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6" r:id="rId1"/>
  </p:sldMasterIdLst>
  <p:notesMasterIdLst>
    <p:notesMasterId r:id="rId93"/>
  </p:notesMasterIdLst>
  <p:handoutMasterIdLst>
    <p:handoutMasterId r:id="rId94"/>
  </p:handoutMasterIdLst>
  <p:sldIdLst>
    <p:sldId id="257" r:id="rId2"/>
    <p:sldId id="322" r:id="rId3"/>
    <p:sldId id="323" r:id="rId4"/>
    <p:sldId id="320" r:id="rId5"/>
    <p:sldId id="261" r:id="rId6"/>
    <p:sldId id="325" r:id="rId7"/>
    <p:sldId id="326" r:id="rId8"/>
    <p:sldId id="327" r:id="rId9"/>
    <p:sldId id="328" r:id="rId10"/>
    <p:sldId id="330" r:id="rId11"/>
    <p:sldId id="331" r:id="rId12"/>
    <p:sldId id="332" r:id="rId13"/>
    <p:sldId id="333" r:id="rId14"/>
    <p:sldId id="269" r:id="rId15"/>
    <p:sldId id="371" r:id="rId16"/>
    <p:sldId id="375" r:id="rId17"/>
    <p:sldId id="377" r:id="rId18"/>
    <p:sldId id="381" r:id="rId19"/>
    <p:sldId id="379" r:id="rId20"/>
    <p:sldId id="383" r:id="rId21"/>
    <p:sldId id="373" r:id="rId22"/>
    <p:sldId id="270" r:id="rId23"/>
    <p:sldId id="272" r:id="rId24"/>
    <p:sldId id="273" r:id="rId25"/>
    <p:sldId id="385" r:id="rId26"/>
    <p:sldId id="387" r:id="rId27"/>
    <p:sldId id="275" r:id="rId28"/>
    <p:sldId id="341" r:id="rId29"/>
    <p:sldId id="335" r:id="rId30"/>
    <p:sldId id="389" r:id="rId31"/>
    <p:sldId id="391" r:id="rId32"/>
    <p:sldId id="278" r:id="rId33"/>
    <p:sldId id="393" r:id="rId34"/>
    <p:sldId id="286" r:id="rId35"/>
    <p:sldId id="395" r:id="rId36"/>
    <p:sldId id="288" r:id="rId37"/>
    <p:sldId id="289" r:id="rId38"/>
    <p:sldId id="281" r:id="rId39"/>
    <p:sldId id="307" r:id="rId40"/>
    <p:sldId id="308" r:id="rId41"/>
    <p:sldId id="285" r:id="rId42"/>
    <p:sldId id="279" r:id="rId43"/>
    <p:sldId id="348" r:id="rId44"/>
    <p:sldId id="350" r:id="rId45"/>
    <p:sldId id="354" r:id="rId46"/>
    <p:sldId id="352" r:id="rId47"/>
    <p:sldId id="362" r:id="rId48"/>
    <p:sldId id="358" r:id="rId49"/>
    <p:sldId id="364" r:id="rId50"/>
    <p:sldId id="291" r:id="rId51"/>
    <p:sldId id="343" r:id="rId52"/>
    <p:sldId id="368" r:id="rId53"/>
    <p:sldId id="337" r:id="rId54"/>
    <p:sldId id="339" r:id="rId55"/>
    <p:sldId id="298" r:id="rId56"/>
    <p:sldId id="299" r:id="rId57"/>
    <p:sldId id="397" r:id="rId58"/>
    <p:sldId id="399" r:id="rId59"/>
    <p:sldId id="401" r:id="rId60"/>
    <p:sldId id="403" r:id="rId61"/>
    <p:sldId id="446" r:id="rId62"/>
    <p:sldId id="447" r:id="rId63"/>
    <p:sldId id="448" r:id="rId64"/>
    <p:sldId id="449" r:id="rId65"/>
    <p:sldId id="450" r:id="rId66"/>
    <p:sldId id="468" r:id="rId67"/>
    <p:sldId id="470" r:id="rId68"/>
    <p:sldId id="472" r:id="rId69"/>
    <p:sldId id="457" r:id="rId70"/>
    <p:sldId id="458" r:id="rId71"/>
    <p:sldId id="459" r:id="rId72"/>
    <p:sldId id="474" r:id="rId73"/>
    <p:sldId id="476" r:id="rId74"/>
    <p:sldId id="461" r:id="rId75"/>
    <p:sldId id="462" r:id="rId76"/>
    <p:sldId id="312" r:id="rId77"/>
    <p:sldId id="417" r:id="rId78"/>
    <p:sldId id="422" r:id="rId79"/>
    <p:sldId id="436" r:id="rId80"/>
    <p:sldId id="440" r:id="rId81"/>
    <p:sldId id="442" r:id="rId82"/>
    <p:sldId id="419" r:id="rId83"/>
    <p:sldId id="444" r:id="rId84"/>
    <p:sldId id="318" r:id="rId85"/>
    <p:sldId id="430" r:id="rId86"/>
    <p:sldId id="432" r:id="rId87"/>
    <p:sldId id="434" r:id="rId88"/>
    <p:sldId id="415" r:id="rId89"/>
    <p:sldId id="421" r:id="rId90"/>
    <p:sldId id="427" r:id="rId91"/>
    <p:sldId id="428" r:id="rId92"/>
  </p:sldIdLst>
  <p:sldSz cx="9144000" cy="6858000" type="screen4x3"/>
  <p:notesSz cx="6797675" cy="987425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00CC"/>
    <a:srgbClr val="FF0000"/>
    <a:srgbClr val="0000CC"/>
    <a:srgbClr val="3366CC"/>
    <a:srgbClr val="006600"/>
    <a:srgbClr val="008080"/>
    <a:srgbClr val="3366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1" d="100"/>
          <a:sy n="61" d="100"/>
        </p:scale>
        <p:origin x="1572"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presProps" Target="pres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notesMaster" Target="notesMasters/notesMaster1.xml"/><Relationship Id="rId98"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3713"/>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50443" y="0"/>
            <a:ext cx="2945659" cy="493713"/>
          </a:xfrm>
          <a:prstGeom prst="rect">
            <a:avLst/>
          </a:prstGeom>
        </p:spPr>
        <p:txBody>
          <a:bodyPr vert="horz" lIns="91440" tIns="45720" rIns="91440" bIns="45720" rtlCol="0"/>
          <a:lstStyle>
            <a:lvl1pPr algn="r">
              <a:defRPr sz="1200"/>
            </a:lvl1pPr>
          </a:lstStyle>
          <a:p>
            <a:fld id="{3F1C8FE6-A836-48CE-BE82-7309542C9D3B}" type="datetimeFigureOut">
              <a:rPr lang="en-US" smtClean="0"/>
              <a:pPr/>
              <a:t>11/13/2023</a:t>
            </a:fld>
            <a:endParaRPr lang="en-GB"/>
          </a:p>
        </p:txBody>
      </p:sp>
      <p:sp>
        <p:nvSpPr>
          <p:cNvPr id="4" name="Footer Placeholder 3"/>
          <p:cNvSpPr>
            <a:spLocks noGrp="1"/>
          </p:cNvSpPr>
          <p:nvPr>
            <p:ph type="ftr" sz="quarter" idx="2"/>
          </p:nvPr>
        </p:nvSpPr>
        <p:spPr>
          <a:xfrm>
            <a:off x="0" y="9378824"/>
            <a:ext cx="2945659" cy="493713"/>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50443" y="9378824"/>
            <a:ext cx="2945659" cy="493713"/>
          </a:xfrm>
          <a:prstGeom prst="rect">
            <a:avLst/>
          </a:prstGeom>
        </p:spPr>
        <p:txBody>
          <a:bodyPr vert="horz" lIns="91440" tIns="45720" rIns="91440" bIns="45720" rtlCol="0" anchor="b"/>
          <a:lstStyle>
            <a:lvl1pPr algn="r">
              <a:defRPr sz="1200"/>
            </a:lvl1pPr>
          </a:lstStyle>
          <a:p>
            <a:fld id="{A83A4134-2D76-46FB-A467-806EB298E474}" type="slidenum">
              <a:rPr lang="en-GB" smtClean="0"/>
              <a:pPr/>
              <a:t>‹#›</a:t>
            </a:fld>
            <a:endParaRPr lang="en-GB"/>
          </a:p>
        </p:txBody>
      </p:sp>
    </p:spTree>
    <p:extLst>
      <p:ext uri="{BB962C8B-B14F-4D97-AF65-F5344CB8AC3E}">
        <p14:creationId xmlns:p14="http://schemas.microsoft.com/office/powerpoint/2010/main" val="386353651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3713"/>
          </a:xfrm>
          <a:prstGeom prst="rect">
            <a:avLst/>
          </a:prstGeom>
        </p:spPr>
        <p:txBody>
          <a:bodyPr vert="horz" lIns="91440" tIns="45720" rIns="91440" bIns="45720" rtlCol="0"/>
          <a:lstStyle>
            <a:lvl1pPr algn="l">
              <a:defRPr sz="1200" smtClean="0"/>
            </a:lvl1pPr>
          </a:lstStyle>
          <a:p>
            <a:pPr>
              <a:defRPr/>
            </a:pPr>
            <a:endParaRPr lang="en-US"/>
          </a:p>
        </p:txBody>
      </p:sp>
      <p:sp>
        <p:nvSpPr>
          <p:cNvPr id="3" name="Date Placeholder 2"/>
          <p:cNvSpPr>
            <a:spLocks noGrp="1"/>
          </p:cNvSpPr>
          <p:nvPr>
            <p:ph type="dt" idx="1"/>
          </p:nvPr>
        </p:nvSpPr>
        <p:spPr>
          <a:xfrm>
            <a:off x="3850443" y="0"/>
            <a:ext cx="2945659" cy="493713"/>
          </a:xfrm>
          <a:prstGeom prst="rect">
            <a:avLst/>
          </a:prstGeom>
        </p:spPr>
        <p:txBody>
          <a:bodyPr vert="horz" lIns="91440" tIns="45720" rIns="91440" bIns="45720" rtlCol="0"/>
          <a:lstStyle>
            <a:lvl1pPr algn="r">
              <a:defRPr sz="1200" smtClean="0"/>
            </a:lvl1pPr>
          </a:lstStyle>
          <a:p>
            <a:pPr>
              <a:defRPr/>
            </a:pPr>
            <a:fld id="{B281E9AD-8C1F-4910-A9D3-115078E77867}" type="datetimeFigureOut">
              <a:rPr lang="en-US"/>
              <a:pPr>
                <a:defRPr/>
              </a:pPr>
              <a:t>11/13/2023</a:t>
            </a:fld>
            <a:endParaRPr lang="en-US"/>
          </a:p>
        </p:txBody>
      </p:sp>
      <p:sp>
        <p:nvSpPr>
          <p:cNvPr id="4" name="Slide Image Placeholder 3"/>
          <p:cNvSpPr>
            <a:spLocks noGrp="1" noRot="1" noChangeAspect="1"/>
          </p:cNvSpPr>
          <p:nvPr>
            <p:ph type="sldImg" idx="2"/>
          </p:nvPr>
        </p:nvSpPr>
        <p:spPr>
          <a:xfrm>
            <a:off x="931863" y="741363"/>
            <a:ext cx="4933950" cy="370205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79768" y="4690269"/>
            <a:ext cx="5438140" cy="4443413"/>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9378824"/>
            <a:ext cx="2945659" cy="493713"/>
          </a:xfrm>
          <a:prstGeom prst="rect">
            <a:avLst/>
          </a:prstGeom>
        </p:spPr>
        <p:txBody>
          <a:bodyPr vert="horz" lIns="91440" tIns="45720" rIns="91440" bIns="45720" rtlCol="0" anchor="b"/>
          <a:lstStyle>
            <a:lvl1pPr algn="l">
              <a:defRPr sz="1200" smtClean="0"/>
            </a:lvl1pPr>
          </a:lstStyle>
          <a:p>
            <a:pPr>
              <a:defRPr/>
            </a:pPr>
            <a:endParaRPr lang="en-US"/>
          </a:p>
        </p:txBody>
      </p:sp>
      <p:sp>
        <p:nvSpPr>
          <p:cNvPr id="7" name="Slide Number Placeholder 6"/>
          <p:cNvSpPr>
            <a:spLocks noGrp="1"/>
          </p:cNvSpPr>
          <p:nvPr>
            <p:ph type="sldNum" sz="quarter" idx="5"/>
          </p:nvPr>
        </p:nvSpPr>
        <p:spPr>
          <a:xfrm>
            <a:off x="3850443" y="9378824"/>
            <a:ext cx="2945659" cy="493713"/>
          </a:xfrm>
          <a:prstGeom prst="rect">
            <a:avLst/>
          </a:prstGeom>
        </p:spPr>
        <p:txBody>
          <a:bodyPr vert="horz" lIns="91440" tIns="45720" rIns="91440" bIns="45720" rtlCol="0" anchor="b"/>
          <a:lstStyle>
            <a:lvl1pPr algn="r">
              <a:defRPr sz="1200" smtClean="0"/>
            </a:lvl1pPr>
          </a:lstStyle>
          <a:p>
            <a:pPr>
              <a:defRPr/>
            </a:pPr>
            <a:fld id="{10CEB01A-1700-45A1-B65C-D227B65CDB47}" type="slidenum">
              <a:rPr lang="en-US"/>
              <a:pPr>
                <a:defRPr/>
              </a:pPr>
              <a:t>‹#›</a:t>
            </a:fld>
            <a:endParaRPr lang="en-US"/>
          </a:p>
        </p:txBody>
      </p:sp>
    </p:spTree>
    <p:extLst>
      <p:ext uri="{BB962C8B-B14F-4D97-AF65-F5344CB8AC3E}">
        <p14:creationId xmlns:p14="http://schemas.microsoft.com/office/powerpoint/2010/main" val="2866665792"/>
      </p:ext>
    </p:extLst>
  </p:cSld>
  <p:clrMap bg1="lt1" tx1="dk1" bg2="lt2" tx2="dk2" accent1="accent1" accent2="accent2" accent3="accent3" accent4="accent4" accent5="accent5" accent6="accent6" hlink="hlink" folHlink="folHlink"/>
  <p:hf hdr="0" ftr="0" dt="0"/>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10CEB01A-1700-45A1-B65C-D227B65CDB47}" type="slidenum">
              <a:rPr lang="en-US" smtClean="0"/>
              <a:pPr>
                <a:defRPr/>
              </a:pPr>
              <a:t>5</a:t>
            </a:fld>
            <a:endParaRPr lang="en-US"/>
          </a:p>
        </p:txBody>
      </p:sp>
    </p:spTree>
    <p:extLst>
      <p:ext uri="{BB962C8B-B14F-4D97-AF65-F5344CB8AC3E}">
        <p14:creationId xmlns:p14="http://schemas.microsoft.com/office/powerpoint/2010/main" val="19007817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5" name="Slide Number Placeholder 4"/>
          <p:cNvSpPr>
            <a:spLocks noGrp="1"/>
          </p:cNvSpPr>
          <p:nvPr>
            <p:ph type="sldNum" sz="quarter" idx="10"/>
          </p:nvPr>
        </p:nvSpPr>
        <p:spPr/>
        <p:txBody>
          <a:bodyPr/>
          <a:lstStyle/>
          <a:p>
            <a:pPr>
              <a:defRPr/>
            </a:pPr>
            <a:fld id="{10CEB01A-1700-45A1-B65C-D227B65CDB47}" type="slidenum">
              <a:rPr lang="en-US" smtClean="0"/>
              <a:pPr>
                <a:defRPr/>
              </a:pPr>
              <a:t>38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102240" y="2386744"/>
            <a:ext cx="6939520" cy="1645920"/>
          </a:xfrm>
          <a:solidFill>
            <a:srgbClr val="FFFFFF"/>
          </a:solidFill>
          <a:ln w="38100">
            <a:solidFill>
              <a:srgbClr val="404040"/>
            </a:solidFill>
          </a:ln>
        </p:spPr>
        <p:txBody>
          <a:bodyPr lIns="274320" rIns="274320" anchor="ctr" anchorCtr="1">
            <a:normAutofit/>
          </a:bodyPr>
          <a:lstStyle>
            <a:lvl1pPr algn="ctr">
              <a:defRPr sz="3500">
                <a:solidFill>
                  <a:srgbClr val="262626"/>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021396" y="4352544"/>
            <a:ext cx="5101209" cy="1239894"/>
          </a:xfrm>
          <a:noFill/>
        </p:spPr>
        <p:txBody>
          <a:bodyPr>
            <a:normAutofit/>
          </a:bodyPr>
          <a:lstStyle>
            <a:lvl1pPr marL="0" indent="0" algn="ctr">
              <a:buNone/>
              <a:defRPr sz="1900">
                <a:solidFill>
                  <a:schemeClr val="tx1">
                    <a:lumMod val="75000"/>
                    <a:lumOff val="25000"/>
                  </a:schemeClr>
                </a:solidFill>
              </a:defRPr>
            </a:lvl1pPr>
            <a:lvl2pPr marL="457200" indent="0" algn="ctr">
              <a:buNone/>
              <a:defRPr sz="19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pPr>
              <a:defRPr/>
            </a:pPr>
            <a:fld id="{B3E749A6-AD59-4366-8BFF-39D2D7D63E93}" type="datetime1">
              <a:rPr lang="en-US" smtClean="0"/>
              <a:t>11/13/2023</a:t>
            </a:fld>
            <a:endParaRPr lang="en-US"/>
          </a:p>
        </p:txBody>
      </p:sp>
      <p:sp>
        <p:nvSpPr>
          <p:cNvPr id="8" name="Footer Placeholder 7"/>
          <p:cNvSpPr>
            <a:spLocks noGrp="1"/>
          </p:cNvSpPr>
          <p:nvPr>
            <p:ph type="ftr" sz="quarter" idx="11"/>
          </p:nvPr>
        </p:nvSpPr>
        <p:spPr/>
        <p:txBody>
          <a:bodyPr/>
          <a:lstStyle/>
          <a:p>
            <a:pPr>
              <a:defRPr/>
            </a:pPr>
            <a:r>
              <a:rPr lang="en-US" smtClean="0"/>
              <a:t>Chapter 2: Introduction to Computer Networks</a:t>
            </a:r>
            <a:endParaRPr lang="en-US"/>
          </a:p>
        </p:txBody>
      </p:sp>
      <p:sp>
        <p:nvSpPr>
          <p:cNvPr id="9" name="Slide Number Placeholder 8"/>
          <p:cNvSpPr>
            <a:spLocks noGrp="1"/>
          </p:cNvSpPr>
          <p:nvPr>
            <p:ph type="sldNum" sz="quarter" idx="12"/>
          </p:nvPr>
        </p:nvSpPr>
        <p:spPr/>
        <p:txBody>
          <a:bodyPr/>
          <a:lstStyle/>
          <a:p>
            <a:pPr>
              <a:defRPr/>
            </a:pPr>
            <a:fld id="{A34648B1-D607-4FD8-BF52-68EAB0080B89}" type="slidenum">
              <a:rPr lang="en-US" smtClean="0"/>
              <a:pPr>
                <a:defRPr/>
              </a:pPr>
              <a:t>‹#›</a:t>
            </a:fld>
            <a:r>
              <a:rPr lang="en-US" smtClean="0"/>
              <a:t> of 52</a:t>
            </a:r>
            <a:endParaRPr lang="en-US" dirty="0"/>
          </a:p>
        </p:txBody>
      </p:sp>
    </p:spTree>
    <p:extLst>
      <p:ext uri="{BB962C8B-B14F-4D97-AF65-F5344CB8AC3E}">
        <p14:creationId xmlns:p14="http://schemas.microsoft.com/office/powerpoint/2010/main" val="120800505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fld id="{0DCCE2CA-F36F-4CFC-AE76-3D1DE3132825}" type="datetime1">
              <a:rPr lang="en-US" smtClean="0"/>
              <a:t>11/13/2023</a:t>
            </a:fld>
            <a:endParaRPr lang="en-US"/>
          </a:p>
        </p:txBody>
      </p:sp>
      <p:sp>
        <p:nvSpPr>
          <p:cNvPr id="5" name="Footer Placeholder 4"/>
          <p:cNvSpPr>
            <a:spLocks noGrp="1"/>
          </p:cNvSpPr>
          <p:nvPr>
            <p:ph type="ftr" sz="quarter" idx="11"/>
          </p:nvPr>
        </p:nvSpPr>
        <p:spPr/>
        <p:txBody>
          <a:bodyPr/>
          <a:lstStyle/>
          <a:p>
            <a:pPr>
              <a:defRPr/>
            </a:pPr>
            <a:r>
              <a:rPr lang="en-US" smtClean="0"/>
              <a:t>Chapter 2: Introduction to Computer Networks</a:t>
            </a:r>
            <a:endParaRPr lang="en-US"/>
          </a:p>
        </p:txBody>
      </p:sp>
      <p:sp>
        <p:nvSpPr>
          <p:cNvPr id="6" name="Slide Number Placeholder 5"/>
          <p:cNvSpPr>
            <a:spLocks noGrp="1"/>
          </p:cNvSpPr>
          <p:nvPr>
            <p:ph type="sldNum" sz="quarter" idx="12"/>
          </p:nvPr>
        </p:nvSpPr>
        <p:spPr/>
        <p:txBody>
          <a:bodyPr/>
          <a:lstStyle/>
          <a:p>
            <a:pPr>
              <a:defRPr/>
            </a:pPr>
            <a:fld id="{9AA0C2CB-7D43-4BA6-B4CD-7A4AB13C47B3}" type="slidenum">
              <a:rPr lang="en-US" smtClean="0"/>
              <a:pPr>
                <a:defRPr/>
              </a:pPr>
              <a:t>‹#›</a:t>
            </a:fld>
            <a:r>
              <a:rPr lang="en-US" smtClean="0"/>
              <a:t> of 52</a:t>
            </a:r>
            <a:endParaRPr lang="en-US" dirty="0"/>
          </a:p>
        </p:txBody>
      </p:sp>
    </p:spTree>
    <p:extLst>
      <p:ext uri="{BB962C8B-B14F-4D97-AF65-F5344CB8AC3E}">
        <p14:creationId xmlns:p14="http://schemas.microsoft.com/office/powerpoint/2010/main" val="32254330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89834" y="937260"/>
            <a:ext cx="1053966" cy="498348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606046" y="937260"/>
            <a:ext cx="4716174" cy="498348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fld id="{448449A7-7AC6-4725-88AF-A7660EF72A14}" type="datetime1">
              <a:rPr lang="en-US" smtClean="0"/>
              <a:t>11/13/2023</a:t>
            </a:fld>
            <a:endParaRPr lang="en-US"/>
          </a:p>
        </p:txBody>
      </p:sp>
      <p:sp>
        <p:nvSpPr>
          <p:cNvPr id="5" name="Footer Placeholder 4"/>
          <p:cNvSpPr>
            <a:spLocks noGrp="1"/>
          </p:cNvSpPr>
          <p:nvPr>
            <p:ph type="ftr" sz="quarter" idx="11"/>
          </p:nvPr>
        </p:nvSpPr>
        <p:spPr/>
        <p:txBody>
          <a:bodyPr/>
          <a:lstStyle/>
          <a:p>
            <a:pPr>
              <a:defRPr/>
            </a:pPr>
            <a:r>
              <a:rPr lang="en-US" smtClean="0"/>
              <a:t>Chapter 2: Introduction to Computer Networks</a:t>
            </a:r>
            <a:endParaRPr lang="en-US"/>
          </a:p>
        </p:txBody>
      </p:sp>
      <p:sp>
        <p:nvSpPr>
          <p:cNvPr id="6" name="Slide Number Placeholder 5"/>
          <p:cNvSpPr>
            <a:spLocks noGrp="1"/>
          </p:cNvSpPr>
          <p:nvPr>
            <p:ph type="sldNum" sz="quarter" idx="12"/>
          </p:nvPr>
        </p:nvSpPr>
        <p:spPr/>
        <p:txBody>
          <a:bodyPr/>
          <a:lstStyle/>
          <a:p>
            <a:pPr>
              <a:defRPr/>
            </a:pPr>
            <a:fld id="{A92BED79-84BF-476B-9B7C-1B03C925CA6E}" type="slidenum">
              <a:rPr lang="en-US" smtClean="0"/>
              <a:pPr>
                <a:defRPr/>
              </a:pPr>
              <a:t>‹#›</a:t>
            </a:fld>
            <a:r>
              <a:rPr lang="en-US" smtClean="0"/>
              <a:t> of 52</a:t>
            </a:r>
            <a:endParaRPr lang="en-US" dirty="0"/>
          </a:p>
        </p:txBody>
      </p:sp>
    </p:spTree>
    <p:extLst>
      <p:ext uri="{BB962C8B-B14F-4D97-AF65-F5344CB8AC3E}">
        <p14:creationId xmlns:p14="http://schemas.microsoft.com/office/powerpoint/2010/main" val="13581011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pPr>
              <a:defRPr/>
            </a:pPr>
            <a:fld id="{AFD55A3B-EEFD-4CE4-965E-2932F8E8407F}" type="datetime1">
              <a:rPr lang="en-US" smtClean="0"/>
              <a:t>11/13/2023</a:t>
            </a:fld>
            <a:endParaRPr lang="en-US" dirty="0"/>
          </a:p>
        </p:txBody>
      </p:sp>
      <p:sp>
        <p:nvSpPr>
          <p:cNvPr id="8" name="Footer Placeholder 7"/>
          <p:cNvSpPr>
            <a:spLocks noGrp="1"/>
          </p:cNvSpPr>
          <p:nvPr>
            <p:ph type="ftr" sz="quarter" idx="11"/>
          </p:nvPr>
        </p:nvSpPr>
        <p:spPr/>
        <p:txBody>
          <a:bodyPr/>
          <a:lstStyle/>
          <a:p>
            <a:pPr>
              <a:defRPr/>
            </a:pPr>
            <a:r>
              <a:rPr lang="en-US" smtClean="0"/>
              <a:t>Chapter 2: Introduction to Computer Networks</a:t>
            </a:r>
            <a:endParaRPr lang="en-US"/>
          </a:p>
        </p:txBody>
      </p:sp>
      <p:sp>
        <p:nvSpPr>
          <p:cNvPr id="9" name="Slide Number Placeholder 8"/>
          <p:cNvSpPr>
            <a:spLocks noGrp="1"/>
          </p:cNvSpPr>
          <p:nvPr>
            <p:ph type="sldNum" sz="quarter" idx="12"/>
          </p:nvPr>
        </p:nvSpPr>
        <p:spPr/>
        <p:txBody>
          <a:bodyPr/>
          <a:lstStyle/>
          <a:p>
            <a:pPr>
              <a:defRPr/>
            </a:pPr>
            <a:fld id="{E90F455D-9CE0-4F9B-A27C-72E940D52AA5}" type="slidenum">
              <a:rPr lang="en-US" smtClean="0"/>
              <a:pPr>
                <a:defRPr/>
              </a:pPr>
              <a:t>‹#›</a:t>
            </a:fld>
            <a:r>
              <a:rPr lang="en-US" smtClean="0"/>
              <a:t> of 52</a:t>
            </a:r>
            <a:endParaRPr lang="en-US" dirty="0"/>
          </a:p>
        </p:txBody>
      </p:sp>
    </p:spTree>
    <p:extLst>
      <p:ext uri="{BB962C8B-B14F-4D97-AF65-F5344CB8AC3E}">
        <p14:creationId xmlns:p14="http://schemas.microsoft.com/office/powerpoint/2010/main" val="3210228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106424" y="2386744"/>
            <a:ext cx="6940296" cy="1645920"/>
          </a:xfrm>
          <a:solidFill>
            <a:srgbClr val="FFFFFF"/>
          </a:solidFill>
          <a:ln w="38100">
            <a:solidFill>
              <a:srgbClr val="404040"/>
            </a:solidFill>
          </a:ln>
        </p:spPr>
        <p:txBody>
          <a:bodyPr lIns="274320" rIns="274320" anchor="ctr" anchorCtr="1">
            <a:normAutofit/>
          </a:bodyPr>
          <a:lstStyle>
            <a:lvl1pPr>
              <a:defRPr sz="3500">
                <a:solidFill>
                  <a:srgbClr val="262626"/>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2021396" y="4352465"/>
            <a:ext cx="5101209" cy="1265082"/>
          </a:xfrm>
        </p:spPr>
        <p:txBody>
          <a:bodyPr anchor="t" anchorCtr="1">
            <a:normAutofit/>
          </a:bodyPr>
          <a:lstStyle>
            <a:lvl1pPr marL="0" indent="0">
              <a:buNone/>
              <a:defRPr sz="1900">
                <a:solidFill>
                  <a:schemeClr val="tx1"/>
                </a:solidFill>
              </a:defRPr>
            </a:lvl1pPr>
            <a:lvl2pPr marL="457200" indent="0">
              <a:buNone/>
              <a:defRPr sz="19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7" name="Date Placeholder 6"/>
          <p:cNvSpPr>
            <a:spLocks noGrp="1"/>
          </p:cNvSpPr>
          <p:nvPr>
            <p:ph type="dt" sz="half" idx="10"/>
          </p:nvPr>
        </p:nvSpPr>
        <p:spPr/>
        <p:txBody>
          <a:bodyPr/>
          <a:lstStyle/>
          <a:p>
            <a:pPr>
              <a:defRPr/>
            </a:pPr>
            <a:fld id="{C206CCC5-C5FF-4545-9A18-6E22C3499388}" type="datetime1">
              <a:rPr lang="en-US" smtClean="0"/>
              <a:t>11/13/2023</a:t>
            </a:fld>
            <a:endParaRPr lang="en-US"/>
          </a:p>
        </p:txBody>
      </p:sp>
      <p:sp>
        <p:nvSpPr>
          <p:cNvPr id="8" name="Footer Placeholder 7"/>
          <p:cNvSpPr>
            <a:spLocks noGrp="1"/>
          </p:cNvSpPr>
          <p:nvPr>
            <p:ph type="ftr" sz="quarter" idx="11"/>
          </p:nvPr>
        </p:nvSpPr>
        <p:spPr/>
        <p:txBody>
          <a:bodyPr/>
          <a:lstStyle/>
          <a:p>
            <a:pPr>
              <a:defRPr/>
            </a:pPr>
            <a:r>
              <a:rPr lang="en-US" smtClean="0"/>
              <a:t>Chapter 2: Introduction to Computer Networks</a:t>
            </a:r>
            <a:endParaRPr lang="en-US"/>
          </a:p>
        </p:txBody>
      </p:sp>
      <p:sp>
        <p:nvSpPr>
          <p:cNvPr id="9" name="Slide Number Placeholder 8"/>
          <p:cNvSpPr>
            <a:spLocks noGrp="1"/>
          </p:cNvSpPr>
          <p:nvPr>
            <p:ph type="sldNum" sz="quarter" idx="12"/>
          </p:nvPr>
        </p:nvSpPr>
        <p:spPr/>
        <p:txBody>
          <a:bodyPr/>
          <a:lstStyle/>
          <a:p>
            <a:pPr>
              <a:defRPr/>
            </a:pPr>
            <a:fld id="{B2906992-17DA-4CBB-8D06-BEE44741940C}" type="slidenum">
              <a:rPr lang="en-US" smtClean="0"/>
              <a:pPr>
                <a:defRPr/>
              </a:pPr>
              <a:t>‹#›</a:t>
            </a:fld>
            <a:r>
              <a:rPr lang="en-US" smtClean="0"/>
              <a:t> of 52</a:t>
            </a:r>
            <a:endParaRPr lang="en-US" dirty="0"/>
          </a:p>
        </p:txBody>
      </p:sp>
    </p:spTree>
    <p:extLst>
      <p:ext uri="{BB962C8B-B14F-4D97-AF65-F5344CB8AC3E}">
        <p14:creationId xmlns:p14="http://schemas.microsoft.com/office/powerpoint/2010/main" val="586986241"/>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2239" y="2638044"/>
            <a:ext cx="3288023" cy="310198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53737" y="2638044"/>
            <a:ext cx="3290516" cy="310198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pPr>
              <a:defRPr/>
            </a:pPr>
            <a:fld id="{096C3564-0E70-4E7C-B3EF-F0229FDB21EB}" type="datetime1">
              <a:rPr lang="en-US" smtClean="0"/>
              <a:t>11/13/2023</a:t>
            </a:fld>
            <a:endParaRPr lang="en-US"/>
          </a:p>
        </p:txBody>
      </p:sp>
      <p:sp>
        <p:nvSpPr>
          <p:cNvPr id="9" name="Footer Placeholder 8"/>
          <p:cNvSpPr>
            <a:spLocks noGrp="1"/>
          </p:cNvSpPr>
          <p:nvPr>
            <p:ph type="ftr" sz="quarter" idx="11"/>
          </p:nvPr>
        </p:nvSpPr>
        <p:spPr/>
        <p:txBody>
          <a:bodyPr/>
          <a:lstStyle/>
          <a:p>
            <a:pPr>
              <a:defRPr/>
            </a:pPr>
            <a:r>
              <a:rPr lang="en-US" smtClean="0"/>
              <a:t>Chapter 2: Introduction to Computer Networks</a:t>
            </a:r>
            <a:endParaRPr lang="en-US"/>
          </a:p>
        </p:txBody>
      </p:sp>
      <p:sp>
        <p:nvSpPr>
          <p:cNvPr id="10" name="Slide Number Placeholder 9"/>
          <p:cNvSpPr>
            <a:spLocks noGrp="1"/>
          </p:cNvSpPr>
          <p:nvPr>
            <p:ph type="sldNum" sz="quarter" idx="12"/>
          </p:nvPr>
        </p:nvSpPr>
        <p:spPr/>
        <p:txBody>
          <a:bodyPr/>
          <a:lstStyle/>
          <a:p>
            <a:pPr>
              <a:defRPr/>
            </a:pPr>
            <a:fld id="{FCFA6620-2D2C-41DF-A440-44D657660B3A}" type="slidenum">
              <a:rPr lang="en-US" smtClean="0"/>
              <a:pPr>
                <a:defRPr/>
              </a:pPr>
              <a:t>‹#›</a:t>
            </a:fld>
            <a:r>
              <a:rPr lang="en-US" smtClean="0"/>
              <a:t> of 52</a:t>
            </a:r>
            <a:endParaRPr lang="en-US" dirty="0"/>
          </a:p>
        </p:txBody>
      </p:sp>
    </p:spTree>
    <p:extLst>
      <p:ext uri="{BB962C8B-B14F-4D97-AF65-F5344CB8AC3E}">
        <p14:creationId xmlns:p14="http://schemas.microsoft.com/office/powerpoint/2010/main" val="27299579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02239" y="2313434"/>
            <a:ext cx="3288024"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2239" y="3143250"/>
            <a:ext cx="3288024" cy="259677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4"/>
          </p:nvPr>
        </p:nvSpPr>
        <p:spPr>
          <a:xfrm>
            <a:off x="4753737" y="3143250"/>
            <a:ext cx="3290516" cy="2596776"/>
          </a:xfrm>
        </p:spPr>
        <p:txBody>
          <a:bodyPr/>
          <a:lstStyle>
            <a:lvl5pPr>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4"/>
          <p:cNvSpPr>
            <a:spLocks noGrp="1"/>
          </p:cNvSpPr>
          <p:nvPr>
            <p:ph type="body" sz="quarter" idx="13"/>
          </p:nvPr>
        </p:nvSpPr>
        <p:spPr>
          <a:xfrm>
            <a:off x="4753737" y="2313434"/>
            <a:ext cx="3290516"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7" name="Date Placeholder 6"/>
          <p:cNvSpPr>
            <a:spLocks noGrp="1"/>
          </p:cNvSpPr>
          <p:nvPr>
            <p:ph type="dt" sz="half" idx="10"/>
          </p:nvPr>
        </p:nvSpPr>
        <p:spPr/>
        <p:txBody>
          <a:bodyPr/>
          <a:lstStyle/>
          <a:p>
            <a:pPr>
              <a:defRPr/>
            </a:pPr>
            <a:fld id="{AC274EC3-B465-455B-B1E3-5236F6CDEB68}" type="datetime1">
              <a:rPr lang="en-US" smtClean="0"/>
              <a:t>11/13/2023</a:t>
            </a:fld>
            <a:endParaRPr lang="en-US"/>
          </a:p>
        </p:txBody>
      </p:sp>
      <p:sp>
        <p:nvSpPr>
          <p:cNvPr id="8" name="Footer Placeholder 7"/>
          <p:cNvSpPr>
            <a:spLocks noGrp="1"/>
          </p:cNvSpPr>
          <p:nvPr>
            <p:ph type="ftr" sz="quarter" idx="11"/>
          </p:nvPr>
        </p:nvSpPr>
        <p:spPr/>
        <p:txBody>
          <a:bodyPr/>
          <a:lstStyle/>
          <a:p>
            <a:pPr>
              <a:defRPr/>
            </a:pPr>
            <a:r>
              <a:rPr lang="en-US" smtClean="0"/>
              <a:t>Chapter 2: Introduction to Computer Networks</a:t>
            </a:r>
            <a:endParaRPr lang="en-US"/>
          </a:p>
        </p:txBody>
      </p:sp>
      <p:sp>
        <p:nvSpPr>
          <p:cNvPr id="9" name="Slide Number Placeholder 8"/>
          <p:cNvSpPr>
            <a:spLocks noGrp="1"/>
          </p:cNvSpPr>
          <p:nvPr>
            <p:ph type="sldNum" sz="quarter" idx="12"/>
          </p:nvPr>
        </p:nvSpPr>
        <p:spPr/>
        <p:txBody>
          <a:bodyPr/>
          <a:lstStyle/>
          <a:p>
            <a:pPr>
              <a:defRPr/>
            </a:pPr>
            <a:fld id="{BB8C8108-A456-4D96-B308-D80156F8A7F5}" type="slidenum">
              <a:rPr lang="en-US" smtClean="0"/>
              <a:pPr>
                <a:defRPr/>
              </a:pPr>
              <a:t>‹#›</a:t>
            </a:fld>
            <a:r>
              <a:rPr lang="en-US" smtClean="0"/>
              <a:t> of 52</a:t>
            </a:r>
            <a:endParaRPr lang="en-US" dirty="0"/>
          </a:p>
        </p:txBody>
      </p:sp>
      <p:sp>
        <p:nvSpPr>
          <p:cNvPr id="10" name="Title 9"/>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4205279568"/>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pPr>
              <a:defRPr/>
            </a:pPr>
            <a:fld id="{FC31ACBA-6F19-4891-97A0-0F17E7E71609}" type="datetime1">
              <a:rPr lang="en-US" smtClean="0"/>
              <a:t>11/13/2023</a:t>
            </a:fld>
            <a:endParaRPr lang="en-US"/>
          </a:p>
        </p:txBody>
      </p:sp>
      <p:sp>
        <p:nvSpPr>
          <p:cNvPr id="4" name="Footer Placeholder 3"/>
          <p:cNvSpPr>
            <a:spLocks noGrp="1"/>
          </p:cNvSpPr>
          <p:nvPr>
            <p:ph type="ftr" sz="quarter" idx="11"/>
          </p:nvPr>
        </p:nvSpPr>
        <p:spPr/>
        <p:txBody>
          <a:bodyPr/>
          <a:lstStyle/>
          <a:p>
            <a:pPr>
              <a:defRPr/>
            </a:pPr>
            <a:r>
              <a:rPr lang="en-US" smtClean="0"/>
              <a:t>Chapter 2: Introduction to Computer Networks</a:t>
            </a:r>
            <a:endParaRPr lang="en-US"/>
          </a:p>
        </p:txBody>
      </p:sp>
      <p:sp>
        <p:nvSpPr>
          <p:cNvPr id="5" name="Slide Number Placeholder 4"/>
          <p:cNvSpPr>
            <a:spLocks noGrp="1"/>
          </p:cNvSpPr>
          <p:nvPr>
            <p:ph type="sldNum" sz="quarter" idx="12"/>
          </p:nvPr>
        </p:nvSpPr>
        <p:spPr/>
        <p:txBody>
          <a:bodyPr/>
          <a:lstStyle/>
          <a:p>
            <a:pPr>
              <a:defRPr/>
            </a:pPr>
            <a:fld id="{06D6FC59-564B-44B2-99B1-3ECB1D4F4A6A}" type="slidenum">
              <a:rPr lang="en-US" smtClean="0"/>
              <a:pPr>
                <a:defRPr/>
              </a:pPr>
              <a:t>‹#›</a:t>
            </a:fld>
            <a:r>
              <a:rPr lang="en-US" smtClean="0"/>
              <a:t> of 52</a:t>
            </a:r>
            <a:endParaRPr lang="en-US" dirty="0"/>
          </a:p>
        </p:txBody>
      </p:sp>
    </p:spTree>
    <p:extLst>
      <p:ext uri="{BB962C8B-B14F-4D97-AF65-F5344CB8AC3E}">
        <p14:creationId xmlns:p14="http://schemas.microsoft.com/office/powerpoint/2010/main" val="8109807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579A9843-8797-466C-9AC1-2031B0AEEA16}" type="datetime1">
              <a:rPr lang="en-US" smtClean="0"/>
              <a:t>11/13/2023</a:t>
            </a:fld>
            <a:endParaRPr lang="en-US"/>
          </a:p>
        </p:txBody>
      </p:sp>
      <p:sp>
        <p:nvSpPr>
          <p:cNvPr id="3" name="Footer Placeholder 2"/>
          <p:cNvSpPr>
            <a:spLocks noGrp="1"/>
          </p:cNvSpPr>
          <p:nvPr>
            <p:ph type="ftr" sz="quarter" idx="11"/>
          </p:nvPr>
        </p:nvSpPr>
        <p:spPr/>
        <p:txBody>
          <a:bodyPr/>
          <a:lstStyle/>
          <a:p>
            <a:pPr>
              <a:defRPr/>
            </a:pPr>
            <a:r>
              <a:rPr lang="en-US" smtClean="0"/>
              <a:t>Chapter 2: Introduction to Computer Networks</a:t>
            </a:r>
            <a:endParaRPr lang="en-US"/>
          </a:p>
        </p:txBody>
      </p:sp>
      <p:sp>
        <p:nvSpPr>
          <p:cNvPr id="4" name="Slide Number Placeholder 3"/>
          <p:cNvSpPr>
            <a:spLocks noGrp="1"/>
          </p:cNvSpPr>
          <p:nvPr>
            <p:ph type="sldNum" sz="quarter" idx="12"/>
          </p:nvPr>
        </p:nvSpPr>
        <p:spPr/>
        <p:txBody>
          <a:bodyPr/>
          <a:lstStyle/>
          <a:p>
            <a:pPr>
              <a:defRPr/>
            </a:pPr>
            <a:fld id="{477CA8C6-47D0-436D-AB9C-24FD6BA48009}" type="slidenum">
              <a:rPr lang="en-US" smtClean="0"/>
              <a:pPr>
                <a:defRPr/>
              </a:pPr>
              <a:t>‹#›</a:t>
            </a:fld>
            <a:r>
              <a:rPr lang="en-US" smtClean="0"/>
              <a:t> of 52</a:t>
            </a:r>
            <a:endParaRPr lang="en-US" dirty="0"/>
          </a:p>
        </p:txBody>
      </p:sp>
    </p:spTree>
    <p:extLst>
      <p:ext uri="{BB962C8B-B14F-4D97-AF65-F5344CB8AC3E}">
        <p14:creationId xmlns:p14="http://schemas.microsoft.com/office/powerpoint/2010/main" val="35640968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457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640703" y="2243829"/>
            <a:ext cx="3290594" cy="1141497"/>
          </a:xfrm>
          <a:solidFill>
            <a:srgbClr val="FFFFFF"/>
          </a:solidFill>
          <a:ln>
            <a:solidFill>
              <a:srgbClr val="404040"/>
            </a:solidFill>
          </a:ln>
        </p:spPr>
        <p:txBody>
          <a:bodyPr anchor="ctr" anchorCtr="1">
            <a:normAutofit/>
          </a:bodyPr>
          <a:lstStyle>
            <a:lvl1pPr>
              <a:defRPr sz="2100">
                <a:solidFill>
                  <a:srgbClr val="262626"/>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5052060" y="804672"/>
            <a:ext cx="361188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62965" y="3549918"/>
            <a:ext cx="284607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9" name="Date Placeholder 8"/>
          <p:cNvSpPr>
            <a:spLocks noGrp="1"/>
          </p:cNvSpPr>
          <p:nvPr>
            <p:ph type="dt" sz="half" idx="10"/>
          </p:nvPr>
        </p:nvSpPr>
        <p:spPr/>
        <p:txBody>
          <a:bodyPr/>
          <a:lstStyle/>
          <a:p>
            <a:pPr>
              <a:defRPr/>
            </a:pPr>
            <a:fld id="{D9431FDB-4544-4CE2-A7C8-E98CCD8A14D3}" type="datetime1">
              <a:rPr lang="en-US" smtClean="0"/>
              <a:t>11/13/2023</a:t>
            </a:fld>
            <a:endParaRPr lang="en-US"/>
          </a:p>
        </p:txBody>
      </p:sp>
      <p:sp>
        <p:nvSpPr>
          <p:cNvPr id="10" name="Footer Placeholder 9"/>
          <p:cNvSpPr>
            <a:spLocks noGrp="1"/>
          </p:cNvSpPr>
          <p:nvPr>
            <p:ph type="ftr" sz="quarter" idx="11"/>
          </p:nvPr>
        </p:nvSpPr>
        <p:spPr>
          <a:xfrm>
            <a:off x="640703" y="6236208"/>
            <a:ext cx="3806398" cy="320040"/>
          </a:xfrm>
        </p:spPr>
        <p:txBody>
          <a:bodyPr>
            <a:normAutofit/>
          </a:bodyPr>
          <a:lstStyle>
            <a:lvl1pPr>
              <a:defRPr>
                <a:solidFill>
                  <a:srgbClr val="FFFFFF">
                    <a:alpha val="70000"/>
                  </a:srgbClr>
                </a:solidFill>
              </a:defRPr>
            </a:lvl1pPr>
          </a:lstStyle>
          <a:p>
            <a:pPr>
              <a:defRPr/>
            </a:pPr>
            <a:r>
              <a:rPr lang="en-US" smtClean="0"/>
              <a:t>Chapter 2: Introduction to Computer Networks</a:t>
            </a:r>
            <a:endParaRPr lang="en-US"/>
          </a:p>
        </p:txBody>
      </p:sp>
      <p:sp>
        <p:nvSpPr>
          <p:cNvPr id="11" name="Slide Number Placeholder 10"/>
          <p:cNvSpPr>
            <a:spLocks noGrp="1"/>
          </p:cNvSpPr>
          <p:nvPr>
            <p:ph type="sldNum" sz="quarter" idx="12"/>
          </p:nvPr>
        </p:nvSpPr>
        <p:spPr/>
        <p:txBody>
          <a:bodyPr/>
          <a:lstStyle/>
          <a:p>
            <a:pPr>
              <a:defRPr/>
            </a:pPr>
            <a:fld id="{BC6E5B24-33C0-421E-B7E3-D3FC2D3486AD}" type="slidenum">
              <a:rPr lang="en-US" smtClean="0"/>
              <a:pPr>
                <a:defRPr/>
              </a:pPr>
              <a:t>‹#›</a:t>
            </a:fld>
            <a:r>
              <a:rPr lang="en-US" smtClean="0"/>
              <a:t> of 52</a:t>
            </a:r>
            <a:endParaRPr lang="en-US" dirty="0"/>
          </a:p>
        </p:txBody>
      </p:sp>
    </p:spTree>
    <p:extLst>
      <p:ext uri="{BB962C8B-B14F-4D97-AF65-F5344CB8AC3E}">
        <p14:creationId xmlns:p14="http://schemas.microsoft.com/office/powerpoint/2010/main" val="28967817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1" y="0"/>
            <a:ext cx="4571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640080" y="2243828"/>
            <a:ext cx="3291840" cy="1143000"/>
          </a:xfrm>
          <a:solidFill>
            <a:srgbClr val="FFFFFF"/>
          </a:solidFill>
          <a:ln>
            <a:solidFill>
              <a:srgbClr val="262626"/>
            </a:solidFill>
          </a:ln>
        </p:spPr>
        <p:txBody>
          <a:bodyPr anchor="ctr" anchorCtr="1">
            <a:noAutofit/>
          </a:bodyPr>
          <a:lstStyle>
            <a:lvl1pPr>
              <a:defRPr sz="2100">
                <a:solidFill>
                  <a:srgbClr val="262626"/>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572000" y="-42172"/>
            <a:ext cx="4576573"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2965" y="3549919"/>
            <a:ext cx="284607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pPr>
              <a:defRPr/>
            </a:pPr>
            <a:fld id="{9CD9CA8D-3805-4B28-9775-B879A2538DB3}" type="datetime1">
              <a:rPr lang="en-US" smtClean="0"/>
              <a:t>11/13/2023</a:t>
            </a:fld>
            <a:endParaRPr lang="en-US"/>
          </a:p>
        </p:txBody>
      </p:sp>
      <p:sp>
        <p:nvSpPr>
          <p:cNvPr id="9" name="Footer Placeholder 8"/>
          <p:cNvSpPr>
            <a:spLocks noGrp="1"/>
          </p:cNvSpPr>
          <p:nvPr>
            <p:ph type="ftr" sz="quarter" idx="11"/>
          </p:nvPr>
        </p:nvSpPr>
        <p:spPr>
          <a:xfrm>
            <a:off x="640080" y="6236208"/>
            <a:ext cx="3803904" cy="320040"/>
          </a:xfrm>
        </p:spPr>
        <p:txBody>
          <a:bodyPr>
            <a:normAutofit/>
          </a:bodyPr>
          <a:lstStyle>
            <a:lvl1pPr>
              <a:defRPr>
                <a:solidFill>
                  <a:srgbClr val="FFFFFF">
                    <a:alpha val="70000"/>
                  </a:srgbClr>
                </a:solidFill>
              </a:defRPr>
            </a:lvl1pPr>
          </a:lstStyle>
          <a:p>
            <a:pPr>
              <a:defRPr/>
            </a:pPr>
            <a:r>
              <a:rPr lang="en-US" smtClean="0"/>
              <a:t>Chapter 2: Introduction to Computer Networks</a:t>
            </a:r>
            <a:endParaRPr lang="en-US"/>
          </a:p>
        </p:txBody>
      </p:sp>
      <p:sp>
        <p:nvSpPr>
          <p:cNvPr id="10" name="Slide Number Placeholder 9"/>
          <p:cNvSpPr>
            <a:spLocks noGrp="1"/>
          </p:cNvSpPr>
          <p:nvPr>
            <p:ph type="sldNum" sz="quarter" idx="12"/>
          </p:nvPr>
        </p:nvSpPr>
        <p:spPr/>
        <p:txBody>
          <a:bodyPr/>
          <a:lstStyle/>
          <a:p>
            <a:pPr>
              <a:defRPr/>
            </a:pPr>
            <a:fld id="{14DC43CB-D811-4A01-8512-8EDCE32900E8}" type="slidenum">
              <a:rPr lang="en-US" smtClean="0"/>
              <a:pPr>
                <a:defRPr/>
              </a:pPr>
              <a:t>‹#›</a:t>
            </a:fld>
            <a:r>
              <a:rPr lang="en-US" smtClean="0"/>
              <a:t> of 52</a:t>
            </a:r>
            <a:endParaRPr lang="en-US" dirty="0"/>
          </a:p>
        </p:txBody>
      </p:sp>
    </p:spTree>
    <p:extLst>
      <p:ext uri="{BB962C8B-B14F-4D97-AF65-F5344CB8AC3E}">
        <p14:creationId xmlns:p14="http://schemas.microsoft.com/office/powerpoint/2010/main" val="34112244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1606045" y="964692"/>
            <a:ext cx="5937755"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606045" y="2638045"/>
            <a:ext cx="5937755"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5978943" y="6238816"/>
            <a:ext cx="2065310" cy="323968"/>
          </a:xfrm>
          <a:prstGeom prst="rect">
            <a:avLst/>
          </a:prstGeom>
        </p:spPr>
        <p:txBody>
          <a:bodyPr vert="horz" lIns="91440" tIns="45720" rIns="91440" bIns="45720" rtlCol="0" anchor="ctr"/>
          <a:lstStyle>
            <a:lvl1pPr algn="r">
              <a:defRPr sz="1000">
                <a:solidFill>
                  <a:schemeClr val="tx1">
                    <a:alpha val="70000"/>
                  </a:schemeClr>
                </a:solidFill>
              </a:defRPr>
            </a:lvl1pPr>
          </a:lstStyle>
          <a:p>
            <a:pPr>
              <a:defRPr/>
            </a:pPr>
            <a:fld id="{AC274EC3-B465-455B-B1E3-5236F6CDEB68}" type="datetime1">
              <a:rPr lang="en-US" smtClean="0"/>
              <a:t>11/13/2023</a:t>
            </a:fld>
            <a:endParaRPr lang="en-US"/>
          </a:p>
        </p:txBody>
      </p:sp>
      <p:sp>
        <p:nvSpPr>
          <p:cNvPr id="5" name="Footer Placeholder 4"/>
          <p:cNvSpPr>
            <a:spLocks noGrp="1"/>
          </p:cNvSpPr>
          <p:nvPr>
            <p:ph type="ftr" sz="quarter" idx="3"/>
          </p:nvPr>
        </p:nvSpPr>
        <p:spPr>
          <a:xfrm>
            <a:off x="1102239" y="6236208"/>
            <a:ext cx="4556664" cy="320040"/>
          </a:xfrm>
          <a:prstGeom prst="rect">
            <a:avLst/>
          </a:prstGeom>
        </p:spPr>
        <p:txBody>
          <a:bodyPr vert="horz" lIns="91440" tIns="45720" rIns="91440" bIns="45720" rtlCol="0" anchor="ctr"/>
          <a:lstStyle>
            <a:lvl1pPr algn="l">
              <a:defRPr sz="1000">
                <a:solidFill>
                  <a:schemeClr val="tx1">
                    <a:alpha val="70000"/>
                  </a:schemeClr>
                </a:solidFill>
              </a:defRPr>
            </a:lvl1pPr>
          </a:lstStyle>
          <a:p>
            <a:pPr>
              <a:defRPr/>
            </a:pPr>
            <a:r>
              <a:rPr lang="en-US" smtClean="0"/>
              <a:t>Chapter 2: Introduction to Computer Networks</a:t>
            </a:r>
            <a:endParaRPr lang="en-US"/>
          </a:p>
        </p:txBody>
      </p:sp>
      <p:sp>
        <p:nvSpPr>
          <p:cNvPr id="6" name="Slide Number Placeholder 5"/>
          <p:cNvSpPr>
            <a:spLocks noGrp="1"/>
          </p:cNvSpPr>
          <p:nvPr>
            <p:ph type="sldNum" sz="quarter" idx="4"/>
          </p:nvPr>
        </p:nvSpPr>
        <p:spPr>
          <a:xfrm>
            <a:off x="8240112" y="6217920"/>
            <a:ext cx="365760" cy="365760"/>
          </a:xfrm>
          <a:prstGeom prst="ellipse">
            <a:avLst/>
          </a:prstGeom>
          <a:solidFill>
            <a:srgbClr val="1D1D1D">
              <a:alpha val="69804"/>
            </a:srgbClr>
          </a:solidFill>
        </p:spPr>
        <p:txBody>
          <a:bodyPr vert="horz" lIns="18288" tIns="45720" rIns="18288" bIns="45720" rtlCol="0" anchor="ctr">
            <a:noAutofit/>
          </a:bodyPr>
          <a:lstStyle>
            <a:lvl1pPr algn="ctr">
              <a:defRPr sz="1100" spc="0" baseline="0">
                <a:solidFill>
                  <a:srgbClr val="FFFFFF"/>
                </a:solidFill>
              </a:defRPr>
            </a:lvl1pPr>
          </a:lstStyle>
          <a:p>
            <a:pPr>
              <a:defRPr/>
            </a:pPr>
            <a:fld id="{BB8C8108-A456-4D96-B308-D80156F8A7F5}" type="slidenum">
              <a:rPr lang="en-US" smtClean="0"/>
              <a:pPr>
                <a:defRPr/>
              </a:pPr>
              <a:t>‹#›</a:t>
            </a:fld>
            <a:r>
              <a:rPr lang="en-US" smtClean="0"/>
              <a:t> of 52</a:t>
            </a:r>
            <a:endParaRPr lang="en-US" dirty="0"/>
          </a:p>
        </p:txBody>
      </p:sp>
    </p:spTree>
    <p:extLst>
      <p:ext uri="{BB962C8B-B14F-4D97-AF65-F5344CB8AC3E}">
        <p14:creationId xmlns:p14="http://schemas.microsoft.com/office/powerpoint/2010/main" val="2435367727"/>
      </p:ext>
    </p:extLst>
  </p:cSld>
  <p:clrMap bg1="lt1" tx1="dk1" bg2="lt2" tx2="dk2" accent1="accent1" accent2="accent2" accent3="accent3" accent4="accent4" accent5="accent5" accent6="accent6" hlink="hlink" folHlink="folHlink"/>
  <p:sldLayoutIdLst>
    <p:sldLayoutId id="2147483877"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Lst>
  <p:hf hdr="0" ftr="0" dt="0"/>
  <p:txStyles>
    <p:titleStyle>
      <a:lvl1pPr algn="ctr" defTabSz="914400" rtl="0" eaLnBrk="1" latinLnBrk="0" hangingPunct="1">
        <a:lnSpc>
          <a:spcPct val="90000"/>
        </a:lnSpc>
        <a:spcBef>
          <a:spcPct val="0"/>
        </a:spcBef>
        <a:buNone/>
        <a:defRPr sz="26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44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59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28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https://www.guru99.com/ethernet-cables-types.html"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152400" y="1371600"/>
            <a:ext cx="8229600" cy="1143000"/>
          </a:xfrm>
        </p:spPr>
        <p:txBody>
          <a:bodyPr>
            <a:normAutofit/>
          </a:bodyPr>
          <a:lstStyle/>
          <a:p>
            <a:pPr algn="ctr" eaLnBrk="1" hangingPunct="1"/>
            <a:r>
              <a:rPr lang="en-US" sz="3200" b="1" dirty="0" smtClean="0">
                <a:solidFill>
                  <a:srgbClr val="3366CC"/>
                </a:solidFill>
                <a:latin typeface="Times New Roman" panose="02020603050405020304" pitchFamily="18" charset="0"/>
                <a:cs typeface="Times New Roman" panose="02020603050405020304" pitchFamily="18" charset="0"/>
              </a:rPr>
              <a:t>CHAPTER THREE</a:t>
            </a:r>
          </a:p>
        </p:txBody>
      </p:sp>
      <p:sp>
        <p:nvSpPr>
          <p:cNvPr id="3075" name="Content Placeholder 2"/>
          <p:cNvSpPr>
            <a:spLocks noGrp="1"/>
          </p:cNvSpPr>
          <p:nvPr>
            <p:ph idx="1"/>
          </p:nvPr>
        </p:nvSpPr>
        <p:spPr>
          <a:xfrm>
            <a:off x="381000" y="4038600"/>
            <a:ext cx="8534400" cy="1295399"/>
          </a:xfrm>
        </p:spPr>
        <p:txBody>
          <a:bodyPr>
            <a:normAutofit/>
          </a:bodyPr>
          <a:lstStyle/>
          <a:p>
            <a:pPr marL="0" indent="0" algn="ctr" eaLnBrk="1" hangingPunct="1">
              <a:buNone/>
            </a:pPr>
            <a:r>
              <a:rPr lang="en-US" sz="4000" b="1" dirty="0" smtClean="0">
                <a:solidFill>
                  <a:srgbClr val="3366CC"/>
                </a:solidFill>
                <a:latin typeface="Times New Roman" panose="02020603050405020304" pitchFamily="18" charset="0"/>
                <a:cs typeface="Times New Roman" panose="02020603050405020304" pitchFamily="18" charset="0"/>
              </a:rPr>
              <a:t>Fundamentals of Computer Networks</a:t>
            </a:r>
          </a:p>
        </p:txBody>
      </p:sp>
      <p:sp>
        <p:nvSpPr>
          <p:cNvPr id="3" name="Slide Number Placeholder 2"/>
          <p:cNvSpPr>
            <a:spLocks noGrp="1"/>
          </p:cNvSpPr>
          <p:nvPr>
            <p:ph type="sldNum" sz="quarter" idx="12"/>
          </p:nvPr>
        </p:nvSpPr>
        <p:spPr/>
        <p:txBody>
          <a:bodyPr/>
          <a:lstStyle/>
          <a:p>
            <a:pPr>
              <a:defRPr/>
            </a:pPr>
            <a:fld id="{E90F455D-9CE0-4F9B-A27C-72E940D52AA5}" type="slidenum">
              <a:rPr lang="en-US" smtClean="0"/>
              <a:pPr>
                <a:defRPr/>
              </a:pPr>
              <a:t>1</a:t>
            </a:fld>
            <a:r>
              <a:rPr lang="en-US" smtClean="0"/>
              <a:t> of 52</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7389" y="2628"/>
            <a:ext cx="7886700" cy="370114"/>
          </a:xfrm>
        </p:spPr>
        <p:txBody>
          <a:bodyPr>
            <a:noAutofit/>
          </a:bodyPr>
          <a:lstStyle/>
          <a:p>
            <a:pPr algn="ctr"/>
            <a:r>
              <a:rPr lang="en-GB" sz="2100" b="1" dirty="0" smtClean="0">
                <a:solidFill>
                  <a:srgbClr val="0000CC"/>
                </a:solidFill>
                <a:latin typeface="Times New Roman" panose="02020603050405020304" pitchFamily="18" charset="0"/>
                <a:cs typeface="Times New Roman" panose="02020603050405020304" pitchFamily="18" charset="0"/>
              </a:rPr>
              <a:t> </a:t>
            </a:r>
            <a:r>
              <a:rPr lang="en-GB" sz="2100" b="1" dirty="0">
                <a:solidFill>
                  <a:srgbClr val="0000CC"/>
                </a:solidFill>
                <a:latin typeface="Times New Roman" panose="02020603050405020304" pitchFamily="18" charset="0"/>
                <a:cs typeface="Times New Roman" panose="02020603050405020304" pitchFamily="18" charset="0"/>
              </a:rPr>
              <a:t>Limitations of Networks </a:t>
            </a:r>
          </a:p>
        </p:txBody>
      </p:sp>
      <p:sp>
        <p:nvSpPr>
          <p:cNvPr id="3" name="Content Placeholder 2"/>
          <p:cNvSpPr>
            <a:spLocks noGrp="1"/>
          </p:cNvSpPr>
          <p:nvPr>
            <p:ph idx="1"/>
          </p:nvPr>
        </p:nvSpPr>
        <p:spPr>
          <a:xfrm>
            <a:off x="0" y="372742"/>
            <a:ext cx="9067800" cy="6485257"/>
          </a:xfrm>
        </p:spPr>
        <p:txBody>
          <a:bodyPr>
            <a:noAutofit/>
          </a:bodyPr>
          <a:lstStyle/>
          <a:p>
            <a:pPr marL="385763" lvl="1" indent="-385763" algn="just">
              <a:lnSpc>
                <a:spcPct val="150000"/>
              </a:lnSpc>
              <a:spcBef>
                <a:spcPts val="0"/>
              </a:spcBef>
              <a:buClr>
                <a:schemeClr val="folHlink"/>
              </a:buClr>
              <a:buSzPct val="120000"/>
              <a:buAutoNum type="arabicPeriod"/>
            </a:pPr>
            <a:r>
              <a:rPr lang="en-US" altLang="en-US" sz="2600" b="1" dirty="0">
                <a:solidFill>
                  <a:srgbClr val="6600CC"/>
                </a:solidFill>
                <a:latin typeface="Times New Roman" panose="02020603050405020304" pitchFamily="18" charset="0"/>
                <a:cs typeface="Times New Roman" panose="02020603050405020304" pitchFamily="18" charset="0"/>
              </a:rPr>
              <a:t>Security Issues</a:t>
            </a:r>
          </a:p>
          <a:p>
            <a:pPr marL="342900" lvl="1" indent="-342900" algn="just">
              <a:lnSpc>
                <a:spcPct val="150000"/>
              </a:lnSpc>
              <a:spcBef>
                <a:spcPts val="0"/>
              </a:spcBef>
              <a:buClr>
                <a:schemeClr val="folHlink"/>
              </a:buClr>
              <a:buSzPct val="120000"/>
              <a:buFont typeface="Wingdings" panose="05000000000000000000" pitchFamily="2" charset="2"/>
              <a:buChar char="§"/>
            </a:pPr>
            <a:r>
              <a:rPr lang="en-GB" sz="2600" b="1" dirty="0">
                <a:latin typeface="Times New Roman" panose="02020603050405020304" pitchFamily="18" charset="0"/>
                <a:cs typeface="Times New Roman" panose="02020603050405020304" pitchFamily="18" charset="0"/>
              </a:rPr>
              <a:t>Data</a:t>
            </a:r>
            <a:r>
              <a:rPr lang="en-GB" sz="2600" dirty="0">
                <a:latin typeface="Times New Roman" panose="02020603050405020304" pitchFamily="18" charset="0"/>
                <a:cs typeface="Times New Roman" panose="02020603050405020304" pitchFamily="18" charset="0"/>
              </a:rPr>
              <a:t> &amp; </a:t>
            </a:r>
            <a:r>
              <a:rPr lang="en-GB" sz="2600" b="1" dirty="0">
                <a:latin typeface="Times New Roman" panose="02020603050405020304" pitchFamily="18" charset="0"/>
                <a:cs typeface="Times New Roman" panose="02020603050405020304" pitchFamily="18" charset="0"/>
              </a:rPr>
              <a:t>information</a:t>
            </a:r>
            <a:r>
              <a:rPr lang="en-GB" sz="2600" dirty="0">
                <a:latin typeface="Times New Roman" panose="02020603050405020304" pitchFamily="18" charset="0"/>
                <a:cs typeface="Times New Roman" panose="02020603050405020304" pitchFamily="18" charset="0"/>
              </a:rPr>
              <a:t> held on a </a:t>
            </a:r>
            <a:r>
              <a:rPr lang="en-GB" sz="2600" b="1" dirty="0">
                <a:latin typeface="Times New Roman" panose="02020603050405020304" pitchFamily="18" charset="0"/>
                <a:cs typeface="Times New Roman" panose="02020603050405020304" pitchFamily="18" charset="0"/>
              </a:rPr>
              <a:t>network</a:t>
            </a:r>
            <a:r>
              <a:rPr lang="en-GB" sz="2600" dirty="0">
                <a:latin typeface="Times New Roman" panose="02020603050405020304" pitchFamily="18" charset="0"/>
                <a:cs typeface="Times New Roman" panose="02020603050405020304" pitchFamily="18" charset="0"/>
              </a:rPr>
              <a:t> is </a:t>
            </a:r>
            <a:r>
              <a:rPr lang="en-GB" sz="2600" b="1" dirty="0">
                <a:latin typeface="Times New Roman" panose="02020603050405020304" pitchFamily="18" charset="0"/>
                <a:cs typeface="Times New Roman" panose="02020603050405020304" pitchFamily="18" charset="0"/>
              </a:rPr>
              <a:t>open</a:t>
            </a:r>
            <a:r>
              <a:rPr lang="en-GB" sz="2600" dirty="0">
                <a:latin typeface="Times New Roman" panose="02020603050405020304" pitchFamily="18" charset="0"/>
                <a:cs typeface="Times New Roman" panose="02020603050405020304" pitchFamily="18" charset="0"/>
              </a:rPr>
              <a:t> to many </a:t>
            </a:r>
            <a:r>
              <a:rPr lang="en-GB" sz="2600" b="1" dirty="0">
                <a:solidFill>
                  <a:srgbClr val="990099"/>
                </a:solidFill>
                <a:latin typeface="Times New Roman" panose="02020603050405020304" pitchFamily="18" charset="0"/>
                <a:cs typeface="Times New Roman" panose="02020603050405020304" pitchFamily="18" charset="0"/>
              </a:rPr>
              <a:t>people</a:t>
            </a:r>
            <a:r>
              <a:rPr lang="en-GB" sz="2600" dirty="0">
                <a:latin typeface="Times New Roman" panose="02020603050405020304" pitchFamily="18" charset="0"/>
                <a:cs typeface="Times New Roman" panose="02020603050405020304" pitchFamily="18" charset="0"/>
              </a:rPr>
              <a:t> </a:t>
            </a:r>
            <a:r>
              <a:rPr lang="en-GB" sz="2600" b="1" dirty="0">
                <a:solidFill>
                  <a:srgbClr val="990099"/>
                </a:solidFill>
                <a:latin typeface="Times New Roman" panose="02020603050405020304" pitchFamily="18" charset="0"/>
                <a:cs typeface="Times New Roman" panose="02020603050405020304" pitchFamily="18" charset="0"/>
              </a:rPr>
              <a:t>across</a:t>
            </a:r>
            <a:r>
              <a:rPr lang="en-GB" sz="2600" dirty="0">
                <a:latin typeface="Times New Roman" panose="02020603050405020304" pitchFamily="18" charset="0"/>
                <a:cs typeface="Times New Roman" panose="02020603050405020304" pitchFamily="18" charset="0"/>
              </a:rPr>
              <a:t> the </a:t>
            </a:r>
            <a:r>
              <a:rPr lang="en-GB" sz="2600" b="1" dirty="0">
                <a:solidFill>
                  <a:srgbClr val="990099"/>
                </a:solidFill>
                <a:latin typeface="Times New Roman" panose="02020603050405020304" pitchFamily="18" charset="0"/>
                <a:cs typeface="Times New Roman" panose="02020603050405020304" pitchFamily="18" charset="0"/>
              </a:rPr>
              <a:t>world</a:t>
            </a:r>
            <a:r>
              <a:rPr lang="en-GB" sz="2600" dirty="0">
                <a:latin typeface="Times New Roman" panose="02020603050405020304" pitchFamily="18" charset="0"/>
                <a:cs typeface="Times New Roman" panose="02020603050405020304" pitchFamily="18" charset="0"/>
              </a:rPr>
              <a:t>, and can </a:t>
            </a:r>
            <a:r>
              <a:rPr lang="en-GB" sz="2600" b="1" dirty="0">
                <a:solidFill>
                  <a:srgbClr val="A50021"/>
                </a:solidFill>
                <a:latin typeface="Times New Roman" panose="02020603050405020304" pitchFamily="18" charset="0"/>
                <a:cs typeface="Times New Roman" panose="02020603050405020304" pitchFamily="18" charset="0"/>
              </a:rPr>
              <a:t>easily</a:t>
            </a:r>
            <a:r>
              <a:rPr lang="en-GB" sz="2600" dirty="0">
                <a:latin typeface="Times New Roman" panose="02020603050405020304" pitchFamily="18" charset="0"/>
                <a:cs typeface="Times New Roman" panose="02020603050405020304" pitchFamily="18" charset="0"/>
              </a:rPr>
              <a:t> be </a:t>
            </a:r>
            <a:r>
              <a:rPr lang="en-GB" sz="2600" b="1" dirty="0">
                <a:solidFill>
                  <a:srgbClr val="A50021"/>
                </a:solidFill>
                <a:latin typeface="Times New Roman" panose="02020603050405020304" pitchFamily="18" charset="0"/>
                <a:cs typeface="Times New Roman" panose="02020603050405020304" pitchFamily="18" charset="0"/>
              </a:rPr>
              <a:t>accessed</a:t>
            </a:r>
            <a:r>
              <a:rPr lang="en-GB" sz="2600" dirty="0">
                <a:latin typeface="Times New Roman" panose="02020603050405020304" pitchFamily="18" charset="0"/>
                <a:cs typeface="Times New Roman" panose="02020603050405020304" pitchFamily="18" charset="0"/>
              </a:rPr>
              <a:t> </a:t>
            </a:r>
            <a:r>
              <a:rPr lang="en-GB" sz="2600" b="1" dirty="0">
                <a:solidFill>
                  <a:srgbClr val="A50021"/>
                </a:solidFill>
                <a:latin typeface="Times New Roman" panose="02020603050405020304" pitchFamily="18" charset="0"/>
                <a:cs typeface="Times New Roman" panose="02020603050405020304" pitchFamily="18" charset="0"/>
              </a:rPr>
              <a:t>illegally</a:t>
            </a:r>
            <a:r>
              <a:rPr lang="en-GB" sz="2600" dirty="0">
                <a:latin typeface="Times New Roman" panose="02020603050405020304" pitchFamily="18" charset="0"/>
                <a:cs typeface="Times New Roman" panose="02020603050405020304" pitchFamily="18" charset="0"/>
              </a:rPr>
              <a:t>. </a:t>
            </a:r>
          </a:p>
          <a:p>
            <a:pPr marL="342900" lvl="1" indent="-342900" algn="just">
              <a:lnSpc>
                <a:spcPct val="150000"/>
              </a:lnSpc>
              <a:spcBef>
                <a:spcPts val="0"/>
              </a:spcBef>
              <a:buClr>
                <a:schemeClr val="folHlink"/>
              </a:buClr>
              <a:buSzPct val="120000"/>
              <a:buFont typeface="Wingdings" panose="05000000000000000000" pitchFamily="2" charset="2"/>
              <a:buChar char="§"/>
            </a:pPr>
            <a:r>
              <a:rPr lang="en-GB" sz="2600" dirty="0">
                <a:latin typeface="Times New Roman" panose="02020603050405020304" pitchFamily="18" charset="0"/>
                <a:cs typeface="Times New Roman" panose="02020603050405020304" pitchFamily="18" charset="0"/>
              </a:rPr>
              <a:t>In addition, when </a:t>
            </a:r>
            <a:r>
              <a:rPr lang="en-GB" sz="2600" b="1" dirty="0">
                <a:solidFill>
                  <a:srgbClr val="0000CC"/>
                </a:solidFill>
                <a:latin typeface="Times New Roman" panose="02020603050405020304" pitchFamily="18" charset="0"/>
                <a:cs typeface="Times New Roman" panose="02020603050405020304" pitchFamily="18" charset="0"/>
              </a:rPr>
              <a:t>information</a:t>
            </a:r>
            <a:r>
              <a:rPr lang="en-GB" sz="2600" dirty="0">
                <a:latin typeface="Times New Roman" panose="02020603050405020304" pitchFamily="18" charset="0"/>
                <a:cs typeface="Times New Roman" panose="02020603050405020304" pitchFamily="18" charset="0"/>
              </a:rPr>
              <a:t> is </a:t>
            </a:r>
            <a:r>
              <a:rPr lang="en-GB" sz="2600" b="1" dirty="0">
                <a:solidFill>
                  <a:srgbClr val="0000CC"/>
                </a:solidFill>
                <a:latin typeface="Times New Roman" panose="02020603050405020304" pitchFamily="18" charset="0"/>
                <a:cs typeface="Times New Roman" panose="02020603050405020304" pitchFamily="18" charset="0"/>
              </a:rPr>
              <a:t>sent</a:t>
            </a:r>
            <a:r>
              <a:rPr lang="en-GB" sz="2600" dirty="0">
                <a:latin typeface="Times New Roman" panose="02020603050405020304" pitchFamily="18" charset="0"/>
                <a:cs typeface="Times New Roman" panose="02020603050405020304" pitchFamily="18" charset="0"/>
              </a:rPr>
              <a:t> over the </a:t>
            </a:r>
            <a:r>
              <a:rPr lang="en-GB" sz="2600" b="1" dirty="0">
                <a:solidFill>
                  <a:srgbClr val="0000CC"/>
                </a:solidFill>
                <a:latin typeface="Times New Roman" panose="02020603050405020304" pitchFamily="18" charset="0"/>
                <a:cs typeface="Times New Roman" panose="02020603050405020304" pitchFamily="18" charset="0"/>
              </a:rPr>
              <a:t>network</a:t>
            </a:r>
            <a:r>
              <a:rPr lang="en-GB" sz="2600" dirty="0">
                <a:latin typeface="Times New Roman" panose="02020603050405020304" pitchFamily="18" charset="0"/>
                <a:cs typeface="Times New Roman" panose="02020603050405020304" pitchFamily="18" charset="0"/>
              </a:rPr>
              <a:t> from </a:t>
            </a:r>
            <a:r>
              <a:rPr lang="en-GB" sz="2600" b="1" dirty="0">
                <a:latin typeface="Times New Roman" panose="02020603050405020304" pitchFamily="18" charset="0"/>
                <a:cs typeface="Times New Roman" panose="02020603050405020304" pitchFamily="18" charset="0"/>
              </a:rPr>
              <a:t>one</a:t>
            </a:r>
            <a:r>
              <a:rPr lang="en-GB" sz="2600" dirty="0">
                <a:latin typeface="Times New Roman" panose="02020603050405020304" pitchFamily="18" charset="0"/>
                <a:cs typeface="Times New Roman" panose="02020603050405020304" pitchFamily="18" charset="0"/>
              </a:rPr>
              <a:t> </a:t>
            </a:r>
            <a:r>
              <a:rPr lang="en-GB" sz="2600" b="1" dirty="0">
                <a:latin typeface="Times New Roman" panose="02020603050405020304" pitchFamily="18" charset="0"/>
                <a:cs typeface="Times New Roman" panose="02020603050405020304" pitchFamily="18" charset="0"/>
              </a:rPr>
              <a:t>place</a:t>
            </a:r>
            <a:r>
              <a:rPr lang="en-GB" sz="2600" dirty="0">
                <a:latin typeface="Times New Roman" panose="02020603050405020304" pitchFamily="18" charset="0"/>
                <a:cs typeface="Times New Roman" panose="02020603050405020304" pitchFamily="18" charset="0"/>
              </a:rPr>
              <a:t> to </a:t>
            </a:r>
            <a:r>
              <a:rPr lang="en-GB" sz="2600" b="1" dirty="0">
                <a:latin typeface="Times New Roman" panose="02020603050405020304" pitchFamily="18" charset="0"/>
                <a:cs typeface="Times New Roman" panose="02020603050405020304" pitchFamily="18" charset="0"/>
              </a:rPr>
              <a:t>another</a:t>
            </a:r>
            <a:r>
              <a:rPr lang="en-GB" sz="2600" dirty="0">
                <a:latin typeface="Times New Roman" panose="02020603050405020304" pitchFamily="18" charset="0"/>
                <a:cs typeface="Times New Roman" panose="02020603050405020304" pitchFamily="18" charset="0"/>
              </a:rPr>
              <a:t>, </a:t>
            </a:r>
          </a:p>
          <a:p>
            <a:pPr marL="0" lvl="1" indent="0" algn="just">
              <a:lnSpc>
                <a:spcPct val="150000"/>
              </a:lnSpc>
              <a:spcBef>
                <a:spcPts val="0"/>
              </a:spcBef>
              <a:buClr>
                <a:schemeClr val="folHlink"/>
              </a:buClr>
              <a:buSzPct val="120000"/>
              <a:buNone/>
            </a:pPr>
            <a:r>
              <a:rPr lang="en-GB" sz="2600" dirty="0">
                <a:latin typeface="Times New Roman" panose="02020603050405020304" pitchFamily="18" charset="0"/>
                <a:cs typeface="Times New Roman" panose="02020603050405020304" pitchFamily="18" charset="0"/>
              </a:rPr>
              <a:t>	it can be </a:t>
            </a:r>
            <a:r>
              <a:rPr lang="en-GB" sz="2600" b="1" dirty="0">
                <a:solidFill>
                  <a:srgbClr val="6600CC"/>
                </a:solidFill>
                <a:latin typeface="Times New Roman" panose="02020603050405020304" pitchFamily="18" charset="0"/>
                <a:cs typeface="Times New Roman" panose="02020603050405020304" pitchFamily="18" charset="0"/>
              </a:rPr>
              <a:t>tapped</a:t>
            </a:r>
            <a:r>
              <a:rPr lang="en-GB" sz="2600" dirty="0">
                <a:latin typeface="Times New Roman" panose="02020603050405020304" pitchFamily="18" charset="0"/>
                <a:cs typeface="Times New Roman" panose="02020603050405020304" pitchFamily="18" charset="0"/>
              </a:rPr>
              <a:t> or </a:t>
            </a:r>
            <a:r>
              <a:rPr lang="en-GB" sz="2600" b="1" dirty="0">
                <a:solidFill>
                  <a:srgbClr val="6600CC"/>
                </a:solidFill>
                <a:latin typeface="Times New Roman" panose="02020603050405020304" pitchFamily="18" charset="0"/>
                <a:cs typeface="Times New Roman" panose="02020603050405020304" pitchFamily="18" charset="0"/>
              </a:rPr>
              <a:t>listened</a:t>
            </a:r>
            <a:r>
              <a:rPr lang="en-GB" sz="2600" dirty="0">
                <a:latin typeface="Times New Roman" panose="02020603050405020304" pitchFamily="18" charset="0"/>
                <a:cs typeface="Times New Roman" panose="02020603050405020304" pitchFamily="18" charset="0"/>
              </a:rPr>
              <a:t> to by </a:t>
            </a:r>
            <a:r>
              <a:rPr lang="en-GB" sz="2600" b="1" dirty="0">
                <a:solidFill>
                  <a:srgbClr val="6600CC"/>
                </a:solidFill>
                <a:latin typeface="Times New Roman" panose="02020603050405020304" pitchFamily="18" charset="0"/>
                <a:cs typeface="Times New Roman" panose="02020603050405020304" pitchFamily="18" charset="0"/>
              </a:rPr>
              <a:t>unauthorized</a:t>
            </a:r>
            <a:r>
              <a:rPr lang="en-GB" sz="2600" dirty="0">
                <a:latin typeface="Times New Roman" panose="02020603050405020304" pitchFamily="18" charset="0"/>
                <a:cs typeface="Times New Roman" panose="02020603050405020304" pitchFamily="18" charset="0"/>
              </a:rPr>
              <a:t> </a:t>
            </a:r>
            <a:r>
              <a:rPr lang="en-GB" sz="2600" b="1" dirty="0">
                <a:solidFill>
                  <a:srgbClr val="6600CC"/>
                </a:solidFill>
                <a:latin typeface="Times New Roman" panose="02020603050405020304" pitchFamily="18" charset="0"/>
                <a:cs typeface="Times New Roman" panose="02020603050405020304" pitchFamily="18" charset="0"/>
              </a:rPr>
              <a:t>parties</a:t>
            </a:r>
            <a:r>
              <a:rPr lang="en-GB" sz="2600" dirty="0">
                <a:latin typeface="Times New Roman" panose="02020603050405020304" pitchFamily="18" charset="0"/>
                <a:cs typeface="Times New Roman" panose="02020603050405020304" pitchFamily="18" charset="0"/>
              </a:rPr>
              <a:t>.</a:t>
            </a:r>
            <a:endParaRPr lang="en-US" sz="2600" dirty="0">
              <a:latin typeface="Times New Roman" panose="02020603050405020304" pitchFamily="18" charset="0"/>
              <a:cs typeface="Times New Roman" panose="02020603050405020304" pitchFamily="18" charset="0"/>
            </a:endParaRPr>
          </a:p>
          <a:p>
            <a:pPr marL="342900" lvl="1" indent="-342900" algn="just">
              <a:lnSpc>
                <a:spcPct val="150000"/>
              </a:lnSpc>
              <a:spcBef>
                <a:spcPts val="0"/>
              </a:spcBef>
              <a:buClr>
                <a:schemeClr val="folHlink"/>
              </a:buClr>
              <a:buSzPct val="120000"/>
              <a:buFont typeface="Wingdings" panose="05000000000000000000" pitchFamily="2" charset="2"/>
              <a:buChar char="ü"/>
            </a:pPr>
            <a:r>
              <a:rPr lang="en-US" altLang="en-US" sz="2600" dirty="0">
                <a:latin typeface="Times New Roman" panose="02020603050405020304" pitchFamily="18" charset="0"/>
                <a:cs typeface="Times New Roman" panose="02020603050405020304" pitchFamily="18" charset="0"/>
              </a:rPr>
              <a:t>This is leads to the</a:t>
            </a:r>
            <a:r>
              <a:rPr lang="en-GB" altLang="en-US" sz="2600" dirty="0">
                <a:latin typeface="Times New Roman" panose="02020603050405020304" pitchFamily="18" charset="0"/>
                <a:cs typeface="Times New Roman" panose="02020603050405020304" pitchFamily="18" charset="0"/>
              </a:rPr>
              <a:t> </a:t>
            </a:r>
            <a:r>
              <a:rPr lang="en-GB" altLang="en-US" sz="2600" b="1" dirty="0">
                <a:latin typeface="Times New Roman" panose="02020603050405020304" pitchFamily="18" charset="0"/>
                <a:cs typeface="Times New Roman" panose="02020603050405020304" pitchFamily="18" charset="0"/>
              </a:rPr>
              <a:t>danger</a:t>
            </a:r>
            <a:r>
              <a:rPr lang="en-GB" altLang="en-US" sz="2600" dirty="0">
                <a:latin typeface="Times New Roman" panose="02020603050405020304" pitchFamily="18" charset="0"/>
                <a:cs typeface="Times New Roman" panose="02020603050405020304" pitchFamily="18" charset="0"/>
              </a:rPr>
              <a:t> of </a:t>
            </a:r>
            <a:r>
              <a:rPr lang="en-GB" altLang="en-US" sz="2600" b="1" dirty="0">
                <a:latin typeface="Times New Roman" panose="02020603050405020304" pitchFamily="18" charset="0"/>
                <a:cs typeface="Times New Roman" panose="02020603050405020304" pitchFamily="18" charset="0"/>
              </a:rPr>
              <a:t>important</a:t>
            </a:r>
            <a:r>
              <a:rPr lang="en-GB" altLang="en-US" sz="2600" dirty="0">
                <a:latin typeface="Times New Roman" panose="02020603050405020304" pitchFamily="18" charset="0"/>
                <a:cs typeface="Times New Roman" panose="02020603050405020304" pitchFamily="18" charset="0"/>
              </a:rPr>
              <a:t> and </a:t>
            </a:r>
          </a:p>
          <a:p>
            <a:pPr marL="0" lvl="1" indent="0" algn="just">
              <a:lnSpc>
                <a:spcPct val="150000"/>
              </a:lnSpc>
              <a:spcBef>
                <a:spcPts val="0"/>
              </a:spcBef>
              <a:buClr>
                <a:schemeClr val="folHlink"/>
              </a:buClr>
              <a:buSzPct val="120000"/>
              <a:buNone/>
            </a:pPr>
            <a:r>
              <a:rPr lang="en-GB" altLang="en-US" sz="2600" b="1" dirty="0">
                <a:solidFill>
                  <a:srgbClr val="660066"/>
                </a:solidFill>
                <a:latin typeface="Times New Roman" panose="02020603050405020304" pitchFamily="18" charset="0"/>
                <a:cs typeface="Times New Roman" panose="02020603050405020304" pitchFamily="18" charset="0"/>
              </a:rPr>
              <a:t>	sensitive</a:t>
            </a:r>
            <a:r>
              <a:rPr lang="en-GB" altLang="en-US" sz="2600" dirty="0">
                <a:latin typeface="Times New Roman" panose="02020603050405020304" pitchFamily="18" charset="0"/>
                <a:cs typeface="Times New Roman" panose="02020603050405020304" pitchFamily="18" charset="0"/>
              </a:rPr>
              <a:t> </a:t>
            </a:r>
            <a:r>
              <a:rPr lang="en-GB" altLang="en-US" sz="2600" b="1" dirty="0">
                <a:solidFill>
                  <a:srgbClr val="660066"/>
                </a:solidFill>
                <a:latin typeface="Times New Roman" panose="02020603050405020304" pitchFamily="18" charset="0"/>
                <a:cs typeface="Times New Roman" panose="02020603050405020304" pitchFamily="18" charset="0"/>
              </a:rPr>
              <a:t>information</a:t>
            </a:r>
            <a:r>
              <a:rPr lang="en-GB" altLang="en-US" sz="2600" dirty="0">
                <a:latin typeface="Times New Roman" panose="02020603050405020304" pitchFamily="18" charset="0"/>
                <a:cs typeface="Times New Roman" panose="02020603050405020304" pitchFamily="18" charset="0"/>
              </a:rPr>
              <a:t> </a:t>
            </a:r>
            <a:r>
              <a:rPr lang="en-GB" altLang="en-US" sz="2600" b="1" dirty="0">
                <a:solidFill>
                  <a:srgbClr val="660066"/>
                </a:solidFill>
                <a:latin typeface="Times New Roman" panose="02020603050405020304" pitchFamily="18" charset="0"/>
                <a:cs typeface="Times New Roman" panose="02020603050405020304" pitchFamily="18" charset="0"/>
              </a:rPr>
              <a:t>fall</a:t>
            </a:r>
            <a:r>
              <a:rPr lang="en-GB" altLang="en-US" sz="2600" dirty="0">
                <a:latin typeface="Times New Roman" panose="02020603050405020304" pitchFamily="18" charset="0"/>
                <a:cs typeface="Times New Roman" panose="02020603050405020304" pitchFamily="18" charset="0"/>
              </a:rPr>
              <a:t> on the </a:t>
            </a:r>
            <a:r>
              <a:rPr lang="en-GB" altLang="en-US" sz="2600" b="1" dirty="0">
                <a:solidFill>
                  <a:srgbClr val="0000CC"/>
                </a:solidFill>
                <a:latin typeface="Times New Roman" panose="02020603050405020304" pitchFamily="18" charset="0"/>
                <a:cs typeface="Times New Roman" panose="02020603050405020304" pitchFamily="18" charset="0"/>
              </a:rPr>
              <a:t>hands</a:t>
            </a:r>
            <a:r>
              <a:rPr lang="en-GB" altLang="en-US" sz="2600" dirty="0">
                <a:latin typeface="Times New Roman" panose="02020603050405020304" pitchFamily="18" charset="0"/>
                <a:cs typeface="Times New Roman" panose="02020603050405020304" pitchFamily="18" charset="0"/>
              </a:rPr>
              <a:t> of </a:t>
            </a:r>
            <a:r>
              <a:rPr lang="en-GB" altLang="en-US" sz="2600" b="1" dirty="0">
                <a:solidFill>
                  <a:srgbClr val="0000CC"/>
                </a:solidFill>
                <a:latin typeface="Times New Roman" panose="02020603050405020304" pitchFamily="18" charset="0"/>
                <a:cs typeface="Times New Roman" panose="02020603050405020304" pitchFamily="18" charset="0"/>
              </a:rPr>
              <a:t>hostile</a:t>
            </a:r>
            <a:r>
              <a:rPr lang="en-GB" altLang="en-US" sz="2600" dirty="0">
                <a:latin typeface="Times New Roman" panose="02020603050405020304" pitchFamily="18" charset="0"/>
                <a:cs typeface="Times New Roman" panose="02020603050405020304" pitchFamily="18" charset="0"/>
              </a:rPr>
              <a:t> </a:t>
            </a:r>
            <a:r>
              <a:rPr lang="en-GB" altLang="en-US" sz="2600" b="1" dirty="0">
                <a:solidFill>
                  <a:srgbClr val="0000CC"/>
                </a:solidFill>
                <a:latin typeface="Times New Roman" panose="02020603050405020304" pitchFamily="18" charset="0"/>
                <a:cs typeface="Times New Roman" panose="02020603050405020304" pitchFamily="18" charset="0"/>
              </a:rPr>
              <a:t>party</a:t>
            </a:r>
            <a:r>
              <a:rPr lang="en-US" altLang="en-US" sz="2600" dirty="0">
                <a:latin typeface="Times New Roman" panose="02020603050405020304" pitchFamily="18" charset="0"/>
                <a:cs typeface="Times New Roman" panose="02020603050405020304" pitchFamily="18" charset="0"/>
              </a:rPr>
              <a:t> </a:t>
            </a:r>
          </a:p>
          <a:p>
            <a:pPr algn="just" eaLnBrk="0" fontAlgn="base" hangingPunct="0">
              <a:lnSpc>
                <a:spcPct val="150000"/>
              </a:lnSpc>
              <a:spcBef>
                <a:spcPts val="0"/>
              </a:spcBef>
              <a:buFont typeface="Wingdings" panose="05000000000000000000" pitchFamily="2" charset="2"/>
              <a:buChar char="§"/>
            </a:pPr>
            <a:r>
              <a:rPr lang="en-US" altLang="en-US" sz="2600" b="1" dirty="0">
                <a:solidFill>
                  <a:srgbClr val="FF0000"/>
                </a:solidFill>
                <a:latin typeface="Times New Roman" panose="02020603050405020304" pitchFamily="18" charset="0"/>
                <a:cs typeface="Times New Roman" panose="02020603050405020304" pitchFamily="18" charset="0"/>
              </a:rPr>
              <a:t>Virus and Malware</a:t>
            </a:r>
          </a:p>
          <a:p>
            <a:pPr algn="just" eaLnBrk="0" fontAlgn="base" hangingPunct="0">
              <a:lnSpc>
                <a:spcPct val="150000"/>
              </a:lnSpc>
              <a:spcBef>
                <a:spcPts val="0"/>
              </a:spcBef>
              <a:buFont typeface="Wingdings" panose="05000000000000000000" pitchFamily="2" charset="2"/>
              <a:buChar char="ü"/>
            </a:pPr>
            <a:r>
              <a:rPr lang="en-US" altLang="en-US" sz="2600" b="1" dirty="0">
                <a:latin typeface="Times New Roman" panose="02020603050405020304" pitchFamily="18" charset="0"/>
                <a:cs typeface="Times New Roman" panose="02020603050405020304" pitchFamily="18" charset="0"/>
              </a:rPr>
              <a:t>Networking</a:t>
            </a:r>
            <a:r>
              <a:rPr lang="en-US" altLang="en-US" sz="2600" dirty="0">
                <a:latin typeface="Times New Roman" panose="02020603050405020304" pitchFamily="18" charset="0"/>
                <a:cs typeface="Times New Roman" panose="02020603050405020304" pitchFamily="18" charset="0"/>
              </a:rPr>
              <a:t> can lead to the </a:t>
            </a:r>
            <a:r>
              <a:rPr lang="en-US" altLang="en-US" sz="2600" b="1" dirty="0">
                <a:latin typeface="Times New Roman" panose="02020603050405020304" pitchFamily="18" charset="0"/>
                <a:cs typeface="Times New Roman" panose="02020603050405020304" pitchFamily="18" charset="0"/>
              </a:rPr>
              <a:t>spreading</a:t>
            </a:r>
            <a:r>
              <a:rPr lang="en-US" altLang="en-US" sz="2600" dirty="0">
                <a:latin typeface="Times New Roman" panose="02020603050405020304" pitchFamily="18" charset="0"/>
                <a:cs typeface="Times New Roman" panose="02020603050405020304" pitchFamily="18" charset="0"/>
              </a:rPr>
              <a:t> of </a:t>
            </a:r>
            <a:r>
              <a:rPr lang="en-US" altLang="en-US" sz="2600" b="1" dirty="0">
                <a:latin typeface="Times New Roman" panose="02020603050405020304" pitchFamily="18" charset="0"/>
                <a:cs typeface="Times New Roman" panose="02020603050405020304" pitchFamily="18" charset="0"/>
              </a:rPr>
              <a:t>viruses</a:t>
            </a:r>
            <a:r>
              <a:rPr lang="en-US" altLang="en-US" sz="2600" dirty="0">
                <a:latin typeface="Times New Roman" panose="02020603050405020304" pitchFamily="18" charset="0"/>
                <a:cs typeface="Times New Roman" panose="02020603050405020304" pitchFamily="18" charset="0"/>
              </a:rPr>
              <a:t> to</a:t>
            </a:r>
          </a:p>
          <a:p>
            <a:pPr marL="0" indent="0" algn="just" eaLnBrk="0" fontAlgn="base" hangingPunct="0">
              <a:lnSpc>
                <a:spcPct val="150000"/>
              </a:lnSpc>
              <a:spcBef>
                <a:spcPts val="0"/>
              </a:spcBef>
              <a:buNone/>
            </a:pPr>
            <a:r>
              <a:rPr lang="en-US" altLang="en-US" sz="2600" dirty="0">
                <a:latin typeface="Times New Roman" panose="02020603050405020304" pitchFamily="18" charset="0"/>
                <a:cs typeface="Times New Roman" panose="02020603050405020304" pitchFamily="18" charset="0"/>
              </a:rPr>
              <a:t>	another </a:t>
            </a:r>
            <a:r>
              <a:rPr lang="en-US" altLang="en-US" sz="2600" b="1" dirty="0">
                <a:solidFill>
                  <a:srgbClr val="6600CC"/>
                </a:solidFill>
                <a:latin typeface="Times New Roman" panose="02020603050405020304" pitchFamily="18" charset="0"/>
                <a:cs typeface="Times New Roman" panose="02020603050405020304" pitchFamily="18" charset="0"/>
              </a:rPr>
              <a:t>computer</a:t>
            </a:r>
            <a:r>
              <a:rPr lang="en-US" altLang="en-US" sz="2600" dirty="0">
                <a:latin typeface="Times New Roman" panose="02020603050405020304" pitchFamily="18" charset="0"/>
                <a:cs typeface="Times New Roman" panose="02020603050405020304" pitchFamily="18" charset="0"/>
              </a:rPr>
              <a:t> through the </a:t>
            </a:r>
            <a:r>
              <a:rPr lang="en-US" altLang="en-US" sz="2600" b="1" dirty="0">
                <a:solidFill>
                  <a:srgbClr val="6600CC"/>
                </a:solidFill>
                <a:latin typeface="Times New Roman" panose="02020603050405020304" pitchFamily="18" charset="0"/>
                <a:cs typeface="Times New Roman" panose="02020603050405020304" pitchFamily="18" charset="0"/>
              </a:rPr>
              <a:t>network</a:t>
            </a:r>
            <a:r>
              <a:rPr lang="en-US" altLang="en-US" sz="2600" dirty="0">
                <a:latin typeface="Times New Roman" panose="02020603050405020304" pitchFamily="18" charset="0"/>
                <a:cs typeface="Times New Roman" panose="02020603050405020304" pitchFamily="18" charset="0"/>
              </a:rPr>
              <a:t>.</a:t>
            </a:r>
          </a:p>
        </p:txBody>
      </p:sp>
      <p:sp>
        <p:nvSpPr>
          <p:cNvPr id="4" name="Slide Number Placeholder 3"/>
          <p:cNvSpPr>
            <a:spLocks noGrp="1"/>
          </p:cNvSpPr>
          <p:nvPr>
            <p:ph type="sldNum" sz="quarter" idx="12"/>
          </p:nvPr>
        </p:nvSpPr>
        <p:spPr/>
        <p:txBody>
          <a:bodyPr/>
          <a:lstStyle/>
          <a:p>
            <a:fld id="{3D3B27F1-A1DB-4496-9D6F-C7E1FD4717E5}" type="slidenum">
              <a:rPr lang="en-GB" smtClean="0"/>
              <a:t>10</a:t>
            </a:fld>
            <a:endParaRPr lang="en-GB"/>
          </a:p>
        </p:txBody>
      </p:sp>
    </p:spTree>
    <p:extLst>
      <p:ext uri="{BB962C8B-B14F-4D97-AF65-F5344CB8AC3E}">
        <p14:creationId xmlns:p14="http://schemas.microsoft.com/office/powerpoint/2010/main" val="146683269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5195" y="68975"/>
            <a:ext cx="7886700" cy="370114"/>
          </a:xfrm>
        </p:spPr>
        <p:txBody>
          <a:bodyPr>
            <a:noAutofit/>
          </a:bodyPr>
          <a:lstStyle/>
          <a:p>
            <a:pPr algn="ctr"/>
            <a:r>
              <a:rPr lang="en-GB" sz="2100" b="1" dirty="0" smtClean="0">
                <a:solidFill>
                  <a:srgbClr val="0000CC"/>
                </a:solidFill>
                <a:latin typeface="Times New Roman" panose="02020603050405020304" pitchFamily="18" charset="0"/>
                <a:cs typeface="Times New Roman" panose="02020603050405020304" pitchFamily="18" charset="0"/>
              </a:rPr>
              <a:t>Limitations </a:t>
            </a:r>
            <a:r>
              <a:rPr lang="en-GB" sz="2100" b="1" dirty="0">
                <a:solidFill>
                  <a:srgbClr val="0000CC"/>
                </a:solidFill>
                <a:latin typeface="Times New Roman" panose="02020603050405020304" pitchFamily="18" charset="0"/>
                <a:cs typeface="Times New Roman" panose="02020603050405020304" pitchFamily="18" charset="0"/>
              </a:rPr>
              <a:t>of Networks------ </a:t>
            </a:r>
          </a:p>
        </p:txBody>
      </p:sp>
      <p:sp>
        <p:nvSpPr>
          <p:cNvPr id="3" name="Content Placeholder 2"/>
          <p:cNvSpPr>
            <a:spLocks noGrp="1"/>
          </p:cNvSpPr>
          <p:nvPr>
            <p:ph idx="1"/>
          </p:nvPr>
        </p:nvSpPr>
        <p:spPr>
          <a:xfrm>
            <a:off x="0" y="304801"/>
            <a:ext cx="9144000" cy="6553200"/>
          </a:xfrm>
        </p:spPr>
        <p:txBody>
          <a:bodyPr>
            <a:noAutofit/>
          </a:bodyPr>
          <a:lstStyle/>
          <a:p>
            <a:pPr marL="0" indent="0" algn="just">
              <a:lnSpc>
                <a:spcPct val="150000"/>
              </a:lnSpc>
              <a:spcBef>
                <a:spcPts val="0"/>
              </a:spcBef>
              <a:buNone/>
            </a:pPr>
            <a:r>
              <a:rPr lang="en-US" altLang="en-US" sz="2400" b="1" dirty="0">
                <a:solidFill>
                  <a:srgbClr val="6600CC"/>
                </a:solidFill>
                <a:latin typeface="Times New Roman" panose="02020603050405020304" pitchFamily="18" charset="0"/>
                <a:cs typeface="Times New Roman" panose="02020603050405020304" pitchFamily="18" charset="0"/>
              </a:rPr>
              <a:t>2. </a:t>
            </a:r>
            <a:r>
              <a:rPr lang="en-GB" sz="2400" b="1" dirty="0">
                <a:solidFill>
                  <a:srgbClr val="6600CC"/>
                </a:solidFill>
                <a:latin typeface="Times New Roman" panose="02020603050405020304" pitchFamily="18" charset="0"/>
                <a:cs typeface="Times New Roman" panose="02020603050405020304" pitchFamily="18" charset="0"/>
              </a:rPr>
              <a:t>High initial cost</a:t>
            </a:r>
          </a:p>
          <a:p>
            <a:pPr algn="just">
              <a:lnSpc>
                <a:spcPct val="150000"/>
              </a:lnSpc>
              <a:spcBef>
                <a:spcPts val="0"/>
              </a:spcBef>
              <a:buFont typeface="Wingdings" panose="05000000000000000000" pitchFamily="2" charset="2"/>
              <a:buChar char="§"/>
            </a:pPr>
            <a:r>
              <a:rPr lang="en-GB" sz="2400" dirty="0">
                <a:latin typeface="Times New Roman" panose="02020603050405020304" pitchFamily="18" charset="0"/>
                <a:cs typeface="Times New Roman" panose="02020603050405020304" pitchFamily="18" charset="0"/>
              </a:rPr>
              <a:t>The </a:t>
            </a:r>
            <a:r>
              <a:rPr lang="en-GB" sz="2400" b="1" dirty="0">
                <a:latin typeface="Times New Roman" panose="02020603050405020304" pitchFamily="18" charset="0"/>
                <a:cs typeface="Times New Roman" panose="02020603050405020304" pitchFamily="18" charset="0"/>
              </a:rPr>
              <a:t>initial</a:t>
            </a:r>
            <a:r>
              <a:rPr lang="en-GB" sz="2400" dirty="0">
                <a:latin typeface="Times New Roman" panose="02020603050405020304" pitchFamily="18" charset="0"/>
                <a:cs typeface="Times New Roman" panose="02020603050405020304" pitchFamily="18" charset="0"/>
              </a:rPr>
              <a:t> </a:t>
            </a:r>
            <a:r>
              <a:rPr lang="en-GB" sz="2400" b="1" dirty="0">
                <a:latin typeface="Times New Roman" panose="02020603050405020304" pitchFamily="18" charset="0"/>
                <a:cs typeface="Times New Roman" panose="02020603050405020304" pitchFamily="18" charset="0"/>
              </a:rPr>
              <a:t>cost</a:t>
            </a:r>
            <a:r>
              <a:rPr lang="en-GB" sz="2400" dirty="0">
                <a:latin typeface="Times New Roman" panose="02020603050405020304" pitchFamily="18" charset="0"/>
                <a:cs typeface="Times New Roman" panose="02020603050405020304" pitchFamily="18" charset="0"/>
              </a:rPr>
              <a:t> of </a:t>
            </a:r>
            <a:r>
              <a:rPr lang="en-GB" sz="2400" b="1" dirty="0">
                <a:latin typeface="Times New Roman" panose="02020603050405020304" pitchFamily="18" charset="0"/>
                <a:cs typeface="Times New Roman" panose="02020603050405020304" pitchFamily="18" charset="0"/>
              </a:rPr>
              <a:t>buying</a:t>
            </a:r>
            <a:r>
              <a:rPr lang="en-GB" sz="2400" dirty="0">
                <a:latin typeface="Times New Roman" panose="02020603050405020304" pitchFamily="18" charset="0"/>
                <a:cs typeface="Times New Roman" panose="02020603050405020304" pitchFamily="18" charset="0"/>
              </a:rPr>
              <a:t> </a:t>
            </a:r>
            <a:r>
              <a:rPr lang="en-GB" sz="2400" b="1" dirty="0">
                <a:latin typeface="Times New Roman" panose="02020603050405020304" pitchFamily="18" charset="0"/>
                <a:cs typeface="Times New Roman" panose="02020603050405020304" pitchFamily="18" charset="0"/>
              </a:rPr>
              <a:t>network</a:t>
            </a:r>
            <a:r>
              <a:rPr lang="en-GB" sz="2400" dirty="0">
                <a:latin typeface="Times New Roman" panose="02020603050405020304" pitchFamily="18" charset="0"/>
                <a:cs typeface="Times New Roman" panose="02020603050405020304" pitchFamily="18" charset="0"/>
              </a:rPr>
              <a:t> </a:t>
            </a:r>
            <a:r>
              <a:rPr lang="en-GB" sz="2400" b="1" dirty="0">
                <a:solidFill>
                  <a:srgbClr val="990099"/>
                </a:solidFill>
                <a:latin typeface="Times New Roman" panose="02020603050405020304" pitchFamily="18" charset="0"/>
                <a:cs typeface="Times New Roman" panose="02020603050405020304" pitchFamily="18" charset="0"/>
              </a:rPr>
              <a:t>hardware</a:t>
            </a:r>
            <a:r>
              <a:rPr lang="en-GB" sz="2400" dirty="0">
                <a:latin typeface="Times New Roman" panose="02020603050405020304" pitchFamily="18" charset="0"/>
                <a:cs typeface="Times New Roman" panose="02020603050405020304" pitchFamily="18" charset="0"/>
              </a:rPr>
              <a:t> &amp; </a:t>
            </a:r>
            <a:r>
              <a:rPr lang="en-GB" sz="2400" b="1" dirty="0">
                <a:solidFill>
                  <a:srgbClr val="990099"/>
                </a:solidFill>
                <a:latin typeface="Times New Roman" panose="02020603050405020304" pitchFamily="18" charset="0"/>
                <a:cs typeface="Times New Roman" panose="02020603050405020304" pitchFamily="18" charset="0"/>
              </a:rPr>
              <a:t>software</a:t>
            </a:r>
            <a:r>
              <a:rPr lang="en-GB" sz="2400" dirty="0">
                <a:latin typeface="Times New Roman" panose="02020603050405020304" pitchFamily="18" charset="0"/>
                <a:cs typeface="Times New Roman" panose="02020603050405020304" pitchFamily="18" charset="0"/>
              </a:rPr>
              <a:t> is </a:t>
            </a:r>
            <a:r>
              <a:rPr lang="en-GB" sz="2400" b="1" dirty="0">
                <a:solidFill>
                  <a:srgbClr val="990099"/>
                </a:solidFill>
                <a:latin typeface="Times New Roman" panose="02020603050405020304" pitchFamily="18" charset="0"/>
                <a:cs typeface="Times New Roman" panose="02020603050405020304" pitchFamily="18" charset="0"/>
              </a:rPr>
              <a:t>very</a:t>
            </a:r>
            <a:r>
              <a:rPr lang="en-GB" sz="2400" dirty="0">
                <a:latin typeface="Times New Roman" panose="02020603050405020304" pitchFamily="18" charset="0"/>
                <a:cs typeface="Times New Roman" panose="02020603050405020304" pitchFamily="18" charset="0"/>
              </a:rPr>
              <a:t> </a:t>
            </a:r>
            <a:r>
              <a:rPr lang="en-GB" sz="2400" b="1" dirty="0">
                <a:solidFill>
                  <a:srgbClr val="990099"/>
                </a:solidFill>
                <a:latin typeface="Times New Roman" panose="02020603050405020304" pitchFamily="18" charset="0"/>
                <a:cs typeface="Times New Roman" panose="02020603050405020304" pitchFamily="18" charset="0"/>
              </a:rPr>
              <a:t>high</a:t>
            </a:r>
            <a:r>
              <a:rPr lang="en-GB" sz="2400" dirty="0" smtClean="0">
                <a:latin typeface="Times New Roman" panose="02020603050405020304" pitchFamily="18" charset="0"/>
                <a:cs typeface="Times New Roman" panose="02020603050405020304" pitchFamily="18" charset="0"/>
              </a:rPr>
              <a:t>.</a:t>
            </a:r>
            <a:endParaRPr lang="en-GB" sz="2400" dirty="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GB" sz="2400" b="1" dirty="0" smtClean="0">
                <a:solidFill>
                  <a:srgbClr val="6600CC"/>
                </a:solidFill>
                <a:latin typeface="Times New Roman" panose="02020603050405020304" pitchFamily="18" charset="0"/>
                <a:cs typeface="Times New Roman" panose="02020603050405020304" pitchFamily="18" charset="0"/>
              </a:rPr>
              <a:t>3. Moral </a:t>
            </a:r>
            <a:r>
              <a:rPr lang="en-GB" sz="2400" b="1" dirty="0">
                <a:solidFill>
                  <a:srgbClr val="6600CC"/>
                </a:solidFill>
                <a:latin typeface="Times New Roman" panose="02020603050405020304" pitchFamily="18" charset="0"/>
                <a:cs typeface="Times New Roman" panose="02020603050405020304" pitchFamily="18" charset="0"/>
              </a:rPr>
              <a:t>and cultural effects</a:t>
            </a:r>
          </a:p>
          <a:p>
            <a:pPr algn="just">
              <a:lnSpc>
                <a:spcPct val="150000"/>
              </a:lnSpc>
              <a:spcBef>
                <a:spcPts val="0"/>
              </a:spcBef>
              <a:buFont typeface="Wingdings" panose="05000000000000000000" pitchFamily="2" charset="2"/>
              <a:buChar char="§"/>
            </a:pPr>
            <a:r>
              <a:rPr lang="en-GB" sz="2400" b="1" dirty="0">
                <a:solidFill>
                  <a:srgbClr val="A50021"/>
                </a:solidFill>
                <a:latin typeface="Times New Roman" panose="02020603050405020304" pitchFamily="18" charset="0"/>
                <a:cs typeface="Times New Roman" panose="02020603050405020304" pitchFamily="18" charset="0"/>
              </a:rPr>
              <a:t>Large</a:t>
            </a:r>
            <a:r>
              <a:rPr lang="en-GB" sz="2400" dirty="0">
                <a:latin typeface="Times New Roman" panose="02020603050405020304" pitchFamily="18" charset="0"/>
                <a:cs typeface="Times New Roman" panose="02020603050405020304" pitchFamily="18" charset="0"/>
              </a:rPr>
              <a:t> </a:t>
            </a:r>
            <a:r>
              <a:rPr lang="en-GB" sz="2400" b="1" dirty="0">
                <a:solidFill>
                  <a:srgbClr val="A50021"/>
                </a:solidFill>
                <a:latin typeface="Times New Roman" panose="02020603050405020304" pitchFamily="18" charset="0"/>
                <a:cs typeface="Times New Roman" panose="02020603050405020304" pitchFamily="18" charset="0"/>
              </a:rPr>
              <a:t>networks</a:t>
            </a:r>
            <a:r>
              <a:rPr lang="en-GB" sz="2400" dirty="0">
                <a:latin typeface="Times New Roman" panose="02020603050405020304" pitchFamily="18" charset="0"/>
                <a:cs typeface="Times New Roman" panose="02020603050405020304" pitchFamily="18" charset="0"/>
              </a:rPr>
              <a:t> such as the </a:t>
            </a:r>
            <a:r>
              <a:rPr lang="en-GB" sz="2400" b="1" dirty="0">
                <a:latin typeface="Times New Roman" panose="02020603050405020304" pitchFamily="18" charset="0"/>
                <a:cs typeface="Times New Roman" panose="02020603050405020304" pitchFamily="18" charset="0"/>
              </a:rPr>
              <a:t>Internet</a:t>
            </a:r>
            <a:r>
              <a:rPr lang="en-GB" sz="2400" dirty="0">
                <a:latin typeface="Times New Roman" panose="02020603050405020304" pitchFamily="18" charset="0"/>
                <a:cs typeface="Times New Roman" panose="02020603050405020304" pitchFamily="18" charset="0"/>
              </a:rPr>
              <a:t> have </a:t>
            </a:r>
            <a:r>
              <a:rPr lang="en-GB" sz="2400" b="1" dirty="0">
                <a:solidFill>
                  <a:srgbClr val="A50021"/>
                </a:solidFill>
                <a:latin typeface="Times New Roman" panose="02020603050405020304" pitchFamily="18" charset="0"/>
                <a:cs typeface="Times New Roman" panose="02020603050405020304" pitchFamily="18" charset="0"/>
              </a:rPr>
              <a:t>chat</a:t>
            </a:r>
            <a:r>
              <a:rPr lang="en-GB" sz="2400" dirty="0">
                <a:latin typeface="Times New Roman" panose="02020603050405020304" pitchFamily="18" charset="0"/>
                <a:cs typeface="Times New Roman" panose="02020603050405020304" pitchFamily="18" charset="0"/>
              </a:rPr>
              <a:t> </a:t>
            </a:r>
            <a:r>
              <a:rPr lang="en-GB" sz="2400" b="1" dirty="0">
                <a:solidFill>
                  <a:srgbClr val="A50021"/>
                </a:solidFill>
                <a:latin typeface="Times New Roman" panose="02020603050405020304" pitchFamily="18" charset="0"/>
                <a:cs typeface="Times New Roman" panose="02020603050405020304" pitchFamily="18" charset="0"/>
              </a:rPr>
              <a:t>rooms</a:t>
            </a:r>
            <a:r>
              <a:rPr lang="en-GB" sz="2400" dirty="0">
                <a:latin typeface="Times New Roman" panose="02020603050405020304" pitchFamily="18" charset="0"/>
                <a:cs typeface="Times New Roman" panose="02020603050405020304" pitchFamily="18" charset="0"/>
              </a:rPr>
              <a:t> and </a:t>
            </a:r>
            <a:r>
              <a:rPr lang="en-GB" sz="2400" b="1" dirty="0">
                <a:solidFill>
                  <a:srgbClr val="A50021"/>
                </a:solidFill>
                <a:latin typeface="Times New Roman" panose="02020603050405020304" pitchFamily="18" charset="0"/>
                <a:cs typeface="Times New Roman" panose="02020603050405020304" pitchFamily="18" charset="0"/>
              </a:rPr>
              <a:t>messaging</a:t>
            </a:r>
            <a:r>
              <a:rPr lang="en-GB" sz="2400" dirty="0">
                <a:latin typeface="Times New Roman" panose="02020603050405020304" pitchFamily="18" charset="0"/>
                <a:cs typeface="Times New Roman" panose="02020603050405020304" pitchFamily="18" charset="0"/>
              </a:rPr>
              <a:t> </a:t>
            </a:r>
            <a:r>
              <a:rPr lang="en-GB" sz="2400" b="1" dirty="0">
                <a:solidFill>
                  <a:srgbClr val="A50021"/>
                </a:solidFill>
                <a:latin typeface="Times New Roman" panose="02020603050405020304" pitchFamily="18" charset="0"/>
                <a:cs typeface="Times New Roman" panose="02020603050405020304" pitchFamily="18" charset="0"/>
              </a:rPr>
              <a:t>services</a:t>
            </a:r>
            <a:r>
              <a:rPr lang="en-GB" sz="2400" dirty="0">
                <a:latin typeface="Times New Roman" panose="02020603050405020304" pitchFamily="18" charset="0"/>
                <a:cs typeface="Times New Roman" panose="02020603050405020304" pitchFamily="18" charset="0"/>
              </a:rPr>
              <a:t>.  </a:t>
            </a:r>
            <a:endParaRPr lang="en-GB" sz="2400" dirty="0" smtClean="0">
              <a:latin typeface="Times New Roman" panose="02020603050405020304" pitchFamily="18" charset="0"/>
              <a:cs typeface="Times New Roman" panose="02020603050405020304" pitchFamily="18" charset="0"/>
            </a:endParaRPr>
          </a:p>
          <a:p>
            <a:pPr algn="just">
              <a:lnSpc>
                <a:spcPct val="150000"/>
              </a:lnSpc>
              <a:spcBef>
                <a:spcPts val="0"/>
              </a:spcBef>
              <a:buFont typeface="Wingdings" panose="05000000000000000000" pitchFamily="2" charset="2"/>
              <a:buChar char="§"/>
            </a:pPr>
            <a:r>
              <a:rPr lang="en-GB" sz="2400" dirty="0" smtClean="0">
                <a:latin typeface="Times New Roman" panose="02020603050405020304" pitchFamily="18" charset="0"/>
                <a:cs typeface="Times New Roman" panose="02020603050405020304" pitchFamily="18" charset="0"/>
              </a:rPr>
              <a:t>These </a:t>
            </a:r>
            <a:r>
              <a:rPr lang="en-GB" sz="2400" b="1" dirty="0">
                <a:solidFill>
                  <a:srgbClr val="CC00CC"/>
                </a:solidFill>
                <a:latin typeface="Times New Roman" panose="02020603050405020304" pitchFamily="18" charset="0"/>
                <a:cs typeface="Times New Roman" panose="02020603050405020304" pitchFamily="18" charset="0"/>
              </a:rPr>
              <a:t>enable</a:t>
            </a:r>
            <a:r>
              <a:rPr lang="en-GB" sz="2400" dirty="0">
                <a:latin typeface="Times New Roman" panose="02020603050405020304" pitchFamily="18" charset="0"/>
                <a:cs typeface="Times New Roman" panose="02020603050405020304" pitchFamily="18" charset="0"/>
              </a:rPr>
              <a:t> </a:t>
            </a:r>
            <a:r>
              <a:rPr lang="en-GB" sz="2400" b="1" dirty="0">
                <a:solidFill>
                  <a:srgbClr val="CC00CC"/>
                </a:solidFill>
                <a:latin typeface="Times New Roman" panose="02020603050405020304" pitchFamily="18" charset="0"/>
                <a:cs typeface="Times New Roman" panose="02020603050405020304" pitchFamily="18" charset="0"/>
              </a:rPr>
              <a:t>underage</a:t>
            </a:r>
            <a:r>
              <a:rPr lang="en-GB" sz="2400" dirty="0">
                <a:latin typeface="Times New Roman" panose="02020603050405020304" pitchFamily="18" charset="0"/>
                <a:cs typeface="Times New Roman" panose="02020603050405020304" pitchFamily="18" charset="0"/>
              </a:rPr>
              <a:t> </a:t>
            </a:r>
            <a:r>
              <a:rPr lang="en-GB" sz="2400" b="1" dirty="0">
                <a:solidFill>
                  <a:srgbClr val="CC00CC"/>
                </a:solidFill>
                <a:latin typeface="Times New Roman" panose="02020603050405020304" pitchFamily="18" charset="0"/>
                <a:cs typeface="Times New Roman" panose="02020603050405020304" pitchFamily="18" charset="0"/>
              </a:rPr>
              <a:t>children</a:t>
            </a:r>
            <a:r>
              <a:rPr lang="en-GB" sz="2400" dirty="0">
                <a:latin typeface="Times New Roman" panose="02020603050405020304" pitchFamily="18" charset="0"/>
                <a:cs typeface="Times New Roman" panose="02020603050405020304" pitchFamily="18" charset="0"/>
              </a:rPr>
              <a:t> to </a:t>
            </a:r>
            <a:r>
              <a:rPr lang="en-GB" sz="2400" b="1" dirty="0">
                <a:solidFill>
                  <a:srgbClr val="0000CC"/>
                </a:solidFill>
                <a:latin typeface="Times New Roman" panose="02020603050405020304" pitchFamily="18" charset="0"/>
                <a:cs typeface="Times New Roman" panose="02020603050405020304" pitchFamily="18" charset="0"/>
              </a:rPr>
              <a:t>meet</a:t>
            </a:r>
            <a:r>
              <a:rPr lang="en-GB" sz="2400" dirty="0">
                <a:latin typeface="Times New Roman" panose="02020603050405020304" pitchFamily="18" charset="0"/>
                <a:cs typeface="Times New Roman" panose="02020603050405020304" pitchFamily="18" charset="0"/>
              </a:rPr>
              <a:t> </a:t>
            </a:r>
            <a:r>
              <a:rPr lang="en-GB" sz="2400" b="1" dirty="0">
                <a:solidFill>
                  <a:srgbClr val="0000CC"/>
                </a:solidFill>
                <a:latin typeface="Times New Roman" panose="02020603050405020304" pitchFamily="18" charset="0"/>
                <a:cs typeface="Times New Roman" panose="02020603050405020304" pitchFamily="18" charset="0"/>
              </a:rPr>
              <a:t>peers</a:t>
            </a:r>
            <a:r>
              <a:rPr lang="en-GB" sz="2400" dirty="0">
                <a:latin typeface="Times New Roman" panose="02020603050405020304" pitchFamily="18" charset="0"/>
                <a:cs typeface="Times New Roman" panose="02020603050405020304" pitchFamily="18" charset="0"/>
              </a:rPr>
              <a:t> and </a:t>
            </a:r>
            <a:r>
              <a:rPr lang="en-GB" sz="2400" b="1" dirty="0">
                <a:solidFill>
                  <a:srgbClr val="0000CC"/>
                </a:solidFill>
                <a:latin typeface="Times New Roman" panose="02020603050405020304" pitchFamily="18" charset="0"/>
                <a:cs typeface="Times New Roman" panose="02020603050405020304" pitchFamily="18" charset="0"/>
              </a:rPr>
              <a:t>adults</a:t>
            </a:r>
            <a:r>
              <a:rPr lang="en-GB" sz="2400" dirty="0">
                <a:latin typeface="Times New Roman" panose="02020603050405020304" pitchFamily="18" charset="0"/>
                <a:cs typeface="Times New Roman" panose="02020603050405020304" pitchFamily="18" charset="0"/>
              </a:rPr>
              <a:t> on the </a:t>
            </a:r>
            <a:r>
              <a:rPr lang="en-GB" sz="2400" b="1" dirty="0">
                <a:solidFill>
                  <a:srgbClr val="0000CC"/>
                </a:solidFill>
                <a:latin typeface="Times New Roman" panose="02020603050405020304" pitchFamily="18" charset="0"/>
                <a:cs typeface="Times New Roman" panose="02020603050405020304" pitchFamily="18" charset="0"/>
              </a:rPr>
              <a:t>net</a:t>
            </a:r>
            <a:r>
              <a:rPr lang="en-GB" sz="2400" dirty="0">
                <a:latin typeface="Times New Roman" panose="02020603050405020304" pitchFamily="18" charset="0"/>
                <a:cs typeface="Times New Roman" panose="02020603050405020304" pitchFamily="18" charset="0"/>
              </a:rPr>
              <a:t>, some of whom may have </a:t>
            </a:r>
            <a:r>
              <a:rPr lang="en-GB" sz="2400" b="1" dirty="0">
                <a:latin typeface="Times New Roman" panose="02020603050405020304" pitchFamily="18" charset="0"/>
                <a:cs typeface="Times New Roman" panose="02020603050405020304" pitchFamily="18" charset="0"/>
              </a:rPr>
              <a:t>bad</a:t>
            </a:r>
            <a:r>
              <a:rPr lang="en-GB" sz="2400" dirty="0">
                <a:latin typeface="Times New Roman" panose="02020603050405020304" pitchFamily="18" charset="0"/>
                <a:cs typeface="Times New Roman" panose="02020603050405020304" pitchFamily="18" charset="0"/>
              </a:rPr>
              <a:t> </a:t>
            </a:r>
            <a:r>
              <a:rPr lang="en-GB" sz="2400" b="1" dirty="0" smtClean="0">
                <a:latin typeface="Times New Roman" panose="02020603050405020304" pitchFamily="18" charset="0"/>
                <a:cs typeface="Times New Roman" panose="02020603050405020304" pitchFamily="18" charset="0"/>
              </a:rPr>
              <a:t>intentions</a:t>
            </a:r>
            <a:r>
              <a:rPr lang="en-GB" sz="2400" dirty="0" smtClean="0">
                <a:latin typeface="Times New Roman" panose="02020603050405020304" pitchFamily="18" charset="0"/>
                <a:cs typeface="Times New Roman" panose="02020603050405020304" pitchFamily="18" charset="0"/>
              </a:rPr>
              <a:t>.</a:t>
            </a:r>
          </a:p>
          <a:p>
            <a:pPr algn="just">
              <a:lnSpc>
                <a:spcPct val="150000"/>
              </a:lnSpc>
              <a:spcBef>
                <a:spcPts val="0"/>
              </a:spcBef>
              <a:buFont typeface="Wingdings" panose="05000000000000000000" pitchFamily="2" charset="2"/>
              <a:buChar char="§"/>
            </a:pPr>
            <a:r>
              <a:rPr lang="en-GB" sz="2400" b="1" dirty="0" smtClean="0">
                <a:solidFill>
                  <a:srgbClr val="FF0000"/>
                </a:solidFill>
                <a:latin typeface="Times New Roman" panose="02020603050405020304" pitchFamily="18" charset="0"/>
                <a:cs typeface="Times New Roman" panose="02020603050405020304" pitchFamily="18" charset="0"/>
              </a:rPr>
              <a:t>Access</a:t>
            </a:r>
            <a:r>
              <a:rPr lang="en-GB" sz="2400" dirty="0" smtClean="0">
                <a:latin typeface="Times New Roman" panose="02020603050405020304" pitchFamily="18" charset="0"/>
                <a:cs typeface="Times New Roman" panose="02020603050405020304" pitchFamily="18" charset="0"/>
              </a:rPr>
              <a:t> </a:t>
            </a:r>
            <a:r>
              <a:rPr lang="en-GB" sz="2400" dirty="0">
                <a:latin typeface="Times New Roman" panose="02020603050405020304" pitchFamily="18" charset="0"/>
                <a:cs typeface="Times New Roman" panose="02020603050405020304" pitchFamily="18" charset="0"/>
              </a:rPr>
              <a:t>to </a:t>
            </a:r>
            <a:r>
              <a:rPr lang="en-GB" sz="2400" b="1" dirty="0">
                <a:solidFill>
                  <a:srgbClr val="FF0000"/>
                </a:solidFill>
                <a:latin typeface="Times New Roman" panose="02020603050405020304" pitchFamily="18" charset="0"/>
                <a:cs typeface="Times New Roman" panose="02020603050405020304" pitchFamily="18" charset="0"/>
              </a:rPr>
              <a:t>pornographic</a:t>
            </a:r>
            <a:r>
              <a:rPr lang="en-GB" sz="2400" dirty="0">
                <a:latin typeface="Times New Roman" panose="02020603050405020304" pitchFamily="18" charset="0"/>
                <a:cs typeface="Times New Roman" panose="02020603050405020304" pitchFamily="18" charset="0"/>
              </a:rPr>
              <a:t> and other </a:t>
            </a:r>
            <a:r>
              <a:rPr lang="en-GB" sz="2400" b="1" dirty="0">
                <a:solidFill>
                  <a:srgbClr val="FF0000"/>
                </a:solidFill>
                <a:latin typeface="Times New Roman" panose="02020603050405020304" pitchFamily="18" charset="0"/>
                <a:cs typeface="Times New Roman" panose="02020603050405020304" pitchFamily="18" charset="0"/>
              </a:rPr>
              <a:t>negative</a:t>
            </a:r>
            <a:r>
              <a:rPr lang="en-GB" sz="2400" dirty="0">
                <a:latin typeface="Times New Roman" panose="02020603050405020304" pitchFamily="18" charset="0"/>
                <a:cs typeface="Times New Roman" panose="02020603050405020304" pitchFamily="18" charset="0"/>
              </a:rPr>
              <a:t> </a:t>
            </a:r>
            <a:r>
              <a:rPr lang="en-GB" sz="2400" b="1" dirty="0">
                <a:solidFill>
                  <a:srgbClr val="FF0000"/>
                </a:solidFill>
                <a:latin typeface="Times New Roman" panose="02020603050405020304" pitchFamily="18" charset="0"/>
                <a:cs typeface="Times New Roman" panose="02020603050405020304" pitchFamily="18" charset="0"/>
              </a:rPr>
              <a:t>material</a:t>
            </a:r>
            <a:r>
              <a:rPr lang="en-GB" sz="2400" dirty="0">
                <a:latin typeface="Times New Roman" panose="02020603050405020304" pitchFamily="18" charset="0"/>
                <a:cs typeface="Times New Roman" panose="02020603050405020304" pitchFamily="18" charset="0"/>
              </a:rPr>
              <a:t> on the </a:t>
            </a:r>
            <a:r>
              <a:rPr lang="en-GB" sz="2400" b="1" dirty="0">
                <a:latin typeface="Times New Roman" panose="02020603050405020304" pitchFamily="18" charset="0"/>
                <a:cs typeface="Times New Roman" panose="02020603050405020304" pitchFamily="18" charset="0"/>
              </a:rPr>
              <a:t>Internet</a:t>
            </a:r>
            <a:r>
              <a:rPr lang="en-GB" sz="2400" dirty="0">
                <a:latin typeface="Times New Roman" panose="02020603050405020304" pitchFamily="18" charset="0"/>
                <a:cs typeface="Times New Roman" panose="02020603050405020304" pitchFamily="18" charset="0"/>
              </a:rPr>
              <a:t> has made the </a:t>
            </a:r>
            <a:r>
              <a:rPr lang="en-GB" sz="2400" b="1" dirty="0">
                <a:solidFill>
                  <a:srgbClr val="0000CC"/>
                </a:solidFill>
                <a:latin typeface="Times New Roman" panose="02020603050405020304" pitchFamily="18" charset="0"/>
                <a:cs typeface="Times New Roman" panose="02020603050405020304" pitchFamily="18" charset="0"/>
              </a:rPr>
              <a:t>fight</a:t>
            </a:r>
            <a:r>
              <a:rPr lang="en-GB" sz="2400" dirty="0">
                <a:latin typeface="Times New Roman" panose="02020603050405020304" pitchFamily="18" charset="0"/>
                <a:cs typeface="Times New Roman" panose="02020603050405020304" pitchFamily="18" charset="0"/>
              </a:rPr>
              <a:t> </a:t>
            </a:r>
            <a:r>
              <a:rPr lang="en-GB" sz="2400" b="1" dirty="0">
                <a:solidFill>
                  <a:srgbClr val="0000CC"/>
                </a:solidFill>
                <a:latin typeface="Times New Roman" panose="02020603050405020304" pitchFamily="18" charset="0"/>
                <a:cs typeface="Times New Roman" panose="02020603050405020304" pitchFamily="18" charset="0"/>
              </a:rPr>
              <a:t>against</a:t>
            </a:r>
            <a:r>
              <a:rPr lang="en-GB" sz="2400" dirty="0">
                <a:latin typeface="Times New Roman" panose="02020603050405020304" pitchFamily="18" charset="0"/>
                <a:cs typeface="Times New Roman" panose="02020603050405020304" pitchFamily="18" charset="0"/>
              </a:rPr>
              <a:t> </a:t>
            </a:r>
            <a:r>
              <a:rPr lang="en-GB" sz="2400" b="1" dirty="0">
                <a:solidFill>
                  <a:srgbClr val="0000CC"/>
                </a:solidFill>
                <a:latin typeface="Times New Roman" panose="02020603050405020304" pitchFamily="18" charset="0"/>
                <a:cs typeface="Times New Roman" panose="02020603050405020304" pitchFamily="18" charset="0"/>
              </a:rPr>
              <a:t>social</a:t>
            </a:r>
            <a:r>
              <a:rPr lang="en-GB" sz="2400" dirty="0">
                <a:latin typeface="Times New Roman" panose="02020603050405020304" pitchFamily="18" charset="0"/>
                <a:cs typeface="Times New Roman" panose="02020603050405020304" pitchFamily="18" charset="0"/>
              </a:rPr>
              <a:t> </a:t>
            </a:r>
            <a:r>
              <a:rPr lang="en-GB" sz="2400" b="1" dirty="0">
                <a:solidFill>
                  <a:srgbClr val="0000CC"/>
                </a:solidFill>
                <a:latin typeface="Times New Roman" panose="02020603050405020304" pitchFamily="18" charset="0"/>
                <a:cs typeface="Times New Roman" panose="02020603050405020304" pitchFamily="18" charset="0"/>
              </a:rPr>
              <a:t>problems</a:t>
            </a:r>
            <a:r>
              <a:rPr lang="en-GB" sz="2400" dirty="0">
                <a:latin typeface="Times New Roman" panose="02020603050405020304" pitchFamily="18" charset="0"/>
                <a:cs typeface="Times New Roman" panose="02020603050405020304" pitchFamily="18" charset="0"/>
              </a:rPr>
              <a:t> such as </a:t>
            </a:r>
            <a:endParaRPr lang="en-GB" sz="2400" dirty="0" smtClean="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GB" sz="2400" dirty="0">
                <a:latin typeface="Times New Roman" panose="02020603050405020304" pitchFamily="18" charset="0"/>
                <a:cs typeface="Times New Roman" panose="02020603050405020304" pitchFamily="18" charset="0"/>
              </a:rPr>
              <a:t>	</a:t>
            </a:r>
            <a:r>
              <a:rPr lang="en-GB" sz="2400" b="1" dirty="0" smtClean="0">
                <a:latin typeface="Times New Roman" panose="02020603050405020304" pitchFamily="18" charset="0"/>
                <a:cs typeface="Times New Roman" panose="02020603050405020304" pitchFamily="18" charset="0"/>
              </a:rPr>
              <a:t>HIV/AIDS</a:t>
            </a:r>
            <a:r>
              <a:rPr lang="en-GB" sz="2400" dirty="0">
                <a:latin typeface="Times New Roman" panose="02020603050405020304" pitchFamily="18" charset="0"/>
                <a:cs typeface="Times New Roman" panose="02020603050405020304" pitchFamily="18" charset="0"/>
              </a:rPr>
              <a:t>, </a:t>
            </a:r>
            <a:r>
              <a:rPr lang="en-GB" sz="2400" b="1" dirty="0">
                <a:solidFill>
                  <a:srgbClr val="6600CC"/>
                </a:solidFill>
                <a:latin typeface="Times New Roman" panose="02020603050405020304" pitchFamily="18" charset="0"/>
                <a:cs typeface="Times New Roman" panose="02020603050405020304" pitchFamily="18" charset="0"/>
              </a:rPr>
              <a:t>bad sexual behaviour</a:t>
            </a:r>
            <a:r>
              <a:rPr lang="en-GB" sz="2400" dirty="0">
                <a:latin typeface="Times New Roman" panose="02020603050405020304" pitchFamily="18" charset="0"/>
                <a:cs typeface="Times New Roman" panose="02020603050405020304" pitchFamily="18" charset="0"/>
              </a:rPr>
              <a:t>, and </a:t>
            </a:r>
            <a:r>
              <a:rPr lang="en-GB" sz="2400" b="1" dirty="0">
                <a:solidFill>
                  <a:srgbClr val="0000CC"/>
                </a:solidFill>
                <a:latin typeface="Times New Roman" panose="02020603050405020304" pitchFamily="18" charset="0"/>
                <a:cs typeface="Times New Roman" panose="02020603050405020304" pitchFamily="18" charset="0"/>
              </a:rPr>
              <a:t>drug abuse </a:t>
            </a:r>
            <a:r>
              <a:rPr lang="en-GB" sz="2400" dirty="0" smtClean="0">
                <a:latin typeface="Times New Roman" panose="02020603050405020304" pitchFamily="18" charset="0"/>
                <a:cs typeface="Times New Roman" panose="02020603050405020304" pitchFamily="18" charset="0"/>
              </a:rPr>
              <a:t>more  	</a:t>
            </a:r>
            <a:r>
              <a:rPr lang="en-GB" sz="2400" b="1" dirty="0" smtClean="0">
                <a:latin typeface="Times New Roman" panose="02020603050405020304" pitchFamily="18" charset="0"/>
                <a:cs typeface="Times New Roman" panose="02020603050405020304" pitchFamily="18" charset="0"/>
              </a:rPr>
              <a:t>complicated</a:t>
            </a:r>
            <a:r>
              <a:rPr lang="en-GB" sz="2400" dirty="0" smtClean="0">
                <a:latin typeface="Times New Roman" panose="02020603050405020304" pitchFamily="18" charset="0"/>
                <a:cs typeface="Times New Roman" panose="02020603050405020304" pitchFamily="18" charset="0"/>
              </a:rPr>
              <a:t>.</a:t>
            </a:r>
          </a:p>
          <a:p>
            <a:pPr marL="0" indent="0" algn="just">
              <a:lnSpc>
                <a:spcPct val="150000"/>
              </a:lnSpc>
              <a:spcBef>
                <a:spcPts val="0"/>
              </a:spcBef>
            </a:pPr>
            <a:endParaRPr lang="en-GB"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3D3B27F1-A1DB-4496-9D6F-C7E1FD4717E5}" type="slidenum">
              <a:rPr lang="en-GB" smtClean="0"/>
              <a:t>11</a:t>
            </a:fld>
            <a:endParaRPr lang="en-GB"/>
          </a:p>
        </p:txBody>
      </p:sp>
    </p:spTree>
    <p:extLst>
      <p:ext uri="{BB962C8B-B14F-4D97-AF65-F5344CB8AC3E}">
        <p14:creationId xmlns:p14="http://schemas.microsoft.com/office/powerpoint/2010/main" val="4572395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8393"/>
            <a:ext cx="7886700" cy="370114"/>
          </a:xfrm>
        </p:spPr>
        <p:txBody>
          <a:bodyPr>
            <a:noAutofit/>
          </a:bodyPr>
          <a:lstStyle/>
          <a:p>
            <a:pPr algn="ctr"/>
            <a:r>
              <a:rPr lang="en-GB" sz="2100" b="1" dirty="0" smtClean="0">
                <a:solidFill>
                  <a:srgbClr val="0000CC"/>
                </a:solidFill>
                <a:latin typeface="Times New Roman" panose="02020603050405020304" pitchFamily="18" charset="0"/>
                <a:cs typeface="Times New Roman" panose="02020603050405020304" pitchFamily="18" charset="0"/>
              </a:rPr>
              <a:t>Limitations </a:t>
            </a:r>
            <a:r>
              <a:rPr lang="en-GB" sz="2100" b="1" dirty="0">
                <a:solidFill>
                  <a:srgbClr val="0000CC"/>
                </a:solidFill>
                <a:latin typeface="Times New Roman" panose="02020603050405020304" pitchFamily="18" charset="0"/>
                <a:cs typeface="Times New Roman" panose="02020603050405020304" pitchFamily="18" charset="0"/>
              </a:rPr>
              <a:t>of Networks------ </a:t>
            </a:r>
          </a:p>
        </p:txBody>
      </p:sp>
      <p:sp>
        <p:nvSpPr>
          <p:cNvPr id="3" name="Content Placeholder 2"/>
          <p:cNvSpPr>
            <a:spLocks noGrp="1"/>
          </p:cNvSpPr>
          <p:nvPr>
            <p:ph idx="1"/>
          </p:nvPr>
        </p:nvSpPr>
        <p:spPr>
          <a:xfrm>
            <a:off x="0" y="388507"/>
            <a:ext cx="9144000" cy="6469493"/>
          </a:xfrm>
        </p:spPr>
        <p:txBody>
          <a:bodyPr>
            <a:noAutofit/>
          </a:bodyPr>
          <a:lstStyle/>
          <a:p>
            <a:pPr marL="0" indent="0" algn="just">
              <a:lnSpc>
                <a:spcPct val="150000"/>
              </a:lnSpc>
              <a:spcBef>
                <a:spcPts val="0"/>
              </a:spcBef>
              <a:buNone/>
            </a:pPr>
            <a:r>
              <a:rPr lang="en-GB" sz="2600" b="1" dirty="0">
                <a:solidFill>
                  <a:srgbClr val="6600CC"/>
                </a:solidFill>
                <a:latin typeface="Times New Roman" panose="02020603050405020304" pitchFamily="18" charset="0"/>
                <a:cs typeface="Times New Roman" panose="02020603050405020304" pitchFamily="18" charset="0"/>
              </a:rPr>
              <a:t>4. Spread of terrorism and drug trafficking</a:t>
            </a:r>
          </a:p>
          <a:p>
            <a:pPr algn="just">
              <a:lnSpc>
                <a:spcPct val="150000"/>
              </a:lnSpc>
              <a:spcBef>
                <a:spcPts val="0"/>
              </a:spcBef>
              <a:buFont typeface="Wingdings" panose="05000000000000000000" pitchFamily="2" charset="2"/>
              <a:buChar char="§"/>
            </a:pPr>
            <a:r>
              <a:rPr lang="en-GB" sz="2600" dirty="0">
                <a:latin typeface="Times New Roman" panose="02020603050405020304" pitchFamily="18" charset="0"/>
                <a:cs typeface="Times New Roman" panose="02020603050405020304" pitchFamily="18" charset="0"/>
              </a:rPr>
              <a:t>The </a:t>
            </a:r>
            <a:r>
              <a:rPr lang="en-GB" sz="2600" b="1" dirty="0">
                <a:latin typeface="Times New Roman" panose="02020603050405020304" pitchFamily="18" charset="0"/>
                <a:cs typeface="Times New Roman" panose="02020603050405020304" pitchFamily="18" charset="0"/>
              </a:rPr>
              <a:t>Internet</a:t>
            </a:r>
            <a:r>
              <a:rPr lang="en-GB" sz="2600" dirty="0">
                <a:latin typeface="Times New Roman" panose="02020603050405020304" pitchFamily="18" charset="0"/>
                <a:cs typeface="Times New Roman" panose="02020603050405020304" pitchFamily="18" charset="0"/>
              </a:rPr>
              <a:t> makes it </a:t>
            </a:r>
            <a:r>
              <a:rPr lang="en-GB" sz="2600" b="1" dirty="0">
                <a:solidFill>
                  <a:srgbClr val="FF0000"/>
                </a:solidFill>
                <a:latin typeface="Times New Roman" panose="02020603050405020304" pitchFamily="18" charset="0"/>
                <a:cs typeface="Times New Roman" panose="02020603050405020304" pitchFamily="18" charset="0"/>
              </a:rPr>
              <a:t>easy</a:t>
            </a:r>
            <a:r>
              <a:rPr lang="en-GB" sz="2600" dirty="0">
                <a:latin typeface="Times New Roman" panose="02020603050405020304" pitchFamily="18" charset="0"/>
                <a:cs typeface="Times New Roman" panose="02020603050405020304" pitchFamily="18" charset="0"/>
              </a:rPr>
              <a:t> for </a:t>
            </a:r>
            <a:r>
              <a:rPr lang="en-GB" sz="2600" b="1" dirty="0">
                <a:solidFill>
                  <a:srgbClr val="FF0000"/>
                </a:solidFill>
                <a:latin typeface="Times New Roman" panose="02020603050405020304" pitchFamily="18" charset="0"/>
                <a:cs typeface="Times New Roman" panose="02020603050405020304" pitchFamily="18" charset="0"/>
              </a:rPr>
              <a:t>terrorists</a:t>
            </a:r>
            <a:r>
              <a:rPr lang="en-GB" sz="2600" dirty="0">
                <a:latin typeface="Times New Roman" panose="02020603050405020304" pitchFamily="18" charset="0"/>
                <a:cs typeface="Times New Roman" panose="02020603050405020304" pitchFamily="18" charset="0"/>
              </a:rPr>
              <a:t> and </a:t>
            </a:r>
            <a:r>
              <a:rPr lang="en-GB" sz="2600" b="1" dirty="0">
                <a:solidFill>
                  <a:srgbClr val="FF0000"/>
                </a:solidFill>
                <a:latin typeface="Times New Roman" panose="02020603050405020304" pitchFamily="18" charset="0"/>
                <a:cs typeface="Times New Roman" panose="02020603050405020304" pitchFamily="18" charset="0"/>
              </a:rPr>
              <a:t>drug</a:t>
            </a:r>
            <a:r>
              <a:rPr lang="en-GB" sz="2600" dirty="0">
                <a:latin typeface="Times New Roman" panose="02020603050405020304" pitchFamily="18" charset="0"/>
                <a:cs typeface="Times New Roman" panose="02020603050405020304" pitchFamily="18" charset="0"/>
              </a:rPr>
              <a:t> </a:t>
            </a:r>
            <a:r>
              <a:rPr lang="en-GB" sz="2600" b="1" dirty="0">
                <a:solidFill>
                  <a:srgbClr val="FF0000"/>
                </a:solidFill>
                <a:latin typeface="Times New Roman" panose="02020603050405020304" pitchFamily="18" charset="0"/>
                <a:cs typeface="Times New Roman" panose="02020603050405020304" pitchFamily="18" charset="0"/>
              </a:rPr>
              <a:t>traffickers</a:t>
            </a:r>
            <a:r>
              <a:rPr lang="en-GB" sz="2600" dirty="0">
                <a:latin typeface="Times New Roman" panose="02020603050405020304" pitchFamily="18" charset="0"/>
                <a:cs typeface="Times New Roman" panose="02020603050405020304" pitchFamily="18" charset="0"/>
              </a:rPr>
              <a:t> to </a:t>
            </a:r>
            <a:r>
              <a:rPr lang="en-GB" sz="2600" b="1" dirty="0">
                <a:solidFill>
                  <a:srgbClr val="FF0000"/>
                </a:solidFill>
                <a:latin typeface="Times New Roman" panose="02020603050405020304" pitchFamily="18" charset="0"/>
                <a:cs typeface="Times New Roman" panose="02020603050405020304" pitchFamily="18" charset="0"/>
              </a:rPr>
              <a:t>operate</a:t>
            </a:r>
            <a:r>
              <a:rPr lang="en-GB" sz="2600" dirty="0">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ü"/>
            </a:pPr>
            <a:r>
              <a:rPr lang="en-GB" sz="2600" dirty="0">
                <a:latin typeface="Times New Roman" panose="02020603050405020304" pitchFamily="18" charset="0"/>
                <a:cs typeface="Times New Roman" panose="02020603050405020304" pitchFamily="18" charset="0"/>
              </a:rPr>
              <a:t>This is because; they </a:t>
            </a:r>
            <a:r>
              <a:rPr lang="en-GB" sz="2600" b="1" dirty="0">
                <a:latin typeface="Times New Roman" panose="02020603050405020304" pitchFamily="18" charset="0"/>
                <a:cs typeface="Times New Roman" panose="02020603050405020304" pitchFamily="18" charset="0"/>
              </a:rPr>
              <a:t>use</a:t>
            </a:r>
            <a:r>
              <a:rPr lang="en-GB" sz="2600" dirty="0">
                <a:latin typeface="Times New Roman" panose="02020603050405020304" pitchFamily="18" charset="0"/>
                <a:cs typeface="Times New Roman" panose="02020603050405020304" pitchFamily="18" charset="0"/>
              </a:rPr>
              <a:t> </a:t>
            </a:r>
            <a:r>
              <a:rPr lang="en-GB" sz="2600" b="1" dirty="0">
                <a:latin typeface="Times New Roman" panose="02020603050405020304" pitchFamily="18" charset="0"/>
                <a:cs typeface="Times New Roman" panose="02020603050405020304" pitchFamily="18" charset="0"/>
              </a:rPr>
              <a:t>information</a:t>
            </a:r>
            <a:r>
              <a:rPr lang="en-GB" sz="2600" dirty="0">
                <a:latin typeface="Times New Roman" panose="02020603050405020304" pitchFamily="18" charset="0"/>
                <a:cs typeface="Times New Roman" panose="02020603050405020304" pitchFamily="18" charset="0"/>
              </a:rPr>
              <a:t> </a:t>
            </a:r>
            <a:r>
              <a:rPr lang="en-GB" sz="2600" b="1" dirty="0">
                <a:solidFill>
                  <a:srgbClr val="0000CC"/>
                </a:solidFill>
                <a:latin typeface="Times New Roman" panose="02020603050405020304" pitchFamily="18" charset="0"/>
                <a:cs typeface="Times New Roman" panose="02020603050405020304" pitchFamily="18" charset="0"/>
              </a:rPr>
              <a:t>networks</a:t>
            </a:r>
            <a:r>
              <a:rPr lang="en-GB" sz="2600" dirty="0">
                <a:latin typeface="Times New Roman" panose="02020603050405020304" pitchFamily="18" charset="0"/>
                <a:cs typeface="Times New Roman" panose="02020603050405020304" pitchFamily="18" charset="0"/>
              </a:rPr>
              <a:t> for their </a:t>
            </a:r>
            <a:r>
              <a:rPr lang="en-GB" sz="2600" b="1" dirty="0">
                <a:solidFill>
                  <a:srgbClr val="0000CC"/>
                </a:solidFill>
                <a:latin typeface="Times New Roman" panose="02020603050405020304" pitchFamily="18" charset="0"/>
                <a:cs typeface="Times New Roman" panose="02020603050405020304" pitchFamily="18" charset="0"/>
              </a:rPr>
              <a:t>business</a:t>
            </a:r>
            <a:r>
              <a:rPr lang="en-GB" sz="2600" dirty="0">
                <a:latin typeface="Times New Roman" panose="02020603050405020304" pitchFamily="18" charset="0"/>
                <a:cs typeface="Times New Roman" panose="02020603050405020304" pitchFamily="18" charset="0"/>
              </a:rPr>
              <a:t> </a:t>
            </a:r>
            <a:r>
              <a:rPr lang="en-GB" sz="2600" b="1" dirty="0">
                <a:solidFill>
                  <a:srgbClr val="0000CC"/>
                </a:solidFill>
                <a:latin typeface="Times New Roman" panose="02020603050405020304" pitchFamily="18" charset="0"/>
                <a:cs typeface="Times New Roman" panose="02020603050405020304" pitchFamily="18" charset="0"/>
              </a:rPr>
              <a:t>communications</a:t>
            </a:r>
            <a:r>
              <a:rPr lang="en-GB" sz="2600" dirty="0">
                <a:latin typeface="Times New Roman" panose="02020603050405020304" pitchFamily="18" charset="0"/>
                <a:cs typeface="Times New Roman" panose="02020603050405020304" pitchFamily="18" charset="0"/>
              </a:rPr>
              <a:t>.</a:t>
            </a:r>
          </a:p>
          <a:p>
            <a:pPr marL="0" indent="0" algn="just">
              <a:lnSpc>
                <a:spcPct val="150000"/>
              </a:lnSpc>
              <a:spcBef>
                <a:spcPts val="0"/>
              </a:spcBef>
              <a:buNone/>
            </a:pPr>
            <a:r>
              <a:rPr lang="en-GB" sz="2600" b="1" dirty="0">
                <a:solidFill>
                  <a:srgbClr val="FF0000"/>
                </a:solidFill>
                <a:latin typeface="Times New Roman" panose="02020603050405020304" pitchFamily="18" charset="0"/>
                <a:cs typeface="Times New Roman" panose="02020603050405020304" pitchFamily="18" charset="0"/>
              </a:rPr>
              <a:t>5. Over-reliance on networks</a:t>
            </a:r>
          </a:p>
          <a:p>
            <a:pPr algn="just">
              <a:lnSpc>
                <a:spcPct val="150000"/>
              </a:lnSpc>
              <a:spcBef>
                <a:spcPts val="0"/>
              </a:spcBef>
              <a:buFont typeface="Wingdings" panose="05000000000000000000" pitchFamily="2" charset="2"/>
              <a:buChar char="§"/>
            </a:pPr>
            <a:r>
              <a:rPr lang="en-GB" sz="2600" dirty="0">
                <a:latin typeface="Times New Roman" panose="02020603050405020304" pitchFamily="18" charset="0"/>
                <a:cs typeface="Times New Roman" panose="02020603050405020304" pitchFamily="18" charset="0"/>
              </a:rPr>
              <a:t>Most </a:t>
            </a:r>
            <a:r>
              <a:rPr lang="en-GB" sz="2600" b="1" dirty="0">
                <a:latin typeface="Times New Roman" panose="02020603050405020304" pitchFamily="18" charset="0"/>
                <a:cs typeface="Times New Roman" panose="02020603050405020304" pitchFamily="18" charset="0"/>
              </a:rPr>
              <a:t>organizations</a:t>
            </a:r>
            <a:r>
              <a:rPr lang="en-GB" sz="2600" dirty="0">
                <a:latin typeface="Times New Roman" panose="02020603050405020304" pitchFamily="18" charset="0"/>
                <a:cs typeface="Times New Roman" panose="02020603050405020304" pitchFamily="18" charset="0"/>
              </a:rPr>
              <a:t> have done away with </a:t>
            </a:r>
            <a:r>
              <a:rPr lang="en-GB" sz="2600" b="1" dirty="0">
                <a:solidFill>
                  <a:srgbClr val="A50021"/>
                </a:solidFill>
                <a:latin typeface="Times New Roman" panose="02020603050405020304" pitchFamily="18" charset="0"/>
                <a:cs typeface="Times New Roman" panose="02020603050405020304" pitchFamily="18" charset="0"/>
              </a:rPr>
              <a:t>manual</a:t>
            </a:r>
            <a:r>
              <a:rPr lang="en-GB" sz="2600" dirty="0">
                <a:latin typeface="Times New Roman" panose="02020603050405020304" pitchFamily="18" charset="0"/>
                <a:cs typeface="Times New Roman" panose="02020603050405020304" pitchFamily="18" charset="0"/>
              </a:rPr>
              <a:t> </a:t>
            </a:r>
            <a:r>
              <a:rPr lang="en-GB" sz="2600" b="1" dirty="0">
                <a:solidFill>
                  <a:srgbClr val="A50021"/>
                </a:solidFill>
                <a:latin typeface="Times New Roman" panose="02020603050405020304" pitchFamily="18" charset="0"/>
                <a:cs typeface="Times New Roman" panose="02020603050405020304" pitchFamily="18" charset="0"/>
              </a:rPr>
              <a:t>operations</a:t>
            </a:r>
            <a:r>
              <a:rPr lang="en-GB" sz="2600" dirty="0">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
            </a:pPr>
            <a:r>
              <a:rPr lang="en-GB" sz="2600" dirty="0">
                <a:latin typeface="Times New Roman" panose="02020603050405020304" pitchFamily="18" charset="0"/>
                <a:cs typeface="Times New Roman" panose="02020603050405020304" pitchFamily="18" charset="0"/>
              </a:rPr>
              <a:t>This means that, all </a:t>
            </a:r>
            <a:r>
              <a:rPr lang="en-GB" sz="2600" b="1" dirty="0">
                <a:solidFill>
                  <a:srgbClr val="990099"/>
                </a:solidFill>
                <a:latin typeface="Times New Roman" panose="02020603050405020304" pitchFamily="18" charset="0"/>
                <a:cs typeface="Times New Roman" panose="02020603050405020304" pitchFamily="18" charset="0"/>
              </a:rPr>
              <a:t>business</a:t>
            </a:r>
            <a:r>
              <a:rPr lang="en-GB" sz="2600" dirty="0">
                <a:latin typeface="Times New Roman" panose="02020603050405020304" pitchFamily="18" charset="0"/>
                <a:cs typeface="Times New Roman" panose="02020603050405020304" pitchFamily="18" charset="0"/>
              </a:rPr>
              <a:t> </a:t>
            </a:r>
            <a:r>
              <a:rPr lang="en-GB" sz="2600" b="1" dirty="0">
                <a:solidFill>
                  <a:srgbClr val="990099"/>
                </a:solidFill>
                <a:latin typeface="Times New Roman" panose="02020603050405020304" pitchFamily="18" charset="0"/>
                <a:cs typeface="Times New Roman" panose="02020603050405020304" pitchFamily="18" charset="0"/>
              </a:rPr>
              <a:t>processes</a:t>
            </a:r>
            <a:r>
              <a:rPr lang="en-GB" sz="2600" dirty="0">
                <a:latin typeface="Times New Roman" panose="02020603050405020304" pitchFamily="18" charset="0"/>
                <a:cs typeface="Times New Roman" panose="02020603050405020304" pitchFamily="18" charset="0"/>
              </a:rPr>
              <a:t>, and the </a:t>
            </a:r>
            <a:r>
              <a:rPr lang="en-GB" sz="2600" b="1" dirty="0">
                <a:solidFill>
                  <a:srgbClr val="6600CC"/>
                </a:solidFill>
                <a:latin typeface="Times New Roman" panose="02020603050405020304" pitchFamily="18" charset="0"/>
                <a:cs typeface="Times New Roman" panose="02020603050405020304" pitchFamily="18" charset="0"/>
              </a:rPr>
              <a:t>society</a:t>
            </a:r>
            <a:r>
              <a:rPr lang="en-GB" sz="2600" dirty="0">
                <a:latin typeface="Times New Roman" panose="02020603050405020304" pitchFamily="18" charset="0"/>
                <a:cs typeface="Times New Roman" panose="02020603050405020304" pitchFamily="18" charset="0"/>
              </a:rPr>
              <a:t> depend on </a:t>
            </a:r>
            <a:r>
              <a:rPr lang="en-GB" sz="2600" b="1" dirty="0">
                <a:latin typeface="Times New Roman" panose="02020603050405020304" pitchFamily="18" charset="0"/>
                <a:cs typeface="Times New Roman" panose="02020603050405020304" pitchFamily="18" charset="0"/>
              </a:rPr>
              <a:t>computer</a:t>
            </a:r>
            <a:r>
              <a:rPr lang="en-GB" sz="2600" dirty="0">
                <a:latin typeface="Times New Roman" panose="02020603050405020304" pitchFamily="18" charset="0"/>
                <a:cs typeface="Times New Roman" panose="02020603050405020304" pitchFamily="18" charset="0"/>
              </a:rPr>
              <a:t> </a:t>
            </a:r>
            <a:r>
              <a:rPr lang="en-GB" sz="2600" b="1" dirty="0">
                <a:latin typeface="Times New Roman" panose="02020603050405020304" pitchFamily="18" charset="0"/>
                <a:cs typeface="Times New Roman" panose="02020603050405020304" pitchFamily="18" charset="0"/>
              </a:rPr>
              <a:t>networks</a:t>
            </a:r>
            <a:r>
              <a:rPr lang="en-GB" sz="2600" dirty="0">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
            </a:pPr>
            <a:r>
              <a:rPr lang="en-GB" sz="2600" dirty="0">
                <a:latin typeface="Times New Roman" panose="02020603050405020304" pitchFamily="18" charset="0"/>
                <a:cs typeface="Times New Roman" panose="02020603050405020304" pitchFamily="18" charset="0"/>
              </a:rPr>
              <a:t>Therefore, if by any </a:t>
            </a:r>
            <a:r>
              <a:rPr lang="en-GB" sz="2600" b="1" dirty="0">
                <a:solidFill>
                  <a:srgbClr val="3333FF"/>
                </a:solidFill>
                <a:latin typeface="Times New Roman" panose="02020603050405020304" pitchFamily="18" charset="0"/>
                <a:cs typeface="Times New Roman" panose="02020603050405020304" pitchFamily="18" charset="0"/>
              </a:rPr>
              <a:t>chance</a:t>
            </a:r>
            <a:r>
              <a:rPr lang="en-GB" sz="2600" dirty="0">
                <a:latin typeface="Times New Roman" panose="02020603050405020304" pitchFamily="18" charset="0"/>
                <a:cs typeface="Times New Roman" panose="02020603050405020304" pitchFamily="18" charset="0"/>
              </a:rPr>
              <a:t> the </a:t>
            </a:r>
            <a:r>
              <a:rPr lang="en-GB" sz="2600" b="1" dirty="0">
                <a:solidFill>
                  <a:srgbClr val="3333FF"/>
                </a:solidFill>
                <a:latin typeface="Times New Roman" panose="02020603050405020304" pitchFamily="18" charset="0"/>
                <a:cs typeface="Times New Roman" panose="02020603050405020304" pitchFamily="18" charset="0"/>
              </a:rPr>
              <a:t>network</a:t>
            </a:r>
            <a:r>
              <a:rPr lang="en-GB" sz="2600" dirty="0">
                <a:latin typeface="Times New Roman" panose="02020603050405020304" pitchFamily="18" charset="0"/>
                <a:cs typeface="Times New Roman" panose="02020603050405020304" pitchFamily="18" charset="0"/>
              </a:rPr>
              <a:t> </a:t>
            </a:r>
            <a:r>
              <a:rPr lang="en-GB" sz="2600" b="1" dirty="0">
                <a:solidFill>
                  <a:srgbClr val="3333FF"/>
                </a:solidFill>
                <a:latin typeface="Times New Roman" panose="02020603050405020304" pitchFamily="18" charset="0"/>
                <a:cs typeface="Times New Roman" panose="02020603050405020304" pitchFamily="18" charset="0"/>
              </a:rPr>
              <a:t>fails</a:t>
            </a:r>
            <a:r>
              <a:rPr lang="en-GB" sz="2600" dirty="0">
                <a:latin typeface="Times New Roman" panose="02020603050405020304" pitchFamily="18" charset="0"/>
                <a:cs typeface="Times New Roman" panose="02020603050405020304" pitchFamily="18" charset="0"/>
              </a:rPr>
              <a:t> or </a:t>
            </a:r>
            <a:r>
              <a:rPr lang="en-GB" sz="2600" b="1" dirty="0">
                <a:solidFill>
                  <a:srgbClr val="3333FF"/>
                </a:solidFill>
                <a:latin typeface="Times New Roman" panose="02020603050405020304" pitchFamily="18" charset="0"/>
                <a:cs typeface="Times New Roman" panose="02020603050405020304" pitchFamily="18" charset="0"/>
              </a:rPr>
              <a:t>goes</a:t>
            </a:r>
            <a:r>
              <a:rPr lang="en-GB" sz="2600" dirty="0">
                <a:latin typeface="Times New Roman" panose="02020603050405020304" pitchFamily="18" charset="0"/>
                <a:cs typeface="Times New Roman" panose="02020603050405020304" pitchFamily="18" charset="0"/>
              </a:rPr>
              <a:t> </a:t>
            </a:r>
            <a:r>
              <a:rPr lang="en-GB" sz="2600" b="1" dirty="0">
                <a:solidFill>
                  <a:srgbClr val="3333FF"/>
                </a:solidFill>
                <a:latin typeface="Times New Roman" panose="02020603050405020304" pitchFamily="18" charset="0"/>
                <a:cs typeface="Times New Roman" panose="02020603050405020304" pitchFamily="18" charset="0"/>
              </a:rPr>
              <a:t>down</a:t>
            </a:r>
            <a:r>
              <a:rPr lang="en-GB" sz="2600" dirty="0">
                <a:latin typeface="Times New Roman" panose="02020603050405020304" pitchFamily="18" charset="0"/>
                <a:cs typeface="Times New Roman" panose="02020603050405020304" pitchFamily="18" charset="0"/>
              </a:rPr>
              <a:t>, then many </a:t>
            </a:r>
            <a:r>
              <a:rPr lang="en-GB" sz="2600" b="1" dirty="0">
                <a:solidFill>
                  <a:srgbClr val="CC00CC"/>
                </a:solidFill>
                <a:latin typeface="Times New Roman" panose="02020603050405020304" pitchFamily="18" charset="0"/>
                <a:cs typeface="Times New Roman" panose="02020603050405020304" pitchFamily="18" charset="0"/>
              </a:rPr>
              <a:t>systems</a:t>
            </a:r>
            <a:r>
              <a:rPr lang="en-GB" sz="2600" dirty="0">
                <a:latin typeface="Times New Roman" panose="02020603050405020304" pitchFamily="18" charset="0"/>
                <a:cs typeface="Times New Roman" panose="02020603050405020304" pitchFamily="18" charset="0"/>
              </a:rPr>
              <a:t> in the </a:t>
            </a:r>
            <a:r>
              <a:rPr lang="en-GB" sz="2600" b="1" dirty="0">
                <a:solidFill>
                  <a:srgbClr val="CC00CC"/>
                </a:solidFill>
                <a:latin typeface="Times New Roman" panose="02020603050405020304" pitchFamily="18" charset="0"/>
                <a:cs typeface="Times New Roman" panose="02020603050405020304" pitchFamily="18" charset="0"/>
              </a:rPr>
              <a:t>society</a:t>
            </a:r>
            <a:r>
              <a:rPr lang="en-GB" sz="2600" dirty="0">
                <a:latin typeface="Times New Roman" panose="02020603050405020304" pitchFamily="18" charset="0"/>
                <a:cs typeface="Times New Roman" panose="02020603050405020304" pitchFamily="18" charset="0"/>
              </a:rPr>
              <a:t> will </a:t>
            </a:r>
            <a:r>
              <a:rPr lang="en-GB" sz="2600" b="1" dirty="0">
                <a:solidFill>
                  <a:srgbClr val="CC00CC"/>
                </a:solidFill>
                <a:latin typeface="Times New Roman" panose="02020603050405020304" pitchFamily="18" charset="0"/>
                <a:cs typeface="Times New Roman" panose="02020603050405020304" pitchFamily="18" charset="0"/>
              </a:rPr>
              <a:t>stop</a:t>
            </a:r>
            <a:r>
              <a:rPr lang="en-GB" sz="2600" dirty="0">
                <a:latin typeface="Times New Roman" panose="02020603050405020304" pitchFamily="18" charset="0"/>
                <a:cs typeface="Times New Roman" panose="02020603050405020304" pitchFamily="18" charset="0"/>
              </a:rPr>
              <a:t> </a:t>
            </a:r>
            <a:r>
              <a:rPr lang="en-GB" sz="2600" b="1" dirty="0">
                <a:solidFill>
                  <a:srgbClr val="CC00CC"/>
                </a:solidFill>
                <a:latin typeface="Times New Roman" panose="02020603050405020304" pitchFamily="18" charset="0"/>
                <a:cs typeface="Times New Roman" panose="02020603050405020304" pitchFamily="18" charset="0"/>
              </a:rPr>
              <a:t>working</a:t>
            </a:r>
            <a:r>
              <a:rPr lang="en-GB" sz="2600" dirty="0">
                <a:latin typeface="Times New Roman" panose="02020603050405020304" pitchFamily="18" charset="0"/>
                <a:cs typeface="Times New Roman" panose="02020603050405020304" pitchFamily="18" charset="0"/>
              </a:rPr>
              <a:t>.</a:t>
            </a:r>
          </a:p>
          <a:p>
            <a:pPr marL="0" indent="0" algn="just">
              <a:lnSpc>
                <a:spcPct val="150000"/>
              </a:lnSpc>
              <a:spcBef>
                <a:spcPts val="0"/>
              </a:spcBef>
            </a:pPr>
            <a:endParaRPr lang="en-GB" sz="26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3D3B27F1-A1DB-4496-9D6F-C7E1FD4717E5}" type="slidenum">
              <a:rPr lang="en-GB" smtClean="0"/>
              <a:t>12</a:t>
            </a:fld>
            <a:endParaRPr lang="en-GB"/>
          </a:p>
        </p:txBody>
      </p:sp>
    </p:spTree>
    <p:extLst>
      <p:ext uri="{BB962C8B-B14F-4D97-AF65-F5344CB8AC3E}">
        <p14:creationId xmlns:p14="http://schemas.microsoft.com/office/powerpoint/2010/main" val="195171358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2400"/>
            <a:ext cx="7886700" cy="370114"/>
          </a:xfrm>
        </p:spPr>
        <p:txBody>
          <a:bodyPr>
            <a:noAutofit/>
          </a:bodyPr>
          <a:lstStyle/>
          <a:p>
            <a:pPr algn="ctr"/>
            <a:r>
              <a:rPr lang="en-GB" sz="2100" b="1" dirty="0" smtClean="0">
                <a:solidFill>
                  <a:srgbClr val="0000CC"/>
                </a:solidFill>
                <a:latin typeface="Times New Roman" panose="02020603050405020304" pitchFamily="18" charset="0"/>
                <a:cs typeface="Times New Roman" panose="02020603050405020304" pitchFamily="18" charset="0"/>
              </a:rPr>
              <a:t>Limitations </a:t>
            </a:r>
            <a:r>
              <a:rPr lang="en-GB" sz="2100" b="1" dirty="0">
                <a:solidFill>
                  <a:srgbClr val="0000CC"/>
                </a:solidFill>
                <a:latin typeface="Times New Roman" panose="02020603050405020304" pitchFamily="18" charset="0"/>
                <a:cs typeface="Times New Roman" panose="02020603050405020304" pitchFamily="18" charset="0"/>
              </a:rPr>
              <a:t>of Networks------ </a:t>
            </a:r>
          </a:p>
        </p:txBody>
      </p:sp>
      <p:sp>
        <p:nvSpPr>
          <p:cNvPr id="3" name="Content Placeholder 2"/>
          <p:cNvSpPr>
            <a:spLocks noGrp="1"/>
          </p:cNvSpPr>
          <p:nvPr>
            <p:ph idx="1"/>
          </p:nvPr>
        </p:nvSpPr>
        <p:spPr>
          <a:xfrm>
            <a:off x="0" y="522514"/>
            <a:ext cx="9144000" cy="6335485"/>
          </a:xfrm>
        </p:spPr>
        <p:txBody>
          <a:bodyPr>
            <a:noAutofit/>
          </a:bodyPr>
          <a:lstStyle/>
          <a:p>
            <a:pPr marL="0" indent="0" algn="just" eaLnBrk="0" fontAlgn="base" hangingPunct="0">
              <a:lnSpc>
                <a:spcPct val="150000"/>
              </a:lnSpc>
              <a:spcBef>
                <a:spcPts val="0"/>
              </a:spcBef>
              <a:buNone/>
            </a:pPr>
            <a:r>
              <a:rPr lang="en-US" altLang="en-US" sz="2800" b="1" dirty="0">
                <a:solidFill>
                  <a:srgbClr val="FF0000"/>
                </a:solidFill>
                <a:latin typeface="Times New Roman" panose="02020603050405020304" pitchFamily="18" charset="0"/>
                <a:cs typeface="Times New Roman" panose="02020603050405020304" pitchFamily="18" charset="0"/>
              </a:rPr>
              <a:t>6. Management of the</a:t>
            </a:r>
            <a:r>
              <a:rPr lang="en-US" altLang="en-US" sz="2800" dirty="0">
                <a:solidFill>
                  <a:srgbClr val="FF0000"/>
                </a:solidFill>
                <a:latin typeface="Times New Roman" panose="02020603050405020304" pitchFamily="18" charset="0"/>
                <a:cs typeface="Times New Roman" panose="02020603050405020304" pitchFamily="18" charset="0"/>
              </a:rPr>
              <a:t> </a:t>
            </a:r>
            <a:r>
              <a:rPr lang="en-US" altLang="en-US" sz="2800" b="1" dirty="0">
                <a:solidFill>
                  <a:srgbClr val="FF0000"/>
                </a:solidFill>
                <a:latin typeface="Times New Roman" panose="02020603050405020304" pitchFamily="18" charset="0"/>
                <a:cs typeface="Times New Roman" panose="02020603050405020304" pitchFamily="18" charset="0"/>
              </a:rPr>
              <a:t>network</a:t>
            </a:r>
          </a:p>
          <a:p>
            <a:pPr algn="just" eaLnBrk="0" fontAlgn="base" hangingPunct="0">
              <a:lnSpc>
                <a:spcPct val="150000"/>
              </a:lnSpc>
              <a:spcBef>
                <a:spcPts val="0"/>
              </a:spcBef>
              <a:buFont typeface="Wingdings" panose="05000000000000000000" pitchFamily="2" charset="2"/>
              <a:buChar char="§"/>
            </a:pPr>
            <a:r>
              <a:rPr lang="en-US" altLang="en-US" sz="2800" b="1" dirty="0">
                <a:latin typeface="Times New Roman" panose="02020603050405020304" pitchFamily="18" charset="0"/>
                <a:cs typeface="Times New Roman" panose="02020603050405020304" pitchFamily="18" charset="0"/>
              </a:rPr>
              <a:t>Management</a:t>
            </a:r>
            <a:r>
              <a:rPr lang="en-US" altLang="en-US" sz="2800" dirty="0">
                <a:latin typeface="Times New Roman" panose="02020603050405020304" pitchFamily="18" charset="0"/>
                <a:cs typeface="Times New Roman" panose="02020603050405020304" pitchFamily="18" charset="0"/>
              </a:rPr>
              <a:t> of the </a:t>
            </a:r>
            <a:r>
              <a:rPr lang="en-US" altLang="en-US" sz="2800" b="1" dirty="0">
                <a:latin typeface="Times New Roman" panose="02020603050405020304" pitchFamily="18" charset="0"/>
                <a:cs typeface="Times New Roman" panose="02020603050405020304" pitchFamily="18" charset="0"/>
              </a:rPr>
              <a:t>Network</a:t>
            </a:r>
            <a:r>
              <a:rPr lang="en-US" altLang="en-US" sz="2800" dirty="0">
                <a:latin typeface="Times New Roman" panose="02020603050405020304" pitchFamily="18" charset="0"/>
                <a:cs typeface="Times New Roman" panose="02020603050405020304" pitchFamily="18" charset="0"/>
              </a:rPr>
              <a:t> is </a:t>
            </a:r>
            <a:r>
              <a:rPr lang="en-US" altLang="en-US" sz="2800" b="1" dirty="0">
                <a:solidFill>
                  <a:srgbClr val="A50021"/>
                </a:solidFill>
                <a:latin typeface="Times New Roman" panose="02020603050405020304" pitchFamily="18" charset="0"/>
                <a:cs typeface="Times New Roman" panose="02020603050405020304" pitchFamily="18" charset="0"/>
              </a:rPr>
              <a:t>quite</a:t>
            </a:r>
            <a:r>
              <a:rPr lang="en-US" altLang="en-US" sz="2800" dirty="0">
                <a:latin typeface="Times New Roman" panose="02020603050405020304" pitchFamily="18" charset="0"/>
                <a:cs typeface="Times New Roman" panose="02020603050405020304" pitchFamily="18" charset="0"/>
              </a:rPr>
              <a:t> </a:t>
            </a:r>
            <a:r>
              <a:rPr lang="en-US" altLang="en-US" sz="2800" b="1" dirty="0">
                <a:solidFill>
                  <a:srgbClr val="A50021"/>
                </a:solidFill>
                <a:latin typeface="Times New Roman" panose="02020603050405020304" pitchFamily="18" charset="0"/>
                <a:cs typeface="Times New Roman" panose="02020603050405020304" pitchFamily="18" charset="0"/>
              </a:rPr>
              <a:t>difficult</a:t>
            </a:r>
            <a:r>
              <a:rPr lang="en-US" altLang="en-US" sz="2800" dirty="0">
                <a:latin typeface="Times New Roman" panose="02020603050405020304" pitchFamily="18" charset="0"/>
                <a:cs typeface="Times New Roman" panose="02020603050405020304" pitchFamily="18" charset="0"/>
              </a:rPr>
              <a:t> as it </a:t>
            </a:r>
            <a:r>
              <a:rPr lang="en-US" altLang="en-US" sz="2800" b="1" dirty="0">
                <a:solidFill>
                  <a:srgbClr val="A50021"/>
                </a:solidFill>
                <a:latin typeface="Times New Roman" panose="02020603050405020304" pitchFamily="18" charset="0"/>
                <a:cs typeface="Times New Roman" panose="02020603050405020304" pitchFamily="18" charset="0"/>
              </a:rPr>
              <a:t>requires</a:t>
            </a:r>
            <a:r>
              <a:rPr lang="en-US" altLang="en-US" sz="2800" dirty="0">
                <a:latin typeface="Times New Roman" panose="02020603050405020304" pitchFamily="18" charset="0"/>
                <a:cs typeface="Times New Roman" panose="02020603050405020304" pitchFamily="18" charset="0"/>
              </a:rPr>
              <a:t> highly qualified and </a:t>
            </a:r>
            <a:r>
              <a:rPr lang="en-US" altLang="en-US" sz="2800" b="1" dirty="0">
                <a:solidFill>
                  <a:srgbClr val="A50021"/>
                </a:solidFill>
                <a:latin typeface="Times New Roman" panose="02020603050405020304" pitchFamily="18" charset="0"/>
                <a:cs typeface="Times New Roman" panose="02020603050405020304" pitchFamily="18" charset="0"/>
              </a:rPr>
              <a:t>skilled</a:t>
            </a:r>
            <a:r>
              <a:rPr lang="en-US" altLang="en-US" sz="2800" dirty="0">
                <a:latin typeface="Times New Roman" panose="02020603050405020304" pitchFamily="18" charset="0"/>
                <a:cs typeface="Times New Roman" panose="02020603050405020304" pitchFamily="18" charset="0"/>
              </a:rPr>
              <a:t> </a:t>
            </a:r>
            <a:r>
              <a:rPr lang="en-US" altLang="en-US" sz="2800" b="1" dirty="0">
                <a:solidFill>
                  <a:srgbClr val="A50021"/>
                </a:solidFill>
                <a:latin typeface="Times New Roman" panose="02020603050405020304" pitchFamily="18" charset="0"/>
                <a:cs typeface="Times New Roman" panose="02020603050405020304" pitchFamily="18" charset="0"/>
              </a:rPr>
              <a:t>persons</a:t>
            </a:r>
            <a:r>
              <a:rPr lang="en-US" altLang="en-US" sz="2800" dirty="0">
                <a:latin typeface="Times New Roman" panose="02020603050405020304" pitchFamily="18" charset="0"/>
                <a:cs typeface="Times New Roman" panose="02020603050405020304" pitchFamily="18" charset="0"/>
              </a:rPr>
              <a:t> to </a:t>
            </a:r>
            <a:r>
              <a:rPr lang="en-US" altLang="en-US" sz="2800" b="1" dirty="0">
                <a:solidFill>
                  <a:srgbClr val="3333FF"/>
                </a:solidFill>
                <a:latin typeface="Times New Roman" panose="02020603050405020304" pitchFamily="18" charset="0"/>
                <a:cs typeface="Times New Roman" panose="02020603050405020304" pitchFamily="18" charset="0"/>
              </a:rPr>
              <a:t>handle</a:t>
            </a:r>
            <a:r>
              <a:rPr lang="en-US" altLang="en-US" sz="2800" dirty="0">
                <a:latin typeface="Times New Roman" panose="02020603050405020304" pitchFamily="18" charset="0"/>
                <a:cs typeface="Times New Roman" panose="02020603050405020304" pitchFamily="18" charset="0"/>
              </a:rPr>
              <a:t> that </a:t>
            </a:r>
            <a:r>
              <a:rPr lang="en-US" altLang="en-US" sz="2800" b="1" dirty="0">
                <a:solidFill>
                  <a:srgbClr val="3333FF"/>
                </a:solidFill>
                <a:latin typeface="Times New Roman" panose="02020603050405020304" pitchFamily="18" charset="0"/>
                <a:cs typeface="Times New Roman" panose="02020603050405020304" pitchFamily="18" charset="0"/>
              </a:rPr>
              <a:t>large</a:t>
            </a:r>
            <a:r>
              <a:rPr lang="en-US" altLang="en-US" sz="2800" dirty="0">
                <a:latin typeface="Times New Roman" panose="02020603050405020304" pitchFamily="18" charset="0"/>
                <a:cs typeface="Times New Roman" panose="02020603050405020304" pitchFamily="18" charset="0"/>
              </a:rPr>
              <a:t> </a:t>
            </a:r>
            <a:r>
              <a:rPr lang="en-US" altLang="en-US" sz="2800" b="1" dirty="0">
                <a:solidFill>
                  <a:srgbClr val="3333FF"/>
                </a:solidFill>
                <a:latin typeface="Times New Roman" panose="02020603050405020304" pitchFamily="18" charset="0"/>
                <a:cs typeface="Times New Roman" panose="02020603050405020304" pitchFamily="18" charset="0"/>
              </a:rPr>
              <a:t>network</a:t>
            </a:r>
            <a:r>
              <a:rPr lang="en-US" altLang="en-US" sz="2800" dirty="0">
                <a:latin typeface="Times New Roman" panose="02020603050405020304" pitchFamily="18" charset="0"/>
                <a:cs typeface="Times New Roman" panose="02020603050405020304" pitchFamily="18" charset="0"/>
              </a:rPr>
              <a:t>. </a:t>
            </a:r>
          </a:p>
          <a:p>
            <a:pPr algn="just" eaLnBrk="0" fontAlgn="base" hangingPunct="0">
              <a:lnSpc>
                <a:spcPct val="150000"/>
              </a:lnSpc>
              <a:spcBef>
                <a:spcPts val="0"/>
              </a:spcBef>
              <a:buFont typeface="Wingdings" panose="05000000000000000000" pitchFamily="2" charset="2"/>
              <a:buChar char="§"/>
            </a:pPr>
            <a:r>
              <a:rPr lang="en-US" altLang="en-US" sz="2800" dirty="0">
                <a:latin typeface="Times New Roman" panose="02020603050405020304" pitchFamily="18" charset="0"/>
                <a:cs typeface="Times New Roman" panose="02020603050405020304" pitchFamily="18" charset="0"/>
              </a:rPr>
              <a:t>It </a:t>
            </a:r>
            <a:r>
              <a:rPr lang="en-US" altLang="en-US" sz="2800" b="1" dirty="0">
                <a:latin typeface="Times New Roman" panose="02020603050405020304" pitchFamily="18" charset="0"/>
                <a:cs typeface="Times New Roman" panose="02020603050405020304" pitchFamily="18" charset="0"/>
              </a:rPr>
              <a:t>requires</a:t>
            </a:r>
            <a:r>
              <a:rPr lang="en-US" altLang="en-US" sz="2800" dirty="0">
                <a:latin typeface="Times New Roman" panose="02020603050405020304" pitchFamily="18" charset="0"/>
                <a:cs typeface="Times New Roman" panose="02020603050405020304" pitchFamily="18" charset="0"/>
              </a:rPr>
              <a:t> </a:t>
            </a:r>
            <a:r>
              <a:rPr lang="en-US" altLang="en-US" sz="2800" b="1" dirty="0">
                <a:solidFill>
                  <a:srgbClr val="6600CC"/>
                </a:solidFill>
                <a:latin typeface="Times New Roman" panose="02020603050405020304" pitchFamily="18" charset="0"/>
                <a:cs typeface="Times New Roman" panose="02020603050405020304" pitchFamily="18" charset="0"/>
              </a:rPr>
              <a:t>training</a:t>
            </a:r>
            <a:r>
              <a:rPr lang="en-US" altLang="en-US" sz="2800" dirty="0">
                <a:latin typeface="Times New Roman" panose="02020603050405020304" pitchFamily="18" charset="0"/>
                <a:cs typeface="Times New Roman" panose="02020603050405020304" pitchFamily="18" charset="0"/>
              </a:rPr>
              <a:t> of people who are </a:t>
            </a:r>
            <a:r>
              <a:rPr lang="en-US" altLang="en-US" sz="2800" b="1" dirty="0">
                <a:latin typeface="Times New Roman" panose="02020603050405020304" pitchFamily="18" charset="0"/>
                <a:cs typeface="Times New Roman" panose="02020603050405020304" pitchFamily="18" charset="0"/>
              </a:rPr>
              <a:t>employed</a:t>
            </a:r>
            <a:r>
              <a:rPr lang="en-US" altLang="en-US" sz="2800" dirty="0">
                <a:latin typeface="Times New Roman" panose="02020603050405020304" pitchFamily="18" charset="0"/>
                <a:cs typeface="Times New Roman" panose="02020603050405020304" pitchFamily="18" charset="0"/>
              </a:rPr>
              <a:t> in this </a:t>
            </a:r>
            <a:r>
              <a:rPr lang="en-US" altLang="en-US" sz="2800" b="1" dirty="0">
                <a:latin typeface="Times New Roman" panose="02020603050405020304" pitchFamily="18" charset="0"/>
                <a:cs typeface="Times New Roman" panose="02020603050405020304" pitchFamily="18" charset="0"/>
              </a:rPr>
              <a:t>work</a:t>
            </a:r>
            <a:r>
              <a:rPr lang="en-US" altLang="en-US" sz="2800" dirty="0">
                <a:latin typeface="Times New Roman" panose="02020603050405020304" pitchFamily="18" charset="0"/>
                <a:cs typeface="Times New Roman" panose="02020603050405020304" pitchFamily="18" charset="0"/>
              </a:rPr>
              <a:t>. </a:t>
            </a:r>
          </a:p>
          <a:p>
            <a:pPr algn="just">
              <a:lnSpc>
                <a:spcPct val="150000"/>
              </a:lnSpc>
              <a:spcBef>
                <a:spcPts val="0"/>
              </a:spcBef>
            </a:pPr>
            <a:endParaRPr lang="en-GB" sz="2800" dirty="0">
              <a:latin typeface="Times New Roman" panose="02020603050405020304" pitchFamily="18" charset="0"/>
              <a:cs typeface="Times New Roman" panose="02020603050405020304" pitchFamily="18" charset="0"/>
            </a:endParaRPr>
          </a:p>
          <a:p>
            <a:pPr marL="0" indent="0" algn="just">
              <a:lnSpc>
                <a:spcPct val="150000"/>
              </a:lnSpc>
              <a:spcBef>
                <a:spcPts val="0"/>
              </a:spcBef>
            </a:pPr>
            <a:endParaRPr lang="en-GB" sz="28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3D3B27F1-A1DB-4496-9D6F-C7E1FD4717E5}" type="slidenum">
              <a:rPr lang="en-GB" smtClean="0"/>
              <a:t>13</a:t>
            </a:fld>
            <a:endParaRPr lang="en-GB"/>
          </a:p>
        </p:txBody>
      </p:sp>
    </p:spTree>
    <p:extLst>
      <p:ext uri="{BB962C8B-B14F-4D97-AF65-F5344CB8AC3E}">
        <p14:creationId xmlns:p14="http://schemas.microsoft.com/office/powerpoint/2010/main" val="151002690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Content Placeholder 2"/>
          <p:cNvSpPr>
            <a:spLocks noGrp="1"/>
          </p:cNvSpPr>
          <p:nvPr>
            <p:ph idx="1"/>
          </p:nvPr>
        </p:nvSpPr>
        <p:spPr>
          <a:xfrm>
            <a:off x="0" y="228600"/>
            <a:ext cx="9144000" cy="6629400"/>
          </a:xfrm>
        </p:spPr>
        <p:txBody>
          <a:bodyPr>
            <a:noAutofit/>
          </a:bodyPr>
          <a:lstStyle/>
          <a:p>
            <a:pPr algn="just">
              <a:lnSpc>
                <a:spcPct val="150000"/>
              </a:lnSpc>
              <a:spcBef>
                <a:spcPts val="0"/>
              </a:spcBef>
              <a:buFont typeface="Wingdings" panose="05000000000000000000" pitchFamily="2" charset="2"/>
              <a:buChar char="§"/>
            </a:pPr>
            <a:r>
              <a:rPr lang="en-GB" sz="2800" dirty="0">
                <a:latin typeface="Times New Roman" panose="02020603050405020304" pitchFamily="18" charset="0"/>
                <a:cs typeface="Times New Roman" panose="02020603050405020304" pitchFamily="18" charset="0"/>
              </a:rPr>
              <a:t>The size of a network should be expressed by the </a:t>
            </a:r>
            <a:r>
              <a:rPr lang="en-GB" sz="2800" b="1" dirty="0">
                <a:solidFill>
                  <a:srgbClr val="0000CC"/>
                </a:solidFill>
                <a:latin typeface="Times New Roman" panose="02020603050405020304" pitchFamily="18" charset="0"/>
                <a:cs typeface="Times New Roman" panose="02020603050405020304" pitchFamily="18" charset="0"/>
              </a:rPr>
              <a:t>geographic</a:t>
            </a:r>
            <a:r>
              <a:rPr lang="en-GB" sz="2800" dirty="0">
                <a:latin typeface="Times New Roman" panose="02020603050405020304" pitchFamily="18" charset="0"/>
                <a:cs typeface="Times New Roman" panose="02020603050405020304" pitchFamily="18" charset="0"/>
              </a:rPr>
              <a:t> </a:t>
            </a:r>
            <a:r>
              <a:rPr lang="en-GB" sz="2800" b="1" dirty="0">
                <a:solidFill>
                  <a:srgbClr val="0000CC"/>
                </a:solidFill>
                <a:latin typeface="Times New Roman" panose="02020603050405020304" pitchFamily="18" charset="0"/>
                <a:cs typeface="Times New Roman" panose="02020603050405020304" pitchFamily="18" charset="0"/>
              </a:rPr>
              <a:t>area</a:t>
            </a:r>
            <a:r>
              <a:rPr lang="en-GB" sz="2800" dirty="0">
                <a:latin typeface="Times New Roman" panose="02020603050405020304" pitchFamily="18" charset="0"/>
                <a:cs typeface="Times New Roman" panose="02020603050405020304" pitchFamily="18" charset="0"/>
              </a:rPr>
              <a:t> and </a:t>
            </a:r>
            <a:r>
              <a:rPr lang="en-GB" sz="2800" b="1" dirty="0">
                <a:solidFill>
                  <a:srgbClr val="0000CC"/>
                </a:solidFill>
                <a:latin typeface="Times New Roman" panose="02020603050405020304" pitchFamily="18" charset="0"/>
                <a:cs typeface="Times New Roman" panose="02020603050405020304" pitchFamily="18" charset="0"/>
              </a:rPr>
              <a:t>number</a:t>
            </a:r>
            <a:r>
              <a:rPr lang="en-GB" sz="2800" dirty="0">
                <a:latin typeface="Times New Roman" panose="02020603050405020304" pitchFamily="18" charset="0"/>
                <a:cs typeface="Times New Roman" panose="02020603050405020304" pitchFamily="18" charset="0"/>
              </a:rPr>
              <a:t> of </a:t>
            </a:r>
            <a:r>
              <a:rPr lang="en-GB" sz="2800" b="1" dirty="0">
                <a:solidFill>
                  <a:srgbClr val="0000CC"/>
                </a:solidFill>
                <a:latin typeface="Times New Roman" panose="02020603050405020304" pitchFamily="18" charset="0"/>
                <a:cs typeface="Times New Roman" panose="02020603050405020304" pitchFamily="18" charset="0"/>
              </a:rPr>
              <a:t>computers</a:t>
            </a:r>
            <a:r>
              <a:rPr lang="en-GB" sz="2800" dirty="0">
                <a:latin typeface="Times New Roman" panose="02020603050405020304" pitchFamily="18" charset="0"/>
                <a:cs typeface="Times New Roman" panose="02020603050405020304" pitchFamily="18" charset="0"/>
              </a:rPr>
              <a:t>, which are a part of their networks. </a:t>
            </a:r>
            <a:endParaRPr lang="en-GB" sz="2800" dirty="0" smtClean="0">
              <a:latin typeface="Times New Roman" panose="02020603050405020304" pitchFamily="18" charset="0"/>
              <a:cs typeface="Times New Roman" panose="02020603050405020304" pitchFamily="18" charset="0"/>
            </a:endParaRPr>
          </a:p>
          <a:p>
            <a:pPr algn="just">
              <a:lnSpc>
                <a:spcPct val="150000"/>
              </a:lnSpc>
              <a:spcBef>
                <a:spcPts val="0"/>
              </a:spcBef>
              <a:buFont typeface="Wingdings" panose="05000000000000000000" pitchFamily="2" charset="2"/>
              <a:buChar char="§"/>
            </a:pPr>
            <a:r>
              <a:rPr lang="en-GB" sz="2800" dirty="0" smtClean="0">
                <a:latin typeface="Times New Roman" panose="02020603050405020304" pitchFamily="18" charset="0"/>
                <a:cs typeface="Times New Roman" panose="02020603050405020304" pitchFamily="18" charset="0"/>
              </a:rPr>
              <a:t>It </a:t>
            </a:r>
            <a:r>
              <a:rPr lang="en-GB" sz="2800" dirty="0">
                <a:latin typeface="Times New Roman" panose="02020603050405020304" pitchFamily="18" charset="0"/>
                <a:cs typeface="Times New Roman" panose="02020603050405020304" pitchFamily="18" charset="0"/>
              </a:rPr>
              <a:t>includes devices housed in a single room to millions of devices spread across the world. </a:t>
            </a:r>
            <a:endParaRPr lang="en-GB" sz="2800" dirty="0" smtClean="0">
              <a:latin typeface="Times New Roman" panose="02020603050405020304" pitchFamily="18" charset="0"/>
              <a:cs typeface="Times New Roman" panose="02020603050405020304" pitchFamily="18" charset="0"/>
            </a:endParaRPr>
          </a:p>
          <a:p>
            <a:pPr algn="just">
              <a:lnSpc>
                <a:spcPct val="150000"/>
              </a:lnSpc>
              <a:spcBef>
                <a:spcPts val="0"/>
              </a:spcBef>
              <a:buFont typeface="Wingdings" panose="05000000000000000000" pitchFamily="2" charset="2"/>
              <a:buChar char="§"/>
            </a:pPr>
            <a:r>
              <a:rPr lang="en-US" sz="2600" dirty="0" smtClean="0">
                <a:latin typeface="Times New Roman" panose="02020603050405020304" pitchFamily="18" charset="0"/>
                <a:cs typeface="Times New Roman" panose="02020603050405020304" pitchFamily="18" charset="0"/>
              </a:rPr>
              <a:t>There are basically four categories of networks based on its </a:t>
            </a:r>
            <a:r>
              <a:rPr lang="en-US" sz="2600" u="sng" dirty="0" smtClean="0">
                <a:latin typeface="Times New Roman" panose="02020603050405020304" pitchFamily="18" charset="0"/>
                <a:cs typeface="Times New Roman" panose="02020603050405020304" pitchFamily="18" charset="0"/>
              </a:rPr>
              <a:t>size and geographical coverage</a:t>
            </a:r>
          </a:p>
          <a:p>
            <a:pPr marL="777240" lvl="1" indent="-457200" algn="just">
              <a:lnSpc>
                <a:spcPct val="150000"/>
              </a:lnSpc>
              <a:spcBef>
                <a:spcPts val="0"/>
              </a:spcBef>
              <a:buFont typeface="Wingdings" panose="05000000000000000000" pitchFamily="2" charset="2"/>
              <a:buChar char="§"/>
            </a:pPr>
            <a:r>
              <a:rPr lang="en-GB" sz="2800" b="1" dirty="0" smtClean="0">
                <a:solidFill>
                  <a:srgbClr val="FF0000"/>
                </a:solidFill>
                <a:latin typeface="Times New Roman" panose="02020603050405020304" pitchFamily="18" charset="0"/>
                <a:cs typeface="Times New Roman" panose="02020603050405020304" pitchFamily="18" charset="0"/>
              </a:rPr>
              <a:t>Personal </a:t>
            </a:r>
            <a:r>
              <a:rPr lang="en-GB" sz="2800" b="1" dirty="0">
                <a:solidFill>
                  <a:srgbClr val="FF0000"/>
                </a:solidFill>
                <a:latin typeface="Times New Roman" panose="02020603050405020304" pitchFamily="18" charset="0"/>
                <a:cs typeface="Times New Roman" panose="02020603050405020304" pitchFamily="18" charset="0"/>
              </a:rPr>
              <a:t>Area </a:t>
            </a:r>
            <a:r>
              <a:rPr lang="en-GB" sz="2800" b="1" dirty="0" smtClean="0">
                <a:solidFill>
                  <a:srgbClr val="FF0000"/>
                </a:solidFill>
                <a:latin typeface="Times New Roman" panose="02020603050405020304" pitchFamily="18" charset="0"/>
                <a:cs typeface="Times New Roman" panose="02020603050405020304" pitchFamily="18" charset="0"/>
              </a:rPr>
              <a:t>Network(PAN)</a:t>
            </a:r>
          </a:p>
          <a:p>
            <a:pPr marL="777240" lvl="1" indent="-457200" algn="just">
              <a:lnSpc>
                <a:spcPct val="150000"/>
              </a:lnSpc>
              <a:spcBef>
                <a:spcPts val="0"/>
              </a:spcBef>
              <a:buFont typeface="Wingdings" panose="05000000000000000000" pitchFamily="2" charset="2"/>
              <a:buChar char="§"/>
            </a:pPr>
            <a:r>
              <a:rPr lang="en-US" sz="2600" b="1" dirty="0" smtClean="0">
                <a:solidFill>
                  <a:srgbClr val="FF0000"/>
                </a:solidFill>
                <a:latin typeface="Times New Roman" panose="02020603050405020304" pitchFamily="18" charset="0"/>
                <a:cs typeface="Times New Roman" panose="02020603050405020304" pitchFamily="18" charset="0"/>
              </a:rPr>
              <a:t>Local Area Network (LAN)</a:t>
            </a:r>
          </a:p>
          <a:p>
            <a:pPr marL="777240" lvl="1" indent="-457200" algn="just">
              <a:lnSpc>
                <a:spcPct val="150000"/>
              </a:lnSpc>
              <a:spcBef>
                <a:spcPts val="0"/>
              </a:spcBef>
              <a:buFont typeface="Wingdings" panose="05000000000000000000" pitchFamily="2" charset="2"/>
              <a:buChar char="§"/>
            </a:pPr>
            <a:r>
              <a:rPr lang="en-US" sz="2600" b="1" dirty="0" smtClean="0">
                <a:solidFill>
                  <a:srgbClr val="FF0000"/>
                </a:solidFill>
                <a:latin typeface="Times New Roman" panose="02020603050405020304" pitchFamily="18" charset="0"/>
                <a:cs typeface="Times New Roman" panose="02020603050405020304" pitchFamily="18" charset="0"/>
              </a:rPr>
              <a:t>Metropolitan Area Network (MAN)</a:t>
            </a:r>
          </a:p>
          <a:p>
            <a:pPr marL="777240" lvl="1" indent="-457200" algn="just">
              <a:lnSpc>
                <a:spcPct val="150000"/>
              </a:lnSpc>
              <a:spcBef>
                <a:spcPts val="0"/>
              </a:spcBef>
              <a:buFont typeface="Wingdings" panose="05000000000000000000" pitchFamily="2" charset="2"/>
              <a:buChar char="§"/>
            </a:pPr>
            <a:r>
              <a:rPr lang="en-US" sz="2600" b="1" dirty="0" smtClean="0">
                <a:solidFill>
                  <a:srgbClr val="FF0000"/>
                </a:solidFill>
                <a:latin typeface="Times New Roman" panose="02020603050405020304" pitchFamily="18" charset="0"/>
                <a:cs typeface="Times New Roman" panose="02020603050405020304" pitchFamily="18" charset="0"/>
              </a:rPr>
              <a:t>Wide Area Network (WAN)</a:t>
            </a:r>
          </a:p>
          <a:p>
            <a:pPr marL="320040" lvl="1" indent="0" algn="just">
              <a:lnSpc>
                <a:spcPct val="150000"/>
              </a:lnSpc>
              <a:spcBef>
                <a:spcPts val="0"/>
              </a:spcBef>
              <a:buNone/>
            </a:pPr>
            <a:endParaRPr lang="en-US" sz="260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p:txBody>
          <a:bodyPr/>
          <a:lstStyle/>
          <a:p>
            <a:pPr>
              <a:defRPr/>
            </a:pPr>
            <a:fld id="{E90F455D-9CE0-4F9B-A27C-72E940D52AA5}" type="slidenum">
              <a:rPr lang="en-US" smtClean="0"/>
              <a:pPr>
                <a:defRPr/>
              </a:pPr>
              <a:t>14</a:t>
            </a:fld>
            <a:r>
              <a:rPr lang="en-US" smtClean="0"/>
              <a:t> of 52</a:t>
            </a:r>
            <a:endParaRPr lang="en-US" dirty="0"/>
          </a:p>
        </p:txBody>
      </p:sp>
      <p:sp>
        <p:nvSpPr>
          <p:cNvPr id="6" name="Title 1"/>
          <p:cNvSpPr txBox="1">
            <a:spLocks/>
          </p:cNvSpPr>
          <p:nvPr/>
        </p:nvSpPr>
        <p:spPr>
          <a:xfrm>
            <a:off x="304800" y="0"/>
            <a:ext cx="8382000" cy="457200"/>
          </a:xfrm>
          <a:prstGeom prst="rect">
            <a:avLst/>
          </a:prstGeom>
        </p:spPr>
        <p:txBody>
          <a:bodyPr bIns="91440" anchor="b" anchorCtr="0">
            <a:noAutofit/>
          </a:bodyPr>
          <a:lstStyle>
            <a:lvl1pPr algn="l" rtl="0" eaLnBrk="1" latinLnBrk="0" hangingPunct="1">
              <a:spcBef>
                <a:spcPct val="0"/>
              </a:spcBef>
              <a:buNone/>
              <a:defRPr kumimoji="0" sz="4000" kern="1200">
                <a:solidFill>
                  <a:schemeClr val="tx2"/>
                </a:solidFill>
                <a:latin typeface="+mj-lt"/>
                <a:ea typeface="+mj-ea"/>
                <a:cs typeface="+mj-cs"/>
              </a:defRPr>
            </a:lvl1pPr>
          </a:lstStyle>
          <a:p>
            <a:pPr algn="ctr">
              <a:defRPr/>
            </a:pPr>
            <a:r>
              <a:rPr lang="en-US" sz="3200" b="1" dirty="0">
                <a:solidFill>
                  <a:srgbClr val="6600CC"/>
                </a:solidFill>
                <a:latin typeface="Times New Roman" panose="02020603050405020304" pitchFamily="18" charset="0"/>
                <a:cs typeface="Times New Roman" panose="02020603050405020304" pitchFamily="18" charset="0"/>
              </a:rPr>
              <a:t>Types of Network</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Content Placeholder 2"/>
          <p:cNvSpPr>
            <a:spLocks noGrp="1"/>
          </p:cNvSpPr>
          <p:nvPr>
            <p:ph idx="1"/>
          </p:nvPr>
        </p:nvSpPr>
        <p:spPr>
          <a:xfrm>
            <a:off x="0" y="152400"/>
            <a:ext cx="9144000" cy="6705600"/>
          </a:xfrm>
        </p:spPr>
        <p:txBody>
          <a:bodyPr>
            <a:noAutofit/>
          </a:bodyPr>
          <a:lstStyle/>
          <a:p>
            <a:pPr algn="just">
              <a:lnSpc>
                <a:spcPct val="150000"/>
              </a:lnSpc>
              <a:spcBef>
                <a:spcPts val="0"/>
              </a:spcBef>
              <a:buFont typeface="Wingdings" panose="05000000000000000000" pitchFamily="2" charset="2"/>
              <a:buChar char="§"/>
            </a:pPr>
            <a:r>
              <a:rPr lang="en-GB" sz="2600" b="1" dirty="0">
                <a:latin typeface="Times New Roman" panose="02020603050405020304" pitchFamily="18" charset="0"/>
                <a:cs typeface="Times New Roman" panose="02020603050405020304" pitchFamily="18" charset="0"/>
              </a:rPr>
              <a:t>PAN</a:t>
            </a:r>
            <a:r>
              <a:rPr lang="en-GB" sz="2600" dirty="0">
                <a:latin typeface="Times New Roman" panose="02020603050405020304" pitchFamily="18" charset="0"/>
                <a:cs typeface="Times New Roman" panose="02020603050405020304" pitchFamily="18" charset="0"/>
              </a:rPr>
              <a:t> (Personal Area Network) is a </a:t>
            </a:r>
            <a:r>
              <a:rPr lang="en-GB" sz="2600" b="1" dirty="0">
                <a:solidFill>
                  <a:srgbClr val="FF0000"/>
                </a:solidFill>
                <a:latin typeface="Times New Roman" panose="02020603050405020304" pitchFamily="18" charset="0"/>
                <a:cs typeface="Times New Roman" panose="02020603050405020304" pitchFamily="18" charset="0"/>
              </a:rPr>
              <a:t>computer</a:t>
            </a:r>
            <a:r>
              <a:rPr lang="en-GB" sz="2600" dirty="0">
                <a:latin typeface="Times New Roman" panose="02020603050405020304" pitchFamily="18" charset="0"/>
                <a:cs typeface="Times New Roman" panose="02020603050405020304" pitchFamily="18" charset="0"/>
              </a:rPr>
              <a:t> </a:t>
            </a:r>
            <a:r>
              <a:rPr lang="en-GB" sz="2600" b="1" dirty="0">
                <a:solidFill>
                  <a:srgbClr val="FF0000"/>
                </a:solidFill>
                <a:latin typeface="Times New Roman" panose="02020603050405020304" pitchFamily="18" charset="0"/>
                <a:cs typeface="Times New Roman" panose="02020603050405020304" pitchFamily="18" charset="0"/>
              </a:rPr>
              <a:t>network</a:t>
            </a:r>
            <a:r>
              <a:rPr lang="en-GB" sz="2600" dirty="0">
                <a:latin typeface="Times New Roman" panose="02020603050405020304" pitchFamily="18" charset="0"/>
                <a:cs typeface="Times New Roman" panose="02020603050405020304" pitchFamily="18" charset="0"/>
              </a:rPr>
              <a:t> formed around a </a:t>
            </a:r>
            <a:r>
              <a:rPr lang="en-GB" sz="2600" b="1" dirty="0">
                <a:solidFill>
                  <a:srgbClr val="FF0000"/>
                </a:solidFill>
                <a:latin typeface="Times New Roman" panose="02020603050405020304" pitchFamily="18" charset="0"/>
                <a:cs typeface="Times New Roman" panose="02020603050405020304" pitchFamily="18" charset="0"/>
              </a:rPr>
              <a:t>person</a:t>
            </a:r>
            <a:r>
              <a:rPr lang="en-GB" sz="2600" dirty="0">
                <a:latin typeface="Times New Roman" panose="02020603050405020304" pitchFamily="18" charset="0"/>
                <a:cs typeface="Times New Roman" panose="02020603050405020304" pitchFamily="18" charset="0"/>
              </a:rPr>
              <a:t>. </a:t>
            </a:r>
            <a:endParaRPr lang="en-GB" sz="2600" dirty="0" smtClean="0">
              <a:latin typeface="Times New Roman" panose="02020603050405020304" pitchFamily="18" charset="0"/>
              <a:cs typeface="Times New Roman" panose="02020603050405020304" pitchFamily="18" charset="0"/>
            </a:endParaRPr>
          </a:p>
          <a:p>
            <a:pPr algn="just">
              <a:lnSpc>
                <a:spcPct val="150000"/>
              </a:lnSpc>
              <a:spcBef>
                <a:spcPts val="0"/>
              </a:spcBef>
              <a:buFont typeface="Wingdings" panose="05000000000000000000" pitchFamily="2" charset="2"/>
              <a:buChar char="§"/>
            </a:pPr>
            <a:r>
              <a:rPr lang="en-GB" sz="2600" dirty="0" smtClean="0">
                <a:latin typeface="Times New Roman" panose="02020603050405020304" pitchFamily="18" charset="0"/>
                <a:cs typeface="Times New Roman" panose="02020603050405020304" pitchFamily="18" charset="0"/>
              </a:rPr>
              <a:t>It </a:t>
            </a:r>
            <a:r>
              <a:rPr lang="en-GB" sz="2600" dirty="0">
                <a:latin typeface="Times New Roman" panose="02020603050405020304" pitchFamily="18" charset="0"/>
                <a:cs typeface="Times New Roman" panose="02020603050405020304" pitchFamily="18" charset="0"/>
              </a:rPr>
              <a:t>generally consists of a </a:t>
            </a:r>
            <a:r>
              <a:rPr lang="en-GB" sz="2600" b="1" dirty="0">
                <a:solidFill>
                  <a:srgbClr val="6600CC"/>
                </a:solidFill>
                <a:latin typeface="Times New Roman" panose="02020603050405020304" pitchFamily="18" charset="0"/>
                <a:cs typeface="Times New Roman" panose="02020603050405020304" pitchFamily="18" charset="0"/>
              </a:rPr>
              <a:t>computer</a:t>
            </a:r>
            <a:r>
              <a:rPr lang="en-GB" sz="2600" dirty="0">
                <a:latin typeface="Times New Roman" panose="02020603050405020304" pitchFamily="18" charset="0"/>
                <a:cs typeface="Times New Roman" panose="02020603050405020304" pitchFamily="18" charset="0"/>
              </a:rPr>
              <a:t>, </a:t>
            </a:r>
            <a:r>
              <a:rPr lang="en-GB" sz="2600" b="1" dirty="0">
                <a:solidFill>
                  <a:srgbClr val="6600CC"/>
                </a:solidFill>
                <a:latin typeface="Times New Roman" panose="02020603050405020304" pitchFamily="18" charset="0"/>
                <a:cs typeface="Times New Roman" panose="02020603050405020304" pitchFamily="18" charset="0"/>
              </a:rPr>
              <a:t>mobile</a:t>
            </a:r>
            <a:r>
              <a:rPr lang="en-GB" sz="2600" dirty="0">
                <a:latin typeface="Times New Roman" panose="02020603050405020304" pitchFamily="18" charset="0"/>
                <a:cs typeface="Times New Roman" panose="02020603050405020304" pitchFamily="18" charset="0"/>
              </a:rPr>
              <a:t>, or </a:t>
            </a:r>
            <a:r>
              <a:rPr lang="en-GB" sz="2600" b="1" dirty="0">
                <a:solidFill>
                  <a:srgbClr val="6600CC"/>
                </a:solidFill>
                <a:latin typeface="Times New Roman" panose="02020603050405020304" pitchFamily="18" charset="0"/>
                <a:cs typeface="Times New Roman" panose="02020603050405020304" pitchFamily="18" charset="0"/>
              </a:rPr>
              <a:t>personal</a:t>
            </a:r>
            <a:r>
              <a:rPr lang="en-GB" sz="2600" dirty="0">
                <a:latin typeface="Times New Roman" panose="02020603050405020304" pitchFamily="18" charset="0"/>
                <a:cs typeface="Times New Roman" panose="02020603050405020304" pitchFamily="18" charset="0"/>
              </a:rPr>
              <a:t> </a:t>
            </a:r>
            <a:r>
              <a:rPr lang="en-GB" sz="2600" b="1" dirty="0">
                <a:solidFill>
                  <a:srgbClr val="6600CC"/>
                </a:solidFill>
                <a:latin typeface="Times New Roman" panose="02020603050405020304" pitchFamily="18" charset="0"/>
                <a:cs typeface="Times New Roman" panose="02020603050405020304" pitchFamily="18" charset="0"/>
              </a:rPr>
              <a:t>digital</a:t>
            </a:r>
            <a:r>
              <a:rPr lang="en-GB" sz="2600" dirty="0">
                <a:latin typeface="Times New Roman" panose="02020603050405020304" pitchFamily="18" charset="0"/>
                <a:cs typeface="Times New Roman" panose="02020603050405020304" pitchFamily="18" charset="0"/>
              </a:rPr>
              <a:t> </a:t>
            </a:r>
            <a:r>
              <a:rPr lang="en-GB" sz="2600" b="1" dirty="0">
                <a:solidFill>
                  <a:srgbClr val="6600CC"/>
                </a:solidFill>
                <a:latin typeface="Times New Roman" panose="02020603050405020304" pitchFamily="18" charset="0"/>
                <a:cs typeface="Times New Roman" panose="02020603050405020304" pitchFamily="18" charset="0"/>
              </a:rPr>
              <a:t>assistant</a:t>
            </a:r>
            <a:r>
              <a:rPr lang="en-GB" sz="2600" dirty="0">
                <a:latin typeface="Times New Roman" panose="02020603050405020304" pitchFamily="18" charset="0"/>
                <a:cs typeface="Times New Roman" panose="02020603050405020304" pitchFamily="18" charset="0"/>
              </a:rPr>
              <a:t>. </a:t>
            </a:r>
            <a:endParaRPr lang="en-GB" sz="2600" dirty="0" smtClean="0">
              <a:latin typeface="Times New Roman" panose="02020603050405020304" pitchFamily="18" charset="0"/>
              <a:cs typeface="Times New Roman" panose="02020603050405020304" pitchFamily="18" charset="0"/>
            </a:endParaRPr>
          </a:p>
          <a:p>
            <a:pPr algn="just">
              <a:lnSpc>
                <a:spcPct val="150000"/>
              </a:lnSpc>
              <a:spcBef>
                <a:spcPts val="0"/>
              </a:spcBef>
              <a:buFont typeface="Wingdings" panose="05000000000000000000" pitchFamily="2" charset="2"/>
              <a:buChar char="§"/>
            </a:pPr>
            <a:r>
              <a:rPr lang="en-GB" sz="2600" dirty="0" smtClean="0">
                <a:latin typeface="Times New Roman" panose="02020603050405020304" pitchFamily="18" charset="0"/>
                <a:cs typeface="Times New Roman" panose="02020603050405020304" pitchFamily="18" charset="0"/>
              </a:rPr>
              <a:t>PAN </a:t>
            </a:r>
            <a:r>
              <a:rPr lang="en-GB" sz="2600" dirty="0">
                <a:latin typeface="Times New Roman" panose="02020603050405020304" pitchFamily="18" charset="0"/>
                <a:cs typeface="Times New Roman" panose="02020603050405020304" pitchFamily="18" charset="0"/>
              </a:rPr>
              <a:t>can be used for </a:t>
            </a:r>
            <a:r>
              <a:rPr lang="en-GB" sz="2600" b="1" dirty="0">
                <a:latin typeface="Times New Roman" panose="02020603050405020304" pitchFamily="18" charset="0"/>
                <a:cs typeface="Times New Roman" panose="02020603050405020304" pitchFamily="18" charset="0"/>
              </a:rPr>
              <a:t>establishing</a:t>
            </a:r>
            <a:r>
              <a:rPr lang="en-GB" sz="2600" dirty="0">
                <a:latin typeface="Times New Roman" panose="02020603050405020304" pitchFamily="18" charset="0"/>
                <a:cs typeface="Times New Roman" panose="02020603050405020304" pitchFamily="18" charset="0"/>
              </a:rPr>
              <a:t> </a:t>
            </a:r>
            <a:r>
              <a:rPr lang="en-GB" sz="2600" b="1" dirty="0">
                <a:latin typeface="Times New Roman" panose="02020603050405020304" pitchFamily="18" charset="0"/>
                <a:cs typeface="Times New Roman" panose="02020603050405020304" pitchFamily="18" charset="0"/>
              </a:rPr>
              <a:t>communication</a:t>
            </a:r>
            <a:r>
              <a:rPr lang="en-GB" sz="2600" dirty="0">
                <a:latin typeface="Times New Roman" panose="02020603050405020304" pitchFamily="18" charset="0"/>
                <a:cs typeface="Times New Roman" panose="02020603050405020304" pitchFamily="18" charset="0"/>
              </a:rPr>
              <a:t> among these </a:t>
            </a:r>
            <a:r>
              <a:rPr lang="en-GB" sz="2600" b="1" dirty="0">
                <a:solidFill>
                  <a:srgbClr val="FF0000"/>
                </a:solidFill>
                <a:latin typeface="Times New Roman" panose="02020603050405020304" pitchFamily="18" charset="0"/>
                <a:cs typeface="Times New Roman" panose="02020603050405020304" pitchFamily="18" charset="0"/>
              </a:rPr>
              <a:t>personal</a:t>
            </a:r>
            <a:r>
              <a:rPr lang="en-GB" sz="2600" dirty="0">
                <a:latin typeface="Times New Roman" panose="02020603050405020304" pitchFamily="18" charset="0"/>
                <a:cs typeface="Times New Roman" panose="02020603050405020304" pitchFamily="18" charset="0"/>
              </a:rPr>
              <a:t> </a:t>
            </a:r>
            <a:r>
              <a:rPr lang="en-GB" sz="2600" b="1" dirty="0">
                <a:solidFill>
                  <a:srgbClr val="FF0000"/>
                </a:solidFill>
                <a:latin typeface="Times New Roman" panose="02020603050405020304" pitchFamily="18" charset="0"/>
                <a:cs typeface="Times New Roman" panose="02020603050405020304" pitchFamily="18" charset="0"/>
              </a:rPr>
              <a:t>devices</a:t>
            </a:r>
            <a:r>
              <a:rPr lang="en-GB" sz="2600" dirty="0">
                <a:latin typeface="Times New Roman" panose="02020603050405020304" pitchFamily="18" charset="0"/>
                <a:cs typeface="Times New Roman" panose="02020603050405020304" pitchFamily="18" charset="0"/>
              </a:rPr>
              <a:t> for </a:t>
            </a:r>
            <a:r>
              <a:rPr lang="en-GB" sz="2600" b="1" dirty="0">
                <a:solidFill>
                  <a:srgbClr val="0000CC"/>
                </a:solidFill>
                <a:latin typeface="Times New Roman" panose="02020603050405020304" pitchFamily="18" charset="0"/>
                <a:cs typeface="Times New Roman" panose="02020603050405020304" pitchFamily="18" charset="0"/>
              </a:rPr>
              <a:t>connecting</a:t>
            </a:r>
            <a:r>
              <a:rPr lang="en-GB" sz="2600" dirty="0">
                <a:latin typeface="Times New Roman" panose="02020603050405020304" pitchFamily="18" charset="0"/>
                <a:cs typeface="Times New Roman" panose="02020603050405020304" pitchFamily="18" charset="0"/>
              </a:rPr>
              <a:t> to a </a:t>
            </a:r>
            <a:r>
              <a:rPr lang="en-GB" sz="2600" b="1" dirty="0">
                <a:solidFill>
                  <a:srgbClr val="0000CC"/>
                </a:solidFill>
                <a:latin typeface="Times New Roman" panose="02020603050405020304" pitchFamily="18" charset="0"/>
                <a:cs typeface="Times New Roman" panose="02020603050405020304" pitchFamily="18" charset="0"/>
              </a:rPr>
              <a:t>digital</a:t>
            </a:r>
            <a:r>
              <a:rPr lang="en-GB" sz="2600" dirty="0">
                <a:latin typeface="Times New Roman" panose="02020603050405020304" pitchFamily="18" charset="0"/>
                <a:cs typeface="Times New Roman" panose="02020603050405020304" pitchFamily="18" charset="0"/>
              </a:rPr>
              <a:t> </a:t>
            </a:r>
            <a:r>
              <a:rPr lang="en-GB" sz="2600" b="1" dirty="0">
                <a:solidFill>
                  <a:srgbClr val="0000CC"/>
                </a:solidFill>
                <a:latin typeface="Times New Roman" panose="02020603050405020304" pitchFamily="18" charset="0"/>
                <a:cs typeface="Times New Roman" panose="02020603050405020304" pitchFamily="18" charset="0"/>
              </a:rPr>
              <a:t>network</a:t>
            </a:r>
            <a:r>
              <a:rPr lang="en-GB" sz="2600" dirty="0">
                <a:latin typeface="Times New Roman" panose="02020603050405020304" pitchFamily="18" charset="0"/>
                <a:cs typeface="Times New Roman" panose="02020603050405020304" pitchFamily="18" charset="0"/>
              </a:rPr>
              <a:t> and the </a:t>
            </a:r>
            <a:r>
              <a:rPr lang="en-GB" sz="2600" b="1" dirty="0">
                <a:solidFill>
                  <a:srgbClr val="0000CC"/>
                </a:solidFill>
                <a:latin typeface="Times New Roman" panose="02020603050405020304" pitchFamily="18" charset="0"/>
                <a:cs typeface="Times New Roman" panose="02020603050405020304" pitchFamily="18" charset="0"/>
              </a:rPr>
              <a:t>internet</a:t>
            </a:r>
            <a:r>
              <a:rPr lang="en-GB" sz="2600" dirty="0">
                <a:latin typeface="Times New Roman" panose="02020603050405020304" pitchFamily="18" charset="0"/>
                <a:cs typeface="Times New Roman" panose="02020603050405020304" pitchFamily="18" charset="0"/>
              </a:rPr>
              <a:t>.</a:t>
            </a:r>
          </a:p>
        </p:txBody>
      </p:sp>
      <p:sp>
        <p:nvSpPr>
          <p:cNvPr id="3" name="Slide Number Placeholder 2"/>
          <p:cNvSpPr>
            <a:spLocks noGrp="1"/>
          </p:cNvSpPr>
          <p:nvPr>
            <p:ph type="sldNum" sz="quarter" idx="12"/>
          </p:nvPr>
        </p:nvSpPr>
        <p:spPr/>
        <p:txBody>
          <a:bodyPr/>
          <a:lstStyle/>
          <a:p>
            <a:pPr>
              <a:defRPr/>
            </a:pPr>
            <a:fld id="{E90F455D-9CE0-4F9B-A27C-72E940D52AA5}" type="slidenum">
              <a:rPr lang="en-US" smtClean="0"/>
              <a:pPr>
                <a:defRPr/>
              </a:pPr>
              <a:t>15</a:t>
            </a:fld>
            <a:r>
              <a:rPr lang="en-US" smtClean="0"/>
              <a:t> of 52</a:t>
            </a:r>
            <a:endParaRPr lang="en-US" dirty="0"/>
          </a:p>
        </p:txBody>
      </p:sp>
      <p:sp>
        <p:nvSpPr>
          <p:cNvPr id="6" name="Title 1"/>
          <p:cNvSpPr txBox="1">
            <a:spLocks/>
          </p:cNvSpPr>
          <p:nvPr/>
        </p:nvSpPr>
        <p:spPr>
          <a:xfrm>
            <a:off x="304800" y="0"/>
            <a:ext cx="8382000" cy="457200"/>
          </a:xfrm>
          <a:prstGeom prst="rect">
            <a:avLst/>
          </a:prstGeom>
        </p:spPr>
        <p:txBody>
          <a:bodyPr bIns="91440" anchor="b" anchorCtr="0">
            <a:noAutofit/>
          </a:bodyPr>
          <a:lstStyle>
            <a:lvl1pPr algn="l" rtl="0" eaLnBrk="1" latinLnBrk="0" hangingPunct="1">
              <a:spcBef>
                <a:spcPct val="0"/>
              </a:spcBef>
              <a:buNone/>
              <a:defRPr kumimoji="0" sz="4000" kern="1200">
                <a:solidFill>
                  <a:schemeClr val="tx2"/>
                </a:solidFill>
                <a:latin typeface="+mj-lt"/>
                <a:ea typeface="+mj-ea"/>
                <a:cs typeface="+mj-cs"/>
              </a:defRPr>
            </a:lvl1pPr>
          </a:lstStyle>
          <a:p>
            <a:pPr marL="320040" lvl="1" algn="ctr">
              <a:lnSpc>
                <a:spcPct val="150000"/>
              </a:lnSpc>
              <a:spcBef>
                <a:spcPts val="0"/>
              </a:spcBef>
            </a:pPr>
            <a:r>
              <a:rPr lang="en-GB" sz="2800" b="1" dirty="0" smtClean="0">
                <a:solidFill>
                  <a:srgbClr val="6600CC"/>
                </a:solidFill>
                <a:latin typeface="Times New Roman" panose="02020603050405020304" pitchFamily="18" charset="0"/>
                <a:cs typeface="Times New Roman" panose="02020603050405020304" pitchFamily="18" charset="0"/>
              </a:rPr>
              <a:t>1. Personal </a:t>
            </a:r>
            <a:r>
              <a:rPr lang="en-GB" sz="2800" b="1" dirty="0">
                <a:solidFill>
                  <a:srgbClr val="6600CC"/>
                </a:solidFill>
                <a:latin typeface="Times New Roman" panose="02020603050405020304" pitchFamily="18" charset="0"/>
                <a:cs typeface="Times New Roman" panose="02020603050405020304" pitchFamily="18" charset="0"/>
              </a:rPr>
              <a:t>Area Network(PAN)</a:t>
            </a:r>
          </a:p>
        </p:txBody>
      </p:sp>
      <p:pic>
        <p:nvPicPr>
          <p:cNvPr id="5" name="Picture 4"/>
          <p:cNvPicPr>
            <a:picLocks noChangeAspect="1"/>
          </p:cNvPicPr>
          <p:nvPr/>
        </p:nvPicPr>
        <p:blipFill>
          <a:blip r:embed="rId2"/>
          <a:stretch>
            <a:fillRect/>
          </a:stretch>
        </p:blipFill>
        <p:spPr>
          <a:xfrm>
            <a:off x="2667000" y="3878527"/>
            <a:ext cx="4689025" cy="2979473"/>
          </a:xfrm>
          <a:prstGeom prst="rect">
            <a:avLst/>
          </a:prstGeom>
        </p:spPr>
      </p:pic>
    </p:spTree>
    <p:extLst>
      <p:ext uri="{BB962C8B-B14F-4D97-AF65-F5344CB8AC3E}">
        <p14:creationId xmlns:p14="http://schemas.microsoft.com/office/powerpoint/2010/main" val="74189871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Content Placeholder 2"/>
          <p:cNvSpPr>
            <a:spLocks noGrp="1"/>
          </p:cNvSpPr>
          <p:nvPr>
            <p:ph idx="1"/>
          </p:nvPr>
        </p:nvSpPr>
        <p:spPr>
          <a:xfrm>
            <a:off x="0" y="152400"/>
            <a:ext cx="9144000" cy="6705600"/>
          </a:xfrm>
        </p:spPr>
        <p:txBody>
          <a:bodyPr>
            <a:noAutofit/>
          </a:bodyPr>
          <a:lstStyle/>
          <a:p>
            <a:pPr lvl="0" algn="just" eaLnBrk="0" fontAlgn="base" hangingPunct="0">
              <a:lnSpc>
                <a:spcPct val="150000"/>
              </a:lnSpc>
              <a:spcBef>
                <a:spcPts val="0"/>
              </a:spcBef>
              <a:buClrTx/>
              <a:buFont typeface="Wingdings" panose="05000000000000000000" pitchFamily="2" charset="2"/>
              <a:buChar char="§"/>
            </a:pPr>
            <a:r>
              <a:rPr lang="en-US" altLang="en-US" sz="2600" b="1" dirty="0" smtClean="0">
                <a:solidFill>
                  <a:srgbClr val="FF0000"/>
                </a:solidFill>
                <a:latin typeface="Times New Roman" panose="02020603050405020304" pitchFamily="18" charset="0"/>
                <a:cs typeface="Times New Roman" panose="02020603050405020304" pitchFamily="18" charset="0"/>
              </a:rPr>
              <a:t>Personal </a:t>
            </a:r>
            <a:r>
              <a:rPr lang="en-US" altLang="en-US" sz="2600" b="1" dirty="0">
                <a:solidFill>
                  <a:srgbClr val="FF0000"/>
                </a:solidFill>
                <a:latin typeface="Times New Roman" panose="02020603050405020304" pitchFamily="18" charset="0"/>
                <a:cs typeface="Times New Roman" panose="02020603050405020304" pitchFamily="18" charset="0"/>
              </a:rPr>
              <a:t>Area Network </a:t>
            </a:r>
            <a:r>
              <a:rPr lang="en-US" altLang="en-US" sz="2600" dirty="0">
                <a:solidFill>
                  <a:schemeClr val="tx1"/>
                </a:solidFill>
                <a:latin typeface="Times New Roman" panose="02020603050405020304" pitchFamily="18" charset="0"/>
                <a:cs typeface="Times New Roman" panose="02020603050405020304" pitchFamily="18" charset="0"/>
              </a:rPr>
              <a:t>covers an area of </a:t>
            </a:r>
            <a:r>
              <a:rPr lang="en-US" altLang="en-US" sz="2600" b="1" dirty="0">
                <a:solidFill>
                  <a:schemeClr val="tx1"/>
                </a:solidFill>
                <a:latin typeface="Times New Roman" panose="02020603050405020304" pitchFamily="18" charset="0"/>
                <a:cs typeface="Times New Roman" panose="02020603050405020304" pitchFamily="18" charset="0"/>
              </a:rPr>
              <a:t>30 feet</a:t>
            </a:r>
            <a:r>
              <a:rPr lang="en-US" altLang="en-US" sz="2600" dirty="0">
                <a:solidFill>
                  <a:schemeClr val="tx1"/>
                </a:solidFill>
                <a:latin typeface="Times New Roman" panose="02020603050405020304" pitchFamily="18" charset="0"/>
                <a:cs typeface="Times New Roman" panose="02020603050405020304" pitchFamily="18" charset="0"/>
              </a:rPr>
              <a:t>. </a:t>
            </a:r>
          </a:p>
          <a:p>
            <a:pPr lvl="0" algn="just" eaLnBrk="0" fontAlgn="base" hangingPunct="0">
              <a:lnSpc>
                <a:spcPct val="150000"/>
              </a:lnSpc>
              <a:spcBef>
                <a:spcPts val="0"/>
              </a:spcBef>
              <a:buClrTx/>
              <a:buFont typeface="Wingdings" panose="05000000000000000000" pitchFamily="2" charset="2"/>
              <a:buChar char="§"/>
            </a:pPr>
            <a:r>
              <a:rPr lang="en-US" altLang="en-US" sz="2600" b="1" dirty="0">
                <a:solidFill>
                  <a:schemeClr val="tx1"/>
                </a:solidFill>
                <a:latin typeface="Times New Roman" panose="02020603050405020304" pitchFamily="18" charset="0"/>
                <a:cs typeface="Times New Roman" panose="02020603050405020304" pitchFamily="18" charset="0"/>
              </a:rPr>
              <a:t>Personal computer </a:t>
            </a:r>
            <a:r>
              <a:rPr lang="en-US" altLang="en-US" sz="2600" dirty="0">
                <a:solidFill>
                  <a:schemeClr val="tx1"/>
                </a:solidFill>
                <a:latin typeface="Times New Roman" panose="02020603050405020304" pitchFamily="18" charset="0"/>
                <a:cs typeface="Times New Roman" panose="02020603050405020304" pitchFamily="18" charset="0"/>
              </a:rPr>
              <a:t>devices that are used to </a:t>
            </a:r>
            <a:r>
              <a:rPr lang="en-US" altLang="en-US" sz="2600" b="1" dirty="0">
                <a:solidFill>
                  <a:schemeClr val="tx1"/>
                </a:solidFill>
                <a:latin typeface="Times New Roman" panose="02020603050405020304" pitchFamily="18" charset="0"/>
                <a:cs typeface="Times New Roman" panose="02020603050405020304" pitchFamily="18" charset="0"/>
              </a:rPr>
              <a:t>develop</a:t>
            </a:r>
            <a:r>
              <a:rPr lang="en-US" altLang="en-US" sz="2600" dirty="0">
                <a:solidFill>
                  <a:schemeClr val="tx1"/>
                </a:solidFill>
                <a:latin typeface="Times New Roman" panose="02020603050405020304" pitchFamily="18" charset="0"/>
                <a:cs typeface="Times New Roman" panose="02020603050405020304" pitchFamily="18" charset="0"/>
              </a:rPr>
              <a:t> the </a:t>
            </a:r>
            <a:r>
              <a:rPr lang="en-US" altLang="en-US" sz="2600" b="1" dirty="0">
                <a:solidFill>
                  <a:srgbClr val="0000CC"/>
                </a:solidFill>
                <a:latin typeface="Times New Roman" panose="02020603050405020304" pitchFamily="18" charset="0"/>
                <a:cs typeface="Times New Roman" panose="02020603050405020304" pitchFamily="18" charset="0"/>
              </a:rPr>
              <a:t>personal area network </a:t>
            </a:r>
            <a:r>
              <a:rPr lang="en-US" altLang="en-US" sz="2600" dirty="0">
                <a:solidFill>
                  <a:schemeClr val="tx1"/>
                </a:solidFill>
                <a:latin typeface="Times New Roman" panose="02020603050405020304" pitchFamily="18" charset="0"/>
                <a:cs typeface="Times New Roman" panose="02020603050405020304" pitchFamily="18" charset="0"/>
              </a:rPr>
              <a:t>are the </a:t>
            </a:r>
            <a:r>
              <a:rPr lang="en-US" altLang="en-US" sz="2600" b="1" dirty="0">
                <a:solidFill>
                  <a:srgbClr val="FF0000"/>
                </a:solidFill>
                <a:latin typeface="Times New Roman" panose="02020603050405020304" pitchFamily="18" charset="0"/>
                <a:cs typeface="Times New Roman" panose="02020603050405020304" pitchFamily="18" charset="0"/>
              </a:rPr>
              <a:t>laptop</a:t>
            </a:r>
            <a:r>
              <a:rPr lang="en-US" altLang="en-US" sz="2600" dirty="0">
                <a:solidFill>
                  <a:schemeClr val="tx1"/>
                </a:solidFill>
                <a:latin typeface="Times New Roman" panose="02020603050405020304" pitchFamily="18" charset="0"/>
                <a:cs typeface="Times New Roman" panose="02020603050405020304" pitchFamily="18" charset="0"/>
              </a:rPr>
              <a:t>, </a:t>
            </a:r>
            <a:r>
              <a:rPr lang="en-US" altLang="en-US" sz="2600" b="1" dirty="0">
                <a:solidFill>
                  <a:srgbClr val="FF0000"/>
                </a:solidFill>
                <a:latin typeface="Times New Roman" panose="02020603050405020304" pitchFamily="18" charset="0"/>
                <a:cs typeface="Times New Roman" panose="02020603050405020304" pitchFamily="18" charset="0"/>
              </a:rPr>
              <a:t>mobile</a:t>
            </a:r>
            <a:r>
              <a:rPr lang="en-US" altLang="en-US" sz="2600" dirty="0">
                <a:solidFill>
                  <a:schemeClr val="tx1"/>
                </a:solidFill>
                <a:latin typeface="Times New Roman" panose="02020603050405020304" pitchFamily="18" charset="0"/>
                <a:cs typeface="Times New Roman" panose="02020603050405020304" pitchFamily="18" charset="0"/>
              </a:rPr>
              <a:t> </a:t>
            </a:r>
            <a:r>
              <a:rPr lang="en-US" altLang="en-US" sz="2600" b="1" dirty="0">
                <a:solidFill>
                  <a:srgbClr val="FF0000"/>
                </a:solidFill>
                <a:latin typeface="Times New Roman" panose="02020603050405020304" pitchFamily="18" charset="0"/>
                <a:cs typeface="Times New Roman" panose="02020603050405020304" pitchFamily="18" charset="0"/>
              </a:rPr>
              <a:t>phones</a:t>
            </a:r>
            <a:r>
              <a:rPr lang="en-US" altLang="en-US" sz="2600" dirty="0">
                <a:solidFill>
                  <a:schemeClr val="tx1"/>
                </a:solidFill>
                <a:latin typeface="Times New Roman" panose="02020603050405020304" pitchFamily="18" charset="0"/>
                <a:cs typeface="Times New Roman" panose="02020603050405020304" pitchFamily="18" charset="0"/>
              </a:rPr>
              <a:t>, </a:t>
            </a:r>
            <a:r>
              <a:rPr lang="en-US" altLang="en-US" sz="2600" b="1" dirty="0">
                <a:solidFill>
                  <a:srgbClr val="FF0000"/>
                </a:solidFill>
                <a:latin typeface="Times New Roman" panose="02020603050405020304" pitchFamily="18" charset="0"/>
                <a:cs typeface="Times New Roman" panose="02020603050405020304" pitchFamily="18" charset="0"/>
              </a:rPr>
              <a:t>media</a:t>
            </a:r>
            <a:r>
              <a:rPr lang="en-US" altLang="en-US" sz="2600" dirty="0">
                <a:solidFill>
                  <a:schemeClr val="tx1"/>
                </a:solidFill>
                <a:latin typeface="Times New Roman" panose="02020603050405020304" pitchFamily="18" charset="0"/>
                <a:cs typeface="Times New Roman" panose="02020603050405020304" pitchFamily="18" charset="0"/>
              </a:rPr>
              <a:t> </a:t>
            </a:r>
            <a:r>
              <a:rPr lang="en-US" altLang="en-US" sz="2600" b="1" dirty="0">
                <a:solidFill>
                  <a:srgbClr val="FF0000"/>
                </a:solidFill>
                <a:latin typeface="Times New Roman" panose="02020603050405020304" pitchFamily="18" charset="0"/>
                <a:cs typeface="Times New Roman" panose="02020603050405020304" pitchFamily="18" charset="0"/>
              </a:rPr>
              <a:t>player</a:t>
            </a:r>
            <a:r>
              <a:rPr lang="en-US" altLang="en-US" sz="2600" dirty="0">
                <a:solidFill>
                  <a:schemeClr val="tx1"/>
                </a:solidFill>
                <a:latin typeface="Times New Roman" panose="02020603050405020304" pitchFamily="18" charset="0"/>
                <a:cs typeface="Times New Roman" panose="02020603050405020304" pitchFamily="18" charset="0"/>
              </a:rPr>
              <a:t> and </a:t>
            </a:r>
            <a:r>
              <a:rPr lang="en-US" altLang="en-US" sz="2600" b="1" dirty="0">
                <a:solidFill>
                  <a:srgbClr val="FF0000"/>
                </a:solidFill>
                <a:latin typeface="Times New Roman" panose="02020603050405020304" pitchFamily="18" charset="0"/>
                <a:cs typeface="Times New Roman" panose="02020603050405020304" pitchFamily="18" charset="0"/>
              </a:rPr>
              <a:t>play</a:t>
            </a:r>
            <a:r>
              <a:rPr lang="en-US" altLang="en-US" sz="2600" dirty="0">
                <a:solidFill>
                  <a:schemeClr val="tx1"/>
                </a:solidFill>
                <a:latin typeface="Times New Roman" panose="02020603050405020304" pitchFamily="18" charset="0"/>
                <a:cs typeface="Times New Roman" panose="02020603050405020304" pitchFamily="18" charset="0"/>
              </a:rPr>
              <a:t> </a:t>
            </a:r>
            <a:r>
              <a:rPr lang="en-US" altLang="en-US" sz="2600" b="1" dirty="0">
                <a:solidFill>
                  <a:srgbClr val="FF0000"/>
                </a:solidFill>
                <a:latin typeface="Times New Roman" panose="02020603050405020304" pitchFamily="18" charset="0"/>
                <a:cs typeface="Times New Roman" panose="02020603050405020304" pitchFamily="18" charset="0"/>
              </a:rPr>
              <a:t>stations</a:t>
            </a:r>
            <a:r>
              <a:rPr lang="en-US" altLang="en-US" sz="2600" dirty="0">
                <a:solidFill>
                  <a:schemeClr val="tx1"/>
                </a:solidFill>
                <a:latin typeface="Times New Roman" panose="02020603050405020304" pitchFamily="18" charset="0"/>
                <a:cs typeface="Times New Roman" panose="02020603050405020304" pitchFamily="18" charset="0"/>
              </a:rPr>
              <a:t>. </a:t>
            </a:r>
          </a:p>
          <a:p>
            <a:pPr lvl="0" algn="just" eaLnBrk="0" fontAlgn="base" hangingPunct="0">
              <a:lnSpc>
                <a:spcPct val="150000"/>
              </a:lnSpc>
              <a:spcBef>
                <a:spcPts val="0"/>
              </a:spcBef>
              <a:buClrTx/>
              <a:buFont typeface="Wingdings" panose="05000000000000000000" pitchFamily="2" charset="2"/>
              <a:buChar char="Ø"/>
            </a:pPr>
            <a:r>
              <a:rPr lang="en-US" altLang="en-US" sz="2600" b="1" dirty="0" smtClean="0">
                <a:latin typeface="Times New Roman" panose="02020603050405020304" pitchFamily="18" charset="0"/>
                <a:cs typeface="Times New Roman" panose="02020603050405020304" pitchFamily="18" charset="0"/>
              </a:rPr>
              <a:t>There </a:t>
            </a:r>
            <a:r>
              <a:rPr lang="en-US" altLang="en-US" sz="2600" b="1" dirty="0">
                <a:latin typeface="Times New Roman" panose="02020603050405020304" pitchFamily="18" charset="0"/>
                <a:cs typeface="Times New Roman" panose="02020603050405020304" pitchFamily="18" charset="0"/>
              </a:rPr>
              <a:t>are two types of Personal Area </a:t>
            </a:r>
            <a:r>
              <a:rPr lang="en-US" altLang="en-US" sz="2600" b="1" dirty="0" smtClean="0">
                <a:latin typeface="Times New Roman" panose="02020603050405020304" pitchFamily="18" charset="0"/>
                <a:cs typeface="Times New Roman" panose="02020603050405020304" pitchFamily="18" charset="0"/>
              </a:rPr>
              <a:t>Network:</a:t>
            </a:r>
            <a:endParaRPr lang="en-US" altLang="en-US" sz="2600" dirty="0" smtClean="0">
              <a:latin typeface="Times New Roman" panose="02020603050405020304" pitchFamily="18" charset="0"/>
              <a:cs typeface="Times New Roman" panose="02020603050405020304" pitchFamily="18" charset="0"/>
            </a:endParaRPr>
          </a:p>
          <a:p>
            <a:pPr lvl="0" algn="just" eaLnBrk="0" fontAlgn="base" hangingPunct="0">
              <a:lnSpc>
                <a:spcPct val="150000"/>
              </a:lnSpc>
              <a:spcBef>
                <a:spcPts val="0"/>
              </a:spcBef>
              <a:buClrTx/>
              <a:buFont typeface="Wingdings" panose="05000000000000000000" pitchFamily="2" charset="2"/>
              <a:buChar char="§"/>
            </a:pPr>
            <a:r>
              <a:rPr lang="en-US" altLang="en-US" sz="2600" dirty="0" smtClean="0">
                <a:latin typeface="Times New Roman" panose="02020603050405020304" pitchFamily="18" charset="0"/>
                <a:cs typeface="Times New Roman" panose="02020603050405020304" pitchFamily="18" charset="0"/>
              </a:rPr>
              <a:t>Wired </a:t>
            </a:r>
            <a:r>
              <a:rPr lang="en-US" altLang="en-US" sz="2600" dirty="0">
                <a:latin typeface="Times New Roman" panose="02020603050405020304" pitchFamily="18" charset="0"/>
                <a:cs typeface="Times New Roman" panose="02020603050405020304" pitchFamily="18" charset="0"/>
              </a:rPr>
              <a:t>Personal Area Network </a:t>
            </a:r>
            <a:endParaRPr lang="en-US" altLang="en-US" sz="2600" dirty="0" smtClean="0">
              <a:latin typeface="Times New Roman" panose="02020603050405020304" pitchFamily="18" charset="0"/>
              <a:cs typeface="Times New Roman" panose="02020603050405020304" pitchFamily="18" charset="0"/>
            </a:endParaRPr>
          </a:p>
          <a:p>
            <a:pPr lvl="0" algn="just" eaLnBrk="0" fontAlgn="base" hangingPunct="0">
              <a:lnSpc>
                <a:spcPct val="150000"/>
              </a:lnSpc>
              <a:spcBef>
                <a:spcPts val="0"/>
              </a:spcBef>
              <a:buClrTx/>
              <a:buFont typeface="Wingdings" panose="05000000000000000000" pitchFamily="2" charset="2"/>
              <a:buChar char="§"/>
            </a:pPr>
            <a:r>
              <a:rPr lang="en-US" altLang="en-US" sz="2600" dirty="0" smtClean="0">
                <a:latin typeface="Times New Roman" panose="02020603050405020304" pitchFamily="18" charset="0"/>
                <a:cs typeface="Times New Roman" panose="02020603050405020304" pitchFamily="18" charset="0"/>
              </a:rPr>
              <a:t>Wireless </a:t>
            </a:r>
            <a:r>
              <a:rPr lang="en-US" altLang="en-US" sz="2600" dirty="0">
                <a:latin typeface="Times New Roman" panose="02020603050405020304" pitchFamily="18" charset="0"/>
                <a:cs typeface="Times New Roman" panose="02020603050405020304" pitchFamily="18" charset="0"/>
              </a:rPr>
              <a:t>Personal Area Network </a:t>
            </a:r>
            <a:endParaRPr lang="en-US" altLang="en-US" sz="2600" dirty="0" smtClean="0">
              <a:latin typeface="Times New Roman" panose="02020603050405020304" pitchFamily="18" charset="0"/>
              <a:cs typeface="Times New Roman" panose="02020603050405020304" pitchFamily="18" charset="0"/>
            </a:endParaRPr>
          </a:p>
          <a:p>
            <a:pPr marL="0" lvl="0" indent="0" algn="just" eaLnBrk="0" fontAlgn="base" hangingPunct="0">
              <a:lnSpc>
                <a:spcPct val="150000"/>
              </a:lnSpc>
              <a:spcBef>
                <a:spcPts val="0"/>
              </a:spcBef>
              <a:buClrTx/>
              <a:buNone/>
            </a:pPr>
            <a:r>
              <a:rPr lang="en-US" altLang="en-US" sz="2600" b="1" dirty="0" smtClean="0">
                <a:solidFill>
                  <a:srgbClr val="FF0000"/>
                </a:solidFill>
                <a:latin typeface="Times New Roman" panose="02020603050405020304" pitchFamily="18" charset="0"/>
                <a:cs typeface="Times New Roman" panose="02020603050405020304" pitchFamily="18" charset="0"/>
              </a:rPr>
              <a:t>1. Wireless </a:t>
            </a:r>
            <a:r>
              <a:rPr lang="en-US" altLang="en-US" sz="2600" b="1" dirty="0">
                <a:solidFill>
                  <a:srgbClr val="FF0000"/>
                </a:solidFill>
                <a:latin typeface="Times New Roman" panose="02020603050405020304" pitchFamily="18" charset="0"/>
                <a:cs typeface="Times New Roman" panose="02020603050405020304" pitchFamily="18" charset="0"/>
              </a:rPr>
              <a:t>Personal Area Network:</a:t>
            </a:r>
            <a:r>
              <a:rPr lang="en-US" altLang="en-US" sz="2600" dirty="0">
                <a:solidFill>
                  <a:srgbClr val="FF0000"/>
                </a:solidFill>
                <a:latin typeface="Times New Roman" panose="02020603050405020304" pitchFamily="18" charset="0"/>
                <a:cs typeface="Times New Roman" panose="02020603050405020304" pitchFamily="18" charset="0"/>
              </a:rPr>
              <a:t> </a:t>
            </a:r>
            <a:endParaRPr lang="en-US" altLang="en-US" sz="2600" dirty="0" smtClean="0">
              <a:solidFill>
                <a:srgbClr val="FF0000"/>
              </a:solidFill>
              <a:latin typeface="Times New Roman" panose="02020603050405020304" pitchFamily="18" charset="0"/>
              <a:cs typeface="Times New Roman" panose="02020603050405020304" pitchFamily="18" charset="0"/>
            </a:endParaRPr>
          </a:p>
          <a:p>
            <a:pPr lvl="0" algn="just" eaLnBrk="0" fontAlgn="base" hangingPunct="0">
              <a:lnSpc>
                <a:spcPct val="150000"/>
              </a:lnSpc>
              <a:spcBef>
                <a:spcPts val="0"/>
              </a:spcBef>
              <a:buClrTx/>
              <a:buFont typeface="Wingdings" panose="05000000000000000000" pitchFamily="2" charset="2"/>
              <a:buChar char="§"/>
            </a:pPr>
            <a:r>
              <a:rPr lang="en-US" altLang="en-US" sz="2600" b="1" dirty="0" smtClean="0">
                <a:latin typeface="Times New Roman" panose="02020603050405020304" pitchFamily="18" charset="0"/>
                <a:cs typeface="Times New Roman" panose="02020603050405020304" pitchFamily="18" charset="0"/>
              </a:rPr>
              <a:t>Wireless </a:t>
            </a:r>
            <a:r>
              <a:rPr lang="en-US" altLang="en-US" sz="2600" b="1" dirty="0">
                <a:latin typeface="Times New Roman" panose="02020603050405020304" pitchFamily="18" charset="0"/>
                <a:cs typeface="Times New Roman" panose="02020603050405020304" pitchFamily="18" charset="0"/>
              </a:rPr>
              <a:t>Personal Area Network </a:t>
            </a:r>
            <a:r>
              <a:rPr lang="en-US" altLang="en-US" sz="2600" dirty="0">
                <a:latin typeface="Times New Roman" panose="02020603050405020304" pitchFamily="18" charset="0"/>
                <a:cs typeface="Times New Roman" panose="02020603050405020304" pitchFamily="18" charset="0"/>
              </a:rPr>
              <a:t>is developed by simply using </a:t>
            </a:r>
            <a:r>
              <a:rPr lang="en-US" altLang="en-US" sz="2600" b="1" dirty="0">
                <a:solidFill>
                  <a:srgbClr val="0000CC"/>
                </a:solidFill>
                <a:latin typeface="Times New Roman" panose="02020603050405020304" pitchFamily="18" charset="0"/>
                <a:cs typeface="Times New Roman" panose="02020603050405020304" pitchFamily="18" charset="0"/>
              </a:rPr>
              <a:t>wireless</a:t>
            </a:r>
            <a:r>
              <a:rPr lang="en-US" altLang="en-US" sz="2600" dirty="0">
                <a:latin typeface="Times New Roman" panose="02020603050405020304" pitchFamily="18" charset="0"/>
                <a:cs typeface="Times New Roman" panose="02020603050405020304" pitchFamily="18" charset="0"/>
              </a:rPr>
              <a:t> technologies such as </a:t>
            </a:r>
            <a:r>
              <a:rPr lang="en-US" altLang="en-US" sz="2600" b="1" dirty="0" err="1">
                <a:solidFill>
                  <a:srgbClr val="0000CC"/>
                </a:solidFill>
                <a:latin typeface="Times New Roman" panose="02020603050405020304" pitchFamily="18" charset="0"/>
                <a:cs typeface="Times New Roman" panose="02020603050405020304" pitchFamily="18" charset="0"/>
              </a:rPr>
              <a:t>WiFi</a:t>
            </a:r>
            <a:r>
              <a:rPr lang="en-US" altLang="en-US" sz="2600" dirty="0">
                <a:latin typeface="Times New Roman" panose="02020603050405020304" pitchFamily="18" charset="0"/>
                <a:cs typeface="Times New Roman" panose="02020603050405020304" pitchFamily="18" charset="0"/>
              </a:rPr>
              <a:t>, </a:t>
            </a:r>
            <a:r>
              <a:rPr lang="en-US" altLang="en-US" sz="2600" b="1" dirty="0">
                <a:solidFill>
                  <a:srgbClr val="0000CC"/>
                </a:solidFill>
                <a:latin typeface="Times New Roman" panose="02020603050405020304" pitchFamily="18" charset="0"/>
                <a:cs typeface="Times New Roman" panose="02020603050405020304" pitchFamily="18" charset="0"/>
              </a:rPr>
              <a:t>Bluetooth</a:t>
            </a:r>
            <a:r>
              <a:rPr lang="en-US" altLang="en-US" sz="2600" dirty="0">
                <a:latin typeface="Times New Roman" panose="02020603050405020304" pitchFamily="18" charset="0"/>
                <a:cs typeface="Times New Roman" panose="02020603050405020304" pitchFamily="18" charset="0"/>
              </a:rPr>
              <a:t>. </a:t>
            </a:r>
            <a:endParaRPr lang="en-US" altLang="en-US" sz="2600" dirty="0" smtClean="0">
              <a:latin typeface="Times New Roman" panose="02020603050405020304" pitchFamily="18" charset="0"/>
              <a:cs typeface="Times New Roman" panose="02020603050405020304" pitchFamily="18" charset="0"/>
            </a:endParaRPr>
          </a:p>
          <a:p>
            <a:pPr lvl="0" algn="just" eaLnBrk="0" fontAlgn="base" hangingPunct="0">
              <a:lnSpc>
                <a:spcPct val="150000"/>
              </a:lnSpc>
              <a:spcBef>
                <a:spcPts val="0"/>
              </a:spcBef>
              <a:buClrTx/>
              <a:buFont typeface="Wingdings" panose="05000000000000000000" pitchFamily="2" charset="2"/>
              <a:buChar char="§"/>
            </a:pPr>
            <a:r>
              <a:rPr lang="en-US" altLang="en-US" sz="2600" dirty="0" smtClean="0">
                <a:latin typeface="Times New Roman" panose="02020603050405020304" pitchFamily="18" charset="0"/>
                <a:cs typeface="Times New Roman" panose="02020603050405020304" pitchFamily="18" charset="0"/>
              </a:rPr>
              <a:t>It </a:t>
            </a:r>
            <a:r>
              <a:rPr lang="en-US" altLang="en-US" sz="2600" dirty="0">
                <a:latin typeface="Times New Roman" panose="02020603050405020304" pitchFamily="18" charset="0"/>
                <a:cs typeface="Times New Roman" panose="02020603050405020304" pitchFamily="18" charset="0"/>
              </a:rPr>
              <a:t>is a </a:t>
            </a:r>
            <a:r>
              <a:rPr lang="en-US" altLang="en-US" sz="2600" b="1" dirty="0">
                <a:solidFill>
                  <a:srgbClr val="3366CC"/>
                </a:solidFill>
                <a:latin typeface="Times New Roman" panose="02020603050405020304" pitchFamily="18" charset="0"/>
                <a:cs typeface="Times New Roman" panose="02020603050405020304" pitchFamily="18" charset="0"/>
              </a:rPr>
              <a:t>low range network</a:t>
            </a:r>
            <a:r>
              <a:rPr lang="en-US" altLang="en-US" sz="2600" dirty="0">
                <a:latin typeface="Times New Roman" panose="02020603050405020304" pitchFamily="18" charset="0"/>
                <a:cs typeface="Times New Roman" panose="02020603050405020304" pitchFamily="18" charset="0"/>
              </a:rPr>
              <a:t>.</a:t>
            </a:r>
          </a:p>
          <a:p>
            <a:pPr algn="just">
              <a:lnSpc>
                <a:spcPct val="150000"/>
              </a:lnSpc>
              <a:spcBef>
                <a:spcPts val="0"/>
              </a:spcBef>
            </a:pPr>
            <a:endParaRPr lang="en-GB" sz="2600" dirty="0">
              <a:latin typeface="Times New Roman" panose="02020603050405020304" pitchFamily="18" charset="0"/>
              <a:cs typeface="Times New Roman" panose="02020603050405020304" pitchFamily="18" charset="0"/>
            </a:endParaRPr>
          </a:p>
          <a:p>
            <a:pPr lvl="0" algn="just" eaLnBrk="0" fontAlgn="base" hangingPunct="0">
              <a:lnSpc>
                <a:spcPct val="150000"/>
              </a:lnSpc>
              <a:spcBef>
                <a:spcPts val="0"/>
              </a:spcBef>
              <a:buClrTx/>
              <a:buFont typeface="Wingdings" panose="05000000000000000000" pitchFamily="2" charset="2"/>
              <a:buChar char="§"/>
            </a:pPr>
            <a:endParaRPr lang="en-US" altLang="en-US" sz="2600" dirty="0">
              <a:solidFill>
                <a:schemeClr val="tx1"/>
              </a:solidFill>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p:txBody>
          <a:bodyPr/>
          <a:lstStyle/>
          <a:p>
            <a:pPr>
              <a:defRPr/>
            </a:pPr>
            <a:fld id="{E90F455D-9CE0-4F9B-A27C-72E940D52AA5}" type="slidenum">
              <a:rPr lang="en-US" smtClean="0"/>
              <a:pPr>
                <a:defRPr/>
              </a:pPr>
              <a:t>16</a:t>
            </a:fld>
            <a:r>
              <a:rPr lang="en-US" smtClean="0"/>
              <a:t> of 52</a:t>
            </a:r>
            <a:endParaRPr lang="en-US" dirty="0"/>
          </a:p>
        </p:txBody>
      </p:sp>
      <p:sp>
        <p:nvSpPr>
          <p:cNvPr id="6" name="Title 1"/>
          <p:cNvSpPr txBox="1">
            <a:spLocks/>
          </p:cNvSpPr>
          <p:nvPr/>
        </p:nvSpPr>
        <p:spPr>
          <a:xfrm>
            <a:off x="304800" y="0"/>
            <a:ext cx="8382000" cy="457200"/>
          </a:xfrm>
          <a:prstGeom prst="rect">
            <a:avLst/>
          </a:prstGeom>
        </p:spPr>
        <p:txBody>
          <a:bodyPr bIns="91440" anchor="b" anchorCtr="0">
            <a:noAutofit/>
          </a:bodyPr>
          <a:lstStyle>
            <a:lvl1pPr algn="l" rtl="0" eaLnBrk="1" latinLnBrk="0" hangingPunct="1">
              <a:spcBef>
                <a:spcPct val="0"/>
              </a:spcBef>
              <a:buNone/>
              <a:defRPr kumimoji="0" sz="4000" kern="1200">
                <a:solidFill>
                  <a:schemeClr val="tx2"/>
                </a:solidFill>
                <a:latin typeface="+mj-lt"/>
                <a:ea typeface="+mj-ea"/>
                <a:cs typeface="+mj-cs"/>
              </a:defRPr>
            </a:lvl1pPr>
          </a:lstStyle>
          <a:p>
            <a:pPr marL="320040" lvl="1" algn="ctr">
              <a:lnSpc>
                <a:spcPct val="150000"/>
              </a:lnSpc>
              <a:spcBef>
                <a:spcPts val="0"/>
              </a:spcBef>
            </a:pPr>
            <a:r>
              <a:rPr lang="en-GB" sz="2800" b="1" dirty="0" smtClean="0">
                <a:solidFill>
                  <a:srgbClr val="6600CC"/>
                </a:solidFill>
                <a:latin typeface="Times New Roman" panose="02020603050405020304" pitchFamily="18" charset="0"/>
                <a:cs typeface="Times New Roman" panose="02020603050405020304" pitchFamily="18" charset="0"/>
              </a:rPr>
              <a:t>1. Personal </a:t>
            </a:r>
            <a:r>
              <a:rPr lang="en-GB" sz="2800" b="1" dirty="0">
                <a:solidFill>
                  <a:srgbClr val="6600CC"/>
                </a:solidFill>
                <a:latin typeface="Times New Roman" panose="02020603050405020304" pitchFamily="18" charset="0"/>
                <a:cs typeface="Times New Roman" panose="02020603050405020304" pitchFamily="18" charset="0"/>
              </a:rPr>
              <a:t>Area Network(PAN</a:t>
            </a:r>
            <a:r>
              <a:rPr lang="en-GB" sz="2800" b="1" dirty="0" smtClean="0">
                <a:solidFill>
                  <a:srgbClr val="6600CC"/>
                </a:solidFill>
                <a:latin typeface="Times New Roman" panose="02020603050405020304" pitchFamily="18" charset="0"/>
                <a:cs typeface="Times New Roman" panose="02020603050405020304" pitchFamily="18" charset="0"/>
              </a:rPr>
              <a:t>)------</a:t>
            </a:r>
            <a:endParaRPr lang="en-GB" sz="2800" b="1" dirty="0">
              <a:solidFill>
                <a:srgbClr val="6600CC"/>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2383416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Content Placeholder 2"/>
          <p:cNvSpPr>
            <a:spLocks noGrp="1"/>
          </p:cNvSpPr>
          <p:nvPr>
            <p:ph idx="1"/>
          </p:nvPr>
        </p:nvSpPr>
        <p:spPr>
          <a:xfrm>
            <a:off x="0" y="304800"/>
            <a:ext cx="9144000" cy="6553200"/>
          </a:xfrm>
        </p:spPr>
        <p:txBody>
          <a:bodyPr>
            <a:noAutofit/>
          </a:bodyPr>
          <a:lstStyle/>
          <a:p>
            <a:pPr marL="0" indent="0" algn="just">
              <a:lnSpc>
                <a:spcPct val="150000"/>
              </a:lnSpc>
              <a:spcBef>
                <a:spcPts val="0"/>
              </a:spcBef>
              <a:buNone/>
            </a:pPr>
            <a:r>
              <a:rPr lang="en-GB" sz="2800" b="1" dirty="0" smtClean="0">
                <a:solidFill>
                  <a:srgbClr val="FF0000"/>
                </a:solidFill>
                <a:latin typeface="Times New Roman" panose="02020603050405020304" pitchFamily="18" charset="0"/>
                <a:cs typeface="Times New Roman" panose="02020603050405020304" pitchFamily="18" charset="0"/>
              </a:rPr>
              <a:t>2. Wired </a:t>
            </a:r>
            <a:r>
              <a:rPr lang="en-GB" sz="2800" b="1" dirty="0">
                <a:solidFill>
                  <a:srgbClr val="FF0000"/>
                </a:solidFill>
                <a:latin typeface="Times New Roman" panose="02020603050405020304" pitchFamily="18" charset="0"/>
                <a:cs typeface="Times New Roman" panose="02020603050405020304" pitchFamily="18" charset="0"/>
              </a:rPr>
              <a:t>Personal Area Network:</a:t>
            </a:r>
            <a:r>
              <a:rPr lang="en-GB" sz="2800" dirty="0">
                <a:solidFill>
                  <a:srgbClr val="FF0000"/>
                </a:solidFill>
                <a:latin typeface="Times New Roman" panose="02020603050405020304" pitchFamily="18" charset="0"/>
                <a:cs typeface="Times New Roman" panose="02020603050405020304" pitchFamily="18" charset="0"/>
              </a:rPr>
              <a:t> </a:t>
            </a:r>
            <a:endParaRPr lang="en-GB" sz="2800" dirty="0" smtClean="0">
              <a:solidFill>
                <a:srgbClr val="FF0000"/>
              </a:solidFill>
              <a:latin typeface="Times New Roman" panose="02020603050405020304" pitchFamily="18" charset="0"/>
              <a:cs typeface="Times New Roman" panose="02020603050405020304" pitchFamily="18" charset="0"/>
            </a:endParaRPr>
          </a:p>
          <a:p>
            <a:pPr algn="just">
              <a:lnSpc>
                <a:spcPct val="150000"/>
              </a:lnSpc>
              <a:spcBef>
                <a:spcPts val="0"/>
              </a:spcBef>
              <a:buFont typeface="Wingdings" panose="05000000000000000000" pitchFamily="2" charset="2"/>
              <a:buChar char="§"/>
            </a:pPr>
            <a:r>
              <a:rPr lang="en-GB" sz="2800" b="1" dirty="0" smtClean="0">
                <a:latin typeface="Times New Roman" panose="02020603050405020304" pitchFamily="18" charset="0"/>
                <a:cs typeface="Times New Roman" panose="02020603050405020304" pitchFamily="18" charset="0"/>
              </a:rPr>
              <a:t>Wired </a:t>
            </a:r>
            <a:r>
              <a:rPr lang="en-GB" sz="2800" b="1" dirty="0">
                <a:latin typeface="Times New Roman" panose="02020603050405020304" pitchFamily="18" charset="0"/>
                <a:cs typeface="Times New Roman" panose="02020603050405020304" pitchFamily="18" charset="0"/>
              </a:rPr>
              <a:t>Personal Area Network </a:t>
            </a:r>
            <a:r>
              <a:rPr lang="en-GB" sz="2800" dirty="0">
                <a:latin typeface="Times New Roman" panose="02020603050405020304" pitchFamily="18" charset="0"/>
                <a:cs typeface="Times New Roman" panose="02020603050405020304" pitchFamily="18" charset="0"/>
              </a:rPr>
              <a:t>is created by using the </a:t>
            </a:r>
            <a:r>
              <a:rPr lang="en-GB" sz="2800" b="1" dirty="0" smtClean="0">
                <a:solidFill>
                  <a:srgbClr val="FF0000"/>
                </a:solidFill>
                <a:latin typeface="Times New Roman" panose="02020603050405020304" pitchFamily="18" charset="0"/>
                <a:cs typeface="Times New Roman" panose="02020603050405020304" pitchFamily="18" charset="0"/>
              </a:rPr>
              <a:t>USB</a:t>
            </a:r>
            <a:r>
              <a:rPr lang="en-GB" sz="2800" dirty="0" smtClean="0">
                <a:latin typeface="Times New Roman" panose="02020603050405020304" pitchFamily="18" charset="0"/>
                <a:cs typeface="Times New Roman" panose="02020603050405020304" pitchFamily="18" charset="0"/>
              </a:rPr>
              <a:t>.</a:t>
            </a:r>
          </a:p>
          <a:p>
            <a:pPr algn="just">
              <a:lnSpc>
                <a:spcPct val="150000"/>
              </a:lnSpc>
              <a:spcBef>
                <a:spcPts val="0"/>
              </a:spcBef>
              <a:buFont typeface="Wingdings" panose="05000000000000000000" pitchFamily="2" charset="2"/>
              <a:buChar char="§"/>
            </a:pPr>
            <a:r>
              <a:rPr lang="en-GB" sz="2800" b="1" dirty="0" smtClean="0">
                <a:latin typeface="Times New Roman" panose="02020603050405020304" pitchFamily="18" charset="0"/>
                <a:cs typeface="Times New Roman" panose="02020603050405020304" pitchFamily="18" charset="0"/>
              </a:rPr>
              <a:t>Examples </a:t>
            </a:r>
            <a:r>
              <a:rPr lang="en-GB" sz="2800" b="1" dirty="0">
                <a:latin typeface="Times New Roman" panose="02020603050405020304" pitchFamily="18" charset="0"/>
                <a:cs typeface="Times New Roman" panose="02020603050405020304" pitchFamily="18" charset="0"/>
              </a:rPr>
              <a:t>Of Personal Area Network:</a:t>
            </a:r>
          </a:p>
          <a:p>
            <a:pPr marL="0" indent="0" algn="just">
              <a:lnSpc>
                <a:spcPct val="150000"/>
              </a:lnSpc>
              <a:spcBef>
                <a:spcPts val="0"/>
              </a:spcBef>
              <a:buNone/>
            </a:pPr>
            <a:r>
              <a:rPr lang="en-GB" sz="2800" b="1" dirty="0" smtClean="0">
                <a:solidFill>
                  <a:srgbClr val="0000CC"/>
                </a:solidFill>
                <a:latin typeface="Times New Roman" panose="02020603050405020304" pitchFamily="18" charset="0"/>
                <a:cs typeface="Times New Roman" panose="02020603050405020304" pitchFamily="18" charset="0"/>
              </a:rPr>
              <a:t>A. Body </a:t>
            </a:r>
            <a:r>
              <a:rPr lang="en-GB" sz="2800" b="1" dirty="0">
                <a:solidFill>
                  <a:srgbClr val="0000CC"/>
                </a:solidFill>
                <a:latin typeface="Times New Roman" panose="02020603050405020304" pitchFamily="18" charset="0"/>
                <a:cs typeface="Times New Roman" panose="02020603050405020304" pitchFamily="18" charset="0"/>
              </a:rPr>
              <a:t>Area Network:</a:t>
            </a:r>
            <a:r>
              <a:rPr lang="en-GB" sz="2800" dirty="0">
                <a:solidFill>
                  <a:srgbClr val="0000CC"/>
                </a:solidFill>
                <a:latin typeface="Times New Roman" panose="02020603050405020304" pitchFamily="18" charset="0"/>
                <a:cs typeface="Times New Roman" panose="02020603050405020304" pitchFamily="18" charset="0"/>
              </a:rPr>
              <a:t> </a:t>
            </a:r>
            <a:endParaRPr lang="en-GB" sz="2800" dirty="0" smtClean="0">
              <a:solidFill>
                <a:srgbClr val="0000CC"/>
              </a:solidFill>
              <a:latin typeface="Times New Roman" panose="02020603050405020304" pitchFamily="18" charset="0"/>
              <a:cs typeface="Times New Roman" panose="02020603050405020304" pitchFamily="18" charset="0"/>
            </a:endParaRPr>
          </a:p>
          <a:p>
            <a:pPr algn="just">
              <a:lnSpc>
                <a:spcPct val="150000"/>
              </a:lnSpc>
              <a:spcBef>
                <a:spcPts val="0"/>
              </a:spcBef>
              <a:buFont typeface="Wingdings" panose="05000000000000000000" pitchFamily="2" charset="2"/>
              <a:buChar char="§"/>
            </a:pPr>
            <a:r>
              <a:rPr lang="en-GB" sz="2800" b="1" dirty="0" smtClean="0">
                <a:solidFill>
                  <a:srgbClr val="3366CC"/>
                </a:solidFill>
                <a:latin typeface="Times New Roman" panose="02020603050405020304" pitchFamily="18" charset="0"/>
                <a:cs typeface="Times New Roman" panose="02020603050405020304" pitchFamily="18" charset="0"/>
              </a:rPr>
              <a:t>Body </a:t>
            </a:r>
            <a:r>
              <a:rPr lang="en-GB" sz="2800" b="1" dirty="0">
                <a:solidFill>
                  <a:srgbClr val="3366CC"/>
                </a:solidFill>
                <a:latin typeface="Times New Roman" panose="02020603050405020304" pitchFamily="18" charset="0"/>
                <a:cs typeface="Times New Roman" panose="02020603050405020304" pitchFamily="18" charset="0"/>
              </a:rPr>
              <a:t>Area Network </a:t>
            </a:r>
            <a:r>
              <a:rPr lang="en-GB" sz="2800" dirty="0">
                <a:latin typeface="Times New Roman" panose="02020603050405020304" pitchFamily="18" charset="0"/>
                <a:cs typeface="Times New Roman" panose="02020603050405020304" pitchFamily="18" charset="0"/>
              </a:rPr>
              <a:t>is a </a:t>
            </a:r>
            <a:r>
              <a:rPr lang="en-GB" sz="2800" b="1" dirty="0">
                <a:latin typeface="Times New Roman" panose="02020603050405020304" pitchFamily="18" charset="0"/>
                <a:cs typeface="Times New Roman" panose="02020603050405020304" pitchFamily="18" charset="0"/>
              </a:rPr>
              <a:t>network</a:t>
            </a:r>
            <a:r>
              <a:rPr lang="en-GB" sz="2800" dirty="0">
                <a:latin typeface="Times New Roman" panose="02020603050405020304" pitchFamily="18" charset="0"/>
                <a:cs typeface="Times New Roman" panose="02020603050405020304" pitchFamily="18" charset="0"/>
              </a:rPr>
              <a:t> that moves with a </a:t>
            </a:r>
            <a:r>
              <a:rPr lang="en-GB" sz="2800" b="1" dirty="0" smtClean="0">
                <a:latin typeface="Times New Roman" panose="02020603050405020304" pitchFamily="18" charset="0"/>
                <a:cs typeface="Times New Roman" panose="02020603050405020304" pitchFamily="18" charset="0"/>
              </a:rPr>
              <a:t>person</a:t>
            </a:r>
            <a:r>
              <a:rPr lang="en-GB" sz="2800" dirty="0" smtClean="0">
                <a:latin typeface="Times New Roman" panose="02020603050405020304" pitchFamily="18" charset="0"/>
                <a:cs typeface="Times New Roman" panose="02020603050405020304" pitchFamily="18" charset="0"/>
              </a:rPr>
              <a:t>.</a:t>
            </a:r>
          </a:p>
          <a:p>
            <a:pPr algn="just">
              <a:lnSpc>
                <a:spcPct val="150000"/>
              </a:lnSpc>
              <a:spcBef>
                <a:spcPts val="0"/>
              </a:spcBef>
              <a:buFont typeface="Wingdings" panose="05000000000000000000" pitchFamily="2" charset="2"/>
              <a:buChar char="§"/>
            </a:pPr>
            <a:r>
              <a:rPr lang="en-GB" sz="2800" b="1" dirty="0" smtClean="0">
                <a:latin typeface="Times New Roman" panose="02020603050405020304" pitchFamily="18" charset="0"/>
                <a:cs typeface="Times New Roman" panose="02020603050405020304" pitchFamily="18" charset="0"/>
              </a:rPr>
              <a:t>For </a:t>
            </a:r>
            <a:r>
              <a:rPr lang="en-GB" sz="2800" b="1" dirty="0">
                <a:latin typeface="Times New Roman" panose="02020603050405020304" pitchFamily="18" charset="0"/>
                <a:cs typeface="Times New Roman" panose="02020603050405020304" pitchFamily="18" charset="0"/>
              </a:rPr>
              <a:t>example</a:t>
            </a:r>
            <a:r>
              <a:rPr lang="en-GB" sz="2800" dirty="0">
                <a:latin typeface="Times New Roman" panose="02020603050405020304" pitchFamily="18" charset="0"/>
                <a:cs typeface="Times New Roman" panose="02020603050405020304" pitchFamily="18" charset="0"/>
              </a:rPr>
              <a:t>, a </a:t>
            </a:r>
            <a:r>
              <a:rPr lang="en-GB" sz="2800" b="1" dirty="0">
                <a:solidFill>
                  <a:srgbClr val="FF0000"/>
                </a:solidFill>
                <a:latin typeface="Times New Roman" panose="02020603050405020304" pitchFamily="18" charset="0"/>
                <a:cs typeface="Times New Roman" panose="02020603050405020304" pitchFamily="18" charset="0"/>
              </a:rPr>
              <a:t>mobile network</a:t>
            </a:r>
            <a:r>
              <a:rPr lang="en-GB" sz="2800" dirty="0">
                <a:solidFill>
                  <a:srgbClr val="FF0000"/>
                </a:solidFill>
                <a:latin typeface="Times New Roman" panose="02020603050405020304" pitchFamily="18" charset="0"/>
                <a:cs typeface="Times New Roman" panose="02020603050405020304" pitchFamily="18" charset="0"/>
              </a:rPr>
              <a:t> </a:t>
            </a:r>
            <a:r>
              <a:rPr lang="en-GB" sz="2800" dirty="0">
                <a:latin typeface="Times New Roman" panose="02020603050405020304" pitchFamily="18" charset="0"/>
                <a:cs typeface="Times New Roman" panose="02020603050405020304" pitchFamily="18" charset="0"/>
              </a:rPr>
              <a:t>moves with a </a:t>
            </a:r>
            <a:r>
              <a:rPr lang="en-GB" sz="2800" b="1" dirty="0" smtClean="0">
                <a:solidFill>
                  <a:srgbClr val="FF0000"/>
                </a:solidFill>
                <a:latin typeface="Times New Roman" panose="02020603050405020304" pitchFamily="18" charset="0"/>
                <a:cs typeface="Times New Roman" panose="02020603050405020304" pitchFamily="18" charset="0"/>
              </a:rPr>
              <a:t>person</a:t>
            </a:r>
            <a:r>
              <a:rPr lang="en-GB" sz="2800" dirty="0" smtClean="0">
                <a:latin typeface="Times New Roman" panose="02020603050405020304" pitchFamily="18" charset="0"/>
                <a:cs typeface="Times New Roman" panose="02020603050405020304" pitchFamily="18" charset="0"/>
              </a:rPr>
              <a:t>.</a:t>
            </a:r>
          </a:p>
          <a:p>
            <a:pPr algn="just">
              <a:lnSpc>
                <a:spcPct val="150000"/>
              </a:lnSpc>
              <a:spcBef>
                <a:spcPts val="0"/>
              </a:spcBef>
              <a:buFont typeface="Wingdings" panose="05000000000000000000" pitchFamily="2" charset="2"/>
              <a:buChar char="§"/>
            </a:pPr>
            <a:r>
              <a:rPr lang="en-GB" sz="2800" dirty="0" smtClean="0">
                <a:latin typeface="Times New Roman" panose="02020603050405020304" pitchFamily="18" charset="0"/>
                <a:cs typeface="Times New Roman" panose="02020603050405020304" pitchFamily="18" charset="0"/>
              </a:rPr>
              <a:t>Suppose </a:t>
            </a:r>
            <a:r>
              <a:rPr lang="en-GB" sz="2800" dirty="0">
                <a:latin typeface="Times New Roman" panose="02020603050405020304" pitchFamily="18" charset="0"/>
                <a:cs typeface="Times New Roman" panose="02020603050405020304" pitchFamily="18" charset="0"/>
              </a:rPr>
              <a:t>a person </a:t>
            </a:r>
            <a:r>
              <a:rPr lang="en-GB" sz="2800" b="1" dirty="0">
                <a:solidFill>
                  <a:srgbClr val="6600CC"/>
                </a:solidFill>
                <a:latin typeface="Times New Roman" panose="02020603050405020304" pitchFamily="18" charset="0"/>
                <a:cs typeface="Times New Roman" panose="02020603050405020304" pitchFamily="18" charset="0"/>
              </a:rPr>
              <a:t>establishes</a:t>
            </a:r>
            <a:r>
              <a:rPr lang="en-GB" sz="2800" dirty="0">
                <a:latin typeface="Times New Roman" panose="02020603050405020304" pitchFamily="18" charset="0"/>
                <a:cs typeface="Times New Roman" panose="02020603050405020304" pitchFamily="18" charset="0"/>
              </a:rPr>
              <a:t> a </a:t>
            </a:r>
            <a:r>
              <a:rPr lang="en-GB" sz="2800" b="1" dirty="0">
                <a:solidFill>
                  <a:srgbClr val="6600CC"/>
                </a:solidFill>
                <a:latin typeface="Times New Roman" panose="02020603050405020304" pitchFamily="18" charset="0"/>
                <a:cs typeface="Times New Roman" panose="02020603050405020304" pitchFamily="18" charset="0"/>
              </a:rPr>
              <a:t>network</a:t>
            </a:r>
            <a:r>
              <a:rPr lang="en-GB" sz="2800" dirty="0">
                <a:latin typeface="Times New Roman" panose="02020603050405020304" pitchFamily="18" charset="0"/>
                <a:cs typeface="Times New Roman" panose="02020603050405020304" pitchFamily="18" charset="0"/>
              </a:rPr>
              <a:t> </a:t>
            </a:r>
            <a:r>
              <a:rPr lang="en-GB" sz="2800" b="1" dirty="0">
                <a:solidFill>
                  <a:srgbClr val="6600CC"/>
                </a:solidFill>
                <a:latin typeface="Times New Roman" panose="02020603050405020304" pitchFamily="18" charset="0"/>
                <a:cs typeface="Times New Roman" panose="02020603050405020304" pitchFamily="18" charset="0"/>
              </a:rPr>
              <a:t>connection</a:t>
            </a:r>
            <a:r>
              <a:rPr lang="en-GB" sz="2800" dirty="0">
                <a:latin typeface="Times New Roman" panose="02020603050405020304" pitchFamily="18" charset="0"/>
                <a:cs typeface="Times New Roman" panose="02020603050405020304" pitchFamily="18" charset="0"/>
              </a:rPr>
              <a:t> and then creates a </a:t>
            </a:r>
            <a:r>
              <a:rPr lang="en-GB" sz="2800" b="1" dirty="0">
                <a:solidFill>
                  <a:srgbClr val="008080"/>
                </a:solidFill>
                <a:latin typeface="Times New Roman" panose="02020603050405020304" pitchFamily="18" charset="0"/>
                <a:cs typeface="Times New Roman" panose="02020603050405020304" pitchFamily="18" charset="0"/>
              </a:rPr>
              <a:t>connection</a:t>
            </a:r>
            <a:r>
              <a:rPr lang="en-GB" sz="2800" dirty="0">
                <a:latin typeface="Times New Roman" panose="02020603050405020304" pitchFamily="18" charset="0"/>
                <a:cs typeface="Times New Roman" panose="02020603050405020304" pitchFamily="18" charset="0"/>
              </a:rPr>
              <a:t> with </a:t>
            </a:r>
            <a:r>
              <a:rPr lang="en-GB" sz="2800" b="1" dirty="0">
                <a:solidFill>
                  <a:srgbClr val="008080"/>
                </a:solidFill>
                <a:latin typeface="Times New Roman" panose="02020603050405020304" pitchFamily="18" charset="0"/>
                <a:cs typeface="Times New Roman" panose="02020603050405020304" pitchFamily="18" charset="0"/>
              </a:rPr>
              <a:t>another</a:t>
            </a:r>
            <a:r>
              <a:rPr lang="en-GB" sz="2800" dirty="0">
                <a:latin typeface="Times New Roman" panose="02020603050405020304" pitchFamily="18" charset="0"/>
                <a:cs typeface="Times New Roman" panose="02020603050405020304" pitchFamily="18" charset="0"/>
              </a:rPr>
              <a:t> </a:t>
            </a:r>
            <a:r>
              <a:rPr lang="en-GB" sz="2800" b="1" dirty="0">
                <a:solidFill>
                  <a:srgbClr val="008080"/>
                </a:solidFill>
                <a:latin typeface="Times New Roman" panose="02020603050405020304" pitchFamily="18" charset="0"/>
                <a:cs typeface="Times New Roman" panose="02020603050405020304" pitchFamily="18" charset="0"/>
              </a:rPr>
              <a:t>device</a:t>
            </a:r>
            <a:r>
              <a:rPr lang="en-GB" sz="2800" dirty="0">
                <a:latin typeface="Times New Roman" panose="02020603050405020304" pitchFamily="18" charset="0"/>
                <a:cs typeface="Times New Roman" panose="02020603050405020304" pitchFamily="18" charset="0"/>
              </a:rPr>
              <a:t> to </a:t>
            </a:r>
            <a:r>
              <a:rPr lang="en-GB" sz="2800" b="1" dirty="0">
                <a:solidFill>
                  <a:srgbClr val="008080"/>
                </a:solidFill>
                <a:latin typeface="Times New Roman" panose="02020603050405020304" pitchFamily="18" charset="0"/>
                <a:cs typeface="Times New Roman" panose="02020603050405020304" pitchFamily="18" charset="0"/>
              </a:rPr>
              <a:t>share</a:t>
            </a:r>
            <a:r>
              <a:rPr lang="en-GB" sz="2800" dirty="0">
                <a:latin typeface="Times New Roman" panose="02020603050405020304" pitchFamily="18" charset="0"/>
                <a:cs typeface="Times New Roman" panose="02020603050405020304" pitchFamily="18" charset="0"/>
              </a:rPr>
              <a:t> the </a:t>
            </a:r>
            <a:r>
              <a:rPr lang="en-GB" sz="2800" b="1" dirty="0">
                <a:solidFill>
                  <a:srgbClr val="008080"/>
                </a:solidFill>
                <a:latin typeface="Times New Roman" panose="02020603050405020304" pitchFamily="18" charset="0"/>
                <a:cs typeface="Times New Roman" panose="02020603050405020304" pitchFamily="18" charset="0"/>
              </a:rPr>
              <a:t>information</a:t>
            </a:r>
            <a:r>
              <a:rPr lang="en-GB" sz="2800" dirty="0" smtClean="0">
                <a:latin typeface="Times New Roman" panose="02020603050405020304" pitchFamily="18" charset="0"/>
                <a:cs typeface="Times New Roman" panose="02020603050405020304" pitchFamily="18" charset="0"/>
              </a:rPr>
              <a:t>.</a:t>
            </a:r>
            <a:endParaRPr lang="en-GB" sz="280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p:txBody>
          <a:bodyPr/>
          <a:lstStyle/>
          <a:p>
            <a:pPr>
              <a:defRPr/>
            </a:pPr>
            <a:fld id="{E90F455D-9CE0-4F9B-A27C-72E940D52AA5}" type="slidenum">
              <a:rPr lang="en-US" smtClean="0"/>
              <a:pPr>
                <a:defRPr/>
              </a:pPr>
              <a:t>17</a:t>
            </a:fld>
            <a:r>
              <a:rPr lang="en-US" smtClean="0"/>
              <a:t> of 52</a:t>
            </a:r>
            <a:endParaRPr lang="en-US" dirty="0"/>
          </a:p>
        </p:txBody>
      </p:sp>
      <p:sp>
        <p:nvSpPr>
          <p:cNvPr id="6" name="Title 1"/>
          <p:cNvSpPr txBox="1">
            <a:spLocks/>
          </p:cNvSpPr>
          <p:nvPr/>
        </p:nvSpPr>
        <p:spPr>
          <a:xfrm>
            <a:off x="304800" y="0"/>
            <a:ext cx="8382000" cy="609600"/>
          </a:xfrm>
          <a:prstGeom prst="rect">
            <a:avLst/>
          </a:prstGeom>
        </p:spPr>
        <p:txBody>
          <a:bodyPr bIns="91440" anchor="b" anchorCtr="0">
            <a:noAutofit/>
          </a:bodyPr>
          <a:lstStyle>
            <a:lvl1pPr algn="l" rtl="0" eaLnBrk="1" latinLnBrk="0" hangingPunct="1">
              <a:spcBef>
                <a:spcPct val="0"/>
              </a:spcBef>
              <a:buNone/>
              <a:defRPr kumimoji="0" sz="4000" kern="1200">
                <a:solidFill>
                  <a:schemeClr val="tx2"/>
                </a:solidFill>
                <a:latin typeface="+mj-lt"/>
                <a:ea typeface="+mj-ea"/>
                <a:cs typeface="+mj-cs"/>
              </a:defRPr>
            </a:lvl1pPr>
          </a:lstStyle>
          <a:p>
            <a:pPr marL="320040" lvl="1" algn="ctr">
              <a:lnSpc>
                <a:spcPct val="150000"/>
              </a:lnSpc>
              <a:spcBef>
                <a:spcPts val="0"/>
              </a:spcBef>
            </a:pPr>
            <a:r>
              <a:rPr lang="en-GB" sz="2800" b="1" dirty="0" smtClean="0">
                <a:solidFill>
                  <a:srgbClr val="6600CC"/>
                </a:solidFill>
                <a:latin typeface="Times New Roman" panose="02020603050405020304" pitchFamily="18" charset="0"/>
                <a:cs typeface="Times New Roman" panose="02020603050405020304" pitchFamily="18" charset="0"/>
              </a:rPr>
              <a:t>1. Personal </a:t>
            </a:r>
            <a:r>
              <a:rPr lang="en-GB" sz="2800" b="1" dirty="0">
                <a:solidFill>
                  <a:srgbClr val="6600CC"/>
                </a:solidFill>
                <a:latin typeface="Times New Roman" panose="02020603050405020304" pitchFamily="18" charset="0"/>
                <a:cs typeface="Times New Roman" panose="02020603050405020304" pitchFamily="18" charset="0"/>
              </a:rPr>
              <a:t>Area Network(PAN</a:t>
            </a:r>
            <a:r>
              <a:rPr lang="en-GB" sz="2800" b="1" dirty="0" smtClean="0">
                <a:solidFill>
                  <a:srgbClr val="6600CC"/>
                </a:solidFill>
                <a:latin typeface="Times New Roman" panose="02020603050405020304" pitchFamily="18" charset="0"/>
                <a:cs typeface="Times New Roman" panose="02020603050405020304" pitchFamily="18" charset="0"/>
              </a:rPr>
              <a:t>)------</a:t>
            </a:r>
            <a:endParaRPr lang="en-GB" sz="2800" b="1" dirty="0">
              <a:solidFill>
                <a:srgbClr val="6600CC"/>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9370746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Content Placeholder 2"/>
          <p:cNvSpPr>
            <a:spLocks noGrp="1"/>
          </p:cNvSpPr>
          <p:nvPr>
            <p:ph idx="1"/>
          </p:nvPr>
        </p:nvSpPr>
        <p:spPr>
          <a:xfrm>
            <a:off x="0" y="457200"/>
            <a:ext cx="9144000" cy="6400800"/>
          </a:xfrm>
        </p:spPr>
        <p:txBody>
          <a:bodyPr>
            <a:noAutofit/>
          </a:bodyPr>
          <a:lstStyle/>
          <a:p>
            <a:pPr marL="0" indent="0" algn="just">
              <a:lnSpc>
                <a:spcPct val="150000"/>
              </a:lnSpc>
              <a:spcBef>
                <a:spcPts val="0"/>
              </a:spcBef>
              <a:buNone/>
            </a:pPr>
            <a:r>
              <a:rPr lang="en-GB" sz="2800" b="1" dirty="0" smtClean="0">
                <a:solidFill>
                  <a:srgbClr val="0000CC"/>
                </a:solidFill>
                <a:latin typeface="Times New Roman" panose="02020603050405020304" pitchFamily="18" charset="0"/>
                <a:cs typeface="Times New Roman" panose="02020603050405020304" pitchFamily="18" charset="0"/>
              </a:rPr>
              <a:t>B. Offline </a:t>
            </a:r>
            <a:r>
              <a:rPr lang="en-GB" sz="2800" b="1" dirty="0">
                <a:solidFill>
                  <a:srgbClr val="0000CC"/>
                </a:solidFill>
                <a:latin typeface="Times New Roman" panose="02020603050405020304" pitchFamily="18" charset="0"/>
                <a:cs typeface="Times New Roman" panose="02020603050405020304" pitchFamily="18" charset="0"/>
              </a:rPr>
              <a:t>Network:</a:t>
            </a:r>
            <a:r>
              <a:rPr lang="en-GB" sz="2800" dirty="0">
                <a:solidFill>
                  <a:srgbClr val="0000CC"/>
                </a:solidFill>
                <a:latin typeface="Times New Roman" panose="02020603050405020304" pitchFamily="18" charset="0"/>
                <a:cs typeface="Times New Roman" panose="02020603050405020304" pitchFamily="18" charset="0"/>
              </a:rPr>
              <a:t> </a:t>
            </a:r>
            <a:endParaRPr lang="en-GB" sz="2800" dirty="0" smtClean="0">
              <a:solidFill>
                <a:srgbClr val="0000CC"/>
              </a:solidFill>
              <a:latin typeface="Times New Roman" panose="02020603050405020304" pitchFamily="18" charset="0"/>
              <a:cs typeface="Times New Roman" panose="02020603050405020304" pitchFamily="18" charset="0"/>
            </a:endParaRPr>
          </a:p>
          <a:p>
            <a:pPr algn="just">
              <a:lnSpc>
                <a:spcPct val="150000"/>
              </a:lnSpc>
              <a:spcBef>
                <a:spcPts val="0"/>
              </a:spcBef>
              <a:buFont typeface="Wingdings" panose="05000000000000000000" pitchFamily="2" charset="2"/>
              <a:buChar char="§"/>
            </a:pPr>
            <a:r>
              <a:rPr lang="en-GB" sz="2800" dirty="0" smtClean="0">
                <a:latin typeface="Times New Roman" panose="02020603050405020304" pitchFamily="18" charset="0"/>
                <a:cs typeface="Times New Roman" panose="02020603050405020304" pitchFamily="18" charset="0"/>
              </a:rPr>
              <a:t>An </a:t>
            </a:r>
            <a:r>
              <a:rPr lang="en-GB" sz="2800" b="1" dirty="0">
                <a:latin typeface="Times New Roman" panose="02020603050405020304" pitchFamily="18" charset="0"/>
                <a:cs typeface="Times New Roman" panose="02020603050405020304" pitchFamily="18" charset="0"/>
              </a:rPr>
              <a:t>offline network </a:t>
            </a:r>
            <a:r>
              <a:rPr lang="en-GB" sz="2800" dirty="0">
                <a:latin typeface="Times New Roman" panose="02020603050405020304" pitchFamily="18" charset="0"/>
                <a:cs typeface="Times New Roman" panose="02020603050405020304" pitchFamily="18" charset="0"/>
              </a:rPr>
              <a:t>can be created </a:t>
            </a:r>
            <a:r>
              <a:rPr lang="en-GB" sz="2800" b="1" dirty="0">
                <a:solidFill>
                  <a:srgbClr val="FF0000"/>
                </a:solidFill>
                <a:latin typeface="Times New Roman" panose="02020603050405020304" pitchFamily="18" charset="0"/>
                <a:cs typeface="Times New Roman" panose="02020603050405020304" pitchFamily="18" charset="0"/>
              </a:rPr>
              <a:t>inside</a:t>
            </a:r>
            <a:r>
              <a:rPr lang="en-GB" sz="2800" dirty="0">
                <a:latin typeface="Times New Roman" panose="02020603050405020304" pitchFamily="18" charset="0"/>
                <a:cs typeface="Times New Roman" panose="02020603050405020304" pitchFamily="18" charset="0"/>
              </a:rPr>
              <a:t> the </a:t>
            </a:r>
            <a:r>
              <a:rPr lang="en-GB" sz="2800" b="1" dirty="0">
                <a:solidFill>
                  <a:srgbClr val="FF0000"/>
                </a:solidFill>
                <a:latin typeface="Times New Roman" panose="02020603050405020304" pitchFamily="18" charset="0"/>
                <a:cs typeface="Times New Roman" panose="02020603050405020304" pitchFamily="18" charset="0"/>
              </a:rPr>
              <a:t>home</a:t>
            </a:r>
            <a:r>
              <a:rPr lang="en-GB" sz="2800" dirty="0">
                <a:latin typeface="Times New Roman" panose="02020603050405020304" pitchFamily="18" charset="0"/>
                <a:cs typeface="Times New Roman" panose="02020603050405020304" pitchFamily="18" charset="0"/>
              </a:rPr>
              <a:t>, so it is also known as a </a:t>
            </a:r>
            <a:r>
              <a:rPr lang="en-GB" sz="2800" b="1" dirty="0">
                <a:solidFill>
                  <a:srgbClr val="FF0000"/>
                </a:solidFill>
                <a:latin typeface="Times New Roman" panose="02020603050405020304" pitchFamily="18" charset="0"/>
                <a:cs typeface="Times New Roman" panose="02020603050405020304" pitchFamily="18" charset="0"/>
              </a:rPr>
              <a:t>home</a:t>
            </a:r>
            <a:r>
              <a:rPr lang="en-GB" sz="2800" b="1" dirty="0">
                <a:latin typeface="Times New Roman" panose="02020603050405020304" pitchFamily="18" charset="0"/>
                <a:cs typeface="Times New Roman" panose="02020603050405020304" pitchFamily="18" charset="0"/>
              </a:rPr>
              <a:t> </a:t>
            </a:r>
            <a:r>
              <a:rPr lang="en-GB" sz="2800" b="1" dirty="0">
                <a:solidFill>
                  <a:srgbClr val="FF0000"/>
                </a:solidFill>
                <a:latin typeface="Times New Roman" panose="02020603050405020304" pitchFamily="18" charset="0"/>
                <a:cs typeface="Times New Roman" panose="02020603050405020304" pitchFamily="18" charset="0"/>
              </a:rPr>
              <a:t>network</a:t>
            </a:r>
            <a:r>
              <a:rPr lang="en-GB" sz="2800" dirty="0">
                <a:latin typeface="Times New Roman" panose="02020603050405020304" pitchFamily="18" charset="0"/>
                <a:cs typeface="Times New Roman" panose="02020603050405020304" pitchFamily="18" charset="0"/>
              </a:rPr>
              <a:t>. </a:t>
            </a:r>
            <a:endParaRPr lang="en-GB" sz="2800" dirty="0" smtClean="0">
              <a:latin typeface="Times New Roman" panose="02020603050405020304" pitchFamily="18" charset="0"/>
              <a:cs typeface="Times New Roman" panose="02020603050405020304" pitchFamily="18" charset="0"/>
            </a:endParaRPr>
          </a:p>
          <a:p>
            <a:pPr algn="just">
              <a:lnSpc>
                <a:spcPct val="150000"/>
              </a:lnSpc>
              <a:spcBef>
                <a:spcPts val="0"/>
              </a:spcBef>
              <a:buFont typeface="Wingdings" panose="05000000000000000000" pitchFamily="2" charset="2"/>
              <a:buChar char="§"/>
            </a:pPr>
            <a:r>
              <a:rPr lang="en-GB" sz="2800" dirty="0" smtClean="0">
                <a:latin typeface="Times New Roman" panose="02020603050405020304" pitchFamily="18" charset="0"/>
                <a:cs typeface="Times New Roman" panose="02020603050405020304" pitchFamily="18" charset="0"/>
              </a:rPr>
              <a:t>A </a:t>
            </a:r>
            <a:r>
              <a:rPr lang="en-GB" sz="2800" b="1" dirty="0">
                <a:solidFill>
                  <a:srgbClr val="6600CC"/>
                </a:solidFill>
                <a:latin typeface="Times New Roman" panose="02020603050405020304" pitchFamily="18" charset="0"/>
                <a:cs typeface="Times New Roman" panose="02020603050405020304" pitchFamily="18" charset="0"/>
              </a:rPr>
              <a:t>home network </a:t>
            </a:r>
            <a:r>
              <a:rPr lang="en-GB" sz="2800" dirty="0">
                <a:latin typeface="Times New Roman" panose="02020603050405020304" pitchFamily="18" charset="0"/>
                <a:cs typeface="Times New Roman" panose="02020603050405020304" pitchFamily="18" charset="0"/>
              </a:rPr>
              <a:t>is designed to </a:t>
            </a:r>
            <a:r>
              <a:rPr lang="en-GB" sz="2800" b="1" dirty="0">
                <a:latin typeface="Times New Roman" panose="02020603050405020304" pitchFamily="18" charset="0"/>
                <a:cs typeface="Times New Roman" panose="02020603050405020304" pitchFamily="18" charset="0"/>
              </a:rPr>
              <a:t>integrate</a:t>
            </a:r>
            <a:r>
              <a:rPr lang="en-GB" sz="2800" dirty="0">
                <a:latin typeface="Times New Roman" panose="02020603050405020304" pitchFamily="18" charset="0"/>
                <a:cs typeface="Times New Roman" panose="02020603050405020304" pitchFamily="18" charset="0"/>
              </a:rPr>
              <a:t> the </a:t>
            </a:r>
            <a:r>
              <a:rPr lang="en-GB" sz="2800" b="1" dirty="0">
                <a:latin typeface="Times New Roman" panose="02020603050405020304" pitchFamily="18" charset="0"/>
                <a:cs typeface="Times New Roman" panose="02020603050405020304" pitchFamily="18" charset="0"/>
              </a:rPr>
              <a:t>devices</a:t>
            </a:r>
            <a:r>
              <a:rPr lang="en-GB" sz="2800" dirty="0">
                <a:latin typeface="Times New Roman" panose="02020603050405020304" pitchFamily="18" charset="0"/>
                <a:cs typeface="Times New Roman" panose="02020603050405020304" pitchFamily="18" charset="0"/>
              </a:rPr>
              <a:t> such as </a:t>
            </a:r>
            <a:r>
              <a:rPr lang="en-GB" sz="2800" b="1" dirty="0">
                <a:solidFill>
                  <a:srgbClr val="FF0000"/>
                </a:solidFill>
                <a:latin typeface="Times New Roman" panose="02020603050405020304" pitchFamily="18" charset="0"/>
                <a:cs typeface="Times New Roman" panose="02020603050405020304" pitchFamily="18" charset="0"/>
              </a:rPr>
              <a:t>printers</a:t>
            </a:r>
            <a:r>
              <a:rPr lang="en-GB" sz="2800" dirty="0">
                <a:latin typeface="Times New Roman" panose="02020603050405020304" pitchFamily="18" charset="0"/>
                <a:cs typeface="Times New Roman" panose="02020603050405020304" pitchFamily="18" charset="0"/>
              </a:rPr>
              <a:t>, </a:t>
            </a:r>
            <a:r>
              <a:rPr lang="en-GB" sz="2800" b="1" dirty="0">
                <a:solidFill>
                  <a:srgbClr val="FF0000"/>
                </a:solidFill>
                <a:latin typeface="Times New Roman" panose="02020603050405020304" pitchFamily="18" charset="0"/>
                <a:cs typeface="Times New Roman" panose="02020603050405020304" pitchFamily="18" charset="0"/>
              </a:rPr>
              <a:t>computer</a:t>
            </a:r>
            <a:r>
              <a:rPr lang="en-GB" sz="2800" dirty="0">
                <a:latin typeface="Times New Roman" panose="02020603050405020304" pitchFamily="18" charset="0"/>
                <a:cs typeface="Times New Roman" panose="02020603050405020304" pitchFamily="18" charset="0"/>
              </a:rPr>
              <a:t>, </a:t>
            </a:r>
            <a:r>
              <a:rPr lang="en-GB" sz="2800" b="1" dirty="0">
                <a:solidFill>
                  <a:srgbClr val="FF0000"/>
                </a:solidFill>
                <a:latin typeface="Times New Roman" panose="02020603050405020304" pitchFamily="18" charset="0"/>
                <a:cs typeface="Times New Roman" panose="02020603050405020304" pitchFamily="18" charset="0"/>
              </a:rPr>
              <a:t>television</a:t>
            </a:r>
            <a:r>
              <a:rPr lang="en-GB" sz="2800" dirty="0">
                <a:latin typeface="Times New Roman" panose="02020603050405020304" pitchFamily="18" charset="0"/>
                <a:cs typeface="Times New Roman" panose="02020603050405020304" pitchFamily="18" charset="0"/>
              </a:rPr>
              <a:t> but they are </a:t>
            </a:r>
            <a:r>
              <a:rPr lang="en-GB" sz="2800" b="1" dirty="0">
                <a:solidFill>
                  <a:srgbClr val="008080"/>
                </a:solidFill>
                <a:latin typeface="Times New Roman" panose="02020603050405020304" pitchFamily="18" charset="0"/>
                <a:cs typeface="Times New Roman" panose="02020603050405020304" pitchFamily="18" charset="0"/>
              </a:rPr>
              <a:t>not</a:t>
            </a:r>
            <a:r>
              <a:rPr lang="en-GB" sz="2800" dirty="0">
                <a:latin typeface="Times New Roman" panose="02020603050405020304" pitchFamily="18" charset="0"/>
                <a:cs typeface="Times New Roman" panose="02020603050405020304" pitchFamily="18" charset="0"/>
              </a:rPr>
              <a:t> </a:t>
            </a:r>
            <a:r>
              <a:rPr lang="en-GB" sz="2800" b="1" dirty="0">
                <a:solidFill>
                  <a:srgbClr val="008080"/>
                </a:solidFill>
                <a:latin typeface="Times New Roman" panose="02020603050405020304" pitchFamily="18" charset="0"/>
                <a:cs typeface="Times New Roman" panose="02020603050405020304" pitchFamily="18" charset="0"/>
              </a:rPr>
              <a:t>connected</a:t>
            </a:r>
            <a:r>
              <a:rPr lang="en-GB" sz="2800" dirty="0">
                <a:latin typeface="Times New Roman" panose="02020603050405020304" pitchFamily="18" charset="0"/>
                <a:cs typeface="Times New Roman" panose="02020603050405020304" pitchFamily="18" charset="0"/>
              </a:rPr>
              <a:t> to the </a:t>
            </a:r>
            <a:r>
              <a:rPr lang="en-GB" sz="2800" b="1" dirty="0" smtClean="0">
                <a:solidFill>
                  <a:srgbClr val="008080"/>
                </a:solidFill>
                <a:latin typeface="Times New Roman" panose="02020603050405020304" pitchFamily="18" charset="0"/>
                <a:cs typeface="Times New Roman" panose="02020603050405020304" pitchFamily="18" charset="0"/>
              </a:rPr>
              <a:t>internet</a:t>
            </a:r>
            <a:r>
              <a:rPr lang="en-GB" sz="2800" dirty="0" smtClean="0">
                <a:latin typeface="Times New Roman" panose="02020603050405020304" pitchFamily="18" charset="0"/>
                <a:cs typeface="Times New Roman" panose="02020603050405020304" pitchFamily="18" charset="0"/>
              </a:rPr>
              <a:t>.</a:t>
            </a:r>
          </a:p>
          <a:p>
            <a:pPr marL="0" indent="0" algn="just">
              <a:lnSpc>
                <a:spcPct val="150000"/>
              </a:lnSpc>
              <a:spcBef>
                <a:spcPts val="0"/>
              </a:spcBef>
              <a:buNone/>
            </a:pPr>
            <a:r>
              <a:rPr lang="en-GB" sz="2800" b="1" dirty="0" smtClean="0">
                <a:solidFill>
                  <a:srgbClr val="0000CC"/>
                </a:solidFill>
                <a:latin typeface="Times New Roman" panose="02020603050405020304" pitchFamily="18" charset="0"/>
                <a:cs typeface="Times New Roman" panose="02020603050405020304" pitchFamily="18" charset="0"/>
              </a:rPr>
              <a:t>C. Small </a:t>
            </a:r>
            <a:r>
              <a:rPr lang="en-GB" sz="2800" b="1" dirty="0">
                <a:solidFill>
                  <a:srgbClr val="0000CC"/>
                </a:solidFill>
                <a:latin typeface="Times New Roman" panose="02020603050405020304" pitchFamily="18" charset="0"/>
                <a:cs typeface="Times New Roman" panose="02020603050405020304" pitchFamily="18" charset="0"/>
              </a:rPr>
              <a:t>Home Office:</a:t>
            </a:r>
            <a:r>
              <a:rPr lang="en-GB" sz="2800" dirty="0">
                <a:solidFill>
                  <a:srgbClr val="0000CC"/>
                </a:solidFill>
                <a:latin typeface="Times New Roman" panose="02020603050405020304" pitchFamily="18" charset="0"/>
                <a:cs typeface="Times New Roman" panose="02020603050405020304" pitchFamily="18" charset="0"/>
              </a:rPr>
              <a:t> </a:t>
            </a:r>
            <a:endParaRPr lang="en-GB" sz="2800" dirty="0" smtClean="0">
              <a:solidFill>
                <a:srgbClr val="0000CC"/>
              </a:solidFill>
              <a:latin typeface="Times New Roman" panose="02020603050405020304" pitchFamily="18" charset="0"/>
              <a:cs typeface="Times New Roman" panose="02020603050405020304" pitchFamily="18" charset="0"/>
            </a:endParaRPr>
          </a:p>
          <a:p>
            <a:pPr algn="just">
              <a:lnSpc>
                <a:spcPct val="150000"/>
              </a:lnSpc>
              <a:spcBef>
                <a:spcPts val="0"/>
              </a:spcBef>
              <a:buFont typeface="Wingdings" panose="05000000000000000000" pitchFamily="2" charset="2"/>
              <a:buChar char="§"/>
            </a:pPr>
            <a:r>
              <a:rPr lang="en-GB" sz="2800" dirty="0" smtClean="0">
                <a:latin typeface="Times New Roman" panose="02020603050405020304" pitchFamily="18" charset="0"/>
                <a:cs typeface="Times New Roman" panose="02020603050405020304" pitchFamily="18" charset="0"/>
              </a:rPr>
              <a:t>It </a:t>
            </a:r>
            <a:r>
              <a:rPr lang="en-GB" sz="2800" dirty="0">
                <a:latin typeface="Times New Roman" panose="02020603050405020304" pitchFamily="18" charset="0"/>
                <a:cs typeface="Times New Roman" panose="02020603050405020304" pitchFamily="18" charset="0"/>
              </a:rPr>
              <a:t>is used to </a:t>
            </a:r>
            <a:r>
              <a:rPr lang="en-GB" sz="2800" b="1" dirty="0">
                <a:latin typeface="Times New Roman" panose="02020603050405020304" pitchFamily="18" charset="0"/>
                <a:cs typeface="Times New Roman" panose="02020603050405020304" pitchFamily="18" charset="0"/>
              </a:rPr>
              <a:t>connect</a:t>
            </a:r>
            <a:r>
              <a:rPr lang="en-GB" sz="2800" dirty="0">
                <a:latin typeface="Times New Roman" panose="02020603050405020304" pitchFamily="18" charset="0"/>
                <a:cs typeface="Times New Roman" panose="02020603050405020304" pitchFamily="18" charset="0"/>
              </a:rPr>
              <a:t> a variety of devices to the </a:t>
            </a:r>
            <a:r>
              <a:rPr lang="en-GB" sz="2800" b="1" dirty="0">
                <a:latin typeface="Times New Roman" panose="02020603050405020304" pitchFamily="18" charset="0"/>
                <a:cs typeface="Times New Roman" panose="02020603050405020304" pitchFamily="18" charset="0"/>
              </a:rPr>
              <a:t>internet</a:t>
            </a:r>
            <a:r>
              <a:rPr lang="en-GB" sz="2800" dirty="0">
                <a:latin typeface="Times New Roman" panose="02020603050405020304" pitchFamily="18" charset="0"/>
                <a:cs typeface="Times New Roman" panose="02020603050405020304" pitchFamily="18" charset="0"/>
              </a:rPr>
              <a:t> and to a corporate </a:t>
            </a:r>
            <a:r>
              <a:rPr lang="en-GB" sz="2800" b="1" dirty="0">
                <a:latin typeface="Times New Roman" panose="02020603050405020304" pitchFamily="18" charset="0"/>
                <a:cs typeface="Times New Roman" panose="02020603050405020304" pitchFamily="18" charset="0"/>
              </a:rPr>
              <a:t>network</a:t>
            </a:r>
            <a:r>
              <a:rPr lang="en-GB" sz="2800" dirty="0">
                <a:latin typeface="Times New Roman" panose="02020603050405020304" pitchFamily="18" charset="0"/>
                <a:cs typeface="Times New Roman" panose="02020603050405020304" pitchFamily="18" charset="0"/>
              </a:rPr>
              <a:t> using a </a:t>
            </a:r>
            <a:r>
              <a:rPr lang="en-GB" sz="2800" b="1" dirty="0">
                <a:latin typeface="Times New Roman" panose="02020603050405020304" pitchFamily="18" charset="0"/>
                <a:cs typeface="Times New Roman" panose="02020603050405020304" pitchFamily="18" charset="0"/>
              </a:rPr>
              <a:t>VPN</a:t>
            </a:r>
          </a:p>
          <a:p>
            <a:pPr algn="just">
              <a:lnSpc>
                <a:spcPct val="150000"/>
              </a:lnSpc>
              <a:spcBef>
                <a:spcPts val="0"/>
              </a:spcBef>
            </a:pPr>
            <a:endParaRPr lang="en-GB" sz="2800" dirty="0">
              <a:latin typeface="Times New Roman" panose="02020603050405020304" pitchFamily="18" charset="0"/>
              <a:cs typeface="Times New Roman" panose="02020603050405020304" pitchFamily="18" charset="0"/>
            </a:endParaRPr>
          </a:p>
          <a:p>
            <a:pPr lvl="0" algn="just" eaLnBrk="0" fontAlgn="base" hangingPunct="0">
              <a:lnSpc>
                <a:spcPct val="150000"/>
              </a:lnSpc>
              <a:spcBef>
                <a:spcPts val="0"/>
              </a:spcBef>
              <a:buClrTx/>
              <a:buFont typeface="Wingdings" panose="05000000000000000000" pitchFamily="2" charset="2"/>
              <a:buChar char="§"/>
            </a:pPr>
            <a:endParaRPr lang="en-US" altLang="en-US" sz="2600" dirty="0">
              <a:solidFill>
                <a:schemeClr val="tx1"/>
              </a:solidFill>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p:txBody>
          <a:bodyPr/>
          <a:lstStyle/>
          <a:p>
            <a:pPr>
              <a:defRPr/>
            </a:pPr>
            <a:fld id="{E90F455D-9CE0-4F9B-A27C-72E940D52AA5}" type="slidenum">
              <a:rPr lang="en-US" smtClean="0"/>
              <a:pPr>
                <a:defRPr/>
              </a:pPr>
              <a:t>18</a:t>
            </a:fld>
            <a:r>
              <a:rPr lang="en-US" smtClean="0"/>
              <a:t> of 52</a:t>
            </a:r>
            <a:endParaRPr lang="en-US" dirty="0"/>
          </a:p>
        </p:txBody>
      </p:sp>
      <p:sp>
        <p:nvSpPr>
          <p:cNvPr id="6" name="Title 1"/>
          <p:cNvSpPr txBox="1">
            <a:spLocks/>
          </p:cNvSpPr>
          <p:nvPr/>
        </p:nvSpPr>
        <p:spPr>
          <a:xfrm>
            <a:off x="304800" y="0"/>
            <a:ext cx="8382000" cy="609600"/>
          </a:xfrm>
          <a:prstGeom prst="rect">
            <a:avLst/>
          </a:prstGeom>
        </p:spPr>
        <p:txBody>
          <a:bodyPr bIns="91440" anchor="b" anchorCtr="0">
            <a:noAutofit/>
          </a:bodyPr>
          <a:lstStyle>
            <a:lvl1pPr algn="l" rtl="0" eaLnBrk="1" latinLnBrk="0" hangingPunct="1">
              <a:spcBef>
                <a:spcPct val="0"/>
              </a:spcBef>
              <a:buNone/>
              <a:defRPr kumimoji="0" sz="4000" kern="1200">
                <a:solidFill>
                  <a:schemeClr val="tx2"/>
                </a:solidFill>
                <a:latin typeface="+mj-lt"/>
                <a:ea typeface="+mj-ea"/>
                <a:cs typeface="+mj-cs"/>
              </a:defRPr>
            </a:lvl1pPr>
          </a:lstStyle>
          <a:p>
            <a:pPr marL="320040" lvl="1" algn="ctr">
              <a:lnSpc>
                <a:spcPct val="150000"/>
              </a:lnSpc>
              <a:spcBef>
                <a:spcPts val="0"/>
              </a:spcBef>
            </a:pPr>
            <a:r>
              <a:rPr lang="en-GB" sz="2800" b="1" dirty="0" smtClean="0">
                <a:solidFill>
                  <a:srgbClr val="6600CC"/>
                </a:solidFill>
                <a:latin typeface="Times New Roman" panose="02020603050405020304" pitchFamily="18" charset="0"/>
                <a:cs typeface="Times New Roman" panose="02020603050405020304" pitchFamily="18" charset="0"/>
              </a:rPr>
              <a:t>1. Personal </a:t>
            </a:r>
            <a:r>
              <a:rPr lang="en-GB" sz="2800" b="1" dirty="0">
                <a:solidFill>
                  <a:srgbClr val="6600CC"/>
                </a:solidFill>
                <a:latin typeface="Times New Roman" panose="02020603050405020304" pitchFamily="18" charset="0"/>
                <a:cs typeface="Times New Roman" panose="02020603050405020304" pitchFamily="18" charset="0"/>
              </a:rPr>
              <a:t>Area Network(PAN</a:t>
            </a:r>
            <a:r>
              <a:rPr lang="en-GB" sz="2800" b="1" dirty="0" smtClean="0">
                <a:solidFill>
                  <a:srgbClr val="6600CC"/>
                </a:solidFill>
                <a:latin typeface="Times New Roman" panose="02020603050405020304" pitchFamily="18" charset="0"/>
                <a:cs typeface="Times New Roman" panose="02020603050405020304" pitchFamily="18" charset="0"/>
              </a:rPr>
              <a:t>)------</a:t>
            </a:r>
            <a:endParaRPr lang="en-GB" sz="2800" b="1" dirty="0">
              <a:solidFill>
                <a:srgbClr val="6600CC"/>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8825326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Content Placeholder 2"/>
          <p:cNvSpPr>
            <a:spLocks noGrp="1"/>
          </p:cNvSpPr>
          <p:nvPr>
            <p:ph idx="1"/>
          </p:nvPr>
        </p:nvSpPr>
        <p:spPr>
          <a:xfrm>
            <a:off x="0" y="457200"/>
            <a:ext cx="9144000" cy="6400800"/>
          </a:xfrm>
        </p:spPr>
        <p:txBody>
          <a:bodyPr>
            <a:noAutofit/>
          </a:bodyPr>
          <a:lstStyle/>
          <a:p>
            <a:pPr algn="just">
              <a:lnSpc>
                <a:spcPct val="150000"/>
              </a:lnSpc>
              <a:spcBef>
                <a:spcPts val="0"/>
              </a:spcBef>
              <a:buFont typeface="Wingdings" panose="05000000000000000000" pitchFamily="2" charset="2"/>
              <a:buChar char="§"/>
            </a:pPr>
            <a:r>
              <a:rPr lang="en-GB" sz="3000" dirty="0" smtClean="0">
                <a:latin typeface="Times New Roman" panose="02020603050405020304" pitchFamily="18" charset="0"/>
                <a:cs typeface="Times New Roman" panose="02020603050405020304" pitchFamily="18" charset="0"/>
              </a:rPr>
              <a:t>It </a:t>
            </a:r>
            <a:r>
              <a:rPr lang="en-GB" sz="3000" dirty="0">
                <a:latin typeface="Times New Roman" panose="02020603050405020304" pitchFamily="18" charset="0"/>
                <a:cs typeface="Times New Roman" panose="02020603050405020304" pitchFamily="18" charset="0"/>
              </a:rPr>
              <a:t>is mostly </a:t>
            </a:r>
            <a:r>
              <a:rPr lang="en-GB" sz="3000" b="1" dirty="0">
                <a:solidFill>
                  <a:srgbClr val="0000CC"/>
                </a:solidFill>
                <a:latin typeface="Times New Roman" panose="02020603050405020304" pitchFamily="18" charset="0"/>
                <a:cs typeface="Times New Roman" panose="02020603050405020304" pitchFamily="18" charset="0"/>
              </a:rPr>
              <a:t>personal</a:t>
            </a:r>
            <a:r>
              <a:rPr lang="en-GB" sz="3000" dirty="0">
                <a:latin typeface="Times New Roman" panose="02020603050405020304" pitchFamily="18" charset="0"/>
                <a:cs typeface="Times New Roman" panose="02020603050405020304" pitchFamily="18" charset="0"/>
              </a:rPr>
              <a:t> devices </a:t>
            </a:r>
            <a:r>
              <a:rPr lang="en-GB" sz="3000" b="1" dirty="0">
                <a:solidFill>
                  <a:srgbClr val="0000CC"/>
                </a:solidFill>
                <a:latin typeface="Times New Roman" panose="02020603050405020304" pitchFamily="18" charset="0"/>
                <a:cs typeface="Times New Roman" panose="02020603050405020304" pitchFamily="18" charset="0"/>
              </a:rPr>
              <a:t>network</a:t>
            </a:r>
            <a:r>
              <a:rPr lang="en-GB" sz="3000" dirty="0">
                <a:latin typeface="Times New Roman" panose="02020603050405020304" pitchFamily="18" charset="0"/>
                <a:cs typeface="Times New Roman" panose="02020603050405020304" pitchFamily="18" charset="0"/>
              </a:rPr>
              <a:t> equipped within a </a:t>
            </a:r>
            <a:r>
              <a:rPr lang="en-GB" sz="3000" b="1" dirty="0">
                <a:solidFill>
                  <a:srgbClr val="0000CC"/>
                </a:solidFill>
                <a:latin typeface="Times New Roman" panose="02020603050405020304" pitchFamily="18" charset="0"/>
                <a:cs typeface="Times New Roman" panose="02020603050405020304" pitchFamily="18" charset="0"/>
              </a:rPr>
              <a:t>limited</a:t>
            </a:r>
            <a:r>
              <a:rPr lang="en-GB" sz="3000" dirty="0">
                <a:latin typeface="Times New Roman" panose="02020603050405020304" pitchFamily="18" charset="0"/>
                <a:cs typeface="Times New Roman" panose="02020603050405020304" pitchFamily="18" charset="0"/>
              </a:rPr>
              <a:t> </a:t>
            </a:r>
            <a:r>
              <a:rPr lang="en-GB" sz="3000" b="1" dirty="0">
                <a:solidFill>
                  <a:srgbClr val="0000CC"/>
                </a:solidFill>
                <a:latin typeface="Times New Roman" panose="02020603050405020304" pitchFamily="18" charset="0"/>
                <a:cs typeface="Times New Roman" panose="02020603050405020304" pitchFamily="18" charset="0"/>
              </a:rPr>
              <a:t>area</a:t>
            </a:r>
            <a:r>
              <a:rPr lang="en-GB" sz="3000" dirty="0">
                <a:latin typeface="Times New Roman" panose="02020603050405020304" pitchFamily="18" charset="0"/>
                <a:cs typeface="Times New Roman" panose="02020603050405020304" pitchFamily="18" charset="0"/>
              </a:rPr>
              <a:t>.</a:t>
            </a:r>
          </a:p>
          <a:p>
            <a:pPr algn="just">
              <a:lnSpc>
                <a:spcPct val="150000"/>
              </a:lnSpc>
              <a:spcBef>
                <a:spcPts val="0"/>
              </a:spcBef>
              <a:buFont typeface="Wingdings" panose="05000000000000000000" pitchFamily="2" charset="2"/>
              <a:buChar char="§"/>
            </a:pPr>
            <a:r>
              <a:rPr lang="en-GB" sz="3000" dirty="0">
                <a:latin typeface="Times New Roman" panose="02020603050405020304" pitchFamily="18" charset="0"/>
                <a:cs typeface="Times New Roman" panose="02020603050405020304" pitchFamily="18" charset="0"/>
              </a:rPr>
              <a:t>Allows you to </a:t>
            </a:r>
            <a:r>
              <a:rPr lang="en-GB" sz="3000" b="1" dirty="0">
                <a:solidFill>
                  <a:srgbClr val="6600CC"/>
                </a:solidFill>
                <a:latin typeface="Times New Roman" panose="02020603050405020304" pitchFamily="18" charset="0"/>
                <a:cs typeface="Times New Roman" panose="02020603050405020304" pitchFamily="18" charset="0"/>
              </a:rPr>
              <a:t>handle</a:t>
            </a:r>
            <a:r>
              <a:rPr lang="en-GB" sz="3000" dirty="0">
                <a:latin typeface="Times New Roman" panose="02020603050405020304" pitchFamily="18" charset="0"/>
                <a:cs typeface="Times New Roman" panose="02020603050405020304" pitchFamily="18" charset="0"/>
              </a:rPr>
              <a:t> the </a:t>
            </a:r>
            <a:r>
              <a:rPr lang="en-GB" sz="3000" b="1" dirty="0">
                <a:solidFill>
                  <a:srgbClr val="6600CC"/>
                </a:solidFill>
                <a:latin typeface="Times New Roman" panose="02020603050405020304" pitchFamily="18" charset="0"/>
                <a:cs typeface="Times New Roman" panose="02020603050405020304" pitchFamily="18" charset="0"/>
              </a:rPr>
              <a:t>interconnection</a:t>
            </a:r>
            <a:r>
              <a:rPr lang="en-GB" sz="3000" dirty="0">
                <a:latin typeface="Times New Roman" panose="02020603050405020304" pitchFamily="18" charset="0"/>
                <a:cs typeface="Times New Roman" panose="02020603050405020304" pitchFamily="18" charset="0"/>
              </a:rPr>
              <a:t> of </a:t>
            </a:r>
            <a:r>
              <a:rPr lang="en-GB" sz="3000" b="1" dirty="0">
                <a:solidFill>
                  <a:srgbClr val="6600CC"/>
                </a:solidFill>
                <a:latin typeface="Times New Roman" panose="02020603050405020304" pitchFamily="18" charset="0"/>
                <a:cs typeface="Times New Roman" panose="02020603050405020304" pitchFamily="18" charset="0"/>
              </a:rPr>
              <a:t>IT</a:t>
            </a:r>
            <a:r>
              <a:rPr lang="en-GB" sz="3000" dirty="0">
                <a:latin typeface="Times New Roman" panose="02020603050405020304" pitchFamily="18" charset="0"/>
                <a:cs typeface="Times New Roman" panose="02020603050405020304" pitchFamily="18" charset="0"/>
              </a:rPr>
              <a:t> </a:t>
            </a:r>
            <a:r>
              <a:rPr lang="en-GB" sz="3000" b="1" dirty="0">
                <a:solidFill>
                  <a:srgbClr val="6600CC"/>
                </a:solidFill>
                <a:latin typeface="Times New Roman" panose="02020603050405020304" pitchFamily="18" charset="0"/>
                <a:cs typeface="Times New Roman" panose="02020603050405020304" pitchFamily="18" charset="0"/>
              </a:rPr>
              <a:t>devices</a:t>
            </a:r>
            <a:r>
              <a:rPr lang="en-GB" sz="3000" dirty="0">
                <a:latin typeface="Times New Roman" panose="02020603050405020304" pitchFamily="18" charset="0"/>
                <a:cs typeface="Times New Roman" panose="02020603050405020304" pitchFamily="18" charset="0"/>
              </a:rPr>
              <a:t> at the surrounding of a </a:t>
            </a:r>
            <a:r>
              <a:rPr lang="en-GB" sz="3000" b="1" dirty="0">
                <a:latin typeface="Times New Roman" panose="02020603050405020304" pitchFamily="18" charset="0"/>
                <a:cs typeface="Times New Roman" panose="02020603050405020304" pitchFamily="18" charset="0"/>
              </a:rPr>
              <a:t>single</a:t>
            </a:r>
            <a:r>
              <a:rPr lang="en-GB" sz="3000" dirty="0">
                <a:latin typeface="Times New Roman" panose="02020603050405020304" pitchFamily="18" charset="0"/>
                <a:cs typeface="Times New Roman" panose="02020603050405020304" pitchFamily="18" charset="0"/>
              </a:rPr>
              <a:t> </a:t>
            </a:r>
            <a:r>
              <a:rPr lang="en-GB" sz="3000" b="1" dirty="0">
                <a:latin typeface="Times New Roman" panose="02020603050405020304" pitchFamily="18" charset="0"/>
                <a:cs typeface="Times New Roman" panose="02020603050405020304" pitchFamily="18" charset="0"/>
              </a:rPr>
              <a:t>user</a:t>
            </a:r>
            <a:r>
              <a:rPr lang="en-GB" sz="3000" dirty="0">
                <a:latin typeface="Times New Roman" panose="02020603050405020304" pitchFamily="18" charset="0"/>
                <a:cs typeface="Times New Roman" panose="02020603050405020304" pitchFamily="18" charset="0"/>
              </a:rPr>
              <a:t>.</a:t>
            </a:r>
          </a:p>
          <a:p>
            <a:pPr algn="just">
              <a:lnSpc>
                <a:spcPct val="150000"/>
              </a:lnSpc>
              <a:spcBef>
                <a:spcPts val="0"/>
              </a:spcBef>
              <a:buFont typeface="Wingdings" panose="05000000000000000000" pitchFamily="2" charset="2"/>
              <a:buChar char="§"/>
            </a:pPr>
            <a:r>
              <a:rPr lang="en-GB" sz="3000" b="1" dirty="0">
                <a:solidFill>
                  <a:srgbClr val="3366CC"/>
                </a:solidFill>
                <a:latin typeface="Times New Roman" panose="02020603050405020304" pitchFamily="18" charset="0"/>
                <a:cs typeface="Times New Roman" panose="02020603050405020304" pitchFamily="18" charset="0"/>
              </a:rPr>
              <a:t>PAN</a:t>
            </a:r>
            <a:r>
              <a:rPr lang="en-GB" sz="3000" dirty="0">
                <a:latin typeface="Times New Roman" panose="02020603050405020304" pitchFamily="18" charset="0"/>
                <a:cs typeface="Times New Roman" panose="02020603050405020304" pitchFamily="18" charset="0"/>
              </a:rPr>
              <a:t> includes </a:t>
            </a:r>
            <a:r>
              <a:rPr lang="en-GB" sz="3000" b="1" dirty="0">
                <a:solidFill>
                  <a:srgbClr val="3366CC"/>
                </a:solidFill>
                <a:latin typeface="Times New Roman" panose="02020603050405020304" pitchFamily="18" charset="0"/>
                <a:cs typeface="Times New Roman" panose="02020603050405020304" pitchFamily="18" charset="0"/>
              </a:rPr>
              <a:t>mobile</a:t>
            </a:r>
            <a:r>
              <a:rPr lang="en-GB" sz="3000" dirty="0">
                <a:latin typeface="Times New Roman" panose="02020603050405020304" pitchFamily="18" charset="0"/>
                <a:cs typeface="Times New Roman" panose="02020603050405020304" pitchFamily="18" charset="0"/>
              </a:rPr>
              <a:t> </a:t>
            </a:r>
            <a:r>
              <a:rPr lang="en-GB" sz="3000" b="1" dirty="0">
                <a:solidFill>
                  <a:srgbClr val="3366CC"/>
                </a:solidFill>
                <a:latin typeface="Times New Roman" panose="02020603050405020304" pitchFamily="18" charset="0"/>
                <a:cs typeface="Times New Roman" panose="02020603050405020304" pitchFamily="18" charset="0"/>
              </a:rPr>
              <a:t>devices</a:t>
            </a:r>
            <a:r>
              <a:rPr lang="en-GB" sz="3000" dirty="0">
                <a:latin typeface="Times New Roman" panose="02020603050405020304" pitchFamily="18" charset="0"/>
                <a:cs typeface="Times New Roman" panose="02020603050405020304" pitchFamily="18" charset="0"/>
              </a:rPr>
              <a:t>, </a:t>
            </a:r>
            <a:r>
              <a:rPr lang="en-GB" sz="3000" b="1" dirty="0">
                <a:solidFill>
                  <a:srgbClr val="3366CC"/>
                </a:solidFill>
                <a:latin typeface="Times New Roman" panose="02020603050405020304" pitchFamily="18" charset="0"/>
                <a:cs typeface="Times New Roman" panose="02020603050405020304" pitchFamily="18" charset="0"/>
              </a:rPr>
              <a:t>tablet</a:t>
            </a:r>
            <a:r>
              <a:rPr lang="en-GB" sz="3000" dirty="0">
                <a:latin typeface="Times New Roman" panose="02020603050405020304" pitchFamily="18" charset="0"/>
                <a:cs typeface="Times New Roman" panose="02020603050405020304" pitchFamily="18" charset="0"/>
              </a:rPr>
              <a:t>, and </a:t>
            </a:r>
            <a:r>
              <a:rPr lang="en-GB" sz="3000" b="1" dirty="0">
                <a:solidFill>
                  <a:srgbClr val="3366CC"/>
                </a:solidFill>
                <a:latin typeface="Times New Roman" panose="02020603050405020304" pitchFamily="18" charset="0"/>
                <a:cs typeface="Times New Roman" panose="02020603050405020304" pitchFamily="18" charset="0"/>
              </a:rPr>
              <a:t>laptop</a:t>
            </a:r>
            <a:r>
              <a:rPr lang="en-GB" sz="3000" dirty="0">
                <a:latin typeface="Times New Roman" panose="02020603050405020304" pitchFamily="18" charset="0"/>
                <a:cs typeface="Times New Roman" panose="02020603050405020304" pitchFamily="18" charset="0"/>
              </a:rPr>
              <a:t>.</a:t>
            </a:r>
          </a:p>
          <a:p>
            <a:pPr algn="just">
              <a:lnSpc>
                <a:spcPct val="150000"/>
              </a:lnSpc>
              <a:spcBef>
                <a:spcPts val="0"/>
              </a:spcBef>
              <a:buFont typeface="Wingdings" panose="05000000000000000000" pitchFamily="2" charset="2"/>
              <a:buChar char="§"/>
            </a:pPr>
            <a:r>
              <a:rPr lang="en-GB" sz="3000" dirty="0">
                <a:latin typeface="Times New Roman" panose="02020603050405020304" pitchFamily="18" charset="0"/>
                <a:cs typeface="Times New Roman" panose="02020603050405020304" pitchFamily="18" charset="0"/>
              </a:rPr>
              <a:t>It can be wirelessly </a:t>
            </a:r>
            <a:r>
              <a:rPr lang="en-GB" sz="3000" b="1" dirty="0">
                <a:solidFill>
                  <a:srgbClr val="008080"/>
                </a:solidFill>
                <a:latin typeface="Times New Roman" panose="02020603050405020304" pitchFamily="18" charset="0"/>
                <a:cs typeface="Times New Roman" panose="02020603050405020304" pitchFamily="18" charset="0"/>
              </a:rPr>
              <a:t>connected</a:t>
            </a:r>
            <a:r>
              <a:rPr lang="en-GB" sz="3000" dirty="0">
                <a:latin typeface="Times New Roman" panose="02020603050405020304" pitchFamily="18" charset="0"/>
                <a:cs typeface="Times New Roman" panose="02020603050405020304" pitchFamily="18" charset="0"/>
              </a:rPr>
              <a:t> to the </a:t>
            </a:r>
            <a:r>
              <a:rPr lang="en-GB" sz="3000" b="1" dirty="0">
                <a:solidFill>
                  <a:srgbClr val="008080"/>
                </a:solidFill>
                <a:latin typeface="Times New Roman" panose="02020603050405020304" pitchFamily="18" charset="0"/>
                <a:cs typeface="Times New Roman" panose="02020603050405020304" pitchFamily="18" charset="0"/>
              </a:rPr>
              <a:t>internet</a:t>
            </a:r>
            <a:r>
              <a:rPr lang="en-GB" sz="3000" dirty="0">
                <a:latin typeface="Times New Roman" panose="02020603050405020304" pitchFamily="18" charset="0"/>
                <a:cs typeface="Times New Roman" panose="02020603050405020304" pitchFamily="18" charset="0"/>
              </a:rPr>
              <a:t> called </a:t>
            </a:r>
            <a:r>
              <a:rPr lang="en-GB" sz="3000" b="1" dirty="0">
                <a:solidFill>
                  <a:srgbClr val="008080"/>
                </a:solidFill>
                <a:latin typeface="Times New Roman" panose="02020603050405020304" pitchFamily="18" charset="0"/>
                <a:cs typeface="Times New Roman" panose="02020603050405020304" pitchFamily="18" charset="0"/>
              </a:rPr>
              <a:t>WPAN</a:t>
            </a:r>
            <a:r>
              <a:rPr lang="en-GB" sz="3000" dirty="0">
                <a:latin typeface="Times New Roman" panose="02020603050405020304" pitchFamily="18" charset="0"/>
                <a:cs typeface="Times New Roman" panose="02020603050405020304" pitchFamily="18" charset="0"/>
              </a:rPr>
              <a:t>.</a:t>
            </a:r>
          </a:p>
          <a:p>
            <a:pPr algn="just">
              <a:lnSpc>
                <a:spcPct val="150000"/>
              </a:lnSpc>
              <a:spcBef>
                <a:spcPts val="0"/>
              </a:spcBef>
              <a:buFont typeface="Wingdings" panose="05000000000000000000" pitchFamily="2" charset="2"/>
              <a:buChar char="§"/>
            </a:pPr>
            <a:r>
              <a:rPr lang="en-GB" sz="3000" b="1" dirty="0">
                <a:latin typeface="Times New Roman" panose="02020603050405020304" pitchFamily="18" charset="0"/>
                <a:cs typeface="Times New Roman" panose="02020603050405020304" pitchFamily="18" charset="0"/>
              </a:rPr>
              <a:t>Appliances</a:t>
            </a:r>
            <a:r>
              <a:rPr lang="en-GB" sz="3000" dirty="0">
                <a:latin typeface="Times New Roman" panose="02020603050405020304" pitchFamily="18" charset="0"/>
                <a:cs typeface="Times New Roman" panose="02020603050405020304" pitchFamily="18" charset="0"/>
              </a:rPr>
              <a:t> use for </a:t>
            </a:r>
            <a:r>
              <a:rPr lang="en-GB" sz="3000" b="1" dirty="0">
                <a:latin typeface="Times New Roman" panose="02020603050405020304" pitchFamily="18" charset="0"/>
                <a:cs typeface="Times New Roman" panose="02020603050405020304" pitchFamily="18" charset="0"/>
              </a:rPr>
              <a:t>PAN</a:t>
            </a:r>
            <a:r>
              <a:rPr lang="en-GB" sz="3000" dirty="0">
                <a:latin typeface="Times New Roman" panose="02020603050405020304" pitchFamily="18" charset="0"/>
                <a:cs typeface="Times New Roman" panose="02020603050405020304" pitchFamily="18" charset="0"/>
              </a:rPr>
              <a:t>: </a:t>
            </a:r>
            <a:r>
              <a:rPr lang="en-GB" sz="3000" b="1" dirty="0">
                <a:solidFill>
                  <a:srgbClr val="FF0000"/>
                </a:solidFill>
                <a:latin typeface="Times New Roman" panose="02020603050405020304" pitchFamily="18" charset="0"/>
                <a:cs typeface="Times New Roman" panose="02020603050405020304" pitchFamily="18" charset="0"/>
              </a:rPr>
              <a:t>cordless mice, keyboards</a:t>
            </a:r>
            <a:r>
              <a:rPr lang="en-GB" sz="3000" dirty="0">
                <a:latin typeface="Times New Roman" panose="02020603050405020304" pitchFamily="18" charset="0"/>
                <a:cs typeface="Times New Roman" panose="02020603050405020304" pitchFamily="18" charset="0"/>
              </a:rPr>
              <a:t>, and </a:t>
            </a:r>
            <a:r>
              <a:rPr lang="en-GB" sz="3000" b="1" dirty="0">
                <a:solidFill>
                  <a:srgbClr val="FF0000"/>
                </a:solidFill>
                <a:latin typeface="Times New Roman" panose="02020603050405020304" pitchFamily="18" charset="0"/>
                <a:cs typeface="Times New Roman" panose="02020603050405020304" pitchFamily="18" charset="0"/>
              </a:rPr>
              <a:t>Bluetooth</a:t>
            </a:r>
            <a:r>
              <a:rPr lang="en-GB" sz="3000" dirty="0">
                <a:latin typeface="Times New Roman" panose="02020603050405020304" pitchFamily="18" charset="0"/>
                <a:cs typeface="Times New Roman" panose="02020603050405020304" pitchFamily="18" charset="0"/>
              </a:rPr>
              <a:t> systems.</a:t>
            </a:r>
          </a:p>
          <a:p>
            <a:pPr algn="just">
              <a:lnSpc>
                <a:spcPct val="150000"/>
              </a:lnSpc>
              <a:spcBef>
                <a:spcPts val="0"/>
              </a:spcBef>
              <a:buFont typeface="Wingdings" panose="05000000000000000000" pitchFamily="2" charset="2"/>
              <a:buChar char="§"/>
            </a:pPr>
            <a:endParaRPr lang="en-GB" sz="3000" dirty="0">
              <a:latin typeface="Times New Roman" panose="02020603050405020304" pitchFamily="18" charset="0"/>
              <a:cs typeface="Times New Roman" panose="02020603050405020304" pitchFamily="18" charset="0"/>
            </a:endParaRPr>
          </a:p>
          <a:p>
            <a:pPr algn="just">
              <a:lnSpc>
                <a:spcPct val="150000"/>
              </a:lnSpc>
              <a:spcBef>
                <a:spcPts val="0"/>
              </a:spcBef>
              <a:buFont typeface="Wingdings" panose="05000000000000000000" pitchFamily="2" charset="2"/>
              <a:buChar char="§"/>
            </a:pPr>
            <a:endParaRPr lang="en-GB" sz="300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p:txBody>
          <a:bodyPr/>
          <a:lstStyle/>
          <a:p>
            <a:pPr>
              <a:defRPr/>
            </a:pPr>
            <a:fld id="{E90F455D-9CE0-4F9B-A27C-72E940D52AA5}" type="slidenum">
              <a:rPr lang="en-US" smtClean="0"/>
              <a:pPr>
                <a:defRPr/>
              </a:pPr>
              <a:t>19</a:t>
            </a:fld>
            <a:r>
              <a:rPr lang="en-US" smtClean="0"/>
              <a:t> of 52</a:t>
            </a:r>
            <a:endParaRPr lang="en-US" dirty="0"/>
          </a:p>
        </p:txBody>
      </p:sp>
      <p:sp>
        <p:nvSpPr>
          <p:cNvPr id="6" name="Title 1"/>
          <p:cNvSpPr txBox="1">
            <a:spLocks/>
          </p:cNvSpPr>
          <p:nvPr/>
        </p:nvSpPr>
        <p:spPr>
          <a:xfrm>
            <a:off x="304800" y="0"/>
            <a:ext cx="8382000" cy="457200"/>
          </a:xfrm>
          <a:prstGeom prst="rect">
            <a:avLst/>
          </a:prstGeom>
        </p:spPr>
        <p:txBody>
          <a:bodyPr bIns="91440" anchor="b" anchorCtr="0">
            <a:noAutofit/>
          </a:bodyPr>
          <a:lstStyle>
            <a:lvl1pPr algn="l" rtl="0" eaLnBrk="1" latinLnBrk="0" hangingPunct="1">
              <a:spcBef>
                <a:spcPct val="0"/>
              </a:spcBef>
              <a:buNone/>
              <a:defRPr kumimoji="0" sz="4000" kern="1200">
                <a:solidFill>
                  <a:schemeClr val="tx2"/>
                </a:solidFill>
                <a:latin typeface="+mj-lt"/>
                <a:ea typeface="+mj-ea"/>
                <a:cs typeface="+mj-cs"/>
              </a:defRPr>
            </a:lvl1pPr>
          </a:lstStyle>
          <a:p>
            <a:pPr algn="ctr"/>
            <a:r>
              <a:rPr lang="en-GB" sz="2800" b="1" dirty="0">
                <a:solidFill>
                  <a:srgbClr val="FF0000"/>
                </a:solidFill>
                <a:latin typeface="Times New Roman" panose="02020603050405020304" pitchFamily="18" charset="0"/>
                <a:cs typeface="Times New Roman" panose="02020603050405020304" pitchFamily="18" charset="0"/>
              </a:rPr>
              <a:t>Characteristics of PAN</a:t>
            </a:r>
          </a:p>
        </p:txBody>
      </p:sp>
    </p:spTree>
    <p:extLst>
      <p:ext uri="{BB962C8B-B14F-4D97-AF65-F5344CB8AC3E}">
        <p14:creationId xmlns:p14="http://schemas.microsoft.com/office/powerpoint/2010/main" val="8911337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7532" y="0"/>
            <a:ext cx="7886700" cy="307806"/>
          </a:xfrm>
        </p:spPr>
        <p:txBody>
          <a:bodyPr>
            <a:noAutofit/>
          </a:bodyPr>
          <a:lstStyle/>
          <a:p>
            <a:r>
              <a:rPr lang="en-GB" sz="2000" b="1" dirty="0" smtClean="0">
                <a:solidFill>
                  <a:srgbClr val="0000CC"/>
                </a:solidFill>
                <a:latin typeface="Times New Roman" panose="02020603050405020304" pitchFamily="18" charset="0"/>
                <a:cs typeface="Times New Roman" panose="02020603050405020304" pitchFamily="18" charset="0"/>
              </a:rPr>
              <a:t>Overview of Computer Networks-----</a:t>
            </a:r>
            <a:endParaRPr lang="en-GB" sz="2000" b="1" dirty="0">
              <a:solidFill>
                <a:srgbClr val="0000CC"/>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0" y="228600"/>
            <a:ext cx="9144000" cy="6629399"/>
          </a:xfrm>
        </p:spPr>
        <p:txBody>
          <a:bodyPr>
            <a:noAutofit/>
          </a:bodyPr>
          <a:lstStyle/>
          <a:p>
            <a:pPr algn="just">
              <a:lnSpc>
                <a:spcPct val="150000"/>
              </a:lnSpc>
              <a:spcBef>
                <a:spcPts val="0"/>
              </a:spcBef>
              <a:buSzPct val="120000"/>
              <a:buFont typeface="Wingdings" panose="05000000000000000000" pitchFamily="2" charset="2"/>
              <a:buChar char="Ø"/>
            </a:pPr>
            <a:r>
              <a:rPr lang="en-US" altLang="en-US" b="1" dirty="0">
                <a:solidFill>
                  <a:srgbClr val="FF0000"/>
                </a:solidFill>
                <a:latin typeface="Times New Roman" panose="02020603050405020304" pitchFamily="18" charset="0"/>
                <a:cs typeface="Times New Roman" panose="02020603050405020304" pitchFamily="18" charset="0"/>
              </a:rPr>
              <a:t>Old paradigm: </a:t>
            </a:r>
          </a:p>
          <a:p>
            <a:pPr lvl="1" algn="just">
              <a:lnSpc>
                <a:spcPct val="150000"/>
              </a:lnSpc>
              <a:spcBef>
                <a:spcPts val="0"/>
              </a:spcBef>
              <a:buClr>
                <a:schemeClr val="folHlink"/>
              </a:buClr>
              <a:buSzPct val="120000"/>
              <a:buFont typeface="Wingdings" panose="05000000000000000000" pitchFamily="2" charset="2"/>
              <a:buChar char="§"/>
            </a:pPr>
            <a:r>
              <a:rPr lang="en-US" altLang="en-US" sz="2600" dirty="0">
                <a:latin typeface="Times New Roman" panose="02020603050405020304" pitchFamily="18" charset="0"/>
                <a:cs typeface="Times New Roman" panose="02020603050405020304" pitchFamily="18" charset="0"/>
              </a:rPr>
              <a:t>A </a:t>
            </a:r>
            <a:r>
              <a:rPr lang="en-US" altLang="en-US" sz="2600" b="1" dirty="0">
                <a:latin typeface="Times New Roman" panose="02020603050405020304" pitchFamily="18" charset="0"/>
                <a:cs typeface="Times New Roman" panose="02020603050405020304" pitchFamily="18" charset="0"/>
              </a:rPr>
              <a:t>single powerful computer </a:t>
            </a:r>
            <a:r>
              <a:rPr lang="en-US" altLang="en-US" sz="2600" dirty="0">
                <a:latin typeface="Times New Roman" panose="02020603050405020304" pitchFamily="18" charset="0"/>
                <a:cs typeface="Times New Roman" panose="02020603050405020304" pitchFamily="18" charset="0"/>
              </a:rPr>
              <a:t>serving all the </a:t>
            </a:r>
            <a:r>
              <a:rPr lang="en-US" altLang="en-US" sz="2600" b="1" dirty="0">
                <a:latin typeface="Times New Roman" panose="02020603050405020304" pitchFamily="18" charset="0"/>
                <a:cs typeface="Times New Roman" panose="02020603050405020304" pitchFamily="18" charset="0"/>
              </a:rPr>
              <a:t>needs</a:t>
            </a:r>
            <a:r>
              <a:rPr lang="en-US" altLang="en-US" sz="2600" dirty="0">
                <a:latin typeface="Times New Roman" panose="02020603050405020304" pitchFamily="18" charset="0"/>
                <a:cs typeface="Times New Roman" panose="02020603050405020304" pitchFamily="18" charset="0"/>
              </a:rPr>
              <a:t> of an </a:t>
            </a:r>
            <a:r>
              <a:rPr lang="en-US" altLang="en-US" sz="2600" b="1" dirty="0">
                <a:latin typeface="Times New Roman" panose="02020603050405020304" pitchFamily="18" charset="0"/>
                <a:cs typeface="Times New Roman" panose="02020603050405020304" pitchFamily="18" charset="0"/>
              </a:rPr>
              <a:t>organization</a:t>
            </a:r>
          </a:p>
          <a:p>
            <a:pPr lvl="1" algn="just">
              <a:lnSpc>
                <a:spcPct val="150000"/>
              </a:lnSpc>
              <a:spcBef>
                <a:spcPts val="0"/>
              </a:spcBef>
              <a:buClr>
                <a:schemeClr val="folHlink"/>
              </a:buClr>
              <a:buSzPct val="120000"/>
              <a:buFont typeface="Wingdings" panose="05000000000000000000" pitchFamily="2" charset="2"/>
              <a:buChar char="§"/>
            </a:pPr>
            <a:r>
              <a:rPr lang="en-US" altLang="en-US" sz="2600" b="1" dirty="0">
                <a:solidFill>
                  <a:srgbClr val="6600CC"/>
                </a:solidFill>
                <a:latin typeface="Times New Roman" panose="02020603050405020304" pitchFamily="18" charset="0"/>
                <a:cs typeface="Times New Roman" panose="02020603050405020304" pitchFamily="18" charset="0"/>
              </a:rPr>
              <a:t>Sneaker net</a:t>
            </a:r>
            <a:r>
              <a:rPr lang="en-US" altLang="en-US" sz="2600" dirty="0">
                <a:latin typeface="Times New Roman" panose="02020603050405020304" pitchFamily="18" charset="0"/>
                <a:cs typeface="Times New Roman" panose="02020603050405020304" pitchFamily="18" charset="0"/>
              </a:rPr>
              <a:t>  --Method of </a:t>
            </a:r>
            <a:r>
              <a:rPr lang="en-US" altLang="en-US" sz="2600" b="1" dirty="0">
                <a:solidFill>
                  <a:srgbClr val="FF0000"/>
                </a:solidFill>
                <a:latin typeface="Times New Roman" panose="02020603050405020304" pitchFamily="18" charset="0"/>
                <a:cs typeface="Times New Roman" panose="02020603050405020304" pitchFamily="18" charset="0"/>
              </a:rPr>
              <a:t>sharing</a:t>
            </a:r>
            <a:r>
              <a:rPr lang="en-US" altLang="en-US" sz="2600" dirty="0">
                <a:latin typeface="Times New Roman" panose="02020603050405020304" pitchFamily="18" charset="0"/>
                <a:cs typeface="Times New Roman" panose="02020603050405020304" pitchFamily="18" charset="0"/>
              </a:rPr>
              <a:t> </a:t>
            </a:r>
            <a:r>
              <a:rPr lang="en-US" altLang="en-US" sz="2600" b="1" dirty="0">
                <a:solidFill>
                  <a:srgbClr val="FF0000"/>
                </a:solidFill>
                <a:latin typeface="Times New Roman" panose="02020603050405020304" pitchFamily="18" charset="0"/>
                <a:cs typeface="Times New Roman" panose="02020603050405020304" pitchFamily="18" charset="0"/>
              </a:rPr>
              <a:t>data</a:t>
            </a:r>
            <a:r>
              <a:rPr lang="en-US" altLang="en-US" sz="2600" dirty="0">
                <a:latin typeface="Times New Roman" panose="02020603050405020304" pitchFamily="18" charset="0"/>
                <a:cs typeface="Times New Roman" panose="02020603050405020304" pitchFamily="18" charset="0"/>
              </a:rPr>
              <a:t> by </a:t>
            </a:r>
            <a:r>
              <a:rPr lang="en-US" altLang="en-US" sz="2600" b="1" dirty="0">
                <a:solidFill>
                  <a:srgbClr val="660033"/>
                </a:solidFill>
                <a:latin typeface="Times New Roman" panose="02020603050405020304" pitchFamily="18" charset="0"/>
                <a:cs typeface="Times New Roman" panose="02020603050405020304" pitchFamily="18" charset="0"/>
              </a:rPr>
              <a:t>copying</a:t>
            </a:r>
            <a:r>
              <a:rPr lang="en-US" altLang="en-US" sz="2600" dirty="0">
                <a:latin typeface="Times New Roman" panose="02020603050405020304" pitchFamily="18" charset="0"/>
                <a:cs typeface="Times New Roman" panose="02020603050405020304" pitchFamily="18" charset="0"/>
              </a:rPr>
              <a:t> it to a </a:t>
            </a:r>
            <a:r>
              <a:rPr lang="en-US" altLang="en-US" sz="2600" b="1" dirty="0">
                <a:solidFill>
                  <a:srgbClr val="660033"/>
                </a:solidFill>
                <a:latin typeface="Times New Roman" panose="02020603050405020304" pitchFamily="18" charset="0"/>
                <a:cs typeface="Times New Roman" panose="02020603050405020304" pitchFamily="18" charset="0"/>
              </a:rPr>
              <a:t>disk</a:t>
            </a:r>
            <a:r>
              <a:rPr lang="en-US" altLang="en-US" sz="2600" dirty="0">
                <a:latin typeface="Times New Roman" panose="02020603050405020304" pitchFamily="18" charset="0"/>
                <a:cs typeface="Times New Roman" panose="02020603050405020304" pitchFamily="18" charset="0"/>
              </a:rPr>
              <a:t> and </a:t>
            </a:r>
            <a:r>
              <a:rPr lang="en-US" altLang="en-US" sz="2600" b="1" dirty="0">
                <a:solidFill>
                  <a:srgbClr val="660033"/>
                </a:solidFill>
                <a:latin typeface="Times New Roman" panose="02020603050405020304" pitchFamily="18" charset="0"/>
                <a:cs typeface="Times New Roman" panose="02020603050405020304" pitchFamily="18" charset="0"/>
              </a:rPr>
              <a:t>carrying</a:t>
            </a:r>
            <a:r>
              <a:rPr lang="en-US" altLang="en-US" sz="2600" dirty="0">
                <a:latin typeface="Times New Roman" panose="02020603050405020304" pitchFamily="18" charset="0"/>
                <a:cs typeface="Times New Roman" panose="02020603050405020304" pitchFamily="18" charset="0"/>
              </a:rPr>
              <a:t> it from </a:t>
            </a:r>
            <a:r>
              <a:rPr lang="en-US" altLang="en-US" sz="2600" b="1" dirty="0">
                <a:solidFill>
                  <a:srgbClr val="0000CC"/>
                </a:solidFill>
                <a:latin typeface="Times New Roman" panose="02020603050405020304" pitchFamily="18" charset="0"/>
                <a:cs typeface="Times New Roman" panose="02020603050405020304" pitchFamily="18" charset="0"/>
              </a:rPr>
              <a:t>computer</a:t>
            </a:r>
            <a:r>
              <a:rPr lang="en-US" altLang="en-US" sz="2600" dirty="0">
                <a:latin typeface="Times New Roman" panose="02020603050405020304" pitchFamily="18" charset="0"/>
                <a:cs typeface="Times New Roman" panose="02020603050405020304" pitchFamily="18" charset="0"/>
              </a:rPr>
              <a:t> to </a:t>
            </a:r>
            <a:r>
              <a:rPr lang="en-US" altLang="en-US" sz="2600" b="1" dirty="0">
                <a:solidFill>
                  <a:srgbClr val="0000CC"/>
                </a:solidFill>
                <a:latin typeface="Times New Roman" panose="02020603050405020304" pitchFamily="18" charset="0"/>
                <a:cs typeface="Times New Roman" panose="02020603050405020304" pitchFamily="18" charset="0"/>
              </a:rPr>
              <a:t>computer</a:t>
            </a:r>
          </a:p>
          <a:p>
            <a:pPr algn="just">
              <a:lnSpc>
                <a:spcPct val="150000"/>
              </a:lnSpc>
              <a:spcBef>
                <a:spcPts val="0"/>
              </a:spcBef>
              <a:buSzPct val="120000"/>
              <a:buFont typeface="Wingdings" panose="05000000000000000000" pitchFamily="2" charset="2"/>
              <a:buChar char="Ø"/>
            </a:pPr>
            <a:endParaRPr lang="en-US" altLang="en-US" b="1" dirty="0" smtClean="0">
              <a:solidFill>
                <a:srgbClr val="FF0000"/>
              </a:solidFill>
              <a:latin typeface="Times New Roman" panose="02020603050405020304" pitchFamily="18" charset="0"/>
              <a:cs typeface="Times New Roman" panose="02020603050405020304" pitchFamily="18" charset="0"/>
            </a:endParaRPr>
          </a:p>
          <a:p>
            <a:pPr algn="just">
              <a:lnSpc>
                <a:spcPct val="150000"/>
              </a:lnSpc>
              <a:spcBef>
                <a:spcPts val="0"/>
              </a:spcBef>
              <a:buSzPct val="120000"/>
              <a:buFont typeface="Wingdings" panose="05000000000000000000" pitchFamily="2" charset="2"/>
              <a:buChar char="Ø"/>
            </a:pPr>
            <a:endParaRPr lang="en-US" altLang="en-US" b="1" dirty="0">
              <a:solidFill>
                <a:srgbClr val="FF0000"/>
              </a:solidFill>
              <a:latin typeface="Times New Roman" panose="02020603050405020304" pitchFamily="18" charset="0"/>
              <a:cs typeface="Times New Roman" panose="02020603050405020304" pitchFamily="18" charset="0"/>
            </a:endParaRPr>
          </a:p>
          <a:p>
            <a:pPr algn="just">
              <a:lnSpc>
                <a:spcPct val="150000"/>
              </a:lnSpc>
              <a:spcBef>
                <a:spcPts val="0"/>
              </a:spcBef>
              <a:buSzPct val="120000"/>
              <a:buFont typeface="Wingdings" panose="05000000000000000000" pitchFamily="2" charset="2"/>
              <a:buChar char="Ø"/>
            </a:pPr>
            <a:endParaRPr lang="en-US" altLang="en-US" b="1" dirty="0" smtClean="0">
              <a:solidFill>
                <a:srgbClr val="FF0000"/>
              </a:solidFill>
              <a:latin typeface="Times New Roman" panose="02020603050405020304" pitchFamily="18" charset="0"/>
              <a:cs typeface="Times New Roman" panose="02020603050405020304" pitchFamily="18" charset="0"/>
            </a:endParaRPr>
          </a:p>
          <a:p>
            <a:pPr algn="just">
              <a:lnSpc>
                <a:spcPct val="150000"/>
              </a:lnSpc>
              <a:spcBef>
                <a:spcPts val="0"/>
              </a:spcBef>
              <a:buSzPct val="120000"/>
              <a:buFont typeface="Wingdings" panose="05000000000000000000" pitchFamily="2" charset="2"/>
              <a:buChar char="Ø"/>
            </a:pPr>
            <a:r>
              <a:rPr lang="en-US" altLang="en-US" b="1" dirty="0" smtClean="0">
                <a:solidFill>
                  <a:srgbClr val="FF0000"/>
                </a:solidFill>
                <a:latin typeface="Times New Roman" panose="02020603050405020304" pitchFamily="18" charset="0"/>
                <a:cs typeface="Times New Roman" panose="02020603050405020304" pitchFamily="18" charset="0"/>
              </a:rPr>
              <a:t>New </a:t>
            </a:r>
            <a:r>
              <a:rPr lang="en-US" altLang="en-US" b="1" dirty="0">
                <a:solidFill>
                  <a:srgbClr val="FF0000"/>
                </a:solidFill>
                <a:latin typeface="Times New Roman" panose="02020603050405020304" pitchFamily="18" charset="0"/>
                <a:cs typeface="Times New Roman" panose="02020603050405020304" pitchFamily="18" charset="0"/>
              </a:rPr>
              <a:t>paradigm </a:t>
            </a:r>
          </a:p>
          <a:p>
            <a:pPr lvl="1" algn="just">
              <a:lnSpc>
                <a:spcPct val="150000"/>
              </a:lnSpc>
              <a:spcBef>
                <a:spcPts val="0"/>
              </a:spcBef>
              <a:buClr>
                <a:schemeClr val="folHlink"/>
              </a:buClr>
              <a:buSzPct val="120000"/>
              <a:buFont typeface="Wingdings" panose="05000000000000000000" pitchFamily="2" charset="2"/>
              <a:buChar char="§"/>
            </a:pPr>
            <a:r>
              <a:rPr lang="en-US" altLang="en-US" sz="2600" b="1" dirty="0">
                <a:solidFill>
                  <a:srgbClr val="6600CC"/>
                </a:solidFill>
                <a:latin typeface="Times New Roman" panose="02020603050405020304" pitchFamily="18" charset="0"/>
                <a:cs typeface="Times New Roman" panose="02020603050405020304" pitchFamily="18" charset="0"/>
              </a:rPr>
              <a:t>Computer networks</a:t>
            </a:r>
            <a:r>
              <a:rPr lang="en-US" altLang="en-US" sz="2600" dirty="0">
                <a:latin typeface="Times New Roman" panose="02020603050405020304" pitchFamily="18" charset="0"/>
                <a:cs typeface="Times New Roman" panose="02020603050405020304" pitchFamily="18" charset="0"/>
              </a:rPr>
              <a:t>: a </a:t>
            </a:r>
            <a:r>
              <a:rPr lang="en-US" altLang="en-US" sz="2600" b="1" dirty="0">
                <a:latin typeface="Times New Roman" panose="02020603050405020304" pitchFamily="18" charset="0"/>
                <a:cs typeface="Times New Roman" panose="02020603050405020304" pitchFamily="18" charset="0"/>
              </a:rPr>
              <a:t>large</a:t>
            </a:r>
            <a:r>
              <a:rPr lang="en-US" altLang="en-US" sz="2600" dirty="0">
                <a:latin typeface="Times New Roman" panose="02020603050405020304" pitchFamily="18" charset="0"/>
                <a:cs typeface="Times New Roman" panose="02020603050405020304" pitchFamily="18" charset="0"/>
              </a:rPr>
              <a:t> num</a:t>
            </a:r>
            <a:r>
              <a:rPr lang="en-US" altLang="en-US" sz="2600" b="1" dirty="0">
                <a:latin typeface="Times New Roman" panose="02020603050405020304" pitchFamily="18" charset="0"/>
                <a:cs typeface="Times New Roman" panose="02020603050405020304" pitchFamily="18" charset="0"/>
              </a:rPr>
              <a:t>b</a:t>
            </a:r>
            <a:r>
              <a:rPr lang="en-US" altLang="en-US" sz="2600" dirty="0">
                <a:latin typeface="Times New Roman" panose="02020603050405020304" pitchFamily="18" charset="0"/>
                <a:cs typeface="Times New Roman" panose="02020603050405020304" pitchFamily="18" charset="0"/>
              </a:rPr>
              <a:t>er of </a:t>
            </a:r>
            <a:r>
              <a:rPr lang="en-US" altLang="en-US" sz="2600" b="1" dirty="0">
                <a:latin typeface="Times New Roman" panose="02020603050405020304" pitchFamily="18" charset="0"/>
                <a:cs typeface="Times New Roman" panose="02020603050405020304" pitchFamily="18" charset="0"/>
              </a:rPr>
              <a:t>separate</a:t>
            </a:r>
            <a:r>
              <a:rPr lang="en-US" altLang="en-US" sz="2600" dirty="0">
                <a:latin typeface="Times New Roman" panose="02020603050405020304" pitchFamily="18" charset="0"/>
                <a:cs typeface="Times New Roman" panose="02020603050405020304" pitchFamily="18" charset="0"/>
              </a:rPr>
              <a:t> (</a:t>
            </a:r>
            <a:r>
              <a:rPr lang="en-US" altLang="en-US" sz="2600" b="1" dirty="0">
                <a:latin typeface="Times New Roman" panose="02020603050405020304" pitchFamily="18" charset="0"/>
                <a:cs typeface="Times New Roman" panose="02020603050405020304" pitchFamily="18" charset="0"/>
              </a:rPr>
              <a:t>autonomous</a:t>
            </a:r>
            <a:r>
              <a:rPr lang="en-US" altLang="en-US" sz="2600" dirty="0">
                <a:latin typeface="Times New Roman" panose="02020603050405020304" pitchFamily="18" charset="0"/>
                <a:cs typeface="Times New Roman" panose="02020603050405020304" pitchFamily="18" charset="0"/>
              </a:rPr>
              <a:t>) but </a:t>
            </a:r>
            <a:r>
              <a:rPr lang="en-US" altLang="en-US" sz="2600" b="1" dirty="0">
                <a:solidFill>
                  <a:srgbClr val="660066"/>
                </a:solidFill>
                <a:latin typeface="Times New Roman" panose="02020603050405020304" pitchFamily="18" charset="0"/>
                <a:cs typeface="Times New Roman" panose="02020603050405020304" pitchFamily="18" charset="0"/>
              </a:rPr>
              <a:t>internetworked</a:t>
            </a:r>
            <a:r>
              <a:rPr lang="en-US" altLang="en-US" sz="2600" dirty="0">
                <a:latin typeface="Times New Roman" panose="02020603050405020304" pitchFamily="18" charset="0"/>
                <a:cs typeface="Times New Roman" panose="02020603050405020304" pitchFamily="18" charset="0"/>
              </a:rPr>
              <a:t> (being able to </a:t>
            </a:r>
            <a:r>
              <a:rPr lang="en-US" altLang="en-US" sz="2600" b="1" dirty="0">
                <a:solidFill>
                  <a:srgbClr val="660066"/>
                </a:solidFill>
                <a:latin typeface="Times New Roman" panose="02020603050405020304" pitchFamily="18" charset="0"/>
                <a:cs typeface="Times New Roman" panose="02020603050405020304" pitchFamily="18" charset="0"/>
              </a:rPr>
              <a:t>exchange</a:t>
            </a:r>
            <a:r>
              <a:rPr lang="en-US" altLang="en-US" sz="2600" dirty="0">
                <a:latin typeface="Times New Roman" panose="02020603050405020304" pitchFamily="18" charset="0"/>
                <a:cs typeface="Times New Roman" panose="02020603050405020304" pitchFamily="18" charset="0"/>
              </a:rPr>
              <a:t> </a:t>
            </a:r>
            <a:r>
              <a:rPr lang="en-US" altLang="en-US" sz="2600" b="1" dirty="0">
                <a:solidFill>
                  <a:srgbClr val="660066"/>
                </a:solidFill>
                <a:latin typeface="Times New Roman" panose="02020603050405020304" pitchFamily="18" charset="0"/>
                <a:cs typeface="Times New Roman" panose="02020603050405020304" pitchFamily="18" charset="0"/>
              </a:rPr>
              <a:t>information</a:t>
            </a:r>
            <a:r>
              <a:rPr lang="en-US" altLang="en-US" sz="2600" dirty="0">
                <a:latin typeface="Times New Roman" panose="02020603050405020304" pitchFamily="18" charset="0"/>
                <a:cs typeface="Times New Roman" panose="02020603050405020304" pitchFamily="18" charset="0"/>
              </a:rPr>
              <a:t>) </a:t>
            </a:r>
            <a:r>
              <a:rPr lang="en-US" altLang="en-US" sz="2600" b="1" dirty="0">
                <a:solidFill>
                  <a:srgbClr val="660066"/>
                </a:solidFill>
                <a:latin typeface="Times New Roman" panose="02020603050405020304" pitchFamily="18" charset="0"/>
                <a:cs typeface="Times New Roman" panose="02020603050405020304" pitchFamily="18" charset="0"/>
              </a:rPr>
              <a:t>computers</a:t>
            </a:r>
            <a:r>
              <a:rPr lang="en-US" altLang="en-US" sz="2600" dirty="0">
                <a:latin typeface="Times New Roman" panose="02020603050405020304" pitchFamily="18" charset="0"/>
                <a:cs typeface="Times New Roman" panose="02020603050405020304" pitchFamily="18" charset="0"/>
              </a:rPr>
              <a:t> doing the </a:t>
            </a:r>
            <a:r>
              <a:rPr lang="en-US" altLang="en-US" sz="2600" dirty="0" smtClean="0">
                <a:latin typeface="Times New Roman" panose="02020603050405020304" pitchFamily="18" charset="0"/>
                <a:cs typeface="Times New Roman" panose="02020603050405020304" pitchFamily="18" charset="0"/>
              </a:rPr>
              <a:t>job</a:t>
            </a:r>
            <a:endParaRPr lang="en-US" altLang="en-US" sz="26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3D3B27F1-A1DB-4496-9D6F-C7E1FD4717E5}" type="slidenum">
              <a:rPr lang="en-GB" smtClean="0"/>
              <a:t>2</a:t>
            </a:fld>
            <a:endParaRPr lang="en-GB"/>
          </a:p>
        </p:txBody>
      </p:sp>
      <p:grpSp>
        <p:nvGrpSpPr>
          <p:cNvPr id="5" name="Group 4"/>
          <p:cNvGrpSpPr/>
          <p:nvPr/>
        </p:nvGrpSpPr>
        <p:grpSpPr>
          <a:xfrm>
            <a:off x="1234782" y="3124200"/>
            <a:ext cx="6172200" cy="1383425"/>
            <a:chOff x="1605341" y="3339566"/>
            <a:chExt cx="6766685" cy="3644912"/>
          </a:xfrm>
        </p:grpSpPr>
        <p:pic>
          <p:nvPicPr>
            <p:cNvPr id="6" name="Picture 2"/>
            <p:cNvPicPr>
              <a:picLocks noChangeAspect="1" noChangeArrowheads="1"/>
            </p:cNvPicPr>
            <p:nvPr/>
          </p:nvPicPr>
          <p:blipFill>
            <a:blip r:embed="rId2"/>
            <a:srcRect/>
            <a:stretch>
              <a:fillRect/>
            </a:stretch>
          </p:blipFill>
          <p:spPr bwMode="auto">
            <a:xfrm>
              <a:off x="1605341" y="3638256"/>
              <a:ext cx="1934635" cy="1819707"/>
            </a:xfrm>
            <a:prstGeom prst="rect">
              <a:avLst/>
            </a:prstGeom>
            <a:noFill/>
            <a:ln w="9525">
              <a:noFill/>
              <a:miter lim="800000"/>
              <a:headEnd/>
              <a:tailEnd/>
            </a:ln>
          </p:spPr>
        </p:pic>
        <p:pic>
          <p:nvPicPr>
            <p:cNvPr id="7" name="Picture 3"/>
            <p:cNvPicPr>
              <a:picLocks noChangeAspect="1" noChangeArrowheads="1"/>
            </p:cNvPicPr>
            <p:nvPr/>
          </p:nvPicPr>
          <p:blipFill>
            <a:blip r:embed="rId3"/>
            <a:srcRect/>
            <a:stretch>
              <a:fillRect/>
            </a:stretch>
          </p:blipFill>
          <p:spPr bwMode="auto">
            <a:xfrm>
              <a:off x="6553198" y="3339566"/>
              <a:ext cx="1818828" cy="2118399"/>
            </a:xfrm>
            <a:prstGeom prst="rect">
              <a:avLst/>
            </a:prstGeom>
            <a:noFill/>
            <a:ln w="9525">
              <a:noFill/>
              <a:miter lim="800000"/>
              <a:headEnd/>
              <a:tailEnd/>
            </a:ln>
          </p:spPr>
        </p:pic>
        <p:pic>
          <p:nvPicPr>
            <p:cNvPr id="8" name="Picture 4"/>
            <p:cNvPicPr>
              <a:picLocks noChangeAspect="1" noChangeArrowheads="1"/>
            </p:cNvPicPr>
            <p:nvPr/>
          </p:nvPicPr>
          <p:blipFill>
            <a:blip r:embed="rId4"/>
            <a:srcRect/>
            <a:stretch>
              <a:fillRect/>
            </a:stretch>
          </p:blipFill>
          <p:spPr bwMode="auto">
            <a:xfrm>
              <a:off x="2362200" y="5436121"/>
              <a:ext cx="4724400" cy="1548357"/>
            </a:xfrm>
            <a:prstGeom prst="rect">
              <a:avLst/>
            </a:prstGeom>
            <a:noFill/>
            <a:ln w="9525">
              <a:noFill/>
              <a:miter lim="800000"/>
              <a:headEnd/>
              <a:tailEnd/>
            </a:ln>
          </p:spPr>
        </p:pic>
      </p:grpSp>
    </p:spTree>
    <p:extLst>
      <p:ext uri="{BB962C8B-B14F-4D97-AF65-F5344CB8AC3E}">
        <p14:creationId xmlns:p14="http://schemas.microsoft.com/office/powerpoint/2010/main" val="93369049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Content Placeholder 2"/>
          <p:cNvSpPr>
            <a:spLocks noGrp="1"/>
          </p:cNvSpPr>
          <p:nvPr>
            <p:ph idx="1"/>
          </p:nvPr>
        </p:nvSpPr>
        <p:spPr>
          <a:xfrm>
            <a:off x="0" y="304800"/>
            <a:ext cx="9144000" cy="6553200"/>
          </a:xfrm>
        </p:spPr>
        <p:txBody>
          <a:bodyPr>
            <a:noAutofit/>
          </a:bodyPr>
          <a:lstStyle/>
          <a:p>
            <a:pPr algn="just">
              <a:lnSpc>
                <a:spcPct val="150000"/>
              </a:lnSpc>
              <a:spcBef>
                <a:spcPts val="0"/>
              </a:spcBef>
              <a:buFont typeface="Wingdings" panose="05000000000000000000" pitchFamily="2" charset="2"/>
              <a:buChar char="Ø"/>
            </a:pPr>
            <a:r>
              <a:rPr lang="en-GB" sz="3200" b="1" dirty="0" smtClean="0">
                <a:solidFill>
                  <a:srgbClr val="6600CC"/>
                </a:solidFill>
                <a:latin typeface="Times New Roman" panose="02020603050405020304" pitchFamily="18" charset="0"/>
                <a:cs typeface="Times New Roman" panose="02020603050405020304" pitchFamily="18" charset="0"/>
              </a:rPr>
              <a:t>Advantages of PAN</a:t>
            </a:r>
          </a:p>
          <a:p>
            <a:pPr algn="just">
              <a:lnSpc>
                <a:spcPct val="150000"/>
              </a:lnSpc>
              <a:spcBef>
                <a:spcPts val="0"/>
              </a:spcBef>
              <a:buFont typeface="Wingdings" panose="05000000000000000000" pitchFamily="2" charset="2"/>
              <a:buChar char="§"/>
            </a:pPr>
            <a:r>
              <a:rPr lang="en-GB" sz="3200" dirty="0" smtClean="0">
                <a:latin typeface="Times New Roman" panose="02020603050405020304" pitchFamily="18" charset="0"/>
                <a:cs typeface="Times New Roman" panose="02020603050405020304" pitchFamily="18" charset="0"/>
              </a:rPr>
              <a:t>PAN </a:t>
            </a:r>
            <a:r>
              <a:rPr lang="en-GB" sz="3200" dirty="0">
                <a:latin typeface="Times New Roman" panose="02020603050405020304" pitchFamily="18" charset="0"/>
                <a:cs typeface="Times New Roman" panose="02020603050405020304" pitchFamily="18" charset="0"/>
              </a:rPr>
              <a:t>networks are relatively secure and safe</a:t>
            </a:r>
          </a:p>
          <a:p>
            <a:pPr algn="just">
              <a:lnSpc>
                <a:spcPct val="150000"/>
              </a:lnSpc>
              <a:spcBef>
                <a:spcPts val="0"/>
              </a:spcBef>
              <a:buFont typeface="Wingdings" panose="05000000000000000000" pitchFamily="2" charset="2"/>
              <a:buChar char="§"/>
            </a:pPr>
            <a:r>
              <a:rPr lang="en-GB" sz="3200" dirty="0">
                <a:latin typeface="Times New Roman" panose="02020603050405020304" pitchFamily="18" charset="0"/>
                <a:cs typeface="Times New Roman" panose="02020603050405020304" pitchFamily="18" charset="0"/>
              </a:rPr>
              <a:t>It offers only short-range solution up to ten meters</a:t>
            </a:r>
          </a:p>
          <a:p>
            <a:pPr algn="just">
              <a:lnSpc>
                <a:spcPct val="150000"/>
              </a:lnSpc>
              <a:spcBef>
                <a:spcPts val="0"/>
              </a:spcBef>
              <a:buFont typeface="Wingdings" panose="05000000000000000000" pitchFamily="2" charset="2"/>
              <a:buChar char="§"/>
            </a:pPr>
            <a:r>
              <a:rPr lang="en-GB" sz="3200" dirty="0">
                <a:latin typeface="Times New Roman" panose="02020603050405020304" pitchFamily="18" charset="0"/>
                <a:cs typeface="Times New Roman" panose="02020603050405020304" pitchFamily="18" charset="0"/>
              </a:rPr>
              <a:t>Strictly restricted to a small area</a:t>
            </a:r>
          </a:p>
          <a:p>
            <a:pPr algn="just">
              <a:lnSpc>
                <a:spcPct val="150000"/>
              </a:lnSpc>
              <a:spcBef>
                <a:spcPts val="0"/>
              </a:spcBef>
              <a:buFont typeface="Wingdings" panose="05000000000000000000" pitchFamily="2" charset="2"/>
              <a:buChar char="Ø"/>
            </a:pPr>
            <a:r>
              <a:rPr lang="en-GB" sz="3200" b="1" dirty="0">
                <a:solidFill>
                  <a:srgbClr val="6600CC"/>
                </a:solidFill>
                <a:latin typeface="Times New Roman" panose="02020603050405020304" pitchFamily="18" charset="0"/>
                <a:cs typeface="Times New Roman" panose="02020603050405020304" pitchFamily="18" charset="0"/>
              </a:rPr>
              <a:t>Disadvantages of PAN</a:t>
            </a:r>
          </a:p>
          <a:p>
            <a:pPr algn="just">
              <a:lnSpc>
                <a:spcPct val="150000"/>
              </a:lnSpc>
              <a:spcBef>
                <a:spcPts val="0"/>
              </a:spcBef>
              <a:buFont typeface="Wingdings" panose="05000000000000000000" pitchFamily="2" charset="2"/>
              <a:buChar char="§"/>
            </a:pPr>
            <a:r>
              <a:rPr lang="en-GB" sz="3200" dirty="0">
                <a:latin typeface="Times New Roman" panose="02020603050405020304" pitchFamily="18" charset="0"/>
                <a:cs typeface="Times New Roman" panose="02020603050405020304" pitchFamily="18" charset="0"/>
              </a:rPr>
              <a:t>Here are the cons/drawbacks of using PAN network:</a:t>
            </a:r>
          </a:p>
          <a:p>
            <a:pPr algn="just">
              <a:lnSpc>
                <a:spcPct val="150000"/>
              </a:lnSpc>
              <a:spcBef>
                <a:spcPts val="0"/>
              </a:spcBef>
              <a:buFont typeface="Wingdings" panose="05000000000000000000" pitchFamily="2" charset="2"/>
              <a:buChar char="§"/>
            </a:pPr>
            <a:r>
              <a:rPr lang="en-GB" sz="3200" dirty="0">
                <a:latin typeface="Times New Roman" panose="02020603050405020304" pitchFamily="18" charset="0"/>
                <a:cs typeface="Times New Roman" panose="02020603050405020304" pitchFamily="18" charset="0"/>
              </a:rPr>
              <a:t>It may establish a bad connection to other networks at the same radio bands.</a:t>
            </a:r>
          </a:p>
          <a:p>
            <a:pPr algn="just">
              <a:lnSpc>
                <a:spcPct val="150000"/>
              </a:lnSpc>
              <a:spcBef>
                <a:spcPts val="0"/>
              </a:spcBef>
              <a:buFont typeface="Wingdings" panose="05000000000000000000" pitchFamily="2" charset="2"/>
              <a:buChar char="§"/>
            </a:pPr>
            <a:r>
              <a:rPr lang="en-GB" sz="3200" dirty="0">
                <a:latin typeface="Times New Roman" panose="02020603050405020304" pitchFamily="18" charset="0"/>
                <a:cs typeface="Times New Roman" panose="02020603050405020304" pitchFamily="18" charset="0"/>
              </a:rPr>
              <a:t>Distance limits.</a:t>
            </a:r>
          </a:p>
          <a:p>
            <a:pPr marL="0" indent="0" algn="just">
              <a:lnSpc>
                <a:spcPct val="150000"/>
              </a:lnSpc>
              <a:spcBef>
                <a:spcPts val="0"/>
              </a:spcBef>
              <a:buNone/>
            </a:pPr>
            <a:endParaRPr lang="en-GB" sz="3200" dirty="0">
              <a:latin typeface="Times New Roman" panose="02020603050405020304" pitchFamily="18" charset="0"/>
              <a:cs typeface="Times New Roman" panose="02020603050405020304" pitchFamily="18" charset="0"/>
            </a:endParaRPr>
          </a:p>
          <a:p>
            <a:pPr algn="just">
              <a:lnSpc>
                <a:spcPct val="150000"/>
              </a:lnSpc>
              <a:spcBef>
                <a:spcPts val="0"/>
              </a:spcBef>
              <a:buFont typeface="Wingdings" panose="05000000000000000000" pitchFamily="2" charset="2"/>
              <a:buChar char="§"/>
            </a:pPr>
            <a:endParaRPr lang="en-GB" sz="320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p:txBody>
          <a:bodyPr/>
          <a:lstStyle/>
          <a:p>
            <a:pPr>
              <a:defRPr/>
            </a:pPr>
            <a:fld id="{E90F455D-9CE0-4F9B-A27C-72E940D52AA5}" type="slidenum">
              <a:rPr lang="en-US" smtClean="0"/>
              <a:pPr>
                <a:defRPr/>
              </a:pPr>
              <a:t>20</a:t>
            </a:fld>
            <a:r>
              <a:rPr lang="en-US" smtClean="0"/>
              <a:t> of 52</a:t>
            </a:r>
            <a:endParaRPr lang="en-US" dirty="0"/>
          </a:p>
        </p:txBody>
      </p:sp>
      <p:sp>
        <p:nvSpPr>
          <p:cNvPr id="6" name="Title 1"/>
          <p:cNvSpPr txBox="1">
            <a:spLocks/>
          </p:cNvSpPr>
          <p:nvPr/>
        </p:nvSpPr>
        <p:spPr>
          <a:xfrm>
            <a:off x="304800" y="0"/>
            <a:ext cx="8382000" cy="457200"/>
          </a:xfrm>
          <a:prstGeom prst="rect">
            <a:avLst/>
          </a:prstGeom>
        </p:spPr>
        <p:txBody>
          <a:bodyPr bIns="91440" anchor="b" anchorCtr="0">
            <a:noAutofit/>
          </a:bodyPr>
          <a:lstStyle>
            <a:lvl1pPr algn="l" rtl="0" eaLnBrk="1" latinLnBrk="0" hangingPunct="1">
              <a:spcBef>
                <a:spcPct val="0"/>
              </a:spcBef>
              <a:buNone/>
              <a:defRPr kumimoji="0" sz="4000" kern="1200">
                <a:solidFill>
                  <a:schemeClr val="tx2"/>
                </a:solidFill>
                <a:latin typeface="+mj-lt"/>
                <a:ea typeface="+mj-ea"/>
                <a:cs typeface="+mj-cs"/>
              </a:defRPr>
            </a:lvl1pPr>
          </a:lstStyle>
          <a:p>
            <a:pPr algn="ctr">
              <a:lnSpc>
                <a:spcPct val="150000"/>
              </a:lnSpc>
              <a:spcBef>
                <a:spcPts val="0"/>
              </a:spcBef>
            </a:pPr>
            <a:r>
              <a:rPr lang="en-GB" sz="2800" b="1" dirty="0">
                <a:solidFill>
                  <a:srgbClr val="FF0000"/>
                </a:solidFill>
                <a:latin typeface="Times New Roman" panose="02020603050405020304" pitchFamily="18" charset="0"/>
                <a:cs typeface="Times New Roman" panose="02020603050405020304" pitchFamily="18" charset="0"/>
              </a:rPr>
              <a:t>Advantages </a:t>
            </a:r>
            <a:r>
              <a:rPr lang="en-GB" sz="2800" b="1" dirty="0" smtClean="0">
                <a:solidFill>
                  <a:srgbClr val="FF0000"/>
                </a:solidFill>
                <a:latin typeface="Times New Roman" panose="02020603050405020304" pitchFamily="18" charset="0"/>
                <a:cs typeface="Times New Roman" panose="02020603050405020304" pitchFamily="18" charset="0"/>
              </a:rPr>
              <a:t>and </a:t>
            </a:r>
            <a:r>
              <a:rPr lang="en-GB" sz="2800" b="1" dirty="0">
                <a:solidFill>
                  <a:srgbClr val="FF0000"/>
                </a:solidFill>
                <a:latin typeface="Times New Roman" panose="02020603050405020304" pitchFamily="18" charset="0"/>
                <a:cs typeface="Times New Roman" panose="02020603050405020304" pitchFamily="18" charset="0"/>
              </a:rPr>
              <a:t>Disadvantages </a:t>
            </a:r>
            <a:r>
              <a:rPr lang="en-GB" sz="2800" b="1" dirty="0" smtClean="0">
                <a:solidFill>
                  <a:srgbClr val="FF0000"/>
                </a:solidFill>
                <a:latin typeface="Times New Roman" panose="02020603050405020304" pitchFamily="18" charset="0"/>
                <a:cs typeface="Times New Roman" panose="02020603050405020304" pitchFamily="18" charset="0"/>
              </a:rPr>
              <a:t>of </a:t>
            </a:r>
            <a:r>
              <a:rPr lang="en-GB" sz="2800" b="1" dirty="0">
                <a:solidFill>
                  <a:srgbClr val="FF0000"/>
                </a:solidFill>
                <a:latin typeface="Times New Roman" panose="02020603050405020304" pitchFamily="18" charset="0"/>
                <a:cs typeface="Times New Roman" panose="02020603050405020304" pitchFamily="18" charset="0"/>
              </a:rPr>
              <a:t>PAN</a:t>
            </a:r>
          </a:p>
        </p:txBody>
      </p:sp>
    </p:spTree>
    <p:extLst>
      <p:ext uri="{BB962C8B-B14F-4D97-AF65-F5344CB8AC3E}">
        <p14:creationId xmlns:p14="http://schemas.microsoft.com/office/powerpoint/2010/main" val="63368838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Content Placeholder 2"/>
          <p:cNvSpPr>
            <a:spLocks noGrp="1"/>
          </p:cNvSpPr>
          <p:nvPr>
            <p:ph idx="1"/>
          </p:nvPr>
        </p:nvSpPr>
        <p:spPr>
          <a:xfrm>
            <a:off x="0" y="152400"/>
            <a:ext cx="9144000" cy="6705600"/>
          </a:xfrm>
        </p:spPr>
        <p:txBody>
          <a:bodyPr>
            <a:noAutofit/>
          </a:bodyPr>
          <a:lstStyle/>
          <a:p>
            <a:pPr algn="just">
              <a:lnSpc>
                <a:spcPct val="160000"/>
              </a:lnSpc>
              <a:spcBef>
                <a:spcPts val="0"/>
              </a:spcBef>
              <a:buClr>
                <a:srgbClr val="0070C0"/>
              </a:buClr>
              <a:buFont typeface="Wingdings" panose="05000000000000000000" pitchFamily="2" charset="2"/>
              <a:buChar char="§"/>
              <a:defRPr/>
            </a:pPr>
            <a:r>
              <a:rPr lang="en-US" sz="2900" dirty="0" smtClean="0">
                <a:latin typeface="Times New Roman" panose="02020603050405020304" pitchFamily="18" charset="0"/>
                <a:cs typeface="Times New Roman" panose="02020603050405020304" pitchFamily="18" charset="0"/>
              </a:rPr>
              <a:t>A </a:t>
            </a:r>
            <a:r>
              <a:rPr lang="en-US" sz="2900" b="1" dirty="0"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local area network (LAN) </a:t>
            </a:r>
            <a:r>
              <a:rPr lang="en-US" sz="2900" dirty="0" smtClean="0">
                <a:latin typeface="Times New Roman" panose="02020603050405020304" pitchFamily="18" charset="0"/>
                <a:cs typeface="Times New Roman" panose="02020603050405020304" pitchFamily="18" charset="0"/>
              </a:rPr>
              <a:t>is the basic building block of any computer network. </a:t>
            </a:r>
          </a:p>
          <a:p>
            <a:pPr algn="just">
              <a:lnSpc>
                <a:spcPct val="160000"/>
              </a:lnSpc>
              <a:spcBef>
                <a:spcPts val="0"/>
              </a:spcBef>
              <a:buClr>
                <a:srgbClr val="0070C0"/>
              </a:buClr>
              <a:buFont typeface="Wingdings" panose="05000000000000000000" pitchFamily="2" charset="2"/>
              <a:buChar char="§"/>
              <a:defRPr/>
            </a:pPr>
            <a:r>
              <a:rPr lang="en-US" sz="2900" dirty="0" smtClean="0">
                <a:latin typeface="Times New Roman" panose="02020603050405020304" pitchFamily="18" charset="0"/>
                <a:cs typeface="Times New Roman" panose="02020603050405020304" pitchFamily="18" charset="0"/>
              </a:rPr>
              <a:t>A LAN can range from simple (two computers connected by a cable) to complex (hundreds of connected computers and peripherals throughout a major corporation). </a:t>
            </a:r>
          </a:p>
          <a:p>
            <a:pPr algn="just">
              <a:lnSpc>
                <a:spcPct val="150000"/>
              </a:lnSpc>
              <a:spcBef>
                <a:spcPts val="0"/>
              </a:spcBef>
              <a:buClr>
                <a:srgbClr val="0070C0"/>
              </a:buClr>
              <a:buFont typeface="Wingdings" panose="05000000000000000000" pitchFamily="2" charset="2"/>
              <a:buChar char="§"/>
              <a:defRPr/>
            </a:pPr>
            <a:r>
              <a:rPr lang="en-US" sz="2900" dirty="0">
                <a:latin typeface="Times New Roman" panose="02020603050405020304" pitchFamily="18" charset="0"/>
                <a:cs typeface="Times New Roman" panose="02020603050405020304" pitchFamily="18" charset="0"/>
              </a:rPr>
              <a:t>The distinguishing feature of a LAN is that it is confined to a </a:t>
            </a:r>
            <a:r>
              <a:rPr lang="en-US" sz="2900" b="1" dirty="0">
                <a:solidFill>
                  <a:srgbClr val="FF0000"/>
                </a:solidFill>
                <a:latin typeface="Times New Roman" panose="02020603050405020304" pitchFamily="18" charset="0"/>
                <a:cs typeface="Times New Roman" panose="02020603050405020304" pitchFamily="18" charset="0"/>
              </a:rPr>
              <a:t>limited geographic area.</a:t>
            </a:r>
          </a:p>
          <a:p>
            <a:pPr algn="just">
              <a:lnSpc>
                <a:spcPct val="150000"/>
              </a:lnSpc>
              <a:spcBef>
                <a:spcPts val="0"/>
              </a:spcBef>
              <a:buClr>
                <a:srgbClr val="0070C0"/>
              </a:buClr>
              <a:buFont typeface="Wingdings" panose="05000000000000000000" pitchFamily="2" charset="2"/>
              <a:buChar char="§"/>
              <a:defRPr/>
            </a:pPr>
            <a:r>
              <a:rPr lang="en-US" sz="2900" dirty="0">
                <a:latin typeface="Times New Roman" panose="02020603050405020304" pitchFamily="18" charset="0"/>
                <a:cs typeface="Times New Roman" panose="02020603050405020304" pitchFamily="18" charset="0"/>
              </a:rPr>
              <a:t>A </a:t>
            </a:r>
            <a:r>
              <a:rPr lang="en-US" sz="2900" b="1" dirty="0">
                <a:latin typeface="Times New Roman" panose="02020603050405020304" pitchFamily="18" charset="0"/>
                <a:cs typeface="Times New Roman" panose="02020603050405020304" pitchFamily="18" charset="0"/>
              </a:rPr>
              <a:t>local area network (LAN) </a:t>
            </a:r>
            <a:r>
              <a:rPr lang="en-US" sz="2900" dirty="0">
                <a:latin typeface="Times New Roman" panose="02020603050405020304" pitchFamily="18" charset="0"/>
                <a:cs typeface="Times New Roman" panose="02020603050405020304" pitchFamily="18" charset="0"/>
              </a:rPr>
              <a:t>is usually </a:t>
            </a:r>
            <a:r>
              <a:rPr lang="en-US" sz="2900" b="1" dirty="0">
                <a:solidFill>
                  <a:srgbClr val="008080"/>
                </a:solidFill>
                <a:latin typeface="Times New Roman" panose="02020603050405020304" pitchFamily="18" charset="0"/>
                <a:cs typeface="Times New Roman" panose="02020603050405020304" pitchFamily="18" charset="0"/>
              </a:rPr>
              <a:t>privately</a:t>
            </a:r>
            <a:r>
              <a:rPr lang="en-US" sz="2900" dirty="0">
                <a:latin typeface="Times New Roman" panose="02020603050405020304" pitchFamily="18" charset="0"/>
                <a:cs typeface="Times New Roman" panose="02020603050405020304" pitchFamily="18" charset="0"/>
              </a:rPr>
              <a:t> </a:t>
            </a:r>
            <a:r>
              <a:rPr lang="en-US" sz="2900" b="1" dirty="0">
                <a:solidFill>
                  <a:srgbClr val="008080"/>
                </a:solidFill>
                <a:latin typeface="Times New Roman" panose="02020603050405020304" pitchFamily="18" charset="0"/>
                <a:cs typeface="Times New Roman" panose="02020603050405020304" pitchFamily="18" charset="0"/>
              </a:rPr>
              <a:t>owned</a:t>
            </a:r>
            <a:r>
              <a:rPr lang="en-US" sz="2900" dirty="0">
                <a:latin typeface="Times New Roman" panose="02020603050405020304" pitchFamily="18" charset="0"/>
                <a:cs typeface="Times New Roman" panose="02020603050405020304" pitchFamily="18" charset="0"/>
              </a:rPr>
              <a:t> and links the </a:t>
            </a:r>
            <a:r>
              <a:rPr lang="en-US" sz="2900" b="1" dirty="0">
                <a:solidFill>
                  <a:srgbClr val="008080"/>
                </a:solidFill>
                <a:latin typeface="Times New Roman" panose="02020603050405020304" pitchFamily="18" charset="0"/>
                <a:cs typeface="Times New Roman" panose="02020603050405020304" pitchFamily="18" charset="0"/>
              </a:rPr>
              <a:t>devices</a:t>
            </a:r>
            <a:r>
              <a:rPr lang="en-US" sz="2900" dirty="0">
                <a:latin typeface="Times New Roman" panose="02020603050405020304" pitchFamily="18" charset="0"/>
                <a:cs typeface="Times New Roman" panose="02020603050405020304" pitchFamily="18" charset="0"/>
              </a:rPr>
              <a:t> in a </a:t>
            </a:r>
            <a:r>
              <a:rPr lang="en-US" sz="2900" b="1" dirty="0">
                <a:solidFill>
                  <a:srgbClr val="0000CC"/>
                </a:solidFill>
                <a:latin typeface="Times New Roman" panose="02020603050405020304" pitchFamily="18" charset="0"/>
                <a:cs typeface="Times New Roman" panose="02020603050405020304" pitchFamily="18" charset="0"/>
              </a:rPr>
              <a:t>single</a:t>
            </a:r>
            <a:r>
              <a:rPr lang="en-US" sz="2900" dirty="0">
                <a:latin typeface="Times New Roman" panose="02020603050405020304" pitchFamily="18" charset="0"/>
                <a:cs typeface="Times New Roman" panose="02020603050405020304" pitchFamily="18" charset="0"/>
              </a:rPr>
              <a:t> </a:t>
            </a:r>
            <a:r>
              <a:rPr lang="en-US" sz="2900" b="1" dirty="0">
                <a:solidFill>
                  <a:srgbClr val="0000CC"/>
                </a:solidFill>
                <a:latin typeface="Times New Roman" panose="02020603050405020304" pitchFamily="18" charset="0"/>
                <a:cs typeface="Times New Roman" panose="02020603050405020304" pitchFamily="18" charset="0"/>
              </a:rPr>
              <a:t>office</a:t>
            </a:r>
            <a:r>
              <a:rPr lang="en-US" sz="2900" dirty="0">
                <a:latin typeface="Times New Roman" panose="02020603050405020304" pitchFamily="18" charset="0"/>
                <a:cs typeface="Times New Roman" panose="02020603050405020304" pitchFamily="18" charset="0"/>
              </a:rPr>
              <a:t>, </a:t>
            </a:r>
            <a:r>
              <a:rPr lang="en-US" sz="2900" b="1" dirty="0">
                <a:solidFill>
                  <a:srgbClr val="0000CC"/>
                </a:solidFill>
                <a:latin typeface="Times New Roman" panose="02020603050405020304" pitchFamily="18" charset="0"/>
                <a:cs typeface="Times New Roman" panose="02020603050405020304" pitchFamily="18" charset="0"/>
              </a:rPr>
              <a:t>building</a:t>
            </a:r>
            <a:r>
              <a:rPr lang="en-US" sz="2900" dirty="0">
                <a:latin typeface="Times New Roman" panose="02020603050405020304" pitchFamily="18" charset="0"/>
                <a:cs typeface="Times New Roman" panose="02020603050405020304" pitchFamily="18" charset="0"/>
              </a:rPr>
              <a:t>, or </a:t>
            </a:r>
            <a:r>
              <a:rPr lang="en-US" sz="2900" b="1" dirty="0">
                <a:solidFill>
                  <a:srgbClr val="0000CC"/>
                </a:solidFill>
                <a:latin typeface="Times New Roman" panose="02020603050405020304" pitchFamily="18" charset="0"/>
                <a:cs typeface="Times New Roman" panose="02020603050405020304" pitchFamily="18" charset="0"/>
              </a:rPr>
              <a:t>campus</a:t>
            </a:r>
            <a:r>
              <a:rPr lang="en-US" sz="2900" dirty="0">
                <a:latin typeface="Times New Roman" panose="02020603050405020304" pitchFamily="18" charset="0"/>
                <a:cs typeface="Times New Roman" panose="02020603050405020304" pitchFamily="18" charset="0"/>
              </a:rPr>
              <a:t>. </a:t>
            </a:r>
          </a:p>
          <a:p>
            <a:pPr algn="just">
              <a:lnSpc>
                <a:spcPct val="160000"/>
              </a:lnSpc>
              <a:spcBef>
                <a:spcPts val="0"/>
              </a:spcBef>
              <a:buClr>
                <a:srgbClr val="0070C0"/>
              </a:buClr>
              <a:buFont typeface="Wingdings" panose="05000000000000000000" pitchFamily="2" charset="2"/>
              <a:buChar char="§"/>
              <a:defRPr/>
            </a:pPr>
            <a:endParaRPr lang="en-US" sz="290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p:txBody>
          <a:bodyPr/>
          <a:lstStyle/>
          <a:p>
            <a:pPr>
              <a:defRPr/>
            </a:pPr>
            <a:fld id="{E90F455D-9CE0-4F9B-A27C-72E940D52AA5}" type="slidenum">
              <a:rPr lang="en-US" smtClean="0"/>
              <a:pPr>
                <a:defRPr/>
              </a:pPr>
              <a:t>21</a:t>
            </a:fld>
            <a:r>
              <a:rPr lang="en-US" smtClean="0"/>
              <a:t> of 52</a:t>
            </a:r>
            <a:endParaRPr lang="en-US" dirty="0"/>
          </a:p>
        </p:txBody>
      </p:sp>
      <p:sp>
        <p:nvSpPr>
          <p:cNvPr id="6" name="Title 1"/>
          <p:cNvSpPr txBox="1">
            <a:spLocks/>
          </p:cNvSpPr>
          <p:nvPr/>
        </p:nvSpPr>
        <p:spPr>
          <a:xfrm>
            <a:off x="304800" y="0"/>
            <a:ext cx="8382000" cy="457200"/>
          </a:xfrm>
          <a:prstGeom prst="rect">
            <a:avLst/>
          </a:prstGeom>
        </p:spPr>
        <p:txBody>
          <a:bodyPr bIns="91440" anchor="b" anchorCtr="0">
            <a:noAutofit/>
          </a:bodyPr>
          <a:lstStyle>
            <a:lvl1pPr algn="l" rtl="0" eaLnBrk="1" latinLnBrk="0" hangingPunct="1">
              <a:spcBef>
                <a:spcPct val="0"/>
              </a:spcBef>
              <a:buNone/>
              <a:defRPr kumimoji="0" sz="4000" kern="1200">
                <a:solidFill>
                  <a:schemeClr val="tx2"/>
                </a:solidFill>
                <a:latin typeface="+mj-lt"/>
                <a:ea typeface="+mj-ea"/>
                <a:cs typeface="+mj-cs"/>
              </a:defRPr>
            </a:lvl1pPr>
          </a:lstStyle>
          <a:p>
            <a:pPr marL="320040" lvl="1" indent="0" algn="ctr">
              <a:lnSpc>
                <a:spcPct val="150000"/>
              </a:lnSpc>
              <a:spcBef>
                <a:spcPts val="0"/>
              </a:spcBef>
              <a:buNone/>
            </a:pPr>
            <a:r>
              <a:rPr lang="en-US" sz="2800" b="1" dirty="0" smtClean="0">
                <a:solidFill>
                  <a:srgbClr val="6600CC"/>
                </a:solidFill>
                <a:latin typeface="Times New Roman" panose="02020603050405020304" pitchFamily="18" charset="0"/>
                <a:cs typeface="Times New Roman" panose="02020603050405020304" pitchFamily="18" charset="0"/>
              </a:rPr>
              <a:t>2. </a:t>
            </a:r>
            <a:r>
              <a:rPr lang="en-US" sz="2800" b="1" dirty="0">
                <a:solidFill>
                  <a:srgbClr val="6600CC"/>
                </a:solidFill>
                <a:latin typeface="Times New Roman" panose="02020603050405020304" pitchFamily="18" charset="0"/>
                <a:cs typeface="Times New Roman" panose="02020603050405020304" pitchFamily="18" charset="0"/>
              </a:rPr>
              <a:t>Local Area Network (LAN)</a:t>
            </a:r>
          </a:p>
        </p:txBody>
      </p:sp>
    </p:spTree>
    <p:extLst>
      <p:ext uri="{BB962C8B-B14F-4D97-AF65-F5344CB8AC3E}">
        <p14:creationId xmlns:p14="http://schemas.microsoft.com/office/powerpoint/2010/main" val="424784006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Content Placeholder 2"/>
          <p:cNvSpPr>
            <a:spLocks noGrp="1"/>
          </p:cNvSpPr>
          <p:nvPr>
            <p:ph idx="1"/>
          </p:nvPr>
        </p:nvSpPr>
        <p:spPr>
          <a:xfrm>
            <a:off x="0" y="381000"/>
            <a:ext cx="9144000" cy="6476999"/>
          </a:xfrm>
        </p:spPr>
        <p:txBody>
          <a:bodyPr>
            <a:normAutofit fontScale="92500" lnSpcReduction="10000"/>
          </a:bodyPr>
          <a:lstStyle/>
          <a:p>
            <a:pPr algn="just">
              <a:lnSpc>
                <a:spcPct val="150000"/>
              </a:lnSpc>
              <a:spcBef>
                <a:spcPts val="0"/>
              </a:spcBef>
              <a:buFont typeface="Wingdings" panose="05000000000000000000" pitchFamily="2" charset="2"/>
              <a:buChar char="§"/>
            </a:pPr>
            <a:r>
              <a:rPr lang="en-GB" sz="2800" dirty="0">
                <a:latin typeface="Times New Roman" panose="02020603050405020304" pitchFamily="18" charset="0"/>
                <a:cs typeface="Times New Roman" panose="02020603050405020304" pitchFamily="18" charset="0"/>
              </a:rPr>
              <a:t>A </a:t>
            </a:r>
            <a:r>
              <a:rPr lang="en-GB" sz="2800" b="1" dirty="0">
                <a:solidFill>
                  <a:srgbClr val="FF0000"/>
                </a:solidFill>
                <a:latin typeface="Times New Roman" panose="02020603050405020304" pitchFamily="18" charset="0"/>
                <a:cs typeface="Times New Roman" panose="02020603050405020304" pitchFamily="18" charset="0"/>
              </a:rPr>
              <a:t>Local Area Network (LAN) </a:t>
            </a:r>
            <a:r>
              <a:rPr lang="en-GB" sz="2800" dirty="0">
                <a:latin typeface="Times New Roman" panose="02020603050405020304" pitchFamily="18" charset="0"/>
                <a:cs typeface="Times New Roman" panose="02020603050405020304" pitchFamily="18" charset="0"/>
              </a:rPr>
              <a:t>is a </a:t>
            </a:r>
            <a:r>
              <a:rPr lang="en-GB" sz="2800" b="1" dirty="0">
                <a:latin typeface="Times New Roman" panose="02020603050405020304" pitchFamily="18" charset="0"/>
                <a:cs typeface="Times New Roman" panose="02020603050405020304" pitchFamily="18" charset="0"/>
              </a:rPr>
              <a:t>group</a:t>
            </a:r>
            <a:r>
              <a:rPr lang="en-GB" sz="2800" dirty="0">
                <a:latin typeface="Times New Roman" panose="02020603050405020304" pitchFamily="18" charset="0"/>
                <a:cs typeface="Times New Roman" panose="02020603050405020304" pitchFamily="18" charset="0"/>
              </a:rPr>
              <a:t> of </a:t>
            </a:r>
            <a:r>
              <a:rPr lang="en-GB" sz="2800" b="1" dirty="0">
                <a:latin typeface="Times New Roman" panose="02020603050405020304" pitchFamily="18" charset="0"/>
                <a:cs typeface="Times New Roman" panose="02020603050405020304" pitchFamily="18" charset="0"/>
              </a:rPr>
              <a:t>computer</a:t>
            </a:r>
            <a:r>
              <a:rPr lang="en-GB" sz="2800" dirty="0">
                <a:latin typeface="Times New Roman" panose="02020603050405020304" pitchFamily="18" charset="0"/>
                <a:cs typeface="Times New Roman" panose="02020603050405020304" pitchFamily="18" charset="0"/>
              </a:rPr>
              <a:t> and </a:t>
            </a:r>
            <a:r>
              <a:rPr lang="en-GB" sz="2800" b="1" dirty="0">
                <a:latin typeface="Times New Roman" panose="02020603050405020304" pitchFamily="18" charset="0"/>
                <a:cs typeface="Times New Roman" panose="02020603050405020304" pitchFamily="18" charset="0"/>
              </a:rPr>
              <a:t>peripheral</a:t>
            </a:r>
            <a:r>
              <a:rPr lang="en-GB" sz="2800" dirty="0">
                <a:latin typeface="Times New Roman" panose="02020603050405020304" pitchFamily="18" charset="0"/>
                <a:cs typeface="Times New Roman" panose="02020603050405020304" pitchFamily="18" charset="0"/>
              </a:rPr>
              <a:t> </a:t>
            </a:r>
            <a:r>
              <a:rPr lang="en-GB" sz="2800" b="1" dirty="0">
                <a:latin typeface="Times New Roman" panose="02020603050405020304" pitchFamily="18" charset="0"/>
                <a:cs typeface="Times New Roman" panose="02020603050405020304" pitchFamily="18" charset="0"/>
              </a:rPr>
              <a:t>devices</a:t>
            </a:r>
            <a:r>
              <a:rPr lang="en-GB" sz="2800" dirty="0">
                <a:latin typeface="Times New Roman" panose="02020603050405020304" pitchFamily="18" charset="0"/>
                <a:cs typeface="Times New Roman" panose="02020603050405020304" pitchFamily="18" charset="0"/>
              </a:rPr>
              <a:t> which are </a:t>
            </a:r>
            <a:r>
              <a:rPr lang="en-GB" sz="2800" b="1" dirty="0">
                <a:solidFill>
                  <a:srgbClr val="008080"/>
                </a:solidFill>
                <a:latin typeface="Times New Roman" panose="02020603050405020304" pitchFamily="18" charset="0"/>
                <a:cs typeface="Times New Roman" panose="02020603050405020304" pitchFamily="18" charset="0"/>
              </a:rPr>
              <a:t>connected</a:t>
            </a:r>
            <a:r>
              <a:rPr lang="en-GB" sz="2800" dirty="0">
                <a:latin typeface="Times New Roman" panose="02020603050405020304" pitchFamily="18" charset="0"/>
                <a:cs typeface="Times New Roman" panose="02020603050405020304" pitchFamily="18" charset="0"/>
              </a:rPr>
              <a:t> in a </a:t>
            </a:r>
            <a:r>
              <a:rPr lang="en-GB" sz="2800" b="1" dirty="0">
                <a:solidFill>
                  <a:srgbClr val="008080"/>
                </a:solidFill>
                <a:latin typeface="Times New Roman" panose="02020603050405020304" pitchFamily="18" charset="0"/>
                <a:cs typeface="Times New Roman" panose="02020603050405020304" pitchFamily="18" charset="0"/>
              </a:rPr>
              <a:t>limited</a:t>
            </a:r>
            <a:r>
              <a:rPr lang="en-GB" sz="2800" dirty="0">
                <a:latin typeface="Times New Roman" panose="02020603050405020304" pitchFamily="18" charset="0"/>
                <a:cs typeface="Times New Roman" panose="02020603050405020304" pitchFamily="18" charset="0"/>
              </a:rPr>
              <a:t> </a:t>
            </a:r>
            <a:r>
              <a:rPr lang="en-GB" sz="2800" b="1" dirty="0">
                <a:solidFill>
                  <a:srgbClr val="008080"/>
                </a:solidFill>
                <a:latin typeface="Times New Roman" panose="02020603050405020304" pitchFamily="18" charset="0"/>
                <a:cs typeface="Times New Roman" panose="02020603050405020304" pitchFamily="18" charset="0"/>
              </a:rPr>
              <a:t>area</a:t>
            </a:r>
            <a:r>
              <a:rPr lang="en-GB" sz="2800" dirty="0">
                <a:latin typeface="Times New Roman" panose="02020603050405020304" pitchFamily="18" charset="0"/>
                <a:cs typeface="Times New Roman" panose="02020603050405020304" pitchFamily="18" charset="0"/>
              </a:rPr>
              <a:t> such as </a:t>
            </a:r>
            <a:r>
              <a:rPr lang="en-GB" sz="2800" b="1" dirty="0">
                <a:solidFill>
                  <a:srgbClr val="0000CC"/>
                </a:solidFill>
                <a:latin typeface="Times New Roman" panose="02020603050405020304" pitchFamily="18" charset="0"/>
                <a:cs typeface="Times New Roman" panose="02020603050405020304" pitchFamily="18" charset="0"/>
              </a:rPr>
              <a:t>school</a:t>
            </a:r>
            <a:r>
              <a:rPr lang="en-GB" sz="2800" dirty="0">
                <a:latin typeface="Times New Roman" panose="02020603050405020304" pitchFamily="18" charset="0"/>
                <a:cs typeface="Times New Roman" panose="02020603050405020304" pitchFamily="18" charset="0"/>
              </a:rPr>
              <a:t>, </a:t>
            </a:r>
            <a:r>
              <a:rPr lang="en-GB" sz="2800" b="1" dirty="0">
                <a:solidFill>
                  <a:srgbClr val="0000CC"/>
                </a:solidFill>
                <a:latin typeface="Times New Roman" panose="02020603050405020304" pitchFamily="18" charset="0"/>
                <a:cs typeface="Times New Roman" panose="02020603050405020304" pitchFamily="18" charset="0"/>
              </a:rPr>
              <a:t>laboratory</a:t>
            </a:r>
            <a:r>
              <a:rPr lang="en-GB" sz="2800" dirty="0">
                <a:latin typeface="Times New Roman" panose="02020603050405020304" pitchFamily="18" charset="0"/>
                <a:cs typeface="Times New Roman" panose="02020603050405020304" pitchFamily="18" charset="0"/>
              </a:rPr>
              <a:t>, </a:t>
            </a:r>
            <a:r>
              <a:rPr lang="en-GB" sz="2800" b="1" dirty="0">
                <a:solidFill>
                  <a:srgbClr val="0000CC"/>
                </a:solidFill>
                <a:latin typeface="Times New Roman" panose="02020603050405020304" pitchFamily="18" charset="0"/>
                <a:cs typeface="Times New Roman" panose="02020603050405020304" pitchFamily="18" charset="0"/>
              </a:rPr>
              <a:t>home</a:t>
            </a:r>
            <a:r>
              <a:rPr lang="en-GB" sz="2800" dirty="0">
                <a:latin typeface="Times New Roman" panose="02020603050405020304" pitchFamily="18" charset="0"/>
                <a:cs typeface="Times New Roman" panose="02020603050405020304" pitchFamily="18" charset="0"/>
              </a:rPr>
              <a:t>, and </a:t>
            </a:r>
            <a:r>
              <a:rPr lang="en-GB" sz="2800" b="1" dirty="0">
                <a:solidFill>
                  <a:srgbClr val="0000CC"/>
                </a:solidFill>
                <a:latin typeface="Times New Roman" panose="02020603050405020304" pitchFamily="18" charset="0"/>
                <a:cs typeface="Times New Roman" panose="02020603050405020304" pitchFamily="18" charset="0"/>
              </a:rPr>
              <a:t>office</a:t>
            </a:r>
            <a:r>
              <a:rPr lang="en-GB" sz="2800" dirty="0">
                <a:latin typeface="Times New Roman" panose="02020603050405020304" pitchFamily="18" charset="0"/>
                <a:cs typeface="Times New Roman" panose="02020603050405020304" pitchFamily="18" charset="0"/>
              </a:rPr>
              <a:t> </a:t>
            </a:r>
            <a:r>
              <a:rPr lang="en-GB" sz="2800" b="1" dirty="0">
                <a:solidFill>
                  <a:srgbClr val="0000CC"/>
                </a:solidFill>
                <a:latin typeface="Times New Roman" panose="02020603050405020304" pitchFamily="18" charset="0"/>
                <a:cs typeface="Times New Roman" panose="02020603050405020304" pitchFamily="18" charset="0"/>
              </a:rPr>
              <a:t>building</a:t>
            </a:r>
            <a:r>
              <a:rPr lang="en-GB" sz="2800" dirty="0">
                <a:latin typeface="Times New Roman" panose="02020603050405020304" pitchFamily="18" charset="0"/>
                <a:cs typeface="Times New Roman" panose="02020603050405020304" pitchFamily="18" charset="0"/>
              </a:rPr>
              <a:t>. </a:t>
            </a:r>
            <a:endParaRPr lang="en-GB" sz="2800" dirty="0" smtClean="0">
              <a:latin typeface="Times New Roman" panose="02020603050405020304" pitchFamily="18" charset="0"/>
              <a:cs typeface="Times New Roman" panose="02020603050405020304" pitchFamily="18" charset="0"/>
            </a:endParaRPr>
          </a:p>
          <a:p>
            <a:pPr algn="just">
              <a:lnSpc>
                <a:spcPct val="150000"/>
              </a:lnSpc>
              <a:spcBef>
                <a:spcPts val="0"/>
              </a:spcBef>
              <a:buFont typeface="Wingdings" panose="05000000000000000000" pitchFamily="2" charset="2"/>
              <a:buChar char="§"/>
            </a:pPr>
            <a:r>
              <a:rPr lang="en-GB" sz="2800" dirty="0" smtClean="0">
                <a:latin typeface="Times New Roman" panose="02020603050405020304" pitchFamily="18" charset="0"/>
                <a:cs typeface="Times New Roman" panose="02020603050405020304" pitchFamily="18" charset="0"/>
              </a:rPr>
              <a:t>It </a:t>
            </a:r>
            <a:r>
              <a:rPr lang="en-GB" sz="2800" dirty="0">
                <a:latin typeface="Times New Roman" panose="02020603050405020304" pitchFamily="18" charset="0"/>
                <a:cs typeface="Times New Roman" panose="02020603050405020304" pitchFamily="18" charset="0"/>
              </a:rPr>
              <a:t>is a widely useful </a:t>
            </a:r>
            <a:r>
              <a:rPr lang="en-GB" sz="2800" b="1" dirty="0">
                <a:solidFill>
                  <a:srgbClr val="FF0000"/>
                </a:solidFill>
                <a:latin typeface="Times New Roman" panose="02020603050405020304" pitchFamily="18" charset="0"/>
                <a:cs typeface="Times New Roman" panose="02020603050405020304" pitchFamily="18" charset="0"/>
              </a:rPr>
              <a:t>network</a:t>
            </a:r>
            <a:r>
              <a:rPr lang="en-GB" sz="2800" dirty="0">
                <a:latin typeface="Times New Roman" panose="02020603050405020304" pitchFamily="18" charset="0"/>
                <a:cs typeface="Times New Roman" panose="02020603050405020304" pitchFamily="18" charset="0"/>
              </a:rPr>
              <a:t> for </a:t>
            </a:r>
            <a:r>
              <a:rPr lang="en-GB" sz="2800" b="1" dirty="0">
                <a:solidFill>
                  <a:srgbClr val="FF0000"/>
                </a:solidFill>
                <a:latin typeface="Times New Roman" panose="02020603050405020304" pitchFamily="18" charset="0"/>
                <a:cs typeface="Times New Roman" panose="02020603050405020304" pitchFamily="18" charset="0"/>
              </a:rPr>
              <a:t>sharing</a:t>
            </a:r>
            <a:r>
              <a:rPr lang="en-GB" sz="2800" dirty="0">
                <a:latin typeface="Times New Roman" panose="02020603050405020304" pitchFamily="18" charset="0"/>
                <a:cs typeface="Times New Roman" panose="02020603050405020304" pitchFamily="18" charset="0"/>
              </a:rPr>
              <a:t> </a:t>
            </a:r>
            <a:r>
              <a:rPr lang="en-GB" sz="2800" b="1" dirty="0">
                <a:solidFill>
                  <a:srgbClr val="FF0000"/>
                </a:solidFill>
                <a:latin typeface="Times New Roman" panose="02020603050405020304" pitchFamily="18" charset="0"/>
                <a:cs typeface="Times New Roman" panose="02020603050405020304" pitchFamily="18" charset="0"/>
              </a:rPr>
              <a:t>resources</a:t>
            </a:r>
            <a:r>
              <a:rPr lang="en-GB" sz="2800" dirty="0">
                <a:latin typeface="Times New Roman" panose="02020603050405020304" pitchFamily="18" charset="0"/>
                <a:cs typeface="Times New Roman" panose="02020603050405020304" pitchFamily="18" charset="0"/>
              </a:rPr>
              <a:t> like </a:t>
            </a:r>
            <a:r>
              <a:rPr lang="en-GB" sz="2800" b="1" dirty="0">
                <a:solidFill>
                  <a:srgbClr val="6600CC"/>
                </a:solidFill>
                <a:latin typeface="Times New Roman" panose="02020603050405020304" pitchFamily="18" charset="0"/>
                <a:cs typeface="Times New Roman" panose="02020603050405020304" pitchFamily="18" charset="0"/>
              </a:rPr>
              <a:t>files</a:t>
            </a:r>
            <a:r>
              <a:rPr lang="en-GB" sz="2800" dirty="0">
                <a:latin typeface="Times New Roman" panose="02020603050405020304" pitchFamily="18" charset="0"/>
                <a:cs typeface="Times New Roman" panose="02020603050405020304" pitchFamily="18" charset="0"/>
              </a:rPr>
              <a:t>, </a:t>
            </a:r>
            <a:r>
              <a:rPr lang="en-GB" sz="2800" b="1" dirty="0">
                <a:solidFill>
                  <a:srgbClr val="6600CC"/>
                </a:solidFill>
                <a:latin typeface="Times New Roman" panose="02020603050405020304" pitchFamily="18" charset="0"/>
                <a:cs typeface="Times New Roman" panose="02020603050405020304" pitchFamily="18" charset="0"/>
              </a:rPr>
              <a:t>printers</a:t>
            </a:r>
            <a:r>
              <a:rPr lang="en-GB" sz="2800" dirty="0">
                <a:latin typeface="Times New Roman" panose="02020603050405020304" pitchFamily="18" charset="0"/>
                <a:cs typeface="Times New Roman" panose="02020603050405020304" pitchFamily="18" charset="0"/>
              </a:rPr>
              <a:t>, </a:t>
            </a:r>
            <a:r>
              <a:rPr lang="en-GB" sz="2800" b="1" dirty="0">
                <a:solidFill>
                  <a:srgbClr val="6600CC"/>
                </a:solidFill>
                <a:latin typeface="Times New Roman" panose="02020603050405020304" pitchFamily="18" charset="0"/>
                <a:cs typeface="Times New Roman" panose="02020603050405020304" pitchFamily="18" charset="0"/>
              </a:rPr>
              <a:t>games</a:t>
            </a:r>
            <a:r>
              <a:rPr lang="en-GB" sz="2800" dirty="0">
                <a:latin typeface="Times New Roman" panose="02020603050405020304" pitchFamily="18" charset="0"/>
                <a:cs typeface="Times New Roman" panose="02020603050405020304" pitchFamily="18" charset="0"/>
              </a:rPr>
              <a:t>, and other </a:t>
            </a:r>
            <a:r>
              <a:rPr lang="en-GB" sz="2800" b="1" dirty="0">
                <a:solidFill>
                  <a:srgbClr val="6600CC"/>
                </a:solidFill>
                <a:latin typeface="Times New Roman" panose="02020603050405020304" pitchFamily="18" charset="0"/>
                <a:cs typeface="Times New Roman" panose="02020603050405020304" pitchFamily="18" charset="0"/>
              </a:rPr>
              <a:t>application</a:t>
            </a:r>
            <a:r>
              <a:rPr lang="en-GB" sz="2800" dirty="0">
                <a:latin typeface="Times New Roman" panose="02020603050405020304" pitchFamily="18" charset="0"/>
                <a:cs typeface="Times New Roman" panose="02020603050405020304" pitchFamily="18" charset="0"/>
              </a:rPr>
              <a:t>. </a:t>
            </a:r>
            <a:endParaRPr lang="en-GB" sz="2800" dirty="0" smtClean="0">
              <a:latin typeface="Times New Roman" panose="02020603050405020304" pitchFamily="18" charset="0"/>
              <a:cs typeface="Times New Roman" panose="02020603050405020304" pitchFamily="18" charset="0"/>
            </a:endParaRPr>
          </a:p>
          <a:p>
            <a:pPr algn="just">
              <a:lnSpc>
                <a:spcPct val="150000"/>
              </a:lnSpc>
              <a:spcBef>
                <a:spcPts val="0"/>
              </a:spcBef>
              <a:buFont typeface="Wingdings" panose="05000000000000000000" pitchFamily="2" charset="2"/>
              <a:buChar char="§"/>
            </a:pPr>
            <a:r>
              <a:rPr lang="en-GB" sz="2800" dirty="0" smtClean="0">
                <a:latin typeface="Times New Roman" panose="02020603050405020304" pitchFamily="18" charset="0"/>
                <a:cs typeface="Times New Roman" panose="02020603050405020304" pitchFamily="18" charset="0"/>
              </a:rPr>
              <a:t>The </a:t>
            </a:r>
            <a:r>
              <a:rPr lang="en-GB" sz="2800" dirty="0">
                <a:latin typeface="Times New Roman" panose="02020603050405020304" pitchFamily="18" charset="0"/>
                <a:cs typeface="Times New Roman" panose="02020603050405020304" pitchFamily="18" charset="0"/>
              </a:rPr>
              <a:t>simplest type of </a:t>
            </a:r>
            <a:r>
              <a:rPr lang="en-GB" sz="2800" b="1" dirty="0">
                <a:solidFill>
                  <a:srgbClr val="3366CC"/>
                </a:solidFill>
                <a:latin typeface="Times New Roman" panose="02020603050405020304" pitchFamily="18" charset="0"/>
                <a:cs typeface="Times New Roman" panose="02020603050405020304" pitchFamily="18" charset="0"/>
              </a:rPr>
              <a:t>LAN network</a:t>
            </a:r>
            <a:r>
              <a:rPr lang="en-GB" sz="2800" dirty="0">
                <a:solidFill>
                  <a:srgbClr val="3366CC"/>
                </a:solidFill>
                <a:latin typeface="Times New Roman" panose="02020603050405020304" pitchFamily="18" charset="0"/>
                <a:cs typeface="Times New Roman" panose="02020603050405020304" pitchFamily="18" charset="0"/>
              </a:rPr>
              <a:t> </a:t>
            </a:r>
            <a:r>
              <a:rPr lang="en-GB" sz="2800" dirty="0">
                <a:latin typeface="Times New Roman" panose="02020603050405020304" pitchFamily="18" charset="0"/>
                <a:cs typeface="Times New Roman" panose="02020603050405020304" pitchFamily="18" charset="0"/>
              </a:rPr>
              <a:t>is to </a:t>
            </a:r>
            <a:r>
              <a:rPr lang="en-GB" sz="2800" b="1" dirty="0">
                <a:solidFill>
                  <a:srgbClr val="3366CC"/>
                </a:solidFill>
                <a:latin typeface="Times New Roman" panose="02020603050405020304" pitchFamily="18" charset="0"/>
                <a:cs typeface="Times New Roman" panose="02020603050405020304" pitchFamily="18" charset="0"/>
              </a:rPr>
              <a:t>connect</a:t>
            </a:r>
            <a:r>
              <a:rPr lang="en-GB" sz="2800" dirty="0">
                <a:latin typeface="Times New Roman" panose="02020603050405020304" pitchFamily="18" charset="0"/>
                <a:cs typeface="Times New Roman" panose="02020603050405020304" pitchFamily="18" charset="0"/>
              </a:rPr>
              <a:t> </a:t>
            </a:r>
            <a:r>
              <a:rPr lang="en-GB" sz="2800" b="1" dirty="0">
                <a:solidFill>
                  <a:srgbClr val="3366CC"/>
                </a:solidFill>
                <a:latin typeface="Times New Roman" panose="02020603050405020304" pitchFamily="18" charset="0"/>
                <a:cs typeface="Times New Roman" panose="02020603050405020304" pitchFamily="18" charset="0"/>
              </a:rPr>
              <a:t>computers</a:t>
            </a:r>
            <a:r>
              <a:rPr lang="en-GB" sz="2800" dirty="0">
                <a:latin typeface="Times New Roman" panose="02020603050405020304" pitchFamily="18" charset="0"/>
                <a:cs typeface="Times New Roman" panose="02020603050405020304" pitchFamily="18" charset="0"/>
              </a:rPr>
              <a:t> and a </a:t>
            </a:r>
            <a:r>
              <a:rPr lang="en-GB" sz="2800" b="1" dirty="0">
                <a:solidFill>
                  <a:srgbClr val="3366CC"/>
                </a:solidFill>
                <a:latin typeface="Times New Roman" panose="02020603050405020304" pitchFamily="18" charset="0"/>
                <a:cs typeface="Times New Roman" panose="02020603050405020304" pitchFamily="18" charset="0"/>
              </a:rPr>
              <a:t>printer</a:t>
            </a:r>
            <a:r>
              <a:rPr lang="en-GB" sz="2800" dirty="0">
                <a:latin typeface="Times New Roman" panose="02020603050405020304" pitchFamily="18" charset="0"/>
                <a:cs typeface="Times New Roman" panose="02020603050405020304" pitchFamily="18" charset="0"/>
              </a:rPr>
              <a:t> in someone’s </a:t>
            </a:r>
            <a:r>
              <a:rPr lang="en-GB" sz="2800" b="1" dirty="0">
                <a:solidFill>
                  <a:srgbClr val="3366CC"/>
                </a:solidFill>
                <a:latin typeface="Times New Roman" panose="02020603050405020304" pitchFamily="18" charset="0"/>
                <a:cs typeface="Times New Roman" panose="02020603050405020304" pitchFamily="18" charset="0"/>
              </a:rPr>
              <a:t>home</a:t>
            </a:r>
            <a:r>
              <a:rPr lang="en-GB" sz="2800" dirty="0">
                <a:latin typeface="Times New Roman" panose="02020603050405020304" pitchFamily="18" charset="0"/>
                <a:cs typeface="Times New Roman" panose="02020603050405020304" pitchFamily="18" charset="0"/>
              </a:rPr>
              <a:t> or </a:t>
            </a:r>
            <a:r>
              <a:rPr lang="en-GB" sz="2800" b="1" dirty="0">
                <a:solidFill>
                  <a:srgbClr val="3366CC"/>
                </a:solidFill>
                <a:latin typeface="Times New Roman" panose="02020603050405020304" pitchFamily="18" charset="0"/>
                <a:cs typeface="Times New Roman" panose="02020603050405020304" pitchFamily="18" charset="0"/>
              </a:rPr>
              <a:t>office</a:t>
            </a:r>
            <a:r>
              <a:rPr lang="en-GB" sz="2800" dirty="0">
                <a:latin typeface="Times New Roman" panose="02020603050405020304" pitchFamily="18" charset="0"/>
                <a:cs typeface="Times New Roman" panose="02020603050405020304" pitchFamily="18" charset="0"/>
              </a:rPr>
              <a:t>. </a:t>
            </a:r>
            <a:endParaRPr lang="en-GB" sz="2800" dirty="0" smtClean="0">
              <a:latin typeface="Times New Roman" panose="02020603050405020304" pitchFamily="18" charset="0"/>
              <a:cs typeface="Times New Roman" panose="02020603050405020304" pitchFamily="18" charset="0"/>
            </a:endParaRPr>
          </a:p>
          <a:p>
            <a:pPr algn="just">
              <a:lnSpc>
                <a:spcPct val="150000"/>
              </a:lnSpc>
              <a:spcBef>
                <a:spcPts val="0"/>
              </a:spcBef>
              <a:buFont typeface="Wingdings" panose="05000000000000000000" pitchFamily="2" charset="2"/>
              <a:buChar char="§"/>
            </a:pPr>
            <a:r>
              <a:rPr lang="en-GB" sz="2800" dirty="0" smtClean="0">
                <a:latin typeface="Times New Roman" panose="02020603050405020304" pitchFamily="18" charset="0"/>
                <a:cs typeface="Times New Roman" panose="02020603050405020304" pitchFamily="18" charset="0"/>
              </a:rPr>
              <a:t>In </a:t>
            </a:r>
            <a:r>
              <a:rPr lang="en-GB" sz="2800" dirty="0">
                <a:latin typeface="Times New Roman" panose="02020603050405020304" pitchFamily="18" charset="0"/>
                <a:cs typeface="Times New Roman" panose="02020603050405020304" pitchFamily="18" charset="0"/>
              </a:rPr>
              <a:t>general, </a:t>
            </a:r>
            <a:r>
              <a:rPr lang="en-GB" sz="2800" b="1" dirty="0">
                <a:solidFill>
                  <a:srgbClr val="FF0000"/>
                </a:solidFill>
                <a:latin typeface="Times New Roman" panose="02020603050405020304" pitchFamily="18" charset="0"/>
                <a:cs typeface="Times New Roman" panose="02020603050405020304" pitchFamily="18" charset="0"/>
              </a:rPr>
              <a:t>LAN</a:t>
            </a:r>
            <a:r>
              <a:rPr lang="en-GB" sz="2800" dirty="0">
                <a:latin typeface="Times New Roman" panose="02020603050405020304" pitchFamily="18" charset="0"/>
                <a:cs typeface="Times New Roman" panose="02020603050405020304" pitchFamily="18" charset="0"/>
              </a:rPr>
              <a:t> will be used as one </a:t>
            </a:r>
            <a:r>
              <a:rPr lang="en-GB" sz="2800" b="1" dirty="0">
                <a:solidFill>
                  <a:srgbClr val="FF0000"/>
                </a:solidFill>
                <a:latin typeface="Times New Roman" panose="02020603050405020304" pitchFamily="18" charset="0"/>
                <a:cs typeface="Times New Roman" panose="02020603050405020304" pitchFamily="18" charset="0"/>
              </a:rPr>
              <a:t>type</a:t>
            </a:r>
            <a:r>
              <a:rPr lang="en-GB" sz="2800" dirty="0">
                <a:latin typeface="Times New Roman" panose="02020603050405020304" pitchFamily="18" charset="0"/>
                <a:cs typeface="Times New Roman" panose="02020603050405020304" pitchFamily="18" charset="0"/>
              </a:rPr>
              <a:t> of </a:t>
            </a:r>
            <a:r>
              <a:rPr lang="en-GB" sz="2800" b="1" dirty="0">
                <a:solidFill>
                  <a:srgbClr val="FF0000"/>
                </a:solidFill>
                <a:latin typeface="Times New Roman" panose="02020603050405020304" pitchFamily="18" charset="0"/>
                <a:cs typeface="Times New Roman" panose="02020603050405020304" pitchFamily="18" charset="0"/>
              </a:rPr>
              <a:t>transmission</a:t>
            </a:r>
            <a:r>
              <a:rPr lang="en-GB" sz="2800" dirty="0">
                <a:latin typeface="Times New Roman" panose="02020603050405020304" pitchFamily="18" charset="0"/>
                <a:cs typeface="Times New Roman" panose="02020603050405020304" pitchFamily="18" charset="0"/>
              </a:rPr>
              <a:t> </a:t>
            </a:r>
            <a:r>
              <a:rPr lang="en-GB" sz="2800" b="1" dirty="0">
                <a:solidFill>
                  <a:srgbClr val="FF0000"/>
                </a:solidFill>
                <a:latin typeface="Times New Roman" panose="02020603050405020304" pitchFamily="18" charset="0"/>
                <a:cs typeface="Times New Roman" panose="02020603050405020304" pitchFamily="18" charset="0"/>
              </a:rPr>
              <a:t>medium</a:t>
            </a:r>
            <a:r>
              <a:rPr lang="en-GB" sz="2800" dirty="0">
                <a:latin typeface="Times New Roman" panose="02020603050405020304" pitchFamily="18" charset="0"/>
                <a:cs typeface="Times New Roman" panose="02020603050405020304" pitchFamily="18" charset="0"/>
              </a:rPr>
              <a:t>. </a:t>
            </a:r>
            <a:endParaRPr lang="en-GB" sz="2800" dirty="0" smtClean="0">
              <a:latin typeface="Times New Roman" panose="02020603050405020304" pitchFamily="18" charset="0"/>
              <a:cs typeface="Times New Roman" panose="02020603050405020304" pitchFamily="18" charset="0"/>
            </a:endParaRPr>
          </a:p>
          <a:p>
            <a:pPr algn="just">
              <a:lnSpc>
                <a:spcPct val="150000"/>
              </a:lnSpc>
              <a:spcBef>
                <a:spcPts val="0"/>
              </a:spcBef>
              <a:buFont typeface="Wingdings" panose="05000000000000000000" pitchFamily="2" charset="2"/>
              <a:buChar char="§"/>
            </a:pPr>
            <a:r>
              <a:rPr lang="en-GB" sz="2800" dirty="0" smtClean="0">
                <a:latin typeface="Times New Roman" panose="02020603050405020304" pitchFamily="18" charset="0"/>
                <a:cs typeface="Times New Roman" panose="02020603050405020304" pitchFamily="18" charset="0"/>
              </a:rPr>
              <a:t>It </a:t>
            </a:r>
            <a:r>
              <a:rPr lang="en-GB" sz="2800" dirty="0">
                <a:latin typeface="Times New Roman" panose="02020603050405020304" pitchFamily="18" charset="0"/>
                <a:cs typeface="Times New Roman" panose="02020603050405020304" pitchFamily="18" charset="0"/>
              </a:rPr>
              <a:t>is a </a:t>
            </a:r>
            <a:r>
              <a:rPr lang="en-GB" sz="2800" b="1" dirty="0">
                <a:solidFill>
                  <a:srgbClr val="0000CC"/>
                </a:solidFill>
                <a:latin typeface="Times New Roman" panose="02020603050405020304" pitchFamily="18" charset="0"/>
                <a:cs typeface="Times New Roman" panose="02020603050405020304" pitchFamily="18" charset="0"/>
              </a:rPr>
              <a:t>network</a:t>
            </a:r>
            <a:r>
              <a:rPr lang="en-GB" sz="2800" dirty="0">
                <a:latin typeface="Times New Roman" panose="02020603050405020304" pitchFamily="18" charset="0"/>
                <a:cs typeface="Times New Roman" panose="02020603050405020304" pitchFamily="18" charset="0"/>
              </a:rPr>
              <a:t> which consists of less than </a:t>
            </a:r>
            <a:r>
              <a:rPr lang="en-GB" sz="2800" b="1" dirty="0">
                <a:solidFill>
                  <a:srgbClr val="0000CC"/>
                </a:solidFill>
                <a:latin typeface="Times New Roman" panose="02020603050405020304" pitchFamily="18" charset="0"/>
                <a:cs typeface="Times New Roman" panose="02020603050405020304" pitchFamily="18" charset="0"/>
              </a:rPr>
              <a:t>5000</a:t>
            </a:r>
            <a:r>
              <a:rPr lang="en-GB" sz="2800" dirty="0">
                <a:latin typeface="Times New Roman" panose="02020603050405020304" pitchFamily="18" charset="0"/>
                <a:cs typeface="Times New Roman" panose="02020603050405020304" pitchFamily="18" charset="0"/>
              </a:rPr>
              <a:t> </a:t>
            </a:r>
            <a:r>
              <a:rPr lang="en-GB" sz="2800" b="1" dirty="0">
                <a:solidFill>
                  <a:srgbClr val="0000CC"/>
                </a:solidFill>
                <a:latin typeface="Times New Roman" panose="02020603050405020304" pitchFamily="18" charset="0"/>
                <a:cs typeface="Times New Roman" panose="02020603050405020304" pitchFamily="18" charset="0"/>
              </a:rPr>
              <a:t>interconnected</a:t>
            </a:r>
            <a:r>
              <a:rPr lang="en-GB" sz="2800" dirty="0">
                <a:latin typeface="Times New Roman" panose="02020603050405020304" pitchFamily="18" charset="0"/>
                <a:cs typeface="Times New Roman" panose="02020603050405020304" pitchFamily="18" charset="0"/>
              </a:rPr>
              <a:t> </a:t>
            </a:r>
            <a:r>
              <a:rPr lang="en-GB" sz="2800" b="1" dirty="0">
                <a:solidFill>
                  <a:srgbClr val="0000CC"/>
                </a:solidFill>
                <a:latin typeface="Times New Roman" panose="02020603050405020304" pitchFamily="18" charset="0"/>
                <a:cs typeface="Times New Roman" panose="02020603050405020304" pitchFamily="18" charset="0"/>
              </a:rPr>
              <a:t>devices</a:t>
            </a:r>
            <a:r>
              <a:rPr lang="en-GB" sz="2800" dirty="0">
                <a:latin typeface="Times New Roman" panose="02020603050405020304" pitchFamily="18" charset="0"/>
                <a:cs typeface="Times New Roman" panose="02020603050405020304" pitchFamily="18" charset="0"/>
              </a:rPr>
              <a:t> across </a:t>
            </a:r>
            <a:r>
              <a:rPr lang="en-GB" sz="2800" b="1" dirty="0">
                <a:solidFill>
                  <a:srgbClr val="0000CC"/>
                </a:solidFill>
                <a:latin typeface="Times New Roman" panose="02020603050405020304" pitchFamily="18" charset="0"/>
                <a:cs typeface="Times New Roman" panose="02020603050405020304" pitchFamily="18" charset="0"/>
              </a:rPr>
              <a:t>several</a:t>
            </a:r>
            <a:r>
              <a:rPr lang="en-GB" sz="2800" dirty="0">
                <a:latin typeface="Times New Roman" panose="02020603050405020304" pitchFamily="18" charset="0"/>
                <a:cs typeface="Times New Roman" panose="02020603050405020304" pitchFamily="18" charset="0"/>
              </a:rPr>
              <a:t> </a:t>
            </a:r>
            <a:r>
              <a:rPr lang="en-GB" sz="2800" b="1" dirty="0">
                <a:solidFill>
                  <a:srgbClr val="0000CC"/>
                </a:solidFill>
                <a:latin typeface="Times New Roman" panose="02020603050405020304" pitchFamily="18" charset="0"/>
                <a:cs typeface="Times New Roman" panose="02020603050405020304" pitchFamily="18" charset="0"/>
              </a:rPr>
              <a:t>buildings</a:t>
            </a:r>
            <a:r>
              <a:rPr lang="en-GB" sz="2800" dirty="0">
                <a:latin typeface="Times New Roman" panose="02020603050405020304" pitchFamily="18" charset="0"/>
                <a:cs typeface="Times New Roman" panose="02020603050405020304" pitchFamily="18" charset="0"/>
              </a:rPr>
              <a:t>.</a:t>
            </a:r>
          </a:p>
        </p:txBody>
      </p:sp>
      <p:sp>
        <p:nvSpPr>
          <p:cNvPr id="3" name="Slide Number Placeholder 2"/>
          <p:cNvSpPr>
            <a:spLocks noGrp="1"/>
          </p:cNvSpPr>
          <p:nvPr>
            <p:ph type="sldNum" sz="quarter" idx="12"/>
          </p:nvPr>
        </p:nvSpPr>
        <p:spPr>
          <a:xfrm>
            <a:off x="8650014" y="6400800"/>
            <a:ext cx="365760" cy="365760"/>
          </a:xfrm>
        </p:spPr>
        <p:txBody>
          <a:bodyPr/>
          <a:lstStyle/>
          <a:p>
            <a:pPr>
              <a:defRPr/>
            </a:pPr>
            <a:fld id="{E90F455D-9CE0-4F9B-A27C-72E940D52AA5}" type="slidenum">
              <a:rPr lang="en-US" smtClean="0"/>
              <a:pPr>
                <a:defRPr/>
              </a:pPr>
              <a:t>22</a:t>
            </a:fld>
            <a:r>
              <a:rPr lang="en-US" dirty="0" smtClean="0"/>
              <a:t> of 52</a:t>
            </a:r>
            <a:endParaRPr lang="en-US" dirty="0"/>
          </a:p>
        </p:txBody>
      </p:sp>
      <p:sp>
        <p:nvSpPr>
          <p:cNvPr id="6" name="Title 1"/>
          <p:cNvSpPr txBox="1">
            <a:spLocks/>
          </p:cNvSpPr>
          <p:nvPr/>
        </p:nvSpPr>
        <p:spPr>
          <a:xfrm>
            <a:off x="304800" y="0"/>
            <a:ext cx="8382000" cy="533400"/>
          </a:xfrm>
          <a:prstGeom prst="rect">
            <a:avLst/>
          </a:prstGeom>
        </p:spPr>
        <p:txBody>
          <a:bodyPr bIns="91440" anchor="b" anchorCtr="0">
            <a:noAutofit/>
          </a:bodyPr>
          <a:lstStyle>
            <a:lvl1pPr algn="l" rtl="0" eaLnBrk="1" latinLnBrk="0" hangingPunct="1">
              <a:spcBef>
                <a:spcPct val="0"/>
              </a:spcBef>
              <a:buNone/>
              <a:defRPr kumimoji="0" sz="4000" kern="1200">
                <a:solidFill>
                  <a:schemeClr val="tx2"/>
                </a:solidFill>
                <a:latin typeface="+mj-lt"/>
                <a:ea typeface="+mj-ea"/>
                <a:cs typeface="+mj-cs"/>
              </a:defRPr>
            </a:lvl1pPr>
          </a:lstStyle>
          <a:p>
            <a:pPr marL="320040" lvl="1" indent="0" algn="ctr">
              <a:lnSpc>
                <a:spcPct val="150000"/>
              </a:lnSpc>
              <a:spcBef>
                <a:spcPts val="0"/>
              </a:spcBef>
              <a:buNone/>
            </a:pPr>
            <a:r>
              <a:rPr lang="en-US" sz="2800" b="1" dirty="0">
                <a:solidFill>
                  <a:srgbClr val="6600CC"/>
                </a:solidFill>
                <a:latin typeface="Times New Roman" panose="02020603050405020304" pitchFamily="18" charset="0"/>
                <a:cs typeface="Times New Roman" panose="02020603050405020304" pitchFamily="18" charset="0"/>
              </a:rPr>
              <a:t>2. Local Area Network (LAN</a:t>
            </a:r>
            <a:r>
              <a:rPr lang="en-US" sz="2800" b="1" dirty="0" smtClean="0">
                <a:solidFill>
                  <a:srgbClr val="6600CC"/>
                </a:solidFill>
                <a:latin typeface="Times New Roman" panose="02020603050405020304" pitchFamily="18" charset="0"/>
                <a:cs typeface="Times New Roman" panose="02020603050405020304" pitchFamily="18" charset="0"/>
              </a:rPr>
              <a:t>)-----</a:t>
            </a:r>
            <a:endParaRPr lang="en-US" sz="2800" b="1" dirty="0">
              <a:solidFill>
                <a:srgbClr val="6600CC"/>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Content Placeholder 2"/>
          <p:cNvSpPr>
            <a:spLocks noGrp="1"/>
          </p:cNvSpPr>
          <p:nvPr>
            <p:ph idx="1"/>
          </p:nvPr>
        </p:nvSpPr>
        <p:spPr/>
        <p:txBody>
          <a:bodyPr/>
          <a:lstStyle/>
          <a:p>
            <a:endParaRPr lang="en-US" smtClean="0"/>
          </a:p>
        </p:txBody>
      </p:sp>
      <p:sp>
        <p:nvSpPr>
          <p:cNvPr id="3" name="Slide Number Placeholder 2"/>
          <p:cNvSpPr>
            <a:spLocks noGrp="1"/>
          </p:cNvSpPr>
          <p:nvPr>
            <p:ph type="sldNum" sz="quarter" idx="12"/>
          </p:nvPr>
        </p:nvSpPr>
        <p:spPr/>
        <p:txBody>
          <a:bodyPr/>
          <a:lstStyle/>
          <a:p>
            <a:pPr>
              <a:defRPr/>
            </a:pPr>
            <a:fld id="{E90F455D-9CE0-4F9B-A27C-72E940D52AA5}" type="slidenum">
              <a:rPr lang="en-US" smtClean="0"/>
              <a:pPr>
                <a:defRPr/>
              </a:pPr>
              <a:t>23</a:t>
            </a:fld>
            <a:r>
              <a:rPr lang="en-US" smtClean="0"/>
              <a:t> of 52</a:t>
            </a:r>
            <a:endParaRPr lang="en-US" dirty="0"/>
          </a:p>
        </p:txBody>
      </p:sp>
      <p:pic>
        <p:nvPicPr>
          <p:cNvPr id="16388" name="Picture 2"/>
          <p:cNvPicPr>
            <a:picLocks noChangeAspect="1" noChangeArrowheads="1"/>
          </p:cNvPicPr>
          <p:nvPr/>
        </p:nvPicPr>
        <p:blipFill>
          <a:blip r:embed="rId2"/>
          <a:srcRect/>
          <a:stretch>
            <a:fillRect/>
          </a:stretch>
        </p:blipFill>
        <p:spPr bwMode="auto">
          <a:xfrm>
            <a:off x="344997" y="875064"/>
            <a:ext cx="8572500" cy="5562600"/>
          </a:xfrm>
          <a:prstGeom prst="rect">
            <a:avLst/>
          </a:prstGeom>
          <a:noFill/>
          <a:ln w="9525">
            <a:noFill/>
            <a:miter lim="800000"/>
            <a:headEnd/>
            <a:tailEnd/>
          </a:ln>
        </p:spPr>
      </p:pic>
      <p:sp>
        <p:nvSpPr>
          <p:cNvPr id="7" name="Title 1"/>
          <p:cNvSpPr txBox="1">
            <a:spLocks/>
          </p:cNvSpPr>
          <p:nvPr/>
        </p:nvSpPr>
        <p:spPr>
          <a:xfrm>
            <a:off x="304800" y="0"/>
            <a:ext cx="8382000" cy="533400"/>
          </a:xfrm>
          <a:prstGeom prst="rect">
            <a:avLst/>
          </a:prstGeom>
        </p:spPr>
        <p:txBody>
          <a:bodyPr bIns="91440" anchor="b" anchorCtr="0">
            <a:noAutofit/>
          </a:bodyPr>
          <a:lstStyle>
            <a:lvl1pPr algn="l" rtl="0" eaLnBrk="1" latinLnBrk="0" hangingPunct="1">
              <a:spcBef>
                <a:spcPct val="0"/>
              </a:spcBef>
              <a:buNone/>
              <a:defRPr kumimoji="0" sz="4000" kern="1200">
                <a:solidFill>
                  <a:schemeClr val="tx2"/>
                </a:solidFill>
                <a:latin typeface="+mj-lt"/>
                <a:ea typeface="+mj-ea"/>
                <a:cs typeface="+mj-cs"/>
              </a:defRPr>
            </a:lvl1pPr>
          </a:lstStyle>
          <a:p>
            <a:pPr marL="320040" lvl="1" indent="0" algn="ctr">
              <a:lnSpc>
                <a:spcPct val="150000"/>
              </a:lnSpc>
              <a:spcBef>
                <a:spcPts val="0"/>
              </a:spcBef>
              <a:buNone/>
            </a:pPr>
            <a:r>
              <a:rPr lang="en-US" sz="2400" b="1" dirty="0">
                <a:solidFill>
                  <a:srgbClr val="6600CC"/>
                </a:solidFill>
                <a:latin typeface="Times New Roman" panose="02020603050405020304" pitchFamily="18" charset="0"/>
                <a:cs typeface="Times New Roman" panose="02020603050405020304" pitchFamily="18" charset="0"/>
              </a:rPr>
              <a:t>2. Local Area Network (LAN)-----</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52400"/>
            <a:ext cx="9144000" cy="6705600"/>
          </a:xfrm>
        </p:spPr>
        <p:txBody>
          <a:bodyPr>
            <a:noAutofit/>
          </a:bodyPr>
          <a:lstStyle/>
          <a:p>
            <a:pPr algn="just">
              <a:lnSpc>
                <a:spcPct val="150000"/>
              </a:lnSpc>
              <a:spcBef>
                <a:spcPts val="0"/>
              </a:spcBef>
              <a:buFont typeface="Wingdings" panose="05000000000000000000" pitchFamily="2" charset="2"/>
              <a:buChar char="Ø"/>
            </a:pPr>
            <a:r>
              <a:rPr lang="en-GB" sz="2600" b="1" dirty="0">
                <a:solidFill>
                  <a:srgbClr val="FF0000"/>
                </a:solidFill>
                <a:latin typeface="Times New Roman" panose="02020603050405020304" pitchFamily="18" charset="0"/>
                <a:cs typeface="Times New Roman" panose="02020603050405020304" pitchFamily="18" charset="0"/>
              </a:rPr>
              <a:t>Characteristics of LAN</a:t>
            </a:r>
          </a:p>
          <a:p>
            <a:pPr algn="just">
              <a:lnSpc>
                <a:spcPct val="150000"/>
              </a:lnSpc>
              <a:spcBef>
                <a:spcPts val="0"/>
              </a:spcBef>
              <a:buFont typeface="Wingdings" panose="05000000000000000000" pitchFamily="2" charset="2"/>
              <a:buChar char="§"/>
            </a:pPr>
            <a:r>
              <a:rPr lang="en-GB" sz="2600" dirty="0" smtClean="0">
                <a:latin typeface="Times New Roman" panose="02020603050405020304" pitchFamily="18" charset="0"/>
                <a:cs typeface="Times New Roman" panose="02020603050405020304" pitchFamily="18" charset="0"/>
              </a:rPr>
              <a:t>It </a:t>
            </a:r>
            <a:r>
              <a:rPr lang="en-GB" sz="2600" dirty="0">
                <a:latin typeface="Times New Roman" panose="02020603050405020304" pitchFamily="18" charset="0"/>
                <a:cs typeface="Times New Roman" panose="02020603050405020304" pitchFamily="18" charset="0"/>
              </a:rPr>
              <a:t>is a private network, so an outside regulatory body never controls it.</a:t>
            </a:r>
          </a:p>
          <a:p>
            <a:pPr algn="just">
              <a:lnSpc>
                <a:spcPct val="150000"/>
              </a:lnSpc>
              <a:spcBef>
                <a:spcPts val="0"/>
              </a:spcBef>
              <a:buFont typeface="Wingdings" panose="05000000000000000000" pitchFamily="2" charset="2"/>
              <a:buChar char="§"/>
            </a:pPr>
            <a:r>
              <a:rPr lang="en-GB" sz="2600" dirty="0">
                <a:latin typeface="Times New Roman" panose="02020603050405020304" pitchFamily="18" charset="0"/>
                <a:cs typeface="Times New Roman" panose="02020603050405020304" pitchFamily="18" charset="0"/>
              </a:rPr>
              <a:t>LAN operates at a relatively higher speed compared to other WAN systems.</a:t>
            </a:r>
          </a:p>
          <a:p>
            <a:pPr algn="just">
              <a:lnSpc>
                <a:spcPct val="150000"/>
              </a:lnSpc>
              <a:spcBef>
                <a:spcPts val="0"/>
              </a:spcBef>
              <a:buFont typeface="Wingdings" panose="05000000000000000000" pitchFamily="2" charset="2"/>
              <a:buChar char="§"/>
            </a:pPr>
            <a:r>
              <a:rPr lang="en-GB" sz="2600" dirty="0">
                <a:latin typeface="Times New Roman" panose="02020603050405020304" pitchFamily="18" charset="0"/>
                <a:cs typeface="Times New Roman" panose="02020603050405020304" pitchFamily="18" charset="0"/>
              </a:rPr>
              <a:t>There are various kinds of media access control methods like token ring and </a:t>
            </a:r>
            <a:r>
              <a:rPr lang="en-GB" sz="2600" dirty="0" err="1">
                <a:latin typeface="Times New Roman" panose="02020603050405020304" pitchFamily="18" charset="0"/>
                <a:cs typeface="Times New Roman" panose="02020603050405020304" pitchFamily="18" charset="0"/>
              </a:rPr>
              <a:t>ethernet</a:t>
            </a:r>
            <a:r>
              <a:rPr lang="en-GB" sz="2600" dirty="0">
                <a:latin typeface="Times New Roman" panose="02020603050405020304" pitchFamily="18" charset="0"/>
                <a:cs typeface="Times New Roman" panose="02020603050405020304" pitchFamily="18" charset="0"/>
              </a:rPr>
              <a:t>.</a:t>
            </a:r>
          </a:p>
          <a:p>
            <a:pPr algn="just">
              <a:lnSpc>
                <a:spcPct val="150000"/>
              </a:lnSpc>
              <a:spcBef>
                <a:spcPts val="0"/>
              </a:spcBef>
              <a:buFont typeface="Wingdings" panose="05000000000000000000" pitchFamily="2" charset="2"/>
              <a:buChar char="Ø"/>
            </a:pPr>
            <a:r>
              <a:rPr lang="en-GB" sz="2600" b="1" dirty="0">
                <a:solidFill>
                  <a:srgbClr val="FF0000"/>
                </a:solidFill>
                <a:latin typeface="Times New Roman" panose="02020603050405020304" pitchFamily="18" charset="0"/>
                <a:cs typeface="Times New Roman" panose="02020603050405020304" pitchFamily="18" charset="0"/>
              </a:rPr>
              <a:t>Advantages of LAN</a:t>
            </a:r>
          </a:p>
          <a:p>
            <a:pPr algn="just">
              <a:lnSpc>
                <a:spcPct val="150000"/>
              </a:lnSpc>
              <a:spcBef>
                <a:spcPts val="0"/>
              </a:spcBef>
              <a:buFont typeface="Wingdings" panose="05000000000000000000" pitchFamily="2" charset="2"/>
              <a:buChar char="§"/>
            </a:pPr>
            <a:r>
              <a:rPr lang="en-GB" sz="2600" dirty="0" smtClean="0">
                <a:latin typeface="Times New Roman" panose="02020603050405020304" pitchFamily="18" charset="0"/>
                <a:cs typeface="Times New Roman" panose="02020603050405020304" pitchFamily="18" charset="0"/>
              </a:rPr>
              <a:t>Computer </a:t>
            </a:r>
            <a:r>
              <a:rPr lang="en-GB" sz="2600" dirty="0">
                <a:latin typeface="Times New Roman" panose="02020603050405020304" pitchFamily="18" charset="0"/>
                <a:cs typeface="Times New Roman" panose="02020603050405020304" pitchFamily="18" charset="0"/>
              </a:rPr>
              <a:t>resources like hard-disks, DVD-ROM, and printers can share local area networks. </a:t>
            </a:r>
            <a:endParaRPr lang="en-GB" sz="2600" dirty="0" smtClean="0">
              <a:latin typeface="Times New Roman" panose="02020603050405020304" pitchFamily="18" charset="0"/>
              <a:cs typeface="Times New Roman" panose="02020603050405020304" pitchFamily="18" charset="0"/>
            </a:endParaRPr>
          </a:p>
          <a:p>
            <a:pPr algn="just">
              <a:lnSpc>
                <a:spcPct val="150000"/>
              </a:lnSpc>
              <a:spcBef>
                <a:spcPts val="0"/>
              </a:spcBef>
              <a:buFont typeface="Wingdings" panose="05000000000000000000" pitchFamily="2" charset="2"/>
              <a:buChar char="ü"/>
            </a:pPr>
            <a:r>
              <a:rPr lang="en-GB" sz="2600" dirty="0" smtClean="0">
                <a:latin typeface="Times New Roman" panose="02020603050405020304" pitchFamily="18" charset="0"/>
                <a:cs typeface="Times New Roman" panose="02020603050405020304" pitchFamily="18" charset="0"/>
              </a:rPr>
              <a:t>This </a:t>
            </a:r>
            <a:r>
              <a:rPr lang="en-GB" sz="2600" dirty="0">
                <a:latin typeface="Times New Roman" panose="02020603050405020304" pitchFamily="18" charset="0"/>
                <a:cs typeface="Times New Roman" panose="02020603050405020304" pitchFamily="18" charset="0"/>
              </a:rPr>
              <a:t>significantly reduces the cost of hardware purchases</a:t>
            </a:r>
            <a:r>
              <a:rPr lang="en-GB" sz="2600" dirty="0" smtClean="0">
                <a:latin typeface="Times New Roman" panose="02020603050405020304" pitchFamily="18" charset="0"/>
                <a:cs typeface="Times New Roman" panose="02020603050405020304" pitchFamily="18" charset="0"/>
              </a:rPr>
              <a:t>.</a:t>
            </a:r>
            <a:endParaRPr lang="en-GB" sz="26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E90F455D-9CE0-4F9B-A27C-72E940D52AA5}" type="slidenum">
              <a:rPr lang="en-US" smtClean="0"/>
              <a:pPr>
                <a:defRPr/>
              </a:pPr>
              <a:t>24</a:t>
            </a:fld>
            <a:r>
              <a:rPr lang="en-US" smtClean="0"/>
              <a:t> of 52</a:t>
            </a:r>
            <a:endParaRPr lang="en-US" dirty="0"/>
          </a:p>
        </p:txBody>
      </p:sp>
      <p:sp>
        <p:nvSpPr>
          <p:cNvPr id="7" name="Title 1"/>
          <p:cNvSpPr txBox="1">
            <a:spLocks/>
          </p:cNvSpPr>
          <p:nvPr/>
        </p:nvSpPr>
        <p:spPr>
          <a:xfrm>
            <a:off x="304800" y="0"/>
            <a:ext cx="8382000" cy="457200"/>
          </a:xfrm>
          <a:prstGeom prst="rect">
            <a:avLst/>
          </a:prstGeom>
        </p:spPr>
        <p:txBody>
          <a:bodyPr bIns="91440" anchor="b" anchorCtr="0">
            <a:noAutofit/>
          </a:bodyPr>
          <a:lstStyle>
            <a:lvl1pPr algn="l" rtl="0" eaLnBrk="1" latinLnBrk="0" hangingPunct="1">
              <a:spcBef>
                <a:spcPct val="0"/>
              </a:spcBef>
              <a:buNone/>
              <a:defRPr kumimoji="0" sz="4000" kern="1200">
                <a:solidFill>
                  <a:schemeClr val="tx2"/>
                </a:solidFill>
                <a:latin typeface="+mj-lt"/>
                <a:ea typeface="+mj-ea"/>
                <a:cs typeface="+mj-cs"/>
              </a:defRPr>
            </a:lvl1pPr>
          </a:lstStyle>
          <a:p>
            <a:pPr marL="320040" lvl="1" indent="0" algn="ctr">
              <a:lnSpc>
                <a:spcPct val="150000"/>
              </a:lnSpc>
              <a:spcBef>
                <a:spcPts val="0"/>
              </a:spcBef>
              <a:buNone/>
            </a:pPr>
            <a:r>
              <a:rPr lang="en-US" sz="2400" b="1" dirty="0">
                <a:solidFill>
                  <a:srgbClr val="6600CC"/>
                </a:solidFill>
                <a:latin typeface="Times New Roman" panose="02020603050405020304" pitchFamily="18" charset="0"/>
                <a:cs typeface="Times New Roman" panose="02020603050405020304" pitchFamily="18" charset="0"/>
              </a:rPr>
              <a:t>2. Local Area Network (LAN)-----</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457200"/>
            <a:ext cx="8839200" cy="6400800"/>
          </a:xfrm>
        </p:spPr>
        <p:txBody>
          <a:bodyPr>
            <a:noAutofit/>
          </a:bodyPr>
          <a:lstStyle/>
          <a:p>
            <a:pPr algn="just">
              <a:lnSpc>
                <a:spcPct val="150000"/>
              </a:lnSpc>
              <a:spcBef>
                <a:spcPts val="0"/>
              </a:spcBef>
              <a:buFont typeface="Wingdings" panose="05000000000000000000" pitchFamily="2" charset="2"/>
              <a:buChar char="§"/>
            </a:pPr>
            <a:r>
              <a:rPr lang="en-GB" sz="2600" dirty="0">
                <a:latin typeface="Times New Roman" panose="02020603050405020304" pitchFamily="18" charset="0"/>
                <a:cs typeface="Times New Roman" panose="02020603050405020304" pitchFamily="18" charset="0"/>
              </a:rPr>
              <a:t>You can use the same software over the network instead of purchasing the licensed software for each client in the network.</a:t>
            </a:r>
          </a:p>
          <a:p>
            <a:pPr algn="just">
              <a:lnSpc>
                <a:spcPct val="150000"/>
              </a:lnSpc>
              <a:spcBef>
                <a:spcPts val="0"/>
              </a:spcBef>
              <a:buFont typeface="Wingdings" panose="05000000000000000000" pitchFamily="2" charset="2"/>
              <a:buChar char="§"/>
            </a:pPr>
            <a:r>
              <a:rPr lang="en-GB" sz="2600" dirty="0">
                <a:latin typeface="Times New Roman" panose="02020603050405020304" pitchFamily="18" charset="0"/>
                <a:cs typeface="Times New Roman" panose="02020603050405020304" pitchFamily="18" charset="0"/>
              </a:rPr>
              <a:t>Data of all network users can be stored on a single hard disk of the server computer.</a:t>
            </a:r>
          </a:p>
          <a:p>
            <a:pPr algn="just">
              <a:lnSpc>
                <a:spcPct val="150000"/>
              </a:lnSpc>
              <a:spcBef>
                <a:spcPts val="0"/>
              </a:spcBef>
              <a:buFont typeface="Wingdings" panose="05000000000000000000" pitchFamily="2" charset="2"/>
              <a:buChar char="§"/>
            </a:pPr>
            <a:r>
              <a:rPr lang="en-GB" sz="2600" dirty="0">
                <a:latin typeface="Times New Roman" panose="02020603050405020304" pitchFamily="18" charset="0"/>
                <a:cs typeface="Times New Roman" panose="02020603050405020304" pitchFamily="18" charset="0"/>
              </a:rPr>
              <a:t>You can easily transfer data and messages over networked computers.</a:t>
            </a:r>
          </a:p>
          <a:p>
            <a:pPr algn="just">
              <a:lnSpc>
                <a:spcPct val="150000"/>
              </a:lnSpc>
              <a:spcBef>
                <a:spcPts val="0"/>
              </a:spcBef>
              <a:buFont typeface="Wingdings" panose="05000000000000000000" pitchFamily="2" charset="2"/>
              <a:buChar char="§"/>
            </a:pPr>
            <a:r>
              <a:rPr lang="en-GB" sz="2600" dirty="0">
                <a:latin typeface="Times New Roman" panose="02020603050405020304" pitchFamily="18" charset="0"/>
                <a:cs typeface="Times New Roman" panose="02020603050405020304" pitchFamily="18" charset="0"/>
              </a:rPr>
              <a:t>It will be easy to manage data at only one place, which makes data more secure.</a:t>
            </a:r>
          </a:p>
          <a:p>
            <a:pPr algn="just">
              <a:lnSpc>
                <a:spcPct val="150000"/>
              </a:lnSpc>
              <a:spcBef>
                <a:spcPts val="0"/>
              </a:spcBef>
              <a:buFont typeface="Wingdings" panose="05000000000000000000" pitchFamily="2" charset="2"/>
              <a:buChar char="§"/>
            </a:pPr>
            <a:r>
              <a:rPr lang="en-GB" sz="2600" dirty="0">
                <a:latin typeface="Times New Roman" panose="02020603050405020304" pitchFamily="18" charset="0"/>
                <a:cs typeface="Times New Roman" panose="02020603050405020304" pitchFamily="18" charset="0"/>
              </a:rPr>
              <a:t>Local Area Network offers the facility to share a single internet connection among all the LAN users</a:t>
            </a:r>
            <a:r>
              <a:rPr lang="en-GB" sz="2600" dirty="0" smtClean="0">
                <a:latin typeface="Times New Roman" panose="02020603050405020304" pitchFamily="18" charset="0"/>
                <a:cs typeface="Times New Roman" panose="02020603050405020304" pitchFamily="18" charset="0"/>
              </a:rPr>
              <a:t>.</a:t>
            </a:r>
            <a:endParaRPr lang="en-GB" sz="26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E90F455D-9CE0-4F9B-A27C-72E940D52AA5}" type="slidenum">
              <a:rPr lang="en-US" smtClean="0"/>
              <a:pPr>
                <a:defRPr/>
              </a:pPr>
              <a:t>25</a:t>
            </a:fld>
            <a:r>
              <a:rPr lang="en-US" smtClean="0"/>
              <a:t> of 52</a:t>
            </a:r>
            <a:endParaRPr lang="en-US" dirty="0"/>
          </a:p>
        </p:txBody>
      </p:sp>
      <p:sp>
        <p:nvSpPr>
          <p:cNvPr id="7" name="Title 1"/>
          <p:cNvSpPr txBox="1">
            <a:spLocks/>
          </p:cNvSpPr>
          <p:nvPr/>
        </p:nvSpPr>
        <p:spPr>
          <a:xfrm>
            <a:off x="304800" y="0"/>
            <a:ext cx="8382000" cy="609600"/>
          </a:xfrm>
          <a:prstGeom prst="rect">
            <a:avLst/>
          </a:prstGeom>
        </p:spPr>
        <p:txBody>
          <a:bodyPr bIns="91440" anchor="b" anchorCtr="0">
            <a:noAutofit/>
          </a:bodyPr>
          <a:lstStyle>
            <a:lvl1pPr algn="l" rtl="0" eaLnBrk="1" latinLnBrk="0" hangingPunct="1">
              <a:spcBef>
                <a:spcPct val="0"/>
              </a:spcBef>
              <a:buNone/>
              <a:defRPr kumimoji="0" sz="4000" kern="1200">
                <a:solidFill>
                  <a:schemeClr val="tx2"/>
                </a:solidFill>
                <a:latin typeface="+mj-lt"/>
                <a:ea typeface="+mj-ea"/>
                <a:cs typeface="+mj-cs"/>
              </a:defRPr>
            </a:lvl1pPr>
          </a:lstStyle>
          <a:p>
            <a:pPr marL="320040" lvl="1" indent="0" algn="ctr">
              <a:lnSpc>
                <a:spcPct val="150000"/>
              </a:lnSpc>
              <a:spcBef>
                <a:spcPts val="0"/>
              </a:spcBef>
              <a:buNone/>
            </a:pPr>
            <a:r>
              <a:rPr lang="en-US" sz="2800" b="1" dirty="0">
                <a:solidFill>
                  <a:srgbClr val="6600CC"/>
                </a:solidFill>
                <a:latin typeface="Times New Roman" panose="02020603050405020304" pitchFamily="18" charset="0"/>
                <a:cs typeface="Times New Roman" panose="02020603050405020304" pitchFamily="18" charset="0"/>
              </a:rPr>
              <a:t>2. Local Area Network (LAN)-----</a:t>
            </a:r>
          </a:p>
        </p:txBody>
      </p:sp>
    </p:spTree>
    <p:extLst>
      <p:ext uri="{BB962C8B-B14F-4D97-AF65-F5344CB8AC3E}">
        <p14:creationId xmlns:p14="http://schemas.microsoft.com/office/powerpoint/2010/main" val="149343794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457200"/>
            <a:ext cx="9144000" cy="6400800"/>
          </a:xfrm>
        </p:spPr>
        <p:txBody>
          <a:bodyPr>
            <a:noAutofit/>
          </a:bodyPr>
          <a:lstStyle/>
          <a:p>
            <a:pPr algn="just">
              <a:lnSpc>
                <a:spcPct val="150000"/>
              </a:lnSpc>
              <a:spcBef>
                <a:spcPts val="0"/>
              </a:spcBef>
              <a:buFont typeface="Wingdings" panose="05000000000000000000" pitchFamily="2" charset="2"/>
              <a:buChar char="Ø"/>
            </a:pPr>
            <a:r>
              <a:rPr lang="en-GB" sz="2600" b="1" dirty="0">
                <a:solidFill>
                  <a:srgbClr val="FF0000"/>
                </a:solidFill>
                <a:latin typeface="Times New Roman" panose="02020603050405020304" pitchFamily="18" charset="0"/>
                <a:cs typeface="Times New Roman" panose="02020603050405020304" pitchFamily="18" charset="0"/>
              </a:rPr>
              <a:t>Disadvantages of LAN</a:t>
            </a:r>
          </a:p>
          <a:p>
            <a:pPr algn="just">
              <a:lnSpc>
                <a:spcPct val="150000"/>
              </a:lnSpc>
              <a:spcBef>
                <a:spcPts val="0"/>
              </a:spcBef>
              <a:buFont typeface="Wingdings" panose="05000000000000000000" pitchFamily="2" charset="2"/>
              <a:buChar char="§"/>
            </a:pPr>
            <a:r>
              <a:rPr lang="en-GB" sz="2600" dirty="0" smtClean="0">
                <a:latin typeface="Times New Roman" panose="02020603050405020304" pitchFamily="18" charset="0"/>
                <a:cs typeface="Times New Roman" panose="02020603050405020304" pitchFamily="18" charset="0"/>
              </a:rPr>
              <a:t>LAN </a:t>
            </a:r>
            <a:r>
              <a:rPr lang="en-GB" sz="2600" dirty="0">
                <a:latin typeface="Times New Roman" panose="02020603050405020304" pitchFamily="18" charset="0"/>
                <a:cs typeface="Times New Roman" panose="02020603050405020304" pitchFamily="18" charset="0"/>
              </a:rPr>
              <a:t>will indeed save cost because of shared computer resources, but the initial cost of installing Local Area Networks is quite high.</a:t>
            </a:r>
          </a:p>
          <a:p>
            <a:pPr algn="just">
              <a:lnSpc>
                <a:spcPct val="150000"/>
              </a:lnSpc>
              <a:spcBef>
                <a:spcPts val="0"/>
              </a:spcBef>
              <a:buFont typeface="Wingdings" panose="05000000000000000000" pitchFamily="2" charset="2"/>
              <a:buChar char="§"/>
            </a:pPr>
            <a:r>
              <a:rPr lang="en-GB" sz="2600" dirty="0">
                <a:latin typeface="Times New Roman" panose="02020603050405020304" pitchFamily="18" charset="0"/>
                <a:cs typeface="Times New Roman" panose="02020603050405020304" pitchFamily="18" charset="0"/>
              </a:rPr>
              <a:t>The LAN admin can check personal data files of every LAN user, so it </a:t>
            </a:r>
            <a:r>
              <a:rPr lang="en-GB" sz="2600" b="1" dirty="0">
                <a:solidFill>
                  <a:srgbClr val="6600CC"/>
                </a:solidFill>
                <a:latin typeface="Times New Roman" panose="02020603050405020304" pitchFamily="18" charset="0"/>
                <a:cs typeface="Times New Roman" panose="02020603050405020304" pitchFamily="18" charset="0"/>
              </a:rPr>
              <a:t>does</a:t>
            </a:r>
            <a:r>
              <a:rPr lang="en-GB" sz="2600" dirty="0">
                <a:latin typeface="Times New Roman" panose="02020603050405020304" pitchFamily="18" charset="0"/>
                <a:cs typeface="Times New Roman" panose="02020603050405020304" pitchFamily="18" charset="0"/>
              </a:rPr>
              <a:t> </a:t>
            </a:r>
            <a:r>
              <a:rPr lang="en-GB" sz="2600" b="1" dirty="0">
                <a:solidFill>
                  <a:srgbClr val="6600CC"/>
                </a:solidFill>
                <a:latin typeface="Times New Roman" panose="02020603050405020304" pitchFamily="18" charset="0"/>
                <a:cs typeface="Times New Roman" panose="02020603050405020304" pitchFamily="18" charset="0"/>
              </a:rPr>
              <a:t>not</a:t>
            </a:r>
            <a:r>
              <a:rPr lang="en-GB" sz="2600" dirty="0">
                <a:latin typeface="Times New Roman" panose="02020603050405020304" pitchFamily="18" charset="0"/>
                <a:cs typeface="Times New Roman" panose="02020603050405020304" pitchFamily="18" charset="0"/>
              </a:rPr>
              <a:t> </a:t>
            </a:r>
            <a:r>
              <a:rPr lang="en-GB" sz="2600" b="1" dirty="0">
                <a:solidFill>
                  <a:srgbClr val="6600CC"/>
                </a:solidFill>
                <a:latin typeface="Times New Roman" panose="02020603050405020304" pitchFamily="18" charset="0"/>
                <a:cs typeface="Times New Roman" panose="02020603050405020304" pitchFamily="18" charset="0"/>
              </a:rPr>
              <a:t>offer</a:t>
            </a:r>
            <a:r>
              <a:rPr lang="en-GB" sz="2600" dirty="0">
                <a:latin typeface="Times New Roman" panose="02020603050405020304" pitchFamily="18" charset="0"/>
                <a:cs typeface="Times New Roman" panose="02020603050405020304" pitchFamily="18" charset="0"/>
              </a:rPr>
              <a:t> good </a:t>
            </a:r>
            <a:r>
              <a:rPr lang="en-GB" sz="2600" b="1" dirty="0">
                <a:solidFill>
                  <a:srgbClr val="6600CC"/>
                </a:solidFill>
                <a:latin typeface="Times New Roman" panose="02020603050405020304" pitchFamily="18" charset="0"/>
                <a:cs typeface="Times New Roman" panose="02020603050405020304" pitchFamily="18" charset="0"/>
              </a:rPr>
              <a:t>privacy</a:t>
            </a:r>
            <a:r>
              <a:rPr lang="en-GB" sz="2600" dirty="0">
                <a:latin typeface="Times New Roman" panose="02020603050405020304" pitchFamily="18" charset="0"/>
                <a:cs typeface="Times New Roman" panose="02020603050405020304" pitchFamily="18" charset="0"/>
              </a:rPr>
              <a:t>.</a:t>
            </a:r>
          </a:p>
          <a:p>
            <a:pPr algn="just">
              <a:lnSpc>
                <a:spcPct val="150000"/>
              </a:lnSpc>
              <a:spcBef>
                <a:spcPts val="0"/>
              </a:spcBef>
              <a:buFont typeface="Wingdings" panose="05000000000000000000" pitchFamily="2" charset="2"/>
              <a:buChar char="§"/>
            </a:pPr>
            <a:r>
              <a:rPr lang="en-GB" sz="2600" dirty="0">
                <a:latin typeface="Times New Roman" panose="02020603050405020304" pitchFamily="18" charset="0"/>
                <a:cs typeface="Times New Roman" panose="02020603050405020304" pitchFamily="18" charset="0"/>
              </a:rPr>
              <a:t>Unauthorized users can access critical data of an organization in case LAN admin is not able to secure centralized data repository.</a:t>
            </a:r>
          </a:p>
          <a:p>
            <a:pPr algn="just">
              <a:lnSpc>
                <a:spcPct val="150000"/>
              </a:lnSpc>
              <a:spcBef>
                <a:spcPts val="0"/>
              </a:spcBef>
              <a:buFont typeface="Wingdings" panose="05000000000000000000" pitchFamily="2" charset="2"/>
              <a:buChar char="§"/>
            </a:pPr>
            <a:r>
              <a:rPr lang="en-GB" sz="2600" dirty="0">
                <a:latin typeface="Times New Roman" panose="02020603050405020304" pitchFamily="18" charset="0"/>
                <a:cs typeface="Times New Roman" panose="02020603050405020304" pitchFamily="18" charset="0"/>
              </a:rPr>
              <a:t>Local Area Network requires a constant LAN administration as there are issues related to software setup and hardware failures</a:t>
            </a:r>
          </a:p>
          <a:p>
            <a:pPr algn="just">
              <a:lnSpc>
                <a:spcPct val="150000"/>
              </a:lnSpc>
              <a:spcBef>
                <a:spcPts val="0"/>
              </a:spcBef>
              <a:buFont typeface="Wingdings" panose="05000000000000000000" pitchFamily="2" charset="2"/>
              <a:buChar char="§"/>
            </a:pPr>
            <a:endParaRPr lang="en-GB" sz="2600" dirty="0">
              <a:latin typeface="Times New Roman" panose="02020603050405020304" pitchFamily="18" charset="0"/>
              <a:cs typeface="Times New Roman" panose="02020603050405020304" pitchFamily="18" charset="0"/>
            </a:endParaRPr>
          </a:p>
          <a:p>
            <a:pPr algn="just">
              <a:lnSpc>
                <a:spcPct val="150000"/>
              </a:lnSpc>
              <a:spcBef>
                <a:spcPts val="0"/>
              </a:spcBef>
              <a:buFont typeface="Wingdings" panose="05000000000000000000" pitchFamily="2" charset="2"/>
              <a:buChar char="§"/>
            </a:pPr>
            <a:endParaRPr lang="en-GB" sz="26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E90F455D-9CE0-4F9B-A27C-72E940D52AA5}" type="slidenum">
              <a:rPr lang="en-US" smtClean="0"/>
              <a:pPr>
                <a:defRPr/>
              </a:pPr>
              <a:t>26</a:t>
            </a:fld>
            <a:r>
              <a:rPr lang="en-US" smtClean="0"/>
              <a:t> of 52</a:t>
            </a:r>
            <a:endParaRPr lang="en-US" dirty="0"/>
          </a:p>
        </p:txBody>
      </p:sp>
      <p:sp>
        <p:nvSpPr>
          <p:cNvPr id="7" name="Title 1"/>
          <p:cNvSpPr txBox="1">
            <a:spLocks/>
          </p:cNvSpPr>
          <p:nvPr/>
        </p:nvSpPr>
        <p:spPr>
          <a:xfrm>
            <a:off x="304800" y="0"/>
            <a:ext cx="8382000" cy="609600"/>
          </a:xfrm>
          <a:prstGeom prst="rect">
            <a:avLst/>
          </a:prstGeom>
        </p:spPr>
        <p:txBody>
          <a:bodyPr bIns="91440" anchor="b" anchorCtr="0">
            <a:noAutofit/>
          </a:bodyPr>
          <a:lstStyle>
            <a:lvl1pPr algn="l" rtl="0" eaLnBrk="1" latinLnBrk="0" hangingPunct="1">
              <a:spcBef>
                <a:spcPct val="0"/>
              </a:spcBef>
              <a:buNone/>
              <a:defRPr kumimoji="0" sz="4000" kern="1200">
                <a:solidFill>
                  <a:schemeClr val="tx2"/>
                </a:solidFill>
                <a:latin typeface="+mj-lt"/>
                <a:ea typeface="+mj-ea"/>
                <a:cs typeface="+mj-cs"/>
              </a:defRPr>
            </a:lvl1pPr>
          </a:lstStyle>
          <a:p>
            <a:pPr marL="320040" lvl="1" indent="0" algn="ctr">
              <a:lnSpc>
                <a:spcPct val="150000"/>
              </a:lnSpc>
              <a:spcBef>
                <a:spcPts val="0"/>
              </a:spcBef>
              <a:buNone/>
            </a:pPr>
            <a:r>
              <a:rPr lang="en-US" sz="2800" b="1" dirty="0">
                <a:solidFill>
                  <a:srgbClr val="6600CC"/>
                </a:solidFill>
                <a:latin typeface="Times New Roman" panose="02020603050405020304" pitchFamily="18" charset="0"/>
                <a:cs typeface="Times New Roman" panose="02020603050405020304" pitchFamily="18" charset="0"/>
              </a:rPr>
              <a:t>2. Local Area Network (LAN)-----</a:t>
            </a:r>
          </a:p>
        </p:txBody>
      </p:sp>
    </p:spTree>
    <p:extLst>
      <p:ext uri="{BB962C8B-B14F-4D97-AF65-F5344CB8AC3E}">
        <p14:creationId xmlns:p14="http://schemas.microsoft.com/office/powerpoint/2010/main" val="43094232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1606045" y="0"/>
            <a:ext cx="5937755" cy="533400"/>
          </a:xfrm>
        </p:spPr>
        <p:txBody>
          <a:bodyPr>
            <a:normAutofit fontScale="90000"/>
          </a:bodyPr>
          <a:lstStyle/>
          <a:p>
            <a:r>
              <a:rPr lang="en-US" b="1" dirty="0">
                <a:solidFill>
                  <a:srgbClr val="6600CC"/>
                </a:solidFill>
                <a:latin typeface="Times New Roman" panose="02020603050405020304" pitchFamily="18" charset="0"/>
                <a:cs typeface="Times New Roman" panose="02020603050405020304" pitchFamily="18" charset="0"/>
              </a:rPr>
              <a:t>3</a:t>
            </a:r>
            <a:r>
              <a:rPr lang="en-US" b="1" dirty="0" smtClean="0">
                <a:solidFill>
                  <a:srgbClr val="6600CC"/>
                </a:solidFill>
                <a:latin typeface="Times New Roman" panose="02020603050405020304" pitchFamily="18" charset="0"/>
                <a:cs typeface="Times New Roman" panose="02020603050405020304" pitchFamily="18" charset="0"/>
              </a:rPr>
              <a:t>. Wide area networks (WAN)</a:t>
            </a:r>
          </a:p>
        </p:txBody>
      </p:sp>
      <p:sp>
        <p:nvSpPr>
          <p:cNvPr id="3" name="Content Placeholder 2"/>
          <p:cNvSpPr>
            <a:spLocks noGrp="1"/>
          </p:cNvSpPr>
          <p:nvPr>
            <p:ph idx="1"/>
          </p:nvPr>
        </p:nvSpPr>
        <p:spPr>
          <a:xfrm>
            <a:off x="0" y="533400"/>
            <a:ext cx="9143999" cy="6324599"/>
          </a:xfrm>
        </p:spPr>
        <p:txBody>
          <a:bodyPr>
            <a:noAutofit/>
          </a:bodyPr>
          <a:lstStyle/>
          <a:p>
            <a:pPr algn="just">
              <a:lnSpc>
                <a:spcPct val="150000"/>
              </a:lnSpc>
              <a:spcBef>
                <a:spcPts val="0"/>
              </a:spcBef>
              <a:buFont typeface="Wingdings" panose="05000000000000000000" pitchFamily="2" charset="2"/>
              <a:buChar char="§"/>
            </a:pPr>
            <a:r>
              <a:rPr lang="en-GB" sz="2800" b="1" dirty="0">
                <a:latin typeface="Times New Roman" panose="02020603050405020304" pitchFamily="18" charset="0"/>
                <a:cs typeface="Times New Roman" panose="02020603050405020304" pitchFamily="18" charset="0"/>
              </a:rPr>
              <a:t>WAN</a:t>
            </a:r>
            <a:r>
              <a:rPr lang="en-GB" sz="2800" dirty="0">
                <a:latin typeface="Times New Roman" panose="02020603050405020304" pitchFamily="18" charset="0"/>
                <a:cs typeface="Times New Roman" panose="02020603050405020304" pitchFamily="18" charset="0"/>
              </a:rPr>
              <a:t> (Wide Area Network) is another important computer network that which is spread across a large geographical area. </a:t>
            </a:r>
            <a:endParaRPr lang="en-GB" sz="2800" dirty="0" smtClean="0">
              <a:latin typeface="Times New Roman" panose="02020603050405020304" pitchFamily="18" charset="0"/>
              <a:cs typeface="Times New Roman" panose="02020603050405020304" pitchFamily="18" charset="0"/>
            </a:endParaRPr>
          </a:p>
          <a:p>
            <a:pPr algn="just">
              <a:lnSpc>
                <a:spcPct val="150000"/>
              </a:lnSpc>
              <a:spcBef>
                <a:spcPts val="0"/>
              </a:spcBef>
              <a:buFont typeface="Wingdings" panose="05000000000000000000" pitchFamily="2" charset="2"/>
              <a:buChar char="§"/>
            </a:pPr>
            <a:r>
              <a:rPr lang="en-GB" sz="2800" dirty="0" smtClean="0">
                <a:latin typeface="Times New Roman" panose="02020603050405020304" pitchFamily="18" charset="0"/>
                <a:cs typeface="Times New Roman" panose="02020603050405020304" pitchFamily="18" charset="0"/>
              </a:rPr>
              <a:t>WAN </a:t>
            </a:r>
            <a:r>
              <a:rPr lang="en-GB" sz="2800" dirty="0">
                <a:latin typeface="Times New Roman" panose="02020603050405020304" pitchFamily="18" charset="0"/>
                <a:cs typeface="Times New Roman" panose="02020603050405020304" pitchFamily="18" charset="0"/>
              </a:rPr>
              <a:t>network system could be a connection of a LAN which connects with other LAN’s using telephone lines and radio waves. </a:t>
            </a:r>
            <a:endParaRPr lang="en-GB" sz="2800" dirty="0" smtClean="0">
              <a:latin typeface="Times New Roman" panose="02020603050405020304" pitchFamily="18" charset="0"/>
              <a:cs typeface="Times New Roman" panose="02020603050405020304" pitchFamily="18" charset="0"/>
            </a:endParaRPr>
          </a:p>
          <a:p>
            <a:pPr algn="just">
              <a:lnSpc>
                <a:spcPct val="150000"/>
              </a:lnSpc>
              <a:spcBef>
                <a:spcPts val="0"/>
              </a:spcBef>
              <a:buFont typeface="Wingdings" panose="05000000000000000000" pitchFamily="2" charset="2"/>
              <a:buChar char="ü"/>
            </a:pPr>
            <a:r>
              <a:rPr lang="en-GB" sz="2800" dirty="0" smtClean="0">
                <a:latin typeface="Times New Roman" panose="02020603050405020304" pitchFamily="18" charset="0"/>
                <a:cs typeface="Times New Roman" panose="02020603050405020304" pitchFamily="18" charset="0"/>
              </a:rPr>
              <a:t>It </a:t>
            </a:r>
            <a:r>
              <a:rPr lang="en-GB" sz="2800" dirty="0">
                <a:latin typeface="Times New Roman" panose="02020603050405020304" pitchFamily="18" charset="0"/>
                <a:cs typeface="Times New Roman" panose="02020603050405020304" pitchFamily="18" charset="0"/>
              </a:rPr>
              <a:t>is mostly limited to an enterprise or an organization.</a:t>
            </a:r>
          </a:p>
          <a:p>
            <a:pPr algn="just">
              <a:lnSpc>
                <a:spcPct val="150000"/>
              </a:lnSpc>
              <a:spcBef>
                <a:spcPts val="0"/>
              </a:spcBef>
              <a:buFont typeface="Wingdings" panose="05000000000000000000" pitchFamily="2" charset="2"/>
              <a:buChar char="§"/>
              <a:defRPr/>
            </a:pPr>
            <a:r>
              <a:rPr lang="en-US" sz="2800" dirty="0" smtClean="0">
                <a:latin typeface="Times New Roman" panose="02020603050405020304" pitchFamily="18" charset="0"/>
                <a:cs typeface="Times New Roman" panose="02020603050405020304" pitchFamily="18" charset="0"/>
              </a:rPr>
              <a:t>A WAN can be as complex as the </a:t>
            </a:r>
            <a:r>
              <a:rPr lang="en-US" sz="2800" b="1" dirty="0"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backbones</a:t>
            </a:r>
            <a:r>
              <a:rPr lang="en-US" sz="2800" dirty="0" smtClean="0">
                <a:latin typeface="Times New Roman" panose="02020603050405020304" pitchFamily="18" charset="0"/>
                <a:cs typeface="Times New Roman" panose="02020603050405020304" pitchFamily="18" charset="0"/>
              </a:rPr>
              <a:t> that </a:t>
            </a:r>
            <a:r>
              <a:rPr lang="en-US" sz="2800" b="1" dirty="0" smtClean="0">
                <a:solidFill>
                  <a:srgbClr val="0000CC"/>
                </a:solidFill>
                <a:latin typeface="Times New Roman" panose="02020603050405020304" pitchFamily="18" charset="0"/>
                <a:cs typeface="Times New Roman" panose="02020603050405020304" pitchFamily="18" charset="0"/>
              </a:rPr>
              <a:t>connect</a:t>
            </a:r>
            <a:r>
              <a:rPr lang="en-US" sz="2800" dirty="0" smtClean="0">
                <a:latin typeface="Times New Roman" panose="02020603050405020304" pitchFamily="18" charset="0"/>
                <a:cs typeface="Times New Roman" panose="02020603050405020304" pitchFamily="18" charset="0"/>
              </a:rPr>
              <a:t> the </a:t>
            </a:r>
            <a:r>
              <a:rPr lang="en-US" sz="2800" b="1" dirty="0" smtClean="0">
                <a:solidFill>
                  <a:srgbClr val="0000CC"/>
                </a:solidFill>
                <a:latin typeface="Times New Roman" panose="02020603050405020304" pitchFamily="18" charset="0"/>
                <a:cs typeface="Times New Roman" panose="02020603050405020304" pitchFamily="18" charset="0"/>
              </a:rPr>
              <a:t>Internet</a:t>
            </a:r>
            <a:r>
              <a:rPr lang="en-US" sz="2800" dirty="0" smtClean="0">
                <a:latin typeface="Times New Roman" panose="02020603050405020304" pitchFamily="18" charset="0"/>
                <a:cs typeface="Times New Roman" panose="02020603050405020304" pitchFamily="18" charset="0"/>
              </a:rPr>
              <a:t> or as simple as a </a:t>
            </a:r>
            <a:r>
              <a:rPr lang="en-US" sz="2800" b="1" dirty="0"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dial-up line </a:t>
            </a:r>
            <a:r>
              <a:rPr lang="en-US" sz="2800" dirty="0" smtClean="0">
                <a:latin typeface="Times New Roman" panose="02020603050405020304" pitchFamily="18" charset="0"/>
                <a:cs typeface="Times New Roman" panose="02020603050405020304" pitchFamily="18" charset="0"/>
              </a:rPr>
              <a:t>that connects a home </a:t>
            </a:r>
            <a:r>
              <a:rPr lang="en-US" sz="2800" b="1" dirty="0" smtClean="0">
                <a:latin typeface="Times New Roman" panose="02020603050405020304" pitchFamily="18" charset="0"/>
                <a:cs typeface="Times New Roman" panose="02020603050405020304" pitchFamily="18" charset="0"/>
              </a:rPr>
              <a:t>computer</a:t>
            </a:r>
            <a:r>
              <a:rPr lang="en-US" sz="2800" dirty="0" smtClean="0">
                <a:latin typeface="Times New Roman" panose="02020603050405020304" pitchFamily="18" charset="0"/>
                <a:cs typeface="Times New Roman" panose="02020603050405020304" pitchFamily="18" charset="0"/>
              </a:rPr>
              <a:t> to the </a:t>
            </a:r>
            <a:r>
              <a:rPr lang="en-US" sz="2800" b="1" dirty="0" smtClean="0">
                <a:latin typeface="Times New Roman" panose="02020603050405020304" pitchFamily="18" charset="0"/>
                <a:cs typeface="Times New Roman" panose="02020603050405020304" pitchFamily="18" charset="0"/>
              </a:rPr>
              <a:t>Internet</a:t>
            </a:r>
            <a:r>
              <a:rPr lang="en-US" sz="2800" dirty="0" smtClean="0">
                <a:latin typeface="Times New Roman" panose="02020603050405020304" pitchFamily="18" charset="0"/>
                <a:cs typeface="Times New Roman" panose="02020603050405020304" pitchFamily="18" charset="0"/>
              </a:rPr>
              <a:t>. </a:t>
            </a:r>
          </a:p>
        </p:txBody>
      </p:sp>
      <p:sp>
        <p:nvSpPr>
          <p:cNvPr id="4" name="Slide Number Placeholder 3"/>
          <p:cNvSpPr>
            <a:spLocks noGrp="1"/>
          </p:cNvSpPr>
          <p:nvPr>
            <p:ph type="sldNum" sz="quarter" idx="12"/>
          </p:nvPr>
        </p:nvSpPr>
        <p:spPr/>
        <p:txBody>
          <a:bodyPr/>
          <a:lstStyle/>
          <a:p>
            <a:pPr>
              <a:defRPr/>
            </a:pPr>
            <a:fld id="{E90F455D-9CE0-4F9B-A27C-72E940D52AA5}" type="slidenum">
              <a:rPr lang="en-US" smtClean="0"/>
              <a:pPr>
                <a:defRPr/>
              </a:pPr>
              <a:t>27</a:t>
            </a:fld>
            <a:r>
              <a:rPr lang="en-US" smtClean="0"/>
              <a:t> of 52</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228600" y="0"/>
            <a:ext cx="8377271" cy="533400"/>
          </a:xfrm>
        </p:spPr>
        <p:txBody>
          <a:bodyPr>
            <a:normAutofit fontScale="90000"/>
          </a:bodyPr>
          <a:lstStyle/>
          <a:p>
            <a:r>
              <a:rPr lang="en-US" b="1" dirty="0" smtClean="0">
                <a:solidFill>
                  <a:srgbClr val="6600CC"/>
                </a:solidFill>
                <a:latin typeface="Times New Roman" panose="02020603050405020304" pitchFamily="18" charset="0"/>
                <a:cs typeface="Times New Roman" panose="02020603050405020304" pitchFamily="18" charset="0"/>
              </a:rPr>
              <a:t>3. Wide area networks (WAN)--------</a:t>
            </a:r>
          </a:p>
        </p:txBody>
      </p:sp>
      <p:sp>
        <p:nvSpPr>
          <p:cNvPr id="3" name="Content Placeholder 2"/>
          <p:cNvSpPr>
            <a:spLocks noGrp="1"/>
          </p:cNvSpPr>
          <p:nvPr>
            <p:ph idx="1"/>
          </p:nvPr>
        </p:nvSpPr>
        <p:spPr>
          <a:xfrm>
            <a:off x="1" y="533400"/>
            <a:ext cx="8991600" cy="6324599"/>
          </a:xfrm>
        </p:spPr>
        <p:txBody>
          <a:bodyPr>
            <a:noAutofit/>
          </a:bodyPr>
          <a:lstStyle/>
          <a:p>
            <a:pPr algn="just">
              <a:lnSpc>
                <a:spcPct val="150000"/>
              </a:lnSpc>
              <a:spcBef>
                <a:spcPts val="0"/>
              </a:spcBef>
              <a:buFont typeface="Wingdings" panose="05000000000000000000" pitchFamily="2" charset="2"/>
              <a:buChar char="§"/>
              <a:defRPr/>
            </a:pPr>
            <a:r>
              <a:rPr lang="en-US" sz="2600" dirty="0">
                <a:latin typeface="Times New Roman" panose="02020603050405020304" pitchFamily="18" charset="0"/>
                <a:cs typeface="Times New Roman" panose="02020603050405020304" pitchFamily="18" charset="0"/>
              </a:rPr>
              <a:t>We normally refer to the first as a </a:t>
            </a:r>
            <a:r>
              <a:rPr lang="en-US" sz="2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switched WAN </a:t>
            </a:r>
            <a:r>
              <a:rPr lang="en-US" sz="2600" dirty="0">
                <a:latin typeface="Times New Roman" panose="02020603050405020304" pitchFamily="18" charset="0"/>
                <a:cs typeface="Times New Roman" panose="02020603050405020304" pitchFamily="18" charset="0"/>
              </a:rPr>
              <a:t>and to the second as a </a:t>
            </a:r>
            <a:r>
              <a:rPr lang="en-US" sz="2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point-to-point WAN</a:t>
            </a:r>
          </a:p>
          <a:p>
            <a:pPr algn="just">
              <a:lnSpc>
                <a:spcPct val="150000"/>
              </a:lnSpc>
              <a:spcBef>
                <a:spcPts val="0"/>
              </a:spcBef>
              <a:buFont typeface="Wingdings" panose="05000000000000000000" pitchFamily="2" charset="2"/>
              <a:buChar char="§"/>
              <a:defRPr/>
            </a:pPr>
            <a:r>
              <a:rPr lang="en-US" sz="2600" dirty="0" smtClean="0">
                <a:latin typeface="Times New Roman" panose="02020603050405020304" pitchFamily="18" charset="0"/>
                <a:cs typeface="Times New Roman" panose="02020603050405020304" pitchFamily="18" charset="0"/>
              </a:rPr>
              <a:t>The </a:t>
            </a:r>
            <a:r>
              <a:rPr lang="en-US" sz="2600" b="1" dirty="0" smtClean="0">
                <a:solidFill>
                  <a:srgbClr val="FF0000"/>
                </a:solidFill>
                <a:latin typeface="Times New Roman" panose="02020603050405020304" pitchFamily="18" charset="0"/>
                <a:cs typeface="Times New Roman" panose="02020603050405020304" pitchFamily="18" charset="0"/>
              </a:rPr>
              <a:t>switched WAN connects </a:t>
            </a:r>
            <a:r>
              <a:rPr lang="en-US" sz="2600" dirty="0" smtClean="0">
                <a:latin typeface="Times New Roman" panose="02020603050405020304" pitchFamily="18" charset="0"/>
                <a:cs typeface="Times New Roman" panose="02020603050405020304" pitchFamily="18" charset="0"/>
              </a:rPr>
              <a:t>the </a:t>
            </a:r>
            <a:r>
              <a:rPr lang="en-US" sz="2600" b="1" dirty="0">
                <a:latin typeface="Times New Roman" panose="02020603050405020304" pitchFamily="18" charset="0"/>
                <a:cs typeface="Times New Roman" panose="02020603050405020304" pitchFamily="18" charset="0"/>
              </a:rPr>
              <a:t>end systems</a:t>
            </a:r>
            <a:r>
              <a:rPr lang="en-US" sz="2600" dirty="0">
                <a:latin typeface="Times New Roman" panose="02020603050405020304" pitchFamily="18" charset="0"/>
                <a:cs typeface="Times New Roman" panose="02020603050405020304" pitchFamily="18" charset="0"/>
              </a:rPr>
              <a:t>, which usually comprise a </a:t>
            </a:r>
            <a:r>
              <a:rPr lang="en-US" sz="2600" b="1" dirty="0">
                <a:solidFill>
                  <a:srgbClr val="0000CC"/>
                </a:solidFill>
                <a:latin typeface="Times New Roman" panose="02020603050405020304" pitchFamily="18" charset="0"/>
                <a:cs typeface="Times New Roman" panose="02020603050405020304" pitchFamily="18" charset="0"/>
              </a:rPr>
              <a:t>router (internetworking connecting device) </a:t>
            </a:r>
            <a:r>
              <a:rPr lang="en-US" sz="2600" dirty="0">
                <a:latin typeface="Times New Roman" panose="02020603050405020304" pitchFamily="18" charset="0"/>
                <a:cs typeface="Times New Roman" panose="02020603050405020304" pitchFamily="18" charset="0"/>
              </a:rPr>
              <a:t>that connects to another </a:t>
            </a:r>
            <a:r>
              <a:rPr lang="en-US" sz="2600" b="1" dirty="0">
                <a:latin typeface="Times New Roman" panose="02020603050405020304" pitchFamily="18" charset="0"/>
                <a:cs typeface="Times New Roman" panose="02020603050405020304" pitchFamily="18" charset="0"/>
              </a:rPr>
              <a:t>LAN</a:t>
            </a:r>
            <a:r>
              <a:rPr lang="en-US" sz="2600" dirty="0">
                <a:latin typeface="Times New Roman" panose="02020603050405020304" pitchFamily="18" charset="0"/>
                <a:cs typeface="Times New Roman" panose="02020603050405020304" pitchFamily="18" charset="0"/>
              </a:rPr>
              <a:t> or </a:t>
            </a:r>
            <a:r>
              <a:rPr lang="en-US" sz="2600" b="1" dirty="0">
                <a:latin typeface="Times New Roman" panose="02020603050405020304" pitchFamily="18" charset="0"/>
                <a:cs typeface="Times New Roman" panose="02020603050405020304" pitchFamily="18" charset="0"/>
              </a:rPr>
              <a:t>WAN</a:t>
            </a:r>
            <a:r>
              <a:rPr lang="en-US" sz="2600" dirty="0">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
              <a:defRPr/>
            </a:pPr>
            <a:r>
              <a:rPr lang="en-US" sz="2600" dirty="0">
                <a:latin typeface="Times New Roman" panose="02020603050405020304" pitchFamily="18" charset="0"/>
                <a:cs typeface="Times New Roman" panose="02020603050405020304" pitchFamily="18" charset="0"/>
              </a:rPr>
              <a:t>The </a:t>
            </a:r>
            <a:r>
              <a:rPr lang="en-US" sz="2600" b="1" dirty="0">
                <a:solidFill>
                  <a:srgbClr val="FF0000"/>
                </a:solidFill>
                <a:latin typeface="Times New Roman" panose="02020603050405020304" pitchFamily="18" charset="0"/>
                <a:cs typeface="Times New Roman" panose="02020603050405020304" pitchFamily="18" charset="0"/>
              </a:rPr>
              <a:t>point-to-point WAN </a:t>
            </a:r>
            <a:r>
              <a:rPr lang="en-US" sz="2600" dirty="0">
                <a:latin typeface="Times New Roman" panose="02020603050405020304" pitchFamily="18" charset="0"/>
                <a:cs typeface="Times New Roman" panose="02020603050405020304" pitchFamily="18" charset="0"/>
              </a:rPr>
              <a:t>is normally a line leased from a </a:t>
            </a:r>
            <a:r>
              <a:rPr lang="en-US" sz="2600" b="1" dirty="0">
                <a:solidFill>
                  <a:srgbClr val="6600CC"/>
                </a:solidFill>
                <a:latin typeface="Times New Roman" panose="02020603050405020304" pitchFamily="18" charset="0"/>
                <a:cs typeface="Times New Roman" panose="02020603050405020304" pitchFamily="18" charset="0"/>
              </a:rPr>
              <a:t>telephone</a:t>
            </a:r>
            <a:r>
              <a:rPr lang="en-US" sz="2600" dirty="0">
                <a:latin typeface="Times New Roman" panose="02020603050405020304" pitchFamily="18" charset="0"/>
                <a:cs typeface="Times New Roman" panose="02020603050405020304" pitchFamily="18" charset="0"/>
              </a:rPr>
              <a:t> or </a:t>
            </a:r>
            <a:r>
              <a:rPr lang="en-US" sz="2600" b="1" dirty="0">
                <a:solidFill>
                  <a:srgbClr val="6600CC"/>
                </a:solidFill>
                <a:latin typeface="Times New Roman" panose="02020603050405020304" pitchFamily="18" charset="0"/>
                <a:cs typeface="Times New Roman" panose="02020603050405020304" pitchFamily="18" charset="0"/>
              </a:rPr>
              <a:t>cable</a:t>
            </a:r>
            <a:r>
              <a:rPr lang="en-US" sz="2600" dirty="0">
                <a:latin typeface="Times New Roman" panose="02020603050405020304" pitchFamily="18" charset="0"/>
                <a:cs typeface="Times New Roman" panose="02020603050405020304" pitchFamily="18" charset="0"/>
              </a:rPr>
              <a:t> </a:t>
            </a:r>
            <a:r>
              <a:rPr lang="en-US" sz="2600" b="1" dirty="0">
                <a:solidFill>
                  <a:srgbClr val="6600CC"/>
                </a:solidFill>
                <a:latin typeface="Times New Roman" panose="02020603050405020304" pitchFamily="18" charset="0"/>
                <a:cs typeface="Times New Roman" panose="02020603050405020304" pitchFamily="18" charset="0"/>
              </a:rPr>
              <a:t>TV</a:t>
            </a:r>
            <a:r>
              <a:rPr lang="en-US" sz="2600" dirty="0">
                <a:latin typeface="Times New Roman" panose="02020603050405020304" pitchFamily="18" charset="0"/>
                <a:cs typeface="Times New Roman" panose="02020603050405020304" pitchFamily="18" charset="0"/>
              </a:rPr>
              <a:t> provider that </a:t>
            </a:r>
            <a:r>
              <a:rPr lang="en-US" sz="2600" b="1" dirty="0">
                <a:latin typeface="Times New Roman" panose="02020603050405020304" pitchFamily="18" charset="0"/>
                <a:cs typeface="Times New Roman" panose="02020603050405020304" pitchFamily="18" charset="0"/>
              </a:rPr>
              <a:t>connects</a:t>
            </a:r>
            <a:r>
              <a:rPr lang="en-US" sz="2600" dirty="0">
                <a:latin typeface="Times New Roman" panose="02020603050405020304" pitchFamily="18" charset="0"/>
                <a:cs typeface="Times New Roman" panose="02020603050405020304" pitchFamily="18" charset="0"/>
              </a:rPr>
              <a:t> a home </a:t>
            </a:r>
            <a:r>
              <a:rPr lang="en-US" sz="2600" b="1" dirty="0">
                <a:latin typeface="Times New Roman" panose="02020603050405020304" pitchFamily="18" charset="0"/>
                <a:cs typeface="Times New Roman" panose="02020603050405020304" pitchFamily="18" charset="0"/>
              </a:rPr>
              <a:t>computer</a:t>
            </a:r>
            <a:r>
              <a:rPr lang="en-US" sz="2600" dirty="0">
                <a:latin typeface="Times New Roman" panose="02020603050405020304" pitchFamily="18" charset="0"/>
                <a:cs typeface="Times New Roman" panose="02020603050405020304" pitchFamily="18" charset="0"/>
              </a:rPr>
              <a:t> or a </a:t>
            </a:r>
            <a:r>
              <a:rPr lang="en-US" sz="2600" b="1" dirty="0">
                <a:latin typeface="Times New Roman" panose="02020603050405020304" pitchFamily="18" charset="0"/>
                <a:cs typeface="Times New Roman" panose="02020603050405020304" pitchFamily="18" charset="0"/>
              </a:rPr>
              <a:t>small LAN </a:t>
            </a:r>
            <a:r>
              <a:rPr lang="en-US" sz="2600" dirty="0">
                <a:latin typeface="Times New Roman" panose="02020603050405020304" pitchFamily="18" charset="0"/>
                <a:cs typeface="Times New Roman" panose="02020603050405020304" pitchFamily="18" charset="0"/>
              </a:rPr>
              <a:t>to an </a:t>
            </a:r>
            <a:r>
              <a:rPr lang="en-US" sz="2600" b="1" dirty="0">
                <a:solidFill>
                  <a:srgbClr val="0000CC"/>
                </a:solidFill>
                <a:latin typeface="Times New Roman" panose="02020603050405020304" pitchFamily="18" charset="0"/>
                <a:cs typeface="Times New Roman" panose="02020603050405020304" pitchFamily="18" charset="0"/>
              </a:rPr>
              <a:t>Internet</a:t>
            </a:r>
            <a:r>
              <a:rPr lang="en-US" sz="2600" dirty="0">
                <a:latin typeface="Times New Roman" panose="02020603050405020304" pitchFamily="18" charset="0"/>
                <a:cs typeface="Times New Roman" panose="02020603050405020304" pitchFamily="18" charset="0"/>
              </a:rPr>
              <a:t> </a:t>
            </a:r>
            <a:r>
              <a:rPr lang="en-US" sz="2600" b="1" dirty="0">
                <a:solidFill>
                  <a:srgbClr val="0000CC"/>
                </a:solidFill>
                <a:latin typeface="Times New Roman" panose="02020603050405020304" pitchFamily="18" charset="0"/>
                <a:cs typeface="Times New Roman" panose="02020603050405020304" pitchFamily="18" charset="0"/>
              </a:rPr>
              <a:t>service</a:t>
            </a:r>
            <a:r>
              <a:rPr lang="en-US" sz="2600" dirty="0">
                <a:latin typeface="Times New Roman" panose="02020603050405020304" pitchFamily="18" charset="0"/>
                <a:cs typeface="Times New Roman" panose="02020603050405020304" pitchFamily="18" charset="0"/>
              </a:rPr>
              <a:t> </a:t>
            </a:r>
            <a:r>
              <a:rPr lang="en-US" sz="2600" b="1" dirty="0">
                <a:solidFill>
                  <a:srgbClr val="0000CC"/>
                </a:solidFill>
                <a:latin typeface="Times New Roman" panose="02020603050405020304" pitchFamily="18" charset="0"/>
                <a:cs typeface="Times New Roman" panose="02020603050405020304" pitchFamily="18" charset="0"/>
              </a:rPr>
              <a:t>provider</a:t>
            </a:r>
            <a:r>
              <a:rPr lang="en-US" sz="2600" dirty="0">
                <a:latin typeface="Times New Roman" panose="02020603050405020304" pitchFamily="18" charset="0"/>
                <a:cs typeface="Times New Roman" panose="02020603050405020304" pitchFamily="18" charset="0"/>
              </a:rPr>
              <a:t> (</a:t>
            </a:r>
            <a:r>
              <a:rPr lang="en-US" sz="2600" b="1" dirty="0" err="1">
                <a:solidFill>
                  <a:srgbClr val="FF0000"/>
                </a:solidFill>
                <a:latin typeface="Times New Roman" panose="02020603050405020304" pitchFamily="18" charset="0"/>
                <a:cs typeface="Times New Roman" panose="02020603050405020304" pitchFamily="18" charset="0"/>
              </a:rPr>
              <a:t>lSP</a:t>
            </a:r>
            <a:r>
              <a:rPr lang="en-US" sz="2600" dirty="0">
                <a:latin typeface="Times New Roman" panose="02020603050405020304" pitchFamily="18" charset="0"/>
                <a:cs typeface="Times New Roman" panose="02020603050405020304" pitchFamily="18" charset="0"/>
              </a:rPr>
              <a:t>). </a:t>
            </a:r>
            <a:endParaRPr lang="en-US" sz="2600" dirty="0" smtClean="0">
              <a:latin typeface="Times New Roman" panose="02020603050405020304" pitchFamily="18" charset="0"/>
              <a:cs typeface="Times New Roman" panose="02020603050405020304" pitchFamily="18" charset="0"/>
            </a:endParaRPr>
          </a:p>
          <a:p>
            <a:pPr algn="just">
              <a:lnSpc>
                <a:spcPct val="150000"/>
              </a:lnSpc>
              <a:spcBef>
                <a:spcPts val="0"/>
              </a:spcBef>
              <a:buFont typeface="Wingdings" panose="05000000000000000000" pitchFamily="2" charset="2"/>
              <a:buChar char="ü"/>
              <a:defRPr/>
            </a:pPr>
            <a:r>
              <a:rPr lang="en-US" sz="2600" dirty="0" smtClean="0">
                <a:latin typeface="Times New Roman" panose="02020603050405020304" pitchFamily="18" charset="0"/>
                <a:cs typeface="Times New Roman" panose="02020603050405020304" pitchFamily="18" charset="0"/>
              </a:rPr>
              <a:t>This </a:t>
            </a:r>
            <a:r>
              <a:rPr lang="en-US" sz="2600" dirty="0">
                <a:latin typeface="Times New Roman" panose="02020603050405020304" pitchFamily="18" charset="0"/>
                <a:cs typeface="Times New Roman" panose="02020603050405020304" pitchFamily="18" charset="0"/>
              </a:rPr>
              <a:t>type of </a:t>
            </a:r>
            <a:r>
              <a:rPr lang="en-US" sz="2600" b="1" dirty="0">
                <a:solidFill>
                  <a:srgbClr val="FF0000"/>
                </a:solidFill>
                <a:latin typeface="Times New Roman" panose="02020603050405020304" pitchFamily="18" charset="0"/>
                <a:cs typeface="Times New Roman" panose="02020603050405020304" pitchFamily="18" charset="0"/>
              </a:rPr>
              <a:t>WAN</a:t>
            </a:r>
            <a:r>
              <a:rPr lang="en-US" sz="2600" dirty="0">
                <a:latin typeface="Times New Roman" panose="02020603050405020304" pitchFamily="18" charset="0"/>
                <a:cs typeface="Times New Roman" panose="02020603050405020304" pitchFamily="18" charset="0"/>
              </a:rPr>
              <a:t> is often used to </a:t>
            </a:r>
            <a:r>
              <a:rPr lang="en-US" sz="2600" b="1" dirty="0">
                <a:solidFill>
                  <a:srgbClr val="FF0000"/>
                </a:solidFill>
                <a:latin typeface="Times New Roman" panose="02020603050405020304" pitchFamily="18" charset="0"/>
                <a:cs typeface="Times New Roman" panose="02020603050405020304" pitchFamily="18" charset="0"/>
              </a:rPr>
              <a:t>provide</a:t>
            </a:r>
            <a:r>
              <a:rPr lang="en-US" sz="2600" dirty="0">
                <a:latin typeface="Times New Roman" panose="02020603050405020304" pitchFamily="18" charset="0"/>
                <a:cs typeface="Times New Roman" panose="02020603050405020304" pitchFamily="18" charset="0"/>
              </a:rPr>
              <a:t> </a:t>
            </a:r>
            <a:r>
              <a:rPr lang="en-US" sz="2600" b="1" dirty="0">
                <a:solidFill>
                  <a:srgbClr val="FF0000"/>
                </a:solidFill>
                <a:latin typeface="Times New Roman" panose="02020603050405020304" pitchFamily="18" charset="0"/>
                <a:cs typeface="Times New Roman" panose="02020603050405020304" pitchFamily="18" charset="0"/>
              </a:rPr>
              <a:t>Internet</a:t>
            </a:r>
            <a:r>
              <a:rPr lang="en-US" sz="2600" dirty="0">
                <a:latin typeface="Times New Roman" panose="02020603050405020304" pitchFamily="18" charset="0"/>
                <a:cs typeface="Times New Roman" panose="02020603050405020304" pitchFamily="18" charset="0"/>
              </a:rPr>
              <a:t> </a:t>
            </a:r>
            <a:r>
              <a:rPr lang="en-US" sz="2600" b="1" dirty="0">
                <a:solidFill>
                  <a:srgbClr val="FF0000"/>
                </a:solidFill>
                <a:latin typeface="Times New Roman" panose="02020603050405020304" pitchFamily="18" charset="0"/>
                <a:cs typeface="Times New Roman" panose="02020603050405020304" pitchFamily="18" charset="0"/>
              </a:rPr>
              <a:t>access</a:t>
            </a:r>
            <a:r>
              <a:rPr lang="en-US" sz="2600" dirty="0">
                <a:latin typeface="Times New Roman" panose="02020603050405020304" pitchFamily="18" charset="0"/>
                <a:cs typeface="Times New Roman" panose="02020603050405020304" pitchFamily="18" charset="0"/>
              </a:rPr>
              <a:t>.</a:t>
            </a:r>
          </a:p>
          <a:p>
            <a:pPr algn="just">
              <a:lnSpc>
                <a:spcPct val="150000"/>
              </a:lnSpc>
              <a:spcBef>
                <a:spcPts val="0"/>
              </a:spcBef>
              <a:buFont typeface="Wingdings" panose="05000000000000000000" pitchFamily="2" charset="2"/>
              <a:buChar char="§"/>
              <a:defRPr/>
            </a:pPr>
            <a:endParaRPr lang="en-US" sz="2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gn="just">
              <a:lnSpc>
                <a:spcPct val="150000"/>
              </a:lnSpc>
              <a:spcBef>
                <a:spcPts val="0"/>
              </a:spcBef>
              <a:buNone/>
              <a:defRPr/>
            </a:pPr>
            <a:endParaRPr lang="en-US" sz="26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E90F455D-9CE0-4F9B-A27C-72E940D52AA5}" type="slidenum">
              <a:rPr lang="en-US" smtClean="0"/>
              <a:pPr>
                <a:defRPr/>
              </a:pPr>
              <a:t>28</a:t>
            </a:fld>
            <a:r>
              <a:rPr lang="en-US" smtClean="0"/>
              <a:t> of 52</a:t>
            </a:r>
            <a:endParaRPr lang="en-US" dirty="0"/>
          </a:p>
        </p:txBody>
      </p:sp>
    </p:spTree>
    <p:extLst>
      <p:ext uri="{BB962C8B-B14F-4D97-AF65-F5344CB8AC3E}">
        <p14:creationId xmlns:p14="http://schemas.microsoft.com/office/powerpoint/2010/main" val="401560554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57201" y="0"/>
            <a:ext cx="7086600" cy="533400"/>
          </a:xfrm>
        </p:spPr>
        <p:txBody>
          <a:bodyPr>
            <a:normAutofit fontScale="90000"/>
          </a:bodyPr>
          <a:lstStyle/>
          <a:p>
            <a:r>
              <a:rPr lang="en-US" b="1" dirty="0">
                <a:solidFill>
                  <a:srgbClr val="6600CC"/>
                </a:solidFill>
                <a:latin typeface="Times New Roman" panose="02020603050405020304" pitchFamily="18" charset="0"/>
                <a:cs typeface="Times New Roman" panose="02020603050405020304" pitchFamily="18" charset="0"/>
              </a:rPr>
              <a:t>3</a:t>
            </a:r>
            <a:r>
              <a:rPr lang="en-US" b="1" dirty="0" smtClean="0">
                <a:solidFill>
                  <a:srgbClr val="6600CC"/>
                </a:solidFill>
                <a:latin typeface="Times New Roman" panose="02020603050405020304" pitchFamily="18" charset="0"/>
                <a:cs typeface="Times New Roman" panose="02020603050405020304" pitchFamily="18" charset="0"/>
              </a:rPr>
              <a:t>. Wide area networks (WAN)---</a:t>
            </a:r>
          </a:p>
        </p:txBody>
      </p:sp>
      <p:sp>
        <p:nvSpPr>
          <p:cNvPr id="3" name="Content Placeholder 2"/>
          <p:cNvSpPr>
            <a:spLocks noGrp="1"/>
          </p:cNvSpPr>
          <p:nvPr>
            <p:ph idx="1"/>
          </p:nvPr>
        </p:nvSpPr>
        <p:spPr>
          <a:xfrm>
            <a:off x="0" y="381000"/>
            <a:ext cx="9143999" cy="6476999"/>
          </a:xfrm>
        </p:spPr>
        <p:txBody>
          <a:bodyPr>
            <a:noAutofit/>
          </a:bodyPr>
          <a:lstStyle/>
          <a:p>
            <a:pPr algn="just">
              <a:lnSpc>
                <a:spcPct val="150000"/>
              </a:lnSpc>
              <a:spcBef>
                <a:spcPts val="0"/>
              </a:spcBef>
              <a:buFont typeface="Wingdings" panose="05000000000000000000" pitchFamily="2" charset="2"/>
              <a:buChar char="§"/>
              <a:defRPr/>
            </a:pPr>
            <a:endParaRPr lang="en-US" sz="2600" b="1" dirty="0"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just">
              <a:lnSpc>
                <a:spcPct val="150000"/>
              </a:lnSpc>
              <a:spcBef>
                <a:spcPts val="0"/>
              </a:spcBef>
              <a:buFont typeface="Wingdings" panose="05000000000000000000" pitchFamily="2" charset="2"/>
              <a:buChar char="§"/>
              <a:defRPr/>
            </a:pPr>
            <a:endParaRPr lang="en-US" sz="26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E90F455D-9CE0-4F9B-A27C-72E940D52AA5}" type="slidenum">
              <a:rPr lang="en-US" smtClean="0"/>
              <a:pPr>
                <a:defRPr/>
              </a:pPr>
              <a:t>29</a:t>
            </a:fld>
            <a:r>
              <a:rPr lang="en-US" smtClean="0"/>
              <a:t> of 52</a:t>
            </a:r>
            <a:endParaRPr lang="en-US" dirty="0"/>
          </a:p>
        </p:txBody>
      </p:sp>
      <p:pic>
        <p:nvPicPr>
          <p:cNvPr id="6" name="Picture 2"/>
          <p:cNvPicPr>
            <a:picLocks noChangeAspect="1" noChangeArrowheads="1"/>
          </p:cNvPicPr>
          <p:nvPr/>
        </p:nvPicPr>
        <p:blipFill>
          <a:blip r:embed="rId2"/>
          <a:srcRect l="30454" t="35417" r="27379" b="12500"/>
          <a:stretch>
            <a:fillRect/>
          </a:stretch>
        </p:blipFill>
        <p:spPr bwMode="auto">
          <a:xfrm>
            <a:off x="34160" y="914400"/>
            <a:ext cx="9143999" cy="5303520"/>
          </a:xfrm>
          <a:prstGeom prst="rect">
            <a:avLst/>
          </a:prstGeom>
          <a:noFill/>
          <a:ln w="9525">
            <a:noFill/>
            <a:miter lim="800000"/>
            <a:headEnd/>
            <a:tailEnd/>
          </a:ln>
          <a:effectLst/>
        </p:spPr>
      </p:pic>
    </p:spTree>
    <p:extLst>
      <p:ext uri="{BB962C8B-B14F-4D97-AF65-F5344CB8AC3E}">
        <p14:creationId xmlns:p14="http://schemas.microsoft.com/office/powerpoint/2010/main" val="12879962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0"/>
            <a:ext cx="7886700" cy="533399"/>
          </a:xfrm>
        </p:spPr>
        <p:txBody>
          <a:bodyPr>
            <a:noAutofit/>
          </a:bodyPr>
          <a:lstStyle/>
          <a:p>
            <a:pPr algn="ctr"/>
            <a:r>
              <a:rPr lang="en-GB" sz="2400" b="1" dirty="0">
                <a:solidFill>
                  <a:srgbClr val="0000CC"/>
                </a:solidFill>
                <a:latin typeface="Times New Roman" panose="02020603050405020304" pitchFamily="18" charset="0"/>
                <a:cs typeface="Times New Roman" panose="02020603050405020304" pitchFamily="18" charset="0"/>
              </a:rPr>
              <a:t>Overview of Computer Networks-----</a:t>
            </a:r>
          </a:p>
        </p:txBody>
      </p:sp>
      <p:sp>
        <p:nvSpPr>
          <p:cNvPr id="3" name="Content Placeholder 2"/>
          <p:cNvSpPr>
            <a:spLocks noGrp="1"/>
          </p:cNvSpPr>
          <p:nvPr>
            <p:ph idx="1"/>
          </p:nvPr>
        </p:nvSpPr>
        <p:spPr>
          <a:xfrm>
            <a:off x="0" y="381000"/>
            <a:ext cx="9144000" cy="6477000"/>
          </a:xfrm>
        </p:spPr>
        <p:txBody>
          <a:bodyPr>
            <a:noAutofit/>
          </a:bodyPr>
          <a:lstStyle/>
          <a:p>
            <a:pPr lvl="2" algn="just">
              <a:lnSpc>
                <a:spcPct val="150000"/>
              </a:lnSpc>
              <a:spcBef>
                <a:spcPts val="0"/>
              </a:spcBef>
              <a:buSzPct val="120000"/>
              <a:buFont typeface="Wingdings" panose="05000000000000000000" pitchFamily="2" charset="2"/>
              <a:buChar char="§"/>
            </a:pPr>
            <a:r>
              <a:rPr lang="en-US" altLang="en-US" sz="2600" b="1" dirty="0">
                <a:solidFill>
                  <a:srgbClr val="3333FF"/>
                </a:solidFill>
                <a:latin typeface="Times New Roman" panose="02020603050405020304" pitchFamily="18" charset="0"/>
                <a:cs typeface="Times New Roman" panose="02020603050405020304" pitchFamily="18" charset="0"/>
              </a:rPr>
              <a:t>Merging</a:t>
            </a:r>
            <a:r>
              <a:rPr lang="en-US" altLang="en-US" sz="2600" dirty="0">
                <a:latin typeface="Times New Roman" panose="02020603050405020304" pitchFamily="18" charset="0"/>
                <a:cs typeface="Times New Roman" panose="02020603050405020304" pitchFamily="18" charset="0"/>
              </a:rPr>
              <a:t> of </a:t>
            </a:r>
            <a:r>
              <a:rPr lang="en-US" altLang="en-US" sz="2600" b="1" dirty="0">
                <a:solidFill>
                  <a:srgbClr val="3333FF"/>
                </a:solidFill>
                <a:latin typeface="Times New Roman" panose="02020603050405020304" pitchFamily="18" charset="0"/>
                <a:cs typeface="Times New Roman" panose="02020603050405020304" pitchFamily="18" charset="0"/>
              </a:rPr>
              <a:t>computer</a:t>
            </a:r>
            <a:r>
              <a:rPr lang="en-US" altLang="en-US" sz="2600" dirty="0">
                <a:latin typeface="Times New Roman" panose="02020603050405020304" pitchFamily="18" charset="0"/>
                <a:cs typeface="Times New Roman" panose="02020603050405020304" pitchFamily="18" charset="0"/>
              </a:rPr>
              <a:t> and </a:t>
            </a:r>
            <a:r>
              <a:rPr lang="en-US" altLang="en-US" sz="2600" b="1" dirty="0">
                <a:solidFill>
                  <a:srgbClr val="3333FF"/>
                </a:solidFill>
                <a:latin typeface="Times New Roman" panose="02020603050405020304" pitchFamily="18" charset="0"/>
                <a:cs typeface="Times New Roman" panose="02020603050405020304" pitchFamily="18" charset="0"/>
              </a:rPr>
              <a:t>communications</a:t>
            </a:r>
            <a:r>
              <a:rPr lang="en-US" altLang="en-US" sz="2600" dirty="0">
                <a:latin typeface="Times New Roman" panose="02020603050405020304" pitchFamily="18" charset="0"/>
                <a:cs typeface="Times New Roman" panose="02020603050405020304" pitchFamily="18" charset="0"/>
              </a:rPr>
              <a:t> </a:t>
            </a:r>
            <a:r>
              <a:rPr lang="en-US" altLang="en-US" sz="2600" b="1" dirty="0">
                <a:solidFill>
                  <a:srgbClr val="3333FF"/>
                </a:solidFill>
                <a:latin typeface="Times New Roman" panose="02020603050405020304" pitchFamily="18" charset="0"/>
                <a:cs typeface="Times New Roman" panose="02020603050405020304" pitchFamily="18" charset="0"/>
              </a:rPr>
              <a:t>technologies</a:t>
            </a:r>
            <a:r>
              <a:rPr lang="en-US" altLang="en-US" sz="2600" dirty="0">
                <a:latin typeface="Times New Roman" panose="02020603050405020304" pitchFamily="18" charset="0"/>
                <a:cs typeface="Times New Roman" panose="02020603050405020304" pitchFamily="18" charset="0"/>
              </a:rPr>
              <a:t> </a:t>
            </a:r>
            <a:r>
              <a:rPr lang="en-US" altLang="en-US" sz="2600" b="1" dirty="0">
                <a:solidFill>
                  <a:srgbClr val="FF0000"/>
                </a:solidFill>
                <a:latin typeface="Times New Roman" panose="02020603050405020304" pitchFamily="18" charset="0"/>
                <a:cs typeface="Times New Roman" panose="02020603050405020304" pitchFamily="18" charset="0"/>
              </a:rPr>
              <a:t>– no geographical barrier</a:t>
            </a:r>
          </a:p>
          <a:p>
            <a:pPr lvl="2" algn="just">
              <a:lnSpc>
                <a:spcPct val="150000"/>
              </a:lnSpc>
              <a:spcBef>
                <a:spcPts val="0"/>
              </a:spcBef>
              <a:buSzPct val="120000"/>
              <a:buFont typeface="Wingdings" panose="05000000000000000000" pitchFamily="2" charset="2"/>
              <a:buChar char="§"/>
            </a:pPr>
            <a:r>
              <a:rPr lang="en-US" altLang="en-US" sz="2600" b="1" dirty="0" smtClean="0">
                <a:solidFill>
                  <a:srgbClr val="6600CC"/>
                </a:solidFill>
                <a:latin typeface="Times New Roman" panose="02020603050405020304" pitchFamily="18" charset="0"/>
                <a:cs typeface="Times New Roman" panose="02020603050405020304" pitchFamily="18" charset="0"/>
              </a:rPr>
              <a:t>Connection</a:t>
            </a:r>
            <a:r>
              <a:rPr lang="en-US" altLang="en-US" sz="2600" dirty="0" smtClean="0">
                <a:latin typeface="Times New Roman" panose="02020603050405020304" pitchFamily="18" charset="0"/>
                <a:cs typeface="Times New Roman" panose="02020603050405020304" pitchFamily="18" charset="0"/>
              </a:rPr>
              <a:t>: </a:t>
            </a:r>
            <a:r>
              <a:rPr lang="en-US" altLang="en-US" sz="2600" b="1" dirty="0" smtClean="0">
                <a:latin typeface="Times New Roman" panose="02020603050405020304" pitchFamily="18" charset="0"/>
                <a:cs typeface="Times New Roman" panose="02020603050405020304" pitchFamily="18" charset="0"/>
              </a:rPr>
              <a:t>copper</a:t>
            </a:r>
            <a:r>
              <a:rPr lang="en-US" altLang="en-US" sz="2600" dirty="0" smtClean="0">
                <a:latin typeface="Times New Roman" panose="02020603050405020304" pitchFamily="18" charset="0"/>
                <a:cs typeface="Times New Roman" panose="02020603050405020304" pitchFamily="18" charset="0"/>
              </a:rPr>
              <a:t> </a:t>
            </a:r>
            <a:r>
              <a:rPr lang="en-US" altLang="en-US" sz="2600" b="1" dirty="0">
                <a:latin typeface="Times New Roman" panose="02020603050405020304" pitchFamily="18" charset="0"/>
                <a:cs typeface="Times New Roman" panose="02020603050405020304" pitchFamily="18" charset="0"/>
              </a:rPr>
              <a:t>wire</a:t>
            </a:r>
            <a:r>
              <a:rPr lang="en-US" altLang="en-US" sz="2600" dirty="0">
                <a:latin typeface="Times New Roman" panose="02020603050405020304" pitchFamily="18" charset="0"/>
                <a:cs typeface="Times New Roman" panose="02020603050405020304" pitchFamily="18" charset="0"/>
              </a:rPr>
              <a:t>, </a:t>
            </a:r>
            <a:r>
              <a:rPr lang="en-US" altLang="en-US" sz="2600" b="1" dirty="0">
                <a:latin typeface="Times New Roman" panose="02020603050405020304" pitchFamily="18" charset="0"/>
                <a:cs typeface="Times New Roman" panose="02020603050405020304" pitchFamily="18" charset="0"/>
              </a:rPr>
              <a:t>fiber</a:t>
            </a:r>
            <a:r>
              <a:rPr lang="en-US" altLang="en-US" sz="2600" dirty="0">
                <a:latin typeface="Times New Roman" panose="02020603050405020304" pitchFamily="18" charset="0"/>
                <a:cs typeface="Times New Roman" panose="02020603050405020304" pitchFamily="18" charset="0"/>
              </a:rPr>
              <a:t> </a:t>
            </a:r>
            <a:r>
              <a:rPr lang="en-US" altLang="en-US" sz="2600" b="1" dirty="0">
                <a:latin typeface="Times New Roman" panose="02020603050405020304" pitchFamily="18" charset="0"/>
                <a:cs typeface="Times New Roman" panose="02020603050405020304" pitchFamily="18" charset="0"/>
              </a:rPr>
              <a:t>optics</a:t>
            </a:r>
            <a:r>
              <a:rPr lang="en-US" altLang="en-US" sz="2600" dirty="0">
                <a:latin typeface="Times New Roman" panose="02020603050405020304" pitchFamily="18" charset="0"/>
                <a:cs typeface="Times New Roman" panose="02020603050405020304" pitchFamily="18" charset="0"/>
              </a:rPr>
              <a:t>, </a:t>
            </a:r>
            <a:r>
              <a:rPr lang="en-US" altLang="en-US" sz="2600" b="1" dirty="0">
                <a:latin typeface="Times New Roman" panose="02020603050405020304" pitchFamily="18" charset="0"/>
                <a:cs typeface="Times New Roman" panose="02020603050405020304" pitchFamily="18" charset="0"/>
              </a:rPr>
              <a:t>microwaves</a:t>
            </a:r>
            <a:r>
              <a:rPr lang="en-US" altLang="en-US" sz="2600" dirty="0">
                <a:latin typeface="Times New Roman" panose="02020603050405020304" pitchFamily="18" charset="0"/>
                <a:cs typeface="Times New Roman" panose="02020603050405020304" pitchFamily="18" charset="0"/>
              </a:rPr>
              <a:t>, </a:t>
            </a:r>
            <a:r>
              <a:rPr lang="en-US" altLang="en-US" sz="2600" b="1" dirty="0">
                <a:solidFill>
                  <a:srgbClr val="660033"/>
                </a:solidFill>
                <a:latin typeface="Times New Roman" panose="02020603050405020304" pitchFamily="18" charset="0"/>
                <a:cs typeface="Times New Roman" panose="02020603050405020304" pitchFamily="18" charset="0"/>
              </a:rPr>
              <a:t>infrared, communication satellites,</a:t>
            </a:r>
            <a:r>
              <a:rPr lang="en-US" altLang="en-US" sz="2600" dirty="0">
                <a:latin typeface="Times New Roman" panose="02020603050405020304" pitchFamily="18" charset="0"/>
                <a:cs typeface="Times New Roman" panose="02020603050405020304" pitchFamily="18" charset="0"/>
              </a:rPr>
              <a:t> …</a:t>
            </a:r>
            <a:endParaRPr lang="fr-FR" altLang="en-US" sz="2600" dirty="0">
              <a:latin typeface="Times New Roman" panose="02020603050405020304" pitchFamily="18" charset="0"/>
              <a:cs typeface="Times New Roman" panose="02020603050405020304" pitchFamily="18" charset="0"/>
            </a:endParaRPr>
          </a:p>
          <a:p>
            <a:pPr algn="just">
              <a:lnSpc>
                <a:spcPct val="150000"/>
              </a:lnSpc>
              <a:spcBef>
                <a:spcPts val="0"/>
              </a:spcBef>
              <a:buFont typeface="Wingdings" panose="05000000000000000000" pitchFamily="2" charset="2"/>
              <a:buChar char="Ø"/>
            </a:pPr>
            <a:r>
              <a:rPr lang="en-US" altLang="en-US" sz="2600" dirty="0" smtClean="0">
                <a:latin typeface="Times New Roman" panose="02020603050405020304" pitchFamily="18" charset="0"/>
                <a:cs typeface="Times New Roman" panose="02020603050405020304" pitchFamily="18" charset="0"/>
              </a:rPr>
              <a:t>A </a:t>
            </a:r>
            <a:r>
              <a:rPr lang="en-US" altLang="en-US" sz="2600" b="1" dirty="0">
                <a:solidFill>
                  <a:srgbClr val="FF0000"/>
                </a:solidFill>
                <a:latin typeface="Times New Roman" panose="02020603050405020304" pitchFamily="18" charset="0"/>
                <a:cs typeface="Times New Roman" panose="02020603050405020304" pitchFamily="18" charset="0"/>
              </a:rPr>
              <a:t>computer</a:t>
            </a:r>
            <a:r>
              <a:rPr lang="en-US" altLang="en-US" sz="2600" dirty="0">
                <a:latin typeface="Times New Roman" panose="02020603050405020304" pitchFamily="18" charset="0"/>
                <a:cs typeface="Times New Roman" panose="02020603050405020304" pitchFamily="18" charset="0"/>
              </a:rPr>
              <a:t> </a:t>
            </a:r>
            <a:r>
              <a:rPr lang="en-US" altLang="en-US" sz="2600" b="1" dirty="0">
                <a:solidFill>
                  <a:srgbClr val="FF0000"/>
                </a:solidFill>
                <a:latin typeface="Times New Roman" panose="02020603050405020304" pitchFamily="18" charset="0"/>
                <a:cs typeface="Times New Roman" panose="02020603050405020304" pitchFamily="18" charset="0"/>
              </a:rPr>
              <a:t>network</a:t>
            </a:r>
            <a:r>
              <a:rPr lang="en-US" altLang="en-US" sz="2600" dirty="0">
                <a:latin typeface="Times New Roman" panose="02020603050405020304" pitchFamily="18" charset="0"/>
                <a:cs typeface="Times New Roman" panose="02020603050405020304" pitchFamily="18" charset="0"/>
              </a:rPr>
              <a:t> is an </a:t>
            </a:r>
            <a:r>
              <a:rPr lang="en-US" altLang="en-US" sz="2600" b="1" dirty="0">
                <a:solidFill>
                  <a:srgbClr val="990099"/>
                </a:solidFill>
                <a:latin typeface="Times New Roman" panose="02020603050405020304" pitchFamily="18" charset="0"/>
                <a:cs typeface="Times New Roman" panose="02020603050405020304" pitchFamily="18" charset="0"/>
              </a:rPr>
              <a:t>interconnected</a:t>
            </a:r>
            <a:r>
              <a:rPr lang="en-US" altLang="en-US" sz="2600" dirty="0">
                <a:latin typeface="Times New Roman" panose="02020603050405020304" pitchFamily="18" charset="0"/>
                <a:cs typeface="Times New Roman" panose="02020603050405020304" pitchFamily="18" charset="0"/>
              </a:rPr>
              <a:t> </a:t>
            </a:r>
            <a:r>
              <a:rPr lang="en-US" altLang="en-US" sz="2600" b="1" dirty="0">
                <a:solidFill>
                  <a:srgbClr val="990099"/>
                </a:solidFill>
                <a:latin typeface="Times New Roman" panose="02020603050405020304" pitchFamily="18" charset="0"/>
                <a:cs typeface="Times New Roman" panose="02020603050405020304" pitchFamily="18" charset="0"/>
              </a:rPr>
              <a:t>collection</a:t>
            </a:r>
            <a:r>
              <a:rPr lang="en-US" altLang="en-US" sz="2600" dirty="0">
                <a:latin typeface="Times New Roman" panose="02020603050405020304" pitchFamily="18" charset="0"/>
                <a:cs typeface="Times New Roman" panose="02020603050405020304" pitchFamily="18" charset="0"/>
              </a:rPr>
              <a:t> of </a:t>
            </a:r>
            <a:r>
              <a:rPr lang="en-US" altLang="en-US" sz="2600" b="1" dirty="0">
                <a:solidFill>
                  <a:srgbClr val="990099"/>
                </a:solidFill>
                <a:latin typeface="Times New Roman" panose="02020603050405020304" pitchFamily="18" charset="0"/>
                <a:cs typeface="Times New Roman" panose="02020603050405020304" pitchFamily="18" charset="0"/>
              </a:rPr>
              <a:t>autonomous</a:t>
            </a:r>
            <a:r>
              <a:rPr lang="en-US" altLang="en-US" sz="2600" dirty="0">
                <a:latin typeface="Times New Roman" panose="02020603050405020304" pitchFamily="18" charset="0"/>
                <a:cs typeface="Times New Roman" panose="02020603050405020304" pitchFamily="18" charset="0"/>
              </a:rPr>
              <a:t> </a:t>
            </a:r>
            <a:r>
              <a:rPr lang="en-US" altLang="en-US" sz="2600" b="1" dirty="0">
                <a:solidFill>
                  <a:srgbClr val="990099"/>
                </a:solidFill>
                <a:latin typeface="Times New Roman" panose="02020603050405020304" pitchFamily="18" charset="0"/>
                <a:cs typeface="Times New Roman" panose="02020603050405020304" pitchFamily="18" charset="0"/>
              </a:rPr>
              <a:t>computers</a:t>
            </a:r>
          </a:p>
          <a:p>
            <a:pPr lvl="1" algn="just">
              <a:lnSpc>
                <a:spcPct val="150000"/>
              </a:lnSpc>
              <a:spcBef>
                <a:spcPts val="0"/>
              </a:spcBef>
              <a:buFont typeface="Wingdings" panose="05000000000000000000" pitchFamily="2" charset="2"/>
              <a:buChar char="§"/>
            </a:pPr>
            <a:r>
              <a:rPr lang="en-US" altLang="en-US" sz="2600" b="1" dirty="0">
                <a:latin typeface="Times New Roman" panose="02020603050405020304" pitchFamily="18" charset="0"/>
                <a:cs typeface="Times New Roman" panose="02020603050405020304" pitchFamily="18" charset="0"/>
              </a:rPr>
              <a:t>Interconnected</a:t>
            </a:r>
            <a:r>
              <a:rPr lang="en-US" altLang="en-US" sz="2600" dirty="0">
                <a:latin typeface="Times New Roman" panose="02020603050405020304" pitchFamily="18" charset="0"/>
                <a:cs typeface="Times New Roman" panose="02020603050405020304" pitchFamily="18" charset="0"/>
              </a:rPr>
              <a:t> meaning </a:t>
            </a:r>
            <a:r>
              <a:rPr lang="en-US" altLang="en-US" sz="2600" b="1" dirty="0">
                <a:solidFill>
                  <a:srgbClr val="0000CC"/>
                </a:solidFill>
                <a:latin typeface="Times New Roman" panose="02020603050405020304" pitchFamily="18" charset="0"/>
                <a:cs typeface="Times New Roman" panose="02020603050405020304" pitchFamily="18" charset="0"/>
              </a:rPr>
              <a:t>two</a:t>
            </a:r>
            <a:r>
              <a:rPr lang="en-US" altLang="en-US" sz="2600" dirty="0">
                <a:latin typeface="Times New Roman" panose="02020603050405020304" pitchFamily="18" charset="0"/>
                <a:cs typeface="Times New Roman" panose="02020603050405020304" pitchFamily="18" charset="0"/>
              </a:rPr>
              <a:t> or </a:t>
            </a:r>
            <a:r>
              <a:rPr lang="en-US" altLang="en-US" sz="2600" b="1" dirty="0">
                <a:solidFill>
                  <a:srgbClr val="0000CC"/>
                </a:solidFill>
                <a:latin typeface="Times New Roman" panose="02020603050405020304" pitchFamily="18" charset="0"/>
                <a:cs typeface="Times New Roman" panose="02020603050405020304" pitchFamily="18" charset="0"/>
              </a:rPr>
              <a:t>more</a:t>
            </a:r>
            <a:r>
              <a:rPr lang="en-US" altLang="en-US" sz="2600" dirty="0">
                <a:latin typeface="Times New Roman" panose="02020603050405020304" pitchFamily="18" charset="0"/>
                <a:cs typeface="Times New Roman" panose="02020603050405020304" pitchFamily="18" charset="0"/>
              </a:rPr>
              <a:t> </a:t>
            </a:r>
            <a:r>
              <a:rPr lang="en-US" altLang="en-US" sz="2600" b="1" dirty="0">
                <a:solidFill>
                  <a:srgbClr val="0000CC"/>
                </a:solidFill>
                <a:latin typeface="Times New Roman" panose="02020603050405020304" pitchFamily="18" charset="0"/>
                <a:cs typeface="Times New Roman" panose="02020603050405020304" pitchFamily="18" charset="0"/>
              </a:rPr>
              <a:t>computers</a:t>
            </a:r>
            <a:r>
              <a:rPr lang="en-US" altLang="en-US" sz="2600" dirty="0">
                <a:latin typeface="Times New Roman" panose="02020603050405020304" pitchFamily="18" charset="0"/>
                <a:cs typeface="Times New Roman" panose="02020603050405020304" pitchFamily="18" charset="0"/>
              </a:rPr>
              <a:t> have the,</a:t>
            </a:r>
          </a:p>
          <a:p>
            <a:pPr marL="342900" lvl="1" indent="0" algn="just">
              <a:lnSpc>
                <a:spcPct val="150000"/>
              </a:lnSpc>
              <a:spcBef>
                <a:spcPts val="0"/>
              </a:spcBef>
              <a:buNone/>
            </a:pPr>
            <a:r>
              <a:rPr lang="en-US" altLang="en-US" sz="2600" dirty="0">
                <a:latin typeface="Times New Roman" panose="02020603050405020304" pitchFamily="18" charset="0"/>
                <a:cs typeface="Times New Roman" panose="02020603050405020304" pitchFamily="18" charset="0"/>
              </a:rPr>
              <a:t> </a:t>
            </a:r>
            <a:r>
              <a:rPr lang="en-US" altLang="en-US" sz="2600" b="1" dirty="0">
                <a:solidFill>
                  <a:srgbClr val="0000CC"/>
                </a:solidFill>
                <a:latin typeface="Times New Roman" panose="02020603050405020304" pitchFamily="18" charset="0"/>
                <a:cs typeface="Times New Roman" panose="02020603050405020304" pitchFamily="18" charset="0"/>
              </a:rPr>
              <a:t>ability</a:t>
            </a:r>
            <a:r>
              <a:rPr lang="en-US" altLang="en-US" sz="2600" dirty="0">
                <a:latin typeface="Times New Roman" panose="02020603050405020304" pitchFamily="18" charset="0"/>
                <a:cs typeface="Times New Roman" panose="02020603050405020304" pitchFamily="18" charset="0"/>
              </a:rPr>
              <a:t> to </a:t>
            </a:r>
            <a:r>
              <a:rPr lang="en-US" altLang="en-US" sz="2600" b="1" dirty="0">
                <a:solidFill>
                  <a:srgbClr val="0000CC"/>
                </a:solidFill>
                <a:latin typeface="Times New Roman" panose="02020603050405020304" pitchFamily="18" charset="0"/>
                <a:cs typeface="Times New Roman" panose="02020603050405020304" pitchFamily="18" charset="0"/>
              </a:rPr>
              <a:t>exchange</a:t>
            </a:r>
            <a:r>
              <a:rPr lang="en-US" altLang="en-US" sz="2600" dirty="0">
                <a:latin typeface="Times New Roman" panose="02020603050405020304" pitchFamily="18" charset="0"/>
                <a:cs typeface="Times New Roman" panose="02020603050405020304" pitchFamily="18" charset="0"/>
              </a:rPr>
              <a:t> </a:t>
            </a:r>
            <a:r>
              <a:rPr lang="en-US" altLang="en-US" sz="2600" b="1" dirty="0">
                <a:solidFill>
                  <a:srgbClr val="660066"/>
                </a:solidFill>
                <a:latin typeface="Times New Roman" panose="02020603050405020304" pitchFamily="18" charset="0"/>
                <a:cs typeface="Times New Roman" panose="02020603050405020304" pitchFamily="18" charset="0"/>
              </a:rPr>
              <a:t>information</a:t>
            </a:r>
            <a:r>
              <a:rPr lang="en-US" altLang="en-US" sz="2600" dirty="0">
                <a:latin typeface="Times New Roman" panose="02020603050405020304" pitchFamily="18" charset="0"/>
                <a:cs typeface="Times New Roman" panose="02020603050405020304" pitchFamily="18" charset="0"/>
              </a:rPr>
              <a:t> and </a:t>
            </a:r>
            <a:r>
              <a:rPr lang="en-US" altLang="en-US" sz="2600" b="1" dirty="0">
                <a:solidFill>
                  <a:srgbClr val="660066"/>
                </a:solidFill>
                <a:latin typeface="Times New Roman" panose="02020603050405020304" pitchFamily="18" charset="0"/>
                <a:cs typeface="Times New Roman" panose="02020603050405020304" pitchFamily="18" charset="0"/>
              </a:rPr>
              <a:t>sharing</a:t>
            </a:r>
            <a:r>
              <a:rPr lang="en-US" altLang="en-US" sz="2600" dirty="0">
                <a:latin typeface="Times New Roman" panose="02020603050405020304" pitchFamily="18" charset="0"/>
                <a:cs typeface="Times New Roman" panose="02020603050405020304" pitchFamily="18" charset="0"/>
              </a:rPr>
              <a:t> </a:t>
            </a:r>
            <a:r>
              <a:rPr lang="en-US" altLang="en-US" sz="2600" b="1" dirty="0">
                <a:solidFill>
                  <a:srgbClr val="660066"/>
                </a:solidFill>
                <a:latin typeface="Times New Roman" panose="02020603050405020304" pitchFamily="18" charset="0"/>
                <a:cs typeface="Times New Roman" panose="02020603050405020304" pitchFamily="18" charset="0"/>
              </a:rPr>
              <a:t>resources</a:t>
            </a:r>
            <a:r>
              <a:rPr lang="en-US" altLang="en-US" sz="2600" dirty="0">
                <a:latin typeface="Times New Roman" panose="02020603050405020304" pitchFamily="18" charset="0"/>
                <a:cs typeface="Times New Roman" panose="02020603050405020304" pitchFamily="18" charset="0"/>
              </a:rPr>
              <a:t> using </a:t>
            </a:r>
          </a:p>
          <a:p>
            <a:pPr marL="342900" lvl="1" indent="0" algn="just">
              <a:lnSpc>
                <a:spcPct val="150000"/>
              </a:lnSpc>
              <a:spcBef>
                <a:spcPts val="0"/>
              </a:spcBef>
              <a:buNone/>
            </a:pPr>
            <a:r>
              <a:rPr lang="en-US" altLang="en-US" sz="2600" dirty="0">
                <a:latin typeface="Times New Roman" panose="02020603050405020304" pitchFamily="18" charset="0"/>
                <a:cs typeface="Times New Roman" panose="02020603050405020304" pitchFamily="18" charset="0"/>
              </a:rPr>
              <a:t>	some </a:t>
            </a:r>
            <a:r>
              <a:rPr lang="en-US" altLang="en-US" sz="2600" b="1" dirty="0">
                <a:latin typeface="Times New Roman" panose="02020603050405020304" pitchFamily="18" charset="0"/>
                <a:cs typeface="Times New Roman" panose="02020603050405020304" pitchFamily="18" charset="0"/>
              </a:rPr>
              <a:t>transmission</a:t>
            </a:r>
            <a:r>
              <a:rPr lang="en-US" altLang="en-US" sz="2600" dirty="0">
                <a:latin typeface="Times New Roman" panose="02020603050405020304" pitchFamily="18" charset="0"/>
                <a:cs typeface="Times New Roman" panose="02020603050405020304" pitchFamily="18" charset="0"/>
              </a:rPr>
              <a:t>  </a:t>
            </a:r>
            <a:r>
              <a:rPr lang="en-US" altLang="en-US" sz="2600" b="1" dirty="0">
                <a:latin typeface="Times New Roman" panose="02020603050405020304" pitchFamily="18" charset="0"/>
                <a:cs typeface="Times New Roman" panose="02020603050405020304" pitchFamily="18" charset="0"/>
              </a:rPr>
              <a:t>media</a:t>
            </a:r>
            <a:r>
              <a:rPr lang="en-US" altLang="en-US" sz="2600" dirty="0">
                <a:latin typeface="Times New Roman" panose="02020603050405020304" pitchFamily="18" charset="0"/>
                <a:cs typeface="Times New Roman" panose="02020603050405020304" pitchFamily="18" charset="0"/>
              </a:rPr>
              <a:t> </a:t>
            </a:r>
          </a:p>
          <a:p>
            <a:pPr marL="342900" lvl="1" indent="0" algn="just">
              <a:lnSpc>
                <a:spcPct val="150000"/>
              </a:lnSpc>
              <a:spcBef>
                <a:spcPts val="0"/>
              </a:spcBef>
              <a:buNone/>
            </a:pPr>
            <a:r>
              <a:rPr lang="en-US" altLang="en-US" sz="2600" dirty="0">
                <a:latin typeface="Times New Roman" panose="02020603050405020304" pitchFamily="18" charset="0"/>
                <a:cs typeface="Times New Roman" panose="02020603050405020304" pitchFamily="18" charset="0"/>
              </a:rPr>
              <a:t>	e.g., </a:t>
            </a:r>
            <a:r>
              <a:rPr lang="en-US" altLang="en-US" sz="2600" b="1" dirty="0">
                <a:solidFill>
                  <a:srgbClr val="FF0000"/>
                </a:solidFill>
                <a:latin typeface="Times New Roman" panose="02020603050405020304" pitchFamily="18" charset="0"/>
                <a:cs typeface="Times New Roman" panose="02020603050405020304" pitchFamily="18" charset="0"/>
              </a:rPr>
              <a:t>copper</a:t>
            </a:r>
            <a:r>
              <a:rPr lang="en-US" altLang="en-US" sz="2600" dirty="0">
                <a:latin typeface="Times New Roman" panose="02020603050405020304" pitchFamily="18" charset="0"/>
                <a:cs typeface="Times New Roman" panose="02020603050405020304" pitchFamily="18" charset="0"/>
              </a:rPr>
              <a:t> </a:t>
            </a:r>
            <a:r>
              <a:rPr lang="en-US" altLang="en-US" sz="2600" b="1" dirty="0">
                <a:solidFill>
                  <a:srgbClr val="FF0000"/>
                </a:solidFill>
                <a:latin typeface="Times New Roman" panose="02020603050405020304" pitchFamily="18" charset="0"/>
                <a:cs typeface="Times New Roman" panose="02020603050405020304" pitchFamily="18" charset="0"/>
              </a:rPr>
              <a:t>cabling</a:t>
            </a:r>
            <a:r>
              <a:rPr lang="en-US" altLang="en-US" sz="2600" dirty="0">
                <a:latin typeface="Times New Roman" panose="02020603050405020304" pitchFamily="18" charset="0"/>
                <a:cs typeface="Times New Roman" panose="02020603050405020304" pitchFamily="18" charset="0"/>
              </a:rPr>
              <a:t>, </a:t>
            </a:r>
            <a:r>
              <a:rPr lang="en-US" altLang="en-US" sz="2600" b="1" dirty="0">
                <a:solidFill>
                  <a:srgbClr val="FF0000"/>
                </a:solidFill>
                <a:latin typeface="Times New Roman" panose="02020603050405020304" pitchFamily="18" charset="0"/>
                <a:cs typeface="Times New Roman" panose="02020603050405020304" pitchFamily="18" charset="0"/>
              </a:rPr>
              <a:t>fiber</a:t>
            </a:r>
            <a:r>
              <a:rPr lang="en-US" altLang="en-US" sz="2600" dirty="0">
                <a:latin typeface="Times New Roman" panose="02020603050405020304" pitchFamily="18" charset="0"/>
                <a:cs typeface="Times New Roman" panose="02020603050405020304" pitchFamily="18" charset="0"/>
              </a:rPr>
              <a:t> </a:t>
            </a:r>
            <a:r>
              <a:rPr lang="en-US" altLang="en-US" sz="2600" b="1" dirty="0">
                <a:solidFill>
                  <a:srgbClr val="FF0000"/>
                </a:solidFill>
                <a:latin typeface="Times New Roman" panose="02020603050405020304" pitchFamily="18" charset="0"/>
                <a:cs typeface="Times New Roman" panose="02020603050405020304" pitchFamily="18" charset="0"/>
              </a:rPr>
              <a:t>optics</a:t>
            </a:r>
            <a:r>
              <a:rPr lang="en-US" altLang="en-US" sz="2600" dirty="0">
                <a:latin typeface="Times New Roman" panose="02020603050405020304" pitchFamily="18" charset="0"/>
                <a:cs typeface="Times New Roman" panose="02020603050405020304" pitchFamily="18" charset="0"/>
              </a:rPr>
              <a:t>, or </a:t>
            </a:r>
            <a:r>
              <a:rPr lang="en-US" altLang="en-US" sz="2600" b="1" dirty="0">
                <a:solidFill>
                  <a:srgbClr val="FF0000"/>
                </a:solidFill>
                <a:latin typeface="Times New Roman" panose="02020603050405020304" pitchFamily="18" charset="0"/>
                <a:cs typeface="Times New Roman" panose="02020603050405020304" pitchFamily="18" charset="0"/>
              </a:rPr>
              <a:t>radio</a:t>
            </a:r>
            <a:r>
              <a:rPr lang="en-US" altLang="en-US" sz="2600" dirty="0">
                <a:latin typeface="Times New Roman" panose="02020603050405020304" pitchFamily="18" charset="0"/>
                <a:cs typeface="Times New Roman" panose="02020603050405020304" pitchFamily="18" charset="0"/>
              </a:rPr>
              <a:t> </a:t>
            </a:r>
            <a:r>
              <a:rPr lang="en-US" altLang="en-US" sz="2600" b="1" dirty="0">
                <a:solidFill>
                  <a:srgbClr val="FF0000"/>
                </a:solidFill>
                <a:latin typeface="Times New Roman" panose="02020603050405020304" pitchFamily="18" charset="0"/>
                <a:cs typeface="Times New Roman" panose="02020603050405020304" pitchFamily="18" charset="0"/>
              </a:rPr>
              <a:t>wave</a:t>
            </a:r>
            <a:r>
              <a:rPr lang="en-US" altLang="en-US" sz="2600" dirty="0">
                <a:latin typeface="Times New Roman" panose="02020603050405020304" pitchFamily="18" charset="0"/>
                <a:cs typeface="Times New Roman" panose="02020603050405020304" pitchFamily="18" charset="0"/>
              </a:rPr>
              <a:t> and etc</a:t>
            </a:r>
            <a:r>
              <a:rPr lang="en-US" altLang="en-US" sz="2600" dirty="0" smtClean="0">
                <a:latin typeface="Times New Roman" panose="02020603050405020304" pitchFamily="18" charset="0"/>
                <a:cs typeface="Times New Roman" panose="02020603050405020304" pitchFamily="18" charset="0"/>
              </a:rPr>
              <a:t>.</a:t>
            </a:r>
            <a:endParaRPr lang="en-US" altLang="en-US" sz="26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3D3B27F1-A1DB-4496-9D6F-C7E1FD4717E5}" type="slidenum">
              <a:rPr lang="en-GB" smtClean="0"/>
              <a:t>3</a:t>
            </a:fld>
            <a:endParaRPr lang="en-GB"/>
          </a:p>
        </p:txBody>
      </p:sp>
    </p:spTree>
    <p:extLst>
      <p:ext uri="{BB962C8B-B14F-4D97-AF65-F5344CB8AC3E}">
        <p14:creationId xmlns:p14="http://schemas.microsoft.com/office/powerpoint/2010/main" val="307114540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228600" y="0"/>
            <a:ext cx="8377271" cy="533400"/>
          </a:xfrm>
        </p:spPr>
        <p:txBody>
          <a:bodyPr>
            <a:normAutofit fontScale="90000"/>
          </a:bodyPr>
          <a:lstStyle/>
          <a:p>
            <a:r>
              <a:rPr lang="en-US" b="1" dirty="0" smtClean="0">
                <a:solidFill>
                  <a:srgbClr val="6600CC"/>
                </a:solidFill>
                <a:latin typeface="Times New Roman" panose="02020603050405020304" pitchFamily="18" charset="0"/>
                <a:cs typeface="Times New Roman" panose="02020603050405020304" pitchFamily="18" charset="0"/>
              </a:rPr>
              <a:t>3. Wide area networks (WAN)--------</a:t>
            </a:r>
          </a:p>
        </p:txBody>
      </p:sp>
      <p:sp>
        <p:nvSpPr>
          <p:cNvPr id="3" name="Content Placeholder 2"/>
          <p:cNvSpPr>
            <a:spLocks noGrp="1"/>
          </p:cNvSpPr>
          <p:nvPr>
            <p:ph idx="1"/>
          </p:nvPr>
        </p:nvSpPr>
        <p:spPr>
          <a:xfrm>
            <a:off x="1" y="533400"/>
            <a:ext cx="8991600" cy="6324599"/>
          </a:xfrm>
        </p:spPr>
        <p:txBody>
          <a:bodyPr>
            <a:noAutofit/>
          </a:bodyPr>
          <a:lstStyle/>
          <a:p>
            <a:pPr algn="just">
              <a:lnSpc>
                <a:spcPct val="150000"/>
              </a:lnSpc>
              <a:spcBef>
                <a:spcPts val="0"/>
              </a:spcBef>
              <a:buFont typeface="Wingdings" panose="05000000000000000000" pitchFamily="2" charset="2"/>
              <a:buChar char="Ø"/>
            </a:pPr>
            <a:r>
              <a:rPr lang="en-GB" sz="2600" b="1" dirty="0">
                <a:solidFill>
                  <a:srgbClr val="FF0000"/>
                </a:solidFill>
                <a:latin typeface="Times New Roman" panose="02020603050405020304" pitchFamily="18" charset="0"/>
                <a:cs typeface="Times New Roman" panose="02020603050405020304" pitchFamily="18" charset="0"/>
              </a:rPr>
              <a:t>Characteristics of WAN</a:t>
            </a:r>
          </a:p>
          <a:p>
            <a:pPr algn="just">
              <a:lnSpc>
                <a:spcPct val="150000"/>
              </a:lnSpc>
              <a:spcBef>
                <a:spcPts val="0"/>
              </a:spcBef>
              <a:buFont typeface="Wingdings" panose="05000000000000000000" pitchFamily="2" charset="2"/>
              <a:buChar char="§"/>
            </a:pPr>
            <a:r>
              <a:rPr lang="en-GB" sz="2600" dirty="0" smtClean="0">
                <a:latin typeface="Times New Roman" panose="02020603050405020304" pitchFamily="18" charset="0"/>
                <a:cs typeface="Times New Roman" panose="02020603050405020304" pitchFamily="18" charset="0"/>
              </a:rPr>
              <a:t>The </a:t>
            </a:r>
            <a:r>
              <a:rPr lang="en-GB" sz="2600" dirty="0">
                <a:latin typeface="Times New Roman" panose="02020603050405020304" pitchFamily="18" charset="0"/>
                <a:cs typeface="Times New Roman" panose="02020603050405020304" pitchFamily="18" charset="0"/>
              </a:rPr>
              <a:t>software files will be shared among all the users; therefore, all can access to the latest files.</a:t>
            </a:r>
          </a:p>
          <a:p>
            <a:pPr algn="just">
              <a:lnSpc>
                <a:spcPct val="150000"/>
              </a:lnSpc>
              <a:spcBef>
                <a:spcPts val="0"/>
              </a:spcBef>
              <a:buFont typeface="Wingdings" panose="05000000000000000000" pitchFamily="2" charset="2"/>
              <a:buChar char="§"/>
            </a:pPr>
            <a:r>
              <a:rPr lang="en-GB" sz="2600" dirty="0">
                <a:latin typeface="Times New Roman" panose="02020603050405020304" pitchFamily="18" charset="0"/>
                <a:cs typeface="Times New Roman" panose="02020603050405020304" pitchFamily="18" charset="0"/>
              </a:rPr>
              <a:t>Any organization can form its global integrated network using WAN.</a:t>
            </a:r>
          </a:p>
          <a:p>
            <a:pPr algn="just">
              <a:lnSpc>
                <a:spcPct val="150000"/>
              </a:lnSpc>
              <a:spcBef>
                <a:spcPts val="0"/>
              </a:spcBef>
              <a:buFont typeface="Wingdings" panose="05000000000000000000" pitchFamily="2" charset="2"/>
              <a:buChar char="Ø"/>
            </a:pPr>
            <a:r>
              <a:rPr lang="en-GB" sz="2600" b="1" dirty="0">
                <a:solidFill>
                  <a:srgbClr val="FF0000"/>
                </a:solidFill>
                <a:latin typeface="Times New Roman" panose="02020603050405020304" pitchFamily="18" charset="0"/>
                <a:cs typeface="Times New Roman" panose="02020603050405020304" pitchFamily="18" charset="0"/>
              </a:rPr>
              <a:t>Advantages of WAN</a:t>
            </a:r>
          </a:p>
          <a:p>
            <a:pPr algn="just">
              <a:lnSpc>
                <a:spcPct val="150000"/>
              </a:lnSpc>
              <a:spcBef>
                <a:spcPts val="0"/>
              </a:spcBef>
              <a:buFont typeface="Wingdings" panose="05000000000000000000" pitchFamily="2" charset="2"/>
              <a:buChar char="§"/>
            </a:pPr>
            <a:r>
              <a:rPr lang="en-GB" sz="2600" dirty="0" smtClean="0">
                <a:latin typeface="Times New Roman" panose="02020603050405020304" pitchFamily="18" charset="0"/>
                <a:cs typeface="Times New Roman" panose="02020603050405020304" pitchFamily="18" charset="0"/>
              </a:rPr>
              <a:t>WAN </a:t>
            </a:r>
            <a:r>
              <a:rPr lang="en-GB" sz="2600" dirty="0">
                <a:latin typeface="Times New Roman" panose="02020603050405020304" pitchFamily="18" charset="0"/>
                <a:cs typeface="Times New Roman" panose="02020603050405020304" pitchFamily="18" charset="0"/>
              </a:rPr>
              <a:t>helps you to cover a larger geographical area. Therefore business offices situated at longer distances can easily communicate.</a:t>
            </a:r>
          </a:p>
          <a:p>
            <a:pPr algn="just">
              <a:lnSpc>
                <a:spcPct val="150000"/>
              </a:lnSpc>
              <a:spcBef>
                <a:spcPts val="0"/>
              </a:spcBef>
              <a:buFont typeface="Wingdings" panose="05000000000000000000" pitchFamily="2" charset="2"/>
              <a:buChar char="§"/>
            </a:pPr>
            <a:r>
              <a:rPr lang="en-GB" sz="2600" dirty="0">
                <a:latin typeface="Times New Roman" panose="02020603050405020304" pitchFamily="18" charset="0"/>
                <a:cs typeface="Times New Roman" panose="02020603050405020304" pitchFamily="18" charset="0"/>
              </a:rPr>
              <a:t>Contains devices like mobile phones, laptop, tablet, computers, gaming consoles, etc.</a:t>
            </a:r>
          </a:p>
          <a:p>
            <a:pPr algn="just">
              <a:lnSpc>
                <a:spcPct val="150000"/>
              </a:lnSpc>
              <a:spcBef>
                <a:spcPts val="0"/>
              </a:spcBef>
            </a:pPr>
            <a:endParaRPr lang="en-GB" sz="26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E90F455D-9CE0-4F9B-A27C-72E940D52AA5}" type="slidenum">
              <a:rPr lang="en-US" smtClean="0"/>
              <a:pPr>
                <a:defRPr/>
              </a:pPr>
              <a:t>30</a:t>
            </a:fld>
            <a:r>
              <a:rPr lang="en-US" smtClean="0"/>
              <a:t> of 52</a:t>
            </a:r>
            <a:endParaRPr lang="en-US" dirty="0"/>
          </a:p>
        </p:txBody>
      </p:sp>
    </p:spTree>
    <p:extLst>
      <p:ext uri="{BB962C8B-B14F-4D97-AF65-F5344CB8AC3E}">
        <p14:creationId xmlns:p14="http://schemas.microsoft.com/office/powerpoint/2010/main" val="378867694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228600" y="0"/>
            <a:ext cx="8377271" cy="533400"/>
          </a:xfrm>
        </p:spPr>
        <p:txBody>
          <a:bodyPr>
            <a:normAutofit fontScale="90000"/>
          </a:bodyPr>
          <a:lstStyle/>
          <a:p>
            <a:r>
              <a:rPr lang="en-US" b="1" dirty="0" smtClean="0">
                <a:solidFill>
                  <a:srgbClr val="6600CC"/>
                </a:solidFill>
                <a:latin typeface="Times New Roman" panose="02020603050405020304" pitchFamily="18" charset="0"/>
                <a:cs typeface="Times New Roman" panose="02020603050405020304" pitchFamily="18" charset="0"/>
              </a:rPr>
              <a:t>3. Wide area networks (WAN)--------</a:t>
            </a:r>
          </a:p>
        </p:txBody>
      </p:sp>
      <p:sp>
        <p:nvSpPr>
          <p:cNvPr id="3" name="Content Placeholder 2"/>
          <p:cNvSpPr>
            <a:spLocks noGrp="1"/>
          </p:cNvSpPr>
          <p:nvPr>
            <p:ph idx="1"/>
          </p:nvPr>
        </p:nvSpPr>
        <p:spPr>
          <a:xfrm>
            <a:off x="0" y="533400"/>
            <a:ext cx="9143999" cy="6324599"/>
          </a:xfrm>
        </p:spPr>
        <p:txBody>
          <a:bodyPr>
            <a:noAutofit/>
          </a:bodyPr>
          <a:lstStyle/>
          <a:p>
            <a:pPr algn="just">
              <a:lnSpc>
                <a:spcPct val="150000"/>
              </a:lnSpc>
              <a:spcBef>
                <a:spcPts val="0"/>
              </a:spcBef>
              <a:buFont typeface="Wingdings" panose="05000000000000000000" pitchFamily="2" charset="2"/>
              <a:buChar char="§"/>
            </a:pPr>
            <a:r>
              <a:rPr lang="en-GB" sz="2400" dirty="0">
                <a:latin typeface="Times New Roman" panose="02020603050405020304" pitchFamily="18" charset="0"/>
                <a:cs typeface="Times New Roman" panose="02020603050405020304" pitchFamily="18" charset="0"/>
              </a:rPr>
              <a:t>WLAN connections work using radio transmitters and receivers built into client devices.</a:t>
            </a:r>
          </a:p>
          <a:p>
            <a:pPr algn="just">
              <a:lnSpc>
                <a:spcPct val="150000"/>
              </a:lnSpc>
              <a:spcBef>
                <a:spcPts val="0"/>
              </a:spcBef>
              <a:buFont typeface="Wingdings" panose="05000000000000000000" pitchFamily="2" charset="2"/>
              <a:buChar char="Ø"/>
            </a:pPr>
            <a:r>
              <a:rPr lang="en-GB" sz="2400" b="1" dirty="0">
                <a:solidFill>
                  <a:srgbClr val="FF0000"/>
                </a:solidFill>
                <a:latin typeface="Times New Roman" panose="02020603050405020304" pitchFamily="18" charset="0"/>
                <a:cs typeface="Times New Roman" panose="02020603050405020304" pitchFamily="18" charset="0"/>
              </a:rPr>
              <a:t>Disadvantages of WAN</a:t>
            </a:r>
          </a:p>
          <a:p>
            <a:pPr algn="just">
              <a:lnSpc>
                <a:spcPct val="150000"/>
              </a:lnSpc>
              <a:spcBef>
                <a:spcPts val="0"/>
              </a:spcBef>
              <a:buFont typeface="Wingdings" panose="05000000000000000000" pitchFamily="2" charset="2"/>
              <a:buChar char="§"/>
            </a:pPr>
            <a:r>
              <a:rPr lang="en-GB" sz="2400" dirty="0" smtClean="0">
                <a:latin typeface="Times New Roman" panose="02020603050405020304" pitchFamily="18" charset="0"/>
                <a:cs typeface="Times New Roman" panose="02020603050405020304" pitchFamily="18" charset="0"/>
              </a:rPr>
              <a:t>The </a:t>
            </a:r>
            <a:r>
              <a:rPr lang="en-GB" sz="2400" dirty="0">
                <a:latin typeface="Times New Roman" panose="02020603050405020304" pitchFamily="18" charset="0"/>
                <a:cs typeface="Times New Roman" panose="02020603050405020304" pitchFamily="18" charset="0"/>
              </a:rPr>
              <a:t>initial setup cost of investment is very high.</a:t>
            </a:r>
          </a:p>
          <a:p>
            <a:pPr algn="just">
              <a:lnSpc>
                <a:spcPct val="150000"/>
              </a:lnSpc>
              <a:spcBef>
                <a:spcPts val="0"/>
              </a:spcBef>
              <a:buFont typeface="Wingdings" panose="05000000000000000000" pitchFamily="2" charset="2"/>
              <a:buChar char="§"/>
            </a:pPr>
            <a:r>
              <a:rPr lang="en-GB" sz="2400" dirty="0">
                <a:latin typeface="Times New Roman" panose="02020603050405020304" pitchFamily="18" charset="0"/>
                <a:cs typeface="Times New Roman" panose="02020603050405020304" pitchFamily="18" charset="0"/>
              </a:rPr>
              <a:t>It is difficult to maintain the WAN network. You need skilled technicians and network administrators.</a:t>
            </a:r>
          </a:p>
          <a:p>
            <a:pPr algn="just">
              <a:lnSpc>
                <a:spcPct val="150000"/>
              </a:lnSpc>
              <a:spcBef>
                <a:spcPts val="0"/>
              </a:spcBef>
              <a:buFont typeface="Wingdings" panose="05000000000000000000" pitchFamily="2" charset="2"/>
              <a:buChar char="§"/>
            </a:pPr>
            <a:r>
              <a:rPr lang="en-GB" sz="2400" dirty="0">
                <a:latin typeface="Times New Roman" panose="02020603050405020304" pitchFamily="18" charset="0"/>
                <a:cs typeface="Times New Roman" panose="02020603050405020304" pitchFamily="18" charset="0"/>
              </a:rPr>
              <a:t>There are more errors and issues because of the wide coverage and the use of different technologies.</a:t>
            </a:r>
          </a:p>
          <a:p>
            <a:pPr algn="just">
              <a:lnSpc>
                <a:spcPct val="150000"/>
              </a:lnSpc>
              <a:spcBef>
                <a:spcPts val="0"/>
              </a:spcBef>
              <a:buFont typeface="Wingdings" panose="05000000000000000000" pitchFamily="2" charset="2"/>
              <a:buChar char="§"/>
            </a:pPr>
            <a:r>
              <a:rPr lang="en-GB" sz="2400" dirty="0">
                <a:latin typeface="Times New Roman" panose="02020603050405020304" pitchFamily="18" charset="0"/>
                <a:cs typeface="Times New Roman" panose="02020603050405020304" pitchFamily="18" charset="0"/>
              </a:rPr>
              <a:t>It requires more time to resolve issues because of the involvement of multiple wired and wireless technologies.</a:t>
            </a:r>
          </a:p>
          <a:p>
            <a:pPr algn="just">
              <a:lnSpc>
                <a:spcPct val="150000"/>
              </a:lnSpc>
              <a:spcBef>
                <a:spcPts val="0"/>
              </a:spcBef>
              <a:buFont typeface="Wingdings" panose="05000000000000000000" pitchFamily="2" charset="2"/>
              <a:buChar char="§"/>
            </a:pPr>
            <a:r>
              <a:rPr lang="en-GB" sz="2400" dirty="0">
                <a:latin typeface="Times New Roman" panose="02020603050405020304" pitchFamily="18" charset="0"/>
                <a:cs typeface="Times New Roman" panose="02020603050405020304" pitchFamily="18" charset="0"/>
              </a:rPr>
              <a:t>Offers lower security compared to other types of network in computer.</a:t>
            </a:r>
          </a:p>
          <a:p>
            <a:pPr algn="just">
              <a:lnSpc>
                <a:spcPct val="150000"/>
              </a:lnSpc>
              <a:spcBef>
                <a:spcPts val="0"/>
              </a:spcBef>
            </a:pPr>
            <a:endParaRPr lang="en-GB"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E90F455D-9CE0-4F9B-A27C-72E940D52AA5}" type="slidenum">
              <a:rPr lang="en-US" smtClean="0"/>
              <a:pPr>
                <a:defRPr/>
              </a:pPr>
              <a:t>31</a:t>
            </a:fld>
            <a:r>
              <a:rPr lang="en-US" smtClean="0"/>
              <a:t> of 52</a:t>
            </a:r>
            <a:endParaRPr lang="en-US" dirty="0"/>
          </a:p>
        </p:txBody>
      </p:sp>
    </p:spTree>
    <p:extLst>
      <p:ext uri="{BB962C8B-B14F-4D97-AF65-F5344CB8AC3E}">
        <p14:creationId xmlns:p14="http://schemas.microsoft.com/office/powerpoint/2010/main" val="90945459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0" y="0"/>
            <a:ext cx="9143999" cy="381000"/>
          </a:xfrm>
        </p:spPr>
        <p:txBody>
          <a:bodyPr>
            <a:noAutofit/>
          </a:bodyPr>
          <a:lstStyle/>
          <a:p>
            <a:r>
              <a:rPr lang="en-US" sz="2000" b="1" dirty="0">
                <a:solidFill>
                  <a:srgbClr val="6600CC"/>
                </a:solidFill>
                <a:latin typeface="Times New Roman" panose="02020603050405020304" pitchFamily="18" charset="0"/>
                <a:cs typeface="Times New Roman" panose="02020603050405020304" pitchFamily="18" charset="0"/>
              </a:rPr>
              <a:t>4</a:t>
            </a:r>
            <a:r>
              <a:rPr lang="en-US" sz="2000" b="1" dirty="0" smtClean="0">
                <a:solidFill>
                  <a:srgbClr val="6600CC"/>
                </a:solidFill>
                <a:latin typeface="Times New Roman" panose="02020603050405020304" pitchFamily="18" charset="0"/>
                <a:cs typeface="Times New Roman" panose="02020603050405020304" pitchFamily="18" charset="0"/>
              </a:rPr>
              <a:t>. Metropolitan Area Network(MAN)</a:t>
            </a:r>
          </a:p>
        </p:txBody>
      </p:sp>
      <p:sp>
        <p:nvSpPr>
          <p:cNvPr id="3" name="Content Placeholder 2"/>
          <p:cNvSpPr>
            <a:spLocks noGrp="1"/>
          </p:cNvSpPr>
          <p:nvPr>
            <p:ph idx="1"/>
          </p:nvPr>
        </p:nvSpPr>
        <p:spPr>
          <a:xfrm>
            <a:off x="1" y="381000"/>
            <a:ext cx="9143998" cy="6476999"/>
          </a:xfrm>
        </p:spPr>
        <p:txBody>
          <a:bodyPr>
            <a:normAutofit fontScale="92500" lnSpcReduction="10000"/>
          </a:bodyPr>
          <a:lstStyle/>
          <a:p>
            <a:pPr algn="just">
              <a:lnSpc>
                <a:spcPct val="160000"/>
              </a:lnSpc>
              <a:spcBef>
                <a:spcPts val="0"/>
              </a:spcBef>
              <a:buFont typeface="Wingdings" panose="05000000000000000000" pitchFamily="2" charset="2"/>
              <a:buChar char="§"/>
              <a:defRPr/>
            </a:pPr>
            <a:r>
              <a:rPr lang="en-US" sz="2600" dirty="0" smtClean="0">
                <a:latin typeface="Times New Roman" panose="02020603050405020304" pitchFamily="18" charset="0"/>
                <a:cs typeface="Times New Roman" panose="02020603050405020304" pitchFamily="18" charset="0"/>
              </a:rPr>
              <a:t>A </a:t>
            </a:r>
            <a:r>
              <a:rPr lang="en-US" sz="2600" b="1" dirty="0" smtClean="0">
                <a:latin typeface="Times New Roman" panose="02020603050405020304" pitchFamily="18" charset="0"/>
                <a:cs typeface="Times New Roman" panose="02020603050405020304" pitchFamily="18" charset="0"/>
              </a:rPr>
              <a:t>metropolitan area network (MAN) </a:t>
            </a:r>
            <a:r>
              <a:rPr lang="en-US" sz="2600" dirty="0" smtClean="0">
                <a:latin typeface="Times New Roman" panose="02020603050405020304" pitchFamily="18" charset="0"/>
                <a:cs typeface="Times New Roman" panose="02020603050405020304" pitchFamily="18" charset="0"/>
              </a:rPr>
              <a:t>is a </a:t>
            </a:r>
            <a:r>
              <a:rPr lang="en-US" sz="2600" b="1" dirty="0" smtClean="0">
                <a:solidFill>
                  <a:srgbClr val="0000CC"/>
                </a:solidFill>
                <a:latin typeface="Times New Roman" panose="02020603050405020304" pitchFamily="18" charset="0"/>
                <a:cs typeface="Times New Roman" panose="02020603050405020304" pitchFamily="18" charset="0"/>
              </a:rPr>
              <a:t>network</a:t>
            </a:r>
            <a:r>
              <a:rPr lang="en-US" sz="2600" dirty="0" smtClean="0">
                <a:latin typeface="Times New Roman" panose="02020603050405020304" pitchFamily="18" charset="0"/>
                <a:cs typeface="Times New Roman" panose="02020603050405020304" pitchFamily="18" charset="0"/>
              </a:rPr>
              <a:t> with a size between a </a:t>
            </a:r>
            <a:r>
              <a:rPr lang="en-US" sz="2600" b="1" dirty="0" smtClean="0">
                <a:solidFill>
                  <a:srgbClr val="0000CC"/>
                </a:solidFill>
                <a:latin typeface="Times New Roman" panose="02020603050405020304" pitchFamily="18" charset="0"/>
                <a:cs typeface="Times New Roman" panose="02020603050405020304" pitchFamily="18" charset="0"/>
              </a:rPr>
              <a:t>LAN</a:t>
            </a:r>
            <a:r>
              <a:rPr lang="en-US" sz="2600" dirty="0" smtClean="0">
                <a:latin typeface="Times New Roman" panose="02020603050405020304" pitchFamily="18" charset="0"/>
                <a:cs typeface="Times New Roman" panose="02020603050405020304" pitchFamily="18" charset="0"/>
              </a:rPr>
              <a:t> and a </a:t>
            </a:r>
            <a:r>
              <a:rPr lang="en-US" sz="2600" b="1" dirty="0" smtClean="0">
                <a:solidFill>
                  <a:srgbClr val="0000CC"/>
                </a:solidFill>
                <a:latin typeface="Times New Roman" panose="02020603050405020304" pitchFamily="18" charset="0"/>
                <a:cs typeface="Times New Roman" panose="02020603050405020304" pitchFamily="18" charset="0"/>
              </a:rPr>
              <a:t>WAN</a:t>
            </a:r>
            <a:r>
              <a:rPr lang="en-US" sz="2600" dirty="0" smtClean="0">
                <a:latin typeface="Times New Roman" panose="02020603050405020304" pitchFamily="18" charset="0"/>
                <a:cs typeface="Times New Roman" panose="02020603050405020304" pitchFamily="18" charset="0"/>
              </a:rPr>
              <a:t>.</a:t>
            </a:r>
          </a:p>
          <a:p>
            <a:pPr algn="just">
              <a:lnSpc>
                <a:spcPct val="160000"/>
              </a:lnSpc>
              <a:spcBef>
                <a:spcPts val="0"/>
              </a:spcBef>
              <a:buFont typeface="Wingdings" panose="05000000000000000000" pitchFamily="2" charset="2"/>
              <a:buChar char="§"/>
              <a:defRPr/>
            </a:pPr>
            <a:r>
              <a:rPr lang="en-US" sz="2600" dirty="0" smtClean="0">
                <a:latin typeface="Times New Roman" panose="02020603050405020304" pitchFamily="18" charset="0"/>
                <a:cs typeface="Times New Roman" panose="02020603050405020304" pitchFamily="18" charset="0"/>
              </a:rPr>
              <a:t>It normally covers the area inside a </a:t>
            </a:r>
            <a:r>
              <a:rPr lang="en-US" sz="2600" b="1" dirty="0"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town or a city.</a:t>
            </a:r>
          </a:p>
          <a:p>
            <a:pPr algn="just">
              <a:lnSpc>
                <a:spcPct val="160000"/>
              </a:lnSpc>
              <a:spcBef>
                <a:spcPts val="0"/>
              </a:spcBef>
              <a:buFont typeface="Wingdings" panose="05000000000000000000" pitchFamily="2" charset="2"/>
              <a:buChar char="§"/>
              <a:defRPr/>
            </a:pPr>
            <a:r>
              <a:rPr lang="en-US" sz="2600" dirty="0" smtClean="0">
                <a:latin typeface="Times New Roman" panose="02020603050405020304" pitchFamily="18" charset="0"/>
                <a:cs typeface="Times New Roman" panose="02020603050405020304" pitchFamily="18" charset="0"/>
              </a:rPr>
              <a:t>It is designed for customers who need a </a:t>
            </a:r>
            <a:r>
              <a:rPr lang="en-US" sz="2600" b="1" dirty="0"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high-speed connectivity</a:t>
            </a:r>
            <a:r>
              <a:rPr lang="en-US" sz="2600" dirty="0" smtClean="0">
                <a:latin typeface="Times New Roman" panose="02020603050405020304" pitchFamily="18" charset="0"/>
                <a:cs typeface="Times New Roman" panose="02020603050405020304" pitchFamily="18" charset="0"/>
              </a:rPr>
              <a:t>, normally to the </a:t>
            </a:r>
            <a:r>
              <a:rPr lang="en-US" sz="2600" b="1" dirty="0" smtClean="0">
                <a:solidFill>
                  <a:srgbClr val="6600CC"/>
                </a:solidFill>
                <a:latin typeface="Times New Roman" panose="02020603050405020304" pitchFamily="18" charset="0"/>
                <a:cs typeface="Times New Roman" panose="02020603050405020304" pitchFamily="18" charset="0"/>
              </a:rPr>
              <a:t>Internet</a:t>
            </a:r>
            <a:r>
              <a:rPr lang="en-US" sz="2600" dirty="0" smtClean="0">
                <a:latin typeface="Times New Roman" panose="02020603050405020304" pitchFamily="18" charset="0"/>
                <a:cs typeface="Times New Roman" panose="02020603050405020304" pitchFamily="18" charset="0"/>
              </a:rPr>
              <a:t>, and have endpoints spread over a </a:t>
            </a:r>
            <a:r>
              <a:rPr lang="en-US" sz="2600" b="1" dirty="0" smtClean="0">
                <a:solidFill>
                  <a:srgbClr val="6600CC"/>
                </a:solidFill>
                <a:latin typeface="Times New Roman" panose="02020603050405020304" pitchFamily="18" charset="0"/>
                <a:cs typeface="Times New Roman" panose="02020603050405020304" pitchFamily="18" charset="0"/>
              </a:rPr>
              <a:t>city</a:t>
            </a:r>
            <a:r>
              <a:rPr lang="en-US" sz="2600" dirty="0" smtClean="0">
                <a:latin typeface="Times New Roman" panose="02020603050405020304" pitchFamily="18" charset="0"/>
                <a:cs typeface="Times New Roman" panose="02020603050405020304" pitchFamily="18" charset="0"/>
              </a:rPr>
              <a:t> or part of </a:t>
            </a:r>
            <a:r>
              <a:rPr lang="en-US" sz="2600" b="1" dirty="0" smtClean="0">
                <a:solidFill>
                  <a:srgbClr val="6600CC"/>
                </a:solidFill>
                <a:latin typeface="Times New Roman" panose="02020603050405020304" pitchFamily="18" charset="0"/>
                <a:cs typeface="Times New Roman" panose="02020603050405020304" pitchFamily="18" charset="0"/>
              </a:rPr>
              <a:t>city</a:t>
            </a:r>
            <a:r>
              <a:rPr lang="en-US" sz="2600" dirty="0" smtClean="0">
                <a:latin typeface="Times New Roman" panose="02020603050405020304" pitchFamily="18" charset="0"/>
                <a:cs typeface="Times New Roman" panose="02020603050405020304" pitchFamily="18" charset="0"/>
              </a:rPr>
              <a:t>. </a:t>
            </a:r>
          </a:p>
          <a:p>
            <a:pPr algn="just">
              <a:lnSpc>
                <a:spcPct val="160000"/>
              </a:lnSpc>
              <a:spcBef>
                <a:spcPts val="0"/>
              </a:spcBef>
              <a:buFont typeface="Wingdings" panose="05000000000000000000" pitchFamily="2" charset="2"/>
              <a:buChar char="§"/>
              <a:defRPr/>
            </a:pPr>
            <a:r>
              <a:rPr lang="en-US" sz="2600" dirty="0" smtClean="0">
                <a:latin typeface="Times New Roman" panose="02020603050405020304" pitchFamily="18" charset="0"/>
                <a:cs typeface="Times New Roman" panose="02020603050405020304" pitchFamily="18" charset="0"/>
              </a:rPr>
              <a:t>A good </a:t>
            </a:r>
            <a:r>
              <a:rPr lang="en-US" sz="2600" b="1" dirty="0" smtClean="0">
                <a:latin typeface="Times New Roman" panose="02020603050405020304" pitchFamily="18" charset="0"/>
                <a:cs typeface="Times New Roman" panose="02020603050405020304" pitchFamily="18" charset="0"/>
              </a:rPr>
              <a:t>example</a:t>
            </a:r>
            <a:r>
              <a:rPr lang="en-US" sz="2600" dirty="0" smtClean="0">
                <a:latin typeface="Times New Roman" panose="02020603050405020304" pitchFamily="18" charset="0"/>
                <a:cs typeface="Times New Roman" panose="02020603050405020304" pitchFamily="18" charset="0"/>
              </a:rPr>
              <a:t> of a </a:t>
            </a:r>
            <a:r>
              <a:rPr lang="en-US" sz="2600" b="1" dirty="0" smtClean="0">
                <a:latin typeface="Times New Roman" panose="02020603050405020304" pitchFamily="18" charset="0"/>
                <a:cs typeface="Times New Roman" panose="02020603050405020304" pitchFamily="18" charset="0"/>
              </a:rPr>
              <a:t>MAN</a:t>
            </a:r>
            <a:r>
              <a:rPr lang="en-US" sz="2600" dirty="0" smtClean="0">
                <a:latin typeface="Times New Roman" panose="02020603050405020304" pitchFamily="18" charset="0"/>
                <a:cs typeface="Times New Roman" panose="02020603050405020304" pitchFamily="18" charset="0"/>
              </a:rPr>
              <a:t> is the part of the </a:t>
            </a:r>
            <a:r>
              <a:rPr lang="en-US" sz="2600" b="1" dirty="0" smtClean="0">
                <a:solidFill>
                  <a:srgbClr val="0000CC"/>
                </a:solidFill>
                <a:latin typeface="Times New Roman" panose="02020603050405020304" pitchFamily="18" charset="0"/>
                <a:cs typeface="Times New Roman" panose="02020603050405020304" pitchFamily="18" charset="0"/>
              </a:rPr>
              <a:t>telephone</a:t>
            </a:r>
            <a:r>
              <a:rPr lang="en-US" sz="2600" dirty="0" smtClean="0">
                <a:latin typeface="Times New Roman" panose="02020603050405020304" pitchFamily="18" charset="0"/>
                <a:cs typeface="Times New Roman" panose="02020603050405020304" pitchFamily="18" charset="0"/>
              </a:rPr>
              <a:t> </a:t>
            </a:r>
            <a:r>
              <a:rPr lang="en-US" sz="2600" b="1" dirty="0" smtClean="0">
                <a:solidFill>
                  <a:srgbClr val="0000CC"/>
                </a:solidFill>
                <a:latin typeface="Times New Roman" panose="02020603050405020304" pitchFamily="18" charset="0"/>
                <a:cs typeface="Times New Roman" panose="02020603050405020304" pitchFamily="18" charset="0"/>
              </a:rPr>
              <a:t>company</a:t>
            </a:r>
            <a:r>
              <a:rPr lang="en-US" sz="2600" dirty="0" smtClean="0">
                <a:latin typeface="Times New Roman" panose="02020603050405020304" pitchFamily="18" charset="0"/>
                <a:cs typeface="Times New Roman" panose="02020603050405020304" pitchFamily="18" charset="0"/>
              </a:rPr>
              <a:t> </a:t>
            </a:r>
            <a:r>
              <a:rPr lang="en-US" sz="2600" b="1" dirty="0" smtClean="0">
                <a:solidFill>
                  <a:srgbClr val="0000CC"/>
                </a:solidFill>
                <a:latin typeface="Times New Roman" panose="02020603050405020304" pitchFamily="18" charset="0"/>
                <a:cs typeface="Times New Roman" panose="02020603050405020304" pitchFamily="18" charset="0"/>
              </a:rPr>
              <a:t>network</a:t>
            </a:r>
            <a:r>
              <a:rPr lang="en-US" sz="2600" dirty="0" smtClean="0">
                <a:latin typeface="Times New Roman" panose="02020603050405020304" pitchFamily="18" charset="0"/>
                <a:cs typeface="Times New Roman" panose="02020603050405020304" pitchFamily="18" charset="0"/>
              </a:rPr>
              <a:t> that can provide a </a:t>
            </a:r>
            <a:r>
              <a:rPr lang="en-US" sz="2600" b="1" dirty="0" smtClean="0">
                <a:latin typeface="Times New Roman" panose="02020603050405020304" pitchFamily="18" charset="0"/>
                <a:cs typeface="Times New Roman" panose="02020603050405020304" pitchFamily="18" charset="0"/>
              </a:rPr>
              <a:t>high-speed</a:t>
            </a:r>
            <a:r>
              <a:rPr lang="en-US" sz="2600" dirty="0" smtClean="0">
                <a:latin typeface="Times New Roman" panose="02020603050405020304" pitchFamily="18" charset="0"/>
                <a:cs typeface="Times New Roman" panose="02020603050405020304" pitchFamily="18" charset="0"/>
              </a:rPr>
              <a:t> </a:t>
            </a:r>
            <a:r>
              <a:rPr lang="en-US" sz="2600" b="1" dirty="0"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DSL line </a:t>
            </a:r>
            <a:r>
              <a:rPr lang="en-US" sz="2600" dirty="0" smtClean="0">
                <a:latin typeface="Times New Roman" panose="02020603050405020304" pitchFamily="18" charset="0"/>
                <a:cs typeface="Times New Roman" panose="02020603050405020304" pitchFamily="18" charset="0"/>
              </a:rPr>
              <a:t>to the customer.</a:t>
            </a:r>
          </a:p>
          <a:p>
            <a:pPr algn="just">
              <a:lnSpc>
                <a:spcPct val="160000"/>
              </a:lnSpc>
              <a:spcBef>
                <a:spcPts val="0"/>
              </a:spcBef>
              <a:buFont typeface="Wingdings" panose="05000000000000000000" pitchFamily="2" charset="2"/>
              <a:buChar char="§"/>
              <a:defRPr/>
            </a:pPr>
            <a:r>
              <a:rPr lang="en-US" sz="2600" dirty="0" smtClean="0">
                <a:latin typeface="Times New Roman" panose="02020603050405020304" pitchFamily="18" charset="0"/>
                <a:cs typeface="Times New Roman" panose="02020603050405020304" pitchFamily="18" charset="0"/>
              </a:rPr>
              <a:t>Another </a:t>
            </a:r>
            <a:r>
              <a:rPr lang="en-US" sz="2600" b="1" dirty="0" smtClean="0">
                <a:latin typeface="Times New Roman" panose="02020603050405020304" pitchFamily="18" charset="0"/>
                <a:cs typeface="Times New Roman" panose="02020603050405020304" pitchFamily="18" charset="0"/>
              </a:rPr>
              <a:t>example</a:t>
            </a:r>
            <a:r>
              <a:rPr lang="en-US" sz="2600" dirty="0" smtClean="0">
                <a:latin typeface="Times New Roman" panose="02020603050405020304" pitchFamily="18" charset="0"/>
                <a:cs typeface="Times New Roman" panose="02020603050405020304" pitchFamily="18" charset="0"/>
              </a:rPr>
              <a:t> is the </a:t>
            </a:r>
            <a:r>
              <a:rPr lang="en-US" sz="2600" b="1" dirty="0"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cable TV </a:t>
            </a:r>
            <a:r>
              <a:rPr lang="en-US" sz="2600" dirty="0" smtClean="0">
                <a:latin typeface="Times New Roman" panose="02020603050405020304" pitchFamily="18" charset="0"/>
                <a:cs typeface="Times New Roman" panose="02020603050405020304" pitchFamily="18" charset="0"/>
              </a:rPr>
              <a:t>network that originally was designed for </a:t>
            </a:r>
            <a:r>
              <a:rPr lang="en-US" sz="2600" b="1" dirty="0" smtClean="0">
                <a:solidFill>
                  <a:srgbClr val="6600CC"/>
                </a:solidFill>
                <a:latin typeface="Times New Roman" panose="02020603050405020304" pitchFamily="18" charset="0"/>
                <a:cs typeface="Times New Roman" panose="02020603050405020304" pitchFamily="18" charset="0"/>
              </a:rPr>
              <a:t>cable TV</a:t>
            </a:r>
            <a:r>
              <a:rPr lang="en-US" sz="2600" dirty="0" smtClean="0">
                <a:latin typeface="Times New Roman" panose="02020603050405020304" pitchFamily="18" charset="0"/>
                <a:cs typeface="Times New Roman" panose="02020603050405020304" pitchFamily="18" charset="0"/>
              </a:rPr>
              <a:t>, but today can also be used for </a:t>
            </a:r>
            <a:r>
              <a:rPr lang="en-US" sz="2600" b="1" dirty="0" smtClean="0">
                <a:solidFill>
                  <a:srgbClr val="FF0000"/>
                </a:solidFill>
                <a:latin typeface="Times New Roman" panose="02020603050405020304" pitchFamily="18" charset="0"/>
                <a:cs typeface="Times New Roman" panose="02020603050405020304" pitchFamily="18" charset="0"/>
              </a:rPr>
              <a:t>high-speed data connection</a:t>
            </a:r>
            <a:r>
              <a:rPr lang="en-US" sz="2600" dirty="0" smtClean="0">
                <a:latin typeface="Times New Roman" panose="02020603050405020304" pitchFamily="18" charset="0"/>
                <a:cs typeface="Times New Roman" panose="02020603050405020304" pitchFamily="18" charset="0"/>
              </a:rPr>
              <a:t> to the </a:t>
            </a:r>
            <a:r>
              <a:rPr lang="en-US" sz="2600" b="1" dirty="0" smtClean="0">
                <a:solidFill>
                  <a:srgbClr val="FF0000"/>
                </a:solidFill>
                <a:latin typeface="Times New Roman" panose="02020603050405020304" pitchFamily="18" charset="0"/>
                <a:cs typeface="Times New Roman" panose="02020603050405020304" pitchFamily="18" charset="0"/>
              </a:rPr>
              <a:t>Internet</a:t>
            </a:r>
            <a:r>
              <a:rPr lang="en-US" sz="2600" dirty="0" smtClean="0">
                <a:latin typeface="Times New Roman" panose="02020603050405020304" pitchFamily="18" charset="0"/>
                <a:cs typeface="Times New Roman" panose="02020603050405020304" pitchFamily="18" charset="0"/>
              </a:rPr>
              <a:t>.</a:t>
            </a:r>
            <a:endParaRPr lang="en-US" sz="26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E90F455D-9CE0-4F9B-A27C-72E940D52AA5}" type="slidenum">
              <a:rPr lang="en-US" smtClean="0"/>
              <a:pPr>
                <a:defRPr/>
              </a:pPr>
              <a:t>32</a:t>
            </a:fld>
            <a:r>
              <a:rPr lang="en-US" smtClean="0"/>
              <a:t> of 52</a:t>
            </a: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0" y="0"/>
            <a:ext cx="9143999" cy="381000"/>
          </a:xfrm>
        </p:spPr>
        <p:txBody>
          <a:bodyPr>
            <a:noAutofit/>
          </a:bodyPr>
          <a:lstStyle/>
          <a:p>
            <a:r>
              <a:rPr lang="en-US" sz="2000" b="1" dirty="0">
                <a:solidFill>
                  <a:srgbClr val="6600CC"/>
                </a:solidFill>
                <a:latin typeface="Times New Roman" panose="02020603050405020304" pitchFamily="18" charset="0"/>
                <a:cs typeface="Times New Roman" panose="02020603050405020304" pitchFamily="18" charset="0"/>
              </a:rPr>
              <a:t>4</a:t>
            </a:r>
            <a:r>
              <a:rPr lang="en-US" sz="2000" b="1" dirty="0" smtClean="0">
                <a:solidFill>
                  <a:srgbClr val="6600CC"/>
                </a:solidFill>
                <a:latin typeface="Times New Roman" panose="02020603050405020304" pitchFamily="18" charset="0"/>
                <a:cs typeface="Times New Roman" panose="02020603050405020304" pitchFamily="18" charset="0"/>
              </a:rPr>
              <a:t>. Metropolitan Area Network(MAN)</a:t>
            </a:r>
          </a:p>
        </p:txBody>
      </p:sp>
      <p:sp>
        <p:nvSpPr>
          <p:cNvPr id="3" name="Content Placeholder 2"/>
          <p:cNvSpPr>
            <a:spLocks noGrp="1"/>
          </p:cNvSpPr>
          <p:nvPr>
            <p:ph idx="1"/>
          </p:nvPr>
        </p:nvSpPr>
        <p:spPr>
          <a:xfrm>
            <a:off x="1" y="381000"/>
            <a:ext cx="9143998" cy="6476999"/>
          </a:xfrm>
        </p:spPr>
        <p:txBody>
          <a:bodyPr>
            <a:normAutofit fontScale="92500" lnSpcReduction="10000"/>
          </a:bodyPr>
          <a:lstStyle/>
          <a:p>
            <a:pPr algn="just">
              <a:lnSpc>
                <a:spcPct val="150000"/>
              </a:lnSpc>
              <a:spcBef>
                <a:spcPts val="0"/>
              </a:spcBef>
              <a:buFont typeface="Wingdings" panose="05000000000000000000" pitchFamily="2" charset="2"/>
              <a:buChar char="§"/>
            </a:pPr>
            <a:r>
              <a:rPr lang="en-GB" sz="2800" dirty="0">
                <a:latin typeface="Times New Roman" panose="02020603050405020304" pitchFamily="18" charset="0"/>
                <a:cs typeface="Times New Roman" panose="02020603050405020304" pitchFamily="18" charset="0"/>
              </a:rPr>
              <a:t>A </a:t>
            </a:r>
            <a:r>
              <a:rPr lang="en-GB" sz="2800" b="1" dirty="0">
                <a:latin typeface="Times New Roman" panose="02020603050405020304" pitchFamily="18" charset="0"/>
                <a:cs typeface="Times New Roman" panose="02020603050405020304" pitchFamily="18" charset="0"/>
              </a:rPr>
              <a:t>Metropolitan Area Network</a:t>
            </a:r>
            <a:r>
              <a:rPr lang="en-GB" sz="2800" dirty="0">
                <a:latin typeface="Times New Roman" panose="02020603050405020304" pitchFamily="18" charset="0"/>
                <a:cs typeface="Times New Roman" panose="02020603050405020304" pitchFamily="18" charset="0"/>
              </a:rPr>
              <a:t> or MAN is consisting of a computer network across an entire </a:t>
            </a:r>
            <a:r>
              <a:rPr lang="en-GB" sz="2800" dirty="0" smtClean="0">
                <a:latin typeface="Times New Roman" panose="02020603050405020304" pitchFamily="18" charset="0"/>
                <a:cs typeface="Times New Roman" panose="02020603050405020304" pitchFamily="18" charset="0"/>
              </a:rPr>
              <a:t>city, </a:t>
            </a:r>
            <a:r>
              <a:rPr lang="en-GB" sz="2800" dirty="0">
                <a:latin typeface="Times New Roman" panose="02020603050405020304" pitchFamily="18" charset="0"/>
                <a:cs typeface="Times New Roman" panose="02020603050405020304" pitchFamily="18" charset="0"/>
              </a:rPr>
              <a:t>or a small region. </a:t>
            </a:r>
            <a:endParaRPr lang="en-GB" sz="2800" dirty="0" smtClean="0">
              <a:latin typeface="Times New Roman" panose="02020603050405020304" pitchFamily="18" charset="0"/>
              <a:cs typeface="Times New Roman" panose="02020603050405020304" pitchFamily="18" charset="0"/>
            </a:endParaRPr>
          </a:p>
          <a:p>
            <a:pPr algn="just">
              <a:lnSpc>
                <a:spcPct val="150000"/>
              </a:lnSpc>
              <a:spcBef>
                <a:spcPts val="0"/>
              </a:spcBef>
              <a:buFont typeface="Wingdings" panose="05000000000000000000" pitchFamily="2" charset="2"/>
              <a:buChar char="§"/>
            </a:pPr>
            <a:r>
              <a:rPr lang="en-GB" sz="2800" dirty="0" smtClean="0">
                <a:latin typeface="Times New Roman" panose="02020603050405020304" pitchFamily="18" charset="0"/>
                <a:cs typeface="Times New Roman" panose="02020603050405020304" pitchFamily="18" charset="0"/>
              </a:rPr>
              <a:t>This </a:t>
            </a:r>
            <a:r>
              <a:rPr lang="en-GB" sz="2800" dirty="0">
                <a:latin typeface="Times New Roman" panose="02020603050405020304" pitchFamily="18" charset="0"/>
                <a:cs typeface="Times New Roman" panose="02020603050405020304" pitchFamily="18" charset="0"/>
              </a:rPr>
              <a:t>type of network is large than a LAN, which is mostly limited to a single building or site. </a:t>
            </a:r>
            <a:endParaRPr lang="en-GB" sz="2800" dirty="0" smtClean="0">
              <a:latin typeface="Times New Roman" panose="02020603050405020304" pitchFamily="18" charset="0"/>
              <a:cs typeface="Times New Roman" panose="02020603050405020304" pitchFamily="18" charset="0"/>
            </a:endParaRPr>
          </a:p>
          <a:p>
            <a:pPr algn="just">
              <a:lnSpc>
                <a:spcPct val="150000"/>
              </a:lnSpc>
              <a:spcBef>
                <a:spcPts val="0"/>
              </a:spcBef>
              <a:buFont typeface="Wingdings" panose="05000000000000000000" pitchFamily="2" charset="2"/>
              <a:buChar char="§"/>
            </a:pPr>
            <a:r>
              <a:rPr lang="en-GB" sz="2800" dirty="0" smtClean="0">
                <a:latin typeface="Times New Roman" panose="02020603050405020304" pitchFamily="18" charset="0"/>
                <a:cs typeface="Times New Roman" panose="02020603050405020304" pitchFamily="18" charset="0"/>
              </a:rPr>
              <a:t>Depending </a:t>
            </a:r>
            <a:r>
              <a:rPr lang="en-GB" sz="2800" dirty="0">
                <a:latin typeface="Times New Roman" panose="02020603050405020304" pitchFamily="18" charset="0"/>
                <a:cs typeface="Times New Roman" panose="02020603050405020304" pitchFamily="18" charset="0"/>
              </a:rPr>
              <a:t>upon the type of configuration, this type of network allows you to cover an area from several miles to tens of miles.</a:t>
            </a:r>
          </a:p>
          <a:p>
            <a:pPr algn="just">
              <a:lnSpc>
                <a:spcPct val="150000"/>
              </a:lnSpc>
              <a:spcBef>
                <a:spcPts val="0"/>
              </a:spcBef>
              <a:buFont typeface="Wingdings" panose="05000000000000000000" pitchFamily="2" charset="2"/>
              <a:buChar char="Ø"/>
            </a:pPr>
            <a:r>
              <a:rPr lang="en-GB" sz="2800" b="1" dirty="0">
                <a:latin typeface="Times New Roman" panose="02020603050405020304" pitchFamily="18" charset="0"/>
                <a:cs typeface="Times New Roman" panose="02020603050405020304" pitchFamily="18" charset="0"/>
              </a:rPr>
              <a:t>Uses Of Metropolitan Area Network:</a:t>
            </a:r>
          </a:p>
          <a:p>
            <a:pPr algn="just">
              <a:lnSpc>
                <a:spcPct val="150000"/>
              </a:lnSpc>
              <a:spcBef>
                <a:spcPts val="0"/>
              </a:spcBef>
              <a:buFont typeface="Wingdings" panose="05000000000000000000" pitchFamily="2" charset="2"/>
              <a:buChar char="§"/>
            </a:pPr>
            <a:r>
              <a:rPr lang="en-GB" sz="2800" dirty="0">
                <a:latin typeface="Times New Roman" panose="02020603050405020304" pitchFamily="18" charset="0"/>
                <a:cs typeface="Times New Roman" panose="02020603050405020304" pitchFamily="18" charset="0"/>
              </a:rPr>
              <a:t>MAN is used in communication between the banks in a city.</a:t>
            </a:r>
          </a:p>
          <a:p>
            <a:pPr algn="just">
              <a:lnSpc>
                <a:spcPct val="150000"/>
              </a:lnSpc>
              <a:spcBef>
                <a:spcPts val="0"/>
              </a:spcBef>
              <a:buFont typeface="Wingdings" panose="05000000000000000000" pitchFamily="2" charset="2"/>
              <a:buChar char="§"/>
            </a:pPr>
            <a:r>
              <a:rPr lang="en-GB" sz="2800" dirty="0">
                <a:latin typeface="Times New Roman" panose="02020603050405020304" pitchFamily="18" charset="0"/>
                <a:cs typeface="Times New Roman" panose="02020603050405020304" pitchFamily="18" charset="0"/>
              </a:rPr>
              <a:t>It can be used in an Airline Reservation.</a:t>
            </a:r>
          </a:p>
          <a:p>
            <a:pPr algn="just">
              <a:lnSpc>
                <a:spcPct val="150000"/>
              </a:lnSpc>
              <a:spcBef>
                <a:spcPts val="0"/>
              </a:spcBef>
              <a:buFont typeface="Wingdings" panose="05000000000000000000" pitchFamily="2" charset="2"/>
              <a:buChar char="§"/>
            </a:pPr>
            <a:r>
              <a:rPr lang="en-GB" sz="2800" dirty="0">
                <a:latin typeface="Times New Roman" panose="02020603050405020304" pitchFamily="18" charset="0"/>
                <a:cs typeface="Times New Roman" panose="02020603050405020304" pitchFamily="18" charset="0"/>
              </a:rPr>
              <a:t>It can be used in a college within a city.</a:t>
            </a:r>
          </a:p>
          <a:p>
            <a:pPr algn="just">
              <a:lnSpc>
                <a:spcPct val="150000"/>
              </a:lnSpc>
              <a:spcBef>
                <a:spcPts val="0"/>
              </a:spcBef>
              <a:buFont typeface="Wingdings" panose="05000000000000000000" pitchFamily="2" charset="2"/>
              <a:buChar char="§"/>
            </a:pPr>
            <a:r>
              <a:rPr lang="en-GB" sz="2800" dirty="0">
                <a:latin typeface="Times New Roman" panose="02020603050405020304" pitchFamily="18" charset="0"/>
                <a:cs typeface="Times New Roman" panose="02020603050405020304" pitchFamily="18" charset="0"/>
              </a:rPr>
              <a:t>It can also be used for communication in the military.</a:t>
            </a:r>
          </a:p>
        </p:txBody>
      </p:sp>
      <p:sp>
        <p:nvSpPr>
          <p:cNvPr id="4" name="Slide Number Placeholder 3"/>
          <p:cNvSpPr>
            <a:spLocks noGrp="1"/>
          </p:cNvSpPr>
          <p:nvPr>
            <p:ph type="sldNum" sz="quarter" idx="12"/>
          </p:nvPr>
        </p:nvSpPr>
        <p:spPr/>
        <p:txBody>
          <a:bodyPr/>
          <a:lstStyle/>
          <a:p>
            <a:pPr>
              <a:defRPr/>
            </a:pPr>
            <a:fld id="{E90F455D-9CE0-4F9B-A27C-72E940D52AA5}" type="slidenum">
              <a:rPr lang="en-US" smtClean="0"/>
              <a:pPr>
                <a:defRPr/>
              </a:pPr>
              <a:t>33</a:t>
            </a:fld>
            <a:r>
              <a:rPr lang="en-US" smtClean="0"/>
              <a:t> of 52</a:t>
            </a:r>
            <a:endParaRPr lang="en-US" dirty="0"/>
          </a:p>
        </p:txBody>
      </p:sp>
    </p:spTree>
    <p:extLst>
      <p:ext uri="{BB962C8B-B14F-4D97-AF65-F5344CB8AC3E}">
        <p14:creationId xmlns:p14="http://schemas.microsoft.com/office/powerpoint/2010/main" val="432866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0" y="0"/>
            <a:ext cx="8991600" cy="381000"/>
          </a:xfrm>
        </p:spPr>
        <p:txBody>
          <a:bodyPr>
            <a:noAutofit/>
          </a:bodyPr>
          <a:lstStyle/>
          <a:p>
            <a:r>
              <a:rPr lang="en-US" sz="2000" b="1" dirty="0" smtClean="0">
                <a:solidFill>
                  <a:srgbClr val="6600CC"/>
                </a:solidFill>
                <a:latin typeface="Times New Roman" panose="02020603050405020304" pitchFamily="18" charset="0"/>
                <a:cs typeface="Times New Roman" panose="02020603050405020304" pitchFamily="18" charset="0"/>
              </a:rPr>
              <a:t>Interconnection of Networks: Internetwork</a:t>
            </a:r>
          </a:p>
        </p:txBody>
      </p:sp>
      <p:sp>
        <p:nvSpPr>
          <p:cNvPr id="3" name="Content Placeholder 2"/>
          <p:cNvSpPr>
            <a:spLocks noGrp="1"/>
          </p:cNvSpPr>
          <p:nvPr>
            <p:ph idx="1"/>
          </p:nvPr>
        </p:nvSpPr>
        <p:spPr>
          <a:xfrm>
            <a:off x="152400" y="381001"/>
            <a:ext cx="8991599" cy="4571999"/>
          </a:xfrm>
        </p:spPr>
        <p:txBody>
          <a:bodyPr>
            <a:normAutofit/>
          </a:bodyPr>
          <a:lstStyle/>
          <a:p>
            <a:pPr algn="just">
              <a:lnSpc>
                <a:spcPct val="150000"/>
              </a:lnSpc>
              <a:spcBef>
                <a:spcPts val="0"/>
              </a:spcBef>
              <a:buFont typeface="Wingdings" panose="05000000000000000000" pitchFamily="2" charset="2"/>
              <a:buChar char="§"/>
              <a:defRPr/>
            </a:pPr>
            <a:r>
              <a:rPr lang="en-US" sz="2400" dirty="0" smtClean="0">
                <a:latin typeface="Times New Roman" panose="02020603050405020304" pitchFamily="18" charset="0"/>
                <a:cs typeface="Times New Roman" panose="02020603050405020304" pitchFamily="18" charset="0"/>
              </a:rPr>
              <a:t>Today, it is very rare to see a </a:t>
            </a:r>
            <a:r>
              <a:rPr lang="en-US" sz="2400" b="1" dirty="0" smtClean="0">
                <a:solidFill>
                  <a:srgbClr val="FF0000"/>
                </a:solidFill>
                <a:latin typeface="Times New Roman" panose="02020603050405020304" pitchFamily="18" charset="0"/>
                <a:cs typeface="Times New Roman" panose="02020603050405020304" pitchFamily="18" charset="0"/>
              </a:rPr>
              <a:t>LAN</a:t>
            </a:r>
            <a:r>
              <a:rPr lang="en-US" sz="2400" dirty="0" smtClean="0">
                <a:latin typeface="Times New Roman" panose="02020603050405020304" pitchFamily="18" charset="0"/>
                <a:cs typeface="Times New Roman" panose="02020603050405020304" pitchFamily="18" charset="0"/>
              </a:rPr>
              <a:t>, a </a:t>
            </a:r>
            <a:r>
              <a:rPr lang="en-US" sz="2400" b="1" dirty="0" smtClean="0">
                <a:solidFill>
                  <a:srgbClr val="FF0000"/>
                </a:solidFill>
                <a:latin typeface="Times New Roman" panose="02020603050405020304" pitchFamily="18" charset="0"/>
                <a:cs typeface="Times New Roman" panose="02020603050405020304" pitchFamily="18" charset="0"/>
              </a:rPr>
              <a:t>MAN</a:t>
            </a:r>
            <a:r>
              <a:rPr lang="en-US" sz="2400" dirty="0" smtClean="0">
                <a:latin typeface="Times New Roman" panose="02020603050405020304" pitchFamily="18" charset="0"/>
                <a:cs typeface="Times New Roman" panose="02020603050405020304" pitchFamily="18" charset="0"/>
              </a:rPr>
              <a:t>, or a </a:t>
            </a:r>
            <a:r>
              <a:rPr lang="en-US" sz="2400" b="1" dirty="0" smtClean="0">
                <a:solidFill>
                  <a:srgbClr val="FF0000"/>
                </a:solidFill>
                <a:latin typeface="Times New Roman" panose="02020603050405020304" pitchFamily="18" charset="0"/>
                <a:cs typeface="Times New Roman" panose="02020603050405020304" pitchFamily="18" charset="0"/>
              </a:rPr>
              <a:t>LAN</a:t>
            </a:r>
            <a:r>
              <a:rPr lang="en-US" sz="2400" dirty="0" smtClean="0">
                <a:latin typeface="Times New Roman" panose="02020603050405020304" pitchFamily="18" charset="0"/>
                <a:cs typeface="Times New Roman" panose="02020603050405020304" pitchFamily="18" charset="0"/>
              </a:rPr>
              <a:t> in isolation; they are </a:t>
            </a:r>
            <a:r>
              <a:rPr lang="en-US" sz="2400" b="1" dirty="0" smtClean="0">
                <a:latin typeface="Times New Roman" panose="02020603050405020304" pitchFamily="18" charset="0"/>
                <a:cs typeface="Times New Roman" panose="02020603050405020304" pitchFamily="18" charset="0"/>
              </a:rPr>
              <a:t>connected</a:t>
            </a:r>
            <a:r>
              <a:rPr lang="en-US" sz="2400" dirty="0" smtClean="0">
                <a:latin typeface="Times New Roman" panose="02020603050405020304" pitchFamily="18" charset="0"/>
                <a:cs typeface="Times New Roman" panose="02020603050405020304" pitchFamily="18" charset="0"/>
              </a:rPr>
              <a:t> to one </a:t>
            </a:r>
            <a:r>
              <a:rPr lang="en-US" sz="2400" b="1" dirty="0" smtClean="0">
                <a:latin typeface="Times New Roman" panose="02020603050405020304" pitchFamily="18" charset="0"/>
                <a:cs typeface="Times New Roman" panose="02020603050405020304" pitchFamily="18" charset="0"/>
              </a:rPr>
              <a:t>another</a:t>
            </a:r>
            <a:r>
              <a:rPr lang="en-US" sz="2400" dirty="0" smtClean="0">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
              <a:defRPr/>
            </a:pPr>
            <a:r>
              <a:rPr lang="en-US" sz="2400" dirty="0" smtClean="0">
                <a:latin typeface="Times New Roman" panose="02020603050405020304" pitchFamily="18" charset="0"/>
                <a:cs typeface="Times New Roman" panose="02020603050405020304" pitchFamily="18" charset="0"/>
              </a:rPr>
              <a:t>When </a:t>
            </a:r>
            <a:r>
              <a:rPr lang="en-US" sz="2400" b="1" dirty="0" smtClean="0">
                <a:solidFill>
                  <a:srgbClr val="0000CC"/>
                </a:solidFill>
                <a:latin typeface="Times New Roman" panose="02020603050405020304" pitchFamily="18" charset="0"/>
                <a:cs typeface="Times New Roman" panose="02020603050405020304" pitchFamily="18" charset="0"/>
              </a:rPr>
              <a:t>two</a:t>
            </a:r>
            <a:r>
              <a:rPr lang="en-US" sz="2400" dirty="0" smtClean="0">
                <a:latin typeface="Times New Roman" panose="02020603050405020304" pitchFamily="18" charset="0"/>
                <a:cs typeface="Times New Roman" panose="02020603050405020304" pitchFamily="18" charset="0"/>
              </a:rPr>
              <a:t> or more </a:t>
            </a:r>
            <a:r>
              <a:rPr lang="en-US" sz="2400" b="1" dirty="0" smtClean="0">
                <a:solidFill>
                  <a:srgbClr val="0000CC"/>
                </a:solidFill>
                <a:latin typeface="Times New Roman" panose="02020603050405020304" pitchFamily="18" charset="0"/>
                <a:cs typeface="Times New Roman" panose="02020603050405020304" pitchFamily="18" charset="0"/>
              </a:rPr>
              <a:t>networks</a:t>
            </a:r>
            <a:r>
              <a:rPr lang="en-US" sz="2400" dirty="0" smtClean="0">
                <a:latin typeface="Times New Roman" panose="02020603050405020304" pitchFamily="18" charset="0"/>
                <a:cs typeface="Times New Roman" panose="02020603050405020304" pitchFamily="18" charset="0"/>
              </a:rPr>
              <a:t> are </a:t>
            </a:r>
            <a:r>
              <a:rPr lang="en-US" sz="2400" b="1" dirty="0" smtClean="0">
                <a:solidFill>
                  <a:srgbClr val="0000CC"/>
                </a:solidFill>
                <a:latin typeface="Times New Roman" panose="02020603050405020304" pitchFamily="18" charset="0"/>
                <a:cs typeface="Times New Roman" panose="02020603050405020304" pitchFamily="18" charset="0"/>
              </a:rPr>
              <a:t>connected</a:t>
            </a:r>
            <a:r>
              <a:rPr lang="en-US" sz="2400" dirty="0" smtClean="0">
                <a:latin typeface="Times New Roman" panose="02020603050405020304" pitchFamily="18" charset="0"/>
                <a:cs typeface="Times New Roman" panose="02020603050405020304" pitchFamily="18" charset="0"/>
              </a:rPr>
              <a:t>, they become an </a:t>
            </a:r>
            <a:r>
              <a:rPr lang="en-US" sz="2400" b="1" dirty="0" smtClean="0">
                <a:solidFill>
                  <a:srgbClr val="6600CC"/>
                </a:solidFill>
                <a:latin typeface="Times New Roman" panose="02020603050405020304" pitchFamily="18" charset="0"/>
                <a:cs typeface="Times New Roman" panose="02020603050405020304" pitchFamily="18" charset="0"/>
              </a:rPr>
              <a:t>internetwork</a:t>
            </a:r>
            <a:r>
              <a:rPr lang="en-US" sz="2400" dirty="0" smtClean="0">
                <a:latin typeface="Times New Roman" panose="02020603050405020304" pitchFamily="18" charset="0"/>
                <a:cs typeface="Times New Roman" panose="02020603050405020304" pitchFamily="18" charset="0"/>
              </a:rPr>
              <a:t>, or </a:t>
            </a:r>
            <a:r>
              <a:rPr lang="en-US" sz="2400" b="1" dirty="0"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internet</a:t>
            </a:r>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E90F455D-9CE0-4F9B-A27C-72E940D52AA5}" type="slidenum">
              <a:rPr lang="en-US" smtClean="0"/>
              <a:pPr>
                <a:defRPr/>
              </a:pPr>
              <a:t>34</a:t>
            </a:fld>
            <a:r>
              <a:rPr lang="en-US" smtClean="0"/>
              <a:t> of 52</a:t>
            </a:r>
            <a:endParaRPr lang="en-US" dirty="0"/>
          </a:p>
        </p:txBody>
      </p:sp>
      <p:pic>
        <p:nvPicPr>
          <p:cNvPr id="5" name="Picture 2"/>
          <p:cNvPicPr>
            <a:picLocks noChangeAspect="1" noChangeArrowheads="1"/>
          </p:cNvPicPr>
          <p:nvPr/>
        </p:nvPicPr>
        <p:blipFill>
          <a:blip r:embed="rId2"/>
          <a:srcRect/>
          <a:stretch>
            <a:fillRect/>
          </a:stretch>
        </p:blipFill>
        <p:spPr bwMode="auto">
          <a:xfrm>
            <a:off x="304800" y="2698531"/>
            <a:ext cx="8382000" cy="399566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0" y="0"/>
            <a:ext cx="9143999" cy="381000"/>
          </a:xfrm>
        </p:spPr>
        <p:txBody>
          <a:bodyPr>
            <a:noAutofit/>
          </a:bodyPr>
          <a:lstStyle/>
          <a:p>
            <a:r>
              <a:rPr lang="en-US" sz="2000" b="1" dirty="0">
                <a:solidFill>
                  <a:srgbClr val="6600CC"/>
                </a:solidFill>
                <a:latin typeface="Times New Roman" panose="02020603050405020304" pitchFamily="18" charset="0"/>
                <a:cs typeface="Times New Roman" panose="02020603050405020304" pitchFamily="18" charset="0"/>
              </a:rPr>
              <a:t>4</a:t>
            </a:r>
            <a:r>
              <a:rPr lang="en-US" sz="2000" b="1" dirty="0" smtClean="0">
                <a:solidFill>
                  <a:srgbClr val="6600CC"/>
                </a:solidFill>
                <a:latin typeface="Times New Roman" panose="02020603050405020304" pitchFamily="18" charset="0"/>
                <a:cs typeface="Times New Roman" panose="02020603050405020304" pitchFamily="18" charset="0"/>
              </a:rPr>
              <a:t>. Metropolitan Area Network(MAN)</a:t>
            </a:r>
          </a:p>
        </p:txBody>
      </p:sp>
      <p:sp>
        <p:nvSpPr>
          <p:cNvPr id="3" name="Content Placeholder 2"/>
          <p:cNvSpPr>
            <a:spLocks noGrp="1"/>
          </p:cNvSpPr>
          <p:nvPr>
            <p:ph idx="1"/>
          </p:nvPr>
        </p:nvSpPr>
        <p:spPr>
          <a:xfrm>
            <a:off x="1" y="381000"/>
            <a:ext cx="9143998" cy="6476999"/>
          </a:xfrm>
        </p:spPr>
        <p:txBody>
          <a:bodyPr>
            <a:normAutofit fontScale="62500" lnSpcReduction="20000"/>
          </a:bodyPr>
          <a:lstStyle/>
          <a:p>
            <a:pPr algn="just">
              <a:lnSpc>
                <a:spcPct val="170000"/>
              </a:lnSpc>
              <a:spcBef>
                <a:spcPts val="0"/>
              </a:spcBef>
              <a:buFont typeface="Wingdings" panose="05000000000000000000" pitchFamily="2" charset="2"/>
              <a:buChar char="Ø"/>
            </a:pPr>
            <a:r>
              <a:rPr lang="en-GB" sz="2800" b="1" dirty="0">
                <a:solidFill>
                  <a:srgbClr val="FF0000"/>
                </a:solidFill>
                <a:latin typeface="Times New Roman" panose="02020603050405020304" pitchFamily="18" charset="0"/>
                <a:cs typeface="Times New Roman" panose="02020603050405020304" pitchFamily="18" charset="0"/>
              </a:rPr>
              <a:t>Characteristics of MAN</a:t>
            </a:r>
          </a:p>
          <a:p>
            <a:pPr algn="just">
              <a:lnSpc>
                <a:spcPct val="170000"/>
              </a:lnSpc>
              <a:spcBef>
                <a:spcPts val="0"/>
              </a:spcBef>
              <a:buFont typeface="Wingdings" panose="05000000000000000000" pitchFamily="2" charset="2"/>
              <a:buChar char="§"/>
            </a:pPr>
            <a:r>
              <a:rPr lang="en-GB" sz="2800" dirty="0" smtClean="0">
                <a:latin typeface="Times New Roman" panose="02020603050405020304" pitchFamily="18" charset="0"/>
                <a:cs typeface="Times New Roman" panose="02020603050405020304" pitchFamily="18" charset="0"/>
              </a:rPr>
              <a:t>It </a:t>
            </a:r>
            <a:r>
              <a:rPr lang="en-GB" sz="2800" dirty="0">
                <a:latin typeface="Times New Roman" panose="02020603050405020304" pitchFamily="18" charset="0"/>
                <a:cs typeface="Times New Roman" panose="02020603050405020304" pitchFamily="18" charset="0"/>
              </a:rPr>
              <a:t>mostly covers towns and cities in a maximum 50 km range</a:t>
            </a:r>
          </a:p>
          <a:p>
            <a:pPr algn="just">
              <a:lnSpc>
                <a:spcPct val="170000"/>
              </a:lnSpc>
              <a:spcBef>
                <a:spcPts val="0"/>
              </a:spcBef>
              <a:buFont typeface="Wingdings" panose="05000000000000000000" pitchFamily="2" charset="2"/>
              <a:buChar char="§"/>
            </a:pPr>
            <a:r>
              <a:rPr lang="en-GB" sz="2800" dirty="0">
                <a:latin typeface="Times New Roman" panose="02020603050405020304" pitchFamily="18" charset="0"/>
                <a:cs typeface="Times New Roman" panose="02020603050405020304" pitchFamily="18" charset="0"/>
              </a:rPr>
              <a:t>Mostly used medium is optical </a:t>
            </a:r>
            <a:r>
              <a:rPr lang="en-GB" sz="2800" dirty="0" err="1">
                <a:latin typeface="Times New Roman" panose="02020603050405020304" pitchFamily="18" charset="0"/>
                <a:cs typeface="Times New Roman" panose="02020603050405020304" pitchFamily="18" charset="0"/>
              </a:rPr>
              <a:t>fibers</a:t>
            </a:r>
            <a:r>
              <a:rPr lang="en-GB" sz="2800" dirty="0">
                <a:latin typeface="Times New Roman" panose="02020603050405020304" pitchFamily="18" charset="0"/>
                <a:cs typeface="Times New Roman" panose="02020603050405020304" pitchFamily="18" charset="0"/>
              </a:rPr>
              <a:t>, cables</a:t>
            </a:r>
          </a:p>
          <a:p>
            <a:pPr algn="just">
              <a:lnSpc>
                <a:spcPct val="170000"/>
              </a:lnSpc>
              <a:spcBef>
                <a:spcPts val="0"/>
              </a:spcBef>
              <a:buFont typeface="Wingdings" panose="05000000000000000000" pitchFamily="2" charset="2"/>
              <a:buChar char="§"/>
            </a:pPr>
            <a:r>
              <a:rPr lang="en-GB" sz="2800" dirty="0">
                <a:latin typeface="Times New Roman" panose="02020603050405020304" pitchFamily="18" charset="0"/>
                <a:cs typeface="Times New Roman" panose="02020603050405020304" pitchFamily="18" charset="0"/>
              </a:rPr>
              <a:t>Data rates adequate for distributed computing applications.</a:t>
            </a:r>
          </a:p>
          <a:p>
            <a:pPr algn="just">
              <a:lnSpc>
                <a:spcPct val="170000"/>
              </a:lnSpc>
              <a:spcBef>
                <a:spcPts val="0"/>
              </a:spcBef>
              <a:buFont typeface="Wingdings" panose="05000000000000000000" pitchFamily="2" charset="2"/>
              <a:buChar char="Ø"/>
            </a:pPr>
            <a:r>
              <a:rPr lang="en-GB" sz="2800" b="1" dirty="0">
                <a:solidFill>
                  <a:srgbClr val="FF0000"/>
                </a:solidFill>
                <a:latin typeface="Times New Roman" panose="02020603050405020304" pitchFamily="18" charset="0"/>
                <a:cs typeface="Times New Roman" panose="02020603050405020304" pitchFamily="18" charset="0"/>
              </a:rPr>
              <a:t>Advantages of MAN</a:t>
            </a:r>
          </a:p>
          <a:p>
            <a:pPr algn="just">
              <a:lnSpc>
                <a:spcPct val="170000"/>
              </a:lnSpc>
              <a:spcBef>
                <a:spcPts val="0"/>
              </a:spcBef>
              <a:buFont typeface="Wingdings" panose="05000000000000000000" pitchFamily="2" charset="2"/>
              <a:buChar char="§"/>
            </a:pPr>
            <a:r>
              <a:rPr lang="en-GB" sz="2800" dirty="0">
                <a:latin typeface="Times New Roman" panose="02020603050405020304" pitchFamily="18" charset="0"/>
                <a:cs typeface="Times New Roman" panose="02020603050405020304" pitchFamily="18" charset="0"/>
              </a:rPr>
              <a:t>Here are the pros/benefits of MAN </a:t>
            </a:r>
            <a:r>
              <a:rPr lang="en-GB" sz="2800" dirty="0" err="1" smtClean="0">
                <a:latin typeface="Times New Roman" panose="02020603050405020304" pitchFamily="18" charset="0"/>
                <a:cs typeface="Times New Roman" panose="02020603050405020304" pitchFamily="18" charset="0"/>
              </a:rPr>
              <a:t>network:It</a:t>
            </a:r>
            <a:r>
              <a:rPr lang="en-GB" sz="2800" dirty="0" smtClean="0">
                <a:latin typeface="Times New Roman" panose="02020603050405020304" pitchFamily="18" charset="0"/>
                <a:cs typeface="Times New Roman" panose="02020603050405020304" pitchFamily="18" charset="0"/>
              </a:rPr>
              <a:t> </a:t>
            </a:r>
            <a:r>
              <a:rPr lang="en-GB" sz="2800" dirty="0">
                <a:latin typeface="Times New Roman" panose="02020603050405020304" pitchFamily="18" charset="0"/>
                <a:cs typeface="Times New Roman" panose="02020603050405020304" pitchFamily="18" charset="0"/>
              </a:rPr>
              <a:t>offers fast communication using high-speed carriers, like </a:t>
            </a:r>
            <a:r>
              <a:rPr lang="en-GB" sz="2800" dirty="0" err="1">
                <a:latin typeface="Times New Roman" panose="02020603050405020304" pitchFamily="18" charset="0"/>
                <a:cs typeface="Times New Roman" panose="02020603050405020304" pitchFamily="18" charset="0"/>
                <a:hlinkClick r:id="rId2"/>
              </a:rPr>
              <a:t>fiber</a:t>
            </a:r>
            <a:r>
              <a:rPr lang="en-GB" sz="2800" dirty="0">
                <a:latin typeface="Times New Roman" panose="02020603050405020304" pitchFamily="18" charset="0"/>
                <a:cs typeface="Times New Roman" panose="02020603050405020304" pitchFamily="18" charset="0"/>
                <a:hlinkClick r:id="rId2"/>
              </a:rPr>
              <a:t> optic cables</a:t>
            </a:r>
            <a:r>
              <a:rPr lang="en-GB" sz="2800" dirty="0">
                <a:latin typeface="Times New Roman" panose="02020603050405020304" pitchFamily="18" charset="0"/>
                <a:cs typeface="Times New Roman" panose="02020603050405020304" pitchFamily="18" charset="0"/>
              </a:rPr>
              <a:t>.</a:t>
            </a:r>
          </a:p>
          <a:p>
            <a:pPr algn="just">
              <a:lnSpc>
                <a:spcPct val="170000"/>
              </a:lnSpc>
              <a:spcBef>
                <a:spcPts val="0"/>
              </a:spcBef>
              <a:buFont typeface="Wingdings" panose="05000000000000000000" pitchFamily="2" charset="2"/>
              <a:buChar char="§"/>
            </a:pPr>
            <a:r>
              <a:rPr lang="en-GB" sz="2800" dirty="0">
                <a:latin typeface="Times New Roman" panose="02020603050405020304" pitchFamily="18" charset="0"/>
                <a:cs typeface="Times New Roman" panose="02020603050405020304" pitchFamily="18" charset="0"/>
              </a:rPr>
              <a:t>It provides excellent support for an extensive size network and greater access to WANs.</a:t>
            </a:r>
          </a:p>
          <a:p>
            <a:pPr algn="just">
              <a:lnSpc>
                <a:spcPct val="170000"/>
              </a:lnSpc>
              <a:spcBef>
                <a:spcPts val="0"/>
              </a:spcBef>
              <a:buFont typeface="Wingdings" panose="05000000000000000000" pitchFamily="2" charset="2"/>
              <a:buChar char="§"/>
            </a:pPr>
            <a:r>
              <a:rPr lang="en-GB" sz="2800" dirty="0">
                <a:latin typeface="Times New Roman" panose="02020603050405020304" pitchFamily="18" charset="0"/>
                <a:cs typeface="Times New Roman" panose="02020603050405020304" pitchFamily="18" charset="0"/>
              </a:rPr>
              <a:t>The dual bus in MAN network provides support to transmit data in both directions concurrently.</a:t>
            </a:r>
          </a:p>
          <a:p>
            <a:pPr algn="just">
              <a:lnSpc>
                <a:spcPct val="170000"/>
              </a:lnSpc>
              <a:spcBef>
                <a:spcPts val="0"/>
              </a:spcBef>
              <a:buFont typeface="Wingdings" panose="05000000000000000000" pitchFamily="2" charset="2"/>
              <a:buChar char="§"/>
            </a:pPr>
            <a:r>
              <a:rPr lang="en-GB" sz="2800" dirty="0">
                <a:latin typeface="Times New Roman" panose="02020603050405020304" pitchFamily="18" charset="0"/>
                <a:cs typeface="Times New Roman" panose="02020603050405020304" pitchFamily="18" charset="0"/>
              </a:rPr>
              <a:t>A MAN network mostly includes some areas of a city or an entire city.</a:t>
            </a:r>
          </a:p>
          <a:p>
            <a:pPr algn="just">
              <a:lnSpc>
                <a:spcPct val="170000"/>
              </a:lnSpc>
              <a:spcBef>
                <a:spcPts val="0"/>
              </a:spcBef>
              <a:buFont typeface="Wingdings" panose="05000000000000000000" pitchFamily="2" charset="2"/>
              <a:buChar char="Ø"/>
            </a:pPr>
            <a:r>
              <a:rPr lang="en-GB" sz="2800" b="1" dirty="0">
                <a:solidFill>
                  <a:srgbClr val="FF0000"/>
                </a:solidFill>
                <a:latin typeface="Times New Roman" panose="02020603050405020304" pitchFamily="18" charset="0"/>
                <a:cs typeface="Times New Roman" panose="02020603050405020304" pitchFamily="18" charset="0"/>
              </a:rPr>
              <a:t>Disadvantages of </a:t>
            </a:r>
            <a:r>
              <a:rPr lang="en-GB" sz="2800" b="1" dirty="0" smtClean="0">
                <a:solidFill>
                  <a:srgbClr val="FF0000"/>
                </a:solidFill>
                <a:latin typeface="Times New Roman" panose="02020603050405020304" pitchFamily="18" charset="0"/>
                <a:cs typeface="Times New Roman" panose="02020603050405020304" pitchFamily="18" charset="0"/>
              </a:rPr>
              <a:t>MAN</a:t>
            </a:r>
            <a:endParaRPr lang="en-GB" sz="2800" dirty="0">
              <a:solidFill>
                <a:srgbClr val="FF0000"/>
              </a:solidFill>
              <a:latin typeface="Times New Roman" panose="02020603050405020304" pitchFamily="18" charset="0"/>
              <a:cs typeface="Times New Roman" panose="02020603050405020304" pitchFamily="18" charset="0"/>
            </a:endParaRPr>
          </a:p>
          <a:p>
            <a:pPr algn="just">
              <a:lnSpc>
                <a:spcPct val="170000"/>
              </a:lnSpc>
              <a:spcBef>
                <a:spcPts val="0"/>
              </a:spcBef>
              <a:buFont typeface="Wingdings" panose="05000000000000000000" pitchFamily="2" charset="2"/>
              <a:buChar char="§"/>
            </a:pPr>
            <a:r>
              <a:rPr lang="en-GB" sz="2800" dirty="0">
                <a:latin typeface="Times New Roman" panose="02020603050405020304" pitchFamily="18" charset="0"/>
                <a:cs typeface="Times New Roman" panose="02020603050405020304" pitchFamily="18" charset="0"/>
              </a:rPr>
              <a:t>You need more cable to establish MAN connection from one place to another.</a:t>
            </a:r>
          </a:p>
          <a:p>
            <a:pPr algn="just">
              <a:lnSpc>
                <a:spcPct val="170000"/>
              </a:lnSpc>
              <a:spcBef>
                <a:spcPts val="0"/>
              </a:spcBef>
              <a:buFont typeface="Wingdings" panose="05000000000000000000" pitchFamily="2" charset="2"/>
              <a:buChar char="§"/>
            </a:pPr>
            <a:r>
              <a:rPr lang="en-GB" sz="2800" dirty="0">
                <a:latin typeface="Times New Roman" panose="02020603050405020304" pitchFamily="18" charset="0"/>
                <a:cs typeface="Times New Roman" panose="02020603050405020304" pitchFamily="18" charset="0"/>
              </a:rPr>
              <a:t>In MAN network it is tough to make the system secure from hackers</a:t>
            </a:r>
          </a:p>
          <a:p>
            <a:pPr algn="just">
              <a:lnSpc>
                <a:spcPct val="170000"/>
              </a:lnSpc>
              <a:spcBef>
                <a:spcPts val="0"/>
              </a:spcBef>
            </a:pPr>
            <a:endParaRPr lang="en-GB" sz="28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E90F455D-9CE0-4F9B-A27C-72E940D52AA5}" type="slidenum">
              <a:rPr lang="en-US" smtClean="0"/>
              <a:pPr>
                <a:defRPr/>
              </a:pPr>
              <a:t>35</a:t>
            </a:fld>
            <a:r>
              <a:rPr lang="en-US" smtClean="0"/>
              <a:t> of 52</a:t>
            </a:r>
            <a:endParaRPr lang="en-US" dirty="0"/>
          </a:p>
        </p:txBody>
      </p:sp>
    </p:spTree>
    <p:extLst>
      <p:ext uri="{BB962C8B-B14F-4D97-AF65-F5344CB8AC3E}">
        <p14:creationId xmlns:p14="http://schemas.microsoft.com/office/powerpoint/2010/main" val="396092300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9600"/>
          </a:xfrm>
        </p:spPr>
        <p:txBody>
          <a:bodyPr>
            <a:normAutofit fontScale="90000"/>
          </a:bodyPr>
          <a:lstStyle/>
          <a:p>
            <a:pPr>
              <a:defRPr/>
            </a:pPr>
            <a:r>
              <a:rPr lang="en-US" b="1" dirty="0" smtClean="0">
                <a:solidFill>
                  <a:srgbClr val="6600CC"/>
                </a:solidFill>
                <a:latin typeface="Times New Roman" panose="02020603050405020304" pitchFamily="18" charset="0"/>
                <a:cs typeface="Times New Roman" panose="02020603050405020304" pitchFamily="18" charset="0"/>
              </a:rPr>
              <a:t>Network and </a:t>
            </a:r>
            <a:r>
              <a:rPr lang="en-US" b="1" dirty="0" smtClean="0">
                <a:solidFill>
                  <a:srgbClr val="6600CC"/>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a:t>
            </a:r>
            <a:r>
              <a:rPr lang="en-US" b="1" dirty="0" smtClean="0">
                <a:solidFill>
                  <a:srgbClr val="6600CC"/>
                </a:solidFill>
                <a:latin typeface="Times New Roman" panose="02020603050405020304" pitchFamily="18" charset="0"/>
                <a:cs typeface="Times New Roman" panose="02020603050405020304" pitchFamily="18" charset="0"/>
              </a:rPr>
              <a:t>nternet</a:t>
            </a:r>
            <a:endParaRPr lang="en-US" b="1" dirty="0">
              <a:solidFill>
                <a:srgbClr val="6600CC"/>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0" y="609600"/>
            <a:ext cx="9143999" cy="6248399"/>
          </a:xfrm>
        </p:spPr>
        <p:txBody>
          <a:bodyPr>
            <a:normAutofit lnSpcReduction="10000"/>
          </a:bodyPr>
          <a:lstStyle/>
          <a:p>
            <a:pPr algn="just">
              <a:lnSpc>
                <a:spcPct val="150000"/>
              </a:lnSpc>
              <a:spcBef>
                <a:spcPts val="0"/>
              </a:spcBef>
              <a:buFont typeface="Wingdings" panose="05000000000000000000" pitchFamily="2" charset="2"/>
              <a:buChar char="§"/>
              <a:defRPr/>
            </a:pPr>
            <a:r>
              <a:rPr lang="en-US" sz="2600" dirty="0" smtClean="0">
                <a:latin typeface="Times New Roman" panose="02020603050405020304" pitchFamily="18" charset="0"/>
                <a:cs typeface="Times New Roman" panose="02020603050405020304" pitchFamily="18" charset="0"/>
              </a:rPr>
              <a:t>A </a:t>
            </a:r>
            <a:r>
              <a:rPr lang="en-US" sz="2600" b="1" dirty="0"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network</a:t>
            </a:r>
            <a:r>
              <a:rPr lang="en-US" sz="2600" dirty="0" smtClean="0">
                <a:latin typeface="Times New Roman" panose="02020603050405020304" pitchFamily="18" charset="0"/>
                <a:cs typeface="Times New Roman" panose="02020603050405020304" pitchFamily="18" charset="0"/>
              </a:rPr>
              <a:t> is a group of </a:t>
            </a:r>
            <a:r>
              <a:rPr lang="en-US" sz="2600" b="1" dirty="0" smtClean="0">
                <a:latin typeface="Times New Roman" panose="02020603050405020304" pitchFamily="18" charset="0"/>
                <a:cs typeface="Times New Roman" panose="02020603050405020304" pitchFamily="18" charset="0"/>
              </a:rPr>
              <a:t>connected</a:t>
            </a:r>
            <a:r>
              <a:rPr lang="en-US" sz="2600" dirty="0" smtClean="0">
                <a:latin typeface="Times New Roman" panose="02020603050405020304" pitchFamily="18" charset="0"/>
                <a:cs typeface="Times New Roman" panose="02020603050405020304" pitchFamily="18" charset="0"/>
              </a:rPr>
              <a:t> </a:t>
            </a:r>
            <a:r>
              <a:rPr lang="en-US" sz="2600" b="1" dirty="0" smtClean="0">
                <a:latin typeface="Times New Roman" panose="02020603050405020304" pitchFamily="18" charset="0"/>
                <a:cs typeface="Times New Roman" panose="02020603050405020304" pitchFamily="18" charset="0"/>
              </a:rPr>
              <a:t>communicating</a:t>
            </a:r>
            <a:r>
              <a:rPr lang="en-US" sz="2600" dirty="0" smtClean="0">
                <a:latin typeface="Times New Roman" panose="02020603050405020304" pitchFamily="18" charset="0"/>
                <a:cs typeface="Times New Roman" panose="02020603050405020304" pitchFamily="18" charset="0"/>
              </a:rPr>
              <a:t> </a:t>
            </a:r>
            <a:r>
              <a:rPr lang="en-US" sz="2600" b="1" dirty="0" smtClean="0">
                <a:latin typeface="Times New Roman" panose="02020603050405020304" pitchFamily="18" charset="0"/>
                <a:cs typeface="Times New Roman" panose="02020603050405020304" pitchFamily="18" charset="0"/>
              </a:rPr>
              <a:t>devices</a:t>
            </a:r>
            <a:r>
              <a:rPr lang="en-US" sz="2600" dirty="0" smtClean="0">
                <a:latin typeface="Times New Roman" panose="02020603050405020304" pitchFamily="18" charset="0"/>
                <a:cs typeface="Times New Roman" panose="02020603050405020304" pitchFamily="18" charset="0"/>
              </a:rPr>
              <a:t> such as </a:t>
            </a:r>
            <a:r>
              <a:rPr lang="en-US" sz="2600" b="1" dirty="0" smtClean="0">
                <a:solidFill>
                  <a:srgbClr val="0000CC"/>
                </a:solidFill>
                <a:latin typeface="Times New Roman" panose="02020603050405020304" pitchFamily="18" charset="0"/>
                <a:cs typeface="Times New Roman" panose="02020603050405020304" pitchFamily="18" charset="0"/>
              </a:rPr>
              <a:t>computers</a:t>
            </a:r>
            <a:r>
              <a:rPr lang="en-US" sz="2600" dirty="0" smtClean="0">
                <a:latin typeface="Times New Roman" panose="02020603050405020304" pitchFamily="18" charset="0"/>
                <a:cs typeface="Times New Roman" panose="02020603050405020304" pitchFamily="18" charset="0"/>
              </a:rPr>
              <a:t> and </a:t>
            </a:r>
            <a:r>
              <a:rPr lang="en-US" sz="2600" b="1" dirty="0" smtClean="0">
                <a:solidFill>
                  <a:srgbClr val="0000CC"/>
                </a:solidFill>
                <a:latin typeface="Times New Roman" panose="02020603050405020304" pitchFamily="18" charset="0"/>
                <a:cs typeface="Times New Roman" panose="02020603050405020304" pitchFamily="18" charset="0"/>
              </a:rPr>
              <a:t>printers</a:t>
            </a:r>
            <a:r>
              <a:rPr lang="en-US" sz="2600" dirty="0" smtClean="0">
                <a:latin typeface="Times New Roman" panose="02020603050405020304" pitchFamily="18" charset="0"/>
                <a:cs typeface="Times New Roman" panose="02020603050405020304" pitchFamily="18" charset="0"/>
              </a:rPr>
              <a:t>.</a:t>
            </a:r>
          </a:p>
          <a:p>
            <a:pPr algn="just">
              <a:lnSpc>
                <a:spcPct val="150000"/>
              </a:lnSpc>
              <a:spcBef>
                <a:spcPts val="0"/>
              </a:spcBef>
              <a:buFont typeface="Wingdings" panose="05000000000000000000" pitchFamily="2" charset="2"/>
              <a:buChar char="§"/>
              <a:defRPr/>
            </a:pPr>
            <a:r>
              <a:rPr lang="en-US" sz="2600" dirty="0" smtClean="0">
                <a:latin typeface="Times New Roman" panose="02020603050405020304" pitchFamily="18" charset="0"/>
                <a:cs typeface="Times New Roman" panose="02020603050405020304" pitchFamily="18" charset="0"/>
              </a:rPr>
              <a:t>An </a:t>
            </a:r>
            <a:r>
              <a:rPr lang="en-US" sz="2600" b="1" dirty="0"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internet</a:t>
            </a:r>
            <a:r>
              <a:rPr lang="en-US" sz="2600" dirty="0" smtClean="0">
                <a:latin typeface="Times New Roman" panose="02020603050405020304" pitchFamily="18" charset="0"/>
                <a:cs typeface="Times New Roman" panose="02020603050405020304" pitchFamily="18" charset="0"/>
              </a:rPr>
              <a:t> (note the </a:t>
            </a:r>
            <a:r>
              <a:rPr lang="en-US" sz="2600" b="1" dirty="0" smtClean="0">
                <a:latin typeface="Times New Roman" panose="02020603050405020304" pitchFamily="18" charset="0"/>
                <a:cs typeface="Times New Roman" panose="02020603050405020304" pitchFamily="18" charset="0"/>
              </a:rPr>
              <a:t>lowercase letter </a:t>
            </a:r>
            <a:r>
              <a:rPr lang="en-US" sz="2600" b="1" dirty="0" err="1" smtClean="0">
                <a:latin typeface="Times New Roman" panose="02020603050405020304" pitchFamily="18" charset="0"/>
                <a:cs typeface="Times New Roman" panose="02020603050405020304" pitchFamily="18" charset="0"/>
              </a:rPr>
              <a:t>i</a:t>
            </a:r>
            <a:r>
              <a:rPr lang="en-US" sz="2600" dirty="0" smtClean="0">
                <a:latin typeface="Times New Roman" panose="02020603050405020304" pitchFamily="18" charset="0"/>
                <a:cs typeface="Times New Roman" panose="02020603050405020304" pitchFamily="18" charset="0"/>
              </a:rPr>
              <a:t>) is </a:t>
            </a:r>
            <a:r>
              <a:rPr lang="en-US" sz="2600" b="1" dirty="0" smtClean="0">
                <a:solidFill>
                  <a:srgbClr val="6600CC"/>
                </a:solidFill>
                <a:latin typeface="Times New Roman" panose="02020603050405020304" pitchFamily="18" charset="0"/>
                <a:cs typeface="Times New Roman" panose="02020603050405020304" pitchFamily="18" charset="0"/>
              </a:rPr>
              <a:t>two</a:t>
            </a:r>
            <a:r>
              <a:rPr lang="en-US" sz="2600" dirty="0" smtClean="0">
                <a:latin typeface="Times New Roman" panose="02020603050405020304" pitchFamily="18" charset="0"/>
                <a:cs typeface="Times New Roman" panose="02020603050405020304" pitchFamily="18" charset="0"/>
              </a:rPr>
              <a:t> or </a:t>
            </a:r>
            <a:r>
              <a:rPr lang="en-US" sz="2600" b="1" dirty="0" smtClean="0">
                <a:solidFill>
                  <a:srgbClr val="6600CC"/>
                </a:solidFill>
                <a:latin typeface="Times New Roman" panose="02020603050405020304" pitchFamily="18" charset="0"/>
                <a:cs typeface="Times New Roman" panose="02020603050405020304" pitchFamily="18" charset="0"/>
              </a:rPr>
              <a:t>more</a:t>
            </a:r>
            <a:r>
              <a:rPr lang="en-US" sz="2600" dirty="0" smtClean="0">
                <a:latin typeface="Times New Roman" panose="02020603050405020304" pitchFamily="18" charset="0"/>
                <a:cs typeface="Times New Roman" panose="02020603050405020304" pitchFamily="18" charset="0"/>
              </a:rPr>
              <a:t> </a:t>
            </a:r>
            <a:r>
              <a:rPr lang="en-US" sz="2600" b="1" dirty="0" smtClean="0">
                <a:solidFill>
                  <a:srgbClr val="6600CC"/>
                </a:solidFill>
                <a:latin typeface="Times New Roman" panose="02020603050405020304" pitchFamily="18" charset="0"/>
                <a:cs typeface="Times New Roman" panose="02020603050405020304" pitchFamily="18" charset="0"/>
              </a:rPr>
              <a:t>networks</a:t>
            </a:r>
            <a:r>
              <a:rPr lang="en-US" sz="2600" dirty="0" smtClean="0">
                <a:latin typeface="Times New Roman" panose="02020603050405020304" pitchFamily="18" charset="0"/>
                <a:cs typeface="Times New Roman" panose="02020603050405020304" pitchFamily="18" charset="0"/>
              </a:rPr>
              <a:t> that can </a:t>
            </a:r>
            <a:r>
              <a:rPr lang="en-US" sz="2600" b="1" dirty="0" smtClean="0">
                <a:solidFill>
                  <a:srgbClr val="3366CC"/>
                </a:solidFill>
                <a:latin typeface="Times New Roman" panose="02020603050405020304" pitchFamily="18" charset="0"/>
                <a:cs typeface="Times New Roman" panose="02020603050405020304" pitchFamily="18" charset="0"/>
              </a:rPr>
              <a:t>communicate</a:t>
            </a:r>
            <a:r>
              <a:rPr lang="en-US" sz="2600" dirty="0" smtClean="0">
                <a:latin typeface="Times New Roman" panose="02020603050405020304" pitchFamily="18" charset="0"/>
                <a:cs typeface="Times New Roman" panose="02020603050405020304" pitchFamily="18" charset="0"/>
              </a:rPr>
              <a:t> with </a:t>
            </a:r>
            <a:r>
              <a:rPr lang="en-US" sz="2600" b="1" dirty="0" smtClean="0">
                <a:solidFill>
                  <a:srgbClr val="3366CC"/>
                </a:solidFill>
                <a:latin typeface="Times New Roman" panose="02020603050405020304" pitchFamily="18" charset="0"/>
                <a:cs typeface="Times New Roman" panose="02020603050405020304" pitchFamily="18" charset="0"/>
              </a:rPr>
              <a:t>each</a:t>
            </a:r>
            <a:r>
              <a:rPr lang="en-US" sz="2600" dirty="0" smtClean="0">
                <a:latin typeface="Times New Roman" panose="02020603050405020304" pitchFamily="18" charset="0"/>
                <a:cs typeface="Times New Roman" panose="02020603050405020304" pitchFamily="18" charset="0"/>
              </a:rPr>
              <a:t> </a:t>
            </a:r>
            <a:r>
              <a:rPr lang="en-US" sz="2600" b="1" dirty="0" smtClean="0">
                <a:solidFill>
                  <a:srgbClr val="3366CC"/>
                </a:solidFill>
                <a:latin typeface="Times New Roman" panose="02020603050405020304" pitchFamily="18" charset="0"/>
                <a:cs typeface="Times New Roman" panose="02020603050405020304" pitchFamily="18" charset="0"/>
              </a:rPr>
              <a:t>other</a:t>
            </a:r>
            <a:r>
              <a:rPr lang="en-US" sz="2600" dirty="0" smtClean="0">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
              <a:defRPr/>
            </a:pPr>
            <a:r>
              <a:rPr lang="en-US" sz="2600" dirty="0" smtClean="0">
                <a:latin typeface="Times New Roman" panose="02020603050405020304" pitchFamily="18" charset="0"/>
                <a:cs typeface="Times New Roman" panose="02020603050405020304" pitchFamily="18" charset="0"/>
              </a:rPr>
              <a:t>The most </a:t>
            </a:r>
            <a:r>
              <a:rPr lang="en-US" sz="2600" b="1" dirty="0" smtClean="0">
                <a:latin typeface="Times New Roman" panose="02020603050405020304" pitchFamily="18" charset="0"/>
                <a:cs typeface="Times New Roman" panose="02020603050405020304" pitchFamily="18" charset="0"/>
              </a:rPr>
              <a:t>notable internet </a:t>
            </a:r>
            <a:r>
              <a:rPr lang="en-US" sz="2600" dirty="0" smtClean="0">
                <a:latin typeface="Times New Roman" panose="02020603050405020304" pitchFamily="18" charset="0"/>
                <a:cs typeface="Times New Roman" panose="02020603050405020304" pitchFamily="18" charset="0"/>
              </a:rPr>
              <a:t>is called the </a:t>
            </a:r>
            <a:r>
              <a:rPr lang="en-US" sz="2600" b="1" dirty="0"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Internet </a:t>
            </a:r>
            <a:r>
              <a:rPr lang="en-US" sz="2600" dirty="0" smtClean="0">
                <a:latin typeface="Times New Roman" panose="02020603050405020304" pitchFamily="18" charset="0"/>
                <a:cs typeface="Times New Roman" panose="02020603050405020304" pitchFamily="18" charset="0"/>
              </a:rPr>
              <a:t>(</a:t>
            </a:r>
            <a:r>
              <a:rPr lang="en-US" sz="2600" b="1" dirty="0" smtClean="0">
                <a:solidFill>
                  <a:srgbClr val="3366CC"/>
                </a:solidFill>
                <a:latin typeface="Times New Roman" panose="02020603050405020304" pitchFamily="18" charset="0"/>
                <a:cs typeface="Times New Roman" panose="02020603050405020304" pitchFamily="18" charset="0"/>
              </a:rPr>
              <a:t>uppercase letter I</a:t>
            </a:r>
            <a:r>
              <a:rPr lang="en-US" sz="2600" dirty="0" smtClean="0">
                <a:latin typeface="Times New Roman" panose="02020603050405020304" pitchFamily="18" charset="0"/>
                <a:cs typeface="Times New Roman" panose="02020603050405020304" pitchFamily="18" charset="0"/>
              </a:rPr>
              <a:t>), a </a:t>
            </a:r>
            <a:r>
              <a:rPr lang="en-US" sz="2600" b="1" dirty="0" smtClean="0">
                <a:solidFill>
                  <a:srgbClr val="FF0000"/>
                </a:solidFill>
                <a:latin typeface="Times New Roman" panose="02020603050405020304" pitchFamily="18" charset="0"/>
                <a:cs typeface="Times New Roman" panose="02020603050405020304" pitchFamily="18" charset="0"/>
              </a:rPr>
              <a:t>collaboration</a:t>
            </a:r>
            <a:r>
              <a:rPr lang="en-US" sz="2600" dirty="0" smtClean="0">
                <a:latin typeface="Times New Roman" panose="02020603050405020304" pitchFamily="18" charset="0"/>
                <a:cs typeface="Times New Roman" panose="02020603050405020304" pitchFamily="18" charset="0"/>
              </a:rPr>
              <a:t> of more than </a:t>
            </a:r>
            <a:r>
              <a:rPr lang="en-US" sz="2600" b="1" dirty="0" smtClean="0">
                <a:solidFill>
                  <a:srgbClr val="FF0000"/>
                </a:solidFill>
                <a:latin typeface="Times New Roman" panose="02020603050405020304" pitchFamily="18" charset="0"/>
                <a:cs typeface="Times New Roman" panose="02020603050405020304" pitchFamily="18" charset="0"/>
              </a:rPr>
              <a:t>hundreds</a:t>
            </a:r>
            <a:r>
              <a:rPr lang="en-US" sz="2600" dirty="0" smtClean="0">
                <a:latin typeface="Times New Roman" panose="02020603050405020304" pitchFamily="18" charset="0"/>
                <a:cs typeface="Times New Roman" panose="02020603050405020304" pitchFamily="18" charset="0"/>
              </a:rPr>
              <a:t> of </a:t>
            </a:r>
            <a:r>
              <a:rPr lang="en-US" sz="2600" b="1" dirty="0" smtClean="0">
                <a:solidFill>
                  <a:srgbClr val="FF0000"/>
                </a:solidFill>
                <a:latin typeface="Times New Roman" panose="02020603050405020304" pitchFamily="18" charset="0"/>
                <a:cs typeface="Times New Roman" panose="02020603050405020304" pitchFamily="18" charset="0"/>
              </a:rPr>
              <a:t>thousands</a:t>
            </a:r>
            <a:r>
              <a:rPr lang="en-US" sz="2600" dirty="0" smtClean="0">
                <a:latin typeface="Times New Roman" panose="02020603050405020304" pitchFamily="18" charset="0"/>
                <a:cs typeface="Times New Roman" panose="02020603050405020304" pitchFamily="18" charset="0"/>
              </a:rPr>
              <a:t> of </a:t>
            </a:r>
            <a:r>
              <a:rPr lang="en-US" sz="2600" b="1" dirty="0" smtClean="0">
                <a:solidFill>
                  <a:srgbClr val="6600CC"/>
                </a:solidFill>
                <a:latin typeface="Times New Roman" panose="02020603050405020304" pitchFamily="18" charset="0"/>
                <a:cs typeface="Times New Roman" panose="02020603050405020304" pitchFamily="18" charset="0"/>
              </a:rPr>
              <a:t>interconnected</a:t>
            </a:r>
            <a:r>
              <a:rPr lang="en-US" sz="2600" dirty="0" smtClean="0">
                <a:latin typeface="Times New Roman" panose="02020603050405020304" pitchFamily="18" charset="0"/>
                <a:cs typeface="Times New Roman" panose="02020603050405020304" pitchFamily="18" charset="0"/>
              </a:rPr>
              <a:t> </a:t>
            </a:r>
            <a:r>
              <a:rPr lang="en-US" sz="2600" b="1" dirty="0" smtClean="0">
                <a:solidFill>
                  <a:srgbClr val="6600CC"/>
                </a:solidFill>
                <a:latin typeface="Times New Roman" panose="02020603050405020304" pitchFamily="18" charset="0"/>
                <a:cs typeface="Times New Roman" panose="02020603050405020304" pitchFamily="18" charset="0"/>
              </a:rPr>
              <a:t>networks</a:t>
            </a:r>
            <a:r>
              <a:rPr lang="en-US" sz="2600" dirty="0" smtClean="0">
                <a:latin typeface="Times New Roman" panose="02020603050405020304" pitchFamily="18" charset="0"/>
                <a:cs typeface="Times New Roman" panose="02020603050405020304" pitchFamily="18" charset="0"/>
              </a:rPr>
              <a:t>.</a:t>
            </a:r>
          </a:p>
          <a:p>
            <a:pPr algn="just">
              <a:lnSpc>
                <a:spcPct val="150000"/>
              </a:lnSpc>
              <a:spcBef>
                <a:spcPts val="0"/>
              </a:spcBef>
              <a:buFont typeface="Wingdings" panose="05000000000000000000" pitchFamily="2" charset="2"/>
              <a:buChar char="§"/>
              <a:defRPr/>
            </a:pPr>
            <a:r>
              <a:rPr lang="en-US" sz="2600" b="1" dirty="0" smtClean="0">
                <a:latin typeface="Times New Roman" panose="02020603050405020304" pitchFamily="18" charset="0"/>
                <a:cs typeface="Times New Roman" panose="02020603050405020304" pitchFamily="18" charset="0"/>
              </a:rPr>
              <a:t>Private individuals </a:t>
            </a:r>
            <a:r>
              <a:rPr lang="en-US" sz="2600" dirty="0" smtClean="0">
                <a:latin typeface="Times New Roman" panose="02020603050405020304" pitchFamily="18" charset="0"/>
                <a:cs typeface="Times New Roman" panose="02020603050405020304" pitchFamily="18" charset="0"/>
              </a:rPr>
              <a:t>as well as various </a:t>
            </a:r>
            <a:r>
              <a:rPr lang="en-US" sz="2600" b="1" dirty="0" smtClean="0">
                <a:latin typeface="Times New Roman" panose="02020603050405020304" pitchFamily="18" charset="0"/>
                <a:cs typeface="Times New Roman" panose="02020603050405020304" pitchFamily="18" charset="0"/>
              </a:rPr>
              <a:t>organizations</a:t>
            </a:r>
            <a:r>
              <a:rPr lang="en-US" sz="2600" dirty="0" smtClean="0">
                <a:latin typeface="Times New Roman" panose="02020603050405020304" pitchFamily="18" charset="0"/>
                <a:cs typeface="Times New Roman" panose="02020603050405020304" pitchFamily="18" charset="0"/>
              </a:rPr>
              <a:t> such as </a:t>
            </a:r>
            <a:r>
              <a:rPr lang="en-US" sz="2600" b="1" dirty="0" smtClean="0">
                <a:solidFill>
                  <a:srgbClr val="FF0000"/>
                </a:solidFill>
                <a:latin typeface="Times New Roman" panose="02020603050405020304" pitchFamily="18" charset="0"/>
                <a:cs typeface="Times New Roman" panose="02020603050405020304" pitchFamily="18" charset="0"/>
              </a:rPr>
              <a:t>government agencies, schools, research facilities</a:t>
            </a:r>
            <a:r>
              <a:rPr lang="en-US" sz="2600" dirty="0" smtClean="0">
                <a:latin typeface="Times New Roman" panose="02020603050405020304" pitchFamily="18" charset="0"/>
                <a:cs typeface="Times New Roman" panose="02020603050405020304" pitchFamily="18" charset="0"/>
              </a:rPr>
              <a:t>, </a:t>
            </a:r>
            <a:r>
              <a:rPr lang="en-US" sz="2600" b="1" dirty="0" smtClean="0">
                <a:latin typeface="Times New Roman" panose="02020603050405020304" pitchFamily="18" charset="0"/>
                <a:cs typeface="Times New Roman" panose="02020603050405020304" pitchFamily="18" charset="0"/>
              </a:rPr>
              <a:t>corporations</a:t>
            </a:r>
            <a:r>
              <a:rPr lang="en-US" sz="2600" dirty="0" smtClean="0">
                <a:latin typeface="Times New Roman" panose="02020603050405020304" pitchFamily="18" charset="0"/>
                <a:cs typeface="Times New Roman" panose="02020603050405020304" pitchFamily="18" charset="0"/>
              </a:rPr>
              <a:t>, and </a:t>
            </a:r>
            <a:r>
              <a:rPr lang="en-US" sz="2600" b="1" dirty="0" smtClean="0">
                <a:latin typeface="Times New Roman" panose="02020603050405020304" pitchFamily="18" charset="0"/>
                <a:cs typeface="Times New Roman" panose="02020603050405020304" pitchFamily="18" charset="0"/>
              </a:rPr>
              <a:t>libraries</a:t>
            </a:r>
            <a:r>
              <a:rPr lang="en-US" sz="2600" dirty="0" smtClean="0">
                <a:latin typeface="Times New Roman" panose="02020603050405020304" pitchFamily="18" charset="0"/>
                <a:cs typeface="Times New Roman" panose="02020603050405020304" pitchFamily="18" charset="0"/>
              </a:rPr>
              <a:t> in more than </a:t>
            </a:r>
            <a:r>
              <a:rPr lang="en-US" sz="2600" b="1" dirty="0" smtClean="0">
                <a:solidFill>
                  <a:srgbClr val="6600CC"/>
                </a:solidFill>
                <a:latin typeface="Times New Roman" panose="02020603050405020304" pitchFamily="18" charset="0"/>
                <a:cs typeface="Times New Roman" panose="02020603050405020304" pitchFamily="18" charset="0"/>
              </a:rPr>
              <a:t>100 countries</a:t>
            </a:r>
            <a:r>
              <a:rPr lang="en-US" sz="2600" dirty="0" smtClean="0">
                <a:solidFill>
                  <a:srgbClr val="6600CC"/>
                </a:solidFill>
                <a:latin typeface="Times New Roman" panose="02020603050405020304" pitchFamily="18" charset="0"/>
                <a:cs typeface="Times New Roman" panose="02020603050405020304" pitchFamily="18" charset="0"/>
              </a:rPr>
              <a:t> </a:t>
            </a:r>
            <a:r>
              <a:rPr lang="en-US" sz="2600" dirty="0" smtClean="0">
                <a:latin typeface="Times New Roman" panose="02020603050405020304" pitchFamily="18" charset="0"/>
                <a:cs typeface="Times New Roman" panose="02020603050405020304" pitchFamily="18" charset="0"/>
              </a:rPr>
              <a:t>use the </a:t>
            </a:r>
            <a:r>
              <a:rPr lang="en-US" sz="2600" b="1" dirty="0" smtClean="0">
                <a:solidFill>
                  <a:srgbClr val="6600CC"/>
                </a:solidFill>
                <a:latin typeface="Times New Roman" panose="02020603050405020304" pitchFamily="18" charset="0"/>
                <a:cs typeface="Times New Roman" panose="02020603050405020304" pitchFamily="18" charset="0"/>
              </a:rPr>
              <a:t>Internet</a:t>
            </a:r>
            <a:r>
              <a:rPr lang="en-US" sz="2600" dirty="0" smtClean="0">
                <a:latin typeface="Times New Roman" panose="02020603050405020304" pitchFamily="18" charset="0"/>
                <a:cs typeface="Times New Roman" panose="02020603050405020304" pitchFamily="18" charset="0"/>
              </a:rPr>
              <a:t>.</a:t>
            </a:r>
            <a:endParaRPr lang="en-US" sz="26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pPr>
              <a:defRPr/>
            </a:pPr>
            <a:fld id="{E90F455D-9CE0-4F9B-A27C-72E940D52AA5}" type="slidenum">
              <a:rPr lang="en-US" smtClean="0"/>
              <a:pPr>
                <a:defRPr/>
              </a:pPr>
              <a:t>36</a:t>
            </a:fld>
            <a:r>
              <a:rPr lang="en-US" smtClean="0"/>
              <a:t> of 52</a:t>
            </a:r>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a:blip r:embed="rId2"/>
          <a:srcRect/>
          <a:stretch>
            <a:fillRect/>
          </a:stretch>
        </p:blipFill>
        <p:spPr bwMode="auto">
          <a:xfrm>
            <a:off x="0" y="0"/>
            <a:ext cx="9144000" cy="6858000"/>
          </a:xfrm>
          <a:prstGeom prst="rect">
            <a:avLst/>
          </a:prstGeom>
          <a:noFill/>
          <a:ln w="9525">
            <a:noFill/>
            <a:miter lim="800000"/>
            <a:headEnd/>
            <a:tailEnd/>
          </a:ln>
          <a:effectLst/>
        </p:spPr>
      </p:pic>
      <p:sp>
        <p:nvSpPr>
          <p:cNvPr id="3" name="Slide Number Placeholder 2"/>
          <p:cNvSpPr>
            <a:spLocks noGrp="1"/>
          </p:cNvSpPr>
          <p:nvPr>
            <p:ph type="sldNum" sz="quarter" idx="12"/>
          </p:nvPr>
        </p:nvSpPr>
        <p:spPr/>
        <p:txBody>
          <a:bodyPr/>
          <a:lstStyle/>
          <a:p>
            <a:pPr>
              <a:defRPr/>
            </a:pPr>
            <a:fld id="{E90F455D-9CE0-4F9B-A27C-72E940D52AA5}" type="slidenum">
              <a:rPr lang="en-US" smtClean="0"/>
              <a:pPr>
                <a:defRPr/>
              </a:pPr>
              <a:t>37</a:t>
            </a:fld>
            <a:r>
              <a:rPr lang="en-US" smtClean="0"/>
              <a:t> of 52</a:t>
            </a:r>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0" y="0"/>
            <a:ext cx="9144000" cy="533400"/>
          </a:xfrm>
        </p:spPr>
        <p:txBody>
          <a:bodyPr>
            <a:normAutofit fontScale="90000"/>
          </a:bodyPr>
          <a:lstStyle/>
          <a:p>
            <a:r>
              <a:rPr lang="en-US" b="1" dirty="0" smtClean="0">
                <a:solidFill>
                  <a:srgbClr val="6600CC"/>
                </a:solidFill>
                <a:latin typeface="Times New Roman" panose="02020603050405020304" pitchFamily="18" charset="0"/>
                <a:cs typeface="Times New Roman" panose="02020603050405020304" pitchFamily="18" charset="0"/>
              </a:rPr>
              <a:t>Network Type based on connection</a:t>
            </a:r>
          </a:p>
        </p:txBody>
      </p:sp>
      <p:sp>
        <p:nvSpPr>
          <p:cNvPr id="27651" name="Content Placeholder 2"/>
          <p:cNvSpPr>
            <a:spLocks noGrp="1"/>
          </p:cNvSpPr>
          <p:nvPr>
            <p:ph idx="1"/>
          </p:nvPr>
        </p:nvSpPr>
        <p:spPr>
          <a:xfrm>
            <a:off x="0" y="533400"/>
            <a:ext cx="9143999" cy="6324599"/>
          </a:xfrm>
        </p:spPr>
        <p:txBody>
          <a:bodyPr>
            <a:normAutofit/>
          </a:bodyPr>
          <a:lstStyle/>
          <a:p>
            <a:pPr algn="just">
              <a:lnSpc>
                <a:spcPct val="150000"/>
              </a:lnSpc>
              <a:spcBef>
                <a:spcPts val="0"/>
              </a:spcBef>
              <a:buFont typeface="Wingdings" panose="05000000000000000000" pitchFamily="2" charset="2"/>
              <a:buChar char="§"/>
              <a:defRPr/>
            </a:pPr>
            <a:r>
              <a:rPr lang="en-US" sz="2800" dirty="0" smtClean="0">
                <a:latin typeface="Times New Roman" panose="02020603050405020304" pitchFamily="18" charset="0"/>
                <a:cs typeface="Times New Roman" panose="02020603050405020304" pitchFamily="18" charset="0"/>
              </a:rPr>
              <a:t>A </a:t>
            </a:r>
            <a:r>
              <a:rPr lang="en-US" sz="2800" b="1" dirty="0" smtClean="0">
                <a:latin typeface="Times New Roman" panose="02020603050405020304" pitchFamily="18" charset="0"/>
                <a:cs typeface="Times New Roman" panose="02020603050405020304" pitchFamily="18" charset="0"/>
              </a:rPr>
              <a:t>network</a:t>
            </a:r>
            <a:r>
              <a:rPr lang="en-US" sz="2800" dirty="0" smtClean="0">
                <a:latin typeface="Times New Roman" panose="02020603050405020304" pitchFamily="18" charset="0"/>
                <a:cs typeface="Times New Roman" panose="02020603050405020304" pitchFamily="18" charset="0"/>
              </a:rPr>
              <a:t> is </a:t>
            </a:r>
            <a:r>
              <a:rPr lang="en-US" sz="2800" b="1" dirty="0" smtClean="0">
                <a:solidFill>
                  <a:srgbClr val="0000CC"/>
                </a:solidFill>
                <a:latin typeface="Times New Roman" panose="02020603050405020304" pitchFamily="18" charset="0"/>
                <a:cs typeface="Times New Roman" panose="02020603050405020304" pitchFamily="18" charset="0"/>
              </a:rPr>
              <a:t>two</a:t>
            </a:r>
            <a:r>
              <a:rPr lang="en-US" sz="2800" dirty="0" smtClean="0">
                <a:latin typeface="Times New Roman" panose="02020603050405020304" pitchFamily="18" charset="0"/>
                <a:cs typeface="Times New Roman" panose="02020603050405020304" pitchFamily="18" charset="0"/>
              </a:rPr>
              <a:t> or </a:t>
            </a:r>
            <a:r>
              <a:rPr lang="en-US" sz="2800" b="1" dirty="0" smtClean="0">
                <a:solidFill>
                  <a:srgbClr val="0000CC"/>
                </a:solidFill>
                <a:latin typeface="Times New Roman" panose="02020603050405020304" pitchFamily="18" charset="0"/>
                <a:cs typeface="Times New Roman" panose="02020603050405020304" pitchFamily="18" charset="0"/>
              </a:rPr>
              <a:t>more</a:t>
            </a:r>
            <a:r>
              <a:rPr lang="en-US" sz="2800" dirty="0" smtClean="0">
                <a:latin typeface="Times New Roman" panose="02020603050405020304" pitchFamily="18" charset="0"/>
                <a:cs typeface="Times New Roman" panose="02020603050405020304" pitchFamily="18" charset="0"/>
              </a:rPr>
              <a:t> </a:t>
            </a:r>
            <a:r>
              <a:rPr lang="en-US" sz="2800" b="1" dirty="0" smtClean="0">
                <a:solidFill>
                  <a:srgbClr val="0000CC"/>
                </a:solidFill>
                <a:latin typeface="Times New Roman" panose="02020603050405020304" pitchFamily="18" charset="0"/>
                <a:cs typeface="Times New Roman" panose="02020603050405020304" pitchFamily="18" charset="0"/>
              </a:rPr>
              <a:t>devices</a:t>
            </a:r>
            <a:r>
              <a:rPr lang="en-US" sz="2800" dirty="0" smtClean="0">
                <a:latin typeface="Times New Roman" panose="02020603050405020304" pitchFamily="18" charset="0"/>
                <a:cs typeface="Times New Roman" panose="02020603050405020304" pitchFamily="18" charset="0"/>
              </a:rPr>
              <a:t> </a:t>
            </a:r>
            <a:r>
              <a:rPr lang="en-US" sz="2800" b="1" dirty="0" smtClean="0">
                <a:latin typeface="Times New Roman" panose="02020603050405020304" pitchFamily="18" charset="0"/>
                <a:cs typeface="Times New Roman" panose="02020603050405020304" pitchFamily="18" charset="0"/>
              </a:rPr>
              <a:t>connected</a:t>
            </a:r>
            <a:r>
              <a:rPr lang="en-US" sz="2800" dirty="0" smtClean="0">
                <a:latin typeface="Times New Roman" panose="02020603050405020304" pitchFamily="18" charset="0"/>
                <a:cs typeface="Times New Roman" panose="02020603050405020304" pitchFamily="18" charset="0"/>
              </a:rPr>
              <a:t> through </a:t>
            </a:r>
            <a:r>
              <a:rPr lang="en-US" sz="2800" b="1" dirty="0"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links</a:t>
            </a:r>
            <a:r>
              <a:rPr lang="en-US" sz="2800" dirty="0" smtClean="0">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
              <a:defRPr/>
            </a:pPr>
            <a:r>
              <a:rPr lang="en-US" sz="2800" dirty="0" smtClean="0">
                <a:latin typeface="Times New Roman" panose="02020603050405020304" pitchFamily="18" charset="0"/>
                <a:cs typeface="Times New Roman" panose="02020603050405020304" pitchFamily="18" charset="0"/>
              </a:rPr>
              <a:t>A </a:t>
            </a:r>
            <a:r>
              <a:rPr lang="en-US" sz="2800" b="1" dirty="0" smtClean="0">
                <a:solidFill>
                  <a:srgbClr val="3366CC"/>
                </a:solidFill>
                <a:latin typeface="Times New Roman" panose="02020603050405020304" pitchFamily="18" charset="0"/>
                <a:cs typeface="Times New Roman" panose="02020603050405020304" pitchFamily="18" charset="0"/>
              </a:rPr>
              <a:t>link</a:t>
            </a:r>
            <a:r>
              <a:rPr lang="en-US" sz="2800" dirty="0" smtClean="0">
                <a:latin typeface="Times New Roman" panose="02020603050405020304" pitchFamily="18" charset="0"/>
                <a:cs typeface="Times New Roman" panose="02020603050405020304" pitchFamily="18" charset="0"/>
              </a:rPr>
              <a:t> is a </a:t>
            </a:r>
            <a:r>
              <a:rPr lang="en-US" sz="2800" b="1" dirty="0" smtClean="0">
                <a:solidFill>
                  <a:srgbClr val="3366CC"/>
                </a:solidFill>
                <a:latin typeface="Times New Roman" panose="02020603050405020304" pitchFamily="18" charset="0"/>
                <a:cs typeface="Times New Roman" panose="02020603050405020304" pitchFamily="18" charset="0"/>
              </a:rPr>
              <a:t>communications</a:t>
            </a:r>
            <a:r>
              <a:rPr lang="en-US" sz="2800" dirty="0" smtClean="0">
                <a:latin typeface="Times New Roman" panose="02020603050405020304" pitchFamily="18" charset="0"/>
                <a:cs typeface="Times New Roman" panose="02020603050405020304" pitchFamily="18" charset="0"/>
              </a:rPr>
              <a:t> </a:t>
            </a:r>
            <a:r>
              <a:rPr lang="en-US" sz="2800" b="1" dirty="0" smtClean="0">
                <a:solidFill>
                  <a:srgbClr val="3366CC"/>
                </a:solidFill>
                <a:latin typeface="Times New Roman" panose="02020603050405020304" pitchFamily="18" charset="0"/>
                <a:cs typeface="Times New Roman" panose="02020603050405020304" pitchFamily="18" charset="0"/>
              </a:rPr>
              <a:t>pathway</a:t>
            </a:r>
            <a:r>
              <a:rPr lang="en-US" sz="2800" dirty="0" smtClean="0">
                <a:latin typeface="Times New Roman" panose="02020603050405020304" pitchFamily="18" charset="0"/>
                <a:cs typeface="Times New Roman" panose="02020603050405020304" pitchFamily="18" charset="0"/>
              </a:rPr>
              <a:t> that </a:t>
            </a:r>
            <a:r>
              <a:rPr lang="en-US" sz="2800" b="1" dirty="0" smtClean="0">
                <a:solidFill>
                  <a:srgbClr val="FF0000"/>
                </a:solidFill>
                <a:latin typeface="Times New Roman" panose="02020603050405020304" pitchFamily="18" charset="0"/>
                <a:cs typeface="Times New Roman" panose="02020603050405020304" pitchFamily="18" charset="0"/>
              </a:rPr>
              <a:t>transfers</a:t>
            </a:r>
            <a:r>
              <a:rPr lang="en-US" sz="2800" dirty="0" smtClean="0">
                <a:latin typeface="Times New Roman" panose="02020603050405020304" pitchFamily="18" charset="0"/>
                <a:cs typeface="Times New Roman" panose="02020603050405020304" pitchFamily="18" charset="0"/>
              </a:rPr>
              <a:t> </a:t>
            </a:r>
            <a:r>
              <a:rPr lang="en-US" sz="2800" b="1" dirty="0" smtClean="0">
                <a:solidFill>
                  <a:srgbClr val="FF0000"/>
                </a:solidFill>
                <a:latin typeface="Times New Roman" panose="02020603050405020304" pitchFamily="18" charset="0"/>
                <a:cs typeface="Times New Roman" panose="02020603050405020304" pitchFamily="18" charset="0"/>
              </a:rPr>
              <a:t>data</a:t>
            </a:r>
            <a:r>
              <a:rPr lang="en-US" sz="2800" dirty="0" smtClean="0">
                <a:latin typeface="Times New Roman" panose="02020603050405020304" pitchFamily="18" charset="0"/>
                <a:cs typeface="Times New Roman" panose="02020603050405020304" pitchFamily="18" charset="0"/>
              </a:rPr>
              <a:t> from one </a:t>
            </a:r>
            <a:r>
              <a:rPr lang="en-US" sz="2800" b="1" dirty="0" smtClean="0">
                <a:solidFill>
                  <a:srgbClr val="FF0000"/>
                </a:solidFill>
                <a:latin typeface="Times New Roman" panose="02020603050405020304" pitchFamily="18" charset="0"/>
                <a:cs typeface="Times New Roman" panose="02020603050405020304" pitchFamily="18" charset="0"/>
              </a:rPr>
              <a:t>device</a:t>
            </a:r>
            <a:r>
              <a:rPr lang="en-US" sz="2800" dirty="0" smtClean="0">
                <a:latin typeface="Times New Roman" panose="02020603050405020304" pitchFamily="18" charset="0"/>
                <a:cs typeface="Times New Roman" panose="02020603050405020304" pitchFamily="18" charset="0"/>
              </a:rPr>
              <a:t> to </a:t>
            </a:r>
            <a:r>
              <a:rPr lang="en-US" sz="2800" b="1" dirty="0" smtClean="0">
                <a:solidFill>
                  <a:srgbClr val="FF0000"/>
                </a:solidFill>
                <a:latin typeface="Times New Roman" panose="02020603050405020304" pitchFamily="18" charset="0"/>
                <a:cs typeface="Times New Roman" panose="02020603050405020304" pitchFamily="18" charset="0"/>
              </a:rPr>
              <a:t>another</a:t>
            </a:r>
            <a:r>
              <a:rPr lang="en-US" sz="2800" dirty="0" smtClean="0">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
              <a:defRPr/>
            </a:pPr>
            <a:r>
              <a:rPr lang="en-US" sz="2800" dirty="0" smtClean="0">
                <a:latin typeface="Times New Roman" panose="02020603050405020304" pitchFamily="18" charset="0"/>
                <a:cs typeface="Times New Roman" panose="02020603050405020304" pitchFamily="18" charset="0"/>
              </a:rPr>
              <a:t>For </a:t>
            </a:r>
            <a:r>
              <a:rPr lang="en-US" sz="2800" b="1" dirty="0" smtClean="0">
                <a:latin typeface="Times New Roman" panose="02020603050405020304" pitchFamily="18" charset="0"/>
                <a:cs typeface="Times New Roman" panose="02020603050405020304" pitchFamily="18" charset="0"/>
              </a:rPr>
              <a:t>visualization</a:t>
            </a:r>
            <a:r>
              <a:rPr lang="en-US" sz="2800" dirty="0" smtClean="0">
                <a:latin typeface="Times New Roman" panose="02020603050405020304" pitchFamily="18" charset="0"/>
                <a:cs typeface="Times New Roman" panose="02020603050405020304" pitchFamily="18" charset="0"/>
              </a:rPr>
              <a:t> purposes, it is simplest to imagine any link as a line drawn between </a:t>
            </a:r>
            <a:r>
              <a:rPr lang="en-US" sz="2800" b="1" dirty="0" smtClean="0">
                <a:latin typeface="Times New Roman" panose="02020603050405020304" pitchFamily="18" charset="0"/>
                <a:cs typeface="Times New Roman" panose="02020603050405020304" pitchFamily="18" charset="0"/>
              </a:rPr>
              <a:t>two</a:t>
            </a:r>
            <a:r>
              <a:rPr lang="en-US" sz="2800" dirty="0" smtClean="0">
                <a:latin typeface="Times New Roman" panose="02020603050405020304" pitchFamily="18" charset="0"/>
                <a:cs typeface="Times New Roman" panose="02020603050405020304" pitchFamily="18" charset="0"/>
              </a:rPr>
              <a:t> </a:t>
            </a:r>
            <a:r>
              <a:rPr lang="en-US" sz="2800" b="1" dirty="0" smtClean="0">
                <a:latin typeface="Times New Roman" panose="02020603050405020304" pitchFamily="18" charset="0"/>
                <a:cs typeface="Times New Roman" panose="02020603050405020304" pitchFamily="18" charset="0"/>
              </a:rPr>
              <a:t>points</a:t>
            </a:r>
            <a:r>
              <a:rPr lang="en-US" sz="2800" dirty="0" smtClean="0">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
              <a:defRPr/>
            </a:pPr>
            <a:r>
              <a:rPr lang="en-US" sz="2800" dirty="0" smtClean="0">
                <a:latin typeface="Times New Roman" panose="02020603050405020304" pitchFamily="18" charset="0"/>
                <a:cs typeface="Times New Roman" panose="02020603050405020304" pitchFamily="18" charset="0"/>
              </a:rPr>
              <a:t>For </a:t>
            </a:r>
            <a:r>
              <a:rPr lang="en-US" sz="2800" b="1" dirty="0" smtClean="0">
                <a:solidFill>
                  <a:srgbClr val="6600CC"/>
                </a:solidFill>
                <a:latin typeface="Times New Roman" panose="02020603050405020304" pitchFamily="18" charset="0"/>
                <a:cs typeface="Times New Roman" panose="02020603050405020304" pitchFamily="18" charset="0"/>
              </a:rPr>
              <a:t>communication</a:t>
            </a:r>
            <a:r>
              <a:rPr lang="en-US" sz="2800" dirty="0" smtClean="0">
                <a:latin typeface="Times New Roman" panose="02020603050405020304" pitchFamily="18" charset="0"/>
                <a:cs typeface="Times New Roman" panose="02020603050405020304" pitchFamily="18" charset="0"/>
              </a:rPr>
              <a:t> to occur, </a:t>
            </a:r>
            <a:r>
              <a:rPr lang="en-US" sz="2800" b="1" dirty="0" smtClean="0">
                <a:solidFill>
                  <a:srgbClr val="6600CC"/>
                </a:solidFill>
                <a:latin typeface="Times New Roman" panose="02020603050405020304" pitchFamily="18" charset="0"/>
                <a:cs typeface="Times New Roman" panose="02020603050405020304" pitchFamily="18" charset="0"/>
              </a:rPr>
              <a:t>two</a:t>
            </a:r>
            <a:r>
              <a:rPr lang="en-US" sz="2800" dirty="0" smtClean="0">
                <a:latin typeface="Times New Roman" panose="02020603050405020304" pitchFamily="18" charset="0"/>
                <a:cs typeface="Times New Roman" panose="02020603050405020304" pitchFamily="18" charset="0"/>
              </a:rPr>
              <a:t> </a:t>
            </a:r>
            <a:r>
              <a:rPr lang="en-US" sz="2800" b="1" dirty="0" smtClean="0">
                <a:latin typeface="Times New Roman" panose="02020603050405020304" pitchFamily="18" charset="0"/>
                <a:cs typeface="Times New Roman" panose="02020603050405020304" pitchFamily="18" charset="0"/>
              </a:rPr>
              <a:t>devices</a:t>
            </a:r>
            <a:r>
              <a:rPr lang="en-US" sz="2800" dirty="0" smtClean="0">
                <a:latin typeface="Times New Roman" panose="02020603050405020304" pitchFamily="18" charset="0"/>
                <a:cs typeface="Times New Roman" panose="02020603050405020304" pitchFamily="18" charset="0"/>
              </a:rPr>
              <a:t> must be </a:t>
            </a:r>
            <a:r>
              <a:rPr lang="en-US" sz="2800" b="1" dirty="0" smtClean="0">
                <a:solidFill>
                  <a:srgbClr val="008080"/>
                </a:solidFill>
                <a:latin typeface="Times New Roman" panose="02020603050405020304" pitchFamily="18" charset="0"/>
                <a:cs typeface="Times New Roman" panose="02020603050405020304" pitchFamily="18" charset="0"/>
              </a:rPr>
              <a:t>connected</a:t>
            </a:r>
            <a:r>
              <a:rPr lang="en-US" sz="2800" dirty="0" smtClean="0">
                <a:latin typeface="Times New Roman" panose="02020603050405020304" pitchFamily="18" charset="0"/>
                <a:cs typeface="Times New Roman" panose="02020603050405020304" pitchFamily="18" charset="0"/>
              </a:rPr>
              <a:t> in some way to the same </a:t>
            </a:r>
            <a:r>
              <a:rPr lang="en-US" sz="2800" b="1" dirty="0" smtClean="0">
                <a:solidFill>
                  <a:srgbClr val="008080"/>
                </a:solidFill>
                <a:latin typeface="Times New Roman" panose="02020603050405020304" pitchFamily="18" charset="0"/>
                <a:cs typeface="Times New Roman" panose="02020603050405020304" pitchFamily="18" charset="0"/>
              </a:rPr>
              <a:t>link</a:t>
            </a:r>
            <a:r>
              <a:rPr lang="en-US" sz="2800" dirty="0" smtClean="0">
                <a:latin typeface="Times New Roman" panose="02020603050405020304" pitchFamily="18" charset="0"/>
                <a:cs typeface="Times New Roman" panose="02020603050405020304" pitchFamily="18" charset="0"/>
              </a:rPr>
              <a:t> at the </a:t>
            </a:r>
            <a:r>
              <a:rPr lang="en-US" sz="2800" b="1" dirty="0" smtClean="0">
                <a:solidFill>
                  <a:srgbClr val="008080"/>
                </a:solidFill>
                <a:latin typeface="Times New Roman" panose="02020603050405020304" pitchFamily="18" charset="0"/>
                <a:cs typeface="Times New Roman" panose="02020603050405020304" pitchFamily="18" charset="0"/>
              </a:rPr>
              <a:t>same</a:t>
            </a:r>
            <a:r>
              <a:rPr lang="en-US" sz="2800" dirty="0" smtClean="0">
                <a:latin typeface="Times New Roman" panose="02020603050405020304" pitchFamily="18" charset="0"/>
                <a:cs typeface="Times New Roman" panose="02020603050405020304" pitchFamily="18" charset="0"/>
              </a:rPr>
              <a:t> </a:t>
            </a:r>
            <a:r>
              <a:rPr lang="en-US" sz="2800" b="1" dirty="0" smtClean="0">
                <a:solidFill>
                  <a:srgbClr val="008080"/>
                </a:solidFill>
                <a:latin typeface="Times New Roman" panose="02020603050405020304" pitchFamily="18" charset="0"/>
                <a:cs typeface="Times New Roman" panose="02020603050405020304" pitchFamily="18" charset="0"/>
              </a:rPr>
              <a:t>time</a:t>
            </a:r>
            <a:r>
              <a:rPr lang="en-US" sz="2800" dirty="0" smtClean="0">
                <a:latin typeface="Times New Roman" panose="02020603050405020304" pitchFamily="18" charset="0"/>
                <a:cs typeface="Times New Roman" panose="02020603050405020304" pitchFamily="18" charset="0"/>
              </a:rPr>
              <a:t>.</a:t>
            </a:r>
          </a:p>
          <a:p>
            <a:pPr algn="just">
              <a:lnSpc>
                <a:spcPct val="150000"/>
              </a:lnSpc>
              <a:spcBef>
                <a:spcPts val="0"/>
              </a:spcBef>
              <a:buFont typeface="Wingdings" panose="05000000000000000000" pitchFamily="2" charset="2"/>
              <a:buChar char="§"/>
              <a:defRPr/>
            </a:pPr>
            <a:r>
              <a:rPr lang="en-US" sz="2800" dirty="0" smtClean="0">
                <a:latin typeface="Times New Roman" panose="02020603050405020304" pitchFamily="18" charset="0"/>
                <a:cs typeface="Times New Roman" panose="02020603050405020304" pitchFamily="18" charset="0"/>
              </a:rPr>
              <a:t>There are two possible types of connections: </a:t>
            </a:r>
            <a:r>
              <a:rPr lang="en-US" sz="2800" b="1" dirty="0"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point-to-point </a:t>
            </a:r>
            <a:r>
              <a:rPr lang="en-US" sz="2800" dirty="0" smtClean="0">
                <a:latin typeface="Times New Roman" panose="02020603050405020304" pitchFamily="18" charset="0"/>
                <a:cs typeface="Times New Roman" panose="02020603050405020304" pitchFamily="18" charset="0"/>
              </a:rPr>
              <a:t>and</a:t>
            </a:r>
            <a:r>
              <a:rPr lang="en-US" sz="2800" b="1" dirty="0"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multipoint.</a:t>
            </a:r>
          </a:p>
        </p:txBody>
      </p:sp>
      <p:sp>
        <p:nvSpPr>
          <p:cNvPr id="3" name="Slide Number Placeholder 2"/>
          <p:cNvSpPr>
            <a:spLocks noGrp="1"/>
          </p:cNvSpPr>
          <p:nvPr>
            <p:ph type="sldNum" sz="quarter" idx="12"/>
          </p:nvPr>
        </p:nvSpPr>
        <p:spPr/>
        <p:txBody>
          <a:bodyPr/>
          <a:lstStyle/>
          <a:p>
            <a:pPr>
              <a:defRPr/>
            </a:pPr>
            <a:fld id="{E90F455D-9CE0-4F9B-A27C-72E940D52AA5}" type="slidenum">
              <a:rPr lang="en-US" smtClean="0"/>
              <a:pPr>
                <a:defRPr/>
              </a:pPr>
              <a:t>38</a:t>
            </a:fld>
            <a:r>
              <a:rPr lang="en-US" smtClean="0"/>
              <a:t> of 52</a:t>
            </a:r>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1606045" y="0"/>
            <a:ext cx="5937755" cy="381000"/>
          </a:xfrm>
        </p:spPr>
        <p:txBody>
          <a:bodyPr>
            <a:normAutofit fontScale="90000"/>
          </a:bodyPr>
          <a:lstStyle/>
          <a:p>
            <a:r>
              <a:rPr lang="en-US" b="1" dirty="0" smtClean="0">
                <a:solidFill>
                  <a:srgbClr val="6600CC"/>
                </a:solidFill>
                <a:latin typeface="Times New Roman" panose="02020603050405020304" pitchFamily="18" charset="0"/>
                <a:cs typeface="Times New Roman" panose="02020603050405020304" pitchFamily="18" charset="0"/>
              </a:rPr>
              <a:t>1. Point-to-Point</a:t>
            </a:r>
          </a:p>
        </p:txBody>
      </p:sp>
      <p:sp>
        <p:nvSpPr>
          <p:cNvPr id="3" name="Content Placeholder 2"/>
          <p:cNvSpPr>
            <a:spLocks noGrp="1"/>
          </p:cNvSpPr>
          <p:nvPr>
            <p:ph idx="1"/>
          </p:nvPr>
        </p:nvSpPr>
        <p:spPr>
          <a:xfrm>
            <a:off x="0" y="381000"/>
            <a:ext cx="8991599" cy="6476999"/>
          </a:xfrm>
        </p:spPr>
        <p:txBody>
          <a:bodyPr>
            <a:normAutofit/>
          </a:bodyPr>
          <a:lstStyle/>
          <a:p>
            <a:pPr algn="just">
              <a:lnSpc>
                <a:spcPct val="150000"/>
              </a:lnSpc>
              <a:spcBef>
                <a:spcPts val="0"/>
              </a:spcBef>
              <a:buFont typeface="Wingdings" panose="05000000000000000000" pitchFamily="2" charset="2"/>
              <a:buChar char="§"/>
              <a:defRPr/>
            </a:pPr>
            <a:r>
              <a:rPr lang="en-US" sz="2600" dirty="0" smtClean="0">
                <a:latin typeface="Times New Roman" panose="02020603050405020304" pitchFamily="18" charset="0"/>
                <a:cs typeface="Times New Roman" panose="02020603050405020304" pitchFamily="18" charset="0"/>
              </a:rPr>
              <a:t>A </a:t>
            </a:r>
            <a:r>
              <a:rPr lang="en-US" sz="2600" b="1" dirty="0" smtClean="0">
                <a:solidFill>
                  <a:srgbClr val="0000CC"/>
                </a:solidFill>
                <a:latin typeface="Times New Roman" panose="02020603050405020304" pitchFamily="18" charset="0"/>
                <a:cs typeface="Times New Roman" panose="02020603050405020304" pitchFamily="18" charset="0"/>
              </a:rPr>
              <a:t>point-to-point</a:t>
            </a:r>
            <a:r>
              <a:rPr lang="en-US" sz="2600" dirty="0" smtClean="0">
                <a:latin typeface="Times New Roman" panose="02020603050405020304" pitchFamily="18" charset="0"/>
                <a:cs typeface="Times New Roman" panose="02020603050405020304" pitchFamily="18" charset="0"/>
              </a:rPr>
              <a:t> </a:t>
            </a:r>
            <a:r>
              <a:rPr lang="en-US" sz="2600" b="1" dirty="0" smtClean="0">
                <a:solidFill>
                  <a:srgbClr val="0000CC"/>
                </a:solidFill>
                <a:latin typeface="Times New Roman" panose="02020603050405020304" pitchFamily="18" charset="0"/>
                <a:cs typeface="Times New Roman" panose="02020603050405020304" pitchFamily="18" charset="0"/>
              </a:rPr>
              <a:t>connection</a:t>
            </a:r>
            <a:r>
              <a:rPr lang="en-US" sz="2600" dirty="0" smtClean="0">
                <a:latin typeface="Times New Roman" panose="02020603050405020304" pitchFamily="18" charset="0"/>
                <a:cs typeface="Times New Roman" panose="02020603050405020304" pitchFamily="18" charset="0"/>
              </a:rPr>
              <a:t> provides a </a:t>
            </a:r>
            <a:r>
              <a:rPr lang="en-US" sz="2600" b="1" dirty="0"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dedicated link </a:t>
            </a:r>
            <a:r>
              <a:rPr lang="en-US" sz="2600" dirty="0" smtClean="0">
                <a:latin typeface="Times New Roman" panose="02020603050405020304" pitchFamily="18" charset="0"/>
                <a:cs typeface="Times New Roman" panose="02020603050405020304" pitchFamily="18" charset="0"/>
              </a:rPr>
              <a:t>between two devices. </a:t>
            </a:r>
          </a:p>
          <a:p>
            <a:pPr algn="just">
              <a:lnSpc>
                <a:spcPct val="150000"/>
              </a:lnSpc>
              <a:spcBef>
                <a:spcPts val="0"/>
              </a:spcBef>
              <a:buFont typeface="Wingdings" panose="05000000000000000000" pitchFamily="2" charset="2"/>
              <a:buChar char="§"/>
              <a:defRPr/>
            </a:pPr>
            <a:r>
              <a:rPr lang="en-US" sz="2600" dirty="0" smtClean="0">
                <a:latin typeface="Times New Roman" panose="02020603050405020304" pitchFamily="18" charset="0"/>
                <a:cs typeface="Times New Roman" panose="02020603050405020304" pitchFamily="18" charset="0"/>
              </a:rPr>
              <a:t>The entire capacity of the link is reserved for transmission between those </a:t>
            </a:r>
            <a:r>
              <a:rPr lang="en-US" sz="2600" b="1" dirty="0" smtClean="0">
                <a:latin typeface="Times New Roman" panose="02020603050405020304" pitchFamily="18" charset="0"/>
                <a:cs typeface="Times New Roman" panose="02020603050405020304" pitchFamily="18" charset="0"/>
              </a:rPr>
              <a:t>two</a:t>
            </a:r>
            <a:r>
              <a:rPr lang="en-US" sz="2600" dirty="0" smtClean="0">
                <a:latin typeface="Times New Roman" panose="02020603050405020304" pitchFamily="18" charset="0"/>
                <a:cs typeface="Times New Roman" panose="02020603050405020304" pitchFamily="18" charset="0"/>
              </a:rPr>
              <a:t> </a:t>
            </a:r>
            <a:r>
              <a:rPr lang="en-US" sz="2600" b="1" dirty="0" smtClean="0">
                <a:latin typeface="Times New Roman" panose="02020603050405020304" pitchFamily="18" charset="0"/>
                <a:cs typeface="Times New Roman" panose="02020603050405020304" pitchFamily="18" charset="0"/>
              </a:rPr>
              <a:t>devices</a:t>
            </a:r>
            <a:r>
              <a:rPr lang="en-US" sz="2600" dirty="0" smtClean="0">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
              <a:defRPr/>
            </a:pPr>
            <a:r>
              <a:rPr lang="en-US" sz="2600" dirty="0" smtClean="0">
                <a:latin typeface="Times New Roman" panose="02020603050405020304" pitchFamily="18" charset="0"/>
                <a:cs typeface="Times New Roman" panose="02020603050405020304" pitchFamily="18" charset="0"/>
              </a:rPr>
              <a:t>Most </a:t>
            </a:r>
            <a:r>
              <a:rPr lang="en-US" sz="2600" b="1" dirty="0" smtClean="0">
                <a:solidFill>
                  <a:srgbClr val="0000CC"/>
                </a:solidFill>
                <a:latin typeface="Times New Roman" panose="02020603050405020304" pitchFamily="18" charset="0"/>
                <a:cs typeface="Times New Roman" panose="02020603050405020304" pitchFamily="18" charset="0"/>
              </a:rPr>
              <a:t>point-to-point connections </a:t>
            </a:r>
            <a:r>
              <a:rPr lang="en-US" sz="2600" dirty="0" smtClean="0">
                <a:latin typeface="Times New Roman" panose="02020603050405020304" pitchFamily="18" charset="0"/>
                <a:cs typeface="Times New Roman" panose="02020603050405020304" pitchFamily="18" charset="0"/>
              </a:rPr>
              <a:t>use an actual length of </a:t>
            </a:r>
            <a:r>
              <a:rPr lang="en-US" sz="2600" b="1" dirty="0" smtClean="0">
                <a:solidFill>
                  <a:srgbClr val="FF0000"/>
                </a:solidFill>
                <a:latin typeface="Times New Roman" panose="02020603050405020304" pitchFamily="18" charset="0"/>
                <a:cs typeface="Times New Roman" panose="02020603050405020304" pitchFamily="18" charset="0"/>
              </a:rPr>
              <a:t>wire</a:t>
            </a:r>
            <a:r>
              <a:rPr lang="en-US" sz="2600" dirty="0" smtClean="0">
                <a:latin typeface="Times New Roman" panose="02020603050405020304" pitchFamily="18" charset="0"/>
                <a:cs typeface="Times New Roman" panose="02020603050405020304" pitchFamily="18" charset="0"/>
              </a:rPr>
              <a:t> or </a:t>
            </a:r>
            <a:r>
              <a:rPr lang="en-US" sz="2600" b="1" dirty="0" smtClean="0">
                <a:solidFill>
                  <a:srgbClr val="FF0000"/>
                </a:solidFill>
                <a:latin typeface="Times New Roman" panose="02020603050405020304" pitchFamily="18" charset="0"/>
                <a:cs typeface="Times New Roman" panose="02020603050405020304" pitchFamily="18" charset="0"/>
              </a:rPr>
              <a:t>cable</a:t>
            </a:r>
            <a:r>
              <a:rPr lang="en-US" sz="2600" dirty="0" smtClean="0">
                <a:latin typeface="Times New Roman" panose="02020603050405020304" pitchFamily="18" charset="0"/>
                <a:cs typeface="Times New Roman" panose="02020603050405020304" pitchFamily="18" charset="0"/>
              </a:rPr>
              <a:t> to </a:t>
            </a:r>
            <a:r>
              <a:rPr lang="en-US" sz="2600" b="1" dirty="0" smtClean="0">
                <a:solidFill>
                  <a:srgbClr val="3366CC"/>
                </a:solidFill>
                <a:latin typeface="Times New Roman" panose="02020603050405020304" pitchFamily="18" charset="0"/>
                <a:cs typeface="Times New Roman" panose="02020603050405020304" pitchFamily="18" charset="0"/>
              </a:rPr>
              <a:t>connect</a:t>
            </a:r>
            <a:r>
              <a:rPr lang="en-US" sz="2600" dirty="0" smtClean="0">
                <a:latin typeface="Times New Roman" panose="02020603050405020304" pitchFamily="18" charset="0"/>
                <a:cs typeface="Times New Roman" panose="02020603050405020304" pitchFamily="18" charset="0"/>
              </a:rPr>
              <a:t> the </a:t>
            </a:r>
            <a:r>
              <a:rPr lang="en-US" sz="2600" b="1" dirty="0" smtClean="0">
                <a:solidFill>
                  <a:srgbClr val="3366CC"/>
                </a:solidFill>
                <a:latin typeface="Times New Roman" panose="02020603050405020304" pitchFamily="18" charset="0"/>
                <a:cs typeface="Times New Roman" panose="02020603050405020304" pitchFamily="18" charset="0"/>
              </a:rPr>
              <a:t>two</a:t>
            </a:r>
            <a:r>
              <a:rPr lang="en-US" sz="2600" dirty="0" smtClean="0">
                <a:latin typeface="Times New Roman" panose="02020603050405020304" pitchFamily="18" charset="0"/>
                <a:cs typeface="Times New Roman" panose="02020603050405020304" pitchFamily="18" charset="0"/>
              </a:rPr>
              <a:t> </a:t>
            </a:r>
            <a:r>
              <a:rPr lang="en-US" sz="2600" b="1" dirty="0" smtClean="0">
                <a:solidFill>
                  <a:srgbClr val="3366CC"/>
                </a:solidFill>
                <a:latin typeface="Times New Roman" panose="02020603050405020304" pitchFamily="18" charset="0"/>
                <a:cs typeface="Times New Roman" panose="02020603050405020304" pitchFamily="18" charset="0"/>
              </a:rPr>
              <a:t>ends</a:t>
            </a:r>
            <a:r>
              <a:rPr lang="en-US" sz="2600" dirty="0" smtClean="0">
                <a:latin typeface="Times New Roman" panose="02020603050405020304" pitchFamily="18" charset="0"/>
                <a:cs typeface="Times New Roman" panose="02020603050405020304" pitchFamily="18" charset="0"/>
              </a:rPr>
              <a:t>, but other options, such as </a:t>
            </a:r>
            <a:r>
              <a:rPr lang="en-US" sz="2600" b="1" dirty="0" smtClean="0">
                <a:solidFill>
                  <a:srgbClr val="6600CC"/>
                </a:solidFill>
                <a:latin typeface="Times New Roman" panose="02020603050405020304" pitchFamily="18" charset="0"/>
                <a:cs typeface="Times New Roman" panose="02020603050405020304" pitchFamily="18" charset="0"/>
              </a:rPr>
              <a:t>microwave</a:t>
            </a:r>
            <a:r>
              <a:rPr lang="en-US" sz="2600" dirty="0" smtClean="0">
                <a:latin typeface="Times New Roman" panose="02020603050405020304" pitchFamily="18" charset="0"/>
                <a:cs typeface="Times New Roman" panose="02020603050405020304" pitchFamily="18" charset="0"/>
              </a:rPr>
              <a:t> or </a:t>
            </a:r>
            <a:r>
              <a:rPr lang="en-US" sz="2600" b="1" dirty="0" smtClean="0">
                <a:solidFill>
                  <a:srgbClr val="6600CC"/>
                </a:solidFill>
                <a:latin typeface="Times New Roman" panose="02020603050405020304" pitchFamily="18" charset="0"/>
                <a:cs typeface="Times New Roman" panose="02020603050405020304" pitchFamily="18" charset="0"/>
              </a:rPr>
              <a:t>satellite</a:t>
            </a:r>
            <a:r>
              <a:rPr lang="en-US" sz="2600" dirty="0" smtClean="0">
                <a:latin typeface="Times New Roman" panose="02020603050405020304" pitchFamily="18" charset="0"/>
                <a:cs typeface="Times New Roman" panose="02020603050405020304" pitchFamily="18" charset="0"/>
              </a:rPr>
              <a:t> </a:t>
            </a:r>
            <a:r>
              <a:rPr lang="en-US" sz="2600" b="1" dirty="0" smtClean="0">
                <a:solidFill>
                  <a:srgbClr val="6600CC"/>
                </a:solidFill>
                <a:latin typeface="Times New Roman" panose="02020603050405020304" pitchFamily="18" charset="0"/>
                <a:cs typeface="Times New Roman" panose="02020603050405020304" pitchFamily="18" charset="0"/>
              </a:rPr>
              <a:t>links</a:t>
            </a:r>
            <a:r>
              <a:rPr lang="en-US" sz="2600" dirty="0" smtClean="0">
                <a:latin typeface="Times New Roman" panose="02020603050405020304" pitchFamily="18" charset="0"/>
                <a:cs typeface="Times New Roman" panose="02020603050405020304" pitchFamily="18" charset="0"/>
              </a:rPr>
              <a:t>, are also possible.</a:t>
            </a:r>
          </a:p>
          <a:p>
            <a:pPr algn="just">
              <a:lnSpc>
                <a:spcPct val="150000"/>
              </a:lnSpc>
              <a:spcBef>
                <a:spcPts val="0"/>
              </a:spcBef>
              <a:buFont typeface="Wingdings" panose="05000000000000000000" pitchFamily="2" charset="2"/>
              <a:buChar char="§"/>
              <a:defRPr/>
            </a:pPr>
            <a:r>
              <a:rPr lang="en-US" sz="2600" dirty="0" smtClean="0">
                <a:latin typeface="Times New Roman" panose="02020603050405020304" pitchFamily="18" charset="0"/>
                <a:cs typeface="Times New Roman" panose="02020603050405020304" pitchFamily="18" charset="0"/>
              </a:rPr>
              <a:t>When you change </a:t>
            </a:r>
            <a:r>
              <a:rPr lang="en-US" sz="2600" b="1" dirty="0" smtClean="0">
                <a:latin typeface="Times New Roman" panose="02020603050405020304" pitchFamily="18" charset="0"/>
                <a:cs typeface="Times New Roman" panose="02020603050405020304" pitchFamily="18" charset="0"/>
              </a:rPr>
              <a:t>television</a:t>
            </a:r>
            <a:r>
              <a:rPr lang="en-US" sz="2600" dirty="0" smtClean="0">
                <a:latin typeface="Times New Roman" panose="02020603050405020304" pitchFamily="18" charset="0"/>
                <a:cs typeface="Times New Roman" panose="02020603050405020304" pitchFamily="18" charset="0"/>
              </a:rPr>
              <a:t> channels by </a:t>
            </a:r>
            <a:r>
              <a:rPr lang="en-US" sz="2600" b="1" dirty="0"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infrared remote control</a:t>
            </a:r>
            <a:r>
              <a:rPr lang="en-US" sz="2600" dirty="0" smtClean="0">
                <a:latin typeface="Times New Roman" panose="02020603050405020304" pitchFamily="18" charset="0"/>
                <a:cs typeface="Times New Roman" panose="02020603050405020304" pitchFamily="18" charset="0"/>
              </a:rPr>
              <a:t>, you are establishing a </a:t>
            </a:r>
            <a:r>
              <a:rPr lang="en-US" sz="2600" b="1" dirty="0" smtClean="0">
                <a:solidFill>
                  <a:srgbClr val="0000CC"/>
                </a:solidFill>
                <a:latin typeface="Times New Roman" panose="02020603050405020304" pitchFamily="18" charset="0"/>
                <a:cs typeface="Times New Roman" panose="02020603050405020304" pitchFamily="18" charset="0"/>
              </a:rPr>
              <a:t>point-to-point</a:t>
            </a:r>
            <a:r>
              <a:rPr lang="en-US" sz="2600" dirty="0" smtClean="0">
                <a:latin typeface="Times New Roman" panose="02020603050405020304" pitchFamily="18" charset="0"/>
                <a:cs typeface="Times New Roman" panose="02020603050405020304" pitchFamily="18" charset="0"/>
              </a:rPr>
              <a:t> connection between the </a:t>
            </a:r>
            <a:r>
              <a:rPr lang="en-US" sz="2600" b="1" dirty="0" smtClean="0">
                <a:solidFill>
                  <a:srgbClr val="FF0000"/>
                </a:solidFill>
                <a:latin typeface="Times New Roman" panose="02020603050405020304" pitchFamily="18" charset="0"/>
                <a:cs typeface="Times New Roman" panose="02020603050405020304" pitchFamily="18" charset="0"/>
              </a:rPr>
              <a:t>remote</a:t>
            </a:r>
            <a:r>
              <a:rPr lang="en-US" sz="2600" dirty="0" smtClean="0">
                <a:latin typeface="Times New Roman" panose="02020603050405020304" pitchFamily="18" charset="0"/>
                <a:cs typeface="Times New Roman" panose="02020603050405020304" pitchFamily="18" charset="0"/>
              </a:rPr>
              <a:t> </a:t>
            </a:r>
            <a:r>
              <a:rPr lang="en-US" sz="2600" b="1" dirty="0" smtClean="0">
                <a:solidFill>
                  <a:srgbClr val="FF0000"/>
                </a:solidFill>
                <a:latin typeface="Times New Roman" panose="02020603050405020304" pitchFamily="18" charset="0"/>
                <a:cs typeface="Times New Roman" panose="02020603050405020304" pitchFamily="18" charset="0"/>
              </a:rPr>
              <a:t>control</a:t>
            </a:r>
            <a:r>
              <a:rPr lang="en-US" sz="2600" dirty="0" smtClean="0">
                <a:latin typeface="Times New Roman" panose="02020603050405020304" pitchFamily="18" charset="0"/>
                <a:cs typeface="Times New Roman" panose="02020603050405020304" pitchFamily="18" charset="0"/>
              </a:rPr>
              <a:t> and the </a:t>
            </a:r>
            <a:r>
              <a:rPr lang="en-US" sz="2600" b="1" dirty="0" smtClean="0">
                <a:solidFill>
                  <a:srgbClr val="FF0000"/>
                </a:solidFill>
                <a:latin typeface="Times New Roman" panose="02020603050405020304" pitchFamily="18" charset="0"/>
                <a:cs typeface="Times New Roman" panose="02020603050405020304" pitchFamily="18" charset="0"/>
              </a:rPr>
              <a:t>television's</a:t>
            </a:r>
            <a:r>
              <a:rPr lang="en-US" sz="2600" dirty="0" smtClean="0">
                <a:latin typeface="Times New Roman" panose="02020603050405020304" pitchFamily="18" charset="0"/>
                <a:cs typeface="Times New Roman" panose="02020603050405020304" pitchFamily="18" charset="0"/>
              </a:rPr>
              <a:t> control </a:t>
            </a:r>
            <a:r>
              <a:rPr lang="en-US" sz="2600" b="1" dirty="0" smtClean="0">
                <a:solidFill>
                  <a:srgbClr val="FF0000"/>
                </a:solidFill>
                <a:latin typeface="Times New Roman" panose="02020603050405020304" pitchFamily="18" charset="0"/>
                <a:cs typeface="Times New Roman" panose="02020603050405020304" pitchFamily="18" charset="0"/>
              </a:rPr>
              <a:t>system</a:t>
            </a:r>
            <a:r>
              <a:rPr lang="en-US" sz="2600" dirty="0" smtClean="0">
                <a:latin typeface="Times New Roman" panose="02020603050405020304" pitchFamily="18" charset="0"/>
                <a:cs typeface="Times New Roman" panose="02020603050405020304" pitchFamily="18" charset="0"/>
              </a:rPr>
              <a:t>.</a:t>
            </a:r>
            <a:endParaRPr lang="en-US" sz="26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E90F455D-9CE0-4F9B-A27C-72E940D52AA5}" type="slidenum">
              <a:rPr lang="en-US" smtClean="0"/>
              <a:pPr>
                <a:defRPr/>
              </a:pPr>
              <a:t>39</a:t>
            </a:fld>
            <a:r>
              <a:rPr lang="en-US" smtClean="0"/>
              <a:t> of 52</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324468" y="124698"/>
            <a:ext cx="8382000" cy="298910"/>
          </a:xfrm>
        </p:spPr>
        <p:txBody>
          <a:bodyPr rtlCol="0">
            <a:noAutofit/>
          </a:bodyPr>
          <a:lstStyle/>
          <a:p>
            <a:pPr eaLnBrk="1" fontAlgn="auto" hangingPunct="1">
              <a:spcAft>
                <a:spcPts val="0"/>
              </a:spcAft>
              <a:defRPr/>
            </a:pPr>
            <a:r>
              <a:rPr lang="en-US" sz="2800" b="1" dirty="0" smtClean="0">
                <a:solidFill>
                  <a:srgbClr val="00B050"/>
                </a:solidFill>
              </a:rPr>
              <a:t>Contd.</a:t>
            </a:r>
          </a:p>
        </p:txBody>
      </p:sp>
      <p:sp>
        <p:nvSpPr>
          <p:cNvPr id="4099" name="Content Placeholder 2"/>
          <p:cNvSpPr>
            <a:spLocks noGrp="1"/>
          </p:cNvSpPr>
          <p:nvPr>
            <p:ph idx="1"/>
          </p:nvPr>
        </p:nvSpPr>
        <p:spPr>
          <a:xfrm>
            <a:off x="146304" y="124698"/>
            <a:ext cx="8997696" cy="5895102"/>
          </a:xfrm>
        </p:spPr>
        <p:txBody>
          <a:bodyPr>
            <a:noAutofit/>
          </a:bodyPr>
          <a:lstStyle/>
          <a:p>
            <a:pPr lvl="1" algn="just">
              <a:lnSpc>
                <a:spcPct val="150000"/>
              </a:lnSpc>
              <a:spcBef>
                <a:spcPts val="0"/>
              </a:spcBef>
              <a:buFont typeface="Wingdings" panose="05000000000000000000" pitchFamily="2" charset="2"/>
              <a:buChar char="§"/>
            </a:pPr>
            <a:r>
              <a:rPr lang="en-US" altLang="en-US" sz="2600" b="1" dirty="0">
                <a:solidFill>
                  <a:srgbClr val="0000CC"/>
                </a:solidFill>
                <a:latin typeface="Times New Roman" panose="02020603050405020304" pitchFamily="18" charset="0"/>
                <a:cs typeface="Times New Roman" panose="02020603050405020304" pitchFamily="18" charset="0"/>
              </a:rPr>
              <a:t>Autonomous</a:t>
            </a:r>
            <a:r>
              <a:rPr lang="en-US" altLang="en-US" sz="2600" dirty="0">
                <a:latin typeface="Times New Roman" panose="02020603050405020304" pitchFamily="18" charset="0"/>
                <a:cs typeface="Times New Roman" panose="02020603050405020304" pitchFamily="18" charset="0"/>
              </a:rPr>
              <a:t> meaning where </a:t>
            </a:r>
            <a:r>
              <a:rPr lang="en-US" altLang="en-US" sz="2600" b="1" dirty="0">
                <a:solidFill>
                  <a:srgbClr val="6600CC"/>
                </a:solidFill>
                <a:latin typeface="Times New Roman" panose="02020603050405020304" pitchFamily="18" charset="0"/>
                <a:cs typeface="Times New Roman" panose="02020603050405020304" pitchFamily="18" charset="0"/>
              </a:rPr>
              <a:t>no</a:t>
            </a:r>
            <a:r>
              <a:rPr lang="en-US" altLang="en-US" sz="2600" dirty="0">
                <a:latin typeface="Times New Roman" panose="02020603050405020304" pitchFamily="18" charset="0"/>
                <a:cs typeface="Times New Roman" panose="02020603050405020304" pitchFamily="18" charset="0"/>
              </a:rPr>
              <a:t> </a:t>
            </a:r>
            <a:r>
              <a:rPr lang="en-US" altLang="en-US" sz="2600" b="1" dirty="0">
                <a:solidFill>
                  <a:srgbClr val="6600CC"/>
                </a:solidFill>
                <a:latin typeface="Times New Roman" panose="02020603050405020304" pitchFamily="18" charset="0"/>
                <a:cs typeface="Times New Roman" panose="02020603050405020304" pitchFamily="18" charset="0"/>
              </a:rPr>
              <a:t>one</a:t>
            </a:r>
            <a:r>
              <a:rPr lang="en-US" altLang="en-US" sz="2600" dirty="0">
                <a:latin typeface="Times New Roman" panose="02020603050405020304" pitchFamily="18" charset="0"/>
                <a:cs typeface="Times New Roman" panose="02020603050405020304" pitchFamily="18" charset="0"/>
              </a:rPr>
              <a:t> </a:t>
            </a:r>
            <a:r>
              <a:rPr lang="en-US" altLang="en-US" sz="2600" b="1" dirty="0">
                <a:solidFill>
                  <a:srgbClr val="6600CC"/>
                </a:solidFill>
                <a:latin typeface="Times New Roman" panose="02020603050405020304" pitchFamily="18" charset="0"/>
                <a:cs typeface="Times New Roman" panose="02020603050405020304" pitchFamily="18" charset="0"/>
              </a:rPr>
              <a:t>computer</a:t>
            </a:r>
            <a:r>
              <a:rPr lang="en-US" altLang="en-US" sz="2600" dirty="0">
                <a:latin typeface="Times New Roman" panose="02020603050405020304" pitchFamily="18" charset="0"/>
                <a:cs typeface="Times New Roman" panose="02020603050405020304" pitchFamily="18" charset="0"/>
              </a:rPr>
              <a:t> </a:t>
            </a:r>
            <a:r>
              <a:rPr lang="en-US" altLang="en-US" sz="2600" b="1" dirty="0">
                <a:solidFill>
                  <a:srgbClr val="6600CC"/>
                </a:solidFill>
                <a:latin typeface="Times New Roman" panose="02020603050405020304" pitchFamily="18" charset="0"/>
                <a:cs typeface="Times New Roman" panose="02020603050405020304" pitchFamily="18" charset="0"/>
              </a:rPr>
              <a:t>controls</a:t>
            </a:r>
            <a:r>
              <a:rPr lang="en-US" altLang="en-US" sz="2600" dirty="0">
                <a:latin typeface="Times New Roman" panose="02020603050405020304" pitchFamily="18" charset="0"/>
                <a:cs typeface="Times New Roman" panose="02020603050405020304" pitchFamily="18" charset="0"/>
              </a:rPr>
              <a:t> any </a:t>
            </a:r>
            <a:r>
              <a:rPr lang="en-US" altLang="en-US" sz="2600" b="1" dirty="0">
                <a:latin typeface="Times New Roman" panose="02020603050405020304" pitchFamily="18" charset="0"/>
                <a:cs typeface="Times New Roman" panose="02020603050405020304" pitchFamily="18" charset="0"/>
              </a:rPr>
              <a:t>other</a:t>
            </a:r>
            <a:r>
              <a:rPr lang="en-US" altLang="en-US" sz="2600" dirty="0">
                <a:latin typeface="Times New Roman" panose="02020603050405020304" pitchFamily="18" charset="0"/>
                <a:cs typeface="Times New Roman" panose="02020603050405020304" pitchFamily="18" charset="0"/>
              </a:rPr>
              <a:t> </a:t>
            </a:r>
            <a:r>
              <a:rPr lang="en-US" altLang="en-US" sz="2600" b="1" dirty="0">
                <a:latin typeface="Times New Roman" panose="02020603050405020304" pitchFamily="18" charset="0"/>
                <a:cs typeface="Times New Roman" panose="02020603050405020304" pitchFamily="18" charset="0"/>
              </a:rPr>
              <a:t>computer</a:t>
            </a:r>
            <a:r>
              <a:rPr lang="en-US" altLang="en-US" sz="2600" dirty="0">
                <a:latin typeface="Times New Roman" panose="02020603050405020304" pitchFamily="18" charset="0"/>
                <a:cs typeface="Times New Roman" panose="02020603050405020304" pitchFamily="18" charset="0"/>
              </a:rPr>
              <a:t> (i.e. </a:t>
            </a:r>
            <a:r>
              <a:rPr lang="en-US" altLang="en-US" sz="2600" b="1" dirty="0">
                <a:solidFill>
                  <a:srgbClr val="660033"/>
                </a:solidFill>
                <a:latin typeface="Times New Roman" panose="02020603050405020304" pitchFamily="18" charset="0"/>
                <a:cs typeface="Times New Roman" panose="02020603050405020304" pitchFamily="18" charset="0"/>
              </a:rPr>
              <a:t>no computer</a:t>
            </a:r>
            <a:r>
              <a:rPr lang="en-US" altLang="en-US" sz="2600" dirty="0">
                <a:solidFill>
                  <a:srgbClr val="660033"/>
                </a:solidFill>
                <a:latin typeface="Times New Roman" panose="02020603050405020304" pitchFamily="18" charset="0"/>
                <a:cs typeface="Times New Roman" panose="02020603050405020304" pitchFamily="18" charset="0"/>
              </a:rPr>
              <a:t> </a:t>
            </a:r>
            <a:r>
              <a:rPr lang="en-US" altLang="en-US" sz="2600" dirty="0">
                <a:latin typeface="Times New Roman" panose="02020603050405020304" pitchFamily="18" charset="0"/>
                <a:cs typeface="Times New Roman" panose="02020603050405020304" pitchFamily="18" charset="0"/>
              </a:rPr>
              <a:t>can </a:t>
            </a:r>
            <a:r>
              <a:rPr lang="en-US" altLang="en-US" sz="2600" b="1" dirty="0">
                <a:solidFill>
                  <a:srgbClr val="660033"/>
                </a:solidFill>
                <a:latin typeface="Times New Roman" panose="02020603050405020304" pitchFamily="18" charset="0"/>
                <a:cs typeface="Times New Roman" panose="02020603050405020304" pitchFamily="18" charset="0"/>
              </a:rPr>
              <a:t>forcibly</a:t>
            </a:r>
            <a:r>
              <a:rPr lang="en-US" altLang="en-US" sz="2600" dirty="0">
                <a:latin typeface="Times New Roman" panose="02020603050405020304" pitchFamily="18" charset="0"/>
                <a:cs typeface="Times New Roman" panose="02020603050405020304" pitchFamily="18" charset="0"/>
              </a:rPr>
              <a:t> </a:t>
            </a:r>
            <a:r>
              <a:rPr lang="en-US" altLang="en-US" sz="2600" b="1" dirty="0">
                <a:solidFill>
                  <a:srgbClr val="660033"/>
                </a:solidFill>
                <a:latin typeface="Times New Roman" panose="02020603050405020304" pitchFamily="18" charset="0"/>
                <a:cs typeface="Times New Roman" panose="02020603050405020304" pitchFamily="18" charset="0"/>
              </a:rPr>
              <a:t>start</a:t>
            </a:r>
            <a:r>
              <a:rPr lang="en-US" altLang="en-US" sz="2600" dirty="0">
                <a:latin typeface="Times New Roman" panose="02020603050405020304" pitchFamily="18" charset="0"/>
                <a:cs typeface="Times New Roman" panose="02020603050405020304" pitchFamily="18" charset="0"/>
              </a:rPr>
              <a:t> or </a:t>
            </a:r>
            <a:r>
              <a:rPr lang="en-US" altLang="en-US" sz="2600" b="1" dirty="0">
                <a:solidFill>
                  <a:srgbClr val="660033"/>
                </a:solidFill>
                <a:latin typeface="Times New Roman" panose="02020603050405020304" pitchFamily="18" charset="0"/>
                <a:cs typeface="Times New Roman" panose="02020603050405020304" pitchFamily="18" charset="0"/>
              </a:rPr>
              <a:t>stop</a:t>
            </a:r>
            <a:r>
              <a:rPr lang="en-US" altLang="en-US" sz="2600" dirty="0">
                <a:latin typeface="Times New Roman" panose="02020603050405020304" pitchFamily="18" charset="0"/>
                <a:cs typeface="Times New Roman" panose="02020603050405020304" pitchFamily="18" charset="0"/>
              </a:rPr>
              <a:t> another </a:t>
            </a:r>
            <a:r>
              <a:rPr lang="en-US" altLang="en-US" sz="2600" b="1" dirty="0">
                <a:solidFill>
                  <a:srgbClr val="660033"/>
                </a:solidFill>
                <a:latin typeface="Times New Roman" panose="02020603050405020304" pitchFamily="18" charset="0"/>
                <a:cs typeface="Times New Roman" panose="02020603050405020304" pitchFamily="18" charset="0"/>
              </a:rPr>
              <a:t>computer</a:t>
            </a:r>
            <a:r>
              <a:rPr lang="en-US" altLang="en-US" sz="2600" dirty="0">
                <a:latin typeface="Times New Roman" panose="02020603050405020304" pitchFamily="18" charset="0"/>
                <a:cs typeface="Times New Roman" panose="02020603050405020304" pitchFamily="18" charset="0"/>
              </a:rPr>
              <a:t>)</a:t>
            </a:r>
          </a:p>
          <a:p>
            <a:pPr lvl="1" algn="just">
              <a:lnSpc>
                <a:spcPct val="150000"/>
              </a:lnSpc>
              <a:spcBef>
                <a:spcPts val="0"/>
              </a:spcBef>
              <a:buFont typeface="Wingdings" panose="05000000000000000000" pitchFamily="2" charset="2"/>
              <a:buChar char="§"/>
            </a:pPr>
            <a:r>
              <a:rPr lang="en-US" altLang="en-US" sz="2600" b="1" dirty="0" smtClean="0">
                <a:latin typeface="Times New Roman" panose="02020603050405020304" pitchFamily="18" charset="0"/>
                <a:cs typeface="Times New Roman" panose="02020603050405020304" pitchFamily="18" charset="0"/>
              </a:rPr>
              <a:t>Computers</a:t>
            </a:r>
            <a:r>
              <a:rPr lang="en-US" altLang="en-US" sz="2600" dirty="0" smtClean="0">
                <a:latin typeface="Times New Roman" panose="02020603050405020304" pitchFamily="18" charset="0"/>
                <a:cs typeface="Times New Roman" panose="02020603050405020304" pitchFamily="18" charset="0"/>
              </a:rPr>
              <a:t> </a:t>
            </a:r>
            <a:r>
              <a:rPr lang="en-US" altLang="en-US" sz="2600" dirty="0">
                <a:latin typeface="Times New Roman" panose="02020603050405020304" pitchFamily="18" charset="0"/>
                <a:cs typeface="Times New Roman" panose="02020603050405020304" pitchFamily="18" charset="0"/>
              </a:rPr>
              <a:t>can be </a:t>
            </a:r>
            <a:r>
              <a:rPr lang="en-US" altLang="en-US" sz="2600" b="1" dirty="0">
                <a:solidFill>
                  <a:srgbClr val="FF0000"/>
                </a:solidFill>
                <a:latin typeface="Times New Roman" panose="02020603050405020304" pitchFamily="18" charset="0"/>
                <a:cs typeface="Times New Roman" panose="02020603050405020304" pitchFamily="18" charset="0"/>
              </a:rPr>
              <a:t>PC’s</a:t>
            </a:r>
            <a:r>
              <a:rPr lang="en-US" altLang="en-US" sz="2600" dirty="0">
                <a:latin typeface="Times New Roman" panose="02020603050405020304" pitchFamily="18" charset="0"/>
                <a:cs typeface="Times New Roman" panose="02020603050405020304" pitchFamily="18" charset="0"/>
              </a:rPr>
              <a:t>, </a:t>
            </a:r>
            <a:r>
              <a:rPr lang="en-US" altLang="en-US" sz="2600" b="1" dirty="0">
                <a:solidFill>
                  <a:srgbClr val="FF0000"/>
                </a:solidFill>
                <a:latin typeface="Times New Roman" panose="02020603050405020304" pitchFamily="18" charset="0"/>
                <a:cs typeface="Times New Roman" panose="02020603050405020304" pitchFamily="18" charset="0"/>
              </a:rPr>
              <a:t>workstations</a:t>
            </a:r>
            <a:r>
              <a:rPr lang="en-US" altLang="en-US" sz="2600" dirty="0">
                <a:latin typeface="Times New Roman" panose="02020603050405020304" pitchFamily="18" charset="0"/>
                <a:cs typeface="Times New Roman" panose="02020603050405020304" pitchFamily="18" charset="0"/>
              </a:rPr>
              <a:t>, </a:t>
            </a:r>
            <a:r>
              <a:rPr lang="en-US" altLang="en-US" sz="2600" b="1" dirty="0">
                <a:solidFill>
                  <a:srgbClr val="990099"/>
                </a:solidFill>
                <a:latin typeface="Times New Roman" panose="02020603050405020304" pitchFamily="18" charset="0"/>
                <a:cs typeface="Times New Roman" panose="02020603050405020304" pitchFamily="18" charset="0"/>
              </a:rPr>
              <a:t>server computers</a:t>
            </a:r>
            <a:r>
              <a:rPr lang="en-US" altLang="en-US" sz="2600" dirty="0">
                <a:solidFill>
                  <a:srgbClr val="990099"/>
                </a:solidFill>
                <a:latin typeface="Times New Roman" panose="02020603050405020304" pitchFamily="18" charset="0"/>
                <a:cs typeface="Times New Roman" panose="02020603050405020304" pitchFamily="18" charset="0"/>
              </a:rPr>
              <a:t> </a:t>
            </a:r>
            <a:r>
              <a:rPr lang="en-US" altLang="en-US" sz="2600" dirty="0">
                <a:latin typeface="Times New Roman" panose="02020603050405020304" pitchFamily="18" charset="0"/>
                <a:cs typeface="Times New Roman" panose="02020603050405020304" pitchFamily="18" charset="0"/>
              </a:rPr>
              <a:t>and </a:t>
            </a:r>
            <a:r>
              <a:rPr lang="en-US" altLang="en-US" sz="2600" b="1" dirty="0">
                <a:solidFill>
                  <a:srgbClr val="990099"/>
                </a:solidFill>
                <a:latin typeface="Times New Roman" panose="02020603050405020304" pitchFamily="18" charset="0"/>
                <a:cs typeface="Times New Roman" panose="02020603050405020304" pitchFamily="18" charset="0"/>
              </a:rPr>
              <a:t>internetworking</a:t>
            </a:r>
            <a:r>
              <a:rPr lang="en-US" altLang="en-US" sz="2600" dirty="0">
                <a:latin typeface="Times New Roman" panose="02020603050405020304" pitchFamily="18" charset="0"/>
                <a:cs typeface="Times New Roman" panose="02020603050405020304" pitchFamily="18" charset="0"/>
              </a:rPr>
              <a:t> </a:t>
            </a:r>
            <a:r>
              <a:rPr lang="en-US" altLang="en-US" sz="2600" b="1" dirty="0">
                <a:solidFill>
                  <a:srgbClr val="990099"/>
                </a:solidFill>
                <a:latin typeface="Times New Roman" panose="02020603050405020304" pitchFamily="18" charset="0"/>
                <a:cs typeface="Times New Roman" panose="02020603050405020304" pitchFamily="18" charset="0"/>
              </a:rPr>
              <a:t>devices</a:t>
            </a:r>
            <a:r>
              <a:rPr lang="en-US" altLang="en-US" sz="2600" dirty="0">
                <a:latin typeface="Times New Roman" panose="02020603050405020304" pitchFamily="18" charset="0"/>
                <a:cs typeface="Times New Roman" panose="02020603050405020304" pitchFamily="18" charset="0"/>
              </a:rPr>
              <a:t> such as </a:t>
            </a:r>
            <a:r>
              <a:rPr lang="en-US" altLang="en-US" sz="2600" b="1" dirty="0">
                <a:solidFill>
                  <a:srgbClr val="3333FF"/>
                </a:solidFill>
                <a:latin typeface="Times New Roman" panose="02020603050405020304" pitchFamily="18" charset="0"/>
                <a:cs typeface="Times New Roman" panose="02020603050405020304" pitchFamily="18" charset="0"/>
              </a:rPr>
              <a:t>hubs</a:t>
            </a:r>
            <a:r>
              <a:rPr lang="en-US" altLang="en-US" sz="2600" dirty="0">
                <a:latin typeface="Times New Roman" panose="02020603050405020304" pitchFamily="18" charset="0"/>
                <a:cs typeface="Times New Roman" panose="02020603050405020304" pitchFamily="18" charset="0"/>
              </a:rPr>
              <a:t>, </a:t>
            </a:r>
            <a:r>
              <a:rPr lang="en-US" altLang="en-US" sz="2600" b="1" dirty="0">
                <a:solidFill>
                  <a:srgbClr val="3333FF"/>
                </a:solidFill>
                <a:latin typeface="Times New Roman" panose="02020603050405020304" pitchFamily="18" charset="0"/>
                <a:cs typeface="Times New Roman" panose="02020603050405020304" pitchFamily="18" charset="0"/>
              </a:rPr>
              <a:t>switches</a:t>
            </a:r>
            <a:r>
              <a:rPr lang="en-US" altLang="en-US" sz="2600" dirty="0">
                <a:latin typeface="Times New Roman" panose="02020603050405020304" pitchFamily="18" charset="0"/>
                <a:cs typeface="Times New Roman" panose="02020603050405020304" pitchFamily="18" charset="0"/>
              </a:rPr>
              <a:t> and </a:t>
            </a:r>
            <a:r>
              <a:rPr lang="en-US" altLang="en-US" sz="2600" b="1" dirty="0">
                <a:solidFill>
                  <a:srgbClr val="3333FF"/>
                </a:solidFill>
                <a:latin typeface="Times New Roman" panose="02020603050405020304" pitchFamily="18" charset="0"/>
                <a:cs typeface="Times New Roman" panose="02020603050405020304" pitchFamily="18" charset="0"/>
              </a:rPr>
              <a:t>routers</a:t>
            </a:r>
          </a:p>
          <a:p>
            <a:pPr lvl="1" algn="just">
              <a:lnSpc>
                <a:spcPct val="150000"/>
              </a:lnSpc>
              <a:spcBef>
                <a:spcPts val="0"/>
              </a:spcBef>
              <a:buFont typeface="Wingdings" panose="05000000000000000000" pitchFamily="2" charset="2"/>
              <a:buChar char="ü"/>
            </a:pPr>
            <a:r>
              <a:rPr lang="en-US" altLang="en-US" sz="2600" dirty="0">
                <a:latin typeface="Times New Roman" panose="02020603050405020304" pitchFamily="18" charset="0"/>
                <a:cs typeface="Times New Roman" panose="02020603050405020304" pitchFamily="18" charset="0"/>
              </a:rPr>
              <a:t>The </a:t>
            </a:r>
            <a:r>
              <a:rPr lang="en-US" altLang="en-US" sz="2600" b="1" dirty="0">
                <a:latin typeface="Times New Roman" panose="02020603050405020304" pitchFamily="18" charset="0"/>
                <a:cs typeface="Times New Roman" panose="02020603050405020304" pitchFamily="18" charset="0"/>
              </a:rPr>
              <a:t>computers</a:t>
            </a:r>
            <a:r>
              <a:rPr lang="en-US" altLang="en-US" sz="2600" dirty="0">
                <a:latin typeface="Times New Roman" panose="02020603050405020304" pitchFamily="18" charset="0"/>
                <a:cs typeface="Times New Roman" panose="02020603050405020304" pitchFamily="18" charset="0"/>
              </a:rPr>
              <a:t> can be </a:t>
            </a:r>
            <a:r>
              <a:rPr lang="en-US" altLang="en-US" sz="2600" b="1" dirty="0">
                <a:solidFill>
                  <a:srgbClr val="990099"/>
                </a:solidFill>
                <a:latin typeface="Times New Roman" panose="02020603050405020304" pitchFamily="18" charset="0"/>
                <a:cs typeface="Times New Roman" panose="02020603050405020304" pitchFamily="18" charset="0"/>
              </a:rPr>
              <a:t>geographically</a:t>
            </a:r>
            <a:r>
              <a:rPr lang="en-US" altLang="en-US" sz="2600" dirty="0">
                <a:latin typeface="Times New Roman" panose="02020603050405020304" pitchFamily="18" charset="0"/>
                <a:cs typeface="Times New Roman" panose="02020603050405020304" pitchFamily="18" charset="0"/>
              </a:rPr>
              <a:t> </a:t>
            </a:r>
            <a:r>
              <a:rPr lang="en-US" altLang="en-US" sz="2600" b="1" dirty="0">
                <a:solidFill>
                  <a:srgbClr val="990099"/>
                </a:solidFill>
                <a:latin typeface="Times New Roman" panose="02020603050405020304" pitchFamily="18" charset="0"/>
                <a:cs typeface="Times New Roman" panose="02020603050405020304" pitchFamily="18" charset="0"/>
              </a:rPr>
              <a:t>located</a:t>
            </a:r>
            <a:r>
              <a:rPr lang="en-US" altLang="en-US" sz="2600" dirty="0">
                <a:latin typeface="Times New Roman" panose="02020603050405020304" pitchFamily="18" charset="0"/>
                <a:cs typeface="Times New Roman" panose="02020603050405020304" pitchFamily="18" charset="0"/>
              </a:rPr>
              <a:t> </a:t>
            </a:r>
            <a:r>
              <a:rPr lang="en-US" altLang="en-US" sz="2600" b="1" dirty="0">
                <a:solidFill>
                  <a:srgbClr val="990099"/>
                </a:solidFill>
                <a:latin typeface="Times New Roman" panose="02020603050405020304" pitchFamily="18" charset="0"/>
                <a:cs typeface="Times New Roman" panose="02020603050405020304" pitchFamily="18" charset="0"/>
              </a:rPr>
              <a:t>anywhere</a:t>
            </a:r>
            <a:r>
              <a:rPr lang="en-US" altLang="en-US" sz="2600" dirty="0">
                <a:latin typeface="Times New Roman" panose="02020603050405020304" pitchFamily="18" charset="0"/>
                <a:cs typeface="Times New Roman" panose="02020603050405020304" pitchFamily="18" charset="0"/>
              </a:rPr>
              <a:t> </a:t>
            </a:r>
          </a:p>
          <a:p>
            <a:pPr marL="176213" lvl="1" indent="0" algn="just">
              <a:lnSpc>
                <a:spcPct val="150000"/>
              </a:lnSpc>
              <a:spcBef>
                <a:spcPts val="0"/>
              </a:spcBef>
              <a:buNone/>
              <a:defRPr/>
            </a:pPr>
            <a:endParaRPr lang="en-US" sz="260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p:txBody>
          <a:bodyPr/>
          <a:lstStyle/>
          <a:p>
            <a:pPr>
              <a:defRPr/>
            </a:pPr>
            <a:fld id="{E90F455D-9CE0-4F9B-A27C-72E940D52AA5}" type="slidenum">
              <a:rPr lang="en-US" smtClean="0"/>
              <a:pPr>
                <a:defRPr/>
              </a:pPr>
              <a:t>4</a:t>
            </a:fld>
            <a:r>
              <a:rPr lang="en-US" smtClean="0"/>
              <a:t> of 52</a:t>
            </a:r>
            <a:endParaRPr lang="en-US" dirty="0"/>
          </a:p>
        </p:txBody>
      </p:sp>
      <p:pic>
        <p:nvPicPr>
          <p:cNvPr id="10" name="Picture 4"/>
          <p:cNvPicPr>
            <a:picLocks noChangeAspect="1" noChangeArrowheads="1"/>
          </p:cNvPicPr>
          <p:nvPr/>
        </p:nvPicPr>
        <p:blipFill>
          <a:blip r:embed="rId2"/>
          <a:srcRect/>
          <a:stretch>
            <a:fillRect/>
          </a:stretch>
        </p:blipFill>
        <p:spPr bwMode="auto">
          <a:xfrm>
            <a:off x="762000" y="4437158"/>
            <a:ext cx="7168896" cy="2267128"/>
          </a:xfrm>
          <a:prstGeom prst="rect">
            <a:avLst/>
          </a:prstGeom>
          <a:noFill/>
          <a:ln w="9525">
            <a:noFill/>
            <a:miter lim="800000"/>
            <a:headEnd/>
            <a:tailEnd/>
          </a:ln>
        </p:spPr>
      </p:pic>
    </p:spTree>
    <p:extLst>
      <p:ext uri="{BB962C8B-B14F-4D97-AF65-F5344CB8AC3E}">
        <p14:creationId xmlns:p14="http://schemas.microsoft.com/office/powerpoint/2010/main" val="142180236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a:xfrm>
            <a:off x="1606045" y="0"/>
            <a:ext cx="5937755" cy="533400"/>
          </a:xfrm>
        </p:spPr>
        <p:txBody>
          <a:bodyPr>
            <a:normAutofit fontScale="90000"/>
          </a:bodyPr>
          <a:lstStyle/>
          <a:p>
            <a:r>
              <a:rPr lang="en-US" b="1" dirty="0" smtClean="0">
                <a:solidFill>
                  <a:srgbClr val="6600CC"/>
                </a:solidFill>
                <a:latin typeface="Times New Roman" panose="02020603050405020304" pitchFamily="18" charset="0"/>
                <a:cs typeface="Times New Roman" panose="02020603050405020304" pitchFamily="18" charset="0"/>
              </a:rPr>
              <a:t>2. Multipoint</a:t>
            </a:r>
          </a:p>
        </p:txBody>
      </p:sp>
      <p:sp>
        <p:nvSpPr>
          <p:cNvPr id="3" name="Content Placeholder 2"/>
          <p:cNvSpPr>
            <a:spLocks noGrp="1"/>
          </p:cNvSpPr>
          <p:nvPr>
            <p:ph idx="1"/>
          </p:nvPr>
        </p:nvSpPr>
        <p:spPr>
          <a:xfrm>
            <a:off x="76200" y="533400"/>
            <a:ext cx="8991599" cy="6050279"/>
          </a:xfrm>
        </p:spPr>
        <p:txBody>
          <a:bodyPr>
            <a:noAutofit/>
          </a:bodyPr>
          <a:lstStyle/>
          <a:p>
            <a:pPr algn="just">
              <a:lnSpc>
                <a:spcPct val="150000"/>
              </a:lnSpc>
              <a:spcBef>
                <a:spcPts val="0"/>
              </a:spcBef>
              <a:buFont typeface="Wingdings" panose="05000000000000000000" pitchFamily="2" charset="2"/>
              <a:buChar char="§"/>
              <a:defRPr/>
            </a:pPr>
            <a:r>
              <a:rPr lang="en-US" sz="3000" dirty="0" smtClean="0">
                <a:latin typeface="Times New Roman" panose="02020603050405020304" pitchFamily="18" charset="0"/>
                <a:cs typeface="Times New Roman" panose="02020603050405020304" pitchFamily="18" charset="0"/>
              </a:rPr>
              <a:t>A </a:t>
            </a:r>
            <a:r>
              <a:rPr lang="en-US" sz="3000" b="1" dirty="0" smtClean="0">
                <a:latin typeface="Times New Roman" panose="02020603050405020304" pitchFamily="18" charset="0"/>
                <a:cs typeface="Times New Roman" panose="02020603050405020304" pitchFamily="18" charset="0"/>
              </a:rPr>
              <a:t>multipoint</a:t>
            </a:r>
            <a:r>
              <a:rPr lang="en-US" sz="3000" dirty="0" smtClean="0">
                <a:latin typeface="Times New Roman" panose="02020603050405020304" pitchFamily="18" charset="0"/>
                <a:cs typeface="Times New Roman" panose="02020603050405020304" pitchFamily="18" charset="0"/>
              </a:rPr>
              <a:t> (also called </a:t>
            </a:r>
            <a:r>
              <a:rPr lang="en-US" sz="3000" b="1" dirty="0" smtClean="0">
                <a:solidFill>
                  <a:srgbClr val="6600CC"/>
                </a:solidFill>
                <a:latin typeface="Times New Roman" panose="02020603050405020304" pitchFamily="18" charset="0"/>
                <a:cs typeface="Times New Roman" panose="02020603050405020304" pitchFamily="18" charset="0"/>
              </a:rPr>
              <a:t>multidrop</a:t>
            </a:r>
            <a:r>
              <a:rPr lang="en-US" sz="3000" dirty="0" smtClean="0">
                <a:latin typeface="Times New Roman" panose="02020603050405020304" pitchFamily="18" charset="0"/>
                <a:cs typeface="Times New Roman" panose="02020603050405020304" pitchFamily="18" charset="0"/>
              </a:rPr>
              <a:t>) </a:t>
            </a:r>
            <a:r>
              <a:rPr lang="en-US" sz="3000" b="1" dirty="0" smtClean="0">
                <a:solidFill>
                  <a:srgbClr val="6600CC"/>
                </a:solidFill>
                <a:latin typeface="Times New Roman" panose="02020603050405020304" pitchFamily="18" charset="0"/>
                <a:cs typeface="Times New Roman" panose="02020603050405020304" pitchFamily="18" charset="0"/>
              </a:rPr>
              <a:t>connection</a:t>
            </a:r>
            <a:r>
              <a:rPr lang="en-US" sz="3000" dirty="0" smtClean="0">
                <a:latin typeface="Times New Roman" panose="02020603050405020304" pitchFamily="18" charset="0"/>
                <a:cs typeface="Times New Roman" panose="02020603050405020304" pitchFamily="18" charset="0"/>
              </a:rPr>
              <a:t> is one in which more than </a:t>
            </a:r>
            <a:r>
              <a:rPr lang="en-US" sz="3000" b="1" dirty="0" smtClean="0">
                <a:latin typeface="Times New Roman" panose="02020603050405020304" pitchFamily="18" charset="0"/>
                <a:cs typeface="Times New Roman" panose="02020603050405020304" pitchFamily="18" charset="0"/>
              </a:rPr>
              <a:t>two</a:t>
            </a:r>
            <a:r>
              <a:rPr lang="en-US" sz="3000" dirty="0" smtClean="0">
                <a:latin typeface="Times New Roman" panose="02020603050405020304" pitchFamily="18" charset="0"/>
                <a:cs typeface="Times New Roman" panose="02020603050405020304" pitchFamily="18" charset="0"/>
              </a:rPr>
              <a:t> specific </a:t>
            </a:r>
            <a:r>
              <a:rPr lang="en-US" sz="3000" b="1" dirty="0" smtClean="0">
                <a:latin typeface="Times New Roman" panose="02020603050405020304" pitchFamily="18" charset="0"/>
                <a:cs typeface="Times New Roman" panose="02020603050405020304" pitchFamily="18" charset="0"/>
              </a:rPr>
              <a:t>devices</a:t>
            </a:r>
            <a:r>
              <a:rPr lang="en-US" sz="3000" dirty="0" smtClean="0">
                <a:latin typeface="Times New Roman" panose="02020603050405020304" pitchFamily="18" charset="0"/>
                <a:cs typeface="Times New Roman" panose="02020603050405020304" pitchFamily="18" charset="0"/>
              </a:rPr>
              <a:t> </a:t>
            </a:r>
            <a:r>
              <a:rPr lang="en-US" sz="3000" b="1" dirty="0"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share a single link</a:t>
            </a:r>
            <a:r>
              <a:rPr lang="en-US" sz="3000" dirty="0" smtClean="0">
                <a:latin typeface="Times New Roman" panose="02020603050405020304" pitchFamily="18" charset="0"/>
                <a:cs typeface="Times New Roman" panose="02020603050405020304" pitchFamily="18" charset="0"/>
              </a:rPr>
              <a:t>.</a:t>
            </a:r>
          </a:p>
          <a:p>
            <a:pPr algn="just">
              <a:lnSpc>
                <a:spcPct val="150000"/>
              </a:lnSpc>
              <a:spcBef>
                <a:spcPts val="0"/>
              </a:spcBef>
              <a:buFont typeface="Wingdings" panose="05000000000000000000" pitchFamily="2" charset="2"/>
              <a:buChar char="§"/>
              <a:defRPr/>
            </a:pPr>
            <a:r>
              <a:rPr lang="en-US" sz="3000" dirty="0" smtClean="0">
                <a:latin typeface="Times New Roman" panose="02020603050405020304" pitchFamily="18" charset="0"/>
                <a:cs typeface="Times New Roman" panose="02020603050405020304" pitchFamily="18" charset="0"/>
              </a:rPr>
              <a:t>In a </a:t>
            </a:r>
            <a:r>
              <a:rPr lang="en-US" sz="3000" b="1" dirty="0" smtClean="0">
                <a:solidFill>
                  <a:srgbClr val="0000CC"/>
                </a:solidFill>
                <a:latin typeface="Times New Roman" panose="02020603050405020304" pitchFamily="18" charset="0"/>
                <a:cs typeface="Times New Roman" panose="02020603050405020304" pitchFamily="18" charset="0"/>
              </a:rPr>
              <a:t>multipoint environment</a:t>
            </a:r>
            <a:r>
              <a:rPr lang="en-US" sz="3000" dirty="0" smtClean="0">
                <a:latin typeface="Times New Roman" panose="02020603050405020304" pitchFamily="18" charset="0"/>
                <a:cs typeface="Times New Roman" panose="02020603050405020304" pitchFamily="18" charset="0"/>
              </a:rPr>
              <a:t>, the capacity of the </a:t>
            </a:r>
            <a:r>
              <a:rPr lang="en-US" sz="3000" b="1" dirty="0" smtClean="0">
                <a:solidFill>
                  <a:srgbClr val="6600CC"/>
                </a:solidFill>
                <a:latin typeface="Times New Roman" panose="02020603050405020304" pitchFamily="18" charset="0"/>
                <a:cs typeface="Times New Roman" panose="02020603050405020304" pitchFamily="18" charset="0"/>
              </a:rPr>
              <a:t>channel</a:t>
            </a:r>
            <a:r>
              <a:rPr lang="en-US" sz="3000" dirty="0" smtClean="0">
                <a:latin typeface="Times New Roman" panose="02020603050405020304" pitchFamily="18" charset="0"/>
                <a:cs typeface="Times New Roman" panose="02020603050405020304" pitchFamily="18" charset="0"/>
              </a:rPr>
              <a:t> is </a:t>
            </a:r>
            <a:r>
              <a:rPr lang="en-US" sz="3000" b="1" dirty="0" smtClean="0">
                <a:solidFill>
                  <a:srgbClr val="6600CC"/>
                </a:solidFill>
                <a:latin typeface="Times New Roman" panose="02020603050405020304" pitchFamily="18" charset="0"/>
                <a:cs typeface="Times New Roman" panose="02020603050405020304" pitchFamily="18" charset="0"/>
              </a:rPr>
              <a:t>shared</a:t>
            </a:r>
            <a:r>
              <a:rPr lang="en-US" sz="3000" dirty="0" smtClean="0">
                <a:latin typeface="Times New Roman" panose="02020603050405020304" pitchFamily="18" charset="0"/>
                <a:cs typeface="Times New Roman" panose="02020603050405020304" pitchFamily="18" charset="0"/>
              </a:rPr>
              <a:t>, either </a:t>
            </a:r>
            <a:r>
              <a:rPr lang="en-US" sz="3000" b="1" dirty="0"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spatially </a:t>
            </a:r>
            <a:r>
              <a:rPr lang="en-US" sz="3000" dirty="0" smtClean="0">
                <a:latin typeface="Times New Roman" panose="02020603050405020304" pitchFamily="18" charset="0"/>
                <a:cs typeface="Times New Roman" panose="02020603050405020304" pitchFamily="18" charset="0"/>
              </a:rPr>
              <a:t>or</a:t>
            </a:r>
            <a:r>
              <a:rPr lang="en-US" sz="3000" b="1" dirty="0"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temporally</a:t>
            </a:r>
            <a:r>
              <a:rPr lang="en-US" sz="3000" dirty="0" smtClean="0">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
              <a:defRPr/>
            </a:pPr>
            <a:r>
              <a:rPr lang="en-US" sz="3000" dirty="0" smtClean="0">
                <a:latin typeface="Times New Roman" panose="02020603050405020304" pitchFamily="18" charset="0"/>
                <a:cs typeface="Times New Roman" panose="02020603050405020304" pitchFamily="18" charset="0"/>
              </a:rPr>
              <a:t>If several devices can use the link </a:t>
            </a:r>
            <a:r>
              <a:rPr lang="en-US" sz="3000" b="1" dirty="0" smtClean="0">
                <a:latin typeface="Times New Roman" panose="02020603050405020304" pitchFamily="18" charset="0"/>
                <a:cs typeface="Times New Roman" panose="02020603050405020304" pitchFamily="18" charset="0"/>
              </a:rPr>
              <a:t>simultaneously</a:t>
            </a:r>
            <a:r>
              <a:rPr lang="en-US" sz="3000" dirty="0" smtClean="0">
                <a:latin typeface="Times New Roman" panose="02020603050405020304" pitchFamily="18" charset="0"/>
                <a:cs typeface="Times New Roman" panose="02020603050405020304" pitchFamily="18" charset="0"/>
              </a:rPr>
              <a:t>, it is a </a:t>
            </a:r>
            <a:r>
              <a:rPr lang="en-US" sz="3000" b="1" i="1" dirty="0"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spatially shared </a:t>
            </a:r>
            <a:r>
              <a:rPr lang="en-US" sz="3000" b="1" dirty="0" smtClean="0">
                <a:solidFill>
                  <a:srgbClr val="FF0000"/>
                </a:solidFill>
                <a:latin typeface="Times New Roman" panose="02020603050405020304" pitchFamily="18" charset="0"/>
                <a:cs typeface="Times New Roman" panose="02020603050405020304" pitchFamily="18" charset="0"/>
              </a:rPr>
              <a:t>connection</a:t>
            </a:r>
            <a:r>
              <a:rPr lang="en-US" sz="3000" dirty="0" smtClean="0">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
              <a:defRPr/>
            </a:pPr>
            <a:r>
              <a:rPr lang="en-US" sz="3000" dirty="0" smtClean="0">
                <a:latin typeface="Times New Roman" panose="02020603050405020304" pitchFamily="18" charset="0"/>
                <a:cs typeface="Times New Roman" panose="02020603050405020304" pitchFamily="18" charset="0"/>
              </a:rPr>
              <a:t>If users must take turns, it is a</a:t>
            </a:r>
            <a:r>
              <a:rPr lang="en-US" sz="3000" i="1" dirty="0"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timeshared connection</a:t>
            </a:r>
            <a:r>
              <a:rPr lang="en-US" sz="3000" i="1" dirty="0" smtClean="0">
                <a:latin typeface="Times New Roman" panose="02020603050405020304" pitchFamily="18" charset="0"/>
                <a:cs typeface="Times New Roman" panose="02020603050405020304" pitchFamily="18" charset="0"/>
              </a:rPr>
              <a:t>.</a:t>
            </a:r>
          </a:p>
        </p:txBody>
      </p:sp>
      <p:sp>
        <p:nvSpPr>
          <p:cNvPr id="4" name="Slide Number Placeholder 3"/>
          <p:cNvSpPr>
            <a:spLocks noGrp="1"/>
          </p:cNvSpPr>
          <p:nvPr>
            <p:ph type="sldNum" sz="quarter" idx="12"/>
          </p:nvPr>
        </p:nvSpPr>
        <p:spPr/>
        <p:txBody>
          <a:bodyPr/>
          <a:lstStyle/>
          <a:p>
            <a:pPr>
              <a:defRPr/>
            </a:pPr>
            <a:fld id="{E90F455D-9CE0-4F9B-A27C-72E940D52AA5}" type="slidenum">
              <a:rPr lang="en-US" smtClean="0"/>
              <a:pPr>
                <a:defRPr/>
              </a:pPr>
              <a:t>40</a:t>
            </a:fld>
            <a:r>
              <a:rPr lang="en-US" smtClean="0"/>
              <a:t> of 52</a:t>
            </a:r>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5" name="Picture 5"/>
          <p:cNvPicPr>
            <a:picLocks noChangeAspect="1" noChangeArrowheads="1"/>
          </p:cNvPicPr>
          <p:nvPr/>
        </p:nvPicPr>
        <p:blipFill>
          <a:blip r:embed="rId2"/>
          <a:srcRect/>
          <a:stretch>
            <a:fillRect/>
          </a:stretch>
        </p:blipFill>
        <p:spPr bwMode="auto">
          <a:xfrm>
            <a:off x="133350" y="0"/>
            <a:ext cx="8877300" cy="2476500"/>
          </a:xfrm>
          <a:prstGeom prst="rect">
            <a:avLst/>
          </a:prstGeom>
          <a:noFill/>
          <a:ln w="9525">
            <a:noFill/>
            <a:miter lim="800000"/>
            <a:headEnd/>
            <a:tailEnd/>
          </a:ln>
        </p:spPr>
      </p:pic>
      <p:pic>
        <p:nvPicPr>
          <p:cNvPr id="30726" name="Picture 6"/>
          <p:cNvPicPr>
            <a:picLocks noChangeAspect="1" noChangeArrowheads="1"/>
          </p:cNvPicPr>
          <p:nvPr/>
        </p:nvPicPr>
        <p:blipFill>
          <a:blip r:embed="rId3"/>
          <a:srcRect/>
          <a:stretch>
            <a:fillRect/>
          </a:stretch>
        </p:blipFill>
        <p:spPr bwMode="auto">
          <a:xfrm>
            <a:off x="128588" y="2514600"/>
            <a:ext cx="8886825" cy="3810000"/>
          </a:xfrm>
          <a:prstGeom prst="rect">
            <a:avLst/>
          </a:prstGeom>
          <a:noFill/>
          <a:ln w="9525">
            <a:noFill/>
            <a:miter lim="800000"/>
            <a:headEnd/>
            <a:tailEnd/>
          </a:ln>
        </p:spPr>
      </p:pic>
      <p:sp>
        <p:nvSpPr>
          <p:cNvPr id="3" name="Slide Number Placeholder 2"/>
          <p:cNvSpPr>
            <a:spLocks noGrp="1"/>
          </p:cNvSpPr>
          <p:nvPr>
            <p:ph type="sldNum" sz="quarter" idx="12"/>
          </p:nvPr>
        </p:nvSpPr>
        <p:spPr/>
        <p:txBody>
          <a:bodyPr/>
          <a:lstStyle/>
          <a:p>
            <a:pPr>
              <a:defRPr/>
            </a:pPr>
            <a:fld id="{E90F455D-9CE0-4F9B-A27C-72E940D52AA5}" type="slidenum">
              <a:rPr lang="en-US" smtClean="0"/>
              <a:pPr>
                <a:defRPr/>
              </a:pPr>
              <a:t>41</a:t>
            </a:fld>
            <a:r>
              <a:rPr lang="en-US" smtClean="0"/>
              <a:t> of 52</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nodeType="clickEffect">
                                  <p:stCondLst>
                                    <p:cond delay="0"/>
                                  </p:stCondLst>
                                  <p:childTnLst>
                                    <p:set>
                                      <p:cBhvr>
                                        <p:cTn id="6" dur="1" fill="hold">
                                          <p:stCondLst>
                                            <p:cond delay="0"/>
                                          </p:stCondLst>
                                        </p:cTn>
                                        <p:tgtEl>
                                          <p:spTgt spid="30725"/>
                                        </p:tgtEl>
                                        <p:attrNameLst>
                                          <p:attrName>style.visibility</p:attrName>
                                        </p:attrNameLst>
                                      </p:cBhvr>
                                      <p:to>
                                        <p:strVal val="visible"/>
                                      </p:to>
                                    </p:set>
                                    <p:anim calcmode="lin" valueType="num">
                                      <p:cBhvr>
                                        <p:cTn id="7" dur="1000" fill="hold"/>
                                        <p:tgtEl>
                                          <p:spTgt spid="30725"/>
                                        </p:tgtEl>
                                        <p:attrNameLst>
                                          <p:attrName>ppt_w</p:attrName>
                                        </p:attrNameLst>
                                      </p:cBhvr>
                                      <p:tavLst>
                                        <p:tav tm="0">
                                          <p:val>
                                            <p:fltVal val="0"/>
                                          </p:val>
                                        </p:tav>
                                        <p:tav tm="100000">
                                          <p:val>
                                            <p:strVal val="#ppt_w"/>
                                          </p:val>
                                        </p:tav>
                                      </p:tavLst>
                                    </p:anim>
                                    <p:anim calcmode="lin" valueType="num">
                                      <p:cBhvr>
                                        <p:cTn id="8" dur="1000" fill="hold"/>
                                        <p:tgtEl>
                                          <p:spTgt spid="30725"/>
                                        </p:tgtEl>
                                        <p:attrNameLst>
                                          <p:attrName>ppt_h</p:attrName>
                                        </p:attrNameLst>
                                      </p:cBhvr>
                                      <p:tavLst>
                                        <p:tav tm="0">
                                          <p:val>
                                            <p:fltVal val="0"/>
                                          </p:val>
                                        </p:tav>
                                        <p:tav tm="100000">
                                          <p:val>
                                            <p:strVal val="#ppt_h"/>
                                          </p:val>
                                        </p:tav>
                                      </p:tavLst>
                                    </p:anim>
                                    <p:anim calcmode="lin" valueType="num">
                                      <p:cBhvr>
                                        <p:cTn id="9" dur="1000" fill="hold"/>
                                        <p:tgtEl>
                                          <p:spTgt spid="30725"/>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30725"/>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p:stCondLst>
                        <p:cond delay="indefinite"/>
                      </p:stCondLst>
                      <p:childTnLst>
                        <p:par>
                          <p:cTn id="12" fill="hold">
                            <p:stCondLst>
                              <p:cond delay="0"/>
                            </p:stCondLst>
                            <p:childTnLst>
                              <p:par>
                                <p:cTn id="13" presetID="15" presetClass="entr" presetSubtype="0" fill="hold" nodeType="clickEffect">
                                  <p:stCondLst>
                                    <p:cond delay="0"/>
                                  </p:stCondLst>
                                  <p:childTnLst>
                                    <p:set>
                                      <p:cBhvr>
                                        <p:cTn id="14" dur="1" fill="hold">
                                          <p:stCondLst>
                                            <p:cond delay="0"/>
                                          </p:stCondLst>
                                        </p:cTn>
                                        <p:tgtEl>
                                          <p:spTgt spid="30726"/>
                                        </p:tgtEl>
                                        <p:attrNameLst>
                                          <p:attrName>style.visibility</p:attrName>
                                        </p:attrNameLst>
                                      </p:cBhvr>
                                      <p:to>
                                        <p:strVal val="visible"/>
                                      </p:to>
                                    </p:set>
                                    <p:anim calcmode="lin" valueType="num">
                                      <p:cBhvr>
                                        <p:cTn id="15" dur="1000" fill="hold"/>
                                        <p:tgtEl>
                                          <p:spTgt spid="30726"/>
                                        </p:tgtEl>
                                        <p:attrNameLst>
                                          <p:attrName>ppt_w</p:attrName>
                                        </p:attrNameLst>
                                      </p:cBhvr>
                                      <p:tavLst>
                                        <p:tav tm="0">
                                          <p:val>
                                            <p:fltVal val="0"/>
                                          </p:val>
                                        </p:tav>
                                        <p:tav tm="100000">
                                          <p:val>
                                            <p:strVal val="#ppt_w"/>
                                          </p:val>
                                        </p:tav>
                                      </p:tavLst>
                                    </p:anim>
                                    <p:anim calcmode="lin" valueType="num">
                                      <p:cBhvr>
                                        <p:cTn id="16" dur="1000" fill="hold"/>
                                        <p:tgtEl>
                                          <p:spTgt spid="30726"/>
                                        </p:tgtEl>
                                        <p:attrNameLst>
                                          <p:attrName>ppt_h</p:attrName>
                                        </p:attrNameLst>
                                      </p:cBhvr>
                                      <p:tavLst>
                                        <p:tav tm="0">
                                          <p:val>
                                            <p:fltVal val="0"/>
                                          </p:val>
                                        </p:tav>
                                        <p:tav tm="100000">
                                          <p:val>
                                            <p:strVal val="#ppt_h"/>
                                          </p:val>
                                        </p:tav>
                                      </p:tavLst>
                                    </p:anim>
                                    <p:anim calcmode="lin" valueType="num">
                                      <p:cBhvr>
                                        <p:cTn id="17" dur="1000" fill="hold"/>
                                        <p:tgtEl>
                                          <p:spTgt spid="30726"/>
                                        </p:tgtEl>
                                        <p:attrNameLst>
                                          <p:attrName>ppt_x</p:attrName>
                                        </p:attrNameLst>
                                      </p:cBhvr>
                                      <p:tavLst>
                                        <p:tav tm="0" fmla="#ppt_x+(cos(-2*pi*(1-$))*-#ppt_x-sin(-2*pi*(1-$))*(1-#ppt_y))*(1-$)">
                                          <p:val>
                                            <p:fltVal val="0"/>
                                          </p:val>
                                        </p:tav>
                                        <p:tav tm="100000">
                                          <p:val>
                                            <p:fltVal val="1"/>
                                          </p:val>
                                        </p:tav>
                                      </p:tavLst>
                                    </p:anim>
                                    <p:anim calcmode="lin" valueType="num">
                                      <p:cBhvr>
                                        <p:cTn id="18" dur="1000" fill="hold"/>
                                        <p:tgtEl>
                                          <p:spTgt spid="30726"/>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1447800" y="76200"/>
            <a:ext cx="5937755" cy="457200"/>
          </a:xfrm>
        </p:spPr>
        <p:txBody>
          <a:bodyPr>
            <a:noAutofit/>
          </a:bodyPr>
          <a:lstStyle/>
          <a:p>
            <a:r>
              <a:rPr lang="en-US" sz="2400" b="1" dirty="0" smtClean="0">
                <a:solidFill>
                  <a:srgbClr val="6600CC"/>
                </a:solidFill>
                <a:latin typeface="Times New Roman" panose="02020603050405020304" pitchFamily="18" charset="0"/>
                <a:cs typeface="Times New Roman" panose="02020603050405020304" pitchFamily="18" charset="0"/>
              </a:rPr>
              <a:t>Network Topology</a:t>
            </a:r>
          </a:p>
        </p:txBody>
      </p:sp>
      <p:sp>
        <p:nvSpPr>
          <p:cNvPr id="3" name="Content Placeholder 2"/>
          <p:cNvSpPr>
            <a:spLocks noGrp="1"/>
          </p:cNvSpPr>
          <p:nvPr>
            <p:ph idx="1"/>
          </p:nvPr>
        </p:nvSpPr>
        <p:spPr>
          <a:xfrm>
            <a:off x="0" y="533400"/>
            <a:ext cx="9144000" cy="6324600"/>
          </a:xfrm>
        </p:spPr>
        <p:txBody>
          <a:bodyPr>
            <a:noAutofit/>
          </a:bodyPr>
          <a:lstStyle/>
          <a:p>
            <a:pPr algn="just">
              <a:lnSpc>
                <a:spcPct val="150000"/>
              </a:lnSpc>
              <a:spcBef>
                <a:spcPts val="0"/>
              </a:spcBef>
            </a:pPr>
            <a:r>
              <a:rPr lang="en-US" altLang="en-US" sz="2800" dirty="0">
                <a:latin typeface="Times New Roman" panose="02020603050405020304" pitchFamily="18" charset="0"/>
                <a:cs typeface="Times New Roman" panose="02020603050405020304" pitchFamily="18" charset="0"/>
              </a:rPr>
              <a:t>A </a:t>
            </a:r>
            <a:r>
              <a:rPr lang="en-US" altLang="en-US" sz="2800" b="1" dirty="0">
                <a:latin typeface="Times New Roman" panose="02020603050405020304" pitchFamily="18" charset="0"/>
                <a:cs typeface="Times New Roman" panose="02020603050405020304" pitchFamily="18" charset="0"/>
              </a:rPr>
              <a:t>network topology</a:t>
            </a:r>
            <a:r>
              <a:rPr lang="en-US" altLang="en-US" sz="2800" dirty="0">
                <a:latin typeface="Times New Roman" panose="02020603050405020304" pitchFamily="18" charset="0"/>
                <a:cs typeface="Times New Roman" panose="02020603050405020304" pitchFamily="18" charset="0"/>
              </a:rPr>
              <a:t> is the </a:t>
            </a:r>
            <a:r>
              <a:rPr lang="en-US" altLang="en-US" sz="2800" b="1" dirty="0">
                <a:solidFill>
                  <a:srgbClr val="6600CC"/>
                </a:solidFill>
                <a:latin typeface="Times New Roman" panose="02020603050405020304" pitchFamily="18" charset="0"/>
                <a:cs typeface="Times New Roman" panose="02020603050405020304" pitchFamily="18" charset="0"/>
              </a:rPr>
              <a:t>pattern</a:t>
            </a:r>
            <a:r>
              <a:rPr lang="en-US" altLang="en-US" sz="2800" dirty="0">
                <a:latin typeface="Times New Roman" panose="02020603050405020304" pitchFamily="18" charset="0"/>
                <a:cs typeface="Times New Roman" panose="02020603050405020304" pitchFamily="18" charset="0"/>
              </a:rPr>
              <a:t> of </a:t>
            </a:r>
            <a:r>
              <a:rPr lang="en-US" altLang="en-US" sz="2800" b="1" dirty="0">
                <a:solidFill>
                  <a:srgbClr val="6600CC"/>
                </a:solidFill>
                <a:latin typeface="Times New Roman" panose="02020603050405020304" pitchFamily="18" charset="0"/>
                <a:cs typeface="Times New Roman" panose="02020603050405020304" pitchFamily="18" charset="0"/>
              </a:rPr>
              <a:t>links</a:t>
            </a:r>
            <a:r>
              <a:rPr lang="en-US" altLang="en-US" sz="2800" dirty="0">
                <a:latin typeface="Times New Roman" panose="02020603050405020304" pitchFamily="18" charset="0"/>
                <a:cs typeface="Times New Roman" panose="02020603050405020304" pitchFamily="18" charset="0"/>
              </a:rPr>
              <a:t> </a:t>
            </a:r>
            <a:r>
              <a:rPr lang="en-US" altLang="en-US" sz="2800" b="1" dirty="0">
                <a:solidFill>
                  <a:srgbClr val="6600CC"/>
                </a:solidFill>
                <a:latin typeface="Times New Roman" panose="02020603050405020304" pitchFamily="18" charset="0"/>
                <a:cs typeface="Times New Roman" panose="02020603050405020304" pitchFamily="18" charset="0"/>
              </a:rPr>
              <a:t>connecting</a:t>
            </a:r>
            <a:r>
              <a:rPr lang="en-US" altLang="en-US" sz="2800" dirty="0">
                <a:latin typeface="Times New Roman" panose="02020603050405020304" pitchFamily="18" charset="0"/>
                <a:cs typeface="Times New Roman" panose="02020603050405020304" pitchFamily="18" charset="0"/>
              </a:rPr>
              <a:t> </a:t>
            </a:r>
            <a:r>
              <a:rPr lang="en-US" altLang="en-US" sz="2800" b="1" dirty="0">
                <a:solidFill>
                  <a:srgbClr val="6600CC"/>
                </a:solidFill>
                <a:latin typeface="Times New Roman" panose="02020603050405020304" pitchFamily="18" charset="0"/>
                <a:cs typeface="Times New Roman" panose="02020603050405020304" pitchFamily="18" charset="0"/>
              </a:rPr>
              <a:t>pairs</a:t>
            </a:r>
            <a:r>
              <a:rPr lang="en-US" altLang="en-US" sz="2800" dirty="0">
                <a:latin typeface="Times New Roman" panose="02020603050405020304" pitchFamily="18" charset="0"/>
                <a:cs typeface="Times New Roman" panose="02020603050405020304" pitchFamily="18" charset="0"/>
              </a:rPr>
              <a:t> of </a:t>
            </a:r>
            <a:r>
              <a:rPr lang="en-US" altLang="en-US" sz="2800" b="1" dirty="0">
                <a:solidFill>
                  <a:srgbClr val="0000CC"/>
                </a:solidFill>
                <a:latin typeface="Times New Roman" panose="02020603050405020304" pitchFamily="18" charset="0"/>
                <a:cs typeface="Times New Roman" panose="02020603050405020304" pitchFamily="18" charset="0"/>
              </a:rPr>
              <a:t>nodes</a:t>
            </a:r>
            <a:r>
              <a:rPr lang="en-US" altLang="en-US" sz="2800" dirty="0">
                <a:latin typeface="Times New Roman" panose="02020603050405020304" pitchFamily="18" charset="0"/>
                <a:cs typeface="Times New Roman" panose="02020603050405020304" pitchFamily="18" charset="0"/>
              </a:rPr>
              <a:t> of a </a:t>
            </a:r>
            <a:r>
              <a:rPr lang="en-US" altLang="en-US" sz="2800" b="1" dirty="0">
                <a:solidFill>
                  <a:srgbClr val="0000CC"/>
                </a:solidFill>
                <a:latin typeface="Times New Roman" panose="02020603050405020304" pitchFamily="18" charset="0"/>
                <a:cs typeface="Times New Roman" panose="02020603050405020304" pitchFamily="18" charset="0"/>
              </a:rPr>
              <a:t>network</a:t>
            </a:r>
            <a:r>
              <a:rPr lang="en-US" altLang="en-US" sz="2800" dirty="0">
                <a:latin typeface="Times New Roman" panose="02020603050405020304" pitchFamily="18" charset="0"/>
                <a:cs typeface="Times New Roman" panose="02020603050405020304" pitchFamily="18" charset="0"/>
              </a:rPr>
              <a:t>.</a:t>
            </a:r>
          </a:p>
          <a:p>
            <a:pPr algn="just">
              <a:lnSpc>
                <a:spcPct val="150000"/>
              </a:lnSpc>
              <a:spcBef>
                <a:spcPts val="0"/>
              </a:spcBef>
            </a:pPr>
            <a:r>
              <a:rPr lang="en-US" altLang="en-US" sz="2800" b="1" dirty="0">
                <a:latin typeface="Times New Roman" panose="02020603050405020304" pitchFamily="18" charset="0"/>
                <a:cs typeface="Times New Roman" panose="02020603050405020304" pitchFamily="18" charset="0"/>
              </a:rPr>
              <a:t>Topology</a:t>
            </a:r>
            <a:r>
              <a:rPr lang="en-US" altLang="en-US" sz="2800" dirty="0">
                <a:latin typeface="Times New Roman" panose="02020603050405020304" pitchFamily="18" charset="0"/>
                <a:cs typeface="Times New Roman" panose="02020603050405020304" pitchFamily="18" charset="0"/>
              </a:rPr>
              <a:t> is about the </a:t>
            </a:r>
            <a:r>
              <a:rPr lang="en-US" altLang="en-US" sz="2800" b="1" dirty="0">
                <a:solidFill>
                  <a:srgbClr val="FF0000"/>
                </a:solidFill>
                <a:latin typeface="Times New Roman" panose="02020603050405020304" pitchFamily="18" charset="0"/>
                <a:cs typeface="Times New Roman" panose="02020603050405020304" pitchFamily="18" charset="0"/>
              </a:rPr>
              <a:t>physical connection</a:t>
            </a:r>
            <a:r>
              <a:rPr lang="en-US" altLang="en-US" sz="2800" dirty="0">
                <a:solidFill>
                  <a:srgbClr val="FF0000"/>
                </a:solidFill>
                <a:latin typeface="Times New Roman" panose="02020603050405020304" pitchFamily="18" charset="0"/>
                <a:cs typeface="Times New Roman" panose="02020603050405020304" pitchFamily="18" charset="0"/>
              </a:rPr>
              <a:t> </a:t>
            </a:r>
            <a:r>
              <a:rPr lang="en-US" altLang="en-US" sz="2800" dirty="0">
                <a:latin typeface="Times New Roman" panose="02020603050405020304" pitchFamily="18" charset="0"/>
                <a:cs typeface="Times New Roman" panose="02020603050405020304" pitchFamily="18" charset="0"/>
              </a:rPr>
              <a:t>of </a:t>
            </a:r>
            <a:r>
              <a:rPr lang="en-US" altLang="en-US" sz="2800" b="1" dirty="0">
                <a:solidFill>
                  <a:srgbClr val="FF0000"/>
                </a:solidFill>
                <a:latin typeface="Times New Roman" panose="02020603050405020304" pitchFamily="18" charset="0"/>
                <a:cs typeface="Times New Roman" panose="02020603050405020304" pitchFamily="18" charset="0"/>
              </a:rPr>
              <a:t>devices</a:t>
            </a:r>
            <a:r>
              <a:rPr lang="en-US" altLang="en-US" sz="2800" dirty="0">
                <a:latin typeface="Times New Roman" panose="02020603050405020304" pitchFamily="18" charset="0"/>
                <a:cs typeface="Times New Roman" panose="02020603050405020304" pitchFamily="18" charset="0"/>
              </a:rPr>
              <a:t> </a:t>
            </a:r>
          </a:p>
          <a:p>
            <a:pPr algn="just">
              <a:lnSpc>
                <a:spcPct val="150000"/>
              </a:lnSpc>
              <a:spcBef>
                <a:spcPts val="0"/>
              </a:spcBef>
            </a:pPr>
            <a:r>
              <a:rPr lang="en-US" altLang="en-US" sz="2800" b="1" dirty="0">
                <a:solidFill>
                  <a:srgbClr val="6600CC"/>
                </a:solidFill>
                <a:latin typeface="Times New Roman" panose="02020603050405020304" pitchFamily="18" charset="0"/>
                <a:cs typeface="Times New Roman" panose="02020603050405020304" pitchFamily="18" charset="0"/>
              </a:rPr>
              <a:t>Network topology </a:t>
            </a:r>
            <a:r>
              <a:rPr lang="en-US" altLang="en-US" sz="2800" dirty="0">
                <a:latin typeface="Times New Roman" panose="02020603050405020304" pitchFamily="18" charset="0"/>
                <a:cs typeface="Times New Roman" panose="02020603050405020304" pitchFamily="18" charset="0"/>
              </a:rPr>
              <a:t>is determined only by the </a:t>
            </a:r>
            <a:r>
              <a:rPr lang="en-US" altLang="en-US" sz="2800" b="1" dirty="0">
                <a:latin typeface="Times New Roman" panose="02020603050405020304" pitchFamily="18" charset="0"/>
                <a:cs typeface="Times New Roman" panose="02020603050405020304" pitchFamily="18" charset="0"/>
              </a:rPr>
              <a:t>configuration</a:t>
            </a:r>
            <a:r>
              <a:rPr lang="en-US" altLang="en-US" sz="2800" dirty="0">
                <a:latin typeface="Times New Roman" panose="02020603050405020304" pitchFamily="18" charset="0"/>
                <a:cs typeface="Times New Roman" panose="02020603050405020304" pitchFamily="18" charset="0"/>
              </a:rPr>
              <a:t> of </a:t>
            </a:r>
            <a:r>
              <a:rPr lang="en-US" altLang="en-US" sz="2800" b="1" dirty="0">
                <a:latin typeface="Times New Roman" panose="02020603050405020304" pitchFamily="18" charset="0"/>
                <a:cs typeface="Times New Roman" panose="02020603050405020304" pitchFamily="18" charset="0"/>
              </a:rPr>
              <a:t>connections</a:t>
            </a:r>
            <a:r>
              <a:rPr lang="en-US" altLang="en-US" sz="2800" dirty="0">
                <a:latin typeface="Times New Roman" panose="02020603050405020304" pitchFamily="18" charset="0"/>
                <a:cs typeface="Times New Roman" panose="02020603050405020304" pitchFamily="18" charset="0"/>
              </a:rPr>
              <a:t> between </a:t>
            </a:r>
            <a:r>
              <a:rPr lang="en-US" altLang="en-US" sz="2800" b="1" dirty="0">
                <a:latin typeface="Times New Roman" panose="02020603050405020304" pitchFamily="18" charset="0"/>
                <a:cs typeface="Times New Roman" panose="02020603050405020304" pitchFamily="18" charset="0"/>
              </a:rPr>
              <a:t>nodes</a:t>
            </a:r>
          </a:p>
          <a:p>
            <a:pPr algn="just">
              <a:lnSpc>
                <a:spcPct val="150000"/>
              </a:lnSpc>
              <a:spcBef>
                <a:spcPts val="0"/>
              </a:spcBef>
            </a:pPr>
            <a:r>
              <a:rPr lang="en-US" altLang="en-US" sz="2800" b="1" dirty="0">
                <a:solidFill>
                  <a:srgbClr val="FF0000"/>
                </a:solidFill>
                <a:latin typeface="Times New Roman" panose="02020603050405020304" pitchFamily="18" charset="0"/>
                <a:cs typeface="Times New Roman" panose="02020603050405020304" pitchFamily="18" charset="0"/>
              </a:rPr>
              <a:t>Distance between nodes, physical interconnections, transmission rates</a:t>
            </a:r>
            <a:r>
              <a:rPr lang="en-US" altLang="en-US" sz="2800" dirty="0">
                <a:latin typeface="Times New Roman" panose="02020603050405020304" pitchFamily="18" charset="0"/>
                <a:cs typeface="Times New Roman" panose="02020603050405020304" pitchFamily="18" charset="0"/>
              </a:rPr>
              <a:t>, and/or </a:t>
            </a:r>
            <a:r>
              <a:rPr lang="en-US" altLang="en-US" sz="2800" b="1" dirty="0">
                <a:latin typeface="Times New Roman" panose="02020603050405020304" pitchFamily="18" charset="0"/>
                <a:cs typeface="Times New Roman" panose="02020603050405020304" pitchFamily="18" charset="0"/>
              </a:rPr>
              <a:t>signal types are not a matter of network topology</a:t>
            </a:r>
          </a:p>
          <a:p>
            <a:pPr algn="just">
              <a:lnSpc>
                <a:spcPct val="150000"/>
              </a:lnSpc>
              <a:spcBef>
                <a:spcPts val="0"/>
              </a:spcBef>
              <a:buFont typeface="Wingdings" panose="05000000000000000000" pitchFamily="2" charset="2"/>
              <a:buChar char="§"/>
              <a:defRPr/>
            </a:pPr>
            <a:r>
              <a:rPr lang="en-US" sz="2800" dirty="0" smtClean="0">
                <a:latin typeface="Times New Roman" panose="02020603050405020304" pitchFamily="18" charset="0"/>
                <a:cs typeface="Times New Roman" panose="02020603050405020304" pitchFamily="18" charset="0"/>
              </a:rPr>
              <a:t>The term </a:t>
            </a:r>
            <a:r>
              <a:rPr lang="en-US" sz="2800" b="1" dirty="0" smtClean="0">
                <a:solidFill>
                  <a:srgbClr val="FF0000"/>
                </a:solidFill>
                <a:latin typeface="Times New Roman" panose="02020603050405020304" pitchFamily="18" charset="0"/>
                <a:cs typeface="Times New Roman" panose="02020603050405020304" pitchFamily="18" charset="0"/>
              </a:rPr>
              <a:t>topology</a:t>
            </a:r>
            <a:r>
              <a:rPr lang="en-US" sz="2800" i="1" dirty="0" smtClean="0">
                <a:latin typeface="Times New Roman" panose="02020603050405020304" pitchFamily="18" charset="0"/>
                <a:cs typeface="Times New Roman" panose="02020603050405020304" pitchFamily="18" charset="0"/>
              </a:rPr>
              <a:t> </a:t>
            </a:r>
            <a:r>
              <a:rPr lang="en-US" sz="2800" b="1" dirty="0" smtClean="0">
                <a:solidFill>
                  <a:srgbClr val="0000CC"/>
                </a:solidFill>
                <a:latin typeface="Times New Roman" panose="02020603050405020304" pitchFamily="18" charset="0"/>
                <a:cs typeface="Times New Roman" panose="02020603050405020304" pitchFamily="18" charset="0"/>
              </a:rPr>
              <a:t>refers to the way in which a network is laid out physically</a:t>
            </a:r>
            <a:r>
              <a:rPr lang="en-US" sz="2800" i="1" dirty="0" smtClean="0">
                <a:latin typeface="Times New Roman" panose="02020603050405020304" pitchFamily="18" charset="0"/>
                <a:cs typeface="Times New Roman" panose="02020603050405020304" pitchFamily="18" charset="0"/>
              </a:rPr>
              <a:t>. </a:t>
            </a:r>
          </a:p>
        </p:txBody>
      </p:sp>
      <p:sp>
        <p:nvSpPr>
          <p:cNvPr id="4" name="Slide Number Placeholder 3"/>
          <p:cNvSpPr>
            <a:spLocks noGrp="1"/>
          </p:cNvSpPr>
          <p:nvPr>
            <p:ph type="sldNum" sz="quarter" idx="12"/>
          </p:nvPr>
        </p:nvSpPr>
        <p:spPr/>
        <p:txBody>
          <a:bodyPr/>
          <a:lstStyle/>
          <a:p>
            <a:pPr>
              <a:defRPr/>
            </a:pPr>
            <a:fld id="{E90F455D-9CE0-4F9B-A27C-72E940D52AA5}" type="slidenum">
              <a:rPr lang="en-US" smtClean="0"/>
              <a:pPr>
                <a:defRPr/>
              </a:pPr>
              <a:t>42</a:t>
            </a:fld>
            <a:r>
              <a:rPr lang="en-US" smtClean="0"/>
              <a:t> of 52</a:t>
            </a:r>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1447800" y="76200"/>
            <a:ext cx="5937755" cy="457200"/>
          </a:xfrm>
        </p:spPr>
        <p:txBody>
          <a:bodyPr>
            <a:noAutofit/>
          </a:bodyPr>
          <a:lstStyle/>
          <a:p>
            <a:r>
              <a:rPr lang="en-US" sz="2400" b="1" dirty="0" smtClean="0">
                <a:solidFill>
                  <a:srgbClr val="6600CC"/>
                </a:solidFill>
                <a:latin typeface="Times New Roman" panose="02020603050405020304" pitchFamily="18" charset="0"/>
                <a:cs typeface="Times New Roman" panose="02020603050405020304" pitchFamily="18" charset="0"/>
              </a:rPr>
              <a:t>Network Topology</a:t>
            </a:r>
          </a:p>
        </p:txBody>
      </p:sp>
      <p:sp>
        <p:nvSpPr>
          <p:cNvPr id="3" name="Content Placeholder 2"/>
          <p:cNvSpPr>
            <a:spLocks noGrp="1"/>
          </p:cNvSpPr>
          <p:nvPr>
            <p:ph idx="1"/>
          </p:nvPr>
        </p:nvSpPr>
        <p:spPr>
          <a:xfrm>
            <a:off x="0" y="533400"/>
            <a:ext cx="9144000" cy="6324600"/>
          </a:xfrm>
        </p:spPr>
        <p:txBody>
          <a:bodyPr>
            <a:noAutofit/>
          </a:bodyPr>
          <a:lstStyle/>
          <a:p>
            <a:pPr algn="just">
              <a:lnSpc>
                <a:spcPct val="150000"/>
              </a:lnSpc>
              <a:spcBef>
                <a:spcPts val="0"/>
              </a:spcBef>
              <a:buFont typeface="Wingdings" panose="05000000000000000000" pitchFamily="2" charset="2"/>
              <a:buChar char="§"/>
              <a:defRPr/>
            </a:pPr>
            <a:r>
              <a:rPr lang="en-US" sz="2800" b="1" dirty="0">
                <a:latin typeface="Times New Roman" panose="02020603050405020304" pitchFamily="18" charset="0"/>
                <a:cs typeface="Times New Roman" panose="02020603050405020304" pitchFamily="18" charset="0"/>
              </a:rPr>
              <a:t>Two</a:t>
            </a:r>
            <a:r>
              <a:rPr lang="en-US" sz="2800" dirty="0">
                <a:latin typeface="Times New Roman" panose="02020603050405020304" pitchFamily="18" charset="0"/>
                <a:cs typeface="Times New Roman" panose="02020603050405020304" pitchFamily="18" charset="0"/>
              </a:rPr>
              <a:t> or </a:t>
            </a:r>
            <a:r>
              <a:rPr lang="en-US" sz="2800" b="1" dirty="0">
                <a:latin typeface="Times New Roman" panose="02020603050405020304" pitchFamily="18" charset="0"/>
                <a:cs typeface="Times New Roman" panose="02020603050405020304" pitchFamily="18" charset="0"/>
              </a:rPr>
              <a:t>more</a:t>
            </a:r>
            <a:r>
              <a:rPr lang="en-US" sz="2800" dirty="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devices</a:t>
            </a:r>
            <a:r>
              <a:rPr lang="en-US" sz="2800" dirty="0">
                <a:latin typeface="Times New Roman" panose="02020603050405020304" pitchFamily="18" charset="0"/>
                <a:cs typeface="Times New Roman" panose="02020603050405020304" pitchFamily="18" charset="0"/>
              </a:rPr>
              <a:t> </a:t>
            </a:r>
            <a:r>
              <a:rPr lang="en-US" sz="2800" b="1" dirty="0">
                <a:solidFill>
                  <a:srgbClr val="6600CC"/>
                </a:solidFill>
                <a:latin typeface="Times New Roman" panose="02020603050405020304" pitchFamily="18" charset="0"/>
                <a:cs typeface="Times New Roman" panose="02020603050405020304" pitchFamily="18" charset="0"/>
              </a:rPr>
              <a:t>connect</a:t>
            </a:r>
            <a:r>
              <a:rPr lang="en-US" sz="2800" dirty="0">
                <a:latin typeface="Times New Roman" panose="02020603050405020304" pitchFamily="18" charset="0"/>
                <a:cs typeface="Times New Roman" panose="02020603050405020304" pitchFamily="18" charset="0"/>
              </a:rPr>
              <a:t> to a </a:t>
            </a:r>
            <a:r>
              <a:rPr lang="en-US" sz="2800" b="1" dirty="0">
                <a:solidFill>
                  <a:srgbClr val="6600CC"/>
                </a:solidFill>
                <a:latin typeface="Times New Roman" panose="02020603050405020304" pitchFamily="18" charset="0"/>
                <a:cs typeface="Times New Roman" panose="02020603050405020304" pitchFamily="18" charset="0"/>
              </a:rPr>
              <a:t>link</a:t>
            </a:r>
            <a:r>
              <a:rPr lang="en-US" sz="2800" dirty="0">
                <a:latin typeface="Times New Roman" panose="02020603050405020304" pitchFamily="18" charset="0"/>
                <a:cs typeface="Times New Roman" panose="02020603050405020304" pitchFamily="18" charset="0"/>
              </a:rPr>
              <a:t>; </a:t>
            </a:r>
            <a:r>
              <a:rPr lang="en-US" sz="2800" b="1" dirty="0">
                <a:solidFill>
                  <a:srgbClr val="FF0000"/>
                </a:solidFill>
                <a:latin typeface="Times New Roman" panose="02020603050405020304" pitchFamily="18" charset="0"/>
                <a:cs typeface="Times New Roman" panose="02020603050405020304" pitchFamily="18" charset="0"/>
              </a:rPr>
              <a:t>two</a:t>
            </a:r>
            <a:r>
              <a:rPr lang="en-US" sz="2800" dirty="0">
                <a:latin typeface="Times New Roman" panose="02020603050405020304" pitchFamily="18" charset="0"/>
                <a:cs typeface="Times New Roman" panose="02020603050405020304" pitchFamily="18" charset="0"/>
              </a:rPr>
              <a:t> or </a:t>
            </a:r>
            <a:r>
              <a:rPr lang="en-US" sz="2800" b="1" dirty="0">
                <a:solidFill>
                  <a:srgbClr val="FF0000"/>
                </a:solidFill>
                <a:latin typeface="Times New Roman" panose="02020603050405020304" pitchFamily="18" charset="0"/>
                <a:cs typeface="Times New Roman" panose="02020603050405020304" pitchFamily="18" charset="0"/>
              </a:rPr>
              <a:t>more</a:t>
            </a:r>
            <a:r>
              <a:rPr lang="en-US" sz="2800" dirty="0">
                <a:latin typeface="Times New Roman" panose="02020603050405020304" pitchFamily="18" charset="0"/>
                <a:cs typeface="Times New Roman" panose="02020603050405020304" pitchFamily="18" charset="0"/>
              </a:rPr>
              <a:t> </a:t>
            </a:r>
            <a:r>
              <a:rPr lang="en-US" sz="2800" b="1" dirty="0">
                <a:solidFill>
                  <a:srgbClr val="FF0000"/>
                </a:solidFill>
                <a:latin typeface="Times New Roman" panose="02020603050405020304" pitchFamily="18" charset="0"/>
                <a:cs typeface="Times New Roman" panose="02020603050405020304" pitchFamily="18" charset="0"/>
              </a:rPr>
              <a:t>links</a:t>
            </a:r>
            <a:r>
              <a:rPr lang="en-US" sz="2800" dirty="0">
                <a:latin typeface="Times New Roman" panose="02020603050405020304" pitchFamily="18" charset="0"/>
                <a:cs typeface="Times New Roman" panose="02020603050405020304" pitchFamily="18" charset="0"/>
              </a:rPr>
              <a:t> form a </a:t>
            </a:r>
            <a:r>
              <a:rPr lang="en-US" sz="2800" b="1" dirty="0">
                <a:solidFill>
                  <a:srgbClr val="FF0000"/>
                </a:solidFill>
                <a:latin typeface="Times New Roman" panose="02020603050405020304" pitchFamily="18" charset="0"/>
                <a:cs typeface="Times New Roman" panose="02020603050405020304" pitchFamily="18" charset="0"/>
              </a:rPr>
              <a:t>topology</a:t>
            </a:r>
            <a:r>
              <a:rPr lang="en-US" sz="2800" dirty="0">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
              <a:defRPr/>
            </a:pPr>
            <a:r>
              <a:rPr lang="en-US" sz="2800" dirty="0">
                <a:latin typeface="Times New Roman" panose="02020603050405020304" pitchFamily="18" charset="0"/>
                <a:cs typeface="Times New Roman" panose="02020603050405020304" pitchFamily="18" charset="0"/>
              </a:rPr>
              <a:t>The </a:t>
            </a:r>
            <a:r>
              <a:rPr lang="en-US" sz="2800" b="1" dirty="0">
                <a:latin typeface="Times New Roman" panose="02020603050405020304" pitchFamily="18" charset="0"/>
                <a:cs typeface="Times New Roman" panose="02020603050405020304" pitchFamily="18" charset="0"/>
              </a:rPr>
              <a:t>topology</a:t>
            </a:r>
            <a:r>
              <a:rPr lang="en-US" sz="2800" dirty="0">
                <a:latin typeface="Times New Roman" panose="02020603050405020304" pitchFamily="18" charset="0"/>
                <a:cs typeface="Times New Roman" panose="02020603050405020304" pitchFamily="18" charset="0"/>
              </a:rPr>
              <a:t> of a </a:t>
            </a:r>
            <a:r>
              <a:rPr lang="en-US" sz="2800" b="1" dirty="0">
                <a:latin typeface="Times New Roman" panose="02020603050405020304" pitchFamily="18" charset="0"/>
                <a:cs typeface="Times New Roman" panose="02020603050405020304" pitchFamily="18" charset="0"/>
              </a:rPr>
              <a:t>network</a:t>
            </a:r>
            <a:r>
              <a:rPr lang="en-US" sz="2800" dirty="0">
                <a:latin typeface="Times New Roman" panose="02020603050405020304" pitchFamily="18" charset="0"/>
                <a:cs typeface="Times New Roman" panose="02020603050405020304" pitchFamily="18" charset="0"/>
              </a:rPr>
              <a:t> is the </a:t>
            </a:r>
            <a:r>
              <a:rPr lang="en-US" sz="2800" b="1" dirty="0">
                <a:solidFill>
                  <a:srgbClr val="FF0000"/>
                </a:solidFill>
                <a:latin typeface="Times New Roman" panose="02020603050405020304" pitchFamily="18" charset="0"/>
                <a:cs typeface="Times New Roman" panose="02020603050405020304" pitchFamily="18" charset="0"/>
              </a:rPr>
              <a:t>geometric representation </a:t>
            </a:r>
            <a:r>
              <a:rPr lang="en-US" sz="2800" dirty="0">
                <a:latin typeface="Times New Roman" panose="02020603050405020304" pitchFamily="18" charset="0"/>
                <a:cs typeface="Times New Roman" panose="02020603050405020304" pitchFamily="18" charset="0"/>
              </a:rPr>
              <a:t>of the  </a:t>
            </a:r>
            <a:r>
              <a:rPr lang="en-US" sz="2800" b="1" dirty="0">
                <a:latin typeface="Times New Roman" panose="02020603050405020304" pitchFamily="18" charset="0"/>
                <a:cs typeface="Times New Roman" panose="02020603050405020304" pitchFamily="18" charset="0"/>
              </a:rPr>
              <a:t>relationship</a:t>
            </a:r>
            <a:r>
              <a:rPr lang="en-US" sz="2800" dirty="0">
                <a:latin typeface="Times New Roman" panose="02020603050405020304" pitchFamily="18" charset="0"/>
                <a:cs typeface="Times New Roman" panose="02020603050405020304" pitchFamily="18" charset="0"/>
              </a:rPr>
              <a:t> of all the </a:t>
            </a:r>
            <a:r>
              <a:rPr lang="en-US" sz="2800" b="1" dirty="0">
                <a:solidFill>
                  <a:srgbClr val="0000CC"/>
                </a:solidFill>
                <a:latin typeface="Times New Roman" panose="02020603050405020304" pitchFamily="18" charset="0"/>
                <a:cs typeface="Times New Roman" panose="02020603050405020304" pitchFamily="18" charset="0"/>
              </a:rPr>
              <a:t>links</a:t>
            </a:r>
            <a:r>
              <a:rPr lang="en-US" sz="2800" dirty="0">
                <a:latin typeface="Times New Roman" panose="02020603050405020304" pitchFamily="18" charset="0"/>
                <a:cs typeface="Times New Roman" panose="02020603050405020304" pitchFamily="18" charset="0"/>
              </a:rPr>
              <a:t> and </a:t>
            </a:r>
            <a:r>
              <a:rPr lang="en-US" sz="2800" b="1" dirty="0">
                <a:solidFill>
                  <a:srgbClr val="0000CC"/>
                </a:solidFill>
                <a:latin typeface="Times New Roman" panose="02020603050405020304" pitchFamily="18" charset="0"/>
                <a:cs typeface="Times New Roman" panose="02020603050405020304" pitchFamily="18" charset="0"/>
              </a:rPr>
              <a:t>linking</a:t>
            </a:r>
            <a:r>
              <a:rPr lang="en-US" sz="2800" dirty="0">
                <a:latin typeface="Times New Roman" panose="02020603050405020304" pitchFamily="18" charset="0"/>
                <a:cs typeface="Times New Roman" panose="02020603050405020304" pitchFamily="18" charset="0"/>
              </a:rPr>
              <a:t> </a:t>
            </a:r>
            <a:r>
              <a:rPr lang="en-US" sz="2800" b="1" dirty="0">
                <a:solidFill>
                  <a:srgbClr val="0000CC"/>
                </a:solidFill>
                <a:latin typeface="Times New Roman" panose="02020603050405020304" pitchFamily="18" charset="0"/>
                <a:cs typeface="Times New Roman" panose="02020603050405020304" pitchFamily="18" charset="0"/>
              </a:rPr>
              <a:t>devices</a:t>
            </a:r>
            <a:r>
              <a:rPr lang="en-US" sz="2800" dirty="0">
                <a:latin typeface="Times New Roman" panose="02020603050405020304" pitchFamily="18" charset="0"/>
                <a:cs typeface="Times New Roman" panose="02020603050405020304" pitchFamily="18" charset="0"/>
              </a:rPr>
              <a:t> (usually called </a:t>
            </a:r>
            <a:r>
              <a:rPr lang="en-US" sz="2800" b="1" dirty="0">
                <a:solidFill>
                  <a:srgbClr val="FF0000"/>
                </a:solidFill>
                <a:latin typeface="Times New Roman" panose="02020603050405020304" pitchFamily="18" charset="0"/>
                <a:cs typeface="Times New Roman" panose="02020603050405020304" pitchFamily="18" charset="0"/>
              </a:rPr>
              <a:t>nodes</a:t>
            </a:r>
            <a:r>
              <a:rPr lang="en-US" sz="2800" dirty="0">
                <a:latin typeface="Times New Roman" panose="02020603050405020304" pitchFamily="18" charset="0"/>
                <a:cs typeface="Times New Roman" panose="02020603050405020304" pitchFamily="18" charset="0"/>
              </a:rPr>
              <a:t>) to one another. </a:t>
            </a:r>
          </a:p>
          <a:p>
            <a:pPr algn="just">
              <a:lnSpc>
                <a:spcPct val="150000"/>
              </a:lnSpc>
              <a:spcBef>
                <a:spcPts val="0"/>
              </a:spcBef>
              <a:buFont typeface="Wingdings" panose="05000000000000000000" pitchFamily="2" charset="2"/>
              <a:buChar char="§"/>
              <a:defRPr/>
            </a:pPr>
            <a:r>
              <a:rPr lang="en-US" sz="2800" dirty="0">
                <a:latin typeface="Times New Roman" panose="02020603050405020304" pitchFamily="18" charset="0"/>
                <a:cs typeface="Times New Roman" panose="02020603050405020304" pitchFamily="18" charset="0"/>
              </a:rPr>
              <a:t>There are </a:t>
            </a:r>
            <a:r>
              <a:rPr lang="en-US" sz="2800" b="1" dirty="0">
                <a:latin typeface="Times New Roman" panose="02020603050405020304" pitchFamily="18" charset="0"/>
                <a:cs typeface="Times New Roman" panose="02020603050405020304" pitchFamily="18" charset="0"/>
              </a:rPr>
              <a:t>four basic topologies </a:t>
            </a:r>
            <a:r>
              <a:rPr lang="en-US" sz="2800" dirty="0">
                <a:latin typeface="Times New Roman" panose="02020603050405020304" pitchFamily="18" charset="0"/>
                <a:cs typeface="Times New Roman" panose="02020603050405020304" pitchFamily="18" charset="0"/>
              </a:rPr>
              <a:t>possible: </a:t>
            </a:r>
            <a:endParaRPr lang="en-US" sz="2800" dirty="0" smtClean="0">
              <a:latin typeface="Times New Roman" panose="02020603050405020304" pitchFamily="18" charset="0"/>
              <a:cs typeface="Times New Roman" panose="02020603050405020304" pitchFamily="18" charset="0"/>
            </a:endParaRPr>
          </a:p>
          <a:p>
            <a:pPr algn="just">
              <a:lnSpc>
                <a:spcPct val="150000"/>
              </a:lnSpc>
              <a:spcBef>
                <a:spcPts val="0"/>
              </a:spcBef>
              <a:buFont typeface="Wingdings" panose="05000000000000000000" pitchFamily="2" charset="2"/>
              <a:buChar char="ü"/>
              <a:defRPr/>
            </a:pPr>
            <a:r>
              <a:rPr lang="en-US" sz="2800" dirty="0" smtClean="0">
                <a:latin typeface="Times New Roman" panose="02020603050405020304" pitchFamily="18" charset="0"/>
                <a:cs typeface="Times New Roman" panose="02020603050405020304" pitchFamily="18" charset="0"/>
              </a:rPr>
              <a:t>Star Topology</a:t>
            </a:r>
          </a:p>
          <a:p>
            <a:pPr algn="just">
              <a:lnSpc>
                <a:spcPct val="150000"/>
              </a:lnSpc>
              <a:spcBef>
                <a:spcPts val="0"/>
              </a:spcBef>
              <a:buFont typeface="Wingdings" panose="05000000000000000000" pitchFamily="2" charset="2"/>
              <a:buChar char="ü"/>
              <a:defRPr/>
            </a:pPr>
            <a:r>
              <a:rPr lang="en-US" sz="2800" dirty="0" smtClean="0">
                <a:latin typeface="Times New Roman" panose="02020603050405020304" pitchFamily="18" charset="0"/>
                <a:cs typeface="Times New Roman" panose="02020603050405020304" pitchFamily="18" charset="0"/>
              </a:rPr>
              <a:t>Bus Topology</a:t>
            </a:r>
          </a:p>
          <a:p>
            <a:pPr algn="just">
              <a:lnSpc>
                <a:spcPct val="150000"/>
              </a:lnSpc>
              <a:spcBef>
                <a:spcPts val="0"/>
              </a:spcBef>
              <a:buFont typeface="Wingdings" panose="05000000000000000000" pitchFamily="2" charset="2"/>
              <a:buChar char="ü"/>
              <a:defRPr/>
            </a:pPr>
            <a:r>
              <a:rPr lang="en-US" sz="2800" dirty="0" smtClean="0">
                <a:latin typeface="Times New Roman" panose="02020603050405020304" pitchFamily="18" charset="0"/>
                <a:cs typeface="Times New Roman" panose="02020603050405020304" pitchFamily="18" charset="0"/>
              </a:rPr>
              <a:t>Ring Topology</a:t>
            </a:r>
          </a:p>
          <a:p>
            <a:pPr algn="just">
              <a:lnSpc>
                <a:spcPct val="150000"/>
              </a:lnSpc>
              <a:spcBef>
                <a:spcPts val="0"/>
              </a:spcBef>
              <a:buFont typeface="Wingdings" panose="05000000000000000000" pitchFamily="2" charset="2"/>
              <a:buChar char="ü"/>
              <a:defRPr/>
            </a:pPr>
            <a:r>
              <a:rPr lang="en-US" sz="2800" dirty="0" smtClean="0">
                <a:latin typeface="Times New Roman" panose="02020603050405020304" pitchFamily="18" charset="0"/>
                <a:cs typeface="Times New Roman" panose="02020603050405020304" pitchFamily="18" charset="0"/>
              </a:rPr>
              <a:t>Mesh Topology</a:t>
            </a:r>
            <a:endParaRPr lang="en-US" sz="28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E90F455D-9CE0-4F9B-A27C-72E940D52AA5}" type="slidenum">
              <a:rPr lang="en-US" smtClean="0"/>
              <a:pPr>
                <a:defRPr/>
              </a:pPr>
              <a:t>43</a:t>
            </a:fld>
            <a:r>
              <a:rPr lang="en-US" smtClean="0"/>
              <a:t> of 52</a:t>
            </a:r>
            <a:endParaRPr lang="en-US" dirty="0"/>
          </a:p>
        </p:txBody>
      </p:sp>
    </p:spTree>
    <p:extLst>
      <p:ext uri="{BB962C8B-B14F-4D97-AF65-F5344CB8AC3E}">
        <p14:creationId xmlns:p14="http://schemas.microsoft.com/office/powerpoint/2010/main" val="140444513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1447800" y="76200"/>
            <a:ext cx="5937755" cy="457200"/>
          </a:xfrm>
        </p:spPr>
        <p:txBody>
          <a:bodyPr>
            <a:noAutofit/>
          </a:bodyPr>
          <a:lstStyle/>
          <a:p>
            <a:r>
              <a:rPr lang="en-US" sz="2400" b="1" dirty="0" smtClean="0">
                <a:solidFill>
                  <a:srgbClr val="6600CC"/>
                </a:solidFill>
                <a:latin typeface="Times New Roman" panose="02020603050405020304" pitchFamily="18" charset="0"/>
                <a:cs typeface="Times New Roman" panose="02020603050405020304" pitchFamily="18" charset="0"/>
              </a:rPr>
              <a:t>Network Topology------</a:t>
            </a:r>
          </a:p>
        </p:txBody>
      </p:sp>
      <p:sp>
        <p:nvSpPr>
          <p:cNvPr id="3" name="Content Placeholder 2"/>
          <p:cNvSpPr>
            <a:spLocks noGrp="1"/>
          </p:cNvSpPr>
          <p:nvPr>
            <p:ph idx="1"/>
          </p:nvPr>
        </p:nvSpPr>
        <p:spPr>
          <a:xfrm>
            <a:off x="0" y="381000"/>
            <a:ext cx="9144000" cy="6477000"/>
          </a:xfrm>
        </p:spPr>
        <p:txBody>
          <a:bodyPr>
            <a:noAutofit/>
          </a:bodyPr>
          <a:lstStyle/>
          <a:p>
            <a:pPr marL="514350" indent="-514350" algn="just">
              <a:lnSpc>
                <a:spcPct val="150000"/>
              </a:lnSpc>
              <a:spcBef>
                <a:spcPts val="0"/>
              </a:spcBef>
              <a:buAutoNum type="arabicPeriod"/>
              <a:defRPr/>
            </a:pPr>
            <a:r>
              <a:rPr lang="en-US" sz="2700" b="1" dirty="0" smtClean="0">
                <a:solidFill>
                  <a:srgbClr val="FF0000"/>
                </a:solidFill>
                <a:latin typeface="Times New Roman" panose="02020603050405020304" pitchFamily="18" charset="0"/>
                <a:cs typeface="Times New Roman" panose="02020603050405020304" pitchFamily="18" charset="0"/>
              </a:rPr>
              <a:t>Bus Topology</a:t>
            </a:r>
          </a:p>
          <a:p>
            <a:pPr algn="just">
              <a:lnSpc>
                <a:spcPct val="150000"/>
              </a:lnSpc>
              <a:spcBef>
                <a:spcPts val="0"/>
              </a:spcBef>
              <a:buFont typeface="Wingdings" panose="05000000000000000000" pitchFamily="2" charset="2"/>
              <a:buChar char="§"/>
              <a:defRPr/>
            </a:pPr>
            <a:r>
              <a:rPr lang="en-US" sz="2700" dirty="0">
                <a:latin typeface="Times New Roman" panose="02020603050405020304" pitchFamily="18" charset="0"/>
                <a:cs typeface="Times New Roman" panose="02020603050405020304" pitchFamily="18" charset="0"/>
              </a:rPr>
              <a:t>A </a:t>
            </a:r>
            <a:r>
              <a:rPr lang="en-US" sz="2700" b="1" dirty="0">
                <a:latin typeface="Times New Roman" panose="02020603050405020304" pitchFamily="18" charset="0"/>
                <a:cs typeface="Times New Roman" panose="02020603050405020304" pitchFamily="18" charset="0"/>
              </a:rPr>
              <a:t>bus</a:t>
            </a:r>
            <a:r>
              <a:rPr lang="en-US" sz="2700" dirty="0">
                <a:latin typeface="Times New Roman" panose="02020603050405020304" pitchFamily="18" charset="0"/>
                <a:cs typeface="Times New Roman" panose="02020603050405020304" pitchFamily="18" charset="0"/>
              </a:rPr>
              <a:t> </a:t>
            </a:r>
            <a:r>
              <a:rPr lang="en-US" sz="2700" b="1" dirty="0">
                <a:latin typeface="Times New Roman" panose="02020603050405020304" pitchFamily="18" charset="0"/>
                <a:cs typeface="Times New Roman" panose="02020603050405020304" pitchFamily="18" charset="0"/>
              </a:rPr>
              <a:t>topology</a:t>
            </a:r>
            <a:r>
              <a:rPr lang="en-US" sz="2700" dirty="0">
                <a:latin typeface="Times New Roman" panose="02020603050405020304" pitchFamily="18" charset="0"/>
                <a:cs typeface="Times New Roman" panose="02020603050405020304" pitchFamily="18" charset="0"/>
              </a:rPr>
              <a:t>, is </a:t>
            </a:r>
            <a:r>
              <a:rPr lang="en-US" sz="2700" b="1" dirty="0">
                <a:solidFill>
                  <a:srgbClr val="6600CC"/>
                </a:solidFill>
                <a:latin typeface="Times New Roman" panose="02020603050405020304" pitchFamily="18" charset="0"/>
                <a:cs typeface="Times New Roman" panose="02020603050405020304" pitchFamily="18" charset="0"/>
              </a:rPr>
              <a:t>multipoint</a:t>
            </a:r>
            <a:r>
              <a:rPr lang="en-US" sz="2700" dirty="0">
                <a:latin typeface="Times New Roman" panose="02020603050405020304" pitchFamily="18" charset="0"/>
                <a:cs typeface="Times New Roman" panose="02020603050405020304" pitchFamily="18" charset="0"/>
              </a:rPr>
              <a:t> </a:t>
            </a:r>
            <a:r>
              <a:rPr lang="en-US" sz="2700" b="1" dirty="0">
                <a:solidFill>
                  <a:srgbClr val="6600CC"/>
                </a:solidFill>
                <a:latin typeface="Times New Roman" panose="02020603050405020304" pitchFamily="18" charset="0"/>
                <a:cs typeface="Times New Roman" panose="02020603050405020304" pitchFamily="18" charset="0"/>
              </a:rPr>
              <a:t>connection</a:t>
            </a:r>
            <a:r>
              <a:rPr lang="en-US" sz="2700" dirty="0">
                <a:latin typeface="Times New Roman" panose="02020603050405020304" pitchFamily="18" charset="0"/>
                <a:cs typeface="Times New Roman" panose="02020603050405020304" pitchFamily="18" charset="0"/>
              </a:rPr>
              <a:t>.</a:t>
            </a:r>
          </a:p>
          <a:p>
            <a:pPr algn="just">
              <a:lnSpc>
                <a:spcPct val="150000"/>
              </a:lnSpc>
              <a:spcBef>
                <a:spcPts val="0"/>
              </a:spcBef>
              <a:buFont typeface="Wingdings" panose="05000000000000000000" pitchFamily="2" charset="2"/>
              <a:buChar char="§"/>
              <a:defRPr/>
            </a:pPr>
            <a:r>
              <a:rPr lang="en-US" sz="2700" b="1" dirty="0">
                <a:solidFill>
                  <a:srgbClr val="0000CC"/>
                </a:solidFill>
                <a:latin typeface="Times New Roman" panose="02020603050405020304" pitchFamily="18" charset="0"/>
                <a:cs typeface="Times New Roman" panose="02020603050405020304" pitchFamily="18" charset="0"/>
              </a:rPr>
              <a:t>One long cable </a:t>
            </a:r>
            <a:r>
              <a:rPr lang="en-US" sz="2700" dirty="0">
                <a:latin typeface="Times New Roman" panose="02020603050405020304" pitchFamily="18" charset="0"/>
                <a:cs typeface="Times New Roman" panose="02020603050405020304" pitchFamily="18" charset="0"/>
              </a:rPr>
              <a:t>acts as a </a:t>
            </a:r>
            <a:r>
              <a:rPr lang="en-US" sz="2700" b="1" dirty="0">
                <a:solidFill>
                  <a:srgbClr val="FF0000"/>
                </a:solidFill>
                <a:latin typeface="Times New Roman" panose="02020603050405020304" pitchFamily="18" charset="0"/>
                <a:cs typeface="Times New Roman" panose="02020603050405020304" pitchFamily="18" charset="0"/>
              </a:rPr>
              <a:t>backbone</a:t>
            </a:r>
            <a:r>
              <a:rPr lang="en-US" sz="2700" b="1" dirty="0">
                <a:latin typeface="Times New Roman" panose="02020603050405020304" pitchFamily="18" charset="0"/>
                <a:cs typeface="Times New Roman" panose="02020603050405020304" pitchFamily="18" charset="0"/>
              </a:rPr>
              <a:t> </a:t>
            </a:r>
            <a:r>
              <a:rPr lang="en-US" sz="2700" dirty="0">
                <a:latin typeface="Times New Roman" panose="02020603050405020304" pitchFamily="18" charset="0"/>
                <a:cs typeface="Times New Roman" panose="02020603050405020304" pitchFamily="18" charset="0"/>
              </a:rPr>
              <a:t>to </a:t>
            </a:r>
            <a:r>
              <a:rPr lang="en-US" sz="2700" b="1" dirty="0">
                <a:latin typeface="Times New Roman" panose="02020603050405020304" pitchFamily="18" charset="0"/>
                <a:cs typeface="Times New Roman" panose="02020603050405020304" pitchFamily="18" charset="0"/>
              </a:rPr>
              <a:t>link</a:t>
            </a:r>
            <a:r>
              <a:rPr lang="en-US" sz="2700" dirty="0">
                <a:latin typeface="Times New Roman" panose="02020603050405020304" pitchFamily="18" charset="0"/>
                <a:cs typeface="Times New Roman" panose="02020603050405020304" pitchFamily="18" charset="0"/>
              </a:rPr>
              <a:t> all the </a:t>
            </a:r>
            <a:r>
              <a:rPr lang="en-US" sz="2700" b="1" dirty="0">
                <a:latin typeface="Times New Roman" panose="02020603050405020304" pitchFamily="18" charset="0"/>
                <a:cs typeface="Times New Roman" panose="02020603050405020304" pitchFamily="18" charset="0"/>
              </a:rPr>
              <a:t>devices</a:t>
            </a:r>
            <a:r>
              <a:rPr lang="en-US" sz="2700" dirty="0">
                <a:latin typeface="Times New Roman" panose="02020603050405020304" pitchFamily="18" charset="0"/>
                <a:cs typeface="Times New Roman" panose="02020603050405020304" pitchFamily="18" charset="0"/>
              </a:rPr>
              <a:t> in a </a:t>
            </a:r>
            <a:r>
              <a:rPr lang="en-US" sz="2700" b="1" dirty="0" smtClean="0">
                <a:latin typeface="Times New Roman" panose="02020603050405020304" pitchFamily="18" charset="0"/>
                <a:cs typeface="Times New Roman" panose="02020603050405020304" pitchFamily="18" charset="0"/>
              </a:rPr>
              <a:t>network</a:t>
            </a:r>
          </a:p>
          <a:p>
            <a:pPr algn="just">
              <a:lnSpc>
                <a:spcPct val="150000"/>
              </a:lnSpc>
              <a:spcBef>
                <a:spcPts val="0"/>
              </a:spcBef>
              <a:buFont typeface="Wingdings" panose="05000000000000000000" pitchFamily="2" charset="2"/>
              <a:buChar char="§"/>
            </a:pPr>
            <a:r>
              <a:rPr lang="en-US" altLang="en-US" sz="2700" b="1" dirty="0">
                <a:solidFill>
                  <a:srgbClr val="FF0000"/>
                </a:solidFill>
                <a:latin typeface="Times New Roman" panose="02020603050405020304" pitchFamily="18" charset="0"/>
                <a:cs typeface="Times New Roman" panose="02020603050405020304" pitchFamily="18" charset="0"/>
              </a:rPr>
              <a:t>Bus Topology</a:t>
            </a:r>
            <a:r>
              <a:rPr lang="en-US" altLang="en-US" sz="2700" dirty="0">
                <a:solidFill>
                  <a:srgbClr val="FF0000"/>
                </a:solidFill>
                <a:latin typeface="Times New Roman" panose="02020603050405020304" pitchFamily="18" charset="0"/>
                <a:cs typeface="Times New Roman" panose="02020603050405020304" pitchFamily="18" charset="0"/>
              </a:rPr>
              <a:t> </a:t>
            </a:r>
            <a:r>
              <a:rPr lang="en-US" altLang="en-US" sz="2700" dirty="0">
                <a:latin typeface="Times New Roman" panose="02020603050405020304" pitchFamily="18" charset="0"/>
                <a:cs typeface="Times New Roman" panose="02020603050405020304" pitchFamily="18" charset="0"/>
              </a:rPr>
              <a:t>is a </a:t>
            </a:r>
            <a:r>
              <a:rPr lang="en-US" altLang="en-US" sz="2700" b="1" dirty="0">
                <a:solidFill>
                  <a:srgbClr val="6600CC"/>
                </a:solidFill>
                <a:latin typeface="Times New Roman" panose="02020603050405020304" pitchFamily="18" charset="0"/>
                <a:cs typeface="Times New Roman" panose="02020603050405020304" pitchFamily="18" charset="0"/>
              </a:rPr>
              <a:t>network Topology</a:t>
            </a:r>
            <a:r>
              <a:rPr lang="en-US" altLang="en-US" sz="2700" dirty="0">
                <a:solidFill>
                  <a:srgbClr val="6600CC"/>
                </a:solidFill>
                <a:latin typeface="Times New Roman" panose="02020603050405020304" pitchFamily="18" charset="0"/>
                <a:cs typeface="Times New Roman" panose="02020603050405020304" pitchFamily="18" charset="0"/>
              </a:rPr>
              <a:t> </a:t>
            </a:r>
            <a:r>
              <a:rPr lang="en-US" altLang="en-US" sz="2700" dirty="0">
                <a:latin typeface="Times New Roman" panose="02020603050405020304" pitchFamily="18" charset="0"/>
                <a:cs typeface="Times New Roman" panose="02020603050405020304" pitchFamily="18" charset="0"/>
              </a:rPr>
              <a:t>in which a </a:t>
            </a:r>
            <a:r>
              <a:rPr lang="en-US" altLang="en-US" sz="2700" b="1" dirty="0">
                <a:solidFill>
                  <a:srgbClr val="6600CC"/>
                </a:solidFill>
                <a:latin typeface="Times New Roman" panose="02020603050405020304" pitchFamily="18" charset="0"/>
                <a:cs typeface="Times New Roman" panose="02020603050405020304" pitchFamily="18" charset="0"/>
              </a:rPr>
              <a:t>set</a:t>
            </a:r>
            <a:r>
              <a:rPr lang="en-US" altLang="en-US" sz="2700" dirty="0">
                <a:latin typeface="Times New Roman" panose="02020603050405020304" pitchFamily="18" charset="0"/>
                <a:cs typeface="Times New Roman" panose="02020603050405020304" pitchFamily="18" charset="0"/>
              </a:rPr>
              <a:t> of </a:t>
            </a:r>
            <a:r>
              <a:rPr lang="en-US" altLang="en-US" sz="2700" b="1" dirty="0">
                <a:solidFill>
                  <a:srgbClr val="6600CC"/>
                </a:solidFill>
                <a:latin typeface="Times New Roman" panose="02020603050405020304" pitchFamily="18" charset="0"/>
                <a:cs typeface="Times New Roman" panose="02020603050405020304" pitchFamily="18" charset="0"/>
              </a:rPr>
              <a:t>nodes</a:t>
            </a:r>
            <a:r>
              <a:rPr lang="en-US" altLang="en-US" sz="2700" dirty="0">
                <a:latin typeface="Times New Roman" panose="02020603050405020304" pitchFamily="18" charset="0"/>
                <a:cs typeface="Times New Roman" panose="02020603050405020304" pitchFamily="18" charset="0"/>
              </a:rPr>
              <a:t> are </a:t>
            </a:r>
            <a:r>
              <a:rPr lang="en-US" altLang="en-US" sz="2700" b="1" dirty="0">
                <a:solidFill>
                  <a:srgbClr val="6600CC"/>
                </a:solidFill>
                <a:latin typeface="Times New Roman" panose="02020603050405020304" pitchFamily="18" charset="0"/>
                <a:cs typeface="Times New Roman" panose="02020603050405020304" pitchFamily="18" charset="0"/>
              </a:rPr>
              <a:t>connected</a:t>
            </a:r>
            <a:r>
              <a:rPr lang="en-US" altLang="en-US" sz="2700" dirty="0">
                <a:latin typeface="Times New Roman" panose="02020603050405020304" pitchFamily="18" charset="0"/>
                <a:cs typeface="Times New Roman" panose="02020603050405020304" pitchFamily="18" charset="0"/>
              </a:rPr>
              <a:t> via a </a:t>
            </a:r>
            <a:r>
              <a:rPr lang="en-US" altLang="en-US" sz="2700" b="1" dirty="0">
                <a:latin typeface="Times New Roman" panose="02020603050405020304" pitchFamily="18" charset="0"/>
                <a:cs typeface="Times New Roman" panose="02020603050405020304" pitchFamily="18" charset="0"/>
              </a:rPr>
              <a:t>shared</a:t>
            </a:r>
            <a:r>
              <a:rPr lang="en-US" altLang="en-US" sz="2700" dirty="0">
                <a:latin typeface="Times New Roman" panose="02020603050405020304" pitchFamily="18" charset="0"/>
                <a:cs typeface="Times New Roman" panose="02020603050405020304" pitchFamily="18" charset="0"/>
              </a:rPr>
              <a:t> </a:t>
            </a:r>
            <a:r>
              <a:rPr lang="en-US" altLang="en-US" sz="2700" b="1" dirty="0">
                <a:latin typeface="Times New Roman" panose="02020603050405020304" pitchFamily="18" charset="0"/>
                <a:cs typeface="Times New Roman" panose="02020603050405020304" pitchFamily="18" charset="0"/>
              </a:rPr>
              <a:t>communications</a:t>
            </a:r>
            <a:r>
              <a:rPr lang="en-US" altLang="en-US" sz="2700" dirty="0">
                <a:latin typeface="Times New Roman" panose="02020603050405020304" pitchFamily="18" charset="0"/>
                <a:cs typeface="Times New Roman" panose="02020603050405020304" pitchFamily="18" charset="0"/>
              </a:rPr>
              <a:t> </a:t>
            </a:r>
            <a:r>
              <a:rPr lang="en-US" altLang="en-US" sz="2700" b="1" dirty="0">
                <a:latin typeface="Times New Roman" panose="02020603050405020304" pitchFamily="18" charset="0"/>
                <a:cs typeface="Times New Roman" panose="02020603050405020304" pitchFamily="18" charset="0"/>
              </a:rPr>
              <a:t>line</a:t>
            </a:r>
            <a:r>
              <a:rPr lang="en-US" altLang="en-US" sz="2700" dirty="0">
                <a:latin typeface="Times New Roman" panose="02020603050405020304" pitchFamily="18" charset="0"/>
                <a:cs typeface="Times New Roman" panose="02020603050405020304" pitchFamily="18" charset="0"/>
              </a:rPr>
              <a:t>, called a </a:t>
            </a:r>
            <a:r>
              <a:rPr lang="en-US" altLang="en-US" sz="2700" b="1" dirty="0">
                <a:solidFill>
                  <a:srgbClr val="0000CC"/>
                </a:solidFill>
                <a:latin typeface="Times New Roman" panose="02020603050405020304" pitchFamily="18" charset="0"/>
                <a:cs typeface="Times New Roman" panose="02020603050405020304" pitchFamily="18" charset="0"/>
              </a:rPr>
              <a:t>bus</a:t>
            </a:r>
          </a:p>
          <a:p>
            <a:pPr algn="just">
              <a:lnSpc>
                <a:spcPct val="150000"/>
              </a:lnSpc>
              <a:spcBef>
                <a:spcPts val="0"/>
              </a:spcBef>
              <a:buFont typeface="Wingdings" panose="05000000000000000000" pitchFamily="2" charset="2"/>
              <a:buChar char="§"/>
            </a:pPr>
            <a:r>
              <a:rPr lang="en-US" altLang="en-US" sz="2700" b="1" dirty="0" smtClean="0">
                <a:latin typeface="Times New Roman" panose="02020603050405020304" pitchFamily="18" charset="0"/>
                <a:cs typeface="Times New Roman" panose="02020603050405020304" pitchFamily="18" charset="0"/>
              </a:rPr>
              <a:t>Bus networks </a:t>
            </a:r>
            <a:r>
              <a:rPr lang="en-US" altLang="en-US" sz="2700" dirty="0" smtClean="0">
                <a:latin typeface="Times New Roman" panose="02020603050405020304" pitchFamily="18" charset="0"/>
                <a:cs typeface="Times New Roman" panose="02020603050405020304" pitchFamily="18" charset="0"/>
              </a:rPr>
              <a:t>are </a:t>
            </a:r>
            <a:r>
              <a:rPr lang="en-US" altLang="en-US" sz="2700" dirty="0">
                <a:latin typeface="Times New Roman" panose="02020603050405020304" pitchFamily="18" charset="0"/>
                <a:cs typeface="Times New Roman" panose="02020603050405020304" pitchFamily="18" charset="0"/>
              </a:rPr>
              <a:t>the </a:t>
            </a:r>
            <a:r>
              <a:rPr lang="en-US" altLang="en-US" sz="2700" b="1" dirty="0">
                <a:solidFill>
                  <a:srgbClr val="FF0000"/>
                </a:solidFill>
                <a:latin typeface="Times New Roman" panose="02020603050405020304" pitchFamily="18" charset="0"/>
                <a:cs typeface="Times New Roman" panose="02020603050405020304" pitchFamily="18" charset="0"/>
              </a:rPr>
              <a:t>simplest</a:t>
            </a:r>
            <a:r>
              <a:rPr lang="en-US" altLang="en-US" sz="2700" dirty="0">
                <a:latin typeface="Times New Roman" panose="02020603050405020304" pitchFamily="18" charset="0"/>
                <a:cs typeface="Times New Roman" panose="02020603050405020304" pitchFamily="18" charset="0"/>
              </a:rPr>
              <a:t> way to </a:t>
            </a:r>
            <a:r>
              <a:rPr lang="en-US" altLang="en-US" sz="2700" b="1" dirty="0">
                <a:solidFill>
                  <a:srgbClr val="FF0000"/>
                </a:solidFill>
                <a:latin typeface="Times New Roman" panose="02020603050405020304" pitchFamily="18" charset="0"/>
                <a:cs typeface="Times New Roman" panose="02020603050405020304" pitchFamily="18" charset="0"/>
              </a:rPr>
              <a:t>connect</a:t>
            </a:r>
            <a:r>
              <a:rPr lang="en-US" altLang="en-US" sz="2700" dirty="0">
                <a:latin typeface="Times New Roman" panose="02020603050405020304" pitchFamily="18" charset="0"/>
                <a:cs typeface="Times New Roman" panose="02020603050405020304" pitchFamily="18" charset="0"/>
              </a:rPr>
              <a:t> </a:t>
            </a:r>
            <a:r>
              <a:rPr lang="en-US" altLang="en-US" sz="2700" b="1" dirty="0">
                <a:solidFill>
                  <a:srgbClr val="FF0000"/>
                </a:solidFill>
                <a:latin typeface="Times New Roman" panose="02020603050405020304" pitchFamily="18" charset="0"/>
                <a:cs typeface="Times New Roman" panose="02020603050405020304" pitchFamily="18" charset="0"/>
              </a:rPr>
              <a:t>multiple</a:t>
            </a:r>
            <a:r>
              <a:rPr lang="en-US" altLang="en-US" sz="2700" dirty="0">
                <a:latin typeface="Times New Roman" panose="02020603050405020304" pitchFamily="18" charset="0"/>
                <a:cs typeface="Times New Roman" panose="02020603050405020304" pitchFamily="18" charset="0"/>
              </a:rPr>
              <a:t> </a:t>
            </a:r>
            <a:r>
              <a:rPr lang="en-US" altLang="en-US" sz="2700" b="1" dirty="0" smtClean="0">
                <a:solidFill>
                  <a:srgbClr val="FF0000"/>
                </a:solidFill>
                <a:latin typeface="Times New Roman" panose="02020603050405020304" pitchFamily="18" charset="0"/>
                <a:cs typeface="Times New Roman" panose="02020603050405020304" pitchFamily="18" charset="0"/>
              </a:rPr>
              <a:t>clients</a:t>
            </a:r>
          </a:p>
          <a:p>
            <a:pPr algn="just">
              <a:lnSpc>
                <a:spcPct val="150000"/>
              </a:lnSpc>
              <a:spcBef>
                <a:spcPts val="0"/>
              </a:spcBef>
              <a:buFont typeface="Wingdings" panose="05000000000000000000" pitchFamily="2" charset="2"/>
              <a:buChar char="§"/>
            </a:pPr>
            <a:r>
              <a:rPr lang="en-US" altLang="en-US" sz="2700" dirty="0" smtClean="0">
                <a:latin typeface="Times New Roman" panose="02020603050405020304" pitchFamily="18" charset="0"/>
                <a:cs typeface="Times New Roman" panose="02020603050405020304" pitchFamily="18" charset="0"/>
              </a:rPr>
              <a:t>Often </a:t>
            </a:r>
            <a:r>
              <a:rPr lang="en-US" altLang="en-US" sz="2700" b="1" dirty="0" smtClean="0">
                <a:solidFill>
                  <a:srgbClr val="6600CC"/>
                </a:solidFill>
                <a:latin typeface="Times New Roman" panose="02020603050405020304" pitchFamily="18" charset="0"/>
                <a:cs typeface="Times New Roman" panose="02020603050405020304" pitchFamily="18" charset="0"/>
              </a:rPr>
              <a:t>bus networks </a:t>
            </a:r>
            <a:r>
              <a:rPr lang="en-US" altLang="en-US" sz="2700" dirty="0" smtClean="0">
                <a:latin typeface="Times New Roman" panose="02020603050405020304" pitchFamily="18" charset="0"/>
                <a:cs typeface="Times New Roman" panose="02020603050405020304" pitchFamily="18" charset="0"/>
              </a:rPr>
              <a:t>have </a:t>
            </a:r>
            <a:r>
              <a:rPr lang="en-US" altLang="en-US" sz="2700" b="1" dirty="0" smtClean="0">
                <a:latin typeface="Times New Roman" panose="02020603050405020304" pitchFamily="18" charset="0"/>
                <a:cs typeface="Times New Roman" panose="02020603050405020304" pitchFamily="18" charset="0"/>
              </a:rPr>
              <a:t>problems</a:t>
            </a:r>
            <a:r>
              <a:rPr lang="en-US" altLang="en-US" sz="2700" dirty="0" smtClean="0">
                <a:latin typeface="Times New Roman" panose="02020603050405020304" pitchFamily="18" charset="0"/>
                <a:cs typeface="Times New Roman" panose="02020603050405020304" pitchFamily="18" charset="0"/>
              </a:rPr>
              <a:t> when </a:t>
            </a:r>
            <a:r>
              <a:rPr lang="en-US" altLang="en-US" sz="2700" b="1" dirty="0" smtClean="0">
                <a:solidFill>
                  <a:srgbClr val="0000CC"/>
                </a:solidFill>
                <a:latin typeface="Times New Roman" panose="02020603050405020304" pitchFamily="18" charset="0"/>
                <a:cs typeface="Times New Roman" panose="02020603050405020304" pitchFamily="18" charset="0"/>
              </a:rPr>
              <a:t>two</a:t>
            </a:r>
            <a:r>
              <a:rPr lang="en-US" altLang="en-US" sz="2700" dirty="0" smtClean="0">
                <a:latin typeface="Times New Roman" panose="02020603050405020304" pitchFamily="18" charset="0"/>
                <a:cs typeface="Times New Roman" panose="02020603050405020304" pitchFamily="18" charset="0"/>
              </a:rPr>
              <a:t> </a:t>
            </a:r>
            <a:r>
              <a:rPr lang="en-US" altLang="en-US" sz="2700" b="1" dirty="0" smtClean="0">
                <a:solidFill>
                  <a:srgbClr val="0000CC"/>
                </a:solidFill>
                <a:latin typeface="Times New Roman" panose="02020603050405020304" pitchFamily="18" charset="0"/>
                <a:cs typeface="Times New Roman" panose="02020603050405020304" pitchFamily="18" charset="0"/>
              </a:rPr>
              <a:t>clients</a:t>
            </a:r>
            <a:r>
              <a:rPr lang="en-US" altLang="en-US" sz="2700" dirty="0" smtClean="0">
                <a:latin typeface="Times New Roman" panose="02020603050405020304" pitchFamily="18" charset="0"/>
                <a:cs typeface="Times New Roman" panose="02020603050405020304" pitchFamily="18" charset="0"/>
              </a:rPr>
              <a:t> want to </a:t>
            </a:r>
            <a:r>
              <a:rPr lang="en-US" altLang="en-US" sz="2700" b="1" dirty="0" smtClean="0">
                <a:solidFill>
                  <a:srgbClr val="0000CC"/>
                </a:solidFill>
                <a:latin typeface="Times New Roman" panose="02020603050405020304" pitchFamily="18" charset="0"/>
                <a:cs typeface="Times New Roman" panose="02020603050405020304" pitchFamily="18" charset="0"/>
              </a:rPr>
              <a:t>transmit</a:t>
            </a:r>
            <a:r>
              <a:rPr lang="en-US" altLang="en-US" sz="2700" dirty="0" smtClean="0">
                <a:latin typeface="Times New Roman" panose="02020603050405020304" pitchFamily="18" charset="0"/>
                <a:cs typeface="Times New Roman" panose="02020603050405020304" pitchFamily="18" charset="0"/>
              </a:rPr>
              <a:t> at the same time on the </a:t>
            </a:r>
            <a:r>
              <a:rPr lang="en-US" altLang="en-US" sz="2700" b="1" dirty="0" smtClean="0">
                <a:solidFill>
                  <a:srgbClr val="FF0000"/>
                </a:solidFill>
                <a:latin typeface="Times New Roman" panose="02020603050405020304" pitchFamily="18" charset="0"/>
                <a:cs typeface="Times New Roman" panose="02020603050405020304" pitchFamily="18" charset="0"/>
              </a:rPr>
              <a:t>same</a:t>
            </a:r>
            <a:r>
              <a:rPr lang="en-US" altLang="en-US" sz="2700" dirty="0" smtClean="0">
                <a:latin typeface="Times New Roman" panose="02020603050405020304" pitchFamily="18" charset="0"/>
                <a:cs typeface="Times New Roman" panose="02020603050405020304" pitchFamily="18" charset="0"/>
              </a:rPr>
              <a:t> </a:t>
            </a:r>
            <a:r>
              <a:rPr lang="en-US" altLang="en-US" sz="2700" b="1" dirty="0" smtClean="0">
                <a:solidFill>
                  <a:srgbClr val="FF0000"/>
                </a:solidFill>
                <a:latin typeface="Times New Roman" panose="02020603050405020304" pitchFamily="18" charset="0"/>
                <a:cs typeface="Times New Roman" panose="02020603050405020304" pitchFamily="18" charset="0"/>
              </a:rPr>
              <a:t>bus</a:t>
            </a:r>
            <a:r>
              <a:rPr lang="en-US" altLang="en-US" sz="2700" dirty="0" smtClean="0">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
              <a:defRPr/>
            </a:pPr>
            <a:endParaRPr lang="en-US" sz="2700" dirty="0" smtClean="0">
              <a:latin typeface="Times New Roman" panose="02020603050405020304" pitchFamily="18" charset="0"/>
              <a:cs typeface="Times New Roman" panose="02020603050405020304" pitchFamily="18" charset="0"/>
            </a:endParaRPr>
          </a:p>
          <a:p>
            <a:pPr algn="just">
              <a:lnSpc>
                <a:spcPct val="150000"/>
              </a:lnSpc>
              <a:spcBef>
                <a:spcPts val="0"/>
              </a:spcBef>
              <a:buFont typeface="Wingdings" panose="05000000000000000000" pitchFamily="2" charset="2"/>
              <a:buChar char="§"/>
              <a:defRPr/>
            </a:pPr>
            <a:endParaRPr lang="en-US" sz="2700" dirty="0" smtClean="0">
              <a:latin typeface="Times New Roman" panose="02020603050405020304" pitchFamily="18" charset="0"/>
              <a:cs typeface="Times New Roman" panose="02020603050405020304" pitchFamily="18" charset="0"/>
            </a:endParaRPr>
          </a:p>
          <a:p>
            <a:pPr algn="just">
              <a:lnSpc>
                <a:spcPct val="150000"/>
              </a:lnSpc>
              <a:spcBef>
                <a:spcPts val="0"/>
              </a:spcBef>
              <a:buFont typeface="Wingdings" panose="05000000000000000000" pitchFamily="2" charset="2"/>
              <a:buChar char="§"/>
              <a:defRPr/>
            </a:pPr>
            <a:endParaRPr lang="en-US" sz="2700" b="1" dirty="0" smtClean="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E90F455D-9CE0-4F9B-A27C-72E940D52AA5}" type="slidenum">
              <a:rPr lang="en-US" smtClean="0"/>
              <a:pPr>
                <a:defRPr/>
              </a:pPr>
              <a:t>44</a:t>
            </a:fld>
            <a:r>
              <a:rPr lang="en-US" smtClean="0"/>
              <a:t> of 52</a:t>
            </a:r>
            <a:endParaRPr lang="en-US" dirty="0"/>
          </a:p>
        </p:txBody>
      </p:sp>
    </p:spTree>
    <p:extLst>
      <p:ext uri="{BB962C8B-B14F-4D97-AF65-F5344CB8AC3E}">
        <p14:creationId xmlns:p14="http://schemas.microsoft.com/office/powerpoint/2010/main" val="405469827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1447800" y="76200"/>
            <a:ext cx="5937755" cy="457200"/>
          </a:xfrm>
        </p:spPr>
        <p:txBody>
          <a:bodyPr>
            <a:noAutofit/>
          </a:bodyPr>
          <a:lstStyle/>
          <a:p>
            <a:r>
              <a:rPr lang="en-US" sz="2400" b="1" dirty="0" smtClean="0">
                <a:solidFill>
                  <a:srgbClr val="6600CC"/>
                </a:solidFill>
                <a:latin typeface="Times New Roman" panose="02020603050405020304" pitchFamily="18" charset="0"/>
                <a:cs typeface="Times New Roman" panose="02020603050405020304" pitchFamily="18" charset="0"/>
              </a:rPr>
              <a:t>Network Topology------</a:t>
            </a:r>
          </a:p>
        </p:txBody>
      </p:sp>
      <p:sp>
        <p:nvSpPr>
          <p:cNvPr id="3" name="Content Placeholder 2"/>
          <p:cNvSpPr>
            <a:spLocks noGrp="1"/>
          </p:cNvSpPr>
          <p:nvPr>
            <p:ph idx="1"/>
          </p:nvPr>
        </p:nvSpPr>
        <p:spPr>
          <a:xfrm>
            <a:off x="0" y="533400"/>
            <a:ext cx="9144000" cy="6324600"/>
          </a:xfrm>
        </p:spPr>
        <p:txBody>
          <a:bodyPr>
            <a:noAutofit/>
          </a:bodyPr>
          <a:lstStyle/>
          <a:p>
            <a:pPr algn="just">
              <a:lnSpc>
                <a:spcPct val="150000"/>
              </a:lnSpc>
              <a:spcBef>
                <a:spcPts val="0"/>
              </a:spcBef>
              <a:buFont typeface="Wingdings" panose="05000000000000000000" pitchFamily="2" charset="2"/>
              <a:buChar char="§"/>
            </a:pPr>
            <a:r>
              <a:rPr lang="en-US" altLang="en-US" sz="2800" b="1" dirty="0">
                <a:latin typeface="Times New Roman" panose="02020603050405020304" pitchFamily="18" charset="0"/>
                <a:cs typeface="Times New Roman" panose="02020603050405020304" pitchFamily="18" charset="0"/>
              </a:rPr>
              <a:t>Systems</a:t>
            </a:r>
            <a:r>
              <a:rPr lang="en-US" altLang="en-US" sz="2800" dirty="0">
                <a:latin typeface="Times New Roman" panose="02020603050405020304" pitchFamily="18" charset="0"/>
                <a:cs typeface="Times New Roman" panose="02020603050405020304" pitchFamily="18" charset="0"/>
              </a:rPr>
              <a:t> which use </a:t>
            </a:r>
            <a:r>
              <a:rPr lang="en-US" altLang="en-US" sz="2800" b="1" dirty="0">
                <a:latin typeface="Times New Roman" panose="02020603050405020304" pitchFamily="18" charset="0"/>
                <a:cs typeface="Times New Roman" panose="02020603050405020304" pitchFamily="18" charset="0"/>
              </a:rPr>
              <a:t>bus topology </a:t>
            </a:r>
            <a:r>
              <a:rPr lang="en-US" altLang="en-US" sz="2800" dirty="0">
                <a:latin typeface="Times New Roman" panose="02020603050405020304" pitchFamily="18" charset="0"/>
                <a:cs typeface="Times New Roman" panose="02020603050405020304" pitchFamily="18" charset="0"/>
              </a:rPr>
              <a:t>normally have some </a:t>
            </a:r>
            <a:r>
              <a:rPr lang="en-US" altLang="en-US" sz="2800" b="1" dirty="0">
                <a:solidFill>
                  <a:srgbClr val="FF0000"/>
                </a:solidFill>
                <a:latin typeface="Times New Roman" panose="02020603050405020304" pitchFamily="18" charset="0"/>
                <a:cs typeface="Times New Roman" panose="02020603050405020304" pitchFamily="18" charset="0"/>
              </a:rPr>
              <a:t>scheme</a:t>
            </a:r>
            <a:r>
              <a:rPr lang="en-US" altLang="en-US" sz="2800" dirty="0">
                <a:latin typeface="Times New Roman" panose="02020603050405020304" pitchFamily="18" charset="0"/>
                <a:cs typeface="Times New Roman" panose="02020603050405020304" pitchFamily="18" charset="0"/>
              </a:rPr>
              <a:t> of </a:t>
            </a:r>
            <a:r>
              <a:rPr lang="en-US" altLang="en-US" sz="2800" b="1" dirty="0">
                <a:solidFill>
                  <a:srgbClr val="FF0000"/>
                </a:solidFill>
                <a:latin typeface="Times New Roman" panose="02020603050405020304" pitchFamily="18" charset="0"/>
                <a:cs typeface="Times New Roman" panose="02020603050405020304" pitchFamily="18" charset="0"/>
              </a:rPr>
              <a:t>collision</a:t>
            </a:r>
            <a:r>
              <a:rPr lang="en-US" altLang="en-US" sz="2800" dirty="0">
                <a:latin typeface="Times New Roman" panose="02020603050405020304" pitchFamily="18" charset="0"/>
                <a:cs typeface="Times New Roman" panose="02020603050405020304" pitchFamily="18" charset="0"/>
              </a:rPr>
              <a:t> </a:t>
            </a:r>
            <a:r>
              <a:rPr lang="en-US" altLang="en-US" sz="2800" b="1" dirty="0">
                <a:solidFill>
                  <a:srgbClr val="FF0000"/>
                </a:solidFill>
                <a:latin typeface="Times New Roman" panose="02020603050405020304" pitchFamily="18" charset="0"/>
                <a:cs typeface="Times New Roman" panose="02020603050405020304" pitchFamily="18" charset="0"/>
              </a:rPr>
              <a:t>handling</a:t>
            </a:r>
            <a:r>
              <a:rPr lang="en-US" altLang="en-US" sz="2800" dirty="0">
                <a:latin typeface="Times New Roman" panose="02020603050405020304" pitchFamily="18" charset="0"/>
                <a:cs typeface="Times New Roman" panose="02020603050405020304" pitchFamily="18" charset="0"/>
              </a:rPr>
              <a:t> or </a:t>
            </a:r>
            <a:r>
              <a:rPr lang="en-US" altLang="en-US" sz="2800" b="1" dirty="0">
                <a:solidFill>
                  <a:srgbClr val="0000CC"/>
                </a:solidFill>
                <a:latin typeface="Times New Roman" panose="02020603050405020304" pitchFamily="18" charset="0"/>
                <a:cs typeface="Times New Roman" panose="02020603050405020304" pitchFamily="18" charset="0"/>
              </a:rPr>
              <a:t>collision</a:t>
            </a:r>
            <a:r>
              <a:rPr lang="en-US" altLang="en-US" sz="2800" dirty="0">
                <a:latin typeface="Times New Roman" panose="02020603050405020304" pitchFamily="18" charset="0"/>
                <a:cs typeface="Times New Roman" panose="02020603050405020304" pitchFamily="18" charset="0"/>
              </a:rPr>
              <a:t> </a:t>
            </a:r>
            <a:r>
              <a:rPr lang="en-US" altLang="en-US" sz="2800" b="1" dirty="0">
                <a:solidFill>
                  <a:srgbClr val="0000CC"/>
                </a:solidFill>
                <a:latin typeface="Times New Roman" panose="02020603050405020304" pitchFamily="18" charset="0"/>
                <a:cs typeface="Times New Roman" panose="02020603050405020304" pitchFamily="18" charset="0"/>
              </a:rPr>
              <a:t>avoidance</a:t>
            </a:r>
            <a:r>
              <a:rPr lang="en-US" altLang="en-US" sz="2800" dirty="0">
                <a:latin typeface="Times New Roman" panose="02020603050405020304" pitchFamily="18" charset="0"/>
                <a:cs typeface="Times New Roman" panose="02020603050405020304" pitchFamily="18" charset="0"/>
              </a:rPr>
              <a:t> for </a:t>
            </a:r>
            <a:r>
              <a:rPr lang="en-US" altLang="en-US" sz="2800" b="1" dirty="0">
                <a:solidFill>
                  <a:srgbClr val="008080"/>
                </a:solidFill>
                <a:latin typeface="Times New Roman" panose="02020603050405020304" pitchFamily="18" charset="0"/>
                <a:cs typeface="Times New Roman" panose="02020603050405020304" pitchFamily="18" charset="0"/>
              </a:rPr>
              <a:t>communication</a:t>
            </a:r>
            <a:r>
              <a:rPr lang="en-US" altLang="en-US" sz="2800" dirty="0">
                <a:latin typeface="Times New Roman" panose="02020603050405020304" pitchFamily="18" charset="0"/>
                <a:cs typeface="Times New Roman" panose="02020603050405020304" pitchFamily="18" charset="0"/>
              </a:rPr>
              <a:t> on the </a:t>
            </a:r>
            <a:r>
              <a:rPr lang="en-US" altLang="en-US" sz="2800" b="1" dirty="0" smtClean="0">
                <a:solidFill>
                  <a:srgbClr val="008080"/>
                </a:solidFill>
                <a:latin typeface="Times New Roman" panose="02020603050405020304" pitchFamily="18" charset="0"/>
                <a:cs typeface="Times New Roman" panose="02020603050405020304" pitchFamily="18" charset="0"/>
              </a:rPr>
              <a:t>bus</a:t>
            </a:r>
          </a:p>
          <a:p>
            <a:pPr algn="just">
              <a:lnSpc>
                <a:spcPct val="150000"/>
              </a:lnSpc>
              <a:spcBef>
                <a:spcPts val="0"/>
              </a:spcBef>
              <a:buFont typeface="Wingdings" panose="05000000000000000000" pitchFamily="2" charset="2"/>
              <a:buChar char="§"/>
            </a:pPr>
            <a:r>
              <a:rPr lang="en-US" altLang="en-US" sz="2800" b="1" dirty="0" smtClean="0">
                <a:solidFill>
                  <a:srgbClr val="6600CC"/>
                </a:solidFill>
                <a:latin typeface="Times New Roman" panose="02020603050405020304" pitchFamily="18" charset="0"/>
                <a:cs typeface="Times New Roman" panose="02020603050405020304" pitchFamily="18" charset="0"/>
              </a:rPr>
              <a:t>Carrier </a:t>
            </a:r>
            <a:r>
              <a:rPr lang="en-US" altLang="en-US" sz="2800" b="1" dirty="0">
                <a:solidFill>
                  <a:srgbClr val="6600CC"/>
                </a:solidFill>
                <a:latin typeface="Times New Roman" panose="02020603050405020304" pitchFamily="18" charset="0"/>
                <a:cs typeface="Times New Roman" panose="02020603050405020304" pitchFamily="18" charset="0"/>
              </a:rPr>
              <a:t>Sense Multiple Access </a:t>
            </a:r>
            <a:r>
              <a:rPr lang="en-US" altLang="en-US" sz="2800" dirty="0">
                <a:latin typeface="Times New Roman" panose="02020603050405020304" pitchFamily="18" charset="0"/>
                <a:cs typeface="Times New Roman" panose="02020603050405020304" pitchFamily="18" charset="0"/>
              </a:rPr>
              <a:t>with </a:t>
            </a:r>
            <a:r>
              <a:rPr lang="en-US" altLang="en-US" sz="2800" b="1" dirty="0">
                <a:solidFill>
                  <a:srgbClr val="FF0000"/>
                </a:solidFill>
                <a:latin typeface="Times New Roman" panose="02020603050405020304" pitchFamily="18" charset="0"/>
                <a:cs typeface="Times New Roman" panose="02020603050405020304" pitchFamily="18" charset="0"/>
              </a:rPr>
              <a:t>Collision</a:t>
            </a:r>
            <a:r>
              <a:rPr lang="en-US" altLang="en-US" sz="2800" dirty="0">
                <a:latin typeface="Times New Roman" panose="02020603050405020304" pitchFamily="18" charset="0"/>
                <a:cs typeface="Times New Roman" panose="02020603050405020304" pitchFamily="18" charset="0"/>
              </a:rPr>
              <a:t> </a:t>
            </a:r>
            <a:r>
              <a:rPr lang="en-US" altLang="en-US" sz="2800" b="1" dirty="0">
                <a:solidFill>
                  <a:srgbClr val="FF0000"/>
                </a:solidFill>
                <a:latin typeface="Times New Roman" panose="02020603050405020304" pitchFamily="18" charset="0"/>
                <a:cs typeface="Times New Roman" panose="02020603050405020304" pitchFamily="18" charset="0"/>
              </a:rPr>
              <a:t>Detection</a:t>
            </a:r>
            <a:r>
              <a:rPr lang="en-US" altLang="en-US" sz="2800" dirty="0">
                <a:latin typeface="Times New Roman" panose="02020603050405020304" pitchFamily="18" charset="0"/>
                <a:cs typeface="Times New Roman" panose="02020603050405020304" pitchFamily="18" charset="0"/>
              </a:rPr>
              <a:t> </a:t>
            </a:r>
            <a:r>
              <a:rPr lang="en-US" altLang="en-US" sz="2800" b="1" dirty="0">
                <a:latin typeface="Times New Roman" panose="02020603050405020304" pitchFamily="18" charset="0"/>
                <a:cs typeface="Times New Roman" panose="02020603050405020304" pitchFamily="18" charset="0"/>
              </a:rPr>
              <a:t>(CSMA/CD) </a:t>
            </a:r>
            <a:r>
              <a:rPr lang="en-US" altLang="en-US" sz="2800" dirty="0">
                <a:latin typeface="Times New Roman" panose="02020603050405020304" pitchFamily="18" charset="0"/>
                <a:cs typeface="Times New Roman" panose="02020603050405020304" pitchFamily="18" charset="0"/>
              </a:rPr>
              <a:t>is one such </a:t>
            </a:r>
            <a:r>
              <a:rPr lang="en-US" altLang="en-US" sz="2800" b="1" dirty="0">
                <a:solidFill>
                  <a:srgbClr val="FF0000"/>
                </a:solidFill>
                <a:latin typeface="Times New Roman" panose="02020603050405020304" pitchFamily="18" charset="0"/>
                <a:cs typeface="Times New Roman" panose="02020603050405020304" pitchFamily="18" charset="0"/>
              </a:rPr>
              <a:t>solution</a:t>
            </a:r>
            <a:r>
              <a:rPr lang="en-US" altLang="en-US" sz="2800" dirty="0">
                <a:latin typeface="Times New Roman" panose="02020603050405020304" pitchFamily="18" charset="0"/>
                <a:cs typeface="Times New Roman" panose="02020603050405020304" pitchFamily="18" charset="0"/>
              </a:rPr>
              <a:t> </a:t>
            </a:r>
          </a:p>
        </p:txBody>
      </p:sp>
      <p:sp>
        <p:nvSpPr>
          <p:cNvPr id="4" name="Slide Number Placeholder 3"/>
          <p:cNvSpPr>
            <a:spLocks noGrp="1"/>
          </p:cNvSpPr>
          <p:nvPr>
            <p:ph type="sldNum" sz="quarter" idx="12"/>
          </p:nvPr>
        </p:nvSpPr>
        <p:spPr/>
        <p:txBody>
          <a:bodyPr/>
          <a:lstStyle/>
          <a:p>
            <a:pPr>
              <a:defRPr/>
            </a:pPr>
            <a:fld id="{E90F455D-9CE0-4F9B-A27C-72E940D52AA5}" type="slidenum">
              <a:rPr lang="en-US" smtClean="0"/>
              <a:pPr>
                <a:defRPr/>
              </a:pPr>
              <a:t>45</a:t>
            </a:fld>
            <a:r>
              <a:rPr lang="en-US" smtClean="0"/>
              <a:t> of 52</a:t>
            </a:r>
            <a:endParaRPr lang="en-US" dirty="0"/>
          </a:p>
        </p:txBody>
      </p:sp>
      <p:pic>
        <p:nvPicPr>
          <p:cNvPr id="5" name="Picture 2"/>
          <p:cNvPicPr>
            <a:picLocks noChangeAspect="1" noChangeArrowheads="1"/>
          </p:cNvPicPr>
          <p:nvPr/>
        </p:nvPicPr>
        <p:blipFill>
          <a:blip r:embed="rId2"/>
          <a:srcRect/>
          <a:stretch>
            <a:fillRect/>
          </a:stretch>
        </p:blipFill>
        <p:spPr bwMode="auto">
          <a:xfrm>
            <a:off x="290512" y="4211955"/>
            <a:ext cx="8562975" cy="2371725"/>
          </a:xfrm>
          <a:prstGeom prst="rect">
            <a:avLst/>
          </a:prstGeom>
          <a:noFill/>
          <a:ln w="9525">
            <a:noFill/>
            <a:miter lim="800000"/>
            <a:headEnd/>
            <a:tailEnd/>
          </a:ln>
          <a:effectLst/>
        </p:spPr>
      </p:pic>
    </p:spTree>
    <p:extLst>
      <p:ext uri="{BB962C8B-B14F-4D97-AF65-F5344CB8AC3E}">
        <p14:creationId xmlns:p14="http://schemas.microsoft.com/office/powerpoint/2010/main" val="353832885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1447800" y="76200"/>
            <a:ext cx="5937755" cy="457200"/>
          </a:xfrm>
        </p:spPr>
        <p:txBody>
          <a:bodyPr>
            <a:noAutofit/>
          </a:bodyPr>
          <a:lstStyle/>
          <a:p>
            <a:pPr marL="514350" indent="-514350" algn="just">
              <a:lnSpc>
                <a:spcPct val="150000"/>
              </a:lnSpc>
              <a:spcBef>
                <a:spcPts val="0"/>
              </a:spcBef>
              <a:buAutoNum type="arabicPeriod"/>
              <a:defRPr/>
            </a:pPr>
            <a:r>
              <a:rPr lang="en-US" sz="2400" b="1" dirty="0">
                <a:solidFill>
                  <a:srgbClr val="FF0000"/>
                </a:solidFill>
                <a:latin typeface="Times New Roman" panose="02020603050405020304" pitchFamily="18" charset="0"/>
                <a:cs typeface="Times New Roman" panose="02020603050405020304" pitchFamily="18" charset="0"/>
              </a:rPr>
              <a:t>Bus </a:t>
            </a:r>
            <a:r>
              <a:rPr lang="en-US" sz="2400" b="1" dirty="0" smtClean="0">
                <a:solidFill>
                  <a:srgbClr val="FF0000"/>
                </a:solidFill>
                <a:latin typeface="Times New Roman" panose="02020603050405020304" pitchFamily="18" charset="0"/>
                <a:cs typeface="Times New Roman" panose="02020603050405020304" pitchFamily="18" charset="0"/>
              </a:rPr>
              <a:t>Topology------</a:t>
            </a:r>
            <a:endParaRPr lang="en-US" sz="2400"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0" y="533400"/>
            <a:ext cx="9144000" cy="6324600"/>
          </a:xfrm>
        </p:spPr>
        <p:txBody>
          <a:bodyPr>
            <a:noAutofit/>
          </a:bodyPr>
          <a:lstStyle/>
          <a:p>
            <a:pPr>
              <a:defRPr/>
            </a:pPr>
            <a:endParaRPr lang="en-US" sz="2800" dirty="0"/>
          </a:p>
          <a:p>
            <a:pPr>
              <a:defRPr/>
            </a:pPr>
            <a:endParaRPr lang="en-US" sz="2800" dirty="0"/>
          </a:p>
          <a:p>
            <a:pPr marL="0" indent="0" algn="just">
              <a:lnSpc>
                <a:spcPct val="150000"/>
              </a:lnSpc>
              <a:spcBef>
                <a:spcPts val="0"/>
              </a:spcBef>
              <a:buNone/>
              <a:defRPr/>
            </a:pPr>
            <a:endParaRPr lang="en-US" sz="2800" b="1" dirty="0" smtClean="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E90F455D-9CE0-4F9B-A27C-72E940D52AA5}" type="slidenum">
              <a:rPr lang="en-US" smtClean="0"/>
              <a:pPr>
                <a:defRPr/>
              </a:pPr>
              <a:t>46</a:t>
            </a:fld>
            <a:r>
              <a:rPr lang="en-US" smtClean="0"/>
              <a:t> of 52</a:t>
            </a:r>
            <a:endParaRPr lang="en-US" dirty="0"/>
          </a:p>
        </p:txBody>
      </p:sp>
      <p:sp>
        <p:nvSpPr>
          <p:cNvPr id="2" name="TextBox 1"/>
          <p:cNvSpPr txBox="1"/>
          <p:nvPr/>
        </p:nvSpPr>
        <p:spPr>
          <a:xfrm>
            <a:off x="-10510" y="533400"/>
            <a:ext cx="9154510" cy="11079956"/>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Ø"/>
            </a:pPr>
            <a:r>
              <a:rPr lang="en-US" altLang="en-US" sz="2800" b="1" dirty="0" smtClean="0">
                <a:solidFill>
                  <a:srgbClr val="006600"/>
                </a:solidFill>
                <a:latin typeface="Times New Roman" panose="02020603050405020304" pitchFamily="18" charset="0"/>
                <a:cs typeface="Times New Roman" panose="02020603050405020304" pitchFamily="18" charset="0"/>
              </a:rPr>
              <a:t>Advantages</a:t>
            </a:r>
          </a:p>
          <a:p>
            <a:pPr marL="457200" indent="-457200" algn="just">
              <a:lnSpc>
                <a:spcPct val="150000"/>
              </a:lnSpc>
              <a:buFont typeface="Wingdings" panose="05000000000000000000" pitchFamily="2" charset="2"/>
              <a:buChar char="§"/>
            </a:pPr>
            <a:r>
              <a:rPr lang="en-US" altLang="en-US" sz="2800" b="1" dirty="0" smtClean="0">
                <a:solidFill>
                  <a:srgbClr val="6600CC"/>
                </a:solidFill>
                <a:latin typeface="Times New Roman" panose="02020603050405020304" pitchFamily="18" charset="0"/>
                <a:cs typeface="Times New Roman" panose="02020603050405020304" pitchFamily="18" charset="0"/>
              </a:rPr>
              <a:t>Simple</a:t>
            </a:r>
            <a:r>
              <a:rPr lang="en-US" altLang="en-US" sz="2800" dirty="0" smtClean="0">
                <a:latin typeface="Times New Roman" panose="02020603050405020304" pitchFamily="18" charset="0"/>
                <a:cs typeface="Times New Roman" panose="02020603050405020304" pitchFamily="18" charset="0"/>
              </a:rPr>
              <a:t> </a:t>
            </a:r>
            <a:r>
              <a:rPr lang="en-US" altLang="en-US" sz="2800" dirty="0">
                <a:latin typeface="Times New Roman" panose="02020603050405020304" pitchFamily="18" charset="0"/>
                <a:cs typeface="Times New Roman" panose="02020603050405020304" pitchFamily="18" charset="0"/>
              </a:rPr>
              <a:t>to </a:t>
            </a:r>
            <a:r>
              <a:rPr lang="en-US" altLang="en-US" sz="2800" b="1" dirty="0">
                <a:solidFill>
                  <a:srgbClr val="6600CC"/>
                </a:solidFill>
                <a:latin typeface="Times New Roman" panose="02020603050405020304" pitchFamily="18" charset="0"/>
                <a:cs typeface="Times New Roman" panose="02020603050405020304" pitchFamily="18" charset="0"/>
              </a:rPr>
              <a:t>build</a:t>
            </a:r>
            <a:r>
              <a:rPr lang="en-US" altLang="en-US" sz="2800" dirty="0">
                <a:latin typeface="Times New Roman" panose="02020603050405020304" pitchFamily="18" charset="0"/>
                <a:cs typeface="Times New Roman" panose="02020603050405020304" pitchFamily="18" charset="0"/>
              </a:rPr>
              <a:t> the </a:t>
            </a:r>
            <a:r>
              <a:rPr lang="en-US" altLang="en-US" sz="2800" b="1" dirty="0" smtClean="0">
                <a:solidFill>
                  <a:srgbClr val="6600CC"/>
                </a:solidFill>
                <a:latin typeface="Times New Roman" panose="02020603050405020304" pitchFamily="18" charset="0"/>
                <a:cs typeface="Times New Roman" panose="02020603050405020304" pitchFamily="18" charset="0"/>
              </a:rPr>
              <a:t>network</a:t>
            </a:r>
          </a:p>
          <a:p>
            <a:pPr marL="457200" indent="-457200" algn="just">
              <a:lnSpc>
                <a:spcPct val="150000"/>
              </a:lnSpc>
              <a:buFont typeface="Wingdings" panose="05000000000000000000" pitchFamily="2" charset="2"/>
              <a:buChar char="§"/>
            </a:pPr>
            <a:r>
              <a:rPr lang="en-US" sz="2800" b="1" dirty="0" smtClean="0">
                <a:latin typeface="Times New Roman" panose="02020603050405020304" pitchFamily="18" charset="0"/>
                <a:cs typeface="Times New Roman" panose="02020603050405020304" pitchFamily="18" charset="0"/>
              </a:rPr>
              <a:t>Backbone </a:t>
            </a:r>
            <a:r>
              <a:rPr lang="en-US" sz="2800" b="1" dirty="0">
                <a:latin typeface="Times New Roman" panose="02020603050405020304" pitchFamily="18" charset="0"/>
                <a:cs typeface="Times New Roman" panose="02020603050405020304" pitchFamily="18" charset="0"/>
              </a:rPr>
              <a:t>cable can </a:t>
            </a:r>
            <a:r>
              <a:rPr lang="en-US" sz="2800" dirty="0">
                <a:latin typeface="Times New Roman" panose="02020603050405020304" pitchFamily="18" charset="0"/>
                <a:cs typeface="Times New Roman" panose="02020603050405020304" pitchFamily="18" charset="0"/>
              </a:rPr>
              <a:t>be laid along the </a:t>
            </a:r>
            <a:r>
              <a:rPr lang="en-US" sz="2800" b="1" dirty="0">
                <a:solidFill>
                  <a:srgbClr val="FF0000"/>
                </a:solidFill>
                <a:latin typeface="Times New Roman" panose="02020603050405020304" pitchFamily="18" charset="0"/>
                <a:cs typeface="Times New Roman" panose="02020603050405020304" pitchFamily="18" charset="0"/>
              </a:rPr>
              <a:t>most efficient path</a:t>
            </a:r>
            <a:r>
              <a:rPr lang="en-US" sz="2800" b="1"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then connected to the </a:t>
            </a:r>
            <a:r>
              <a:rPr lang="en-US" sz="2800" b="1" dirty="0">
                <a:solidFill>
                  <a:srgbClr val="0000CC"/>
                </a:solidFill>
                <a:latin typeface="Times New Roman" panose="02020603050405020304" pitchFamily="18" charset="0"/>
                <a:cs typeface="Times New Roman" panose="02020603050405020304" pitchFamily="18" charset="0"/>
              </a:rPr>
              <a:t>nodes</a:t>
            </a:r>
            <a:r>
              <a:rPr lang="en-US" sz="2800" dirty="0">
                <a:latin typeface="Times New Roman" panose="02020603050405020304" pitchFamily="18" charset="0"/>
                <a:cs typeface="Times New Roman" panose="02020603050405020304" pitchFamily="18" charset="0"/>
              </a:rPr>
              <a:t> by </a:t>
            </a:r>
            <a:r>
              <a:rPr lang="en-US" sz="2800" b="1" dirty="0">
                <a:solidFill>
                  <a:srgbClr val="0000CC"/>
                </a:solidFill>
                <a:latin typeface="Times New Roman" panose="02020603050405020304" pitchFamily="18" charset="0"/>
                <a:cs typeface="Times New Roman" panose="02020603050405020304" pitchFamily="18" charset="0"/>
              </a:rPr>
              <a:t>drop</a:t>
            </a:r>
            <a:r>
              <a:rPr lang="en-US" sz="2800" dirty="0">
                <a:latin typeface="Times New Roman" panose="02020603050405020304" pitchFamily="18" charset="0"/>
                <a:cs typeface="Times New Roman" panose="02020603050405020304" pitchFamily="18" charset="0"/>
              </a:rPr>
              <a:t> </a:t>
            </a:r>
            <a:r>
              <a:rPr lang="en-US" sz="2800" b="1" dirty="0">
                <a:solidFill>
                  <a:srgbClr val="0000CC"/>
                </a:solidFill>
                <a:latin typeface="Times New Roman" panose="02020603050405020304" pitchFamily="18" charset="0"/>
                <a:cs typeface="Times New Roman" panose="02020603050405020304" pitchFamily="18" charset="0"/>
              </a:rPr>
              <a:t>lines</a:t>
            </a:r>
            <a:r>
              <a:rPr lang="en-US" sz="2800" dirty="0">
                <a:latin typeface="Times New Roman" panose="02020603050405020304" pitchFamily="18" charset="0"/>
                <a:cs typeface="Times New Roman" panose="02020603050405020304" pitchFamily="18" charset="0"/>
              </a:rPr>
              <a:t> of various lengths. </a:t>
            </a:r>
            <a:endParaRPr lang="en-US" sz="2800" dirty="0" smtClean="0">
              <a:latin typeface="Times New Roman" panose="02020603050405020304" pitchFamily="18" charset="0"/>
              <a:cs typeface="Times New Roman" panose="02020603050405020304" pitchFamily="18" charset="0"/>
            </a:endParaRPr>
          </a:p>
          <a:p>
            <a:pPr marL="457200" indent="-457200" algn="just">
              <a:lnSpc>
                <a:spcPct val="150000"/>
              </a:lnSpc>
              <a:buFont typeface="Wingdings" panose="05000000000000000000" pitchFamily="2" charset="2"/>
              <a:buChar char="ü"/>
            </a:pPr>
            <a:r>
              <a:rPr lang="en-US" sz="2800" dirty="0" smtClean="0">
                <a:latin typeface="Times New Roman" panose="02020603050405020304" pitchFamily="18" charset="0"/>
                <a:cs typeface="Times New Roman" panose="02020603050405020304" pitchFamily="18" charset="0"/>
              </a:rPr>
              <a:t>In </a:t>
            </a:r>
            <a:r>
              <a:rPr lang="en-US" sz="2800" dirty="0">
                <a:latin typeface="Times New Roman" panose="02020603050405020304" pitchFamily="18" charset="0"/>
                <a:cs typeface="Times New Roman" panose="02020603050405020304" pitchFamily="18" charset="0"/>
              </a:rPr>
              <a:t>this way, a </a:t>
            </a:r>
            <a:r>
              <a:rPr lang="en-US" sz="2800" b="1" dirty="0">
                <a:latin typeface="Times New Roman" panose="02020603050405020304" pitchFamily="18" charset="0"/>
                <a:cs typeface="Times New Roman" panose="02020603050405020304" pitchFamily="18" charset="0"/>
              </a:rPr>
              <a:t>bus</a:t>
            </a:r>
            <a:r>
              <a:rPr lang="en-US" sz="2800" dirty="0">
                <a:latin typeface="Times New Roman" panose="02020603050405020304" pitchFamily="18" charset="0"/>
                <a:cs typeface="Times New Roman" panose="02020603050405020304" pitchFamily="18" charset="0"/>
              </a:rPr>
              <a:t> </a:t>
            </a:r>
            <a:r>
              <a:rPr lang="en-US" sz="2800" b="1" dirty="0">
                <a:solidFill>
                  <a:srgbClr val="FF0000"/>
                </a:solidFill>
                <a:latin typeface="Times New Roman" panose="02020603050405020304" pitchFamily="18" charset="0"/>
                <a:cs typeface="Times New Roman" panose="02020603050405020304" pitchFamily="18" charset="0"/>
              </a:rPr>
              <a:t>uses less cabling </a:t>
            </a:r>
            <a:r>
              <a:rPr lang="en-US" sz="2800" dirty="0">
                <a:latin typeface="Times New Roman" panose="02020603050405020304" pitchFamily="18" charset="0"/>
                <a:cs typeface="Times New Roman" panose="02020603050405020304" pitchFamily="18" charset="0"/>
              </a:rPr>
              <a:t>than </a:t>
            </a:r>
            <a:r>
              <a:rPr lang="en-US" sz="2800" b="1" dirty="0">
                <a:solidFill>
                  <a:srgbClr val="006600"/>
                </a:solidFill>
                <a:latin typeface="Times New Roman" panose="02020603050405020304" pitchFamily="18" charset="0"/>
                <a:cs typeface="Times New Roman" panose="02020603050405020304" pitchFamily="18" charset="0"/>
              </a:rPr>
              <a:t>mesh</a:t>
            </a:r>
            <a:r>
              <a:rPr lang="en-US" sz="2800" dirty="0">
                <a:latin typeface="Times New Roman" panose="02020603050405020304" pitchFamily="18" charset="0"/>
                <a:cs typeface="Times New Roman" panose="02020603050405020304" pitchFamily="18" charset="0"/>
              </a:rPr>
              <a:t> or </a:t>
            </a:r>
            <a:r>
              <a:rPr lang="en-US" sz="2800" b="1" dirty="0">
                <a:solidFill>
                  <a:srgbClr val="006600"/>
                </a:solidFill>
                <a:latin typeface="Times New Roman" panose="02020603050405020304" pitchFamily="18" charset="0"/>
                <a:cs typeface="Times New Roman" panose="02020603050405020304" pitchFamily="18" charset="0"/>
              </a:rPr>
              <a:t>star</a:t>
            </a:r>
            <a:r>
              <a:rPr lang="en-US" sz="2800" dirty="0">
                <a:latin typeface="Times New Roman" panose="02020603050405020304" pitchFamily="18" charset="0"/>
                <a:cs typeface="Times New Roman" panose="02020603050405020304" pitchFamily="18" charset="0"/>
              </a:rPr>
              <a:t> </a:t>
            </a:r>
            <a:r>
              <a:rPr lang="en-US" sz="2800" b="1" dirty="0" smtClean="0">
                <a:solidFill>
                  <a:srgbClr val="006600"/>
                </a:solidFill>
                <a:latin typeface="Times New Roman" panose="02020603050405020304" pitchFamily="18" charset="0"/>
                <a:cs typeface="Times New Roman" panose="02020603050405020304" pitchFamily="18" charset="0"/>
              </a:rPr>
              <a:t>topologies</a:t>
            </a:r>
            <a:r>
              <a:rPr lang="en-US" sz="2800" dirty="0" smtClean="0">
                <a:latin typeface="Times New Roman" panose="02020603050405020304" pitchFamily="18" charset="0"/>
                <a:cs typeface="Times New Roman" panose="02020603050405020304" pitchFamily="18" charset="0"/>
              </a:rPr>
              <a:t>.</a:t>
            </a:r>
          </a:p>
          <a:p>
            <a:pPr marL="457200" indent="-457200" algn="just">
              <a:lnSpc>
                <a:spcPct val="150000"/>
              </a:lnSpc>
              <a:buFont typeface="Wingdings" panose="05000000000000000000" pitchFamily="2" charset="2"/>
              <a:buChar char="§"/>
            </a:pPr>
            <a:r>
              <a:rPr lang="en-US" sz="2800" dirty="0" smtClean="0">
                <a:latin typeface="Times New Roman" panose="02020603050405020304" pitchFamily="18" charset="0"/>
                <a:cs typeface="Times New Roman" panose="02020603050405020304" pitchFamily="18" charset="0"/>
              </a:rPr>
              <a:t>In </a:t>
            </a:r>
            <a:r>
              <a:rPr lang="en-US" sz="2800" dirty="0">
                <a:latin typeface="Times New Roman" panose="02020603050405020304" pitchFamily="18" charset="0"/>
                <a:cs typeface="Times New Roman" panose="02020603050405020304" pitchFamily="18" charset="0"/>
              </a:rPr>
              <a:t>a </a:t>
            </a:r>
            <a:r>
              <a:rPr lang="en-US" sz="2800" b="1" dirty="0">
                <a:solidFill>
                  <a:srgbClr val="6600CC"/>
                </a:solidFill>
                <a:latin typeface="Times New Roman" panose="02020603050405020304" pitchFamily="18" charset="0"/>
                <a:cs typeface="Times New Roman" panose="02020603050405020304" pitchFamily="18" charset="0"/>
              </a:rPr>
              <a:t>star</a:t>
            </a:r>
            <a:r>
              <a:rPr lang="en-US" sz="2800" dirty="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for example</a:t>
            </a:r>
            <a:r>
              <a:rPr lang="en-US" sz="2800" dirty="0">
                <a:latin typeface="Times New Roman" panose="02020603050405020304" pitchFamily="18" charset="0"/>
                <a:cs typeface="Times New Roman" panose="02020603050405020304" pitchFamily="18" charset="0"/>
              </a:rPr>
              <a:t>, </a:t>
            </a:r>
            <a:r>
              <a:rPr lang="en-US" sz="2800" b="1" dirty="0">
                <a:solidFill>
                  <a:srgbClr val="0000CC"/>
                </a:solidFill>
                <a:latin typeface="Times New Roman" panose="02020603050405020304" pitchFamily="18" charset="0"/>
                <a:cs typeface="Times New Roman" panose="02020603050405020304" pitchFamily="18" charset="0"/>
              </a:rPr>
              <a:t>four network devices </a:t>
            </a:r>
            <a:r>
              <a:rPr lang="en-US" sz="2800" dirty="0">
                <a:latin typeface="Times New Roman" panose="02020603050405020304" pitchFamily="18" charset="0"/>
                <a:cs typeface="Times New Roman" panose="02020603050405020304" pitchFamily="18" charset="0"/>
              </a:rPr>
              <a:t>in the </a:t>
            </a:r>
            <a:r>
              <a:rPr lang="en-US" sz="2800" b="1" dirty="0">
                <a:latin typeface="Times New Roman" panose="02020603050405020304" pitchFamily="18" charset="0"/>
                <a:cs typeface="Times New Roman" panose="02020603050405020304" pitchFamily="18" charset="0"/>
              </a:rPr>
              <a:t>same</a:t>
            </a:r>
            <a:r>
              <a:rPr lang="en-US" sz="2800" dirty="0">
                <a:latin typeface="Times New Roman" panose="02020603050405020304" pitchFamily="18" charset="0"/>
                <a:cs typeface="Times New Roman" panose="02020603050405020304" pitchFamily="18" charset="0"/>
              </a:rPr>
              <a:t> </a:t>
            </a:r>
            <a:r>
              <a:rPr lang="en-US" sz="2800" b="1" dirty="0">
                <a:solidFill>
                  <a:srgbClr val="006600"/>
                </a:solidFill>
                <a:latin typeface="Times New Roman" panose="02020603050405020304" pitchFamily="18" charset="0"/>
                <a:cs typeface="Times New Roman" panose="02020603050405020304" pitchFamily="18" charset="0"/>
              </a:rPr>
              <a:t>room require</a:t>
            </a:r>
            <a:r>
              <a:rPr lang="en-US" sz="2800" dirty="0">
                <a:solidFill>
                  <a:srgbClr val="006600"/>
                </a:solidFill>
                <a:latin typeface="Times New Roman" panose="02020603050405020304" pitchFamily="18" charset="0"/>
                <a:cs typeface="Times New Roman" panose="02020603050405020304" pitchFamily="18" charset="0"/>
              </a:rPr>
              <a:t> </a:t>
            </a:r>
            <a:r>
              <a:rPr lang="en-US" sz="2800" b="1" dirty="0">
                <a:solidFill>
                  <a:srgbClr val="006600"/>
                </a:solidFill>
                <a:latin typeface="Times New Roman" panose="02020603050405020304" pitchFamily="18" charset="0"/>
                <a:cs typeface="Times New Roman" panose="02020603050405020304" pitchFamily="18" charset="0"/>
              </a:rPr>
              <a:t>four</a:t>
            </a:r>
            <a:r>
              <a:rPr lang="en-US" sz="2800" dirty="0">
                <a:latin typeface="Times New Roman" panose="02020603050405020304" pitchFamily="18" charset="0"/>
                <a:cs typeface="Times New Roman" panose="02020603050405020304" pitchFamily="18" charset="0"/>
              </a:rPr>
              <a:t> </a:t>
            </a:r>
            <a:r>
              <a:rPr lang="en-US" sz="2800" b="1" dirty="0">
                <a:solidFill>
                  <a:srgbClr val="006600"/>
                </a:solidFill>
                <a:latin typeface="Times New Roman" panose="02020603050405020304" pitchFamily="18" charset="0"/>
                <a:cs typeface="Times New Roman" panose="02020603050405020304" pitchFamily="18" charset="0"/>
              </a:rPr>
              <a:t>lengths</a:t>
            </a:r>
            <a:r>
              <a:rPr lang="en-US" sz="2800" dirty="0">
                <a:latin typeface="Times New Roman" panose="02020603050405020304" pitchFamily="18" charset="0"/>
                <a:cs typeface="Times New Roman" panose="02020603050405020304" pitchFamily="18" charset="0"/>
              </a:rPr>
              <a:t> of </a:t>
            </a:r>
            <a:r>
              <a:rPr lang="en-US" sz="2800" b="1" dirty="0">
                <a:solidFill>
                  <a:srgbClr val="6600CC"/>
                </a:solidFill>
                <a:latin typeface="Times New Roman" panose="02020603050405020304" pitchFamily="18" charset="0"/>
                <a:cs typeface="Times New Roman" panose="02020603050405020304" pitchFamily="18" charset="0"/>
              </a:rPr>
              <a:t>cable</a:t>
            </a:r>
            <a:r>
              <a:rPr lang="en-US" sz="2800" dirty="0">
                <a:latin typeface="Times New Roman" panose="02020603050405020304" pitchFamily="18" charset="0"/>
                <a:cs typeface="Times New Roman" panose="02020603050405020304" pitchFamily="18" charset="0"/>
              </a:rPr>
              <a:t> </a:t>
            </a:r>
            <a:r>
              <a:rPr lang="en-US" sz="2800" b="1" dirty="0">
                <a:solidFill>
                  <a:srgbClr val="6600CC"/>
                </a:solidFill>
                <a:latin typeface="Times New Roman" panose="02020603050405020304" pitchFamily="18" charset="0"/>
                <a:cs typeface="Times New Roman" panose="02020603050405020304" pitchFamily="18" charset="0"/>
              </a:rPr>
              <a:t>reaching</a:t>
            </a:r>
            <a:r>
              <a:rPr lang="en-US" sz="2800" dirty="0">
                <a:latin typeface="Times New Roman" panose="02020603050405020304" pitchFamily="18" charset="0"/>
                <a:cs typeface="Times New Roman" panose="02020603050405020304" pitchFamily="18" charset="0"/>
              </a:rPr>
              <a:t> all the way to the </a:t>
            </a:r>
            <a:r>
              <a:rPr lang="en-US" sz="2800" b="1" dirty="0">
                <a:solidFill>
                  <a:srgbClr val="6600CC"/>
                </a:solidFill>
                <a:latin typeface="Times New Roman" panose="02020603050405020304" pitchFamily="18" charset="0"/>
                <a:cs typeface="Times New Roman" panose="02020603050405020304" pitchFamily="18" charset="0"/>
              </a:rPr>
              <a:t>hub</a:t>
            </a:r>
            <a:r>
              <a:rPr lang="en-US" sz="2800" dirty="0">
                <a:latin typeface="Times New Roman" panose="02020603050405020304" pitchFamily="18" charset="0"/>
                <a:cs typeface="Times New Roman" panose="02020603050405020304" pitchFamily="18" charset="0"/>
              </a:rPr>
              <a:t>. </a:t>
            </a:r>
          </a:p>
          <a:p>
            <a:pPr algn="just">
              <a:lnSpc>
                <a:spcPct val="150000"/>
              </a:lnSpc>
              <a:spcBef>
                <a:spcPts val="0"/>
              </a:spcBef>
              <a:defRPr/>
            </a:pPr>
            <a:r>
              <a:rPr lang="en-US" sz="2800" dirty="0">
                <a:latin typeface="Times New Roman" panose="02020603050405020304" pitchFamily="18" charset="0"/>
                <a:cs typeface="Times New Roman" panose="02020603050405020304" pitchFamily="18" charset="0"/>
              </a:rPr>
              <a:t>In a bus, this redundancy is eliminated. Only the backbone cable stretches through the entire facility. </a:t>
            </a:r>
          </a:p>
          <a:p>
            <a:pPr algn="just">
              <a:lnSpc>
                <a:spcPct val="150000"/>
              </a:lnSpc>
              <a:spcBef>
                <a:spcPts val="0"/>
              </a:spcBef>
              <a:defRPr/>
            </a:pPr>
            <a:r>
              <a:rPr lang="en-US" sz="2800" dirty="0">
                <a:latin typeface="Times New Roman" panose="02020603050405020304" pitchFamily="18" charset="0"/>
                <a:cs typeface="Times New Roman" panose="02020603050405020304" pitchFamily="18" charset="0"/>
              </a:rPr>
              <a:t>Each drop line has to reach only as far as the nearest point on the backbone.</a:t>
            </a:r>
          </a:p>
          <a:p>
            <a:pPr marL="800100" lvl="1" indent="-342900" algn="just">
              <a:lnSpc>
                <a:spcPct val="150000"/>
              </a:lnSpc>
              <a:buFont typeface="Wingdings" panose="05000000000000000000" pitchFamily="2" charset="2"/>
              <a:buChar char="§"/>
            </a:pPr>
            <a:r>
              <a:rPr lang="en-US" altLang="en-US" sz="2800" dirty="0" smtClean="0">
                <a:latin typeface="Times New Roman" panose="02020603050405020304" pitchFamily="18" charset="0"/>
                <a:cs typeface="Times New Roman" panose="02020603050405020304" pitchFamily="18" charset="0"/>
              </a:rPr>
              <a:t>Easy </a:t>
            </a:r>
            <a:r>
              <a:rPr lang="en-US" altLang="en-US" sz="2800" dirty="0">
                <a:latin typeface="Times New Roman" panose="02020603050405020304" pitchFamily="18" charset="0"/>
                <a:cs typeface="Times New Roman" panose="02020603050405020304" pitchFamily="18" charset="0"/>
              </a:rPr>
              <a:t>to add new devices</a:t>
            </a:r>
          </a:p>
          <a:p>
            <a:pPr marL="800100" lvl="1" indent="-342900" algn="just">
              <a:lnSpc>
                <a:spcPct val="150000"/>
              </a:lnSpc>
              <a:buFont typeface="Wingdings" panose="05000000000000000000" pitchFamily="2" charset="2"/>
              <a:buChar char="§"/>
            </a:pPr>
            <a:r>
              <a:rPr lang="en-US" altLang="en-US" sz="2800" dirty="0">
                <a:latin typeface="Times New Roman" panose="02020603050405020304" pitchFamily="18" charset="0"/>
                <a:cs typeface="Times New Roman" panose="02020603050405020304" pitchFamily="18" charset="0"/>
              </a:rPr>
              <a:t>Failure of a </a:t>
            </a:r>
            <a:r>
              <a:rPr lang="en-US" altLang="en-US" sz="2800" dirty="0" smtClean="0">
                <a:latin typeface="Times New Roman" panose="02020603050405020304" pitchFamily="18" charset="0"/>
                <a:cs typeface="Times New Roman" panose="02020603050405020304" pitchFamily="18" charset="0"/>
              </a:rPr>
              <a:t>single machine </a:t>
            </a:r>
            <a:r>
              <a:rPr lang="en-US" altLang="en-US" sz="2800" dirty="0">
                <a:latin typeface="Times New Roman" panose="02020603050405020304" pitchFamily="18" charset="0"/>
                <a:cs typeface="Times New Roman" panose="02020603050405020304" pitchFamily="18" charset="0"/>
              </a:rPr>
              <a:t>has no impact on the network</a:t>
            </a:r>
          </a:p>
          <a:p>
            <a:pPr algn="just">
              <a:lnSpc>
                <a:spcPct val="150000"/>
              </a:lnSpc>
            </a:pPr>
            <a:endParaRPr lang="en-GB"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836921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762000" y="76200"/>
            <a:ext cx="6623555" cy="457200"/>
          </a:xfrm>
        </p:spPr>
        <p:txBody>
          <a:bodyPr>
            <a:noAutofit/>
          </a:bodyPr>
          <a:lstStyle/>
          <a:p>
            <a:pPr marL="514350" indent="-514350" algn="just">
              <a:lnSpc>
                <a:spcPct val="150000"/>
              </a:lnSpc>
              <a:spcBef>
                <a:spcPts val="0"/>
              </a:spcBef>
              <a:buAutoNum type="arabicPeriod"/>
              <a:defRPr/>
            </a:pPr>
            <a:r>
              <a:rPr lang="en-US" sz="2000" b="1" dirty="0">
                <a:solidFill>
                  <a:srgbClr val="FF0000"/>
                </a:solidFill>
                <a:latin typeface="Times New Roman" panose="02020603050405020304" pitchFamily="18" charset="0"/>
                <a:cs typeface="Times New Roman" panose="02020603050405020304" pitchFamily="18" charset="0"/>
              </a:rPr>
              <a:t>Bus </a:t>
            </a:r>
            <a:r>
              <a:rPr lang="en-US" sz="2000" b="1" dirty="0" smtClean="0">
                <a:solidFill>
                  <a:srgbClr val="FF0000"/>
                </a:solidFill>
                <a:latin typeface="Times New Roman" panose="02020603050405020304" pitchFamily="18" charset="0"/>
                <a:cs typeface="Times New Roman" panose="02020603050405020304" pitchFamily="18" charset="0"/>
              </a:rPr>
              <a:t>Topology------Advantages</a:t>
            </a:r>
            <a:endParaRPr lang="en-US" sz="2000"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0" y="533400"/>
            <a:ext cx="9144000" cy="6324600"/>
          </a:xfrm>
        </p:spPr>
        <p:txBody>
          <a:bodyPr>
            <a:noAutofit/>
          </a:bodyPr>
          <a:lstStyle/>
          <a:p>
            <a:pPr>
              <a:defRPr/>
            </a:pPr>
            <a:endParaRPr lang="en-US" sz="2800" dirty="0"/>
          </a:p>
          <a:p>
            <a:pPr>
              <a:defRPr/>
            </a:pPr>
            <a:endParaRPr lang="en-US" sz="2800" dirty="0"/>
          </a:p>
          <a:p>
            <a:pPr marL="0" indent="0" algn="just">
              <a:lnSpc>
                <a:spcPct val="150000"/>
              </a:lnSpc>
              <a:spcBef>
                <a:spcPts val="0"/>
              </a:spcBef>
              <a:buNone/>
              <a:defRPr/>
            </a:pPr>
            <a:endParaRPr lang="en-US" sz="2800" b="1" dirty="0" smtClean="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E90F455D-9CE0-4F9B-A27C-72E940D52AA5}" type="slidenum">
              <a:rPr lang="en-US" smtClean="0"/>
              <a:pPr>
                <a:defRPr/>
              </a:pPr>
              <a:t>47</a:t>
            </a:fld>
            <a:r>
              <a:rPr lang="en-US" smtClean="0"/>
              <a:t> of 52</a:t>
            </a:r>
            <a:endParaRPr lang="en-US" dirty="0"/>
          </a:p>
        </p:txBody>
      </p:sp>
      <p:sp>
        <p:nvSpPr>
          <p:cNvPr id="2" name="TextBox 1"/>
          <p:cNvSpPr txBox="1"/>
          <p:nvPr/>
        </p:nvSpPr>
        <p:spPr>
          <a:xfrm>
            <a:off x="-10510" y="533400"/>
            <a:ext cx="9154510" cy="5262979"/>
          </a:xfrm>
          <a:prstGeom prst="rect">
            <a:avLst/>
          </a:prstGeom>
          <a:noFill/>
        </p:spPr>
        <p:txBody>
          <a:bodyPr wrap="square" rtlCol="0">
            <a:spAutoFit/>
          </a:bodyPr>
          <a:lstStyle/>
          <a:p>
            <a:pPr marL="457200" indent="-457200" algn="just">
              <a:lnSpc>
                <a:spcPct val="150000"/>
              </a:lnSpc>
              <a:spcBef>
                <a:spcPts val="0"/>
              </a:spcBef>
              <a:buFont typeface="Wingdings" panose="05000000000000000000" pitchFamily="2" charset="2"/>
              <a:buChar char="ü"/>
              <a:defRPr/>
            </a:pPr>
            <a:r>
              <a:rPr lang="en-US" sz="2800" dirty="0">
                <a:latin typeface="Times New Roman" panose="02020603050405020304" pitchFamily="18" charset="0"/>
                <a:cs typeface="Times New Roman" panose="02020603050405020304" pitchFamily="18" charset="0"/>
              </a:rPr>
              <a:t>In a bus, this </a:t>
            </a:r>
            <a:r>
              <a:rPr lang="en-US" sz="2800" b="1" dirty="0">
                <a:latin typeface="Times New Roman" panose="02020603050405020304" pitchFamily="18" charset="0"/>
                <a:cs typeface="Times New Roman" panose="02020603050405020304" pitchFamily="18" charset="0"/>
              </a:rPr>
              <a:t>redundancy</a:t>
            </a:r>
            <a:r>
              <a:rPr lang="en-US" sz="2800" dirty="0">
                <a:latin typeface="Times New Roman" panose="02020603050405020304" pitchFamily="18" charset="0"/>
                <a:cs typeface="Times New Roman" panose="02020603050405020304" pitchFamily="18" charset="0"/>
              </a:rPr>
              <a:t> is </a:t>
            </a:r>
            <a:r>
              <a:rPr lang="en-US" sz="2800" b="1" dirty="0">
                <a:latin typeface="Times New Roman" panose="02020603050405020304" pitchFamily="18" charset="0"/>
                <a:cs typeface="Times New Roman" panose="02020603050405020304" pitchFamily="18" charset="0"/>
              </a:rPr>
              <a:t>eliminated</a:t>
            </a:r>
            <a:r>
              <a:rPr lang="en-US" sz="2800" dirty="0">
                <a:latin typeface="Times New Roman" panose="02020603050405020304" pitchFamily="18" charset="0"/>
                <a:cs typeface="Times New Roman" panose="02020603050405020304" pitchFamily="18" charset="0"/>
              </a:rPr>
              <a:t>. Only the </a:t>
            </a:r>
            <a:r>
              <a:rPr lang="en-US" sz="2800" b="1" dirty="0">
                <a:solidFill>
                  <a:srgbClr val="6600CC"/>
                </a:solidFill>
                <a:latin typeface="Times New Roman" panose="02020603050405020304" pitchFamily="18" charset="0"/>
                <a:cs typeface="Times New Roman" panose="02020603050405020304" pitchFamily="18" charset="0"/>
              </a:rPr>
              <a:t>backbone</a:t>
            </a:r>
            <a:r>
              <a:rPr lang="en-US" sz="2800" dirty="0">
                <a:latin typeface="Times New Roman" panose="02020603050405020304" pitchFamily="18" charset="0"/>
                <a:cs typeface="Times New Roman" panose="02020603050405020304" pitchFamily="18" charset="0"/>
              </a:rPr>
              <a:t> </a:t>
            </a:r>
            <a:r>
              <a:rPr lang="en-US" sz="2800" b="1" dirty="0">
                <a:solidFill>
                  <a:srgbClr val="6600CC"/>
                </a:solidFill>
                <a:latin typeface="Times New Roman" panose="02020603050405020304" pitchFamily="18" charset="0"/>
                <a:cs typeface="Times New Roman" panose="02020603050405020304" pitchFamily="18" charset="0"/>
              </a:rPr>
              <a:t>cable</a:t>
            </a:r>
            <a:r>
              <a:rPr lang="en-US" sz="2800" dirty="0">
                <a:latin typeface="Times New Roman" panose="02020603050405020304" pitchFamily="18" charset="0"/>
                <a:cs typeface="Times New Roman" panose="02020603050405020304" pitchFamily="18" charset="0"/>
              </a:rPr>
              <a:t> </a:t>
            </a:r>
            <a:r>
              <a:rPr lang="en-US" sz="2800" b="1" dirty="0">
                <a:solidFill>
                  <a:srgbClr val="6600CC"/>
                </a:solidFill>
                <a:latin typeface="Times New Roman" panose="02020603050405020304" pitchFamily="18" charset="0"/>
                <a:cs typeface="Times New Roman" panose="02020603050405020304" pitchFamily="18" charset="0"/>
              </a:rPr>
              <a:t>stretches</a:t>
            </a:r>
            <a:r>
              <a:rPr lang="en-US" sz="2800" dirty="0">
                <a:latin typeface="Times New Roman" panose="02020603050405020304" pitchFamily="18" charset="0"/>
                <a:cs typeface="Times New Roman" panose="02020603050405020304" pitchFamily="18" charset="0"/>
              </a:rPr>
              <a:t> through the entire facility. </a:t>
            </a:r>
            <a:endParaRPr lang="en-US" sz="2800" dirty="0" smtClean="0">
              <a:latin typeface="Times New Roman" panose="02020603050405020304" pitchFamily="18" charset="0"/>
              <a:cs typeface="Times New Roman" panose="02020603050405020304" pitchFamily="18" charset="0"/>
            </a:endParaRPr>
          </a:p>
          <a:p>
            <a:pPr marL="457200" indent="-457200" algn="just">
              <a:lnSpc>
                <a:spcPct val="150000"/>
              </a:lnSpc>
              <a:spcBef>
                <a:spcPts val="0"/>
              </a:spcBef>
              <a:buFont typeface="Wingdings" panose="05000000000000000000" pitchFamily="2" charset="2"/>
              <a:buChar char="ü"/>
              <a:defRPr/>
            </a:pPr>
            <a:r>
              <a:rPr lang="en-US" sz="2800" dirty="0" smtClean="0">
                <a:latin typeface="Times New Roman" panose="02020603050405020304" pitchFamily="18" charset="0"/>
                <a:cs typeface="Times New Roman" panose="02020603050405020304" pitchFamily="18" charset="0"/>
              </a:rPr>
              <a:t>Each </a:t>
            </a:r>
            <a:r>
              <a:rPr lang="en-US" sz="2800" b="1" dirty="0">
                <a:latin typeface="Times New Roman" panose="02020603050405020304" pitchFamily="18" charset="0"/>
                <a:cs typeface="Times New Roman" panose="02020603050405020304" pitchFamily="18" charset="0"/>
              </a:rPr>
              <a:t>drop line </a:t>
            </a:r>
            <a:r>
              <a:rPr lang="en-US" sz="2800" dirty="0">
                <a:latin typeface="Times New Roman" panose="02020603050405020304" pitchFamily="18" charset="0"/>
                <a:cs typeface="Times New Roman" panose="02020603050405020304" pitchFamily="18" charset="0"/>
              </a:rPr>
              <a:t>has to reach only as far as the nearest point on the </a:t>
            </a:r>
            <a:r>
              <a:rPr lang="en-US" sz="2800" dirty="0" smtClean="0">
                <a:latin typeface="Times New Roman" panose="02020603050405020304" pitchFamily="18" charset="0"/>
                <a:cs typeface="Times New Roman" panose="02020603050405020304" pitchFamily="18" charset="0"/>
              </a:rPr>
              <a:t>backbone.</a:t>
            </a:r>
          </a:p>
          <a:p>
            <a:pPr marL="457200" indent="-457200" algn="just">
              <a:lnSpc>
                <a:spcPct val="150000"/>
              </a:lnSpc>
              <a:spcBef>
                <a:spcPts val="0"/>
              </a:spcBef>
              <a:buFont typeface="Wingdings" panose="05000000000000000000" pitchFamily="2" charset="2"/>
              <a:buChar char="§"/>
              <a:defRPr/>
            </a:pPr>
            <a:r>
              <a:rPr lang="en-US" altLang="en-US" sz="2800" b="1" dirty="0" smtClean="0">
                <a:solidFill>
                  <a:srgbClr val="6600CC"/>
                </a:solidFill>
                <a:latin typeface="Times New Roman" panose="02020603050405020304" pitchFamily="18" charset="0"/>
                <a:cs typeface="Times New Roman" panose="02020603050405020304" pitchFamily="18" charset="0"/>
              </a:rPr>
              <a:t>Easy</a:t>
            </a:r>
            <a:r>
              <a:rPr lang="en-US" altLang="en-US" sz="2800" dirty="0" smtClean="0">
                <a:latin typeface="Times New Roman" panose="02020603050405020304" pitchFamily="18" charset="0"/>
                <a:cs typeface="Times New Roman" panose="02020603050405020304" pitchFamily="18" charset="0"/>
              </a:rPr>
              <a:t> </a:t>
            </a:r>
            <a:r>
              <a:rPr lang="en-US" altLang="en-US" sz="2800" dirty="0">
                <a:latin typeface="Times New Roman" panose="02020603050405020304" pitchFamily="18" charset="0"/>
                <a:cs typeface="Times New Roman" panose="02020603050405020304" pitchFamily="18" charset="0"/>
              </a:rPr>
              <a:t>to </a:t>
            </a:r>
            <a:r>
              <a:rPr lang="en-US" altLang="en-US" sz="2800" b="1" dirty="0">
                <a:solidFill>
                  <a:srgbClr val="6600CC"/>
                </a:solidFill>
                <a:latin typeface="Times New Roman" panose="02020603050405020304" pitchFamily="18" charset="0"/>
                <a:cs typeface="Times New Roman" panose="02020603050405020304" pitchFamily="18" charset="0"/>
              </a:rPr>
              <a:t>add new</a:t>
            </a:r>
            <a:r>
              <a:rPr lang="en-US" altLang="en-US" sz="2800" b="1" dirty="0">
                <a:latin typeface="Times New Roman" panose="02020603050405020304" pitchFamily="18" charset="0"/>
                <a:cs typeface="Times New Roman" panose="02020603050405020304" pitchFamily="18" charset="0"/>
              </a:rPr>
              <a:t> </a:t>
            </a:r>
            <a:r>
              <a:rPr lang="en-US" altLang="en-US" sz="2800" b="1" dirty="0" smtClean="0">
                <a:solidFill>
                  <a:srgbClr val="6600CC"/>
                </a:solidFill>
                <a:latin typeface="Times New Roman" panose="02020603050405020304" pitchFamily="18" charset="0"/>
                <a:cs typeface="Times New Roman" panose="02020603050405020304" pitchFamily="18" charset="0"/>
              </a:rPr>
              <a:t>devices</a:t>
            </a:r>
          </a:p>
          <a:p>
            <a:pPr marL="457200" indent="-457200" algn="just">
              <a:lnSpc>
                <a:spcPct val="150000"/>
              </a:lnSpc>
              <a:spcBef>
                <a:spcPts val="0"/>
              </a:spcBef>
              <a:buFont typeface="Wingdings" panose="05000000000000000000" pitchFamily="2" charset="2"/>
              <a:buChar char="§"/>
              <a:defRPr/>
            </a:pPr>
            <a:r>
              <a:rPr lang="en-US" altLang="en-US" sz="2800" b="1" dirty="0" smtClean="0">
                <a:solidFill>
                  <a:srgbClr val="FF0000"/>
                </a:solidFill>
                <a:latin typeface="Times New Roman" panose="02020603050405020304" pitchFamily="18" charset="0"/>
                <a:cs typeface="Times New Roman" panose="02020603050405020304" pitchFamily="18" charset="0"/>
              </a:rPr>
              <a:t>Failure</a:t>
            </a:r>
            <a:r>
              <a:rPr lang="en-US" altLang="en-US" sz="2800" dirty="0" smtClean="0">
                <a:latin typeface="Times New Roman" panose="02020603050405020304" pitchFamily="18" charset="0"/>
                <a:cs typeface="Times New Roman" panose="02020603050405020304" pitchFamily="18" charset="0"/>
              </a:rPr>
              <a:t> </a:t>
            </a:r>
            <a:r>
              <a:rPr lang="en-US" altLang="en-US" sz="2800" dirty="0">
                <a:latin typeface="Times New Roman" panose="02020603050405020304" pitchFamily="18" charset="0"/>
                <a:cs typeface="Times New Roman" panose="02020603050405020304" pitchFamily="18" charset="0"/>
              </a:rPr>
              <a:t>of a </a:t>
            </a:r>
            <a:r>
              <a:rPr lang="en-US" altLang="en-US" sz="2800" b="1" dirty="0">
                <a:solidFill>
                  <a:srgbClr val="FF0000"/>
                </a:solidFill>
                <a:latin typeface="Times New Roman" panose="02020603050405020304" pitchFamily="18" charset="0"/>
                <a:cs typeface="Times New Roman" panose="02020603050405020304" pitchFamily="18" charset="0"/>
              </a:rPr>
              <a:t>single</a:t>
            </a:r>
            <a:r>
              <a:rPr lang="en-US" altLang="en-US" sz="2800" dirty="0">
                <a:latin typeface="Times New Roman" panose="02020603050405020304" pitchFamily="18" charset="0"/>
                <a:cs typeface="Times New Roman" panose="02020603050405020304" pitchFamily="18" charset="0"/>
              </a:rPr>
              <a:t> </a:t>
            </a:r>
            <a:r>
              <a:rPr lang="en-US" altLang="en-US" sz="2800" b="1" dirty="0">
                <a:solidFill>
                  <a:srgbClr val="FF0000"/>
                </a:solidFill>
                <a:latin typeface="Times New Roman" panose="02020603050405020304" pitchFamily="18" charset="0"/>
                <a:cs typeface="Times New Roman" panose="02020603050405020304" pitchFamily="18" charset="0"/>
              </a:rPr>
              <a:t>machine</a:t>
            </a:r>
            <a:r>
              <a:rPr lang="en-US" altLang="en-US" sz="2800" dirty="0">
                <a:latin typeface="Times New Roman" panose="02020603050405020304" pitchFamily="18" charset="0"/>
                <a:cs typeface="Times New Roman" panose="02020603050405020304" pitchFamily="18" charset="0"/>
              </a:rPr>
              <a:t> has </a:t>
            </a:r>
            <a:r>
              <a:rPr lang="en-US" altLang="en-US" sz="2800" b="1" dirty="0">
                <a:solidFill>
                  <a:srgbClr val="0000CC"/>
                </a:solidFill>
                <a:latin typeface="Times New Roman" panose="02020603050405020304" pitchFamily="18" charset="0"/>
                <a:cs typeface="Times New Roman" panose="02020603050405020304" pitchFamily="18" charset="0"/>
              </a:rPr>
              <a:t>no</a:t>
            </a:r>
            <a:r>
              <a:rPr lang="en-US" altLang="en-US" sz="2800" dirty="0">
                <a:latin typeface="Times New Roman" panose="02020603050405020304" pitchFamily="18" charset="0"/>
                <a:cs typeface="Times New Roman" panose="02020603050405020304" pitchFamily="18" charset="0"/>
              </a:rPr>
              <a:t> </a:t>
            </a:r>
            <a:r>
              <a:rPr lang="en-US" altLang="en-US" sz="2800" b="1" dirty="0">
                <a:solidFill>
                  <a:srgbClr val="0000CC"/>
                </a:solidFill>
                <a:latin typeface="Times New Roman" panose="02020603050405020304" pitchFamily="18" charset="0"/>
                <a:cs typeface="Times New Roman" panose="02020603050405020304" pitchFamily="18" charset="0"/>
              </a:rPr>
              <a:t>impact</a:t>
            </a:r>
            <a:r>
              <a:rPr lang="en-US" altLang="en-US" sz="2800" dirty="0">
                <a:latin typeface="Times New Roman" panose="02020603050405020304" pitchFamily="18" charset="0"/>
                <a:cs typeface="Times New Roman" panose="02020603050405020304" pitchFamily="18" charset="0"/>
              </a:rPr>
              <a:t> on the </a:t>
            </a:r>
            <a:r>
              <a:rPr lang="en-US" altLang="en-US" sz="2800" b="1" dirty="0">
                <a:solidFill>
                  <a:srgbClr val="0000CC"/>
                </a:solidFill>
                <a:latin typeface="Times New Roman" panose="02020603050405020304" pitchFamily="18" charset="0"/>
                <a:cs typeface="Times New Roman" panose="02020603050405020304" pitchFamily="18" charset="0"/>
              </a:rPr>
              <a:t>network</a:t>
            </a:r>
          </a:p>
          <a:p>
            <a:pPr algn="just">
              <a:lnSpc>
                <a:spcPct val="150000"/>
              </a:lnSpc>
            </a:pPr>
            <a:endParaRPr lang="en-GB"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0755317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71886" y="76200"/>
            <a:ext cx="5937755" cy="457200"/>
          </a:xfrm>
        </p:spPr>
        <p:txBody>
          <a:bodyPr>
            <a:normAutofit fontScale="90000"/>
          </a:bodyPr>
          <a:lstStyle/>
          <a:p>
            <a:r>
              <a:rPr lang="en-US" altLang="en-US" sz="2400" b="1" dirty="0">
                <a:latin typeface="Times New Roman" panose="02020603050405020304" pitchFamily="18" charset="0"/>
                <a:cs typeface="Times New Roman" panose="02020603050405020304" pitchFamily="18" charset="0"/>
              </a:rPr>
              <a:t>Disadvantage</a:t>
            </a:r>
            <a:br>
              <a:rPr lang="en-US" altLang="en-US" sz="2400" b="1" dirty="0">
                <a:latin typeface="Times New Roman" panose="02020603050405020304" pitchFamily="18" charset="0"/>
                <a:cs typeface="Times New Roman" panose="02020603050405020304" pitchFamily="18" charset="0"/>
              </a:rPr>
            </a:br>
            <a:endParaRPr lang="en-GB" b="1" dirty="0"/>
          </a:p>
        </p:txBody>
      </p:sp>
      <p:sp>
        <p:nvSpPr>
          <p:cNvPr id="3" name="Content Placeholder 2"/>
          <p:cNvSpPr>
            <a:spLocks noGrp="1"/>
          </p:cNvSpPr>
          <p:nvPr>
            <p:ph idx="1"/>
          </p:nvPr>
        </p:nvSpPr>
        <p:spPr>
          <a:xfrm>
            <a:off x="0" y="304800"/>
            <a:ext cx="9144000" cy="6553199"/>
          </a:xfrm>
        </p:spPr>
        <p:txBody>
          <a:bodyPr>
            <a:noAutofit/>
          </a:bodyPr>
          <a:lstStyle/>
          <a:p>
            <a:pPr marL="800100" lvl="1" indent="-342900" algn="just">
              <a:lnSpc>
                <a:spcPct val="150000"/>
              </a:lnSpc>
              <a:spcBef>
                <a:spcPts val="0"/>
              </a:spcBef>
              <a:buFont typeface="Wingdings" panose="05000000000000000000" pitchFamily="2" charset="2"/>
              <a:buChar char="§"/>
            </a:pPr>
            <a:r>
              <a:rPr lang="en-US" altLang="en-US" sz="2600" dirty="0" smtClean="0">
                <a:latin typeface="Times New Roman" panose="02020603050405020304" pitchFamily="18" charset="0"/>
                <a:cs typeface="Times New Roman" panose="02020603050405020304" pitchFamily="18" charset="0"/>
              </a:rPr>
              <a:t>Very </a:t>
            </a:r>
            <a:r>
              <a:rPr lang="en-US" altLang="en-US" sz="2600" b="1" dirty="0">
                <a:solidFill>
                  <a:srgbClr val="006600"/>
                </a:solidFill>
                <a:latin typeface="Times New Roman" panose="02020603050405020304" pitchFamily="18" charset="0"/>
                <a:cs typeface="Times New Roman" panose="02020603050405020304" pitchFamily="18" charset="0"/>
              </a:rPr>
              <a:t>difficult</a:t>
            </a:r>
            <a:r>
              <a:rPr lang="en-US" altLang="en-US" sz="2600" dirty="0">
                <a:latin typeface="Times New Roman" panose="02020603050405020304" pitchFamily="18" charset="0"/>
                <a:cs typeface="Times New Roman" panose="02020603050405020304" pitchFamily="18" charset="0"/>
              </a:rPr>
              <a:t> to </a:t>
            </a:r>
            <a:r>
              <a:rPr lang="en-US" altLang="en-US" sz="2600" b="1" dirty="0" smtClean="0">
                <a:solidFill>
                  <a:srgbClr val="006600"/>
                </a:solidFill>
                <a:latin typeface="Times New Roman" panose="02020603050405020304" pitchFamily="18" charset="0"/>
                <a:cs typeface="Times New Roman" panose="02020603050405020304" pitchFamily="18" charset="0"/>
              </a:rPr>
              <a:t>scale</a:t>
            </a:r>
            <a:r>
              <a:rPr lang="en-US" altLang="en-US" sz="2600" dirty="0" smtClean="0">
                <a:latin typeface="Times New Roman" panose="02020603050405020304" pitchFamily="18" charset="0"/>
                <a:cs typeface="Times New Roman" panose="02020603050405020304" pitchFamily="18" charset="0"/>
              </a:rPr>
              <a:t>. </a:t>
            </a:r>
            <a:endParaRPr lang="en-US" altLang="en-US" sz="2600" dirty="0">
              <a:latin typeface="Times New Roman" panose="02020603050405020304" pitchFamily="18" charset="0"/>
              <a:cs typeface="Times New Roman" panose="02020603050405020304" pitchFamily="18" charset="0"/>
            </a:endParaRPr>
          </a:p>
          <a:p>
            <a:pPr marL="800100" lvl="1" indent="-342900" algn="just">
              <a:lnSpc>
                <a:spcPct val="150000"/>
              </a:lnSpc>
              <a:spcBef>
                <a:spcPts val="0"/>
              </a:spcBef>
              <a:buFont typeface="Wingdings" panose="05000000000000000000" pitchFamily="2" charset="2"/>
              <a:buChar char="§"/>
            </a:pPr>
            <a:r>
              <a:rPr lang="en-US" altLang="en-US" sz="2600" b="1" dirty="0">
                <a:latin typeface="Times New Roman" panose="02020603050405020304" pitchFamily="18" charset="0"/>
                <a:cs typeface="Times New Roman" panose="02020603050405020304" pitchFamily="18" charset="0"/>
              </a:rPr>
              <a:t>Unsecured</a:t>
            </a:r>
            <a:r>
              <a:rPr lang="en-US" altLang="en-US" sz="2600" dirty="0">
                <a:latin typeface="Times New Roman" panose="02020603050405020304" pitchFamily="18" charset="0"/>
                <a:cs typeface="Times New Roman" panose="02020603050405020304" pitchFamily="18" charset="0"/>
              </a:rPr>
              <a:t> – can </a:t>
            </a:r>
            <a:r>
              <a:rPr lang="en-US" altLang="en-US" sz="2600" b="1" dirty="0">
                <a:latin typeface="Times New Roman" panose="02020603050405020304" pitchFamily="18" charset="0"/>
                <a:cs typeface="Times New Roman" panose="02020603050405020304" pitchFamily="18" charset="0"/>
              </a:rPr>
              <a:t>easily</a:t>
            </a:r>
            <a:r>
              <a:rPr lang="en-US" altLang="en-US" sz="2600" dirty="0">
                <a:latin typeface="Times New Roman" panose="02020603050405020304" pitchFamily="18" charset="0"/>
                <a:cs typeface="Times New Roman" panose="02020603050405020304" pitchFamily="18" charset="0"/>
              </a:rPr>
              <a:t> be </a:t>
            </a:r>
            <a:r>
              <a:rPr lang="en-US" altLang="en-US" sz="2600" b="1" dirty="0">
                <a:latin typeface="Times New Roman" panose="02020603050405020304" pitchFamily="18" charset="0"/>
                <a:cs typeface="Times New Roman" panose="02020603050405020304" pitchFamily="18" charset="0"/>
              </a:rPr>
              <a:t>tapped</a:t>
            </a:r>
          </a:p>
          <a:p>
            <a:pPr marL="800100" lvl="1" indent="-342900" algn="just">
              <a:lnSpc>
                <a:spcPct val="150000"/>
              </a:lnSpc>
              <a:spcBef>
                <a:spcPts val="0"/>
              </a:spcBef>
              <a:buFont typeface="Wingdings" panose="05000000000000000000" pitchFamily="2" charset="2"/>
              <a:buChar char="§"/>
            </a:pPr>
            <a:r>
              <a:rPr lang="en-US" altLang="en-US" sz="2600" dirty="0">
                <a:latin typeface="Times New Roman" panose="02020603050405020304" pitchFamily="18" charset="0"/>
                <a:cs typeface="Times New Roman" panose="02020603050405020304" pitchFamily="18" charset="0"/>
              </a:rPr>
              <a:t>If the </a:t>
            </a:r>
            <a:r>
              <a:rPr lang="en-US" altLang="en-US" sz="2600" b="1" dirty="0">
                <a:solidFill>
                  <a:srgbClr val="0000CC"/>
                </a:solidFill>
                <a:latin typeface="Times New Roman" panose="02020603050405020304" pitchFamily="18" charset="0"/>
                <a:cs typeface="Times New Roman" panose="02020603050405020304" pitchFamily="18" charset="0"/>
              </a:rPr>
              <a:t>central</a:t>
            </a:r>
            <a:r>
              <a:rPr lang="en-US" altLang="en-US" sz="2600" dirty="0">
                <a:latin typeface="Times New Roman" panose="02020603050405020304" pitchFamily="18" charset="0"/>
                <a:cs typeface="Times New Roman" panose="02020603050405020304" pitchFamily="18" charset="0"/>
              </a:rPr>
              <a:t> </a:t>
            </a:r>
            <a:r>
              <a:rPr lang="en-US" altLang="en-US" sz="2600" b="1" dirty="0">
                <a:solidFill>
                  <a:srgbClr val="0000CC"/>
                </a:solidFill>
                <a:latin typeface="Times New Roman" panose="02020603050405020304" pitchFamily="18" charset="0"/>
                <a:cs typeface="Times New Roman" panose="02020603050405020304" pitchFamily="18" charset="0"/>
              </a:rPr>
              <a:t>bus</a:t>
            </a:r>
            <a:r>
              <a:rPr lang="en-US" altLang="en-US" sz="2600" dirty="0">
                <a:latin typeface="Times New Roman" panose="02020603050405020304" pitchFamily="18" charset="0"/>
                <a:cs typeface="Times New Roman" panose="02020603050405020304" pitchFamily="18" charset="0"/>
              </a:rPr>
              <a:t> is </a:t>
            </a:r>
            <a:r>
              <a:rPr lang="en-US" altLang="en-US" sz="2600" b="1" dirty="0">
                <a:solidFill>
                  <a:srgbClr val="0000CC"/>
                </a:solidFill>
                <a:latin typeface="Times New Roman" panose="02020603050405020304" pitchFamily="18" charset="0"/>
                <a:cs typeface="Times New Roman" panose="02020603050405020304" pitchFamily="18" charset="0"/>
              </a:rPr>
              <a:t>broken</a:t>
            </a:r>
            <a:r>
              <a:rPr lang="en-US" altLang="en-US" sz="2600" dirty="0">
                <a:latin typeface="Times New Roman" panose="02020603050405020304" pitchFamily="18" charset="0"/>
                <a:cs typeface="Times New Roman" panose="02020603050405020304" pitchFamily="18" charset="0"/>
              </a:rPr>
              <a:t>, the </a:t>
            </a:r>
            <a:r>
              <a:rPr lang="en-US" altLang="en-US" sz="2600" b="1" dirty="0">
                <a:solidFill>
                  <a:srgbClr val="0000CC"/>
                </a:solidFill>
                <a:latin typeface="Times New Roman" panose="02020603050405020304" pitchFamily="18" charset="0"/>
                <a:cs typeface="Times New Roman" panose="02020603050405020304" pitchFamily="18" charset="0"/>
              </a:rPr>
              <a:t>network</a:t>
            </a:r>
            <a:r>
              <a:rPr lang="en-US" altLang="en-US" sz="2600" dirty="0">
                <a:latin typeface="Times New Roman" panose="02020603050405020304" pitchFamily="18" charset="0"/>
                <a:cs typeface="Times New Roman" panose="02020603050405020304" pitchFamily="18" charset="0"/>
              </a:rPr>
              <a:t> will be </a:t>
            </a:r>
            <a:r>
              <a:rPr lang="en-US" altLang="en-US" sz="2600" b="1" dirty="0" smtClean="0">
                <a:solidFill>
                  <a:srgbClr val="0000CC"/>
                </a:solidFill>
                <a:latin typeface="Times New Roman" panose="02020603050405020304" pitchFamily="18" charset="0"/>
                <a:cs typeface="Times New Roman" panose="02020603050405020304" pitchFamily="18" charset="0"/>
              </a:rPr>
              <a:t>disrupted</a:t>
            </a:r>
          </a:p>
          <a:p>
            <a:pPr marL="800100" lvl="1" indent="-342900" algn="just">
              <a:lnSpc>
                <a:spcPct val="150000"/>
              </a:lnSpc>
              <a:spcBef>
                <a:spcPts val="0"/>
              </a:spcBef>
              <a:buFont typeface="Wingdings" panose="05000000000000000000" pitchFamily="2" charset="2"/>
              <a:buChar char="§"/>
            </a:pPr>
            <a:r>
              <a:rPr lang="en-US" sz="2600" b="1" dirty="0" smtClean="0">
                <a:solidFill>
                  <a:srgbClr val="FF0000"/>
                </a:solidFill>
                <a:latin typeface="Times New Roman" panose="02020603050405020304" pitchFamily="18" charset="0"/>
                <a:cs typeface="Times New Roman" panose="02020603050405020304" pitchFamily="18" charset="0"/>
              </a:rPr>
              <a:t>Difficult </a:t>
            </a:r>
            <a:r>
              <a:rPr lang="en-US" sz="2600" b="1" dirty="0">
                <a:solidFill>
                  <a:srgbClr val="FF0000"/>
                </a:solidFill>
                <a:latin typeface="Times New Roman" panose="02020603050405020304" pitchFamily="18" charset="0"/>
                <a:cs typeface="Times New Roman" panose="02020603050405020304" pitchFamily="18" charset="0"/>
              </a:rPr>
              <a:t>reconnection </a:t>
            </a:r>
            <a:r>
              <a:rPr lang="en-US" sz="2600" dirty="0">
                <a:latin typeface="Times New Roman" panose="02020603050405020304" pitchFamily="18" charset="0"/>
                <a:cs typeface="Times New Roman" panose="02020603050405020304" pitchFamily="18" charset="0"/>
              </a:rPr>
              <a:t>and</a:t>
            </a:r>
            <a:r>
              <a:rPr lang="en-US" sz="2600"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600" b="1" dirty="0">
                <a:solidFill>
                  <a:srgbClr val="FF0000"/>
                </a:solidFill>
                <a:latin typeface="Times New Roman" panose="02020603050405020304" pitchFamily="18" charset="0"/>
                <a:cs typeface="Times New Roman" panose="02020603050405020304" pitchFamily="18" charset="0"/>
              </a:rPr>
              <a:t>fault isolation</a:t>
            </a:r>
            <a:r>
              <a:rPr lang="en-US" sz="2600" dirty="0">
                <a:latin typeface="Times New Roman" panose="02020603050405020304" pitchFamily="18" charset="0"/>
                <a:cs typeface="Times New Roman" panose="02020603050405020304" pitchFamily="18" charset="0"/>
              </a:rPr>
              <a:t>. </a:t>
            </a:r>
            <a:endParaRPr lang="en-US" sz="2600" dirty="0" smtClean="0">
              <a:latin typeface="Times New Roman" panose="02020603050405020304" pitchFamily="18" charset="0"/>
              <a:cs typeface="Times New Roman" panose="02020603050405020304" pitchFamily="18" charset="0"/>
            </a:endParaRPr>
          </a:p>
          <a:p>
            <a:pPr marL="914400" lvl="1" indent="-457200" algn="just">
              <a:lnSpc>
                <a:spcPct val="150000"/>
              </a:lnSpc>
              <a:spcBef>
                <a:spcPts val="0"/>
              </a:spcBef>
              <a:buFont typeface="Wingdings" panose="05000000000000000000" pitchFamily="2" charset="2"/>
              <a:buChar char="ü"/>
            </a:pPr>
            <a:r>
              <a:rPr lang="en-US" sz="2600" dirty="0" smtClean="0">
                <a:latin typeface="Times New Roman" panose="02020603050405020304" pitchFamily="18" charset="0"/>
                <a:cs typeface="Times New Roman" panose="02020603050405020304" pitchFamily="18" charset="0"/>
              </a:rPr>
              <a:t>A </a:t>
            </a:r>
            <a:r>
              <a:rPr lang="en-US" sz="2600" dirty="0">
                <a:latin typeface="Times New Roman" panose="02020603050405020304" pitchFamily="18" charset="0"/>
                <a:cs typeface="Times New Roman" panose="02020603050405020304" pitchFamily="18" charset="0"/>
              </a:rPr>
              <a:t>bus is usually </a:t>
            </a:r>
            <a:r>
              <a:rPr lang="en-US" sz="2600" b="1" dirty="0">
                <a:solidFill>
                  <a:srgbClr val="006600"/>
                </a:solidFill>
                <a:latin typeface="Times New Roman" panose="02020603050405020304" pitchFamily="18" charset="0"/>
                <a:cs typeface="Times New Roman" panose="02020603050405020304" pitchFamily="18" charset="0"/>
              </a:rPr>
              <a:t>designed</a:t>
            </a:r>
            <a:r>
              <a:rPr lang="en-US" sz="2600" dirty="0">
                <a:latin typeface="Times New Roman" panose="02020603050405020304" pitchFamily="18" charset="0"/>
                <a:cs typeface="Times New Roman" panose="02020603050405020304" pitchFamily="18" charset="0"/>
              </a:rPr>
              <a:t> to be </a:t>
            </a:r>
            <a:r>
              <a:rPr lang="en-US" sz="2600" b="1" dirty="0">
                <a:solidFill>
                  <a:srgbClr val="006600"/>
                </a:solidFill>
                <a:latin typeface="Times New Roman" panose="02020603050405020304" pitchFamily="18" charset="0"/>
                <a:cs typeface="Times New Roman" panose="02020603050405020304" pitchFamily="18" charset="0"/>
              </a:rPr>
              <a:t>optimally</a:t>
            </a:r>
            <a:r>
              <a:rPr lang="en-US" sz="2600" dirty="0">
                <a:latin typeface="Times New Roman" panose="02020603050405020304" pitchFamily="18" charset="0"/>
                <a:cs typeface="Times New Roman" panose="02020603050405020304" pitchFamily="18" charset="0"/>
              </a:rPr>
              <a:t> </a:t>
            </a:r>
            <a:r>
              <a:rPr lang="en-US" sz="2600" b="1" dirty="0">
                <a:solidFill>
                  <a:srgbClr val="006600"/>
                </a:solidFill>
                <a:latin typeface="Times New Roman" panose="02020603050405020304" pitchFamily="18" charset="0"/>
                <a:cs typeface="Times New Roman" panose="02020603050405020304" pitchFamily="18" charset="0"/>
              </a:rPr>
              <a:t>efficient</a:t>
            </a:r>
            <a:r>
              <a:rPr lang="en-US" sz="2600" dirty="0">
                <a:latin typeface="Times New Roman" panose="02020603050405020304" pitchFamily="18" charset="0"/>
                <a:cs typeface="Times New Roman" panose="02020603050405020304" pitchFamily="18" charset="0"/>
              </a:rPr>
              <a:t> at </a:t>
            </a:r>
            <a:r>
              <a:rPr lang="en-US" sz="2600" b="1" dirty="0">
                <a:solidFill>
                  <a:srgbClr val="006600"/>
                </a:solidFill>
                <a:latin typeface="Times New Roman" panose="02020603050405020304" pitchFamily="18" charset="0"/>
                <a:cs typeface="Times New Roman" panose="02020603050405020304" pitchFamily="18" charset="0"/>
              </a:rPr>
              <a:t>installation</a:t>
            </a:r>
            <a:r>
              <a:rPr lang="en-US" sz="2600" dirty="0" smtClean="0">
                <a:latin typeface="Times New Roman" panose="02020603050405020304" pitchFamily="18" charset="0"/>
                <a:cs typeface="Times New Roman" panose="02020603050405020304" pitchFamily="18" charset="0"/>
              </a:rPr>
              <a:t>.</a:t>
            </a:r>
          </a:p>
          <a:p>
            <a:pPr marL="800100" lvl="1" indent="-342900" algn="just">
              <a:lnSpc>
                <a:spcPct val="150000"/>
              </a:lnSpc>
              <a:spcBef>
                <a:spcPts val="0"/>
              </a:spcBef>
              <a:buFont typeface="Wingdings" panose="05000000000000000000" pitchFamily="2" charset="2"/>
              <a:buChar char="§"/>
            </a:pPr>
            <a:r>
              <a:rPr lang="en-US" sz="2600" dirty="0" smtClean="0">
                <a:latin typeface="Times New Roman" panose="02020603050405020304" pitchFamily="18" charset="0"/>
                <a:cs typeface="Times New Roman" panose="02020603050405020304" pitchFamily="18" charset="0"/>
              </a:rPr>
              <a:t> </a:t>
            </a:r>
            <a:r>
              <a:rPr lang="en-US" sz="2600" b="1" dirty="0" smtClean="0">
                <a:solidFill>
                  <a:srgbClr val="FF0000"/>
                </a:solidFill>
                <a:latin typeface="Times New Roman" panose="02020603050405020304" pitchFamily="18" charset="0"/>
                <a:cs typeface="Times New Roman" panose="02020603050405020304" pitchFamily="18" charset="0"/>
              </a:rPr>
              <a:t>Signal </a:t>
            </a:r>
            <a:r>
              <a:rPr lang="en-US" sz="2600" b="1" dirty="0">
                <a:solidFill>
                  <a:srgbClr val="FF0000"/>
                </a:solidFill>
                <a:latin typeface="Times New Roman" panose="02020603050405020304" pitchFamily="18" charset="0"/>
                <a:cs typeface="Times New Roman" panose="02020603050405020304" pitchFamily="18" charset="0"/>
              </a:rPr>
              <a:t>reflection </a:t>
            </a:r>
            <a:r>
              <a:rPr lang="en-US" sz="2600" dirty="0">
                <a:latin typeface="Times New Roman" panose="02020603050405020304" pitchFamily="18" charset="0"/>
                <a:cs typeface="Times New Roman" panose="02020603050405020304" pitchFamily="18" charset="0"/>
              </a:rPr>
              <a:t>at the taps can </a:t>
            </a:r>
            <a:r>
              <a:rPr lang="en-US" sz="2600" b="1" dirty="0">
                <a:latin typeface="Times New Roman" panose="02020603050405020304" pitchFamily="18" charset="0"/>
                <a:cs typeface="Times New Roman" panose="02020603050405020304" pitchFamily="18" charset="0"/>
              </a:rPr>
              <a:t>cause</a:t>
            </a:r>
            <a:r>
              <a:rPr lang="en-US" sz="2600" dirty="0">
                <a:latin typeface="Times New Roman" panose="02020603050405020304" pitchFamily="18" charset="0"/>
                <a:cs typeface="Times New Roman" panose="02020603050405020304" pitchFamily="18" charset="0"/>
              </a:rPr>
              <a:t> </a:t>
            </a:r>
            <a:r>
              <a:rPr lang="en-US" sz="2600" b="1" dirty="0">
                <a:latin typeface="Times New Roman" panose="02020603050405020304" pitchFamily="18" charset="0"/>
                <a:cs typeface="Times New Roman" panose="02020603050405020304" pitchFamily="18" charset="0"/>
              </a:rPr>
              <a:t>degradation</a:t>
            </a:r>
            <a:r>
              <a:rPr lang="en-US" sz="2600" dirty="0">
                <a:latin typeface="Times New Roman" panose="02020603050405020304" pitchFamily="18" charset="0"/>
                <a:cs typeface="Times New Roman" panose="02020603050405020304" pitchFamily="18" charset="0"/>
              </a:rPr>
              <a:t> in </a:t>
            </a:r>
            <a:r>
              <a:rPr lang="en-US" sz="2600" b="1" dirty="0" smtClean="0">
                <a:latin typeface="Times New Roman" panose="02020603050405020304" pitchFamily="18" charset="0"/>
                <a:cs typeface="Times New Roman" panose="02020603050405020304" pitchFamily="18" charset="0"/>
              </a:rPr>
              <a:t>quality</a:t>
            </a:r>
            <a:r>
              <a:rPr lang="en-US" sz="2600" dirty="0" smtClean="0">
                <a:latin typeface="Times New Roman" panose="02020603050405020304" pitchFamily="18" charset="0"/>
                <a:cs typeface="Times New Roman" panose="02020603050405020304" pitchFamily="18" charset="0"/>
              </a:rPr>
              <a:t>.</a:t>
            </a:r>
          </a:p>
          <a:p>
            <a:pPr marL="914400" lvl="1" indent="-457200" algn="just">
              <a:lnSpc>
                <a:spcPct val="150000"/>
              </a:lnSpc>
              <a:spcBef>
                <a:spcPts val="0"/>
              </a:spcBef>
              <a:buFont typeface="Wingdings" panose="05000000000000000000" pitchFamily="2" charset="2"/>
              <a:buChar char="ü"/>
            </a:pPr>
            <a:r>
              <a:rPr lang="en-US" sz="2600" dirty="0" smtClean="0">
                <a:latin typeface="Times New Roman" panose="02020603050405020304" pitchFamily="18" charset="0"/>
                <a:cs typeface="Times New Roman" panose="02020603050405020304" pitchFamily="18" charset="0"/>
              </a:rPr>
              <a:t>This </a:t>
            </a:r>
            <a:r>
              <a:rPr lang="en-US" sz="2600" b="1" dirty="0">
                <a:latin typeface="Times New Roman" panose="02020603050405020304" pitchFamily="18" charset="0"/>
                <a:cs typeface="Times New Roman" panose="02020603050405020304" pitchFamily="18" charset="0"/>
              </a:rPr>
              <a:t>degradation</a:t>
            </a:r>
            <a:r>
              <a:rPr lang="en-US" sz="2600" dirty="0">
                <a:latin typeface="Times New Roman" panose="02020603050405020304" pitchFamily="18" charset="0"/>
                <a:cs typeface="Times New Roman" panose="02020603050405020304" pitchFamily="18" charset="0"/>
              </a:rPr>
              <a:t> can be </a:t>
            </a:r>
            <a:r>
              <a:rPr lang="en-US" sz="2600" b="1" dirty="0">
                <a:latin typeface="Times New Roman" panose="02020603050405020304" pitchFamily="18" charset="0"/>
                <a:cs typeface="Times New Roman" panose="02020603050405020304" pitchFamily="18" charset="0"/>
              </a:rPr>
              <a:t>controlled</a:t>
            </a:r>
            <a:r>
              <a:rPr lang="en-US" sz="2600" dirty="0">
                <a:latin typeface="Times New Roman" panose="02020603050405020304" pitchFamily="18" charset="0"/>
                <a:cs typeface="Times New Roman" panose="02020603050405020304" pitchFamily="18" charset="0"/>
              </a:rPr>
              <a:t> by </a:t>
            </a:r>
            <a:r>
              <a:rPr lang="en-US" sz="2600" b="1" dirty="0">
                <a:solidFill>
                  <a:srgbClr val="6600CC"/>
                </a:solidFill>
                <a:latin typeface="Times New Roman" panose="02020603050405020304" pitchFamily="18" charset="0"/>
                <a:cs typeface="Times New Roman" panose="02020603050405020304" pitchFamily="18" charset="0"/>
              </a:rPr>
              <a:t>limiting</a:t>
            </a:r>
            <a:r>
              <a:rPr lang="en-US" sz="2600" dirty="0">
                <a:latin typeface="Times New Roman" panose="02020603050405020304" pitchFamily="18" charset="0"/>
                <a:cs typeface="Times New Roman" panose="02020603050405020304" pitchFamily="18" charset="0"/>
              </a:rPr>
              <a:t> the </a:t>
            </a:r>
            <a:r>
              <a:rPr lang="en-US" sz="2600" b="1" dirty="0">
                <a:solidFill>
                  <a:srgbClr val="6600CC"/>
                </a:solidFill>
                <a:latin typeface="Times New Roman" panose="02020603050405020304" pitchFamily="18" charset="0"/>
                <a:cs typeface="Times New Roman" panose="02020603050405020304" pitchFamily="18" charset="0"/>
              </a:rPr>
              <a:t>number</a:t>
            </a:r>
            <a:r>
              <a:rPr lang="en-US" sz="2600" dirty="0">
                <a:latin typeface="Times New Roman" panose="02020603050405020304" pitchFamily="18" charset="0"/>
                <a:cs typeface="Times New Roman" panose="02020603050405020304" pitchFamily="18" charset="0"/>
              </a:rPr>
              <a:t> and </a:t>
            </a:r>
            <a:r>
              <a:rPr lang="en-US" sz="2600" b="1" dirty="0">
                <a:solidFill>
                  <a:srgbClr val="6600CC"/>
                </a:solidFill>
                <a:latin typeface="Times New Roman" panose="02020603050405020304" pitchFamily="18" charset="0"/>
                <a:cs typeface="Times New Roman" panose="02020603050405020304" pitchFamily="18" charset="0"/>
              </a:rPr>
              <a:t>spacing</a:t>
            </a:r>
            <a:r>
              <a:rPr lang="en-US" sz="2600" dirty="0">
                <a:latin typeface="Times New Roman" panose="02020603050405020304" pitchFamily="18" charset="0"/>
                <a:cs typeface="Times New Roman" panose="02020603050405020304" pitchFamily="18" charset="0"/>
              </a:rPr>
              <a:t> of </a:t>
            </a:r>
            <a:r>
              <a:rPr lang="en-US" sz="2600" b="1" dirty="0">
                <a:solidFill>
                  <a:srgbClr val="6600CC"/>
                </a:solidFill>
                <a:latin typeface="Times New Roman" panose="02020603050405020304" pitchFamily="18" charset="0"/>
                <a:cs typeface="Times New Roman" panose="02020603050405020304" pitchFamily="18" charset="0"/>
              </a:rPr>
              <a:t>devices</a:t>
            </a:r>
            <a:r>
              <a:rPr lang="en-US" sz="2600" dirty="0">
                <a:latin typeface="Times New Roman" panose="02020603050405020304" pitchFamily="18" charset="0"/>
                <a:cs typeface="Times New Roman" panose="02020603050405020304" pitchFamily="18" charset="0"/>
              </a:rPr>
              <a:t> </a:t>
            </a:r>
            <a:r>
              <a:rPr lang="en-US" sz="2600" b="1" dirty="0">
                <a:solidFill>
                  <a:srgbClr val="6600CC"/>
                </a:solidFill>
                <a:latin typeface="Times New Roman" panose="02020603050405020304" pitchFamily="18" charset="0"/>
                <a:cs typeface="Times New Roman" panose="02020603050405020304" pitchFamily="18" charset="0"/>
              </a:rPr>
              <a:t>connected</a:t>
            </a:r>
            <a:r>
              <a:rPr lang="en-US" sz="2600" dirty="0">
                <a:latin typeface="Times New Roman" panose="02020603050405020304" pitchFamily="18" charset="0"/>
                <a:cs typeface="Times New Roman" panose="02020603050405020304" pitchFamily="18" charset="0"/>
              </a:rPr>
              <a:t> to a given length of cable. </a:t>
            </a:r>
            <a:endParaRPr lang="en-US" sz="2600" dirty="0" smtClean="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E90F455D-9CE0-4F9B-A27C-72E940D52AA5}" type="slidenum">
              <a:rPr lang="en-US" smtClean="0"/>
              <a:pPr>
                <a:defRPr/>
              </a:pPr>
              <a:t>48</a:t>
            </a:fld>
            <a:r>
              <a:rPr lang="en-US" smtClean="0"/>
              <a:t> of 52</a:t>
            </a:r>
            <a:endParaRPr lang="en-US" dirty="0"/>
          </a:p>
        </p:txBody>
      </p:sp>
    </p:spTree>
    <p:extLst>
      <p:ext uri="{BB962C8B-B14F-4D97-AF65-F5344CB8AC3E}">
        <p14:creationId xmlns:p14="http://schemas.microsoft.com/office/powerpoint/2010/main" val="399829841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71886" y="76200"/>
            <a:ext cx="5937755" cy="609600"/>
          </a:xfrm>
        </p:spPr>
        <p:txBody>
          <a:bodyPr>
            <a:normAutofit fontScale="90000"/>
          </a:bodyPr>
          <a:lstStyle/>
          <a:p>
            <a:r>
              <a:rPr lang="en-US" altLang="en-US" sz="2400" dirty="0" smtClean="0">
                <a:latin typeface="Times New Roman" panose="02020603050405020304" pitchFamily="18" charset="0"/>
                <a:cs typeface="Times New Roman" panose="02020603050405020304" pitchFamily="18" charset="0"/>
              </a:rPr>
              <a:t>Disadvantage--------</a:t>
            </a:r>
            <a:r>
              <a:rPr lang="en-US" altLang="en-US" sz="2400" dirty="0">
                <a:latin typeface="Times New Roman" panose="02020603050405020304" pitchFamily="18" charset="0"/>
                <a:cs typeface="Times New Roman" panose="02020603050405020304" pitchFamily="18" charset="0"/>
              </a:rPr>
              <a:t/>
            </a:r>
            <a:br>
              <a:rPr lang="en-US" altLang="en-US" sz="2400" dirty="0">
                <a:latin typeface="Times New Roman" panose="02020603050405020304" pitchFamily="18" charset="0"/>
                <a:cs typeface="Times New Roman" panose="02020603050405020304" pitchFamily="18" charset="0"/>
              </a:rPr>
            </a:br>
            <a:endParaRPr lang="en-GB" dirty="0"/>
          </a:p>
        </p:txBody>
      </p:sp>
      <p:sp>
        <p:nvSpPr>
          <p:cNvPr id="3" name="Content Placeholder 2"/>
          <p:cNvSpPr>
            <a:spLocks noGrp="1"/>
          </p:cNvSpPr>
          <p:nvPr>
            <p:ph idx="1"/>
          </p:nvPr>
        </p:nvSpPr>
        <p:spPr>
          <a:xfrm>
            <a:off x="0" y="533400"/>
            <a:ext cx="9144000" cy="6324599"/>
          </a:xfrm>
        </p:spPr>
        <p:txBody>
          <a:bodyPr>
            <a:noAutofit/>
          </a:bodyPr>
          <a:lstStyle/>
          <a:p>
            <a:pPr marL="800100" lvl="1" indent="-342900" algn="just">
              <a:lnSpc>
                <a:spcPct val="150000"/>
              </a:lnSpc>
              <a:spcBef>
                <a:spcPts val="0"/>
              </a:spcBef>
              <a:buFont typeface="Wingdings" panose="05000000000000000000" pitchFamily="2" charset="2"/>
              <a:buChar char="§"/>
            </a:pPr>
            <a:r>
              <a:rPr lang="en-US" sz="2800" b="1" dirty="0">
                <a:solidFill>
                  <a:srgbClr val="6600CC"/>
                </a:solidFill>
                <a:latin typeface="Times New Roman" panose="02020603050405020304" pitchFamily="18" charset="0"/>
                <a:cs typeface="Times New Roman" panose="02020603050405020304" pitchFamily="18" charset="0"/>
              </a:rPr>
              <a:t>Adding</a:t>
            </a:r>
            <a:r>
              <a:rPr lang="en-US" sz="2800" dirty="0">
                <a:latin typeface="Times New Roman" panose="02020603050405020304" pitchFamily="18" charset="0"/>
                <a:cs typeface="Times New Roman" panose="02020603050405020304" pitchFamily="18" charset="0"/>
              </a:rPr>
              <a:t> </a:t>
            </a:r>
            <a:r>
              <a:rPr lang="en-US" sz="2800" b="1" dirty="0">
                <a:solidFill>
                  <a:srgbClr val="6600CC"/>
                </a:solidFill>
                <a:latin typeface="Times New Roman" panose="02020603050405020304" pitchFamily="18" charset="0"/>
                <a:cs typeface="Times New Roman" panose="02020603050405020304" pitchFamily="18" charset="0"/>
              </a:rPr>
              <a:t>new</a:t>
            </a:r>
            <a:r>
              <a:rPr lang="en-US" sz="2800" dirty="0">
                <a:latin typeface="Times New Roman" panose="02020603050405020304" pitchFamily="18" charset="0"/>
                <a:cs typeface="Times New Roman" panose="02020603050405020304" pitchFamily="18" charset="0"/>
              </a:rPr>
              <a:t> </a:t>
            </a:r>
            <a:r>
              <a:rPr lang="en-US" sz="2800" b="1" dirty="0">
                <a:solidFill>
                  <a:srgbClr val="6600CC"/>
                </a:solidFill>
                <a:latin typeface="Times New Roman" panose="02020603050405020304" pitchFamily="18" charset="0"/>
                <a:cs typeface="Times New Roman" panose="02020603050405020304" pitchFamily="18" charset="0"/>
              </a:rPr>
              <a:t>devices</a:t>
            </a:r>
            <a:r>
              <a:rPr lang="en-US" sz="2800" dirty="0">
                <a:latin typeface="Times New Roman" panose="02020603050405020304" pitchFamily="18" charset="0"/>
                <a:cs typeface="Times New Roman" panose="02020603050405020304" pitchFamily="18" charset="0"/>
              </a:rPr>
              <a:t> may therefore </a:t>
            </a:r>
            <a:r>
              <a:rPr lang="en-US" sz="2800" b="1" dirty="0">
                <a:latin typeface="Times New Roman" panose="02020603050405020304" pitchFamily="18" charset="0"/>
                <a:cs typeface="Times New Roman" panose="02020603050405020304" pitchFamily="18" charset="0"/>
              </a:rPr>
              <a:t>require</a:t>
            </a:r>
            <a:r>
              <a:rPr lang="en-US" sz="2800" dirty="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modification</a:t>
            </a:r>
            <a:r>
              <a:rPr lang="en-US" sz="2800" dirty="0">
                <a:latin typeface="Times New Roman" panose="02020603050405020304" pitchFamily="18" charset="0"/>
                <a:cs typeface="Times New Roman" panose="02020603050405020304" pitchFamily="18" charset="0"/>
              </a:rPr>
              <a:t> or </a:t>
            </a:r>
            <a:r>
              <a:rPr lang="en-US" sz="2800" b="1" dirty="0">
                <a:solidFill>
                  <a:srgbClr val="FF0000"/>
                </a:solidFill>
                <a:latin typeface="Times New Roman" panose="02020603050405020304" pitchFamily="18" charset="0"/>
                <a:cs typeface="Times New Roman" panose="02020603050405020304" pitchFamily="18" charset="0"/>
              </a:rPr>
              <a:t>replacement</a:t>
            </a:r>
            <a:r>
              <a:rPr lang="en-US" sz="2800" dirty="0">
                <a:latin typeface="Times New Roman" panose="02020603050405020304" pitchFamily="18" charset="0"/>
                <a:cs typeface="Times New Roman" panose="02020603050405020304" pitchFamily="18" charset="0"/>
              </a:rPr>
              <a:t> of the </a:t>
            </a:r>
            <a:r>
              <a:rPr lang="en-US" sz="2800" b="1" dirty="0">
                <a:solidFill>
                  <a:srgbClr val="FF0000"/>
                </a:solidFill>
                <a:latin typeface="Times New Roman" panose="02020603050405020304" pitchFamily="18" charset="0"/>
                <a:cs typeface="Times New Roman" panose="02020603050405020304" pitchFamily="18" charset="0"/>
              </a:rPr>
              <a:t>backbone</a:t>
            </a:r>
            <a:r>
              <a:rPr lang="en-US" sz="2800" dirty="0">
                <a:latin typeface="Times New Roman" panose="02020603050405020304" pitchFamily="18" charset="0"/>
                <a:cs typeface="Times New Roman" panose="02020603050405020304" pitchFamily="18" charset="0"/>
              </a:rPr>
              <a:t>.</a:t>
            </a:r>
          </a:p>
          <a:p>
            <a:pPr marL="800100" lvl="1" indent="-342900" algn="just">
              <a:lnSpc>
                <a:spcPct val="150000"/>
              </a:lnSpc>
              <a:spcBef>
                <a:spcPts val="0"/>
              </a:spcBef>
              <a:buFont typeface="Wingdings" panose="05000000000000000000" pitchFamily="2" charset="2"/>
              <a:buChar char="§"/>
            </a:pPr>
            <a:r>
              <a:rPr lang="en-US" sz="2800" dirty="0" smtClean="0">
                <a:latin typeface="Times New Roman" panose="02020603050405020304" pitchFamily="18" charset="0"/>
                <a:cs typeface="Times New Roman" panose="02020603050405020304" pitchFamily="18" charset="0"/>
              </a:rPr>
              <a:t>In </a:t>
            </a:r>
            <a:r>
              <a:rPr lang="en-US" sz="2800" dirty="0">
                <a:latin typeface="Times New Roman" panose="02020603050405020304" pitchFamily="18" charset="0"/>
                <a:cs typeface="Times New Roman" panose="02020603050405020304" pitchFamily="18" charset="0"/>
              </a:rPr>
              <a:t>addition, a </a:t>
            </a:r>
            <a:r>
              <a:rPr lang="en-US" sz="2800" b="1" dirty="0">
                <a:solidFill>
                  <a:srgbClr val="6600CC"/>
                </a:solidFill>
                <a:latin typeface="Times New Roman" panose="02020603050405020304" pitchFamily="18" charset="0"/>
                <a:cs typeface="Times New Roman" panose="02020603050405020304" pitchFamily="18" charset="0"/>
              </a:rPr>
              <a:t>fault</a:t>
            </a:r>
            <a:r>
              <a:rPr lang="en-US" sz="2800" dirty="0">
                <a:latin typeface="Times New Roman" panose="02020603050405020304" pitchFamily="18" charset="0"/>
                <a:cs typeface="Times New Roman" panose="02020603050405020304" pitchFamily="18" charset="0"/>
              </a:rPr>
              <a:t> or </a:t>
            </a:r>
            <a:r>
              <a:rPr lang="en-US" sz="2800" b="1" dirty="0">
                <a:solidFill>
                  <a:srgbClr val="6600CC"/>
                </a:solidFill>
                <a:latin typeface="Times New Roman" panose="02020603050405020304" pitchFamily="18" charset="0"/>
                <a:cs typeface="Times New Roman" panose="02020603050405020304" pitchFamily="18" charset="0"/>
              </a:rPr>
              <a:t>break</a:t>
            </a:r>
            <a:r>
              <a:rPr lang="en-US" sz="2800" dirty="0">
                <a:latin typeface="Times New Roman" panose="02020603050405020304" pitchFamily="18" charset="0"/>
                <a:cs typeface="Times New Roman" panose="02020603050405020304" pitchFamily="18" charset="0"/>
              </a:rPr>
              <a:t> in the bus cable </a:t>
            </a:r>
            <a:r>
              <a:rPr lang="en-US" sz="2800" b="1" dirty="0">
                <a:solidFill>
                  <a:srgbClr val="6600CC"/>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stops</a:t>
            </a:r>
            <a:r>
              <a:rPr lang="en-US" sz="2800"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b="1" dirty="0">
                <a:solidFill>
                  <a:srgbClr val="6600CC"/>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all</a:t>
            </a:r>
            <a:r>
              <a:rPr lang="en-US" sz="2800"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b="1" dirty="0">
                <a:solidFill>
                  <a:srgbClr val="6600CC"/>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transmission</a:t>
            </a:r>
            <a:r>
              <a:rPr lang="en-US" sz="2800" dirty="0">
                <a:latin typeface="Times New Roman" panose="02020603050405020304" pitchFamily="18" charset="0"/>
                <a:cs typeface="Times New Roman" panose="02020603050405020304" pitchFamily="18" charset="0"/>
              </a:rPr>
              <a:t>, even </a:t>
            </a:r>
            <a:r>
              <a:rPr lang="en-US" sz="2800" b="1" dirty="0">
                <a:latin typeface="Times New Roman" panose="02020603050405020304" pitchFamily="18" charset="0"/>
                <a:cs typeface="Times New Roman" panose="02020603050405020304" pitchFamily="18" charset="0"/>
              </a:rPr>
              <a:t>between</a:t>
            </a:r>
            <a:r>
              <a:rPr lang="en-US" sz="2800" dirty="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devices</a:t>
            </a:r>
            <a:r>
              <a:rPr lang="en-US" sz="2800" dirty="0">
                <a:latin typeface="Times New Roman" panose="02020603050405020304" pitchFamily="18" charset="0"/>
                <a:cs typeface="Times New Roman" panose="02020603050405020304" pitchFamily="18" charset="0"/>
              </a:rPr>
              <a:t> on the </a:t>
            </a:r>
            <a:r>
              <a:rPr lang="en-US" sz="2800" b="1" dirty="0">
                <a:solidFill>
                  <a:srgbClr val="008080"/>
                </a:solidFill>
                <a:latin typeface="Times New Roman" panose="02020603050405020304" pitchFamily="18" charset="0"/>
                <a:cs typeface="Times New Roman" panose="02020603050405020304" pitchFamily="18" charset="0"/>
              </a:rPr>
              <a:t>same</a:t>
            </a:r>
            <a:r>
              <a:rPr lang="en-US" sz="2800" dirty="0">
                <a:latin typeface="Times New Roman" panose="02020603050405020304" pitchFamily="18" charset="0"/>
                <a:cs typeface="Times New Roman" panose="02020603050405020304" pitchFamily="18" charset="0"/>
              </a:rPr>
              <a:t> </a:t>
            </a:r>
            <a:r>
              <a:rPr lang="en-US" sz="2800" b="1" dirty="0">
                <a:solidFill>
                  <a:srgbClr val="008080"/>
                </a:solidFill>
                <a:latin typeface="Times New Roman" panose="02020603050405020304" pitchFamily="18" charset="0"/>
                <a:cs typeface="Times New Roman" panose="02020603050405020304" pitchFamily="18" charset="0"/>
              </a:rPr>
              <a:t>side</a:t>
            </a:r>
            <a:r>
              <a:rPr lang="en-US" sz="2800" dirty="0">
                <a:latin typeface="Times New Roman" panose="02020603050405020304" pitchFamily="18" charset="0"/>
                <a:cs typeface="Times New Roman" panose="02020603050405020304" pitchFamily="18" charset="0"/>
              </a:rPr>
              <a:t> of the </a:t>
            </a:r>
            <a:r>
              <a:rPr lang="en-US" sz="2800" b="1" dirty="0">
                <a:solidFill>
                  <a:srgbClr val="008080"/>
                </a:solidFill>
                <a:latin typeface="Times New Roman" panose="02020603050405020304" pitchFamily="18" charset="0"/>
                <a:cs typeface="Times New Roman" panose="02020603050405020304" pitchFamily="18" charset="0"/>
              </a:rPr>
              <a:t>problem</a:t>
            </a:r>
            <a:r>
              <a:rPr lang="en-US" sz="2800" dirty="0">
                <a:latin typeface="Times New Roman" panose="02020603050405020304" pitchFamily="18" charset="0"/>
                <a:cs typeface="Times New Roman" panose="02020603050405020304" pitchFamily="18" charset="0"/>
              </a:rPr>
              <a:t>. </a:t>
            </a:r>
          </a:p>
          <a:p>
            <a:pPr marL="800100" lvl="1" indent="-342900" algn="just">
              <a:lnSpc>
                <a:spcPct val="150000"/>
              </a:lnSpc>
              <a:spcBef>
                <a:spcPts val="0"/>
              </a:spcBef>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The </a:t>
            </a:r>
            <a:r>
              <a:rPr lang="en-US" sz="2800" b="1" dirty="0">
                <a:solidFill>
                  <a:srgbClr val="006600"/>
                </a:solidFill>
                <a:latin typeface="Times New Roman" panose="02020603050405020304" pitchFamily="18" charset="0"/>
                <a:cs typeface="Times New Roman" panose="02020603050405020304" pitchFamily="18" charset="0"/>
              </a:rPr>
              <a:t>damaged</a:t>
            </a:r>
            <a:r>
              <a:rPr lang="en-US" sz="2800" dirty="0">
                <a:latin typeface="Times New Roman" panose="02020603050405020304" pitchFamily="18" charset="0"/>
                <a:cs typeface="Times New Roman" panose="02020603050405020304" pitchFamily="18" charset="0"/>
              </a:rPr>
              <a:t> </a:t>
            </a:r>
            <a:r>
              <a:rPr lang="en-US" sz="2800" b="1" dirty="0">
                <a:solidFill>
                  <a:srgbClr val="006600"/>
                </a:solidFill>
                <a:latin typeface="Times New Roman" panose="02020603050405020304" pitchFamily="18" charset="0"/>
                <a:cs typeface="Times New Roman" panose="02020603050405020304" pitchFamily="18" charset="0"/>
              </a:rPr>
              <a:t>area</a:t>
            </a:r>
            <a:r>
              <a:rPr lang="en-US" sz="2800" dirty="0">
                <a:latin typeface="Times New Roman" panose="02020603050405020304" pitchFamily="18" charset="0"/>
                <a:cs typeface="Times New Roman" panose="02020603050405020304" pitchFamily="18" charset="0"/>
              </a:rPr>
              <a:t> </a:t>
            </a:r>
            <a:r>
              <a:rPr lang="en-US" sz="2800" b="1" dirty="0">
                <a:solidFill>
                  <a:srgbClr val="006600"/>
                </a:solidFill>
                <a:latin typeface="Times New Roman" panose="02020603050405020304" pitchFamily="18" charset="0"/>
                <a:cs typeface="Times New Roman" panose="02020603050405020304" pitchFamily="18" charset="0"/>
              </a:rPr>
              <a:t>reflects</a:t>
            </a:r>
            <a:r>
              <a:rPr lang="en-US" sz="2800" dirty="0">
                <a:latin typeface="Times New Roman" panose="02020603050405020304" pitchFamily="18" charset="0"/>
                <a:cs typeface="Times New Roman" panose="02020603050405020304" pitchFamily="18" charset="0"/>
              </a:rPr>
              <a:t> </a:t>
            </a:r>
            <a:r>
              <a:rPr lang="en-US" sz="2800" b="1" dirty="0">
                <a:solidFill>
                  <a:srgbClr val="006600"/>
                </a:solidFill>
                <a:latin typeface="Times New Roman" panose="02020603050405020304" pitchFamily="18" charset="0"/>
                <a:cs typeface="Times New Roman" panose="02020603050405020304" pitchFamily="18" charset="0"/>
              </a:rPr>
              <a:t>signals</a:t>
            </a:r>
            <a:r>
              <a:rPr lang="en-US" sz="2800" dirty="0">
                <a:latin typeface="Times New Roman" panose="02020603050405020304" pitchFamily="18" charset="0"/>
                <a:cs typeface="Times New Roman" panose="02020603050405020304" pitchFamily="18" charset="0"/>
              </a:rPr>
              <a:t> </a:t>
            </a:r>
            <a:r>
              <a:rPr lang="en-US" sz="2800" b="1" dirty="0">
                <a:solidFill>
                  <a:srgbClr val="006600"/>
                </a:solidFill>
                <a:latin typeface="Times New Roman" panose="02020603050405020304" pitchFamily="18" charset="0"/>
                <a:cs typeface="Times New Roman" panose="02020603050405020304" pitchFamily="18" charset="0"/>
              </a:rPr>
              <a:t>back</a:t>
            </a:r>
            <a:r>
              <a:rPr lang="en-US" sz="2800" dirty="0">
                <a:latin typeface="Times New Roman" panose="02020603050405020304" pitchFamily="18" charset="0"/>
                <a:cs typeface="Times New Roman" panose="02020603050405020304" pitchFamily="18" charset="0"/>
              </a:rPr>
              <a:t> in the </a:t>
            </a:r>
            <a:r>
              <a:rPr lang="en-US" sz="2800" b="1" dirty="0">
                <a:latin typeface="Times New Roman" panose="02020603050405020304" pitchFamily="18" charset="0"/>
                <a:cs typeface="Times New Roman" panose="02020603050405020304" pitchFamily="18" charset="0"/>
              </a:rPr>
              <a:t>direction</a:t>
            </a:r>
            <a:r>
              <a:rPr lang="en-US" sz="2800" dirty="0">
                <a:latin typeface="Times New Roman" panose="02020603050405020304" pitchFamily="18" charset="0"/>
                <a:cs typeface="Times New Roman" panose="02020603050405020304" pitchFamily="18" charset="0"/>
              </a:rPr>
              <a:t> of </a:t>
            </a:r>
            <a:r>
              <a:rPr lang="en-US" sz="2800" b="1" dirty="0">
                <a:latin typeface="Times New Roman" panose="02020603050405020304" pitchFamily="18" charset="0"/>
                <a:cs typeface="Times New Roman" panose="02020603050405020304" pitchFamily="18" charset="0"/>
              </a:rPr>
              <a:t>origin</a:t>
            </a:r>
            <a:r>
              <a:rPr lang="en-US" sz="2800" dirty="0">
                <a:latin typeface="Times New Roman" panose="02020603050405020304" pitchFamily="18" charset="0"/>
                <a:cs typeface="Times New Roman" panose="02020603050405020304" pitchFamily="18" charset="0"/>
              </a:rPr>
              <a:t>, </a:t>
            </a:r>
            <a:r>
              <a:rPr lang="en-US" sz="2800" b="1" dirty="0">
                <a:solidFill>
                  <a:srgbClr val="0000CC"/>
                </a:solidFill>
                <a:latin typeface="Times New Roman" panose="02020603050405020304" pitchFamily="18" charset="0"/>
                <a:cs typeface="Times New Roman" panose="02020603050405020304" pitchFamily="18" charset="0"/>
              </a:rPr>
              <a:t>creating</a:t>
            </a:r>
            <a:r>
              <a:rPr lang="en-US" sz="2800" dirty="0">
                <a:latin typeface="Times New Roman" panose="02020603050405020304" pitchFamily="18" charset="0"/>
                <a:cs typeface="Times New Roman" panose="02020603050405020304" pitchFamily="18" charset="0"/>
              </a:rPr>
              <a:t> </a:t>
            </a:r>
            <a:r>
              <a:rPr lang="en-US" sz="2800" b="1" dirty="0">
                <a:solidFill>
                  <a:srgbClr val="0000CC"/>
                </a:solidFill>
                <a:latin typeface="Times New Roman" panose="02020603050405020304" pitchFamily="18" charset="0"/>
                <a:cs typeface="Times New Roman" panose="02020603050405020304" pitchFamily="18" charset="0"/>
              </a:rPr>
              <a:t>noise</a:t>
            </a:r>
            <a:r>
              <a:rPr lang="en-US" sz="2800" dirty="0">
                <a:latin typeface="Times New Roman" panose="02020603050405020304" pitchFamily="18" charset="0"/>
                <a:cs typeface="Times New Roman" panose="02020603050405020304" pitchFamily="18" charset="0"/>
              </a:rPr>
              <a:t> in both </a:t>
            </a:r>
            <a:r>
              <a:rPr lang="en-US" sz="2800" b="1" dirty="0">
                <a:solidFill>
                  <a:srgbClr val="0000CC"/>
                </a:solidFill>
                <a:latin typeface="Times New Roman" panose="02020603050405020304" pitchFamily="18" charset="0"/>
                <a:cs typeface="Times New Roman" panose="02020603050405020304" pitchFamily="18" charset="0"/>
              </a:rPr>
              <a:t>directions</a:t>
            </a:r>
            <a:r>
              <a:rPr lang="en-US" sz="2800" dirty="0">
                <a:latin typeface="Times New Roman" panose="02020603050405020304" pitchFamily="18" charset="0"/>
                <a:cs typeface="Times New Roman" panose="02020603050405020304" pitchFamily="18" charset="0"/>
              </a:rPr>
              <a:t>.</a:t>
            </a:r>
          </a:p>
          <a:p>
            <a:pPr>
              <a:spcBef>
                <a:spcPts val="0"/>
              </a:spcBef>
            </a:pPr>
            <a:endParaRPr lang="en-GB" sz="28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E90F455D-9CE0-4F9B-A27C-72E940D52AA5}" type="slidenum">
              <a:rPr lang="en-US" smtClean="0"/>
              <a:pPr>
                <a:defRPr/>
              </a:pPr>
              <a:t>49</a:t>
            </a:fld>
            <a:r>
              <a:rPr lang="en-US" smtClean="0"/>
              <a:t> of 52</a:t>
            </a:r>
            <a:endParaRPr lang="en-US" dirty="0"/>
          </a:p>
        </p:txBody>
      </p:sp>
    </p:spTree>
    <p:extLst>
      <p:ext uri="{BB962C8B-B14F-4D97-AF65-F5344CB8AC3E}">
        <p14:creationId xmlns:p14="http://schemas.microsoft.com/office/powerpoint/2010/main" val="25571842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294972" y="76200"/>
            <a:ext cx="8382000" cy="490392"/>
          </a:xfrm>
        </p:spPr>
        <p:txBody>
          <a:bodyPr rtlCol="0">
            <a:noAutofit/>
          </a:bodyPr>
          <a:lstStyle/>
          <a:p>
            <a:pPr eaLnBrk="1" fontAlgn="auto" hangingPunct="1">
              <a:spcAft>
                <a:spcPts val="0"/>
              </a:spcAft>
              <a:defRPr/>
            </a:pPr>
            <a:r>
              <a:rPr lang="en-US" sz="2800" b="1" dirty="0" smtClean="0">
                <a:solidFill>
                  <a:srgbClr val="00B050"/>
                </a:solidFill>
              </a:rPr>
              <a:t>Contd.</a:t>
            </a:r>
          </a:p>
        </p:txBody>
      </p:sp>
      <p:sp>
        <p:nvSpPr>
          <p:cNvPr id="7171" name="Content Placeholder 2"/>
          <p:cNvSpPr>
            <a:spLocks noGrp="1"/>
          </p:cNvSpPr>
          <p:nvPr>
            <p:ph idx="1"/>
          </p:nvPr>
        </p:nvSpPr>
        <p:spPr>
          <a:xfrm>
            <a:off x="146304" y="381000"/>
            <a:ext cx="8845296" cy="6286500"/>
          </a:xfrm>
        </p:spPr>
        <p:txBody>
          <a:bodyPr>
            <a:normAutofit/>
          </a:bodyPr>
          <a:lstStyle/>
          <a:p>
            <a:pPr algn="just">
              <a:lnSpc>
                <a:spcPct val="150000"/>
              </a:lnSpc>
              <a:buFont typeface="Wingdings" panose="05000000000000000000" pitchFamily="2" charset="2"/>
              <a:buChar char="§"/>
            </a:pPr>
            <a:r>
              <a:rPr lang="en-US" sz="2800" dirty="0" smtClean="0">
                <a:latin typeface="Times New Roman" panose="02020603050405020304" pitchFamily="18" charset="0"/>
                <a:cs typeface="Times New Roman" panose="02020603050405020304" pitchFamily="18" charset="0"/>
              </a:rPr>
              <a:t>Two computers are said to be interconnected if they are able to exchange information or sharing of resources </a:t>
            </a:r>
          </a:p>
          <a:p>
            <a:pPr algn="just">
              <a:lnSpc>
                <a:spcPct val="150000"/>
              </a:lnSpc>
              <a:buFont typeface="Wingdings" panose="05000000000000000000" pitchFamily="2" charset="2"/>
              <a:buChar char="§"/>
            </a:pPr>
            <a:r>
              <a:rPr lang="en-US" sz="2800" dirty="0" smtClean="0">
                <a:latin typeface="Times New Roman" panose="02020603050405020304" pitchFamily="18" charset="0"/>
                <a:cs typeface="Times New Roman" panose="02020603050405020304" pitchFamily="18" charset="0"/>
              </a:rPr>
              <a:t>Components of a compute networks</a:t>
            </a:r>
          </a:p>
          <a:p>
            <a:pPr lvl="1">
              <a:buFont typeface="Wingdings" panose="05000000000000000000" pitchFamily="2" charset="2"/>
              <a:buChar char="§"/>
            </a:pPr>
            <a:endParaRPr lang="en-US" sz="2800" dirty="0" smtClean="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p:txBody>
          <a:bodyPr/>
          <a:lstStyle/>
          <a:p>
            <a:pPr>
              <a:defRPr/>
            </a:pPr>
            <a:fld id="{E90F455D-9CE0-4F9B-A27C-72E940D52AA5}" type="slidenum">
              <a:rPr lang="en-US" smtClean="0"/>
              <a:pPr>
                <a:defRPr/>
              </a:pPr>
              <a:t>5</a:t>
            </a:fld>
            <a:r>
              <a:rPr lang="en-US" dirty="0" smtClean="0"/>
              <a:t> </a:t>
            </a:r>
            <a:endParaRPr lang="en-US" dirty="0"/>
          </a:p>
        </p:txBody>
      </p:sp>
      <p:sp>
        <p:nvSpPr>
          <p:cNvPr id="4" name="Oval 4"/>
          <p:cNvSpPr>
            <a:spLocks noChangeArrowheads="1"/>
          </p:cNvSpPr>
          <p:nvPr/>
        </p:nvSpPr>
        <p:spPr bwMode="auto">
          <a:xfrm>
            <a:off x="594852" y="2861196"/>
            <a:ext cx="3200400" cy="1524000"/>
          </a:xfrm>
          <a:prstGeom prst="ellipse">
            <a:avLst/>
          </a:prstGeom>
          <a:gradFill rotWithShape="0">
            <a:gsLst>
              <a:gs pos="0">
                <a:srgbClr val="00FFFF">
                  <a:gamma/>
                  <a:shade val="76078"/>
                  <a:invGamma/>
                </a:srgbClr>
              </a:gs>
              <a:gs pos="50000">
                <a:srgbClr val="00FFFF"/>
              </a:gs>
              <a:gs pos="100000">
                <a:srgbClr val="00FFFF">
                  <a:gamma/>
                  <a:shade val="76078"/>
                  <a:invGamma/>
                </a:srgbClr>
              </a:gs>
            </a:gsLst>
            <a:lin ang="5400000" scaled="1"/>
          </a:gradFill>
          <a:ln w="12700" cap="sq">
            <a:solidFill>
              <a:schemeClr val="bg2"/>
            </a:solidFill>
            <a:round/>
            <a:headEnd type="none" w="sm" len="sm"/>
            <a:tailEnd type="none" w="sm" len="sm"/>
          </a:ln>
          <a:effectLst>
            <a:outerShdw dist="35921" dir="2700000" algn="ctr" rotWithShape="0">
              <a:schemeClr val="bg2"/>
            </a:outerShdw>
          </a:effectLst>
        </p:spPr>
        <p:txBody>
          <a:bodyPr wrap="none" anchor="ctr"/>
          <a:lstStyle/>
          <a:p>
            <a:pPr algn="ctr" eaLnBrk="0" hangingPunct="0">
              <a:defRPr/>
            </a:pPr>
            <a:r>
              <a:rPr lang="en-US" sz="2000" b="1" u="sng" dirty="0">
                <a:solidFill>
                  <a:srgbClr val="06060C"/>
                </a:solidFill>
                <a:latin typeface="Times New Roman" pitchFamily="18" charset="0"/>
              </a:rPr>
              <a:t>Hardware:</a:t>
            </a:r>
          </a:p>
          <a:p>
            <a:pPr marL="633413" lvl="1" indent="-176213" eaLnBrk="0" hangingPunct="0">
              <a:buClr>
                <a:schemeClr val="tx1"/>
              </a:buClr>
              <a:buFont typeface="Wingdings" pitchFamily="2" charset="2"/>
              <a:buChar char="§"/>
              <a:defRPr/>
            </a:pPr>
            <a:r>
              <a:rPr lang="en-US" sz="2000" b="1" i="1" dirty="0">
                <a:solidFill>
                  <a:srgbClr val="06060C"/>
                </a:solidFill>
                <a:latin typeface="Times New Roman" pitchFamily="18" charset="0"/>
              </a:rPr>
              <a:t>Computer </a:t>
            </a:r>
          </a:p>
          <a:p>
            <a:pPr marL="633413" lvl="1" indent="-176213" eaLnBrk="0" hangingPunct="0">
              <a:buClr>
                <a:schemeClr val="tx1"/>
              </a:buClr>
              <a:buFont typeface="Wingdings" pitchFamily="2" charset="2"/>
              <a:buChar char="§"/>
              <a:defRPr/>
            </a:pPr>
            <a:r>
              <a:rPr lang="en-US" sz="2000" b="1" i="1" dirty="0">
                <a:solidFill>
                  <a:srgbClr val="06060C"/>
                </a:solidFill>
                <a:latin typeface="Times New Roman" pitchFamily="18" charset="0"/>
              </a:rPr>
              <a:t>Network card </a:t>
            </a:r>
          </a:p>
          <a:p>
            <a:pPr marL="633413" lvl="1" indent="-176213" eaLnBrk="0" hangingPunct="0">
              <a:buClr>
                <a:schemeClr val="tx1"/>
              </a:buClr>
              <a:buFont typeface="Wingdings" pitchFamily="2" charset="2"/>
              <a:buChar char="§"/>
              <a:defRPr/>
            </a:pPr>
            <a:r>
              <a:rPr lang="en-US" sz="2000" b="1" i="1" dirty="0">
                <a:solidFill>
                  <a:srgbClr val="06060C"/>
                </a:solidFill>
                <a:latin typeface="Times New Roman" pitchFamily="18" charset="0"/>
              </a:rPr>
              <a:t>Routers </a:t>
            </a:r>
          </a:p>
          <a:p>
            <a:pPr marL="633413" lvl="1" indent="-176213" eaLnBrk="0" hangingPunct="0">
              <a:buClr>
                <a:schemeClr val="tx1"/>
              </a:buClr>
              <a:buFont typeface="Wingdings" pitchFamily="2" charset="2"/>
              <a:buChar char="§"/>
              <a:defRPr/>
            </a:pPr>
            <a:r>
              <a:rPr lang="en-US" sz="2000" b="1" i="1" dirty="0">
                <a:solidFill>
                  <a:srgbClr val="06060C"/>
                </a:solidFill>
                <a:latin typeface="Times New Roman" pitchFamily="18" charset="0"/>
              </a:rPr>
              <a:t>Modem …</a:t>
            </a:r>
          </a:p>
        </p:txBody>
      </p:sp>
      <p:sp>
        <p:nvSpPr>
          <p:cNvPr id="5" name="Oval 5"/>
          <p:cNvSpPr>
            <a:spLocks noChangeArrowheads="1"/>
          </p:cNvSpPr>
          <p:nvPr/>
        </p:nvSpPr>
        <p:spPr bwMode="auto">
          <a:xfrm>
            <a:off x="5334000" y="2947224"/>
            <a:ext cx="3200400" cy="1524000"/>
          </a:xfrm>
          <a:prstGeom prst="ellipse">
            <a:avLst/>
          </a:prstGeom>
          <a:gradFill rotWithShape="0">
            <a:gsLst>
              <a:gs pos="0">
                <a:srgbClr val="FFFFFF">
                  <a:gamma/>
                  <a:shade val="65882"/>
                  <a:invGamma/>
                </a:srgbClr>
              </a:gs>
              <a:gs pos="50000">
                <a:srgbClr val="FFFFFF"/>
              </a:gs>
              <a:gs pos="100000">
                <a:srgbClr val="FFFFFF">
                  <a:gamma/>
                  <a:shade val="65882"/>
                  <a:invGamma/>
                </a:srgbClr>
              </a:gs>
            </a:gsLst>
            <a:lin ang="5400000" scaled="1"/>
          </a:gradFill>
          <a:ln w="12700" cap="sq">
            <a:solidFill>
              <a:schemeClr val="bg2"/>
            </a:solidFill>
            <a:round/>
            <a:headEnd type="none" w="sm" len="sm"/>
            <a:tailEnd type="none" w="sm" len="sm"/>
          </a:ln>
          <a:effectLst>
            <a:outerShdw dist="35921" dir="2700000" algn="ctr" rotWithShape="0">
              <a:schemeClr val="bg2"/>
            </a:outerShdw>
          </a:effectLst>
        </p:spPr>
        <p:txBody>
          <a:bodyPr wrap="none" anchor="ctr"/>
          <a:lstStyle/>
          <a:p>
            <a:pPr algn="ctr" eaLnBrk="0" hangingPunct="0">
              <a:defRPr/>
            </a:pPr>
            <a:r>
              <a:rPr lang="en-US" sz="2000" b="1" u="sng" dirty="0">
                <a:solidFill>
                  <a:srgbClr val="06060C"/>
                </a:solidFill>
                <a:latin typeface="Times New Roman" pitchFamily="18" charset="0"/>
              </a:rPr>
              <a:t>Media:</a:t>
            </a:r>
          </a:p>
          <a:p>
            <a:pPr lvl="1" eaLnBrk="0" hangingPunct="0">
              <a:buClr>
                <a:schemeClr val="tx1"/>
              </a:buClr>
              <a:buFont typeface="Wingdings" pitchFamily="2" charset="2"/>
              <a:buChar char="§"/>
              <a:defRPr/>
            </a:pPr>
            <a:r>
              <a:rPr lang="en-US" sz="2000" b="1" i="1" dirty="0">
                <a:solidFill>
                  <a:srgbClr val="06060C"/>
                </a:solidFill>
                <a:latin typeface="Times New Roman" pitchFamily="18" charset="0"/>
              </a:rPr>
              <a:t>Cable </a:t>
            </a:r>
          </a:p>
          <a:p>
            <a:pPr lvl="1" eaLnBrk="0" hangingPunct="0">
              <a:buClr>
                <a:schemeClr val="tx1"/>
              </a:buClr>
              <a:buFont typeface="Wingdings" pitchFamily="2" charset="2"/>
              <a:buChar char="§"/>
              <a:defRPr/>
            </a:pPr>
            <a:r>
              <a:rPr lang="en-US" sz="2000" b="1" i="1" dirty="0">
                <a:solidFill>
                  <a:srgbClr val="06060C"/>
                </a:solidFill>
                <a:latin typeface="Times New Roman" pitchFamily="18" charset="0"/>
              </a:rPr>
              <a:t>Wire </a:t>
            </a:r>
          </a:p>
          <a:p>
            <a:pPr lvl="1" eaLnBrk="0" hangingPunct="0">
              <a:buClr>
                <a:schemeClr val="tx1"/>
              </a:buClr>
              <a:buFont typeface="Wingdings" pitchFamily="2" charset="2"/>
              <a:buChar char="§"/>
              <a:defRPr/>
            </a:pPr>
            <a:r>
              <a:rPr lang="en-US" sz="2000" b="1" i="1" dirty="0">
                <a:solidFill>
                  <a:srgbClr val="06060C"/>
                </a:solidFill>
                <a:latin typeface="Times New Roman" pitchFamily="18" charset="0"/>
              </a:rPr>
              <a:t>Microwave …</a:t>
            </a:r>
          </a:p>
        </p:txBody>
      </p:sp>
      <p:sp>
        <p:nvSpPr>
          <p:cNvPr id="6" name="Oval 6"/>
          <p:cNvSpPr>
            <a:spLocks noChangeArrowheads="1"/>
          </p:cNvSpPr>
          <p:nvPr/>
        </p:nvSpPr>
        <p:spPr bwMode="auto">
          <a:xfrm>
            <a:off x="609600" y="4871892"/>
            <a:ext cx="3200400" cy="1524000"/>
          </a:xfrm>
          <a:prstGeom prst="ellipse">
            <a:avLst/>
          </a:prstGeom>
          <a:gradFill rotWithShape="0">
            <a:gsLst>
              <a:gs pos="0">
                <a:srgbClr val="CCFFFF">
                  <a:gamma/>
                  <a:shade val="65882"/>
                  <a:invGamma/>
                </a:srgbClr>
              </a:gs>
              <a:gs pos="50000">
                <a:srgbClr val="CCFFFF"/>
              </a:gs>
              <a:gs pos="100000">
                <a:srgbClr val="CCFFFF">
                  <a:gamma/>
                  <a:shade val="65882"/>
                  <a:invGamma/>
                </a:srgbClr>
              </a:gs>
            </a:gsLst>
            <a:lin ang="5400000" scaled="1"/>
          </a:gradFill>
          <a:ln w="12700" cap="sq">
            <a:solidFill>
              <a:schemeClr val="bg2"/>
            </a:solidFill>
            <a:round/>
            <a:headEnd type="none" w="sm" len="sm"/>
            <a:tailEnd type="none" w="sm" len="sm"/>
          </a:ln>
          <a:effectLst>
            <a:outerShdw dist="35921" dir="2700000" algn="ctr" rotWithShape="0">
              <a:schemeClr val="bg2"/>
            </a:outerShdw>
          </a:effectLst>
        </p:spPr>
        <p:txBody>
          <a:bodyPr wrap="none" anchor="ctr"/>
          <a:lstStyle/>
          <a:p>
            <a:pPr algn="ctr" eaLnBrk="0" hangingPunct="0">
              <a:defRPr/>
            </a:pPr>
            <a:r>
              <a:rPr lang="en-US" sz="2000" b="1" u="sng" dirty="0">
                <a:solidFill>
                  <a:srgbClr val="06060C"/>
                </a:solidFill>
                <a:latin typeface="Times New Roman" pitchFamily="18" charset="0"/>
              </a:rPr>
              <a:t>Software:</a:t>
            </a:r>
          </a:p>
          <a:p>
            <a:pPr marL="738188" lvl="2" indent="-222250" eaLnBrk="0" hangingPunct="0">
              <a:buClr>
                <a:schemeClr val="tx1"/>
              </a:buClr>
              <a:buFont typeface="Wingdings" pitchFamily="2" charset="2"/>
              <a:buChar char="§"/>
              <a:defRPr/>
            </a:pPr>
            <a:r>
              <a:rPr lang="en-US" sz="2000" b="1" i="1" dirty="0">
                <a:solidFill>
                  <a:srgbClr val="06060C"/>
                </a:solidFill>
                <a:latin typeface="Times New Roman" pitchFamily="18" charset="0"/>
              </a:rPr>
              <a:t>Network OS</a:t>
            </a:r>
          </a:p>
          <a:p>
            <a:pPr marL="738188" lvl="2" indent="-222250" eaLnBrk="0" hangingPunct="0">
              <a:buClr>
                <a:schemeClr val="tx1"/>
              </a:buClr>
              <a:buFont typeface="Wingdings" pitchFamily="2" charset="2"/>
              <a:buChar char="§"/>
              <a:defRPr/>
            </a:pPr>
            <a:r>
              <a:rPr lang="en-US" sz="2000" b="1" i="1" dirty="0">
                <a:solidFill>
                  <a:srgbClr val="06060C"/>
                </a:solidFill>
                <a:latin typeface="Times New Roman" pitchFamily="18" charset="0"/>
              </a:rPr>
              <a:t>Utilities …</a:t>
            </a:r>
          </a:p>
        </p:txBody>
      </p:sp>
      <p:sp>
        <p:nvSpPr>
          <p:cNvPr id="7" name="Oval 7"/>
          <p:cNvSpPr>
            <a:spLocks noChangeArrowheads="1"/>
          </p:cNvSpPr>
          <p:nvPr/>
        </p:nvSpPr>
        <p:spPr bwMode="auto">
          <a:xfrm>
            <a:off x="5334000" y="4930884"/>
            <a:ext cx="3200400" cy="1524000"/>
          </a:xfrm>
          <a:prstGeom prst="ellipse">
            <a:avLst/>
          </a:prstGeom>
          <a:gradFill rotWithShape="0">
            <a:gsLst>
              <a:gs pos="0">
                <a:srgbClr val="FFFF99">
                  <a:gamma/>
                  <a:shade val="65882"/>
                  <a:invGamma/>
                </a:srgbClr>
              </a:gs>
              <a:gs pos="50000">
                <a:srgbClr val="FFFF99"/>
              </a:gs>
              <a:gs pos="100000">
                <a:srgbClr val="FFFF99">
                  <a:gamma/>
                  <a:shade val="65882"/>
                  <a:invGamma/>
                </a:srgbClr>
              </a:gs>
            </a:gsLst>
            <a:lin ang="5400000" scaled="1"/>
          </a:gradFill>
          <a:ln w="12700" cap="sq">
            <a:solidFill>
              <a:schemeClr val="bg2"/>
            </a:solidFill>
            <a:round/>
            <a:headEnd type="none" w="sm" len="sm"/>
            <a:tailEnd type="none" w="sm" len="sm"/>
          </a:ln>
          <a:effectLst>
            <a:outerShdw dist="35921" dir="2700000" algn="ctr" rotWithShape="0">
              <a:schemeClr val="bg2"/>
            </a:outerShdw>
          </a:effectLst>
        </p:spPr>
        <p:txBody>
          <a:bodyPr wrap="none" anchor="ctr"/>
          <a:lstStyle/>
          <a:p>
            <a:pPr algn="ctr" eaLnBrk="0" hangingPunct="0">
              <a:defRPr/>
            </a:pPr>
            <a:r>
              <a:rPr lang="en-US" sz="2000" b="1" u="sng" dirty="0">
                <a:solidFill>
                  <a:srgbClr val="06060C"/>
                </a:solidFill>
                <a:latin typeface="Times New Roman" pitchFamily="18" charset="0"/>
              </a:rPr>
              <a:t>Network Design:</a:t>
            </a:r>
          </a:p>
          <a:p>
            <a:pPr marL="398463" lvl="1" indent="-58738">
              <a:spcBef>
                <a:spcPct val="20000"/>
              </a:spcBef>
              <a:buClr>
                <a:schemeClr val="tx1"/>
              </a:buClr>
              <a:buSzPct val="60000"/>
              <a:buFont typeface="Wingdings" pitchFamily="2" charset="2"/>
              <a:buChar char="n"/>
              <a:defRPr/>
            </a:pPr>
            <a:r>
              <a:rPr lang="en-US" sz="2000" b="1" i="1" dirty="0">
                <a:solidFill>
                  <a:srgbClr val="06060C"/>
                </a:solidFill>
                <a:latin typeface="Times New Roman" pitchFamily="18" charset="0"/>
              </a:rPr>
              <a:t>Logical layout</a:t>
            </a:r>
          </a:p>
          <a:p>
            <a:pPr marL="398463" lvl="1" indent="-58738">
              <a:spcBef>
                <a:spcPct val="20000"/>
              </a:spcBef>
              <a:buClr>
                <a:schemeClr val="tx1"/>
              </a:buClr>
              <a:buSzPct val="60000"/>
              <a:buFont typeface="Wingdings" pitchFamily="2" charset="2"/>
              <a:buChar char="n"/>
              <a:defRPr/>
            </a:pPr>
            <a:r>
              <a:rPr lang="en-US" sz="2000" b="1" i="1" dirty="0">
                <a:solidFill>
                  <a:srgbClr val="06060C"/>
                </a:solidFill>
                <a:latin typeface="Times New Roman" pitchFamily="18" charset="0"/>
              </a:rPr>
              <a:t>Physical layout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1+#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autoUpdateAnimBg="0"/>
      <p:bldP spid="5" grpId="0" animBg="1" autoUpdateAnimBg="0"/>
      <p:bldP spid="6" grpId="0" animBg="1" autoUpdateAnimBg="0"/>
      <p:bldP spid="7" grpId="0" animBg="1"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a:xfrm>
            <a:off x="152401" y="0"/>
            <a:ext cx="7391400" cy="457200"/>
          </a:xfrm>
        </p:spPr>
        <p:txBody>
          <a:bodyPr>
            <a:normAutofit fontScale="90000"/>
          </a:bodyPr>
          <a:lstStyle/>
          <a:p>
            <a:pPr>
              <a:lnSpc>
                <a:spcPct val="150000"/>
              </a:lnSpc>
              <a:spcBef>
                <a:spcPts val="0"/>
              </a:spcBef>
              <a:defRPr/>
            </a:pPr>
            <a:r>
              <a:rPr lang="en-US" sz="2400" b="1" dirty="0" smtClean="0">
                <a:solidFill>
                  <a:srgbClr val="0000CC"/>
                </a:solidFill>
                <a:latin typeface="Times New Roman" panose="02020603050405020304" pitchFamily="18" charset="0"/>
                <a:cs typeface="Times New Roman" panose="02020603050405020304" pitchFamily="18" charset="0"/>
              </a:rPr>
              <a:t>2. </a:t>
            </a:r>
            <a:r>
              <a:rPr lang="en-US" sz="2400" b="1" dirty="0">
                <a:solidFill>
                  <a:srgbClr val="0000CC"/>
                </a:solidFill>
                <a:latin typeface="Times New Roman" panose="02020603050405020304" pitchFamily="18" charset="0"/>
                <a:cs typeface="Times New Roman" panose="02020603050405020304" pitchFamily="18" charset="0"/>
              </a:rPr>
              <a:t>Star Topology </a:t>
            </a:r>
          </a:p>
        </p:txBody>
      </p:sp>
      <p:sp>
        <p:nvSpPr>
          <p:cNvPr id="3" name="Content Placeholder 2"/>
          <p:cNvSpPr>
            <a:spLocks noGrp="1"/>
          </p:cNvSpPr>
          <p:nvPr>
            <p:ph idx="1"/>
          </p:nvPr>
        </p:nvSpPr>
        <p:spPr>
          <a:xfrm>
            <a:off x="0" y="457200"/>
            <a:ext cx="8915400" cy="6400800"/>
          </a:xfrm>
        </p:spPr>
        <p:txBody>
          <a:bodyPr>
            <a:noAutofit/>
          </a:bodyPr>
          <a:lstStyle/>
          <a:p>
            <a:pPr algn="just">
              <a:lnSpc>
                <a:spcPct val="150000"/>
              </a:lnSpc>
              <a:spcBef>
                <a:spcPts val="0"/>
              </a:spcBef>
              <a:buFont typeface="Wingdings" panose="05000000000000000000" pitchFamily="2" charset="2"/>
              <a:buChar char="§"/>
              <a:defRPr/>
            </a:pPr>
            <a:r>
              <a:rPr lang="en-US" sz="2800" dirty="0" smtClean="0">
                <a:latin typeface="Times New Roman" panose="02020603050405020304" pitchFamily="18" charset="0"/>
                <a:cs typeface="Times New Roman" panose="02020603050405020304" pitchFamily="18" charset="0"/>
              </a:rPr>
              <a:t>In </a:t>
            </a:r>
            <a:r>
              <a:rPr lang="en-US" sz="2800" dirty="0">
                <a:latin typeface="Times New Roman" panose="02020603050405020304" pitchFamily="18" charset="0"/>
                <a:cs typeface="Times New Roman" panose="02020603050405020304" pitchFamily="18" charset="0"/>
              </a:rPr>
              <a:t>a </a:t>
            </a:r>
            <a:r>
              <a:rPr lang="en-US" sz="2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star topology</a:t>
            </a:r>
            <a:r>
              <a:rPr lang="en-US" sz="2800" dirty="0">
                <a:latin typeface="Times New Roman" panose="02020603050405020304" pitchFamily="18" charset="0"/>
                <a:cs typeface="Times New Roman" panose="02020603050405020304" pitchFamily="18" charset="0"/>
              </a:rPr>
              <a:t>, each device has a dedicated </a:t>
            </a:r>
            <a:r>
              <a:rPr lang="en-US" sz="2800" b="1" dirty="0">
                <a:solidFill>
                  <a:srgbClr val="FF0000"/>
                </a:solidFill>
                <a:latin typeface="Times New Roman" panose="02020603050405020304" pitchFamily="18" charset="0"/>
                <a:cs typeface="Times New Roman" panose="02020603050405020304" pitchFamily="18" charset="0"/>
              </a:rPr>
              <a:t>point-to-point</a:t>
            </a:r>
            <a:r>
              <a:rPr lang="en-US" sz="2800" b="1" dirty="0">
                <a:latin typeface="Times New Roman" panose="02020603050405020304" pitchFamily="18" charset="0"/>
                <a:cs typeface="Times New Roman" panose="02020603050405020304" pitchFamily="18" charset="0"/>
              </a:rPr>
              <a:t> link</a:t>
            </a:r>
            <a:r>
              <a:rPr lang="en-US" sz="2800" dirty="0">
                <a:latin typeface="Times New Roman" panose="02020603050405020304" pitchFamily="18" charset="0"/>
                <a:cs typeface="Times New Roman" panose="02020603050405020304" pitchFamily="18" charset="0"/>
              </a:rPr>
              <a:t> only to a </a:t>
            </a:r>
            <a:r>
              <a:rPr lang="en-US" sz="2800" b="1" dirty="0">
                <a:solidFill>
                  <a:srgbClr val="6600CC"/>
                </a:solidFill>
                <a:latin typeface="Times New Roman" panose="02020603050405020304" pitchFamily="18" charset="0"/>
                <a:cs typeface="Times New Roman" panose="02020603050405020304" pitchFamily="18" charset="0"/>
              </a:rPr>
              <a:t>central controller</a:t>
            </a:r>
            <a:r>
              <a:rPr lang="en-US" sz="2800" dirty="0">
                <a:latin typeface="Times New Roman" panose="02020603050405020304" pitchFamily="18" charset="0"/>
                <a:cs typeface="Times New Roman" panose="02020603050405020304" pitchFamily="18" charset="0"/>
              </a:rPr>
              <a:t>, usually called a </a:t>
            </a:r>
            <a:r>
              <a:rPr lang="en-US" sz="2800" b="1" dirty="0" smtClean="0">
                <a:latin typeface="Times New Roman" panose="02020603050405020304" pitchFamily="18" charset="0"/>
                <a:cs typeface="Times New Roman" panose="02020603050405020304" pitchFamily="18" charset="0"/>
              </a:rPr>
              <a:t>hub </a:t>
            </a:r>
            <a:r>
              <a:rPr lang="en-US" sz="2800" dirty="0" smtClean="0">
                <a:latin typeface="Times New Roman" panose="02020603050405020304" pitchFamily="18" charset="0"/>
                <a:cs typeface="Times New Roman" panose="02020603050405020304" pitchFamily="18" charset="0"/>
              </a:rPr>
              <a:t>or</a:t>
            </a:r>
            <a:r>
              <a:rPr lang="en-US" sz="2800" b="1" dirty="0" smtClean="0">
                <a:latin typeface="Times New Roman" panose="02020603050405020304" pitchFamily="18" charset="0"/>
                <a:cs typeface="Times New Roman" panose="02020603050405020304" pitchFamily="18" charset="0"/>
              </a:rPr>
              <a:t> switch</a:t>
            </a:r>
            <a:r>
              <a:rPr lang="en-US" sz="2800" dirty="0" smtClean="0">
                <a:latin typeface="Times New Roman" panose="02020603050405020304" pitchFamily="18" charset="0"/>
                <a:cs typeface="Times New Roman" panose="02020603050405020304" pitchFamily="18" charset="0"/>
              </a:rPr>
              <a:t>.</a:t>
            </a:r>
          </a:p>
          <a:p>
            <a:pPr algn="just">
              <a:lnSpc>
                <a:spcPct val="150000"/>
              </a:lnSpc>
              <a:spcBef>
                <a:spcPts val="0"/>
              </a:spcBef>
              <a:buFont typeface="Wingdings" panose="05000000000000000000" pitchFamily="2" charset="2"/>
              <a:buChar char="ü"/>
              <a:defRPr/>
            </a:pPr>
            <a:r>
              <a:rPr lang="en-US" sz="2800" dirty="0">
                <a:latin typeface="Times New Roman" pitchFamily="18" charset="0"/>
                <a:cs typeface="Times New Roman" pitchFamily="18" charset="0"/>
              </a:rPr>
              <a:t>This is the </a:t>
            </a:r>
            <a:r>
              <a:rPr lang="en-US" sz="2800" b="1" i="1" dirty="0">
                <a:latin typeface="Times New Roman" pitchFamily="18" charset="0"/>
                <a:cs typeface="Times New Roman" pitchFamily="18" charset="0"/>
              </a:rPr>
              <a:t>most common topology in use today</a:t>
            </a:r>
            <a:endParaRPr lang="en-US" sz="2800" dirty="0">
              <a:latin typeface="Times New Roman" panose="02020603050405020304" pitchFamily="18" charset="0"/>
              <a:cs typeface="Times New Roman" panose="02020603050405020304" pitchFamily="18" charset="0"/>
            </a:endParaRPr>
          </a:p>
          <a:p>
            <a:pPr algn="just">
              <a:lnSpc>
                <a:spcPct val="150000"/>
              </a:lnSpc>
              <a:spcBef>
                <a:spcPts val="0"/>
              </a:spcBef>
              <a:buFont typeface="Wingdings" panose="05000000000000000000" pitchFamily="2" charset="2"/>
              <a:buChar char="§"/>
              <a:defRPr/>
            </a:pPr>
            <a:r>
              <a:rPr lang="en-US" sz="2800" dirty="0" smtClean="0">
                <a:latin typeface="Times New Roman" panose="02020603050405020304" pitchFamily="18" charset="0"/>
                <a:cs typeface="Times New Roman" panose="02020603050405020304" pitchFamily="18" charset="0"/>
              </a:rPr>
              <a:t>The </a:t>
            </a:r>
            <a:r>
              <a:rPr lang="en-US" sz="2800" dirty="0">
                <a:latin typeface="Times New Roman" panose="02020603050405020304" pitchFamily="18" charset="0"/>
                <a:cs typeface="Times New Roman" panose="02020603050405020304" pitchFamily="18" charset="0"/>
              </a:rPr>
              <a:t>term </a:t>
            </a:r>
            <a:r>
              <a:rPr lang="en-US" sz="2800"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dedicated</a:t>
            </a:r>
            <a:r>
              <a:rPr lang="en-US" sz="2800" dirty="0">
                <a:latin typeface="Times New Roman" panose="02020603050405020304" pitchFamily="18" charset="0"/>
                <a:cs typeface="Times New Roman" panose="02020603050405020304" pitchFamily="18" charset="0"/>
              </a:rPr>
              <a:t> means that the link carries </a:t>
            </a:r>
            <a:r>
              <a:rPr lang="en-US" sz="2800" b="1" dirty="0">
                <a:solidFill>
                  <a:srgbClr val="0000CC"/>
                </a:solidFill>
                <a:latin typeface="Times New Roman" panose="02020603050405020304" pitchFamily="18" charset="0"/>
                <a:cs typeface="Times New Roman" panose="02020603050405020304" pitchFamily="18" charset="0"/>
              </a:rPr>
              <a:t>traffic</a:t>
            </a:r>
            <a:r>
              <a:rPr lang="en-US" sz="2800" dirty="0">
                <a:latin typeface="Times New Roman" panose="02020603050405020304" pitchFamily="18" charset="0"/>
                <a:cs typeface="Times New Roman" panose="02020603050405020304" pitchFamily="18" charset="0"/>
              </a:rPr>
              <a:t> only between the </a:t>
            </a:r>
            <a:r>
              <a:rPr lang="en-US" sz="2800" b="1" dirty="0">
                <a:solidFill>
                  <a:srgbClr val="0000CC"/>
                </a:solidFill>
                <a:latin typeface="Times New Roman" panose="02020603050405020304" pitchFamily="18" charset="0"/>
                <a:cs typeface="Times New Roman" panose="02020603050405020304" pitchFamily="18" charset="0"/>
              </a:rPr>
              <a:t>two devices</a:t>
            </a:r>
            <a:r>
              <a:rPr lang="en-US" sz="2800" dirty="0">
                <a:solidFill>
                  <a:srgbClr val="0000CC"/>
                </a:solidFill>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it </a:t>
            </a:r>
            <a:r>
              <a:rPr lang="en-US" sz="2800" b="1" dirty="0">
                <a:solidFill>
                  <a:srgbClr val="0000CC"/>
                </a:solidFill>
                <a:latin typeface="Times New Roman" panose="02020603050405020304" pitchFamily="18" charset="0"/>
                <a:cs typeface="Times New Roman" panose="02020603050405020304" pitchFamily="18" charset="0"/>
              </a:rPr>
              <a:t>connects</a:t>
            </a:r>
            <a:r>
              <a:rPr lang="en-US" sz="2800" dirty="0">
                <a:latin typeface="Times New Roman" panose="02020603050405020304" pitchFamily="18" charset="0"/>
                <a:cs typeface="Times New Roman" panose="02020603050405020304" pitchFamily="18" charset="0"/>
              </a:rPr>
              <a:t>.</a:t>
            </a:r>
          </a:p>
          <a:p>
            <a:pPr algn="just">
              <a:lnSpc>
                <a:spcPct val="150000"/>
              </a:lnSpc>
              <a:spcBef>
                <a:spcPts val="0"/>
              </a:spcBef>
              <a:buFont typeface="Wingdings" panose="05000000000000000000" pitchFamily="2" charset="2"/>
              <a:buChar char="§"/>
              <a:defRPr/>
            </a:pPr>
            <a:r>
              <a:rPr lang="en-US" sz="2800" dirty="0">
                <a:latin typeface="Times New Roman" panose="02020603050405020304" pitchFamily="18" charset="0"/>
                <a:cs typeface="Times New Roman" panose="02020603050405020304" pitchFamily="18" charset="0"/>
              </a:rPr>
              <a:t>The </a:t>
            </a:r>
            <a:r>
              <a:rPr lang="en-US" sz="2800" b="1" dirty="0">
                <a:latin typeface="Times New Roman" panose="02020603050405020304" pitchFamily="18" charset="0"/>
                <a:cs typeface="Times New Roman" panose="02020603050405020304" pitchFamily="18" charset="0"/>
              </a:rPr>
              <a:t>devices</a:t>
            </a:r>
            <a:r>
              <a:rPr lang="en-US" sz="2800" dirty="0">
                <a:latin typeface="Times New Roman" panose="02020603050405020304" pitchFamily="18" charset="0"/>
                <a:cs typeface="Times New Roman" panose="02020603050405020304" pitchFamily="18" charset="0"/>
              </a:rPr>
              <a:t> are </a:t>
            </a:r>
            <a:r>
              <a:rPr lang="en-US" sz="2800" b="1" dirty="0">
                <a:solidFill>
                  <a:srgbClr val="3366CC"/>
                </a:solidFill>
                <a:latin typeface="Times New Roman" panose="02020603050405020304" pitchFamily="18" charset="0"/>
                <a:cs typeface="Times New Roman" panose="02020603050405020304" pitchFamily="18" charset="0"/>
              </a:rPr>
              <a:t>not</a:t>
            </a:r>
            <a:r>
              <a:rPr lang="en-US" sz="2800" dirty="0">
                <a:latin typeface="Times New Roman" panose="02020603050405020304" pitchFamily="18" charset="0"/>
                <a:cs typeface="Times New Roman" panose="02020603050405020304" pitchFamily="18" charset="0"/>
              </a:rPr>
              <a:t> directly </a:t>
            </a:r>
            <a:r>
              <a:rPr lang="en-US" sz="2800" b="1" dirty="0">
                <a:solidFill>
                  <a:srgbClr val="3366CC"/>
                </a:solidFill>
                <a:latin typeface="Times New Roman" panose="02020603050405020304" pitchFamily="18" charset="0"/>
                <a:cs typeface="Times New Roman" panose="02020603050405020304" pitchFamily="18" charset="0"/>
              </a:rPr>
              <a:t>linked</a:t>
            </a:r>
            <a:r>
              <a:rPr lang="en-US" sz="2800" dirty="0">
                <a:latin typeface="Times New Roman" panose="02020603050405020304" pitchFamily="18" charset="0"/>
                <a:cs typeface="Times New Roman" panose="02020603050405020304" pitchFamily="18" charset="0"/>
              </a:rPr>
              <a:t> to </a:t>
            </a:r>
            <a:r>
              <a:rPr lang="en-US" sz="2800" b="1" dirty="0">
                <a:solidFill>
                  <a:srgbClr val="3366CC"/>
                </a:solidFill>
                <a:latin typeface="Times New Roman" panose="02020603050405020304" pitchFamily="18" charset="0"/>
                <a:cs typeface="Times New Roman" panose="02020603050405020304" pitchFamily="18" charset="0"/>
              </a:rPr>
              <a:t>one</a:t>
            </a:r>
            <a:r>
              <a:rPr lang="en-US" sz="2800" dirty="0">
                <a:latin typeface="Times New Roman" panose="02020603050405020304" pitchFamily="18" charset="0"/>
                <a:cs typeface="Times New Roman" panose="02020603050405020304" pitchFamily="18" charset="0"/>
              </a:rPr>
              <a:t> </a:t>
            </a:r>
            <a:r>
              <a:rPr lang="en-US" sz="2800" b="1" dirty="0">
                <a:solidFill>
                  <a:srgbClr val="3366CC"/>
                </a:solidFill>
                <a:latin typeface="Times New Roman" panose="02020603050405020304" pitchFamily="18" charset="0"/>
                <a:cs typeface="Times New Roman" panose="02020603050405020304" pitchFamily="18" charset="0"/>
              </a:rPr>
              <a:t>another</a:t>
            </a:r>
            <a:r>
              <a:rPr lang="en-US" sz="2800" dirty="0">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
              <a:defRPr/>
            </a:pPr>
            <a:r>
              <a:rPr lang="en-US" sz="2800" dirty="0">
                <a:latin typeface="Times New Roman" panose="02020603050405020304" pitchFamily="18" charset="0"/>
                <a:cs typeface="Times New Roman" panose="02020603050405020304" pitchFamily="18" charset="0"/>
              </a:rPr>
              <a:t>Unlike a </a:t>
            </a:r>
            <a:r>
              <a:rPr lang="en-US" sz="2800" b="1" dirty="0">
                <a:latin typeface="Times New Roman" panose="02020603050405020304" pitchFamily="18" charset="0"/>
                <a:cs typeface="Times New Roman" panose="02020603050405020304" pitchFamily="18" charset="0"/>
              </a:rPr>
              <a:t>mesh</a:t>
            </a:r>
            <a:r>
              <a:rPr lang="en-US" sz="2800" dirty="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topology</a:t>
            </a:r>
            <a:r>
              <a:rPr lang="en-US" sz="2800" dirty="0">
                <a:latin typeface="Times New Roman" panose="02020603050405020304" pitchFamily="18" charset="0"/>
                <a:cs typeface="Times New Roman" panose="02020603050405020304" pitchFamily="18" charset="0"/>
              </a:rPr>
              <a:t>, a </a:t>
            </a:r>
            <a:r>
              <a:rPr lang="en-US" sz="2800" b="1" dirty="0">
                <a:solidFill>
                  <a:srgbClr val="FF0000"/>
                </a:solidFill>
                <a:latin typeface="Times New Roman" panose="02020603050405020304" pitchFamily="18" charset="0"/>
                <a:cs typeface="Times New Roman" panose="02020603050405020304" pitchFamily="18" charset="0"/>
              </a:rPr>
              <a:t>star topology</a:t>
            </a:r>
            <a:r>
              <a:rPr lang="en-US" sz="2800" dirty="0">
                <a:solidFill>
                  <a:srgbClr val="FF0000"/>
                </a:solidFill>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does </a:t>
            </a:r>
            <a:r>
              <a:rPr lang="en-US" sz="2800" b="1" dirty="0">
                <a:solidFill>
                  <a:srgbClr val="FF0000"/>
                </a:solidFill>
                <a:latin typeface="Times New Roman" panose="02020603050405020304" pitchFamily="18" charset="0"/>
                <a:cs typeface="Times New Roman" panose="02020603050405020304" pitchFamily="18" charset="0"/>
              </a:rPr>
              <a:t>not</a:t>
            </a:r>
            <a:r>
              <a:rPr lang="en-US" sz="2800" dirty="0">
                <a:latin typeface="Times New Roman" panose="02020603050405020304" pitchFamily="18" charset="0"/>
                <a:cs typeface="Times New Roman" panose="02020603050405020304" pitchFamily="18" charset="0"/>
              </a:rPr>
              <a:t> allow </a:t>
            </a:r>
            <a:r>
              <a:rPr lang="en-US" sz="2800" b="1" dirty="0">
                <a:solidFill>
                  <a:srgbClr val="FF0000"/>
                </a:solidFill>
                <a:latin typeface="Times New Roman" panose="02020603050405020304" pitchFamily="18" charset="0"/>
                <a:cs typeface="Times New Roman" panose="02020603050405020304" pitchFamily="18" charset="0"/>
              </a:rPr>
              <a:t>direct</a:t>
            </a:r>
            <a:r>
              <a:rPr lang="en-US" sz="2800" dirty="0">
                <a:latin typeface="Times New Roman" panose="02020603050405020304" pitchFamily="18" charset="0"/>
                <a:cs typeface="Times New Roman" panose="02020603050405020304" pitchFamily="18" charset="0"/>
              </a:rPr>
              <a:t> </a:t>
            </a:r>
            <a:r>
              <a:rPr lang="en-US" sz="2800" b="1" dirty="0">
                <a:solidFill>
                  <a:srgbClr val="FF0000"/>
                </a:solidFill>
                <a:latin typeface="Times New Roman" panose="02020603050405020304" pitchFamily="18" charset="0"/>
                <a:cs typeface="Times New Roman" panose="02020603050405020304" pitchFamily="18" charset="0"/>
              </a:rPr>
              <a:t>traffic</a:t>
            </a:r>
            <a:r>
              <a:rPr lang="en-US" sz="2800" dirty="0">
                <a:latin typeface="Times New Roman" panose="02020603050405020304" pitchFamily="18" charset="0"/>
                <a:cs typeface="Times New Roman" panose="02020603050405020304" pitchFamily="18" charset="0"/>
              </a:rPr>
              <a:t> between </a:t>
            </a:r>
            <a:r>
              <a:rPr lang="en-US" sz="2800" b="1" dirty="0">
                <a:solidFill>
                  <a:srgbClr val="FF0000"/>
                </a:solidFill>
                <a:latin typeface="Times New Roman" panose="02020603050405020304" pitchFamily="18" charset="0"/>
                <a:cs typeface="Times New Roman" panose="02020603050405020304" pitchFamily="18" charset="0"/>
              </a:rPr>
              <a:t>devices</a:t>
            </a:r>
            <a:r>
              <a:rPr lang="en-US" sz="2800" dirty="0">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
              <a:defRPr/>
            </a:pPr>
            <a:r>
              <a:rPr lang="en-US" sz="2800" dirty="0">
                <a:latin typeface="Times New Roman" panose="02020603050405020304" pitchFamily="18" charset="0"/>
                <a:cs typeface="Times New Roman" panose="02020603050405020304" pitchFamily="18" charset="0"/>
              </a:rPr>
              <a:t>The </a:t>
            </a:r>
            <a:r>
              <a:rPr lang="en-US" sz="2800" b="1" dirty="0">
                <a:solidFill>
                  <a:srgbClr val="6600CC"/>
                </a:solidFill>
                <a:latin typeface="Times New Roman" panose="02020603050405020304" pitchFamily="18" charset="0"/>
                <a:cs typeface="Times New Roman" panose="02020603050405020304" pitchFamily="18" charset="0"/>
              </a:rPr>
              <a:t>controller</a:t>
            </a:r>
            <a:r>
              <a:rPr lang="en-US" sz="2800" dirty="0">
                <a:latin typeface="Times New Roman" panose="02020603050405020304" pitchFamily="18" charset="0"/>
                <a:cs typeface="Times New Roman" panose="02020603050405020304" pitchFamily="18" charset="0"/>
              </a:rPr>
              <a:t> acts as an </a:t>
            </a:r>
            <a:r>
              <a:rPr lang="en-US" sz="2800" b="1" dirty="0">
                <a:solidFill>
                  <a:srgbClr val="6600CC"/>
                </a:solidFill>
                <a:latin typeface="Times New Roman" panose="02020603050405020304" pitchFamily="18" charset="0"/>
                <a:cs typeface="Times New Roman" panose="02020603050405020304" pitchFamily="18" charset="0"/>
              </a:rPr>
              <a:t>exchange</a:t>
            </a:r>
            <a:r>
              <a:rPr lang="en-US" sz="2800" dirty="0">
                <a:latin typeface="Times New Roman" panose="02020603050405020304" pitchFamily="18" charset="0"/>
                <a:cs typeface="Times New Roman" panose="02020603050405020304" pitchFamily="18" charset="0"/>
              </a:rPr>
              <a:t>: </a:t>
            </a:r>
            <a:endParaRPr lang="en-US" sz="2800" dirty="0" smtClean="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E90F455D-9CE0-4F9B-A27C-72E940D52AA5}" type="slidenum">
              <a:rPr lang="en-US" smtClean="0"/>
              <a:pPr>
                <a:defRPr/>
              </a:pPr>
              <a:t>50</a:t>
            </a:fld>
            <a:r>
              <a:rPr lang="en-US" smtClean="0"/>
              <a:t> of 52</a:t>
            </a:r>
            <a:endParaRPr 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a:xfrm>
            <a:off x="152401" y="0"/>
            <a:ext cx="7391400" cy="457200"/>
          </a:xfrm>
        </p:spPr>
        <p:txBody>
          <a:bodyPr>
            <a:normAutofit fontScale="90000"/>
          </a:bodyPr>
          <a:lstStyle/>
          <a:p>
            <a:r>
              <a:rPr lang="en-US" b="1" dirty="0">
                <a:solidFill>
                  <a:srgbClr val="0000CC"/>
                </a:solidFill>
                <a:latin typeface="Times New Roman" panose="02020603050405020304" pitchFamily="18" charset="0"/>
                <a:cs typeface="Times New Roman" panose="02020603050405020304" pitchFamily="18" charset="0"/>
              </a:rPr>
              <a:t>2</a:t>
            </a:r>
            <a:r>
              <a:rPr lang="en-US" b="1" dirty="0" smtClean="0">
                <a:solidFill>
                  <a:srgbClr val="0000CC"/>
                </a:solidFill>
                <a:latin typeface="Times New Roman" panose="02020603050405020304" pitchFamily="18" charset="0"/>
                <a:cs typeface="Times New Roman" panose="02020603050405020304" pitchFamily="18" charset="0"/>
              </a:rPr>
              <a:t>. </a:t>
            </a:r>
            <a:r>
              <a:rPr lang="en-US" b="1" dirty="0">
                <a:solidFill>
                  <a:srgbClr val="0000CC"/>
                </a:solidFill>
                <a:latin typeface="Times New Roman" panose="02020603050405020304" pitchFamily="18" charset="0"/>
                <a:cs typeface="Times New Roman" panose="02020603050405020304" pitchFamily="18" charset="0"/>
              </a:rPr>
              <a:t>Star Topology </a:t>
            </a:r>
            <a:r>
              <a:rPr lang="en-US" b="1" dirty="0" smtClean="0">
                <a:solidFill>
                  <a:srgbClr val="0000CC"/>
                </a:solidFill>
                <a:latin typeface="Times New Roman" panose="02020603050405020304" pitchFamily="18" charset="0"/>
                <a:cs typeface="Times New Roman" panose="02020603050405020304" pitchFamily="18" charset="0"/>
              </a:rPr>
              <a:t>------</a:t>
            </a:r>
            <a:endParaRPr lang="en-US" dirty="0" smtClean="0"/>
          </a:p>
        </p:txBody>
      </p:sp>
      <p:sp>
        <p:nvSpPr>
          <p:cNvPr id="3" name="Content Placeholder 2"/>
          <p:cNvSpPr>
            <a:spLocks noGrp="1"/>
          </p:cNvSpPr>
          <p:nvPr>
            <p:ph idx="1"/>
          </p:nvPr>
        </p:nvSpPr>
        <p:spPr>
          <a:xfrm>
            <a:off x="0" y="457200"/>
            <a:ext cx="9144000" cy="6400800"/>
          </a:xfrm>
        </p:spPr>
        <p:txBody>
          <a:bodyPr>
            <a:noAutofit/>
          </a:bodyPr>
          <a:lstStyle/>
          <a:p>
            <a:pPr algn="just">
              <a:lnSpc>
                <a:spcPct val="150000"/>
              </a:lnSpc>
              <a:spcBef>
                <a:spcPts val="0"/>
              </a:spcBef>
              <a:buFont typeface="Wingdings" panose="05000000000000000000" pitchFamily="2" charset="2"/>
              <a:buChar char="§"/>
              <a:defRPr/>
            </a:pPr>
            <a:r>
              <a:rPr lang="en-US" sz="2800" dirty="0">
                <a:latin typeface="Times New Roman" panose="02020603050405020304" pitchFamily="18" charset="0"/>
                <a:cs typeface="Times New Roman" panose="02020603050405020304" pitchFamily="18" charset="0"/>
              </a:rPr>
              <a:t>If </a:t>
            </a:r>
            <a:r>
              <a:rPr lang="en-US" sz="2800" b="1" dirty="0">
                <a:solidFill>
                  <a:srgbClr val="FF0000"/>
                </a:solidFill>
                <a:latin typeface="Times New Roman" panose="02020603050405020304" pitchFamily="18" charset="0"/>
                <a:cs typeface="Times New Roman" panose="02020603050405020304" pitchFamily="18" charset="0"/>
              </a:rPr>
              <a:t>one</a:t>
            </a:r>
            <a:r>
              <a:rPr lang="en-US" sz="2800" dirty="0">
                <a:latin typeface="Times New Roman" panose="02020603050405020304" pitchFamily="18" charset="0"/>
                <a:cs typeface="Times New Roman" panose="02020603050405020304" pitchFamily="18" charset="0"/>
              </a:rPr>
              <a:t> </a:t>
            </a:r>
            <a:r>
              <a:rPr lang="en-US" sz="2800" b="1" dirty="0">
                <a:solidFill>
                  <a:srgbClr val="FF0000"/>
                </a:solidFill>
                <a:latin typeface="Times New Roman" panose="02020603050405020304" pitchFamily="18" charset="0"/>
                <a:cs typeface="Times New Roman" panose="02020603050405020304" pitchFamily="18" charset="0"/>
              </a:rPr>
              <a:t>device</a:t>
            </a:r>
            <a:r>
              <a:rPr lang="en-US" sz="2800" dirty="0">
                <a:latin typeface="Times New Roman" panose="02020603050405020304" pitchFamily="18" charset="0"/>
                <a:cs typeface="Times New Roman" panose="02020603050405020304" pitchFamily="18" charset="0"/>
              </a:rPr>
              <a:t> wants to </a:t>
            </a:r>
            <a:r>
              <a:rPr lang="en-US" sz="2800" b="1" dirty="0">
                <a:solidFill>
                  <a:srgbClr val="FF0000"/>
                </a:solidFill>
                <a:latin typeface="Times New Roman" panose="02020603050405020304" pitchFamily="18" charset="0"/>
                <a:cs typeface="Times New Roman" panose="02020603050405020304" pitchFamily="18" charset="0"/>
              </a:rPr>
              <a:t>send</a:t>
            </a:r>
            <a:r>
              <a:rPr lang="en-US" sz="2800" dirty="0">
                <a:latin typeface="Times New Roman" panose="02020603050405020304" pitchFamily="18" charset="0"/>
                <a:cs typeface="Times New Roman" panose="02020603050405020304" pitchFamily="18" charset="0"/>
              </a:rPr>
              <a:t> </a:t>
            </a:r>
            <a:r>
              <a:rPr lang="en-US" sz="2800" b="1" dirty="0">
                <a:solidFill>
                  <a:srgbClr val="FF0000"/>
                </a:solidFill>
                <a:latin typeface="Times New Roman" panose="02020603050405020304" pitchFamily="18" charset="0"/>
                <a:cs typeface="Times New Roman" panose="02020603050405020304" pitchFamily="18" charset="0"/>
              </a:rPr>
              <a:t>data</a:t>
            </a:r>
            <a:r>
              <a:rPr lang="en-US" sz="2800" dirty="0">
                <a:latin typeface="Times New Roman" panose="02020603050405020304" pitchFamily="18" charset="0"/>
                <a:cs typeface="Times New Roman" panose="02020603050405020304" pitchFamily="18" charset="0"/>
              </a:rPr>
              <a:t> to </a:t>
            </a:r>
            <a:r>
              <a:rPr lang="en-US" sz="2800" b="1" dirty="0">
                <a:solidFill>
                  <a:srgbClr val="FF0000"/>
                </a:solidFill>
                <a:latin typeface="Times New Roman" panose="02020603050405020304" pitchFamily="18" charset="0"/>
                <a:cs typeface="Times New Roman" panose="02020603050405020304" pitchFamily="18" charset="0"/>
              </a:rPr>
              <a:t>another</a:t>
            </a:r>
            <a:r>
              <a:rPr lang="en-US" sz="2800" dirty="0">
                <a:latin typeface="Times New Roman" panose="02020603050405020304" pitchFamily="18" charset="0"/>
                <a:cs typeface="Times New Roman" panose="02020603050405020304" pitchFamily="18" charset="0"/>
              </a:rPr>
              <a:t>, it </a:t>
            </a:r>
            <a:r>
              <a:rPr lang="en-US" sz="2800" b="1" dirty="0">
                <a:solidFill>
                  <a:srgbClr val="0000CC"/>
                </a:solidFill>
                <a:latin typeface="Times New Roman" panose="02020603050405020304" pitchFamily="18" charset="0"/>
                <a:cs typeface="Times New Roman" panose="02020603050405020304" pitchFamily="18" charset="0"/>
              </a:rPr>
              <a:t>sends</a:t>
            </a:r>
            <a:r>
              <a:rPr lang="en-US" sz="2800" dirty="0">
                <a:latin typeface="Times New Roman" panose="02020603050405020304" pitchFamily="18" charset="0"/>
                <a:cs typeface="Times New Roman" panose="02020603050405020304" pitchFamily="18" charset="0"/>
              </a:rPr>
              <a:t> the </a:t>
            </a:r>
            <a:r>
              <a:rPr lang="en-US" sz="2800" b="1" dirty="0">
                <a:solidFill>
                  <a:srgbClr val="0000CC"/>
                </a:solidFill>
                <a:latin typeface="Times New Roman" panose="02020603050405020304" pitchFamily="18" charset="0"/>
                <a:cs typeface="Times New Roman" panose="02020603050405020304" pitchFamily="18" charset="0"/>
              </a:rPr>
              <a:t>data</a:t>
            </a:r>
            <a:r>
              <a:rPr lang="en-US" sz="2800" dirty="0">
                <a:latin typeface="Times New Roman" panose="02020603050405020304" pitchFamily="18" charset="0"/>
                <a:cs typeface="Times New Roman" panose="02020603050405020304" pitchFamily="18" charset="0"/>
              </a:rPr>
              <a:t> to the </a:t>
            </a:r>
            <a:r>
              <a:rPr lang="en-US" sz="2800" b="1" dirty="0">
                <a:solidFill>
                  <a:srgbClr val="0000CC"/>
                </a:solidFill>
                <a:latin typeface="Times New Roman" panose="02020603050405020304" pitchFamily="18" charset="0"/>
                <a:cs typeface="Times New Roman" panose="02020603050405020304" pitchFamily="18" charset="0"/>
              </a:rPr>
              <a:t>controller</a:t>
            </a:r>
            <a:r>
              <a:rPr lang="en-US" sz="2800" dirty="0">
                <a:latin typeface="Times New Roman" panose="02020603050405020304" pitchFamily="18" charset="0"/>
                <a:cs typeface="Times New Roman" panose="02020603050405020304" pitchFamily="18" charset="0"/>
              </a:rPr>
              <a:t>, which then </a:t>
            </a:r>
            <a:r>
              <a:rPr lang="en-US" sz="2800" b="1" dirty="0">
                <a:latin typeface="Times New Roman" panose="02020603050405020304" pitchFamily="18" charset="0"/>
                <a:cs typeface="Times New Roman" panose="02020603050405020304" pitchFamily="18" charset="0"/>
              </a:rPr>
              <a:t>relays</a:t>
            </a:r>
            <a:r>
              <a:rPr lang="en-US" sz="2800" dirty="0">
                <a:latin typeface="Times New Roman" panose="02020603050405020304" pitchFamily="18" charset="0"/>
                <a:cs typeface="Times New Roman" panose="02020603050405020304" pitchFamily="18" charset="0"/>
              </a:rPr>
              <a:t> the </a:t>
            </a:r>
            <a:r>
              <a:rPr lang="en-US" sz="2800" b="1" dirty="0">
                <a:latin typeface="Times New Roman" panose="02020603050405020304" pitchFamily="18" charset="0"/>
                <a:cs typeface="Times New Roman" panose="02020603050405020304" pitchFamily="18" charset="0"/>
              </a:rPr>
              <a:t>data</a:t>
            </a:r>
            <a:r>
              <a:rPr lang="en-US" sz="2800" dirty="0">
                <a:latin typeface="Times New Roman" panose="02020603050405020304" pitchFamily="18" charset="0"/>
                <a:cs typeface="Times New Roman" panose="02020603050405020304" pitchFamily="18" charset="0"/>
              </a:rPr>
              <a:t> to the other </a:t>
            </a:r>
            <a:r>
              <a:rPr lang="en-US" sz="2800" b="1" dirty="0">
                <a:latin typeface="Times New Roman" panose="02020603050405020304" pitchFamily="18" charset="0"/>
                <a:cs typeface="Times New Roman" panose="02020603050405020304" pitchFamily="18" charset="0"/>
              </a:rPr>
              <a:t>connected</a:t>
            </a:r>
            <a:r>
              <a:rPr lang="en-US" sz="2800" dirty="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device</a:t>
            </a:r>
          </a:p>
          <a:p>
            <a:pPr algn="just">
              <a:lnSpc>
                <a:spcPct val="150000"/>
              </a:lnSpc>
              <a:spcBef>
                <a:spcPts val="0"/>
              </a:spcBef>
              <a:buFont typeface="Wingdings" panose="05000000000000000000" pitchFamily="2" charset="2"/>
              <a:buChar char="§"/>
              <a:defRPr/>
            </a:pPr>
            <a:r>
              <a:rPr lang="en-US" sz="2800" dirty="0">
                <a:latin typeface="Times New Roman" panose="02020603050405020304" pitchFamily="18" charset="0"/>
                <a:cs typeface="Times New Roman" panose="02020603050405020304" pitchFamily="18" charset="0"/>
              </a:rPr>
              <a:t>A </a:t>
            </a:r>
            <a:r>
              <a:rPr lang="en-US" sz="2800" b="1" dirty="0">
                <a:solidFill>
                  <a:srgbClr val="0000CC"/>
                </a:solidFill>
                <a:latin typeface="Times New Roman" panose="02020603050405020304" pitchFamily="18" charset="0"/>
                <a:cs typeface="Times New Roman" panose="02020603050405020304" pitchFamily="18" charset="0"/>
              </a:rPr>
              <a:t>star topology </a:t>
            </a:r>
            <a:r>
              <a:rPr lang="en-US" sz="2800" dirty="0">
                <a:latin typeface="Times New Roman" panose="02020603050405020304" pitchFamily="18" charset="0"/>
                <a:cs typeface="Times New Roman" panose="02020603050405020304" pitchFamily="18" charset="0"/>
              </a:rPr>
              <a:t>is </a:t>
            </a:r>
            <a:r>
              <a:rPr lang="en-US" sz="2800" b="1" dirty="0">
                <a:solidFill>
                  <a:srgbClr val="FF0000"/>
                </a:solidFill>
                <a:latin typeface="Times New Roman" panose="02020603050405020304" pitchFamily="18" charset="0"/>
                <a:cs typeface="Times New Roman" panose="02020603050405020304" pitchFamily="18" charset="0"/>
              </a:rPr>
              <a:t>less</a:t>
            </a:r>
            <a:r>
              <a:rPr lang="en-US" sz="2800" dirty="0">
                <a:latin typeface="Times New Roman" panose="02020603050405020304" pitchFamily="18" charset="0"/>
                <a:cs typeface="Times New Roman" panose="02020603050405020304" pitchFamily="18" charset="0"/>
              </a:rPr>
              <a:t> </a:t>
            </a:r>
            <a:r>
              <a:rPr lang="en-US" sz="2800" b="1" dirty="0">
                <a:solidFill>
                  <a:srgbClr val="FF0000"/>
                </a:solidFill>
                <a:latin typeface="Times New Roman" panose="02020603050405020304" pitchFamily="18" charset="0"/>
                <a:cs typeface="Times New Roman" panose="02020603050405020304" pitchFamily="18" charset="0"/>
              </a:rPr>
              <a:t>expensive</a:t>
            </a:r>
            <a:r>
              <a:rPr lang="en-US" sz="2800" dirty="0">
                <a:latin typeface="Times New Roman" panose="02020603050405020304" pitchFamily="18" charset="0"/>
                <a:cs typeface="Times New Roman" panose="02020603050405020304" pitchFamily="18" charset="0"/>
              </a:rPr>
              <a:t> than a </a:t>
            </a:r>
            <a:r>
              <a:rPr lang="en-US" sz="2800" b="1" dirty="0">
                <a:solidFill>
                  <a:srgbClr val="FF0000"/>
                </a:solidFill>
                <a:latin typeface="Times New Roman" panose="02020603050405020304" pitchFamily="18" charset="0"/>
                <a:cs typeface="Times New Roman" panose="02020603050405020304" pitchFamily="18" charset="0"/>
              </a:rPr>
              <a:t>mesh</a:t>
            </a:r>
            <a:r>
              <a:rPr lang="en-US" sz="2800" dirty="0">
                <a:latin typeface="Times New Roman" panose="02020603050405020304" pitchFamily="18" charset="0"/>
                <a:cs typeface="Times New Roman" panose="02020603050405020304" pitchFamily="18" charset="0"/>
              </a:rPr>
              <a:t> </a:t>
            </a:r>
            <a:r>
              <a:rPr lang="en-US" sz="2800" b="1" dirty="0">
                <a:solidFill>
                  <a:srgbClr val="FF0000"/>
                </a:solidFill>
                <a:latin typeface="Times New Roman" panose="02020603050405020304" pitchFamily="18" charset="0"/>
                <a:cs typeface="Times New Roman" panose="02020603050405020304" pitchFamily="18" charset="0"/>
              </a:rPr>
              <a:t>topology</a:t>
            </a:r>
            <a:r>
              <a:rPr lang="en-US" sz="2800" dirty="0">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
              <a:defRPr/>
            </a:pPr>
            <a:r>
              <a:rPr lang="en-US" sz="2800" dirty="0">
                <a:latin typeface="Times New Roman" panose="02020603050405020304" pitchFamily="18" charset="0"/>
                <a:cs typeface="Times New Roman" panose="02020603050405020304" pitchFamily="18" charset="0"/>
              </a:rPr>
              <a:t>In a </a:t>
            </a:r>
            <a:r>
              <a:rPr lang="en-US" sz="2800" b="1" dirty="0">
                <a:latin typeface="Times New Roman" panose="02020603050405020304" pitchFamily="18" charset="0"/>
                <a:cs typeface="Times New Roman" panose="02020603050405020304" pitchFamily="18" charset="0"/>
              </a:rPr>
              <a:t>star</a:t>
            </a:r>
            <a:r>
              <a:rPr lang="en-US" sz="2800" dirty="0">
                <a:latin typeface="Times New Roman" panose="02020603050405020304" pitchFamily="18" charset="0"/>
                <a:cs typeface="Times New Roman" panose="02020603050405020304" pitchFamily="18" charset="0"/>
              </a:rPr>
              <a:t>, </a:t>
            </a:r>
            <a:r>
              <a:rPr lang="en-US" sz="2800" b="1" dirty="0">
                <a:solidFill>
                  <a:srgbClr val="6600CC"/>
                </a:solidFill>
                <a:latin typeface="Times New Roman" panose="02020603050405020304" pitchFamily="18" charset="0"/>
                <a:cs typeface="Times New Roman" panose="02020603050405020304" pitchFamily="18" charset="0"/>
              </a:rPr>
              <a:t>each device needs only</a:t>
            </a:r>
            <a:r>
              <a:rPr lang="en-US" sz="2800" dirty="0">
                <a:solidFill>
                  <a:srgbClr val="6600CC"/>
                </a:solidFill>
                <a:latin typeface="Times New Roman" panose="02020603050405020304" pitchFamily="18" charset="0"/>
                <a:cs typeface="Times New Roman" panose="02020603050405020304" pitchFamily="18" charset="0"/>
              </a:rPr>
              <a:t> </a:t>
            </a:r>
            <a:r>
              <a:rPr lang="en-US" sz="2800" b="1" dirty="0">
                <a:solidFill>
                  <a:srgbClr val="6600CC"/>
                </a:solidFill>
                <a:latin typeface="Times New Roman" panose="02020603050405020304" pitchFamily="18" charset="0"/>
                <a:cs typeface="Times New Roman" panose="02020603050405020304" pitchFamily="18" charset="0"/>
              </a:rPr>
              <a:t>one</a:t>
            </a:r>
            <a:r>
              <a:rPr lang="en-US" sz="2800" dirty="0">
                <a:latin typeface="Times New Roman" panose="02020603050405020304" pitchFamily="18" charset="0"/>
                <a:cs typeface="Times New Roman" panose="02020603050405020304" pitchFamily="18" charset="0"/>
              </a:rPr>
              <a:t> </a:t>
            </a:r>
            <a:r>
              <a:rPr lang="en-US" sz="2800" b="1" dirty="0">
                <a:solidFill>
                  <a:srgbClr val="6600CC"/>
                </a:solidFill>
                <a:latin typeface="Times New Roman" panose="02020603050405020304" pitchFamily="18" charset="0"/>
                <a:cs typeface="Times New Roman" panose="02020603050405020304" pitchFamily="18" charset="0"/>
              </a:rPr>
              <a:t>link</a:t>
            </a:r>
            <a:r>
              <a:rPr lang="en-US" sz="2800" dirty="0">
                <a:latin typeface="Times New Roman" panose="02020603050405020304" pitchFamily="18" charset="0"/>
                <a:cs typeface="Times New Roman" panose="02020603050405020304" pitchFamily="18" charset="0"/>
              </a:rPr>
              <a:t> and </a:t>
            </a:r>
            <a:r>
              <a:rPr lang="en-US" sz="2800" b="1" dirty="0">
                <a:latin typeface="Times New Roman" panose="02020603050405020304" pitchFamily="18" charset="0"/>
                <a:cs typeface="Times New Roman" panose="02020603050405020304" pitchFamily="18" charset="0"/>
              </a:rPr>
              <a:t>one I/O port </a:t>
            </a:r>
            <a:r>
              <a:rPr lang="en-US" sz="2800" dirty="0">
                <a:latin typeface="Times New Roman" panose="02020603050405020304" pitchFamily="18" charset="0"/>
                <a:cs typeface="Times New Roman" panose="02020603050405020304" pitchFamily="18" charset="0"/>
              </a:rPr>
              <a:t>to </a:t>
            </a:r>
            <a:r>
              <a:rPr lang="en-US" sz="2800" b="1" dirty="0">
                <a:latin typeface="Times New Roman" panose="02020603050405020304" pitchFamily="18" charset="0"/>
                <a:cs typeface="Times New Roman" panose="02020603050405020304" pitchFamily="18" charset="0"/>
              </a:rPr>
              <a:t>connect</a:t>
            </a:r>
            <a:r>
              <a:rPr lang="en-US" sz="2800" dirty="0">
                <a:latin typeface="Times New Roman" panose="02020603050405020304" pitchFamily="18" charset="0"/>
                <a:cs typeface="Times New Roman" panose="02020603050405020304" pitchFamily="18" charset="0"/>
              </a:rPr>
              <a:t> it to any </a:t>
            </a:r>
            <a:r>
              <a:rPr lang="en-US" sz="2800" b="1" dirty="0">
                <a:latin typeface="Times New Roman" panose="02020603050405020304" pitchFamily="18" charset="0"/>
                <a:cs typeface="Times New Roman" panose="02020603050405020304" pitchFamily="18" charset="0"/>
              </a:rPr>
              <a:t>number</a:t>
            </a:r>
            <a:r>
              <a:rPr lang="en-US" sz="2800" dirty="0">
                <a:latin typeface="Times New Roman" panose="02020603050405020304" pitchFamily="18" charset="0"/>
                <a:cs typeface="Times New Roman" panose="02020603050405020304" pitchFamily="18" charset="0"/>
              </a:rPr>
              <a:t> of </a:t>
            </a:r>
            <a:r>
              <a:rPr lang="en-US" sz="2800" b="1" dirty="0">
                <a:latin typeface="Times New Roman" panose="02020603050405020304" pitchFamily="18" charset="0"/>
                <a:cs typeface="Times New Roman" panose="02020603050405020304" pitchFamily="18" charset="0"/>
              </a:rPr>
              <a:t>others</a:t>
            </a:r>
            <a:r>
              <a:rPr lang="en-US" sz="2800" dirty="0" smtClean="0">
                <a:latin typeface="Times New Roman" panose="02020603050405020304" pitchFamily="18" charset="0"/>
                <a:cs typeface="Times New Roman" panose="02020603050405020304" pitchFamily="18" charset="0"/>
              </a:rPr>
              <a:t>.</a:t>
            </a:r>
          </a:p>
          <a:p>
            <a:pPr algn="just">
              <a:lnSpc>
                <a:spcPct val="150000"/>
              </a:lnSpc>
              <a:spcBef>
                <a:spcPts val="0"/>
              </a:spcBef>
              <a:buFont typeface="Wingdings" panose="05000000000000000000" pitchFamily="2" charset="2"/>
              <a:buChar char="ü"/>
              <a:defRPr/>
            </a:pPr>
            <a:r>
              <a:rPr lang="en-US" sz="2800" dirty="0">
                <a:latin typeface="Times New Roman" panose="02020603050405020304" pitchFamily="18" charset="0"/>
                <a:cs typeface="Times New Roman" panose="02020603050405020304" pitchFamily="18" charset="0"/>
              </a:rPr>
              <a:t>This factor also makes it </a:t>
            </a:r>
            <a:r>
              <a:rPr lang="en-US" sz="2800" b="1" dirty="0">
                <a:solidFill>
                  <a:srgbClr val="0000CC"/>
                </a:solidFill>
                <a:latin typeface="Times New Roman" panose="02020603050405020304" pitchFamily="18" charset="0"/>
                <a:cs typeface="Times New Roman" panose="02020603050405020304" pitchFamily="18" charset="0"/>
              </a:rPr>
              <a:t>easy to install and reconfigure</a:t>
            </a:r>
            <a:r>
              <a:rPr lang="en-US" sz="2800" dirty="0">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
              <a:defRPr/>
            </a:pPr>
            <a:r>
              <a:rPr lang="en-US" sz="2800" dirty="0">
                <a:latin typeface="Times New Roman" panose="02020603050405020304" pitchFamily="18" charset="0"/>
                <a:cs typeface="Times New Roman" panose="02020603050405020304" pitchFamily="18" charset="0"/>
              </a:rPr>
              <a:t>Far </a:t>
            </a:r>
            <a:r>
              <a:rPr lang="en-US" sz="2800" b="1" dirty="0">
                <a:solidFill>
                  <a:srgbClr val="0000CC"/>
                </a:solidFill>
                <a:latin typeface="Times New Roman" panose="02020603050405020304" pitchFamily="18" charset="0"/>
                <a:cs typeface="Times New Roman" panose="02020603050405020304" pitchFamily="18" charset="0"/>
              </a:rPr>
              <a:t>less cabling needs </a:t>
            </a:r>
            <a:r>
              <a:rPr lang="en-US" sz="2800" dirty="0">
                <a:latin typeface="Times New Roman" panose="02020603050405020304" pitchFamily="18" charset="0"/>
                <a:cs typeface="Times New Roman" panose="02020603050405020304" pitchFamily="18" charset="0"/>
              </a:rPr>
              <a:t>to be </a:t>
            </a:r>
            <a:r>
              <a:rPr lang="en-US" sz="2800" b="1" dirty="0">
                <a:solidFill>
                  <a:srgbClr val="3366CC"/>
                </a:solidFill>
                <a:latin typeface="Times New Roman" panose="02020603050405020304" pitchFamily="18" charset="0"/>
                <a:cs typeface="Times New Roman" panose="02020603050405020304" pitchFamily="18" charset="0"/>
              </a:rPr>
              <a:t>housed</a:t>
            </a:r>
            <a:r>
              <a:rPr lang="en-US" sz="2800" dirty="0">
                <a:latin typeface="Times New Roman" panose="02020603050405020304" pitchFamily="18" charset="0"/>
                <a:cs typeface="Times New Roman" panose="02020603050405020304" pitchFamily="18" charset="0"/>
              </a:rPr>
              <a:t>, </a:t>
            </a:r>
            <a:r>
              <a:rPr lang="en-US" sz="2800" b="1" dirty="0" smtClean="0">
                <a:solidFill>
                  <a:srgbClr val="3366CC"/>
                </a:solidFill>
                <a:latin typeface="Times New Roman" panose="02020603050405020304" pitchFamily="18" charset="0"/>
                <a:cs typeface="Times New Roman" panose="02020603050405020304" pitchFamily="18" charset="0"/>
              </a:rPr>
              <a:t>additions</a:t>
            </a:r>
            <a:r>
              <a:rPr lang="en-US" sz="2800" dirty="0">
                <a:latin typeface="Times New Roman" panose="02020603050405020304" pitchFamily="18" charset="0"/>
                <a:cs typeface="Times New Roman" panose="02020603050405020304" pitchFamily="18" charset="0"/>
              </a:rPr>
              <a:t>, </a:t>
            </a:r>
            <a:r>
              <a:rPr lang="en-US" sz="2800" b="1" dirty="0">
                <a:solidFill>
                  <a:srgbClr val="3366CC"/>
                </a:solidFill>
                <a:latin typeface="Times New Roman" panose="02020603050405020304" pitchFamily="18" charset="0"/>
                <a:cs typeface="Times New Roman" panose="02020603050405020304" pitchFamily="18" charset="0"/>
              </a:rPr>
              <a:t>moves</a:t>
            </a:r>
            <a:r>
              <a:rPr lang="en-US" sz="2800" dirty="0">
                <a:latin typeface="Times New Roman" panose="02020603050405020304" pitchFamily="18" charset="0"/>
                <a:cs typeface="Times New Roman" panose="02020603050405020304" pitchFamily="18" charset="0"/>
              </a:rPr>
              <a:t>, and </a:t>
            </a:r>
            <a:r>
              <a:rPr lang="en-US" sz="2800" b="1" dirty="0">
                <a:solidFill>
                  <a:srgbClr val="3366CC"/>
                </a:solidFill>
                <a:latin typeface="Times New Roman" panose="02020603050405020304" pitchFamily="18" charset="0"/>
                <a:cs typeface="Times New Roman" panose="02020603050405020304" pitchFamily="18" charset="0"/>
              </a:rPr>
              <a:t>deletions</a:t>
            </a:r>
            <a:r>
              <a:rPr lang="en-US" sz="2800" dirty="0">
                <a:latin typeface="Times New Roman" panose="02020603050405020304" pitchFamily="18" charset="0"/>
                <a:cs typeface="Times New Roman" panose="02020603050405020304" pitchFamily="18" charset="0"/>
              </a:rPr>
              <a:t> involve </a:t>
            </a:r>
            <a:r>
              <a:rPr lang="en-US" sz="2800" b="1" dirty="0">
                <a:solidFill>
                  <a:srgbClr val="FF0000"/>
                </a:solidFill>
                <a:latin typeface="Times New Roman" panose="02020603050405020304" pitchFamily="18" charset="0"/>
                <a:cs typeface="Times New Roman" panose="02020603050405020304" pitchFamily="18" charset="0"/>
              </a:rPr>
              <a:t>only one connection</a:t>
            </a:r>
            <a:r>
              <a:rPr lang="en-US" sz="2800" dirty="0">
                <a:latin typeface="Times New Roman" panose="02020603050405020304" pitchFamily="18" charset="0"/>
                <a:cs typeface="Times New Roman" panose="02020603050405020304" pitchFamily="18" charset="0"/>
              </a:rPr>
              <a:t>: between that </a:t>
            </a:r>
            <a:r>
              <a:rPr lang="en-US" sz="2800" b="1" dirty="0">
                <a:latin typeface="Times New Roman" panose="02020603050405020304" pitchFamily="18" charset="0"/>
                <a:cs typeface="Times New Roman" panose="02020603050405020304" pitchFamily="18" charset="0"/>
              </a:rPr>
              <a:t>device</a:t>
            </a:r>
            <a:r>
              <a:rPr lang="en-US" sz="2800" dirty="0">
                <a:latin typeface="Times New Roman" panose="02020603050405020304" pitchFamily="18" charset="0"/>
                <a:cs typeface="Times New Roman" panose="02020603050405020304" pitchFamily="18" charset="0"/>
              </a:rPr>
              <a:t> and the </a:t>
            </a:r>
            <a:r>
              <a:rPr lang="en-US" sz="2800" b="1" dirty="0" smtClean="0">
                <a:latin typeface="Times New Roman" panose="02020603050405020304" pitchFamily="18" charset="0"/>
                <a:cs typeface="Times New Roman" panose="02020603050405020304" pitchFamily="18" charset="0"/>
              </a:rPr>
              <a:t>hub/switch</a:t>
            </a:r>
            <a:r>
              <a:rPr lang="en-US" sz="2800" dirty="0" smtClean="0">
                <a:latin typeface="Times New Roman" panose="02020603050405020304" pitchFamily="18" charset="0"/>
                <a:cs typeface="Times New Roman" panose="02020603050405020304" pitchFamily="18" charset="0"/>
              </a:rPr>
              <a:t>.</a:t>
            </a:r>
            <a:endParaRPr lang="en-US" sz="2800" dirty="0">
              <a:latin typeface="Times New Roman" panose="02020603050405020304" pitchFamily="18" charset="0"/>
              <a:cs typeface="Times New Roman" panose="02020603050405020304" pitchFamily="18" charset="0"/>
            </a:endParaRPr>
          </a:p>
          <a:p>
            <a:pPr marL="0" indent="0" algn="just">
              <a:lnSpc>
                <a:spcPct val="150000"/>
              </a:lnSpc>
              <a:spcBef>
                <a:spcPts val="0"/>
              </a:spcBef>
              <a:buNone/>
              <a:defRPr/>
            </a:pPr>
            <a:endParaRPr lang="en-US" sz="28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E90F455D-9CE0-4F9B-A27C-72E940D52AA5}" type="slidenum">
              <a:rPr lang="en-US" smtClean="0"/>
              <a:pPr>
                <a:defRPr/>
              </a:pPr>
              <a:t>51</a:t>
            </a:fld>
            <a:r>
              <a:rPr lang="en-US" smtClean="0"/>
              <a:t> of 52</a:t>
            </a:r>
            <a:endParaRPr lang="en-US" dirty="0"/>
          </a:p>
        </p:txBody>
      </p:sp>
    </p:spTree>
    <p:extLst>
      <p:ext uri="{BB962C8B-B14F-4D97-AF65-F5344CB8AC3E}">
        <p14:creationId xmlns:p14="http://schemas.microsoft.com/office/powerpoint/2010/main" val="389448558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Content Placeholder 2"/>
          <p:cNvSpPr>
            <a:spLocks noGrp="1"/>
          </p:cNvSpPr>
          <p:nvPr>
            <p:ph idx="1"/>
          </p:nvPr>
        </p:nvSpPr>
        <p:spPr>
          <a:xfrm>
            <a:off x="1143000" y="3602529"/>
            <a:ext cx="5937755" cy="3101983"/>
          </a:xfrm>
        </p:spPr>
        <p:txBody>
          <a:bodyPr>
            <a:normAutofit lnSpcReduction="10000"/>
          </a:bodyPr>
          <a:lstStyle/>
          <a:p>
            <a:endParaRPr lang="en-US" dirty="0" smtClean="0"/>
          </a:p>
          <a:p>
            <a:endParaRPr lang="en-US" dirty="0" smtClean="0"/>
          </a:p>
          <a:p>
            <a:endParaRPr lang="en-US" dirty="0" smtClean="0"/>
          </a:p>
          <a:p>
            <a:endParaRPr lang="en-US" dirty="0" smtClean="0"/>
          </a:p>
          <a:p>
            <a:pPr>
              <a:buNone/>
            </a:pPr>
            <a:endParaRPr lang="en-US" dirty="0" smtClean="0"/>
          </a:p>
          <a:p>
            <a:pPr>
              <a:buNone/>
            </a:pPr>
            <a:endParaRPr lang="en-US" dirty="0" smtClean="0"/>
          </a:p>
          <a:p>
            <a:pPr>
              <a:buNone/>
            </a:pPr>
            <a:endParaRPr lang="en-US" dirty="0"/>
          </a:p>
          <a:p>
            <a:pPr>
              <a:buNone/>
            </a:pPr>
            <a:r>
              <a:rPr lang="en-US" dirty="0" smtClean="0"/>
              <a:t>Star topology</a:t>
            </a:r>
          </a:p>
        </p:txBody>
      </p:sp>
      <p:sp>
        <p:nvSpPr>
          <p:cNvPr id="3" name="Slide Number Placeholder 2"/>
          <p:cNvSpPr>
            <a:spLocks noGrp="1"/>
          </p:cNvSpPr>
          <p:nvPr>
            <p:ph type="sldNum" sz="quarter" idx="12"/>
          </p:nvPr>
        </p:nvSpPr>
        <p:spPr/>
        <p:txBody>
          <a:bodyPr/>
          <a:lstStyle/>
          <a:p>
            <a:pPr>
              <a:defRPr/>
            </a:pPr>
            <a:fld id="{E90F455D-9CE0-4F9B-A27C-72E940D52AA5}" type="slidenum">
              <a:rPr lang="en-US" smtClean="0"/>
              <a:pPr>
                <a:defRPr/>
              </a:pPr>
              <a:t>52</a:t>
            </a:fld>
            <a:r>
              <a:rPr lang="en-US" smtClean="0"/>
              <a:t> of 52</a:t>
            </a:r>
            <a:endParaRPr lang="en-US" dirty="0"/>
          </a:p>
        </p:txBody>
      </p:sp>
      <p:pic>
        <p:nvPicPr>
          <p:cNvPr id="34820" name="Picture 2"/>
          <p:cNvPicPr>
            <a:picLocks noChangeAspect="1" noChangeArrowheads="1"/>
          </p:cNvPicPr>
          <p:nvPr/>
        </p:nvPicPr>
        <p:blipFill>
          <a:blip r:embed="rId2"/>
          <a:srcRect/>
          <a:stretch>
            <a:fillRect/>
          </a:stretch>
        </p:blipFill>
        <p:spPr bwMode="auto">
          <a:xfrm>
            <a:off x="484204" y="1995705"/>
            <a:ext cx="7866063" cy="4114800"/>
          </a:xfrm>
          <a:prstGeom prst="rect">
            <a:avLst/>
          </a:prstGeom>
          <a:noFill/>
          <a:ln w="9525">
            <a:noFill/>
            <a:miter lim="800000"/>
            <a:headEnd/>
            <a:tailEnd/>
          </a:ln>
        </p:spPr>
      </p:pic>
      <p:sp>
        <p:nvSpPr>
          <p:cNvPr id="2" name="TextBox 1"/>
          <p:cNvSpPr txBox="1"/>
          <p:nvPr/>
        </p:nvSpPr>
        <p:spPr>
          <a:xfrm>
            <a:off x="197068" y="1"/>
            <a:ext cx="8946931" cy="2462213"/>
          </a:xfrm>
          <a:prstGeom prst="rect">
            <a:avLst/>
          </a:prstGeom>
          <a:noFill/>
        </p:spPr>
        <p:txBody>
          <a:bodyPr wrap="square" rtlCol="0">
            <a:spAutoFit/>
          </a:bodyPr>
          <a:lstStyle/>
          <a:p>
            <a:pPr algn="just">
              <a:lnSpc>
                <a:spcPct val="150000"/>
              </a:lnSpc>
              <a:spcBef>
                <a:spcPts val="0"/>
              </a:spcBef>
              <a:buFont typeface="Wingdings" panose="05000000000000000000" pitchFamily="2" charset="2"/>
              <a:buChar char="§"/>
              <a:defRPr/>
            </a:pPr>
            <a:r>
              <a:rPr lang="en-US" sz="2800" dirty="0">
                <a:latin typeface="Times New Roman" panose="02020603050405020304" pitchFamily="18" charset="0"/>
                <a:cs typeface="Times New Roman" panose="02020603050405020304" pitchFamily="18" charset="0"/>
              </a:rPr>
              <a:t>The </a:t>
            </a:r>
            <a:r>
              <a:rPr lang="en-US" sz="2800" b="1" dirty="0">
                <a:solidFill>
                  <a:srgbClr val="6600CC"/>
                </a:solidFill>
                <a:latin typeface="Times New Roman" panose="02020603050405020304" pitchFamily="18" charset="0"/>
                <a:cs typeface="Times New Roman" panose="02020603050405020304" pitchFamily="18" charset="0"/>
              </a:rPr>
              <a:t>star topology </a:t>
            </a:r>
            <a:r>
              <a:rPr lang="en-US" sz="2800" dirty="0">
                <a:latin typeface="Times New Roman" panose="02020603050405020304" pitchFamily="18" charset="0"/>
                <a:cs typeface="Times New Roman" panose="02020603050405020304" pitchFamily="18" charset="0"/>
              </a:rPr>
              <a:t>is used in </a:t>
            </a:r>
            <a:r>
              <a:rPr lang="en-US" sz="2800" b="1" dirty="0">
                <a:solidFill>
                  <a:srgbClr val="0000CC"/>
                </a:solidFill>
                <a:latin typeface="Times New Roman" panose="02020603050405020304" pitchFamily="18" charset="0"/>
                <a:cs typeface="Times New Roman" panose="02020603050405020304" pitchFamily="18" charset="0"/>
              </a:rPr>
              <a:t>local-area networks </a:t>
            </a:r>
            <a:r>
              <a:rPr lang="en-US" sz="2800" dirty="0">
                <a:latin typeface="Times New Roman" panose="02020603050405020304" pitchFamily="18" charset="0"/>
                <a:cs typeface="Times New Roman" panose="02020603050405020304" pitchFamily="18" charset="0"/>
              </a:rPr>
              <a:t>(</a:t>
            </a:r>
            <a:r>
              <a:rPr lang="en-US" sz="2800" b="1" dirty="0">
                <a:latin typeface="Times New Roman" panose="02020603050405020304" pitchFamily="18" charset="0"/>
                <a:cs typeface="Times New Roman" panose="02020603050405020304" pitchFamily="18" charset="0"/>
              </a:rPr>
              <a:t>LANs</a:t>
            </a:r>
            <a:r>
              <a:rPr lang="en-US" sz="2800" dirty="0" smtClean="0">
                <a:latin typeface="Times New Roman" panose="02020603050405020304" pitchFamily="18" charset="0"/>
                <a:cs typeface="Times New Roman" panose="02020603050405020304" pitchFamily="18" charset="0"/>
              </a:rPr>
              <a:t>).</a:t>
            </a:r>
          </a:p>
          <a:p>
            <a:pPr algn="just">
              <a:lnSpc>
                <a:spcPct val="150000"/>
              </a:lnSpc>
              <a:spcBef>
                <a:spcPts val="0"/>
              </a:spcBef>
              <a:buFont typeface="Wingdings" panose="05000000000000000000" pitchFamily="2" charset="2"/>
              <a:buChar char="§"/>
              <a:defRPr/>
            </a:pPr>
            <a:r>
              <a:rPr lang="en-US" sz="2800" b="1" dirty="0" smtClean="0">
                <a:latin typeface="Times New Roman" panose="02020603050405020304" pitchFamily="18" charset="0"/>
                <a:cs typeface="Times New Roman" panose="02020603050405020304" pitchFamily="18" charset="0"/>
              </a:rPr>
              <a:t>High-speed </a:t>
            </a:r>
            <a:r>
              <a:rPr lang="en-US" sz="2800" b="1" dirty="0">
                <a:latin typeface="Times New Roman" panose="02020603050405020304" pitchFamily="18" charset="0"/>
                <a:cs typeface="Times New Roman" panose="02020603050405020304" pitchFamily="18" charset="0"/>
              </a:rPr>
              <a:t>LANs </a:t>
            </a:r>
            <a:r>
              <a:rPr lang="en-US" sz="2800" dirty="0">
                <a:latin typeface="Times New Roman" panose="02020603050405020304" pitchFamily="18" charset="0"/>
                <a:cs typeface="Times New Roman" panose="02020603050405020304" pitchFamily="18" charset="0"/>
              </a:rPr>
              <a:t>often use a </a:t>
            </a:r>
            <a:r>
              <a:rPr lang="en-US" sz="2800" b="1" dirty="0">
                <a:solidFill>
                  <a:srgbClr val="FF0000"/>
                </a:solidFill>
                <a:latin typeface="Times New Roman" panose="02020603050405020304" pitchFamily="18" charset="0"/>
                <a:cs typeface="Times New Roman" panose="02020603050405020304" pitchFamily="18" charset="0"/>
              </a:rPr>
              <a:t>star topology</a:t>
            </a:r>
            <a:r>
              <a:rPr lang="en-US" sz="2800" dirty="0">
                <a:latin typeface="Times New Roman" panose="02020603050405020304" pitchFamily="18" charset="0"/>
                <a:cs typeface="Times New Roman" panose="02020603050405020304" pitchFamily="18" charset="0"/>
              </a:rPr>
              <a:t> with a </a:t>
            </a:r>
            <a:r>
              <a:rPr lang="en-US" sz="2800" b="1" dirty="0">
                <a:solidFill>
                  <a:srgbClr val="FF0000"/>
                </a:solidFill>
                <a:latin typeface="Times New Roman" panose="02020603050405020304" pitchFamily="18" charset="0"/>
                <a:cs typeface="Times New Roman" panose="02020603050405020304" pitchFamily="18" charset="0"/>
              </a:rPr>
              <a:t>central</a:t>
            </a:r>
            <a:r>
              <a:rPr lang="en-US" sz="2800" dirty="0">
                <a:latin typeface="Times New Roman" panose="02020603050405020304" pitchFamily="18" charset="0"/>
                <a:cs typeface="Times New Roman" panose="02020603050405020304" pitchFamily="18" charset="0"/>
              </a:rPr>
              <a:t> </a:t>
            </a:r>
            <a:r>
              <a:rPr lang="en-US" sz="2800" b="1" dirty="0" smtClean="0">
                <a:solidFill>
                  <a:srgbClr val="FF0000"/>
                </a:solidFill>
                <a:latin typeface="Times New Roman" panose="02020603050405020304" pitchFamily="18" charset="0"/>
                <a:cs typeface="Times New Roman" panose="02020603050405020304" pitchFamily="18" charset="0"/>
              </a:rPr>
              <a:t>hub</a:t>
            </a:r>
            <a:r>
              <a:rPr lang="en-US" sz="2800" dirty="0" smtClean="0">
                <a:latin typeface="Times New Roman" panose="02020603050405020304" pitchFamily="18" charset="0"/>
                <a:cs typeface="Times New Roman" panose="02020603050405020304" pitchFamily="18" charset="0"/>
              </a:rPr>
              <a:t>/</a:t>
            </a:r>
            <a:r>
              <a:rPr lang="en-US" sz="2800" b="1" dirty="0" smtClean="0">
                <a:latin typeface="Times New Roman" panose="02020603050405020304" pitchFamily="18" charset="0"/>
                <a:cs typeface="Times New Roman" panose="02020603050405020304" pitchFamily="18" charset="0"/>
              </a:rPr>
              <a:t>switch</a:t>
            </a:r>
            <a:endParaRPr lang="en-US" sz="2800" b="1" dirty="0">
              <a:latin typeface="Times New Roman" panose="02020603050405020304" pitchFamily="18" charset="0"/>
              <a:cs typeface="Times New Roman" panose="02020603050405020304" pitchFamily="18" charset="0"/>
            </a:endParaRPr>
          </a:p>
          <a:p>
            <a:endParaRPr lang="en-GB" sz="2800" dirty="0"/>
          </a:p>
        </p:txBody>
      </p:sp>
    </p:spTree>
    <p:extLst>
      <p:ext uri="{BB962C8B-B14F-4D97-AF65-F5344CB8AC3E}">
        <p14:creationId xmlns:p14="http://schemas.microsoft.com/office/powerpoint/2010/main" val="315758400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a:xfrm>
            <a:off x="152401" y="0"/>
            <a:ext cx="7391400" cy="457200"/>
          </a:xfrm>
        </p:spPr>
        <p:txBody>
          <a:bodyPr>
            <a:normAutofit fontScale="90000"/>
          </a:bodyPr>
          <a:lstStyle/>
          <a:p>
            <a:r>
              <a:rPr lang="en-US" b="1" dirty="0" smtClean="0">
                <a:solidFill>
                  <a:srgbClr val="0000CC"/>
                </a:solidFill>
                <a:latin typeface="Times New Roman" panose="02020603050405020304" pitchFamily="18" charset="0"/>
                <a:cs typeface="Times New Roman" panose="02020603050405020304" pitchFamily="18" charset="0"/>
              </a:rPr>
              <a:t>ADVANTAGES OF Star </a:t>
            </a:r>
            <a:r>
              <a:rPr lang="en-US" b="1" dirty="0">
                <a:solidFill>
                  <a:srgbClr val="0000CC"/>
                </a:solidFill>
                <a:latin typeface="Times New Roman" panose="02020603050405020304" pitchFamily="18" charset="0"/>
                <a:cs typeface="Times New Roman" panose="02020603050405020304" pitchFamily="18" charset="0"/>
              </a:rPr>
              <a:t>Topology </a:t>
            </a:r>
            <a:endParaRPr lang="en-US" dirty="0" smtClean="0"/>
          </a:p>
        </p:txBody>
      </p:sp>
      <p:sp>
        <p:nvSpPr>
          <p:cNvPr id="3" name="Content Placeholder 2"/>
          <p:cNvSpPr>
            <a:spLocks noGrp="1"/>
          </p:cNvSpPr>
          <p:nvPr>
            <p:ph idx="1"/>
          </p:nvPr>
        </p:nvSpPr>
        <p:spPr>
          <a:xfrm>
            <a:off x="0" y="457200"/>
            <a:ext cx="9144000" cy="6400800"/>
          </a:xfrm>
        </p:spPr>
        <p:txBody>
          <a:bodyPr>
            <a:noAutofit/>
          </a:bodyPr>
          <a:lstStyle/>
          <a:p>
            <a:pPr marL="914400" lvl="1" indent="-457200" algn="just">
              <a:lnSpc>
                <a:spcPct val="150000"/>
              </a:lnSpc>
              <a:spcBef>
                <a:spcPts val="0"/>
              </a:spcBef>
              <a:buFont typeface="Wingdings" pitchFamily="2" charset="2"/>
              <a:buChar char="§"/>
            </a:pPr>
            <a:r>
              <a:rPr lang="en-US" sz="3000" b="1" dirty="0">
                <a:solidFill>
                  <a:srgbClr val="D60093"/>
                </a:solidFill>
                <a:latin typeface="Times New Roman" pitchFamily="18" charset="0"/>
                <a:cs typeface="Times New Roman" pitchFamily="18" charset="0"/>
              </a:rPr>
              <a:t>Management of the network is centralized around the hub and switch components</a:t>
            </a:r>
            <a:r>
              <a:rPr lang="en-US" sz="3000" dirty="0">
                <a:latin typeface="Times New Roman" pitchFamily="18" charset="0"/>
                <a:cs typeface="Times New Roman" pitchFamily="18" charset="0"/>
              </a:rPr>
              <a:t>. </a:t>
            </a:r>
          </a:p>
          <a:p>
            <a:pPr marL="914400" lvl="1" indent="-457200" algn="just">
              <a:lnSpc>
                <a:spcPct val="150000"/>
              </a:lnSpc>
              <a:spcBef>
                <a:spcPts val="0"/>
              </a:spcBef>
              <a:buFont typeface="Wingdings" pitchFamily="2" charset="2"/>
              <a:buChar char="§"/>
            </a:pPr>
            <a:r>
              <a:rPr lang="en-US" sz="3000" dirty="0">
                <a:latin typeface="Times New Roman" pitchFamily="18" charset="0"/>
                <a:cs typeface="Times New Roman" pitchFamily="18" charset="0"/>
              </a:rPr>
              <a:t>It is </a:t>
            </a:r>
            <a:r>
              <a:rPr lang="en-US" sz="3000" b="1" dirty="0">
                <a:solidFill>
                  <a:srgbClr val="D60093"/>
                </a:solidFill>
                <a:latin typeface="Times New Roman" pitchFamily="18" charset="0"/>
                <a:cs typeface="Times New Roman" pitchFamily="18" charset="0"/>
              </a:rPr>
              <a:t>easy to build and configure the network</a:t>
            </a:r>
          </a:p>
          <a:p>
            <a:pPr marL="914400" lvl="1" indent="-457200" algn="just">
              <a:lnSpc>
                <a:spcPct val="150000"/>
              </a:lnSpc>
              <a:spcBef>
                <a:spcPts val="0"/>
              </a:spcBef>
              <a:buFont typeface="Wingdings" pitchFamily="2" charset="2"/>
              <a:buChar char="§"/>
            </a:pPr>
            <a:r>
              <a:rPr lang="en-US" sz="3000" dirty="0">
                <a:latin typeface="Times New Roman" pitchFamily="18" charset="0"/>
                <a:cs typeface="Times New Roman" pitchFamily="18" charset="0"/>
              </a:rPr>
              <a:t>It is also </a:t>
            </a:r>
            <a:r>
              <a:rPr lang="en-US" sz="3000" b="1" dirty="0">
                <a:solidFill>
                  <a:srgbClr val="0000FF"/>
                </a:solidFill>
                <a:latin typeface="Times New Roman" pitchFamily="18" charset="0"/>
                <a:cs typeface="Times New Roman" pitchFamily="18" charset="0"/>
              </a:rPr>
              <a:t>easy to include additional nodes without disturbing the entire network</a:t>
            </a:r>
          </a:p>
          <a:p>
            <a:pPr marL="914400" lvl="1" indent="-457200" algn="just">
              <a:lnSpc>
                <a:spcPct val="150000"/>
              </a:lnSpc>
              <a:spcBef>
                <a:spcPts val="0"/>
              </a:spcBef>
              <a:buFont typeface="Wingdings" pitchFamily="2" charset="2"/>
              <a:buChar char="§"/>
            </a:pPr>
            <a:r>
              <a:rPr lang="en-US" sz="3000" dirty="0">
                <a:latin typeface="Times New Roman" pitchFamily="18" charset="0"/>
                <a:cs typeface="Times New Roman" pitchFamily="18" charset="0"/>
              </a:rPr>
              <a:t>A </a:t>
            </a:r>
            <a:r>
              <a:rPr lang="en-US" sz="3000" b="1" dirty="0">
                <a:latin typeface="Times New Roman" pitchFamily="18" charset="0"/>
                <a:cs typeface="Times New Roman" pitchFamily="18" charset="0"/>
              </a:rPr>
              <a:t>failure of a given node has no effect on the network</a:t>
            </a:r>
          </a:p>
        </p:txBody>
      </p:sp>
      <p:sp>
        <p:nvSpPr>
          <p:cNvPr id="4" name="Slide Number Placeholder 3"/>
          <p:cNvSpPr>
            <a:spLocks noGrp="1"/>
          </p:cNvSpPr>
          <p:nvPr>
            <p:ph type="sldNum" sz="quarter" idx="12"/>
          </p:nvPr>
        </p:nvSpPr>
        <p:spPr/>
        <p:txBody>
          <a:bodyPr/>
          <a:lstStyle/>
          <a:p>
            <a:pPr>
              <a:defRPr/>
            </a:pPr>
            <a:fld id="{E90F455D-9CE0-4F9B-A27C-72E940D52AA5}" type="slidenum">
              <a:rPr lang="en-US" smtClean="0"/>
              <a:pPr>
                <a:defRPr/>
              </a:pPr>
              <a:t>53</a:t>
            </a:fld>
            <a:r>
              <a:rPr lang="en-US" smtClean="0"/>
              <a:t> of 52</a:t>
            </a:r>
            <a:endParaRPr lang="en-US" dirty="0"/>
          </a:p>
        </p:txBody>
      </p:sp>
    </p:spTree>
    <p:extLst>
      <p:ext uri="{BB962C8B-B14F-4D97-AF65-F5344CB8AC3E}">
        <p14:creationId xmlns:p14="http://schemas.microsoft.com/office/powerpoint/2010/main" val="370406165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a:xfrm>
            <a:off x="152401" y="0"/>
            <a:ext cx="7391400" cy="457200"/>
          </a:xfrm>
        </p:spPr>
        <p:txBody>
          <a:bodyPr>
            <a:normAutofit fontScale="90000"/>
          </a:bodyPr>
          <a:lstStyle/>
          <a:p>
            <a:r>
              <a:rPr lang="en-US" b="1" dirty="0" smtClean="0">
                <a:solidFill>
                  <a:srgbClr val="0000CC"/>
                </a:solidFill>
                <a:latin typeface="Times New Roman" panose="02020603050405020304" pitchFamily="18" charset="0"/>
                <a:cs typeface="Times New Roman" panose="02020603050405020304" pitchFamily="18" charset="0"/>
              </a:rPr>
              <a:t>DISADVANTAGES OF Star </a:t>
            </a:r>
            <a:r>
              <a:rPr lang="en-US" b="1" dirty="0">
                <a:solidFill>
                  <a:srgbClr val="0000CC"/>
                </a:solidFill>
                <a:latin typeface="Times New Roman" panose="02020603050405020304" pitchFamily="18" charset="0"/>
                <a:cs typeface="Times New Roman" panose="02020603050405020304" pitchFamily="18" charset="0"/>
              </a:rPr>
              <a:t>Topology </a:t>
            </a:r>
            <a:endParaRPr lang="en-US" dirty="0" smtClean="0"/>
          </a:p>
        </p:txBody>
      </p:sp>
      <p:sp>
        <p:nvSpPr>
          <p:cNvPr id="3" name="Content Placeholder 2"/>
          <p:cNvSpPr>
            <a:spLocks noGrp="1"/>
          </p:cNvSpPr>
          <p:nvPr>
            <p:ph idx="1"/>
          </p:nvPr>
        </p:nvSpPr>
        <p:spPr>
          <a:xfrm>
            <a:off x="0" y="381000"/>
            <a:ext cx="9144000" cy="6477000"/>
          </a:xfrm>
        </p:spPr>
        <p:txBody>
          <a:bodyPr>
            <a:noAutofit/>
          </a:bodyPr>
          <a:lstStyle/>
          <a:p>
            <a:pPr algn="just">
              <a:lnSpc>
                <a:spcPct val="150000"/>
              </a:lnSpc>
              <a:spcBef>
                <a:spcPts val="0"/>
              </a:spcBef>
              <a:buFont typeface="Wingdings" panose="05000000000000000000" pitchFamily="2" charset="2"/>
              <a:buChar char="§"/>
              <a:defRPr/>
            </a:pPr>
            <a:r>
              <a:rPr lang="en-US" sz="3200" dirty="0">
                <a:latin typeface="Times New Roman" panose="02020603050405020304" pitchFamily="18" charset="0"/>
                <a:cs typeface="Times New Roman" panose="02020603050405020304" pitchFamily="18" charset="0"/>
              </a:rPr>
              <a:t>One big </a:t>
            </a:r>
            <a:r>
              <a:rPr lang="en-US" sz="3200" b="1" dirty="0">
                <a:latin typeface="Times New Roman" panose="02020603050405020304" pitchFamily="18" charset="0"/>
                <a:cs typeface="Times New Roman" panose="02020603050405020304" pitchFamily="18" charset="0"/>
              </a:rPr>
              <a:t>disadvantage</a:t>
            </a:r>
            <a:r>
              <a:rPr lang="en-US" sz="3200" dirty="0">
                <a:latin typeface="Times New Roman" panose="02020603050405020304" pitchFamily="18" charset="0"/>
                <a:cs typeface="Times New Roman" panose="02020603050405020304" pitchFamily="18" charset="0"/>
              </a:rPr>
              <a:t> of a </a:t>
            </a:r>
            <a:r>
              <a:rPr lang="en-US" sz="3200" b="1" dirty="0">
                <a:latin typeface="Times New Roman" panose="02020603050405020304" pitchFamily="18" charset="0"/>
                <a:cs typeface="Times New Roman" panose="02020603050405020304" pitchFamily="18" charset="0"/>
              </a:rPr>
              <a:t>star</a:t>
            </a:r>
            <a:r>
              <a:rPr lang="en-US" sz="3200" dirty="0">
                <a:latin typeface="Times New Roman" panose="02020603050405020304" pitchFamily="18" charset="0"/>
                <a:cs typeface="Times New Roman" panose="02020603050405020304" pitchFamily="18" charset="0"/>
              </a:rPr>
              <a:t> </a:t>
            </a:r>
            <a:r>
              <a:rPr lang="en-US" sz="3200" b="1" dirty="0">
                <a:latin typeface="Times New Roman" panose="02020603050405020304" pitchFamily="18" charset="0"/>
                <a:cs typeface="Times New Roman" panose="02020603050405020304" pitchFamily="18" charset="0"/>
              </a:rPr>
              <a:t>topology</a:t>
            </a:r>
            <a:r>
              <a:rPr lang="en-US" sz="3200" dirty="0">
                <a:latin typeface="Times New Roman" panose="02020603050405020304" pitchFamily="18" charset="0"/>
                <a:cs typeface="Times New Roman" panose="02020603050405020304" pitchFamily="18" charset="0"/>
              </a:rPr>
              <a:t> is the </a:t>
            </a:r>
            <a:r>
              <a:rPr lang="en-US" sz="3200" b="1" dirty="0">
                <a:solidFill>
                  <a:srgbClr val="FF0000"/>
                </a:solidFill>
                <a:latin typeface="Times New Roman" panose="02020603050405020304" pitchFamily="18" charset="0"/>
                <a:cs typeface="Times New Roman" panose="02020603050405020304" pitchFamily="18" charset="0"/>
              </a:rPr>
              <a:t>dependency </a:t>
            </a:r>
            <a:r>
              <a:rPr lang="en-US" sz="3200" dirty="0">
                <a:solidFill>
                  <a:schemeClr val="tx1"/>
                </a:solidFill>
                <a:latin typeface="Times New Roman" panose="02020603050405020304" pitchFamily="18" charset="0"/>
                <a:cs typeface="Times New Roman" panose="02020603050405020304" pitchFamily="18" charset="0"/>
              </a:rPr>
              <a:t>of</a:t>
            </a:r>
            <a:r>
              <a:rPr lang="en-US" sz="3200" b="1" dirty="0">
                <a:solidFill>
                  <a:srgbClr val="FF0000"/>
                </a:solidFill>
                <a:latin typeface="Times New Roman" panose="02020603050405020304" pitchFamily="18" charset="0"/>
                <a:cs typeface="Times New Roman" panose="02020603050405020304" pitchFamily="18" charset="0"/>
              </a:rPr>
              <a:t> </a:t>
            </a:r>
            <a:r>
              <a:rPr lang="en-US" sz="3200" dirty="0">
                <a:solidFill>
                  <a:schemeClr val="tx1"/>
                </a:solidFill>
                <a:latin typeface="Times New Roman" panose="02020603050405020304" pitchFamily="18" charset="0"/>
                <a:cs typeface="Times New Roman" panose="02020603050405020304" pitchFamily="18" charset="0"/>
              </a:rPr>
              <a:t>the</a:t>
            </a:r>
            <a:r>
              <a:rPr lang="en-US" sz="3200" b="1" dirty="0">
                <a:solidFill>
                  <a:srgbClr val="FF0000"/>
                </a:solidFill>
                <a:latin typeface="Times New Roman" panose="02020603050405020304" pitchFamily="18" charset="0"/>
                <a:cs typeface="Times New Roman" panose="02020603050405020304" pitchFamily="18" charset="0"/>
              </a:rPr>
              <a:t> whole topology </a:t>
            </a:r>
            <a:r>
              <a:rPr lang="en-US" sz="3200" dirty="0">
                <a:solidFill>
                  <a:schemeClr val="tx1"/>
                </a:solidFill>
                <a:latin typeface="Times New Roman" panose="02020603050405020304" pitchFamily="18" charset="0"/>
                <a:cs typeface="Times New Roman" panose="02020603050405020304" pitchFamily="18" charset="0"/>
              </a:rPr>
              <a:t>on</a:t>
            </a:r>
            <a:r>
              <a:rPr lang="en-US" sz="3200" b="1" dirty="0">
                <a:solidFill>
                  <a:srgbClr val="FF0000"/>
                </a:solidFill>
                <a:latin typeface="Times New Roman" panose="02020603050405020304" pitchFamily="18" charset="0"/>
                <a:cs typeface="Times New Roman" panose="02020603050405020304" pitchFamily="18" charset="0"/>
              </a:rPr>
              <a:t> one single point</a:t>
            </a:r>
            <a:r>
              <a:rPr lang="en-US" sz="3200" dirty="0">
                <a:latin typeface="Times New Roman" panose="02020603050405020304" pitchFamily="18" charset="0"/>
                <a:cs typeface="Times New Roman" panose="02020603050405020304" pitchFamily="18" charset="0"/>
              </a:rPr>
              <a:t>, the hub.</a:t>
            </a:r>
          </a:p>
          <a:p>
            <a:pPr algn="just">
              <a:lnSpc>
                <a:spcPct val="150000"/>
              </a:lnSpc>
              <a:spcBef>
                <a:spcPts val="0"/>
              </a:spcBef>
              <a:buFont typeface="Wingdings" panose="05000000000000000000" pitchFamily="2" charset="2"/>
              <a:buChar char="ü"/>
              <a:defRPr/>
            </a:pPr>
            <a:r>
              <a:rPr lang="en-US" sz="3200" dirty="0">
                <a:latin typeface="Times New Roman" panose="02020603050405020304" pitchFamily="18" charset="0"/>
                <a:cs typeface="Times New Roman" panose="02020603050405020304" pitchFamily="18" charset="0"/>
              </a:rPr>
              <a:t>If the </a:t>
            </a:r>
            <a:r>
              <a:rPr lang="en-US" sz="3200" b="1" dirty="0">
                <a:latin typeface="Times New Roman" panose="02020603050405020304" pitchFamily="18" charset="0"/>
                <a:cs typeface="Times New Roman" panose="02020603050405020304" pitchFamily="18" charset="0"/>
              </a:rPr>
              <a:t>hub goes down</a:t>
            </a:r>
            <a:r>
              <a:rPr lang="en-US" sz="3200" dirty="0">
                <a:latin typeface="Times New Roman" panose="02020603050405020304" pitchFamily="18" charset="0"/>
                <a:cs typeface="Times New Roman" panose="02020603050405020304" pitchFamily="18" charset="0"/>
              </a:rPr>
              <a:t>, the </a:t>
            </a:r>
            <a:r>
              <a:rPr lang="en-US" sz="3200" b="1" dirty="0">
                <a:solidFill>
                  <a:srgbClr val="3366CC"/>
                </a:solidFill>
                <a:latin typeface="Times New Roman" panose="02020603050405020304" pitchFamily="18" charset="0"/>
                <a:cs typeface="Times New Roman" panose="02020603050405020304" pitchFamily="18" charset="0"/>
              </a:rPr>
              <a:t>whole</a:t>
            </a:r>
            <a:r>
              <a:rPr lang="en-US" sz="3200" dirty="0">
                <a:latin typeface="Times New Roman" panose="02020603050405020304" pitchFamily="18" charset="0"/>
                <a:cs typeface="Times New Roman" panose="02020603050405020304" pitchFamily="18" charset="0"/>
              </a:rPr>
              <a:t> </a:t>
            </a:r>
            <a:r>
              <a:rPr lang="en-US" sz="3200" b="1" dirty="0">
                <a:solidFill>
                  <a:srgbClr val="3366CC"/>
                </a:solidFill>
                <a:latin typeface="Times New Roman" panose="02020603050405020304" pitchFamily="18" charset="0"/>
                <a:cs typeface="Times New Roman" panose="02020603050405020304" pitchFamily="18" charset="0"/>
              </a:rPr>
              <a:t>system</a:t>
            </a:r>
            <a:r>
              <a:rPr lang="en-US" sz="3200" dirty="0">
                <a:latin typeface="Times New Roman" panose="02020603050405020304" pitchFamily="18" charset="0"/>
                <a:cs typeface="Times New Roman" panose="02020603050405020304" pitchFamily="18" charset="0"/>
              </a:rPr>
              <a:t> is </a:t>
            </a:r>
            <a:r>
              <a:rPr lang="en-US" sz="3200" b="1" dirty="0">
                <a:solidFill>
                  <a:srgbClr val="3366CC"/>
                </a:solidFill>
                <a:latin typeface="Times New Roman" panose="02020603050405020304" pitchFamily="18" charset="0"/>
                <a:cs typeface="Times New Roman" panose="02020603050405020304" pitchFamily="18" charset="0"/>
              </a:rPr>
              <a:t>dead</a:t>
            </a:r>
            <a:r>
              <a:rPr lang="en-US" sz="3200" dirty="0">
                <a:latin typeface="Times New Roman" panose="02020603050405020304" pitchFamily="18" charset="0"/>
                <a:cs typeface="Times New Roman" panose="02020603050405020304" pitchFamily="18" charset="0"/>
              </a:rPr>
              <a:t>.</a:t>
            </a:r>
          </a:p>
          <a:p>
            <a:pPr algn="just">
              <a:lnSpc>
                <a:spcPct val="150000"/>
              </a:lnSpc>
              <a:spcBef>
                <a:spcPts val="0"/>
              </a:spcBef>
              <a:buFont typeface="Wingdings" panose="05000000000000000000" pitchFamily="2" charset="2"/>
              <a:buChar char="§"/>
              <a:defRPr/>
            </a:pPr>
            <a:r>
              <a:rPr lang="en-US" sz="3200" dirty="0">
                <a:latin typeface="Times New Roman" panose="02020603050405020304" pitchFamily="18" charset="0"/>
                <a:cs typeface="Times New Roman" panose="02020603050405020304" pitchFamily="18" charset="0"/>
              </a:rPr>
              <a:t>Although a </a:t>
            </a:r>
            <a:r>
              <a:rPr lang="en-US" sz="3200" b="1" dirty="0">
                <a:solidFill>
                  <a:srgbClr val="6600CC"/>
                </a:solidFill>
                <a:latin typeface="Times New Roman" panose="02020603050405020304" pitchFamily="18" charset="0"/>
                <a:cs typeface="Times New Roman" panose="02020603050405020304" pitchFamily="18" charset="0"/>
              </a:rPr>
              <a:t>star requires far less cable </a:t>
            </a:r>
            <a:r>
              <a:rPr lang="en-US" sz="3200" dirty="0">
                <a:latin typeface="Times New Roman" panose="02020603050405020304" pitchFamily="18" charset="0"/>
                <a:cs typeface="Times New Roman" panose="02020603050405020304" pitchFamily="18" charset="0"/>
              </a:rPr>
              <a:t>than a </a:t>
            </a:r>
            <a:r>
              <a:rPr lang="en-US" sz="3200" b="1" dirty="0">
                <a:solidFill>
                  <a:srgbClr val="006600"/>
                </a:solidFill>
                <a:latin typeface="Times New Roman" panose="02020603050405020304" pitchFamily="18" charset="0"/>
                <a:cs typeface="Times New Roman" panose="02020603050405020304" pitchFamily="18" charset="0"/>
              </a:rPr>
              <a:t>mesh</a:t>
            </a:r>
            <a:r>
              <a:rPr lang="en-US" sz="3200" dirty="0">
                <a:latin typeface="Times New Roman" panose="02020603050405020304" pitchFamily="18" charset="0"/>
                <a:cs typeface="Times New Roman" panose="02020603050405020304" pitchFamily="18" charset="0"/>
              </a:rPr>
              <a:t>, each </a:t>
            </a:r>
            <a:r>
              <a:rPr lang="en-US" sz="3200" b="1" dirty="0">
                <a:solidFill>
                  <a:srgbClr val="006600"/>
                </a:solidFill>
                <a:latin typeface="Times New Roman" panose="02020603050405020304" pitchFamily="18" charset="0"/>
                <a:cs typeface="Times New Roman" panose="02020603050405020304" pitchFamily="18" charset="0"/>
              </a:rPr>
              <a:t>node</a:t>
            </a:r>
            <a:r>
              <a:rPr lang="en-US" sz="3200" dirty="0">
                <a:latin typeface="Times New Roman" panose="02020603050405020304" pitchFamily="18" charset="0"/>
                <a:cs typeface="Times New Roman" panose="02020603050405020304" pitchFamily="18" charset="0"/>
              </a:rPr>
              <a:t> must be </a:t>
            </a:r>
            <a:r>
              <a:rPr lang="en-US" sz="3200" b="1" dirty="0">
                <a:solidFill>
                  <a:srgbClr val="FF0000"/>
                </a:solidFill>
                <a:latin typeface="Times New Roman" panose="02020603050405020304" pitchFamily="18" charset="0"/>
                <a:cs typeface="Times New Roman" panose="02020603050405020304" pitchFamily="18" charset="0"/>
              </a:rPr>
              <a:t>linked</a:t>
            </a:r>
            <a:r>
              <a:rPr lang="en-US" sz="3200" dirty="0">
                <a:latin typeface="Times New Roman" panose="02020603050405020304" pitchFamily="18" charset="0"/>
                <a:cs typeface="Times New Roman" panose="02020603050405020304" pitchFamily="18" charset="0"/>
              </a:rPr>
              <a:t> to a </a:t>
            </a:r>
            <a:r>
              <a:rPr lang="en-US" sz="3200" b="1" dirty="0">
                <a:solidFill>
                  <a:srgbClr val="FF0000"/>
                </a:solidFill>
                <a:latin typeface="Times New Roman" panose="02020603050405020304" pitchFamily="18" charset="0"/>
                <a:cs typeface="Times New Roman" panose="02020603050405020304" pitchFamily="18" charset="0"/>
              </a:rPr>
              <a:t>central</a:t>
            </a:r>
            <a:r>
              <a:rPr lang="en-US" sz="3200" dirty="0">
                <a:latin typeface="Times New Roman" panose="02020603050405020304" pitchFamily="18" charset="0"/>
                <a:cs typeface="Times New Roman" panose="02020603050405020304" pitchFamily="18" charset="0"/>
              </a:rPr>
              <a:t> </a:t>
            </a:r>
            <a:r>
              <a:rPr lang="en-US" sz="3200" b="1" dirty="0">
                <a:solidFill>
                  <a:srgbClr val="FF0000"/>
                </a:solidFill>
                <a:latin typeface="Times New Roman" panose="02020603050405020304" pitchFamily="18" charset="0"/>
                <a:cs typeface="Times New Roman" panose="02020603050405020304" pitchFamily="18" charset="0"/>
              </a:rPr>
              <a:t>hub</a:t>
            </a:r>
            <a:r>
              <a:rPr lang="en-US" sz="3200" dirty="0">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ü"/>
              <a:defRPr/>
            </a:pPr>
            <a:r>
              <a:rPr lang="en-US" sz="3200" dirty="0">
                <a:latin typeface="Times New Roman" panose="02020603050405020304" pitchFamily="18" charset="0"/>
                <a:cs typeface="Times New Roman" panose="02020603050405020304" pitchFamily="18" charset="0"/>
              </a:rPr>
              <a:t>For this reason, often </a:t>
            </a:r>
            <a:r>
              <a:rPr lang="en-US" sz="3200" b="1" dirty="0">
                <a:solidFill>
                  <a:srgbClr val="0000CC"/>
                </a:solidFill>
                <a:latin typeface="Times New Roman" panose="02020603050405020304" pitchFamily="18" charset="0"/>
                <a:cs typeface="Times New Roman" panose="02020603050405020304" pitchFamily="18" charset="0"/>
              </a:rPr>
              <a:t>more</a:t>
            </a:r>
            <a:r>
              <a:rPr lang="en-US" sz="3200" dirty="0">
                <a:latin typeface="Times New Roman" panose="02020603050405020304" pitchFamily="18" charset="0"/>
                <a:cs typeface="Times New Roman" panose="02020603050405020304" pitchFamily="18" charset="0"/>
              </a:rPr>
              <a:t> </a:t>
            </a:r>
            <a:r>
              <a:rPr lang="en-US" sz="3200" b="1" dirty="0">
                <a:solidFill>
                  <a:srgbClr val="0000CC"/>
                </a:solidFill>
                <a:latin typeface="Times New Roman" panose="02020603050405020304" pitchFamily="18" charset="0"/>
                <a:cs typeface="Times New Roman" panose="02020603050405020304" pitchFamily="18" charset="0"/>
              </a:rPr>
              <a:t>cabling</a:t>
            </a:r>
            <a:r>
              <a:rPr lang="en-US" sz="3200" dirty="0">
                <a:latin typeface="Times New Roman" panose="02020603050405020304" pitchFamily="18" charset="0"/>
                <a:cs typeface="Times New Roman" panose="02020603050405020304" pitchFamily="18" charset="0"/>
              </a:rPr>
              <a:t> is required in a </a:t>
            </a:r>
            <a:r>
              <a:rPr lang="en-US" sz="3200" b="1" dirty="0">
                <a:solidFill>
                  <a:srgbClr val="0000CC"/>
                </a:solidFill>
                <a:latin typeface="Times New Roman" panose="02020603050405020304" pitchFamily="18" charset="0"/>
                <a:cs typeface="Times New Roman" panose="02020603050405020304" pitchFamily="18" charset="0"/>
              </a:rPr>
              <a:t>star</a:t>
            </a:r>
            <a:r>
              <a:rPr lang="en-US" sz="3200" dirty="0">
                <a:latin typeface="Times New Roman" panose="02020603050405020304" pitchFamily="18" charset="0"/>
                <a:cs typeface="Times New Roman" panose="02020603050405020304" pitchFamily="18" charset="0"/>
              </a:rPr>
              <a:t> than in some other </a:t>
            </a:r>
            <a:r>
              <a:rPr lang="en-US" sz="3200" b="1" dirty="0">
                <a:latin typeface="Times New Roman" panose="02020603050405020304" pitchFamily="18" charset="0"/>
                <a:cs typeface="Times New Roman" panose="02020603050405020304" pitchFamily="18" charset="0"/>
              </a:rPr>
              <a:t>topologies</a:t>
            </a:r>
            <a:r>
              <a:rPr lang="en-US" sz="3200" dirty="0">
                <a:latin typeface="Times New Roman" panose="02020603050405020304" pitchFamily="18" charset="0"/>
                <a:cs typeface="Times New Roman" panose="02020603050405020304" pitchFamily="18" charset="0"/>
              </a:rPr>
              <a:t> (such as </a:t>
            </a:r>
            <a:r>
              <a:rPr lang="en-US" sz="3200" b="1" dirty="0">
                <a:solidFill>
                  <a:srgbClr val="6600CC"/>
                </a:solidFill>
                <a:latin typeface="Times New Roman" panose="02020603050405020304" pitchFamily="18" charset="0"/>
                <a:cs typeface="Times New Roman" panose="02020603050405020304" pitchFamily="18" charset="0"/>
              </a:rPr>
              <a:t>ring</a:t>
            </a:r>
            <a:r>
              <a:rPr lang="en-US" sz="3200" dirty="0">
                <a:latin typeface="Times New Roman" panose="02020603050405020304" pitchFamily="18" charset="0"/>
                <a:cs typeface="Times New Roman" panose="02020603050405020304" pitchFamily="18" charset="0"/>
              </a:rPr>
              <a:t> or </a:t>
            </a:r>
            <a:r>
              <a:rPr lang="en-US" sz="3200" b="1" dirty="0">
                <a:solidFill>
                  <a:srgbClr val="6600CC"/>
                </a:solidFill>
                <a:latin typeface="Times New Roman" panose="02020603050405020304" pitchFamily="18" charset="0"/>
                <a:cs typeface="Times New Roman" panose="02020603050405020304" pitchFamily="18" charset="0"/>
              </a:rPr>
              <a:t>bus</a:t>
            </a:r>
            <a:r>
              <a:rPr lang="en-US" sz="3200" dirty="0" smtClean="0">
                <a:latin typeface="Times New Roman" panose="02020603050405020304" pitchFamily="18" charset="0"/>
                <a:cs typeface="Times New Roman" panose="02020603050405020304" pitchFamily="18" charset="0"/>
              </a:rPr>
              <a:t>).</a:t>
            </a:r>
            <a:endParaRPr lang="en-US" sz="3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E90F455D-9CE0-4F9B-A27C-72E940D52AA5}" type="slidenum">
              <a:rPr lang="en-US" smtClean="0"/>
              <a:pPr>
                <a:defRPr/>
              </a:pPr>
              <a:t>54</a:t>
            </a:fld>
            <a:r>
              <a:rPr lang="en-US" smtClean="0"/>
              <a:t> of 52</a:t>
            </a:r>
            <a:endParaRPr lang="en-US" dirty="0"/>
          </a:p>
        </p:txBody>
      </p:sp>
    </p:spTree>
    <p:extLst>
      <p:ext uri="{BB962C8B-B14F-4D97-AF65-F5344CB8AC3E}">
        <p14:creationId xmlns:p14="http://schemas.microsoft.com/office/powerpoint/2010/main" val="371210383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a:xfrm>
            <a:off x="457200" y="0"/>
            <a:ext cx="8229600" cy="609600"/>
          </a:xfrm>
        </p:spPr>
        <p:txBody>
          <a:bodyPr>
            <a:noAutofit/>
          </a:bodyPr>
          <a:lstStyle/>
          <a:p>
            <a:r>
              <a:rPr lang="en-US" sz="2800" b="1" dirty="0" smtClean="0">
                <a:solidFill>
                  <a:srgbClr val="6600CC"/>
                </a:solidFill>
                <a:latin typeface="Times New Roman" panose="02020603050405020304" pitchFamily="18" charset="0"/>
                <a:cs typeface="Times New Roman" panose="02020603050405020304" pitchFamily="18" charset="0"/>
              </a:rPr>
              <a:t>3. Ring Topology</a:t>
            </a:r>
          </a:p>
        </p:txBody>
      </p:sp>
      <p:sp>
        <p:nvSpPr>
          <p:cNvPr id="3" name="Content Placeholder 2"/>
          <p:cNvSpPr>
            <a:spLocks noGrp="1"/>
          </p:cNvSpPr>
          <p:nvPr>
            <p:ph idx="1"/>
          </p:nvPr>
        </p:nvSpPr>
        <p:spPr>
          <a:xfrm>
            <a:off x="0" y="609600"/>
            <a:ext cx="9143999" cy="6248400"/>
          </a:xfrm>
        </p:spPr>
        <p:txBody>
          <a:bodyPr>
            <a:noAutofit/>
          </a:bodyPr>
          <a:lstStyle/>
          <a:p>
            <a:pPr algn="just">
              <a:lnSpc>
                <a:spcPct val="150000"/>
              </a:lnSpc>
              <a:spcBef>
                <a:spcPts val="0"/>
              </a:spcBef>
              <a:buFont typeface="Wingdings" panose="05000000000000000000" pitchFamily="2" charset="2"/>
              <a:buChar char="§"/>
              <a:defRPr/>
            </a:pPr>
            <a:r>
              <a:rPr lang="en-US" sz="3000" dirty="0" smtClean="0">
                <a:latin typeface="Times New Roman" panose="02020603050405020304" pitchFamily="18" charset="0"/>
                <a:cs typeface="Times New Roman" panose="02020603050405020304" pitchFamily="18" charset="0"/>
              </a:rPr>
              <a:t>In a </a:t>
            </a:r>
            <a:r>
              <a:rPr lang="en-US" sz="3000" b="1" dirty="0" smtClean="0">
                <a:solidFill>
                  <a:srgbClr val="FF0000"/>
                </a:solidFill>
                <a:latin typeface="Times New Roman" panose="02020603050405020304" pitchFamily="18" charset="0"/>
                <a:cs typeface="Times New Roman" panose="02020603050405020304" pitchFamily="18" charset="0"/>
              </a:rPr>
              <a:t>ring</a:t>
            </a:r>
            <a:r>
              <a:rPr lang="en-US" sz="3000" dirty="0"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3000" b="1" dirty="0" smtClean="0">
                <a:solidFill>
                  <a:srgbClr val="FF0000"/>
                </a:solidFill>
                <a:latin typeface="Times New Roman" panose="02020603050405020304" pitchFamily="18" charset="0"/>
                <a:cs typeface="Times New Roman" panose="02020603050405020304" pitchFamily="18" charset="0"/>
              </a:rPr>
              <a:t>topology</a:t>
            </a:r>
            <a:r>
              <a:rPr lang="en-US" sz="3000" dirty="0" smtClean="0">
                <a:latin typeface="Times New Roman" panose="02020603050405020304" pitchFamily="18" charset="0"/>
                <a:cs typeface="Times New Roman" panose="02020603050405020304" pitchFamily="18" charset="0"/>
              </a:rPr>
              <a:t>, each device has a </a:t>
            </a:r>
            <a:r>
              <a:rPr lang="en-US" sz="3000" b="1" dirty="0" smtClean="0">
                <a:solidFill>
                  <a:srgbClr val="FF0000"/>
                </a:solidFill>
                <a:latin typeface="Times New Roman" panose="02020603050405020304" pitchFamily="18" charset="0"/>
                <a:cs typeface="Times New Roman" panose="02020603050405020304" pitchFamily="18" charset="0"/>
              </a:rPr>
              <a:t>dedicated</a:t>
            </a:r>
            <a:r>
              <a:rPr lang="en-US" sz="3000" dirty="0"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3000" b="1" dirty="0" smtClean="0">
                <a:solidFill>
                  <a:srgbClr val="FF0000"/>
                </a:solidFill>
                <a:latin typeface="Times New Roman" panose="02020603050405020304" pitchFamily="18" charset="0"/>
                <a:cs typeface="Times New Roman" panose="02020603050405020304" pitchFamily="18" charset="0"/>
              </a:rPr>
              <a:t>point-to-point</a:t>
            </a:r>
            <a:r>
              <a:rPr lang="en-US" sz="3000" dirty="0"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3000" b="1" dirty="0" smtClean="0">
                <a:latin typeface="Times New Roman" panose="02020603050405020304" pitchFamily="18" charset="0"/>
                <a:cs typeface="Times New Roman" panose="02020603050405020304" pitchFamily="18" charset="0"/>
              </a:rPr>
              <a:t>connection</a:t>
            </a:r>
            <a:r>
              <a:rPr lang="en-US" sz="3000" dirty="0" smtClean="0">
                <a:latin typeface="Times New Roman" panose="02020603050405020304" pitchFamily="18" charset="0"/>
                <a:cs typeface="Times New Roman" panose="02020603050405020304" pitchFamily="18" charset="0"/>
              </a:rPr>
              <a:t> with only the </a:t>
            </a:r>
            <a:r>
              <a:rPr lang="en-US" sz="3000" b="1" dirty="0" smtClean="0">
                <a:latin typeface="Times New Roman" panose="02020603050405020304" pitchFamily="18" charset="0"/>
                <a:cs typeface="Times New Roman" panose="02020603050405020304" pitchFamily="18" charset="0"/>
              </a:rPr>
              <a:t>two devices </a:t>
            </a:r>
            <a:r>
              <a:rPr lang="en-US" sz="3000" dirty="0" smtClean="0">
                <a:latin typeface="Times New Roman" panose="02020603050405020304" pitchFamily="18" charset="0"/>
                <a:cs typeface="Times New Roman" panose="02020603050405020304" pitchFamily="18" charset="0"/>
              </a:rPr>
              <a:t>on either side of it.</a:t>
            </a:r>
          </a:p>
          <a:p>
            <a:pPr algn="just">
              <a:lnSpc>
                <a:spcPct val="150000"/>
              </a:lnSpc>
              <a:spcBef>
                <a:spcPts val="0"/>
              </a:spcBef>
              <a:buFont typeface="Wingdings" panose="05000000000000000000" pitchFamily="2" charset="2"/>
              <a:buChar char="§"/>
              <a:defRPr/>
            </a:pPr>
            <a:r>
              <a:rPr lang="en-US" sz="3000" dirty="0" smtClean="0">
                <a:latin typeface="Times New Roman" panose="02020603050405020304" pitchFamily="18" charset="0"/>
                <a:cs typeface="Times New Roman" panose="02020603050405020304" pitchFamily="18" charset="0"/>
              </a:rPr>
              <a:t>A </a:t>
            </a:r>
            <a:r>
              <a:rPr lang="en-US" sz="3000" b="1" dirty="0" smtClean="0">
                <a:solidFill>
                  <a:srgbClr val="6600CC"/>
                </a:solidFill>
                <a:latin typeface="Times New Roman" panose="02020603050405020304" pitchFamily="18" charset="0"/>
                <a:cs typeface="Times New Roman" panose="02020603050405020304" pitchFamily="18" charset="0"/>
              </a:rPr>
              <a:t>signal</a:t>
            </a:r>
            <a:r>
              <a:rPr lang="en-US" sz="3000" dirty="0" smtClean="0">
                <a:latin typeface="Times New Roman" panose="02020603050405020304" pitchFamily="18" charset="0"/>
                <a:cs typeface="Times New Roman" panose="02020603050405020304" pitchFamily="18" charset="0"/>
              </a:rPr>
              <a:t> is </a:t>
            </a:r>
            <a:r>
              <a:rPr lang="en-US" sz="3000" b="1" dirty="0" smtClean="0">
                <a:solidFill>
                  <a:srgbClr val="6600CC"/>
                </a:solidFill>
                <a:latin typeface="Times New Roman" panose="02020603050405020304" pitchFamily="18" charset="0"/>
                <a:cs typeface="Times New Roman" panose="02020603050405020304" pitchFamily="18" charset="0"/>
              </a:rPr>
              <a:t>passed</a:t>
            </a:r>
            <a:r>
              <a:rPr lang="en-US" sz="3000" dirty="0" smtClean="0">
                <a:latin typeface="Times New Roman" panose="02020603050405020304" pitchFamily="18" charset="0"/>
                <a:cs typeface="Times New Roman" panose="02020603050405020304" pitchFamily="18" charset="0"/>
              </a:rPr>
              <a:t> along the </a:t>
            </a:r>
            <a:r>
              <a:rPr lang="en-US" sz="3000" b="1" dirty="0" smtClean="0">
                <a:solidFill>
                  <a:srgbClr val="6600CC"/>
                </a:solidFill>
                <a:latin typeface="Times New Roman" panose="02020603050405020304" pitchFamily="18" charset="0"/>
                <a:cs typeface="Times New Roman" panose="02020603050405020304" pitchFamily="18" charset="0"/>
              </a:rPr>
              <a:t>ring</a:t>
            </a:r>
            <a:r>
              <a:rPr lang="en-US" sz="3000" dirty="0" smtClean="0">
                <a:latin typeface="Times New Roman" panose="02020603050405020304" pitchFamily="18" charset="0"/>
                <a:cs typeface="Times New Roman" panose="02020603050405020304" pitchFamily="18" charset="0"/>
              </a:rPr>
              <a:t> in </a:t>
            </a:r>
            <a:r>
              <a:rPr lang="en-US" sz="3000" b="1" dirty="0" smtClean="0">
                <a:solidFill>
                  <a:srgbClr val="6600CC"/>
                </a:solidFill>
                <a:latin typeface="Times New Roman" panose="02020603050405020304" pitchFamily="18" charset="0"/>
                <a:cs typeface="Times New Roman" panose="02020603050405020304" pitchFamily="18" charset="0"/>
              </a:rPr>
              <a:t>one</a:t>
            </a:r>
            <a:r>
              <a:rPr lang="en-US" sz="3000" dirty="0" smtClean="0">
                <a:latin typeface="Times New Roman" panose="02020603050405020304" pitchFamily="18" charset="0"/>
                <a:cs typeface="Times New Roman" panose="02020603050405020304" pitchFamily="18" charset="0"/>
              </a:rPr>
              <a:t> </a:t>
            </a:r>
            <a:r>
              <a:rPr lang="en-US" sz="3000" b="1" dirty="0" smtClean="0">
                <a:solidFill>
                  <a:srgbClr val="6600CC"/>
                </a:solidFill>
                <a:latin typeface="Times New Roman" panose="02020603050405020304" pitchFamily="18" charset="0"/>
                <a:cs typeface="Times New Roman" panose="02020603050405020304" pitchFamily="18" charset="0"/>
              </a:rPr>
              <a:t>direction</a:t>
            </a:r>
            <a:r>
              <a:rPr lang="en-US" sz="3000" dirty="0" smtClean="0">
                <a:latin typeface="Times New Roman" panose="02020603050405020304" pitchFamily="18" charset="0"/>
                <a:cs typeface="Times New Roman" panose="02020603050405020304" pitchFamily="18" charset="0"/>
              </a:rPr>
              <a:t>, from </a:t>
            </a:r>
            <a:r>
              <a:rPr lang="en-US" sz="3000" b="1" dirty="0" smtClean="0">
                <a:solidFill>
                  <a:srgbClr val="006600"/>
                </a:solidFill>
                <a:latin typeface="Times New Roman" panose="02020603050405020304" pitchFamily="18" charset="0"/>
                <a:cs typeface="Times New Roman" panose="02020603050405020304" pitchFamily="18" charset="0"/>
              </a:rPr>
              <a:t>device</a:t>
            </a:r>
            <a:r>
              <a:rPr lang="en-US" sz="3000" dirty="0" smtClean="0">
                <a:latin typeface="Times New Roman" panose="02020603050405020304" pitchFamily="18" charset="0"/>
                <a:cs typeface="Times New Roman" panose="02020603050405020304" pitchFamily="18" charset="0"/>
              </a:rPr>
              <a:t> to </a:t>
            </a:r>
            <a:r>
              <a:rPr lang="en-US" sz="3000" b="1" dirty="0" smtClean="0">
                <a:solidFill>
                  <a:srgbClr val="006600"/>
                </a:solidFill>
                <a:latin typeface="Times New Roman" panose="02020603050405020304" pitchFamily="18" charset="0"/>
                <a:cs typeface="Times New Roman" panose="02020603050405020304" pitchFamily="18" charset="0"/>
              </a:rPr>
              <a:t>device</a:t>
            </a:r>
            <a:r>
              <a:rPr lang="en-US" sz="3000" dirty="0" smtClean="0">
                <a:latin typeface="Times New Roman" panose="02020603050405020304" pitchFamily="18" charset="0"/>
                <a:cs typeface="Times New Roman" panose="02020603050405020304" pitchFamily="18" charset="0"/>
              </a:rPr>
              <a:t>, until it </a:t>
            </a:r>
            <a:r>
              <a:rPr lang="en-US" sz="3000" b="1" dirty="0" smtClean="0">
                <a:solidFill>
                  <a:srgbClr val="006600"/>
                </a:solidFill>
                <a:latin typeface="Times New Roman" panose="02020603050405020304" pitchFamily="18" charset="0"/>
                <a:cs typeface="Times New Roman" panose="02020603050405020304" pitchFamily="18" charset="0"/>
              </a:rPr>
              <a:t>reaches</a:t>
            </a:r>
            <a:r>
              <a:rPr lang="en-US" sz="3000" dirty="0" smtClean="0">
                <a:latin typeface="Times New Roman" panose="02020603050405020304" pitchFamily="18" charset="0"/>
                <a:cs typeface="Times New Roman" panose="02020603050405020304" pitchFamily="18" charset="0"/>
              </a:rPr>
              <a:t> its </a:t>
            </a:r>
            <a:r>
              <a:rPr lang="en-US" sz="3000" b="1" dirty="0" smtClean="0">
                <a:solidFill>
                  <a:srgbClr val="006600"/>
                </a:solidFill>
                <a:latin typeface="Times New Roman" panose="02020603050405020304" pitchFamily="18" charset="0"/>
                <a:cs typeface="Times New Roman" panose="02020603050405020304" pitchFamily="18" charset="0"/>
              </a:rPr>
              <a:t>destination</a:t>
            </a:r>
            <a:r>
              <a:rPr lang="en-US" sz="3000" dirty="0" smtClean="0">
                <a:latin typeface="Times New Roman" panose="02020603050405020304" pitchFamily="18" charset="0"/>
                <a:cs typeface="Times New Roman" panose="02020603050405020304" pitchFamily="18" charset="0"/>
              </a:rPr>
              <a:t>.</a:t>
            </a:r>
          </a:p>
          <a:p>
            <a:pPr algn="just">
              <a:lnSpc>
                <a:spcPct val="150000"/>
              </a:lnSpc>
              <a:spcBef>
                <a:spcPts val="0"/>
              </a:spcBef>
              <a:buFont typeface="Wingdings" panose="05000000000000000000" pitchFamily="2" charset="2"/>
              <a:buChar char="§"/>
              <a:defRPr/>
            </a:pPr>
            <a:r>
              <a:rPr lang="en-US" sz="3000" b="1" dirty="0" smtClean="0">
                <a:latin typeface="Times New Roman" panose="02020603050405020304" pitchFamily="18" charset="0"/>
                <a:cs typeface="Times New Roman" panose="02020603050405020304" pitchFamily="18" charset="0"/>
              </a:rPr>
              <a:t>Each device </a:t>
            </a:r>
            <a:r>
              <a:rPr lang="en-US" sz="3000" dirty="0" smtClean="0">
                <a:latin typeface="Times New Roman" panose="02020603050405020304" pitchFamily="18" charset="0"/>
                <a:cs typeface="Times New Roman" panose="02020603050405020304" pitchFamily="18" charset="0"/>
              </a:rPr>
              <a:t>in the </a:t>
            </a:r>
            <a:r>
              <a:rPr lang="en-US" sz="3000" b="1" dirty="0" smtClean="0">
                <a:solidFill>
                  <a:srgbClr val="0000CC"/>
                </a:solidFill>
                <a:latin typeface="Times New Roman" panose="02020603050405020304" pitchFamily="18" charset="0"/>
                <a:cs typeface="Times New Roman" panose="02020603050405020304" pitchFamily="18" charset="0"/>
              </a:rPr>
              <a:t>ring</a:t>
            </a:r>
            <a:r>
              <a:rPr lang="en-US" sz="3000" dirty="0" smtClean="0">
                <a:latin typeface="Times New Roman" panose="02020603050405020304" pitchFamily="18" charset="0"/>
                <a:cs typeface="Times New Roman" panose="02020603050405020304" pitchFamily="18" charset="0"/>
              </a:rPr>
              <a:t> </a:t>
            </a:r>
            <a:r>
              <a:rPr lang="en-US" sz="3000" b="1" dirty="0" smtClean="0">
                <a:solidFill>
                  <a:srgbClr val="0000CC"/>
                </a:solidFill>
                <a:latin typeface="Times New Roman" panose="02020603050405020304" pitchFamily="18" charset="0"/>
                <a:cs typeface="Times New Roman" panose="02020603050405020304" pitchFamily="18" charset="0"/>
              </a:rPr>
              <a:t>incorporates</a:t>
            </a:r>
            <a:r>
              <a:rPr lang="en-US" sz="3000" dirty="0" smtClean="0">
                <a:latin typeface="Times New Roman" panose="02020603050405020304" pitchFamily="18" charset="0"/>
                <a:cs typeface="Times New Roman" panose="02020603050405020304" pitchFamily="18" charset="0"/>
              </a:rPr>
              <a:t> a </a:t>
            </a:r>
            <a:r>
              <a:rPr lang="en-US" sz="3000" b="1" dirty="0" smtClean="0">
                <a:solidFill>
                  <a:srgbClr val="0000CC"/>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repeater</a:t>
            </a:r>
            <a:r>
              <a:rPr lang="en-US" sz="3000" dirty="0" smtClean="0">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
              <a:defRPr/>
            </a:pPr>
            <a:r>
              <a:rPr lang="en-US" sz="3000" dirty="0" smtClean="0">
                <a:latin typeface="Times New Roman" panose="02020603050405020304" pitchFamily="18" charset="0"/>
                <a:cs typeface="Times New Roman" panose="02020603050405020304" pitchFamily="18" charset="0"/>
              </a:rPr>
              <a:t>When a </a:t>
            </a:r>
            <a:r>
              <a:rPr lang="en-US" sz="3000" b="1" dirty="0" smtClean="0">
                <a:solidFill>
                  <a:srgbClr val="FF0000"/>
                </a:solidFill>
                <a:latin typeface="Times New Roman" panose="02020603050405020304" pitchFamily="18" charset="0"/>
                <a:cs typeface="Times New Roman" panose="02020603050405020304" pitchFamily="18" charset="0"/>
              </a:rPr>
              <a:t>device</a:t>
            </a:r>
            <a:r>
              <a:rPr lang="en-US" sz="3000" dirty="0" smtClean="0">
                <a:latin typeface="Times New Roman" panose="02020603050405020304" pitchFamily="18" charset="0"/>
                <a:cs typeface="Times New Roman" panose="02020603050405020304" pitchFamily="18" charset="0"/>
              </a:rPr>
              <a:t> </a:t>
            </a:r>
            <a:r>
              <a:rPr lang="en-US" sz="3000" b="1" dirty="0" smtClean="0">
                <a:solidFill>
                  <a:srgbClr val="FF0000"/>
                </a:solidFill>
                <a:latin typeface="Times New Roman" panose="02020603050405020304" pitchFamily="18" charset="0"/>
                <a:cs typeface="Times New Roman" panose="02020603050405020304" pitchFamily="18" charset="0"/>
              </a:rPr>
              <a:t>receives</a:t>
            </a:r>
            <a:r>
              <a:rPr lang="en-US" sz="3000" dirty="0" smtClean="0">
                <a:latin typeface="Times New Roman" panose="02020603050405020304" pitchFamily="18" charset="0"/>
                <a:cs typeface="Times New Roman" panose="02020603050405020304" pitchFamily="18" charset="0"/>
              </a:rPr>
              <a:t> a </a:t>
            </a:r>
            <a:r>
              <a:rPr lang="en-US" sz="3000" b="1" dirty="0" smtClean="0">
                <a:solidFill>
                  <a:srgbClr val="FF0000"/>
                </a:solidFill>
                <a:latin typeface="Times New Roman" panose="02020603050405020304" pitchFamily="18" charset="0"/>
                <a:cs typeface="Times New Roman" panose="02020603050405020304" pitchFamily="18" charset="0"/>
              </a:rPr>
              <a:t>signal</a:t>
            </a:r>
            <a:r>
              <a:rPr lang="en-US" sz="3000" dirty="0" smtClean="0">
                <a:latin typeface="Times New Roman" panose="02020603050405020304" pitchFamily="18" charset="0"/>
                <a:cs typeface="Times New Roman" panose="02020603050405020304" pitchFamily="18" charset="0"/>
              </a:rPr>
              <a:t> </a:t>
            </a:r>
            <a:r>
              <a:rPr lang="en-US" sz="3000" b="1" dirty="0" smtClean="0">
                <a:solidFill>
                  <a:srgbClr val="FF0000"/>
                </a:solidFill>
                <a:latin typeface="Times New Roman" panose="02020603050405020304" pitchFamily="18" charset="0"/>
                <a:cs typeface="Times New Roman" panose="02020603050405020304" pitchFamily="18" charset="0"/>
              </a:rPr>
              <a:t>intended</a:t>
            </a:r>
            <a:r>
              <a:rPr lang="en-US" sz="3000" dirty="0" smtClean="0">
                <a:latin typeface="Times New Roman" panose="02020603050405020304" pitchFamily="18" charset="0"/>
                <a:cs typeface="Times New Roman" panose="02020603050405020304" pitchFamily="18" charset="0"/>
              </a:rPr>
              <a:t> for another </a:t>
            </a:r>
            <a:r>
              <a:rPr lang="en-US" sz="3000" b="1" dirty="0" smtClean="0">
                <a:latin typeface="Times New Roman" panose="02020603050405020304" pitchFamily="18" charset="0"/>
                <a:cs typeface="Times New Roman" panose="02020603050405020304" pitchFamily="18" charset="0"/>
              </a:rPr>
              <a:t>device</a:t>
            </a:r>
            <a:r>
              <a:rPr lang="en-US" sz="3000" dirty="0" smtClean="0">
                <a:latin typeface="Times New Roman" panose="02020603050405020304" pitchFamily="18" charset="0"/>
                <a:cs typeface="Times New Roman" panose="02020603050405020304" pitchFamily="18" charset="0"/>
              </a:rPr>
              <a:t>, its </a:t>
            </a:r>
            <a:r>
              <a:rPr lang="en-US" sz="3000" b="1" dirty="0" smtClean="0">
                <a:solidFill>
                  <a:srgbClr val="6600CC"/>
                </a:solidFill>
                <a:latin typeface="Times New Roman" panose="02020603050405020304" pitchFamily="18" charset="0"/>
                <a:cs typeface="Times New Roman" panose="02020603050405020304" pitchFamily="18" charset="0"/>
              </a:rPr>
              <a:t>repeater</a:t>
            </a:r>
            <a:r>
              <a:rPr lang="en-US" sz="3000" dirty="0" smtClean="0">
                <a:latin typeface="Times New Roman" panose="02020603050405020304" pitchFamily="18" charset="0"/>
                <a:cs typeface="Times New Roman" panose="02020603050405020304" pitchFamily="18" charset="0"/>
              </a:rPr>
              <a:t> </a:t>
            </a:r>
            <a:r>
              <a:rPr lang="en-US" sz="3000" b="1" dirty="0" smtClean="0">
                <a:solidFill>
                  <a:srgbClr val="6600CC"/>
                </a:solidFill>
                <a:latin typeface="Times New Roman" panose="02020603050405020304" pitchFamily="18" charset="0"/>
                <a:cs typeface="Times New Roman" panose="02020603050405020304" pitchFamily="18" charset="0"/>
              </a:rPr>
              <a:t>regenerates</a:t>
            </a:r>
            <a:r>
              <a:rPr lang="en-US" sz="3000" dirty="0" smtClean="0">
                <a:latin typeface="Times New Roman" panose="02020603050405020304" pitchFamily="18" charset="0"/>
                <a:cs typeface="Times New Roman" panose="02020603050405020304" pitchFamily="18" charset="0"/>
              </a:rPr>
              <a:t> the </a:t>
            </a:r>
            <a:r>
              <a:rPr lang="en-US" sz="3000" b="1" dirty="0" smtClean="0">
                <a:solidFill>
                  <a:srgbClr val="6600CC"/>
                </a:solidFill>
                <a:latin typeface="Times New Roman" panose="02020603050405020304" pitchFamily="18" charset="0"/>
                <a:cs typeface="Times New Roman" panose="02020603050405020304" pitchFamily="18" charset="0"/>
              </a:rPr>
              <a:t>bits</a:t>
            </a:r>
            <a:r>
              <a:rPr lang="en-US" sz="3000" dirty="0" smtClean="0">
                <a:latin typeface="Times New Roman" panose="02020603050405020304" pitchFamily="18" charset="0"/>
                <a:cs typeface="Times New Roman" panose="02020603050405020304" pitchFamily="18" charset="0"/>
              </a:rPr>
              <a:t> and </a:t>
            </a:r>
            <a:r>
              <a:rPr lang="en-US" sz="3000" b="1" dirty="0" smtClean="0">
                <a:solidFill>
                  <a:srgbClr val="006600"/>
                </a:solidFill>
                <a:latin typeface="Times New Roman" panose="02020603050405020304" pitchFamily="18" charset="0"/>
                <a:cs typeface="Times New Roman" panose="02020603050405020304" pitchFamily="18" charset="0"/>
              </a:rPr>
              <a:t>passes</a:t>
            </a:r>
            <a:r>
              <a:rPr lang="en-US" sz="3000" dirty="0" smtClean="0">
                <a:latin typeface="Times New Roman" panose="02020603050405020304" pitchFamily="18" charset="0"/>
                <a:cs typeface="Times New Roman" panose="02020603050405020304" pitchFamily="18" charset="0"/>
              </a:rPr>
              <a:t> them </a:t>
            </a:r>
            <a:r>
              <a:rPr lang="en-US" sz="3000" b="1" dirty="0" smtClean="0">
                <a:solidFill>
                  <a:srgbClr val="006600"/>
                </a:solidFill>
                <a:latin typeface="Times New Roman" panose="02020603050405020304" pitchFamily="18" charset="0"/>
                <a:cs typeface="Times New Roman" panose="02020603050405020304" pitchFamily="18" charset="0"/>
              </a:rPr>
              <a:t>along</a:t>
            </a:r>
            <a:endParaRPr lang="en-US" sz="3000" b="1" dirty="0">
              <a:solidFill>
                <a:srgbClr val="006600"/>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E90F455D-9CE0-4F9B-A27C-72E940D52AA5}" type="slidenum">
              <a:rPr lang="en-US" smtClean="0"/>
              <a:pPr>
                <a:defRPr/>
              </a:pPr>
              <a:t>55</a:t>
            </a:fld>
            <a:r>
              <a:rPr lang="en-US" smtClean="0"/>
              <a:t> of 52</a:t>
            </a:r>
            <a:endParaRPr lang="en-US"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Content Placeholder 2"/>
          <p:cNvSpPr>
            <a:spLocks noGrp="1"/>
          </p:cNvSpPr>
          <p:nvPr>
            <p:ph idx="1"/>
          </p:nvPr>
        </p:nvSpPr>
        <p:spPr>
          <a:xfrm>
            <a:off x="1219200" y="3947759"/>
            <a:ext cx="5937755" cy="3101983"/>
          </a:xfrm>
        </p:spPr>
        <p:txBody>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pPr>
              <a:buNone/>
            </a:pPr>
            <a:r>
              <a:rPr lang="en-US" dirty="0" smtClean="0"/>
              <a:t>Ring topology</a:t>
            </a:r>
          </a:p>
          <a:p>
            <a:pPr>
              <a:buNone/>
            </a:pPr>
            <a:endParaRPr lang="en-US" dirty="0" smtClean="0"/>
          </a:p>
        </p:txBody>
      </p:sp>
      <p:sp>
        <p:nvSpPr>
          <p:cNvPr id="3" name="Slide Number Placeholder 2"/>
          <p:cNvSpPr>
            <a:spLocks noGrp="1"/>
          </p:cNvSpPr>
          <p:nvPr>
            <p:ph type="sldNum" sz="quarter" idx="12"/>
          </p:nvPr>
        </p:nvSpPr>
        <p:spPr/>
        <p:txBody>
          <a:bodyPr/>
          <a:lstStyle/>
          <a:p>
            <a:pPr>
              <a:defRPr/>
            </a:pPr>
            <a:fld id="{E90F455D-9CE0-4F9B-A27C-72E940D52AA5}" type="slidenum">
              <a:rPr lang="en-US" smtClean="0"/>
              <a:pPr>
                <a:defRPr/>
              </a:pPr>
              <a:t>56</a:t>
            </a:fld>
            <a:r>
              <a:rPr lang="en-US" smtClean="0"/>
              <a:t> of 52</a:t>
            </a:r>
            <a:endParaRPr lang="en-US" dirty="0"/>
          </a:p>
        </p:txBody>
      </p:sp>
      <p:pic>
        <p:nvPicPr>
          <p:cNvPr id="40964" name="Picture 2"/>
          <p:cNvPicPr>
            <a:picLocks noChangeAspect="1" noChangeArrowheads="1"/>
          </p:cNvPicPr>
          <p:nvPr/>
        </p:nvPicPr>
        <p:blipFill>
          <a:blip r:embed="rId2"/>
          <a:srcRect/>
          <a:stretch>
            <a:fillRect/>
          </a:stretch>
        </p:blipFill>
        <p:spPr bwMode="auto">
          <a:xfrm>
            <a:off x="-9525" y="228600"/>
            <a:ext cx="9153525" cy="5257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a:xfrm>
            <a:off x="457200" y="0"/>
            <a:ext cx="8229600" cy="457200"/>
          </a:xfrm>
        </p:spPr>
        <p:txBody>
          <a:bodyPr>
            <a:noAutofit/>
          </a:bodyPr>
          <a:lstStyle/>
          <a:p>
            <a:r>
              <a:rPr lang="en-US" sz="2800" b="1" dirty="0" smtClean="0">
                <a:solidFill>
                  <a:srgbClr val="6600CC"/>
                </a:solidFill>
                <a:latin typeface="Times New Roman" panose="02020603050405020304" pitchFamily="18" charset="0"/>
                <a:cs typeface="Times New Roman" panose="02020603050405020304" pitchFamily="18" charset="0"/>
              </a:rPr>
              <a:t>3. Ring Topology------</a:t>
            </a:r>
          </a:p>
        </p:txBody>
      </p:sp>
      <p:sp>
        <p:nvSpPr>
          <p:cNvPr id="3" name="Content Placeholder 2"/>
          <p:cNvSpPr>
            <a:spLocks noGrp="1"/>
          </p:cNvSpPr>
          <p:nvPr>
            <p:ph idx="1"/>
          </p:nvPr>
        </p:nvSpPr>
        <p:spPr>
          <a:xfrm>
            <a:off x="0" y="304800"/>
            <a:ext cx="9143999" cy="6553200"/>
          </a:xfrm>
        </p:spPr>
        <p:txBody>
          <a:bodyPr>
            <a:noAutofit/>
          </a:bodyPr>
          <a:lstStyle/>
          <a:p>
            <a:pPr algn="just">
              <a:lnSpc>
                <a:spcPct val="150000"/>
              </a:lnSpc>
              <a:spcBef>
                <a:spcPts val="0"/>
              </a:spcBef>
              <a:buFont typeface="Wingdings" panose="05000000000000000000" pitchFamily="2" charset="2"/>
              <a:buChar char="§"/>
              <a:defRPr/>
            </a:pPr>
            <a:r>
              <a:rPr lang="en-US" sz="3200" dirty="0">
                <a:latin typeface="Times New Roman" panose="02020603050405020304" pitchFamily="18" charset="0"/>
                <a:cs typeface="Times New Roman" panose="02020603050405020304" pitchFamily="18" charset="0"/>
              </a:rPr>
              <a:t>A </a:t>
            </a:r>
            <a:r>
              <a:rPr lang="en-US" sz="3200" b="1" dirty="0">
                <a:latin typeface="Times New Roman" panose="02020603050405020304" pitchFamily="18" charset="0"/>
                <a:cs typeface="Times New Roman" panose="02020603050405020304" pitchFamily="18" charset="0"/>
              </a:rPr>
              <a:t>ring</a:t>
            </a:r>
            <a:r>
              <a:rPr lang="en-US" sz="3200" dirty="0">
                <a:latin typeface="Times New Roman" panose="02020603050405020304" pitchFamily="18" charset="0"/>
                <a:cs typeface="Times New Roman" panose="02020603050405020304" pitchFamily="18" charset="0"/>
              </a:rPr>
              <a:t> is relatively </a:t>
            </a:r>
            <a:r>
              <a:rPr lang="en-US" sz="3200" b="1" dirty="0">
                <a:solidFill>
                  <a:srgbClr val="FF0000"/>
                </a:solidFill>
                <a:latin typeface="Times New Roman" panose="02020603050405020304" pitchFamily="18" charset="0"/>
                <a:cs typeface="Times New Roman" panose="02020603050405020304" pitchFamily="18" charset="0"/>
              </a:rPr>
              <a:t>easy</a:t>
            </a:r>
            <a:r>
              <a:rPr lang="en-US" sz="3200"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3200" b="1" dirty="0">
                <a:solidFill>
                  <a:srgbClr val="FF0000"/>
                </a:solidFill>
                <a:latin typeface="Times New Roman" panose="02020603050405020304" pitchFamily="18" charset="0"/>
                <a:cs typeface="Times New Roman" panose="02020603050405020304" pitchFamily="18" charset="0"/>
              </a:rPr>
              <a:t>to</a:t>
            </a:r>
            <a:r>
              <a:rPr lang="en-US" sz="3200"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3200" b="1" dirty="0">
                <a:solidFill>
                  <a:srgbClr val="FF0000"/>
                </a:solidFill>
                <a:latin typeface="Times New Roman" panose="02020603050405020304" pitchFamily="18" charset="0"/>
                <a:cs typeface="Times New Roman" panose="02020603050405020304" pitchFamily="18" charset="0"/>
              </a:rPr>
              <a:t>install</a:t>
            </a:r>
            <a:r>
              <a:rPr lang="en-US" sz="3200"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and</a:t>
            </a:r>
            <a:r>
              <a:rPr lang="en-US" sz="3200"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3200" b="1" dirty="0" smtClean="0">
                <a:solidFill>
                  <a:srgbClr val="FF0000"/>
                </a:solidFill>
                <a:latin typeface="Times New Roman" panose="02020603050405020304" pitchFamily="18" charset="0"/>
                <a:cs typeface="Times New Roman" panose="02020603050405020304" pitchFamily="18" charset="0"/>
              </a:rPr>
              <a:t>reconfigure</a:t>
            </a:r>
            <a:r>
              <a:rPr lang="en-US" sz="3200" dirty="0" smtClean="0">
                <a:latin typeface="Times New Roman" panose="02020603050405020304" pitchFamily="18" charset="0"/>
                <a:cs typeface="Times New Roman" panose="02020603050405020304" pitchFamily="18" charset="0"/>
              </a:rPr>
              <a:t>.</a:t>
            </a:r>
          </a:p>
          <a:p>
            <a:pPr algn="just">
              <a:lnSpc>
                <a:spcPct val="150000"/>
              </a:lnSpc>
              <a:spcBef>
                <a:spcPts val="0"/>
              </a:spcBef>
              <a:buFont typeface="Wingdings" panose="05000000000000000000" pitchFamily="2" charset="2"/>
              <a:buChar char="ü"/>
              <a:defRPr/>
            </a:pPr>
            <a:r>
              <a:rPr lang="en-US" sz="3200" dirty="0" smtClean="0">
                <a:latin typeface="Times New Roman" panose="02020603050405020304" pitchFamily="18" charset="0"/>
                <a:cs typeface="Times New Roman" panose="02020603050405020304" pitchFamily="18" charset="0"/>
              </a:rPr>
              <a:t>Each </a:t>
            </a:r>
            <a:r>
              <a:rPr lang="en-US" sz="3200" b="1" dirty="0">
                <a:solidFill>
                  <a:srgbClr val="0000CC"/>
                </a:solidFill>
                <a:latin typeface="Times New Roman" panose="02020603050405020304" pitchFamily="18" charset="0"/>
                <a:cs typeface="Times New Roman" panose="02020603050405020304" pitchFamily="18" charset="0"/>
              </a:rPr>
              <a:t>device</a:t>
            </a:r>
            <a:r>
              <a:rPr lang="en-US" sz="3200" dirty="0">
                <a:latin typeface="Times New Roman" panose="02020603050405020304" pitchFamily="18" charset="0"/>
                <a:cs typeface="Times New Roman" panose="02020603050405020304" pitchFamily="18" charset="0"/>
              </a:rPr>
              <a:t> is linked to only its </a:t>
            </a:r>
            <a:r>
              <a:rPr lang="en-US" sz="3200" b="1" dirty="0">
                <a:solidFill>
                  <a:srgbClr val="0000CC"/>
                </a:solidFill>
                <a:latin typeface="Times New Roman" panose="02020603050405020304" pitchFamily="18" charset="0"/>
                <a:cs typeface="Times New Roman" panose="02020603050405020304" pitchFamily="18" charset="0"/>
              </a:rPr>
              <a:t>immediate</a:t>
            </a:r>
            <a:r>
              <a:rPr lang="en-US" sz="3200" dirty="0">
                <a:latin typeface="Times New Roman" panose="02020603050405020304" pitchFamily="18" charset="0"/>
                <a:cs typeface="Times New Roman" panose="02020603050405020304" pitchFamily="18" charset="0"/>
              </a:rPr>
              <a:t> </a:t>
            </a:r>
            <a:r>
              <a:rPr lang="en-US" sz="3200" b="1" dirty="0">
                <a:solidFill>
                  <a:srgbClr val="0000CC"/>
                </a:solidFill>
                <a:latin typeface="Times New Roman" panose="02020603050405020304" pitchFamily="18" charset="0"/>
                <a:cs typeface="Times New Roman" panose="02020603050405020304" pitchFamily="18" charset="0"/>
              </a:rPr>
              <a:t>neighbors</a:t>
            </a:r>
            <a:r>
              <a:rPr lang="en-US" sz="3200" dirty="0">
                <a:latin typeface="Times New Roman" panose="02020603050405020304" pitchFamily="18" charset="0"/>
                <a:cs typeface="Times New Roman" panose="02020603050405020304" pitchFamily="18" charset="0"/>
              </a:rPr>
              <a:t> (either </a:t>
            </a:r>
            <a:r>
              <a:rPr lang="en-US" sz="3200" b="1" dirty="0">
                <a:latin typeface="Times New Roman" panose="02020603050405020304" pitchFamily="18" charset="0"/>
                <a:cs typeface="Times New Roman" panose="02020603050405020304" pitchFamily="18" charset="0"/>
              </a:rPr>
              <a:t>physically</a:t>
            </a:r>
            <a:r>
              <a:rPr lang="en-US" sz="3200" dirty="0">
                <a:latin typeface="Times New Roman" panose="02020603050405020304" pitchFamily="18" charset="0"/>
                <a:cs typeface="Times New Roman" panose="02020603050405020304" pitchFamily="18" charset="0"/>
              </a:rPr>
              <a:t> or </a:t>
            </a:r>
            <a:r>
              <a:rPr lang="en-US" sz="3200" b="1" dirty="0">
                <a:latin typeface="Times New Roman" panose="02020603050405020304" pitchFamily="18" charset="0"/>
                <a:cs typeface="Times New Roman" panose="02020603050405020304" pitchFamily="18" charset="0"/>
              </a:rPr>
              <a:t>logically</a:t>
            </a:r>
            <a:r>
              <a:rPr lang="en-US" sz="3200" dirty="0">
                <a:latin typeface="Times New Roman" panose="02020603050405020304" pitchFamily="18" charset="0"/>
                <a:cs typeface="Times New Roman" panose="02020603050405020304" pitchFamily="18" charset="0"/>
              </a:rPr>
              <a:t>).</a:t>
            </a:r>
          </a:p>
          <a:p>
            <a:pPr algn="just">
              <a:lnSpc>
                <a:spcPct val="150000"/>
              </a:lnSpc>
              <a:spcBef>
                <a:spcPts val="0"/>
              </a:spcBef>
              <a:buFont typeface="Wingdings" panose="05000000000000000000" pitchFamily="2" charset="2"/>
              <a:buChar char="§"/>
              <a:defRPr/>
            </a:pPr>
            <a:r>
              <a:rPr lang="en-US" sz="3200" dirty="0">
                <a:latin typeface="Times New Roman" panose="02020603050405020304" pitchFamily="18" charset="0"/>
                <a:cs typeface="Times New Roman" panose="02020603050405020304" pitchFamily="18" charset="0"/>
              </a:rPr>
              <a:t>To </a:t>
            </a:r>
            <a:r>
              <a:rPr lang="en-US" sz="3200" b="1" dirty="0">
                <a:solidFill>
                  <a:srgbClr val="6600CC"/>
                </a:solidFill>
                <a:latin typeface="Times New Roman" panose="02020603050405020304" pitchFamily="18" charset="0"/>
                <a:cs typeface="Times New Roman" panose="02020603050405020304" pitchFamily="18" charset="0"/>
              </a:rPr>
              <a:t>add</a:t>
            </a:r>
            <a:r>
              <a:rPr lang="en-US" sz="3200" dirty="0">
                <a:latin typeface="Times New Roman" panose="02020603050405020304" pitchFamily="18" charset="0"/>
                <a:cs typeface="Times New Roman" panose="02020603050405020304" pitchFamily="18" charset="0"/>
              </a:rPr>
              <a:t> or </a:t>
            </a:r>
            <a:r>
              <a:rPr lang="en-US" sz="3200" b="1" dirty="0">
                <a:solidFill>
                  <a:srgbClr val="6600CC"/>
                </a:solidFill>
                <a:latin typeface="Times New Roman" panose="02020603050405020304" pitchFamily="18" charset="0"/>
                <a:cs typeface="Times New Roman" panose="02020603050405020304" pitchFamily="18" charset="0"/>
              </a:rPr>
              <a:t>delete</a:t>
            </a:r>
            <a:r>
              <a:rPr lang="en-US" sz="3200" dirty="0">
                <a:latin typeface="Times New Roman" panose="02020603050405020304" pitchFamily="18" charset="0"/>
                <a:cs typeface="Times New Roman" panose="02020603050405020304" pitchFamily="18" charset="0"/>
              </a:rPr>
              <a:t> a </a:t>
            </a:r>
            <a:r>
              <a:rPr lang="en-US" sz="3200" b="1" dirty="0">
                <a:solidFill>
                  <a:srgbClr val="6600CC"/>
                </a:solidFill>
                <a:latin typeface="Times New Roman" panose="02020603050405020304" pitchFamily="18" charset="0"/>
                <a:cs typeface="Times New Roman" panose="02020603050405020304" pitchFamily="18" charset="0"/>
              </a:rPr>
              <a:t>device</a:t>
            </a:r>
            <a:r>
              <a:rPr lang="en-US" sz="3200" dirty="0">
                <a:latin typeface="Times New Roman" panose="02020603050405020304" pitchFamily="18" charset="0"/>
                <a:cs typeface="Times New Roman" panose="02020603050405020304" pitchFamily="18" charset="0"/>
              </a:rPr>
              <a:t> requires </a:t>
            </a:r>
            <a:r>
              <a:rPr lang="en-US" sz="3200" b="1" dirty="0">
                <a:solidFill>
                  <a:srgbClr val="006600"/>
                </a:solidFill>
                <a:latin typeface="Times New Roman" panose="02020603050405020304" pitchFamily="18" charset="0"/>
                <a:cs typeface="Times New Roman" panose="02020603050405020304" pitchFamily="18" charset="0"/>
              </a:rPr>
              <a:t>changing</a:t>
            </a:r>
            <a:r>
              <a:rPr lang="en-US" sz="3200" dirty="0">
                <a:latin typeface="Times New Roman" panose="02020603050405020304" pitchFamily="18" charset="0"/>
                <a:cs typeface="Times New Roman" panose="02020603050405020304" pitchFamily="18" charset="0"/>
              </a:rPr>
              <a:t> only </a:t>
            </a:r>
            <a:r>
              <a:rPr lang="en-US" sz="3200" b="1" dirty="0">
                <a:solidFill>
                  <a:srgbClr val="006600"/>
                </a:solidFill>
                <a:latin typeface="Times New Roman" panose="02020603050405020304" pitchFamily="18" charset="0"/>
                <a:cs typeface="Times New Roman" panose="02020603050405020304" pitchFamily="18" charset="0"/>
              </a:rPr>
              <a:t>two</a:t>
            </a:r>
            <a:r>
              <a:rPr lang="en-US" sz="3200" dirty="0">
                <a:latin typeface="Times New Roman" panose="02020603050405020304" pitchFamily="18" charset="0"/>
                <a:cs typeface="Times New Roman" panose="02020603050405020304" pitchFamily="18" charset="0"/>
              </a:rPr>
              <a:t> </a:t>
            </a:r>
            <a:r>
              <a:rPr lang="en-US" sz="3200" b="1" dirty="0">
                <a:solidFill>
                  <a:srgbClr val="006600"/>
                </a:solidFill>
                <a:latin typeface="Times New Roman" panose="02020603050405020304" pitchFamily="18" charset="0"/>
                <a:cs typeface="Times New Roman" panose="02020603050405020304" pitchFamily="18" charset="0"/>
              </a:rPr>
              <a:t>connections</a:t>
            </a:r>
            <a:r>
              <a:rPr lang="en-US" sz="3200" dirty="0">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
              <a:defRPr/>
            </a:pPr>
            <a:r>
              <a:rPr lang="en-US" sz="3200" dirty="0">
                <a:latin typeface="Times New Roman" panose="02020603050405020304" pitchFamily="18" charset="0"/>
                <a:cs typeface="Times New Roman" panose="02020603050405020304" pitchFamily="18" charset="0"/>
              </a:rPr>
              <a:t>The </a:t>
            </a:r>
            <a:r>
              <a:rPr lang="en-US" sz="3200" b="1" dirty="0">
                <a:latin typeface="Times New Roman" panose="02020603050405020304" pitchFamily="18" charset="0"/>
                <a:cs typeface="Times New Roman" panose="02020603050405020304" pitchFamily="18" charset="0"/>
              </a:rPr>
              <a:t>only</a:t>
            </a:r>
            <a:r>
              <a:rPr lang="en-US" sz="3200" dirty="0">
                <a:latin typeface="Times New Roman" panose="02020603050405020304" pitchFamily="18" charset="0"/>
                <a:cs typeface="Times New Roman" panose="02020603050405020304" pitchFamily="18" charset="0"/>
              </a:rPr>
              <a:t> </a:t>
            </a:r>
            <a:r>
              <a:rPr lang="en-US" sz="3200" b="1" dirty="0">
                <a:latin typeface="Times New Roman" panose="02020603050405020304" pitchFamily="18" charset="0"/>
                <a:cs typeface="Times New Roman" panose="02020603050405020304" pitchFamily="18" charset="0"/>
              </a:rPr>
              <a:t>constraints</a:t>
            </a:r>
            <a:r>
              <a:rPr lang="en-US" sz="3200" dirty="0">
                <a:latin typeface="Times New Roman" panose="02020603050405020304" pitchFamily="18" charset="0"/>
                <a:cs typeface="Times New Roman" panose="02020603050405020304" pitchFamily="18" charset="0"/>
              </a:rPr>
              <a:t> are </a:t>
            </a:r>
            <a:r>
              <a:rPr lang="en-US" sz="3200" b="1" dirty="0">
                <a:solidFill>
                  <a:srgbClr val="0000CC"/>
                </a:solidFill>
                <a:latin typeface="Times New Roman" panose="02020603050405020304" pitchFamily="18" charset="0"/>
                <a:cs typeface="Times New Roman" panose="02020603050405020304" pitchFamily="18" charset="0"/>
              </a:rPr>
              <a:t>media</a:t>
            </a:r>
            <a:r>
              <a:rPr lang="en-US" sz="3200" dirty="0">
                <a:latin typeface="Times New Roman" panose="02020603050405020304" pitchFamily="18" charset="0"/>
                <a:cs typeface="Times New Roman" panose="02020603050405020304" pitchFamily="18" charset="0"/>
              </a:rPr>
              <a:t> and </a:t>
            </a:r>
            <a:r>
              <a:rPr lang="en-US" sz="3200" b="1" dirty="0">
                <a:solidFill>
                  <a:srgbClr val="0000CC"/>
                </a:solidFill>
                <a:latin typeface="Times New Roman" panose="02020603050405020304" pitchFamily="18" charset="0"/>
                <a:cs typeface="Times New Roman" panose="02020603050405020304" pitchFamily="18" charset="0"/>
              </a:rPr>
              <a:t>traffic</a:t>
            </a:r>
            <a:r>
              <a:rPr lang="en-US" sz="3200" dirty="0">
                <a:latin typeface="Times New Roman" panose="02020603050405020304" pitchFamily="18" charset="0"/>
                <a:cs typeface="Times New Roman" panose="02020603050405020304" pitchFamily="18" charset="0"/>
              </a:rPr>
              <a:t> considerations (</a:t>
            </a:r>
            <a:r>
              <a:rPr lang="en-US" sz="3200" b="1" dirty="0">
                <a:solidFill>
                  <a:srgbClr val="FF0000"/>
                </a:solidFill>
                <a:latin typeface="Times New Roman" panose="02020603050405020304" pitchFamily="18" charset="0"/>
                <a:cs typeface="Times New Roman" panose="02020603050405020304" pitchFamily="18" charset="0"/>
              </a:rPr>
              <a:t>maximum ring length </a:t>
            </a:r>
            <a:r>
              <a:rPr lang="en-US" sz="3200" dirty="0">
                <a:latin typeface="Times New Roman" panose="02020603050405020304" pitchFamily="18" charset="0"/>
                <a:cs typeface="Times New Roman" panose="02020603050405020304" pitchFamily="18" charset="0"/>
              </a:rPr>
              <a:t>and</a:t>
            </a:r>
            <a:r>
              <a:rPr lang="en-US" sz="3200"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3200" b="1" dirty="0">
                <a:solidFill>
                  <a:srgbClr val="FF0000"/>
                </a:solidFill>
                <a:latin typeface="Times New Roman" panose="02020603050405020304" pitchFamily="18" charset="0"/>
                <a:cs typeface="Times New Roman" panose="02020603050405020304" pitchFamily="18" charset="0"/>
              </a:rPr>
              <a:t>number of devices</a:t>
            </a:r>
            <a:r>
              <a:rPr lang="en-US" sz="3200" dirty="0">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
              <a:defRPr/>
            </a:pPr>
            <a:r>
              <a:rPr lang="en-US" sz="3200" dirty="0">
                <a:latin typeface="Times New Roman" panose="02020603050405020304" pitchFamily="18" charset="0"/>
                <a:cs typeface="Times New Roman" panose="02020603050405020304" pitchFamily="18" charset="0"/>
              </a:rPr>
              <a:t>In addition, </a:t>
            </a:r>
            <a:r>
              <a:rPr lang="en-US" sz="3200" b="1" dirty="0">
                <a:solidFill>
                  <a:srgbClr val="6600CC"/>
                </a:solidFill>
                <a:latin typeface="Times New Roman" panose="02020603050405020304" pitchFamily="18" charset="0"/>
                <a:cs typeface="Times New Roman" panose="02020603050405020304" pitchFamily="18" charset="0"/>
              </a:rPr>
              <a:t>fault</a:t>
            </a:r>
            <a:r>
              <a:rPr lang="en-US" sz="3200" dirty="0">
                <a:latin typeface="Times New Roman" panose="02020603050405020304" pitchFamily="18" charset="0"/>
                <a:cs typeface="Times New Roman" panose="02020603050405020304" pitchFamily="18" charset="0"/>
              </a:rPr>
              <a:t> </a:t>
            </a:r>
            <a:r>
              <a:rPr lang="en-US" sz="3200" b="1" dirty="0">
                <a:solidFill>
                  <a:srgbClr val="6600CC"/>
                </a:solidFill>
                <a:latin typeface="Times New Roman" panose="02020603050405020304" pitchFamily="18" charset="0"/>
                <a:cs typeface="Times New Roman" panose="02020603050405020304" pitchFamily="18" charset="0"/>
              </a:rPr>
              <a:t>isolation</a:t>
            </a:r>
            <a:r>
              <a:rPr lang="en-US" sz="3200" dirty="0">
                <a:latin typeface="Times New Roman" panose="02020603050405020304" pitchFamily="18" charset="0"/>
                <a:cs typeface="Times New Roman" panose="02020603050405020304" pitchFamily="18" charset="0"/>
              </a:rPr>
              <a:t> is </a:t>
            </a:r>
            <a:r>
              <a:rPr lang="en-US" sz="3200" b="1" dirty="0">
                <a:solidFill>
                  <a:srgbClr val="6600CC"/>
                </a:solidFill>
                <a:latin typeface="Times New Roman" panose="02020603050405020304" pitchFamily="18" charset="0"/>
                <a:cs typeface="Times New Roman" panose="02020603050405020304" pitchFamily="18" charset="0"/>
              </a:rPr>
              <a:t>simplified</a:t>
            </a:r>
            <a:r>
              <a:rPr lang="en-US" sz="3200" dirty="0" smtClean="0">
                <a:latin typeface="Times New Roman" panose="02020603050405020304" pitchFamily="18" charset="0"/>
                <a:cs typeface="Times New Roman" panose="02020603050405020304" pitchFamily="18" charset="0"/>
              </a:rPr>
              <a:t>.</a:t>
            </a:r>
            <a:endParaRPr lang="en-US" sz="3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E90F455D-9CE0-4F9B-A27C-72E940D52AA5}" type="slidenum">
              <a:rPr lang="en-US" smtClean="0"/>
              <a:pPr>
                <a:defRPr/>
              </a:pPr>
              <a:t>57</a:t>
            </a:fld>
            <a:r>
              <a:rPr lang="en-US" smtClean="0"/>
              <a:t> of 52</a:t>
            </a:r>
            <a:endParaRPr lang="en-US" dirty="0"/>
          </a:p>
        </p:txBody>
      </p:sp>
    </p:spTree>
    <p:extLst>
      <p:ext uri="{BB962C8B-B14F-4D97-AF65-F5344CB8AC3E}">
        <p14:creationId xmlns:p14="http://schemas.microsoft.com/office/powerpoint/2010/main" val="282183271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a:xfrm>
            <a:off x="457200" y="0"/>
            <a:ext cx="8229600" cy="304800"/>
          </a:xfrm>
        </p:spPr>
        <p:txBody>
          <a:bodyPr>
            <a:noAutofit/>
          </a:bodyPr>
          <a:lstStyle/>
          <a:p>
            <a:r>
              <a:rPr lang="en-US" sz="2800" b="1" dirty="0" smtClean="0">
                <a:solidFill>
                  <a:srgbClr val="6600CC"/>
                </a:solidFill>
                <a:latin typeface="Times New Roman" panose="02020603050405020304" pitchFamily="18" charset="0"/>
                <a:cs typeface="Times New Roman" panose="02020603050405020304" pitchFamily="18" charset="0"/>
              </a:rPr>
              <a:t>3. Ring Topology------</a:t>
            </a:r>
          </a:p>
        </p:txBody>
      </p:sp>
      <p:sp>
        <p:nvSpPr>
          <p:cNvPr id="3" name="Content Placeholder 2"/>
          <p:cNvSpPr>
            <a:spLocks noGrp="1"/>
          </p:cNvSpPr>
          <p:nvPr>
            <p:ph idx="1"/>
          </p:nvPr>
        </p:nvSpPr>
        <p:spPr>
          <a:xfrm>
            <a:off x="0" y="304800"/>
            <a:ext cx="9143999" cy="6553200"/>
          </a:xfrm>
        </p:spPr>
        <p:txBody>
          <a:bodyPr>
            <a:noAutofit/>
          </a:bodyPr>
          <a:lstStyle/>
          <a:p>
            <a:pPr algn="just">
              <a:lnSpc>
                <a:spcPct val="150000"/>
              </a:lnSpc>
              <a:spcBef>
                <a:spcPts val="0"/>
              </a:spcBef>
              <a:buFont typeface="Wingdings" panose="05000000000000000000" pitchFamily="2" charset="2"/>
              <a:buChar char="§"/>
              <a:defRPr/>
            </a:pPr>
            <a:r>
              <a:rPr lang="en-US" sz="2900" dirty="0">
                <a:latin typeface="Times New Roman" panose="02020603050405020304" pitchFamily="18" charset="0"/>
                <a:cs typeface="Times New Roman" panose="02020603050405020304" pitchFamily="18" charset="0"/>
              </a:rPr>
              <a:t>Generally in a </a:t>
            </a:r>
            <a:r>
              <a:rPr lang="en-US" sz="2900" b="1" dirty="0">
                <a:latin typeface="Times New Roman" panose="02020603050405020304" pitchFamily="18" charset="0"/>
                <a:cs typeface="Times New Roman" panose="02020603050405020304" pitchFamily="18" charset="0"/>
              </a:rPr>
              <a:t>ring</a:t>
            </a:r>
            <a:r>
              <a:rPr lang="en-US" sz="2900" dirty="0">
                <a:latin typeface="Times New Roman" panose="02020603050405020304" pitchFamily="18" charset="0"/>
                <a:cs typeface="Times New Roman" panose="02020603050405020304" pitchFamily="18" charset="0"/>
              </a:rPr>
              <a:t>, a </a:t>
            </a:r>
            <a:r>
              <a:rPr lang="en-US" sz="2900" b="1" dirty="0">
                <a:solidFill>
                  <a:srgbClr val="FF0000"/>
                </a:solidFill>
                <a:latin typeface="Times New Roman" panose="02020603050405020304" pitchFamily="18" charset="0"/>
                <a:cs typeface="Times New Roman" panose="02020603050405020304" pitchFamily="18" charset="0"/>
              </a:rPr>
              <a:t>signal</a:t>
            </a:r>
            <a:r>
              <a:rPr lang="en-US" sz="2900" dirty="0">
                <a:latin typeface="Times New Roman" panose="02020603050405020304" pitchFamily="18" charset="0"/>
                <a:cs typeface="Times New Roman" panose="02020603050405020304" pitchFamily="18" charset="0"/>
              </a:rPr>
              <a:t> is </a:t>
            </a:r>
            <a:r>
              <a:rPr lang="en-US" sz="2900" b="1" dirty="0">
                <a:solidFill>
                  <a:srgbClr val="FF0000"/>
                </a:solidFill>
                <a:latin typeface="Times New Roman" panose="02020603050405020304" pitchFamily="18" charset="0"/>
                <a:cs typeface="Times New Roman" panose="02020603050405020304" pitchFamily="18" charset="0"/>
              </a:rPr>
              <a:t>circulating</a:t>
            </a:r>
            <a:r>
              <a:rPr lang="en-US" sz="2900" dirty="0">
                <a:latin typeface="Times New Roman" panose="02020603050405020304" pitchFamily="18" charset="0"/>
                <a:cs typeface="Times New Roman" panose="02020603050405020304" pitchFamily="18" charset="0"/>
              </a:rPr>
              <a:t> at </a:t>
            </a:r>
            <a:r>
              <a:rPr lang="en-US" sz="2900" b="1" dirty="0">
                <a:solidFill>
                  <a:srgbClr val="FF0000"/>
                </a:solidFill>
                <a:latin typeface="Times New Roman" panose="02020603050405020304" pitchFamily="18" charset="0"/>
                <a:cs typeface="Times New Roman" panose="02020603050405020304" pitchFamily="18" charset="0"/>
              </a:rPr>
              <a:t>all</a:t>
            </a:r>
            <a:r>
              <a:rPr lang="en-US" sz="2900" dirty="0">
                <a:latin typeface="Times New Roman" panose="02020603050405020304" pitchFamily="18" charset="0"/>
                <a:cs typeface="Times New Roman" panose="02020603050405020304" pitchFamily="18" charset="0"/>
              </a:rPr>
              <a:t> </a:t>
            </a:r>
            <a:r>
              <a:rPr lang="en-US" sz="2900" b="1" dirty="0">
                <a:solidFill>
                  <a:srgbClr val="FF0000"/>
                </a:solidFill>
                <a:latin typeface="Times New Roman" panose="02020603050405020304" pitchFamily="18" charset="0"/>
                <a:cs typeface="Times New Roman" panose="02020603050405020304" pitchFamily="18" charset="0"/>
              </a:rPr>
              <a:t>times</a:t>
            </a:r>
            <a:r>
              <a:rPr lang="en-US" sz="2900" dirty="0">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
              <a:defRPr/>
            </a:pPr>
            <a:r>
              <a:rPr lang="en-US" sz="2900" dirty="0">
                <a:latin typeface="Times New Roman" panose="02020603050405020304" pitchFamily="18" charset="0"/>
                <a:cs typeface="Times New Roman" panose="02020603050405020304" pitchFamily="18" charset="0"/>
              </a:rPr>
              <a:t>In a </a:t>
            </a:r>
            <a:r>
              <a:rPr lang="en-US" sz="2900" b="1" dirty="0">
                <a:solidFill>
                  <a:srgbClr val="6600CC"/>
                </a:solidFill>
                <a:latin typeface="Times New Roman" panose="02020603050405020304" pitchFamily="18" charset="0"/>
                <a:cs typeface="Times New Roman" panose="02020603050405020304" pitchFamily="18" charset="0"/>
              </a:rPr>
              <a:t>simple ring</a:t>
            </a:r>
            <a:r>
              <a:rPr lang="en-US" sz="2900" dirty="0">
                <a:latin typeface="Times New Roman" panose="02020603050405020304" pitchFamily="18" charset="0"/>
                <a:cs typeface="Times New Roman" panose="02020603050405020304" pitchFamily="18" charset="0"/>
              </a:rPr>
              <a:t>, a </a:t>
            </a:r>
            <a:r>
              <a:rPr lang="en-US" sz="2900" b="1" dirty="0">
                <a:solidFill>
                  <a:srgbClr val="6600CC"/>
                </a:solidFill>
                <a:latin typeface="Times New Roman" panose="02020603050405020304" pitchFamily="18" charset="0"/>
                <a:cs typeface="Times New Roman" panose="02020603050405020304" pitchFamily="18" charset="0"/>
              </a:rPr>
              <a:t>break in the ring </a:t>
            </a:r>
            <a:r>
              <a:rPr lang="en-US" sz="2900" dirty="0">
                <a:latin typeface="Times New Roman" panose="02020603050405020304" pitchFamily="18" charset="0"/>
                <a:cs typeface="Times New Roman" panose="02020603050405020304" pitchFamily="18" charset="0"/>
              </a:rPr>
              <a:t>(such as a </a:t>
            </a:r>
            <a:r>
              <a:rPr lang="en-US" sz="2900" b="1" dirty="0">
                <a:latin typeface="Times New Roman" panose="02020603050405020304" pitchFamily="18" charset="0"/>
                <a:cs typeface="Times New Roman" panose="02020603050405020304" pitchFamily="18" charset="0"/>
              </a:rPr>
              <a:t>disabled station</a:t>
            </a:r>
            <a:r>
              <a:rPr lang="en-US" sz="2900" dirty="0">
                <a:latin typeface="Times New Roman" panose="02020603050405020304" pitchFamily="18" charset="0"/>
                <a:cs typeface="Times New Roman" panose="02020603050405020304" pitchFamily="18" charset="0"/>
              </a:rPr>
              <a:t>) can </a:t>
            </a:r>
            <a:r>
              <a:rPr lang="en-US" sz="2900" b="1" dirty="0">
                <a:solidFill>
                  <a:srgbClr val="008080"/>
                </a:solidFill>
                <a:latin typeface="Times New Roman" panose="02020603050405020304" pitchFamily="18" charset="0"/>
                <a:cs typeface="Times New Roman" panose="02020603050405020304" pitchFamily="18" charset="0"/>
              </a:rPr>
              <a:t>disable</a:t>
            </a:r>
            <a:r>
              <a:rPr lang="en-US" sz="2900" dirty="0">
                <a:latin typeface="Times New Roman" panose="02020603050405020304" pitchFamily="18" charset="0"/>
                <a:cs typeface="Times New Roman" panose="02020603050405020304" pitchFamily="18" charset="0"/>
              </a:rPr>
              <a:t> the </a:t>
            </a:r>
            <a:r>
              <a:rPr lang="en-US" sz="2900" b="1" dirty="0">
                <a:solidFill>
                  <a:srgbClr val="008080"/>
                </a:solidFill>
                <a:latin typeface="Times New Roman" panose="02020603050405020304" pitchFamily="18" charset="0"/>
                <a:cs typeface="Times New Roman" panose="02020603050405020304" pitchFamily="18" charset="0"/>
              </a:rPr>
              <a:t>entire</a:t>
            </a:r>
            <a:r>
              <a:rPr lang="en-US" sz="2900" dirty="0">
                <a:latin typeface="Times New Roman" panose="02020603050405020304" pitchFamily="18" charset="0"/>
                <a:cs typeface="Times New Roman" panose="02020603050405020304" pitchFamily="18" charset="0"/>
              </a:rPr>
              <a:t> </a:t>
            </a:r>
            <a:r>
              <a:rPr lang="en-US" sz="2900" b="1" dirty="0">
                <a:solidFill>
                  <a:srgbClr val="008080"/>
                </a:solidFill>
                <a:latin typeface="Times New Roman" panose="02020603050405020304" pitchFamily="18" charset="0"/>
                <a:cs typeface="Times New Roman" panose="02020603050405020304" pitchFamily="18" charset="0"/>
              </a:rPr>
              <a:t>network</a:t>
            </a:r>
            <a:r>
              <a:rPr lang="en-US" sz="2900" dirty="0">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ü"/>
              <a:defRPr/>
            </a:pPr>
            <a:r>
              <a:rPr lang="en-US" sz="2900" dirty="0">
                <a:latin typeface="Times New Roman" panose="02020603050405020304" pitchFamily="18" charset="0"/>
                <a:cs typeface="Times New Roman" panose="02020603050405020304" pitchFamily="18" charset="0"/>
              </a:rPr>
              <a:t>This </a:t>
            </a:r>
            <a:r>
              <a:rPr lang="en-US" sz="2900" b="1" dirty="0">
                <a:latin typeface="Times New Roman" panose="02020603050405020304" pitchFamily="18" charset="0"/>
                <a:cs typeface="Times New Roman" panose="02020603050405020304" pitchFamily="18" charset="0"/>
              </a:rPr>
              <a:t>weakness</a:t>
            </a:r>
            <a:r>
              <a:rPr lang="en-US" sz="2900" dirty="0">
                <a:latin typeface="Times New Roman" panose="02020603050405020304" pitchFamily="18" charset="0"/>
                <a:cs typeface="Times New Roman" panose="02020603050405020304" pitchFamily="18" charset="0"/>
              </a:rPr>
              <a:t> can be solved by using a </a:t>
            </a:r>
            <a:r>
              <a:rPr lang="en-US" sz="2900" b="1" dirty="0">
                <a:solidFill>
                  <a:srgbClr val="FF0000"/>
                </a:solidFill>
                <a:latin typeface="Times New Roman" panose="02020603050405020304" pitchFamily="18" charset="0"/>
                <a:cs typeface="Times New Roman" panose="02020603050405020304" pitchFamily="18" charset="0"/>
              </a:rPr>
              <a:t>dual ring </a:t>
            </a:r>
            <a:r>
              <a:rPr lang="en-US" sz="2900" dirty="0">
                <a:latin typeface="Times New Roman" panose="02020603050405020304" pitchFamily="18" charset="0"/>
                <a:cs typeface="Times New Roman" panose="02020603050405020304" pitchFamily="18" charset="0"/>
              </a:rPr>
              <a:t>or a </a:t>
            </a:r>
            <a:r>
              <a:rPr lang="en-US" sz="2900" b="1" dirty="0">
                <a:solidFill>
                  <a:srgbClr val="FF0000"/>
                </a:solidFill>
                <a:latin typeface="Times New Roman" panose="02020603050405020304" pitchFamily="18" charset="0"/>
                <a:cs typeface="Times New Roman" panose="02020603050405020304" pitchFamily="18" charset="0"/>
              </a:rPr>
              <a:t>switch capable </a:t>
            </a:r>
            <a:r>
              <a:rPr lang="en-US" sz="2900" dirty="0">
                <a:latin typeface="Times New Roman" panose="02020603050405020304" pitchFamily="18" charset="0"/>
                <a:cs typeface="Times New Roman" panose="02020603050405020304" pitchFamily="18" charset="0"/>
              </a:rPr>
              <a:t>of </a:t>
            </a:r>
            <a:r>
              <a:rPr lang="en-US" sz="2900" b="1" dirty="0">
                <a:solidFill>
                  <a:srgbClr val="0000CC"/>
                </a:solidFill>
                <a:latin typeface="Times New Roman" panose="02020603050405020304" pitchFamily="18" charset="0"/>
                <a:cs typeface="Times New Roman" panose="02020603050405020304" pitchFamily="18" charset="0"/>
              </a:rPr>
              <a:t>closing</a:t>
            </a:r>
            <a:r>
              <a:rPr lang="en-US" sz="2900" dirty="0">
                <a:latin typeface="Times New Roman" panose="02020603050405020304" pitchFamily="18" charset="0"/>
                <a:cs typeface="Times New Roman" panose="02020603050405020304" pitchFamily="18" charset="0"/>
              </a:rPr>
              <a:t> </a:t>
            </a:r>
            <a:r>
              <a:rPr lang="en-US" sz="2900" b="1" dirty="0">
                <a:solidFill>
                  <a:srgbClr val="0000CC"/>
                </a:solidFill>
                <a:latin typeface="Times New Roman" panose="02020603050405020304" pitchFamily="18" charset="0"/>
                <a:cs typeface="Times New Roman" panose="02020603050405020304" pitchFamily="18" charset="0"/>
              </a:rPr>
              <a:t>off</a:t>
            </a:r>
            <a:r>
              <a:rPr lang="en-US" sz="2900" dirty="0">
                <a:latin typeface="Times New Roman" panose="02020603050405020304" pitchFamily="18" charset="0"/>
                <a:cs typeface="Times New Roman" panose="02020603050405020304" pitchFamily="18" charset="0"/>
              </a:rPr>
              <a:t> the </a:t>
            </a:r>
            <a:r>
              <a:rPr lang="en-US" sz="2900" b="1" dirty="0">
                <a:solidFill>
                  <a:srgbClr val="0000CC"/>
                </a:solidFill>
                <a:latin typeface="Times New Roman" panose="02020603050405020304" pitchFamily="18" charset="0"/>
                <a:cs typeface="Times New Roman" panose="02020603050405020304" pitchFamily="18" charset="0"/>
              </a:rPr>
              <a:t>break</a:t>
            </a:r>
            <a:r>
              <a:rPr lang="en-US" sz="2900" dirty="0">
                <a:latin typeface="Times New Roman" panose="02020603050405020304" pitchFamily="18" charset="0"/>
                <a:cs typeface="Times New Roman" panose="02020603050405020304" pitchFamily="18" charset="0"/>
              </a:rPr>
              <a:t>.</a:t>
            </a:r>
          </a:p>
          <a:p>
            <a:pPr algn="just">
              <a:lnSpc>
                <a:spcPct val="150000"/>
              </a:lnSpc>
              <a:spcBef>
                <a:spcPts val="0"/>
              </a:spcBef>
              <a:buFont typeface="Wingdings" panose="05000000000000000000" pitchFamily="2" charset="2"/>
              <a:buChar char="§"/>
              <a:defRPr/>
            </a:pPr>
            <a:r>
              <a:rPr lang="en-US" sz="2900" b="1" dirty="0">
                <a:latin typeface="Times New Roman" panose="02020603050405020304" pitchFamily="18" charset="0"/>
                <a:cs typeface="Times New Roman" panose="02020603050405020304" pitchFamily="18" charset="0"/>
              </a:rPr>
              <a:t>Ring topology </a:t>
            </a:r>
            <a:r>
              <a:rPr lang="en-US" sz="2900" dirty="0">
                <a:latin typeface="Times New Roman" panose="02020603050405020304" pitchFamily="18" charset="0"/>
                <a:cs typeface="Times New Roman" panose="02020603050405020304" pitchFamily="18" charset="0"/>
              </a:rPr>
              <a:t>was </a:t>
            </a:r>
            <a:r>
              <a:rPr lang="en-US" sz="2900" b="1" dirty="0">
                <a:latin typeface="Times New Roman" panose="02020603050405020304" pitchFamily="18" charset="0"/>
                <a:cs typeface="Times New Roman" panose="02020603050405020304" pitchFamily="18" charset="0"/>
              </a:rPr>
              <a:t>prevalent</a:t>
            </a:r>
            <a:r>
              <a:rPr lang="en-US" sz="2900" dirty="0">
                <a:latin typeface="Times New Roman" panose="02020603050405020304" pitchFamily="18" charset="0"/>
                <a:cs typeface="Times New Roman" panose="02020603050405020304" pitchFamily="18" charset="0"/>
              </a:rPr>
              <a:t> when IBM introduced its </a:t>
            </a:r>
            <a:r>
              <a:rPr lang="en-US" sz="2900" b="1" dirty="0">
                <a:solidFill>
                  <a:srgbClr val="008080"/>
                </a:solidFill>
                <a:latin typeface="Times New Roman" panose="02020603050405020304" pitchFamily="18" charset="0"/>
                <a:cs typeface="Times New Roman" panose="02020603050405020304" pitchFamily="18" charset="0"/>
              </a:rPr>
              <a:t>local-area network </a:t>
            </a:r>
            <a:r>
              <a:rPr lang="en-US" sz="2900" b="1" dirty="0">
                <a:solidFill>
                  <a:srgbClr val="FF0000"/>
                </a:solidFill>
                <a:latin typeface="Times New Roman" panose="02020603050405020304" pitchFamily="18" charset="0"/>
                <a:cs typeface="Times New Roman" panose="02020603050405020304" pitchFamily="18" charset="0"/>
              </a:rPr>
              <a:t>Token Ring</a:t>
            </a:r>
            <a:r>
              <a:rPr lang="en-US" sz="2900" dirty="0">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
              <a:defRPr/>
            </a:pPr>
            <a:r>
              <a:rPr lang="en-US" sz="2900" dirty="0">
                <a:latin typeface="Times New Roman" panose="02020603050405020304" pitchFamily="18" charset="0"/>
                <a:cs typeface="Times New Roman" panose="02020603050405020304" pitchFamily="18" charset="0"/>
              </a:rPr>
              <a:t>Today, the need for </a:t>
            </a:r>
            <a:r>
              <a:rPr lang="en-US" sz="2900" b="1" dirty="0">
                <a:solidFill>
                  <a:srgbClr val="6600CC"/>
                </a:solidFill>
                <a:latin typeface="Times New Roman" panose="02020603050405020304" pitchFamily="18" charset="0"/>
                <a:cs typeface="Times New Roman" panose="02020603050405020304" pitchFamily="18" charset="0"/>
              </a:rPr>
              <a:t>higher-speed LANs </a:t>
            </a:r>
            <a:r>
              <a:rPr lang="en-US" sz="2900" dirty="0">
                <a:latin typeface="Times New Roman" panose="02020603050405020304" pitchFamily="18" charset="0"/>
                <a:cs typeface="Times New Roman" panose="02020603050405020304" pitchFamily="18" charset="0"/>
              </a:rPr>
              <a:t>has made this </a:t>
            </a:r>
            <a:r>
              <a:rPr lang="en-US" sz="2900" b="1" dirty="0">
                <a:latin typeface="Times New Roman" panose="02020603050405020304" pitchFamily="18" charset="0"/>
                <a:cs typeface="Times New Roman" panose="02020603050405020304" pitchFamily="18" charset="0"/>
              </a:rPr>
              <a:t>topology</a:t>
            </a:r>
            <a:r>
              <a:rPr lang="en-US" sz="2900" dirty="0">
                <a:latin typeface="Times New Roman" panose="02020603050405020304" pitchFamily="18" charset="0"/>
                <a:cs typeface="Times New Roman" panose="02020603050405020304" pitchFamily="18" charset="0"/>
              </a:rPr>
              <a:t> </a:t>
            </a:r>
            <a:r>
              <a:rPr lang="en-US" sz="2900" b="1" dirty="0">
                <a:latin typeface="Times New Roman" panose="02020603050405020304" pitchFamily="18" charset="0"/>
                <a:cs typeface="Times New Roman" panose="02020603050405020304" pitchFamily="18" charset="0"/>
              </a:rPr>
              <a:t>less</a:t>
            </a:r>
            <a:r>
              <a:rPr lang="en-US" sz="2900" dirty="0">
                <a:latin typeface="Times New Roman" panose="02020603050405020304" pitchFamily="18" charset="0"/>
                <a:cs typeface="Times New Roman" panose="02020603050405020304" pitchFamily="18" charset="0"/>
              </a:rPr>
              <a:t> </a:t>
            </a:r>
            <a:r>
              <a:rPr lang="en-US" sz="2900" b="1" dirty="0">
                <a:latin typeface="Times New Roman" panose="02020603050405020304" pitchFamily="18" charset="0"/>
                <a:cs typeface="Times New Roman" panose="02020603050405020304" pitchFamily="18" charset="0"/>
              </a:rPr>
              <a:t>popular</a:t>
            </a:r>
            <a:r>
              <a:rPr lang="en-US" sz="2900" dirty="0">
                <a:latin typeface="Times New Roman" panose="02020603050405020304" pitchFamily="18" charset="0"/>
                <a:cs typeface="Times New Roman" panose="02020603050405020304" pitchFamily="18" charset="0"/>
              </a:rPr>
              <a:t>.</a:t>
            </a:r>
          </a:p>
          <a:p>
            <a:pPr marL="0" indent="0" algn="just">
              <a:lnSpc>
                <a:spcPct val="150000"/>
              </a:lnSpc>
              <a:spcBef>
                <a:spcPts val="0"/>
              </a:spcBef>
              <a:buNone/>
              <a:defRPr/>
            </a:pPr>
            <a:endParaRPr lang="en-US" sz="29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E90F455D-9CE0-4F9B-A27C-72E940D52AA5}" type="slidenum">
              <a:rPr lang="en-US" smtClean="0"/>
              <a:pPr>
                <a:defRPr/>
              </a:pPr>
              <a:t>58</a:t>
            </a:fld>
            <a:r>
              <a:rPr lang="en-US" smtClean="0"/>
              <a:t> of 52</a:t>
            </a:r>
            <a:endParaRPr lang="en-US" dirty="0"/>
          </a:p>
        </p:txBody>
      </p:sp>
    </p:spTree>
    <p:extLst>
      <p:ext uri="{BB962C8B-B14F-4D97-AF65-F5344CB8AC3E}">
        <p14:creationId xmlns:p14="http://schemas.microsoft.com/office/powerpoint/2010/main" val="312208521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a:xfrm>
            <a:off x="457200" y="0"/>
            <a:ext cx="8229600" cy="457200"/>
          </a:xfrm>
        </p:spPr>
        <p:txBody>
          <a:bodyPr>
            <a:noAutofit/>
          </a:bodyPr>
          <a:lstStyle/>
          <a:p>
            <a:r>
              <a:rPr lang="en-US" sz="2400" b="1" dirty="0" smtClean="0">
                <a:solidFill>
                  <a:srgbClr val="6600CC"/>
                </a:solidFill>
                <a:latin typeface="Times New Roman" panose="02020603050405020304" pitchFamily="18" charset="0"/>
                <a:cs typeface="Times New Roman" panose="02020603050405020304" pitchFamily="18" charset="0"/>
              </a:rPr>
              <a:t>ADVANTAGES OF  Ring Topology</a:t>
            </a:r>
          </a:p>
        </p:txBody>
      </p:sp>
      <p:sp>
        <p:nvSpPr>
          <p:cNvPr id="3" name="Content Placeholder 2"/>
          <p:cNvSpPr>
            <a:spLocks noGrp="1"/>
          </p:cNvSpPr>
          <p:nvPr>
            <p:ph idx="1"/>
          </p:nvPr>
        </p:nvSpPr>
        <p:spPr>
          <a:xfrm>
            <a:off x="0" y="457200"/>
            <a:ext cx="9143999" cy="6400800"/>
          </a:xfrm>
        </p:spPr>
        <p:txBody>
          <a:bodyPr>
            <a:noAutofit/>
          </a:bodyPr>
          <a:lstStyle/>
          <a:p>
            <a:pPr lvl="1" algn="just">
              <a:lnSpc>
                <a:spcPct val="150000"/>
              </a:lnSpc>
              <a:spcBef>
                <a:spcPts val="0"/>
              </a:spcBef>
              <a:buFont typeface="Wingdings" pitchFamily="2" charset="2"/>
              <a:buChar char="§"/>
            </a:pPr>
            <a:r>
              <a:rPr lang="en-US" sz="2800" b="1" dirty="0" smtClean="0">
                <a:latin typeface="Times New Roman" pitchFamily="18" charset="0"/>
                <a:cs typeface="Times New Roman" pitchFamily="18" charset="0"/>
              </a:rPr>
              <a:t>Data </a:t>
            </a:r>
            <a:r>
              <a:rPr lang="en-US" sz="2800" b="1" dirty="0">
                <a:latin typeface="Times New Roman" pitchFamily="18" charset="0"/>
                <a:cs typeface="Times New Roman" pitchFamily="18" charset="0"/>
              </a:rPr>
              <a:t>is quickly transferred without a ‘bottle neck’. </a:t>
            </a:r>
          </a:p>
          <a:p>
            <a:pPr lvl="1" algn="just">
              <a:lnSpc>
                <a:spcPct val="150000"/>
              </a:lnSpc>
              <a:spcBef>
                <a:spcPts val="0"/>
              </a:spcBef>
              <a:buFont typeface="Wingdings" pitchFamily="2" charset="2"/>
              <a:buChar char="§"/>
            </a:pPr>
            <a:r>
              <a:rPr lang="en-US" sz="2800" b="1" dirty="0">
                <a:solidFill>
                  <a:srgbClr val="339933"/>
                </a:solidFill>
                <a:latin typeface="Times New Roman" pitchFamily="18" charset="0"/>
                <a:cs typeface="Times New Roman" pitchFamily="18" charset="0"/>
              </a:rPr>
              <a:t>Transmission of data is relatively simple as packets travel in one direction only.</a:t>
            </a:r>
            <a:r>
              <a:rPr lang="en-US" sz="2800" dirty="0">
                <a:latin typeface="Times New Roman" pitchFamily="18" charset="0"/>
                <a:cs typeface="Times New Roman" pitchFamily="18" charset="0"/>
              </a:rPr>
              <a:t> </a:t>
            </a:r>
          </a:p>
          <a:p>
            <a:pPr lvl="1" algn="just">
              <a:lnSpc>
                <a:spcPct val="150000"/>
              </a:lnSpc>
              <a:spcBef>
                <a:spcPts val="0"/>
              </a:spcBef>
              <a:buFont typeface="Wingdings" pitchFamily="2" charset="2"/>
              <a:buChar char="§"/>
            </a:pPr>
            <a:r>
              <a:rPr lang="en-US" sz="2800" b="1" dirty="0">
                <a:solidFill>
                  <a:srgbClr val="D60093"/>
                </a:solidFill>
                <a:latin typeface="Times New Roman" pitchFamily="18" charset="0"/>
                <a:cs typeface="Times New Roman" pitchFamily="18" charset="0"/>
              </a:rPr>
              <a:t>Adding additional nodes has very little impact on bandwidth </a:t>
            </a:r>
          </a:p>
          <a:p>
            <a:pPr lvl="1" algn="just">
              <a:lnSpc>
                <a:spcPct val="150000"/>
              </a:lnSpc>
              <a:spcBef>
                <a:spcPts val="0"/>
              </a:spcBef>
              <a:buFont typeface="Wingdings" pitchFamily="2" charset="2"/>
              <a:buChar char="§"/>
            </a:pPr>
            <a:r>
              <a:rPr lang="en-US" sz="2800" dirty="0">
                <a:latin typeface="Times New Roman" pitchFamily="18" charset="0"/>
                <a:cs typeface="Times New Roman" pitchFamily="18" charset="0"/>
              </a:rPr>
              <a:t>It </a:t>
            </a:r>
            <a:r>
              <a:rPr lang="en-US" sz="2800" b="1" dirty="0">
                <a:latin typeface="Times New Roman" pitchFamily="18" charset="0"/>
                <a:cs typeface="Times New Roman" pitchFamily="18" charset="0"/>
              </a:rPr>
              <a:t>prevents network collisions because of the media access </a:t>
            </a:r>
            <a:r>
              <a:rPr lang="en-US" sz="2800" b="1" dirty="0" smtClean="0">
                <a:latin typeface="Times New Roman" pitchFamily="18" charset="0"/>
                <a:cs typeface="Times New Roman" pitchFamily="18" charset="0"/>
              </a:rPr>
              <a:t>method</a:t>
            </a:r>
            <a:endParaRPr lang="en-US" sz="2800" b="1"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pPr>
              <a:defRPr/>
            </a:pPr>
            <a:fld id="{E90F455D-9CE0-4F9B-A27C-72E940D52AA5}" type="slidenum">
              <a:rPr lang="en-US" smtClean="0"/>
              <a:pPr>
                <a:defRPr/>
              </a:pPr>
              <a:t>59</a:t>
            </a:fld>
            <a:r>
              <a:rPr lang="en-US" smtClean="0"/>
              <a:t> of 52</a:t>
            </a:r>
            <a:endParaRPr lang="en-US" dirty="0"/>
          </a:p>
        </p:txBody>
      </p:sp>
    </p:spTree>
    <p:extLst>
      <p:ext uri="{BB962C8B-B14F-4D97-AF65-F5344CB8AC3E}">
        <p14:creationId xmlns:p14="http://schemas.microsoft.com/office/powerpoint/2010/main" val="16401642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3504" y="0"/>
            <a:ext cx="7886700" cy="311521"/>
          </a:xfrm>
        </p:spPr>
        <p:txBody>
          <a:bodyPr>
            <a:noAutofit/>
          </a:bodyPr>
          <a:lstStyle/>
          <a:p>
            <a:pPr algn="ctr"/>
            <a:r>
              <a:rPr lang="en-GB" sz="2000" b="1" dirty="0" smtClean="0">
                <a:solidFill>
                  <a:srgbClr val="3366CC"/>
                </a:solidFill>
                <a:latin typeface="Times New Roman" panose="02020603050405020304" pitchFamily="18" charset="0"/>
                <a:cs typeface="Times New Roman" panose="02020603050405020304" pitchFamily="18" charset="0"/>
              </a:rPr>
              <a:t>Application </a:t>
            </a:r>
            <a:r>
              <a:rPr lang="en-GB" sz="2000" b="1" dirty="0">
                <a:solidFill>
                  <a:srgbClr val="3366CC"/>
                </a:solidFill>
                <a:latin typeface="Times New Roman" panose="02020603050405020304" pitchFamily="18" charset="0"/>
                <a:cs typeface="Times New Roman" panose="02020603050405020304" pitchFamily="18" charset="0"/>
              </a:rPr>
              <a:t>or uses of Computer Networks </a:t>
            </a:r>
          </a:p>
        </p:txBody>
      </p:sp>
      <p:sp>
        <p:nvSpPr>
          <p:cNvPr id="4" name="Slide Number Placeholder 3"/>
          <p:cNvSpPr>
            <a:spLocks noGrp="1"/>
          </p:cNvSpPr>
          <p:nvPr>
            <p:ph type="sldNum" sz="quarter" idx="12"/>
          </p:nvPr>
        </p:nvSpPr>
        <p:spPr/>
        <p:txBody>
          <a:bodyPr/>
          <a:lstStyle/>
          <a:p>
            <a:fld id="{3D3B27F1-A1DB-4496-9D6F-C7E1FD4717E5}" type="slidenum">
              <a:rPr lang="en-GB" smtClean="0"/>
              <a:t>6</a:t>
            </a:fld>
            <a:endParaRPr lang="en-GB"/>
          </a:p>
        </p:txBody>
      </p:sp>
      <p:graphicFrame>
        <p:nvGraphicFramePr>
          <p:cNvPr id="6" name="Table 5"/>
          <p:cNvGraphicFramePr>
            <a:graphicFrameLocks noGrp="1"/>
          </p:cNvGraphicFramePr>
          <p:nvPr>
            <p:extLst>
              <p:ext uri="{D42A27DB-BD31-4B8C-83A1-F6EECF244321}">
                <p14:modId xmlns:p14="http://schemas.microsoft.com/office/powerpoint/2010/main" val="3105584448"/>
              </p:ext>
            </p:extLst>
          </p:nvPr>
        </p:nvGraphicFramePr>
        <p:xfrm>
          <a:off x="31531" y="311523"/>
          <a:ext cx="9112470" cy="7064637"/>
        </p:xfrm>
        <a:graphic>
          <a:graphicData uri="http://schemas.openxmlformats.org/drawingml/2006/table">
            <a:tbl>
              <a:tblPr firstRow="1" bandRow="1">
                <a:tableStyleId>{5C22544A-7EE6-4342-B048-85BDC9FD1C3A}</a:tableStyleId>
              </a:tblPr>
              <a:tblGrid>
                <a:gridCol w="231880">
                  <a:extLst>
                    <a:ext uri="{9D8B030D-6E8A-4147-A177-3AD203B41FA5}">
                      <a16:colId xmlns:a16="http://schemas.microsoft.com/office/drawing/2014/main" val="2364812095"/>
                    </a:ext>
                  </a:extLst>
                </a:gridCol>
                <a:gridCol w="2403589">
                  <a:extLst>
                    <a:ext uri="{9D8B030D-6E8A-4147-A177-3AD203B41FA5}">
                      <a16:colId xmlns:a16="http://schemas.microsoft.com/office/drawing/2014/main" val="4010217328"/>
                    </a:ext>
                  </a:extLst>
                </a:gridCol>
                <a:gridCol w="6477001">
                  <a:extLst>
                    <a:ext uri="{9D8B030D-6E8A-4147-A177-3AD203B41FA5}">
                      <a16:colId xmlns:a16="http://schemas.microsoft.com/office/drawing/2014/main" val="999611440"/>
                    </a:ext>
                  </a:extLst>
                </a:gridCol>
              </a:tblGrid>
              <a:tr h="526677">
                <a:tc>
                  <a:txBody>
                    <a:bodyPr/>
                    <a:lstStyle/>
                    <a:p>
                      <a:pPr algn="just">
                        <a:lnSpc>
                          <a:spcPct val="150000"/>
                        </a:lnSpc>
                      </a:pPr>
                      <a:endParaRPr lang="en-GB" sz="2400" dirty="0">
                        <a:solidFill>
                          <a:srgbClr val="A50021"/>
                        </a:solidFill>
                        <a:latin typeface="Times New Roman" panose="02020603050405020304" pitchFamily="18" charset="0"/>
                        <a:cs typeface="Times New Roman" panose="02020603050405020304" pitchFamily="18" charset="0"/>
                      </a:endParaRPr>
                    </a:p>
                  </a:txBody>
                  <a:tcPr marL="68580" marR="68580" marT="34290" marB="34290"/>
                </a:tc>
                <a:tc>
                  <a:txBody>
                    <a:bodyPr/>
                    <a:lstStyle/>
                    <a:p>
                      <a:pPr algn="just">
                        <a:lnSpc>
                          <a:spcPct val="150000"/>
                        </a:lnSpc>
                      </a:pPr>
                      <a:r>
                        <a:rPr lang="en-GB" sz="2400" dirty="0" smtClean="0">
                          <a:solidFill>
                            <a:srgbClr val="A50021"/>
                          </a:solidFill>
                          <a:latin typeface="Times New Roman" panose="02020603050405020304" pitchFamily="18" charset="0"/>
                          <a:cs typeface="Times New Roman" panose="02020603050405020304" pitchFamily="18" charset="0"/>
                        </a:rPr>
                        <a:t>Application </a:t>
                      </a:r>
                      <a:endParaRPr lang="en-GB" sz="2400" dirty="0">
                        <a:solidFill>
                          <a:srgbClr val="A50021"/>
                        </a:solidFill>
                        <a:latin typeface="Times New Roman" panose="02020603050405020304" pitchFamily="18" charset="0"/>
                        <a:cs typeface="Times New Roman" panose="02020603050405020304" pitchFamily="18" charset="0"/>
                      </a:endParaRPr>
                    </a:p>
                  </a:txBody>
                  <a:tcPr marL="68580" marR="68580" marT="34290" marB="34290"/>
                </a:tc>
                <a:tc>
                  <a:txBody>
                    <a:bodyPr/>
                    <a:lstStyle/>
                    <a:p>
                      <a:pPr algn="just">
                        <a:lnSpc>
                          <a:spcPct val="150000"/>
                        </a:lnSpc>
                      </a:pPr>
                      <a:r>
                        <a:rPr lang="en-GB" sz="2400" dirty="0" smtClean="0">
                          <a:solidFill>
                            <a:srgbClr val="A50021"/>
                          </a:solidFill>
                          <a:latin typeface="Times New Roman" panose="02020603050405020304" pitchFamily="18" charset="0"/>
                          <a:cs typeface="Times New Roman" panose="02020603050405020304" pitchFamily="18" charset="0"/>
                        </a:rPr>
                        <a:t>Descriptions and</a:t>
                      </a:r>
                      <a:r>
                        <a:rPr lang="en-GB" sz="2400" baseline="0" dirty="0" smtClean="0">
                          <a:solidFill>
                            <a:srgbClr val="A50021"/>
                          </a:solidFill>
                          <a:latin typeface="Times New Roman" panose="02020603050405020304" pitchFamily="18" charset="0"/>
                          <a:cs typeface="Times New Roman" panose="02020603050405020304" pitchFamily="18" charset="0"/>
                        </a:rPr>
                        <a:t> Examples</a:t>
                      </a:r>
                      <a:endParaRPr lang="en-GB" sz="2400" dirty="0">
                        <a:solidFill>
                          <a:srgbClr val="A50021"/>
                        </a:solidFill>
                        <a:latin typeface="Times New Roman" panose="02020603050405020304" pitchFamily="18" charset="0"/>
                        <a:cs typeface="Times New Roman" panose="02020603050405020304" pitchFamily="18" charset="0"/>
                      </a:endParaRPr>
                    </a:p>
                  </a:txBody>
                  <a:tcPr marL="68580" marR="68580" marT="34290" marB="34290"/>
                </a:tc>
                <a:extLst>
                  <a:ext uri="{0D108BD9-81ED-4DB2-BD59-A6C34878D82A}">
                    <a16:rowId xmlns:a16="http://schemas.microsoft.com/office/drawing/2014/main" val="1074440080"/>
                  </a:ext>
                </a:extLst>
              </a:tr>
              <a:tr h="1163217">
                <a:tc>
                  <a:txBody>
                    <a:bodyPr/>
                    <a:lstStyle/>
                    <a:p>
                      <a:pPr algn="just">
                        <a:lnSpc>
                          <a:spcPct val="150000"/>
                        </a:lnSpc>
                      </a:pPr>
                      <a:r>
                        <a:rPr lang="en-GB" sz="2400" dirty="0" smtClean="0">
                          <a:solidFill>
                            <a:srgbClr val="CC00CC"/>
                          </a:solidFill>
                          <a:latin typeface="Times New Roman" panose="02020603050405020304" pitchFamily="18" charset="0"/>
                          <a:cs typeface="Times New Roman" panose="02020603050405020304" pitchFamily="18" charset="0"/>
                        </a:rPr>
                        <a:t>1</a:t>
                      </a:r>
                      <a:endParaRPr lang="en-GB" sz="2400" dirty="0">
                        <a:solidFill>
                          <a:srgbClr val="CC00CC"/>
                        </a:solidFill>
                        <a:latin typeface="Times New Roman" panose="02020603050405020304" pitchFamily="18" charset="0"/>
                        <a:cs typeface="Times New Roman" panose="02020603050405020304" pitchFamily="18" charset="0"/>
                      </a:endParaRPr>
                    </a:p>
                  </a:txBody>
                  <a:tcPr marL="68580" marR="68580" marT="34290" marB="34290"/>
                </a:tc>
                <a:tc>
                  <a:txBody>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en-US" sz="2400" b="1" i="0" u="none" strike="noStrike" cap="none" normalizeH="0" baseline="0" dirty="0" smtClean="0">
                          <a:ln>
                            <a:noFill/>
                          </a:ln>
                          <a:solidFill>
                            <a:srgbClr val="CC00CC"/>
                          </a:solidFill>
                          <a:effectLst/>
                          <a:latin typeface="Times New Roman" panose="02020603050405020304" pitchFamily="18" charset="0"/>
                          <a:cs typeface="Times New Roman" panose="02020603050405020304" pitchFamily="18" charset="0"/>
                        </a:rPr>
                        <a:t>Resource Sharing</a:t>
                      </a:r>
                      <a:r>
                        <a:rPr kumimoji="0" lang="en-US" altLang="en-US" sz="2400" b="0" i="0" u="none" strike="noStrike" cap="none" normalizeH="0" baseline="0" dirty="0" smtClean="0">
                          <a:ln>
                            <a:noFill/>
                          </a:ln>
                          <a:solidFill>
                            <a:srgbClr val="CC00CC"/>
                          </a:solidFill>
                          <a:effectLst/>
                          <a:latin typeface="Times New Roman" panose="02020603050405020304" pitchFamily="18" charset="0"/>
                          <a:cs typeface="Times New Roman" panose="02020603050405020304" pitchFamily="18" charset="0"/>
                        </a:rPr>
                        <a:t> </a:t>
                      </a:r>
                    </a:p>
                    <a:p>
                      <a:pPr algn="just">
                        <a:lnSpc>
                          <a:spcPct val="150000"/>
                        </a:lnSpc>
                      </a:pPr>
                      <a:endParaRPr lang="en-GB" sz="2400" dirty="0">
                        <a:solidFill>
                          <a:srgbClr val="CC00CC"/>
                        </a:solidFill>
                        <a:latin typeface="Times New Roman" panose="02020603050405020304" pitchFamily="18" charset="0"/>
                        <a:cs typeface="Times New Roman" panose="02020603050405020304" pitchFamily="18" charset="0"/>
                      </a:endParaRPr>
                    </a:p>
                  </a:txBody>
                  <a:tcPr marL="68580" marR="68580" marT="34290" marB="34290"/>
                </a:tc>
                <a:tc>
                  <a:txBody>
                    <a:bodyPr/>
                    <a:lstStyle/>
                    <a:p>
                      <a:pPr marL="457200" indent="-457200" algn="just">
                        <a:lnSpc>
                          <a:spcPct val="150000"/>
                        </a:lnSpc>
                        <a:spcBef>
                          <a:spcPts val="0"/>
                        </a:spcBef>
                        <a:buClr>
                          <a:schemeClr val="folHlink"/>
                        </a:buClr>
                        <a:buFont typeface="Wingdings" panose="05000000000000000000" pitchFamily="2" charset="2"/>
                        <a:buChar char="§"/>
                      </a:pPr>
                      <a:r>
                        <a:rPr lang="en-US" altLang="en-US" sz="2400" b="1" dirty="0" smtClean="0">
                          <a:latin typeface="Times New Roman" panose="02020603050405020304" pitchFamily="18" charset="0"/>
                          <a:cs typeface="Times New Roman" panose="02020603050405020304" pitchFamily="18" charset="0"/>
                        </a:rPr>
                        <a:t>Hardware</a:t>
                      </a:r>
                      <a:r>
                        <a:rPr lang="en-US" altLang="en-US" sz="2400" dirty="0" smtClean="0">
                          <a:latin typeface="Times New Roman" panose="02020603050405020304" pitchFamily="18" charset="0"/>
                          <a:cs typeface="Times New Roman" panose="02020603050405020304" pitchFamily="18" charset="0"/>
                        </a:rPr>
                        <a:t>( </a:t>
                      </a:r>
                      <a:r>
                        <a:rPr lang="en-US" altLang="en-US" sz="2400" b="1" dirty="0" smtClean="0">
                          <a:solidFill>
                            <a:srgbClr val="0000CC"/>
                          </a:solidFill>
                          <a:latin typeface="Times New Roman" panose="02020603050405020304" pitchFamily="18" charset="0"/>
                          <a:cs typeface="Times New Roman" panose="02020603050405020304" pitchFamily="18" charset="0"/>
                        </a:rPr>
                        <a:t>Computing</a:t>
                      </a:r>
                      <a:r>
                        <a:rPr lang="en-US" altLang="en-US" sz="2400" dirty="0" smtClean="0">
                          <a:latin typeface="Times New Roman" panose="02020603050405020304" pitchFamily="18" charset="0"/>
                          <a:cs typeface="Times New Roman" panose="02020603050405020304" pitchFamily="18" charset="0"/>
                        </a:rPr>
                        <a:t> </a:t>
                      </a:r>
                      <a:r>
                        <a:rPr lang="en-US" altLang="en-US" sz="2400" b="1" dirty="0" smtClean="0">
                          <a:solidFill>
                            <a:srgbClr val="0000CC"/>
                          </a:solidFill>
                          <a:latin typeface="Times New Roman" panose="02020603050405020304" pitchFamily="18" charset="0"/>
                          <a:cs typeface="Times New Roman" panose="02020603050405020304" pitchFamily="18" charset="0"/>
                        </a:rPr>
                        <a:t>resources</a:t>
                      </a:r>
                      <a:r>
                        <a:rPr lang="en-US" altLang="en-US" sz="2400" dirty="0" smtClean="0">
                          <a:latin typeface="Times New Roman" panose="02020603050405020304" pitchFamily="18" charset="0"/>
                          <a:cs typeface="Times New Roman" panose="02020603050405020304" pitchFamily="18" charset="0"/>
                        </a:rPr>
                        <a:t>, </a:t>
                      </a:r>
                      <a:r>
                        <a:rPr lang="en-US" altLang="en-US" sz="2400" b="1" dirty="0" smtClean="0">
                          <a:solidFill>
                            <a:srgbClr val="0000CC"/>
                          </a:solidFill>
                          <a:latin typeface="Times New Roman" panose="02020603050405020304" pitchFamily="18" charset="0"/>
                          <a:cs typeface="Times New Roman" panose="02020603050405020304" pitchFamily="18" charset="0"/>
                        </a:rPr>
                        <a:t>disks</a:t>
                      </a:r>
                      <a:r>
                        <a:rPr lang="en-US" altLang="en-US" sz="2400" dirty="0" smtClean="0">
                          <a:latin typeface="Times New Roman" panose="02020603050405020304" pitchFamily="18" charset="0"/>
                          <a:cs typeface="Times New Roman" panose="02020603050405020304" pitchFamily="18" charset="0"/>
                        </a:rPr>
                        <a:t>, </a:t>
                      </a:r>
                      <a:r>
                        <a:rPr lang="en-US" altLang="en-US" sz="2400" b="1" dirty="0" smtClean="0">
                          <a:solidFill>
                            <a:srgbClr val="0000CC"/>
                          </a:solidFill>
                          <a:latin typeface="Times New Roman" panose="02020603050405020304" pitchFamily="18" charset="0"/>
                          <a:cs typeface="Times New Roman" panose="02020603050405020304" pitchFamily="18" charset="0"/>
                        </a:rPr>
                        <a:t>printers</a:t>
                      </a:r>
                      <a:r>
                        <a:rPr lang="en-US" altLang="en-US" sz="2400" dirty="0" smtClean="0">
                          <a:latin typeface="Times New Roman" panose="02020603050405020304" pitchFamily="18" charset="0"/>
                          <a:cs typeface="Times New Roman" panose="02020603050405020304" pitchFamily="18" charset="0"/>
                        </a:rPr>
                        <a:t>…)</a:t>
                      </a:r>
                    </a:p>
                    <a:p>
                      <a:pPr marL="457200" indent="-457200" algn="just">
                        <a:lnSpc>
                          <a:spcPct val="150000"/>
                        </a:lnSpc>
                        <a:spcBef>
                          <a:spcPts val="0"/>
                        </a:spcBef>
                        <a:buClr>
                          <a:schemeClr val="folHlink"/>
                        </a:buClr>
                        <a:buFont typeface="Wingdings" panose="05000000000000000000" pitchFamily="2" charset="2"/>
                        <a:buChar char="§"/>
                      </a:pPr>
                      <a:r>
                        <a:rPr lang="en-US" altLang="en-US" sz="2400" b="1" dirty="0" smtClean="0">
                          <a:latin typeface="Times New Roman" panose="02020603050405020304" pitchFamily="18" charset="0"/>
                          <a:cs typeface="Times New Roman" panose="02020603050405020304" pitchFamily="18" charset="0"/>
                        </a:rPr>
                        <a:t>Software</a:t>
                      </a:r>
                      <a:r>
                        <a:rPr lang="en-US" altLang="en-US" sz="2400" dirty="0" smtClean="0">
                          <a:latin typeface="Times New Roman" panose="02020603050405020304" pitchFamily="18" charset="0"/>
                          <a:cs typeface="Times New Roman" panose="02020603050405020304" pitchFamily="18" charset="0"/>
                        </a:rPr>
                        <a:t> (</a:t>
                      </a:r>
                      <a:r>
                        <a:rPr lang="en-US" altLang="en-US" sz="2400" b="1" dirty="0" smtClean="0">
                          <a:solidFill>
                            <a:srgbClr val="6600CC"/>
                          </a:solidFill>
                          <a:latin typeface="Times New Roman" panose="02020603050405020304" pitchFamily="18" charset="0"/>
                          <a:cs typeface="Times New Roman" panose="02020603050405020304" pitchFamily="18" charset="0"/>
                        </a:rPr>
                        <a:t>Application</a:t>
                      </a:r>
                      <a:r>
                        <a:rPr lang="en-US" altLang="en-US" sz="2400" dirty="0" smtClean="0">
                          <a:latin typeface="Times New Roman" panose="02020603050405020304" pitchFamily="18" charset="0"/>
                          <a:cs typeface="Times New Roman" panose="02020603050405020304" pitchFamily="18" charset="0"/>
                        </a:rPr>
                        <a:t> </a:t>
                      </a:r>
                      <a:r>
                        <a:rPr lang="en-US" altLang="en-US" sz="2400" b="1" dirty="0" smtClean="0">
                          <a:solidFill>
                            <a:srgbClr val="6600CC"/>
                          </a:solidFill>
                          <a:latin typeface="Times New Roman" panose="02020603050405020304" pitchFamily="18" charset="0"/>
                          <a:cs typeface="Times New Roman" panose="02020603050405020304" pitchFamily="18" charset="0"/>
                        </a:rPr>
                        <a:t>software</a:t>
                      </a:r>
                      <a:r>
                        <a:rPr lang="en-US" altLang="en-US" sz="2400" dirty="0" smtClean="0">
                          <a:latin typeface="Times New Roman" panose="02020603050405020304" pitchFamily="18" charset="0"/>
                          <a:cs typeface="Times New Roman" panose="02020603050405020304" pitchFamily="18" charset="0"/>
                        </a:rPr>
                        <a:t>, mainly </a:t>
                      </a:r>
                      <a:r>
                        <a:rPr lang="en-US" altLang="en-US" sz="2400" b="1" dirty="0" smtClean="0">
                          <a:solidFill>
                            <a:srgbClr val="660033"/>
                          </a:solidFill>
                          <a:latin typeface="Times New Roman" panose="02020603050405020304" pitchFamily="18" charset="0"/>
                          <a:cs typeface="Times New Roman" panose="02020603050405020304" pitchFamily="18" charset="0"/>
                        </a:rPr>
                        <a:t>databases</a:t>
                      </a:r>
                      <a:r>
                        <a:rPr lang="en-US" altLang="en-US" sz="2400" dirty="0" smtClean="0">
                          <a:latin typeface="Times New Roman" panose="02020603050405020304" pitchFamily="18" charset="0"/>
                          <a:cs typeface="Times New Roman" panose="02020603050405020304" pitchFamily="18" charset="0"/>
                        </a:rPr>
                        <a:t> on </a:t>
                      </a:r>
                      <a:r>
                        <a:rPr lang="en-US" altLang="en-US" sz="2400" b="1" dirty="0" smtClean="0">
                          <a:solidFill>
                            <a:srgbClr val="660033"/>
                          </a:solidFill>
                          <a:latin typeface="Times New Roman" panose="02020603050405020304" pitchFamily="18" charset="0"/>
                          <a:cs typeface="Times New Roman" panose="02020603050405020304" pitchFamily="18" charset="0"/>
                        </a:rPr>
                        <a:t>central</a:t>
                      </a:r>
                      <a:r>
                        <a:rPr lang="en-US" altLang="en-US" sz="2400" dirty="0" smtClean="0">
                          <a:latin typeface="Times New Roman" panose="02020603050405020304" pitchFamily="18" charset="0"/>
                          <a:cs typeface="Times New Roman" panose="02020603050405020304" pitchFamily="18" charset="0"/>
                        </a:rPr>
                        <a:t> </a:t>
                      </a:r>
                      <a:r>
                        <a:rPr lang="en-US" altLang="en-US" sz="2400" b="1" dirty="0" smtClean="0">
                          <a:solidFill>
                            <a:srgbClr val="660033"/>
                          </a:solidFill>
                          <a:latin typeface="Times New Roman" panose="02020603050405020304" pitchFamily="18" charset="0"/>
                          <a:cs typeface="Times New Roman" panose="02020603050405020304" pitchFamily="18" charset="0"/>
                        </a:rPr>
                        <a:t>servers</a:t>
                      </a:r>
                      <a:r>
                        <a:rPr lang="en-US" altLang="en-US" sz="2400" dirty="0" smtClean="0">
                          <a:latin typeface="Times New Roman" panose="02020603050405020304" pitchFamily="18" charset="0"/>
                          <a:cs typeface="Times New Roman" panose="02020603050405020304" pitchFamily="18" charset="0"/>
                        </a:rPr>
                        <a:t>),</a:t>
                      </a:r>
                    </a:p>
                  </a:txBody>
                  <a:tcPr marL="68580" marR="68580" marT="34290" marB="34290"/>
                </a:tc>
                <a:extLst>
                  <a:ext uri="{0D108BD9-81ED-4DB2-BD59-A6C34878D82A}">
                    <a16:rowId xmlns:a16="http://schemas.microsoft.com/office/drawing/2014/main" val="1831508358"/>
                  </a:ext>
                </a:extLst>
              </a:tr>
              <a:tr h="1303917">
                <a:tc>
                  <a:txBody>
                    <a:bodyPr/>
                    <a:lstStyle/>
                    <a:p>
                      <a:pPr algn="just">
                        <a:lnSpc>
                          <a:spcPct val="150000"/>
                        </a:lnSpc>
                      </a:pPr>
                      <a:r>
                        <a:rPr lang="en-GB" sz="2400" dirty="0" smtClean="0">
                          <a:solidFill>
                            <a:srgbClr val="6600CC"/>
                          </a:solidFill>
                          <a:latin typeface="Times New Roman" panose="02020603050405020304" pitchFamily="18" charset="0"/>
                          <a:cs typeface="Times New Roman" panose="02020603050405020304" pitchFamily="18" charset="0"/>
                        </a:rPr>
                        <a:t>2</a:t>
                      </a:r>
                      <a:endParaRPr lang="en-GB" sz="2400" dirty="0">
                        <a:solidFill>
                          <a:srgbClr val="6600CC"/>
                        </a:solidFill>
                        <a:latin typeface="Times New Roman" panose="02020603050405020304" pitchFamily="18" charset="0"/>
                        <a:cs typeface="Times New Roman" panose="02020603050405020304" pitchFamily="18" charset="0"/>
                      </a:endParaRPr>
                    </a:p>
                  </a:txBody>
                  <a:tcPr marL="68580" marR="68580" marT="34290" marB="34290"/>
                </a:tc>
                <a:tc>
                  <a:txBody>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en-US" sz="2400" b="1" i="0" u="none" strike="noStrike" cap="none" normalizeH="0" baseline="0" dirty="0" smtClean="0">
                          <a:ln>
                            <a:noFill/>
                          </a:ln>
                          <a:solidFill>
                            <a:srgbClr val="6600CC"/>
                          </a:solidFill>
                          <a:effectLst/>
                          <a:latin typeface="Times New Roman" panose="02020603050405020304" pitchFamily="18" charset="0"/>
                          <a:cs typeface="Times New Roman" panose="02020603050405020304" pitchFamily="18" charset="0"/>
                        </a:rPr>
                        <a:t>Communication </a:t>
                      </a:r>
                    </a:p>
                    <a:p>
                      <a:pPr algn="just">
                        <a:lnSpc>
                          <a:spcPct val="150000"/>
                        </a:lnSpc>
                      </a:pPr>
                      <a:endParaRPr lang="en-GB" sz="2400" dirty="0">
                        <a:solidFill>
                          <a:srgbClr val="6600CC"/>
                        </a:solidFill>
                        <a:latin typeface="Times New Roman" panose="02020603050405020304" pitchFamily="18" charset="0"/>
                        <a:cs typeface="Times New Roman" panose="02020603050405020304" pitchFamily="18" charset="0"/>
                      </a:endParaRPr>
                    </a:p>
                  </a:txBody>
                  <a:tcPr marL="68580" marR="68580" marT="34290" marB="34290"/>
                </a:tc>
                <a:tc>
                  <a:txBody>
                    <a:bodyPr/>
                    <a:lstStyle/>
                    <a:p>
                      <a:pPr marL="457200" indent="-457200" algn="just">
                        <a:lnSpc>
                          <a:spcPct val="150000"/>
                        </a:lnSpc>
                        <a:spcBef>
                          <a:spcPts val="0"/>
                        </a:spcBef>
                        <a:buClr>
                          <a:schemeClr val="folHlink"/>
                        </a:buClr>
                        <a:buFont typeface="Wingdings" panose="05000000000000000000" pitchFamily="2" charset="2"/>
                        <a:buChar char="§"/>
                      </a:pPr>
                      <a:r>
                        <a:rPr lang="en-US" altLang="en-US" sz="2400" b="1" dirty="0" smtClean="0">
                          <a:latin typeface="Times New Roman" panose="02020603050405020304" pitchFamily="18" charset="0"/>
                          <a:cs typeface="Times New Roman" panose="02020603050405020304" pitchFamily="18" charset="0"/>
                        </a:rPr>
                        <a:t>e-mail</a:t>
                      </a:r>
                      <a:r>
                        <a:rPr lang="en-US" altLang="en-US" sz="2400" dirty="0" smtClean="0">
                          <a:latin typeface="Times New Roman" panose="02020603050405020304" pitchFamily="18" charset="0"/>
                          <a:cs typeface="Times New Roman" panose="02020603050405020304" pitchFamily="18" charset="0"/>
                        </a:rPr>
                        <a:t>, </a:t>
                      </a:r>
                      <a:r>
                        <a:rPr lang="en-US" altLang="en-US" sz="2400" b="1" dirty="0" smtClean="0">
                          <a:latin typeface="Times New Roman" panose="02020603050405020304" pitchFamily="18" charset="0"/>
                          <a:cs typeface="Times New Roman" panose="02020603050405020304" pitchFamily="18" charset="0"/>
                        </a:rPr>
                        <a:t>newsgroups</a:t>
                      </a:r>
                      <a:r>
                        <a:rPr lang="en-US" altLang="en-US" sz="2400" dirty="0" smtClean="0">
                          <a:latin typeface="Times New Roman" panose="02020603050405020304" pitchFamily="18" charset="0"/>
                          <a:cs typeface="Times New Roman" panose="02020603050405020304" pitchFamily="18" charset="0"/>
                        </a:rPr>
                        <a:t>, </a:t>
                      </a:r>
                      <a:r>
                        <a:rPr lang="en-US" altLang="en-US" sz="2400" b="1" dirty="0" smtClean="0">
                          <a:latin typeface="Times New Roman" panose="02020603050405020304" pitchFamily="18" charset="0"/>
                          <a:cs typeface="Times New Roman" panose="02020603050405020304" pitchFamily="18" charset="0"/>
                        </a:rPr>
                        <a:t>chat</a:t>
                      </a:r>
                      <a:r>
                        <a:rPr lang="en-US" altLang="en-US" sz="2400" dirty="0" smtClean="0">
                          <a:latin typeface="Times New Roman" panose="02020603050405020304" pitchFamily="18" charset="0"/>
                          <a:cs typeface="Times New Roman" panose="02020603050405020304" pitchFamily="18" charset="0"/>
                        </a:rPr>
                        <a:t> </a:t>
                      </a:r>
                      <a:r>
                        <a:rPr lang="en-US" altLang="en-US" sz="2400" b="1" dirty="0" smtClean="0">
                          <a:latin typeface="Times New Roman" panose="02020603050405020304" pitchFamily="18" charset="0"/>
                          <a:cs typeface="Times New Roman" panose="02020603050405020304" pitchFamily="18" charset="0"/>
                        </a:rPr>
                        <a:t>room,</a:t>
                      </a:r>
                      <a:r>
                        <a:rPr lang="en-US" altLang="en-US" sz="2400" dirty="0" smtClean="0">
                          <a:latin typeface="Times New Roman" panose="02020603050405020304" pitchFamily="18" charset="0"/>
                          <a:cs typeface="Times New Roman" panose="02020603050405020304" pitchFamily="18" charset="0"/>
                        </a:rPr>
                        <a:t> </a:t>
                      </a:r>
                      <a:r>
                        <a:rPr lang="en-US" altLang="en-US" sz="2400" b="1" dirty="0" smtClean="0">
                          <a:latin typeface="Times New Roman" panose="02020603050405020304" pitchFamily="18" charset="0"/>
                          <a:cs typeface="Times New Roman" panose="02020603050405020304" pitchFamily="18" charset="0"/>
                        </a:rPr>
                        <a:t>Internet</a:t>
                      </a:r>
                      <a:r>
                        <a:rPr lang="en-US" altLang="en-US" sz="2400" dirty="0" smtClean="0">
                          <a:latin typeface="Times New Roman" panose="02020603050405020304" pitchFamily="18" charset="0"/>
                          <a:cs typeface="Times New Roman" panose="02020603050405020304" pitchFamily="18" charset="0"/>
                        </a:rPr>
                        <a:t> </a:t>
                      </a:r>
                      <a:r>
                        <a:rPr lang="en-US" altLang="en-US" sz="2400" b="1" dirty="0" smtClean="0">
                          <a:latin typeface="Times New Roman" panose="02020603050405020304" pitchFamily="18" charset="0"/>
                          <a:cs typeface="Times New Roman" panose="02020603050405020304" pitchFamily="18" charset="0"/>
                        </a:rPr>
                        <a:t>telephony</a:t>
                      </a:r>
                      <a:r>
                        <a:rPr lang="en-US" altLang="en-US" sz="2400" dirty="0" smtClean="0">
                          <a:latin typeface="Times New Roman" panose="02020603050405020304" pitchFamily="18" charset="0"/>
                          <a:cs typeface="Times New Roman" panose="02020603050405020304" pitchFamily="18" charset="0"/>
                        </a:rPr>
                        <a:t>, </a:t>
                      </a:r>
                      <a:r>
                        <a:rPr lang="en-US" altLang="en-US" sz="2400" b="1" dirty="0" smtClean="0">
                          <a:solidFill>
                            <a:srgbClr val="0000CC"/>
                          </a:solidFill>
                          <a:latin typeface="Times New Roman" panose="02020603050405020304" pitchFamily="18" charset="0"/>
                          <a:cs typeface="Times New Roman" panose="02020603050405020304" pitchFamily="18" charset="0"/>
                        </a:rPr>
                        <a:t>videoconferencing</a:t>
                      </a:r>
                      <a:endParaRPr lang="en-US" altLang="en-US" sz="2400" dirty="0" smtClean="0">
                        <a:latin typeface="Times New Roman" panose="02020603050405020304" pitchFamily="18" charset="0"/>
                        <a:cs typeface="Times New Roman" panose="02020603050405020304" pitchFamily="18" charset="0"/>
                      </a:endParaRPr>
                    </a:p>
                  </a:txBody>
                  <a:tcPr marL="68580" marR="68580" marT="34290" marB="34290"/>
                </a:tc>
                <a:extLst>
                  <a:ext uri="{0D108BD9-81ED-4DB2-BD59-A6C34878D82A}">
                    <a16:rowId xmlns:a16="http://schemas.microsoft.com/office/drawing/2014/main" val="4254231267"/>
                  </a:ext>
                </a:extLst>
              </a:tr>
              <a:tr h="726323">
                <a:tc>
                  <a:txBody>
                    <a:bodyPr/>
                    <a:lstStyle/>
                    <a:p>
                      <a:pPr algn="just">
                        <a:lnSpc>
                          <a:spcPct val="150000"/>
                        </a:lnSpc>
                      </a:pPr>
                      <a:r>
                        <a:rPr lang="en-GB" sz="2400" dirty="0" smtClean="0">
                          <a:solidFill>
                            <a:srgbClr val="FF0000"/>
                          </a:solidFill>
                          <a:latin typeface="Times New Roman" panose="02020603050405020304" pitchFamily="18" charset="0"/>
                          <a:cs typeface="Times New Roman" panose="02020603050405020304" pitchFamily="18" charset="0"/>
                        </a:rPr>
                        <a:t>3</a:t>
                      </a:r>
                      <a:endParaRPr lang="en-GB" sz="2400" dirty="0">
                        <a:solidFill>
                          <a:srgbClr val="FF0000"/>
                        </a:solidFill>
                        <a:latin typeface="Times New Roman" panose="02020603050405020304" pitchFamily="18" charset="0"/>
                        <a:cs typeface="Times New Roman" panose="02020603050405020304" pitchFamily="18" charset="0"/>
                      </a:endParaRPr>
                    </a:p>
                  </a:txBody>
                  <a:tcPr marL="68580" marR="68580" marT="34290" marB="34290"/>
                </a:tc>
                <a:tc>
                  <a:txBody>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en-US" sz="2400" b="1" i="0" u="none" strike="noStrike" cap="none" normalizeH="0" baseline="0" dirty="0" smtClean="0">
                          <a:ln>
                            <a:noFill/>
                          </a:ln>
                          <a:solidFill>
                            <a:srgbClr val="FF0000"/>
                          </a:solidFill>
                          <a:effectLst/>
                          <a:latin typeface="Times New Roman" panose="02020603050405020304" pitchFamily="18" charset="0"/>
                          <a:cs typeface="Times New Roman" panose="02020603050405020304" pitchFamily="18" charset="0"/>
                        </a:rPr>
                        <a:t>Home Applications</a:t>
                      </a:r>
                    </a:p>
                  </a:txBody>
                  <a:tcPr marL="68580" marR="68580" marT="34290" marB="34290"/>
                </a:tc>
                <a:tc>
                  <a:txBody>
                    <a:bodyPr/>
                    <a:lstStyle/>
                    <a:p>
                      <a:pPr marL="342900" marR="0" lvl="0" indent="-342900" algn="just"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User-to-User Communication, Entertainment, E-Commerce, </a:t>
                      </a:r>
                    </a:p>
                  </a:txBody>
                  <a:tcPr marL="68580" marR="68580" marT="34290" marB="34290"/>
                </a:tc>
                <a:extLst>
                  <a:ext uri="{0D108BD9-81ED-4DB2-BD59-A6C34878D82A}">
                    <a16:rowId xmlns:a16="http://schemas.microsoft.com/office/drawing/2014/main" val="3936362865"/>
                  </a:ext>
                </a:extLst>
              </a:tr>
              <a:tr h="1108082">
                <a:tc>
                  <a:txBody>
                    <a:bodyPr/>
                    <a:lstStyle/>
                    <a:p>
                      <a:pPr algn="just">
                        <a:lnSpc>
                          <a:spcPct val="150000"/>
                        </a:lnSpc>
                      </a:pPr>
                      <a:r>
                        <a:rPr lang="en-GB" sz="2400" dirty="0" smtClean="0">
                          <a:solidFill>
                            <a:srgbClr val="0000CC"/>
                          </a:solidFill>
                          <a:latin typeface="Times New Roman" panose="02020603050405020304" pitchFamily="18" charset="0"/>
                          <a:cs typeface="Times New Roman" panose="02020603050405020304" pitchFamily="18" charset="0"/>
                        </a:rPr>
                        <a:t>4</a:t>
                      </a:r>
                      <a:endParaRPr lang="en-GB" sz="2400" dirty="0">
                        <a:solidFill>
                          <a:srgbClr val="0000CC"/>
                        </a:solidFill>
                        <a:latin typeface="Times New Roman" panose="02020603050405020304" pitchFamily="18" charset="0"/>
                        <a:cs typeface="Times New Roman" panose="02020603050405020304" pitchFamily="18" charset="0"/>
                      </a:endParaRPr>
                    </a:p>
                  </a:txBody>
                  <a:tcPr marL="68580" marR="68580" marT="34290" marB="34290"/>
                </a:tc>
                <a:tc>
                  <a:txBody>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en-US" sz="2400" b="1" i="0" u="none" strike="noStrike" cap="none" normalizeH="0" baseline="0" dirty="0" smtClean="0">
                          <a:ln>
                            <a:noFill/>
                          </a:ln>
                          <a:solidFill>
                            <a:srgbClr val="0000CC"/>
                          </a:solidFill>
                          <a:effectLst/>
                          <a:latin typeface="Times New Roman" panose="02020603050405020304" pitchFamily="18" charset="0"/>
                          <a:cs typeface="Times New Roman" panose="02020603050405020304" pitchFamily="18" charset="0"/>
                        </a:rPr>
                        <a:t>Business Applications</a:t>
                      </a:r>
                    </a:p>
                    <a:p>
                      <a:pPr algn="just">
                        <a:lnSpc>
                          <a:spcPct val="150000"/>
                        </a:lnSpc>
                      </a:pPr>
                      <a:endParaRPr lang="en-GB" sz="2400" dirty="0">
                        <a:solidFill>
                          <a:srgbClr val="0000CC"/>
                        </a:solidFill>
                        <a:latin typeface="Times New Roman" panose="02020603050405020304" pitchFamily="18" charset="0"/>
                        <a:cs typeface="Times New Roman" panose="02020603050405020304" pitchFamily="18" charset="0"/>
                      </a:endParaRPr>
                    </a:p>
                  </a:txBody>
                  <a:tcPr marL="68580" marR="68580" marT="34290" marB="34290"/>
                </a:tc>
                <a:tc>
                  <a:txBody>
                    <a:bodyPr/>
                    <a:lstStyle/>
                    <a:p>
                      <a:pPr marL="457200" indent="-457200" algn="just">
                        <a:lnSpc>
                          <a:spcPct val="150000"/>
                        </a:lnSpc>
                        <a:spcBef>
                          <a:spcPts val="0"/>
                        </a:spcBef>
                        <a:buClr>
                          <a:schemeClr val="folHlink"/>
                        </a:buClr>
                        <a:buFont typeface="Wingdings" panose="05000000000000000000" pitchFamily="2" charset="2"/>
                        <a:buChar char="§"/>
                      </a:pPr>
                      <a:r>
                        <a:rPr lang="en-US" altLang="en-US" sz="2400" b="1" dirty="0" smtClean="0">
                          <a:solidFill>
                            <a:srgbClr val="660066"/>
                          </a:solidFill>
                          <a:latin typeface="Times New Roman" panose="02020603050405020304" pitchFamily="18" charset="0"/>
                          <a:cs typeface="Times New Roman" panose="02020603050405020304" pitchFamily="18" charset="0"/>
                        </a:rPr>
                        <a:t>business</a:t>
                      </a:r>
                      <a:r>
                        <a:rPr lang="en-US" altLang="en-US" sz="2400" dirty="0" smtClean="0">
                          <a:latin typeface="Times New Roman" panose="02020603050405020304" pitchFamily="18" charset="0"/>
                          <a:cs typeface="Times New Roman" panose="02020603050405020304" pitchFamily="18" charset="0"/>
                        </a:rPr>
                        <a:t> to </a:t>
                      </a:r>
                      <a:r>
                        <a:rPr lang="en-US" altLang="en-US" sz="2400" b="1" dirty="0" smtClean="0">
                          <a:solidFill>
                            <a:srgbClr val="660066"/>
                          </a:solidFill>
                          <a:latin typeface="Times New Roman" panose="02020603050405020304" pitchFamily="18" charset="0"/>
                          <a:cs typeface="Times New Roman" panose="02020603050405020304" pitchFamily="18" charset="0"/>
                        </a:rPr>
                        <a:t>business</a:t>
                      </a:r>
                      <a:r>
                        <a:rPr lang="en-US" altLang="en-US" sz="2400" dirty="0" smtClean="0">
                          <a:latin typeface="Times New Roman" panose="02020603050405020304" pitchFamily="18" charset="0"/>
                          <a:cs typeface="Times New Roman" panose="02020603050405020304" pitchFamily="18" charset="0"/>
                        </a:rPr>
                        <a:t> - </a:t>
                      </a:r>
                      <a:r>
                        <a:rPr lang="en-US" altLang="en-US" sz="2400" b="1" dirty="0" smtClean="0">
                          <a:latin typeface="Times New Roman" panose="02020603050405020304" pitchFamily="18" charset="0"/>
                          <a:cs typeface="Times New Roman" panose="02020603050405020304" pitchFamily="18" charset="0"/>
                        </a:rPr>
                        <a:t>placing</a:t>
                      </a:r>
                      <a:r>
                        <a:rPr lang="en-US" altLang="en-US" sz="2400" dirty="0" smtClean="0">
                          <a:latin typeface="Times New Roman" panose="02020603050405020304" pitchFamily="18" charset="0"/>
                          <a:cs typeface="Times New Roman" panose="02020603050405020304" pitchFamily="18" charset="0"/>
                        </a:rPr>
                        <a:t> </a:t>
                      </a:r>
                      <a:r>
                        <a:rPr lang="en-US" altLang="en-US" sz="2400" b="1" dirty="0" smtClean="0">
                          <a:latin typeface="Times New Roman" panose="02020603050405020304" pitchFamily="18" charset="0"/>
                          <a:cs typeface="Times New Roman" panose="02020603050405020304" pitchFamily="18" charset="0"/>
                        </a:rPr>
                        <a:t>orders</a:t>
                      </a:r>
                      <a:r>
                        <a:rPr lang="en-US" altLang="en-US" sz="2400" dirty="0" smtClean="0">
                          <a:latin typeface="Times New Roman" panose="02020603050405020304" pitchFamily="18" charset="0"/>
                          <a:cs typeface="Times New Roman" panose="02020603050405020304" pitchFamily="18" charset="0"/>
                        </a:rPr>
                        <a:t>, …</a:t>
                      </a:r>
                    </a:p>
                    <a:p>
                      <a:pPr marL="457200" indent="-457200" algn="just">
                        <a:lnSpc>
                          <a:spcPct val="150000"/>
                        </a:lnSpc>
                        <a:spcBef>
                          <a:spcPts val="0"/>
                        </a:spcBef>
                        <a:buClr>
                          <a:schemeClr val="folHlink"/>
                        </a:buClr>
                        <a:buFont typeface="Wingdings" panose="05000000000000000000" pitchFamily="2" charset="2"/>
                        <a:buChar char="§"/>
                      </a:pPr>
                      <a:r>
                        <a:rPr lang="en-US" altLang="en-US" sz="2400" b="1" dirty="0" smtClean="0">
                          <a:solidFill>
                            <a:srgbClr val="660033"/>
                          </a:solidFill>
                          <a:latin typeface="Times New Roman" panose="02020603050405020304" pitchFamily="18" charset="0"/>
                          <a:cs typeface="Times New Roman" panose="02020603050405020304" pitchFamily="18" charset="0"/>
                        </a:rPr>
                        <a:t>business</a:t>
                      </a:r>
                      <a:r>
                        <a:rPr lang="en-US" altLang="en-US" sz="2400" dirty="0" smtClean="0">
                          <a:latin typeface="Times New Roman" panose="02020603050405020304" pitchFamily="18" charset="0"/>
                          <a:cs typeface="Times New Roman" panose="02020603050405020304" pitchFamily="18" charset="0"/>
                        </a:rPr>
                        <a:t> with </a:t>
                      </a:r>
                      <a:r>
                        <a:rPr lang="en-US" altLang="en-US" sz="2400" b="1" dirty="0" smtClean="0">
                          <a:solidFill>
                            <a:srgbClr val="660033"/>
                          </a:solidFill>
                          <a:latin typeface="Times New Roman" panose="02020603050405020304" pitchFamily="18" charset="0"/>
                          <a:cs typeface="Times New Roman" panose="02020603050405020304" pitchFamily="18" charset="0"/>
                        </a:rPr>
                        <a:t>consumers</a:t>
                      </a:r>
                      <a:r>
                        <a:rPr lang="en-US" altLang="en-US" sz="2400" b="1" dirty="0" smtClean="0">
                          <a:solidFill>
                            <a:srgbClr val="0000CC"/>
                          </a:solidFill>
                          <a:latin typeface="Times New Roman" panose="02020603050405020304" pitchFamily="18" charset="0"/>
                          <a:cs typeface="Times New Roman" panose="02020603050405020304" pitchFamily="18" charset="0"/>
                        </a:rPr>
                        <a:t>–home shopping</a:t>
                      </a:r>
                    </a:p>
                  </a:txBody>
                  <a:tcPr marL="68580" marR="68580" marT="34290" marB="34290"/>
                </a:tc>
                <a:extLst>
                  <a:ext uri="{0D108BD9-81ED-4DB2-BD59-A6C34878D82A}">
                    <a16:rowId xmlns:a16="http://schemas.microsoft.com/office/drawing/2014/main" val="65623940"/>
                  </a:ext>
                </a:extLst>
              </a:tr>
            </a:tbl>
          </a:graphicData>
        </a:graphic>
      </p:graphicFrame>
    </p:spTree>
    <p:extLst>
      <p:ext uri="{BB962C8B-B14F-4D97-AF65-F5344CB8AC3E}">
        <p14:creationId xmlns:p14="http://schemas.microsoft.com/office/powerpoint/2010/main" val="1214041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a:xfrm>
            <a:off x="457200" y="0"/>
            <a:ext cx="8229600" cy="457200"/>
          </a:xfrm>
        </p:spPr>
        <p:txBody>
          <a:bodyPr>
            <a:noAutofit/>
          </a:bodyPr>
          <a:lstStyle/>
          <a:p>
            <a:r>
              <a:rPr lang="en-US" sz="2400" b="1" dirty="0" smtClean="0">
                <a:solidFill>
                  <a:srgbClr val="6600CC"/>
                </a:solidFill>
                <a:latin typeface="Times New Roman" panose="02020603050405020304" pitchFamily="18" charset="0"/>
                <a:cs typeface="Times New Roman" panose="02020603050405020304" pitchFamily="18" charset="0"/>
              </a:rPr>
              <a:t>disadvantages OF  Ring Topology</a:t>
            </a:r>
          </a:p>
        </p:txBody>
      </p:sp>
      <p:sp>
        <p:nvSpPr>
          <p:cNvPr id="3" name="Content Placeholder 2"/>
          <p:cNvSpPr>
            <a:spLocks noGrp="1"/>
          </p:cNvSpPr>
          <p:nvPr>
            <p:ph idx="1"/>
          </p:nvPr>
        </p:nvSpPr>
        <p:spPr>
          <a:xfrm>
            <a:off x="0" y="457200"/>
            <a:ext cx="9143999" cy="6400800"/>
          </a:xfrm>
        </p:spPr>
        <p:txBody>
          <a:bodyPr>
            <a:noAutofit/>
          </a:bodyPr>
          <a:lstStyle/>
          <a:p>
            <a:pPr lvl="1" algn="just">
              <a:lnSpc>
                <a:spcPct val="150000"/>
              </a:lnSpc>
              <a:spcBef>
                <a:spcPts val="0"/>
              </a:spcBef>
              <a:buFont typeface="Wingdings" pitchFamily="2" charset="2"/>
              <a:buChar char="§"/>
            </a:pPr>
            <a:r>
              <a:rPr lang="en-US" sz="2800" b="1" dirty="0">
                <a:solidFill>
                  <a:srgbClr val="339933"/>
                </a:solidFill>
                <a:latin typeface="Times New Roman" pitchFamily="18" charset="0"/>
                <a:cs typeface="Times New Roman" pitchFamily="18" charset="0"/>
              </a:rPr>
              <a:t>Data packets must pass through every computer between the sender and recipient .</a:t>
            </a:r>
            <a:r>
              <a:rPr lang="en-US" sz="2800" dirty="0">
                <a:latin typeface="Times New Roman" pitchFamily="18" charset="0"/>
                <a:cs typeface="Times New Roman" pitchFamily="18" charset="0"/>
              </a:rPr>
              <a:t>Therefore </a:t>
            </a:r>
            <a:r>
              <a:rPr lang="en-US" sz="2800" b="1" dirty="0">
                <a:latin typeface="Times New Roman" pitchFamily="18" charset="0"/>
                <a:cs typeface="Times New Roman" pitchFamily="18" charset="0"/>
              </a:rPr>
              <a:t>this makes it slower.</a:t>
            </a:r>
            <a:r>
              <a:rPr lang="en-US" sz="2800" dirty="0">
                <a:latin typeface="Times New Roman" pitchFamily="18" charset="0"/>
                <a:cs typeface="Times New Roman" pitchFamily="18" charset="0"/>
              </a:rPr>
              <a:t> </a:t>
            </a:r>
          </a:p>
          <a:p>
            <a:pPr lvl="1" algn="just">
              <a:lnSpc>
                <a:spcPct val="150000"/>
              </a:lnSpc>
              <a:spcBef>
                <a:spcPts val="0"/>
              </a:spcBef>
              <a:buFont typeface="Wingdings" pitchFamily="2" charset="2"/>
              <a:buChar char="§"/>
            </a:pPr>
            <a:r>
              <a:rPr lang="en-US" sz="2800" dirty="0">
                <a:latin typeface="Times New Roman" pitchFamily="18" charset="0"/>
                <a:cs typeface="Times New Roman" pitchFamily="18" charset="0"/>
              </a:rPr>
              <a:t>If any of the </a:t>
            </a:r>
            <a:r>
              <a:rPr lang="en-US" sz="2800" b="1" dirty="0">
                <a:solidFill>
                  <a:srgbClr val="0000FF"/>
                </a:solidFill>
                <a:latin typeface="Times New Roman" pitchFamily="18" charset="0"/>
                <a:cs typeface="Times New Roman" pitchFamily="18" charset="0"/>
              </a:rPr>
              <a:t>nodes fail then the ring is broken and data cannot be transmitted successfully</a:t>
            </a:r>
            <a:r>
              <a:rPr lang="en-US" sz="2800" dirty="0">
                <a:latin typeface="Times New Roman" pitchFamily="18" charset="0"/>
                <a:cs typeface="Times New Roman" pitchFamily="18" charset="0"/>
              </a:rPr>
              <a:t>. </a:t>
            </a:r>
          </a:p>
          <a:p>
            <a:pPr lvl="1" algn="just">
              <a:lnSpc>
                <a:spcPct val="150000"/>
              </a:lnSpc>
              <a:spcBef>
                <a:spcPts val="0"/>
              </a:spcBef>
              <a:buFont typeface="Wingdings" pitchFamily="2" charset="2"/>
              <a:buChar char="§"/>
            </a:pPr>
            <a:r>
              <a:rPr lang="en-US" sz="2800" dirty="0">
                <a:latin typeface="Times New Roman" pitchFamily="18" charset="0"/>
                <a:cs typeface="Times New Roman" pitchFamily="18" charset="0"/>
              </a:rPr>
              <a:t>It is </a:t>
            </a:r>
            <a:r>
              <a:rPr lang="en-US" sz="2800" b="1" dirty="0">
                <a:solidFill>
                  <a:srgbClr val="D60093"/>
                </a:solidFill>
                <a:latin typeface="Times New Roman" pitchFamily="18" charset="0"/>
                <a:cs typeface="Times New Roman" pitchFamily="18" charset="0"/>
              </a:rPr>
              <a:t>difficult to troubleshoot the ring. </a:t>
            </a:r>
          </a:p>
          <a:p>
            <a:pPr lvl="1" algn="just">
              <a:lnSpc>
                <a:spcPct val="150000"/>
              </a:lnSpc>
              <a:spcBef>
                <a:spcPts val="0"/>
              </a:spcBef>
              <a:buFont typeface="Wingdings" pitchFamily="2" charset="2"/>
              <a:buChar char="§"/>
            </a:pPr>
            <a:r>
              <a:rPr lang="en-US" sz="2800" dirty="0">
                <a:latin typeface="Times New Roman" pitchFamily="18" charset="0"/>
                <a:cs typeface="Times New Roman" pitchFamily="18" charset="0"/>
              </a:rPr>
              <a:t>Because all </a:t>
            </a:r>
            <a:r>
              <a:rPr lang="en-US" sz="2800" b="1" dirty="0">
                <a:latin typeface="Times New Roman" pitchFamily="18" charset="0"/>
                <a:cs typeface="Times New Roman" pitchFamily="18" charset="0"/>
              </a:rPr>
              <a:t>stations are wired together, to add a station you must shut down the network temporarily</a:t>
            </a:r>
            <a:r>
              <a:rPr lang="en-US" sz="2800" dirty="0">
                <a:latin typeface="Times New Roman" pitchFamily="18" charset="0"/>
                <a:cs typeface="Times New Roman" pitchFamily="18" charset="0"/>
              </a:rPr>
              <a:t>. </a:t>
            </a:r>
          </a:p>
          <a:p>
            <a:pPr lvl="1" algn="just">
              <a:lnSpc>
                <a:spcPct val="150000"/>
              </a:lnSpc>
              <a:spcBef>
                <a:spcPts val="0"/>
              </a:spcBef>
              <a:buFont typeface="Wingdings" pitchFamily="2" charset="2"/>
              <a:buChar char="§"/>
            </a:pPr>
            <a:r>
              <a:rPr lang="en-US" sz="2800" dirty="0">
                <a:latin typeface="Times New Roman" pitchFamily="18" charset="0"/>
                <a:cs typeface="Times New Roman" pitchFamily="18" charset="0"/>
              </a:rPr>
              <a:t>All </a:t>
            </a:r>
            <a:r>
              <a:rPr lang="en-US" sz="2800" b="1" dirty="0">
                <a:solidFill>
                  <a:srgbClr val="0000FF"/>
                </a:solidFill>
                <a:latin typeface="Times New Roman" pitchFamily="18" charset="0"/>
                <a:cs typeface="Times New Roman" pitchFamily="18" charset="0"/>
              </a:rPr>
              <a:t>computers must be turned ON </a:t>
            </a:r>
            <a:r>
              <a:rPr lang="en-US" sz="2800" dirty="0">
                <a:latin typeface="Times New Roman" pitchFamily="18" charset="0"/>
                <a:cs typeface="Times New Roman" pitchFamily="18" charset="0"/>
              </a:rPr>
              <a:t>in </a:t>
            </a:r>
            <a:r>
              <a:rPr lang="en-US" sz="2800" b="1" dirty="0">
                <a:solidFill>
                  <a:srgbClr val="D60093"/>
                </a:solidFill>
                <a:latin typeface="Times New Roman" pitchFamily="18" charset="0"/>
                <a:cs typeface="Times New Roman" pitchFamily="18" charset="0"/>
              </a:rPr>
              <a:t>order for all computers to communicate with each other</a:t>
            </a:r>
            <a:r>
              <a:rPr lang="en-US" sz="2800" dirty="0">
                <a:latin typeface="Times New Roman" pitchFamily="18" charset="0"/>
                <a:cs typeface="Times New Roman" pitchFamily="18" charset="0"/>
              </a:rPr>
              <a:t>. </a:t>
            </a:r>
          </a:p>
        </p:txBody>
      </p:sp>
      <p:sp>
        <p:nvSpPr>
          <p:cNvPr id="4" name="Slide Number Placeholder 3"/>
          <p:cNvSpPr>
            <a:spLocks noGrp="1"/>
          </p:cNvSpPr>
          <p:nvPr>
            <p:ph type="sldNum" sz="quarter" idx="12"/>
          </p:nvPr>
        </p:nvSpPr>
        <p:spPr/>
        <p:txBody>
          <a:bodyPr/>
          <a:lstStyle/>
          <a:p>
            <a:pPr>
              <a:defRPr/>
            </a:pPr>
            <a:fld id="{E90F455D-9CE0-4F9B-A27C-72E940D52AA5}" type="slidenum">
              <a:rPr lang="en-US" smtClean="0"/>
              <a:pPr>
                <a:defRPr/>
              </a:pPr>
              <a:t>60</a:t>
            </a:fld>
            <a:r>
              <a:rPr lang="en-US" smtClean="0"/>
              <a:t> of 52</a:t>
            </a:r>
            <a:endParaRPr lang="en-US" dirty="0"/>
          </a:p>
        </p:txBody>
      </p:sp>
    </p:spTree>
    <p:extLst>
      <p:ext uri="{BB962C8B-B14F-4D97-AF65-F5344CB8AC3E}">
        <p14:creationId xmlns:p14="http://schemas.microsoft.com/office/powerpoint/2010/main" val="3665042515"/>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85"/>
            <a:ext cx="7886700" cy="380999"/>
          </a:xfrm>
        </p:spPr>
        <p:txBody>
          <a:bodyPr>
            <a:noAutofit/>
          </a:bodyPr>
          <a:lstStyle/>
          <a:p>
            <a:pPr algn="ctr"/>
            <a:r>
              <a:rPr lang="en-GB" sz="2700" b="1" dirty="0" smtClean="0">
                <a:solidFill>
                  <a:srgbClr val="FF0000"/>
                </a:solidFill>
                <a:latin typeface="Times New Roman" panose="02020603050405020304" pitchFamily="18" charset="0"/>
                <a:cs typeface="Times New Roman" panose="02020603050405020304" pitchFamily="18" charset="0"/>
              </a:rPr>
              <a:t>4. Mesh </a:t>
            </a:r>
            <a:r>
              <a:rPr lang="en-GB" sz="2700" b="1" dirty="0">
                <a:solidFill>
                  <a:srgbClr val="FF0000"/>
                </a:solidFill>
                <a:latin typeface="Times New Roman" panose="02020603050405020304" pitchFamily="18" charset="0"/>
                <a:cs typeface="Times New Roman" panose="02020603050405020304" pitchFamily="18" charset="0"/>
              </a:rPr>
              <a:t>Topology</a:t>
            </a:r>
          </a:p>
        </p:txBody>
      </p:sp>
      <p:sp>
        <p:nvSpPr>
          <p:cNvPr id="3" name="Content Placeholder 2"/>
          <p:cNvSpPr>
            <a:spLocks noGrp="1"/>
          </p:cNvSpPr>
          <p:nvPr>
            <p:ph idx="1"/>
          </p:nvPr>
        </p:nvSpPr>
        <p:spPr>
          <a:xfrm>
            <a:off x="0" y="228600"/>
            <a:ext cx="9067800" cy="6858000"/>
          </a:xfrm>
        </p:spPr>
        <p:txBody>
          <a:bodyPr>
            <a:noAutofit/>
          </a:bodyPr>
          <a:lstStyle/>
          <a:p>
            <a:pPr algn="just">
              <a:lnSpc>
                <a:spcPct val="150000"/>
              </a:lnSpc>
              <a:spcBef>
                <a:spcPts val="0"/>
              </a:spcBef>
              <a:buFont typeface="Wingdings" panose="05000000000000000000" pitchFamily="2" charset="2"/>
              <a:buChar char="§"/>
            </a:pPr>
            <a:r>
              <a:rPr lang="en-GB" sz="2700" dirty="0" smtClean="0">
                <a:latin typeface="Times New Roman" panose="02020603050405020304" pitchFamily="18" charset="0"/>
                <a:cs typeface="Times New Roman" panose="02020603050405020304" pitchFamily="18" charset="0"/>
              </a:rPr>
              <a:t>A </a:t>
            </a:r>
            <a:r>
              <a:rPr lang="en-GB" sz="2700" dirty="0">
                <a:latin typeface="Times New Roman" panose="02020603050405020304" pitchFamily="18" charset="0"/>
                <a:cs typeface="Times New Roman" panose="02020603050405020304" pitchFamily="18" charset="0"/>
              </a:rPr>
              <a:t>type of topology in which every device or computer is connected to every other device. </a:t>
            </a:r>
          </a:p>
          <a:p>
            <a:pPr algn="just">
              <a:lnSpc>
                <a:spcPct val="150000"/>
              </a:lnSpc>
              <a:spcBef>
                <a:spcPts val="0"/>
              </a:spcBef>
              <a:buFont typeface="Wingdings" panose="05000000000000000000" pitchFamily="2" charset="2"/>
              <a:buChar char="§"/>
            </a:pPr>
            <a:r>
              <a:rPr lang="en-GB" sz="2700" dirty="0">
                <a:latin typeface="Times New Roman" panose="02020603050405020304" pitchFamily="18" charset="0"/>
                <a:cs typeface="Times New Roman" panose="02020603050405020304" pitchFamily="18" charset="0"/>
              </a:rPr>
              <a:t>Each device not only sends its signals but also receives signals from other devices. </a:t>
            </a:r>
          </a:p>
          <a:p>
            <a:pPr algn="just">
              <a:lnSpc>
                <a:spcPct val="150000"/>
              </a:lnSpc>
              <a:spcBef>
                <a:spcPts val="0"/>
              </a:spcBef>
              <a:buFont typeface="Wingdings" panose="05000000000000000000" pitchFamily="2" charset="2"/>
              <a:buChar char="§"/>
            </a:pPr>
            <a:r>
              <a:rPr lang="en-GB" sz="2700" dirty="0">
                <a:latin typeface="Times New Roman" panose="02020603050405020304" pitchFamily="18" charset="0"/>
                <a:cs typeface="Times New Roman" panose="02020603050405020304" pitchFamily="18" charset="0"/>
              </a:rPr>
              <a:t>The </a:t>
            </a:r>
            <a:r>
              <a:rPr lang="en-GB" sz="2700" b="1" dirty="0">
                <a:solidFill>
                  <a:srgbClr val="6600CC"/>
                </a:solidFill>
                <a:latin typeface="Times New Roman" panose="02020603050405020304" pitchFamily="18" charset="0"/>
                <a:cs typeface="Times New Roman" panose="02020603050405020304" pitchFamily="18" charset="0"/>
              </a:rPr>
              <a:t>nodes</a:t>
            </a:r>
            <a:r>
              <a:rPr lang="en-GB" sz="2700" dirty="0">
                <a:latin typeface="Times New Roman" panose="02020603050405020304" pitchFamily="18" charset="0"/>
                <a:cs typeface="Times New Roman" panose="02020603050405020304" pitchFamily="18" charset="0"/>
              </a:rPr>
              <a:t> in a </a:t>
            </a:r>
            <a:r>
              <a:rPr lang="en-GB" sz="2700" b="1" dirty="0">
                <a:solidFill>
                  <a:srgbClr val="6600CC"/>
                </a:solidFill>
                <a:latin typeface="Times New Roman" panose="02020603050405020304" pitchFamily="18" charset="0"/>
                <a:cs typeface="Times New Roman" panose="02020603050405020304" pitchFamily="18" charset="0"/>
              </a:rPr>
              <a:t>mesh</a:t>
            </a:r>
            <a:r>
              <a:rPr lang="en-GB" sz="2700" dirty="0">
                <a:latin typeface="Times New Roman" panose="02020603050405020304" pitchFamily="18" charset="0"/>
                <a:cs typeface="Times New Roman" panose="02020603050405020304" pitchFamily="18" charset="0"/>
              </a:rPr>
              <a:t> </a:t>
            </a:r>
            <a:r>
              <a:rPr lang="en-GB" sz="2700" b="1" dirty="0">
                <a:solidFill>
                  <a:srgbClr val="6600CC"/>
                </a:solidFill>
                <a:latin typeface="Times New Roman" panose="02020603050405020304" pitchFamily="18" charset="0"/>
                <a:cs typeface="Times New Roman" panose="02020603050405020304" pitchFamily="18" charset="0"/>
              </a:rPr>
              <a:t>topology</a:t>
            </a:r>
            <a:r>
              <a:rPr lang="en-GB" sz="2700" dirty="0">
                <a:latin typeface="Times New Roman" panose="02020603050405020304" pitchFamily="18" charset="0"/>
                <a:cs typeface="Times New Roman" panose="02020603050405020304" pitchFamily="18" charset="0"/>
              </a:rPr>
              <a:t> are connected using a </a:t>
            </a:r>
            <a:r>
              <a:rPr lang="en-GB" sz="2700" b="1" dirty="0">
                <a:latin typeface="Times New Roman" panose="02020603050405020304" pitchFamily="18" charset="0"/>
                <a:cs typeface="Times New Roman" panose="02020603050405020304" pitchFamily="18" charset="0"/>
              </a:rPr>
              <a:t>dedicated</a:t>
            </a:r>
            <a:r>
              <a:rPr lang="en-GB" sz="2700" dirty="0">
                <a:latin typeface="Times New Roman" panose="02020603050405020304" pitchFamily="18" charset="0"/>
                <a:cs typeface="Times New Roman" panose="02020603050405020304" pitchFamily="18" charset="0"/>
              </a:rPr>
              <a:t> </a:t>
            </a:r>
            <a:r>
              <a:rPr lang="en-GB" sz="2700" b="1" dirty="0">
                <a:latin typeface="Times New Roman" panose="02020603050405020304" pitchFamily="18" charset="0"/>
                <a:cs typeface="Times New Roman" panose="02020603050405020304" pitchFamily="18" charset="0"/>
              </a:rPr>
              <a:t>link</a:t>
            </a:r>
            <a:r>
              <a:rPr lang="en-GB" sz="2700" dirty="0">
                <a:latin typeface="Times New Roman" panose="02020603050405020304" pitchFamily="18" charset="0"/>
                <a:cs typeface="Times New Roman" panose="02020603050405020304" pitchFamily="18" charset="0"/>
              </a:rPr>
              <a:t> and the information is </a:t>
            </a:r>
            <a:r>
              <a:rPr lang="en-GB" sz="2700" b="1" dirty="0">
                <a:latin typeface="Times New Roman" panose="02020603050405020304" pitchFamily="18" charset="0"/>
                <a:cs typeface="Times New Roman" panose="02020603050405020304" pitchFamily="18" charset="0"/>
              </a:rPr>
              <a:t>passed</a:t>
            </a:r>
            <a:r>
              <a:rPr lang="en-GB" sz="2700" dirty="0">
                <a:latin typeface="Times New Roman" panose="02020603050405020304" pitchFamily="18" charset="0"/>
                <a:cs typeface="Times New Roman" panose="02020603050405020304" pitchFamily="18" charset="0"/>
              </a:rPr>
              <a:t> from </a:t>
            </a:r>
            <a:r>
              <a:rPr lang="en-GB" sz="2700" b="1" dirty="0">
                <a:latin typeface="Times New Roman" panose="02020603050405020304" pitchFamily="18" charset="0"/>
                <a:cs typeface="Times New Roman" panose="02020603050405020304" pitchFamily="18" charset="0"/>
              </a:rPr>
              <a:t>nodes</a:t>
            </a:r>
            <a:r>
              <a:rPr lang="en-GB" sz="2700" dirty="0">
                <a:latin typeface="Times New Roman" panose="02020603050405020304" pitchFamily="18" charset="0"/>
                <a:cs typeface="Times New Roman" panose="02020603050405020304" pitchFamily="18" charset="0"/>
              </a:rPr>
              <a:t> to </a:t>
            </a:r>
            <a:r>
              <a:rPr lang="en-GB" sz="2700" b="1" dirty="0">
                <a:latin typeface="Times New Roman" panose="02020603050405020304" pitchFamily="18" charset="0"/>
                <a:cs typeface="Times New Roman" panose="02020603050405020304" pitchFamily="18" charset="0"/>
              </a:rPr>
              <a:t>nodes</a:t>
            </a:r>
            <a:r>
              <a:rPr lang="en-GB" sz="2700" dirty="0">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
            </a:pPr>
            <a:r>
              <a:rPr lang="en-GB" sz="2700" dirty="0">
                <a:latin typeface="Times New Roman" panose="02020603050405020304" pitchFamily="18" charset="0"/>
                <a:cs typeface="Times New Roman" panose="02020603050405020304" pitchFamily="18" charset="0"/>
              </a:rPr>
              <a:t>This </a:t>
            </a:r>
            <a:r>
              <a:rPr lang="en-GB" sz="2700" b="1" dirty="0">
                <a:latin typeface="Times New Roman" panose="02020603050405020304" pitchFamily="18" charset="0"/>
                <a:cs typeface="Times New Roman" panose="02020603050405020304" pitchFamily="18" charset="0"/>
              </a:rPr>
              <a:t>topology</a:t>
            </a:r>
            <a:r>
              <a:rPr lang="en-GB" sz="2700" dirty="0">
                <a:latin typeface="Times New Roman" panose="02020603050405020304" pitchFamily="18" charset="0"/>
                <a:cs typeface="Times New Roman" panose="02020603050405020304" pitchFamily="18" charset="0"/>
              </a:rPr>
              <a:t> has </a:t>
            </a:r>
            <a:r>
              <a:rPr lang="en-GB" sz="2700" b="1" dirty="0">
                <a:solidFill>
                  <a:srgbClr val="6600CC"/>
                </a:solidFill>
                <a:latin typeface="Times New Roman" panose="02020603050405020304" pitchFamily="18" charset="0"/>
                <a:cs typeface="Times New Roman" panose="02020603050405020304" pitchFamily="18" charset="0"/>
              </a:rPr>
              <a:t>N * (N - 1) / 2 links </a:t>
            </a:r>
            <a:r>
              <a:rPr lang="en-GB" sz="2700" dirty="0">
                <a:latin typeface="Times New Roman" panose="02020603050405020304" pitchFamily="18" charset="0"/>
                <a:cs typeface="Times New Roman" panose="02020603050405020304" pitchFamily="18" charset="0"/>
              </a:rPr>
              <a:t>in total where N represents the total </a:t>
            </a:r>
            <a:r>
              <a:rPr lang="en-GB" sz="2700" b="1" dirty="0">
                <a:solidFill>
                  <a:srgbClr val="FF0000"/>
                </a:solidFill>
                <a:latin typeface="Times New Roman" panose="02020603050405020304" pitchFamily="18" charset="0"/>
                <a:cs typeface="Times New Roman" panose="02020603050405020304" pitchFamily="18" charset="0"/>
              </a:rPr>
              <a:t>number</a:t>
            </a:r>
            <a:r>
              <a:rPr lang="en-GB" sz="2700" dirty="0">
                <a:latin typeface="Times New Roman" panose="02020603050405020304" pitchFamily="18" charset="0"/>
                <a:cs typeface="Times New Roman" panose="02020603050405020304" pitchFamily="18" charset="0"/>
              </a:rPr>
              <a:t> of </a:t>
            </a:r>
            <a:r>
              <a:rPr lang="en-GB" sz="2700" b="1" dirty="0">
                <a:solidFill>
                  <a:srgbClr val="FF0000"/>
                </a:solidFill>
                <a:latin typeface="Times New Roman" panose="02020603050405020304" pitchFamily="18" charset="0"/>
                <a:cs typeface="Times New Roman" panose="02020603050405020304" pitchFamily="18" charset="0"/>
              </a:rPr>
              <a:t>nodes</a:t>
            </a:r>
            <a:r>
              <a:rPr lang="en-GB" sz="2700" dirty="0">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
            </a:pPr>
            <a:r>
              <a:rPr lang="en-GB" sz="2700" dirty="0">
                <a:latin typeface="Times New Roman" panose="02020603050405020304" pitchFamily="18" charset="0"/>
                <a:cs typeface="Times New Roman" panose="02020603050405020304" pitchFamily="18" charset="0"/>
              </a:rPr>
              <a:t>The </a:t>
            </a:r>
            <a:r>
              <a:rPr lang="en-GB" sz="2700" b="1" dirty="0">
                <a:solidFill>
                  <a:srgbClr val="006600"/>
                </a:solidFill>
                <a:latin typeface="Times New Roman" panose="02020603050405020304" pitchFamily="18" charset="0"/>
                <a:cs typeface="Times New Roman" panose="02020603050405020304" pitchFamily="18" charset="0"/>
              </a:rPr>
              <a:t>connections</a:t>
            </a:r>
            <a:r>
              <a:rPr lang="en-GB" sz="2700" dirty="0">
                <a:latin typeface="Times New Roman" panose="02020603050405020304" pitchFamily="18" charset="0"/>
                <a:cs typeface="Times New Roman" panose="02020603050405020304" pitchFamily="18" charset="0"/>
              </a:rPr>
              <a:t> within the </a:t>
            </a:r>
            <a:r>
              <a:rPr lang="en-GB" sz="2700" b="1" dirty="0">
                <a:solidFill>
                  <a:srgbClr val="006600"/>
                </a:solidFill>
                <a:latin typeface="Times New Roman" panose="02020603050405020304" pitchFamily="18" charset="0"/>
                <a:cs typeface="Times New Roman" panose="02020603050405020304" pitchFamily="18" charset="0"/>
              </a:rPr>
              <a:t>mesh</a:t>
            </a:r>
            <a:r>
              <a:rPr lang="en-GB" sz="2700" dirty="0">
                <a:latin typeface="Times New Roman" panose="02020603050405020304" pitchFamily="18" charset="0"/>
                <a:cs typeface="Times New Roman" panose="02020603050405020304" pitchFamily="18" charset="0"/>
              </a:rPr>
              <a:t> can be wired as well as </a:t>
            </a:r>
            <a:r>
              <a:rPr lang="en-GB" sz="2700" b="1" dirty="0">
                <a:solidFill>
                  <a:srgbClr val="006600"/>
                </a:solidFill>
                <a:latin typeface="Times New Roman" panose="02020603050405020304" pitchFamily="18" charset="0"/>
                <a:cs typeface="Times New Roman" panose="02020603050405020304" pitchFamily="18" charset="0"/>
              </a:rPr>
              <a:t>wireless</a:t>
            </a:r>
            <a:r>
              <a:rPr lang="en-GB" sz="2700" dirty="0" smtClean="0">
                <a:latin typeface="Times New Roman" panose="02020603050405020304" pitchFamily="18" charset="0"/>
                <a:cs typeface="Times New Roman" panose="02020603050405020304" pitchFamily="18" charset="0"/>
              </a:rPr>
              <a:t>.</a:t>
            </a:r>
            <a:endParaRPr lang="en-GB" sz="2700" dirty="0">
              <a:latin typeface="Times New Roman" panose="02020603050405020304" pitchFamily="18" charset="0"/>
              <a:cs typeface="Times New Roman" panose="02020603050405020304" pitchFamily="18" charset="0"/>
            </a:endParaRPr>
          </a:p>
          <a:p>
            <a:pPr algn="just">
              <a:lnSpc>
                <a:spcPct val="150000"/>
              </a:lnSpc>
              <a:spcBef>
                <a:spcPts val="0"/>
              </a:spcBef>
              <a:buFont typeface="Wingdings" panose="05000000000000000000" pitchFamily="2" charset="2"/>
              <a:buChar char="§"/>
            </a:pPr>
            <a:endParaRPr lang="en-GB" sz="27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7319447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5240727"/>
            <a:ext cx="7886700" cy="1428750"/>
          </a:xfrm>
        </p:spPr>
        <p:txBody>
          <a:bodyPr>
            <a:noAutofit/>
          </a:bodyPr>
          <a:lstStyle/>
          <a:p>
            <a:endParaRPr lang="en-GB" sz="3200" b="1" dirty="0" smtClean="0">
              <a:solidFill>
                <a:srgbClr val="FF0000"/>
              </a:solidFill>
              <a:latin typeface="Times New Roman" panose="02020603050405020304" pitchFamily="18" charset="0"/>
              <a:cs typeface="Times New Roman" panose="02020603050405020304" pitchFamily="18" charset="0"/>
            </a:endParaRPr>
          </a:p>
          <a:p>
            <a:pPr marL="0" indent="0" algn="ctr">
              <a:buNone/>
            </a:pPr>
            <a:r>
              <a:rPr lang="en-GB" sz="3200" b="1" dirty="0" smtClean="0">
                <a:solidFill>
                  <a:srgbClr val="FF0000"/>
                </a:solidFill>
                <a:latin typeface="Times New Roman" panose="02020603050405020304" pitchFamily="18" charset="0"/>
                <a:cs typeface="Times New Roman" panose="02020603050405020304" pitchFamily="18" charset="0"/>
              </a:rPr>
              <a:t>Mesh Topology</a:t>
            </a:r>
            <a:endParaRPr lang="en-GB" sz="3200" b="1" dirty="0">
              <a:solidFill>
                <a:srgbClr val="FF0000"/>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685800" y="304800"/>
            <a:ext cx="7505700" cy="5275828"/>
          </a:xfrm>
          <a:prstGeom prst="rect">
            <a:avLst/>
          </a:prstGeom>
        </p:spPr>
      </p:pic>
    </p:spTree>
    <p:extLst>
      <p:ext uri="{BB962C8B-B14F-4D97-AF65-F5344CB8AC3E}">
        <p14:creationId xmlns:p14="http://schemas.microsoft.com/office/powerpoint/2010/main" val="273164248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393"/>
            <a:ext cx="7886700" cy="402771"/>
          </a:xfrm>
        </p:spPr>
        <p:txBody>
          <a:bodyPr>
            <a:noAutofit/>
          </a:bodyPr>
          <a:lstStyle/>
          <a:p>
            <a:pPr algn="ctr"/>
            <a:r>
              <a:rPr lang="en-GB" sz="2700" b="1" dirty="0">
                <a:solidFill>
                  <a:srgbClr val="FF0000"/>
                </a:solidFill>
                <a:latin typeface="Times New Roman" panose="02020603050405020304" pitchFamily="18" charset="0"/>
                <a:cs typeface="Times New Roman" panose="02020603050405020304" pitchFamily="18" charset="0"/>
              </a:rPr>
              <a:t/>
            </a:r>
            <a:br>
              <a:rPr lang="en-GB" sz="2700" b="1" dirty="0">
                <a:solidFill>
                  <a:srgbClr val="FF0000"/>
                </a:solidFill>
                <a:latin typeface="Times New Roman" panose="02020603050405020304" pitchFamily="18" charset="0"/>
                <a:cs typeface="Times New Roman" panose="02020603050405020304" pitchFamily="18" charset="0"/>
              </a:rPr>
            </a:br>
            <a:r>
              <a:rPr lang="en-GB" sz="2700" b="1" dirty="0">
                <a:solidFill>
                  <a:srgbClr val="FF0000"/>
                </a:solidFill>
                <a:latin typeface="Times New Roman" panose="02020603050405020304" pitchFamily="18" charset="0"/>
                <a:cs typeface="Times New Roman" panose="02020603050405020304" pitchFamily="18" charset="0"/>
              </a:rPr>
              <a:t>Types of Mesh Topologies</a:t>
            </a:r>
            <a:br>
              <a:rPr lang="en-GB" sz="2700" b="1" dirty="0">
                <a:solidFill>
                  <a:srgbClr val="FF0000"/>
                </a:solidFill>
                <a:latin typeface="Times New Roman" panose="02020603050405020304" pitchFamily="18" charset="0"/>
                <a:cs typeface="Times New Roman" panose="02020603050405020304" pitchFamily="18" charset="0"/>
              </a:rPr>
            </a:br>
            <a:endParaRPr lang="en-GB" sz="2700"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0" y="421164"/>
            <a:ext cx="9144000" cy="6436836"/>
          </a:xfrm>
        </p:spPr>
        <p:txBody>
          <a:bodyPr>
            <a:noAutofit/>
          </a:bodyPr>
          <a:lstStyle/>
          <a:p>
            <a:pPr algn="just">
              <a:lnSpc>
                <a:spcPct val="160000"/>
              </a:lnSpc>
              <a:spcBef>
                <a:spcPts val="0"/>
              </a:spcBef>
              <a:buFont typeface="Wingdings" panose="05000000000000000000" pitchFamily="2" charset="2"/>
              <a:buChar char="§"/>
            </a:pPr>
            <a:r>
              <a:rPr lang="en-GB" sz="2600" b="1" dirty="0" smtClean="0">
                <a:latin typeface="Times New Roman" panose="02020603050405020304" pitchFamily="18" charset="0"/>
                <a:cs typeface="Times New Roman" panose="02020603050405020304" pitchFamily="18" charset="0"/>
              </a:rPr>
              <a:t>Fully connected mesh topology</a:t>
            </a:r>
            <a:endParaRPr lang="en-GB" sz="2600" dirty="0">
              <a:latin typeface="Times New Roman" panose="02020603050405020304" pitchFamily="18" charset="0"/>
              <a:cs typeface="Times New Roman" panose="02020603050405020304" pitchFamily="18" charset="0"/>
            </a:endParaRPr>
          </a:p>
          <a:p>
            <a:pPr algn="just">
              <a:lnSpc>
                <a:spcPct val="160000"/>
              </a:lnSpc>
              <a:spcBef>
                <a:spcPts val="0"/>
              </a:spcBef>
              <a:buFont typeface="Wingdings" panose="05000000000000000000" pitchFamily="2" charset="2"/>
              <a:buChar char="§"/>
            </a:pPr>
            <a:r>
              <a:rPr lang="en-GB" sz="2600" b="1" dirty="0" smtClean="0">
                <a:latin typeface="Times New Roman" panose="02020603050405020304" pitchFamily="18" charset="0"/>
                <a:cs typeface="Times New Roman" panose="02020603050405020304" pitchFamily="18" charset="0"/>
              </a:rPr>
              <a:t>Partially connected mesh topology</a:t>
            </a:r>
            <a:endParaRPr lang="en-GB" sz="2600" dirty="0" smtClean="0">
              <a:latin typeface="Times New Roman" panose="02020603050405020304" pitchFamily="18" charset="0"/>
              <a:cs typeface="Times New Roman" panose="02020603050405020304" pitchFamily="18" charset="0"/>
            </a:endParaRPr>
          </a:p>
          <a:p>
            <a:pPr marL="0" indent="0" algn="just">
              <a:lnSpc>
                <a:spcPct val="160000"/>
              </a:lnSpc>
              <a:spcBef>
                <a:spcPts val="0"/>
              </a:spcBef>
              <a:buNone/>
            </a:pPr>
            <a:r>
              <a:rPr lang="en-GB" sz="2600" b="1" dirty="0" smtClean="0">
                <a:solidFill>
                  <a:srgbClr val="6600CC"/>
                </a:solidFill>
                <a:latin typeface="Times New Roman" panose="02020603050405020304" pitchFamily="18" charset="0"/>
                <a:cs typeface="Times New Roman" panose="02020603050405020304" pitchFamily="18" charset="0"/>
              </a:rPr>
              <a:t>1. Fully connected mesh topology</a:t>
            </a:r>
          </a:p>
          <a:p>
            <a:pPr algn="just">
              <a:lnSpc>
                <a:spcPct val="160000"/>
              </a:lnSpc>
              <a:spcBef>
                <a:spcPts val="0"/>
              </a:spcBef>
              <a:buFont typeface="Wingdings" panose="05000000000000000000" pitchFamily="2" charset="2"/>
              <a:buChar char="§"/>
            </a:pPr>
            <a:r>
              <a:rPr lang="en-GB" sz="2600" dirty="0" smtClean="0">
                <a:latin typeface="Times New Roman" panose="02020603050405020304" pitchFamily="18" charset="0"/>
                <a:cs typeface="Times New Roman" panose="02020603050405020304" pitchFamily="18" charset="0"/>
              </a:rPr>
              <a:t>All the </a:t>
            </a:r>
            <a:r>
              <a:rPr lang="en-GB" sz="2600" b="1" dirty="0" smtClean="0">
                <a:solidFill>
                  <a:srgbClr val="FF0000"/>
                </a:solidFill>
                <a:latin typeface="Times New Roman" panose="02020603050405020304" pitchFamily="18" charset="0"/>
                <a:cs typeface="Times New Roman" panose="02020603050405020304" pitchFamily="18" charset="0"/>
              </a:rPr>
              <a:t>nodes</a:t>
            </a:r>
            <a:r>
              <a:rPr lang="en-GB" sz="2600" dirty="0" smtClean="0">
                <a:latin typeface="Times New Roman" panose="02020603050405020304" pitchFamily="18" charset="0"/>
                <a:cs typeface="Times New Roman" panose="02020603050405020304" pitchFamily="18" charset="0"/>
              </a:rPr>
              <a:t> in a </a:t>
            </a:r>
            <a:r>
              <a:rPr lang="en-GB" sz="2600" b="1" dirty="0" smtClean="0">
                <a:solidFill>
                  <a:srgbClr val="FF0000"/>
                </a:solidFill>
                <a:latin typeface="Times New Roman" panose="02020603050405020304" pitchFamily="18" charset="0"/>
                <a:cs typeface="Times New Roman" panose="02020603050405020304" pitchFamily="18" charset="0"/>
              </a:rPr>
              <a:t>mesh</a:t>
            </a:r>
            <a:r>
              <a:rPr lang="en-GB" sz="2600" dirty="0" smtClean="0">
                <a:latin typeface="Times New Roman" panose="02020603050405020304" pitchFamily="18" charset="0"/>
                <a:cs typeface="Times New Roman" panose="02020603050405020304" pitchFamily="18" charset="0"/>
              </a:rPr>
              <a:t> </a:t>
            </a:r>
            <a:r>
              <a:rPr lang="en-GB" sz="2600" b="1" dirty="0" smtClean="0">
                <a:solidFill>
                  <a:srgbClr val="FF0000"/>
                </a:solidFill>
                <a:latin typeface="Times New Roman" panose="02020603050405020304" pitchFamily="18" charset="0"/>
                <a:cs typeface="Times New Roman" panose="02020603050405020304" pitchFamily="18" charset="0"/>
              </a:rPr>
              <a:t>topology</a:t>
            </a:r>
            <a:r>
              <a:rPr lang="en-GB" sz="2600" dirty="0" smtClean="0">
                <a:latin typeface="Times New Roman" panose="02020603050405020304" pitchFamily="18" charset="0"/>
                <a:cs typeface="Times New Roman" panose="02020603050405020304" pitchFamily="18" charset="0"/>
              </a:rPr>
              <a:t> are connected with every other </a:t>
            </a:r>
            <a:r>
              <a:rPr lang="en-GB" sz="2600" b="1" dirty="0" smtClean="0">
                <a:solidFill>
                  <a:srgbClr val="FF0000"/>
                </a:solidFill>
                <a:latin typeface="Times New Roman" panose="02020603050405020304" pitchFamily="18" charset="0"/>
                <a:cs typeface="Times New Roman" panose="02020603050405020304" pitchFamily="18" charset="0"/>
              </a:rPr>
              <a:t>node</a:t>
            </a:r>
            <a:r>
              <a:rPr lang="en-GB" sz="2600" dirty="0" smtClean="0">
                <a:latin typeface="Times New Roman" panose="02020603050405020304" pitchFamily="18" charset="0"/>
                <a:cs typeface="Times New Roman" panose="02020603050405020304" pitchFamily="18" charset="0"/>
              </a:rPr>
              <a:t>.</a:t>
            </a:r>
          </a:p>
          <a:p>
            <a:pPr algn="just">
              <a:lnSpc>
                <a:spcPct val="160000"/>
              </a:lnSpc>
              <a:spcBef>
                <a:spcPts val="0"/>
              </a:spcBef>
              <a:buFont typeface="Wingdings" panose="05000000000000000000" pitchFamily="2" charset="2"/>
              <a:buChar char="§"/>
            </a:pPr>
            <a:r>
              <a:rPr lang="en-GB" sz="2600" dirty="0" smtClean="0">
                <a:latin typeface="Times New Roman" panose="02020603050405020304" pitchFamily="18" charset="0"/>
                <a:cs typeface="Times New Roman" panose="02020603050405020304" pitchFamily="18" charset="0"/>
              </a:rPr>
              <a:t>If there are </a:t>
            </a:r>
            <a:r>
              <a:rPr lang="en-GB" sz="2600" b="1" dirty="0" smtClean="0">
                <a:solidFill>
                  <a:srgbClr val="0000CC"/>
                </a:solidFill>
                <a:latin typeface="Times New Roman" panose="02020603050405020304" pitchFamily="18" charset="0"/>
                <a:cs typeface="Times New Roman" panose="02020603050405020304" pitchFamily="18" charset="0"/>
              </a:rPr>
              <a:t>N number</a:t>
            </a:r>
            <a:r>
              <a:rPr lang="en-GB" sz="2600" dirty="0" smtClean="0">
                <a:latin typeface="Times New Roman" panose="02020603050405020304" pitchFamily="18" charset="0"/>
                <a:cs typeface="Times New Roman" panose="02020603050405020304" pitchFamily="18" charset="0"/>
              </a:rPr>
              <a:t> of </a:t>
            </a:r>
            <a:r>
              <a:rPr lang="en-GB" sz="2600" b="1" dirty="0" smtClean="0">
                <a:solidFill>
                  <a:srgbClr val="0000CC"/>
                </a:solidFill>
                <a:latin typeface="Times New Roman" panose="02020603050405020304" pitchFamily="18" charset="0"/>
                <a:cs typeface="Times New Roman" panose="02020603050405020304" pitchFamily="18" charset="0"/>
              </a:rPr>
              <a:t>nodes</a:t>
            </a:r>
            <a:r>
              <a:rPr lang="en-GB" sz="2600" dirty="0" smtClean="0">
                <a:latin typeface="Times New Roman" panose="02020603050405020304" pitchFamily="18" charset="0"/>
                <a:cs typeface="Times New Roman" panose="02020603050405020304" pitchFamily="18" charset="0"/>
              </a:rPr>
              <a:t> during a </a:t>
            </a:r>
            <a:r>
              <a:rPr lang="en-GB" sz="2600" b="1" dirty="0" smtClean="0">
                <a:solidFill>
                  <a:srgbClr val="0000CC"/>
                </a:solidFill>
                <a:latin typeface="Times New Roman" panose="02020603050405020304" pitchFamily="18" charset="0"/>
                <a:cs typeface="Times New Roman" panose="02020603050405020304" pitchFamily="18" charset="0"/>
              </a:rPr>
              <a:t>network</a:t>
            </a:r>
            <a:r>
              <a:rPr lang="en-GB" sz="2600" dirty="0" smtClean="0">
                <a:latin typeface="Times New Roman" panose="02020603050405020304" pitchFamily="18" charset="0"/>
                <a:cs typeface="Times New Roman" panose="02020603050405020304" pitchFamily="18" charset="0"/>
              </a:rPr>
              <a:t> then </a:t>
            </a:r>
            <a:r>
              <a:rPr lang="en-GB" sz="2600" b="1" dirty="0" smtClean="0">
                <a:solidFill>
                  <a:srgbClr val="0000CC"/>
                </a:solidFill>
                <a:latin typeface="Times New Roman" panose="02020603050405020304" pitchFamily="18" charset="0"/>
                <a:cs typeface="Times New Roman" panose="02020603050405020304" pitchFamily="18" charset="0"/>
              </a:rPr>
              <a:t>each</a:t>
            </a:r>
            <a:r>
              <a:rPr lang="en-GB" sz="2600" dirty="0" smtClean="0">
                <a:latin typeface="Times New Roman" panose="02020603050405020304" pitchFamily="18" charset="0"/>
                <a:cs typeface="Times New Roman" panose="02020603050405020304" pitchFamily="18" charset="0"/>
              </a:rPr>
              <a:t> </a:t>
            </a:r>
            <a:r>
              <a:rPr lang="en-GB" sz="2600" b="1" dirty="0" smtClean="0">
                <a:solidFill>
                  <a:srgbClr val="0000CC"/>
                </a:solidFill>
                <a:latin typeface="Times New Roman" panose="02020603050405020304" pitchFamily="18" charset="0"/>
                <a:cs typeface="Times New Roman" panose="02020603050405020304" pitchFamily="18" charset="0"/>
              </a:rPr>
              <a:t>node</a:t>
            </a:r>
            <a:r>
              <a:rPr lang="en-GB" sz="2600" dirty="0" smtClean="0">
                <a:latin typeface="Times New Roman" panose="02020603050405020304" pitchFamily="18" charset="0"/>
                <a:cs typeface="Times New Roman" panose="02020603050405020304" pitchFamily="18" charset="0"/>
              </a:rPr>
              <a:t> will be </a:t>
            </a:r>
            <a:r>
              <a:rPr lang="en-GB" sz="2600" b="1" dirty="0" smtClean="0">
                <a:latin typeface="Times New Roman" panose="02020603050405020304" pitchFamily="18" charset="0"/>
                <a:cs typeface="Times New Roman" panose="02020603050405020304" pitchFamily="18" charset="0"/>
              </a:rPr>
              <a:t>connected</a:t>
            </a:r>
            <a:r>
              <a:rPr lang="en-GB" sz="2600" dirty="0" smtClean="0">
                <a:latin typeface="Times New Roman" panose="02020603050405020304" pitchFamily="18" charset="0"/>
                <a:cs typeface="Times New Roman" panose="02020603050405020304" pitchFamily="18" charset="0"/>
              </a:rPr>
              <a:t> with </a:t>
            </a:r>
            <a:r>
              <a:rPr lang="en-GB" sz="2600" b="1" dirty="0" smtClean="0">
                <a:solidFill>
                  <a:srgbClr val="006600"/>
                </a:solidFill>
                <a:latin typeface="Times New Roman" panose="02020603050405020304" pitchFamily="18" charset="0"/>
                <a:cs typeface="Times New Roman" panose="02020603050405020304" pitchFamily="18" charset="0"/>
              </a:rPr>
              <a:t>other N - 1 nodes</a:t>
            </a:r>
            <a:r>
              <a:rPr lang="en-GB" sz="2600" dirty="0" smtClean="0">
                <a:latin typeface="Times New Roman" panose="02020603050405020304" pitchFamily="18" charset="0"/>
                <a:cs typeface="Times New Roman" panose="02020603050405020304" pitchFamily="18" charset="0"/>
              </a:rPr>
              <a:t>.  </a:t>
            </a:r>
          </a:p>
          <a:p>
            <a:pPr algn="just">
              <a:lnSpc>
                <a:spcPct val="160000"/>
              </a:lnSpc>
              <a:spcBef>
                <a:spcPts val="0"/>
              </a:spcBef>
              <a:buFont typeface="Wingdings" panose="05000000000000000000" pitchFamily="2" charset="2"/>
              <a:buChar char="§"/>
            </a:pPr>
            <a:r>
              <a:rPr lang="en-GB" sz="2600" dirty="0" smtClean="0">
                <a:latin typeface="Times New Roman" panose="02020603050405020304" pitchFamily="18" charset="0"/>
                <a:cs typeface="Times New Roman" panose="02020603050405020304" pitchFamily="18" charset="0"/>
              </a:rPr>
              <a:t>The </a:t>
            </a:r>
            <a:r>
              <a:rPr lang="en-GB" sz="2600" b="1" dirty="0" smtClean="0">
                <a:solidFill>
                  <a:srgbClr val="6600CC"/>
                </a:solidFill>
                <a:latin typeface="Times New Roman" panose="02020603050405020304" pitchFamily="18" charset="0"/>
                <a:cs typeface="Times New Roman" panose="02020603050405020304" pitchFamily="18" charset="0"/>
              </a:rPr>
              <a:t>mesh topology </a:t>
            </a:r>
            <a:r>
              <a:rPr lang="en-GB" sz="2600" dirty="0" smtClean="0">
                <a:latin typeface="Times New Roman" panose="02020603050405020304" pitchFamily="18" charset="0"/>
                <a:cs typeface="Times New Roman" panose="02020603050405020304" pitchFamily="18" charset="0"/>
              </a:rPr>
              <a:t>can deal with </a:t>
            </a:r>
            <a:r>
              <a:rPr lang="en-GB" sz="2600" b="1" dirty="0" smtClean="0">
                <a:latin typeface="Times New Roman" panose="02020603050405020304" pitchFamily="18" charset="0"/>
                <a:cs typeface="Times New Roman" panose="02020603050405020304" pitchFamily="18" charset="0"/>
              </a:rPr>
              <a:t>redundancy</a:t>
            </a:r>
            <a:r>
              <a:rPr lang="en-GB" sz="2600" dirty="0" smtClean="0">
                <a:latin typeface="Times New Roman" panose="02020603050405020304" pitchFamily="18" charset="0"/>
                <a:cs typeface="Times New Roman" panose="02020603050405020304" pitchFamily="18" charset="0"/>
              </a:rPr>
              <a:t> with </a:t>
            </a:r>
            <a:r>
              <a:rPr lang="en-GB" sz="2600" b="1" dirty="0" smtClean="0">
                <a:latin typeface="Times New Roman" panose="02020603050405020304" pitchFamily="18" charset="0"/>
                <a:cs typeface="Times New Roman" panose="02020603050405020304" pitchFamily="18" charset="0"/>
              </a:rPr>
              <a:t>excellence</a:t>
            </a:r>
            <a:r>
              <a:rPr lang="en-GB" sz="2600" dirty="0" smtClean="0">
                <a:latin typeface="Times New Roman" panose="02020603050405020304" pitchFamily="18" charset="0"/>
                <a:cs typeface="Times New Roman" panose="02020603050405020304" pitchFamily="18" charset="0"/>
              </a:rPr>
              <a:t>. </a:t>
            </a:r>
          </a:p>
          <a:p>
            <a:pPr algn="just">
              <a:lnSpc>
                <a:spcPct val="160000"/>
              </a:lnSpc>
              <a:spcBef>
                <a:spcPts val="0"/>
              </a:spcBef>
              <a:buFont typeface="Wingdings" panose="05000000000000000000" pitchFamily="2" charset="2"/>
              <a:buChar char="§"/>
            </a:pPr>
            <a:r>
              <a:rPr lang="en-GB" sz="2600" dirty="0" smtClean="0">
                <a:latin typeface="Times New Roman" panose="02020603050405020304" pitchFamily="18" charset="0"/>
                <a:cs typeface="Times New Roman" panose="02020603050405020304" pitchFamily="18" charset="0"/>
              </a:rPr>
              <a:t>The </a:t>
            </a:r>
            <a:r>
              <a:rPr lang="en-GB" sz="2600" b="1" dirty="0" smtClean="0">
                <a:latin typeface="Times New Roman" panose="02020603050405020304" pitchFamily="18" charset="0"/>
                <a:cs typeface="Times New Roman" panose="02020603050405020304" pitchFamily="18" charset="0"/>
              </a:rPr>
              <a:t>only disadvantage </a:t>
            </a:r>
            <a:r>
              <a:rPr lang="en-GB" sz="2600" dirty="0" smtClean="0">
                <a:latin typeface="Times New Roman" panose="02020603050405020304" pitchFamily="18" charset="0"/>
                <a:cs typeface="Times New Roman" panose="02020603050405020304" pitchFamily="18" charset="0"/>
              </a:rPr>
              <a:t>of using a </a:t>
            </a:r>
            <a:r>
              <a:rPr lang="en-GB" sz="2600" b="1" dirty="0" smtClean="0">
                <a:solidFill>
                  <a:srgbClr val="0000CC"/>
                </a:solidFill>
                <a:latin typeface="Times New Roman" panose="02020603050405020304" pitchFamily="18" charset="0"/>
                <a:cs typeface="Times New Roman" panose="02020603050405020304" pitchFamily="18" charset="0"/>
              </a:rPr>
              <a:t>full connected mesh topology </a:t>
            </a:r>
            <a:r>
              <a:rPr lang="en-GB" sz="2600" dirty="0" smtClean="0">
                <a:latin typeface="Times New Roman" panose="02020603050405020304" pitchFamily="18" charset="0"/>
                <a:cs typeface="Times New Roman" panose="02020603050405020304" pitchFamily="18" charset="0"/>
              </a:rPr>
              <a:t>is that it is </a:t>
            </a:r>
            <a:r>
              <a:rPr lang="en-GB" sz="2600" b="1" dirty="0" smtClean="0">
                <a:solidFill>
                  <a:srgbClr val="FF0000"/>
                </a:solidFill>
                <a:latin typeface="Times New Roman" panose="02020603050405020304" pitchFamily="18" charset="0"/>
                <a:cs typeface="Times New Roman" panose="02020603050405020304" pitchFamily="18" charset="0"/>
              </a:rPr>
              <a:t>costly</a:t>
            </a:r>
            <a:r>
              <a:rPr lang="en-GB" sz="2600" dirty="0" smtClean="0">
                <a:latin typeface="Times New Roman" panose="02020603050405020304" pitchFamily="18" charset="0"/>
                <a:cs typeface="Times New Roman" panose="02020603050405020304" pitchFamily="18" charset="0"/>
              </a:rPr>
              <a:t> to </a:t>
            </a:r>
            <a:r>
              <a:rPr lang="en-GB" sz="2600" b="1" dirty="0" smtClean="0">
                <a:solidFill>
                  <a:srgbClr val="FF0000"/>
                </a:solidFill>
                <a:latin typeface="Times New Roman" panose="02020603050405020304" pitchFamily="18" charset="0"/>
                <a:cs typeface="Times New Roman" panose="02020603050405020304" pitchFamily="18" charset="0"/>
              </a:rPr>
              <a:t>implement</a:t>
            </a:r>
            <a:r>
              <a:rPr lang="en-GB" sz="2600" dirty="0" smtClean="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647120302"/>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0"/>
            <a:ext cx="7886700" cy="402771"/>
          </a:xfrm>
        </p:spPr>
        <p:txBody>
          <a:bodyPr>
            <a:noAutofit/>
          </a:bodyPr>
          <a:lstStyle/>
          <a:p>
            <a:pPr algn="ctr"/>
            <a:r>
              <a:rPr lang="en-GB" sz="2400" b="1" dirty="0">
                <a:solidFill>
                  <a:srgbClr val="FF0000"/>
                </a:solidFill>
                <a:latin typeface="Times New Roman" panose="02020603050405020304" pitchFamily="18" charset="0"/>
                <a:cs typeface="Times New Roman" panose="02020603050405020304" pitchFamily="18" charset="0"/>
              </a:rPr>
              <a:t/>
            </a:r>
            <a:br>
              <a:rPr lang="en-GB" sz="2400" b="1" dirty="0">
                <a:solidFill>
                  <a:srgbClr val="FF0000"/>
                </a:solidFill>
                <a:latin typeface="Times New Roman" panose="02020603050405020304" pitchFamily="18" charset="0"/>
                <a:cs typeface="Times New Roman" panose="02020603050405020304" pitchFamily="18" charset="0"/>
              </a:rPr>
            </a:br>
            <a:r>
              <a:rPr lang="en-GB" sz="2400" b="1" dirty="0">
                <a:solidFill>
                  <a:srgbClr val="FF0000"/>
                </a:solidFill>
                <a:latin typeface="Times New Roman" panose="02020603050405020304" pitchFamily="18" charset="0"/>
                <a:cs typeface="Times New Roman" panose="02020603050405020304" pitchFamily="18" charset="0"/>
              </a:rPr>
              <a:t>Types of Mesh Topologies</a:t>
            </a:r>
            <a:br>
              <a:rPr lang="en-GB" sz="2400" b="1" dirty="0">
                <a:solidFill>
                  <a:srgbClr val="FF0000"/>
                </a:solidFill>
                <a:latin typeface="Times New Roman" panose="02020603050405020304" pitchFamily="18" charset="0"/>
                <a:cs typeface="Times New Roman" panose="02020603050405020304" pitchFamily="18" charset="0"/>
              </a:rPr>
            </a:br>
            <a:endParaRPr lang="en-GB" sz="2400"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0" y="402771"/>
            <a:ext cx="9144000" cy="5597979"/>
          </a:xfrm>
        </p:spPr>
        <p:txBody>
          <a:bodyPr>
            <a:noAutofit/>
          </a:bodyPr>
          <a:lstStyle/>
          <a:p>
            <a:pPr marL="0" indent="0" algn="just">
              <a:lnSpc>
                <a:spcPct val="150000"/>
              </a:lnSpc>
              <a:spcBef>
                <a:spcPts val="0"/>
              </a:spcBef>
              <a:buNone/>
            </a:pPr>
            <a:r>
              <a:rPr lang="en-GB" sz="2800" b="1" dirty="0" smtClean="0">
                <a:solidFill>
                  <a:srgbClr val="6600CC"/>
                </a:solidFill>
                <a:latin typeface="Times New Roman" panose="02020603050405020304" pitchFamily="18" charset="0"/>
                <a:cs typeface="Times New Roman" panose="02020603050405020304" pitchFamily="18" charset="0"/>
              </a:rPr>
              <a:t>2. Partial mesh topology</a:t>
            </a:r>
          </a:p>
          <a:p>
            <a:pPr algn="just">
              <a:lnSpc>
                <a:spcPct val="150000"/>
              </a:lnSpc>
              <a:spcBef>
                <a:spcPts val="0"/>
              </a:spcBef>
              <a:buFont typeface="Wingdings" panose="05000000000000000000" pitchFamily="2" charset="2"/>
              <a:buChar char="§"/>
            </a:pPr>
            <a:r>
              <a:rPr lang="en-GB" sz="2800" dirty="0" smtClean="0">
                <a:latin typeface="Times New Roman" panose="02020603050405020304" pitchFamily="18" charset="0"/>
                <a:cs typeface="Times New Roman" panose="02020603050405020304" pitchFamily="18" charset="0"/>
              </a:rPr>
              <a:t>The partial </a:t>
            </a:r>
            <a:r>
              <a:rPr lang="en-GB" sz="2800" b="1" dirty="0" smtClean="0">
                <a:latin typeface="Times New Roman" panose="02020603050405020304" pitchFamily="18" charset="0"/>
                <a:cs typeface="Times New Roman" panose="02020603050405020304" pitchFamily="18" charset="0"/>
              </a:rPr>
              <a:t>mesh</a:t>
            </a:r>
            <a:r>
              <a:rPr lang="en-GB" sz="2800" dirty="0" smtClean="0">
                <a:latin typeface="Times New Roman" panose="02020603050405020304" pitchFamily="18" charset="0"/>
                <a:cs typeface="Times New Roman" panose="02020603050405020304" pitchFamily="18" charset="0"/>
              </a:rPr>
              <a:t> </a:t>
            </a:r>
            <a:r>
              <a:rPr lang="en-GB" sz="2800" b="1" dirty="0" smtClean="0">
                <a:latin typeface="Times New Roman" panose="02020603050405020304" pitchFamily="18" charset="0"/>
                <a:cs typeface="Times New Roman" panose="02020603050405020304" pitchFamily="18" charset="0"/>
              </a:rPr>
              <a:t>topology</a:t>
            </a:r>
            <a:r>
              <a:rPr lang="en-GB" sz="2800" dirty="0" smtClean="0">
                <a:latin typeface="Times New Roman" panose="02020603050405020304" pitchFamily="18" charset="0"/>
                <a:cs typeface="Times New Roman" panose="02020603050405020304" pitchFamily="18" charset="0"/>
              </a:rPr>
              <a:t> is more </a:t>
            </a:r>
            <a:r>
              <a:rPr lang="en-GB" sz="2800" b="1" dirty="0" smtClean="0">
                <a:solidFill>
                  <a:srgbClr val="006600"/>
                </a:solidFill>
                <a:latin typeface="Times New Roman" panose="02020603050405020304" pitchFamily="18" charset="0"/>
                <a:cs typeface="Times New Roman" panose="02020603050405020304" pitchFamily="18" charset="0"/>
              </a:rPr>
              <a:t>advanced</a:t>
            </a:r>
            <a:r>
              <a:rPr lang="en-GB" sz="2800" dirty="0" smtClean="0">
                <a:latin typeface="Times New Roman" panose="02020603050405020304" pitchFamily="18" charset="0"/>
                <a:cs typeface="Times New Roman" panose="02020603050405020304" pitchFamily="18" charset="0"/>
              </a:rPr>
              <a:t> as </a:t>
            </a:r>
            <a:r>
              <a:rPr lang="en-GB" sz="2800" b="1" dirty="0" smtClean="0">
                <a:solidFill>
                  <a:srgbClr val="006600"/>
                </a:solidFill>
                <a:latin typeface="Times New Roman" panose="02020603050405020304" pitchFamily="18" charset="0"/>
                <a:cs typeface="Times New Roman" panose="02020603050405020304" pitchFamily="18" charset="0"/>
              </a:rPr>
              <a:t>compared</a:t>
            </a:r>
            <a:r>
              <a:rPr lang="en-GB" sz="2800" dirty="0" smtClean="0">
                <a:latin typeface="Times New Roman" panose="02020603050405020304" pitchFamily="18" charset="0"/>
                <a:cs typeface="Times New Roman" panose="02020603050405020304" pitchFamily="18" charset="0"/>
              </a:rPr>
              <a:t> to </a:t>
            </a:r>
            <a:r>
              <a:rPr lang="en-GB" sz="2800" b="1" dirty="0" smtClean="0">
                <a:solidFill>
                  <a:srgbClr val="006600"/>
                </a:solidFill>
                <a:latin typeface="Times New Roman" panose="02020603050405020304" pitchFamily="18" charset="0"/>
                <a:cs typeface="Times New Roman" panose="02020603050405020304" pitchFamily="18" charset="0"/>
              </a:rPr>
              <a:t>full</a:t>
            </a:r>
            <a:r>
              <a:rPr lang="en-GB" sz="2800" dirty="0" smtClean="0">
                <a:latin typeface="Times New Roman" panose="02020603050405020304" pitchFamily="18" charset="0"/>
                <a:cs typeface="Times New Roman" panose="02020603050405020304" pitchFamily="18" charset="0"/>
              </a:rPr>
              <a:t> </a:t>
            </a:r>
            <a:r>
              <a:rPr lang="en-GB" sz="2800" b="1" dirty="0" smtClean="0">
                <a:solidFill>
                  <a:srgbClr val="006600"/>
                </a:solidFill>
                <a:latin typeface="Times New Roman" panose="02020603050405020304" pitchFamily="18" charset="0"/>
                <a:cs typeface="Times New Roman" panose="02020603050405020304" pitchFamily="18" charset="0"/>
              </a:rPr>
              <a:t>mesh</a:t>
            </a:r>
            <a:r>
              <a:rPr lang="en-GB" sz="2800" dirty="0" smtClean="0">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
            </a:pPr>
            <a:r>
              <a:rPr lang="en-GB" sz="2800" dirty="0" smtClean="0">
                <a:latin typeface="Times New Roman" panose="02020603050405020304" pitchFamily="18" charset="0"/>
                <a:cs typeface="Times New Roman" panose="02020603050405020304" pitchFamily="18" charset="0"/>
              </a:rPr>
              <a:t>It is </a:t>
            </a:r>
            <a:r>
              <a:rPr lang="en-GB" sz="2800" b="1" dirty="0" smtClean="0">
                <a:solidFill>
                  <a:srgbClr val="0000CC"/>
                </a:solidFill>
                <a:latin typeface="Times New Roman" panose="02020603050405020304" pitchFamily="18" charset="0"/>
                <a:cs typeface="Times New Roman" panose="02020603050405020304" pitchFamily="18" charset="0"/>
              </a:rPr>
              <a:t>not mandatory </a:t>
            </a:r>
            <a:r>
              <a:rPr lang="en-GB" sz="2800" dirty="0" smtClean="0">
                <a:latin typeface="Times New Roman" panose="02020603050405020304" pitchFamily="18" charset="0"/>
                <a:cs typeface="Times New Roman" panose="02020603050405020304" pitchFamily="18" charset="0"/>
              </a:rPr>
              <a:t>for all the </a:t>
            </a:r>
            <a:r>
              <a:rPr lang="en-GB" sz="2800" b="1" dirty="0" smtClean="0">
                <a:latin typeface="Times New Roman" panose="02020603050405020304" pitchFamily="18" charset="0"/>
                <a:cs typeface="Times New Roman" panose="02020603050405020304" pitchFamily="18" charset="0"/>
              </a:rPr>
              <a:t>nodes</a:t>
            </a:r>
            <a:r>
              <a:rPr lang="en-GB" sz="2800" dirty="0" smtClean="0">
                <a:latin typeface="Times New Roman" panose="02020603050405020304" pitchFamily="18" charset="0"/>
                <a:cs typeface="Times New Roman" panose="02020603050405020304" pitchFamily="18" charset="0"/>
              </a:rPr>
              <a:t> to be </a:t>
            </a:r>
            <a:r>
              <a:rPr lang="en-GB" sz="2800" b="1" dirty="0" smtClean="0">
                <a:latin typeface="Times New Roman" panose="02020603050405020304" pitchFamily="18" charset="0"/>
                <a:cs typeface="Times New Roman" panose="02020603050405020304" pitchFamily="18" charset="0"/>
              </a:rPr>
              <a:t>connected</a:t>
            </a:r>
            <a:r>
              <a:rPr lang="en-GB" sz="2800" dirty="0" smtClean="0">
                <a:latin typeface="Times New Roman" panose="02020603050405020304" pitchFamily="18" charset="0"/>
                <a:cs typeface="Times New Roman" panose="02020603050405020304" pitchFamily="18" charset="0"/>
              </a:rPr>
              <a:t> with each other during a </a:t>
            </a:r>
            <a:r>
              <a:rPr lang="en-GB" sz="2800" b="1" dirty="0" smtClean="0">
                <a:solidFill>
                  <a:srgbClr val="FF0000"/>
                </a:solidFill>
                <a:latin typeface="Times New Roman" panose="02020603050405020304" pitchFamily="18" charset="0"/>
                <a:cs typeface="Times New Roman" panose="02020603050405020304" pitchFamily="18" charset="0"/>
              </a:rPr>
              <a:t>partial</a:t>
            </a:r>
            <a:r>
              <a:rPr lang="en-GB" sz="2800" dirty="0" smtClean="0">
                <a:latin typeface="Times New Roman" panose="02020603050405020304" pitchFamily="18" charset="0"/>
                <a:cs typeface="Times New Roman" panose="02020603050405020304" pitchFamily="18" charset="0"/>
              </a:rPr>
              <a:t> </a:t>
            </a:r>
            <a:r>
              <a:rPr lang="en-GB" sz="2800" b="1" dirty="0" smtClean="0">
                <a:solidFill>
                  <a:srgbClr val="FF0000"/>
                </a:solidFill>
                <a:latin typeface="Times New Roman" panose="02020603050405020304" pitchFamily="18" charset="0"/>
                <a:cs typeface="Times New Roman" panose="02020603050405020304" pitchFamily="18" charset="0"/>
              </a:rPr>
              <a:t>mesh</a:t>
            </a:r>
            <a:r>
              <a:rPr lang="en-GB" sz="2800" dirty="0" smtClean="0">
                <a:latin typeface="Times New Roman" panose="02020603050405020304" pitchFamily="18" charset="0"/>
                <a:cs typeface="Times New Roman" panose="02020603050405020304" pitchFamily="18" charset="0"/>
              </a:rPr>
              <a:t> </a:t>
            </a:r>
            <a:r>
              <a:rPr lang="en-GB" sz="2800" b="1" dirty="0" smtClean="0">
                <a:solidFill>
                  <a:srgbClr val="FF0000"/>
                </a:solidFill>
                <a:latin typeface="Times New Roman" panose="02020603050405020304" pitchFamily="18" charset="0"/>
                <a:cs typeface="Times New Roman" panose="02020603050405020304" pitchFamily="18" charset="0"/>
              </a:rPr>
              <a:t>topology</a:t>
            </a:r>
            <a:r>
              <a:rPr lang="en-GB" sz="2800" dirty="0" smtClean="0">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
            </a:pPr>
            <a:r>
              <a:rPr lang="en-GB" sz="2800" dirty="0" smtClean="0">
                <a:latin typeface="Times New Roman" panose="02020603050405020304" pitchFamily="18" charset="0"/>
                <a:cs typeface="Times New Roman" panose="02020603050405020304" pitchFamily="18" charset="0"/>
              </a:rPr>
              <a:t>It is </a:t>
            </a:r>
            <a:r>
              <a:rPr lang="en-GB" sz="2800" b="1" dirty="0" smtClean="0">
                <a:solidFill>
                  <a:srgbClr val="6600CC"/>
                </a:solidFill>
                <a:latin typeface="Times New Roman" panose="02020603050405020304" pitchFamily="18" charset="0"/>
                <a:cs typeface="Times New Roman" panose="02020603050405020304" pitchFamily="18" charset="0"/>
              </a:rPr>
              <a:t>less</a:t>
            </a:r>
            <a:r>
              <a:rPr lang="en-GB" sz="2800" dirty="0" smtClean="0">
                <a:latin typeface="Times New Roman" panose="02020603050405020304" pitchFamily="18" charset="0"/>
                <a:cs typeface="Times New Roman" panose="02020603050405020304" pitchFamily="18" charset="0"/>
              </a:rPr>
              <a:t> </a:t>
            </a:r>
            <a:r>
              <a:rPr lang="en-GB" sz="2800" b="1" dirty="0" smtClean="0">
                <a:solidFill>
                  <a:srgbClr val="6600CC"/>
                </a:solidFill>
                <a:latin typeface="Times New Roman" panose="02020603050405020304" pitchFamily="18" charset="0"/>
                <a:cs typeface="Times New Roman" panose="02020603050405020304" pitchFamily="18" charset="0"/>
              </a:rPr>
              <a:t>expensive</a:t>
            </a:r>
            <a:r>
              <a:rPr lang="en-GB" sz="2800" dirty="0" smtClean="0">
                <a:latin typeface="Times New Roman" panose="02020603050405020304" pitchFamily="18" charset="0"/>
                <a:cs typeface="Times New Roman" panose="02020603050405020304" pitchFamily="18" charset="0"/>
              </a:rPr>
              <a:t> as compared to </a:t>
            </a:r>
            <a:r>
              <a:rPr lang="en-GB" sz="2800" b="1" dirty="0" smtClean="0">
                <a:solidFill>
                  <a:srgbClr val="6600CC"/>
                </a:solidFill>
                <a:latin typeface="Times New Roman" panose="02020603050405020304" pitchFamily="18" charset="0"/>
                <a:cs typeface="Times New Roman" panose="02020603050405020304" pitchFamily="18" charset="0"/>
              </a:rPr>
              <a:t>full</a:t>
            </a:r>
            <a:r>
              <a:rPr lang="en-GB" sz="2800" dirty="0" smtClean="0">
                <a:latin typeface="Times New Roman" panose="02020603050405020304" pitchFamily="18" charset="0"/>
                <a:cs typeface="Times New Roman" panose="02020603050405020304" pitchFamily="18" charset="0"/>
              </a:rPr>
              <a:t> </a:t>
            </a:r>
            <a:r>
              <a:rPr lang="en-GB" sz="2800" b="1" dirty="0" smtClean="0">
                <a:solidFill>
                  <a:srgbClr val="6600CC"/>
                </a:solidFill>
                <a:latin typeface="Times New Roman" panose="02020603050405020304" pitchFamily="18" charset="0"/>
                <a:cs typeface="Times New Roman" panose="02020603050405020304" pitchFamily="18" charset="0"/>
              </a:rPr>
              <a:t>mesh</a:t>
            </a:r>
            <a:r>
              <a:rPr lang="en-GB" sz="2800" dirty="0" smtClean="0">
                <a:latin typeface="Times New Roman" panose="02020603050405020304" pitchFamily="18" charset="0"/>
                <a:cs typeface="Times New Roman" panose="02020603050405020304" pitchFamily="18" charset="0"/>
              </a:rPr>
              <a:t> </a:t>
            </a:r>
            <a:r>
              <a:rPr lang="en-GB" sz="2800" b="1" dirty="0" smtClean="0">
                <a:solidFill>
                  <a:srgbClr val="6600CC"/>
                </a:solidFill>
                <a:latin typeface="Times New Roman" panose="02020603050405020304" pitchFamily="18" charset="0"/>
                <a:cs typeface="Times New Roman" panose="02020603050405020304" pitchFamily="18" charset="0"/>
              </a:rPr>
              <a:t>topology</a:t>
            </a:r>
            <a:r>
              <a:rPr lang="en-GB" sz="2800" dirty="0" smtClean="0">
                <a:latin typeface="Times New Roman" panose="02020603050405020304" pitchFamily="18" charset="0"/>
                <a:cs typeface="Times New Roman" panose="02020603050405020304" pitchFamily="18" charset="0"/>
              </a:rPr>
              <a:t>.</a:t>
            </a:r>
          </a:p>
          <a:p>
            <a:pPr algn="just">
              <a:lnSpc>
                <a:spcPct val="150000"/>
              </a:lnSpc>
              <a:spcBef>
                <a:spcPts val="0"/>
              </a:spcBef>
            </a:pPr>
            <a:endParaRPr lang="en-GB"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2413326"/>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056915" cy="468085"/>
          </a:xfrm>
        </p:spPr>
        <p:txBody>
          <a:bodyPr>
            <a:noAutofit/>
          </a:bodyPr>
          <a:lstStyle/>
          <a:p>
            <a:pPr algn="ctr"/>
            <a:r>
              <a:rPr lang="en-GB" sz="1800" b="1" dirty="0">
                <a:solidFill>
                  <a:srgbClr val="FF0000"/>
                </a:solidFill>
                <a:latin typeface="Times New Roman" panose="02020603050405020304" pitchFamily="18" charset="0"/>
                <a:cs typeface="Times New Roman" panose="02020603050405020304" pitchFamily="18" charset="0"/>
              </a:rPr>
              <a:t>Advantages and Disadvantages of Mesh Topology</a:t>
            </a:r>
          </a:p>
        </p:txBody>
      </p:sp>
      <p:graphicFrame>
        <p:nvGraphicFramePr>
          <p:cNvPr id="5" name="Table 4"/>
          <p:cNvGraphicFramePr>
            <a:graphicFrameLocks noGrp="1"/>
          </p:cNvGraphicFramePr>
          <p:nvPr>
            <p:extLst>
              <p:ext uri="{D42A27DB-BD31-4B8C-83A1-F6EECF244321}">
                <p14:modId xmlns:p14="http://schemas.microsoft.com/office/powerpoint/2010/main" val="2221381110"/>
              </p:ext>
            </p:extLst>
          </p:nvPr>
        </p:nvGraphicFramePr>
        <p:xfrm>
          <a:off x="15766" y="431673"/>
          <a:ext cx="9144001" cy="6517767"/>
        </p:xfrm>
        <a:graphic>
          <a:graphicData uri="http://schemas.openxmlformats.org/drawingml/2006/table">
            <a:tbl>
              <a:tblPr firstRow="1" bandRow="1">
                <a:tableStyleId>{5C22544A-7EE6-4342-B048-85BDC9FD1C3A}</a:tableStyleId>
              </a:tblPr>
              <a:tblGrid>
                <a:gridCol w="457200">
                  <a:extLst>
                    <a:ext uri="{9D8B030D-6E8A-4147-A177-3AD203B41FA5}">
                      <a16:colId xmlns:a16="http://schemas.microsoft.com/office/drawing/2014/main" val="2093059497"/>
                    </a:ext>
                  </a:extLst>
                </a:gridCol>
                <a:gridCol w="4408715">
                  <a:extLst>
                    <a:ext uri="{9D8B030D-6E8A-4147-A177-3AD203B41FA5}">
                      <a16:colId xmlns:a16="http://schemas.microsoft.com/office/drawing/2014/main" val="3566206492"/>
                    </a:ext>
                  </a:extLst>
                </a:gridCol>
                <a:gridCol w="4278086">
                  <a:extLst>
                    <a:ext uri="{9D8B030D-6E8A-4147-A177-3AD203B41FA5}">
                      <a16:colId xmlns:a16="http://schemas.microsoft.com/office/drawing/2014/main" val="3080233277"/>
                    </a:ext>
                  </a:extLst>
                </a:gridCol>
              </a:tblGrid>
              <a:tr h="482727">
                <a:tc>
                  <a:txBody>
                    <a:bodyPr/>
                    <a:lstStyle/>
                    <a:p>
                      <a:pPr algn="ctr">
                        <a:lnSpc>
                          <a:spcPct val="150000"/>
                        </a:lnSpc>
                      </a:pPr>
                      <a:r>
                        <a:rPr lang="en-GB" sz="1800" dirty="0" smtClean="0">
                          <a:latin typeface="Times New Roman" panose="02020603050405020304" pitchFamily="18" charset="0"/>
                          <a:cs typeface="Times New Roman" panose="02020603050405020304" pitchFamily="18" charset="0"/>
                        </a:rPr>
                        <a:t>No</a:t>
                      </a:r>
                      <a:endParaRPr lang="en-GB" sz="1800" dirty="0">
                        <a:latin typeface="Times New Roman" panose="02020603050405020304" pitchFamily="18" charset="0"/>
                        <a:cs typeface="Times New Roman" panose="02020603050405020304" pitchFamily="18" charset="0"/>
                      </a:endParaRPr>
                    </a:p>
                  </a:txBody>
                  <a:tcPr marL="68580" marR="68580" marT="34290" marB="34290"/>
                </a:tc>
                <a:tc>
                  <a:txBody>
                    <a:bodyPr/>
                    <a:lstStyle/>
                    <a:p>
                      <a:pPr algn="ctr">
                        <a:lnSpc>
                          <a:spcPct val="150000"/>
                        </a:lnSpc>
                      </a:pPr>
                      <a:r>
                        <a:rPr lang="en-GB" sz="1800" dirty="0" smtClean="0">
                          <a:latin typeface="Times New Roman" panose="02020603050405020304" pitchFamily="18" charset="0"/>
                          <a:cs typeface="Times New Roman" panose="02020603050405020304" pitchFamily="18" charset="0"/>
                        </a:rPr>
                        <a:t>Advantages </a:t>
                      </a:r>
                      <a:endParaRPr lang="en-GB" sz="1800" dirty="0">
                        <a:latin typeface="Times New Roman" panose="02020603050405020304" pitchFamily="18" charset="0"/>
                        <a:cs typeface="Times New Roman" panose="02020603050405020304" pitchFamily="18" charset="0"/>
                      </a:endParaRPr>
                    </a:p>
                  </a:txBody>
                  <a:tcPr marL="68580" marR="68580" marT="34290" marB="34290"/>
                </a:tc>
                <a:tc>
                  <a:txBody>
                    <a:bodyPr/>
                    <a:lstStyle/>
                    <a:p>
                      <a:pPr algn="ctr">
                        <a:lnSpc>
                          <a:spcPct val="150000"/>
                        </a:lnSpc>
                      </a:pPr>
                      <a:r>
                        <a:rPr lang="en-GB" sz="1800" dirty="0" smtClean="0">
                          <a:latin typeface="Times New Roman" panose="02020603050405020304" pitchFamily="18" charset="0"/>
                          <a:cs typeface="Times New Roman" panose="02020603050405020304" pitchFamily="18" charset="0"/>
                        </a:rPr>
                        <a:t>Disadvantages </a:t>
                      </a:r>
                      <a:endParaRPr lang="en-GB" sz="1800" dirty="0">
                        <a:latin typeface="Times New Roman" panose="02020603050405020304" pitchFamily="18" charset="0"/>
                        <a:cs typeface="Times New Roman" panose="02020603050405020304" pitchFamily="18" charset="0"/>
                      </a:endParaRPr>
                    </a:p>
                  </a:txBody>
                  <a:tcPr marL="68580" marR="68580" marT="34290" marB="34290"/>
                </a:tc>
                <a:extLst>
                  <a:ext uri="{0D108BD9-81ED-4DB2-BD59-A6C34878D82A}">
                    <a16:rowId xmlns:a16="http://schemas.microsoft.com/office/drawing/2014/main" val="3377234565"/>
                  </a:ext>
                </a:extLst>
              </a:tr>
              <a:tr h="411480">
                <a:tc>
                  <a:txBody>
                    <a:bodyPr/>
                    <a:lstStyle/>
                    <a:p>
                      <a:pPr algn="just">
                        <a:lnSpc>
                          <a:spcPct val="150000"/>
                        </a:lnSpc>
                      </a:pPr>
                      <a:r>
                        <a:rPr lang="en-GB" sz="2000" dirty="0" smtClean="0">
                          <a:latin typeface="Times New Roman" panose="02020603050405020304" pitchFamily="18" charset="0"/>
                          <a:cs typeface="Times New Roman" panose="02020603050405020304" pitchFamily="18" charset="0"/>
                        </a:rPr>
                        <a:t>1</a:t>
                      </a:r>
                      <a:endParaRPr lang="en-GB" sz="2000" dirty="0">
                        <a:latin typeface="Times New Roman" panose="02020603050405020304" pitchFamily="18" charset="0"/>
                        <a:cs typeface="Times New Roman" panose="02020603050405020304" pitchFamily="18" charset="0"/>
                      </a:endParaRPr>
                    </a:p>
                  </a:txBody>
                  <a:tcPr marL="68580" marR="68580" marT="34290" marB="34290"/>
                </a:tc>
                <a:tc>
                  <a:txBody>
                    <a:bodyPr/>
                    <a:lstStyle/>
                    <a:p>
                      <a:pPr algn="just">
                        <a:lnSpc>
                          <a:spcPct val="150000"/>
                        </a:lnSpc>
                      </a:pPr>
                      <a:r>
                        <a:rPr lang="en-GB" sz="2000" dirty="0" smtClean="0">
                          <a:latin typeface="Times New Roman" panose="02020603050405020304" pitchFamily="18" charset="0"/>
                          <a:cs typeface="Times New Roman" panose="02020603050405020304" pitchFamily="18" charset="0"/>
                        </a:rPr>
                        <a:t>Very easy to add a new device</a:t>
                      </a:r>
                      <a:endParaRPr lang="en-GB" sz="2000" dirty="0">
                        <a:latin typeface="Times New Roman" panose="02020603050405020304" pitchFamily="18" charset="0"/>
                        <a:cs typeface="Times New Roman" panose="02020603050405020304" pitchFamily="18" charset="0"/>
                      </a:endParaRPr>
                    </a:p>
                  </a:txBody>
                  <a:tcPr marL="68580" marR="68580" marT="34290" marB="34290" anchor="ctr"/>
                </a:tc>
                <a:tc>
                  <a:txBody>
                    <a:bodyPr/>
                    <a:lstStyle/>
                    <a:p>
                      <a:pPr algn="just">
                        <a:lnSpc>
                          <a:spcPct val="150000"/>
                        </a:lnSpc>
                      </a:pPr>
                      <a:r>
                        <a:rPr lang="en-GB" sz="2000" dirty="0" smtClean="0">
                          <a:latin typeface="Times New Roman" panose="02020603050405020304" pitchFamily="18" charset="0"/>
                          <a:cs typeface="Times New Roman" panose="02020603050405020304" pitchFamily="18" charset="0"/>
                        </a:rPr>
                        <a:t>Initial </a:t>
                      </a:r>
                      <a:r>
                        <a:rPr lang="en-GB" sz="2000" dirty="0">
                          <a:latin typeface="Times New Roman" panose="02020603050405020304" pitchFamily="18" charset="0"/>
                          <a:cs typeface="Times New Roman" panose="02020603050405020304" pitchFamily="18" charset="0"/>
                        </a:rPr>
                        <a:t>setup is very difficult.</a:t>
                      </a:r>
                    </a:p>
                  </a:txBody>
                  <a:tcPr marL="68580" marR="68580" marT="34290" marB="34290" anchor="ctr"/>
                </a:tc>
                <a:extLst>
                  <a:ext uri="{0D108BD9-81ED-4DB2-BD59-A6C34878D82A}">
                    <a16:rowId xmlns:a16="http://schemas.microsoft.com/office/drawing/2014/main" val="2133298173"/>
                  </a:ext>
                </a:extLst>
              </a:tr>
              <a:tr h="754380">
                <a:tc>
                  <a:txBody>
                    <a:bodyPr/>
                    <a:lstStyle/>
                    <a:p>
                      <a:pPr algn="just">
                        <a:lnSpc>
                          <a:spcPct val="150000"/>
                        </a:lnSpc>
                      </a:pPr>
                      <a:r>
                        <a:rPr lang="en-GB" sz="2000" dirty="0" smtClean="0">
                          <a:latin typeface="Times New Roman" panose="02020603050405020304" pitchFamily="18" charset="0"/>
                          <a:cs typeface="Times New Roman" panose="02020603050405020304" pitchFamily="18" charset="0"/>
                        </a:rPr>
                        <a:t>2</a:t>
                      </a:r>
                      <a:endParaRPr lang="en-GB" sz="2000" dirty="0">
                        <a:latin typeface="Times New Roman" panose="02020603050405020304" pitchFamily="18" charset="0"/>
                        <a:cs typeface="Times New Roman" panose="02020603050405020304" pitchFamily="18" charset="0"/>
                      </a:endParaRPr>
                    </a:p>
                  </a:txBody>
                  <a:tcPr marL="68580" marR="68580" marT="34290" marB="34290"/>
                </a:tc>
                <a:tc>
                  <a:txBody>
                    <a:bodyPr/>
                    <a:lstStyle/>
                    <a:p>
                      <a:pPr algn="just">
                        <a:lnSpc>
                          <a:spcPct val="150000"/>
                        </a:lnSpc>
                      </a:pPr>
                      <a:r>
                        <a:rPr lang="en-GB" sz="2000" dirty="0" smtClean="0">
                          <a:latin typeface="Times New Roman" panose="02020603050405020304" pitchFamily="18" charset="0"/>
                          <a:cs typeface="Times New Roman" panose="02020603050405020304" pitchFamily="18" charset="0"/>
                        </a:rPr>
                        <a:t>High </a:t>
                      </a:r>
                      <a:r>
                        <a:rPr lang="en-GB" sz="2000" dirty="0">
                          <a:latin typeface="Times New Roman" panose="02020603050405020304" pitchFamily="18" charset="0"/>
                          <a:cs typeface="Times New Roman" panose="02020603050405020304" pitchFamily="18" charset="0"/>
                        </a:rPr>
                        <a:t>level of traffic is manageable by it after the completion of the setup.</a:t>
                      </a:r>
                    </a:p>
                  </a:txBody>
                  <a:tcPr marL="68580" marR="68580" marT="34290" marB="34290" anchor="ctr"/>
                </a:tc>
                <a:tc>
                  <a:txBody>
                    <a:bodyPr/>
                    <a:lstStyle/>
                    <a:p>
                      <a:pPr algn="just">
                        <a:lnSpc>
                          <a:spcPct val="150000"/>
                        </a:lnSpc>
                      </a:pPr>
                      <a:r>
                        <a:rPr lang="en-GB" sz="2000" dirty="0" smtClean="0">
                          <a:latin typeface="Times New Roman" panose="02020603050405020304" pitchFamily="18" charset="0"/>
                          <a:cs typeface="Times New Roman" panose="02020603050405020304" pitchFamily="18" charset="0"/>
                        </a:rPr>
                        <a:t>Implementing </a:t>
                      </a:r>
                      <a:r>
                        <a:rPr lang="en-GB" sz="2000" dirty="0">
                          <a:latin typeface="Times New Roman" panose="02020603050405020304" pitchFamily="18" charset="0"/>
                          <a:cs typeface="Times New Roman" panose="02020603050405020304" pitchFamily="18" charset="0"/>
                        </a:rPr>
                        <a:t>c</a:t>
                      </a:r>
                      <a:r>
                        <a:rPr lang="en-GB" sz="2000" dirty="0" smtClean="0">
                          <a:latin typeface="Times New Roman" panose="02020603050405020304" pitchFamily="18" charset="0"/>
                          <a:cs typeface="Times New Roman" panose="02020603050405020304" pitchFamily="18" charset="0"/>
                        </a:rPr>
                        <a:t>ost </a:t>
                      </a:r>
                      <a:r>
                        <a:rPr lang="en-GB" sz="2000" dirty="0">
                          <a:latin typeface="Times New Roman" panose="02020603050405020304" pitchFamily="18" charset="0"/>
                          <a:cs typeface="Times New Roman" panose="02020603050405020304" pitchFamily="18" charset="0"/>
                        </a:rPr>
                        <a:t>for mesh topology comparatively higher</a:t>
                      </a:r>
                    </a:p>
                  </a:txBody>
                  <a:tcPr marL="68580" marR="68580" marT="34290" marB="34290" anchor="ctr"/>
                </a:tc>
                <a:extLst>
                  <a:ext uri="{0D108BD9-81ED-4DB2-BD59-A6C34878D82A}">
                    <a16:rowId xmlns:a16="http://schemas.microsoft.com/office/drawing/2014/main" val="223289843"/>
                  </a:ext>
                </a:extLst>
              </a:tr>
              <a:tr h="411480">
                <a:tc>
                  <a:txBody>
                    <a:bodyPr/>
                    <a:lstStyle/>
                    <a:p>
                      <a:pPr algn="just">
                        <a:lnSpc>
                          <a:spcPct val="150000"/>
                        </a:lnSpc>
                      </a:pPr>
                      <a:r>
                        <a:rPr lang="en-GB" sz="2000" dirty="0" smtClean="0">
                          <a:latin typeface="Times New Roman" panose="02020603050405020304" pitchFamily="18" charset="0"/>
                          <a:cs typeface="Times New Roman" panose="02020603050405020304" pitchFamily="18" charset="0"/>
                        </a:rPr>
                        <a:t>3</a:t>
                      </a:r>
                      <a:endParaRPr lang="en-GB" sz="2000" dirty="0">
                        <a:latin typeface="Times New Roman" panose="02020603050405020304" pitchFamily="18" charset="0"/>
                        <a:cs typeface="Times New Roman" panose="02020603050405020304" pitchFamily="18" charset="0"/>
                      </a:endParaRPr>
                    </a:p>
                  </a:txBody>
                  <a:tcPr marL="68580" marR="68580" marT="34290" marB="34290"/>
                </a:tc>
                <a:tc>
                  <a:txBody>
                    <a:bodyPr/>
                    <a:lstStyle/>
                    <a:p>
                      <a:pPr algn="just">
                        <a:lnSpc>
                          <a:spcPct val="150000"/>
                        </a:lnSpc>
                      </a:pPr>
                      <a:r>
                        <a:rPr lang="en-GB" sz="2000" dirty="0" smtClean="0">
                          <a:latin typeface="Times New Roman" panose="02020603050405020304" pitchFamily="18" charset="0"/>
                          <a:cs typeface="Times New Roman" panose="02020603050405020304" pitchFamily="18" charset="0"/>
                        </a:rPr>
                        <a:t>Scalability </a:t>
                      </a:r>
                      <a:r>
                        <a:rPr lang="en-GB" sz="2000" dirty="0">
                          <a:latin typeface="Times New Roman" panose="02020603050405020304" pitchFamily="18" charset="0"/>
                          <a:cs typeface="Times New Roman" panose="02020603050405020304" pitchFamily="18" charset="0"/>
                        </a:rPr>
                        <a:t>is simple.</a:t>
                      </a:r>
                    </a:p>
                  </a:txBody>
                  <a:tcPr marL="68580" marR="68580" marT="34290" marB="34290" anchor="ctr"/>
                </a:tc>
                <a:tc>
                  <a:txBody>
                    <a:bodyPr/>
                    <a:lstStyle/>
                    <a:p>
                      <a:pPr algn="just">
                        <a:lnSpc>
                          <a:spcPct val="150000"/>
                        </a:lnSpc>
                      </a:pPr>
                      <a:r>
                        <a:rPr lang="en-GB" sz="2000" dirty="0" smtClean="0">
                          <a:latin typeface="Times New Roman" panose="02020603050405020304" pitchFamily="18" charset="0"/>
                          <a:cs typeface="Times New Roman" panose="02020603050405020304" pitchFamily="18" charset="0"/>
                        </a:rPr>
                        <a:t>Compared </a:t>
                      </a:r>
                      <a:r>
                        <a:rPr lang="en-GB" sz="2000" dirty="0">
                          <a:latin typeface="Times New Roman" panose="02020603050405020304" pitchFamily="18" charset="0"/>
                          <a:cs typeface="Times New Roman" panose="02020603050405020304" pitchFamily="18" charset="0"/>
                        </a:rPr>
                        <a:t>to other, it is very costly</a:t>
                      </a:r>
                    </a:p>
                  </a:txBody>
                  <a:tcPr marL="68580" marR="68580" marT="34290" marB="34290" anchor="ctr"/>
                </a:tc>
                <a:extLst>
                  <a:ext uri="{0D108BD9-81ED-4DB2-BD59-A6C34878D82A}">
                    <a16:rowId xmlns:a16="http://schemas.microsoft.com/office/drawing/2014/main" val="1227414680"/>
                  </a:ext>
                </a:extLst>
              </a:tr>
              <a:tr h="411480">
                <a:tc>
                  <a:txBody>
                    <a:bodyPr/>
                    <a:lstStyle/>
                    <a:p>
                      <a:pPr algn="just">
                        <a:lnSpc>
                          <a:spcPct val="150000"/>
                        </a:lnSpc>
                      </a:pPr>
                      <a:r>
                        <a:rPr lang="en-GB" sz="2000" dirty="0" smtClean="0">
                          <a:latin typeface="Times New Roman" panose="02020603050405020304" pitchFamily="18" charset="0"/>
                          <a:cs typeface="Times New Roman" panose="02020603050405020304" pitchFamily="18" charset="0"/>
                        </a:rPr>
                        <a:t>4</a:t>
                      </a:r>
                      <a:endParaRPr lang="en-GB" sz="2000" dirty="0">
                        <a:latin typeface="Times New Roman" panose="02020603050405020304" pitchFamily="18" charset="0"/>
                        <a:cs typeface="Times New Roman" panose="02020603050405020304" pitchFamily="18" charset="0"/>
                      </a:endParaRPr>
                    </a:p>
                  </a:txBody>
                  <a:tcPr marL="68580" marR="68580" marT="34290" marB="34290"/>
                </a:tc>
                <a:tc>
                  <a:txBody>
                    <a:bodyPr/>
                    <a:lstStyle/>
                    <a:p>
                      <a:pPr algn="just">
                        <a:lnSpc>
                          <a:spcPct val="150000"/>
                        </a:lnSpc>
                      </a:pPr>
                      <a:r>
                        <a:rPr lang="en-GB" sz="2000" dirty="0" smtClean="0">
                          <a:latin typeface="Times New Roman" panose="02020603050405020304" pitchFamily="18" charset="0"/>
                          <a:cs typeface="Times New Roman" panose="02020603050405020304" pitchFamily="18" charset="0"/>
                        </a:rPr>
                        <a:t>Addition </a:t>
                      </a:r>
                      <a:r>
                        <a:rPr lang="en-GB" sz="2000" dirty="0">
                          <a:latin typeface="Times New Roman" panose="02020603050405020304" pitchFamily="18" charset="0"/>
                          <a:cs typeface="Times New Roman" panose="02020603050405020304" pitchFamily="18" charset="0"/>
                        </a:rPr>
                        <a:t>of new devices does not affect the network.</a:t>
                      </a:r>
                    </a:p>
                  </a:txBody>
                  <a:tcPr marL="68580" marR="68580" marT="34290" marB="34290" anchor="ctr"/>
                </a:tc>
                <a:tc>
                  <a:txBody>
                    <a:bodyPr/>
                    <a:lstStyle/>
                    <a:p>
                      <a:pPr algn="just">
                        <a:lnSpc>
                          <a:spcPct val="150000"/>
                        </a:lnSpc>
                      </a:pPr>
                      <a:r>
                        <a:rPr lang="en-GB" sz="2000" dirty="0" smtClean="0">
                          <a:latin typeface="Times New Roman" panose="02020603050405020304" pitchFamily="18" charset="0"/>
                          <a:cs typeface="Times New Roman" panose="02020603050405020304" pitchFamily="18" charset="0"/>
                        </a:rPr>
                        <a:t>There </a:t>
                      </a:r>
                      <a:r>
                        <a:rPr lang="en-GB" sz="2000" dirty="0">
                          <a:latin typeface="Times New Roman" panose="02020603050405020304" pitchFamily="18" charset="0"/>
                          <a:cs typeface="Times New Roman" panose="02020603050405020304" pitchFamily="18" charset="0"/>
                        </a:rPr>
                        <a:t>is high risk of redundant connection</a:t>
                      </a:r>
                    </a:p>
                  </a:txBody>
                  <a:tcPr marL="68580" marR="68580" marT="34290" marB="34290" anchor="ctr"/>
                </a:tc>
                <a:extLst>
                  <a:ext uri="{0D108BD9-81ED-4DB2-BD59-A6C34878D82A}">
                    <a16:rowId xmlns:a16="http://schemas.microsoft.com/office/drawing/2014/main" val="3297963210"/>
                  </a:ext>
                </a:extLst>
              </a:tr>
              <a:tr h="411480">
                <a:tc>
                  <a:txBody>
                    <a:bodyPr/>
                    <a:lstStyle/>
                    <a:p>
                      <a:pPr algn="just">
                        <a:lnSpc>
                          <a:spcPct val="150000"/>
                        </a:lnSpc>
                      </a:pPr>
                      <a:r>
                        <a:rPr lang="en-GB" sz="2000" dirty="0" smtClean="0">
                          <a:latin typeface="Times New Roman" panose="02020603050405020304" pitchFamily="18" charset="0"/>
                          <a:cs typeface="Times New Roman" panose="02020603050405020304" pitchFamily="18" charset="0"/>
                        </a:rPr>
                        <a:t>5</a:t>
                      </a:r>
                      <a:endParaRPr lang="en-GB" sz="2000" dirty="0">
                        <a:latin typeface="Times New Roman" panose="02020603050405020304" pitchFamily="18" charset="0"/>
                        <a:cs typeface="Times New Roman" panose="02020603050405020304" pitchFamily="18" charset="0"/>
                      </a:endParaRPr>
                    </a:p>
                  </a:txBody>
                  <a:tcPr marL="68580" marR="68580" marT="34290" marB="34290"/>
                </a:tc>
                <a:tc>
                  <a:txBody>
                    <a:bodyPr/>
                    <a:lstStyle/>
                    <a:p>
                      <a:pPr algn="just">
                        <a:lnSpc>
                          <a:spcPct val="150000"/>
                        </a:lnSpc>
                      </a:pPr>
                      <a:r>
                        <a:rPr lang="en-GB" sz="2000" dirty="0" smtClean="0">
                          <a:latin typeface="Times New Roman" panose="02020603050405020304" pitchFamily="18" charset="0"/>
                          <a:cs typeface="Times New Roman" panose="02020603050405020304" pitchFamily="18" charset="0"/>
                        </a:rPr>
                        <a:t>Data </a:t>
                      </a:r>
                      <a:r>
                        <a:rPr lang="en-GB" sz="2000" dirty="0">
                          <a:latin typeface="Times New Roman" panose="02020603050405020304" pitchFamily="18" charset="0"/>
                          <a:cs typeface="Times New Roman" panose="02020603050405020304" pitchFamily="18" charset="0"/>
                        </a:rPr>
                        <a:t>transmission is consistent.</a:t>
                      </a:r>
                    </a:p>
                  </a:txBody>
                  <a:tcPr marL="68580" marR="68580" marT="34290" marB="34290" anchor="ctr"/>
                </a:tc>
                <a:tc>
                  <a:txBody>
                    <a:bodyPr/>
                    <a:lstStyle/>
                    <a:p>
                      <a:pPr algn="just">
                        <a:lnSpc>
                          <a:spcPct val="150000"/>
                        </a:lnSpc>
                      </a:pPr>
                      <a:r>
                        <a:rPr lang="en-GB" sz="2000" dirty="0" smtClean="0">
                          <a:latin typeface="Times New Roman" panose="02020603050405020304" pitchFamily="18" charset="0"/>
                          <a:cs typeface="Times New Roman" panose="02020603050405020304" pitchFamily="18" charset="0"/>
                        </a:rPr>
                        <a:t>Additional </a:t>
                      </a:r>
                      <a:r>
                        <a:rPr lang="en-GB" sz="2000" dirty="0">
                          <a:latin typeface="Times New Roman" panose="02020603050405020304" pitchFamily="18" charset="0"/>
                          <a:cs typeface="Times New Roman" panose="02020603050405020304" pitchFamily="18" charset="0"/>
                        </a:rPr>
                        <a:t>cost is required for each node</a:t>
                      </a:r>
                    </a:p>
                  </a:txBody>
                  <a:tcPr marL="68580" marR="68580" marT="34290" marB="34290" anchor="ctr"/>
                </a:tc>
                <a:extLst>
                  <a:ext uri="{0D108BD9-81ED-4DB2-BD59-A6C34878D82A}">
                    <a16:rowId xmlns:a16="http://schemas.microsoft.com/office/drawing/2014/main" val="2926764089"/>
                  </a:ext>
                </a:extLst>
              </a:tr>
              <a:tr h="754380">
                <a:tc>
                  <a:txBody>
                    <a:bodyPr/>
                    <a:lstStyle/>
                    <a:p>
                      <a:pPr algn="just">
                        <a:lnSpc>
                          <a:spcPct val="150000"/>
                        </a:lnSpc>
                      </a:pPr>
                      <a:r>
                        <a:rPr lang="en-GB" sz="2000" dirty="0" smtClean="0">
                          <a:latin typeface="Times New Roman" panose="02020603050405020304" pitchFamily="18" charset="0"/>
                          <a:cs typeface="Times New Roman" panose="02020603050405020304" pitchFamily="18" charset="0"/>
                        </a:rPr>
                        <a:t>6</a:t>
                      </a:r>
                      <a:endParaRPr lang="en-GB" sz="2000" dirty="0">
                        <a:latin typeface="Times New Roman" panose="02020603050405020304" pitchFamily="18" charset="0"/>
                        <a:cs typeface="Times New Roman" panose="02020603050405020304" pitchFamily="18" charset="0"/>
                      </a:endParaRPr>
                    </a:p>
                  </a:txBody>
                  <a:tcPr marL="68580" marR="68580" marT="34290" marB="34290"/>
                </a:tc>
                <a:tc>
                  <a:txBody>
                    <a:bodyPr/>
                    <a:lstStyle/>
                    <a:p>
                      <a:pPr algn="just">
                        <a:lnSpc>
                          <a:spcPct val="150000"/>
                        </a:lnSpc>
                      </a:pPr>
                      <a:r>
                        <a:rPr lang="en-GB" sz="2000" dirty="0" smtClean="0">
                          <a:latin typeface="Times New Roman" panose="02020603050405020304" pitchFamily="18" charset="0"/>
                          <a:cs typeface="Times New Roman" panose="02020603050405020304" pitchFamily="18" charset="0"/>
                        </a:rPr>
                        <a:t>A </a:t>
                      </a:r>
                      <a:r>
                        <a:rPr lang="en-GB" sz="2000" dirty="0">
                          <a:latin typeface="Times New Roman" panose="02020603050405020304" pitchFamily="18" charset="0"/>
                          <a:cs typeface="Times New Roman" panose="02020603050405020304" pitchFamily="18" charset="0"/>
                        </a:rPr>
                        <a:t>malfunction in one device does not disturb the connection.</a:t>
                      </a:r>
                    </a:p>
                  </a:txBody>
                  <a:tcPr marL="68580" marR="68580" marT="34290" marB="34290" anchor="ctr"/>
                </a:tc>
                <a:tc>
                  <a:txBody>
                    <a:bodyPr/>
                    <a:lstStyle/>
                    <a:p>
                      <a:pPr algn="just">
                        <a:lnSpc>
                          <a:spcPct val="150000"/>
                        </a:lnSpc>
                      </a:pPr>
                      <a:r>
                        <a:rPr lang="en-GB" sz="2000" dirty="0" smtClean="0">
                          <a:latin typeface="Times New Roman" panose="02020603050405020304" pitchFamily="18" charset="0"/>
                          <a:cs typeface="Times New Roman" panose="02020603050405020304" pitchFamily="18" charset="0"/>
                        </a:rPr>
                        <a:t>Latency </a:t>
                      </a:r>
                      <a:r>
                        <a:rPr lang="en-GB" sz="2000" dirty="0">
                          <a:latin typeface="Times New Roman" panose="02020603050405020304" pitchFamily="18" charset="0"/>
                          <a:cs typeface="Times New Roman" panose="02020603050405020304" pitchFamily="18" charset="0"/>
                        </a:rPr>
                        <a:t>issues are very common</a:t>
                      </a:r>
                    </a:p>
                  </a:txBody>
                  <a:tcPr marL="68580" marR="68580" marT="34290" marB="34290" anchor="ctr"/>
                </a:tc>
                <a:extLst>
                  <a:ext uri="{0D108BD9-81ED-4DB2-BD59-A6C34878D82A}">
                    <a16:rowId xmlns:a16="http://schemas.microsoft.com/office/drawing/2014/main" val="71222893"/>
                  </a:ext>
                </a:extLst>
              </a:tr>
              <a:tr h="411480">
                <a:tc>
                  <a:txBody>
                    <a:bodyPr/>
                    <a:lstStyle/>
                    <a:p>
                      <a:pPr algn="just">
                        <a:lnSpc>
                          <a:spcPct val="150000"/>
                        </a:lnSpc>
                      </a:pPr>
                      <a:r>
                        <a:rPr lang="en-GB" sz="2000" dirty="0" smtClean="0">
                          <a:latin typeface="Times New Roman" panose="02020603050405020304" pitchFamily="18" charset="0"/>
                          <a:cs typeface="Times New Roman" panose="02020603050405020304" pitchFamily="18" charset="0"/>
                        </a:rPr>
                        <a:t>7</a:t>
                      </a:r>
                      <a:endParaRPr lang="en-GB" sz="2000" dirty="0">
                        <a:latin typeface="Times New Roman" panose="02020603050405020304" pitchFamily="18" charset="0"/>
                        <a:cs typeface="Times New Roman" panose="02020603050405020304" pitchFamily="18" charset="0"/>
                      </a:endParaRPr>
                    </a:p>
                  </a:txBody>
                  <a:tcPr marL="68580" marR="68580" marT="34290" marB="34290"/>
                </a:tc>
                <a:tc>
                  <a:txBody>
                    <a:bodyPr/>
                    <a:lstStyle/>
                    <a:p>
                      <a:pPr algn="just">
                        <a:lnSpc>
                          <a:spcPct val="150000"/>
                        </a:lnSpc>
                      </a:pPr>
                      <a:r>
                        <a:rPr lang="en-GB" sz="2000" dirty="0" smtClean="0">
                          <a:latin typeface="Times New Roman" panose="02020603050405020304" pitchFamily="18" charset="0"/>
                          <a:cs typeface="Times New Roman" panose="02020603050405020304" pitchFamily="18" charset="0"/>
                        </a:rPr>
                        <a:t>There </a:t>
                      </a:r>
                      <a:r>
                        <a:rPr lang="en-GB" sz="2000" dirty="0">
                          <a:latin typeface="Times New Roman" panose="02020603050405020304" pitchFamily="18" charset="0"/>
                          <a:cs typeface="Times New Roman" panose="02020603050405020304" pitchFamily="18" charset="0"/>
                        </a:rPr>
                        <a:t>is no need for a central hierarchy.</a:t>
                      </a:r>
                    </a:p>
                  </a:txBody>
                  <a:tcPr marL="68580" marR="68580" marT="34290" marB="34290" anchor="ctr"/>
                </a:tc>
                <a:tc>
                  <a:txBody>
                    <a:bodyPr/>
                    <a:lstStyle/>
                    <a:p>
                      <a:pPr algn="just">
                        <a:lnSpc>
                          <a:spcPct val="150000"/>
                        </a:lnSpc>
                      </a:pPr>
                      <a:r>
                        <a:rPr lang="en-GB" sz="2000" dirty="0" smtClean="0">
                          <a:latin typeface="Times New Roman" panose="02020603050405020304" pitchFamily="18" charset="0"/>
                          <a:cs typeface="Times New Roman" panose="02020603050405020304" pitchFamily="18" charset="0"/>
                        </a:rPr>
                        <a:t>It </a:t>
                      </a:r>
                      <a:r>
                        <a:rPr lang="en-GB" sz="2000" dirty="0">
                          <a:latin typeface="Times New Roman" panose="02020603050405020304" pitchFamily="18" charset="0"/>
                          <a:cs typeface="Times New Roman" panose="02020603050405020304" pitchFamily="18" charset="0"/>
                        </a:rPr>
                        <a:t>has complex structure.</a:t>
                      </a:r>
                    </a:p>
                  </a:txBody>
                  <a:tcPr marL="68580" marR="68580" marT="34290" marB="34290" anchor="ctr"/>
                </a:tc>
                <a:extLst>
                  <a:ext uri="{0D108BD9-81ED-4DB2-BD59-A6C34878D82A}">
                    <a16:rowId xmlns:a16="http://schemas.microsoft.com/office/drawing/2014/main" val="650296700"/>
                  </a:ext>
                </a:extLst>
              </a:tr>
              <a:tr h="754380">
                <a:tc>
                  <a:txBody>
                    <a:bodyPr/>
                    <a:lstStyle/>
                    <a:p>
                      <a:pPr algn="just">
                        <a:lnSpc>
                          <a:spcPct val="150000"/>
                        </a:lnSpc>
                      </a:pPr>
                      <a:r>
                        <a:rPr lang="en-GB" sz="2000" dirty="0" smtClean="0">
                          <a:latin typeface="Times New Roman" panose="02020603050405020304" pitchFamily="18" charset="0"/>
                          <a:cs typeface="Times New Roman" panose="02020603050405020304" pitchFamily="18" charset="0"/>
                        </a:rPr>
                        <a:t>8</a:t>
                      </a:r>
                      <a:endParaRPr lang="en-GB" sz="2000" dirty="0">
                        <a:latin typeface="Times New Roman" panose="02020603050405020304" pitchFamily="18" charset="0"/>
                        <a:cs typeface="Times New Roman" panose="02020603050405020304" pitchFamily="18" charset="0"/>
                      </a:endParaRPr>
                    </a:p>
                  </a:txBody>
                  <a:tcPr marL="68580" marR="68580" marT="34290" marB="34290"/>
                </a:tc>
                <a:tc>
                  <a:txBody>
                    <a:bodyPr/>
                    <a:lstStyle/>
                    <a:p>
                      <a:pPr algn="just">
                        <a:lnSpc>
                          <a:spcPct val="150000"/>
                        </a:lnSpc>
                      </a:pPr>
                      <a:r>
                        <a:rPr lang="en-GB" sz="2000" dirty="0" smtClean="0">
                          <a:latin typeface="Times New Roman" panose="02020603050405020304" pitchFamily="18" charset="0"/>
                          <a:cs typeface="Times New Roman" panose="02020603050405020304" pitchFamily="18" charset="0"/>
                        </a:rPr>
                        <a:t>Without </a:t>
                      </a:r>
                      <a:r>
                        <a:rPr lang="en-GB" sz="2000" dirty="0">
                          <a:latin typeface="Times New Roman" panose="02020603050405020304" pitchFamily="18" charset="0"/>
                          <a:cs typeface="Times New Roman" panose="02020603050405020304" pitchFamily="18" charset="0"/>
                        </a:rPr>
                        <a:t>a complete set of web, it can operate simply</a:t>
                      </a:r>
                    </a:p>
                  </a:txBody>
                  <a:tcPr marL="68580" marR="68580" marT="34290" marB="34290" anchor="ctr"/>
                </a:tc>
                <a:tc>
                  <a:txBody>
                    <a:bodyPr/>
                    <a:lstStyle/>
                    <a:p>
                      <a:pPr algn="just">
                        <a:lnSpc>
                          <a:spcPct val="150000"/>
                        </a:lnSpc>
                      </a:pPr>
                      <a:r>
                        <a:rPr lang="en-GB" sz="2000" dirty="0" smtClean="0">
                          <a:latin typeface="Times New Roman" panose="02020603050405020304" pitchFamily="18" charset="0"/>
                          <a:cs typeface="Times New Roman" panose="02020603050405020304" pitchFamily="18" charset="0"/>
                        </a:rPr>
                        <a:t>Power </a:t>
                      </a:r>
                      <a:r>
                        <a:rPr lang="en-GB" sz="2000" dirty="0">
                          <a:latin typeface="Times New Roman" panose="02020603050405020304" pitchFamily="18" charset="0"/>
                          <a:cs typeface="Times New Roman" panose="02020603050405020304" pitchFamily="18" charset="0"/>
                        </a:rPr>
                        <a:t>consumption of Mesh </a:t>
                      </a:r>
                      <a:r>
                        <a:rPr lang="en-GB" sz="2000" dirty="0" smtClean="0">
                          <a:latin typeface="Times New Roman" panose="02020603050405020304" pitchFamily="18" charset="0"/>
                          <a:cs typeface="Times New Roman" panose="02020603050405020304" pitchFamily="18" charset="0"/>
                        </a:rPr>
                        <a:t>Topology </a:t>
                      </a:r>
                      <a:r>
                        <a:rPr lang="en-GB" sz="2000" dirty="0">
                          <a:latin typeface="Times New Roman" panose="02020603050405020304" pitchFamily="18" charset="0"/>
                          <a:cs typeface="Times New Roman" panose="02020603050405020304" pitchFamily="18" charset="0"/>
                        </a:rPr>
                        <a:t>is more than the other topologies.</a:t>
                      </a:r>
                    </a:p>
                  </a:txBody>
                  <a:tcPr marL="68580" marR="68580" marT="34290" marB="34290" anchor="ctr"/>
                </a:tc>
                <a:extLst>
                  <a:ext uri="{0D108BD9-81ED-4DB2-BD59-A6C34878D82A}">
                    <a16:rowId xmlns:a16="http://schemas.microsoft.com/office/drawing/2014/main" val="3931188165"/>
                  </a:ext>
                </a:extLst>
              </a:tr>
            </a:tbl>
          </a:graphicData>
        </a:graphic>
      </p:graphicFrame>
    </p:spTree>
    <p:extLst>
      <p:ext uri="{BB962C8B-B14F-4D97-AF65-F5344CB8AC3E}">
        <p14:creationId xmlns:p14="http://schemas.microsoft.com/office/powerpoint/2010/main" val="4153255331"/>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7886700" cy="348342"/>
          </a:xfrm>
        </p:spPr>
        <p:txBody>
          <a:bodyPr>
            <a:noAutofit/>
          </a:bodyPr>
          <a:lstStyle/>
          <a:p>
            <a:pPr algn="ctr"/>
            <a:r>
              <a:rPr lang="en-GB" sz="2400" b="1" dirty="0">
                <a:solidFill>
                  <a:srgbClr val="FF0000"/>
                </a:solidFill>
                <a:latin typeface="Times New Roman" panose="02020603050405020304" pitchFamily="18" charset="0"/>
                <a:cs typeface="Times New Roman" panose="02020603050405020304" pitchFamily="18" charset="0"/>
              </a:rPr>
              <a:t/>
            </a:r>
            <a:br>
              <a:rPr lang="en-GB" sz="2400" b="1" dirty="0">
                <a:solidFill>
                  <a:srgbClr val="FF0000"/>
                </a:solidFill>
                <a:latin typeface="Times New Roman" panose="02020603050405020304" pitchFamily="18" charset="0"/>
                <a:cs typeface="Times New Roman" panose="02020603050405020304" pitchFamily="18" charset="0"/>
              </a:rPr>
            </a:br>
            <a:r>
              <a:rPr lang="en-GB" sz="2400" b="1" dirty="0" smtClean="0">
                <a:solidFill>
                  <a:srgbClr val="FF0000"/>
                </a:solidFill>
                <a:latin typeface="Times New Roman" panose="02020603050405020304" pitchFamily="18" charset="0"/>
                <a:cs typeface="Times New Roman" panose="02020603050405020304" pitchFamily="18" charset="0"/>
              </a:rPr>
              <a:t>5. Hybrid Topology</a:t>
            </a:r>
            <a:r>
              <a:rPr lang="en-GB" sz="2400" b="1" dirty="0">
                <a:solidFill>
                  <a:srgbClr val="FF0000"/>
                </a:solidFill>
                <a:latin typeface="Times New Roman" panose="02020603050405020304" pitchFamily="18" charset="0"/>
                <a:cs typeface="Times New Roman" panose="02020603050405020304" pitchFamily="18" charset="0"/>
              </a:rPr>
              <a:t/>
            </a:r>
            <a:br>
              <a:rPr lang="en-GB" sz="2400" b="1" dirty="0">
                <a:solidFill>
                  <a:srgbClr val="FF0000"/>
                </a:solidFill>
                <a:latin typeface="Times New Roman" panose="02020603050405020304" pitchFamily="18" charset="0"/>
                <a:cs typeface="Times New Roman" panose="02020603050405020304" pitchFamily="18" charset="0"/>
              </a:rPr>
            </a:br>
            <a:endParaRPr lang="en-GB" sz="24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0" y="348342"/>
            <a:ext cx="8991600" cy="6509658"/>
          </a:xfrm>
        </p:spPr>
        <p:txBody>
          <a:bodyPr>
            <a:noAutofit/>
          </a:bodyPr>
          <a:lstStyle/>
          <a:p>
            <a:pPr algn="just">
              <a:lnSpc>
                <a:spcPct val="150000"/>
              </a:lnSpc>
              <a:spcBef>
                <a:spcPts val="0"/>
              </a:spcBef>
              <a:buFont typeface="Wingdings" panose="05000000000000000000" pitchFamily="2" charset="2"/>
              <a:buChar char="§"/>
            </a:pPr>
            <a:r>
              <a:rPr lang="en-GB" sz="2800" dirty="0" smtClean="0">
                <a:latin typeface="Times New Roman" panose="02020603050405020304" pitchFamily="18" charset="0"/>
                <a:cs typeface="Times New Roman" panose="02020603050405020304" pitchFamily="18" charset="0"/>
              </a:rPr>
              <a:t>A </a:t>
            </a:r>
            <a:r>
              <a:rPr lang="en-GB" sz="2800" b="1" dirty="0">
                <a:latin typeface="Times New Roman" panose="02020603050405020304" pitchFamily="18" charset="0"/>
                <a:cs typeface="Times New Roman" panose="02020603050405020304" pitchFamily="18" charset="0"/>
              </a:rPr>
              <a:t>hybrid topology </a:t>
            </a:r>
            <a:r>
              <a:rPr lang="en-GB" sz="2800" dirty="0">
                <a:latin typeface="Times New Roman" panose="02020603050405020304" pitchFamily="18" charset="0"/>
                <a:cs typeface="Times New Roman" panose="02020603050405020304" pitchFamily="18" charset="0"/>
              </a:rPr>
              <a:t>is a </a:t>
            </a:r>
            <a:r>
              <a:rPr lang="en-GB" sz="2800" b="1" dirty="0">
                <a:solidFill>
                  <a:srgbClr val="6600CC"/>
                </a:solidFill>
                <a:latin typeface="Times New Roman" panose="02020603050405020304" pitchFamily="18" charset="0"/>
                <a:cs typeface="Times New Roman" panose="02020603050405020304" pitchFamily="18" charset="0"/>
              </a:rPr>
              <a:t>topology</a:t>
            </a:r>
            <a:r>
              <a:rPr lang="en-GB" sz="2800" dirty="0">
                <a:latin typeface="Times New Roman" panose="02020603050405020304" pitchFamily="18" charset="0"/>
                <a:cs typeface="Times New Roman" panose="02020603050405020304" pitchFamily="18" charset="0"/>
              </a:rPr>
              <a:t> that combines </a:t>
            </a:r>
            <a:r>
              <a:rPr lang="en-GB" sz="2800" b="1" dirty="0">
                <a:solidFill>
                  <a:srgbClr val="6600CC"/>
                </a:solidFill>
                <a:latin typeface="Times New Roman" panose="02020603050405020304" pitchFamily="18" charset="0"/>
                <a:cs typeface="Times New Roman" panose="02020603050405020304" pitchFamily="18" charset="0"/>
              </a:rPr>
              <a:t>two</a:t>
            </a:r>
            <a:r>
              <a:rPr lang="en-GB" sz="2800" dirty="0">
                <a:latin typeface="Times New Roman" panose="02020603050405020304" pitchFamily="18" charset="0"/>
                <a:cs typeface="Times New Roman" panose="02020603050405020304" pitchFamily="18" charset="0"/>
              </a:rPr>
              <a:t> or </a:t>
            </a:r>
            <a:r>
              <a:rPr lang="en-GB" sz="2800" b="1" dirty="0">
                <a:solidFill>
                  <a:srgbClr val="6600CC"/>
                </a:solidFill>
                <a:latin typeface="Times New Roman" panose="02020603050405020304" pitchFamily="18" charset="0"/>
                <a:cs typeface="Times New Roman" panose="02020603050405020304" pitchFamily="18" charset="0"/>
              </a:rPr>
              <a:t>more</a:t>
            </a:r>
            <a:r>
              <a:rPr lang="en-GB" sz="2800" dirty="0">
                <a:latin typeface="Times New Roman" panose="02020603050405020304" pitchFamily="18" charset="0"/>
                <a:cs typeface="Times New Roman" panose="02020603050405020304" pitchFamily="18" charset="0"/>
              </a:rPr>
              <a:t> other </a:t>
            </a:r>
            <a:r>
              <a:rPr lang="en-GB" sz="2800" b="1" dirty="0">
                <a:solidFill>
                  <a:srgbClr val="6600CC"/>
                </a:solidFill>
                <a:latin typeface="Times New Roman" panose="02020603050405020304" pitchFamily="18" charset="0"/>
                <a:cs typeface="Times New Roman" panose="02020603050405020304" pitchFamily="18" charset="0"/>
              </a:rPr>
              <a:t>topologies</a:t>
            </a:r>
            <a:r>
              <a:rPr lang="en-GB" sz="2800" dirty="0">
                <a:latin typeface="Times New Roman" panose="02020603050405020304" pitchFamily="18" charset="0"/>
                <a:cs typeface="Times New Roman" panose="02020603050405020304" pitchFamily="18" charset="0"/>
              </a:rPr>
              <a:t>, to put it </a:t>
            </a:r>
            <a:r>
              <a:rPr lang="en-GB" sz="2800" b="1" dirty="0">
                <a:latin typeface="Times New Roman" panose="02020603050405020304" pitchFamily="18" charset="0"/>
                <a:cs typeface="Times New Roman" panose="02020603050405020304" pitchFamily="18" charset="0"/>
              </a:rPr>
              <a:t>simply</a:t>
            </a:r>
            <a:r>
              <a:rPr lang="en-GB" sz="2800" dirty="0">
                <a:latin typeface="Times New Roman" panose="02020603050405020304" pitchFamily="18" charset="0"/>
                <a:cs typeface="Times New Roman" panose="02020603050405020304" pitchFamily="18" charset="0"/>
              </a:rPr>
              <a:t>.</a:t>
            </a:r>
          </a:p>
          <a:p>
            <a:pPr algn="just">
              <a:lnSpc>
                <a:spcPct val="150000"/>
              </a:lnSpc>
              <a:spcBef>
                <a:spcPts val="0"/>
              </a:spcBef>
              <a:buFont typeface="Wingdings" panose="05000000000000000000" pitchFamily="2" charset="2"/>
              <a:buChar char="§"/>
            </a:pPr>
            <a:r>
              <a:rPr lang="en-GB" sz="2800" dirty="0">
                <a:latin typeface="Times New Roman" panose="02020603050405020304" pitchFamily="18" charset="0"/>
                <a:cs typeface="Times New Roman" panose="02020603050405020304" pitchFamily="18" charset="0"/>
              </a:rPr>
              <a:t>However, a combination of </a:t>
            </a:r>
            <a:r>
              <a:rPr lang="en-GB" sz="2800" b="1" dirty="0">
                <a:solidFill>
                  <a:srgbClr val="0000CC"/>
                </a:solidFill>
                <a:latin typeface="Times New Roman" panose="02020603050405020304" pitchFamily="18" charset="0"/>
                <a:cs typeface="Times New Roman" panose="02020603050405020304" pitchFamily="18" charset="0"/>
              </a:rPr>
              <a:t>technologies</a:t>
            </a:r>
            <a:r>
              <a:rPr lang="en-GB" sz="2800" dirty="0">
                <a:latin typeface="Times New Roman" panose="02020603050405020304" pitchFamily="18" charset="0"/>
                <a:cs typeface="Times New Roman" panose="02020603050405020304" pitchFamily="18" charset="0"/>
              </a:rPr>
              <a:t> is needed for its </a:t>
            </a:r>
            <a:r>
              <a:rPr lang="en-GB" sz="2800" b="1" dirty="0">
                <a:solidFill>
                  <a:srgbClr val="0000CC"/>
                </a:solidFill>
                <a:latin typeface="Times New Roman" panose="02020603050405020304" pitchFamily="18" charset="0"/>
                <a:cs typeface="Times New Roman" panose="02020603050405020304" pitchFamily="18" charset="0"/>
              </a:rPr>
              <a:t>physical</a:t>
            </a:r>
            <a:r>
              <a:rPr lang="en-GB" sz="2800" dirty="0">
                <a:latin typeface="Times New Roman" panose="02020603050405020304" pitchFamily="18" charset="0"/>
                <a:cs typeface="Times New Roman" panose="02020603050405020304" pitchFamily="18" charset="0"/>
              </a:rPr>
              <a:t> </a:t>
            </a:r>
            <a:r>
              <a:rPr lang="en-GB" sz="2800" b="1" dirty="0">
                <a:solidFill>
                  <a:srgbClr val="0000CC"/>
                </a:solidFill>
                <a:latin typeface="Times New Roman" panose="02020603050405020304" pitchFamily="18" charset="0"/>
                <a:cs typeface="Times New Roman" panose="02020603050405020304" pitchFamily="18" charset="0"/>
              </a:rPr>
              <a:t>counterpart</a:t>
            </a:r>
            <a:r>
              <a:rPr lang="en-GB" sz="2800" dirty="0">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
            </a:pPr>
            <a:r>
              <a:rPr lang="en-GB" sz="2800" dirty="0">
                <a:latin typeface="Times New Roman" panose="02020603050405020304" pitchFamily="18" charset="0"/>
                <a:cs typeface="Times New Roman" panose="02020603050405020304" pitchFamily="18" charset="0"/>
              </a:rPr>
              <a:t>As a result, </a:t>
            </a:r>
            <a:r>
              <a:rPr lang="en-GB" sz="2800" b="1" dirty="0">
                <a:solidFill>
                  <a:srgbClr val="008080"/>
                </a:solidFill>
                <a:latin typeface="Times New Roman" panose="02020603050405020304" pitchFamily="18" charset="0"/>
                <a:cs typeface="Times New Roman" panose="02020603050405020304" pitchFamily="18" charset="0"/>
              </a:rPr>
              <a:t>hybrid</a:t>
            </a:r>
            <a:r>
              <a:rPr lang="en-GB" sz="2800" dirty="0">
                <a:latin typeface="Times New Roman" panose="02020603050405020304" pitchFamily="18" charset="0"/>
                <a:cs typeface="Times New Roman" panose="02020603050405020304" pitchFamily="18" charset="0"/>
              </a:rPr>
              <a:t> </a:t>
            </a:r>
            <a:r>
              <a:rPr lang="en-GB" sz="2800" b="1" dirty="0">
                <a:solidFill>
                  <a:srgbClr val="008080"/>
                </a:solidFill>
                <a:latin typeface="Times New Roman" panose="02020603050405020304" pitchFamily="18" charset="0"/>
                <a:cs typeface="Times New Roman" panose="02020603050405020304" pitchFamily="18" charset="0"/>
              </a:rPr>
              <a:t>topology</a:t>
            </a:r>
            <a:r>
              <a:rPr lang="en-GB" sz="2800" dirty="0">
                <a:latin typeface="Times New Roman" panose="02020603050405020304" pitchFamily="18" charset="0"/>
                <a:cs typeface="Times New Roman" panose="02020603050405020304" pitchFamily="18" charset="0"/>
              </a:rPr>
              <a:t> provides a </a:t>
            </a:r>
            <a:r>
              <a:rPr lang="en-GB" sz="2800" b="1" dirty="0">
                <a:solidFill>
                  <a:srgbClr val="006600"/>
                </a:solidFill>
                <a:latin typeface="Times New Roman" panose="02020603050405020304" pitchFamily="18" charset="0"/>
                <a:cs typeface="Times New Roman" panose="02020603050405020304" pitchFamily="18" charset="0"/>
              </a:rPr>
              <a:t>suitable</a:t>
            </a:r>
            <a:r>
              <a:rPr lang="en-GB" sz="2800" dirty="0">
                <a:latin typeface="Times New Roman" panose="02020603050405020304" pitchFamily="18" charset="0"/>
                <a:cs typeface="Times New Roman" panose="02020603050405020304" pitchFamily="18" charset="0"/>
              </a:rPr>
              <a:t> </a:t>
            </a:r>
            <a:r>
              <a:rPr lang="en-GB" sz="2800" b="1" dirty="0">
                <a:solidFill>
                  <a:srgbClr val="006600"/>
                </a:solidFill>
                <a:latin typeface="Times New Roman" panose="02020603050405020304" pitchFamily="18" charset="0"/>
                <a:cs typeface="Times New Roman" panose="02020603050405020304" pitchFamily="18" charset="0"/>
              </a:rPr>
              <a:t>complicated</a:t>
            </a:r>
            <a:r>
              <a:rPr lang="en-GB" sz="2800" dirty="0">
                <a:latin typeface="Times New Roman" panose="02020603050405020304" pitchFamily="18" charset="0"/>
                <a:cs typeface="Times New Roman" panose="02020603050405020304" pitchFamily="18" charset="0"/>
              </a:rPr>
              <a:t> </a:t>
            </a:r>
            <a:r>
              <a:rPr lang="en-GB" sz="2800" b="1" dirty="0">
                <a:solidFill>
                  <a:srgbClr val="006600"/>
                </a:solidFill>
                <a:latin typeface="Times New Roman" panose="02020603050405020304" pitchFamily="18" charset="0"/>
                <a:cs typeface="Times New Roman" panose="02020603050405020304" pitchFamily="18" charset="0"/>
              </a:rPr>
              <a:t>structure</a:t>
            </a:r>
            <a:r>
              <a:rPr lang="en-GB" sz="2800" dirty="0">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
            </a:pPr>
            <a:r>
              <a:rPr lang="en-GB" sz="2800" dirty="0">
                <a:latin typeface="Times New Roman" panose="02020603050405020304" pitchFamily="18" charset="0"/>
                <a:cs typeface="Times New Roman" panose="02020603050405020304" pitchFamily="18" charset="0"/>
              </a:rPr>
              <a:t>It has </a:t>
            </a:r>
            <a:r>
              <a:rPr lang="en-GB" sz="2800" b="1" dirty="0">
                <a:solidFill>
                  <a:srgbClr val="FF0000"/>
                </a:solidFill>
                <a:latin typeface="Times New Roman" panose="02020603050405020304" pitchFamily="18" charset="0"/>
                <a:cs typeface="Times New Roman" panose="02020603050405020304" pitchFamily="18" charset="0"/>
              </a:rPr>
              <a:t>advantages</a:t>
            </a:r>
            <a:r>
              <a:rPr lang="en-GB" sz="2800" dirty="0">
                <a:latin typeface="Times New Roman" panose="02020603050405020304" pitchFamily="18" charset="0"/>
                <a:cs typeface="Times New Roman" panose="02020603050405020304" pitchFamily="18" charset="0"/>
              </a:rPr>
              <a:t> for </a:t>
            </a:r>
            <a:r>
              <a:rPr lang="en-GB" sz="2800" b="1" dirty="0">
                <a:solidFill>
                  <a:srgbClr val="FF0000"/>
                </a:solidFill>
                <a:latin typeface="Times New Roman" panose="02020603050405020304" pitchFamily="18" charset="0"/>
                <a:cs typeface="Times New Roman" panose="02020603050405020304" pitchFamily="18" charset="0"/>
              </a:rPr>
              <a:t>enhancing</a:t>
            </a:r>
            <a:r>
              <a:rPr lang="en-GB" sz="2800" dirty="0">
                <a:latin typeface="Times New Roman" panose="02020603050405020304" pitchFamily="18" charset="0"/>
                <a:cs typeface="Times New Roman" panose="02020603050405020304" pitchFamily="18" charset="0"/>
              </a:rPr>
              <a:t> </a:t>
            </a:r>
            <a:r>
              <a:rPr lang="en-GB" sz="2800" b="1" dirty="0">
                <a:solidFill>
                  <a:srgbClr val="FF0000"/>
                </a:solidFill>
                <a:latin typeface="Times New Roman" panose="02020603050405020304" pitchFamily="18" charset="0"/>
                <a:cs typeface="Times New Roman" panose="02020603050405020304" pitchFamily="18" charset="0"/>
              </a:rPr>
              <a:t>flexibility</a:t>
            </a:r>
            <a:r>
              <a:rPr lang="en-GB" sz="2800" dirty="0">
                <a:latin typeface="Times New Roman" panose="02020603050405020304" pitchFamily="18" charset="0"/>
                <a:cs typeface="Times New Roman" panose="02020603050405020304" pitchFamily="18" charset="0"/>
              </a:rPr>
              <a:t>. </a:t>
            </a:r>
            <a:endParaRPr lang="en-GB" sz="2800" dirty="0" smtClean="0">
              <a:latin typeface="Times New Roman" panose="02020603050405020304" pitchFamily="18" charset="0"/>
              <a:cs typeface="Times New Roman" panose="02020603050405020304" pitchFamily="18" charset="0"/>
            </a:endParaRPr>
          </a:p>
          <a:p>
            <a:pPr algn="just">
              <a:lnSpc>
                <a:spcPct val="150000"/>
              </a:lnSpc>
              <a:spcBef>
                <a:spcPts val="0"/>
              </a:spcBef>
              <a:buFont typeface="Wingdings" panose="05000000000000000000" pitchFamily="2" charset="2"/>
              <a:buChar char="§"/>
            </a:pPr>
            <a:r>
              <a:rPr lang="en-GB" sz="2800" dirty="0">
                <a:latin typeface="Times New Roman" panose="02020603050405020304" pitchFamily="18" charset="0"/>
                <a:cs typeface="Times New Roman" panose="02020603050405020304" pitchFamily="18" charset="0"/>
              </a:rPr>
              <a:t>It has the ability to </a:t>
            </a:r>
            <a:r>
              <a:rPr lang="en-GB" sz="2800" b="1" dirty="0">
                <a:solidFill>
                  <a:srgbClr val="6600CC"/>
                </a:solidFill>
                <a:latin typeface="Times New Roman" panose="02020603050405020304" pitchFamily="18" charset="0"/>
                <a:cs typeface="Times New Roman" panose="02020603050405020304" pitchFamily="18" charset="0"/>
              </a:rPr>
              <a:t>improve</a:t>
            </a:r>
            <a:r>
              <a:rPr lang="en-GB" sz="2800" dirty="0">
                <a:latin typeface="Times New Roman" panose="02020603050405020304" pitchFamily="18" charset="0"/>
                <a:cs typeface="Times New Roman" panose="02020603050405020304" pitchFamily="18" charset="0"/>
              </a:rPr>
              <a:t> </a:t>
            </a:r>
            <a:r>
              <a:rPr lang="en-GB" sz="2800" b="1" dirty="0">
                <a:solidFill>
                  <a:srgbClr val="6600CC"/>
                </a:solidFill>
                <a:latin typeface="Times New Roman" panose="02020603050405020304" pitchFamily="18" charset="0"/>
                <a:cs typeface="Times New Roman" panose="02020603050405020304" pitchFamily="18" charset="0"/>
              </a:rPr>
              <a:t>fault</a:t>
            </a:r>
            <a:r>
              <a:rPr lang="en-GB" sz="2800" dirty="0">
                <a:latin typeface="Times New Roman" panose="02020603050405020304" pitchFamily="18" charset="0"/>
                <a:cs typeface="Times New Roman" panose="02020603050405020304" pitchFamily="18" charset="0"/>
              </a:rPr>
              <a:t> </a:t>
            </a:r>
            <a:r>
              <a:rPr lang="en-GB" sz="2800" b="1" dirty="0">
                <a:solidFill>
                  <a:srgbClr val="6600CC"/>
                </a:solidFill>
                <a:latin typeface="Times New Roman" panose="02020603050405020304" pitchFamily="18" charset="0"/>
                <a:cs typeface="Times New Roman" panose="02020603050405020304" pitchFamily="18" charset="0"/>
              </a:rPr>
              <a:t>tolerance</a:t>
            </a:r>
            <a:r>
              <a:rPr lang="en-GB" sz="2800" dirty="0">
                <a:latin typeface="Times New Roman" panose="02020603050405020304" pitchFamily="18" charset="0"/>
                <a:cs typeface="Times New Roman" panose="02020603050405020304" pitchFamily="18" charset="0"/>
              </a:rPr>
              <a:t> and </a:t>
            </a:r>
            <a:r>
              <a:rPr lang="en-GB" sz="2800" b="1" dirty="0">
                <a:latin typeface="Times New Roman" panose="02020603050405020304" pitchFamily="18" charset="0"/>
                <a:cs typeface="Times New Roman" panose="02020603050405020304" pitchFamily="18" charset="0"/>
              </a:rPr>
              <a:t>enable</a:t>
            </a:r>
            <a:r>
              <a:rPr lang="en-GB" sz="2800" dirty="0">
                <a:latin typeface="Times New Roman" panose="02020603050405020304" pitchFamily="18" charset="0"/>
                <a:cs typeface="Times New Roman" panose="02020603050405020304" pitchFamily="18" charset="0"/>
              </a:rPr>
              <a:t> the easy </a:t>
            </a:r>
            <a:r>
              <a:rPr lang="en-GB" sz="2800" b="1" dirty="0">
                <a:latin typeface="Times New Roman" panose="02020603050405020304" pitchFamily="18" charset="0"/>
                <a:cs typeface="Times New Roman" panose="02020603050405020304" pitchFamily="18" charset="0"/>
              </a:rPr>
              <a:t>addition</a:t>
            </a:r>
            <a:r>
              <a:rPr lang="en-GB" sz="2800" dirty="0">
                <a:latin typeface="Times New Roman" panose="02020603050405020304" pitchFamily="18" charset="0"/>
                <a:cs typeface="Times New Roman" panose="02020603050405020304" pitchFamily="18" charset="0"/>
              </a:rPr>
              <a:t> or </a:t>
            </a:r>
            <a:r>
              <a:rPr lang="en-GB" sz="2800" b="1" dirty="0">
                <a:latin typeface="Times New Roman" panose="02020603050405020304" pitchFamily="18" charset="0"/>
                <a:cs typeface="Times New Roman" panose="02020603050405020304" pitchFamily="18" charset="0"/>
              </a:rPr>
              <a:t>removal</a:t>
            </a:r>
            <a:r>
              <a:rPr lang="en-GB" sz="2800" dirty="0">
                <a:latin typeface="Times New Roman" panose="02020603050405020304" pitchFamily="18" charset="0"/>
                <a:cs typeface="Times New Roman" panose="02020603050405020304" pitchFamily="18" charset="0"/>
              </a:rPr>
              <a:t> of fundamental topologies. </a:t>
            </a:r>
            <a:endParaRPr lang="en-GB" sz="28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66209995"/>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7886700" cy="348342"/>
          </a:xfrm>
        </p:spPr>
        <p:txBody>
          <a:bodyPr>
            <a:noAutofit/>
          </a:bodyPr>
          <a:lstStyle/>
          <a:p>
            <a:pPr algn="ctr"/>
            <a:r>
              <a:rPr lang="en-GB" sz="2400" b="1" dirty="0">
                <a:solidFill>
                  <a:srgbClr val="FF0000"/>
                </a:solidFill>
                <a:latin typeface="Times New Roman" panose="02020603050405020304" pitchFamily="18" charset="0"/>
                <a:cs typeface="Times New Roman" panose="02020603050405020304" pitchFamily="18" charset="0"/>
              </a:rPr>
              <a:t/>
            </a:r>
            <a:br>
              <a:rPr lang="en-GB" sz="2400" b="1" dirty="0">
                <a:solidFill>
                  <a:srgbClr val="FF0000"/>
                </a:solidFill>
                <a:latin typeface="Times New Roman" panose="02020603050405020304" pitchFamily="18" charset="0"/>
                <a:cs typeface="Times New Roman" panose="02020603050405020304" pitchFamily="18" charset="0"/>
              </a:rPr>
            </a:br>
            <a:r>
              <a:rPr lang="en-GB" sz="2400" b="1" dirty="0" smtClean="0">
                <a:solidFill>
                  <a:srgbClr val="FF0000"/>
                </a:solidFill>
                <a:latin typeface="Times New Roman" panose="02020603050405020304" pitchFamily="18" charset="0"/>
                <a:cs typeface="Times New Roman" panose="02020603050405020304" pitchFamily="18" charset="0"/>
              </a:rPr>
              <a:t>5. Hybrid Topology-----</a:t>
            </a:r>
            <a:r>
              <a:rPr lang="en-GB" sz="2400" b="1" dirty="0">
                <a:solidFill>
                  <a:srgbClr val="FF0000"/>
                </a:solidFill>
                <a:latin typeface="Times New Roman" panose="02020603050405020304" pitchFamily="18" charset="0"/>
                <a:cs typeface="Times New Roman" panose="02020603050405020304" pitchFamily="18" charset="0"/>
              </a:rPr>
              <a:t/>
            </a:r>
            <a:br>
              <a:rPr lang="en-GB" sz="2400" b="1" dirty="0">
                <a:solidFill>
                  <a:srgbClr val="FF0000"/>
                </a:solidFill>
                <a:latin typeface="Times New Roman" panose="02020603050405020304" pitchFamily="18" charset="0"/>
                <a:cs typeface="Times New Roman" panose="02020603050405020304" pitchFamily="18" charset="0"/>
              </a:rPr>
            </a:br>
            <a:endParaRPr lang="en-GB" sz="24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510" y="348342"/>
            <a:ext cx="9154510" cy="6509658"/>
          </a:xfrm>
        </p:spPr>
        <p:txBody>
          <a:bodyPr>
            <a:noAutofit/>
          </a:bodyPr>
          <a:lstStyle/>
          <a:p>
            <a:pPr algn="just">
              <a:lnSpc>
                <a:spcPct val="150000"/>
              </a:lnSpc>
              <a:spcBef>
                <a:spcPts val="0"/>
              </a:spcBef>
              <a:buFont typeface="Wingdings" panose="05000000000000000000" pitchFamily="2" charset="2"/>
              <a:buChar char="§"/>
            </a:pPr>
            <a:r>
              <a:rPr lang="en-GB" sz="2600" b="1" dirty="0">
                <a:latin typeface="Times New Roman" panose="02020603050405020304" pitchFamily="18" charset="0"/>
                <a:cs typeface="Times New Roman" panose="02020603050405020304" pitchFamily="18" charset="0"/>
              </a:rPr>
              <a:t>Hybrid topology </a:t>
            </a:r>
            <a:r>
              <a:rPr lang="en-GB" sz="2600" dirty="0">
                <a:latin typeface="Times New Roman" panose="02020603050405020304" pitchFamily="18" charset="0"/>
                <a:cs typeface="Times New Roman" panose="02020603050405020304" pitchFamily="18" charset="0"/>
              </a:rPr>
              <a:t>is more frequently </a:t>
            </a:r>
            <a:r>
              <a:rPr lang="en-GB" sz="2600" b="1" dirty="0">
                <a:solidFill>
                  <a:srgbClr val="6600CC"/>
                </a:solidFill>
                <a:latin typeface="Times New Roman" panose="02020603050405020304" pitchFamily="18" charset="0"/>
                <a:cs typeface="Times New Roman" panose="02020603050405020304" pitchFamily="18" charset="0"/>
              </a:rPr>
              <a:t>employed</a:t>
            </a:r>
            <a:r>
              <a:rPr lang="en-GB" sz="2600" dirty="0">
                <a:latin typeface="Times New Roman" panose="02020603050405020304" pitchFamily="18" charset="0"/>
                <a:cs typeface="Times New Roman" panose="02020603050405020304" pitchFamily="18" charset="0"/>
              </a:rPr>
              <a:t> when you need to </a:t>
            </a:r>
            <a:r>
              <a:rPr lang="en-GB" sz="2600" b="1" dirty="0">
                <a:solidFill>
                  <a:srgbClr val="6600CC"/>
                </a:solidFill>
                <a:latin typeface="Times New Roman" panose="02020603050405020304" pitchFamily="18" charset="0"/>
                <a:cs typeface="Times New Roman" panose="02020603050405020304" pitchFamily="18" charset="0"/>
              </a:rPr>
              <a:t>fulfil</a:t>
            </a:r>
            <a:r>
              <a:rPr lang="en-GB" sz="2600" dirty="0">
                <a:latin typeface="Times New Roman" panose="02020603050405020304" pitchFamily="18" charset="0"/>
                <a:cs typeface="Times New Roman" panose="02020603050405020304" pitchFamily="18" charset="0"/>
              </a:rPr>
              <a:t> a </a:t>
            </a:r>
            <a:r>
              <a:rPr lang="en-GB" sz="2600" b="1" dirty="0">
                <a:solidFill>
                  <a:srgbClr val="6600CC"/>
                </a:solidFill>
                <a:latin typeface="Times New Roman" panose="02020603050405020304" pitchFamily="18" charset="0"/>
                <a:cs typeface="Times New Roman" panose="02020603050405020304" pitchFamily="18" charset="0"/>
              </a:rPr>
              <a:t>range</a:t>
            </a:r>
            <a:r>
              <a:rPr lang="en-GB" sz="2600" dirty="0">
                <a:latin typeface="Times New Roman" panose="02020603050405020304" pitchFamily="18" charset="0"/>
                <a:cs typeface="Times New Roman" panose="02020603050405020304" pitchFamily="18" charset="0"/>
              </a:rPr>
              <a:t> of </a:t>
            </a:r>
            <a:r>
              <a:rPr lang="en-GB" sz="2600" b="1" dirty="0">
                <a:solidFill>
                  <a:srgbClr val="6600CC"/>
                </a:solidFill>
                <a:latin typeface="Times New Roman" panose="02020603050405020304" pitchFamily="18" charset="0"/>
                <a:cs typeface="Times New Roman" panose="02020603050405020304" pitchFamily="18" charset="0"/>
              </a:rPr>
              <a:t>computer</a:t>
            </a:r>
            <a:r>
              <a:rPr lang="en-GB" sz="2600" dirty="0">
                <a:latin typeface="Times New Roman" panose="02020603050405020304" pitchFamily="18" charset="0"/>
                <a:cs typeface="Times New Roman" panose="02020603050405020304" pitchFamily="18" charset="0"/>
              </a:rPr>
              <a:t> </a:t>
            </a:r>
            <a:r>
              <a:rPr lang="en-GB" sz="2600" b="1" dirty="0">
                <a:solidFill>
                  <a:srgbClr val="6600CC"/>
                </a:solidFill>
                <a:latin typeface="Times New Roman" panose="02020603050405020304" pitchFamily="18" charset="0"/>
                <a:cs typeface="Times New Roman" panose="02020603050405020304" pitchFamily="18" charset="0"/>
              </a:rPr>
              <a:t>networks</a:t>
            </a:r>
            <a:r>
              <a:rPr lang="en-GB" sz="2600" dirty="0">
                <a:latin typeface="Times New Roman" panose="02020603050405020304" pitchFamily="18" charset="0"/>
                <a:cs typeface="Times New Roman" panose="02020603050405020304" pitchFamily="18" charset="0"/>
              </a:rPr>
              <a:t>. </a:t>
            </a:r>
            <a:endParaRPr lang="en-GB" sz="2600" dirty="0" smtClean="0">
              <a:latin typeface="Times New Roman" panose="02020603050405020304" pitchFamily="18" charset="0"/>
              <a:cs typeface="Times New Roman" panose="02020603050405020304" pitchFamily="18" charset="0"/>
            </a:endParaRPr>
          </a:p>
          <a:p>
            <a:pPr algn="just">
              <a:lnSpc>
                <a:spcPct val="150000"/>
              </a:lnSpc>
              <a:spcBef>
                <a:spcPts val="0"/>
              </a:spcBef>
              <a:buFont typeface="Wingdings" panose="05000000000000000000" pitchFamily="2" charset="2"/>
              <a:buChar char="§"/>
            </a:pPr>
            <a:r>
              <a:rPr lang="en-GB" sz="2600" dirty="0">
                <a:latin typeface="Times New Roman" panose="02020603050405020304" pitchFamily="18" charset="0"/>
                <a:cs typeface="Times New Roman" panose="02020603050405020304" pitchFamily="18" charset="0"/>
              </a:rPr>
              <a:t>All </a:t>
            </a:r>
            <a:r>
              <a:rPr lang="en-GB" sz="2600" b="1" dirty="0">
                <a:solidFill>
                  <a:srgbClr val="006600"/>
                </a:solidFill>
                <a:latin typeface="Times New Roman" panose="02020603050405020304" pitchFamily="18" charset="0"/>
                <a:cs typeface="Times New Roman" panose="02020603050405020304" pitchFamily="18" charset="0"/>
              </a:rPr>
              <a:t>network</a:t>
            </a:r>
            <a:r>
              <a:rPr lang="en-GB" sz="2600" dirty="0">
                <a:latin typeface="Times New Roman" panose="02020603050405020304" pitchFamily="18" charset="0"/>
                <a:cs typeface="Times New Roman" panose="02020603050405020304" pitchFamily="18" charset="0"/>
              </a:rPr>
              <a:t> </a:t>
            </a:r>
            <a:r>
              <a:rPr lang="en-GB" sz="2600" b="1" dirty="0">
                <a:solidFill>
                  <a:srgbClr val="006600"/>
                </a:solidFill>
                <a:latin typeface="Times New Roman" panose="02020603050405020304" pitchFamily="18" charset="0"/>
                <a:cs typeface="Times New Roman" panose="02020603050405020304" pitchFamily="18" charset="0"/>
              </a:rPr>
              <a:t>segments</a:t>
            </a:r>
            <a:r>
              <a:rPr lang="en-GB" sz="2600" dirty="0">
                <a:latin typeface="Times New Roman" panose="02020603050405020304" pitchFamily="18" charset="0"/>
                <a:cs typeface="Times New Roman" panose="02020603050405020304" pitchFamily="18" charset="0"/>
              </a:rPr>
              <a:t> in this </a:t>
            </a:r>
            <a:r>
              <a:rPr lang="en-GB" sz="2600" b="1" dirty="0">
                <a:solidFill>
                  <a:srgbClr val="006600"/>
                </a:solidFill>
                <a:latin typeface="Times New Roman" panose="02020603050405020304" pitchFamily="18" charset="0"/>
                <a:cs typeface="Times New Roman" panose="02020603050405020304" pitchFamily="18" charset="0"/>
              </a:rPr>
              <a:t>topology</a:t>
            </a:r>
            <a:r>
              <a:rPr lang="en-GB" sz="2600" dirty="0">
                <a:latin typeface="Times New Roman" panose="02020603050405020304" pitchFamily="18" charset="0"/>
                <a:cs typeface="Times New Roman" panose="02020603050405020304" pitchFamily="18" charset="0"/>
              </a:rPr>
              <a:t> include the </a:t>
            </a:r>
            <a:r>
              <a:rPr lang="en-GB" sz="2600" b="1" dirty="0">
                <a:solidFill>
                  <a:srgbClr val="FF0000"/>
                </a:solidFill>
                <a:latin typeface="Times New Roman" panose="02020603050405020304" pitchFamily="18" charset="0"/>
                <a:cs typeface="Times New Roman" panose="02020603050405020304" pitchFamily="18" charset="0"/>
              </a:rPr>
              <a:t>configuration</a:t>
            </a:r>
            <a:r>
              <a:rPr lang="en-GB" sz="2600" dirty="0">
                <a:latin typeface="Times New Roman" panose="02020603050405020304" pitchFamily="18" charset="0"/>
                <a:cs typeface="Times New Roman" panose="02020603050405020304" pitchFamily="18" charset="0"/>
              </a:rPr>
              <a:t> of many </a:t>
            </a:r>
            <a:r>
              <a:rPr lang="en-GB" sz="2600" b="1" dirty="0">
                <a:solidFill>
                  <a:srgbClr val="FF0000"/>
                </a:solidFill>
                <a:latin typeface="Times New Roman" panose="02020603050405020304" pitchFamily="18" charset="0"/>
                <a:cs typeface="Times New Roman" panose="02020603050405020304" pitchFamily="18" charset="0"/>
              </a:rPr>
              <a:t>network</a:t>
            </a:r>
            <a:r>
              <a:rPr lang="en-GB" sz="2600" dirty="0">
                <a:latin typeface="Times New Roman" panose="02020603050405020304" pitchFamily="18" charset="0"/>
                <a:cs typeface="Times New Roman" panose="02020603050405020304" pitchFamily="18" charset="0"/>
              </a:rPr>
              <a:t> </a:t>
            </a:r>
            <a:r>
              <a:rPr lang="en-GB" sz="2600" b="1" dirty="0">
                <a:solidFill>
                  <a:srgbClr val="FF0000"/>
                </a:solidFill>
                <a:latin typeface="Times New Roman" panose="02020603050405020304" pitchFamily="18" charset="0"/>
                <a:cs typeface="Times New Roman" panose="02020603050405020304" pitchFamily="18" charset="0"/>
              </a:rPr>
              <a:t>topologies</a:t>
            </a:r>
            <a:r>
              <a:rPr lang="en-GB" sz="2600" dirty="0">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
            </a:pPr>
            <a:r>
              <a:rPr lang="en-GB" sz="2600" dirty="0">
                <a:latin typeface="Times New Roman" panose="02020603050405020304" pitchFamily="18" charset="0"/>
                <a:cs typeface="Times New Roman" panose="02020603050405020304" pitchFamily="18" charset="0"/>
              </a:rPr>
              <a:t>You may create a </a:t>
            </a:r>
            <a:r>
              <a:rPr lang="en-GB" sz="2600" b="1" dirty="0">
                <a:solidFill>
                  <a:srgbClr val="0000CC"/>
                </a:solidFill>
                <a:latin typeface="Times New Roman" panose="02020603050405020304" pitchFamily="18" charset="0"/>
                <a:cs typeface="Times New Roman" panose="02020603050405020304" pitchFamily="18" charset="0"/>
              </a:rPr>
              <a:t>hybrid</a:t>
            </a:r>
            <a:r>
              <a:rPr lang="en-GB" sz="2600" dirty="0">
                <a:latin typeface="Times New Roman" panose="02020603050405020304" pitchFamily="18" charset="0"/>
                <a:cs typeface="Times New Roman" panose="02020603050405020304" pitchFamily="18" charset="0"/>
              </a:rPr>
              <a:t> </a:t>
            </a:r>
            <a:r>
              <a:rPr lang="en-GB" sz="2600" b="1" dirty="0">
                <a:solidFill>
                  <a:srgbClr val="0000CC"/>
                </a:solidFill>
                <a:latin typeface="Times New Roman" panose="02020603050405020304" pitchFamily="18" charset="0"/>
                <a:cs typeface="Times New Roman" panose="02020603050405020304" pitchFamily="18" charset="0"/>
              </a:rPr>
              <a:t>web</a:t>
            </a:r>
            <a:r>
              <a:rPr lang="en-GB" sz="2600" dirty="0">
                <a:latin typeface="Times New Roman" panose="02020603050405020304" pitchFamily="18" charset="0"/>
                <a:cs typeface="Times New Roman" panose="02020603050405020304" pitchFamily="18" charset="0"/>
              </a:rPr>
              <a:t> composed of </a:t>
            </a:r>
            <a:r>
              <a:rPr lang="en-GB" sz="2600" b="1" dirty="0">
                <a:solidFill>
                  <a:srgbClr val="0000CC"/>
                </a:solidFill>
                <a:latin typeface="Times New Roman" panose="02020603050405020304" pitchFamily="18" charset="0"/>
                <a:cs typeface="Times New Roman" panose="02020603050405020304" pitchFamily="18" charset="0"/>
              </a:rPr>
              <a:t>two</a:t>
            </a:r>
            <a:r>
              <a:rPr lang="en-GB" sz="2600" dirty="0">
                <a:latin typeface="Times New Roman" panose="02020603050405020304" pitchFamily="18" charset="0"/>
                <a:cs typeface="Times New Roman" panose="02020603050405020304" pitchFamily="18" charset="0"/>
              </a:rPr>
              <a:t> additional </a:t>
            </a:r>
            <a:r>
              <a:rPr lang="en-GB" sz="2600" b="1" dirty="0">
                <a:solidFill>
                  <a:srgbClr val="0000CC"/>
                </a:solidFill>
                <a:latin typeface="Times New Roman" panose="02020603050405020304" pitchFamily="18" charset="0"/>
                <a:cs typeface="Times New Roman" panose="02020603050405020304" pitchFamily="18" charset="0"/>
              </a:rPr>
              <a:t>networks</a:t>
            </a:r>
            <a:r>
              <a:rPr lang="en-GB" sz="2600" dirty="0">
                <a:latin typeface="Times New Roman" panose="02020603050405020304" pitchFamily="18" charset="0"/>
                <a:cs typeface="Times New Roman" panose="02020603050405020304" pitchFamily="18" charset="0"/>
              </a:rPr>
              <a:t> as an </a:t>
            </a:r>
            <a:r>
              <a:rPr lang="en-GB" sz="2600" b="1" dirty="0">
                <a:latin typeface="Times New Roman" panose="02020603050405020304" pitchFamily="18" charset="0"/>
                <a:cs typeface="Times New Roman" panose="02020603050405020304" pitchFamily="18" charset="0"/>
              </a:rPr>
              <a:t>example</a:t>
            </a:r>
            <a:r>
              <a:rPr lang="en-GB" sz="2600" dirty="0">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ü"/>
            </a:pPr>
            <a:r>
              <a:rPr lang="en-GB" sz="2600" dirty="0">
                <a:latin typeface="Times New Roman" panose="02020603050405020304" pitchFamily="18" charset="0"/>
                <a:cs typeface="Times New Roman" panose="02020603050405020304" pitchFamily="18" charset="0"/>
              </a:rPr>
              <a:t>They are the </a:t>
            </a:r>
            <a:r>
              <a:rPr lang="en-GB" sz="2600" b="1" dirty="0">
                <a:solidFill>
                  <a:srgbClr val="6600CC"/>
                </a:solidFill>
                <a:latin typeface="Times New Roman" panose="02020603050405020304" pitchFamily="18" charset="0"/>
                <a:cs typeface="Times New Roman" panose="02020603050405020304" pitchFamily="18" charset="0"/>
              </a:rPr>
              <a:t>ring</a:t>
            </a:r>
            <a:r>
              <a:rPr lang="en-GB" sz="2600" dirty="0">
                <a:latin typeface="Times New Roman" panose="02020603050405020304" pitchFamily="18" charset="0"/>
                <a:cs typeface="Times New Roman" panose="02020603050405020304" pitchFamily="18" charset="0"/>
              </a:rPr>
              <a:t> and </a:t>
            </a:r>
            <a:r>
              <a:rPr lang="en-GB" sz="2600" b="1" dirty="0">
                <a:solidFill>
                  <a:srgbClr val="6600CC"/>
                </a:solidFill>
                <a:latin typeface="Times New Roman" panose="02020603050405020304" pitchFamily="18" charset="0"/>
                <a:cs typeface="Times New Roman" panose="02020603050405020304" pitchFamily="18" charset="0"/>
              </a:rPr>
              <a:t>star</a:t>
            </a:r>
            <a:r>
              <a:rPr lang="en-GB" sz="2600" dirty="0">
                <a:latin typeface="Times New Roman" panose="02020603050405020304" pitchFamily="18" charset="0"/>
                <a:cs typeface="Times New Roman" panose="02020603050405020304" pitchFamily="18" charset="0"/>
              </a:rPr>
              <a:t> </a:t>
            </a:r>
            <a:r>
              <a:rPr lang="en-GB" sz="2600" b="1" dirty="0">
                <a:solidFill>
                  <a:srgbClr val="6600CC"/>
                </a:solidFill>
                <a:latin typeface="Times New Roman" panose="02020603050405020304" pitchFamily="18" charset="0"/>
                <a:cs typeface="Times New Roman" panose="02020603050405020304" pitchFamily="18" charset="0"/>
              </a:rPr>
              <a:t>backbones</a:t>
            </a:r>
            <a:r>
              <a:rPr lang="en-GB" sz="2600" dirty="0">
                <a:latin typeface="Times New Roman" panose="02020603050405020304" pitchFamily="18" charset="0"/>
                <a:cs typeface="Times New Roman" panose="02020603050405020304" pitchFamily="18" charset="0"/>
              </a:rPr>
              <a:t>, respectively</a:t>
            </a:r>
            <a:r>
              <a:rPr lang="en-GB" sz="2600" dirty="0" smtClean="0">
                <a:latin typeface="Times New Roman" panose="02020603050405020304" pitchFamily="18" charset="0"/>
                <a:cs typeface="Times New Roman" panose="02020603050405020304" pitchFamily="18" charset="0"/>
              </a:rPr>
              <a:t>.</a:t>
            </a:r>
          </a:p>
          <a:p>
            <a:pPr algn="just">
              <a:lnSpc>
                <a:spcPct val="150000"/>
              </a:lnSpc>
              <a:spcBef>
                <a:spcPts val="0"/>
              </a:spcBef>
              <a:buFont typeface="Wingdings" panose="05000000000000000000" pitchFamily="2" charset="2"/>
              <a:buChar char="§"/>
            </a:pPr>
            <a:r>
              <a:rPr lang="en-GB" sz="2600" b="1" dirty="0">
                <a:solidFill>
                  <a:srgbClr val="006600"/>
                </a:solidFill>
                <a:latin typeface="Times New Roman" panose="02020603050405020304" pitchFamily="18" charset="0"/>
                <a:cs typeface="Times New Roman" panose="02020603050405020304" pitchFamily="18" charset="0"/>
              </a:rPr>
              <a:t>Hybrid Topology </a:t>
            </a:r>
            <a:r>
              <a:rPr lang="en-GB" sz="2600" dirty="0">
                <a:latin typeface="Times New Roman" panose="02020603050405020304" pitchFamily="18" charset="0"/>
                <a:cs typeface="Times New Roman" panose="02020603050405020304" pitchFamily="18" charset="0"/>
              </a:rPr>
              <a:t>helps in keeping the full diversity of the </a:t>
            </a:r>
            <a:r>
              <a:rPr lang="en-GB" sz="2600" b="1" dirty="0">
                <a:solidFill>
                  <a:srgbClr val="3366CC"/>
                </a:solidFill>
                <a:latin typeface="Times New Roman" panose="02020603050405020304" pitchFamily="18" charset="0"/>
                <a:cs typeface="Times New Roman" panose="02020603050405020304" pitchFamily="18" charset="0"/>
              </a:rPr>
              <a:t>computer</a:t>
            </a:r>
            <a:r>
              <a:rPr lang="en-GB" sz="2600" dirty="0">
                <a:latin typeface="Times New Roman" panose="02020603050405020304" pitchFamily="18" charset="0"/>
                <a:cs typeface="Times New Roman" panose="02020603050405020304" pitchFamily="18" charset="0"/>
              </a:rPr>
              <a:t> </a:t>
            </a:r>
            <a:r>
              <a:rPr lang="en-GB" sz="2600" b="1" dirty="0">
                <a:solidFill>
                  <a:srgbClr val="3366CC"/>
                </a:solidFill>
                <a:latin typeface="Times New Roman" panose="02020603050405020304" pitchFamily="18" charset="0"/>
                <a:cs typeface="Times New Roman" panose="02020603050405020304" pitchFamily="18" charset="0"/>
              </a:rPr>
              <a:t>network</a:t>
            </a:r>
            <a:r>
              <a:rPr lang="en-GB" sz="2600" dirty="0">
                <a:latin typeface="Times New Roman" panose="02020603050405020304" pitchFamily="18" charset="0"/>
                <a:cs typeface="Times New Roman" panose="02020603050405020304" pitchFamily="18" charset="0"/>
              </a:rPr>
              <a:t>.</a:t>
            </a:r>
          </a:p>
          <a:p>
            <a:pPr algn="just">
              <a:lnSpc>
                <a:spcPct val="150000"/>
              </a:lnSpc>
              <a:spcBef>
                <a:spcPts val="0"/>
              </a:spcBef>
              <a:buFont typeface="Wingdings" panose="05000000000000000000" pitchFamily="2" charset="2"/>
              <a:buChar char="§"/>
            </a:pPr>
            <a:r>
              <a:rPr lang="en-GB" sz="2600" b="1" dirty="0">
                <a:solidFill>
                  <a:srgbClr val="FF0000"/>
                </a:solidFill>
                <a:latin typeface="Times New Roman" panose="02020603050405020304" pitchFamily="18" charset="0"/>
                <a:cs typeface="Times New Roman" panose="02020603050405020304" pitchFamily="18" charset="0"/>
              </a:rPr>
              <a:t>Hybrid Topology </a:t>
            </a:r>
            <a:r>
              <a:rPr lang="en-GB" sz="2600" dirty="0">
                <a:latin typeface="Times New Roman" panose="02020603050405020304" pitchFamily="18" charset="0"/>
                <a:cs typeface="Times New Roman" panose="02020603050405020304" pitchFamily="18" charset="0"/>
              </a:rPr>
              <a:t>is helpful when we require more than one </a:t>
            </a:r>
            <a:r>
              <a:rPr lang="en-GB" sz="2600" b="1" dirty="0">
                <a:latin typeface="Times New Roman" panose="02020603050405020304" pitchFamily="18" charset="0"/>
                <a:cs typeface="Times New Roman" panose="02020603050405020304" pitchFamily="18" charset="0"/>
              </a:rPr>
              <a:t>topology</a:t>
            </a:r>
            <a:r>
              <a:rPr lang="en-GB" sz="2600" dirty="0">
                <a:latin typeface="Times New Roman" panose="02020603050405020304" pitchFamily="18" charset="0"/>
                <a:cs typeface="Times New Roman" panose="02020603050405020304" pitchFamily="18" charset="0"/>
              </a:rPr>
              <a:t> in the </a:t>
            </a:r>
            <a:r>
              <a:rPr lang="en-GB" sz="2600" b="1" dirty="0">
                <a:latin typeface="Times New Roman" panose="02020603050405020304" pitchFamily="18" charset="0"/>
                <a:cs typeface="Times New Roman" panose="02020603050405020304" pitchFamily="18" charset="0"/>
              </a:rPr>
              <a:t>system</a:t>
            </a:r>
            <a:r>
              <a:rPr lang="en-GB" sz="2600" dirty="0">
                <a:latin typeface="Times New Roman" panose="02020603050405020304" pitchFamily="18" charset="0"/>
                <a:cs typeface="Times New Roman" panose="02020603050405020304" pitchFamily="18" charset="0"/>
              </a:rPr>
              <a:t>.</a:t>
            </a:r>
          </a:p>
          <a:p>
            <a:pPr marL="0" indent="0" algn="just">
              <a:lnSpc>
                <a:spcPct val="150000"/>
              </a:lnSpc>
              <a:spcBef>
                <a:spcPts val="0"/>
              </a:spcBef>
              <a:buNone/>
            </a:pPr>
            <a:endParaRPr lang="en-GB" sz="2600" dirty="0">
              <a:latin typeface="Times New Roman" panose="02020603050405020304" pitchFamily="18" charset="0"/>
              <a:cs typeface="Times New Roman" panose="02020603050405020304" pitchFamily="18" charset="0"/>
            </a:endParaRPr>
          </a:p>
          <a:p>
            <a:pPr algn="just">
              <a:lnSpc>
                <a:spcPct val="150000"/>
              </a:lnSpc>
              <a:spcBef>
                <a:spcPts val="0"/>
              </a:spcBef>
              <a:buFont typeface="Wingdings" panose="05000000000000000000" pitchFamily="2" charset="2"/>
              <a:buChar char="§"/>
            </a:pPr>
            <a:endParaRPr lang="en-GB" sz="2600" dirty="0">
              <a:latin typeface="Times New Roman" panose="02020603050405020304" pitchFamily="18" charset="0"/>
              <a:cs typeface="Times New Roman" panose="02020603050405020304" pitchFamily="18" charset="0"/>
            </a:endParaRPr>
          </a:p>
          <a:p>
            <a:pPr algn="just">
              <a:lnSpc>
                <a:spcPct val="150000"/>
              </a:lnSpc>
              <a:spcBef>
                <a:spcPts val="0"/>
              </a:spcBef>
              <a:buFont typeface="Wingdings" panose="05000000000000000000" pitchFamily="2" charset="2"/>
              <a:buChar char="§"/>
            </a:pPr>
            <a:endParaRPr lang="en-GB" sz="2600" dirty="0">
              <a:latin typeface="Times New Roman" panose="02020603050405020304" pitchFamily="18" charset="0"/>
              <a:cs typeface="Times New Roman" panose="02020603050405020304" pitchFamily="18" charset="0"/>
            </a:endParaRPr>
          </a:p>
          <a:p>
            <a:pPr algn="just">
              <a:lnSpc>
                <a:spcPct val="150000"/>
              </a:lnSpc>
              <a:spcBef>
                <a:spcPts val="0"/>
              </a:spcBef>
              <a:buFont typeface="Wingdings" panose="05000000000000000000" pitchFamily="2" charset="2"/>
              <a:buChar char="§"/>
            </a:pPr>
            <a:endParaRPr lang="en-GB"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43552364"/>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7886700" cy="348342"/>
          </a:xfrm>
        </p:spPr>
        <p:txBody>
          <a:bodyPr>
            <a:noAutofit/>
          </a:bodyPr>
          <a:lstStyle/>
          <a:p>
            <a:pPr algn="ctr"/>
            <a:r>
              <a:rPr lang="en-GB" sz="2400" b="1" dirty="0">
                <a:solidFill>
                  <a:srgbClr val="FF0000"/>
                </a:solidFill>
                <a:latin typeface="Times New Roman" panose="02020603050405020304" pitchFamily="18" charset="0"/>
                <a:cs typeface="Times New Roman" panose="02020603050405020304" pitchFamily="18" charset="0"/>
              </a:rPr>
              <a:t/>
            </a:r>
            <a:br>
              <a:rPr lang="en-GB" sz="2400" b="1" dirty="0">
                <a:solidFill>
                  <a:srgbClr val="FF0000"/>
                </a:solidFill>
                <a:latin typeface="Times New Roman" panose="02020603050405020304" pitchFamily="18" charset="0"/>
                <a:cs typeface="Times New Roman" panose="02020603050405020304" pitchFamily="18" charset="0"/>
              </a:rPr>
            </a:br>
            <a:r>
              <a:rPr lang="en-GB" sz="2400" b="1" dirty="0" smtClean="0">
                <a:solidFill>
                  <a:srgbClr val="FF0000"/>
                </a:solidFill>
                <a:latin typeface="Times New Roman" panose="02020603050405020304" pitchFamily="18" charset="0"/>
                <a:cs typeface="Times New Roman" panose="02020603050405020304" pitchFamily="18" charset="0"/>
              </a:rPr>
              <a:t>5. Hybrid Topology-----</a:t>
            </a:r>
            <a:r>
              <a:rPr lang="en-GB" sz="2400" b="1" dirty="0">
                <a:solidFill>
                  <a:srgbClr val="FF0000"/>
                </a:solidFill>
                <a:latin typeface="Times New Roman" panose="02020603050405020304" pitchFamily="18" charset="0"/>
                <a:cs typeface="Times New Roman" panose="02020603050405020304" pitchFamily="18" charset="0"/>
              </a:rPr>
              <a:t/>
            </a:r>
            <a:br>
              <a:rPr lang="en-GB" sz="2400" b="1" dirty="0">
                <a:solidFill>
                  <a:srgbClr val="FF0000"/>
                </a:solidFill>
                <a:latin typeface="Times New Roman" panose="02020603050405020304" pitchFamily="18" charset="0"/>
                <a:cs typeface="Times New Roman" panose="02020603050405020304" pitchFamily="18" charset="0"/>
              </a:rPr>
            </a:br>
            <a:endParaRPr lang="en-GB" sz="24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510" y="348342"/>
            <a:ext cx="9154510" cy="6509658"/>
          </a:xfrm>
        </p:spPr>
        <p:txBody>
          <a:bodyPr>
            <a:noAutofit/>
          </a:bodyPr>
          <a:lstStyle/>
          <a:p>
            <a:pPr algn="just">
              <a:lnSpc>
                <a:spcPct val="150000"/>
              </a:lnSpc>
              <a:spcBef>
                <a:spcPts val="0"/>
              </a:spcBef>
              <a:buFont typeface="Wingdings" panose="05000000000000000000" pitchFamily="2" charset="2"/>
              <a:buChar char="§"/>
            </a:pPr>
            <a:r>
              <a:rPr lang="en-GB" sz="2600" b="1" dirty="0">
                <a:latin typeface="Times New Roman" panose="02020603050405020304" pitchFamily="18" charset="0"/>
                <a:cs typeface="Times New Roman" panose="02020603050405020304" pitchFamily="18" charset="0"/>
              </a:rPr>
              <a:t>Hybrid Topology </a:t>
            </a:r>
            <a:r>
              <a:rPr lang="en-GB" sz="2600" dirty="0">
                <a:latin typeface="Times New Roman" panose="02020603050405020304" pitchFamily="18" charset="0"/>
                <a:cs typeface="Times New Roman" panose="02020603050405020304" pitchFamily="18" charset="0"/>
              </a:rPr>
              <a:t>helps in </a:t>
            </a:r>
            <a:r>
              <a:rPr lang="en-GB" sz="2600" b="1" dirty="0">
                <a:solidFill>
                  <a:srgbClr val="6600CC"/>
                </a:solidFill>
                <a:latin typeface="Times New Roman" panose="02020603050405020304" pitchFamily="18" charset="0"/>
                <a:cs typeface="Times New Roman" panose="02020603050405020304" pitchFamily="18" charset="0"/>
              </a:rPr>
              <a:t>reducing</a:t>
            </a:r>
            <a:r>
              <a:rPr lang="en-GB" sz="2600" dirty="0">
                <a:latin typeface="Times New Roman" panose="02020603050405020304" pitchFamily="18" charset="0"/>
                <a:cs typeface="Times New Roman" panose="02020603050405020304" pitchFamily="18" charset="0"/>
              </a:rPr>
              <a:t> the </a:t>
            </a:r>
            <a:r>
              <a:rPr lang="en-GB" sz="2600" b="1" dirty="0">
                <a:solidFill>
                  <a:srgbClr val="6600CC"/>
                </a:solidFill>
                <a:latin typeface="Times New Roman" panose="02020603050405020304" pitchFamily="18" charset="0"/>
                <a:cs typeface="Times New Roman" panose="02020603050405020304" pitchFamily="18" charset="0"/>
              </a:rPr>
              <a:t>cost</a:t>
            </a:r>
            <a:r>
              <a:rPr lang="en-GB" sz="2600" dirty="0">
                <a:latin typeface="Times New Roman" panose="02020603050405020304" pitchFamily="18" charset="0"/>
                <a:cs typeface="Times New Roman" panose="02020603050405020304" pitchFamily="18" charset="0"/>
              </a:rPr>
              <a:t> of the </a:t>
            </a:r>
            <a:r>
              <a:rPr lang="en-GB" sz="2600" b="1" dirty="0">
                <a:solidFill>
                  <a:srgbClr val="6600CC"/>
                </a:solidFill>
                <a:latin typeface="Times New Roman" panose="02020603050405020304" pitchFamily="18" charset="0"/>
                <a:cs typeface="Times New Roman" panose="02020603050405020304" pitchFamily="18" charset="0"/>
              </a:rPr>
              <a:t>overall</a:t>
            </a:r>
            <a:r>
              <a:rPr lang="en-GB" sz="2600" dirty="0">
                <a:latin typeface="Times New Roman" panose="02020603050405020304" pitchFamily="18" charset="0"/>
                <a:cs typeface="Times New Roman" panose="02020603050405020304" pitchFamily="18" charset="0"/>
              </a:rPr>
              <a:t> </a:t>
            </a:r>
            <a:r>
              <a:rPr lang="en-GB" sz="2600" b="1" dirty="0">
                <a:solidFill>
                  <a:srgbClr val="6600CC"/>
                </a:solidFill>
                <a:latin typeface="Times New Roman" panose="02020603050405020304" pitchFamily="18" charset="0"/>
                <a:cs typeface="Times New Roman" panose="02020603050405020304" pitchFamily="18" charset="0"/>
              </a:rPr>
              <a:t>system</a:t>
            </a:r>
            <a:r>
              <a:rPr lang="en-GB" sz="2600" dirty="0">
                <a:latin typeface="Times New Roman" panose="02020603050405020304" pitchFamily="18" charset="0"/>
                <a:cs typeface="Times New Roman" panose="02020603050405020304" pitchFamily="18" charset="0"/>
              </a:rPr>
              <a:t>.</a:t>
            </a:r>
          </a:p>
          <a:p>
            <a:pPr algn="just">
              <a:lnSpc>
                <a:spcPct val="150000"/>
              </a:lnSpc>
              <a:spcBef>
                <a:spcPts val="0"/>
              </a:spcBef>
              <a:buFont typeface="Wingdings" panose="05000000000000000000" pitchFamily="2" charset="2"/>
              <a:buChar char="§"/>
            </a:pPr>
            <a:r>
              <a:rPr lang="en-GB" sz="2600" b="1" dirty="0">
                <a:solidFill>
                  <a:srgbClr val="006600"/>
                </a:solidFill>
                <a:latin typeface="Times New Roman" panose="02020603050405020304" pitchFamily="18" charset="0"/>
                <a:cs typeface="Times New Roman" panose="02020603050405020304" pitchFamily="18" charset="0"/>
              </a:rPr>
              <a:t>Hybrid Topology </a:t>
            </a:r>
            <a:r>
              <a:rPr lang="en-GB" sz="2600" dirty="0">
                <a:latin typeface="Times New Roman" panose="02020603050405020304" pitchFamily="18" charset="0"/>
                <a:cs typeface="Times New Roman" panose="02020603050405020304" pitchFamily="18" charset="0"/>
              </a:rPr>
              <a:t>helps in </a:t>
            </a:r>
            <a:r>
              <a:rPr lang="en-GB" sz="2600" b="1" dirty="0">
                <a:solidFill>
                  <a:srgbClr val="0000CC"/>
                </a:solidFill>
                <a:latin typeface="Times New Roman" panose="02020603050405020304" pitchFamily="18" charset="0"/>
                <a:cs typeface="Times New Roman" panose="02020603050405020304" pitchFamily="18" charset="0"/>
              </a:rPr>
              <a:t>easily</a:t>
            </a:r>
            <a:r>
              <a:rPr lang="en-GB" sz="2600" dirty="0">
                <a:latin typeface="Times New Roman" panose="02020603050405020304" pitchFamily="18" charset="0"/>
                <a:cs typeface="Times New Roman" panose="02020603050405020304" pitchFamily="18" charset="0"/>
              </a:rPr>
              <a:t> </a:t>
            </a:r>
            <a:r>
              <a:rPr lang="en-GB" sz="2600" b="1" dirty="0">
                <a:solidFill>
                  <a:srgbClr val="0000CC"/>
                </a:solidFill>
                <a:latin typeface="Times New Roman" panose="02020603050405020304" pitchFamily="18" charset="0"/>
                <a:cs typeface="Times New Roman" panose="02020603050405020304" pitchFamily="18" charset="0"/>
              </a:rPr>
              <a:t>running</a:t>
            </a:r>
            <a:r>
              <a:rPr lang="en-GB" sz="2600" dirty="0">
                <a:latin typeface="Times New Roman" panose="02020603050405020304" pitchFamily="18" charset="0"/>
                <a:cs typeface="Times New Roman" panose="02020603050405020304" pitchFamily="18" charset="0"/>
              </a:rPr>
              <a:t> the </a:t>
            </a:r>
            <a:r>
              <a:rPr lang="en-GB" sz="2600" b="1" dirty="0">
                <a:solidFill>
                  <a:srgbClr val="0000CC"/>
                </a:solidFill>
                <a:latin typeface="Times New Roman" panose="02020603050405020304" pitchFamily="18" charset="0"/>
                <a:cs typeface="Times New Roman" panose="02020603050405020304" pitchFamily="18" charset="0"/>
              </a:rPr>
              <a:t>system</a:t>
            </a:r>
            <a:r>
              <a:rPr lang="en-GB" sz="2600" dirty="0">
                <a:latin typeface="Times New Roman" panose="02020603050405020304" pitchFamily="18" charset="0"/>
                <a:cs typeface="Times New Roman" panose="02020603050405020304" pitchFamily="18" charset="0"/>
              </a:rPr>
              <a:t>.</a:t>
            </a:r>
          </a:p>
          <a:p>
            <a:pPr algn="just">
              <a:lnSpc>
                <a:spcPct val="150000"/>
              </a:lnSpc>
              <a:spcBef>
                <a:spcPts val="0"/>
              </a:spcBef>
              <a:buFont typeface="Wingdings" panose="05000000000000000000" pitchFamily="2" charset="2"/>
              <a:buChar char="§"/>
            </a:pPr>
            <a:r>
              <a:rPr lang="en-GB" sz="2600" b="1" dirty="0">
                <a:solidFill>
                  <a:srgbClr val="FF0000"/>
                </a:solidFill>
                <a:latin typeface="Times New Roman" panose="02020603050405020304" pitchFamily="18" charset="0"/>
                <a:cs typeface="Times New Roman" panose="02020603050405020304" pitchFamily="18" charset="0"/>
              </a:rPr>
              <a:t>Hybrid Topology </a:t>
            </a:r>
            <a:r>
              <a:rPr lang="en-GB" sz="2600" dirty="0">
                <a:latin typeface="Times New Roman" panose="02020603050405020304" pitchFamily="18" charset="0"/>
                <a:cs typeface="Times New Roman" panose="02020603050405020304" pitchFamily="18" charset="0"/>
              </a:rPr>
              <a:t>is widely used in </a:t>
            </a:r>
            <a:r>
              <a:rPr lang="en-GB" sz="2600" b="1" dirty="0">
                <a:latin typeface="Times New Roman" panose="02020603050405020304" pitchFamily="18" charset="0"/>
                <a:cs typeface="Times New Roman" panose="02020603050405020304" pitchFamily="18" charset="0"/>
              </a:rPr>
              <a:t>educational</a:t>
            </a:r>
            <a:r>
              <a:rPr lang="en-GB" sz="2600" dirty="0">
                <a:latin typeface="Times New Roman" panose="02020603050405020304" pitchFamily="18" charset="0"/>
                <a:cs typeface="Times New Roman" panose="02020603050405020304" pitchFamily="18" charset="0"/>
              </a:rPr>
              <a:t> </a:t>
            </a:r>
            <a:r>
              <a:rPr lang="en-GB" sz="2600" b="1" dirty="0">
                <a:latin typeface="Times New Roman" panose="02020603050405020304" pitchFamily="18" charset="0"/>
                <a:cs typeface="Times New Roman" panose="02020603050405020304" pitchFamily="18" charset="0"/>
              </a:rPr>
              <a:t>institutes</a:t>
            </a:r>
            <a:r>
              <a:rPr lang="en-GB" sz="2600" dirty="0">
                <a:latin typeface="Times New Roman" panose="02020603050405020304" pitchFamily="18" charset="0"/>
                <a:cs typeface="Times New Roman" panose="02020603050405020304" pitchFamily="18" charset="0"/>
              </a:rPr>
              <a:t>, </a:t>
            </a:r>
            <a:r>
              <a:rPr lang="en-GB" sz="2600" b="1" dirty="0">
                <a:solidFill>
                  <a:srgbClr val="6600CC"/>
                </a:solidFill>
                <a:latin typeface="Times New Roman" panose="02020603050405020304" pitchFamily="18" charset="0"/>
                <a:cs typeface="Times New Roman" panose="02020603050405020304" pitchFamily="18" charset="0"/>
              </a:rPr>
              <a:t>research organizations, finance sectors</a:t>
            </a:r>
            <a:r>
              <a:rPr lang="en-GB" sz="2600" dirty="0">
                <a:latin typeface="Times New Roman" panose="02020603050405020304" pitchFamily="18" charset="0"/>
                <a:cs typeface="Times New Roman" panose="02020603050405020304" pitchFamily="18" charset="0"/>
              </a:rPr>
              <a:t>, etc.</a:t>
            </a:r>
          </a:p>
          <a:p>
            <a:pPr algn="just">
              <a:lnSpc>
                <a:spcPct val="150000"/>
              </a:lnSpc>
              <a:spcBef>
                <a:spcPts val="0"/>
              </a:spcBef>
              <a:buFont typeface="Wingdings" panose="05000000000000000000" pitchFamily="2" charset="2"/>
              <a:buChar char="§"/>
            </a:pPr>
            <a:endParaRPr lang="en-GB" sz="26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990600" y="3419366"/>
            <a:ext cx="6324600" cy="3454400"/>
          </a:xfrm>
          <a:prstGeom prst="rect">
            <a:avLst/>
          </a:prstGeom>
        </p:spPr>
      </p:pic>
    </p:spTree>
    <p:extLst>
      <p:ext uri="{BB962C8B-B14F-4D97-AF65-F5344CB8AC3E}">
        <p14:creationId xmlns:p14="http://schemas.microsoft.com/office/powerpoint/2010/main" val="147192630"/>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628"/>
            <a:ext cx="8115300" cy="378372"/>
          </a:xfrm>
        </p:spPr>
        <p:txBody>
          <a:bodyPr>
            <a:noAutofit/>
          </a:bodyPr>
          <a:lstStyle/>
          <a:p>
            <a:pPr algn="ctr"/>
            <a:r>
              <a:rPr lang="en-GB" sz="1800" b="1" dirty="0">
                <a:solidFill>
                  <a:srgbClr val="FF0000"/>
                </a:solidFill>
                <a:latin typeface="Times New Roman" panose="02020603050405020304" pitchFamily="18" charset="0"/>
                <a:cs typeface="Times New Roman" panose="02020603050405020304" pitchFamily="18" charset="0"/>
              </a:rPr>
              <a:t/>
            </a:r>
            <a:br>
              <a:rPr lang="en-GB" sz="1800" b="1" dirty="0">
                <a:solidFill>
                  <a:srgbClr val="FF0000"/>
                </a:solidFill>
                <a:latin typeface="Times New Roman" panose="02020603050405020304" pitchFamily="18" charset="0"/>
                <a:cs typeface="Times New Roman" panose="02020603050405020304" pitchFamily="18" charset="0"/>
              </a:rPr>
            </a:br>
            <a:r>
              <a:rPr lang="en-GB" sz="1800" b="1" dirty="0">
                <a:solidFill>
                  <a:srgbClr val="FF0000"/>
                </a:solidFill>
                <a:latin typeface="Times New Roman" panose="02020603050405020304" pitchFamily="18" charset="0"/>
                <a:cs typeface="Times New Roman" panose="02020603050405020304" pitchFamily="18" charset="0"/>
              </a:rPr>
              <a:t>What are the Advantages of Hybrid Topology?</a:t>
            </a:r>
            <a:br>
              <a:rPr lang="en-GB" sz="1800" b="1" dirty="0">
                <a:solidFill>
                  <a:srgbClr val="FF0000"/>
                </a:solidFill>
                <a:latin typeface="Times New Roman" panose="02020603050405020304" pitchFamily="18" charset="0"/>
                <a:cs typeface="Times New Roman" panose="02020603050405020304" pitchFamily="18" charset="0"/>
              </a:rPr>
            </a:br>
            <a:endParaRPr lang="en-GB" sz="1800" dirty="0"/>
          </a:p>
        </p:txBody>
      </p:sp>
      <p:graphicFrame>
        <p:nvGraphicFramePr>
          <p:cNvPr id="4" name="Table 3"/>
          <p:cNvGraphicFramePr>
            <a:graphicFrameLocks noGrp="1"/>
          </p:cNvGraphicFramePr>
          <p:nvPr>
            <p:extLst>
              <p:ext uri="{D42A27DB-BD31-4B8C-83A1-F6EECF244321}">
                <p14:modId xmlns:p14="http://schemas.microsoft.com/office/powerpoint/2010/main" val="1571003162"/>
              </p:ext>
            </p:extLst>
          </p:nvPr>
        </p:nvGraphicFramePr>
        <p:xfrm>
          <a:off x="0" y="415158"/>
          <a:ext cx="9144000" cy="6573211"/>
        </p:xfrm>
        <a:graphic>
          <a:graphicData uri="http://schemas.openxmlformats.org/drawingml/2006/table">
            <a:tbl>
              <a:tblPr firstRow="1" bandRow="1">
                <a:tableStyleId>{5C22544A-7EE6-4342-B048-85BDC9FD1C3A}</a:tableStyleId>
              </a:tblPr>
              <a:tblGrid>
                <a:gridCol w="609600">
                  <a:extLst>
                    <a:ext uri="{9D8B030D-6E8A-4147-A177-3AD203B41FA5}">
                      <a16:colId xmlns:a16="http://schemas.microsoft.com/office/drawing/2014/main" val="3362397056"/>
                    </a:ext>
                  </a:extLst>
                </a:gridCol>
                <a:gridCol w="1676400">
                  <a:extLst>
                    <a:ext uri="{9D8B030D-6E8A-4147-A177-3AD203B41FA5}">
                      <a16:colId xmlns:a16="http://schemas.microsoft.com/office/drawing/2014/main" val="3100033531"/>
                    </a:ext>
                  </a:extLst>
                </a:gridCol>
                <a:gridCol w="6858000">
                  <a:extLst>
                    <a:ext uri="{9D8B030D-6E8A-4147-A177-3AD203B41FA5}">
                      <a16:colId xmlns:a16="http://schemas.microsoft.com/office/drawing/2014/main" val="2957324778"/>
                    </a:ext>
                  </a:extLst>
                </a:gridCol>
              </a:tblGrid>
              <a:tr h="423871">
                <a:tc>
                  <a:txBody>
                    <a:bodyPr/>
                    <a:lstStyle/>
                    <a:p>
                      <a:pPr algn="just"/>
                      <a:r>
                        <a:rPr lang="en-GB" sz="2100" dirty="0" smtClean="0">
                          <a:latin typeface="Times New Roman" panose="02020603050405020304" pitchFamily="18" charset="0"/>
                          <a:cs typeface="Times New Roman" panose="02020603050405020304" pitchFamily="18" charset="0"/>
                        </a:rPr>
                        <a:t>No</a:t>
                      </a:r>
                      <a:endParaRPr lang="en-GB" sz="2100" dirty="0">
                        <a:latin typeface="Times New Roman" panose="02020603050405020304" pitchFamily="18" charset="0"/>
                        <a:cs typeface="Times New Roman" panose="02020603050405020304" pitchFamily="18" charset="0"/>
                      </a:endParaRPr>
                    </a:p>
                  </a:txBody>
                  <a:tcPr marL="68580" marR="68580" marT="34290" marB="34290"/>
                </a:tc>
                <a:tc>
                  <a:txBody>
                    <a:bodyPr/>
                    <a:lstStyle/>
                    <a:p>
                      <a:pPr algn="just"/>
                      <a:r>
                        <a:rPr lang="en-GB" sz="2100" dirty="0" smtClean="0">
                          <a:latin typeface="Times New Roman" panose="02020603050405020304" pitchFamily="18" charset="0"/>
                          <a:cs typeface="Times New Roman" panose="02020603050405020304" pitchFamily="18" charset="0"/>
                        </a:rPr>
                        <a:t>Advantages </a:t>
                      </a:r>
                      <a:endParaRPr lang="en-GB" sz="2100" dirty="0">
                        <a:latin typeface="Times New Roman" panose="02020603050405020304" pitchFamily="18" charset="0"/>
                        <a:cs typeface="Times New Roman" panose="02020603050405020304" pitchFamily="18" charset="0"/>
                      </a:endParaRPr>
                    </a:p>
                  </a:txBody>
                  <a:tcPr marL="68580" marR="68580" marT="34290" marB="34290"/>
                </a:tc>
                <a:tc>
                  <a:txBody>
                    <a:bodyPr/>
                    <a:lstStyle/>
                    <a:p>
                      <a:pPr algn="just"/>
                      <a:r>
                        <a:rPr lang="en-GB" sz="2100" dirty="0" smtClean="0">
                          <a:latin typeface="Times New Roman" panose="02020603050405020304" pitchFamily="18" charset="0"/>
                          <a:cs typeface="Times New Roman" panose="02020603050405020304" pitchFamily="18" charset="0"/>
                        </a:rPr>
                        <a:t>Description </a:t>
                      </a:r>
                      <a:endParaRPr lang="en-GB" sz="2100" dirty="0">
                        <a:latin typeface="Times New Roman" panose="02020603050405020304" pitchFamily="18" charset="0"/>
                        <a:cs typeface="Times New Roman" panose="02020603050405020304" pitchFamily="18" charset="0"/>
                      </a:endParaRPr>
                    </a:p>
                  </a:txBody>
                  <a:tcPr marL="68580" marR="68580" marT="34290" marB="34290"/>
                </a:tc>
                <a:extLst>
                  <a:ext uri="{0D108BD9-81ED-4DB2-BD59-A6C34878D82A}">
                    <a16:rowId xmlns:a16="http://schemas.microsoft.com/office/drawing/2014/main" val="1830534223"/>
                  </a:ext>
                </a:extLst>
              </a:tr>
              <a:tr h="6018970">
                <a:tc>
                  <a:txBody>
                    <a:bodyPr/>
                    <a:lstStyle/>
                    <a:p>
                      <a:pPr algn="just"/>
                      <a:r>
                        <a:rPr lang="en-GB" sz="2100" dirty="0" smtClean="0">
                          <a:latin typeface="Times New Roman" panose="02020603050405020304" pitchFamily="18" charset="0"/>
                          <a:cs typeface="Times New Roman" panose="02020603050405020304" pitchFamily="18" charset="0"/>
                        </a:rPr>
                        <a:t>1</a:t>
                      </a:r>
                      <a:endParaRPr lang="en-GB" sz="2100" dirty="0">
                        <a:latin typeface="Times New Roman" panose="02020603050405020304" pitchFamily="18" charset="0"/>
                        <a:cs typeface="Times New Roman" panose="02020603050405020304" pitchFamily="18" charset="0"/>
                      </a:endParaRPr>
                    </a:p>
                  </a:txBody>
                  <a:tcPr marL="68580" marR="68580" marT="34290" marB="34290"/>
                </a:tc>
                <a:tc>
                  <a:txBody>
                    <a:bodyPr/>
                    <a:lstStyle/>
                    <a:p>
                      <a:pPr algn="just"/>
                      <a:r>
                        <a:rPr lang="en-GB" sz="2100" b="1" dirty="0" smtClean="0">
                          <a:latin typeface="Times New Roman" panose="02020603050405020304" pitchFamily="18" charset="0"/>
                          <a:cs typeface="Times New Roman" panose="02020603050405020304" pitchFamily="18" charset="0"/>
                        </a:rPr>
                        <a:t>Reliability</a:t>
                      </a:r>
                      <a:endParaRPr lang="en-GB" sz="2100" dirty="0">
                        <a:latin typeface="Times New Roman" panose="02020603050405020304" pitchFamily="18" charset="0"/>
                        <a:cs typeface="Times New Roman" panose="02020603050405020304" pitchFamily="18" charset="0"/>
                      </a:endParaRPr>
                    </a:p>
                  </a:txBody>
                  <a:tcPr marL="68580" marR="68580" marT="34290" marB="34290"/>
                </a:tc>
                <a:tc>
                  <a:txBody>
                    <a:bodyPr/>
                    <a:lstStyle/>
                    <a:p>
                      <a:pPr marL="285750" indent="-285750" algn="just">
                        <a:lnSpc>
                          <a:spcPct val="150000"/>
                        </a:lnSpc>
                        <a:spcBef>
                          <a:spcPts val="0"/>
                        </a:spcBef>
                        <a:buFont typeface="Wingdings" panose="05000000000000000000" pitchFamily="2" charset="2"/>
                        <a:buChar char="§"/>
                      </a:pPr>
                      <a:r>
                        <a:rPr lang="en-GB" sz="2100" dirty="0" smtClean="0">
                          <a:latin typeface="Times New Roman" panose="02020603050405020304" pitchFamily="18" charset="0"/>
                          <a:cs typeface="Times New Roman" panose="02020603050405020304" pitchFamily="18" charset="0"/>
                        </a:rPr>
                        <a:t>The hybrid topology is the most dependable and secure networking structure. </a:t>
                      </a:r>
                    </a:p>
                    <a:p>
                      <a:pPr marL="285750" indent="-285750" algn="just">
                        <a:lnSpc>
                          <a:spcPct val="150000"/>
                        </a:lnSpc>
                        <a:spcBef>
                          <a:spcPts val="0"/>
                        </a:spcBef>
                        <a:buFont typeface="Wingdings" panose="05000000000000000000" pitchFamily="2" charset="2"/>
                        <a:buChar char="§"/>
                      </a:pPr>
                      <a:r>
                        <a:rPr lang="en-GB" sz="2100" dirty="0" smtClean="0">
                          <a:latin typeface="Times New Roman" panose="02020603050405020304" pitchFamily="18" charset="0"/>
                          <a:cs typeface="Times New Roman" panose="02020603050405020304" pitchFamily="18" charset="0"/>
                        </a:rPr>
                        <a:t>Hybrid systems provide very quick mistake detection, which makes troubleshooting very simple. </a:t>
                      </a:r>
                    </a:p>
                    <a:p>
                      <a:pPr marL="285750" indent="-285750" algn="just">
                        <a:lnSpc>
                          <a:spcPct val="150000"/>
                        </a:lnSpc>
                        <a:spcBef>
                          <a:spcPts val="0"/>
                        </a:spcBef>
                        <a:buFont typeface="Wingdings" panose="05000000000000000000" pitchFamily="2" charset="2"/>
                        <a:buChar char="§"/>
                      </a:pPr>
                      <a:r>
                        <a:rPr lang="en-GB" sz="2100" dirty="0" smtClean="0">
                          <a:latin typeface="Times New Roman" panose="02020603050405020304" pitchFamily="18" charset="0"/>
                          <a:cs typeface="Times New Roman" panose="02020603050405020304" pitchFamily="18" charset="0"/>
                        </a:rPr>
                        <a:t>Because it incorporates sub-networks, the network topology as a whole has a very high level of dependability. </a:t>
                      </a:r>
                    </a:p>
                    <a:p>
                      <a:pPr marL="285750" indent="-285750" algn="just">
                        <a:lnSpc>
                          <a:spcPct val="150000"/>
                        </a:lnSpc>
                        <a:spcBef>
                          <a:spcPts val="0"/>
                        </a:spcBef>
                        <a:buFont typeface="Wingdings" panose="05000000000000000000" pitchFamily="2" charset="2"/>
                        <a:buChar char="§"/>
                      </a:pPr>
                      <a:r>
                        <a:rPr lang="en-GB" sz="2100" dirty="0" smtClean="0">
                          <a:latin typeface="Times New Roman" panose="02020603050405020304" pitchFamily="18" charset="0"/>
                          <a:cs typeface="Times New Roman" panose="02020603050405020304" pitchFamily="18" charset="0"/>
                        </a:rPr>
                        <a:t>Because networks are sub-branched, if one network malfunctions or stops operating, the total network is unaffected by this and continues to function.</a:t>
                      </a:r>
                    </a:p>
                    <a:p>
                      <a:pPr marL="285750" indent="-285750" algn="just">
                        <a:lnSpc>
                          <a:spcPct val="150000"/>
                        </a:lnSpc>
                        <a:spcBef>
                          <a:spcPts val="0"/>
                        </a:spcBef>
                        <a:buFont typeface="Wingdings" panose="05000000000000000000" pitchFamily="2" charset="2"/>
                        <a:buChar char="§"/>
                      </a:pPr>
                      <a:r>
                        <a:rPr lang="en-GB" sz="2100" dirty="0" smtClean="0">
                          <a:latin typeface="Times New Roman" panose="02020603050405020304" pitchFamily="18" charset="0"/>
                          <a:cs typeface="Times New Roman" panose="02020603050405020304" pitchFamily="18" charset="0"/>
                        </a:rPr>
                        <a:t>Because of its higher fault tolerance, the branching mechanism limits the impact of a defect on how networks function.</a:t>
                      </a:r>
                    </a:p>
                    <a:p>
                      <a:pPr algn="just"/>
                      <a:endParaRPr lang="en-GB" sz="2100" dirty="0">
                        <a:latin typeface="Times New Roman" panose="02020603050405020304" pitchFamily="18" charset="0"/>
                        <a:cs typeface="Times New Roman" panose="02020603050405020304" pitchFamily="18" charset="0"/>
                      </a:endParaRPr>
                    </a:p>
                  </a:txBody>
                  <a:tcPr marL="68580" marR="68580" marT="34290" marB="34290"/>
                </a:tc>
                <a:extLst>
                  <a:ext uri="{0D108BD9-81ED-4DB2-BD59-A6C34878D82A}">
                    <a16:rowId xmlns:a16="http://schemas.microsoft.com/office/drawing/2014/main" val="842586693"/>
                  </a:ext>
                </a:extLst>
              </a:tr>
            </a:tbl>
          </a:graphicData>
        </a:graphic>
      </p:graphicFrame>
    </p:spTree>
    <p:extLst>
      <p:ext uri="{BB962C8B-B14F-4D97-AF65-F5344CB8AC3E}">
        <p14:creationId xmlns:p14="http://schemas.microsoft.com/office/powerpoint/2010/main" val="13385116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
            <a:ext cx="7886700" cy="380999"/>
          </a:xfrm>
        </p:spPr>
        <p:txBody>
          <a:bodyPr>
            <a:noAutofit/>
          </a:bodyPr>
          <a:lstStyle/>
          <a:p>
            <a:pPr algn="ctr"/>
            <a:r>
              <a:rPr lang="en-GB" sz="1800" b="1" dirty="0" smtClean="0">
                <a:solidFill>
                  <a:srgbClr val="0000CC"/>
                </a:solidFill>
                <a:latin typeface="Times New Roman" panose="02020603050405020304" pitchFamily="18" charset="0"/>
                <a:cs typeface="Times New Roman" panose="02020603050405020304" pitchFamily="18" charset="0"/>
              </a:rPr>
              <a:t>Application </a:t>
            </a:r>
            <a:r>
              <a:rPr lang="en-GB" sz="1800" b="1" dirty="0">
                <a:solidFill>
                  <a:srgbClr val="0000CC"/>
                </a:solidFill>
                <a:latin typeface="Times New Roman" panose="02020603050405020304" pitchFamily="18" charset="0"/>
                <a:cs typeface="Times New Roman" panose="02020603050405020304" pitchFamily="18" charset="0"/>
              </a:rPr>
              <a:t>or uses of Computer Networks----- </a:t>
            </a:r>
          </a:p>
        </p:txBody>
      </p:sp>
      <p:sp>
        <p:nvSpPr>
          <p:cNvPr id="4" name="Slide Number Placeholder 3"/>
          <p:cNvSpPr>
            <a:spLocks noGrp="1"/>
          </p:cNvSpPr>
          <p:nvPr>
            <p:ph type="sldNum" sz="quarter" idx="12"/>
          </p:nvPr>
        </p:nvSpPr>
        <p:spPr/>
        <p:txBody>
          <a:bodyPr/>
          <a:lstStyle/>
          <a:p>
            <a:fld id="{3D3B27F1-A1DB-4496-9D6F-C7E1FD4717E5}" type="slidenum">
              <a:rPr lang="en-GB" smtClean="0"/>
              <a:t>7</a:t>
            </a:fld>
            <a:endParaRPr lang="en-GB"/>
          </a:p>
        </p:txBody>
      </p:sp>
      <p:graphicFrame>
        <p:nvGraphicFramePr>
          <p:cNvPr id="6" name="Table 5"/>
          <p:cNvGraphicFramePr>
            <a:graphicFrameLocks noGrp="1"/>
          </p:cNvGraphicFramePr>
          <p:nvPr>
            <p:extLst>
              <p:ext uri="{D42A27DB-BD31-4B8C-83A1-F6EECF244321}">
                <p14:modId xmlns:p14="http://schemas.microsoft.com/office/powerpoint/2010/main" val="2969521934"/>
              </p:ext>
            </p:extLst>
          </p:nvPr>
        </p:nvGraphicFramePr>
        <p:xfrm>
          <a:off x="0" y="380999"/>
          <a:ext cx="9144000" cy="7495306"/>
        </p:xfrm>
        <a:graphic>
          <a:graphicData uri="http://schemas.openxmlformats.org/drawingml/2006/table">
            <a:tbl>
              <a:tblPr firstRow="1" bandRow="1">
                <a:tableStyleId>{5C22544A-7EE6-4342-B048-85BDC9FD1C3A}</a:tableStyleId>
              </a:tblPr>
              <a:tblGrid>
                <a:gridCol w="232682">
                  <a:extLst>
                    <a:ext uri="{9D8B030D-6E8A-4147-A177-3AD203B41FA5}">
                      <a16:colId xmlns:a16="http://schemas.microsoft.com/office/drawing/2014/main" val="2364812095"/>
                    </a:ext>
                  </a:extLst>
                </a:gridCol>
                <a:gridCol w="2510518">
                  <a:extLst>
                    <a:ext uri="{9D8B030D-6E8A-4147-A177-3AD203B41FA5}">
                      <a16:colId xmlns:a16="http://schemas.microsoft.com/office/drawing/2014/main" val="4010217328"/>
                    </a:ext>
                  </a:extLst>
                </a:gridCol>
                <a:gridCol w="6400800">
                  <a:extLst>
                    <a:ext uri="{9D8B030D-6E8A-4147-A177-3AD203B41FA5}">
                      <a16:colId xmlns:a16="http://schemas.microsoft.com/office/drawing/2014/main" val="999611440"/>
                    </a:ext>
                  </a:extLst>
                </a:gridCol>
              </a:tblGrid>
              <a:tr h="539830">
                <a:tc>
                  <a:txBody>
                    <a:bodyPr/>
                    <a:lstStyle/>
                    <a:p>
                      <a:pPr algn="just">
                        <a:lnSpc>
                          <a:spcPct val="150000"/>
                        </a:lnSpc>
                      </a:pPr>
                      <a:endParaRPr lang="en-GB" sz="2400" dirty="0">
                        <a:latin typeface="Times New Roman" panose="02020603050405020304" pitchFamily="18" charset="0"/>
                        <a:cs typeface="Times New Roman" panose="02020603050405020304" pitchFamily="18" charset="0"/>
                      </a:endParaRPr>
                    </a:p>
                  </a:txBody>
                  <a:tcPr marL="68580" marR="68580" marT="34290" marB="34290"/>
                </a:tc>
                <a:tc>
                  <a:txBody>
                    <a:bodyPr/>
                    <a:lstStyle/>
                    <a:p>
                      <a:pPr algn="just">
                        <a:lnSpc>
                          <a:spcPct val="150000"/>
                        </a:lnSpc>
                      </a:pPr>
                      <a:r>
                        <a:rPr lang="en-GB" sz="2400" dirty="0" smtClean="0">
                          <a:solidFill>
                            <a:srgbClr val="A50021"/>
                          </a:solidFill>
                          <a:latin typeface="Times New Roman" panose="02020603050405020304" pitchFamily="18" charset="0"/>
                          <a:cs typeface="Times New Roman" panose="02020603050405020304" pitchFamily="18" charset="0"/>
                        </a:rPr>
                        <a:t>Application </a:t>
                      </a:r>
                      <a:endParaRPr lang="en-GB" sz="2400" dirty="0">
                        <a:solidFill>
                          <a:srgbClr val="A50021"/>
                        </a:solidFill>
                        <a:latin typeface="Times New Roman" panose="02020603050405020304" pitchFamily="18" charset="0"/>
                        <a:cs typeface="Times New Roman" panose="02020603050405020304" pitchFamily="18" charset="0"/>
                      </a:endParaRPr>
                    </a:p>
                  </a:txBody>
                  <a:tcPr marL="68580" marR="68580" marT="34290" marB="34290"/>
                </a:tc>
                <a:tc>
                  <a:txBody>
                    <a:bodyPr/>
                    <a:lstStyle/>
                    <a:p>
                      <a:pPr algn="just">
                        <a:lnSpc>
                          <a:spcPct val="150000"/>
                        </a:lnSpc>
                      </a:pPr>
                      <a:r>
                        <a:rPr lang="en-GB" sz="2400" dirty="0" smtClean="0">
                          <a:solidFill>
                            <a:srgbClr val="A50021"/>
                          </a:solidFill>
                          <a:latin typeface="Times New Roman" panose="02020603050405020304" pitchFamily="18" charset="0"/>
                          <a:cs typeface="Times New Roman" panose="02020603050405020304" pitchFamily="18" charset="0"/>
                        </a:rPr>
                        <a:t>Descriptions and</a:t>
                      </a:r>
                      <a:r>
                        <a:rPr lang="en-GB" sz="2400" baseline="0" dirty="0" smtClean="0">
                          <a:solidFill>
                            <a:srgbClr val="A50021"/>
                          </a:solidFill>
                          <a:latin typeface="Times New Roman" panose="02020603050405020304" pitchFamily="18" charset="0"/>
                          <a:cs typeface="Times New Roman" panose="02020603050405020304" pitchFamily="18" charset="0"/>
                        </a:rPr>
                        <a:t> Examples</a:t>
                      </a:r>
                      <a:endParaRPr lang="en-GB" sz="2400" dirty="0">
                        <a:solidFill>
                          <a:srgbClr val="A50021"/>
                        </a:solidFill>
                        <a:latin typeface="Times New Roman" panose="02020603050405020304" pitchFamily="18" charset="0"/>
                        <a:cs typeface="Times New Roman" panose="02020603050405020304" pitchFamily="18" charset="0"/>
                      </a:endParaRPr>
                    </a:p>
                  </a:txBody>
                  <a:tcPr marL="68580" marR="68580" marT="34290" marB="34290"/>
                </a:tc>
                <a:extLst>
                  <a:ext uri="{0D108BD9-81ED-4DB2-BD59-A6C34878D82A}">
                    <a16:rowId xmlns:a16="http://schemas.microsoft.com/office/drawing/2014/main" val="1074440080"/>
                  </a:ext>
                </a:extLst>
              </a:tr>
              <a:tr h="1076862">
                <a:tc>
                  <a:txBody>
                    <a:bodyPr/>
                    <a:lstStyle/>
                    <a:p>
                      <a:pPr algn="just">
                        <a:lnSpc>
                          <a:spcPct val="150000"/>
                        </a:lnSpc>
                      </a:pPr>
                      <a:r>
                        <a:rPr lang="en-GB" sz="2400" dirty="0" smtClean="0">
                          <a:solidFill>
                            <a:srgbClr val="3333FF"/>
                          </a:solidFill>
                          <a:latin typeface="Times New Roman" panose="02020603050405020304" pitchFamily="18" charset="0"/>
                          <a:cs typeface="Times New Roman" panose="02020603050405020304" pitchFamily="18" charset="0"/>
                        </a:rPr>
                        <a:t>5</a:t>
                      </a:r>
                      <a:endParaRPr lang="en-GB" sz="2400" dirty="0">
                        <a:solidFill>
                          <a:srgbClr val="3333FF"/>
                        </a:solidFill>
                        <a:latin typeface="Times New Roman" panose="02020603050405020304" pitchFamily="18" charset="0"/>
                        <a:cs typeface="Times New Roman" panose="02020603050405020304" pitchFamily="18" charset="0"/>
                      </a:endParaRPr>
                    </a:p>
                  </a:txBody>
                  <a:tcPr marL="68580" marR="68580" marT="34290" marB="34290"/>
                </a:tc>
                <a:tc>
                  <a:txBody>
                    <a:bodyPr/>
                    <a:lstStyle/>
                    <a:p>
                      <a:pPr algn="just">
                        <a:lnSpc>
                          <a:spcPct val="150000"/>
                        </a:lnSpc>
                      </a:pPr>
                      <a:r>
                        <a:rPr kumimoji="0" lang="en-US" altLang="en-US" sz="2400" b="1" i="0" u="none" strike="noStrike" cap="none" normalizeH="0" baseline="0" dirty="0" smtClean="0">
                          <a:ln>
                            <a:noFill/>
                          </a:ln>
                          <a:solidFill>
                            <a:srgbClr val="3333FF"/>
                          </a:solidFill>
                          <a:effectLst/>
                          <a:latin typeface="Times New Roman" panose="02020603050405020304" pitchFamily="18" charset="0"/>
                          <a:cs typeface="Times New Roman" panose="02020603050405020304" pitchFamily="18" charset="0"/>
                        </a:rPr>
                        <a:t>Social Media</a:t>
                      </a:r>
                      <a:endParaRPr lang="en-GB" sz="2400" dirty="0">
                        <a:solidFill>
                          <a:srgbClr val="3333FF"/>
                        </a:solidFill>
                        <a:latin typeface="Times New Roman" panose="02020603050405020304" pitchFamily="18" charset="0"/>
                        <a:cs typeface="Times New Roman" panose="02020603050405020304" pitchFamily="18" charset="0"/>
                      </a:endParaRPr>
                    </a:p>
                  </a:txBody>
                  <a:tcPr marL="68580" marR="68580" marT="34290" marB="34290"/>
                </a:tc>
                <a:tc>
                  <a:txBody>
                    <a:bodyPr/>
                    <a:lstStyle/>
                    <a:p>
                      <a:pPr marL="457200" indent="-457200" algn="just">
                        <a:lnSpc>
                          <a:spcPct val="150000"/>
                        </a:lnSpc>
                        <a:spcBef>
                          <a:spcPts val="0"/>
                        </a:spcBef>
                        <a:buClr>
                          <a:schemeClr val="folHlink"/>
                        </a:buClr>
                        <a:buFont typeface="Wingdings" panose="05000000000000000000" pitchFamily="2" charset="2"/>
                        <a:buChar char="§"/>
                      </a:pP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It helps people in getting </a:t>
                      </a:r>
                      <a:r>
                        <a:rPr kumimoji="0" lang="en-US" altLang="en-US" sz="2400" b="1" i="0" u="none" strike="noStrike" cap="none" normalizeH="0" baseline="0" dirty="0" smtClean="0">
                          <a:ln>
                            <a:noFill/>
                          </a:ln>
                          <a:solidFill>
                            <a:srgbClr val="CC00CC"/>
                          </a:solidFill>
                          <a:effectLst/>
                          <a:latin typeface="Times New Roman" panose="02020603050405020304" pitchFamily="18" charset="0"/>
                          <a:cs typeface="Times New Roman" panose="02020603050405020304" pitchFamily="18" charset="0"/>
                        </a:rPr>
                        <a:t>news</a:t>
                      </a: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1" i="0" u="none" strike="noStrike" cap="none" normalizeH="0" baseline="0" dirty="0" smtClean="0">
                          <a:ln>
                            <a:noFill/>
                          </a:ln>
                          <a:solidFill>
                            <a:srgbClr val="CC00CC"/>
                          </a:solidFill>
                          <a:effectLst/>
                          <a:latin typeface="Times New Roman" panose="02020603050405020304" pitchFamily="18" charset="0"/>
                          <a:cs typeface="Times New Roman" panose="02020603050405020304" pitchFamily="18" charset="0"/>
                        </a:rPr>
                        <a:t>feed</a:t>
                      </a: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1" i="0" u="none" strike="noStrike" cap="none" normalizeH="0" baseline="0" dirty="0" smtClean="0">
                          <a:ln>
                            <a:noFill/>
                          </a:ln>
                          <a:solidFill>
                            <a:srgbClr val="CC00CC"/>
                          </a:solidFill>
                          <a:effectLst/>
                          <a:latin typeface="Times New Roman" panose="02020603050405020304" pitchFamily="18" charset="0"/>
                          <a:cs typeface="Times New Roman" panose="02020603050405020304" pitchFamily="18" charset="0"/>
                        </a:rPr>
                        <a:t>current</a:t>
                      </a: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1" i="0" u="none" strike="noStrike" cap="none" normalizeH="0" baseline="0" dirty="0" smtClean="0">
                          <a:ln>
                            <a:noFill/>
                          </a:ln>
                          <a:solidFill>
                            <a:srgbClr val="CC00CC"/>
                          </a:solidFill>
                          <a:effectLst/>
                          <a:latin typeface="Times New Roman" panose="02020603050405020304" pitchFamily="18" charset="0"/>
                          <a:cs typeface="Times New Roman" panose="02020603050405020304" pitchFamily="18" charset="0"/>
                        </a:rPr>
                        <a:t>trending</a:t>
                      </a: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1" i="0" u="none" strike="noStrike" cap="none" normalizeH="0" baseline="0" dirty="0" smtClean="0">
                          <a:ln>
                            <a:noFill/>
                          </a:ln>
                          <a:solidFill>
                            <a:srgbClr val="CC00CC"/>
                          </a:solidFill>
                          <a:effectLst/>
                          <a:latin typeface="Times New Roman" panose="02020603050405020304" pitchFamily="18" charset="0"/>
                          <a:cs typeface="Times New Roman" panose="02020603050405020304" pitchFamily="18" charset="0"/>
                        </a:rPr>
                        <a:t>topics</a:t>
                      </a: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of all </a:t>
                      </a:r>
                      <a:r>
                        <a:rPr kumimoji="0" lang="en-US" altLang="en-US" sz="2400" b="1" i="0" u="none" strike="noStrike" cap="none" normalizeH="0" baseline="0" dirty="0" smtClean="0">
                          <a:ln>
                            <a:noFill/>
                          </a:ln>
                          <a:solidFill>
                            <a:srgbClr val="CC00CC"/>
                          </a:solidFill>
                          <a:effectLst/>
                          <a:latin typeface="Times New Roman" panose="02020603050405020304" pitchFamily="18" charset="0"/>
                          <a:cs typeface="Times New Roman" panose="02020603050405020304" pitchFamily="18" charset="0"/>
                        </a:rPr>
                        <a:t>types</a:t>
                      </a: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etc.</a:t>
                      </a:r>
                      <a:endParaRPr lang="en-US" altLang="en-US" sz="2400" dirty="0" smtClean="0">
                        <a:latin typeface="Times New Roman" panose="02020603050405020304" pitchFamily="18" charset="0"/>
                        <a:cs typeface="Times New Roman" panose="02020603050405020304" pitchFamily="18" charset="0"/>
                      </a:endParaRPr>
                    </a:p>
                  </a:txBody>
                  <a:tcPr marL="68580" marR="68580" marT="34290" marB="34290"/>
                </a:tc>
                <a:extLst>
                  <a:ext uri="{0D108BD9-81ED-4DB2-BD59-A6C34878D82A}">
                    <a16:rowId xmlns:a16="http://schemas.microsoft.com/office/drawing/2014/main" val="1831508358"/>
                  </a:ext>
                </a:extLst>
              </a:tr>
              <a:tr h="2215258">
                <a:tc>
                  <a:txBody>
                    <a:bodyPr/>
                    <a:lstStyle/>
                    <a:p>
                      <a:pPr algn="just">
                        <a:lnSpc>
                          <a:spcPct val="150000"/>
                        </a:lnSpc>
                      </a:pPr>
                      <a:r>
                        <a:rPr lang="en-GB" sz="2400" b="1" dirty="0" smtClean="0">
                          <a:solidFill>
                            <a:srgbClr val="FF0000"/>
                          </a:solidFill>
                          <a:latin typeface="Times New Roman" panose="02020603050405020304" pitchFamily="18" charset="0"/>
                          <a:cs typeface="Times New Roman" panose="02020603050405020304" pitchFamily="18" charset="0"/>
                        </a:rPr>
                        <a:t>6</a:t>
                      </a:r>
                      <a:endParaRPr lang="en-GB" sz="2400" b="1" dirty="0">
                        <a:solidFill>
                          <a:srgbClr val="FF0000"/>
                        </a:solidFill>
                        <a:latin typeface="Times New Roman" panose="02020603050405020304" pitchFamily="18" charset="0"/>
                        <a:cs typeface="Times New Roman" panose="02020603050405020304" pitchFamily="18" charset="0"/>
                      </a:endParaRPr>
                    </a:p>
                  </a:txBody>
                  <a:tcPr marL="68580" marR="68580" marT="34290" marB="34290"/>
                </a:tc>
                <a:tc>
                  <a:txBody>
                    <a:bodyPr/>
                    <a:lstStyle/>
                    <a:p>
                      <a:pPr algn="just">
                        <a:lnSpc>
                          <a:spcPct val="150000"/>
                        </a:lnSpc>
                      </a:pPr>
                      <a:r>
                        <a:rPr kumimoji="0" lang="en-US" altLang="en-US" sz="2400" b="1" i="0" u="none" strike="noStrike" cap="none" normalizeH="0" baseline="0" dirty="0" smtClean="0">
                          <a:ln>
                            <a:noFill/>
                          </a:ln>
                          <a:solidFill>
                            <a:srgbClr val="FF0000"/>
                          </a:solidFill>
                          <a:effectLst/>
                          <a:latin typeface="Times New Roman" panose="02020603050405020304" pitchFamily="18" charset="0"/>
                          <a:cs typeface="Times New Roman" panose="02020603050405020304" pitchFamily="18" charset="0"/>
                        </a:rPr>
                        <a:t>Access to Remote Information</a:t>
                      </a:r>
                      <a:endParaRPr lang="en-GB" sz="2400" b="1" dirty="0">
                        <a:solidFill>
                          <a:srgbClr val="FF0000"/>
                        </a:solidFill>
                        <a:latin typeface="Times New Roman" panose="02020603050405020304" pitchFamily="18" charset="0"/>
                        <a:cs typeface="Times New Roman" panose="02020603050405020304" pitchFamily="18" charset="0"/>
                      </a:endParaRPr>
                    </a:p>
                  </a:txBody>
                  <a:tcPr marL="68580" marR="68580" marT="34290" marB="34290"/>
                </a:tc>
                <a:tc>
                  <a:txBody>
                    <a:bodyPr/>
                    <a:lstStyle/>
                    <a:p>
                      <a:pPr marL="457200" indent="-457200" algn="just">
                        <a:lnSpc>
                          <a:spcPct val="150000"/>
                        </a:lnSpc>
                        <a:spcBef>
                          <a:spcPts val="0"/>
                        </a:spcBef>
                        <a:buClr>
                          <a:schemeClr val="folHlink"/>
                        </a:buClr>
                        <a:buFont typeface="Wingdings" panose="05000000000000000000" pitchFamily="2" charset="2"/>
                        <a:buChar char="§"/>
                      </a:pP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It helps in </a:t>
                      </a:r>
                      <a:r>
                        <a:rPr kumimoji="0" lang="en-US" altLang="en-US" sz="2400" b="1" i="0" u="none" strike="noStrike" cap="none" normalizeH="0" baseline="0" dirty="0" smtClean="0">
                          <a:ln>
                            <a:noFill/>
                          </a:ln>
                          <a:solidFill>
                            <a:srgbClr val="A50021"/>
                          </a:solidFill>
                          <a:effectLst/>
                          <a:latin typeface="Times New Roman" panose="02020603050405020304" pitchFamily="18" charset="0"/>
                          <a:cs typeface="Times New Roman" panose="02020603050405020304" pitchFamily="18" charset="0"/>
                        </a:rPr>
                        <a:t>accessing</a:t>
                      </a: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1" i="0" u="none" strike="noStrike" cap="none" normalizeH="0" baseline="0" dirty="0" smtClean="0">
                          <a:ln>
                            <a:noFill/>
                          </a:ln>
                          <a:solidFill>
                            <a:srgbClr val="A50021"/>
                          </a:solidFill>
                          <a:effectLst/>
                          <a:latin typeface="Times New Roman" panose="02020603050405020304" pitchFamily="18" charset="0"/>
                          <a:cs typeface="Times New Roman" panose="02020603050405020304" pitchFamily="18" charset="0"/>
                        </a:rPr>
                        <a:t>remote</a:t>
                      </a: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1" i="0" u="none" strike="noStrike" cap="none" normalizeH="0" baseline="0" dirty="0" smtClean="0">
                          <a:ln>
                            <a:noFill/>
                          </a:ln>
                          <a:solidFill>
                            <a:srgbClr val="A50021"/>
                          </a:solidFill>
                          <a:effectLst/>
                          <a:latin typeface="Times New Roman" panose="02020603050405020304" pitchFamily="18" charset="0"/>
                          <a:cs typeface="Times New Roman" panose="02020603050405020304" pitchFamily="18" charset="0"/>
                        </a:rPr>
                        <a:t>information</a:t>
                      </a: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from the end-users. </a:t>
                      </a:r>
                    </a:p>
                    <a:p>
                      <a:pPr marL="457200" indent="-457200" algn="just">
                        <a:lnSpc>
                          <a:spcPct val="150000"/>
                        </a:lnSpc>
                        <a:spcBef>
                          <a:spcPts val="0"/>
                        </a:spcBef>
                        <a:buClr>
                          <a:schemeClr val="folHlink"/>
                        </a:buClr>
                        <a:buFont typeface="Wingdings" panose="05000000000000000000" pitchFamily="2" charset="2"/>
                        <a:buChar char="ü"/>
                      </a:pPr>
                      <a:r>
                        <a:rPr kumimoji="0" lang="en-US" altLang="en-US" sz="2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For</a:t>
                      </a: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Example</a:t>
                      </a: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details required for </a:t>
                      </a:r>
                      <a:r>
                        <a:rPr kumimoji="0" lang="en-US" altLang="en-US" sz="2400" b="1" i="0" u="none" strike="noStrike" cap="none" normalizeH="0" baseline="0" dirty="0" smtClean="0">
                          <a:ln>
                            <a:noFill/>
                          </a:ln>
                          <a:solidFill>
                            <a:srgbClr val="0000CC"/>
                          </a:solidFill>
                          <a:effectLst/>
                          <a:latin typeface="Times New Roman" panose="02020603050405020304" pitchFamily="18" charset="0"/>
                          <a:cs typeface="Times New Roman" panose="02020603050405020304" pitchFamily="18" charset="0"/>
                        </a:rPr>
                        <a:t>train</a:t>
                      </a: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1" i="0" u="none" strike="noStrike" cap="none" normalizeH="0" baseline="0" dirty="0" smtClean="0">
                          <a:ln>
                            <a:noFill/>
                          </a:ln>
                          <a:solidFill>
                            <a:srgbClr val="0000CC"/>
                          </a:solidFill>
                          <a:effectLst/>
                          <a:latin typeface="Times New Roman" panose="02020603050405020304" pitchFamily="18" charset="0"/>
                          <a:cs typeface="Times New Roman" panose="02020603050405020304" pitchFamily="18" charset="0"/>
                        </a:rPr>
                        <a:t>tickets</a:t>
                      </a: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1" i="0" u="none" strike="noStrike" cap="none" normalizeH="0" baseline="0" dirty="0" smtClean="0">
                          <a:ln>
                            <a:noFill/>
                          </a:ln>
                          <a:solidFill>
                            <a:srgbClr val="0000CC"/>
                          </a:solidFill>
                          <a:effectLst/>
                          <a:latin typeface="Times New Roman" panose="02020603050405020304" pitchFamily="18" charset="0"/>
                          <a:cs typeface="Times New Roman" panose="02020603050405020304" pitchFamily="18" charset="0"/>
                        </a:rPr>
                        <a:t>plane</a:t>
                      </a: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1" i="0" u="none" strike="noStrike" cap="none" normalizeH="0" baseline="0" dirty="0" smtClean="0">
                          <a:ln>
                            <a:noFill/>
                          </a:ln>
                          <a:solidFill>
                            <a:srgbClr val="0000CC"/>
                          </a:solidFill>
                          <a:effectLst/>
                          <a:latin typeface="Times New Roman" panose="02020603050405020304" pitchFamily="18" charset="0"/>
                          <a:cs typeface="Times New Roman" panose="02020603050405020304" pitchFamily="18" charset="0"/>
                        </a:rPr>
                        <a:t>tickets</a:t>
                      </a: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etc</a:t>
                      </a:r>
                      <a:endParaRPr lang="en-US" altLang="en-US" sz="2400" dirty="0" smtClean="0">
                        <a:latin typeface="Times New Roman" panose="02020603050405020304" pitchFamily="18" charset="0"/>
                        <a:cs typeface="Times New Roman" panose="02020603050405020304" pitchFamily="18" charset="0"/>
                      </a:endParaRPr>
                    </a:p>
                  </a:txBody>
                  <a:tcPr marL="68580" marR="68580" marT="34290" marB="34290"/>
                </a:tc>
                <a:extLst>
                  <a:ext uri="{0D108BD9-81ED-4DB2-BD59-A6C34878D82A}">
                    <a16:rowId xmlns:a16="http://schemas.microsoft.com/office/drawing/2014/main" val="4254231267"/>
                  </a:ext>
                </a:extLst>
              </a:tr>
              <a:tr h="1185946">
                <a:tc>
                  <a:txBody>
                    <a:bodyPr/>
                    <a:lstStyle/>
                    <a:p>
                      <a:pPr algn="just">
                        <a:lnSpc>
                          <a:spcPct val="150000"/>
                        </a:lnSpc>
                      </a:pPr>
                      <a:r>
                        <a:rPr lang="en-GB" sz="2400" dirty="0" smtClean="0">
                          <a:solidFill>
                            <a:srgbClr val="3333FF"/>
                          </a:solidFill>
                          <a:latin typeface="Times New Roman" panose="02020603050405020304" pitchFamily="18" charset="0"/>
                          <a:cs typeface="Times New Roman" panose="02020603050405020304" pitchFamily="18" charset="0"/>
                        </a:rPr>
                        <a:t>7</a:t>
                      </a:r>
                      <a:endParaRPr lang="en-GB" sz="2400" dirty="0">
                        <a:solidFill>
                          <a:srgbClr val="3333FF"/>
                        </a:solidFill>
                        <a:latin typeface="Times New Roman" panose="02020603050405020304" pitchFamily="18" charset="0"/>
                        <a:cs typeface="Times New Roman" panose="02020603050405020304" pitchFamily="18" charset="0"/>
                      </a:endParaRPr>
                    </a:p>
                  </a:txBody>
                  <a:tcPr marL="68580" marR="68580" marT="34290" marB="34290"/>
                </a:tc>
                <a:tc>
                  <a:txBody>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en-US" sz="2400" b="1" i="0" u="none" strike="noStrike" cap="none" normalizeH="0" baseline="0" dirty="0" smtClean="0">
                          <a:ln>
                            <a:noFill/>
                          </a:ln>
                          <a:solidFill>
                            <a:srgbClr val="3333FF"/>
                          </a:solidFill>
                          <a:effectLst/>
                          <a:latin typeface="Times New Roman" panose="02020603050405020304" pitchFamily="18" charset="0"/>
                          <a:cs typeface="Times New Roman" panose="02020603050405020304" pitchFamily="18" charset="0"/>
                        </a:rPr>
                        <a:t>Cloud Computing</a:t>
                      </a:r>
                    </a:p>
                  </a:txBody>
                  <a:tcPr marL="68580" marR="68580" marT="34290" marB="34290"/>
                </a:tc>
                <a:tc>
                  <a:txBody>
                    <a:bodyPr/>
                    <a:lstStyle/>
                    <a:p>
                      <a:pPr marL="342900" marR="0" lvl="0" indent="-342900" algn="just"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kumimoji="0" lang="en-US" altLang="en-US" sz="2400" b="1" i="0" u="none" strike="noStrike" cap="none" normalizeH="0" baseline="0" dirty="0" smtClean="0">
                          <a:ln>
                            <a:noFill/>
                          </a:ln>
                          <a:solidFill>
                            <a:srgbClr val="990099"/>
                          </a:solidFill>
                          <a:effectLst/>
                          <a:latin typeface="Times New Roman" panose="02020603050405020304" pitchFamily="18" charset="0"/>
                          <a:cs typeface="Times New Roman" panose="02020603050405020304" pitchFamily="18" charset="0"/>
                        </a:rPr>
                        <a:t>A</a:t>
                      </a: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llows </a:t>
                      </a:r>
                      <a:r>
                        <a:rPr kumimoji="0" lang="en-US" altLang="en-US" sz="2400" b="1" i="0" u="none" strike="noStrike" cap="none" normalizeH="0" baseline="0" dirty="0" smtClean="0">
                          <a:ln>
                            <a:noFill/>
                          </a:ln>
                          <a:solidFill>
                            <a:srgbClr val="FF0000"/>
                          </a:solidFill>
                          <a:effectLst/>
                          <a:latin typeface="Times New Roman" panose="02020603050405020304" pitchFamily="18" charset="0"/>
                          <a:cs typeface="Times New Roman" panose="02020603050405020304" pitchFamily="18" charset="0"/>
                        </a:rPr>
                        <a:t>users</a:t>
                      </a: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to </a:t>
                      </a:r>
                      <a:r>
                        <a:rPr kumimoji="0" lang="en-US" altLang="en-US" sz="2400" b="1" i="0" u="none" strike="noStrike" cap="none" normalizeH="0" baseline="0" dirty="0" smtClean="0">
                          <a:ln>
                            <a:noFill/>
                          </a:ln>
                          <a:solidFill>
                            <a:srgbClr val="FF0000"/>
                          </a:solidFill>
                          <a:effectLst/>
                          <a:latin typeface="Times New Roman" panose="02020603050405020304" pitchFamily="18" charset="0"/>
                          <a:cs typeface="Times New Roman" panose="02020603050405020304" pitchFamily="18" charset="0"/>
                        </a:rPr>
                        <a:t>store</a:t>
                      </a: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and </a:t>
                      </a:r>
                      <a:r>
                        <a:rPr kumimoji="0" lang="en-US" altLang="en-US" sz="2400" b="1" i="0" u="none" strike="noStrike" cap="none" normalizeH="0" baseline="0" dirty="0" smtClean="0">
                          <a:ln>
                            <a:noFill/>
                          </a:ln>
                          <a:solidFill>
                            <a:srgbClr val="FF0000"/>
                          </a:solidFill>
                          <a:effectLst/>
                          <a:latin typeface="Times New Roman" panose="02020603050405020304" pitchFamily="18" charset="0"/>
                          <a:cs typeface="Times New Roman" panose="02020603050405020304" pitchFamily="18" charset="0"/>
                        </a:rPr>
                        <a:t>access</a:t>
                      </a: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1" i="0" u="none" strike="noStrike" cap="none" normalizeH="0" baseline="0" dirty="0" smtClean="0">
                          <a:ln>
                            <a:noFill/>
                          </a:ln>
                          <a:solidFill>
                            <a:srgbClr val="FF0000"/>
                          </a:solidFill>
                          <a:effectLst/>
                          <a:latin typeface="Times New Roman" panose="02020603050405020304" pitchFamily="18" charset="0"/>
                          <a:cs typeface="Times New Roman" panose="02020603050405020304" pitchFamily="18" charset="0"/>
                        </a:rPr>
                        <a:t>data</a:t>
                      </a: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and </a:t>
                      </a:r>
                      <a:r>
                        <a:rPr kumimoji="0" lang="en-US" altLang="en-US" sz="2400" b="1" i="0" u="none" strike="noStrike" cap="none" normalizeH="0" baseline="0" dirty="0" smtClean="0">
                          <a:ln>
                            <a:noFill/>
                          </a:ln>
                          <a:solidFill>
                            <a:srgbClr val="FF0000"/>
                          </a:solidFill>
                          <a:effectLst/>
                          <a:latin typeface="Times New Roman" panose="02020603050405020304" pitchFamily="18" charset="0"/>
                          <a:cs typeface="Times New Roman" panose="02020603050405020304" pitchFamily="18" charset="0"/>
                        </a:rPr>
                        <a:t>applications</a:t>
                      </a: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from </a:t>
                      </a:r>
                      <a:r>
                        <a:rPr kumimoji="0" lang="en-US" altLang="en-US" sz="2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remote</a:t>
                      </a: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servers</a:t>
                      </a:r>
                      <a:endPar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txBody>
                  <a:tcPr marL="68580" marR="68580" marT="34290" marB="34290"/>
                </a:tc>
                <a:extLst>
                  <a:ext uri="{0D108BD9-81ED-4DB2-BD59-A6C34878D82A}">
                    <a16:rowId xmlns:a16="http://schemas.microsoft.com/office/drawing/2014/main" val="3936362865"/>
                  </a:ext>
                </a:extLst>
              </a:tr>
              <a:tr h="2215258">
                <a:tc>
                  <a:txBody>
                    <a:bodyPr/>
                    <a:lstStyle/>
                    <a:p>
                      <a:pPr algn="just">
                        <a:lnSpc>
                          <a:spcPct val="150000"/>
                        </a:lnSpc>
                      </a:pPr>
                      <a:r>
                        <a:rPr lang="en-GB" sz="2400" dirty="0" smtClean="0">
                          <a:solidFill>
                            <a:srgbClr val="6600CC"/>
                          </a:solidFill>
                          <a:latin typeface="Times New Roman" panose="02020603050405020304" pitchFamily="18" charset="0"/>
                          <a:cs typeface="Times New Roman" panose="02020603050405020304" pitchFamily="18" charset="0"/>
                        </a:rPr>
                        <a:t>8</a:t>
                      </a:r>
                      <a:endParaRPr lang="en-GB" sz="2400" dirty="0">
                        <a:solidFill>
                          <a:srgbClr val="6600CC"/>
                        </a:solidFill>
                        <a:latin typeface="Times New Roman" panose="02020603050405020304" pitchFamily="18" charset="0"/>
                        <a:cs typeface="Times New Roman" panose="02020603050405020304" pitchFamily="18" charset="0"/>
                      </a:endParaRPr>
                    </a:p>
                  </a:txBody>
                  <a:tcPr marL="68580" marR="68580" marT="34290" marB="34290"/>
                </a:tc>
                <a:tc>
                  <a:txBody>
                    <a:bodyPr/>
                    <a:lstStyle/>
                    <a:p>
                      <a:pPr algn="just">
                        <a:lnSpc>
                          <a:spcPct val="150000"/>
                        </a:lnSpc>
                      </a:pPr>
                      <a:r>
                        <a:rPr kumimoji="0" lang="en-US" altLang="en-US" sz="2400" b="1" i="0" u="none" strike="noStrike" cap="none" normalizeH="0" baseline="0" dirty="0" smtClean="0">
                          <a:ln>
                            <a:noFill/>
                          </a:ln>
                          <a:solidFill>
                            <a:srgbClr val="6600CC"/>
                          </a:solidFill>
                          <a:effectLst/>
                          <a:latin typeface="Times New Roman" panose="02020603050405020304" pitchFamily="18" charset="0"/>
                          <a:cs typeface="Times New Roman" panose="02020603050405020304" pitchFamily="18" charset="0"/>
                        </a:rPr>
                        <a:t>Virtualization</a:t>
                      </a:r>
                      <a:endParaRPr lang="en-GB" sz="2400" dirty="0">
                        <a:solidFill>
                          <a:srgbClr val="6600CC"/>
                        </a:solidFill>
                        <a:latin typeface="Times New Roman" panose="02020603050405020304" pitchFamily="18" charset="0"/>
                        <a:cs typeface="Times New Roman" panose="02020603050405020304" pitchFamily="18" charset="0"/>
                      </a:endParaRPr>
                    </a:p>
                  </a:txBody>
                  <a:tcPr marL="68580" marR="68580" marT="34290" marB="34290"/>
                </a:tc>
                <a:tc>
                  <a:txBody>
                    <a:bodyPr/>
                    <a:lstStyle/>
                    <a:p>
                      <a:pPr marL="457200" marR="0" lvl="0" indent="-457200" algn="just" defTabSz="914400" rtl="0" eaLnBrk="1" fontAlgn="auto" latinLnBrk="0" hangingPunct="1">
                        <a:lnSpc>
                          <a:spcPct val="150000"/>
                        </a:lnSpc>
                        <a:spcBef>
                          <a:spcPts val="0"/>
                        </a:spcBef>
                        <a:spcAft>
                          <a:spcPts val="0"/>
                        </a:spcAft>
                        <a:buClr>
                          <a:schemeClr val="folHlink"/>
                        </a:buClr>
                        <a:buSzTx/>
                        <a:buFont typeface="Wingdings" panose="05000000000000000000" pitchFamily="2" charset="2"/>
                        <a:buChar char="§"/>
                        <a:tabLst/>
                        <a:defRPr/>
                      </a:pP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Allows </a:t>
                      </a:r>
                      <a:r>
                        <a:rPr kumimoji="0" lang="en-US" altLang="en-US" sz="2400" b="1" i="0" u="none" strike="noStrike" cap="none" normalizeH="0" baseline="0" dirty="0" smtClean="0">
                          <a:ln>
                            <a:noFill/>
                          </a:ln>
                          <a:solidFill>
                            <a:srgbClr val="0000CC"/>
                          </a:solidFill>
                          <a:effectLst/>
                          <a:latin typeface="Times New Roman" panose="02020603050405020304" pitchFamily="18" charset="0"/>
                          <a:cs typeface="Times New Roman" panose="02020603050405020304" pitchFamily="18" charset="0"/>
                        </a:rPr>
                        <a:t>multiple</a:t>
                      </a: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1" i="0" u="none" strike="noStrike" cap="none" normalizeH="0" baseline="0" dirty="0" smtClean="0">
                          <a:ln>
                            <a:noFill/>
                          </a:ln>
                          <a:solidFill>
                            <a:srgbClr val="0000CC"/>
                          </a:solidFill>
                          <a:effectLst/>
                          <a:latin typeface="Times New Roman" panose="02020603050405020304" pitchFamily="18" charset="0"/>
                          <a:cs typeface="Times New Roman" panose="02020603050405020304" pitchFamily="18" charset="0"/>
                        </a:rPr>
                        <a:t>virtual</a:t>
                      </a: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1" i="0" u="none" strike="noStrike" cap="none" normalizeH="0" baseline="0" dirty="0" smtClean="0">
                          <a:ln>
                            <a:noFill/>
                          </a:ln>
                          <a:solidFill>
                            <a:srgbClr val="0000CC"/>
                          </a:solidFill>
                          <a:effectLst/>
                          <a:latin typeface="Times New Roman" panose="02020603050405020304" pitchFamily="18" charset="0"/>
                          <a:cs typeface="Times New Roman" panose="02020603050405020304" pitchFamily="18" charset="0"/>
                        </a:rPr>
                        <a:t>machines</a:t>
                      </a: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to </a:t>
                      </a:r>
                      <a:r>
                        <a:rPr kumimoji="0" lang="en-US" altLang="en-US" sz="2400" b="1" i="0" u="none" strike="noStrike" cap="none" normalizeH="0" baseline="0" dirty="0" smtClean="0">
                          <a:ln>
                            <a:noFill/>
                          </a:ln>
                          <a:solidFill>
                            <a:srgbClr val="A50021"/>
                          </a:solidFill>
                          <a:effectLst/>
                          <a:latin typeface="Times New Roman" panose="02020603050405020304" pitchFamily="18" charset="0"/>
                          <a:cs typeface="Times New Roman" panose="02020603050405020304" pitchFamily="18" charset="0"/>
                        </a:rPr>
                        <a:t>run</a:t>
                      </a: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on a </a:t>
                      </a:r>
                      <a:r>
                        <a:rPr kumimoji="0" lang="en-US" altLang="en-US" sz="2400" b="1" i="0" u="none" strike="noStrike" cap="none" normalizeH="0" baseline="0" dirty="0" smtClean="0">
                          <a:ln>
                            <a:noFill/>
                          </a:ln>
                          <a:solidFill>
                            <a:srgbClr val="A50021"/>
                          </a:solidFill>
                          <a:effectLst/>
                          <a:latin typeface="Times New Roman" panose="02020603050405020304" pitchFamily="18" charset="0"/>
                          <a:cs typeface="Times New Roman" panose="02020603050405020304" pitchFamily="18" charset="0"/>
                        </a:rPr>
                        <a:t>single</a:t>
                      </a: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1" i="0" u="none" strike="noStrike" cap="none" normalizeH="0" baseline="0" dirty="0" smtClean="0">
                          <a:ln>
                            <a:noFill/>
                          </a:ln>
                          <a:solidFill>
                            <a:srgbClr val="A50021"/>
                          </a:solidFill>
                          <a:effectLst/>
                          <a:latin typeface="Times New Roman" panose="02020603050405020304" pitchFamily="18" charset="0"/>
                          <a:cs typeface="Times New Roman" panose="02020603050405020304" pitchFamily="18" charset="0"/>
                        </a:rPr>
                        <a:t>physical</a:t>
                      </a: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1" i="0" u="none" strike="noStrike" cap="none" normalizeH="0" baseline="0" dirty="0" smtClean="0">
                          <a:ln>
                            <a:noFill/>
                          </a:ln>
                          <a:solidFill>
                            <a:srgbClr val="A50021"/>
                          </a:solidFill>
                          <a:effectLst/>
                          <a:latin typeface="Times New Roman" panose="02020603050405020304" pitchFamily="18" charset="0"/>
                          <a:cs typeface="Times New Roman" panose="02020603050405020304" pitchFamily="18" charset="0"/>
                        </a:rPr>
                        <a:t>machine</a:t>
                      </a: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1" i="0" u="none" strike="noStrike" cap="none" normalizeH="0" baseline="0" dirty="0" smtClean="0">
                          <a:ln>
                            <a:noFill/>
                          </a:ln>
                          <a:solidFill>
                            <a:srgbClr val="990099"/>
                          </a:solidFill>
                          <a:effectLst/>
                          <a:latin typeface="Times New Roman" panose="02020603050405020304" pitchFamily="18" charset="0"/>
                          <a:cs typeface="Times New Roman" panose="02020603050405020304" pitchFamily="18" charset="0"/>
                        </a:rPr>
                        <a:t>improving</a:t>
                      </a: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1" i="0" u="none" strike="noStrike" cap="none" normalizeH="0" baseline="0" dirty="0" smtClean="0">
                          <a:ln>
                            <a:noFill/>
                          </a:ln>
                          <a:solidFill>
                            <a:srgbClr val="990099"/>
                          </a:solidFill>
                          <a:effectLst/>
                          <a:latin typeface="Times New Roman" panose="02020603050405020304" pitchFamily="18" charset="0"/>
                          <a:cs typeface="Times New Roman" panose="02020603050405020304" pitchFamily="18" charset="0"/>
                        </a:rPr>
                        <a:t>resource</a:t>
                      </a: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1" i="0" u="none" strike="noStrike" cap="none" normalizeH="0" baseline="0" dirty="0" smtClean="0">
                          <a:ln>
                            <a:noFill/>
                          </a:ln>
                          <a:solidFill>
                            <a:srgbClr val="990099"/>
                          </a:solidFill>
                          <a:effectLst/>
                          <a:latin typeface="Times New Roman" panose="02020603050405020304" pitchFamily="18" charset="0"/>
                          <a:cs typeface="Times New Roman" panose="02020603050405020304" pitchFamily="18" charset="0"/>
                        </a:rPr>
                        <a:t>utilization</a:t>
                      </a: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and </a:t>
                      </a:r>
                      <a:r>
                        <a:rPr kumimoji="0" lang="en-US" altLang="en-US" sz="2400" b="1" i="0" u="none" strike="noStrike" cap="none" normalizeH="0" baseline="0" dirty="0" smtClean="0">
                          <a:ln>
                            <a:noFill/>
                          </a:ln>
                          <a:solidFill>
                            <a:srgbClr val="990099"/>
                          </a:solidFill>
                          <a:effectLst/>
                          <a:latin typeface="Times New Roman" panose="02020603050405020304" pitchFamily="18" charset="0"/>
                          <a:cs typeface="Times New Roman" panose="02020603050405020304" pitchFamily="18" charset="0"/>
                        </a:rPr>
                        <a:t>reducing</a:t>
                      </a: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1" i="0" u="none" strike="noStrike" cap="none" normalizeH="0" baseline="0" dirty="0" smtClean="0">
                          <a:ln>
                            <a:noFill/>
                          </a:ln>
                          <a:solidFill>
                            <a:srgbClr val="990099"/>
                          </a:solidFill>
                          <a:effectLst/>
                          <a:latin typeface="Times New Roman" panose="02020603050405020304" pitchFamily="18" charset="0"/>
                          <a:cs typeface="Times New Roman" panose="02020603050405020304" pitchFamily="18" charset="0"/>
                        </a:rPr>
                        <a:t>costs</a:t>
                      </a: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t>
                      </a:r>
                    </a:p>
                    <a:p>
                      <a:pPr marL="457200" indent="-457200" algn="just">
                        <a:lnSpc>
                          <a:spcPct val="150000"/>
                        </a:lnSpc>
                        <a:spcBef>
                          <a:spcPts val="0"/>
                        </a:spcBef>
                        <a:buClr>
                          <a:schemeClr val="folHlink"/>
                        </a:buClr>
                        <a:buFont typeface="Wingdings" panose="05000000000000000000" pitchFamily="2" charset="2"/>
                        <a:buChar char="§"/>
                      </a:pPr>
                      <a:endParaRPr lang="en-US" altLang="en-US" sz="2400" b="1" dirty="0" smtClean="0">
                        <a:solidFill>
                          <a:srgbClr val="0000CC"/>
                        </a:solidFill>
                        <a:latin typeface="Times New Roman" panose="02020603050405020304" pitchFamily="18" charset="0"/>
                        <a:cs typeface="Times New Roman" panose="02020603050405020304" pitchFamily="18" charset="0"/>
                      </a:endParaRPr>
                    </a:p>
                  </a:txBody>
                  <a:tcPr marL="68580" marR="68580" marT="34290" marB="34290"/>
                </a:tc>
                <a:extLst>
                  <a:ext uri="{0D108BD9-81ED-4DB2-BD59-A6C34878D82A}">
                    <a16:rowId xmlns:a16="http://schemas.microsoft.com/office/drawing/2014/main" val="65623940"/>
                  </a:ext>
                </a:extLst>
              </a:tr>
            </a:tbl>
          </a:graphicData>
        </a:graphic>
      </p:graphicFrame>
    </p:spTree>
    <p:extLst>
      <p:ext uri="{BB962C8B-B14F-4D97-AF65-F5344CB8AC3E}">
        <p14:creationId xmlns:p14="http://schemas.microsoft.com/office/powerpoint/2010/main" val="2951809636"/>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9144000" cy="381000"/>
          </a:xfrm>
        </p:spPr>
        <p:txBody>
          <a:bodyPr>
            <a:noAutofit/>
          </a:bodyPr>
          <a:lstStyle/>
          <a:p>
            <a:pPr algn="ctr"/>
            <a:r>
              <a:rPr lang="en-GB" sz="2000" b="1" dirty="0">
                <a:solidFill>
                  <a:srgbClr val="FF0000"/>
                </a:solidFill>
                <a:latin typeface="Times New Roman" panose="02020603050405020304" pitchFamily="18" charset="0"/>
                <a:cs typeface="Times New Roman" panose="02020603050405020304" pitchFamily="18" charset="0"/>
              </a:rPr>
              <a:t/>
            </a:r>
            <a:br>
              <a:rPr lang="en-GB" sz="2000" b="1" dirty="0">
                <a:solidFill>
                  <a:srgbClr val="FF0000"/>
                </a:solidFill>
                <a:latin typeface="Times New Roman" panose="02020603050405020304" pitchFamily="18" charset="0"/>
                <a:cs typeface="Times New Roman" panose="02020603050405020304" pitchFamily="18" charset="0"/>
              </a:rPr>
            </a:br>
            <a:r>
              <a:rPr lang="en-GB" sz="2000" b="1" dirty="0">
                <a:solidFill>
                  <a:srgbClr val="FF0000"/>
                </a:solidFill>
                <a:latin typeface="Times New Roman" panose="02020603050405020304" pitchFamily="18" charset="0"/>
                <a:cs typeface="Times New Roman" panose="02020603050405020304" pitchFamily="18" charset="0"/>
              </a:rPr>
              <a:t>What are the Advantages of Hybrid Topology?</a:t>
            </a:r>
            <a:br>
              <a:rPr lang="en-GB" sz="2000" b="1" dirty="0">
                <a:solidFill>
                  <a:srgbClr val="FF0000"/>
                </a:solidFill>
                <a:latin typeface="Times New Roman" panose="02020603050405020304" pitchFamily="18" charset="0"/>
                <a:cs typeface="Times New Roman" panose="02020603050405020304" pitchFamily="18" charset="0"/>
              </a:rPr>
            </a:br>
            <a:endParaRPr lang="en-GB" sz="2000" dirty="0"/>
          </a:p>
        </p:txBody>
      </p:sp>
      <p:graphicFrame>
        <p:nvGraphicFramePr>
          <p:cNvPr id="4" name="Table 3"/>
          <p:cNvGraphicFramePr>
            <a:graphicFrameLocks noGrp="1"/>
          </p:cNvGraphicFramePr>
          <p:nvPr>
            <p:extLst>
              <p:ext uri="{D42A27DB-BD31-4B8C-83A1-F6EECF244321}">
                <p14:modId xmlns:p14="http://schemas.microsoft.com/office/powerpoint/2010/main" val="3613434000"/>
              </p:ext>
            </p:extLst>
          </p:nvPr>
        </p:nvGraphicFramePr>
        <p:xfrm>
          <a:off x="0" y="465083"/>
          <a:ext cx="9144000" cy="7125897"/>
        </p:xfrm>
        <a:graphic>
          <a:graphicData uri="http://schemas.openxmlformats.org/drawingml/2006/table">
            <a:tbl>
              <a:tblPr firstRow="1" bandRow="1">
                <a:tableStyleId>{5C22544A-7EE6-4342-B048-85BDC9FD1C3A}</a:tableStyleId>
              </a:tblPr>
              <a:tblGrid>
                <a:gridCol w="461819">
                  <a:extLst>
                    <a:ext uri="{9D8B030D-6E8A-4147-A177-3AD203B41FA5}">
                      <a16:colId xmlns:a16="http://schemas.microsoft.com/office/drawing/2014/main" val="3362397056"/>
                    </a:ext>
                  </a:extLst>
                </a:gridCol>
                <a:gridCol w="1609766">
                  <a:extLst>
                    <a:ext uri="{9D8B030D-6E8A-4147-A177-3AD203B41FA5}">
                      <a16:colId xmlns:a16="http://schemas.microsoft.com/office/drawing/2014/main" val="3100033531"/>
                    </a:ext>
                  </a:extLst>
                </a:gridCol>
                <a:gridCol w="7072415">
                  <a:extLst>
                    <a:ext uri="{9D8B030D-6E8A-4147-A177-3AD203B41FA5}">
                      <a16:colId xmlns:a16="http://schemas.microsoft.com/office/drawing/2014/main" val="2957324778"/>
                    </a:ext>
                  </a:extLst>
                </a:gridCol>
              </a:tblGrid>
              <a:tr h="380525">
                <a:tc>
                  <a:txBody>
                    <a:bodyPr/>
                    <a:lstStyle/>
                    <a:p>
                      <a:pPr algn="just">
                        <a:lnSpc>
                          <a:spcPct val="150000"/>
                        </a:lnSpc>
                      </a:pPr>
                      <a:r>
                        <a:rPr lang="en-GB" sz="2000" dirty="0" smtClean="0">
                          <a:latin typeface="Times New Roman" panose="02020603050405020304" pitchFamily="18" charset="0"/>
                          <a:cs typeface="Times New Roman" panose="02020603050405020304" pitchFamily="18" charset="0"/>
                        </a:rPr>
                        <a:t>No</a:t>
                      </a:r>
                      <a:endParaRPr lang="en-GB" sz="2000" dirty="0">
                        <a:latin typeface="Times New Roman" panose="02020603050405020304" pitchFamily="18" charset="0"/>
                        <a:cs typeface="Times New Roman" panose="02020603050405020304" pitchFamily="18" charset="0"/>
                      </a:endParaRPr>
                    </a:p>
                  </a:txBody>
                  <a:tcPr marL="68580" marR="68580" marT="34290" marB="34290"/>
                </a:tc>
                <a:tc>
                  <a:txBody>
                    <a:bodyPr/>
                    <a:lstStyle/>
                    <a:p>
                      <a:pPr algn="just">
                        <a:lnSpc>
                          <a:spcPct val="150000"/>
                        </a:lnSpc>
                      </a:pPr>
                      <a:r>
                        <a:rPr lang="en-GB" sz="2000" dirty="0" smtClean="0">
                          <a:latin typeface="Times New Roman" panose="02020603050405020304" pitchFamily="18" charset="0"/>
                          <a:cs typeface="Times New Roman" panose="02020603050405020304" pitchFamily="18" charset="0"/>
                        </a:rPr>
                        <a:t>Advantages </a:t>
                      </a:r>
                      <a:endParaRPr lang="en-GB" sz="2000" dirty="0">
                        <a:latin typeface="Times New Roman" panose="02020603050405020304" pitchFamily="18" charset="0"/>
                        <a:cs typeface="Times New Roman" panose="02020603050405020304" pitchFamily="18" charset="0"/>
                      </a:endParaRPr>
                    </a:p>
                  </a:txBody>
                  <a:tcPr marL="68580" marR="68580" marT="34290" marB="34290"/>
                </a:tc>
                <a:tc>
                  <a:txBody>
                    <a:bodyPr/>
                    <a:lstStyle/>
                    <a:p>
                      <a:pPr algn="just">
                        <a:lnSpc>
                          <a:spcPct val="150000"/>
                        </a:lnSpc>
                      </a:pPr>
                      <a:r>
                        <a:rPr lang="en-GB" sz="2000" dirty="0" smtClean="0">
                          <a:latin typeface="Times New Roman" panose="02020603050405020304" pitchFamily="18" charset="0"/>
                          <a:cs typeface="Times New Roman" panose="02020603050405020304" pitchFamily="18" charset="0"/>
                        </a:rPr>
                        <a:t>Description </a:t>
                      </a:r>
                      <a:endParaRPr lang="en-GB" sz="2000" dirty="0">
                        <a:latin typeface="Times New Roman" panose="02020603050405020304" pitchFamily="18" charset="0"/>
                        <a:cs typeface="Times New Roman" panose="02020603050405020304" pitchFamily="18" charset="0"/>
                      </a:endParaRPr>
                    </a:p>
                  </a:txBody>
                  <a:tcPr marL="68580" marR="68580" marT="34290" marB="34290"/>
                </a:tc>
                <a:extLst>
                  <a:ext uri="{0D108BD9-81ED-4DB2-BD59-A6C34878D82A}">
                    <a16:rowId xmlns:a16="http://schemas.microsoft.com/office/drawing/2014/main" val="1830534223"/>
                  </a:ext>
                </a:extLst>
              </a:tr>
              <a:tr h="3331137">
                <a:tc>
                  <a:txBody>
                    <a:bodyPr/>
                    <a:lstStyle/>
                    <a:p>
                      <a:pPr algn="just">
                        <a:lnSpc>
                          <a:spcPct val="150000"/>
                        </a:lnSpc>
                      </a:pPr>
                      <a:r>
                        <a:rPr lang="en-GB" sz="2000" dirty="0" smtClean="0">
                          <a:latin typeface="Times New Roman" panose="02020603050405020304" pitchFamily="18" charset="0"/>
                          <a:cs typeface="Times New Roman" panose="02020603050405020304" pitchFamily="18" charset="0"/>
                        </a:rPr>
                        <a:t>2</a:t>
                      </a:r>
                      <a:endParaRPr lang="en-GB" sz="2000" dirty="0">
                        <a:latin typeface="Times New Roman" panose="02020603050405020304" pitchFamily="18" charset="0"/>
                        <a:cs typeface="Times New Roman" panose="02020603050405020304" pitchFamily="18" charset="0"/>
                      </a:endParaRPr>
                    </a:p>
                  </a:txBody>
                  <a:tcPr marL="68580" marR="68580" marT="34290" marB="34290"/>
                </a:tc>
                <a:tc>
                  <a:txBody>
                    <a:bodyPr/>
                    <a:lstStyle/>
                    <a:p>
                      <a:pPr algn="just">
                        <a:lnSpc>
                          <a:spcPct val="150000"/>
                        </a:lnSpc>
                      </a:pPr>
                      <a:r>
                        <a:rPr lang="en-GB" sz="2000" b="1" dirty="0" smtClean="0">
                          <a:latin typeface="Times New Roman" panose="02020603050405020304" pitchFamily="18" charset="0"/>
                          <a:cs typeface="Times New Roman" panose="02020603050405020304" pitchFamily="18" charset="0"/>
                        </a:rPr>
                        <a:t>Efficiency</a:t>
                      </a:r>
                      <a:endParaRPr lang="en-GB" sz="2000" dirty="0">
                        <a:latin typeface="Times New Roman" panose="02020603050405020304" pitchFamily="18" charset="0"/>
                        <a:cs typeface="Times New Roman" panose="02020603050405020304" pitchFamily="18" charset="0"/>
                      </a:endParaRPr>
                    </a:p>
                  </a:txBody>
                  <a:tcPr marL="68580" marR="68580" marT="34290" marB="34290"/>
                </a:tc>
                <a:tc>
                  <a:txBody>
                    <a:bodyPr/>
                    <a:lstStyle/>
                    <a:p>
                      <a:pPr marL="342900" indent="-342900" algn="just">
                        <a:lnSpc>
                          <a:spcPct val="150000"/>
                        </a:lnSpc>
                        <a:spcBef>
                          <a:spcPts val="0"/>
                        </a:spcBef>
                        <a:buFont typeface="Wingdings" panose="05000000000000000000" pitchFamily="2" charset="2"/>
                        <a:buChar char="§"/>
                      </a:pPr>
                      <a:r>
                        <a:rPr lang="en-GB" sz="2000" dirty="0" smtClean="0">
                          <a:latin typeface="Times New Roman" panose="02020603050405020304" pitchFamily="18" charset="0"/>
                          <a:cs typeface="Times New Roman" panose="02020603050405020304" pitchFamily="18" charset="0"/>
                        </a:rPr>
                        <a:t>The hybrid structure's total efficacy is considerably increased as a result of the mixing of multiple topologies, which not only strengthens the networks' strengths but also balances out their weaknesses. </a:t>
                      </a:r>
                    </a:p>
                    <a:p>
                      <a:pPr marL="342900" indent="-342900" algn="just">
                        <a:lnSpc>
                          <a:spcPct val="150000"/>
                        </a:lnSpc>
                        <a:spcBef>
                          <a:spcPts val="0"/>
                        </a:spcBef>
                        <a:buFont typeface="Wingdings" panose="05000000000000000000" pitchFamily="2" charset="2"/>
                        <a:buChar char="§"/>
                      </a:pPr>
                      <a:r>
                        <a:rPr lang="en-GB" sz="2000" dirty="0" smtClean="0">
                          <a:latin typeface="Times New Roman" panose="02020603050405020304" pitchFamily="18" charset="0"/>
                          <a:cs typeface="Times New Roman" panose="02020603050405020304" pitchFamily="18" charset="0"/>
                        </a:rPr>
                        <a:t>Hybrid star-ring topology may be created by combining the characteristics of both topologies, for instance, a ring topology with high reliability and a star topology with high tolerance.</a:t>
                      </a:r>
                      <a:endParaRPr lang="en-GB" sz="2000" dirty="0">
                        <a:latin typeface="Times New Roman" panose="02020603050405020304" pitchFamily="18" charset="0"/>
                        <a:cs typeface="Times New Roman" panose="02020603050405020304" pitchFamily="18" charset="0"/>
                      </a:endParaRPr>
                    </a:p>
                  </a:txBody>
                  <a:tcPr marL="68580" marR="68580" marT="34290" marB="34290"/>
                </a:tc>
                <a:extLst>
                  <a:ext uri="{0D108BD9-81ED-4DB2-BD59-A6C34878D82A}">
                    <a16:rowId xmlns:a16="http://schemas.microsoft.com/office/drawing/2014/main" val="842586693"/>
                  </a:ext>
                </a:extLst>
              </a:tr>
              <a:tr h="3223689">
                <a:tc>
                  <a:txBody>
                    <a:bodyPr/>
                    <a:lstStyle/>
                    <a:p>
                      <a:pPr algn="just">
                        <a:lnSpc>
                          <a:spcPct val="150000"/>
                        </a:lnSpc>
                      </a:pPr>
                      <a:r>
                        <a:rPr lang="en-GB" sz="2000" dirty="0" smtClean="0">
                          <a:latin typeface="Times New Roman" panose="02020603050405020304" pitchFamily="18" charset="0"/>
                          <a:cs typeface="Times New Roman" panose="02020603050405020304" pitchFamily="18" charset="0"/>
                        </a:rPr>
                        <a:t>3</a:t>
                      </a:r>
                      <a:endParaRPr lang="en-GB" sz="2000" dirty="0">
                        <a:latin typeface="Times New Roman" panose="02020603050405020304" pitchFamily="18" charset="0"/>
                        <a:cs typeface="Times New Roman" panose="02020603050405020304" pitchFamily="18" charset="0"/>
                      </a:endParaRPr>
                    </a:p>
                  </a:txBody>
                  <a:tcPr marL="68580" marR="68580" marT="34290" marB="34290"/>
                </a:tc>
                <a:tc>
                  <a:txBody>
                    <a:bodyPr/>
                    <a:lstStyle/>
                    <a:p>
                      <a:pPr algn="just">
                        <a:lnSpc>
                          <a:spcPct val="150000"/>
                        </a:lnSpc>
                      </a:pPr>
                      <a:r>
                        <a:rPr lang="en-GB" sz="2000" b="1" dirty="0" smtClean="0">
                          <a:latin typeface="Times New Roman" panose="02020603050405020304" pitchFamily="18" charset="0"/>
                          <a:cs typeface="Times New Roman" panose="02020603050405020304" pitchFamily="18" charset="0"/>
                        </a:rPr>
                        <a:t>Reliable Data Link</a:t>
                      </a:r>
                      <a:endParaRPr lang="en-GB" sz="2000" dirty="0">
                        <a:latin typeface="Times New Roman" panose="02020603050405020304" pitchFamily="18" charset="0"/>
                        <a:cs typeface="Times New Roman" panose="02020603050405020304" pitchFamily="18" charset="0"/>
                      </a:endParaRPr>
                    </a:p>
                  </a:txBody>
                  <a:tcPr marL="68580" marR="68580" marT="34290" marB="34290"/>
                </a:tc>
                <a:tc>
                  <a:txBody>
                    <a:bodyPr/>
                    <a:lstStyle/>
                    <a:p>
                      <a:pPr marL="342900" marR="0" lvl="0" indent="-342900" algn="just"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lang="en-GB" sz="2000" dirty="0" smtClean="0">
                          <a:latin typeface="Times New Roman" panose="02020603050405020304" pitchFamily="18" charset="0"/>
                          <a:cs typeface="Times New Roman" panose="02020603050405020304" pitchFamily="18" charset="0"/>
                        </a:rPr>
                        <a:t>As a result of the hybrid topology's use of two separate topological networks' properties, data transport via a hybrid network is incredibly quick and reliable. </a:t>
                      </a:r>
                    </a:p>
                    <a:p>
                      <a:pPr marL="342900" marR="0" lvl="0" indent="-342900" algn="just"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lang="en-GB" sz="2000" dirty="0" smtClean="0">
                          <a:latin typeface="Times New Roman" panose="02020603050405020304" pitchFamily="18" charset="0"/>
                          <a:cs typeface="Times New Roman" panose="02020603050405020304" pitchFamily="18" charset="0"/>
                        </a:rPr>
                        <a:t>The total effectiveness and efficiency of the networks in a hybrid architecture won't be impacted by interference between various nodes.</a:t>
                      </a:r>
                    </a:p>
                    <a:p>
                      <a:pPr algn="just">
                        <a:lnSpc>
                          <a:spcPct val="150000"/>
                        </a:lnSpc>
                      </a:pPr>
                      <a:endParaRPr lang="en-GB" sz="2000" dirty="0">
                        <a:latin typeface="Times New Roman" panose="02020603050405020304" pitchFamily="18" charset="0"/>
                        <a:cs typeface="Times New Roman" panose="02020603050405020304" pitchFamily="18" charset="0"/>
                      </a:endParaRPr>
                    </a:p>
                  </a:txBody>
                  <a:tcPr marL="68580" marR="68580" marT="34290" marB="34290"/>
                </a:tc>
                <a:extLst>
                  <a:ext uri="{0D108BD9-81ED-4DB2-BD59-A6C34878D82A}">
                    <a16:rowId xmlns:a16="http://schemas.microsoft.com/office/drawing/2014/main" val="2112586412"/>
                  </a:ext>
                </a:extLst>
              </a:tr>
            </a:tbl>
          </a:graphicData>
        </a:graphic>
      </p:graphicFrame>
    </p:spTree>
    <p:extLst>
      <p:ext uri="{BB962C8B-B14F-4D97-AF65-F5344CB8AC3E}">
        <p14:creationId xmlns:p14="http://schemas.microsoft.com/office/powerpoint/2010/main" val="1080812234"/>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915400" cy="381000"/>
          </a:xfrm>
        </p:spPr>
        <p:txBody>
          <a:bodyPr>
            <a:noAutofit/>
          </a:bodyPr>
          <a:lstStyle/>
          <a:p>
            <a:pPr algn="ctr"/>
            <a:r>
              <a:rPr lang="en-GB" sz="2000" b="1" dirty="0">
                <a:solidFill>
                  <a:srgbClr val="FF0000"/>
                </a:solidFill>
                <a:latin typeface="Times New Roman" panose="02020603050405020304" pitchFamily="18" charset="0"/>
                <a:cs typeface="Times New Roman" panose="02020603050405020304" pitchFamily="18" charset="0"/>
              </a:rPr>
              <a:t/>
            </a:r>
            <a:br>
              <a:rPr lang="en-GB" sz="2000" b="1" dirty="0">
                <a:solidFill>
                  <a:srgbClr val="FF0000"/>
                </a:solidFill>
                <a:latin typeface="Times New Roman" panose="02020603050405020304" pitchFamily="18" charset="0"/>
                <a:cs typeface="Times New Roman" panose="02020603050405020304" pitchFamily="18" charset="0"/>
              </a:rPr>
            </a:br>
            <a:r>
              <a:rPr lang="en-GB" sz="2000" b="1" dirty="0">
                <a:solidFill>
                  <a:srgbClr val="FF0000"/>
                </a:solidFill>
                <a:latin typeface="Times New Roman" panose="02020603050405020304" pitchFamily="18" charset="0"/>
                <a:cs typeface="Times New Roman" panose="02020603050405020304" pitchFamily="18" charset="0"/>
              </a:rPr>
              <a:t>What are the Advantages of Hybrid Topology?</a:t>
            </a:r>
            <a:br>
              <a:rPr lang="en-GB" sz="2000" b="1" dirty="0">
                <a:solidFill>
                  <a:srgbClr val="FF0000"/>
                </a:solidFill>
                <a:latin typeface="Times New Roman" panose="02020603050405020304" pitchFamily="18" charset="0"/>
                <a:cs typeface="Times New Roman" panose="02020603050405020304" pitchFamily="18" charset="0"/>
              </a:rPr>
            </a:br>
            <a:endParaRPr lang="en-GB" sz="2000" dirty="0"/>
          </a:p>
        </p:txBody>
      </p:sp>
      <p:graphicFrame>
        <p:nvGraphicFramePr>
          <p:cNvPr id="4" name="Table 3"/>
          <p:cNvGraphicFramePr>
            <a:graphicFrameLocks noGrp="1"/>
          </p:cNvGraphicFramePr>
          <p:nvPr>
            <p:extLst>
              <p:ext uri="{D42A27DB-BD31-4B8C-83A1-F6EECF244321}">
                <p14:modId xmlns:p14="http://schemas.microsoft.com/office/powerpoint/2010/main" val="1981311712"/>
              </p:ext>
            </p:extLst>
          </p:nvPr>
        </p:nvGraphicFramePr>
        <p:xfrm>
          <a:off x="0" y="381000"/>
          <a:ext cx="9144001" cy="6271260"/>
        </p:xfrm>
        <a:graphic>
          <a:graphicData uri="http://schemas.openxmlformats.org/drawingml/2006/table">
            <a:tbl>
              <a:tblPr firstRow="1" bandRow="1">
                <a:tableStyleId>{5C22544A-7EE6-4342-B048-85BDC9FD1C3A}</a:tableStyleId>
              </a:tblPr>
              <a:tblGrid>
                <a:gridCol w="609600">
                  <a:extLst>
                    <a:ext uri="{9D8B030D-6E8A-4147-A177-3AD203B41FA5}">
                      <a16:colId xmlns:a16="http://schemas.microsoft.com/office/drawing/2014/main" val="3362397056"/>
                    </a:ext>
                  </a:extLst>
                </a:gridCol>
                <a:gridCol w="1752600">
                  <a:extLst>
                    <a:ext uri="{9D8B030D-6E8A-4147-A177-3AD203B41FA5}">
                      <a16:colId xmlns:a16="http://schemas.microsoft.com/office/drawing/2014/main" val="3100033531"/>
                    </a:ext>
                  </a:extLst>
                </a:gridCol>
                <a:gridCol w="6781801">
                  <a:extLst>
                    <a:ext uri="{9D8B030D-6E8A-4147-A177-3AD203B41FA5}">
                      <a16:colId xmlns:a16="http://schemas.microsoft.com/office/drawing/2014/main" val="2957324778"/>
                    </a:ext>
                  </a:extLst>
                </a:gridCol>
              </a:tblGrid>
              <a:tr h="391515">
                <a:tc>
                  <a:txBody>
                    <a:bodyPr/>
                    <a:lstStyle/>
                    <a:p>
                      <a:pPr algn="just"/>
                      <a:r>
                        <a:rPr lang="en-GB" sz="2300" dirty="0" smtClean="0">
                          <a:latin typeface="Times New Roman" panose="02020603050405020304" pitchFamily="18" charset="0"/>
                          <a:cs typeface="Times New Roman" panose="02020603050405020304" pitchFamily="18" charset="0"/>
                        </a:rPr>
                        <a:t>No</a:t>
                      </a:r>
                      <a:endParaRPr lang="en-GB" sz="2300" dirty="0">
                        <a:latin typeface="Times New Roman" panose="02020603050405020304" pitchFamily="18" charset="0"/>
                        <a:cs typeface="Times New Roman" panose="02020603050405020304" pitchFamily="18" charset="0"/>
                      </a:endParaRPr>
                    </a:p>
                  </a:txBody>
                  <a:tcPr marL="68580" marR="68580" marT="34290" marB="34290"/>
                </a:tc>
                <a:tc>
                  <a:txBody>
                    <a:bodyPr/>
                    <a:lstStyle/>
                    <a:p>
                      <a:pPr algn="just"/>
                      <a:r>
                        <a:rPr lang="en-GB" sz="2300" dirty="0" smtClean="0">
                          <a:latin typeface="Times New Roman" panose="02020603050405020304" pitchFamily="18" charset="0"/>
                          <a:cs typeface="Times New Roman" panose="02020603050405020304" pitchFamily="18" charset="0"/>
                        </a:rPr>
                        <a:t>Advantages </a:t>
                      </a:r>
                      <a:endParaRPr lang="en-GB" sz="2300" dirty="0">
                        <a:latin typeface="Times New Roman" panose="02020603050405020304" pitchFamily="18" charset="0"/>
                        <a:cs typeface="Times New Roman" panose="02020603050405020304" pitchFamily="18" charset="0"/>
                      </a:endParaRPr>
                    </a:p>
                  </a:txBody>
                  <a:tcPr marL="68580" marR="68580" marT="34290" marB="34290"/>
                </a:tc>
                <a:tc>
                  <a:txBody>
                    <a:bodyPr/>
                    <a:lstStyle/>
                    <a:p>
                      <a:pPr algn="just"/>
                      <a:r>
                        <a:rPr lang="en-GB" sz="2300" dirty="0" smtClean="0">
                          <a:latin typeface="Times New Roman" panose="02020603050405020304" pitchFamily="18" charset="0"/>
                          <a:cs typeface="Times New Roman" panose="02020603050405020304" pitchFamily="18" charset="0"/>
                        </a:rPr>
                        <a:t>Description </a:t>
                      </a:r>
                      <a:endParaRPr lang="en-GB" sz="2300" dirty="0">
                        <a:latin typeface="Times New Roman" panose="02020603050405020304" pitchFamily="18" charset="0"/>
                        <a:cs typeface="Times New Roman" panose="02020603050405020304" pitchFamily="18" charset="0"/>
                      </a:endParaRPr>
                    </a:p>
                  </a:txBody>
                  <a:tcPr marL="68580" marR="68580" marT="34290" marB="34290"/>
                </a:tc>
                <a:extLst>
                  <a:ext uri="{0D108BD9-81ED-4DB2-BD59-A6C34878D82A}">
                    <a16:rowId xmlns:a16="http://schemas.microsoft.com/office/drawing/2014/main" val="1830534223"/>
                  </a:ext>
                </a:extLst>
              </a:tr>
              <a:tr h="3418485">
                <a:tc>
                  <a:txBody>
                    <a:bodyPr/>
                    <a:lstStyle/>
                    <a:p>
                      <a:pPr algn="just"/>
                      <a:r>
                        <a:rPr lang="en-GB" sz="2300" dirty="0" smtClean="0">
                          <a:latin typeface="Times New Roman" panose="02020603050405020304" pitchFamily="18" charset="0"/>
                          <a:cs typeface="Times New Roman" panose="02020603050405020304" pitchFamily="18" charset="0"/>
                        </a:rPr>
                        <a:t>4</a:t>
                      </a:r>
                      <a:endParaRPr lang="en-GB" sz="2300" dirty="0">
                        <a:latin typeface="Times New Roman" panose="02020603050405020304" pitchFamily="18" charset="0"/>
                        <a:cs typeface="Times New Roman" panose="02020603050405020304" pitchFamily="18" charset="0"/>
                      </a:endParaRPr>
                    </a:p>
                  </a:txBody>
                  <a:tcPr marL="68580" marR="68580" marT="34290" marB="34290"/>
                </a:tc>
                <a:tc>
                  <a:txBody>
                    <a:bodyPr/>
                    <a:lstStyle/>
                    <a:p>
                      <a:pPr algn="just"/>
                      <a:r>
                        <a:rPr lang="en-GB" sz="2300" b="1" dirty="0" smtClean="0">
                          <a:latin typeface="Times New Roman" panose="02020603050405020304" pitchFamily="18" charset="0"/>
                          <a:cs typeface="Times New Roman" panose="02020603050405020304" pitchFamily="18" charset="0"/>
                        </a:rPr>
                        <a:t>Adaptability</a:t>
                      </a:r>
                      <a:endParaRPr lang="en-GB" sz="2300" dirty="0">
                        <a:latin typeface="Times New Roman" panose="02020603050405020304" pitchFamily="18" charset="0"/>
                        <a:cs typeface="Times New Roman" panose="02020603050405020304" pitchFamily="18" charset="0"/>
                      </a:endParaRPr>
                    </a:p>
                  </a:txBody>
                  <a:tcPr marL="68580" marR="68580" marT="34290" marB="34290"/>
                </a:tc>
                <a:tc>
                  <a:txBody>
                    <a:bodyPr/>
                    <a:lstStyle/>
                    <a:p>
                      <a:pPr marL="342900" indent="-342900" algn="just">
                        <a:lnSpc>
                          <a:spcPct val="150000"/>
                        </a:lnSpc>
                        <a:spcBef>
                          <a:spcPts val="0"/>
                        </a:spcBef>
                        <a:buFont typeface="Wingdings" panose="05000000000000000000" pitchFamily="2" charset="2"/>
                        <a:buChar char="§"/>
                      </a:pPr>
                      <a:r>
                        <a:rPr lang="en-GB" sz="2300" dirty="0" smtClean="0">
                          <a:latin typeface="Times New Roman" panose="02020603050405020304" pitchFamily="18" charset="0"/>
                          <a:cs typeface="Times New Roman" panose="02020603050405020304" pitchFamily="18" charset="0"/>
                        </a:rPr>
                        <a:t>Since the overall configurations and adjustments may be planned and built in accordance with the needs of the users and the organizations that maximize the overall resources of the networks, hybrid topology gives excellent flexibility in usage. </a:t>
                      </a:r>
                    </a:p>
                    <a:p>
                      <a:pPr marL="342900" indent="-342900" algn="just">
                        <a:lnSpc>
                          <a:spcPct val="150000"/>
                        </a:lnSpc>
                        <a:spcBef>
                          <a:spcPts val="0"/>
                        </a:spcBef>
                        <a:buFont typeface="Wingdings" panose="05000000000000000000" pitchFamily="2" charset="2"/>
                        <a:buChar char="§"/>
                      </a:pPr>
                      <a:r>
                        <a:rPr lang="en-GB" sz="2300" dirty="0" smtClean="0">
                          <a:latin typeface="Times New Roman" panose="02020603050405020304" pitchFamily="18" charset="0"/>
                          <a:cs typeface="Times New Roman" panose="02020603050405020304" pitchFamily="18" charset="0"/>
                        </a:rPr>
                        <a:t>Thus, the topology is designed to support the characteristics and its utilization in order to use it in various networking contexts. </a:t>
                      </a:r>
                    </a:p>
                    <a:p>
                      <a:pPr marL="342900" indent="-342900" algn="just">
                        <a:lnSpc>
                          <a:spcPct val="150000"/>
                        </a:lnSpc>
                        <a:spcBef>
                          <a:spcPts val="0"/>
                        </a:spcBef>
                        <a:buFont typeface="Wingdings" panose="05000000000000000000" pitchFamily="2" charset="2"/>
                        <a:buChar char="§"/>
                      </a:pPr>
                      <a:r>
                        <a:rPr lang="en-GB" sz="2300" dirty="0" smtClean="0">
                          <a:latin typeface="Times New Roman" panose="02020603050405020304" pitchFamily="18" charset="0"/>
                          <a:cs typeface="Times New Roman" panose="02020603050405020304" pitchFamily="18" charset="0"/>
                        </a:rPr>
                        <a:t>Because of its characteristics, which include several extension points to link, the kind of network may be readily extended.</a:t>
                      </a:r>
                    </a:p>
                  </a:txBody>
                  <a:tcPr marL="68580" marR="68580" marT="34290" marB="34290"/>
                </a:tc>
                <a:extLst>
                  <a:ext uri="{0D108BD9-81ED-4DB2-BD59-A6C34878D82A}">
                    <a16:rowId xmlns:a16="http://schemas.microsoft.com/office/drawing/2014/main" val="842586693"/>
                  </a:ext>
                </a:extLst>
              </a:tr>
            </a:tbl>
          </a:graphicData>
        </a:graphic>
      </p:graphicFrame>
    </p:spTree>
    <p:extLst>
      <p:ext uri="{BB962C8B-B14F-4D97-AF65-F5344CB8AC3E}">
        <p14:creationId xmlns:p14="http://schemas.microsoft.com/office/powerpoint/2010/main" val="197868157"/>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915400" cy="381000"/>
          </a:xfrm>
        </p:spPr>
        <p:txBody>
          <a:bodyPr>
            <a:noAutofit/>
          </a:bodyPr>
          <a:lstStyle/>
          <a:p>
            <a:pPr algn="ctr"/>
            <a:r>
              <a:rPr lang="en-GB" sz="2000" b="1" dirty="0">
                <a:solidFill>
                  <a:srgbClr val="FF0000"/>
                </a:solidFill>
                <a:latin typeface="Times New Roman" panose="02020603050405020304" pitchFamily="18" charset="0"/>
                <a:cs typeface="Times New Roman" panose="02020603050405020304" pitchFamily="18" charset="0"/>
              </a:rPr>
              <a:t/>
            </a:r>
            <a:br>
              <a:rPr lang="en-GB" sz="2000" b="1" dirty="0">
                <a:solidFill>
                  <a:srgbClr val="FF0000"/>
                </a:solidFill>
                <a:latin typeface="Times New Roman" panose="02020603050405020304" pitchFamily="18" charset="0"/>
                <a:cs typeface="Times New Roman" panose="02020603050405020304" pitchFamily="18" charset="0"/>
              </a:rPr>
            </a:br>
            <a:r>
              <a:rPr lang="en-GB" sz="2000" b="1" dirty="0">
                <a:solidFill>
                  <a:srgbClr val="FF0000"/>
                </a:solidFill>
                <a:latin typeface="Times New Roman" panose="02020603050405020304" pitchFamily="18" charset="0"/>
                <a:cs typeface="Times New Roman" panose="02020603050405020304" pitchFamily="18" charset="0"/>
              </a:rPr>
              <a:t>What are the Advantages of Hybrid Topology?</a:t>
            </a:r>
            <a:br>
              <a:rPr lang="en-GB" sz="2000" b="1" dirty="0">
                <a:solidFill>
                  <a:srgbClr val="FF0000"/>
                </a:solidFill>
                <a:latin typeface="Times New Roman" panose="02020603050405020304" pitchFamily="18" charset="0"/>
                <a:cs typeface="Times New Roman" panose="02020603050405020304" pitchFamily="18" charset="0"/>
              </a:rPr>
            </a:br>
            <a:endParaRPr lang="en-GB" sz="2000" dirty="0"/>
          </a:p>
        </p:txBody>
      </p:sp>
      <p:graphicFrame>
        <p:nvGraphicFramePr>
          <p:cNvPr id="4" name="Table 3"/>
          <p:cNvGraphicFramePr>
            <a:graphicFrameLocks noGrp="1"/>
          </p:cNvGraphicFramePr>
          <p:nvPr>
            <p:extLst>
              <p:ext uri="{D42A27DB-BD31-4B8C-83A1-F6EECF244321}">
                <p14:modId xmlns:p14="http://schemas.microsoft.com/office/powerpoint/2010/main" val="2091210341"/>
              </p:ext>
            </p:extLst>
          </p:nvPr>
        </p:nvGraphicFramePr>
        <p:xfrm>
          <a:off x="0" y="381000"/>
          <a:ext cx="9144001" cy="8511540"/>
        </p:xfrm>
        <a:graphic>
          <a:graphicData uri="http://schemas.openxmlformats.org/drawingml/2006/table">
            <a:tbl>
              <a:tblPr firstRow="1" bandRow="1">
                <a:tableStyleId>{5C22544A-7EE6-4342-B048-85BDC9FD1C3A}</a:tableStyleId>
              </a:tblPr>
              <a:tblGrid>
                <a:gridCol w="609600">
                  <a:extLst>
                    <a:ext uri="{9D8B030D-6E8A-4147-A177-3AD203B41FA5}">
                      <a16:colId xmlns:a16="http://schemas.microsoft.com/office/drawing/2014/main" val="3362397056"/>
                    </a:ext>
                  </a:extLst>
                </a:gridCol>
                <a:gridCol w="1752600">
                  <a:extLst>
                    <a:ext uri="{9D8B030D-6E8A-4147-A177-3AD203B41FA5}">
                      <a16:colId xmlns:a16="http://schemas.microsoft.com/office/drawing/2014/main" val="3100033531"/>
                    </a:ext>
                  </a:extLst>
                </a:gridCol>
                <a:gridCol w="6781801">
                  <a:extLst>
                    <a:ext uri="{9D8B030D-6E8A-4147-A177-3AD203B41FA5}">
                      <a16:colId xmlns:a16="http://schemas.microsoft.com/office/drawing/2014/main" val="2957324778"/>
                    </a:ext>
                  </a:extLst>
                </a:gridCol>
              </a:tblGrid>
              <a:tr h="391515">
                <a:tc>
                  <a:txBody>
                    <a:bodyPr/>
                    <a:lstStyle/>
                    <a:p>
                      <a:pPr algn="just"/>
                      <a:r>
                        <a:rPr lang="en-GB" sz="2300" dirty="0" smtClean="0">
                          <a:latin typeface="Times New Roman" panose="02020603050405020304" pitchFamily="18" charset="0"/>
                          <a:cs typeface="Times New Roman" panose="02020603050405020304" pitchFamily="18" charset="0"/>
                        </a:rPr>
                        <a:t>No</a:t>
                      </a:r>
                      <a:endParaRPr lang="en-GB" sz="2300" dirty="0">
                        <a:latin typeface="Times New Roman" panose="02020603050405020304" pitchFamily="18" charset="0"/>
                        <a:cs typeface="Times New Roman" panose="02020603050405020304" pitchFamily="18" charset="0"/>
                      </a:endParaRPr>
                    </a:p>
                  </a:txBody>
                  <a:tcPr marL="68580" marR="68580" marT="34290" marB="34290"/>
                </a:tc>
                <a:tc>
                  <a:txBody>
                    <a:bodyPr/>
                    <a:lstStyle/>
                    <a:p>
                      <a:pPr algn="just"/>
                      <a:r>
                        <a:rPr lang="en-GB" sz="2300" dirty="0" smtClean="0">
                          <a:latin typeface="Times New Roman" panose="02020603050405020304" pitchFamily="18" charset="0"/>
                          <a:cs typeface="Times New Roman" panose="02020603050405020304" pitchFamily="18" charset="0"/>
                        </a:rPr>
                        <a:t>Advantages </a:t>
                      </a:r>
                      <a:endParaRPr lang="en-GB" sz="2300" dirty="0">
                        <a:latin typeface="Times New Roman" panose="02020603050405020304" pitchFamily="18" charset="0"/>
                        <a:cs typeface="Times New Roman" panose="02020603050405020304" pitchFamily="18" charset="0"/>
                      </a:endParaRPr>
                    </a:p>
                  </a:txBody>
                  <a:tcPr marL="68580" marR="68580" marT="34290" marB="34290"/>
                </a:tc>
                <a:tc>
                  <a:txBody>
                    <a:bodyPr/>
                    <a:lstStyle/>
                    <a:p>
                      <a:pPr algn="just"/>
                      <a:r>
                        <a:rPr lang="en-GB" sz="2300" dirty="0" smtClean="0">
                          <a:latin typeface="Times New Roman" panose="02020603050405020304" pitchFamily="18" charset="0"/>
                          <a:cs typeface="Times New Roman" panose="02020603050405020304" pitchFamily="18" charset="0"/>
                        </a:rPr>
                        <a:t>Description </a:t>
                      </a:r>
                      <a:endParaRPr lang="en-GB" sz="2300" dirty="0">
                        <a:latin typeface="Times New Roman" panose="02020603050405020304" pitchFamily="18" charset="0"/>
                        <a:cs typeface="Times New Roman" panose="02020603050405020304" pitchFamily="18" charset="0"/>
                      </a:endParaRPr>
                    </a:p>
                  </a:txBody>
                  <a:tcPr marL="68580" marR="68580" marT="34290" marB="34290"/>
                </a:tc>
                <a:extLst>
                  <a:ext uri="{0D108BD9-81ED-4DB2-BD59-A6C34878D82A}">
                    <a16:rowId xmlns:a16="http://schemas.microsoft.com/office/drawing/2014/main" val="1830534223"/>
                  </a:ext>
                </a:extLst>
              </a:tr>
              <a:tr h="2740599">
                <a:tc>
                  <a:txBody>
                    <a:bodyPr/>
                    <a:lstStyle/>
                    <a:p>
                      <a:r>
                        <a:rPr lang="en-GB" sz="2300" dirty="0" smtClean="0">
                          <a:latin typeface="Times New Roman" panose="02020603050405020304" pitchFamily="18" charset="0"/>
                          <a:cs typeface="Times New Roman" panose="02020603050405020304" pitchFamily="18" charset="0"/>
                        </a:rPr>
                        <a:t>5</a:t>
                      </a:r>
                      <a:endParaRPr lang="en-GB" sz="2300" dirty="0">
                        <a:latin typeface="Times New Roman" panose="02020603050405020304" pitchFamily="18" charset="0"/>
                        <a:cs typeface="Times New Roman" panose="02020603050405020304" pitchFamily="18" charset="0"/>
                      </a:endParaRPr>
                    </a:p>
                  </a:txBody>
                  <a:tcPr marL="68580" marR="68580" marT="34290" marB="34290"/>
                </a:tc>
                <a:tc>
                  <a:txBody>
                    <a:bodyPr/>
                    <a:lstStyle/>
                    <a:p>
                      <a:r>
                        <a:rPr lang="en-GB" sz="2300" b="1" dirty="0" smtClean="0">
                          <a:latin typeface="Times New Roman" panose="02020603050405020304" pitchFamily="18" charset="0"/>
                          <a:cs typeface="Times New Roman" panose="02020603050405020304" pitchFamily="18" charset="0"/>
                        </a:rPr>
                        <a:t>Secure Transmission Method</a:t>
                      </a:r>
                      <a:endParaRPr lang="en-GB" sz="2300" dirty="0">
                        <a:latin typeface="Times New Roman" panose="02020603050405020304" pitchFamily="18" charset="0"/>
                        <a:cs typeface="Times New Roman" panose="02020603050405020304" pitchFamily="18" charset="0"/>
                      </a:endParaRPr>
                    </a:p>
                  </a:txBody>
                  <a:tcPr marL="68580" marR="68580" marT="34290" marB="34290"/>
                </a:tc>
                <a:tc>
                  <a:txBody>
                    <a:bodyPr/>
                    <a:lstStyle/>
                    <a:p>
                      <a:pPr marL="342900" indent="-342900" algn="just">
                        <a:lnSpc>
                          <a:spcPct val="150000"/>
                        </a:lnSpc>
                        <a:spcBef>
                          <a:spcPts val="0"/>
                        </a:spcBef>
                        <a:buFont typeface="Wingdings" panose="05000000000000000000" pitchFamily="2" charset="2"/>
                        <a:buChar char="§"/>
                      </a:pPr>
                      <a:r>
                        <a:rPr lang="en-GB" sz="2300" dirty="0" smtClean="0">
                          <a:latin typeface="Times New Roman" panose="02020603050405020304" pitchFamily="18" charset="0"/>
                          <a:cs typeface="Times New Roman" panose="02020603050405020304" pitchFamily="18" charset="0"/>
                        </a:rPr>
                        <a:t>When a threat or error occurs in the system, the whole network is not impacted, improving security and debugging capabilities. </a:t>
                      </a:r>
                    </a:p>
                    <a:p>
                      <a:pPr marL="342900" indent="-342900" algn="just">
                        <a:lnSpc>
                          <a:spcPct val="150000"/>
                        </a:lnSpc>
                        <a:spcBef>
                          <a:spcPts val="0"/>
                        </a:spcBef>
                        <a:buFont typeface="Wingdings" panose="05000000000000000000" pitchFamily="2" charset="2"/>
                        <a:buChar char="§"/>
                      </a:pPr>
                      <a:r>
                        <a:rPr lang="en-GB" sz="2300" dirty="0" smtClean="0">
                          <a:latin typeface="Times New Roman" panose="02020603050405020304" pitchFamily="18" charset="0"/>
                          <a:cs typeface="Times New Roman" panose="02020603050405020304" pitchFamily="18" charset="0"/>
                        </a:rPr>
                        <a:t>The separation of the defective components improves fault tolerance, and the current topologies don't need to be changed in order to create a hybrid topology.</a:t>
                      </a:r>
                      <a:endParaRPr lang="en-GB" sz="2300" dirty="0">
                        <a:latin typeface="Times New Roman" panose="02020603050405020304" pitchFamily="18" charset="0"/>
                        <a:cs typeface="Times New Roman" panose="02020603050405020304" pitchFamily="18" charset="0"/>
                      </a:endParaRPr>
                    </a:p>
                  </a:txBody>
                  <a:tcPr marL="68580" marR="68580" marT="34290" marB="34290"/>
                </a:tc>
                <a:extLst>
                  <a:ext uri="{0D108BD9-81ED-4DB2-BD59-A6C34878D82A}">
                    <a16:rowId xmlns:a16="http://schemas.microsoft.com/office/drawing/2014/main" val="2112586412"/>
                  </a:ext>
                </a:extLst>
              </a:tr>
              <a:tr h="2740599">
                <a:tc>
                  <a:txBody>
                    <a:bodyPr/>
                    <a:lstStyle/>
                    <a:p>
                      <a:r>
                        <a:rPr lang="en-GB" sz="2300" dirty="0" smtClean="0">
                          <a:latin typeface="Times New Roman" panose="02020603050405020304" pitchFamily="18" charset="0"/>
                          <a:cs typeface="Times New Roman" panose="02020603050405020304" pitchFamily="18" charset="0"/>
                        </a:rPr>
                        <a:t>6</a:t>
                      </a:r>
                      <a:endParaRPr lang="en-GB" sz="2300" dirty="0">
                        <a:latin typeface="Times New Roman" panose="02020603050405020304" pitchFamily="18" charset="0"/>
                        <a:cs typeface="Times New Roman" panose="02020603050405020304" pitchFamily="18" charset="0"/>
                      </a:endParaRPr>
                    </a:p>
                  </a:txBody>
                  <a:tcPr marL="68580" marR="68580" marT="34290" marB="34290"/>
                </a:tc>
                <a:tc>
                  <a:txBody>
                    <a:bodyPr/>
                    <a:lstStyle/>
                    <a:p>
                      <a:pPr algn="just" fontAlgn="t">
                        <a:lnSpc>
                          <a:spcPct val="150000"/>
                        </a:lnSpc>
                      </a:pPr>
                      <a:r>
                        <a:rPr lang="en-GB" sz="2100" b="1" dirty="0" smtClean="0">
                          <a:latin typeface="Times New Roman" panose="02020603050405020304" pitchFamily="18" charset="0"/>
                          <a:cs typeface="Times New Roman" panose="02020603050405020304" pitchFamily="18" charset="0"/>
                        </a:rPr>
                        <a:t>Scalability</a:t>
                      </a:r>
                      <a:endParaRPr lang="en-GB" sz="2100" dirty="0">
                        <a:latin typeface="Times New Roman" panose="02020603050405020304" pitchFamily="18" charset="0"/>
                        <a:cs typeface="Times New Roman" panose="02020603050405020304" pitchFamily="18" charset="0"/>
                      </a:endParaRPr>
                    </a:p>
                  </a:txBody>
                  <a:tcPr marL="68580" marR="68580" marT="34290" marB="34290"/>
                </a:tc>
                <a:tc>
                  <a:txBody>
                    <a:bodyPr/>
                    <a:lstStyle/>
                    <a:p>
                      <a:pPr marL="342900" indent="-342900" algn="just">
                        <a:lnSpc>
                          <a:spcPct val="150000"/>
                        </a:lnSpc>
                        <a:spcBef>
                          <a:spcPts val="0"/>
                        </a:spcBef>
                        <a:buFont typeface="Wingdings" panose="05000000000000000000" pitchFamily="2" charset="2"/>
                        <a:buChar char="§"/>
                      </a:pPr>
                      <a:r>
                        <a:rPr lang="en-GB" sz="2100" dirty="0" smtClean="0">
                          <a:latin typeface="Times New Roman" panose="02020603050405020304" pitchFamily="18" charset="0"/>
                          <a:cs typeface="Times New Roman" panose="02020603050405020304" pitchFamily="18" charset="0"/>
                        </a:rPr>
                        <a:t>The hybrid network's excellent scalability is one of its best qualities. </a:t>
                      </a:r>
                    </a:p>
                    <a:p>
                      <a:pPr marL="342900" indent="-342900" algn="just">
                        <a:lnSpc>
                          <a:spcPct val="150000"/>
                        </a:lnSpc>
                        <a:spcBef>
                          <a:spcPts val="0"/>
                        </a:spcBef>
                        <a:buFont typeface="Wingdings" panose="05000000000000000000" pitchFamily="2" charset="2"/>
                        <a:buChar char="§"/>
                      </a:pPr>
                      <a:r>
                        <a:rPr lang="en-GB" sz="2100" dirty="0" smtClean="0">
                          <a:latin typeface="Times New Roman" panose="02020603050405020304" pitchFamily="18" charset="0"/>
                          <a:cs typeface="Times New Roman" panose="02020603050405020304" pitchFamily="18" charset="0"/>
                        </a:rPr>
                        <a:t>The construction of hybrid networks enables us to integrate several branch-like networking connection points. </a:t>
                      </a:r>
                    </a:p>
                    <a:p>
                      <a:pPr marL="342900" indent="-342900" algn="just">
                        <a:lnSpc>
                          <a:spcPct val="150000"/>
                        </a:lnSpc>
                        <a:spcBef>
                          <a:spcPts val="0"/>
                        </a:spcBef>
                        <a:buFont typeface="Wingdings" panose="05000000000000000000" pitchFamily="2" charset="2"/>
                        <a:buChar char="§"/>
                      </a:pPr>
                      <a:r>
                        <a:rPr lang="en-GB" sz="2100" dirty="0" smtClean="0">
                          <a:latin typeface="Times New Roman" panose="02020603050405020304" pitchFamily="18" charset="0"/>
                          <a:cs typeface="Times New Roman" panose="02020603050405020304" pitchFamily="18" charset="0"/>
                        </a:rPr>
                        <a:t>Regardless of the network's size, the hardware components are added or withdrawn extremely effectively, and new network components are quickly supplied without affecting the design or branching system as a whole.</a:t>
                      </a:r>
                    </a:p>
                  </a:txBody>
                  <a:tcPr marL="68580" marR="68580" marT="34290" marB="34290"/>
                </a:tc>
                <a:extLst>
                  <a:ext uri="{0D108BD9-81ED-4DB2-BD59-A6C34878D82A}">
                    <a16:rowId xmlns:a16="http://schemas.microsoft.com/office/drawing/2014/main" val="946341345"/>
                  </a:ext>
                </a:extLst>
              </a:tr>
            </a:tbl>
          </a:graphicData>
        </a:graphic>
      </p:graphicFrame>
    </p:spTree>
    <p:extLst>
      <p:ext uri="{BB962C8B-B14F-4D97-AF65-F5344CB8AC3E}">
        <p14:creationId xmlns:p14="http://schemas.microsoft.com/office/powerpoint/2010/main" val="574470247"/>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915400" cy="381000"/>
          </a:xfrm>
        </p:spPr>
        <p:txBody>
          <a:bodyPr>
            <a:noAutofit/>
          </a:bodyPr>
          <a:lstStyle/>
          <a:p>
            <a:pPr algn="ctr"/>
            <a:r>
              <a:rPr lang="en-GB" sz="2000" b="1" dirty="0">
                <a:solidFill>
                  <a:srgbClr val="FF0000"/>
                </a:solidFill>
                <a:latin typeface="Times New Roman" panose="02020603050405020304" pitchFamily="18" charset="0"/>
                <a:cs typeface="Times New Roman" panose="02020603050405020304" pitchFamily="18" charset="0"/>
              </a:rPr>
              <a:t/>
            </a:r>
            <a:br>
              <a:rPr lang="en-GB" sz="2000" b="1" dirty="0">
                <a:solidFill>
                  <a:srgbClr val="FF0000"/>
                </a:solidFill>
                <a:latin typeface="Times New Roman" panose="02020603050405020304" pitchFamily="18" charset="0"/>
                <a:cs typeface="Times New Roman" panose="02020603050405020304" pitchFamily="18" charset="0"/>
              </a:rPr>
            </a:br>
            <a:r>
              <a:rPr lang="en-GB" sz="2000" b="1" dirty="0">
                <a:solidFill>
                  <a:srgbClr val="FF0000"/>
                </a:solidFill>
                <a:latin typeface="Times New Roman" panose="02020603050405020304" pitchFamily="18" charset="0"/>
                <a:cs typeface="Times New Roman" panose="02020603050405020304" pitchFamily="18" charset="0"/>
              </a:rPr>
              <a:t>What are the Advantages of Hybrid Topology?</a:t>
            </a:r>
            <a:br>
              <a:rPr lang="en-GB" sz="2000" b="1" dirty="0">
                <a:solidFill>
                  <a:srgbClr val="FF0000"/>
                </a:solidFill>
                <a:latin typeface="Times New Roman" panose="02020603050405020304" pitchFamily="18" charset="0"/>
                <a:cs typeface="Times New Roman" panose="02020603050405020304" pitchFamily="18" charset="0"/>
              </a:rPr>
            </a:br>
            <a:endParaRPr lang="en-GB" sz="2000" dirty="0"/>
          </a:p>
        </p:txBody>
      </p:sp>
      <p:graphicFrame>
        <p:nvGraphicFramePr>
          <p:cNvPr id="4" name="Table 3"/>
          <p:cNvGraphicFramePr>
            <a:graphicFrameLocks noGrp="1"/>
          </p:cNvGraphicFramePr>
          <p:nvPr>
            <p:extLst>
              <p:ext uri="{D42A27DB-BD31-4B8C-83A1-F6EECF244321}">
                <p14:modId xmlns:p14="http://schemas.microsoft.com/office/powerpoint/2010/main" val="2250154957"/>
              </p:ext>
            </p:extLst>
          </p:nvPr>
        </p:nvGraphicFramePr>
        <p:xfrm>
          <a:off x="0" y="381000"/>
          <a:ext cx="9144001" cy="4343400"/>
        </p:xfrm>
        <a:graphic>
          <a:graphicData uri="http://schemas.openxmlformats.org/drawingml/2006/table">
            <a:tbl>
              <a:tblPr firstRow="1" bandRow="1">
                <a:tableStyleId>{5C22544A-7EE6-4342-B048-85BDC9FD1C3A}</a:tableStyleId>
              </a:tblPr>
              <a:tblGrid>
                <a:gridCol w="609600">
                  <a:extLst>
                    <a:ext uri="{9D8B030D-6E8A-4147-A177-3AD203B41FA5}">
                      <a16:colId xmlns:a16="http://schemas.microsoft.com/office/drawing/2014/main" val="3362397056"/>
                    </a:ext>
                  </a:extLst>
                </a:gridCol>
                <a:gridCol w="1752600">
                  <a:extLst>
                    <a:ext uri="{9D8B030D-6E8A-4147-A177-3AD203B41FA5}">
                      <a16:colId xmlns:a16="http://schemas.microsoft.com/office/drawing/2014/main" val="3100033531"/>
                    </a:ext>
                  </a:extLst>
                </a:gridCol>
                <a:gridCol w="6781801">
                  <a:extLst>
                    <a:ext uri="{9D8B030D-6E8A-4147-A177-3AD203B41FA5}">
                      <a16:colId xmlns:a16="http://schemas.microsoft.com/office/drawing/2014/main" val="2957324778"/>
                    </a:ext>
                  </a:extLst>
                </a:gridCol>
              </a:tblGrid>
              <a:tr h="391515">
                <a:tc>
                  <a:txBody>
                    <a:bodyPr/>
                    <a:lstStyle/>
                    <a:p>
                      <a:pPr algn="just"/>
                      <a:r>
                        <a:rPr lang="en-GB" sz="2400" dirty="0" smtClean="0">
                          <a:latin typeface="Times New Roman" panose="02020603050405020304" pitchFamily="18" charset="0"/>
                          <a:cs typeface="Times New Roman" panose="02020603050405020304" pitchFamily="18" charset="0"/>
                        </a:rPr>
                        <a:t>No</a:t>
                      </a:r>
                      <a:endParaRPr lang="en-GB" sz="2400" dirty="0">
                        <a:latin typeface="Times New Roman" panose="02020603050405020304" pitchFamily="18" charset="0"/>
                        <a:cs typeface="Times New Roman" panose="02020603050405020304" pitchFamily="18" charset="0"/>
                      </a:endParaRPr>
                    </a:p>
                  </a:txBody>
                  <a:tcPr marL="68580" marR="68580" marT="34290" marB="34290"/>
                </a:tc>
                <a:tc>
                  <a:txBody>
                    <a:bodyPr/>
                    <a:lstStyle/>
                    <a:p>
                      <a:pPr algn="just"/>
                      <a:r>
                        <a:rPr lang="en-GB" sz="2400" dirty="0" smtClean="0">
                          <a:latin typeface="Times New Roman" panose="02020603050405020304" pitchFamily="18" charset="0"/>
                          <a:cs typeface="Times New Roman" panose="02020603050405020304" pitchFamily="18" charset="0"/>
                        </a:rPr>
                        <a:t>Advantages </a:t>
                      </a:r>
                      <a:endParaRPr lang="en-GB" sz="2400" dirty="0">
                        <a:latin typeface="Times New Roman" panose="02020603050405020304" pitchFamily="18" charset="0"/>
                        <a:cs typeface="Times New Roman" panose="02020603050405020304" pitchFamily="18" charset="0"/>
                      </a:endParaRPr>
                    </a:p>
                  </a:txBody>
                  <a:tcPr marL="68580" marR="68580" marT="34290" marB="34290"/>
                </a:tc>
                <a:tc>
                  <a:txBody>
                    <a:bodyPr/>
                    <a:lstStyle/>
                    <a:p>
                      <a:pPr algn="just"/>
                      <a:r>
                        <a:rPr lang="en-GB" sz="2400" dirty="0" smtClean="0">
                          <a:latin typeface="Times New Roman" panose="02020603050405020304" pitchFamily="18" charset="0"/>
                          <a:cs typeface="Times New Roman" panose="02020603050405020304" pitchFamily="18" charset="0"/>
                        </a:rPr>
                        <a:t>Description </a:t>
                      </a:r>
                      <a:endParaRPr lang="en-GB" sz="2400" dirty="0">
                        <a:latin typeface="Times New Roman" panose="02020603050405020304" pitchFamily="18" charset="0"/>
                        <a:cs typeface="Times New Roman" panose="02020603050405020304" pitchFamily="18" charset="0"/>
                      </a:endParaRPr>
                    </a:p>
                  </a:txBody>
                  <a:tcPr marL="68580" marR="68580" marT="34290" marB="34290"/>
                </a:tc>
                <a:extLst>
                  <a:ext uri="{0D108BD9-81ED-4DB2-BD59-A6C34878D82A}">
                    <a16:rowId xmlns:a16="http://schemas.microsoft.com/office/drawing/2014/main" val="1830534223"/>
                  </a:ext>
                </a:extLst>
              </a:tr>
              <a:tr h="2740599">
                <a:tc>
                  <a:txBody>
                    <a:bodyPr/>
                    <a:lstStyle/>
                    <a:p>
                      <a:endParaRPr lang="en-GB" sz="2400" dirty="0">
                        <a:latin typeface="Times New Roman" panose="02020603050405020304" pitchFamily="18" charset="0"/>
                        <a:cs typeface="Times New Roman" panose="02020603050405020304" pitchFamily="18" charset="0"/>
                      </a:endParaRPr>
                    </a:p>
                  </a:txBody>
                  <a:tcPr marL="68580" marR="68580" marT="34290" marB="34290"/>
                </a:tc>
                <a:tc>
                  <a:txBody>
                    <a:bodyPr/>
                    <a:lstStyle/>
                    <a:p>
                      <a:endParaRPr lang="en-GB" sz="2400" dirty="0">
                        <a:latin typeface="Times New Roman" panose="02020603050405020304" pitchFamily="18" charset="0"/>
                        <a:cs typeface="Times New Roman" panose="02020603050405020304" pitchFamily="18" charset="0"/>
                      </a:endParaRPr>
                    </a:p>
                  </a:txBody>
                  <a:tcPr marL="68580" marR="68580" marT="34290" marB="34290"/>
                </a:tc>
                <a:tc>
                  <a:txBody>
                    <a:bodyPr/>
                    <a:lstStyle/>
                    <a:p>
                      <a:pPr marL="342900" marR="0" lvl="0" indent="-342900" algn="just"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lang="en-GB" sz="2800" dirty="0" smtClean="0">
                          <a:latin typeface="Times New Roman" panose="02020603050405020304" pitchFamily="18" charset="0"/>
                          <a:cs typeface="Times New Roman" panose="02020603050405020304" pitchFamily="18" charset="0"/>
                        </a:rPr>
                        <a:t>Regardless of the network's size, the hardware components are added or withdrawn extremely effectively, and new network components are quickly supplied without affecting the design or branching system as a whole.</a:t>
                      </a:r>
                    </a:p>
                  </a:txBody>
                  <a:tcPr marL="68580" marR="68580" marT="34290" marB="34290"/>
                </a:tc>
                <a:extLst>
                  <a:ext uri="{0D108BD9-81ED-4DB2-BD59-A6C34878D82A}">
                    <a16:rowId xmlns:a16="http://schemas.microsoft.com/office/drawing/2014/main" val="2112586412"/>
                  </a:ext>
                </a:extLst>
              </a:tr>
            </a:tbl>
          </a:graphicData>
        </a:graphic>
      </p:graphicFrame>
    </p:spTree>
    <p:extLst>
      <p:ext uri="{BB962C8B-B14F-4D97-AF65-F5344CB8AC3E}">
        <p14:creationId xmlns:p14="http://schemas.microsoft.com/office/powerpoint/2010/main" val="2412460147"/>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1530"/>
            <a:ext cx="9067800" cy="349470"/>
          </a:xfrm>
        </p:spPr>
        <p:txBody>
          <a:bodyPr>
            <a:noAutofit/>
          </a:bodyPr>
          <a:lstStyle/>
          <a:p>
            <a:pPr algn="ctr"/>
            <a:r>
              <a:rPr lang="en-GB" sz="2000" b="1" dirty="0">
                <a:solidFill>
                  <a:srgbClr val="FF0000"/>
                </a:solidFill>
                <a:latin typeface="Times New Roman" panose="02020603050405020304" pitchFamily="18" charset="0"/>
                <a:cs typeface="Times New Roman" panose="02020603050405020304" pitchFamily="18" charset="0"/>
              </a:rPr>
              <a:t/>
            </a:r>
            <a:br>
              <a:rPr lang="en-GB" sz="2000" b="1" dirty="0">
                <a:solidFill>
                  <a:srgbClr val="FF0000"/>
                </a:solidFill>
                <a:latin typeface="Times New Roman" panose="02020603050405020304" pitchFamily="18" charset="0"/>
                <a:cs typeface="Times New Roman" panose="02020603050405020304" pitchFamily="18" charset="0"/>
              </a:rPr>
            </a:br>
            <a:r>
              <a:rPr lang="en-GB" sz="2000" b="1" dirty="0">
                <a:solidFill>
                  <a:srgbClr val="FF0000"/>
                </a:solidFill>
                <a:latin typeface="Times New Roman" panose="02020603050405020304" pitchFamily="18" charset="0"/>
                <a:cs typeface="Times New Roman" panose="02020603050405020304" pitchFamily="18" charset="0"/>
              </a:rPr>
              <a:t>What are the Disadvantages of Hybrid Topology?</a:t>
            </a:r>
            <a:br>
              <a:rPr lang="en-GB" sz="2000" b="1" dirty="0">
                <a:solidFill>
                  <a:srgbClr val="FF0000"/>
                </a:solidFill>
                <a:latin typeface="Times New Roman" panose="02020603050405020304" pitchFamily="18" charset="0"/>
                <a:cs typeface="Times New Roman" panose="02020603050405020304" pitchFamily="18" charset="0"/>
              </a:rPr>
            </a:br>
            <a:endParaRPr lang="en-GB" sz="2000" dirty="0"/>
          </a:p>
        </p:txBody>
      </p:sp>
      <p:graphicFrame>
        <p:nvGraphicFramePr>
          <p:cNvPr id="4" name="Table 3"/>
          <p:cNvGraphicFramePr>
            <a:graphicFrameLocks noGrp="1"/>
          </p:cNvGraphicFramePr>
          <p:nvPr>
            <p:extLst>
              <p:ext uri="{D42A27DB-BD31-4B8C-83A1-F6EECF244321}">
                <p14:modId xmlns:p14="http://schemas.microsoft.com/office/powerpoint/2010/main" val="1784551271"/>
              </p:ext>
            </p:extLst>
          </p:nvPr>
        </p:nvGraphicFramePr>
        <p:xfrm>
          <a:off x="-36786" y="399392"/>
          <a:ext cx="9104585" cy="6482315"/>
        </p:xfrm>
        <a:graphic>
          <a:graphicData uri="http://schemas.openxmlformats.org/drawingml/2006/table">
            <a:tbl>
              <a:tblPr firstRow="1" bandRow="1">
                <a:tableStyleId>{5C22544A-7EE6-4342-B048-85BDC9FD1C3A}</a:tableStyleId>
              </a:tblPr>
              <a:tblGrid>
                <a:gridCol w="459828">
                  <a:extLst>
                    <a:ext uri="{9D8B030D-6E8A-4147-A177-3AD203B41FA5}">
                      <a16:colId xmlns:a16="http://schemas.microsoft.com/office/drawing/2014/main" val="3362397056"/>
                    </a:ext>
                  </a:extLst>
                </a:gridCol>
                <a:gridCol w="1786758">
                  <a:extLst>
                    <a:ext uri="{9D8B030D-6E8A-4147-A177-3AD203B41FA5}">
                      <a16:colId xmlns:a16="http://schemas.microsoft.com/office/drawing/2014/main" val="3100033531"/>
                    </a:ext>
                  </a:extLst>
                </a:gridCol>
                <a:gridCol w="6857999">
                  <a:extLst>
                    <a:ext uri="{9D8B030D-6E8A-4147-A177-3AD203B41FA5}">
                      <a16:colId xmlns:a16="http://schemas.microsoft.com/office/drawing/2014/main" val="2957324778"/>
                    </a:ext>
                  </a:extLst>
                </a:gridCol>
              </a:tblGrid>
              <a:tr h="813035">
                <a:tc>
                  <a:txBody>
                    <a:bodyPr/>
                    <a:lstStyle/>
                    <a:p>
                      <a:pPr algn="just"/>
                      <a:r>
                        <a:rPr lang="en-GB" sz="2000" dirty="0" smtClean="0">
                          <a:latin typeface="Times New Roman" panose="02020603050405020304" pitchFamily="18" charset="0"/>
                          <a:cs typeface="Times New Roman" panose="02020603050405020304" pitchFamily="18" charset="0"/>
                        </a:rPr>
                        <a:t>No</a:t>
                      </a:r>
                      <a:endParaRPr lang="en-GB" sz="2000" dirty="0">
                        <a:latin typeface="Times New Roman" panose="02020603050405020304" pitchFamily="18" charset="0"/>
                        <a:cs typeface="Times New Roman" panose="02020603050405020304" pitchFamily="18" charset="0"/>
                      </a:endParaRPr>
                    </a:p>
                  </a:txBody>
                  <a:tcPr marL="68580" marR="68580" marT="34290" marB="34290"/>
                </a:tc>
                <a:tc>
                  <a:txBody>
                    <a:bodyPr/>
                    <a:lstStyle/>
                    <a:p>
                      <a:pPr algn="just"/>
                      <a:r>
                        <a:rPr lang="en-GB" sz="2000" dirty="0" smtClean="0">
                          <a:latin typeface="Times New Roman" panose="02020603050405020304" pitchFamily="18" charset="0"/>
                          <a:cs typeface="Times New Roman" panose="02020603050405020304" pitchFamily="18" charset="0"/>
                        </a:rPr>
                        <a:t>Disadvantages </a:t>
                      </a:r>
                      <a:endParaRPr lang="en-GB" sz="2000" dirty="0">
                        <a:latin typeface="Times New Roman" panose="02020603050405020304" pitchFamily="18" charset="0"/>
                        <a:cs typeface="Times New Roman" panose="02020603050405020304" pitchFamily="18" charset="0"/>
                      </a:endParaRPr>
                    </a:p>
                  </a:txBody>
                  <a:tcPr marL="68580" marR="68580" marT="34290" marB="34290"/>
                </a:tc>
                <a:tc>
                  <a:txBody>
                    <a:bodyPr/>
                    <a:lstStyle/>
                    <a:p>
                      <a:pPr algn="just"/>
                      <a:r>
                        <a:rPr lang="en-GB" sz="2000" dirty="0" smtClean="0">
                          <a:latin typeface="Times New Roman" panose="02020603050405020304" pitchFamily="18" charset="0"/>
                          <a:cs typeface="Times New Roman" panose="02020603050405020304" pitchFamily="18" charset="0"/>
                        </a:rPr>
                        <a:t>Description </a:t>
                      </a:r>
                      <a:endParaRPr lang="en-GB" sz="2000" dirty="0">
                        <a:latin typeface="Times New Roman" panose="02020603050405020304" pitchFamily="18" charset="0"/>
                        <a:cs typeface="Times New Roman" panose="02020603050405020304" pitchFamily="18" charset="0"/>
                      </a:endParaRPr>
                    </a:p>
                  </a:txBody>
                  <a:tcPr marL="68580" marR="68580" marT="34290" marB="34290"/>
                </a:tc>
                <a:extLst>
                  <a:ext uri="{0D108BD9-81ED-4DB2-BD59-A6C34878D82A}">
                    <a16:rowId xmlns:a16="http://schemas.microsoft.com/office/drawing/2014/main" val="1830534223"/>
                  </a:ext>
                </a:extLst>
              </a:tr>
              <a:tr h="2445173">
                <a:tc>
                  <a:txBody>
                    <a:bodyPr/>
                    <a:lstStyle/>
                    <a:p>
                      <a:pPr algn="just">
                        <a:lnSpc>
                          <a:spcPct val="150000"/>
                        </a:lnSpc>
                      </a:pPr>
                      <a:r>
                        <a:rPr lang="en-GB" sz="2200" dirty="0" smtClean="0">
                          <a:latin typeface="Times New Roman" panose="02020603050405020304" pitchFamily="18" charset="0"/>
                          <a:cs typeface="Times New Roman" panose="02020603050405020304" pitchFamily="18" charset="0"/>
                        </a:rPr>
                        <a:t>1</a:t>
                      </a:r>
                      <a:endParaRPr lang="en-GB" sz="2200" dirty="0">
                        <a:latin typeface="Times New Roman" panose="02020603050405020304" pitchFamily="18" charset="0"/>
                        <a:cs typeface="Times New Roman" panose="02020603050405020304" pitchFamily="18" charset="0"/>
                      </a:endParaRPr>
                    </a:p>
                  </a:txBody>
                  <a:tcPr marL="68580" marR="68580" marT="34290" marB="34290"/>
                </a:tc>
                <a:tc>
                  <a:txBody>
                    <a:bodyPr/>
                    <a:lstStyle/>
                    <a:p>
                      <a:pPr algn="just" fontAlgn="t">
                        <a:lnSpc>
                          <a:spcPct val="150000"/>
                        </a:lnSpc>
                      </a:pPr>
                      <a:r>
                        <a:rPr lang="en-GB" sz="2200" b="1" dirty="0" smtClean="0">
                          <a:latin typeface="Times New Roman" panose="02020603050405020304" pitchFamily="18" charset="0"/>
                          <a:cs typeface="Times New Roman" panose="02020603050405020304" pitchFamily="18" charset="0"/>
                        </a:rPr>
                        <a:t>Complex Design</a:t>
                      </a:r>
                      <a:endParaRPr lang="en-GB" sz="2200" dirty="0">
                        <a:latin typeface="Times New Roman" panose="02020603050405020304" pitchFamily="18" charset="0"/>
                        <a:cs typeface="Times New Roman" panose="02020603050405020304" pitchFamily="18" charset="0"/>
                      </a:endParaRPr>
                    </a:p>
                  </a:txBody>
                  <a:tcPr marL="68580" marR="68580" marT="34290" marB="34290"/>
                </a:tc>
                <a:tc>
                  <a:txBody>
                    <a:bodyPr/>
                    <a:lstStyle/>
                    <a:p>
                      <a:pPr marL="342900" marR="0" lvl="0" indent="-342900" algn="just"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lang="en-GB" sz="2200" dirty="0" smtClean="0">
                          <a:latin typeface="Times New Roman" panose="02020603050405020304" pitchFamily="18" charset="0"/>
                          <a:cs typeface="Times New Roman" panose="02020603050405020304" pitchFamily="18" charset="0"/>
                        </a:rPr>
                        <a:t>Making a hybrid network requires a lot of work from the network technicians of topologies because network design is so intricate. </a:t>
                      </a:r>
                    </a:p>
                    <a:p>
                      <a:pPr marL="342900" marR="0" lvl="0" indent="-342900" algn="just"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lang="en-GB" sz="2200" dirty="0" smtClean="0">
                          <a:latin typeface="Times New Roman" panose="02020603050405020304" pitchFamily="18" charset="0"/>
                          <a:cs typeface="Times New Roman" panose="02020603050405020304" pitchFamily="18" charset="0"/>
                        </a:rPr>
                        <a:t>Due to the intricate structure of topology, network processing becomes quite complicated</a:t>
                      </a:r>
                    </a:p>
                  </a:txBody>
                  <a:tcPr marL="68580" marR="68580" marT="34290" marB="34290"/>
                </a:tc>
                <a:extLst>
                  <a:ext uri="{0D108BD9-81ED-4DB2-BD59-A6C34878D82A}">
                    <a16:rowId xmlns:a16="http://schemas.microsoft.com/office/drawing/2014/main" val="842586693"/>
                  </a:ext>
                </a:extLst>
              </a:tr>
              <a:tr h="2822786">
                <a:tc>
                  <a:txBody>
                    <a:bodyPr/>
                    <a:lstStyle/>
                    <a:p>
                      <a:pPr algn="just">
                        <a:lnSpc>
                          <a:spcPct val="150000"/>
                        </a:lnSpc>
                      </a:pPr>
                      <a:r>
                        <a:rPr lang="en-GB" sz="2200" dirty="0" smtClean="0">
                          <a:latin typeface="Times New Roman" panose="02020603050405020304" pitchFamily="18" charset="0"/>
                          <a:cs typeface="Times New Roman" panose="02020603050405020304" pitchFamily="18" charset="0"/>
                        </a:rPr>
                        <a:t>2</a:t>
                      </a:r>
                      <a:endParaRPr lang="en-GB" sz="2200" dirty="0">
                        <a:latin typeface="Times New Roman" panose="02020603050405020304" pitchFamily="18" charset="0"/>
                        <a:cs typeface="Times New Roman" panose="02020603050405020304" pitchFamily="18" charset="0"/>
                      </a:endParaRPr>
                    </a:p>
                  </a:txBody>
                  <a:tcPr marL="68580" marR="68580" marT="34290" marB="34290"/>
                </a:tc>
                <a:tc>
                  <a:txBody>
                    <a:bodyPr/>
                    <a:lstStyle/>
                    <a:p>
                      <a:pPr algn="just" fontAlgn="t">
                        <a:lnSpc>
                          <a:spcPct val="150000"/>
                        </a:lnSpc>
                      </a:pPr>
                      <a:r>
                        <a:rPr lang="en-GB" sz="2200" b="1" dirty="0" smtClean="0">
                          <a:latin typeface="Times New Roman" panose="02020603050405020304" pitchFamily="18" charset="0"/>
                          <a:cs typeface="Times New Roman" panose="02020603050405020304" pitchFamily="18" charset="0"/>
                        </a:rPr>
                        <a:t>High Costs</a:t>
                      </a:r>
                      <a:endParaRPr lang="en-GB" sz="2200" dirty="0">
                        <a:latin typeface="Times New Roman" panose="02020603050405020304" pitchFamily="18" charset="0"/>
                        <a:cs typeface="Times New Roman" panose="02020603050405020304" pitchFamily="18" charset="0"/>
                      </a:endParaRPr>
                    </a:p>
                  </a:txBody>
                  <a:tcPr marL="68580" marR="68580" marT="34290" marB="34290"/>
                </a:tc>
                <a:tc>
                  <a:txBody>
                    <a:bodyPr/>
                    <a:lstStyle/>
                    <a:p>
                      <a:pPr marL="342900" marR="0" lvl="0" indent="-342900" algn="just"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lang="en-GB" sz="2200" dirty="0" smtClean="0">
                          <a:latin typeface="Times New Roman" panose="02020603050405020304" pitchFamily="18" charset="0"/>
                          <a:cs typeface="Times New Roman" panose="02020603050405020304" pitchFamily="18" charset="0"/>
                        </a:rPr>
                        <a:t>Building a network using hybrid architecture demands a significant investment in time and money. </a:t>
                      </a:r>
                    </a:p>
                    <a:p>
                      <a:pPr marL="342900" marR="0" lvl="0" indent="-342900" algn="just"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lang="en-GB" sz="2200" dirty="0" smtClean="0">
                          <a:latin typeface="Times New Roman" panose="02020603050405020304" pitchFamily="18" charset="0"/>
                          <a:cs typeface="Times New Roman" panose="02020603050405020304" pitchFamily="18" charset="0"/>
                        </a:rPr>
                        <a:t>The usage of these resources is expensive and sensitive. </a:t>
                      </a:r>
                    </a:p>
                    <a:p>
                      <a:pPr marL="342900" marR="0" lvl="0" indent="-342900" algn="just"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lang="en-GB" sz="2200" dirty="0" smtClean="0">
                          <a:latin typeface="Times New Roman" panose="02020603050405020304" pitchFamily="18" charset="0"/>
                          <a:cs typeface="Times New Roman" panose="02020603050405020304" pitchFamily="18" charset="0"/>
                        </a:rPr>
                        <a:t>It is more expensive than others since it must be purchased again after being destroyed in order to build a better network.</a:t>
                      </a:r>
                    </a:p>
                  </a:txBody>
                  <a:tcPr marL="68580" marR="68580" marT="34290" marB="34290"/>
                </a:tc>
                <a:extLst>
                  <a:ext uri="{0D108BD9-81ED-4DB2-BD59-A6C34878D82A}">
                    <a16:rowId xmlns:a16="http://schemas.microsoft.com/office/drawing/2014/main" val="546810565"/>
                  </a:ext>
                </a:extLst>
              </a:tr>
            </a:tbl>
          </a:graphicData>
        </a:graphic>
      </p:graphicFrame>
    </p:spTree>
    <p:extLst>
      <p:ext uri="{BB962C8B-B14F-4D97-AF65-F5344CB8AC3E}">
        <p14:creationId xmlns:p14="http://schemas.microsoft.com/office/powerpoint/2010/main" val="3406012699"/>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991600" cy="457200"/>
          </a:xfrm>
        </p:spPr>
        <p:txBody>
          <a:bodyPr>
            <a:noAutofit/>
          </a:bodyPr>
          <a:lstStyle/>
          <a:p>
            <a:pPr algn="ctr"/>
            <a:r>
              <a:rPr lang="en-GB" sz="2000" b="1" dirty="0">
                <a:solidFill>
                  <a:srgbClr val="FF0000"/>
                </a:solidFill>
                <a:latin typeface="Times New Roman" panose="02020603050405020304" pitchFamily="18" charset="0"/>
                <a:cs typeface="Times New Roman" panose="02020603050405020304" pitchFamily="18" charset="0"/>
              </a:rPr>
              <a:t/>
            </a:r>
            <a:br>
              <a:rPr lang="en-GB" sz="2000" b="1" dirty="0">
                <a:solidFill>
                  <a:srgbClr val="FF0000"/>
                </a:solidFill>
                <a:latin typeface="Times New Roman" panose="02020603050405020304" pitchFamily="18" charset="0"/>
                <a:cs typeface="Times New Roman" panose="02020603050405020304" pitchFamily="18" charset="0"/>
              </a:rPr>
            </a:br>
            <a:r>
              <a:rPr lang="en-GB" sz="2000" b="1" dirty="0">
                <a:solidFill>
                  <a:srgbClr val="FF0000"/>
                </a:solidFill>
                <a:latin typeface="Times New Roman" panose="02020603050405020304" pitchFamily="18" charset="0"/>
                <a:cs typeface="Times New Roman" panose="02020603050405020304" pitchFamily="18" charset="0"/>
              </a:rPr>
              <a:t>What are the Disadvantages of Hybrid Topology?</a:t>
            </a:r>
            <a:br>
              <a:rPr lang="en-GB" sz="2000" b="1" dirty="0">
                <a:solidFill>
                  <a:srgbClr val="FF0000"/>
                </a:solidFill>
                <a:latin typeface="Times New Roman" panose="02020603050405020304" pitchFamily="18" charset="0"/>
                <a:cs typeface="Times New Roman" panose="02020603050405020304" pitchFamily="18" charset="0"/>
              </a:rPr>
            </a:br>
            <a:endParaRPr lang="en-GB" sz="2000" dirty="0"/>
          </a:p>
        </p:txBody>
      </p:sp>
      <p:graphicFrame>
        <p:nvGraphicFramePr>
          <p:cNvPr id="4" name="Table 3"/>
          <p:cNvGraphicFramePr>
            <a:graphicFrameLocks noGrp="1"/>
          </p:cNvGraphicFramePr>
          <p:nvPr>
            <p:extLst>
              <p:ext uri="{D42A27DB-BD31-4B8C-83A1-F6EECF244321}">
                <p14:modId xmlns:p14="http://schemas.microsoft.com/office/powerpoint/2010/main" val="1581273343"/>
              </p:ext>
            </p:extLst>
          </p:nvPr>
        </p:nvGraphicFramePr>
        <p:xfrm>
          <a:off x="0" y="457200"/>
          <a:ext cx="9144000" cy="6742738"/>
        </p:xfrm>
        <a:graphic>
          <a:graphicData uri="http://schemas.openxmlformats.org/drawingml/2006/table">
            <a:tbl>
              <a:tblPr firstRow="1" bandRow="1">
                <a:tableStyleId>{5C22544A-7EE6-4342-B048-85BDC9FD1C3A}</a:tableStyleId>
              </a:tblPr>
              <a:tblGrid>
                <a:gridCol w="461819">
                  <a:extLst>
                    <a:ext uri="{9D8B030D-6E8A-4147-A177-3AD203B41FA5}">
                      <a16:colId xmlns:a16="http://schemas.microsoft.com/office/drawing/2014/main" val="3362397056"/>
                    </a:ext>
                  </a:extLst>
                </a:gridCol>
                <a:gridCol w="1693553">
                  <a:extLst>
                    <a:ext uri="{9D8B030D-6E8A-4147-A177-3AD203B41FA5}">
                      <a16:colId xmlns:a16="http://schemas.microsoft.com/office/drawing/2014/main" val="3100033531"/>
                    </a:ext>
                  </a:extLst>
                </a:gridCol>
                <a:gridCol w="6988628">
                  <a:extLst>
                    <a:ext uri="{9D8B030D-6E8A-4147-A177-3AD203B41FA5}">
                      <a16:colId xmlns:a16="http://schemas.microsoft.com/office/drawing/2014/main" val="2957324778"/>
                    </a:ext>
                  </a:extLst>
                </a:gridCol>
              </a:tblGrid>
              <a:tr h="365760">
                <a:tc>
                  <a:txBody>
                    <a:bodyPr/>
                    <a:lstStyle/>
                    <a:p>
                      <a:pPr algn="just"/>
                      <a:r>
                        <a:rPr lang="en-GB" sz="2000" dirty="0" smtClean="0">
                          <a:latin typeface="Times New Roman" panose="02020603050405020304" pitchFamily="18" charset="0"/>
                          <a:cs typeface="Times New Roman" panose="02020603050405020304" pitchFamily="18" charset="0"/>
                        </a:rPr>
                        <a:t>No</a:t>
                      </a:r>
                      <a:endParaRPr lang="en-GB" sz="2000" dirty="0">
                        <a:latin typeface="Times New Roman" panose="02020603050405020304" pitchFamily="18" charset="0"/>
                        <a:cs typeface="Times New Roman" panose="02020603050405020304" pitchFamily="18" charset="0"/>
                      </a:endParaRPr>
                    </a:p>
                  </a:txBody>
                  <a:tcPr marL="68580" marR="68580" marT="34290" marB="34290"/>
                </a:tc>
                <a:tc>
                  <a:txBody>
                    <a:bodyPr/>
                    <a:lstStyle/>
                    <a:p>
                      <a:pPr algn="just"/>
                      <a:r>
                        <a:rPr lang="en-GB" sz="1800" dirty="0" smtClean="0">
                          <a:latin typeface="Times New Roman" panose="02020603050405020304" pitchFamily="18" charset="0"/>
                          <a:cs typeface="Times New Roman" panose="02020603050405020304" pitchFamily="18" charset="0"/>
                        </a:rPr>
                        <a:t>Disadvantages </a:t>
                      </a:r>
                      <a:endParaRPr lang="en-GB" sz="1800" dirty="0">
                        <a:latin typeface="Times New Roman" panose="02020603050405020304" pitchFamily="18" charset="0"/>
                        <a:cs typeface="Times New Roman" panose="02020603050405020304" pitchFamily="18" charset="0"/>
                      </a:endParaRPr>
                    </a:p>
                  </a:txBody>
                  <a:tcPr marL="68580" marR="68580" marT="34290" marB="34290"/>
                </a:tc>
                <a:tc>
                  <a:txBody>
                    <a:bodyPr/>
                    <a:lstStyle/>
                    <a:p>
                      <a:pPr algn="just"/>
                      <a:r>
                        <a:rPr lang="en-GB" sz="2000" dirty="0" smtClean="0">
                          <a:latin typeface="Times New Roman" panose="02020603050405020304" pitchFamily="18" charset="0"/>
                          <a:cs typeface="Times New Roman" panose="02020603050405020304" pitchFamily="18" charset="0"/>
                        </a:rPr>
                        <a:t>Description </a:t>
                      </a:r>
                      <a:endParaRPr lang="en-GB" sz="2000" dirty="0">
                        <a:latin typeface="Times New Roman" panose="02020603050405020304" pitchFamily="18" charset="0"/>
                        <a:cs typeface="Times New Roman" panose="02020603050405020304" pitchFamily="18" charset="0"/>
                      </a:endParaRPr>
                    </a:p>
                  </a:txBody>
                  <a:tcPr marL="68580" marR="68580" marT="34290" marB="34290"/>
                </a:tc>
                <a:extLst>
                  <a:ext uri="{0D108BD9-81ED-4DB2-BD59-A6C34878D82A}">
                    <a16:rowId xmlns:a16="http://schemas.microsoft.com/office/drawing/2014/main" val="1830534223"/>
                  </a:ext>
                </a:extLst>
              </a:tr>
              <a:tr h="2125980">
                <a:tc>
                  <a:txBody>
                    <a:bodyPr/>
                    <a:lstStyle/>
                    <a:p>
                      <a:pPr algn="just">
                        <a:lnSpc>
                          <a:spcPct val="150000"/>
                        </a:lnSpc>
                      </a:pPr>
                      <a:r>
                        <a:rPr lang="en-GB" sz="2000" dirty="0" smtClean="0">
                          <a:latin typeface="Times New Roman" panose="02020603050405020304" pitchFamily="18" charset="0"/>
                          <a:cs typeface="Times New Roman" panose="02020603050405020304" pitchFamily="18" charset="0"/>
                        </a:rPr>
                        <a:t>3</a:t>
                      </a:r>
                      <a:endParaRPr lang="en-GB" sz="2000" dirty="0">
                        <a:latin typeface="Times New Roman" panose="02020603050405020304" pitchFamily="18" charset="0"/>
                        <a:cs typeface="Times New Roman" panose="02020603050405020304" pitchFamily="18" charset="0"/>
                      </a:endParaRPr>
                    </a:p>
                  </a:txBody>
                  <a:tcPr marL="68580" marR="68580" marT="34290" marB="34290"/>
                </a:tc>
                <a:tc>
                  <a:txBody>
                    <a:bodyPr/>
                    <a:lstStyle/>
                    <a:p>
                      <a:pPr algn="just" fontAlgn="t">
                        <a:lnSpc>
                          <a:spcPct val="150000"/>
                        </a:lnSpc>
                      </a:pPr>
                      <a:r>
                        <a:rPr lang="en-GB" sz="2000" b="1" dirty="0" smtClean="0">
                          <a:latin typeface="Times New Roman" panose="02020603050405020304" pitchFamily="18" charset="0"/>
                          <a:cs typeface="Times New Roman" panose="02020603050405020304" pitchFamily="18" charset="0"/>
                        </a:rPr>
                        <a:t>Installation Challenges</a:t>
                      </a:r>
                      <a:endParaRPr lang="en-GB" sz="2000" dirty="0">
                        <a:latin typeface="Times New Roman" panose="02020603050405020304" pitchFamily="18" charset="0"/>
                        <a:cs typeface="Times New Roman" panose="02020603050405020304" pitchFamily="18" charset="0"/>
                      </a:endParaRPr>
                    </a:p>
                  </a:txBody>
                  <a:tcPr marL="68580" marR="68580" marT="34290" marB="34290"/>
                </a:tc>
                <a:tc>
                  <a:txBody>
                    <a:bodyPr/>
                    <a:lstStyle/>
                    <a:p>
                      <a:pPr marL="457200" indent="-457200" algn="just">
                        <a:lnSpc>
                          <a:spcPct val="150000"/>
                        </a:lnSpc>
                        <a:buFont typeface="Wingdings" panose="05000000000000000000" pitchFamily="2" charset="2"/>
                        <a:buChar char="§"/>
                      </a:pPr>
                      <a:r>
                        <a:rPr lang="en-GB" sz="2000" dirty="0" smtClean="0">
                          <a:latin typeface="Times New Roman" panose="02020603050405020304" pitchFamily="18" charset="0"/>
                          <a:cs typeface="Times New Roman" panose="02020603050405020304" pitchFamily="18" charset="0"/>
                        </a:rPr>
                        <a:t>Setting up a big and complicated hybrid topology network is an extremely challenging operation. </a:t>
                      </a:r>
                    </a:p>
                    <a:p>
                      <a:pPr marL="457200" indent="-457200" algn="just">
                        <a:lnSpc>
                          <a:spcPct val="150000"/>
                        </a:lnSpc>
                        <a:buFont typeface="Wingdings" panose="05000000000000000000" pitchFamily="2" charset="2"/>
                        <a:buChar char="§"/>
                      </a:pPr>
                      <a:r>
                        <a:rPr lang="en-GB" sz="2000" dirty="0" smtClean="0">
                          <a:latin typeface="Times New Roman" panose="02020603050405020304" pitchFamily="18" charset="0"/>
                          <a:cs typeface="Times New Roman" panose="02020603050405020304" pitchFamily="18" charset="0"/>
                        </a:rPr>
                        <a:t>Nodes and the cable network need to be configured systematically. </a:t>
                      </a:r>
                    </a:p>
                    <a:p>
                      <a:pPr marL="457200" indent="-457200" algn="just">
                        <a:lnSpc>
                          <a:spcPct val="150000"/>
                        </a:lnSpc>
                        <a:buFont typeface="Wingdings" panose="05000000000000000000" pitchFamily="2" charset="2"/>
                        <a:buChar char="§"/>
                      </a:pPr>
                      <a:r>
                        <a:rPr lang="en-GB" sz="2000" dirty="0" smtClean="0">
                          <a:latin typeface="Times New Roman" panose="02020603050405020304" pitchFamily="18" charset="0"/>
                          <a:cs typeface="Times New Roman" panose="02020603050405020304" pitchFamily="18" charset="0"/>
                        </a:rPr>
                        <a:t>To create such a massive network connection system, the employees must have the necessary skills.</a:t>
                      </a:r>
                    </a:p>
                  </a:txBody>
                  <a:tcPr marL="68580" marR="68580" marT="34290" marB="34290"/>
                </a:tc>
                <a:extLst>
                  <a:ext uri="{0D108BD9-81ED-4DB2-BD59-A6C34878D82A}">
                    <a16:rowId xmlns:a16="http://schemas.microsoft.com/office/drawing/2014/main" val="842586693"/>
                  </a:ext>
                </a:extLst>
              </a:tr>
              <a:tr h="1714500">
                <a:tc>
                  <a:txBody>
                    <a:bodyPr/>
                    <a:lstStyle/>
                    <a:p>
                      <a:pPr algn="just">
                        <a:lnSpc>
                          <a:spcPct val="150000"/>
                        </a:lnSpc>
                      </a:pPr>
                      <a:r>
                        <a:rPr lang="en-GB" sz="2000" dirty="0" smtClean="0">
                          <a:latin typeface="Times New Roman" panose="02020603050405020304" pitchFamily="18" charset="0"/>
                          <a:cs typeface="Times New Roman" panose="02020603050405020304" pitchFamily="18" charset="0"/>
                        </a:rPr>
                        <a:t>4</a:t>
                      </a:r>
                      <a:endParaRPr lang="en-GB" sz="2000" dirty="0">
                        <a:latin typeface="Times New Roman" panose="02020603050405020304" pitchFamily="18" charset="0"/>
                        <a:cs typeface="Times New Roman" panose="02020603050405020304" pitchFamily="18" charset="0"/>
                      </a:endParaRPr>
                    </a:p>
                  </a:txBody>
                  <a:tcPr marL="68580" marR="68580" marT="34290" marB="34290"/>
                </a:tc>
                <a:tc>
                  <a:txBody>
                    <a:bodyPr/>
                    <a:lstStyle/>
                    <a:p>
                      <a:pPr algn="just" fontAlgn="t">
                        <a:lnSpc>
                          <a:spcPct val="150000"/>
                        </a:lnSpc>
                      </a:pPr>
                      <a:r>
                        <a:rPr lang="en-GB" sz="2000" b="1" dirty="0" smtClean="0">
                          <a:latin typeface="Times New Roman" panose="02020603050405020304" pitchFamily="18" charset="0"/>
                          <a:cs typeface="Times New Roman" panose="02020603050405020304" pitchFamily="18" charset="0"/>
                        </a:rPr>
                        <a:t>More Hardware Requirement</a:t>
                      </a:r>
                      <a:endParaRPr lang="en-GB" sz="2000" dirty="0">
                        <a:latin typeface="Times New Roman" panose="02020603050405020304" pitchFamily="18" charset="0"/>
                        <a:cs typeface="Times New Roman" panose="02020603050405020304" pitchFamily="18" charset="0"/>
                      </a:endParaRPr>
                    </a:p>
                  </a:txBody>
                  <a:tcPr marL="68580" marR="68580" marT="34290" marB="34290"/>
                </a:tc>
                <a:tc>
                  <a:txBody>
                    <a:bodyPr/>
                    <a:lstStyle/>
                    <a:p>
                      <a:pPr marL="342900" marR="0" lvl="0" indent="-342900" algn="just"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lang="en-GB" sz="2000" dirty="0" smtClean="0">
                          <a:latin typeface="Times New Roman" panose="02020603050405020304" pitchFamily="18" charset="0"/>
                          <a:cs typeface="Times New Roman" panose="02020603050405020304" pitchFamily="18" charset="0"/>
                        </a:rPr>
                        <a:t>The hybrid topologies employ a greater variety of hardware. </a:t>
                      </a:r>
                    </a:p>
                    <a:p>
                      <a:pPr marL="342900" marR="0" lvl="0" indent="-342900" algn="just"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lang="en-GB" sz="2000" dirty="0" smtClean="0">
                          <a:latin typeface="Times New Roman" panose="02020603050405020304" pitchFamily="18" charset="0"/>
                          <a:cs typeface="Times New Roman" panose="02020603050405020304" pitchFamily="18" charset="0"/>
                        </a:rPr>
                        <a:t>Installation is challenging due to the complexity of the topology and the nodes' connections, and connecting many nodes necessitates using several cables.</a:t>
                      </a:r>
                    </a:p>
                  </a:txBody>
                  <a:tcPr marL="68580" marR="68580" marT="34290" marB="34290"/>
                </a:tc>
                <a:extLst>
                  <a:ext uri="{0D108BD9-81ED-4DB2-BD59-A6C34878D82A}">
                    <a16:rowId xmlns:a16="http://schemas.microsoft.com/office/drawing/2014/main" val="546810565"/>
                  </a:ext>
                </a:extLst>
              </a:tr>
              <a:tr h="1660198">
                <a:tc>
                  <a:txBody>
                    <a:bodyPr/>
                    <a:lstStyle/>
                    <a:p>
                      <a:pPr algn="just">
                        <a:lnSpc>
                          <a:spcPct val="150000"/>
                        </a:lnSpc>
                      </a:pPr>
                      <a:r>
                        <a:rPr lang="en-GB" sz="2000" dirty="0" smtClean="0">
                          <a:latin typeface="Times New Roman" panose="02020603050405020304" pitchFamily="18" charset="0"/>
                          <a:cs typeface="Times New Roman" panose="02020603050405020304" pitchFamily="18" charset="0"/>
                        </a:rPr>
                        <a:t>5</a:t>
                      </a:r>
                      <a:endParaRPr lang="en-GB" sz="2000" dirty="0">
                        <a:latin typeface="Times New Roman" panose="02020603050405020304" pitchFamily="18" charset="0"/>
                        <a:cs typeface="Times New Roman" panose="02020603050405020304" pitchFamily="18" charset="0"/>
                      </a:endParaRPr>
                    </a:p>
                  </a:txBody>
                  <a:tcPr marL="68580" marR="68580" marT="34290" marB="34290"/>
                </a:tc>
                <a:tc>
                  <a:txBody>
                    <a:bodyPr/>
                    <a:lstStyle/>
                    <a:p>
                      <a:pPr algn="just" fontAlgn="t">
                        <a:lnSpc>
                          <a:spcPct val="150000"/>
                        </a:lnSpc>
                      </a:pPr>
                      <a:r>
                        <a:rPr lang="en-GB" sz="2000" b="1" dirty="0" smtClean="0">
                          <a:latin typeface="Times New Roman" panose="02020603050405020304" pitchFamily="18" charset="0"/>
                          <a:cs typeface="Times New Roman" panose="02020603050405020304" pitchFamily="18" charset="0"/>
                        </a:rPr>
                        <a:t>Cable Failures</a:t>
                      </a:r>
                      <a:endParaRPr lang="en-GB" sz="2000" dirty="0">
                        <a:latin typeface="Times New Roman" panose="02020603050405020304" pitchFamily="18" charset="0"/>
                        <a:cs typeface="Times New Roman" panose="02020603050405020304" pitchFamily="18" charset="0"/>
                      </a:endParaRPr>
                    </a:p>
                  </a:txBody>
                  <a:tcPr marL="68580" marR="68580" marT="34290" marB="34290"/>
                </a:tc>
                <a:tc>
                  <a:txBody>
                    <a:bodyPr/>
                    <a:lstStyle/>
                    <a:p>
                      <a:pPr marL="342900" marR="0" lvl="0" indent="-342900" algn="just"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lang="en-GB" sz="2000" dirty="0" smtClean="0">
                          <a:latin typeface="Times New Roman" panose="02020603050405020304" pitchFamily="18" charset="0"/>
                          <a:cs typeface="Times New Roman" panose="02020603050405020304" pitchFamily="18" charset="0"/>
                        </a:rPr>
                        <a:t>Failures of the main backbone cable might occasionally have an impact on not only the linked topologies but also the whole network.</a:t>
                      </a:r>
                    </a:p>
                  </a:txBody>
                  <a:tcPr marL="68580" marR="68580" marT="34290" marB="34290"/>
                </a:tc>
                <a:extLst>
                  <a:ext uri="{0D108BD9-81ED-4DB2-BD59-A6C34878D82A}">
                    <a16:rowId xmlns:a16="http://schemas.microsoft.com/office/drawing/2014/main" val="3526231042"/>
                  </a:ext>
                </a:extLst>
              </a:tr>
            </a:tbl>
          </a:graphicData>
        </a:graphic>
      </p:graphicFrame>
    </p:spTree>
    <p:extLst>
      <p:ext uri="{BB962C8B-B14F-4D97-AF65-F5344CB8AC3E}">
        <p14:creationId xmlns:p14="http://schemas.microsoft.com/office/powerpoint/2010/main" val="2438281380"/>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0" y="0"/>
            <a:ext cx="8915400" cy="457200"/>
          </a:xfrm>
        </p:spPr>
        <p:txBody>
          <a:bodyPr>
            <a:noAutofit/>
          </a:bodyPr>
          <a:lstStyle/>
          <a:p>
            <a:r>
              <a:rPr lang="en-US" sz="2800" b="1" dirty="0" smtClean="0">
                <a:solidFill>
                  <a:srgbClr val="6600CC"/>
                </a:solidFill>
                <a:latin typeface="Times New Roman" pitchFamily="18" charset="0"/>
                <a:cs typeface="Times New Roman" pitchFamily="18" charset="0"/>
              </a:rPr>
              <a:t>Network Models by Capability</a:t>
            </a:r>
            <a:endParaRPr lang="en-US" sz="2800" b="1" dirty="0" smtClean="0">
              <a:solidFill>
                <a:srgbClr val="6600CC"/>
              </a:solidFill>
              <a:latin typeface="Times New Roman" pitchFamily="18" charset="0"/>
            </a:endParaRPr>
          </a:p>
        </p:txBody>
      </p:sp>
      <p:sp>
        <p:nvSpPr>
          <p:cNvPr id="3" name="Slide Number Placeholder 2"/>
          <p:cNvSpPr>
            <a:spLocks noGrp="1"/>
          </p:cNvSpPr>
          <p:nvPr>
            <p:ph type="sldNum" sz="quarter" idx="12"/>
          </p:nvPr>
        </p:nvSpPr>
        <p:spPr/>
        <p:txBody>
          <a:bodyPr/>
          <a:lstStyle/>
          <a:p>
            <a:pPr>
              <a:defRPr/>
            </a:pPr>
            <a:fld id="{E90F455D-9CE0-4F9B-A27C-72E940D52AA5}" type="slidenum">
              <a:rPr lang="en-US" smtClean="0"/>
              <a:pPr>
                <a:defRPr/>
              </a:pPr>
              <a:t>76</a:t>
            </a:fld>
            <a:r>
              <a:rPr lang="en-US" smtClean="0"/>
              <a:t> of 52</a:t>
            </a:r>
            <a:endParaRPr lang="en-US" dirty="0"/>
          </a:p>
        </p:txBody>
      </p:sp>
      <p:sp>
        <p:nvSpPr>
          <p:cNvPr id="102405" name="Text Box 5"/>
          <p:cNvSpPr txBox="1">
            <a:spLocks noChangeArrowheads="1"/>
          </p:cNvSpPr>
          <p:nvPr/>
        </p:nvSpPr>
        <p:spPr bwMode="auto">
          <a:xfrm>
            <a:off x="0" y="462455"/>
            <a:ext cx="9144000" cy="9606476"/>
          </a:xfrm>
          <a:prstGeom prst="rect">
            <a:avLst/>
          </a:prstGeom>
          <a:noFill/>
          <a:ln w="12700">
            <a:noFill/>
            <a:miter lim="800000"/>
            <a:headEnd type="none" w="sm" len="sm"/>
            <a:tailEnd type="none" w="sm" len="sm"/>
          </a:ln>
          <a:effectLst/>
        </p:spPr>
        <p:txBody>
          <a:bodyPr wrap="square">
            <a:spAutoFit/>
          </a:bodyPr>
          <a:lstStyle/>
          <a:p>
            <a:pPr algn="just" eaLnBrk="0" hangingPunct="0">
              <a:lnSpc>
                <a:spcPct val="150000"/>
              </a:lnSpc>
              <a:defRPr/>
            </a:pPr>
            <a:r>
              <a:rPr lang="en-US" sz="3200" b="1" dirty="0" smtClean="0">
                <a:solidFill>
                  <a:srgbClr val="FF0000"/>
                </a:solidFill>
                <a:latin typeface="Times New Roman" panose="02020603050405020304" pitchFamily="18" charset="0"/>
                <a:cs typeface="Times New Roman" panose="02020603050405020304" pitchFamily="18" charset="0"/>
              </a:rPr>
              <a:t>1. Client/Server Model</a:t>
            </a:r>
          </a:p>
          <a:p>
            <a:pPr marL="342900" indent="-342900" algn="just" eaLnBrk="0" hangingPunct="0">
              <a:lnSpc>
                <a:spcPct val="150000"/>
              </a:lnSpc>
              <a:buFont typeface="Wingdings" panose="05000000000000000000" pitchFamily="2" charset="2"/>
              <a:buChar char="§"/>
              <a:defRPr/>
            </a:pPr>
            <a:r>
              <a:rPr lang="en-US" sz="3200" dirty="0" smtClean="0">
                <a:latin typeface="Times New Roman" panose="02020603050405020304" pitchFamily="18" charset="0"/>
                <a:cs typeface="Times New Roman" panose="02020603050405020304" pitchFamily="18" charset="0"/>
              </a:rPr>
              <a:t> Microcomputer users, or </a:t>
            </a:r>
            <a:r>
              <a:rPr lang="en-US" sz="3200" i="1" dirty="0" smtClean="0">
                <a:latin typeface="Times New Roman" panose="02020603050405020304" pitchFamily="18" charset="0"/>
                <a:cs typeface="Times New Roman" panose="02020603050405020304" pitchFamily="18" charset="0"/>
              </a:rPr>
              <a:t>clients</a:t>
            </a:r>
            <a:r>
              <a:rPr lang="en-US" sz="3200" dirty="0" smtClean="0">
                <a:latin typeface="Times New Roman" panose="02020603050405020304" pitchFamily="18" charset="0"/>
                <a:cs typeface="Times New Roman" panose="02020603050405020304" pitchFamily="18" charset="0"/>
              </a:rPr>
              <a:t>, share services of a centralized   computer called a </a:t>
            </a:r>
            <a:r>
              <a:rPr lang="en-US" sz="3200" i="1" dirty="0" smtClean="0">
                <a:latin typeface="Times New Roman" panose="02020603050405020304" pitchFamily="18" charset="0"/>
                <a:cs typeface="Times New Roman" panose="02020603050405020304" pitchFamily="18" charset="0"/>
              </a:rPr>
              <a:t>server</a:t>
            </a:r>
            <a:r>
              <a:rPr lang="en-US" sz="3200" dirty="0" smtClean="0">
                <a:latin typeface="Times New Roman" panose="02020603050405020304" pitchFamily="18" charset="0"/>
                <a:cs typeface="Times New Roman" panose="02020603050405020304" pitchFamily="18" charset="0"/>
              </a:rPr>
              <a:t>.</a:t>
            </a:r>
          </a:p>
          <a:p>
            <a:pPr marL="342900" indent="-342900" algn="just" eaLnBrk="0" hangingPunct="0">
              <a:lnSpc>
                <a:spcPct val="150000"/>
              </a:lnSpc>
              <a:buFont typeface="Wingdings" panose="05000000000000000000" pitchFamily="2" charset="2"/>
              <a:buChar char="§"/>
              <a:defRPr/>
            </a:pPr>
            <a:r>
              <a:rPr lang="en-US" sz="3200" dirty="0" smtClean="0">
                <a:latin typeface="Times New Roman" panose="02020603050405020304" pitchFamily="18" charset="0"/>
                <a:cs typeface="Times New Roman" panose="02020603050405020304" pitchFamily="18" charset="0"/>
              </a:rPr>
              <a:t>Type </a:t>
            </a:r>
            <a:r>
              <a:rPr lang="en-US" sz="3200" dirty="0">
                <a:latin typeface="Times New Roman" panose="02020603050405020304" pitchFamily="18" charset="0"/>
                <a:cs typeface="Times New Roman" panose="02020603050405020304" pitchFamily="18" charset="0"/>
              </a:rPr>
              <a:t>of network in which particular </a:t>
            </a:r>
            <a:r>
              <a:rPr lang="en-US" sz="3200" dirty="0" smtClean="0">
                <a:latin typeface="Times New Roman" panose="02020603050405020304" pitchFamily="18" charset="0"/>
                <a:cs typeface="Times New Roman" panose="02020603050405020304" pitchFamily="18" charset="0"/>
              </a:rPr>
              <a:t>computers— </a:t>
            </a:r>
            <a:r>
              <a:rPr lang="en-US" sz="3200" b="1" dirty="0" smtClean="0">
                <a:latin typeface="Times New Roman" panose="02020603050405020304" pitchFamily="18" charset="0"/>
                <a:cs typeface="Times New Roman" panose="02020603050405020304" pitchFamily="18" charset="0"/>
              </a:rPr>
              <a:t>servers</a:t>
            </a:r>
            <a:r>
              <a:rPr lang="en-US" sz="3200" dirty="0" smtClean="0">
                <a:latin typeface="Times New Roman" panose="02020603050405020304" pitchFamily="18" charset="0"/>
                <a:cs typeface="Times New Roman" panose="02020603050405020304" pitchFamily="18" charset="0"/>
              </a:rPr>
              <a:t>—are </a:t>
            </a:r>
            <a:r>
              <a:rPr lang="en-US" sz="3200" dirty="0">
                <a:latin typeface="Times New Roman" panose="02020603050405020304" pitchFamily="18" charset="0"/>
                <a:cs typeface="Times New Roman" panose="02020603050405020304" pitchFamily="18" charset="0"/>
              </a:rPr>
              <a:t>responsible for resources and providing these resources for other </a:t>
            </a:r>
            <a:r>
              <a:rPr lang="en-US" sz="3200" dirty="0" smtClean="0">
                <a:latin typeface="Times New Roman" panose="02020603050405020304" pitchFamily="18" charset="0"/>
                <a:cs typeface="Times New Roman" panose="02020603050405020304" pitchFamily="18" charset="0"/>
              </a:rPr>
              <a:t>computers— </a:t>
            </a:r>
            <a:r>
              <a:rPr lang="en-US" sz="3200" b="1" dirty="0">
                <a:latin typeface="Times New Roman" panose="02020603050405020304" pitchFamily="18" charset="0"/>
                <a:cs typeface="Times New Roman" panose="02020603050405020304" pitchFamily="18" charset="0"/>
              </a:rPr>
              <a:t>clients</a:t>
            </a:r>
            <a:r>
              <a:rPr lang="en-US" sz="3200" dirty="0">
                <a:latin typeface="Times New Roman" panose="02020603050405020304" pitchFamily="18" charset="0"/>
                <a:cs typeface="Times New Roman" panose="02020603050405020304" pitchFamily="18" charset="0"/>
              </a:rPr>
              <a:t>. </a:t>
            </a:r>
            <a:endParaRPr lang="en-US" sz="3200" dirty="0" smtClean="0">
              <a:latin typeface="Times New Roman" panose="02020603050405020304" pitchFamily="18" charset="0"/>
              <a:cs typeface="Times New Roman" panose="02020603050405020304" pitchFamily="18" charset="0"/>
            </a:endParaRPr>
          </a:p>
          <a:p>
            <a:pPr marL="342900" indent="-342900" algn="just" eaLnBrk="0" hangingPunct="0">
              <a:lnSpc>
                <a:spcPct val="150000"/>
              </a:lnSpc>
              <a:buFont typeface="Wingdings" panose="05000000000000000000" pitchFamily="2" charset="2"/>
              <a:buChar char="§"/>
              <a:defRPr/>
            </a:pPr>
            <a:r>
              <a:rPr lang="en-US" sz="3200" dirty="0" smtClean="0">
                <a:latin typeface="Times New Roman" panose="02020603050405020304" pitchFamily="18" charset="0"/>
                <a:cs typeface="Times New Roman" panose="02020603050405020304" pitchFamily="18" charset="0"/>
              </a:rPr>
              <a:t>There </a:t>
            </a:r>
            <a:r>
              <a:rPr lang="en-US" sz="3200" dirty="0">
                <a:latin typeface="Times New Roman" panose="02020603050405020304" pitchFamily="18" charset="0"/>
                <a:cs typeface="Times New Roman" panose="02020603050405020304" pitchFamily="18" charset="0"/>
              </a:rPr>
              <a:t>can be many clients and one server, or vice </a:t>
            </a:r>
            <a:r>
              <a:rPr lang="en-US" sz="3200" dirty="0" smtClean="0">
                <a:latin typeface="Times New Roman" panose="02020603050405020304" pitchFamily="18" charset="0"/>
                <a:cs typeface="Times New Roman" panose="02020603050405020304" pitchFamily="18" charset="0"/>
              </a:rPr>
              <a:t>versa.</a:t>
            </a:r>
          </a:p>
          <a:p>
            <a:pPr marL="342900" indent="-342900" algn="just" eaLnBrk="0" hangingPunct="0">
              <a:lnSpc>
                <a:spcPct val="150000"/>
              </a:lnSpc>
              <a:buFont typeface="Wingdings" panose="05000000000000000000" pitchFamily="2" charset="2"/>
              <a:buChar char="§"/>
              <a:defRPr/>
            </a:pPr>
            <a:r>
              <a:rPr lang="en-US" sz="3200" dirty="0" smtClean="0">
                <a:latin typeface="Times New Roman" panose="02020603050405020304" pitchFamily="18" charset="0"/>
                <a:cs typeface="Times New Roman" panose="02020603050405020304" pitchFamily="18" charset="0"/>
              </a:rPr>
              <a:t>Servers </a:t>
            </a:r>
            <a:r>
              <a:rPr lang="en-US" sz="3200" dirty="0">
                <a:latin typeface="Times New Roman" panose="02020603050405020304" pitchFamily="18" charset="0"/>
                <a:cs typeface="Times New Roman" panose="02020603050405020304" pitchFamily="18" charset="0"/>
              </a:rPr>
              <a:t>can have one specific type of resource to control.  </a:t>
            </a:r>
          </a:p>
          <a:p>
            <a:pPr marL="342900" indent="-342900" algn="just" eaLnBrk="0" hangingPunct="0">
              <a:lnSpc>
                <a:spcPct val="150000"/>
              </a:lnSpc>
              <a:buFont typeface="Wingdings" panose="05000000000000000000" pitchFamily="2" charset="2"/>
              <a:buChar char="§"/>
              <a:defRPr/>
            </a:pPr>
            <a:endParaRPr lang="en-US" sz="3200" dirty="0" smtClean="0">
              <a:latin typeface="Times New Roman" panose="02020603050405020304" pitchFamily="18" charset="0"/>
              <a:cs typeface="Times New Roman" panose="02020603050405020304" pitchFamily="18" charset="0"/>
            </a:endParaRPr>
          </a:p>
          <a:p>
            <a:pPr algn="just" eaLnBrk="0" hangingPunct="0">
              <a:lnSpc>
                <a:spcPct val="150000"/>
              </a:lnSpc>
              <a:defRPr/>
            </a:pPr>
            <a:endParaRPr lang="en-US" sz="3200"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2405"/>
                                        </p:tgtEl>
                                        <p:attrNameLst>
                                          <p:attrName>style.visibility</p:attrName>
                                        </p:attrNameLst>
                                      </p:cBhvr>
                                      <p:to>
                                        <p:strVal val="visible"/>
                                      </p:to>
                                    </p:set>
                                    <p:anim calcmode="lin" valueType="num">
                                      <p:cBhvr additive="base">
                                        <p:cTn id="7" dur="500" fill="hold"/>
                                        <p:tgtEl>
                                          <p:spTgt spid="102405"/>
                                        </p:tgtEl>
                                        <p:attrNameLst>
                                          <p:attrName>ppt_x</p:attrName>
                                        </p:attrNameLst>
                                      </p:cBhvr>
                                      <p:tavLst>
                                        <p:tav tm="0">
                                          <p:val>
                                            <p:strVal val="0-#ppt_w/2"/>
                                          </p:val>
                                        </p:tav>
                                        <p:tav tm="100000">
                                          <p:val>
                                            <p:strVal val="#ppt_x"/>
                                          </p:val>
                                        </p:tav>
                                      </p:tavLst>
                                    </p:anim>
                                    <p:anim calcmode="lin" valueType="num">
                                      <p:cBhvr additive="base">
                                        <p:cTn id="8" dur="500" fill="hold"/>
                                        <p:tgtEl>
                                          <p:spTgt spid="10240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05" grpId="0" autoUpdateAnimBg="0"/>
    </p:bldLst>
  </p:timing>
</p:sld>
</file>

<file path=ppt/slides/slide7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E90F455D-9CE0-4F9B-A27C-72E940D52AA5}" type="slidenum">
              <a:rPr lang="en-US" smtClean="0"/>
              <a:pPr>
                <a:defRPr/>
              </a:pPr>
              <a:t>77</a:t>
            </a:fld>
            <a:r>
              <a:rPr lang="en-US" smtClean="0"/>
              <a:t> of 52</a:t>
            </a:r>
            <a:endParaRPr lang="en-US" dirty="0"/>
          </a:p>
        </p:txBody>
      </p:sp>
      <p:pic>
        <p:nvPicPr>
          <p:cNvPr id="102407" name="Picture 7"/>
          <p:cNvPicPr>
            <a:picLocks noChangeArrowheads="1"/>
          </p:cNvPicPr>
          <p:nvPr/>
        </p:nvPicPr>
        <p:blipFill>
          <a:blip r:embed="rId2"/>
          <a:srcRect/>
          <a:stretch>
            <a:fillRect/>
          </a:stretch>
        </p:blipFill>
        <p:spPr bwMode="auto">
          <a:xfrm>
            <a:off x="304800" y="228600"/>
            <a:ext cx="8534400" cy="5715000"/>
          </a:xfrm>
          <a:prstGeom prst="rect">
            <a:avLst/>
          </a:prstGeom>
          <a:noFill/>
          <a:ln w="9525">
            <a:noFill/>
            <a:miter lim="800000"/>
            <a:headEnd/>
            <a:tailEnd/>
          </a:ln>
        </p:spPr>
      </p:pic>
    </p:spTree>
    <p:extLst>
      <p:ext uri="{BB962C8B-B14F-4D97-AF65-F5344CB8AC3E}">
        <p14:creationId xmlns:p14="http://schemas.microsoft.com/office/powerpoint/2010/main" val="3098132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02407"/>
                                        </p:tgtEl>
                                        <p:attrNameLst>
                                          <p:attrName>style.visibility</p:attrName>
                                        </p:attrNameLst>
                                      </p:cBhvr>
                                      <p:to>
                                        <p:strVal val="visible"/>
                                      </p:to>
                                    </p:set>
                                    <p:animEffect transition="in" filter="dissolve">
                                      <p:cBhvr>
                                        <p:cTn id="7" dur="500"/>
                                        <p:tgtEl>
                                          <p:spTgt spid="1024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33400"/>
          </a:xfrm>
        </p:spPr>
        <p:txBody>
          <a:bodyPr>
            <a:normAutofit fontScale="90000"/>
          </a:bodyPr>
          <a:lstStyle/>
          <a:p>
            <a:r>
              <a:rPr lang="en-GB" sz="2400" b="1" dirty="0" smtClean="0">
                <a:solidFill>
                  <a:srgbClr val="FF0000"/>
                </a:solidFill>
                <a:latin typeface="Times New Roman" panose="02020603050405020304" pitchFamily="18" charset="0"/>
                <a:cs typeface="Times New Roman" panose="02020603050405020304" pitchFamily="18" charset="0"/>
              </a:rPr>
              <a:t>Client/server network</a:t>
            </a:r>
            <a:endParaRPr lang="en-GB" sz="2400"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0" y="381000"/>
            <a:ext cx="9143999" cy="6476999"/>
          </a:xfrm>
        </p:spPr>
        <p:txBody>
          <a:bodyPr>
            <a:noAutofit/>
          </a:bodyPr>
          <a:lstStyle/>
          <a:p>
            <a:pPr algn="just">
              <a:lnSpc>
                <a:spcPct val="150000"/>
              </a:lnSpc>
              <a:spcBef>
                <a:spcPts val="0"/>
              </a:spcBef>
              <a:buFont typeface="Wingdings" panose="05000000000000000000" pitchFamily="2" charset="2"/>
              <a:buChar char="§"/>
            </a:pPr>
            <a:r>
              <a:rPr lang="en-GB" sz="2600" dirty="0" smtClean="0">
                <a:latin typeface="Times New Roman" panose="02020603050405020304" pitchFamily="18" charset="0"/>
                <a:cs typeface="Times New Roman" panose="02020603050405020304" pitchFamily="18" charset="0"/>
              </a:rPr>
              <a:t>The </a:t>
            </a:r>
            <a:r>
              <a:rPr lang="en-GB" sz="2600" dirty="0">
                <a:latin typeface="Times New Roman" panose="02020603050405020304" pitchFamily="18" charset="0"/>
                <a:cs typeface="Times New Roman" panose="02020603050405020304" pitchFamily="18" charset="0"/>
              </a:rPr>
              <a:t>main focus of the </a:t>
            </a:r>
            <a:r>
              <a:rPr lang="en-GB" sz="2600" b="1" dirty="0">
                <a:latin typeface="Times New Roman" panose="02020603050405020304" pitchFamily="18" charset="0"/>
                <a:cs typeface="Times New Roman" panose="02020603050405020304" pitchFamily="18" charset="0"/>
              </a:rPr>
              <a:t>Client-Server Network </a:t>
            </a:r>
            <a:r>
              <a:rPr lang="en-GB" sz="2600" dirty="0">
                <a:latin typeface="Times New Roman" panose="02020603050405020304" pitchFamily="18" charset="0"/>
                <a:cs typeface="Times New Roman" panose="02020603050405020304" pitchFamily="18" charset="0"/>
              </a:rPr>
              <a:t>is on </a:t>
            </a:r>
            <a:r>
              <a:rPr lang="en-GB" sz="2600" b="1" dirty="0">
                <a:solidFill>
                  <a:srgbClr val="6600CC"/>
                </a:solidFill>
                <a:latin typeface="Times New Roman" panose="02020603050405020304" pitchFamily="18" charset="0"/>
                <a:cs typeface="Times New Roman" panose="02020603050405020304" pitchFamily="18" charset="0"/>
              </a:rPr>
              <a:t>information</a:t>
            </a:r>
            <a:r>
              <a:rPr lang="en-GB" sz="2600" dirty="0">
                <a:latin typeface="Times New Roman" panose="02020603050405020304" pitchFamily="18" charset="0"/>
                <a:cs typeface="Times New Roman" panose="02020603050405020304" pitchFamily="18" charset="0"/>
              </a:rPr>
              <a:t> </a:t>
            </a:r>
            <a:r>
              <a:rPr lang="en-GB" sz="2600" b="1" dirty="0">
                <a:solidFill>
                  <a:srgbClr val="6600CC"/>
                </a:solidFill>
                <a:latin typeface="Times New Roman" panose="02020603050405020304" pitchFamily="18" charset="0"/>
                <a:cs typeface="Times New Roman" panose="02020603050405020304" pitchFamily="18" charset="0"/>
              </a:rPr>
              <a:t>sharing</a:t>
            </a:r>
            <a:r>
              <a:rPr lang="en-GB" sz="2600" dirty="0">
                <a:latin typeface="Times New Roman" panose="02020603050405020304" pitchFamily="18" charset="0"/>
                <a:cs typeface="Times New Roman" panose="02020603050405020304" pitchFamily="18" charset="0"/>
              </a:rPr>
              <a:t>. </a:t>
            </a:r>
            <a:endParaRPr lang="en-GB" sz="2600" dirty="0" smtClean="0">
              <a:latin typeface="Times New Roman" panose="02020603050405020304" pitchFamily="18" charset="0"/>
              <a:cs typeface="Times New Roman" panose="02020603050405020304" pitchFamily="18" charset="0"/>
            </a:endParaRPr>
          </a:p>
          <a:p>
            <a:pPr algn="just">
              <a:lnSpc>
                <a:spcPct val="150000"/>
              </a:lnSpc>
              <a:spcBef>
                <a:spcPts val="0"/>
              </a:spcBef>
              <a:buFont typeface="Wingdings" panose="05000000000000000000" pitchFamily="2" charset="2"/>
              <a:buChar char="ü"/>
            </a:pPr>
            <a:r>
              <a:rPr lang="en-GB" sz="2600" dirty="0" smtClean="0">
                <a:latin typeface="Times New Roman" panose="02020603050405020304" pitchFamily="18" charset="0"/>
                <a:cs typeface="Times New Roman" panose="02020603050405020304" pitchFamily="18" charset="0"/>
              </a:rPr>
              <a:t>However</a:t>
            </a:r>
            <a:r>
              <a:rPr lang="en-GB" sz="2600" dirty="0">
                <a:latin typeface="Times New Roman" panose="02020603050405020304" pitchFamily="18" charset="0"/>
                <a:cs typeface="Times New Roman" panose="02020603050405020304" pitchFamily="18" charset="0"/>
              </a:rPr>
              <a:t>, the </a:t>
            </a:r>
            <a:r>
              <a:rPr lang="en-GB" sz="2600" b="1" dirty="0">
                <a:solidFill>
                  <a:srgbClr val="006600"/>
                </a:solidFill>
                <a:latin typeface="Times New Roman" panose="02020603050405020304" pitchFamily="18" charset="0"/>
                <a:cs typeface="Times New Roman" panose="02020603050405020304" pitchFamily="18" charset="0"/>
              </a:rPr>
              <a:t>server</a:t>
            </a:r>
            <a:r>
              <a:rPr lang="en-GB" sz="2600" dirty="0">
                <a:latin typeface="Times New Roman" panose="02020603050405020304" pitchFamily="18" charset="0"/>
                <a:cs typeface="Times New Roman" panose="02020603050405020304" pitchFamily="18" charset="0"/>
              </a:rPr>
              <a:t> can </a:t>
            </a:r>
            <a:r>
              <a:rPr lang="en-GB" sz="2600" b="1" dirty="0">
                <a:solidFill>
                  <a:srgbClr val="006600"/>
                </a:solidFill>
                <a:latin typeface="Times New Roman" panose="02020603050405020304" pitchFamily="18" charset="0"/>
                <a:cs typeface="Times New Roman" panose="02020603050405020304" pitchFamily="18" charset="0"/>
              </a:rPr>
              <a:t>distribute</a:t>
            </a:r>
            <a:r>
              <a:rPr lang="en-GB" sz="2600" dirty="0">
                <a:latin typeface="Times New Roman" panose="02020603050405020304" pitchFamily="18" charset="0"/>
                <a:cs typeface="Times New Roman" panose="02020603050405020304" pitchFamily="18" charset="0"/>
              </a:rPr>
              <a:t> its </a:t>
            </a:r>
            <a:r>
              <a:rPr lang="en-GB" sz="2600" b="1" dirty="0">
                <a:solidFill>
                  <a:srgbClr val="006600"/>
                </a:solidFill>
                <a:latin typeface="Times New Roman" panose="02020603050405020304" pitchFamily="18" charset="0"/>
                <a:cs typeface="Times New Roman" panose="02020603050405020304" pitchFamily="18" charset="0"/>
              </a:rPr>
              <a:t>resources</a:t>
            </a:r>
            <a:r>
              <a:rPr lang="en-GB" sz="2600" dirty="0">
                <a:latin typeface="Times New Roman" panose="02020603050405020304" pitchFamily="18" charset="0"/>
                <a:cs typeface="Times New Roman" panose="02020603050405020304" pitchFamily="18" charset="0"/>
              </a:rPr>
              <a:t> such as </a:t>
            </a:r>
            <a:r>
              <a:rPr lang="en-GB" sz="2600" b="1" dirty="0">
                <a:solidFill>
                  <a:srgbClr val="0000CC"/>
                </a:solidFill>
                <a:latin typeface="Times New Roman" panose="02020603050405020304" pitchFamily="18" charset="0"/>
                <a:cs typeface="Times New Roman" panose="02020603050405020304" pitchFamily="18" charset="0"/>
              </a:rPr>
              <a:t>computing</a:t>
            </a:r>
            <a:r>
              <a:rPr lang="en-GB" sz="2600" dirty="0">
                <a:latin typeface="Times New Roman" panose="02020603050405020304" pitchFamily="18" charset="0"/>
                <a:cs typeface="Times New Roman" panose="02020603050405020304" pitchFamily="18" charset="0"/>
              </a:rPr>
              <a:t> </a:t>
            </a:r>
            <a:r>
              <a:rPr lang="en-GB" sz="2600" b="1" dirty="0">
                <a:solidFill>
                  <a:srgbClr val="0000CC"/>
                </a:solidFill>
                <a:latin typeface="Times New Roman" panose="02020603050405020304" pitchFamily="18" charset="0"/>
                <a:cs typeface="Times New Roman" panose="02020603050405020304" pitchFamily="18" charset="0"/>
              </a:rPr>
              <a:t>power</a:t>
            </a:r>
            <a:r>
              <a:rPr lang="en-GB" sz="2600" dirty="0">
                <a:latin typeface="Times New Roman" panose="02020603050405020304" pitchFamily="18" charset="0"/>
                <a:cs typeface="Times New Roman" panose="02020603050405020304" pitchFamily="18" charset="0"/>
              </a:rPr>
              <a:t> or </a:t>
            </a:r>
            <a:r>
              <a:rPr lang="en-GB" sz="2600" b="1" dirty="0">
                <a:solidFill>
                  <a:srgbClr val="0000CC"/>
                </a:solidFill>
                <a:latin typeface="Times New Roman" panose="02020603050405020304" pitchFamily="18" charset="0"/>
                <a:cs typeface="Times New Roman" panose="02020603050405020304" pitchFamily="18" charset="0"/>
              </a:rPr>
              <a:t>hard</a:t>
            </a:r>
            <a:r>
              <a:rPr lang="en-GB" sz="2600" dirty="0">
                <a:latin typeface="Times New Roman" panose="02020603050405020304" pitchFamily="18" charset="0"/>
                <a:cs typeface="Times New Roman" panose="02020603050405020304" pitchFamily="18" charset="0"/>
              </a:rPr>
              <a:t> </a:t>
            </a:r>
            <a:r>
              <a:rPr lang="en-GB" sz="2600" b="1" dirty="0">
                <a:solidFill>
                  <a:srgbClr val="0000CC"/>
                </a:solidFill>
                <a:latin typeface="Times New Roman" panose="02020603050405020304" pitchFamily="18" charset="0"/>
                <a:cs typeface="Times New Roman" panose="02020603050405020304" pitchFamily="18" charset="0"/>
              </a:rPr>
              <a:t>drive</a:t>
            </a:r>
            <a:r>
              <a:rPr lang="en-GB" sz="2600" dirty="0">
                <a:latin typeface="Times New Roman" panose="02020603050405020304" pitchFamily="18" charset="0"/>
                <a:cs typeface="Times New Roman" panose="02020603050405020304" pitchFamily="18" charset="0"/>
              </a:rPr>
              <a:t> </a:t>
            </a:r>
            <a:r>
              <a:rPr lang="en-GB" sz="2600" b="1" dirty="0">
                <a:solidFill>
                  <a:srgbClr val="0000CC"/>
                </a:solidFill>
                <a:latin typeface="Times New Roman" panose="02020603050405020304" pitchFamily="18" charset="0"/>
                <a:cs typeface="Times New Roman" panose="02020603050405020304" pitchFamily="18" charset="0"/>
              </a:rPr>
              <a:t>space</a:t>
            </a:r>
            <a:r>
              <a:rPr lang="en-GB" sz="2600" dirty="0">
                <a:latin typeface="Times New Roman" panose="02020603050405020304" pitchFamily="18" charset="0"/>
                <a:cs typeface="Times New Roman" panose="02020603050405020304" pitchFamily="18" charset="0"/>
              </a:rPr>
              <a:t> with the </a:t>
            </a:r>
            <a:r>
              <a:rPr lang="en-GB" sz="2600" b="1" dirty="0">
                <a:latin typeface="Times New Roman" panose="02020603050405020304" pitchFamily="18" charset="0"/>
                <a:cs typeface="Times New Roman" panose="02020603050405020304" pitchFamily="18" charset="0"/>
              </a:rPr>
              <a:t>network</a:t>
            </a:r>
            <a:r>
              <a:rPr lang="en-GB" sz="2600" dirty="0">
                <a:latin typeface="Times New Roman" panose="02020603050405020304" pitchFamily="18" charset="0"/>
                <a:cs typeface="Times New Roman" panose="02020603050405020304" pitchFamily="18" charset="0"/>
              </a:rPr>
              <a:t>.</a:t>
            </a:r>
          </a:p>
          <a:p>
            <a:pPr algn="just">
              <a:lnSpc>
                <a:spcPct val="150000"/>
              </a:lnSpc>
              <a:spcBef>
                <a:spcPts val="0"/>
              </a:spcBef>
              <a:buFont typeface="Wingdings" panose="05000000000000000000" pitchFamily="2" charset="2"/>
              <a:buChar char="§"/>
            </a:pPr>
            <a:r>
              <a:rPr lang="en-GB" sz="2600" b="1" dirty="0">
                <a:solidFill>
                  <a:srgbClr val="FF0000"/>
                </a:solidFill>
                <a:latin typeface="Times New Roman" panose="02020603050405020304" pitchFamily="18" charset="0"/>
                <a:cs typeface="Times New Roman" panose="02020603050405020304" pitchFamily="18" charset="0"/>
              </a:rPr>
              <a:t>Client-Server Network </a:t>
            </a:r>
            <a:r>
              <a:rPr lang="en-GB" sz="2600" dirty="0">
                <a:latin typeface="Times New Roman" panose="02020603050405020304" pitchFamily="18" charset="0"/>
                <a:cs typeface="Times New Roman" panose="02020603050405020304" pitchFamily="18" charset="0"/>
              </a:rPr>
              <a:t>is more </a:t>
            </a:r>
            <a:r>
              <a:rPr lang="en-GB" sz="2600" b="1" dirty="0">
                <a:solidFill>
                  <a:srgbClr val="6600CC"/>
                </a:solidFill>
                <a:latin typeface="Times New Roman" panose="02020603050405020304" pitchFamily="18" charset="0"/>
                <a:cs typeface="Times New Roman" panose="02020603050405020304" pitchFamily="18" charset="0"/>
              </a:rPr>
              <a:t>scalable</a:t>
            </a:r>
            <a:r>
              <a:rPr lang="en-GB" sz="2600" dirty="0">
                <a:latin typeface="Times New Roman" panose="02020603050405020304" pitchFamily="18" charset="0"/>
                <a:cs typeface="Times New Roman" panose="02020603050405020304" pitchFamily="18" charset="0"/>
              </a:rPr>
              <a:t> and </a:t>
            </a:r>
            <a:r>
              <a:rPr lang="en-GB" sz="2600" b="1" dirty="0">
                <a:solidFill>
                  <a:srgbClr val="6600CC"/>
                </a:solidFill>
                <a:latin typeface="Times New Roman" panose="02020603050405020304" pitchFamily="18" charset="0"/>
                <a:cs typeface="Times New Roman" panose="02020603050405020304" pitchFamily="18" charset="0"/>
              </a:rPr>
              <a:t>stable</a:t>
            </a:r>
            <a:r>
              <a:rPr lang="en-GB" sz="2600" dirty="0">
                <a:latin typeface="Times New Roman" panose="02020603050405020304" pitchFamily="18" charset="0"/>
                <a:cs typeface="Times New Roman" panose="02020603050405020304" pitchFamily="18" charset="0"/>
              </a:rPr>
              <a:t>.</a:t>
            </a:r>
          </a:p>
          <a:p>
            <a:pPr algn="just">
              <a:lnSpc>
                <a:spcPct val="150000"/>
              </a:lnSpc>
              <a:spcBef>
                <a:spcPts val="0"/>
              </a:spcBef>
              <a:buFont typeface="Wingdings" panose="05000000000000000000" pitchFamily="2" charset="2"/>
              <a:buChar char="§"/>
            </a:pPr>
            <a:r>
              <a:rPr lang="en-GB" sz="2600" dirty="0">
                <a:latin typeface="Times New Roman" panose="02020603050405020304" pitchFamily="18" charset="0"/>
                <a:cs typeface="Times New Roman" panose="02020603050405020304" pitchFamily="18" charset="0"/>
              </a:rPr>
              <a:t>In order to </a:t>
            </a:r>
            <a:r>
              <a:rPr lang="en-GB" sz="2600" b="1" dirty="0">
                <a:latin typeface="Times New Roman" panose="02020603050405020304" pitchFamily="18" charset="0"/>
                <a:cs typeface="Times New Roman" panose="02020603050405020304" pitchFamily="18" charset="0"/>
              </a:rPr>
              <a:t>store data </a:t>
            </a:r>
            <a:r>
              <a:rPr lang="en-GB" sz="2600" dirty="0">
                <a:latin typeface="Times New Roman" panose="02020603050405020304" pitchFamily="18" charset="0"/>
                <a:cs typeface="Times New Roman" panose="02020603050405020304" pitchFamily="18" charset="0"/>
              </a:rPr>
              <a:t>in a </a:t>
            </a:r>
            <a:r>
              <a:rPr lang="en-GB" sz="2600" b="1" dirty="0">
                <a:solidFill>
                  <a:srgbClr val="0000CC"/>
                </a:solidFill>
                <a:latin typeface="Times New Roman" panose="02020603050405020304" pitchFamily="18" charset="0"/>
                <a:cs typeface="Times New Roman" panose="02020603050405020304" pitchFamily="18" charset="0"/>
              </a:rPr>
              <a:t>client-server network</a:t>
            </a:r>
            <a:r>
              <a:rPr lang="en-GB" sz="2600" dirty="0">
                <a:latin typeface="Times New Roman" panose="02020603050405020304" pitchFamily="18" charset="0"/>
                <a:cs typeface="Times New Roman" panose="02020603050405020304" pitchFamily="18" charset="0"/>
              </a:rPr>
              <a:t>, a </a:t>
            </a:r>
            <a:r>
              <a:rPr lang="en-GB" sz="2600" b="1" dirty="0">
                <a:solidFill>
                  <a:srgbClr val="0000CC"/>
                </a:solidFill>
                <a:latin typeface="Times New Roman" panose="02020603050405020304" pitchFamily="18" charset="0"/>
                <a:cs typeface="Times New Roman" panose="02020603050405020304" pitchFamily="18" charset="0"/>
              </a:rPr>
              <a:t>centralized</a:t>
            </a:r>
            <a:r>
              <a:rPr lang="en-GB" sz="2600" dirty="0">
                <a:latin typeface="Times New Roman" panose="02020603050405020304" pitchFamily="18" charset="0"/>
                <a:cs typeface="Times New Roman" panose="02020603050405020304" pitchFamily="18" charset="0"/>
              </a:rPr>
              <a:t> </a:t>
            </a:r>
            <a:r>
              <a:rPr lang="en-GB" sz="2600" b="1" dirty="0">
                <a:solidFill>
                  <a:srgbClr val="0000CC"/>
                </a:solidFill>
                <a:latin typeface="Times New Roman" panose="02020603050405020304" pitchFamily="18" charset="0"/>
                <a:cs typeface="Times New Roman" panose="02020603050405020304" pitchFamily="18" charset="0"/>
              </a:rPr>
              <a:t>server</a:t>
            </a:r>
            <a:r>
              <a:rPr lang="en-GB" sz="2600" dirty="0">
                <a:latin typeface="Times New Roman" panose="02020603050405020304" pitchFamily="18" charset="0"/>
                <a:cs typeface="Times New Roman" panose="02020603050405020304" pitchFamily="18" charset="0"/>
              </a:rPr>
              <a:t> is used. </a:t>
            </a:r>
            <a:endParaRPr lang="en-GB" sz="2600" dirty="0" smtClean="0">
              <a:latin typeface="Times New Roman" panose="02020603050405020304" pitchFamily="18" charset="0"/>
              <a:cs typeface="Times New Roman" panose="02020603050405020304" pitchFamily="18" charset="0"/>
            </a:endParaRPr>
          </a:p>
          <a:p>
            <a:pPr algn="just">
              <a:lnSpc>
                <a:spcPct val="150000"/>
              </a:lnSpc>
              <a:spcBef>
                <a:spcPts val="0"/>
              </a:spcBef>
              <a:buFont typeface="Wingdings" panose="05000000000000000000" pitchFamily="2" charset="2"/>
              <a:buChar char="ü"/>
            </a:pPr>
            <a:r>
              <a:rPr lang="en-GB" sz="2600" b="1" dirty="0" smtClean="0">
                <a:solidFill>
                  <a:srgbClr val="FF0000"/>
                </a:solidFill>
                <a:latin typeface="Times New Roman" panose="02020603050405020304" pitchFamily="18" charset="0"/>
                <a:cs typeface="Times New Roman" panose="02020603050405020304" pitchFamily="18" charset="0"/>
              </a:rPr>
              <a:t>Data</a:t>
            </a:r>
            <a:r>
              <a:rPr lang="en-GB" sz="2600" b="1" dirty="0" smtClean="0">
                <a:latin typeface="Times New Roman" panose="02020603050405020304" pitchFamily="18" charset="0"/>
                <a:cs typeface="Times New Roman" panose="02020603050405020304" pitchFamily="18" charset="0"/>
              </a:rPr>
              <a:t> </a:t>
            </a:r>
            <a:r>
              <a:rPr lang="en-GB" sz="2600" b="1" dirty="0">
                <a:solidFill>
                  <a:srgbClr val="FF0000"/>
                </a:solidFill>
                <a:latin typeface="Times New Roman" panose="02020603050405020304" pitchFamily="18" charset="0"/>
                <a:cs typeface="Times New Roman" panose="02020603050405020304" pitchFamily="18" charset="0"/>
              </a:rPr>
              <a:t>backup</a:t>
            </a:r>
            <a:r>
              <a:rPr lang="en-GB" sz="2600" dirty="0">
                <a:solidFill>
                  <a:srgbClr val="FF0000"/>
                </a:solidFill>
                <a:latin typeface="Times New Roman" panose="02020603050405020304" pitchFamily="18" charset="0"/>
                <a:cs typeface="Times New Roman" panose="02020603050405020304" pitchFamily="18" charset="0"/>
              </a:rPr>
              <a:t> </a:t>
            </a:r>
            <a:r>
              <a:rPr lang="en-GB" sz="2600" dirty="0">
                <a:latin typeface="Times New Roman" panose="02020603050405020304" pitchFamily="18" charset="0"/>
                <a:cs typeface="Times New Roman" panose="02020603050405020304" pitchFamily="18" charset="0"/>
              </a:rPr>
              <a:t>and </a:t>
            </a:r>
            <a:r>
              <a:rPr lang="en-GB" sz="2600" b="1" dirty="0">
                <a:solidFill>
                  <a:srgbClr val="FF0000"/>
                </a:solidFill>
                <a:latin typeface="Times New Roman" panose="02020603050405020304" pitchFamily="18" charset="0"/>
                <a:cs typeface="Times New Roman" panose="02020603050405020304" pitchFamily="18" charset="0"/>
              </a:rPr>
              <a:t>protection</a:t>
            </a:r>
            <a:r>
              <a:rPr lang="en-GB" sz="2600" dirty="0">
                <a:latin typeface="Times New Roman" panose="02020603050405020304" pitchFamily="18" charset="0"/>
                <a:cs typeface="Times New Roman" panose="02020603050405020304" pitchFamily="18" charset="0"/>
              </a:rPr>
              <a:t> are made simpler by </a:t>
            </a:r>
            <a:r>
              <a:rPr lang="en-GB" sz="2600" b="1" dirty="0">
                <a:solidFill>
                  <a:srgbClr val="6600CC"/>
                </a:solidFill>
                <a:latin typeface="Times New Roman" panose="02020603050405020304" pitchFamily="18" charset="0"/>
                <a:cs typeface="Times New Roman" panose="02020603050405020304" pitchFamily="18" charset="0"/>
              </a:rPr>
              <a:t>centralised</a:t>
            </a:r>
            <a:r>
              <a:rPr lang="en-GB" sz="2600" dirty="0">
                <a:latin typeface="Times New Roman" panose="02020603050405020304" pitchFamily="18" charset="0"/>
                <a:cs typeface="Times New Roman" panose="02020603050405020304" pitchFamily="18" charset="0"/>
              </a:rPr>
              <a:t> </a:t>
            </a:r>
            <a:r>
              <a:rPr lang="en-GB" sz="2600" b="1" dirty="0">
                <a:solidFill>
                  <a:srgbClr val="6600CC"/>
                </a:solidFill>
                <a:latin typeface="Times New Roman" panose="02020603050405020304" pitchFamily="18" charset="0"/>
                <a:cs typeface="Times New Roman" panose="02020603050405020304" pitchFamily="18" charset="0"/>
              </a:rPr>
              <a:t>file</a:t>
            </a:r>
            <a:r>
              <a:rPr lang="en-GB" sz="2600" dirty="0">
                <a:latin typeface="Times New Roman" panose="02020603050405020304" pitchFamily="18" charset="0"/>
                <a:cs typeface="Times New Roman" panose="02020603050405020304" pitchFamily="18" charset="0"/>
              </a:rPr>
              <a:t> </a:t>
            </a:r>
            <a:r>
              <a:rPr lang="en-GB" sz="2600" b="1" dirty="0">
                <a:solidFill>
                  <a:srgbClr val="6600CC"/>
                </a:solidFill>
                <a:latin typeface="Times New Roman" panose="02020603050405020304" pitchFamily="18" charset="0"/>
                <a:cs typeface="Times New Roman" panose="02020603050405020304" pitchFamily="18" charset="0"/>
              </a:rPr>
              <a:t>storage</a:t>
            </a:r>
            <a:r>
              <a:rPr lang="en-GB" sz="2600" dirty="0">
                <a:latin typeface="Times New Roman" panose="02020603050405020304" pitchFamily="18" charset="0"/>
                <a:cs typeface="Times New Roman" panose="02020603050405020304" pitchFamily="18" charset="0"/>
              </a:rPr>
              <a:t>.</a:t>
            </a:r>
          </a:p>
          <a:p>
            <a:pPr algn="just">
              <a:lnSpc>
                <a:spcPct val="150000"/>
              </a:lnSpc>
              <a:spcBef>
                <a:spcPts val="0"/>
              </a:spcBef>
              <a:buFont typeface="Wingdings" panose="05000000000000000000" pitchFamily="2" charset="2"/>
              <a:buChar char="§"/>
            </a:pPr>
            <a:r>
              <a:rPr lang="en-GB" sz="2600" dirty="0">
                <a:latin typeface="Times New Roman" panose="02020603050405020304" pitchFamily="18" charset="0"/>
                <a:cs typeface="Times New Roman" panose="02020603050405020304" pitchFamily="18" charset="0"/>
              </a:rPr>
              <a:t>In </a:t>
            </a:r>
            <a:r>
              <a:rPr lang="en-GB" sz="2600" b="1" dirty="0">
                <a:latin typeface="Times New Roman" panose="02020603050405020304" pitchFamily="18" charset="0"/>
                <a:cs typeface="Times New Roman" panose="02020603050405020304" pitchFamily="18" charset="0"/>
              </a:rPr>
              <a:t>Client-Server Network</a:t>
            </a:r>
            <a:r>
              <a:rPr lang="en-GB" sz="2600" dirty="0">
                <a:latin typeface="Times New Roman" panose="02020603050405020304" pitchFamily="18" charset="0"/>
                <a:cs typeface="Times New Roman" panose="02020603050405020304" pitchFamily="18" charset="0"/>
              </a:rPr>
              <a:t>, </a:t>
            </a:r>
            <a:r>
              <a:rPr lang="en-GB" sz="2600" b="1" dirty="0">
                <a:solidFill>
                  <a:srgbClr val="FF0000"/>
                </a:solidFill>
                <a:latin typeface="Times New Roman" panose="02020603050405020304" pitchFamily="18" charset="0"/>
                <a:cs typeface="Times New Roman" panose="02020603050405020304" pitchFamily="18" charset="0"/>
              </a:rPr>
              <a:t>client</a:t>
            </a:r>
            <a:r>
              <a:rPr lang="en-GB" sz="2600" dirty="0">
                <a:latin typeface="Times New Roman" panose="02020603050405020304" pitchFamily="18" charset="0"/>
                <a:cs typeface="Times New Roman" panose="02020603050405020304" pitchFamily="18" charset="0"/>
              </a:rPr>
              <a:t> and </a:t>
            </a:r>
            <a:r>
              <a:rPr lang="en-GB" sz="2600" b="1" dirty="0">
                <a:solidFill>
                  <a:srgbClr val="FF0000"/>
                </a:solidFill>
                <a:latin typeface="Times New Roman" panose="02020603050405020304" pitchFamily="18" charset="0"/>
                <a:cs typeface="Times New Roman" panose="02020603050405020304" pitchFamily="18" charset="0"/>
              </a:rPr>
              <a:t>server</a:t>
            </a:r>
            <a:r>
              <a:rPr lang="en-GB" sz="2600" dirty="0">
                <a:latin typeface="Times New Roman" panose="02020603050405020304" pitchFamily="18" charset="0"/>
                <a:cs typeface="Times New Roman" panose="02020603050405020304" pitchFamily="18" charset="0"/>
              </a:rPr>
              <a:t> are </a:t>
            </a:r>
            <a:r>
              <a:rPr lang="en-GB" sz="2600" b="1" dirty="0">
                <a:solidFill>
                  <a:srgbClr val="0000CC"/>
                </a:solidFill>
                <a:latin typeface="Times New Roman" panose="02020603050405020304" pitchFamily="18" charset="0"/>
                <a:cs typeface="Times New Roman" panose="02020603050405020304" pitchFamily="18" charset="0"/>
              </a:rPr>
              <a:t>distinct</a:t>
            </a:r>
            <a:r>
              <a:rPr lang="en-GB" sz="2600" dirty="0">
                <a:latin typeface="Times New Roman" panose="02020603050405020304" pitchFamily="18" charset="0"/>
                <a:cs typeface="Times New Roman" panose="02020603050405020304" pitchFamily="18" charset="0"/>
              </a:rPr>
              <a:t>, and there are particular </a:t>
            </a:r>
            <a:r>
              <a:rPr lang="en-GB" sz="2600" b="1" dirty="0">
                <a:solidFill>
                  <a:srgbClr val="0000CC"/>
                </a:solidFill>
                <a:latin typeface="Times New Roman" panose="02020603050405020304" pitchFamily="18" charset="0"/>
                <a:cs typeface="Times New Roman" panose="02020603050405020304" pitchFamily="18" charset="0"/>
              </a:rPr>
              <a:t>servers</a:t>
            </a:r>
            <a:r>
              <a:rPr lang="en-GB" sz="2600" dirty="0">
                <a:latin typeface="Times New Roman" panose="02020603050405020304" pitchFamily="18" charset="0"/>
                <a:cs typeface="Times New Roman" panose="02020603050405020304" pitchFamily="18" charset="0"/>
              </a:rPr>
              <a:t> and </a:t>
            </a:r>
            <a:r>
              <a:rPr lang="en-GB" sz="2600" b="1" dirty="0">
                <a:solidFill>
                  <a:srgbClr val="0000CC"/>
                </a:solidFill>
                <a:latin typeface="Times New Roman" panose="02020603050405020304" pitchFamily="18" charset="0"/>
                <a:cs typeface="Times New Roman" panose="02020603050405020304" pitchFamily="18" charset="0"/>
              </a:rPr>
              <a:t>clients</a:t>
            </a:r>
            <a:r>
              <a:rPr lang="en-GB" sz="2600" dirty="0" smtClean="0">
                <a:latin typeface="Times New Roman" panose="02020603050405020304" pitchFamily="18" charset="0"/>
                <a:cs typeface="Times New Roman" panose="02020603050405020304" pitchFamily="18" charset="0"/>
              </a:rPr>
              <a:t>.</a:t>
            </a:r>
            <a:endParaRPr lang="en-GB" sz="26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E90F455D-9CE0-4F9B-A27C-72E940D52AA5}" type="slidenum">
              <a:rPr lang="en-US" smtClean="0"/>
              <a:pPr>
                <a:defRPr/>
              </a:pPr>
              <a:t>78</a:t>
            </a:fld>
            <a:r>
              <a:rPr lang="en-US" smtClean="0"/>
              <a:t> of 52</a:t>
            </a:r>
            <a:endParaRPr lang="en-US" dirty="0"/>
          </a:p>
        </p:txBody>
      </p:sp>
    </p:spTree>
    <p:extLst>
      <p:ext uri="{BB962C8B-B14F-4D97-AF65-F5344CB8AC3E}">
        <p14:creationId xmlns:p14="http://schemas.microsoft.com/office/powerpoint/2010/main" val="3249882829"/>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33400"/>
          </a:xfrm>
        </p:spPr>
        <p:txBody>
          <a:bodyPr>
            <a:normAutofit fontScale="90000"/>
          </a:bodyPr>
          <a:lstStyle/>
          <a:p>
            <a:r>
              <a:rPr lang="en-GB" sz="2400" b="1" dirty="0" smtClean="0">
                <a:solidFill>
                  <a:srgbClr val="FF0000"/>
                </a:solidFill>
                <a:latin typeface="Times New Roman" panose="02020603050405020304" pitchFamily="18" charset="0"/>
                <a:cs typeface="Times New Roman" panose="02020603050405020304" pitchFamily="18" charset="0"/>
              </a:rPr>
              <a:t>Client/server network-------</a:t>
            </a:r>
            <a:endParaRPr lang="en-GB" sz="2400"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0" y="533400"/>
            <a:ext cx="9143999" cy="6324599"/>
          </a:xfrm>
        </p:spPr>
        <p:txBody>
          <a:bodyPr>
            <a:noAutofit/>
          </a:bodyPr>
          <a:lstStyle/>
          <a:p>
            <a:pPr algn="just">
              <a:lnSpc>
                <a:spcPct val="150000"/>
              </a:lnSpc>
              <a:spcBef>
                <a:spcPts val="0"/>
              </a:spcBef>
              <a:buFont typeface="Wingdings" panose="05000000000000000000" pitchFamily="2" charset="2"/>
              <a:buChar char="§"/>
            </a:pPr>
            <a:r>
              <a:rPr lang="en-GB" sz="2800" dirty="0">
                <a:latin typeface="Times New Roman" panose="02020603050405020304" pitchFamily="18" charset="0"/>
                <a:cs typeface="Times New Roman" panose="02020603050405020304" pitchFamily="18" charset="0"/>
              </a:rPr>
              <a:t>In </a:t>
            </a:r>
            <a:r>
              <a:rPr lang="en-GB" sz="2800" b="1" dirty="0">
                <a:latin typeface="Times New Roman" panose="02020603050405020304" pitchFamily="18" charset="0"/>
                <a:cs typeface="Times New Roman" panose="02020603050405020304" pitchFamily="18" charset="0"/>
              </a:rPr>
              <a:t>Client-Server Network</a:t>
            </a:r>
            <a:r>
              <a:rPr lang="en-GB" sz="2800" dirty="0">
                <a:latin typeface="Times New Roman" panose="02020603050405020304" pitchFamily="18" charset="0"/>
                <a:cs typeface="Times New Roman" panose="02020603050405020304" pitchFamily="18" charset="0"/>
              </a:rPr>
              <a:t>, the </a:t>
            </a:r>
            <a:r>
              <a:rPr lang="en-GB" sz="2800" b="1" dirty="0">
                <a:solidFill>
                  <a:srgbClr val="6600CC"/>
                </a:solidFill>
                <a:latin typeface="Times New Roman" panose="02020603050405020304" pitchFamily="18" charset="0"/>
                <a:cs typeface="Times New Roman" panose="02020603050405020304" pitchFamily="18" charset="0"/>
              </a:rPr>
              <a:t>client</a:t>
            </a:r>
            <a:r>
              <a:rPr lang="en-GB" sz="2800" dirty="0">
                <a:latin typeface="Times New Roman" panose="02020603050405020304" pitchFamily="18" charset="0"/>
                <a:cs typeface="Times New Roman" panose="02020603050405020304" pitchFamily="18" charset="0"/>
              </a:rPr>
              <a:t> </a:t>
            </a:r>
            <a:r>
              <a:rPr lang="en-GB" sz="2800" b="1" dirty="0">
                <a:solidFill>
                  <a:srgbClr val="6600CC"/>
                </a:solidFill>
                <a:latin typeface="Times New Roman" panose="02020603050405020304" pitchFamily="18" charset="0"/>
                <a:cs typeface="Times New Roman" panose="02020603050405020304" pitchFamily="18" charset="0"/>
              </a:rPr>
              <a:t>requests</a:t>
            </a:r>
            <a:r>
              <a:rPr lang="en-GB" sz="2800" dirty="0">
                <a:latin typeface="Times New Roman" panose="02020603050405020304" pitchFamily="18" charset="0"/>
                <a:cs typeface="Times New Roman" panose="02020603050405020304" pitchFamily="18" charset="0"/>
              </a:rPr>
              <a:t> a </a:t>
            </a:r>
            <a:r>
              <a:rPr lang="en-GB" sz="2800" b="1" dirty="0">
                <a:solidFill>
                  <a:srgbClr val="6600CC"/>
                </a:solidFill>
                <a:latin typeface="Times New Roman" panose="02020603050405020304" pitchFamily="18" charset="0"/>
                <a:cs typeface="Times New Roman" panose="02020603050405020304" pitchFamily="18" charset="0"/>
              </a:rPr>
              <a:t>service</a:t>
            </a:r>
            <a:r>
              <a:rPr lang="en-GB" sz="2800" dirty="0">
                <a:latin typeface="Times New Roman" panose="02020603050405020304" pitchFamily="18" charset="0"/>
                <a:cs typeface="Times New Roman" panose="02020603050405020304" pitchFamily="18" charset="0"/>
              </a:rPr>
              <a:t>, and the </a:t>
            </a:r>
            <a:r>
              <a:rPr lang="en-GB" sz="2800" b="1" dirty="0">
                <a:solidFill>
                  <a:srgbClr val="FF0000"/>
                </a:solidFill>
                <a:latin typeface="Times New Roman" panose="02020603050405020304" pitchFamily="18" charset="0"/>
                <a:cs typeface="Times New Roman" panose="02020603050405020304" pitchFamily="18" charset="0"/>
              </a:rPr>
              <a:t>server</a:t>
            </a:r>
            <a:r>
              <a:rPr lang="en-GB" sz="2800" dirty="0">
                <a:latin typeface="Times New Roman" panose="02020603050405020304" pitchFamily="18" charset="0"/>
                <a:cs typeface="Times New Roman" panose="02020603050405020304" pitchFamily="18" charset="0"/>
              </a:rPr>
              <a:t> </a:t>
            </a:r>
            <a:r>
              <a:rPr lang="en-GB" sz="2800" b="1" dirty="0">
                <a:solidFill>
                  <a:srgbClr val="FF0000"/>
                </a:solidFill>
                <a:latin typeface="Times New Roman" panose="02020603050405020304" pitchFamily="18" charset="0"/>
                <a:cs typeface="Times New Roman" panose="02020603050405020304" pitchFamily="18" charset="0"/>
              </a:rPr>
              <a:t>provides</a:t>
            </a:r>
            <a:r>
              <a:rPr lang="en-GB" sz="2800" dirty="0">
                <a:latin typeface="Times New Roman" panose="02020603050405020304" pitchFamily="18" charset="0"/>
                <a:cs typeface="Times New Roman" panose="02020603050405020304" pitchFamily="18" charset="0"/>
              </a:rPr>
              <a:t> it.</a:t>
            </a:r>
          </a:p>
          <a:p>
            <a:pPr algn="just">
              <a:lnSpc>
                <a:spcPct val="150000"/>
              </a:lnSpc>
              <a:spcBef>
                <a:spcPts val="0"/>
              </a:spcBef>
              <a:buFont typeface="Wingdings" panose="05000000000000000000" pitchFamily="2" charset="2"/>
              <a:buChar char="§"/>
            </a:pPr>
            <a:r>
              <a:rPr lang="en-GB" sz="2800" dirty="0" smtClean="0">
                <a:latin typeface="Times New Roman" panose="02020603050405020304" pitchFamily="18" charset="0"/>
                <a:cs typeface="Times New Roman" panose="02020603050405020304" pitchFamily="18" charset="0"/>
              </a:rPr>
              <a:t>It </a:t>
            </a:r>
            <a:r>
              <a:rPr lang="en-GB" sz="2800" b="1" dirty="0">
                <a:solidFill>
                  <a:srgbClr val="006600"/>
                </a:solidFill>
                <a:latin typeface="Times New Roman" panose="02020603050405020304" pitchFamily="18" charset="0"/>
                <a:cs typeface="Times New Roman" panose="02020603050405020304" pitchFamily="18" charset="0"/>
              </a:rPr>
              <a:t>costs</a:t>
            </a:r>
            <a:r>
              <a:rPr lang="en-GB" sz="2800" dirty="0">
                <a:latin typeface="Times New Roman" panose="02020603050405020304" pitchFamily="18" charset="0"/>
                <a:cs typeface="Times New Roman" panose="02020603050405020304" pitchFamily="18" charset="0"/>
              </a:rPr>
              <a:t> a lot of </a:t>
            </a:r>
            <a:r>
              <a:rPr lang="en-GB" sz="2800" b="1" dirty="0">
                <a:solidFill>
                  <a:srgbClr val="006600"/>
                </a:solidFill>
                <a:latin typeface="Times New Roman" panose="02020603050405020304" pitchFamily="18" charset="0"/>
                <a:cs typeface="Times New Roman" panose="02020603050405020304" pitchFamily="18" charset="0"/>
              </a:rPr>
              <a:t>money</a:t>
            </a:r>
            <a:r>
              <a:rPr lang="en-GB" sz="2800" dirty="0">
                <a:latin typeface="Times New Roman" panose="02020603050405020304" pitchFamily="18" charset="0"/>
                <a:cs typeface="Times New Roman" panose="02020603050405020304" pitchFamily="18" charset="0"/>
              </a:rPr>
              <a:t> to </a:t>
            </a:r>
            <a:r>
              <a:rPr lang="en-GB" sz="2800" b="1" dirty="0">
                <a:solidFill>
                  <a:srgbClr val="006600"/>
                </a:solidFill>
                <a:latin typeface="Times New Roman" panose="02020603050405020304" pitchFamily="18" charset="0"/>
                <a:cs typeface="Times New Roman" panose="02020603050405020304" pitchFamily="18" charset="0"/>
              </a:rPr>
              <a:t>implement</a:t>
            </a:r>
            <a:r>
              <a:rPr lang="en-GB" sz="2800" dirty="0">
                <a:latin typeface="Times New Roman" panose="02020603050405020304" pitchFamily="18" charset="0"/>
                <a:cs typeface="Times New Roman" panose="02020603050405020304" pitchFamily="18" charset="0"/>
              </a:rPr>
              <a:t> </a:t>
            </a:r>
            <a:r>
              <a:rPr lang="en-GB" sz="2800" b="1" dirty="0">
                <a:solidFill>
                  <a:srgbClr val="0000CC"/>
                </a:solidFill>
                <a:latin typeface="Times New Roman" panose="02020603050405020304" pitchFamily="18" charset="0"/>
                <a:cs typeface="Times New Roman" panose="02020603050405020304" pitchFamily="18" charset="0"/>
              </a:rPr>
              <a:t>client-server</a:t>
            </a:r>
            <a:r>
              <a:rPr lang="en-GB" sz="2800" dirty="0">
                <a:latin typeface="Times New Roman" panose="02020603050405020304" pitchFamily="18" charset="0"/>
                <a:cs typeface="Times New Roman" panose="02020603050405020304" pitchFamily="18" charset="0"/>
              </a:rPr>
              <a:t>. </a:t>
            </a:r>
            <a:endParaRPr lang="en-GB" sz="2800" dirty="0" smtClean="0">
              <a:latin typeface="Times New Roman" panose="02020603050405020304" pitchFamily="18" charset="0"/>
              <a:cs typeface="Times New Roman" panose="02020603050405020304" pitchFamily="18" charset="0"/>
            </a:endParaRPr>
          </a:p>
          <a:p>
            <a:pPr algn="just">
              <a:lnSpc>
                <a:spcPct val="150000"/>
              </a:lnSpc>
              <a:spcBef>
                <a:spcPts val="0"/>
              </a:spcBef>
              <a:buFont typeface="Wingdings" panose="05000000000000000000" pitchFamily="2" charset="2"/>
              <a:buChar char="ü"/>
            </a:pPr>
            <a:r>
              <a:rPr lang="en-GB" sz="2800" dirty="0" smtClean="0">
                <a:latin typeface="Times New Roman" panose="02020603050405020304" pitchFamily="18" charset="0"/>
                <a:cs typeface="Times New Roman" panose="02020603050405020304" pitchFamily="18" charset="0"/>
              </a:rPr>
              <a:t>A </a:t>
            </a:r>
            <a:r>
              <a:rPr lang="en-GB" sz="2800" b="1" dirty="0">
                <a:latin typeface="Times New Roman" panose="02020603050405020304" pitchFamily="18" charset="0"/>
                <a:cs typeface="Times New Roman" panose="02020603050405020304" pitchFamily="18" charset="0"/>
              </a:rPr>
              <a:t>separate computer </a:t>
            </a:r>
            <a:r>
              <a:rPr lang="en-GB" sz="2800" dirty="0">
                <a:latin typeface="Times New Roman" panose="02020603050405020304" pitchFamily="18" charset="0"/>
                <a:cs typeface="Times New Roman" panose="02020603050405020304" pitchFamily="18" charset="0"/>
              </a:rPr>
              <a:t>must be used to </a:t>
            </a:r>
            <a:r>
              <a:rPr lang="en-GB" sz="2800" b="1" dirty="0">
                <a:solidFill>
                  <a:srgbClr val="FF0000"/>
                </a:solidFill>
                <a:latin typeface="Times New Roman" panose="02020603050405020304" pitchFamily="18" charset="0"/>
                <a:cs typeface="Times New Roman" panose="02020603050405020304" pitchFamily="18" charset="0"/>
              </a:rPr>
              <a:t>serve</a:t>
            </a:r>
            <a:r>
              <a:rPr lang="en-GB" sz="2800" dirty="0">
                <a:latin typeface="Times New Roman" panose="02020603050405020304" pitchFamily="18" charset="0"/>
                <a:cs typeface="Times New Roman" panose="02020603050405020304" pitchFamily="18" charset="0"/>
              </a:rPr>
              <a:t> as the </a:t>
            </a:r>
            <a:r>
              <a:rPr lang="en-GB" sz="2800" b="1" dirty="0">
                <a:solidFill>
                  <a:srgbClr val="FF0000"/>
                </a:solidFill>
                <a:latin typeface="Times New Roman" panose="02020603050405020304" pitchFamily="18" charset="0"/>
                <a:cs typeface="Times New Roman" panose="02020603050405020304" pitchFamily="18" charset="0"/>
              </a:rPr>
              <a:t>server</a:t>
            </a:r>
            <a:r>
              <a:rPr lang="en-GB" sz="2800" dirty="0">
                <a:latin typeface="Times New Roman" panose="02020603050405020304" pitchFamily="18" charset="0"/>
                <a:cs typeface="Times New Roman" panose="02020603050405020304" pitchFamily="18" charset="0"/>
              </a:rPr>
              <a:t>, and because a </a:t>
            </a:r>
            <a:r>
              <a:rPr lang="en-GB" sz="2800" b="1" dirty="0">
                <a:solidFill>
                  <a:srgbClr val="6600CC"/>
                </a:solidFill>
                <a:latin typeface="Times New Roman" panose="02020603050405020304" pitchFamily="18" charset="0"/>
                <a:cs typeface="Times New Roman" panose="02020603050405020304" pitchFamily="18" charset="0"/>
              </a:rPr>
              <a:t>server</a:t>
            </a:r>
            <a:r>
              <a:rPr lang="en-GB" sz="2800" dirty="0">
                <a:latin typeface="Times New Roman" panose="02020603050405020304" pitchFamily="18" charset="0"/>
                <a:cs typeface="Times New Roman" panose="02020603050405020304" pitchFamily="18" charset="0"/>
              </a:rPr>
              <a:t> needs more </a:t>
            </a:r>
            <a:r>
              <a:rPr lang="en-GB" sz="2800" b="1" dirty="0">
                <a:solidFill>
                  <a:srgbClr val="6600CC"/>
                </a:solidFill>
                <a:latin typeface="Times New Roman" panose="02020603050405020304" pitchFamily="18" charset="0"/>
                <a:cs typeface="Times New Roman" panose="02020603050405020304" pitchFamily="18" charset="0"/>
              </a:rPr>
              <a:t>processing</a:t>
            </a:r>
            <a:r>
              <a:rPr lang="en-GB" sz="2800" dirty="0">
                <a:latin typeface="Times New Roman" panose="02020603050405020304" pitchFamily="18" charset="0"/>
                <a:cs typeface="Times New Roman" panose="02020603050405020304" pitchFamily="18" charset="0"/>
              </a:rPr>
              <a:t> </a:t>
            </a:r>
            <a:r>
              <a:rPr lang="en-GB" sz="2800" b="1" dirty="0">
                <a:solidFill>
                  <a:srgbClr val="6600CC"/>
                </a:solidFill>
                <a:latin typeface="Times New Roman" panose="02020603050405020304" pitchFamily="18" charset="0"/>
                <a:cs typeface="Times New Roman" panose="02020603050405020304" pitchFamily="18" charset="0"/>
              </a:rPr>
              <a:t>power</a:t>
            </a:r>
            <a:r>
              <a:rPr lang="en-GB" sz="2800" dirty="0">
                <a:latin typeface="Times New Roman" panose="02020603050405020304" pitchFamily="18" charset="0"/>
                <a:cs typeface="Times New Roman" panose="02020603050405020304" pitchFamily="18" charset="0"/>
              </a:rPr>
              <a:t>, a </a:t>
            </a:r>
            <a:r>
              <a:rPr lang="en-GB" sz="2800" b="1" dirty="0">
                <a:latin typeface="Times New Roman" panose="02020603050405020304" pitchFamily="18" charset="0"/>
                <a:cs typeface="Times New Roman" panose="02020603050405020304" pitchFamily="18" charset="0"/>
              </a:rPr>
              <a:t>high-performance machine </a:t>
            </a:r>
            <a:r>
              <a:rPr lang="en-GB" sz="2800" dirty="0">
                <a:latin typeface="Times New Roman" panose="02020603050405020304" pitchFamily="18" charset="0"/>
                <a:cs typeface="Times New Roman" panose="02020603050405020304" pitchFamily="18" charset="0"/>
              </a:rPr>
              <a:t>is necessary.</a:t>
            </a:r>
          </a:p>
          <a:p>
            <a:pPr algn="just">
              <a:lnSpc>
                <a:spcPct val="150000"/>
              </a:lnSpc>
              <a:spcBef>
                <a:spcPts val="0"/>
              </a:spcBef>
              <a:buFont typeface="Wingdings" panose="05000000000000000000" pitchFamily="2" charset="2"/>
              <a:buChar char="§"/>
            </a:pPr>
            <a:r>
              <a:rPr lang="en-GB" sz="2800" dirty="0">
                <a:latin typeface="Times New Roman" panose="02020603050405020304" pitchFamily="18" charset="0"/>
                <a:cs typeface="Times New Roman" panose="02020603050405020304" pitchFamily="18" charset="0"/>
              </a:rPr>
              <a:t>The </a:t>
            </a:r>
            <a:r>
              <a:rPr lang="en-GB" sz="2800" b="1" dirty="0">
                <a:solidFill>
                  <a:srgbClr val="FF0000"/>
                </a:solidFill>
                <a:latin typeface="Times New Roman" panose="02020603050405020304" pitchFamily="18" charset="0"/>
                <a:cs typeface="Times New Roman" panose="02020603050405020304" pitchFamily="18" charset="0"/>
              </a:rPr>
              <a:t>access time</a:t>
            </a:r>
            <a:r>
              <a:rPr lang="en-GB" sz="2800" dirty="0">
                <a:solidFill>
                  <a:srgbClr val="FF0000"/>
                </a:solidFill>
                <a:latin typeface="Times New Roman" panose="02020603050405020304" pitchFamily="18" charset="0"/>
                <a:cs typeface="Times New Roman" panose="02020603050405020304" pitchFamily="18" charset="0"/>
              </a:rPr>
              <a:t> </a:t>
            </a:r>
            <a:r>
              <a:rPr lang="en-GB" sz="2800" dirty="0">
                <a:latin typeface="Times New Roman" panose="02020603050405020304" pitchFamily="18" charset="0"/>
                <a:cs typeface="Times New Roman" panose="02020603050405020304" pitchFamily="18" charset="0"/>
              </a:rPr>
              <a:t>for a </a:t>
            </a:r>
            <a:r>
              <a:rPr lang="en-GB" sz="2800" b="1" dirty="0">
                <a:solidFill>
                  <a:srgbClr val="FF0000"/>
                </a:solidFill>
                <a:latin typeface="Times New Roman" panose="02020603050405020304" pitchFamily="18" charset="0"/>
                <a:cs typeface="Times New Roman" panose="02020603050405020304" pitchFamily="18" charset="0"/>
              </a:rPr>
              <a:t>service</a:t>
            </a:r>
            <a:r>
              <a:rPr lang="en-GB" sz="2800" dirty="0">
                <a:latin typeface="Times New Roman" panose="02020603050405020304" pitchFamily="18" charset="0"/>
                <a:cs typeface="Times New Roman" panose="02020603050405020304" pitchFamily="18" charset="0"/>
              </a:rPr>
              <a:t> is </a:t>
            </a:r>
            <a:r>
              <a:rPr lang="en-GB" sz="2800" b="1" dirty="0">
                <a:latin typeface="Times New Roman" panose="02020603050405020304" pitchFamily="18" charset="0"/>
                <a:cs typeface="Times New Roman" panose="02020603050405020304" pitchFamily="18" charset="0"/>
              </a:rPr>
              <a:t>longer</a:t>
            </a:r>
            <a:r>
              <a:rPr lang="en-GB" sz="2800" dirty="0">
                <a:latin typeface="Times New Roman" panose="02020603050405020304" pitchFamily="18" charset="0"/>
                <a:cs typeface="Times New Roman" panose="02020603050405020304" pitchFamily="18" charset="0"/>
              </a:rPr>
              <a:t> in </a:t>
            </a:r>
            <a:r>
              <a:rPr lang="en-GB" sz="2800" b="1" dirty="0">
                <a:solidFill>
                  <a:srgbClr val="0000CC"/>
                </a:solidFill>
                <a:latin typeface="Times New Roman" panose="02020603050405020304" pitchFamily="18" charset="0"/>
                <a:cs typeface="Times New Roman" panose="02020603050405020304" pitchFamily="18" charset="0"/>
              </a:rPr>
              <a:t>client-server networks</a:t>
            </a:r>
            <a:r>
              <a:rPr lang="en-GB" sz="2800" dirty="0">
                <a:latin typeface="Times New Roman" panose="02020603050405020304" pitchFamily="18" charset="0"/>
                <a:cs typeface="Times New Roman" panose="02020603050405020304" pitchFamily="18" charset="0"/>
              </a:rPr>
              <a:t> because more </a:t>
            </a:r>
            <a:r>
              <a:rPr lang="en-GB" sz="2800" b="1" dirty="0">
                <a:solidFill>
                  <a:srgbClr val="006600"/>
                </a:solidFill>
                <a:latin typeface="Times New Roman" panose="02020603050405020304" pitchFamily="18" charset="0"/>
                <a:cs typeface="Times New Roman" panose="02020603050405020304" pitchFamily="18" charset="0"/>
              </a:rPr>
              <a:t>client's requests services </a:t>
            </a:r>
            <a:r>
              <a:rPr lang="en-GB" sz="2800" dirty="0">
                <a:latin typeface="Times New Roman" panose="02020603050405020304" pitchFamily="18" charset="0"/>
                <a:cs typeface="Times New Roman" panose="02020603050405020304" pitchFamily="18" charset="0"/>
              </a:rPr>
              <a:t>from a </a:t>
            </a:r>
            <a:r>
              <a:rPr lang="en-GB" sz="2800" b="1" dirty="0" smtClean="0">
                <a:latin typeface="Times New Roman" panose="02020603050405020304" pitchFamily="18" charset="0"/>
                <a:cs typeface="Times New Roman" panose="02020603050405020304" pitchFamily="18" charset="0"/>
              </a:rPr>
              <a:t>server</a:t>
            </a:r>
            <a:r>
              <a:rPr lang="en-GB" sz="2800" dirty="0" smtClean="0">
                <a:latin typeface="Times New Roman" panose="02020603050405020304" pitchFamily="18" charset="0"/>
                <a:cs typeface="Times New Roman" panose="02020603050405020304" pitchFamily="18" charset="0"/>
              </a:rPr>
              <a:t>.</a:t>
            </a:r>
          </a:p>
        </p:txBody>
      </p:sp>
      <p:sp>
        <p:nvSpPr>
          <p:cNvPr id="4" name="Slide Number Placeholder 3"/>
          <p:cNvSpPr>
            <a:spLocks noGrp="1"/>
          </p:cNvSpPr>
          <p:nvPr>
            <p:ph type="sldNum" sz="quarter" idx="12"/>
          </p:nvPr>
        </p:nvSpPr>
        <p:spPr/>
        <p:txBody>
          <a:bodyPr/>
          <a:lstStyle/>
          <a:p>
            <a:pPr>
              <a:defRPr/>
            </a:pPr>
            <a:fld id="{E90F455D-9CE0-4F9B-A27C-72E940D52AA5}" type="slidenum">
              <a:rPr lang="en-US" smtClean="0"/>
              <a:pPr>
                <a:defRPr/>
              </a:pPr>
              <a:t>79</a:t>
            </a:fld>
            <a:r>
              <a:rPr lang="en-US" smtClean="0"/>
              <a:t> of 52</a:t>
            </a:r>
            <a:endParaRPr lang="en-US" dirty="0"/>
          </a:p>
        </p:txBody>
      </p:sp>
    </p:spTree>
    <p:extLst>
      <p:ext uri="{BB962C8B-B14F-4D97-AF65-F5344CB8AC3E}">
        <p14:creationId xmlns:p14="http://schemas.microsoft.com/office/powerpoint/2010/main" val="27597146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
            <a:ext cx="9143999" cy="457199"/>
          </a:xfrm>
        </p:spPr>
        <p:txBody>
          <a:bodyPr>
            <a:noAutofit/>
          </a:bodyPr>
          <a:lstStyle/>
          <a:p>
            <a:pPr algn="ctr"/>
            <a:r>
              <a:rPr lang="en-GB" sz="2000" b="1" dirty="0" smtClean="0">
                <a:solidFill>
                  <a:srgbClr val="0000CC"/>
                </a:solidFill>
                <a:latin typeface="Times New Roman" panose="02020603050405020304" pitchFamily="18" charset="0"/>
                <a:cs typeface="Times New Roman" panose="02020603050405020304" pitchFamily="18" charset="0"/>
              </a:rPr>
              <a:t>Application </a:t>
            </a:r>
            <a:r>
              <a:rPr lang="en-GB" sz="2000" b="1" dirty="0">
                <a:solidFill>
                  <a:srgbClr val="0000CC"/>
                </a:solidFill>
                <a:latin typeface="Times New Roman" panose="02020603050405020304" pitchFamily="18" charset="0"/>
                <a:cs typeface="Times New Roman" panose="02020603050405020304" pitchFamily="18" charset="0"/>
              </a:rPr>
              <a:t>or uses of Computer Networks----- </a:t>
            </a:r>
          </a:p>
        </p:txBody>
      </p:sp>
      <p:sp>
        <p:nvSpPr>
          <p:cNvPr id="4" name="Slide Number Placeholder 3"/>
          <p:cNvSpPr>
            <a:spLocks noGrp="1"/>
          </p:cNvSpPr>
          <p:nvPr>
            <p:ph type="sldNum" sz="quarter" idx="12"/>
          </p:nvPr>
        </p:nvSpPr>
        <p:spPr/>
        <p:txBody>
          <a:bodyPr/>
          <a:lstStyle/>
          <a:p>
            <a:fld id="{3D3B27F1-A1DB-4496-9D6F-C7E1FD4717E5}" type="slidenum">
              <a:rPr lang="en-GB" smtClean="0"/>
              <a:t>8</a:t>
            </a:fld>
            <a:endParaRPr lang="en-GB"/>
          </a:p>
        </p:txBody>
      </p:sp>
      <p:graphicFrame>
        <p:nvGraphicFramePr>
          <p:cNvPr id="6" name="Table 5"/>
          <p:cNvGraphicFramePr>
            <a:graphicFrameLocks noGrp="1"/>
          </p:cNvGraphicFramePr>
          <p:nvPr>
            <p:extLst>
              <p:ext uri="{D42A27DB-BD31-4B8C-83A1-F6EECF244321}">
                <p14:modId xmlns:p14="http://schemas.microsoft.com/office/powerpoint/2010/main" val="1865947224"/>
              </p:ext>
            </p:extLst>
          </p:nvPr>
        </p:nvGraphicFramePr>
        <p:xfrm>
          <a:off x="0" y="304800"/>
          <a:ext cx="9144000" cy="6553200"/>
        </p:xfrm>
        <a:graphic>
          <a:graphicData uri="http://schemas.openxmlformats.org/drawingml/2006/table">
            <a:tbl>
              <a:tblPr firstRow="1" bandRow="1">
                <a:tableStyleId>{5C22544A-7EE6-4342-B048-85BDC9FD1C3A}</a:tableStyleId>
              </a:tblPr>
              <a:tblGrid>
                <a:gridCol w="445445">
                  <a:extLst>
                    <a:ext uri="{9D8B030D-6E8A-4147-A177-3AD203B41FA5}">
                      <a16:colId xmlns:a16="http://schemas.microsoft.com/office/drawing/2014/main" val="2364812095"/>
                    </a:ext>
                  </a:extLst>
                </a:gridCol>
                <a:gridCol w="1992955">
                  <a:extLst>
                    <a:ext uri="{9D8B030D-6E8A-4147-A177-3AD203B41FA5}">
                      <a16:colId xmlns:a16="http://schemas.microsoft.com/office/drawing/2014/main" val="4010217328"/>
                    </a:ext>
                  </a:extLst>
                </a:gridCol>
                <a:gridCol w="6705600">
                  <a:extLst>
                    <a:ext uri="{9D8B030D-6E8A-4147-A177-3AD203B41FA5}">
                      <a16:colId xmlns:a16="http://schemas.microsoft.com/office/drawing/2014/main" val="999611440"/>
                    </a:ext>
                  </a:extLst>
                </a:gridCol>
              </a:tblGrid>
              <a:tr h="656660">
                <a:tc>
                  <a:txBody>
                    <a:bodyPr/>
                    <a:lstStyle/>
                    <a:p>
                      <a:pPr algn="just">
                        <a:lnSpc>
                          <a:spcPct val="150000"/>
                        </a:lnSpc>
                      </a:pPr>
                      <a:endParaRPr lang="en-GB" sz="2400" dirty="0">
                        <a:latin typeface="Times New Roman" panose="02020603050405020304" pitchFamily="18" charset="0"/>
                        <a:cs typeface="Times New Roman" panose="02020603050405020304" pitchFamily="18" charset="0"/>
                      </a:endParaRPr>
                    </a:p>
                  </a:txBody>
                  <a:tcPr marL="68580" marR="68580" marT="34290" marB="34290"/>
                </a:tc>
                <a:tc>
                  <a:txBody>
                    <a:bodyPr/>
                    <a:lstStyle/>
                    <a:p>
                      <a:pPr algn="just">
                        <a:lnSpc>
                          <a:spcPct val="150000"/>
                        </a:lnSpc>
                      </a:pPr>
                      <a:r>
                        <a:rPr lang="en-GB" sz="2400" dirty="0" smtClean="0">
                          <a:solidFill>
                            <a:srgbClr val="A50021"/>
                          </a:solidFill>
                          <a:latin typeface="Times New Roman" panose="02020603050405020304" pitchFamily="18" charset="0"/>
                          <a:cs typeface="Times New Roman" panose="02020603050405020304" pitchFamily="18" charset="0"/>
                        </a:rPr>
                        <a:t>Application </a:t>
                      </a:r>
                      <a:endParaRPr lang="en-GB" sz="2400" dirty="0">
                        <a:solidFill>
                          <a:srgbClr val="A50021"/>
                        </a:solidFill>
                        <a:latin typeface="Times New Roman" panose="02020603050405020304" pitchFamily="18" charset="0"/>
                        <a:cs typeface="Times New Roman" panose="02020603050405020304" pitchFamily="18" charset="0"/>
                      </a:endParaRPr>
                    </a:p>
                  </a:txBody>
                  <a:tcPr marL="68580" marR="68580" marT="34290" marB="34290"/>
                </a:tc>
                <a:tc>
                  <a:txBody>
                    <a:bodyPr/>
                    <a:lstStyle/>
                    <a:p>
                      <a:pPr algn="just">
                        <a:lnSpc>
                          <a:spcPct val="150000"/>
                        </a:lnSpc>
                      </a:pPr>
                      <a:r>
                        <a:rPr lang="en-GB" sz="2400" dirty="0" smtClean="0">
                          <a:solidFill>
                            <a:srgbClr val="A50021"/>
                          </a:solidFill>
                          <a:latin typeface="Times New Roman" panose="02020603050405020304" pitchFamily="18" charset="0"/>
                          <a:cs typeface="Times New Roman" panose="02020603050405020304" pitchFamily="18" charset="0"/>
                        </a:rPr>
                        <a:t>Descriptions and</a:t>
                      </a:r>
                      <a:r>
                        <a:rPr lang="en-GB" sz="2400" baseline="0" dirty="0" smtClean="0">
                          <a:solidFill>
                            <a:srgbClr val="A50021"/>
                          </a:solidFill>
                          <a:latin typeface="Times New Roman" panose="02020603050405020304" pitchFamily="18" charset="0"/>
                          <a:cs typeface="Times New Roman" panose="02020603050405020304" pitchFamily="18" charset="0"/>
                        </a:rPr>
                        <a:t> Examples</a:t>
                      </a:r>
                      <a:endParaRPr lang="en-GB" sz="2400" dirty="0">
                        <a:solidFill>
                          <a:srgbClr val="A50021"/>
                        </a:solidFill>
                        <a:latin typeface="Times New Roman" panose="02020603050405020304" pitchFamily="18" charset="0"/>
                        <a:cs typeface="Times New Roman" panose="02020603050405020304" pitchFamily="18" charset="0"/>
                      </a:endParaRPr>
                    </a:p>
                  </a:txBody>
                  <a:tcPr marL="68580" marR="68580" marT="34290" marB="34290"/>
                </a:tc>
                <a:extLst>
                  <a:ext uri="{0D108BD9-81ED-4DB2-BD59-A6C34878D82A}">
                    <a16:rowId xmlns:a16="http://schemas.microsoft.com/office/drawing/2014/main" val="1074440080"/>
                  </a:ext>
                </a:extLst>
              </a:tr>
              <a:tr h="1370068">
                <a:tc>
                  <a:txBody>
                    <a:bodyPr/>
                    <a:lstStyle/>
                    <a:p>
                      <a:pPr algn="just">
                        <a:lnSpc>
                          <a:spcPct val="150000"/>
                        </a:lnSpc>
                      </a:pPr>
                      <a:r>
                        <a:rPr lang="en-GB" sz="2400" dirty="0" smtClean="0">
                          <a:solidFill>
                            <a:srgbClr val="0000CC"/>
                          </a:solidFill>
                          <a:latin typeface="Times New Roman" panose="02020603050405020304" pitchFamily="18" charset="0"/>
                          <a:cs typeface="Times New Roman" panose="02020603050405020304" pitchFamily="18" charset="0"/>
                        </a:rPr>
                        <a:t>9</a:t>
                      </a:r>
                      <a:endParaRPr lang="en-GB" sz="2400" dirty="0">
                        <a:solidFill>
                          <a:srgbClr val="0000CC"/>
                        </a:solidFill>
                        <a:latin typeface="Times New Roman" panose="02020603050405020304" pitchFamily="18" charset="0"/>
                        <a:cs typeface="Times New Roman" panose="02020603050405020304" pitchFamily="18" charset="0"/>
                      </a:endParaRPr>
                    </a:p>
                  </a:txBody>
                  <a:tcPr marL="68580" marR="68580" marT="34290" marB="34290"/>
                </a:tc>
                <a:tc>
                  <a:txBody>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en-US" sz="2400" b="1" i="0" u="none" strike="noStrike" cap="none" normalizeH="0" baseline="0" dirty="0" smtClean="0">
                          <a:ln>
                            <a:noFill/>
                          </a:ln>
                          <a:solidFill>
                            <a:srgbClr val="0000CC"/>
                          </a:solidFill>
                          <a:effectLst/>
                          <a:latin typeface="Times New Roman" panose="02020603050405020304" pitchFamily="18" charset="0"/>
                          <a:cs typeface="Times New Roman" panose="02020603050405020304" pitchFamily="18" charset="0"/>
                        </a:rPr>
                        <a:t>Online Education</a:t>
                      </a:r>
                      <a:endParaRPr lang="en-GB" sz="2400" dirty="0">
                        <a:solidFill>
                          <a:srgbClr val="0000CC"/>
                        </a:solidFill>
                        <a:latin typeface="Times New Roman" panose="02020603050405020304" pitchFamily="18" charset="0"/>
                        <a:cs typeface="Times New Roman" panose="02020603050405020304" pitchFamily="18" charset="0"/>
                      </a:endParaRPr>
                    </a:p>
                  </a:txBody>
                  <a:tcPr marL="68580" marR="68580" marT="34290" marB="34290"/>
                </a:tc>
                <a:tc>
                  <a:txBody>
                    <a:bodyPr/>
                    <a:lstStyle/>
                    <a:p>
                      <a:pPr marL="0" marR="0" lvl="0" indent="0" algn="just" defTabSz="914400" rtl="0" eaLnBrk="1" fontAlgn="auto" latinLnBrk="0" hangingPunct="1">
                        <a:lnSpc>
                          <a:spcPct val="150000"/>
                        </a:lnSpc>
                        <a:spcBef>
                          <a:spcPts val="0"/>
                        </a:spcBef>
                        <a:spcAft>
                          <a:spcPts val="0"/>
                        </a:spcAft>
                        <a:buClr>
                          <a:schemeClr val="folHlink"/>
                        </a:buClr>
                        <a:buSzTx/>
                        <a:buFont typeface="Wingdings" panose="05000000000000000000" pitchFamily="2" charset="2"/>
                        <a:buNone/>
                        <a:tabLst/>
                        <a:defRPr/>
                      </a:pPr>
                      <a:r>
                        <a:rPr kumimoji="0" lang="en-US" altLang="en-US" sz="2400" b="1" i="0" u="none" strike="noStrike" cap="none" normalizeH="0" baseline="0" dirty="0" smtClean="0">
                          <a:ln>
                            <a:noFill/>
                          </a:ln>
                          <a:solidFill>
                            <a:srgbClr val="FF3300"/>
                          </a:solidFill>
                          <a:effectLst/>
                          <a:latin typeface="Times New Roman" panose="02020603050405020304" pitchFamily="18" charset="0"/>
                          <a:cs typeface="Times New Roman" panose="02020603050405020304" pitchFamily="18" charset="0"/>
                        </a:rPr>
                        <a:t>Online</a:t>
                      </a: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1" i="0" u="none" strike="noStrike" cap="none" normalizeH="0" baseline="0" dirty="0" smtClean="0">
                          <a:ln>
                            <a:noFill/>
                          </a:ln>
                          <a:solidFill>
                            <a:srgbClr val="FF3300"/>
                          </a:solidFill>
                          <a:effectLst/>
                          <a:latin typeface="Times New Roman" panose="02020603050405020304" pitchFamily="18" charset="0"/>
                          <a:cs typeface="Times New Roman" panose="02020603050405020304" pitchFamily="18" charset="0"/>
                        </a:rPr>
                        <a:t>learning</a:t>
                      </a: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1" i="0" u="none" strike="noStrike" cap="none" normalizeH="0" baseline="0" dirty="0" smtClean="0">
                          <a:ln>
                            <a:noFill/>
                          </a:ln>
                          <a:solidFill>
                            <a:srgbClr val="FF3300"/>
                          </a:solidFill>
                          <a:effectLst/>
                          <a:latin typeface="Times New Roman" panose="02020603050405020304" pitchFamily="18" charset="0"/>
                          <a:cs typeface="Times New Roman" panose="02020603050405020304" pitchFamily="18" charset="0"/>
                        </a:rPr>
                        <a:t>platforms</a:t>
                      </a: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1" i="0" u="none" strike="noStrike" cap="none" normalizeH="0" baseline="0" dirty="0" smtClean="0">
                          <a:ln>
                            <a:noFill/>
                          </a:ln>
                          <a:solidFill>
                            <a:srgbClr val="FF3300"/>
                          </a:solidFill>
                          <a:effectLst/>
                          <a:latin typeface="Times New Roman" panose="02020603050405020304" pitchFamily="18" charset="0"/>
                          <a:cs typeface="Times New Roman" panose="02020603050405020304" pitchFamily="18" charset="0"/>
                        </a:rPr>
                        <a:t>distance</a:t>
                      </a: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1" i="0" u="none" strike="noStrike" cap="none" normalizeH="0" baseline="0" dirty="0" smtClean="0">
                          <a:ln>
                            <a:noFill/>
                          </a:ln>
                          <a:solidFill>
                            <a:srgbClr val="FF3300"/>
                          </a:solidFill>
                          <a:effectLst/>
                          <a:latin typeface="Times New Roman" panose="02020603050405020304" pitchFamily="18" charset="0"/>
                          <a:cs typeface="Times New Roman" panose="02020603050405020304" pitchFamily="18" charset="0"/>
                        </a:rPr>
                        <a:t>education</a:t>
                      </a: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and </a:t>
                      </a:r>
                      <a:r>
                        <a:rPr kumimoji="0" lang="en-US" altLang="en-US" sz="2400" b="1" i="0" u="none" strike="noStrike" cap="none" normalizeH="0" baseline="0" dirty="0" smtClean="0">
                          <a:ln>
                            <a:noFill/>
                          </a:ln>
                          <a:solidFill>
                            <a:srgbClr val="FF3300"/>
                          </a:solidFill>
                          <a:effectLst/>
                          <a:latin typeface="Times New Roman" panose="02020603050405020304" pitchFamily="18" charset="0"/>
                          <a:cs typeface="Times New Roman" panose="02020603050405020304" pitchFamily="18" charset="0"/>
                        </a:rPr>
                        <a:t>virtual</a:t>
                      </a: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1" i="0" u="none" strike="noStrike" cap="none" normalizeH="0" baseline="0" dirty="0" smtClean="0">
                          <a:ln>
                            <a:noFill/>
                          </a:ln>
                          <a:solidFill>
                            <a:srgbClr val="FF3300"/>
                          </a:solidFill>
                          <a:effectLst/>
                          <a:latin typeface="Times New Roman" panose="02020603050405020304" pitchFamily="18" charset="0"/>
                          <a:cs typeface="Times New Roman" panose="02020603050405020304" pitchFamily="18" charset="0"/>
                        </a:rPr>
                        <a:t>classrooms</a:t>
                      </a: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t>
                      </a:r>
                    </a:p>
                  </a:txBody>
                  <a:tcPr marL="68580" marR="68580" marT="34290" marB="34290"/>
                </a:tc>
                <a:extLst>
                  <a:ext uri="{0D108BD9-81ED-4DB2-BD59-A6C34878D82A}">
                    <a16:rowId xmlns:a16="http://schemas.microsoft.com/office/drawing/2014/main" val="1831508358"/>
                  </a:ext>
                </a:extLst>
              </a:tr>
              <a:tr h="2459272">
                <a:tc>
                  <a:txBody>
                    <a:bodyPr/>
                    <a:lstStyle/>
                    <a:p>
                      <a:pPr algn="just">
                        <a:lnSpc>
                          <a:spcPct val="150000"/>
                        </a:lnSpc>
                      </a:pPr>
                      <a:r>
                        <a:rPr lang="en-GB" sz="2400" dirty="0" smtClean="0">
                          <a:solidFill>
                            <a:srgbClr val="6600CC"/>
                          </a:solidFill>
                          <a:latin typeface="Times New Roman" panose="02020603050405020304" pitchFamily="18" charset="0"/>
                          <a:cs typeface="Times New Roman" panose="02020603050405020304" pitchFamily="18" charset="0"/>
                        </a:rPr>
                        <a:t>10</a:t>
                      </a:r>
                      <a:endParaRPr lang="en-GB" sz="2400" dirty="0">
                        <a:solidFill>
                          <a:srgbClr val="6600CC"/>
                        </a:solidFill>
                        <a:latin typeface="Times New Roman" panose="02020603050405020304" pitchFamily="18" charset="0"/>
                        <a:cs typeface="Times New Roman" panose="02020603050405020304" pitchFamily="18" charset="0"/>
                      </a:endParaRPr>
                    </a:p>
                  </a:txBody>
                  <a:tcPr marL="68580" marR="68580" marT="34290" marB="34290"/>
                </a:tc>
                <a:tc>
                  <a:txBody>
                    <a:bodyPr/>
                    <a:lstStyle/>
                    <a:p>
                      <a:pPr algn="just">
                        <a:lnSpc>
                          <a:spcPct val="150000"/>
                        </a:lnSpc>
                      </a:pPr>
                      <a:r>
                        <a:rPr kumimoji="0" lang="en-US" altLang="en-US" sz="2400" b="1" i="0" u="none" strike="noStrike" cap="none" normalizeH="0" baseline="0" dirty="0" smtClean="0">
                          <a:ln>
                            <a:noFill/>
                          </a:ln>
                          <a:solidFill>
                            <a:srgbClr val="6600CC"/>
                          </a:solidFill>
                          <a:effectLst/>
                          <a:latin typeface="Times New Roman" panose="02020603050405020304" pitchFamily="18" charset="0"/>
                          <a:cs typeface="Times New Roman" panose="02020603050405020304" pitchFamily="18" charset="0"/>
                        </a:rPr>
                        <a:t>Remote Working</a:t>
                      </a:r>
                      <a:r>
                        <a:rPr kumimoji="0" lang="en-US" altLang="en-US" sz="2400" b="0" i="0" u="none" strike="noStrike" cap="none" normalizeH="0" baseline="0" dirty="0" smtClean="0">
                          <a:ln>
                            <a:noFill/>
                          </a:ln>
                          <a:solidFill>
                            <a:srgbClr val="6600CC"/>
                          </a:solidFill>
                          <a:effectLst/>
                          <a:latin typeface="Times New Roman" panose="02020603050405020304" pitchFamily="18" charset="0"/>
                          <a:cs typeface="Times New Roman" panose="02020603050405020304" pitchFamily="18" charset="0"/>
                        </a:rPr>
                        <a:t> </a:t>
                      </a:r>
                      <a:endParaRPr lang="en-GB" sz="2400" dirty="0">
                        <a:solidFill>
                          <a:srgbClr val="6600CC"/>
                        </a:solidFill>
                        <a:latin typeface="Times New Roman" panose="02020603050405020304" pitchFamily="18" charset="0"/>
                        <a:cs typeface="Times New Roman" panose="02020603050405020304" pitchFamily="18" charset="0"/>
                      </a:endParaRPr>
                    </a:p>
                  </a:txBody>
                  <a:tcPr marL="68580" marR="68580" marT="34290" marB="34290"/>
                </a:tc>
                <a:tc>
                  <a:txBody>
                    <a:bodyPr/>
                    <a:lstStyle/>
                    <a:p>
                      <a:pPr marL="457200" marR="0" lvl="0" indent="-457200" algn="just" defTabSz="914400" rtl="0" eaLnBrk="1" fontAlgn="auto" latinLnBrk="0" hangingPunct="1">
                        <a:lnSpc>
                          <a:spcPct val="150000"/>
                        </a:lnSpc>
                        <a:spcBef>
                          <a:spcPts val="0"/>
                        </a:spcBef>
                        <a:spcAft>
                          <a:spcPts val="0"/>
                        </a:spcAft>
                        <a:buClr>
                          <a:schemeClr val="folHlink"/>
                        </a:buClr>
                        <a:buSzTx/>
                        <a:buFont typeface="Wingdings" panose="05000000000000000000" pitchFamily="2" charset="2"/>
                        <a:buChar char="§"/>
                        <a:tabLst/>
                        <a:defRPr/>
                      </a:pPr>
                      <a:r>
                        <a:rPr kumimoji="0" lang="en-US" altLang="en-US" sz="2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Allowing</a:t>
                      </a: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employees</a:t>
                      </a: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to </a:t>
                      </a:r>
                      <a:r>
                        <a:rPr kumimoji="0" lang="en-US" altLang="en-US" sz="2400" b="1" i="0" u="none" strike="noStrike" cap="none" normalizeH="0" baseline="0" dirty="0" smtClean="0">
                          <a:ln>
                            <a:noFill/>
                          </a:ln>
                          <a:solidFill>
                            <a:srgbClr val="6600CC"/>
                          </a:solidFill>
                          <a:effectLst/>
                          <a:latin typeface="Times New Roman" panose="02020603050405020304" pitchFamily="18" charset="0"/>
                          <a:cs typeface="Times New Roman" panose="02020603050405020304" pitchFamily="18" charset="0"/>
                        </a:rPr>
                        <a:t>work</a:t>
                      </a: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from </a:t>
                      </a:r>
                      <a:r>
                        <a:rPr kumimoji="0" lang="en-US" altLang="en-US" sz="2400" b="1" i="0" u="none" strike="noStrike" cap="none" normalizeH="0" baseline="0" dirty="0" smtClean="0">
                          <a:ln>
                            <a:noFill/>
                          </a:ln>
                          <a:solidFill>
                            <a:srgbClr val="6600CC"/>
                          </a:solidFill>
                          <a:effectLst/>
                          <a:latin typeface="Times New Roman" panose="02020603050405020304" pitchFamily="18" charset="0"/>
                          <a:cs typeface="Times New Roman" panose="02020603050405020304" pitchFamily="18" charset="0"/>
                        </a:rPr>
                        <a:t>home</a:t>
                      </a: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or other </a:t>
                      </a:r>
                      <a:r>
                        <a:rPr kumimoji="0" lang="en-US" altLang="en-US" sz="2400" b="1" i="0" u="none" strike="noStrike" cap="none" normalizeH="0" baseline="0" dirty="0" smtClean="0">
                          <a:ln>
                            <a:noFill/>
                          </a:ln>
                          <a:solidFill>
                            <a:srgbClr val="6600CC"/>
                          </a:solidFill>
                          <a:effectLst/>
                          <a:latin typeface="Times New Roman" panose="02020603050405020304" pitchFamily="18" charset="0"/>
                          <a:cs typeface="Times New Roman" panose="02020603050405020304" pitchFamily="18" charset="0"/>
                        </a:rPr>
                        <a:t>locations</a:t>
                      </a: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1" i="0" u="none" strike="noStrike" cap="none" normalizeH="0" baseline="0" dirty="0" smtClean="0">
                          <a:ln>
                            <a:noFill/>
                          </a:ln>
                          <a:solidFill>
                            <a:srgbClr val="6600CC"/>
                          </a:solidFill>
                          <a:effectLst/>
                          <a:latin typeface="Times New Roman" panose="02020603050405020304" pitchFamily="18" charset="0"/>
                          <a:cs typeface="Times New Roman" panose="02020603050405020304" pitchFamily="18" charset="0"/>
                        </a:rPr>
                        <a:t>outside</a:t>
                      </a: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of the </a:t>
                      </a:r>
                      <a:r>
                        <a:rPr kumimoji="0" lang="en-US" altLang="en-US" sz="2400" b="1" i="0" u="none" strike="noStrike" cap="none" normalizeH="0" baseline="0" dirty="0" smtClean="0">
                          <a:ln>
                            <a:noFill/>
                          </a:ln>
                          <a:solidFill>
                            <a:srgbClr val="6600CC"/>
                          </a:solidFill>
                          <a:effectLst/>
                          <a:latin typeface="Times New Roman" panose="02020603050405020304" pitchFamily="18" charset="0"/>
                          <a:cs typeface="Times New Roman" panose="02020603050405020304" pitchFamily="18" charset="0"/>
                        </a:rPr>
                        <a:t>office</a:t>
                      </a: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p>
                    <a:p>
                      <a:pPr marL="457200" marR="0" lvl="0" indent="-457200" algn="just" defTabSz="914400" rtl="0" eaLnBrk="1" fontAlgn="auto" latinLnBrk="0" hangingPunct="1">
                        <a:lnSpc>
                          <a:spcPct val="150000"/>
                        </a:lnSpc>
                        <a:spcBef>
                          <a:spcPts val="0"/>
                        </a:spcBef>
                        <a:spcAft>
                          <a:spcPts val="0"/>
                        </a:spcAft>
                        <a:buClr>
                          <a:schemeClr val="folHlink"/>
                        </a:buClr>
                        <a:buSzTx/>
                        <a:buFont typeface="Wingdings" panose="05000000000000000000" pitchFamily="2" charset="2"/>
                        <a:buChar char="§"/>
                        <a:tabLst/>
                        <a:defRPr/>
                      </a:pP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Especially important during the </a:t>
                      </a:r>
                      <a:r>
                        <a:rPr kumimoji="0" lang="en-US" altLang="en-US" sz="2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COVID-19 pandemic</a:t>
                      </a: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t>
                      </a:r>
                    </a:p>
                  </a:txBody>
                  <a:tcPr marL="68580" marR="68580" marT="34290" marB="34290"/>
                </a:tc>
                <a:extLst>
                  <a:ext uri="{0D108BD9-81ED-4DB2-BD59-A6C34878D82A}">
                    <a16:rowId xmlns:a16="http://schemas.microsoft.com/office/drawing/2014/main" val="4254231267"/>
                  </a:ext>
                </a:extLst>
              </a:tr>
              <a:tr h="2067200">
                <a:tc>
                  <a:txBody>
                    <a:bodyPr/>
                    <a:lstStyle/>
                    <a:p>
                      <a:pPr algn="just">
                        <a:lnSpc>
                          <a:spcPct val="150000"/>
                        </a:lnSpc>
                      </a:pPr>
                      <a:r>
                        <a:rPr lang="en-GB" sz="2400" dirty="0" smtClean="0">
                          <a:solidFill>
                            <a:srgbClr val="FF0000"/>
                          </a:solidFill>
                          <a:latin typeface="Times New Roman" panose="02020603050405020304" pitchFamily="18" charset="0"/>
                          <a:cs typeface="Times New Roman" panose="02020603050405020304" pitchFamily="18" charset="0"/>
                        </a:rPr>
                        <a:t>11</a:t>
                      </a:r>
                      <a:endParaRPr lang="en-GB" sz="2400" dirty="0">
                        <a:solidFill>
                          <a:srgbClr val="FF0000"/>
                        </a:solidFill>
                        <a:latin typeface="Times New Roman" panose="02020603050405020304" pitchFamily="18" charset="0"/>
                        <a:cs typeface="Times New Roman" panose="02020603050405020304" pitchFamily="18" charset="0"/>
                      </a:endParaRPr>
                    </a:p>
                  </a:txBody>
                  <a:tcPr marL="68580" marR="68580" marT="34290" marB="34290"/>
                </a:tc>
                <a:tc>
                  <a:txBody>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en-US" sz="2400" b="1" i="0" u="none" strike="noStrike" cap="none" normalizeH="0" baseline="0" dirty="0" smtClean="0">
                          <a:ln>
                            <a:noFill/>
                          </a:ln>
                          <a:solidFill>
                            <a:srgbClr val="FF0000"/>
                          </a:solidFill>
                          <a:effectLst/>
                          <a:latin typeface="Times New Roman" panose="02020603050405020304" pitchFamily="18" charset="0"/>
                          <a:cs typeface="Times New Roman" panose="02020603050405020304" pitchFamily="18" charset="0"/>
                        </a:rPr>
                        <a:t>E-commerce</a:t>
                      </a:r>
                    </a:p>
                  </a:txBody>
                  <a:tcPr marL="68580" marR="68580" marT="34290" marB="34290"/>
                </a:tc>
                <a:tc>
                  <a:txBody>
                    <a:bodyPr/>
                    <a:lstStyle/>
                    <a:p>
                      <a:pPr marL="457200" marR="0" lvl="0" indent="-457200" algn="just"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Facilitated </a:t>
                      </a:r>
                      <a:r>
                        <a:rPr kumimoji="0" lang="en-US" altLang="en-US" sz="2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the growth of e-commerce </a:t>
                      </a: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by allowing </a:t>
                      </a:r>
                      <a:r>
                        <a:rPr kumimoji="0" lang="en-US" altLang="en-US" sz="2400" b="1" i="0" u="none" strike="noStrike" cap="none" normalizeH="0" baseline="0" dirty="0" smtClean="0">
                          <a:ln>
                            <a:noFill/>
                          </a:ln>
                          <a:solidFill>
                            <a:srgbClr val="0000CC"/>
                          </a:solidFill>
                          <a:effectLst/>
                          <a:latin typeface="Times New Roman" panose="02020603050405020304" pitchFamily="18" charset="0"/>
                          <a:cs typeface="Times New Roman" panose="02020603050405020304" pitchFamily="18" charset="0"/>
                        </a:rPr>
                        <a:t>businesses</a:t>
                      </a: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to </a:t>
                      </a:r>
                      <a:r>
                        <a:rPr kumimoji="0" lang="en-US" altLang="en-US" sz="2400" b="1" i="0" u="none" strike="noStrike" cap="none" normalizeH="0" baseline="0" dirty="0" smtClean="0">
                          <a:ln>
                            <a:noFill/>
                          </a:ln>
                          <a:solidFill>
                            <a:srgbClr val="0000CC"/>
                          </a:solidFill>
                          <a:effectLst/>
                          <a:latin typeface="Times New Roman" panose="02020603050405020304" pitchFamily="18" charset="0"/>
                          <a:cs typeface="Times New Roman" panose="02020603050405020304" pitchFamily="18" charset="0"/>
                        </a:rPr>
                        <a:t>sell</a:t>
                      </a: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their </a:t>
                      </a:r>
                      <a:r>
                        <a:rPr kumimoji="0" lang="en-US" altLang="en-US" sz="2400" b="1" i="0" u="none" strike="noStrike" cap="none" normalizeH="0" baseline="0" dirty="0" smtClean="0">
                          <a:ln>
                            <a:noFill/>
                          </a:ln>
                          <a:solidFill>
                            <a:srgbClr val="0000CC"/>
                          </a:solidFill>
                          <a:effectLst/>
                          <a:latin typeface="Times New Roman" panose="02020603050405020304" pitchFamily="18" charset="0"/>
                          <a:cs typeface="Times New Roman" panose="02020603050405020304" pitchFamily="18" charset="0"/>
                        </a:rPr>
                        <a:t>products</a:t>
                      </a: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and </a:t>
                      </a:r>
                      <a:r>
                        <a:rPr kumimoji="0" lang="en-US" altLang="en-US" sz="2400" b="1" i="0" u="none" strike="noStrike" cap="none" normalizeH="0" baseline="0" dirty="0" smtClean="0">
                          <a:ln>
                            <a:noFill/>
                          </a:ln>
                          <a:solidFill>
                            <a:srgbClr val="0000CC"/>
                          </a:solidFill>
                          <a:effectLst/>
                          <a:latin typeface="Times New Roman" panose="02020603050405020304" pitchFamily="18" charset="0"/>
                          <a:cs typeface="Times New Roman" panose="02020603050405020304" pitchFamily="18" charset="0"/>
                        </a:rPr>
                        <a:t>services</a:t>
                      </a: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1" i="0" u="none" strike="noStrike" cap="none" normalizeH="0" baseline="0" dirty="0" smtClean="0">
                          <a:ln>
                            <a:noFill/>
                          </a:ln>
                          <a:solidFill>
                            <a:srgbClr val="A50021"/>
                          </a:solidFill>
                          <a:effectLst/>
                          <a:latin typeface="Times New Roman" panose="02020603050405020304" pitchFamily="18" charset="0"/>
                          <a:cs typeface="Times New Roman" panose="02020603050405020304" pitchFamily="18" charset="0"/>
                        </a:rPr>
                        <a:t>online</a:t>
                      </a: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and reach a </a:t>
                      </a:r>
                      <a:r>
                        <a:rPr kumimoji="0" lang="en-US" altLang="en-US" sz="2400" b="1" i="0" u="none" strike="noStrike" cap="none" normalizeH="0" baseline="0" dirty="0" smtClean="0">
                          <a:ln>
                            <a:noFill/>
                          </a:ln>
                          <a:solidFill>
                            <a:srgbClr val="A50021"/>
                          </a:solidFill>
                          <a:effectLst/>
                          <a:latin typeface="Times New Roman" panose="02020603050405020304" pitchFamily="18" charset="0"/>
                          <a:cs typeface="Times New Roman" panose="02020603050405020304" pitchFamily="18" charset="0"/>
                        </a:rPr>
                        <a:t>global</a:t>
                      </a: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1" i="0" u="none" strike="noStrike" cap="none" normalizeH="0" baseline="0" dirty="0" smtClean="0">
                          <a:ln>
                            <a:noFill/>
                          </a:ln>
                          <a:solidFill>
                            <a:srgbClr val="A50021"/>
                          </a:solidFill>
                          <a:effectLst/>
                          <a:latin typeface="Times New Roman" panose="02020603050405020304" pitchFamily="18" charset="0"/>
                          <a:cs typeface="Times New Roman" panose="02020603050405020304" pitchFamily="18" charset="0"/>
                        </a:rPr>
                        <a:t>market</a:t>
                      </a: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t>
                      </a:r>
                    </a:p>
                  </a:txBody>
                  <a:tcPr marL="68580" marR="68580" marT="34290" marB="34290"/>
                </a:tc>
                <a:extLst>
                  <a:ext uri="{0D108BD9-81ED-4DB2-BD59-A6C34878D82A}">
                    <a16:rowId xmlns:a16="http://schemas.microsoft.com/office/drawing/2014/main" val="3936362865"/>
                  </a:ext>
                </a:extLst>
              </a:tr>
            </a:tbl>
          </a:graphicData>
        </a:graphic>
      </p:graphicFrame>
    </p:spTree>
    <p:extLst>
      <p:ext uri="{BB962C8B-B14F-4D97-AF65-F5344CB8AC3E}">
        <p14:creationId xmlns:p14="http://schemas.microsoft.com/office/powerpoint/2010/main" val="2444665442"/>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33400"/>
          </a:xfrm>
        </p:spPr>
        <p:txBody>
          <a:bodyPr>
            <a:normAutofit fontScale="90000"/>
          </a:bodyPr>
          <a:lstStyle/>
          <a:p>
            <a:r>
              <a:rPr lang="en-GB" sz="2400" b="1" dirty="0" smtClean="0">
                <a:solidFill>
                  <a:srgbClr val="FF0000"/>
                </a:solidFill>
                <a:latin typeface="Times New Roman" panose="02020603050405020304" pitchFamily="18" charset="0"/>
                <a:cs typeface="Times New Roman" panose="02020603050405020304" pitchFamily="18" charset="0"/>
              </a:rPr>
              <a:t>Client/server network</a:t>
            </a:r>
            <a:endParaRPr lang="en-GB" sz="2400"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0" y="533400"/>
            <a:ext cx="9143999" cy="6324599"/>
          </a:xfrm>
        </p:spPr>
        <p:txBody>
          <a:bodyPr>
            <a:noAutofit/>
          </a:bodyPr>
          <a:lstStyle/>
          <a:p>
            <a:pPr algn="just">
              <a:lnSpc>
                <a:spcPct val="150000"/>
              </a:lnSpc>
              <a:spcBef>
                <a:spcPts val="0"/>
              </a:spcBef>
              <a:buFont typeface="Wingdings" panose="05000000000000000000" pitchFamily="2" charset="2"/>
              <a:buChar char="§"/>
            </a:pPr>
            <a:r>
              <a:rPr lang="en-GB" sz="2800" dirty="0">
                <a:latin typeface="Times New Roman" panose="02020603050405020304" pitchFamily="18" charset="0"/>
                <a:cs typeface="Times New Roman" panose="02020603050405020304" pitchFamily="18" charset="0"/>
              </a:rPr>
              <a:t>If the </a:t>
            </a:r>
            <a:r>
              <a:rPr lang="en-GB" sz="2800" b="1" dirty="0">
                <a:solidFill>
                  <a:srgbClr val="6600CC"/>
                </a:solidFill>
                <a:latin typeface="Times New Roman" panose="02020603050405020304" pitchFamily="18" charset="0"/>
                <a:cs typeface="Times New Roman" panose="02020603050405020304" pitchFamily="18" charset="0"/>
              </a:rPr>
              <a:t>number</a:t>
            </a:r>
            <a:r>
              <a:rPr lang="en-GB" sz="2800" dirty="0">
                <a:latin typeface="Times New Roman" panose="02020603050405020304" pitchFamily="18" charset="0"/>
                <a:cs typeface="Times New Roman" panose="02020603050405020304" pitchFamily="18" charset="0"/>
              </a:rPr>
              <a:t> of </a:t>
            </a:r>
            <a:r>
              <a:rPr lang="en-GB" sz="2800" b="1" dirty="0">
                <a:solidFill>
                  <a:srgbClr val="6600CC"/>
                </a:solidFill>
                <a:latin typeface="Times New Roman" panose="02020603050405020304" pitchFamily="18" charset="0"/>
                <a:cs typeface="Times New Roman" panose="02020603050405020304" pitchFamily="18" charset="0"/>
              </a:rPr>
              <a:t>clients</a:t>
            </a:r>
            <a:r>
              <a:rPr lang="en-GB" sz="2800" dirty="0">
                <a:latin typeface="Times New Roman" panose="02020603050405020304" pitchFamily="18" charset="0"/>
                <a:cs typeface="Times New Roman" panose="02020603050405020304" pitchFamily="18" charset="0"/>
              </a:rPr>
              <a:t> </a:t>
            </a:r>
            <a:r>
              <a:rPr lang="en-GB" sz="2800" b="1" dirty="0">
                <a:solidFill>
                  <a:srgbClr val="6600CC"/>
                </a:solidFill>
                <a:latin typeface="Times New Roman" panose="02020603050405020304" pitchFamily="18" charset="0"/>
                <a:cs typeface="Times New Roman" panose="02020603050405020304" pitchFamily="18" charset="0"/>
              </a:rPr>
              <a:t>increases</a:t>
            </a:r>
            <a:r>
              <a:rPr lang="en-GB" sz="2800" dirty="0">
                <a:latin typeface="Times New Roman" panose="02020603050405020304" pitchFamily="18" charset="0"/>
                <a:cs typeface="Times New Roman" panose="02020603050405020304" pitchFamily="18" charset="0"/>
              </a:rPr>
              <a:t>, there are </a:t>
            </a:r>
            <a:r>
              <a:rPr lang="en-GB" sz="2800" b="1" dirty="0">
                <a:solidFill>
                  <a:srgbClr val="0000CC"/>
                </a:solidFill>
                <a:latin typeface="Times New Roman" panose="02020603050405020304" pitchFamily="18" charset="0"/>
                <a:cs typeface="Times New Roman" panose="02020603050405020304" pitchFamily="18" charset="0"/>
              </a:rPr>
              <a:t>no performance</a:t>
            </a:r>
            <a:r>
              <a:rPr lang="en-GB" sz="2800" dirty="0">
                <a:solidFill>
                  <a:srgbClr val="0000CC"/>
                </a:solidFill>
                <a:latin typeface="Times New Roman" panose="02020603050405020304" pitchFamily="18" charset="0"/>
                <a:cs typeface="Times New Roman" panose="02020603050405020304" pitchFamily="18" charset="0"/>
              </a:rPr>
              <a:t> </a:t>
            </a:r>
            <a:r>
              <a:rPr lang="en-GB" sz="2800" b="1" dirty="0">
                <a:solidFill>
                  <a:srgbClr val="0000CC"/>
                </a:solidFill>
                <a:latin typeface="Times New Roman" panose="02020603050405020304" pitchFamily="18" charset="0"/>
                <a:cs typeface="Times New Roman" panose="02020603050405020304" pitchFamily="18" charset="0"/>
              </a:rPr>
              <a:t>issues</a:t>
            </a:r>
            <a:r>
              <a:rPr lang="en-GB" sz="2800" dirty="0">
                <a:latin typeface="Times New Roman" panose="02020603050405020304" pitchFamily="18" charset="0"/>
                <a:cs typeface="Times New Roman" panose="02020603050405020304" pitchFamily="18" charset="0"/>
              </a:rPr>
              <a:t> with the </a:t>
            </a:r>
            <a:r>
              <a:rPr lang="en-GB" sz="2800" b="1" dirty="0">
                <a:latin typeface="Times New Roman" panose="02020603050405020304" pitchFamily="18" charset="0"/>
                <a:cs typeface="Times New Roman" panose="02020603050405020304" pitchFamily="18" charset="0"/>
              </a:rPr>
              <a:t>client-server setup</a:t>
            </a:r>
            <a:r>
              <a:rPr lang="en-GB" sz="2800" dirty="0">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ü"/>
            </a:pPr>
            <a:r>
              <a:rPr lang="en-GB" sz="2800" dirty="0">
                <a:latin typeface="Times New Roman" panose="02020603050405020304" pitchFamily="18" charset="0"/>
                <a:cs typeface="Times New Roman" panose="02020603050405020304" pitchFamily="18" charset="0"/>
              </a:rPr>
              <a:t>This is because the </a:t>
            </a:r>
            <a:r>
              <a:rPr lang="en-GB" sz="2800" b="1" dirty="0">
                <a:solidFill>
                  <a:srgbClr val="006600"/>
                </a:solidFill>
                <a:latin typeface="Times New Roman" panose="02020603050405020304" pitchFamily="18" charset="0"/>
                <a:cs typeface="Times New Roman" panose="02020603050405020304" pitchFamily="18" charset="0"/>
              </a:rPr>
              <a:t>server</a:t>
            </a:r>
            <a:r>
              <a:rPr lang="en-GB" sz="2800" dirty="0">
                <a:latin typeface="Times New Roman" panose="02020603050405020304" pitchFamily="18" charset="0"/>
                <a:cs typeface="Times New Roman" panose="02020603050405020304" pitchFamily="18" charset="0"/>
              </a:rPr>
              <a:t> </a:t>
            </a:r>
            <a:r>
              <a:rPr lang="en-GB" sz="2800" b="1" dirty="0">
                <a:solidFill>
                  <a:srgbClr val="006600"/>
                </a:solidFill>
                <a:latin typeface="Times New Roman" panose="02020603050405020304" pitchFamily="18" charset="0"/>
                <a:cs typeface="Times New Roman" panose="02020603050405020304" pitchFamily="18" charset="0"/>
              </a:rPr>
              <a:t>handles</a:t>
            </a:r>
            <a:r>
              <a:rPr lang="en-GB" sz="2800" dirty="0">
                <a:latin typeface="Times New Roman" panose="02020603050405020304" pitchFamily="18" charset="0"/>
                <a:cs typeface="Times New Roman" panose="02020603050405020304" pitchFamily="18" charset="0"/>
              </a:rPr>
              <a:t> most of the </a:t>
            </a:r>
            <a:r>
              <a:rPr lang="en-GB" sz="2800" b="1" dirty="0">
                <a:solidFill>
                  <a:srgbClr val="006600"/>
                </a:solidFill>
                <a:latin typeface="Times New Roman" panose="02020603050405020304" pitchFamily="18" charset="0"/>
                <a:cs typeface="Times New Roman" panose="02020603050405020304" pitchFamily="18" charset="0"/>
              </a:rPr>
              <a:t>heavy</a:t>
            </a:r>
            <a:r>
              <a:rPr lang="en-GB" sz="2800" dirty="0">
                <a:latin typeface="Times New Roman" panose="02020603050405020304" pitchFamily="18" charset="0"/>
                <a:cs typeface="Times New Roman" panose="02020603050405020304" pitchFamily="18" charset="0"/>
              </a:rPr>
              <a:t> </a:t>
            </a:r>
            <a:r>
              <a:rPr lang="en-GB" sz="2800" b="1" dirty="0">
                <a:solidFill>
                  <a:srgbClr val="006600"/>
                </a:solidFill>
                <a:latin typeface="Times New Roman" panose="02020603050405020304" pitchFamily="18" charset="0"/>
                <a:cs typeface="Times New Roman" panose="02020603050405020304" pitchFamily="18" charset="0"/>
              </a:rPr>
              <a:t>lifting</a:t>
            </a:r>
            <a:r>
              <a:rPr lang="en-GB" sz="2800" dirty="0">
                <a:latin typeface="Times New Roman" panose="02020603050405020304" pitchFamily="18" charset="0"/>
                <a:cs typeface="Times New Roman" panose="02020603050405020304" pitchFamily="18" charset="0"/>
              </a:rPr>
              <a:t> and the </a:t>
            </a:r>
            <a:r>
              <a:rPr lang="en-GB" sz="2800" b="1" dirty="0">
                <a:latin typeface="Times New Roman" panose="02020603050405020304" pitchFamily="18" charset="0"/>
                <a:cs typeface="Times New Roman" panose="02020603050405020304" pitchFamily="18" charset="0"/>
              </a:rPr>
              <a:t>clients</a:t>
            </a:r>
            <a:r>
              <a:rPr lang="en-GB" sz="2800" dirty="0">
                <a:latin typeface="Times New Roman" panose="02020603050405020304" pitchFamily="18" charset="0"/>
                <a:cs typeface="Times New Roman" panose="02020603050405020304" pitchFamily="18" charset="0"/>
              </a:rPr>
              <a:t> are </a:t>
            </a:r>
            <a:r>
              <a:rPr lang="en-GB" sz="2800" b="1" dirty="0">
                <a:latin typeface="Times New Roman" panose="02020603050405020304" pitchFamily="18" charset="0"/>
                <a:cs typeface="Times New Roman" panose="02020603050405020304" pitchFamily="18" charset="0"/>
              </a:rPr>
              <a:t>not</a:t>
            </a:r>
            <a:r>
              <a:rPr lang="en-GB" sz="2800" dirty="0">
                <a:latin typeface="Times New Roman" panose="02020603050405020304" pitchFamily="18" charset="0"/>
                <a:cs typeface="Times New Roman" panose="02020603050405020304" pitchFamily="18" charset="0"/>
              </a:rPr>
              <a:t> needed to </a:t>
            </a:r>
            <a:r>
              <a:rPr lang="en-GB" sz="2800" b="1" dirty="0">
                <a:solidFill>
                  <a:srgbClr val="FF0000"/>
                </a:solidFill>
                <a:latin typeface="Times New Roman" panose="02020603050405020304" pitchFamily="18" charset="0"/>
                <a:cs typeface="Times New Roman" panose="02020603050405020304" pitchFamily="18" charset="0"/>
              </a:rPr>
              <a:t>share</a:t>
            </a:r>
            <a:r>
              <a:rPr lang="en-GB" sz="2800" dirty="0">
                <a:latin typeface="Times New Roman" panose="02020603050405020304" pitchFamily="18" charset="0"/>
                <a:cs typeface="Times New Roman" panose="02020603050405020304" pitchFamily="18" charset="0"/>
              </a:rPr>
              <a:t> their </a:t>
            </a:r>
            <a:r>
              <a:rPr lang="en-GB" sz="2800" b="1" dirty="0">
                <a:solidFill>
                  <a:srgbClr val="FF0000"/>
                </a:solidFill>
                <a:latin typeface="Times New Roman" panose="02020603050405020304" pitchFamily="18" charset="0"/>
                <a:cs typeface="Times New Roman" panose="02020603050405020304" pitchFamily="18" charset="0"/>
              </a:rPr>
              <a:t>computing</a:t>
            </a:r>
            <a:r>
              <a:rPr lang="en-GB" sz="2800" dirty="0">
                <a:latin typeface="Times New Roman" panose="02020603050405020304" pitchFamily="18" charset="0"/>
                <a:cs typeface="Times New Roman" panose="02020603050405020304" pitchFamily="18" charset="0"/>
              </a:rPr>
              <a:t> </a:t>
            </a:r>
            <a:r>
              <a:rPr lang="en-GB" sz="2800" b="1" dirty="0">
                <a:solidFill>
                  <a:srgbClr val="FF0000"/>
                </a:solidFill>
                <a:latin typeface="Times New Roman" panose="02020603050405020304" pitchFamily="18" charset="0"/>
                <a:cs typeface="Times New Roman" panose="02020603050405020304" pitchFamily="18" charset="0"/>
              </a:rPr>
              <a:t>resources</a:t>
            </a:r>
            <a:r>
              <a:rPr lang="en-GB" sz="2800" dirty="0">
                <a:latin typeface="Times New Roman" panose="02020603050405020304" pitchFamily="18" charset="0"/>
                <a:cs typeface="Times New Roman" panose="02020603050405020304" pitchFamily="18" charset="0"/>
              </a:rPr>
              <a:t>.</a:t>
            </a:r>
          </a:p>
          <a:p>
            <a:pPr algn="just">
              <a:lnSpc>
                <a:spcPct val="150000"/>
              </a:lnSpc>
              <a:spcBef>
                <a:spcPts val="0"/>
              </a:spcBef>
              <a:buFont typeface="Wingdings" panose="05000000000000000000" pitchFamily="2" charset="2"/>
              <a:buChar char="§"/>
            </a:pPr>
            <a:r>
              <a:rPr lang="en-GB" sz="2800" dirty="0">
                <a:latin typeface="Times New Roman" panose="02020603050405020304" pitchFamily="18" charset="0"/>
                <a:cs typeface="Times New Roman" panose="02020603050405020304" pitchFamily="18" charset="0"/>
              </a:rPr>
              <a:t>When compared to </a:t>
            </a:r>
            <a:r>
              <a:rPr lang="en-GB" sz="2800" b="1" dirty="0">
                <a:latin typeface="Times New Roman" panose="02020603050405020304" pitchFamily="18" charset="0"/>
                <a:cs typeface="Times New Roman" panose="02020603050405020304" pitchFamily="18" charset="0"/>
              </a:rPr>
              <a:t>peer-to-peer</a:t>
            </a:r>
            <a:r>
              <a:rPr lang="en-GB" sz="2800" dirty="0">
                <a:latin typeface="Times New Roman" panose="02020603050405020304" pitchFamily="18" charset="0"/>
                <a:cs typeface="Times New Roman" panose="02020603050405020304" pitchFamily="18" charset="0"/>
              </a:rPr>
              <a:t> </a:t>
            </a:r>
            <a:r>
              <a:rPr lang="en-GB" sz="2800" b="1" dirty="0">
                <a:latin typeface="Times New Roman" panose="02020603050405020304" pitchFamily="18" charset="0"/>
                <a:cs typeface="Times New Roman" panose="02020603050405020304" pitchFamily="18" charset="0"/>
              </a:rPr>
              <a:t>networks</a:t>
            </a:r>
            <a:r>
              <a:rPr lang="en-GB" sz="2800" dirty="0">
                <a:latin typeface="Times New Roman" panose="02020603050405020304" pitchFamily="18" charset="0"/>
                <a:cs typeface="Times New Roman" panose="02020603050405020304" pitchFamily="18" charset="0"/>
              </a:rPr>
              <a:t>, </a:t>
            </a:r>
            <a:r>
              <a:rPr lang="en-GB" sz="2800" b="1" dirty="0">
                <a:solidFill>
                  <a:srgbClr val="6600CC"/>
                </a:solidFill>
                <a:latin typeface="Times New Roman" panose="02020603050405020304" pitchFamily="18" charset="0"/>
                <a:cs typeface="Times New Roman" panose="02020603050405020304" pitchFamily="18" charset="0"/>
              </a:rPr>
              <a:t>client-server networks </a:t>
            </a:r>
            <a:r>
              <a:rPr lang="en-GB" sz="2800" dirty="0">
                <a:latin typeface="Times New Roman" panose="02020603050405020304" pitchFamily="18" charset="0"/>
                <a:cs typeface="Times New Roman" panose="02020603050405020304" pitchFamily="18" charset="0"/>
              </a:rPr>
              <a:t>are far </a:t>
            </a:r>
            <a:r>
              <a:rPr lang="en-GB" sz="2800" b="1" dirty="0">
                <a:solidFill>
                  <a:srgbClr val="FF0000"/>
                </a:solidFill>
                <a:latin typeface="Times New Roman" panose="02020603050405020304" pitchFamily="18" charset="0"/>
                <a:cs typeface="Times New Roman" panose="02020603050405020304" pitchFamily="18" charset="0"/>
              </a:rPr>
              <a:t>more</a:t>
            </a:r>
            <a:r>
              <a:rPr lang="en-GB" sz="2800" dirty="0">
                <a:latin typeface="Times New Roman" panose="02020603050405020304" pitchFamily="18" charset="0"/>
                <a:cs typeface="Times New Roman" panose="02020603050405020304" pitchFamily="18" charset="0"/>
              </a:rPr>
              <a:t> </a:t>
            </a:r>
            <a:r>
              <a:rPr lang="en-GB" sz="2800" b="1" dirty="0">
                <a:solidFill>
                  <a:srgbClr val="FF0000"/>
                </a:solidFill>
                <a:latin typeface="Times New Roman" panose="02020603050405020304" pitchFamily="18" charset="0"/>
                <a:cs typeface="Times New Roman" panose="02020603050405020304" pitchFamily="18" charset="0"/>
              </a:rPr>
              <a:t>secure</a:t>
            </a:r>
            <a:r>
              <a:rPr lang="en-GB" sz="2800" dirty="0">
                <a:latin typeface="Times New Roman" panose="02020603050405020304" pitchFamily="18" charset="0"/>
                <a:cs typeface="Times New Roman" panose="02020603050405020304" pitchFamily="18" charset="0"/>
              </a:rPr>
              <a:t>. </a:t>
            </a:r>
            <a:endParaRPr lang="en-GB" sz="2800" dirty="0" smtClean="0">
              <a:latin typeface="Times New Roman" panose="02020603050405020304" pitchFamily="18" charset="0"/>
              <a:cs typeface="Times New Roman" panose="02020603050405020304" pitchFamily="18" charset="0"/>
            </a:endParaRPr>
          </a:p>
          <a:p>
            <a:pPr algn="just">
              <a:lnSpc>
                <a:spcPct val="150000"/>
              </a:lnSpc>
              <a:spcBef>
                <a:spcPts val="0"/>
              </a:spcBef>
              <a:buFont typeface="Wingdings" panose="05000000000000000000" pitchFamily="2" charset="2"/>
              <a:buChar char="ü"/>
            </a:pPr>
            <a:r>
              <a:rPr lang="en-GB" sz="2800" dirty="0" smtClean="0">
                <a:latin typeface="Times New Roman" panose="02020603050405020304" pitchFamily="18" charset="0"/>
                <a:cs typeface="Times New Roman" panose="02020603050405020304" pitchFamily="18" charset="0"/>
              </a:rPr>
              <a:t>This </a:t>
            </a:r>
            <a:r>
              <a:rPr lang="en-GB" sz="2800" dirty="0">
                <a:latin typeface="Times New Roman" panose="02020603050405020304" pitchFamily="18" charset="0"/>
                <a:cs typeface="Times New Roman" panose="02020603050405020304" pitchFamily="18" charset="0"/>
              </a:rPr>
              <a:t>is due to the </a:t>
            </a:r>
            <a:r>
              <a:rPr lang="en-GB" sz="2800" b="1" dirty="0">
                <a:solidFill>
                  <a:srgbClr val="0000CC"/>
                </a:solidFill>
                <a:latin typeface="Times New Roman" panose="02020603050405020304" pitchFamily="18" charset="0"/>
                <a:cs typeface="Times New Roman" panose="02020603050405020304" pitchFamily="18" charset="0"/>
              </a:rPr>
              <a:t>server's ability </a:t>
            </a:r>
            <a:r>
              <a:rPr lang="en-GB" sz="2800" dirty="0">
                <a:latin typeface="Times New Roman" panose="02020603050405020304" pitchFamily="18" charset="0"/>
                <a:cs typeface="Times New Roman" panose="02020603050405020304" pitchFamily="18" charset="0"/>
              </a:rPr>
              <a:t>to </a:t>
            </a:r>
            <a:r>
              <a:rPr lang="en-GB" sz="2800" b="1" dirty="0">
                <a:solidFill>
                  <a:srgbClr val="006600"/>
                </a:solidFill>
                <a:latin typeface="Times New Roman" panose="02020603050405020304" pitchFamily="18" charset="0"/>
                <a:cs typeface="Times New Roman" panose="02020603050405020304" pitchFamily="18" charset="0"/>
              </a:rPr>
              <a:t>authenticate</a:t>
            </a:r>
            <a:r>
              <a:rPr lang="en-GB" sz="2800" dirty="0">
                <a:latin typeface="Times New Roman" panose="02020603050405020304" pitchFamily="18" charset="0"/>
                <a:cs typeface="Times New Roman" panose="02020603050405020304" pitchFamily="18" charset="0"/>
              </a:rPr>
              <a:t> a </a:t>
            </a:r>
            <a:r>
              <a:rPr lang="en-GB" sz="2800" b="1" dirty="0">
                <a:solidFill>
                  <a:srgbClr val="006600"/>
                </a:solidFill>
                <a:latin typeface="Times New Roman" panose="02020603050405020304" pitchFamily="18" charset="0"/>
                <a:cs typeface="Times New Roman" panose="02020603050405020304" pitchFamily="18" charset="0"/>
              </a:rPr>
              <a:t>client's</a:t>
            </a:r>
            <a:r>
              <a:rPr lang="en-GB" sz="2800" dirty="0">
                <a:latin typeface="Times New Roman" panose="02020603050405020304" pitchFamily="18" charset="0"/>
                <a:cs typeface="Times New Roman" panose="02020603050405020304" pitchFamily="18" charset="0"/>
              </a:rPr>
              <a:t> </a:t>
            </a:r>
            <a:r>
              <a:rPr lang="en-GB" sz="2800" b="1" dirty="0">
                <a:solidFill>
                  <a:srgbClr val="6600CC"/>
                </a:solidFill>
                <a:latin typeface="Times New Roman" panose="02020603050405020304" pitchFamily="18" charset="0"/>
                <a:cs typeface="Times New Roman" panose="02020603050405020304" pitchFamily="18" charset="0"/>
              </a:rPr>
              <a:t>access</a:t>
            </a:r>
            <a:r>
              <a:rPr lang="en-GB" sz="2800" dirty="0">
                <a:latin typeface="Times New Roman" panose="02020603050405020304" pitchFamily="18" charset="0"/>
                <a:cs typeface="Times New Roman" panose="02020603050405020304" pitchFamily="18" charset="0"/>
              </a:rPr>
              <a:t> to any </a:t>
            </a:r>
            <a:r>
              <a:rPr lang="en-GB" sz="2800" b="1" dirty="0">
                <a:solidFill>
                  <a:srgbClr val="6600CC"/>
                </a:solidFill>
                <a:latin typeface="Times New Roman" panose="02020603050405020304" pitchFamily="18" charset="0"/>
                <a:cs typeface="Times New Roman" panose="02020603050405020304" pitchFamily="18" charset="0"/>
              </a:rPr>
              <a:t>network</a:t>
            </a:r>
            <a:r>
              <a:rPr lang="en-GB" sz="2800" dirty="0">
                <a:latin typeface="Times New Roman" panose="02020603050405020304" pitchFamily="18" charset="0"/>
                <a:cs typeface="Times New Roman" panose="02020603050405020304" pitchFamily="18" charset="0"/>
              </a:rPr>
              <a:t> </a:t>
            </a:r>
            <a:r>
              <a:rPr lang="en-GB" sz="2800" b="1" dirty="0">
                <a:solidFill>
                  <a:srgbClr val="6600CC"/>
                </a:solidFill>
                <a:latin typeface="Times New Roman" panose="02020603050405020304" pitchFamily="18" charset="0"/>
                <a:cs typeface="Times New Roman" panose="02020603050405020304" pitchFamily="18" charset="0"/>
              </a:rPr>
              <a:t>resource</a:t>
            </a:r>
            <a:r>
              <a:rPr lang="en-GB" sz="2800" dirty="0" smtClean="0">
                <a:latin typeface="Times New Roman" panose="02020603050405020304" pitchFamily="18" charset="0"/>
                <a:cs typeface="Times New Roman" panose="02020603050405020304" pitchFamily="18" charset="0"/>
              </a:rPr>
              <a:t>.</a:t>
            </a:r>
            <a:endParaRPr lang="en-GB" sz="28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E90F455D-9CE0-4F9B-A27C-72E940D52AA5}" type="slidenum">
              <a:rPr lang="en-US" smtClean="0"/>
              <a:pPr>
                <a:defRPr/>
              </a:pPr>
              <a:t>80</a:t>
            </a:fld>
            <a:r>
              <a:rPr lang="en-US" smtClean="0"/>
              <a:t> of 52</a:t>
            </a:r>
            <a:endParaRPr lang="en-US" dirty="0"/>
          </a:p>
        </p:txBody>
      </p:sp>
    </p:spTree>
    <p:extLst>
      <p:ext uri="{BB962C8B-B14F-4D97-AF65-F5344CB8AC3E}">
        <p14:creationId xmlns:p14="http://schemas.microsoft.com/office/powerpoint/2010/main" val="3060907481"/>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33400"/>
          </a:xfrm>
        </p:spPr>
        <p:txBody>
          <a:bodyPr>
            <a:normAutofit fontScale="90000"/>
          </a:bodyPr>
          <a:lstStyle/>
          <a:p>
            <a:r>
              <a:rPr lang="en-GB" sz="2400" b="1" dirty="0" smtClean="0">
                <a:solidFill>
                  <a:srgbClr val="FF0000"/>
                </a:solidFill>
                <a:latin typeface="Times New Roman" panose="02020603050405020304" pitchFamily="18" charset="0"/>
                <a:cs typeface="Times New Roman" panose="02020603050405020304" pitchFamily="18" charset="0"/>
              </a:rPr>
              <a:t>Client/server network------</a:t>
            </a:r>
            <a:endParaRPr lang="en-GB" sz="2400"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 y="381000"/>
            <a:ext cx="9067800" cy="6476999"/>
          </a:xfrm>
        </p:spPr>
        <p:txBody>
          <a:bodyPr>
            <a:noAutofit/>
          </a:bodyPr>
          <a:lstStyle/>
          <a:p>
            <a:pPr algn="just">
              <a:lnSpc>
                <a:spcPct val="150000"/>
              </a:lnSpc>
              <a:spcBef>
                <a:spcPts val="0"/>
              </a:spcBef>
              <a:buFont typeface="Wingdings" panose="05000000000000000000" pitchFamily="2" charset="2"/>
              <a:buChar char="§"/>
            </a:pPr>
            <a:r>
              <a:rPr lang="en-GB" sz="2600" dirty="0">
                <a:latin typeface="Times New Roman" panose="02020603050405020304" pitchFamily="18" charset="0"/>
                <a:cs typeface="Times New Roman" panose="02020603050405020304" pitchFamily="18" charset="0"/>
              </a:rPr>
              <a:t>The </a:t>
            </a:r>
            <a:r>
              <a:rPr lang="en-GB" sz="2600" b="1" dirty="0">
                <a:latin typeface="Times New Roman" panose="02020603050405020304" pitchFamily="18" charset="0"/>
                <a:cs typeface="Times New Roman" panose="02020603050405020304" pitchFamily="18" charset="0"/>
              </a:rPr>
              <a:t>clients</a:t>
            </a:r>
            <a:r>
              <a:rPr lang="en-GB" sz="2600" dirty="0">
                <a:latin typeface="Times New Roman" panose="02020603050405020304" pitchFamily="18" charset="0"/>
                <a:cs typeface="Times New Roman" panose="02020603050405020304" pitchFamily="18" charset="0"/>
              </a:rPr>
              <a:t> in a </a:t>
            </a:r>
            <a:r>
              <a:rPr lang="en-GB" sz="2600" b="1" dirty="0">
                <a:solidFill>
                  <a:srgbClr val="3366CC"/>
                </a:solidFill>
                <a:latin typeface="Times New Roman" panose="02020603050405020304" pitchFamily="18" charset="0"/>
                <a:cs typeface="Times New Roman" panose="02020603050405020304" pitchFamily="18" charset="0"/>
              </a:rPr>
              <a:t>client-server network</a:t>
            </a:r>
            <a:r>
              <a:rPr lang="en-GB" sz="2600" dirty="0">
                <a:solidFill>
                  <a:srgbClr val="3366CC"/>
                </a:solidFill>
                <a:latin typeface="Times New Roman" panose="02020603050405020304" pitchFamily="18" charset="0"/>
                <a:cs typeface="Times New Roman" panose="02020603050405020304" pitchFamily="18" charset="0"/>
              </a:rPr>
              <a:t> </a:t>
            </a:r>
            <a:r>
              <a:rPr lang="en-GB" sz="2600" dirty="0">
                <a:latin typeface="Times New Roman" panose="02020603050405020304" pitchFamily="18" charset="0"/>
                <a:cs typeface="Times New Roman" panose="02020603050405020304" pitchFamily="18" charset="0"/>
              </a:rPr>
              <a:t>reply on the </a:t>
            </a:r>
            <a:r>
              <a:rPr lang="en-GB" sz="2600" b="1" dirty="0" smtClean="0">
                <a:solidFill>
                  <a:srgbClr val="3366CC"/>
                </a:solidFill>
                <a:latin typeface="Times New Roman" panose="02020603050405020304" pitchFamily="18" charset="0"/>
                <a:cs typeface="Times New Roman" panose="02020603050405020304" pitchFamily="18" charset="0"/>
              </a:rPr>
              <a:t>server</a:t>
            </a:r>
            <a:r>
              <a:rPr lang="en-GB" sz="2600" dirty="0" smtClean="0">
                <a:latin typeface="Times New Roman" panose="02020603050405020304" pitchFamily="18" charset="0"/>
                <a:cs typeface="Times New Roman" panose="02020603050405020304" pitchFamily="18" charset="0"/>
              </a:rPr>
              <a:t>.</a:t>
            </a:r>
          </a:p>
          <a:p>
            <a:pPr algn="just">
              <a:lnSpc>
                <a:spcPct val="150000"/>
              </a:lnSpc>
              <a:spcBef>
                <a:spcPts val="0"/>
              </a:spcBef>
              <a:buFont typeface="Wingdings" panose="05000000000000000000" pitchFamily="2" charset="2"/>
              <a:buChar char="ü"/>
            </a:pPr>
            <a:r>
              <a:rPr lang="en-GB" sz="2600" dirty="0" smtClean="0">
                <a:latin typeface="Times New Roman" panose="02020603050405020304" pitchFamily="18" charset="0"/>
                <a:cs typeface="Times New Roman" panose="02020603050405020304" pitchFamily="18" charset="0"/>
              </a:rPr>
              <a:t>The </a:t>
            </a:r>
            <a:r>
              <a:rPr lang="en-GB" sz="2600" dirty="0">
                <a:latin typeface="Times New Roman" panose="02020603050405020304" pitchFamily="18" charset="0"/>
                <a:cs typeface="Times New Roman" panose="02020603050405020304" pitchFamily="18" charset="0"/>
              </a:rPr>
              <a:t>operation of every </a:t>
            </a:r>
            <a:r>
              <a:rPr lang="en-GB" sz="2600" b="1" dirty="0">
                <a:solidFill>
                  <a:srgbClr val="0000CC"/>
                </a:solidFill>
                <a:latin typeface="Times New Roman" panose="02020603050405020304" pitchFamily="18" charset="0"/>
                <a:cs typeface="Times New Roman" panose="02020603050405020304" pitchFamily="18" charset="0"/>
              </a:rPr>
              <a:t>client</a:t>
            </a:r>
            <a:r>
              <a:rPr lang="en-GB" sz="2600" dirty="0">
                <a:latin typeface="Times New Roman" panose="02020603050405020304" pitchFamily="18" charset="0"/>
                <a:cs typeface="Times New Roman" panose="02020603050405020304" pitchFamily="18" charset="0"/>
              </a:rPr>
              <a:t> will be </a:t>
            </a:r>
            <a:r>
              <a:rPr lang="en-GB" sz="2600" b="1" dirty="0">
                <a:solidFill>
                  <a:srgbClr val="0000CC"/>
                </a:solidFill>
                <a:latin typeface="Times New Roman" panose="02020603050405020304" pitchFamily="18" charset="0"/>
                <a:cs typeface="Times New Roman" panose="02020603050405020304" pitchFamily="18" charset="0"/>
              </a:rPr>
              <a:t>interfered</a:t>
            </a:r>
            <a:r>
              <a:rPr lang="en-GB" sz="2600" dirty="0">
                <a:latin typeface="Times New Roman" panose="02020603050405020304" pitchFamily="18" charset="0"/>
                <a:cs typeface="Times New Roman" panose="02020603050405020304" pitchFamily="18" charset="0"/>
              </a:rPr>
              <a:t> with if the </a:t>
            </a:r>
            <a:r>
              <a:rPr lang="en-GB" sz="2600" b="1" dirty="0">
                <a:solidFill>
                  <a:srgbClr val="0000CC"/>
                </a:solidFill>
                <a:latin typeface="Times New Roman" panose="02020603050405020304" pitchFamily="18" charset="0"/>
                <a:cs typeface="Times New Roman" panose="02020603050405020304" pitchFamily="18" charset="0"/>
              </a:rPr>
              <a:t>server</a:t>
            </a:r>
            <a:r>
              <a:rPr lang="en-GB" sz="2600" dirty="0">
                <a:latin typeface="Times New Roman" panose="02020603050405020304" pitchFamily="18" charset="0"/>
                <a:cs typeface="Times New Roman" panose="02020603050405020304" pitchFamily="18" charset="0"/>
              </a:rPr>
              <a:t> </a:t>
            </a:r>
            <a:r>
              <a:rPr lang="en-GB" sz="2600" b="1" dirty="0">
                <a:solidFill>
                  <a:srgbClr val="0000CC"/>
                </a:solidFill>
                <a:latin typeface="Times New Roman" panose="02020603050405020304" pitchFamily="18" charset="0"/>
                <a:cs typeface="Times New Roman" panose="02020603050405020304" pitchFamily="18" charset="0"/>
              </a:rPr>
              <a:t>fails</a:t>
            </a:r>
            <a:r>
              <a:rPr lang="en-GB" sz="2600" dirty="0">
                <a:latin typeface="Times New Roman" panose="02020603050405020304" pitchFamily="18" charset="0"/>
                <a:cs typeface="Times New Roman" panose="02020603050405020304" pitchFamily="18" charset="0"/>
              </a:rPr>
              <a:t>. </a:t>
            </a:r>
            <a:endParaRPr lang="en-GB" sz="2600" dirty="0" smtClean="0">
              <a:latin typeface="Times New Roman" panose="02020603050405020304" pitchFamily="18" charset="0"/>
              <a:cs typeface="Times New Roman" panose="02020603050405020304" pitchFamily="18" charset="0"/>
            </a:endParaRPr>
          </a:p>
          <a:p>
            <a:pPr algn="just">
              <a:lnSpc>
                <a:spcPct val="150000"/>
              </a:lnSpc>
              <a:spcBef>
                <a:spcPts val="0"/>
              </a:spcBef>
              <a:buFont typeface="Wingdings" panose="05000000000000000000" pitchFamily="2" charset="2"/>
              <a:buChar char="ü"/>
            </a:pPr>
            <a:r>
              <a:rPr lang="en-GB" sz="2600" dirty="0" smtClean="0">
                <a:latin typeface="Times New Roman" panose="02020603050405020304" pitchFamily="18" charset="0"/>
                <a:cs typeface="Times New Roman" panose="02020603050405020304" pitchFamily="18" charset="0"/>
              </a:rPr>
              <a:t>Hence </a:t>
            </a:r>
            <a:r>
              <a:rPr lang="en-GB" sz="2600" dirty="0">
                <a:latin typeface="Times New Roman" panose="02020603050405020304" pitchFamily="18" charset="0"/>
                <a:cs typeface="Times New Roman" panose="02020603050405020304" pitchFamily="18" charset="0"/>
              </a:rPr>
              <a:t>it is </a:t>
            </a:r>
            <a:r>
              <a:rPr lang="en-GB" sz="2600" b="1" dirty="0">
                <a:latin typeface="Times New Roman" panose="02020603050405020304" pitchFamily="18" charset="0"/>
                <a:cs typeface="Times New Roman" panose="02020603050405020304" pitchFamily="18" charset="0"/>
              </a:rPr>
              <a:t>unreliable</a:t>
            </a:r>
            <a:r>
              <a:rPr lang="en-GB" sz="2600" dirty="0">
                <a:latin typeface="Times New Roman" panose="02020603050405020304" pitchFamily="18" charset="0"/>
                <a:cs typeface="Times New Roman" panose="02020603050405020304" pitchFamily="18" charset="0"/>
              </a:rPr>
              <a:t>.</a:t>
            </a:r>
          </a:p>
          <a:p>
            <a:pPr algn="just">
              <a:lnSpc>
                <a:spcPct val="150000"/>
              </a:lnSpc>
              <a:spcBef>
                <a:spcPts val="0"/>
              </a:spcBef>
              <a:buFont typeface="Wingdings" panose="05000000000000000000" pitchFamily="2" charset="2"/>
              <a:buChar char="§"/>
            </a:pPr>
            <a:r>
              <a:rPr lang="en-GB" sz="2600" dirty="0" smtClean="0">
                <a:latin typeface="Times New Roman" panose="02020603050405020304" pitchFamily="18" charset="0"/>
                <a:cs typeface="Times New Roman" panose="02020603050405020304" pitchFamily="18" charset="0"/>
              </a:rPr>
              <a:t>It </a:t>
            </a:r>
            <a:r>
              <a:rPr lang="en-GB" sz="2600" b="1" dirty="0">
                <a:solidFill>
                  <a:srgbClr val="FF0000"/>
                </a:solidFill>
                <a:latin typeface="Times New Roman" panose="02020603050405020304" pitchFamily="18" charset="0"/>
                <a:cs typeface="Times New Roman" panose="02020603050405020304" pitchFamily="18" charset="0"/>
              </a:rPr>
              <a:t>costs</a:t>
            </a:r>
            <a:r>
              <a:rPr lang="en-GB" sz="2600" dirty="0">
                <a:latin typeface="Times New Roman" panose="02020603050405020304" pitchFamily="18" charset="0"/>
                <a:cs typeface="Times New Roman" panose="02020603050405020304" pitchFamily="18" charset="0"/>
              </a:rPr>
              <a:t> a lot of </a:t>
            </a:r>
            <a:r>
              <a:rPr lang="en-GB" sz="2600" b="1" dirty="0">
                <a:solidFill>
                  <a:srgbClr val="FF0000"/>
                </a:solidFill>
                <a:latin typeface="Times New Roman" panose="02020603050405020304" pitchFamily="18" charset="0"/>
                <a:cs typeface="Times New Roman" panose="02020603050405020304" pitchFamily="18" charset="0"/>
              </a:rPr>
              <a:t>money</a:t>
            </a:r>
            <a:r>
              <a:rPr lang="en-GB" sz="2600" dirty="0">
                <a:latin typeface="Times New Roman" panose="02020603050405020304" pitchFamily="18" charset="0"/>
                <a:cs typeface="Times New Roman" panose="02020603050405020304" pitchFamily="18" charset="0"/>
              </a:rPr>
              <a:t> to </a:t>
            </a:r>
            <a:r>
              <a:rPr lang="en-GB" sz="2600" b="1" dirty="0">
                <a:solidFill>
                  <a:srgbClr val="FF0000"/>
                </a:solidFill>
                <a:latin typeface="Times New Roman" panose="02020603050405020304" pitchFamily="18" charset="0"/>
                <a:cs typeface="Times New Roman" panose="02020603050405020304" pitchFamily="18" charset="0"/>
              </a:rPr>
              <a:t>implement</a:t>
            </a:r>
            <a:r>
              <a:rPr lang="en-GB" sz="2600" dirty="0">
                <a:latin typeface="Times New Roman" panose="02020603050405020304" pitchFamily="18" charset="0"/>
                <a:cs typeface="Times New Roman" panose="02020603050405020304" pitchFamily="18" charset="0"/>
              </a:rPr>
              <a:t> </a:t>
            </a:r>
            <a:r>
              <a:rPr lang="en-GB" sz="2600" b="1" dirty="0">
                <a:solidFill>
                  <a:srgbClr val="FF0000"/>
                </a:solidFill>
                <a:latin typeface="Times New Roman" panose="02020603050405020304" pitchFamily="18" charset="0"/>
                <a:cs typeface="Times New Roman" panose="02020603050405020304" pitchFamily="18" charset="0"/>
              </a:rPr>
              <a:t>client-server</a:t>
            </a:r>
            <a:r>
              <a:rPr lang="en-GB" sz="2600" dirty="0">
                <a:latin typeface="Times New Roman" panose="02020603050405020304" pitchFamily="18" charset="0"/>
                <a:cs typeface="Times New Roman" panose="02020603050405020304" pitchFamily="18" charset="0"/>
              </a:rPr>
              <a:t>. </a:t>
            </a:r>
            <a:endParaRPr lang="en-GB" sz="2600" dirty="0" smtClean="0">
              <a:latin typeface="Times New Roman" panose="02020603050405020304" pitchFamily="18" charset="0"/>
              <a:cs typeface="Times New Roman" panose="02020603050405020304" pitchFamily="18" charset="0"/>
            </a:endParaRPr>
          </a:p>
          <a:p>
            <a:pPr algn="just">
              <a:lnSpc>
                <a:spcPct val="150000"/>
              </a:lnSpc>
              <a:spcBef>
                <a:spcPts val="0"/>
              </a:spcBef>
              <a:buFont typeface="Wingdings" panose="05000000000000000000" pitchFamily="2" charset="2"/>
              <a:buChar char="ü"/>
            </a:pPr>
            <a:r>
              <a:rPr lang="en-GB" sz="2600" dirty="0" smtClean="0">
                <a:latin typeface="Times New Roman" panose="02020603050405020304" pitchFamily="18" charset="0"/>
                <a:cs typeface="Times New Roman" panose="02020603050405020304" pitchFamily="18" charset="0"/>
              </a:rPr>
              <a:t>A </a:t>
            </a:r>
            <a:r>
              <a:rPr lang="en-GB" sz="2600" b="1" dirty="0">
                <a:latin typeface="Times New Roman" panose="02020603050405020304" pitchFamily="18" charset="0"/>
                <a:cs typeface="Times New Roman" panose="02020603050405020304" pitchFamily="18" charset="0"/>
              </a:rPr>
              <a:t>separate computer</a:t>
            </a:r>
            <a:r>
              <a:rPr lang="en-GB" sz="2600" dirty="0">
                <a:latin typeface="Times New Roman" panose="02020603050405020304" pitchFamily="18" charset="0"/>
                <a:cs typeface="Times New Roman" panose="02020603050405020304" pitchFamily="18" charset="0"/>
              </a:rPr>
              <a:t> must be used to </a:t>
            </a:r>
            <a:r>
              <a:rPr lang="en-GB" sz="2600" b="1" dirty="0">
                <a:solidFill>
                  <a:srgbClr val="006600"/>
                </a:solidFill>
                <a:latin typeface="Times New Roman" panose="02020603050405020304" pitchFamily="18" charset="0"/>
                <a:cs typeface="Times New Roman" panose="02020603050405020304" pitchFamily="18" charset="0"/>
              </a:rPr>
              <a:t>serve</a:t>
            </a:r>
            <a:r>
              <a:rPr lang="en-GB" sz="2600" dirty="0">
                <a:latin typeface="Times New Roman" panose="02020603050405020304" pitchFamily="18" charset="0"/>
                <a:cs typeface="Times New Roman" panose="02020603050405020304" pitchFamily="18" charset="0"/>
              </a:rPr>
              <a:t> as the </a:t>
            </a:r>
            <a:r>
              <a:rPr lang="en-GB" sz="2600" b="1" dirty="0">
                <a:solidFill>
                  <a:srgbClr val="006600"/>
                </a:solidFill>
                <a:latin typeface="Times New Roman" panose="02020603050405020304" pitchFamily="18" charset="0"/>
                <a:cs typeface="Times New Roman" panose="02020603050405020304" pitchFamily="18" charset="0"/>
              </a:rPr>
              <a:t>server</a:t>
            </a:r>
            <a:r>
              <a:rPr lang="en-GB" sz="2600" dirty="0">
                <a:latin typeface="Times New Roman" panose="02020603050405020304" pitchFamily="18" charset="0"/>
                <a:cs typeface="Times New Roman" panose="02020603050405020304" pitchFamily="18" charset="0"/>
              </a:rPr>
              <a:t>, and because a </a:t>
            </a:r>
            <a:r>
              <a:rPr lang="en-GB" sz="2600" b="1" dirty="0">
                <a:solidFill>
                  <a:srgbClr val="006600"/>
                </a:solidFill>
                <a:latin typeface="Times New Roman" panose="02020603050405020304" pitchFamily="18" charset="0"/>
                <a:cs typeface="Times New Roman" panose="02020603050405020304" pitchFamily="18" charset="0"/>
              </a:rPr>
              <a:t>server</a:t>
            </a:r>
            <a:r>
              <a:rPr lang="en-GB" sz="2600" dirty="0">
                <a:latin typeface="Times New Roman" panose="02020603050405020304" pitchFamily="18" charset="0"/>
                <a:cs typeface="Times New Roman" panose="02020603050405020304" pitchFamily="18" charset="0"/>
              </a:rPr>
              <a:t> needs more </a:t>
            </a:r>
            <a:r>
              <a:rPr lang="en-GB" sz="2600" b="1" dirty="0">
                <a:latin typeface="Times New Roman" panose="02020603050405020304" pitchFamily="18" charset="0"/>
                <a:cs typeface="Times New Roman" panose="02020603050405020304" pitchFamily="18" charset="0"/>
              </a:rPr>
              <a:t>processing</a:t>
            </a:r>
            <a:r>
              <a:rPr lang="en-GB" sz="2600" dirty="0">
                <a:latin typeface="Times New Roman" panose="02020603050405020304" pitchFamily="18" charset="0"/>
                <a:cs typeface="Times New Roman" panose="02020603050405020304" pitchFamily="18" charset="0"/>
              </a:rPr>
              <a:t> </a:t>
            </a:r>
            <a:r>
              <a:rPr lang="en-GB" sz="2600" b="1" dirty="0">
                <a:latin typeface="Times New Roman" panose="02020603050405020304" pitchFamily="18" charset="0"/>
                <a:cs typeface="Times New Roman" panose="02020603050405020304" pitchFamily="18" charset="0"/>
              </a:rPr>
              <a:t>power</a:t>
            </a:r>
            <a:r>
              <a:rPr lang="en-GB" sz="2600" dirty="0">
                <a:latin typeface="Times New Roman" panose="02020603050405020304" pitchFamily="18" charset="0"/>
                <a:cs typeface="Times New Roman" panose="02020603050405020304" pitchFamily="18" charset="0"/>
              </a:rPr>
              <a:t>, a </a:t>
            </a:r>
            <a:r>
              <a:rPr lang="en-GB" sz="2600" b="1" dirty="0">
                <a:solidFill>
                  <a:srgbClr val="6600CC"/>
                </a:solidFill>
                <a:latin typeface="Times New Roman" panose="02020603050405020304" pitchFamily="18" charset="0"/>
                <a:cs typeface="Times New Roman" panose="02020603050405020304" pitchFamily="18" charset="0"/>
              </a:rPr>
              <a:t>high-performance machine </a:t>
            </a:r>
            <a:r>
              <a:rPr lang="en-GB" sz="2600" dirty="0">
                <a:latin typeface="Times New Roman" panose="02020603050405020304" pitchFamily="18" charset="0"/>
                <a:cs typeface="Times New Roman" panose="02020603050405020304" pitchFamily="18" charset="0"/>
              </a:rPr>
              <a:t>is necessary.</a:t>
            </a:r>
          </a:p>
          <a:p>
            <a:pPr algn="just">
              <a:lnSpc>
                <a:spcPct val="150000"/>
              </a:lnSpc>
              <a:spcBef>
                <a:spcPts val="0"/>
              </a:spcBef>
              <a:buFont typeface="Wingdings" panose="05000000000000000000" pitchFamily="2" charset="2"/>
              <a:buChar char="§"/>
            </a:pPr>
            <a:r>
              <a:rPr lang="en-GB" sz="2600" dirty="0">
                <a:latin typeface="Times New Roman" panose="02020603050405020304" pitchFamily="18" charset="0"/>
                <a:cs typeface="Times New Roman" panose="02020603050405020304" pitchFamily="18" charset="0"/>
              </a:rPr>
              <a:t>The </a:t>
            </a:r>
            <a:r>
              <a:rPr lang="en-GB" sz="2600" b="1" dirty="0">
                <a:solidFill>
                  <a:srgbClr val="3366CC"/>
                </a:solidFill>
                <a:latin typeface="Times New Roman" panose="02020603050405020304" pitchFamily="18" charset="0"/>
                <a:cs typeface="Times New Roman" panose="02020603050405020304" pitchFamily="18" charset="0"/>
              </a:rPr>
              <a:t>access time</a:t>
            </a:r>
            <a:r>
              <a:rPr lang="en-GB" sz="2600" dirty="0">
                <a:solidFill>
                  <a:srgbClr val="3366CC"/>
                </a:solidFill>
                <a:latin typeface="Times New Roman" panose="02020603050405020304" pitchFamily="18" charset="0"/>
                <a:cs typeface="Times New Roman" panose="02020603050405020304" pitchFamily="18" charset="0"/>
              </a:rPr>
              <a:t> </a:t>
            </a:r>
            <a:r>
              <a:rPr lang="en-GB" sz="2600" dirty="0">
                <a:latin typeface="Times New Roman" panose="02020603050405020304" pitchFamily="18" charset="0"/>
                <a:cs typeface="Times New Roman" panose="02020603050405020304" pitchFamily="18" charset="0"/>
              </a:rPr>
              <a:t>for a </a:t>
            </a:r>
            <a:r>
              <a:rPr lang="en-GB" sz="2600" b="1" dirty="0">
                <a:solidFill>
                  <a:srgbClr val="3366CC"/>
                </a:solidFill>
                <a:latin typeface="Times New Roman" panose="02020603050405020304" pitchFamily="18" charset="0"/>
                <a:cs typeface="Times New Roman" panose="02020603050405020304" pitchFamily="18" charset="0"/>
              </a:rPr>
              <a:t>service</a:t>
            </a:r>
            <a:r>
              <a:rPr lang="en-GB" sz="2600" dirty="0">
                <a:latin typeface="Times New Roman" panose="02020603050405020304" pitchFamily="18" charset="0"/>
                <a:cs typeface="Times New Roman" panose="02020603050405020304" pitchFamily="18" charset="0"/>
              </a:rPr>
              <a:t> is </a:t>
            </a:r>
            <a:r>
              <a:rPr lang="en-GB" sz="2600" b="1" dirty="0">
                <a:solidFill>
                  <a:srgbClr val="3366CC"/>
                </a:solidFill>
                <a:latin typeface="Times New Roman" panose="02020603050405020304" pitchFamily="18" charset="0"/>
                <a:cs typeface="Times New Roman" panose="02020603050405020304" pitchFamily="18" charset="0"/>
              </a:rPr>
              <a:t>longer</a:t>
            </a:r>
            <a:r>
              <a:rPr lang="en-GB" sz="2600" dirty="0">
                <a:latin typeface="Times New Roman" panose="02020603050405020304" pitchFamily="18" charset="0"/>
                <a:cs typeface="Times New Roman" panose="02020603050405020304" pitchFamily="18" charset="0"/>
              </a:rPr>
              <a:t> in </a:t>
            </a:r>
            <a:r>
              <a:rPr lang="en-GB" sz="2600" b="1" dirty="0">
                <a:solidFill>
                  <a:srgbClr val="0000CC"/>
                </a:solidFill>
                <a:latin typeface="Times New Roman" panose="02020603050405020304" pitchFamily="18" charset="0"/>
                <a:cs typeface="Times New Roman" panose="02020603050405020304" pitchFamily="18" charset="0"/>
              </a:rPr>
              <a:t>client-server networks </a:t>
            </a:r>
            <a:r>
              <a:rPr lang="en-GB" sz="2600" dirty="0">
                <a:latin typeface="Times New Roman" panose="02020603050405020304" pitchFamily="18" charset="0"/>
                <a:cs typeface="Times New Roman" panose="02020603050405020304" pitchFamily="18" charset="0"/>
              </a:rPr>
              <a:t>because more </a:t>
            </a:r>
            <a:r>
              <a:rPr lang="en-GB" sz="2600" b="1" dirty="0">
                <a:solidFill>
                  <a:srgbClr val="FF0000"/>
                </a:solidFill>
                <a:latin typeface="Times New Roman" panose="02020603050405020304" pitchFamily="18" charset="0"/>
                <a:cs typeface="Times New Roman" panose="02020603050405020304" pitchFamily="18" charset="0"/>
              </a:rPr>
              <a:t>client's requests services</a:t>
            </a:r>
            <a:r>
              <a:rPr lang="en-GB" sz="2600" dirty="0">
                <a:solidFill>
                  <a:srgbClr val="FF0000"/>
                </a:solidFill>
                <a:latin typeface="Times New Roman" panose="02020603050405020304" pitchFamily="18" charset="0"/>
                <a:cs typeface="Times New Roman" panose="02020603050405020304" pitchFamily="18" charset="0"/>
              </a:rPr>
              <a:t> </a:t>
            </a:r>
            <a:r>
              <a:rPr lang="en-GB" sz="2600" dirty="0">
                <a:latin typeface="Times New Roman" panose="02020603050405020304" pitchFamily="18" charset="0"/>
                <a:cs typeface="Times New Roman" panose="02020603050405020304" pitchFamily="18" charset="0"/>
              </a:rPr>
              <a:t>from a </a:t>
            </a:r>
            <a:r>
              <a:rPr lang="en-GB" sz="2600" b="1" dirty="0">
                <a:solidFill>
                  <a:srgbClr val="FF0000"/>
                </a:solidFill>
                <a:latin typeface="Times New Roman" panose="02020603050405020304" pitchFamily="18" charset="0"/>
                <a:cs typeface="Times New Roman" panose="02020603050405020304" pitchFamily="18" charset="0"/>
              </a:rPr>
              <a:t>server</a:t>
            </a:r>
            <a:r>
              <a:rPr lang="en-GB" sz="2600" dirty="0">
                <a:latin typeface="Times New Roman" panose="02020603050405020304" pitchFamily="18" charset="0"/>
                <a:cs typeface="Times New Roman" panose="02020603050405020304" pitchFamily="18" charset="0"/>
              </a:rPr>
              <a:t>.</a:t>
            </a:r>
          </a:p>
          <a:p>
            <a:pPr marL="0" indent="0" algn="just">
              <a:lnSpc>
                <a:spcPct val="150000"/>
              </a:lnSpc>
              <a:spcBef>
                <a:spcPts val="0"/>
              </a:spcBef>
              <a:buNone/>
            </a:pPr>
            <a:endParaRPr lang="en-GB" sz="2600" dirty="0">
              <a:latin typeface="Times New Roman" panose="02020603050405020304" pitchFamily="18" charset="0"/>
              <a:cs typeface="Times New Roman" panose="02020603050405020304" pitchFamily="18" charset="0"/>
            </a:endParaRPr>
          </a:p>
          <a:p>
            <a:pPr algn="just">
              <a:lnSpc>
                <a:spcPct val="150000"/>
              </a:lnSpc>
              <a:spcBef>
                <a:spcPts val="0"/>
              </a:spcBef>
              <a:buFont typeface="Wingdings" panose="05000000000000000000" pitchFamily="2" charset="2"/>
              <a:buChar char="§"/>
            </a:pPr>
            <a:endParaRPr lang="en-GB" sz="26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E90F455D-9CE0-4F9B-A27C-72E940D52AA5}" type="slidenum">
              <a:rPr lang="en-US" smtClean="0"/>
              <a:pPr>
                <a:defRPr/>
              </a:pPr>
              <a:t>81</a:t>
            </a:fld>
            <a:r>
              <a:rPr lang="en-US" smtClean="0"/>
              <a:t> of 52</a:t>
            </a:r>
            <a:endParaRPr lang="en-US" dirty="0"/>
          </a:p>
        </p:txBody>
      </p:sp>
    </p:spTree>
    <p:extLst>
      <p:ext uri="{BB962C8B-B14F-4D97-AF65-F5344CB8AC3E}">
        <p14:creationId xmlns:p14="http://schemas.microsoft.com/office/powerpoint/2010/main" val="3696725402"/>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851121" y="26276"/>
            <a:ext cx="7423150" cy="430924"/>
          </a:xfrm>
        </p:spPr>
        <p:txBody>
          <a:bodyPr>
            <a:noAutofit/>
          </a:bodyPr>
          <a:lstStyle/>
          <a:p>
            <a:r>
              <a:rPr lang="en-US" sz="2800" b="1" dirty="0" smtClean="0">
                <a:solidFill>
                  <a:srgbClr val="FF0000"/>
                </a:solidFill>
                <a:latin typeface="Times New Roman" pitchFamily="18" charset="0"/>
                <a:cs typeface="Times New Roman" pitchFamily="18" charset="0"/>
              </a:rPr>
              <a:t>1. Client/Server----- </a:t>
            </a:r>
            <a:endParaRPr lang="en-US" sz="2800" b="1" dirty="0" smtClean="0">
              <a:solidFill>
                <a:srgbClr val="FF0000"/>
              </a:solidFill>
              <a:latin typeface="Times New Roman" pitchFamily="18" charset="0"/>
            </a:endParaRPr>
          </a:p>
        </p:txBody>
      </p:sp>
      <p:sp>
        <p:nvSpPr>
          <p:cNvPr id="52227" name="Rectangle 3"/>
          <p:cNvSpPr>
            <a:spLocks noGrp="1" noChangeArrowheads="1"/>
          </p:cNvSpPr>
          <p:nvPr>
            <p:ph idx="1"/>
          </p:nvPr>
        </p:nvSpPr>
        <p:spPr>
          <a:xfrm>
            <a:off x="0" y="457200"/>
            <a:ext cx="9144000" cy="6400800"/>
          </a:xfrm>
        </p:spPr>
        <p:txBody>
          <a:bodyPr>
            <a:noAutofit/>
          </a:bodyPr>
          <a:lstStyle/>
          <a:p>
            <a:pPr algn="just">
              <a:lnSpc>
                <a:spcPct val="150000"/>
              </a:lnSpc>
              <a:spcBef>
                <a:spcPts val="0"/>
              </a:spcBef>
              <a:buFont typeface="Wingdings" panose="05000000000000000000" pitchFamily="2" charset="2"/>
              <a:buChar char="Ø"/>
            </a:pPr>
            <a:r>
              <a:rPr lang="en-US" sz="2800" b="1" dirty="0" smtClean="0">
                <a:solidFill>
                  <a:srgbClr val="6600CC"/>
                </a:solidFill>
                <a:latin typeface="Times New Roman" panose="02020603050405020304" pitchFamily="18" charset="0"/>
                <a:cs typeface="Times New Roman" pitchFamily="18" charset="0"/>
              </a:rPr>
              <a:t>Pros</a:t>
            </a:r>
            <a:r>
              <a:rPr lang="en-US" sz="2800" b="1" dirty="0" smtClean="0">
                <a:latin typeface="Times New Roman" pitchFamily="18" charset="0"/>
                <a:cs typeface="Times New Roman" pitchFamily="18" charset="0"/>
              </a:rPr>
              <a:t>:</a:t>
            </a:r>
          </a:p>
          <a:p>
            <a:pPr algn="just">
              <a:lnSpc>
                <a:spcPct val="150000"/>
              </a:lnSpc>
              <a:spcBef>
                <a:spcPts val="0"/>
              </a:spcBef>
              <a:buFont typeface="Wingdings" pitchFamily="2" charset="2"/>
              <a:buChar char="§"/>
            </a:pPr>
            <a:r>
              <a:rPr lang="en-US" sz="2800" dirty="0" smtClean="0">
                <a:latin typeface="Times New Roman" pitchFamily="18" charset="0"/>
                <a:cs typeface="Times New Roman" pitchFamily="18" charset="0"/>
              </a:rPr>
              <a:t>Very secure</a:t>
            </a:r>
          </a:p>
          <a:p>
            <a:pPr lvl="1" algn="just">
              <a:lnSpc>
                <a:spcPct val="150000"/>
              </a:lnSpc>
              <a:spcBef>
                <a:spcPts val="0"/>
              </a:spcBef>
              <a:buFont typeface="Wingdings" pitchFamily="2" charset="2"/>
              <a:buChar char="§"/>
            </a:pPr>
            <a:r>
              <a:rPr lang="en-US" sz="2800" dirty="0" smtClean="0">
                <a:latin typeface="Times New Roman" pitchFamily="18" charset="0"/>
                <a:cs typeface="Times New Roman" pitchFamily="18" charset="0"/>
              </a:rPr>
              <a:t>Centralized servers easy to manage</a:t>
            </a:r>
          </a:p>
          <a:p>
            <a:pPr lvl="1" algn="just">
              <a:lnSpc>
                <a:spcPct val="150000"/>
              </a:lnSpc>
              <a:spcBef>
                <a:spcPts val="0"/>
              </a:spcBef>
              <a:buFont typeface="Wingdings" pitchFamily="2" charset="2"/>
              <a:buChar char="§"/>
            </a:pPr>
            <a:r>
              <a:rPr lang="en-US" sz="2800" dirty="0" smtClean="0">
                <a:latin typeface="Times New Roman" pitchFamily="18" charset="0"/>
                <a:cs typeface="Times New Roman" pitchFamily="18" charset="0"/>
              </a:rPr>
              <a:t>Physically centralized</a:t>
            </a:r>
          </a:p>
          <a:p>
            <a:pPr lvl="1" algn="just">
              <a:lnSpc>
                <a:spcPct val="150000"/>
              </a:lnSpc>
              <a:spcBef>
                <a:spcPts val="0"/>
              </a:spcBef>
              <a:buFont typeface="Wingdings" pitchFamily="2" charset="2"/>
              <a:buChar char="§"/>
            </a:pPr>
            <a:r>
              <a:rPr lang="en-US" sz="2800" dirty="0" smtClean="0">
                <a:latin typeface="Times New Roman" pitchFamily="18" charset="0"/>
                <a:cs typeface="Times New Roman" pitchFamily="18" charset="0"/>
              </a:rPr>
              <a:t>Secure </a:t>
            </a:r>
            <a:r>
              <a:rPr lang="en-US" sz="2800" dirty="0" smtClean="0">
                <a:latin typeface="Times New Roman" pitchFamily="18" charset="0"/>
                <a:cs typeface="Times New Roman" pitchFamily="18" charset="0"/>
              </a:rPr>
              <a:t>NOS</a:t>
            </a:r>
            <a:endParaRPr lang="en-US" sz="2800" dirty="0" smtClean="0">
              <a:latin typeface="Times New Roman" pitchFamily="18" charset="0"/>
              <a:cs typeface="Times New Roman" pitchFamily="18" charset="0"/>
            </a:endParaRPr>
          </a:p>
          <a:p>
            <a:pPr algn="just">
              <a:lnSpc>
                <a:spcPct val="150000"/>
              </a:lnSpc>
              <a:spcBef>
                <a:spcPts val="0"/>
              </a:spcBef>
              <a:buFont typeface="Wingdings" pitchFamily="2" charset="2"/>
              <a:buChar char="§"/>
            </a:pPr>
            <a:r>
              <a:rPr lang="en-US" sz="2800" dirty="0" smtClean="0">
                <a:latin typeface="Times New Roman" pitchFamily="18" charset="0"/>
                <a:cs typeface="Times New Roman" pitchFamily="18" charset="0"/>
              </a:rPr>
              <a:t>Better performance</a:t>
            </a:r>
          </a:p>
          <a:p>
            <a:pPr algn="just">
              <a:lnSpc>
                <a:spcPct val="150000"/>
              </a:lnSpc>
              <a:spcBef>
                <a:spcPts val="0"/>
              </a:spcBef>
              <a:buFont typeface="Wingdings" pitchFamily="2" charset="2"/>
              <a:buChar char="§"/>
            </a:pPr>
            <a:r>
              <a:rPr lang="en-US" sz="2800" dirty="0" smtClean="0">
                <a:latin typeface="Times New Roman" pitchFamily="18" charset="0"/>
                <a:cs typeface="Times New Roman" pitchFamily="18" charset="0"/>
              </a:rPr>
              <a:t>Centralized backups</a:t>
            </a:r>
          </a:p>
          <a:p>
            <a:pPr algn="just">
              <a:lnSpc>
                <a:spcPct val="150000"/>
              </a:lnSpc>
              <a:spcBef>
                <a:spcPts val="0"/>
              </a:spcBef>
              <a:buFont typeface="Wingdings" pitchFamily="2" charset="2"/>
              <a:buChar char="§"/>
            </a:pPr>
            <a:r>
              <a:rPr lang="en-US" sz="2800" dirty="0" smtClean="0">
                <a:latin typeface="Times New Roman" pitchFamily="18" charset="0"/>
                <a:cs typeface="Times New Roman" pitchFamily="18" charset="0"/>
              </a:rPr>
              <a:t>Reliability- simple job to do plus built in redundancy</a:t>
            </a:r>
          </a:p>
        </p:txBody>
      </p:sp>
      <p:sp>
        <p:nvSpPr>
          <p:cNvPr id="3" name="Slide Number Placeholder 2"/>
          <p:cNvSpPr>
            <a:spLocks noGrp="1"/>
          </p:cNvSpPr>
          <p:nvPr>
            <p:ph type="sldNum" sz="quarter" idx="12"/>
          </p:nvPr>
        </p:nvSpPr>
        <p:spPr/>
        <p:txBody>
          <a:bodyPr/>
          <a:lstStyle/>
          <a:p>
            <a:pPr>
              <a:defRPr/>
            </a:pPr>
            <a:fld id="{E90F455D-9CE0-4F9B-A27C-72E940D52AA5}" type="slidenum">
              <a:rPr lang="en-US" smtClean="0"/>
              <a:pPr>
                <a:defRPr/>
              </a:pPr>
              <a:t>82</a:t>
            </a:fld>
            <a:r>
              <a:rPr lang="en-US" smtClean="0"/>
              <a:t> of 52</a:t>
            </a:r>
            <a:endParaRPr lang="en-US" dirty="0"/>
          </a:p>
        </p:txBody>
      </p:sp>
    </p:spTree>
    <p:extLst>
      <p:ext uri="{BB962C8B-B14F-4D97-AF65-F5344CB8AC3E}">
        <p14:creationId xmlns:p14="http://schemas.microsoft.com/office/powerpoint/2010/main" val="3831725760"/>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851121" y="26276"/>
            <a:ext cx="7423150" cy="430924"/>
          </a:xfrm>
        </p:spPr>
        <p:txBody>
          <a:bodyPr>
            <a:noAutofit/>
          </a:bodyPr>
          <a:lstStyle/>
          <a:p>
            <a:r>
              <a:rPr lang="en-US" sz="2800" b="1" dirty="0" smtClean="0">
                <a:solidFill>
                  <a:srgbClr val="FF0000"/>
                </a:solidFill>
                <a:latin typeface="Times New Roman" pitchFamily="18" charset="0"/>
                <a:cs typeface="Times New Roman" pitchFamily="18" charset="0"/>
              </a:rPr>
              <a:t>1. Client/Server----- </a:t>
            </a:r>
            <a:endParaRPr lang="en-US" sz="2800" b="1" dirty="0" smtClean="0">
              <a:solidFill>
                <a:srgbClr val="FF0000"/>
              </a:solidFill>
              <a:latin typeface="Times New Roman" pitchFamily="18" charset="0"/>
            </a:endParaRPr>
          </a:p>
        </p:txBody>
      </p:sp>
      <p:sp>
        <p:nvSpPr>
          <p:cNvPr id="52227" name="Rectangle 3"/>
          <p:cNvSpPr>
            <a:spLocks noGrp="1" noChangeArrowheads="1"/>
          </p:cNvSpPr>
          <p:nvPr>
            <p:ph idx="1"/>
          </p:nvPr>
        </p:nvSpPr>
        <p:spPr>
          <a:xfrm>
            <a:off x="0" y="457200"/>
            <a:ext cx="9144000" cy="6400800"/>
          </a:xfrm>
        </p:spPr>
        <p:txBody>
          <a:bodyPr>
            <a:noAutofit/>
          </a:bodyPr>
          <a:lstStyle/>
          <a:p>
            <a:pPr algn="just">
              <a:lnSpc>
                <a:spcPct val="150000"/>
              </a:lnSpc>
              <a:spcBef>
                <a:spcPts val="0"/>
              </a:spcBef>
              <a:buFont typeface="Wingdings" panose="05000000000000000000" pitchFamily="2" charset="2"/>
              <a:buChar char="Ø"/>
            </a:pPr>
            <a:r>
              <a:rPr lang="en-US" sz="2800" b="1" dirty="0" smtClean="0">
                <a:solidFill>
                  <a:srgbClr val="6600CC"/>
                </a:solidFill>
                <a:latin typeface="Times New Roman" pitchFamily="18" charset="0"/>
                <a:cs typeface="Times New Roman" pitchFamily="18" charset="0"/>
              </a:rPr>
              <a:t>Cons</a:t>
            </a:r>
            <a:r>
              <a:rPr lang="en-US" sz="2800" dirty="0" smtClean="0">
                <a:latin typeface="Times New Roman" pitchFamily="18" charset="0"/>
                <a:cs typeface="Times New Roman" pitchFamily="18" charset="0"/>
              </a:rPr>
              <a:t>:</a:t>
            </a:r>
          </a:p>
          <a:p>
            <a:pPr lvl="0" algn="just" eaLnBrk="0" fontAlgn="base" hangingPunct="0">
              <a:lnSpc>
                <a:spcPct val="150000"/>
              </a:lnSpc>
              <a:spcBef>
                <a:spcPts val="0"/>
              </a:spcBef>
              <a:buClrTx/>
              <a:buFont typeface="Wingdings" panose="05000000000000000000" pitchFamily="2" charset="2"/>
              <a:buChar char="§"/>
            </a:pPr>
            <a:r>
              <a:rPr lang="en-US" altLang="en-US" sz="2800" dirty="0" smtClean="0">
                <a:solidFill>
                  <a:schemeClr val="tx1"/>
                </a:solidFill>
                <a:latin typeface="Times New Roman" panose="02020603050405020304" pitchFamily="18" charset="0"/>
                <a:cs typeface="Times New Roman" panose="02020603050405020304" pitchFamily="18" charset="0"/>
              </a:rPr>
              <a:t>Central servers can be pricey to buy and maintain. </a:t>
            </a:r>
          </a:p>
          <a:p>
            <a:pPr lvl="0" algn="just" eaLnBrk="0" fontAlgn="base" hangingPunct="0">
              <a:lnSpc>
                <a:spcPct val="150000"/>
              </a:lnSpc>
              <a:spcBef>
                <a:spcPts val="0"/>
              </a:spcBef>
              <a:buClrTx/>
              <a:buFont typeface="Wingdings" panose="05000000000000000000" pitchFamily="2" charset="2"/>
              <a:buChar char="ü"/>
            </a:pPr>
            <a:r>
              <a:rPr lang="en-US" altLang="en-US" sz="2800" dirty="0" smtClean="0">
                <a:solidFill>
                  <a:schemeClr val="tx1"/>
                </a:solidFill>
                <a:latin typeface="Times New Roman" panose="02020603050405020304" pitchFamily="18" charset="0"/>
                <a:cs typeface="Times New Roman" panose="02020603050405020304" pitchFamily="18" charset="0"/>
              </a:rPr>
              <a:t>The overall set-up cost of a client-server network is also high.</a:t>
            </a:r>
          </a:p>
          <a:p>
            <a:pPr lvl="0" algn="just" eaLnBrk="0" fontAlgn="base" hangingPunct="0">
              <a:lnSpc>
                <a:spcPct val="150000"/>
              </a:lnSpc>
              <a:spcBef>
                <a:spcPts val="0"/>
              </a:spcBef>
              <a:buClrTx/>
              <a:buFont typeface="Wingdings" panose="05000000000000000000" pitchFamily="2" charset="2"/>
              <a:buChar char="§"/>
            </a:pPr>
            <a:r>
              <a:rPr lang="en-US" altLang="en-US" sz="2800" dirty="0" smtClean="0">
                <a:solidFill>
                  <a:schemeClr val="tx1"/>
                </a:solidFill>
                <a:latin typeface="Times New Roman" panose="02020603050405020304" pitchFamily="18" charset="0"/>
                <a:cs typeface="Times New Roman" panose="02020603050405020304" pitchFamily="18" charset="0"/>
              </a:rPr>
              <a:t>A client-server network requires a great level of expertise from network technicians to configure and manage both the server hardware and software.</a:t>
            </a:r>
          </a:p>
          <a:p>
            <a:pPr lvl="0" algn="just" eaLnBrk="0" fontAlgn="base" hangingPunct="0">
              <a:lnSpc>
                <a:spcPct val="150000"/>
              </a:lnSpc>
              <a:spcBef>
                <a:spcPts val="0"/>
              </a:spcBef>
              <a:buClrTx/>
              <a:buFont typeface="Wingdings" panose="05000000000000000000" pitchFamily="2" charset="2"/>
              <a:buChar char="§"/>
            </a:pPr>
            <a:r>
              <a:rPr lang="en-US" altLang="en-US" sz="2800" dirty="0" smtClean="0">
                <a:solidFill>
                  <a:schemeClr val="tx1"/>
                </a:solidFill>
                <a:latin typeface="Times New Roman" panose="02020603050405020304" pitchFamily="18" charset="0"/>
                <a:cs typeface="Times New Roman" panose="02020603050405020304" pitchFamily="18" charset="0"/>
              </a:rPr>
              <a:t>The central server's failure will probably disrupt all computers or other devices across the client-server network</a:t>
            </a:r>
          </a:p>
          <a:p>
            <a:pPr algn="just">
              <a:lnSpc>
                <a:spcPct val="150000"/>
              </a:lnSpc>
              <a:spcBef>
                <a:spcPts val="0"/>
              </a:spcBef>
              <a:buFont typeface="Wingdings" pitchFamily="2" charset="2"/>
              <a:buChar char="§"/>
            </a:pPr>
            <a:endParaRPr lang="en-US" sz="2800" dirty="0" smtClean="0">
              <a:latin typeface="Times New Roman" pitchFamily="18" charset="0"/>
              <a:cs typeface="Times New Roman" pitchFamily="18" charset="0"/>
            </a:endParaRPr>
          </a:p>
          <a:p>
            <a:pPr algn="just">
              <a:lnSpc>
                <a:spcPct val="150000"/>
              </a:lnSpc>
              <a:spcBef>
                <a:spcPts val="0"/>
              </a:spcBef>
              <a:buFont typeface="Wingdings" pitchFamily="2" charset="2"/>
              <a:buChar char="§"/>
            </a:pPr>
            <a:endParaRPr lang="en-US" sz="2800" dirty="0" smtClean="0">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pPr>
              <a:defRPr/>
            </a:pPr>
            <a:fld id="{E90F455D-9CE0-4F9B-A27C-72E940D52AA5}" type="slidenum">
              <a:rPr lang="en-US" smtClean="0"/>
              <a:pPr>
                <a:defRPr/>
              </a:pPr>
              <a:t>83</a:t>
            </a:fld>
            <a:r>
              <a:rPr lang="en-US" smtClean="0"/>
              <a:t> of 52</a:t>
            </a:r>
            <a:endParaRPr lang="en-US" dirty="0"/>
          </a:p>
        </p:txBody>
      </p:sp>
    </p:spTree>
    <p:extLst>
      <p:ext uri="{BB962C8B-B14F-4D97-AF65-F5344CB8AC3E}">
        <p14:creationId xmlns:p14="http://schemas.microsoft.com/office/powerpoint/2010/main" val="2840631178"/>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6"/>
          <p:cNvSpPr txBox="1">
            <a:spLocks noGrp="1" noChangeArrowheads="1"/>
          </p:cNvSpPr>
          <p:nvPr>
            <p:ph idx="1"/>
          </p:nvPr>
        </p:nvSpPr>
        <p:spPr bwMode="auto">
          <a:xfrm>
            <a:off x="76200" y="1"/>
            <a:ext cx="9067800" cy="7848302"/>
          </a:xfrm>
          <a:prstGeom prst="rect">
            <a:avLst/>
          </a:prstGeom>
          <a:noFill/>
          <a:ln w="12700">
            <a:noFill/>
            <a:miter lim="800000"/>
            <a:headEnd type="none" w="sm" len="sm"/>
            <a:tailEnd type="none" w="sm" len="sm"/>
          </a:ln>
          <a:effectLst/>
        </p:spPr>
        <p:txBody>
          <a:bodyPr wrap="square">
            <a:spAutoFit/>
          </a:bodyPr>
          <a:lstStyle/>
          <a:p>
            <a:pPr algn="just" eaLnBrk="0" hangingPunct="0">
              <a:lnSpc>
                <a:spcPct val="150000"/>
              </a:lnSpc>
              <a:spcBef>
                <a:spcPts val="0"/>
              </a:spcBef>
              <a:buNone/>
              <a:defRPr/>
            </a:pPr>
            <a:r>
              <a:rPr lang="en-US" sz="2800" b="1" dirty="0" smtClean="0">
                <a:solidFill>
                  <a:srgbClr val="FF0000"/>
                </a:solidFill>
                <a:latin typeface="Times New Roman" panose="02020603050405020304" pitchFamily="18" charset="0"/>
                <a:cs typeface="Times New Roman" panose="02020603050405020304" pitchFamily="18" charset="0"/>
              </a:rPr>
              <a:t>2. Peer-to-Peer Model</a:t>
            </a:r>
          </a:p>
          <a:p>
            <a:pPr algn="just">
              <a:lnSpc>
                <a:spcPct val="150000"/>
              </a:lnSpc>
              <a:spcBef>
                <a:spcPts val="0"/>
              </a:spcBef>
              <a:buFont typeface="Wingdings" panose="05000000000000000000" pitchFamily="2" charset="2"/>
              <a:buChar char="§"/>
              <a:defRPr/>
            </a:pPr>
            <a:r>
              <a:rPr lang="en-US" sz="2800" dirty="0" smtClean="0">
                <a:latin typeface="Times New Roman" panose="02020603050405020304" pitchFamily="18" charset="0"/>
                <a:cs typeface="Times New Roman" panose="02020603050405020304" pitchFamily="18" charset="0"/>
              </a:rPr>
              <a:t>Computers share equally with one another without having to rely on a central server.</a:t>
            </a:r>
          </a:p>
          <a:p>
            <a:pPr algn="just">
              <a:lnSpc>
                <a:spcPct val="150000"/>
              </a:lnSpc>
              <a:spcBef>
                <a:spcPts val="0"/>
              </a:spcBef>
              <a:buFont typeface="Wingdings" panose="05000000000000000000" pitchFamily="2" charset="2"/>
              <a:buChar char="§"/>
              <a:defRPr/>
            </a:pPr>
            <a:r>
              <a:rPr lang="en-US" sz="2800" dirty="0" smtClean="0">
                <a:latin typeface="Times New Roman" panose="02020603050405020304" pitchFamily="18" charset="0"/>
                <a:cs typeface="Times New Roman" panose="02020603050405020304" pitchFamily="18" charset="0"/>
              </a:rPr>
              <a:t>Type </a:t>
            </a:r>
            <a:r>
              <a:rPr lang="en-US" sz="2800" dirty="0">
                <a:latin typeface="Times New Roman" panose="02020603050405020304" pitchFamily="18" charset="0"/>
                <a:cs typeface="Times New Roman" panose="02020603050405020304" pitchFamily="18" charset="0"/>
              </a:rPr>
              <a:t>of network where all the computers are equal and therefore are known as </a:t>
            </a:r>
            <a:r>
              <a:rPr lang="en-US" sz="2800" b="1" dirty="0">
                <a:latin typeface="Times New Roman" panose="02020603050405020304" pitchFamily="18" charset="0"/>
                <a:cs typeface="Times New Roman" panose="02020603050405020304" pitchFamily="18" charset="0"/>
              </a:rPr>
              <a:t>peers</a:t>
            </a:r>
            <a:r>
              <a:rPr lang="en-US" sz="2800" dirty="0">
                <a:latin typeface="Times New Roman" panose="02020603050405020304" pitchFamily="18" charset="0"/>
                <a:cs typeface="Times New Roman" panose="02020603050405020304" pitchFamily="18" charset="0"/>
              </a:rPr>
              <a:t>. </a:t>
            </a:r>
            <a:endParaRPr lang="en-US" sz="2800" dirty="0" smtClean="0">
              <a:latin typeface="Times New Roman" panose="02020603050405020304" pitchFamily="18" charset="0"/>
              <a:cs typeface="Times New Roman" panose="02020603050405020304" pitchFamily="18" charset="0"/>
            </a:endParaRPr>
          </a:p>
          <a:p>
            <a:pPr algn="just">
              <a:lnSpc>
                <a:spcPct val="150000"/>
              </a:lnSpc>
              <a:spcBef>
                <a:spcPts val="0"/>
              </a:spcBef>
              <a:buFont typeface="Wingdings" panose="05000000000000000000" pitchFamily="2" charset="2"/>
              <a:buChar char="§"/>
              <a:defRPr/>
            </a:pPr>
            <a:r>
              <a:rPr lang="en-US" sz="2800" dirty="0" smtClean="0">
                <a:latin typeface="Times New Roman" panose="02020603050405020304" pitchFamily="18" charset="0"/>
                <a:cs typeface="Times New Roman" panose="02020603050405020304" pitchFamily="18" charset="0"/>
              </a:rPr>
              <a:t>Normally</a:t>
            </a:r>
            <a:r>
              <a:rPr lang="en-US" sz="2800" dirty="0">
                <a:latin typeface="Times New Roman" panose="02020603050405020304" pitchFamily="18" charset="0"/>
                <a:cs typeface="Times New Roman" panose="02020603050405020304" pitchFamily="18" charset="0"/>
              </a:rPr>
              <a:t>, each computer functions as both a client and a server, and there is no one assigned to be an administrator responsible for the entire network. </a:t>
            </a:r>
            <a:endParaRPr lang="en-US" sz="2800" dirty="0" smtClean="0">
              <a:latin typeface="Times New Roman" panose="02020603050405020304" pitchFamily="18" charset="0"/>
              <a:cs typeface="Times New Roman" panose="02020603050405020304" pitchFamily="18" charset="0"/>
            </a:endParaRPr>
          </a:p>
          <a:p>
            <a:pPr algn="just">
              <a:lnSpc>
                <a:spcPct val="150000"/>
              </a:lnSpc>
              <a:spcBef>
                <a:spcPts val="0"/>
              </a:spcBef>
              <a:buFont typeface="Wingdings" panose="05000000000000000000" pitchFamily="2" charset="2"/>
              <a:buChar char="§"/>
              <a:defRPr/>
            </a:pPr>
            <a:r>
              <a:rPr lang="en-US" sz="2800" dirty="0" smtClean="0">
                <a:latin typeface="Times New Roman" panose="02020603050405020304" pitchFamily="18" charset="0"/>
                <a:cs typeface="Times New Roman" panose="02020603050405020304" pitchFamily="18" charset="0"/>
              </a:rPr>
              <a:t>The </a:t>
            </a:r>
            <a:r>
              <a:rPr lang="en-US" sz="2800" dirty="0">
                <a:latin typeface="Times New Roman" panose="02020603050405020304" pitchFamily="18" charset="0"/>
                <a:cs typeface="Times New Roman" panose="02020603050405020304" pitchFamily="18" charset="0"/>
              </a:rPr>
              <a:t>user at each computer determines what data on their computer gets shared on the network </a:t>
            </a:r>
          </a:p>
          <a:p>
            <a:pPr algn="just">
              <a:lnSpc>
                <a:spcPct val="150000"/>
              </a:lnSpc>
              <a:spcBef>
                <a:spcPts val="0"/>
              </a:spcBef>
              <a:buFont typeface="Wingdings" panose="05000000000000000000" pitchFamily="2" charset="2"/>
              <a:buChar char="§"/>
              <a:defRPr/>
            </a:pPr>
            <a:endParaRPr lang="en-US" sz="2800" dirty="0" smtClean="0">
              <a:latin typeface="Times New Roman" panose="02020603050405020304" pitchFamily="18" charset="0"/>
              <a:cs typeface="Times New Roman" panose="02020603050405020304" pitchFamily="18" charset="0"/>
            </a:endParaRPr>
          </a:p>
          <a:p>
            <a:pPr algn="just" eaLnBrk="0" hangingPunct="0">
              <a:lnSpc>
                <a:spcPct val="150000"/>
              </a:lnSpc>
              <a:spcBef>
                <a:spcPts val="0"/>
              </a:spcBef>
              <a:buNone/>
              <a:defRPr/>
            </a:pPr>
            <a:endParaRPr lang="en-US" sz="2800" u="sng"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p:txBody>
          <a:bodyPr/>
          <a:lstStyle/>
          <a:p>
            <a:pPr>
              <a:defRPr/>
            </a:pPr>
            <a:fld id="{E90F455D-9CE0-4F9B-A27C-72E940D52AA5}" type="slidenum">
              <a:rPr lang="en-US" smtClean="0"/>
              <a:pPr>
                <a:defRPr/>
              </a:pPr>
              <a:t>84</a:t>
            </a:fld>
            <a:r>
              <a:rPr lang="en-US" smtClean="0"/>
              <a:t> of 52</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6"/>
          <p:cNvSpPr txBox="1">
            <a:spLocks noGrp="1" noChangeArrowheads="1"/>
          </p:cNvSpPr>
          <p:nvPr>
            <p:ph idx="1"/>
          </p:nvPr>
        </p:nvSpPr>
        <p:spPr bwMode="auto">
          <a:xfrm>
            <a:off x="76200" y="1"/>
            <a:ext cx="9067800" cy="7201972"/>
          </a:xfrm>
          <a:prstGeom prst="rect">
            <a:avLst/>
          </a:prstGeom>
          <a:noFill/>
          <a:ln w="12700">
            <a:noFill/>
            <a:miter lim="800000"/>
            <a:headEnd type="none" w="sm" len="sm"/>
            <a:tailEnd type="none" w="sm" len="sm"/>
          </a:ln>
          <a:effectLst/>
        </p:spPr>
        <p:txBody>
          <a:bodyPr wrap="square">
            <a:spAutoFit/>
          </a:bodyPr>
          <a:lstStyle/>
          <a:p>
            <a:pPr algn="just">
              <a:lnSpc>
                <a:spcPct val="150000"/>
              </a:lnSpc>
              <a:spcBef>
                <a:spcPts val="0"/>
              </a:spcBef>
              <a:buFont typeface="Wingdings" panose="05000000000000000000" pitchFamily="2" charset="2"/>
              <a:buChar char="§"/>
            </a:pPr>
            <a:r>
              <a:rPr lang="en-GB" sz="2800" dirty="0">
                <a:latin typeface="Times New Roman" panose="02020603050405020304" pitchFamily="18" charset="0"/>
                <a:cs typeface="Times New Roman" panose="02020603050405020304" pitchFamily="18" charset="0"/>
              </a:rPr>
              <a:t>The main focus of the peer-to-peer groups is on connectivity. </a:t>
            </a:r>
            <a:endParaRPr lang="en-GB" sz="2800" dirty="0" smtClean="0">
              <a:latin typeface="Times New Roman" panose="02020603050405020304" pitchFamily="18" charset="0"/>
              <a:cs typeface="Times New Roman" panose="02020603050405020304" pitchFamily="18" charset="0"/>
            </a:endParaRPr>
          </a:p>
          <a:p>
            <a:pPr algn="just">
              <a:lnSpc>
                <a:spcPct val="150000"/>
              </a:lnSpc>
              <a:spcBef>
                <a:spcPts val="0"/>
              </a:spcBef>
              <a:buFont typeface="Wingdings" panose="05000000000000000000" pitchFamily="2" charset="2"/>
              <a:buChar char="ü"/>
            </a:pPr>
            <a:r>
              <a:rPr lang="en-GB" sz="2800" dirty="0" smtClean="0">
                <a:latin typeface="Times New Roman" panose="02020603050405020304" pitchFamily="18" charset="0"/>
                <a:cs typeface="Times New Roman" panose="02020603050405020304" pitchFamily="18" charset="0"/>
              </a:rPr>
              <a:t>We </a:t>
            </a:r>
            <a:r>
              <a:rPr lang="en-GB" sz="2800" dirty="0">
                <a:latin typeface="Times New Roman" panose="02020603050405020304" pitchFamily="18" charset="0"/>
                <a:cs typeface="Times New Roman" panose="02020603050405020304" pitchFamily="18" charset="0"/>
              </a:rPr>
              <a:t>can mostly find it in small offices and homes where centralized access to files or services is unnecessary.</a:t>
            </a:r>
          </a:p>
          <a:p>
            <a:pPr algn="just">
              <a:lnSpc>
                <a:spcPct val="150000"/>
              </a:lnSpc>
              <a:spcBef>
                <a:spcPts val="0"/>
              </a:spcBef>
              <a:buFont typeface="Wingdings" panose="05000000000000000000" pitchFamily="2" charset="2"/>
              <a:buChar char="§"/>
            </a:pPr>
            <a:r>
              <a:rPr lang="en-GB" sz="2800" dirty="0">
                <a:latin typeface="Times New Roman" panose="02020603050405020304" pitchFamily="18" charset="0"/>
                <a:cs typeface="Times New Roman" panose="02020603050405020304" pitchFamily="18" charset="0"/>
              </a:rPr>
              <a:t>In a peer-to-peer network, every pair contains its own data, and the server is decentralized.</a:t>
            </a:r>
          </a:p>
          <a:p>
            <a:pPr algn="just">
              <a:lnSpc>
                <a:spcPct val="150000"/>
              </a:lnSpc>
              <a:spcBef>
                <a:spcPts val="0"/>
              </a:spcBef>
              <a:buFont typeface="Wingdings" panose="05000000000000000000" pitchFamily="2" charset="2"/>
              <a:buChar char="§"/>
            </a:pPr>
            <a:r>
              <a:rPr lang="en-GB" sz="2800" dirty="0">
                <a:latin typeface="Times New Roman" panose="02020603050405020304" pitchFamily="18" charset="0"/>
                <a:cs typeface="Times New Roman" panose="02020603050405020304" pitchFamily="18" charset="0"/>
              </a:rPr>
              <a:t>It is less expensive to implement the peer-to-peer </a:t>
            </a:r>
            <a:r>
              <a:rPr lang="en-GB" sz="2800" dirty="0" smtClean="0">
                <a:latin typeface="Times New Roman" panose="02020603050405020304" pitchFamily="18" charset="0"/>
                <a:cs typeface="Times New Roman" panose="02020603050405020304" pitchFamily="18" charset="0"/>
              </a:rPr>
              <a:t>network.</a:t>
            </a:r>
          </a:p>
          <a:p>
            <a:pPr algn="just">
              <a:lnSpc>
                <a:spcPct val="150000"/>
              </a:lnSpc>
              <a:spcBef>
                <a:spcPts val="0"/>
              </a:spcBef>
              <a:buFont typeface="Wingdings" panose="05000000000000000000" pitchFamily="2" charset="2"/>
              <a:buChar char="ü"/>
            </a:pPr>
            <a:r>
              <a:rPr lang="en-GB" sz="2800" dirty="0" smtClean="0">
                <a:latin typeface="Times New Roman" panose="02020603050405020304" pitchFamily="18" charset="0"/>
                <a:cs typeface="Times New Roman" panose="02020603050405020304" pitchFamily="18" charset="0"/>
              </a:rPr>
              <a:t>The </a:t>
            </a:r>
            <a:r>
              <a:rPr lang="en-GB" sz="2800" dirty="0">
                <a:latin typeface="Times New Roman" panose="02020603050405020304" pitchFamily="18" charset="0"/>
                <a:cs typeface="Times New Roman" panose="02020603050405020304" pitchFamily="18" charset="0"/>
              </a:rPr>
              <a:t>simplest peer-to-peer networks can be created by connecting two computers </a:t>
            </a:r>
            <a:r>
              <a:rPr lang="en-GB" sz="2800" dirty="0" smtClean="0">
                <a:latin typeface="Times New Roman" panose="02020603050405020304" pitchFamily="18" charset="0"/>
                <a:cs typeface="Times New Roman" panose="02020603050405020304" pitchFamily="18" charset="0"/>
              </a:rPr>
              <a:t>to other </a:t>
            </a:r>
            <a:r>
              <a:rPr lang="en-GB" sz="2800" dirty="0">
                <a:latin typeface="Times New Roman" panose="02020603050405020304" pitchFamily="18" charset="0"/>
                <a:cs typeface="Times New Roman" panose="02020603050405020304" pitchFamily="18" charset="0"/>
              </a:rPr>
              <a:t>using an Ethernet cable.</a:t>
            </a:r>
          </a:p>
          <a:p>
            <a:pPr algn="just">
              <a:lnSpc>
                <a:spcPct val="150000"/>
              </a:lnSpc>
              <a:spcBef>
                <a:spcPts val="0"/>
              </a:spcBef>
              <a:buFont typeface="Wingdings" panose="05000000000000000000" pitchFamily="2" charset="2"/>
              <a:buChar char="§"/>
            </a:pPr>
            <a:r>
              <a:rPr lang="en-GB" sz="2800" dirty="0">
                <a:latin typeface="Times New Roman" panose="02020603050405020304" pitchFamily="18" charset="0"/>
                <a:cs typeface="Times New Roman" panose="02020603050405020304" pitchFamily="18" charset="0"/>
              </a:rPr>
              <a:t>If the number of peers increases then, the peer-to-peer network would be less stable</a:t>
            </a:r>
            <a:r>
              <a:rPr lang="en-GB" sz="2800" dirty="0" smtClean="0">
                <a:latin typeface="Times New Roman" panose="02020603050405020304" pitchFamily="18" charset="0"/>
                <a:cs typeface="Times New Roman" panose="02020603050405020304" pitchFamily="18" charset="0"/>
              </a:rPr>
              <a:t>,</a:t>
            </a:r>
            <a:endParaRPr lang="en-GB" sz="280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p:txBody>
          <a:bodyPr/>
          <a:lstStyle/>
          <a:p>
            <a:pPr>
              <a:defRPr/>
            </a:pPr>
            <a:fld id="{E90F455D-9CE0-4F9B-A27C-72E940D52AA5}" type="slidenum">
              <a:rPr lang="en-US" smtClean="0"/>
              <a:pPr>
                <a:defRPr/>
              </a:pPr>
              <a:t>85</a:t>
            </a:fld>
            <a:r>
              <a:rPr lang="en-US" smtClean="0"/>
              <a:t> of 52</a:t>
            </a:r>
            <a:endParaRPr lang="en-US" dirty="0"/>
          </a:p>
        </p:txBody>
      </p:sp>
    </p:spTree>
    <p:extLst>
      <p:ext uri="{BB962C8B-B14F-4D97-AF65-F5344CB8AC3E}">
        <p14:creationId xmlns:p14="http://schemas.microsoft.com/office/powerpoint/2010/main" val="813342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6"/>
          <p:cNvSpPr txBox="1">
            <a:spLocks noGrp="1" noChangeArrowheads="1"/>
          </p:cNvSpPr>
          <p:nvPr>
            <p:ph idx="1"/>
          </p:nvPr>
        </p:nvSpPr>
        <p:spPr bwMode="auto">
          <a:xfrm>
            <a:off x="76200" y="1"/>
            <a:ext cx="9067800" cy="6651821"/>
          </a:xfrm>
          <a:prstGeom prst="rect">
            <a:avLst/>
          </a:prstGeom>
          <a:noFill/>
          <a:ln w="12700">
            <a:noFill/>
            <a:miter lim="800000"/>
            <a:headEnd type="none" w="sm" len="sm"/>
            <a:tailEnd type="none" w="sm" len="sm"/>
          </a:ln>
          <a:effectLst/>
        </p:spPr>
        <p:txBody>
          <a:bodyPr wrap="square">
            <a:spAutoFit/>
          </a:bodyPr>
          <a:lstStyle/>
          <a:p>
            <a:pPr algn="just">
              <a:lnSpc>
                <a:spcPct val="150000"/>
              </a:lnSpc>
              <a:spcBef>
                <a:spcPts val="0"/>
              </a:spcBef>
              <a:buFont typeface="Wingdings" panose="05000000000000000000" pitchFamily="2" charset="2"/>
              <a:buChar char="§"/>
            </a:pPr>
            <a:r>
              <a:rPr lang="en-GB" sz="3200" dirty="0">
                <a:latin typeface="Times New Roman" panose="02020603050405020304" pitchFamily="18" charset="0"/>
                <a:cs typeface="Times New Roman" panose="02020603050405020304" pitchFamily="18" charset="0"/>
              </a:rPr>
              <a:t>In this network, the client and server cannot be distinguished.</a:t>
            </a:r>
          </a:p>
          <a:p>
            <a:pPr algn="just">
              <a:lnSpc>
                <a:spcPct val="150000"/>
              </a:lnSpc>
              <a:spcBef>
                <a:spcPts val="0"/>
              </a:spcBef>
              <a:buFont typeface="Wingdings" panose="05000000000000000000" pitchFamily="2" charset="2"/>
              <a:buChar char="§"/>
            </a:pPr>
            <a:r>
              <a:rPr lang="en-GB" sz="3200" dirty="0">
                <a:latin typeface="Times New Roman" panose="02020603050405020304" pitchFamily="18" charset="0"/>
                <a:cs typeface="Times New Roman" panose="02020603050405020304" pitchFamily="18" charset="0"/>
              </a:rPr>
              <a:t>In a peer-to-peer network, each node is able to request and respond to the services.</a:t>
            </a:r>
          </a:p>
          <a:p>
            <a:pPr algn="just">
              <a:lnSpc>
                <a:spcPct val="150000"/>
              </a:lnSpc>
              <a:spcBef>
                <a:spcPts val="0"/>
              </a:spcBef>
              <a:buFont typeface="Wingdings" panose="05000000000000000000" pitchFamily="2" charset="2"/>
              <a:buChar char="§"/>
            </a:pPr>
            <a:r>
              <a:rPr lang="en-GB" sz="3200" dirty="0">
                <a:latin typeface="Times New Roman" panose="02020603050405020304" pitchFamily="18" charset="0"/>
                <a:cs typeface="Times New Roman" panose="02020603050405020304" pitchFamily="18" charset="0"/>
              </a:rPr>
              <a:t>Compared to a client-server network, the peer-to-peer network is less secure, and it becomes trickier if the number of clients increases.</a:t>
            </a:r>
          </a:p>
          <a:p>
            <a:pPr algn="just">
              <a:lnSpc>
                <a:spcPct val="150000"/>
              </a:lnSpc>
              <a:spcBef>
                <a:spcPts val="0"/>
              </a:spcBef>
              <a:buFont typeface="Wingdings" panose="05000000000000000000" pitchFamily="2" charset="2"/>
              <a:buChar char="§"/>
            </a:pPr>
            <a:r>
              <a:rPr lang="en-GB" sz="3200" dirty="0">
                <a:latin typeface="Times New Roman" panose="02020603050405020304" pitchFamily="18" charset="0"/>
                <a:cs typeface="Times New Roman" panose="02020603050405020304" pitchFamily="18" charset="0"/>
              </a:rPr>
              <a:t>In a peer-to-peer network, there are multiple services-providing nodes hence it is more reliable</a:t>
            </a:r>
            <a:r>
              <a:rPr lang="en-GB" sz="3200" dirty="0" smtClean="0">
                <a:latin typeface="Times New Roman" panose="02020603050405020304" pitchFamily="18" charset="0"/>
                <a:cs typeface="Times New Roman" panose="02020603050405020304" pitchFamily="18" charset="0"/>
              </a:rPr>
              <a:t>.</a:t>
            </a:r>
            <a:endParaRPr lang="en-GB" sz="320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p:txBody>
          <a:bodyPr/>
          <a:lstStyle/>
          <a:p>
            <a:pPr>
              <a:defRPr/>
            </a:pPr>
            <a:fld id="{E90F455D-9CE0-4F9B-A27C-72E940D52AA5}" type="slidenum">
              <a:rPr lang="en-US" smtClean="0"/>
              <a:pPr>
                <a:defRPr/>
              </a:pPr>
              <a:t>86</a:t>
            </a:fld>
            <a:r>
              <a:rPr lang="en-US" smtClean="0"/>
              <a:t> of 52</a:t>
            </a:r>
            <a:endParaRPr lang="en-US" dirty="0"/>
          </a:p>
        </p:txBody>
      </p:sp>
    </p:spTree>
    <p:extLst>
      <p:ext uri="{BB962C8B-B14F-4D97-AF65-F5344CB8AC3E}">
        <p14:creationId xmlns:p14="http://schemas.microsoft.com/office/powerpoint/2010/main" val="3326582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6"/>
          <p:cNvSpPr txBox="1">
            <a:spLocks noGrp="1" noChangeArrowheads="1"/>
          </p:cNvSpPr>
          <p:nvPr>
            <p:ph idx="1"/>
          </p:nvPr>
        </p:nvSpPr>
        <p:spPr bwMode="auto">
          <a:xfrm>
            <a:off x="76200" y="1"/>
            <a:ext cx="9067800" cy="4539191"/>
          </a:xfrm>
          <a:prstGeom prst="rect">
            <a:avLst/>
          </a:prstGeom>
          <a:noFill/>
          <a:ln w="12700">
            <a:noFill/>
            <a:miter lim="800000"/>
            <a:headEnd type="none" w="sm" len="sm"/>
            <a:tailEnd type="none" w="sm" len="sm"/>
          </a:ln>
          <a:effectLst/>
        </p:spPr>
        <p:txBody>
          <a:bodyPr wrap="square">
            <a:spAutoFit/>
          </a:bodyPr>
          <a:lstStyle/>
          <a:p>
            <a:pPr algn="just">
              <a:lnSpc>
                <a:spcPct val="150000"/>
              </a:lnSpc>
              <a:spcBef>
                <a:spcPts val="0"/>
              </a:spcBef>
              <a:buFont typeface="Wingdings" panose="05000000000000000000" pitchFamily="2" charset="2"/>
              <a:buChar char="§"/>
            </a:pPr>
            <a:r>
              <a:rPr lang="en-GB" sz="2800" dirty="0">
                <a:latin typeface="Times New Roman" panose="02020603050405020304" pitchFamily="18" charset="0"/>
                <a:cs typeface="Times New Roman" panose="02020603050405020304" pitchFamily="18" charset="0"/>
              </a:rPr>
              <a:t>Since all resources in a peer-to-peer network are shared, performance issues are quite likely to arise in the case of a large number of clients.</a:t>
            </a:r>
          </a:p>
          <a:p>
            <a:pPr algn="just">
              <a:lnSpc>
                <a:spcPct val="150000"/>
              </a:lnSpc>
              <a:spcBef>
                <a:spcPts val="0"/>
              </a:spcBef>
              <a:buFont typeface="Wingdings" panose="05000000000000000000" pitchFamily="2" charset="2"/>
              <a:buChar char="§"/>
            </a:pPr>
            <a:r>
              <a:rPr lang="en-GB" sz="2800" dirty="0">
                <a:latin typeface="Times New Roman" panose="02020603050405020304" pitchFamily="18" charset="0"/>
                <a:cs typeface="Times New Roman" panose="02020603050405020304" pitchFamily="18" charset="0"/>
              </a:rPr>
              <a:t>Because the service-providing nodes in a peer-to-peer network are dispersed, the service-requesting nodes do not have a wait very long.</a:t>
            </a:r>
          </a:p>
          <a:p>
            <a:pPr algn="just">
              <a:lnSpc>
                <a:spcPct val="150000"/>
              </a:lnSpc>
              <a:spcBef>
                <a:spcPts val="0"/>
              </a:spcBef>
              <a:buFont typeface="Wingdings" panose="05000000000000000000" pitchFamily="2" charset="2"/>
              <a:buChar char="§"/>
            </a:pPr>
            <a:endParaRPr lang="en-GB" sz="280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p:txBody>
          <a:bodyPr/>
          <a:lstStyle/>
          <a:p>
            <a:pPr>
              <a:defRPr/>
            </a:pPr>
            <a:fld id="{E90F455D-9CE0-4F9B-A27C-72E940D52AA5}" type="slidenum">
              <a:rPr lang="en-US" smtClean="0"/>
              <a:pPr>
                <a:defRPr/>
              </a:pPr>
              <a:t>87</a:t>
            </a:fld>
            <a:r>
              <a:rPr lang="en-US" smtClean="0"/>
              <a:t> of 52</a:t>
            </a:r>
            <a:endParaRPr lang="en-US" dirty="0"/>
          </a:p>
        </p:txBody>
      </p:sp>
    </p:spTree>
    <p:extLst>
      <p:ext uri="{BB962C8B-B14F-4D97-AF65-F5344CB8AC3E}">
        <p14:creationId xmlns:p14="http://schemas.microsoft.com/office/powerpoint/2010/main" val="1028511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6"/>
          <p:cNvSpPr txBox="1">
            <a:spLocks noGrp="1" noChangeArrowheads="1"/>
          </p:cNvSpPr>
          <p:nvPr>
            <p:ph idx="1"/>
          </p:nvPr>
        </p:nvSpPr>
        <p:spPr bwMode="auto">
          <a:xfrm>
            <a:off x="76200" y="1"/>
            <a:ext cx="9067800" cy="1481175"/>
          </a:xfrm>
          <a:prstGeom prst="rect">
            <a:avLst/>
          </a:prstGeom>
          <a:noFill/>
          <a:ln w="12700">
            <a:noFill/>
            <a:miter lim="800000"/>
            <a:headEnd type="none" w="sm" len="sm"/>
            <a:tailEnd type="none" w="sm" len="sm"/>
          </a:ln>
          <a:effectLst/>
        </p:spPr>
        <p:txBody>
          <a:bodyPr wrap="square">
            <a:spAutoFit/>
          </a:bodyPr>
          <a:lstStyle/>
          <a:p>
            <a:pPr algn="ctr" eaLnBrk="0" hangingPunct="0">
              <a:lnSpc>
                <a:spcPct val="150000"/>
              </a:lnSpc>
              <a:spcBef>
                <a:spcPts val="0"/>
              </a:spcBef>
              <a:buNone/>
              <a:defRPr/>
            </a:pPr>
            <a:r>
              <a:rPr lang="en-US" sz="3200" b="1" dirty="0">
                <a:solidFill>
                  <a:srgbClr val="FF0000"/>
                </a:solidFill>
                <a:latin typeface="Times New Roman" panose="02020603050405020304" pitchFamily="18" charset="0"/>
                <a:cs typeface="Times New Roman" panose="02020603050405020304" pitchFamily="18" charset="0"/>
              </a:rPr>
              <a:t>2. Peer-to-Peer </a:t>
            </a:r>
            <a:r>
              <a:rPr lang="en-US" sz="3200" b="1" dirty="0" smtClean="0">
                <a:solidFill>
                  <a:srgbClr val="FF0000"/>
                </a:solidFill>
                <a:latin typeface="Times New Roman" panose="02020603050405020304" pitchFamily="18" charset="0"/>
                <a:cs typeface="Times New Roman" panose="02020603050405020304" pitchFamily="18" charset="0"/>
              </a:rPr>
              <a:t>Model-------</a:t>
            </a:r>
            <a:endParaRPr lang="en-US" sz="3200" b="1" dirty="0">
              <a:solidFill>
                <a:srgbClr val="FF0000"/>
              </a:solidFill>
              <a:latin typeface="Times New Roman" panose="02020603050405020304" pitchFamily="18" charset="0"/>
              <a:cs typeface="Times New Roman" panose="02020603050405020304" pitchFamily="18" charset="0"/>
            </a:endParaRPr>
          </a:p>
          <a:p>
            <a:pPr algn="ctr" eaLnBrk="0" hangingPunct="0">
              <a:lnSpc>
                <a:spcPct val="150000"/>
              </a:lnSpc>
              <a:spcBef>
                <a:spcPts val="0"/>
              </a:spcBef>
              <a:buNone/>
              <a:defRPr/>
            </a:pPr>
            <a:endParaRPr lang="en-US" sz="3200" u="sng"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p:txBody>
          <a:bodyPr/>
          <a:lstStyle/>
          <a:p>
            <a:pPr>
              <a:defRPr/>
            </a:pPr>
            <a:fld id="{E90F455D-9CE0-4F9B-A27C-72E940D52AA5}" type="slidenum">
              <a:rPr lang="en-US" smtClean="0"/>
              <a:pPr>
                <a:defRPr/>
              </a:pPr>
              <a:t>88</a:t>
            </a:fld>
            <a:r>
              <a:rPr lang="en-US" smtClean="0"/>
              <a:t> of 52</a:t>
            </a:r>
            <a:endParaRPr lang="en-US" dirty="0"/>
          </a:p>
        </p:txBody>
      </p:sp>
      <p:pic>
        <p:nvPicPr>
          <p:cNvPr id="6" name="Picture 8"/>
          <p:cNvPicPr>
            <a:picLocks noChangeArrowheads="1"/>
          </p:cNvPicPr>
          <p:nvPr/>
        </p:nvPicPr>
        <p:blipFill>
          <a:blip r:embed="rId2"/>
          <a:srcRect/>
          <a:stretch>
            <a:fillRect/>
          </a:stretch>
        </p:blipFill>
        <p:spPr bwMode="auto">
          <a:xfrm>
            <a:off x="324244" y="1600200"/>
            <a:ext cx="8591156" cy="4038600"/>
          </a:xfrm>
          <a:prstGeom prst="rect">
            <a:avLst/>
          </a:prstGeom>
          <a:noFill/>
          <a:ln w="9525">
            <a:noFill/>
            <a:miter lim="800000"/>
            <a:headEnd/>
            <a:tailEnd/>
          </a:ln>
        </p:spPr>
      </p:pic>
    </p:spTree>
    <p:extLst>
      <p:ext uri="{BB962C8B-B14F-4D97-AF65-F5344CB8AC3E}">
        <p14:creationId xmlns:p14="http://schemas.microsoft.com/office/powerpoint/2010/main" val="1443469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dissolve">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1022350" y="0"/>
            <a:ext cx="7423150" cy="457200"/>
          </a:xfrm>
        </p:spPr>
        <p:txBody>
          <a:bodyPr>
            <a:noAutofit/>
          </a:bodyPr>
          <a:lstStyle/>
          <a:p>
            <a:r>
              <a:rPr lang="en-US" sz="2800" b="1" dirty="0" smtClean="0">
                <a:solidFill>
                  <a:srgbClr val="FF0000"/>
                </a:solidFill>
                <a:latin typeface="Times New Roman" pitchFamily="18" charset="0"/>
                <a:cs typeface="Times New Roman" pitchFamily="18" charset="0"/>
              </a:rPr>
              <a:t>2. Peer-to-Peer (p2p)-----</a:t>
            </a:r>
            <a:endParaRPr lang="en-US" sz="2800" b="1" dirty="0" smtClean="0">
              <a:solidFill>
                <a:srgbClr val="FF0000"/>
              </a:solidFill>
              <a:latin typeface="Times New Roman" pitchFamily="18" charset="0"/>
            </a:endParaRPr>
          </a:p>
        </p:txBody>
      </p:sp>
      <p:sp>
        <p:nvSpPr>
          <p:cNvPr id="53251" name="Rectangle 3"/>
          <p:cNvSpPr>
            <a:spLocks noGrp="1" noChangeArrowheads="1"/>
          </p:cNvSpPr>
          <p:nvPr>
            <p:ph idx="1"/>
          </p:nvPr>
        </p:nvSpPr>
        <p:spPr>
          <a:xfrm>
            <a:off x="0" y="457200"/>
            <a:ext cx="9144000" cy="6324600"/>
          </a:xfrm>
        </p:spPr>
        <p:txBody>
          <a:bodyPr>
            <a:normAutofit fontScale="77500" lnSpcReduction="20000"/>
          </a:bodyPr>
          <a:lstStyle/>
          <a:p>
            <a:pPr algn="just">
              <a:lnSpc>
                <a:spcPct val="150000"/>
              </a:lnSpc>
              <a:spcBef>
                <a:spcPts val="0"/>
              </a:spcBef>
              <a:buFont typeface="Wingdings" panose="05000000000000000000" pitchFamily="2" charset="2"/>
              <a:buChar char="§"/>
            </a:pPr>
            <a:r>
              <a:rPr lang="en-US" sz="2400" dirty="0" smtClean="0">
                <a:latin typeface="Times New Roman" pitchFamily="18" charset="0"/>
                <a:cs typeface="Times New Roman" pitchFamily="18" charset="0"/>
              </a:rPr>
              <a:t>Computers on the network communicate with each others as equals and each computer is responsible for making its own resources available to other computers on the network</a:t>
            </a:r>
            <a:r>
              <a:rPr lang="en-US" sz="1800" dirty="0" smtClean="0">
                <a:latin typeface="Times New Roman" pitchFamily="18" charset="0"/>
                <a:cs typeface="Times New Roman" pitchFamily="18" charset="0"/>
              </a:rPr>
              <a:t>.</a:t>
            </a:r>
          </a:p>
          <a:p>
            <a:pPr algn="just">
              <a:lnSpc>
                <a:spcPct val="150000"/>
              </a:lnSpc>
              <a:spcBef>
                <a:spcPts val="0"/>
              </a:spcBef>
              <a:buFont typeface="Wingdings" panose="05000000000000000000" pitchFamily="2" charset="2"/>
              <a:buChar char="Ø"/>
            </a:pPr>
            <a:r>
              <a:rPr lang="en-US" sz="2000" b="1" dirty="0" smtClean="0">
                <a:latin typeface="Times New Roman" pitchFamily="18" charset="0"/>
                <a:cs typeface="Times New Roman" pitchFamily="18" charset="0"/>
              </a:rPr>
              <a:t>Pros:</a:t>
            </a:r>
          </a:p>
          <a:p>
            <a:pPr algn="just">
              <a:lnSpc>
                <a:spcPct val="150000"/>
              </a:lnSpc>
              <a:spcBef>
                <a:spcPts val="0"/>
              </a:spcBef>
              <a:buFont typeface="Wingdings" pitchFamily="2" charset="2"/>
              <a:buChar char="§"/>
            </a:pPr>
            <a:r>
              <a:rPr lang="en-US" sz="2000" dirty="0" smtClean="0">
                <a:latin typeface="Times New Roman" pitchFamily="18" charset="0"/>
                <a:cs typeface="Times New Roman" pitchFamily="18" charset="0"/>
              </a:rPr>
              <a:t>Uses less expensive computer networks</a:t>
            </a:r>
          </a:p>
          <a:p>
            <a:pPr algn="just">
              <a:lnSpc>
                <a:spcPct val="150000"/>
              </a:lnSpc>
              <a:spcBef>
                <a:spcPts val="0"/>
              </a:spcBef>
              <a:buFont typeface="Wingdings" pitchFamily="2" charset="2"/>
              <a:buChar char="§"/>
            </a:pPr>
            <a:r>
              <a:rPr lang="en-US" sz="2000" dirty="0" smtClean="0">
                <a:latin typeface="Times New Roman" pitchFamily="18" charset="0"/>
                <a:cs typeface="Times New Roman" pitchFamily="18" charset="0"/>
              </a:rPr>
              <a:t>Easy to administer</a:t>
            </a:r>
          </a:p>
          <a:p>
            <a:pPr algn="just">
              <a:lnSpc>
                <a:spcPct val="150000"/>
              </a:lnSpc>
              <a:spcBef>
                <a:spcPts val="0"/>
              </a:spcBef>
              <a:buFont typeface="Wingdings" pitchFamily="2" charset="2"/>
              <a:buChar char="§"/>
            </a:pPr>
            <a:r>
              <a:rPr lang="en-US" sz="2000" dirty="0" smtClean="0">
                <a:latin typeface="Times New Roman" pitchFamily="18" charset="0"/>
                <a:cs typeface="Times New Roman" pitchFamily="18" charset="0"/>
              </a:rPr>
              <a:t>No NOS (network operating system) required</a:t>
            </a:r>
          </a:p>
          <a:p>
            <a:pPr algn="just">
              <a:lnSpc>
                <a:spcPct val="150000"/>
              </a:lnSpc>
              <a:spcBef>
                <a:spcPts val="0"/>
              </a:spcBef>
              <a:buFont typeface="Wingdings" pitchFamily="2" charset="2"/>
              <a:buChar char="§"/>
            </a:pPr>
            <a:r>
              <a:rPr lang="en-US" sz="2000" dirty="0" smtClean="0">
                <a:latin typeface="Times New Roman" pitchFamily="18" charset="0"/>
                <a:cs typeface="Times New Roman" pitchFamily="18" charset="0"/>
              </a:rPr>
              <a:t>More built-in redundancy</a:t>
            </a:r>
          </a:p>
          <a:p>
            <a:pPr lvl="1" algn="just">
              <a:lnSpc>
                <a:spcPct val="150000"/>
              </a:lnSpc>
              <a:spcBef>
                <a:spcPts val="0"/>
              </a:spcBef>
              <a:buFont typeface="Wingdings" pitchFamily="2" charset="2"/>
              <a:buChar char="§"/>
            </a:pPr>
            <a:r>
              <a:rPr lang="en-US" sz="1800" dirty="0" smtClean="0">
                <a:latin typeface="Times New Roman" pitchFamily="18" charset="0"/>
                <a:cs typeface="Times New Roman" pitchFamily="18" charset="0"/>
              </a:rPr>
              <a:t>Shared resources – some machine will have what you need</a:t>
            </a:r>
          </a:p>
          <a:p>
            <a:pPr algn="just">
              <a:lnSpc>
                <a:spcPct val="150000"/>
              </a:lnSpc>
              <a:spcBef>
                <a:spcPts val="0"/>
              </a:spcBef>
              <a:buFont typeface="Wingdings" panose="05000000000000000000" pitchFamily="2" charset="2"/>
              <a:buChar char="Ø"/>
            </a:pPr>
            <a:r>
              <a:rPr lang="en-US" sz="2000" b="1" dirty="0" smtClean="0">
                <a:latin typeface="Times New Roman" pitchFamily="18" charset="0"/>
                <a:cs typeface="Times New Roman" pitchFamily="18" charset="0"/>
              </a:rPr>
              <a:t>Cons:</a:t>
            </a:r>
          </a:p>
          <a:p>
            <a:pPr algn="just">
              <a:lnSpc>
                <a:spcPct val="150000"/>
              </a:lnSpc>
              <a:spcBef>
                <a:spcPts val="0"/>
              </a:spcBef>
              <a:buFont typeface="Wingdings" pitchFamily="2" charset="2"/>
              <a:buChar char="§"/>
            </a:pPr>
            <a:r>
              <a:rPr lang="en-US" sz="2000" dirty="0" smtClean="0">
                <a:latin typeface="Times New Roman" pitchFamily="18" charset="0"/>
                <a:cs typeface="Times New Roman" pitchFamily="18" charset="0"/>
              </a:rPr>
              <a:t>Individual user performance easily affected</a:t>
            </a:r>
          </a:p>
          <a:p>
            <a:pPr algn="just">
              <a:lnSpc>
                <a:spcPct val="150000"/>
              </a:lnSpc>
              <a:spcBef>
                <a:spcPts val="0"/>
              </a:spcBef>
              <a:buFont typeface="Wingdings" pitchFamily="2" charset="2"/>
              <a:buChar char="§"/>
            </a:pPr>
            <a:r>
              <a:rPr lang="en-US" sz="2000" dirty="0" smtClean="0">
                <a:latin typeface="Times New Roman" pitchFamily="18" charset="0"/>
                <a:cs typeface="Times New Roman" pitchFamily="18" charset="0"/>
              </a:rPr>
              <a:t>Not very secure</a:t>
            </a:r>
          </a:p>
          <a:p>
            <a:pPr lvl="1" algn="just">
              <a:lnSpc>
                <a:spcPct val="150000"/>
              </a:lnSpc>
              <a:spcBef>
                <a:spcPts val="0"/>
              </a:spcBef>
              <a:buFont typeface="Wingdings" pitchFamily="2" charset="2"/>
              <a:buChar char="§"/>
            </a:pPr>
            <a:r>
              <a:rPr lang="en-US" sz="1800" dirty="0" smtClean="0">
                <a:latin typeface="Times New Roman" pitchFamily="18" charset="0"/>
                <a:cs typeface="Times New Roman" pitchFamily="18" charset="0"/>
              </a:rPr>
              <a:t>Tragedy of the commons – no guarantee others will administer their resources properly (almost guaranteed with over 10 machines)</a:t>
            </a:r>
          </a:p>
          <a:p>
            <a:pPr algn="just">
              <a:lnSpc>
                <a:spcPct val="150000"/>
              </a:lnSpc>
              <a:spcBef>
                <a:spcPts val="0"/>
              </a:spcBef>
              <a:buFont typeface="Wingdings" pitchFamily="2" charset="2"/>
              <a:buChar char="§"/>
            </a:pPr>
            <a:r>
              <a:rPr lang="en-US" sz="2000" dirty="0" smtClean="0">
                <a:latin typeface="Times New Roman" pitchFamily="18" charset="0"/>
                <a:cs typeface="Times New Roman" pitchFamily="18" charset="0"/>
              </a:rPr>
              <a:t>Hard to back up.</a:t>
            </a:r>
          </a:p>
          <a:p>
            <a:r>
              <a:rPr lang="en-GB" sz="2000" dirty="0"/>
              <a:t>Because security is managed by individual computers, not on the network as a whole, peer-to-peer networks are typically less secure.</a:t>
            </a:r>
          </a:p>
          <a:p>
            <a:r>
              <a:rPr lang="en-GB" sz="2000" dirty="0"/>
              <a:t>Each computer needs its own backup system and anti-virus software. This may add to the overall cost of running a peer-to-peer network.</a:t>
            </a:r>
          </a:p>
          <a:p>
            <a:r>
              <a:rPr lang="en-GB" sz="2000" dirty="0"/>
              <a:t>Performance and system-wide services provided may be slower since each computer carries out more than one task and can be accessed by other computers.</a:t>
            </a:r>
          </a:p>
          <a:p>
            <a:pPr algn="just">
              <a:lnSpc>
                <a:spcPct val="150000"/>
              </a:lnSpc>
              <a:spcBef>
                <a:spcPts val="0"/>
              </a:spcBef>
              <a:buFont typeface="Wingdings" pitchFamily="2" charset="2"/>
              <a:buChar char="§"/>
            </a:pPr>
            <a:endParaRPr lang="en-US" sz="2000" dirty="0" smtClean="0">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pPr>
              <a:defRPr/>
            </a:pPr>
            <a:fld id="{E90F455D-9CE0-4F9B-A27C-72E940D52AA5}" type="slidenum">
              <a:rPr lang="en-US" smtClean="0"/>
              <a:pPr>
                <a:defRPr/>
              </a:pPr>
              <a:t>89</a:t>
            </a:fld>
            <a:r>
              <a:rPr lang="en-US" smtClean="0"/>
              <a:t> of 52</a:t>
            </a:r>
            <a:endParaRPr lang="en-US" dirty="0"/>
          </a:p>
        </p:txBody>
      </p:sp>
    </p:spTree>
    <p:extLst>
      <p:ext uri="{BB962C8B-B14F-4D97-AF65-F5344CB8AC3E}">
        <p14:creationId xmlns:p14="http://schemas.microsoft.com/office/powerpoint/2010/main" val="18015388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3138"/>
            <a:ext cx="9050112" cy="546538"/>
          </a:xfrm>
        </p:spPr>
        <p:txBody>
          <a:bodyPr>
            <a:noAutofit/>
          </a:bodyPr>
          <a:lstStyle/>
          <a:p>
            <a:pPr algn="ctr"/>
            <a:r>
              <a:rPr lang="en-GB" sz="2100" b="1" dirty="0" smtClean="0">
                <a:solidFill>
                  <a:srgbClr val="0000CC"/>
                </a:solidFill>
                <a:latin typeface="Times New Roman" panose="02020603050405020304" pitchFamily="18" charset="0"/>
                <a:cs typeface="Times New Roman" panose="02020603050405020304" pitchFamily="18" charset="0"/>
              </a:rPr>
              <a:t>Application </a:t>
            </a:r>
            <a:r>
              <a:rPr lang="en-GB" sz="2100" b="1" dirty="0">
                <a:solidFill>
                  <a:srgbClr val="0000CC"/>
                </a:solidFill>
                <a:latin typeface="Times New Roman" panose="02020603050405020304" pitchFamily="18" charset="0"/>
                <a:cs typeface="Times New Roman" panose="02020603050405020304" pitchFamily="18" charset="0"/>
              </a:rPr>
              <a:t>or uses of Computer Networks----- </a:t>
            </a:r>
          </a:p>
        </p:txBody>
      </p:sp>
      <p:sp>
        <p:nvSpPr>
          <p:cNvPr id="4" name="Slide Number Placeholder 3"/>
          <p:cNvSpPr>
            <a:spLocks noGrp="1"/>
          </p:cNvSpPr>
          <p:nvPr>
            <p:ph type="sldNum" sz="quarter" idx="12"/>
          </p:nvPr>
        </p:nvSpPr>
        <p:spPr/>
        <p:txBody>
          <a:bodyPr/>
          <a:lstStyle/>
          <a:p>
            <a:fld id="{3D3B27F1-A1DB-4496-9D6F-C7E1FD4717E5}" type="slidenum">
              <a:rPr lang="en-GB" smtClean="0"/>
              <a:t>9</a:t>
            </a:fld>
            <a:endParaRPr lang="en-GB"/>
          </a:p>
        </p:txBody>
      </p:sp>
      <p:graphicFrame>
        <p:nvGraphicFramePr>
          <p:cNvPr id="6" name="Table 5"/>
          <p:cNvGraphicFramePr>
            <a:graphicFrameLocks noGrp="1"/>
          </p:cNvGraphicFramePr>
          <p:nvPr>
            <p:extLst>
              <p:ext uri="{D42A27DB-BD31-4B8C-83A1-F6EECF244321}">
                <p14:modId xmlns:p14="http://schemas.microsoft.com/office/powerpoint/2010/main" val="3225473705"/>
              </p:ext>
            </p:extLst>
          </p:nvPr>
        </p:nvGraphicFramePr>
        <p:xfrm>
          <a:off x="0" y="320384"/>
          <a:ext cx="9144000" cy="6567319"/>
        </p:xfrm>
        <a:graphic>
          <a:graphicData uri="http://schemas.openxmlformats.org/drawingml/2006/table">
            <a:tbl>
              <a:tblPr firstRow="1" bandRow="1">
                <a:tableStyleId>{5C22544A-7EE6-4342-B048-85BDC9FD1C3A}</a:tableStyleId>
              </a:tblPr>
              <a:tblGrid>
                <a:gridCol w="643421">
                  <a:extLst>
                    <a:ext uri="{9D8B030D-6E8A-4147-A177-3AD203B41FA5}">
                      <a16:colId xmlns:a16="http://schemas.microsoft.com/office/drawing/2014/main" val="2364812095"/>
                    </a:ext>
                  </a:extLst>
                </a:gridCol>
                <a:gridCol w="2099779">
                  <a:extLst>
                    <a:ext uri="{9D8B030D-6E8A-4147-A177-3AD203B41FA5}">
                      <a16:colId xmlns:a16="http://schemas.microsoft.com/office/drawing/2014/main" val="4010217328"/>
                    </a:ext>
                  </a:extLst>
                </a:gridCol>
                <a:gridCol w="6400800">
                  <a:extLst>
                    <a:ext uri="{9D8B030D-6E8A-4147-A177-3AD203B41FA5}">
                      <a16:colId xmlns:a16="http://schemas.microsoft.com/office/drawing/2014/main" val="999611440"/>
                    </a:ext>
                  </a:extLst>
                </a:gridCol>
              </a:tblGrid>
              <a:tr h="587516">
                <a:tc>
                  <a:txBody>
                    <a:bodyPr/>
                    <a:lstStyle/>
                    <a:p>
                      <a:pPr algn="just">
                        <a:lnSpc>
                          <a:spcPct val="150000"/>
                        </a:lnSpc>
                      </a:pPr>
                      <a:endParaRPr lang="en-GB" sz="2400" dirty="0">
                        <a:latin typeface="Times New Roman" panose="02020603050405020304" pitchFamily="18" charset="0"/>
                        <a:cs typeface="Times New Roman" panose="02020603050405020304" pitchFamily="18" charset="0"/>
                      </a:endParaRPr>
                    </a:p>
                  </a:txBody>
                  <a:tcPr marL="68580" marR="68580" marT="34290" marB="34290"/>
                </a:tc>
                <a:tc>
                  <a:txBody>
                    <a:bodyPr/>
                    <a:lstStyle/>
                    <a:p>
                      <a:pPr algn="ctr">
                        <a:lnSpc>
                          <a:spcPct val="150000"/>
                        </a:lnSpc>
                      </a:pPr>
                      <a:r>
                        <a:rPr lang="en-GB" sz="2400" dirty="0" smtClean="0">
                          <a:solidFill>
                            <a:srgbClr val="A50021"/>
                          </a:solidFill>
                          <a:latin typeface="Times New Roman" panose="02020603050405020304" pitchFamily="18" charset="0"/>
                          <a:cs typeface="Times New Roman" panose="02020603050405020304" pitchFamily="18" charset="0"/>
                        </a:rPr>
                        <a:t>Application </a:t>
                      </a:r>
                      <a:endParaRPr lang="en-GB" sz="2400" dirty="0">
                        <a:solidFill>
                          <a:srgbClr val="A50021"/>
                        </a:solidFill>
                        <a:latin typeface="Times New Roman" panose="02020603050405020304" pitchFamily="18" charset="0"/>
                        <a:cs typeface="Times New Roman" panose="02020603050405020304" pitchFamily="18" charset="0"/>
                      </a:endParaRPr>
                    </a:p>
                  </a:txBody>
                  <a:tcPr marL="68580" marR="68580" marT="34290" marB="34290"/>
                </a:tc>
                <a:tc>
                  <a:txBody>
                    <a:bodyPr/>
                    <a:lstStyle/>
                    <a:p>
                      <a:pPr algn="ctr">
                        <a:lnSpc>
                          <a:spcPct val="150000"/>
                        </a:lnSpc>
                      </a:pPr>
                      <a:r>
                        <a:rPr lang="en-GB" sz="2400" dirty="0" smtClean="0">
                          <a:solidFill>
                            <a:srgbClr val="A50021"/>
                          </a:solidFill>
                          <a:latin typeface="Times New Roman" panose="02020603050405020304" pitchFamily="18" charset="0"/>
                          <a:cs typeface="Times New Roman" panose="02020603050405020304" pitchFamily="18" charset="0"/>
                        </a:rPr>
                        <a:t>Descriptions and</a:t>
                      </a:r>
                      <a:r>
                        <a:rPr lang="en-GB" sz="2400" baseline="0" dirty="0" smtClean="0">
                          <a:solidFill>
                            <a:srgbClr val="A50021"/>
                          </a:solidFill>
                          <a:latin typeface="Times New Roman" panose="02020603050405020304" pitchFamily="18" charset="0"/>
                          <a:cs typeface="Times New Roman" panose="02020603050405020304" pitchFamily="18" charset="0"/>
                        </a:rPr>
                        <a:t> Examples</a:t>
                      </a:r>
                      <a:endParaRPr lang="en-GB" sz="2400" dirty="0">
                        <a:solidFill>
                          <a:srgbClr val="A50021"/>
                        </a:solidFill>
                        <a:latin typeface="Times New Roman" panose="02020603050405020304" pitchFamily="18" charset="0"/>
                        <a:cs typeface="Times New Roman" panose="02020603050405020304" pitchFamily="18" charset="0"/>
                      </a:endParaRPr>
                    </a:p>
                  </a:txBody>
                  <a:tcPr marL="68580" marR="68580" marT="34290" marB="34290"/>
                </a:tc>
                <a:extLst>
                  <a:ext uri="{0D108BD9-81ED-4DB2-BD59-A6C34878D82A}">
                    <a16:rowId xmlns:a16="http://schemas.microsoft.com/office/drawing/2014/main" val="1074440080"/>
                  </a:ext>
                </a:extLst>
              </a:tr>
              <a:tr h="2925400">
                <a:tc>
                  <a:txBody>
                    <a:bodyPr/>
                    <a:lstStyle/>
                    <a:p>
                      <a:pPr algn="just">
                        <a:lnSpc>
                          <a:spcPct val="150000"/>
                        </a:lnSpc>
                      </a:pPr>
                      <a:r>
                        <a:rPr lang="en-GB" sz="2400" b="1" dirty="0" smtClean="0">
                          <a:solidFill>
                            <a:srgbClr val="0000CC"/>
                          </a:solidFill>
                          <a:latin typeface="Times New Roman" panose="02020603050405020304" pitchFamily="18" charset="0"/>
                          <a:cs typeface="Times New Roman" panose="02020603050405020304" pitchFamily="18" charset="0"/>
                        </a:rPr>
                        <a:t>12</a:t>
                      </a:r>
                      <a:endParaRPr lang="en-GB" sz="2400" b="1" dirty="0">
                        <a:solidFill>
                          <a:srgbClr val="0000CC"/>
                        </a:solidFill>
                        <a:latin typeface="Times New Roman" panose="02020603050405020304" pitchFamily="18" charset="0"/>
                        <a:cs typeface="Times New Roman" panose="02020603050405020304" pitchFamily="18" charset="0"/>
                      </a:endParaRPr>
                    </a:p>
                  </a:txBody>
                  <a:tcPr marL="68580" marR="68580" marT="34290" marB="34290"/>
                </a:tc>
                <a:tc>
                  <a:txBody>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en-US" sz="2400" b="1" i="0" u="none" strike="noStrike" cap="none" normalizeH="0" baseline="0" dirty="0" smtClean="0">
                          <a:ln>
                            <a:noFill/>
                          </a:ln>
                          <a:solidFill>
                            <a:srgbClr val="0000CC"/>
                          </a:solidFill>
                          <a:effectLst/>
                          <a:latin typeface="Times New Roman" panose="02020603050405020304" pitchFamily="18" charset="0"/>
                          <a:cs typeface="Times New Roman" panose="02020603050405020304" pitchFamily="18" charset="0"/>
                        </a:rPr>
                        <a:t>Real-time Collaboration</a:t>
                      </a:r>
                      <a:endParaRPr lang="en-GB" sz="2400" b="1" dirty="0">
                        <a:solidFill>
                          <a:srgbClr val="0000CC"/>
                        </a:solidFill>
                        <a:latin typeface="Times New Roman" panose="02020603050405020304" pitchFamily="18" charset="0"/>
                        <a:cs typeface="Times New Roman" panose="02020603050405020304" pitchFamily="18" charset="0"/>
                      </a:endParaRPr>
                    </a:p>
                  </a:txBody>
                  <a:tcPr marL="68580" marR="68580" marT="34290" marB="34290"/>
                </a:tc>
                <a:tc>
                  <a:txBody>
                    <a:bodyPr/>
                    <a:lstStyle/>
                    <a:p>
                      <a:pPr marL="457200" marR="0" lvl="0" indent="-457200" algn="just" defTabSz="914400" rtl="0" eaLnBrk="1" fontAlgn="auto" latinLnBrk="0" hangingPunct="1">
                        <a:lnSpc>
                          <a:spcPct val="150000"/>
                        </a:lnSpc>
                        <a:spcBef>
                          <a:spcPts val="0"/>
                        </a:spcBef>
                        <a:spcAft>
                          <a:spcPts val="0"/>
                        </a:spcAft>
                        <a:buClr>
                          <a:schemeClr val="folHlink"/>
                        </a:buClr>
                        <a:buSzTx/>
                        <a:buFont typeface="Wingdings" panose="05000000000000000000" pitchFamily="2" charset="2"/>
                        <a:buChar char="§"/>
                        <a:tabLst/>
                        <a:defRPr/>
                      </a:pPr>
                      <a:r>
                        <a:rPr kumimoji="0" lang="en-US" altLang="en-US" sz="2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Networking</a:t>
                      </a: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technologies enable </a:t>
                      </a:r>
                      <a:r>
                        <a:rPr kumimoji="0" lang="en-US" altLang="en-US" sz="2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real-time collaboration</a:t>
                      </a: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1" i="0" u="none" strike="noStrike" cap="none" normalizeH="0" baseline="0" dirty="0" smtClean="0">
                          <a:ln>
                            <a:noFill/>
                          </a:ln>
                          <a:solidFill>
                            <a:srgbClr val="CC00CC"/>
                          </a:solidFill>
                          <a:effectLst/>
                          <a:latin typeface="Times New Roman" panose="02020603050405020304" pitchFamily="18" charset="0"/>
                          <a:cs typeface="Times New Roman" panose="02020603050405020304" pitchFamily="18" charset="0"/>
                        </a:rPr>
                        <a:t>allowing</a:t>
                      </a: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1" i="0" u="none" strike="noStrike" cap="none" normalizeH="0" baseline="0" dirty="0" smtClean="0">
                          <a:ln>
                            <a:noFill/>
                          </a:ln>
                          <a:solidFill>
                            <a:srgbClr val="CC00CC"/>
                          </a:solidFill>
                          <a:effectLst/>
                          <a:latin typeface="Times New Roman" panose="02020603050405020304" pitchFamily="18" charset="0"/>
                          <a:cs typeface="Times New Roman" panose="02020603050405020304" pitchFamily="18" charset="0"/>
                        </a:rPr>
                        <a:t>people</a:t>
                      </a: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to </a:t>
                      </a:r>
                      <a:r>
                        <a:rPr kumimoji="0" lang="en-US" altLang="en-US" sz="2400" b="1" i="0" u="none" strike="noStrike" cap="none" normalizeH="0" baseline="0" dirty="0" smtClean="0">
                          <a:ln>
                            <a:noFill/>
                          </a:ln>
                          <a:solidFill>
                            <a:srgbClr val="A50021"/>
                          </a:solidFill>
                          <a:effectLst/>
                          <a:latin typeface="Times New Roman" panose="02020603050405020304" pitchFamily="18" charset="0"/>
                          <a:cs typeface="Times New Roman" panose="02020603050405020304" pitchFamily="18" charset="0"/>
                        </a:rPr>
                        <a:t>work</a:t>
                      </a: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1" i="0" u="none" strike="noStrike" cap="none" normalizeH="0" baseline="0" dirty="0" smtClean="0">
                          <a:ln>
                            <a:noFill/>
                          </a:ln>
                          <a:solidFill>
                            <a:srgbClr val="A50021"/>
                          </a:solidFill>
                          <a:effectLst/>
                          <a:latin typeface="Times New Roman" panose="02020603050405020304" pitchFamily="18" charset="0"/>
                          <a:cs typeface="Times New Roman" panose="02020603050405020304" pitchFamily="18" charset="0"/>
                        </a:rPr>
                        <a:t>together</a:t>
                      </a: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on </a:t>
                      </a:r>
                      <a:r>
                        <a:rPr kumimoji="0" lang="en-US" altLang="en-US" sz="2400" b="1" i="0" u="none" strike="noStrike" cap="none" normalizeH="0" baseline="0" dirty="0" smtClean="0">
                          <a:ln>
                            <a:noFill/>
                          </a:ln>
                          <a:solidFill>
                            <a:srgbClr val="6600CC"/>
                          </a:solidFill>
                          <a:effectLst/>
                          <a:latin typeface="Times New Roman" panose="02020603050405020304" pitchFamily="18" charset="0"/>
                          <a:cs typeface="Times New Roman" panose="02020603050405020304" pitchFamily="18" charset="0"/>
                        </a:rPr>
                        <a:t>projects</a:t>
                      </a: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and </a:t>
                      </a:r>
                    </a:p>
                    <a:p>
                      <a:pPr marL="358775" marR="0" lvl="0" indent="-358775" algn="just" defTabSz="914400" rtl="0" eaLnBrk="1" fontAlgn="auto" latinLnBrk="0" hangingPunct="1">
                        <a:lnSpc>
                          <a:spcPct val="150000"/>
                        </a:lnSpc>
                        <a:spcBef>
                          <a:spcPts val="0"/>
                        </a:spcBef>
                        <a:spcAft>
                          <a:spcPts val="0"/>
                        </a:spcAft>
                        <a:buClr>
                          <a:schemeClr val="folHlink"/>
                        </a:buClr>
                        <a:buSzTx/>
                        <a:buFont typeface="Wingdings" panose="05000000000000000000" pitchFamily="2" charset="2"/>
                        <a:buNone/>
                        <a:tabLst/>
                        <a:defRPr/>
                      </a:pP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1" i="0" u="none" strike="noStrike" cap="none" normalizeH="0" baseline="0" dirty="0" smtClean="0">
                          <a:ln>
                            <a:noFill/>
                          </a:ln>
                          <a:solidFill>
                            <a:srgbClr val="6600CC"/>
                          </a:solidFill>
                          <a:effectLst/>
                          <a:latin typeface="Times New Roman" panose="02020603050405020304" pitchFamily="18" charset="0"/>
                          <a:cs typeface="Times New Roman" panose="02020603050405020304" pitchFamily="18" charset="0"/>
                        </a:rPr>
                        <a:t>share</a:t>
                      </a: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1" i="0" u="none" strike="noStrike" cap="none" normalizeH="0" baseline="0" dirty="0" smtClean="0">
                          <a:ln>
                            <a:noFill/>
                          </a:ln>
                          <a:solidFill>
                            <a:srgbClr val="6600CC"/>
                          </a:solidFill>
                          <a:effectLst/>
                          <a:latin typeface="Times New Roman" panose="02020603050405020304" pitchFamily="18" charset="0"/>
                          <a:cs typeface="Times New Roman" panose="02020603050405020304" pitchFamily="18" charset="0"/>
                        </a:rPr>
                        <a:t>information</a:t>
                      </a: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in </a:t>
                      </a:r>
                      <a:r>
                        <a:rPr kumimoji="0" lang="en-US" altLang="en-US" sz="2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real-time</a:t>
                      </a: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1" i="0" u="none" strike="noStrike" cap="none" normalizeH="0" baseline="0" dirty="0" smtClean="0">
                          <a:ln>
                            <a:noFill/>
                          </a:ln>
                          <a:solidFill>
                            <a:srgbClr val="990099"/>
                          </a:solidFill>
                          <a:effectLst/>
                          <a:latin typeface="Times New Roman" panose="02020603050405020304" pitchFamily="18" charset="0"/>
                          <a:cs typeface="Times New Roman" panose="02020603050405020304" pitchFamily="18" charset="0"/>
                        </a:rPr>
                        <a:t>no</a:t>
                      </a: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1" i="0" u="none" strike="noStrike" cap="none" normalizeH="0" baseline="0" dirty="0" smtClean="0">
                          <a:ln>
                            <a:noFill/>
                          </a:ln>
                          <a:solidFill>
                            <a:srgbClr val="990099"/>
                          </a:solidFill>
                          <a:effectLst/>
                          <a:latin typeface="Times New Roman" panose="02020603050405020304" pitchFamily="18" charset="0"/>
                          <a:cs typeface="Times New Roman" panose="02020603050405020304" pitchFamily="18" charset="0"/>
                        </a:rPr>
                        <a:t>matter</a:t>
                      </a: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where they are  </a:t>
                      </a:r>
                      <a:r>
                        <a:rPr kumimoji="0" lang="en-US" altLang="en-US" sz="2400" b="1" i="0" u="none" strike="noStrike" cap="none" normalizeH="0" baseline="0" dirty="0" smtClean="0">
                          <a:ln>
                            <a:noFill/>
                          </a:ln>
                          <a:solidFill>
                            <a:srgbClr val="A50021"/>
                          </a:solidFill>
                          <a:effectLst/>
                          <a:latin typeface="Times New Roman" panose="02020603050405020304" pitchFamily="18" charset="0"/>
                          <a:cs typeface="Times New Roman" panose="02020603050405020304" pitchFamily="18" charset="0"/>
                        </a:rPr>
                        <a:t>located</a:t>
                      </a: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p>
                  </a:txBody>
                  <a:tcPr marL="68580" marR="68580" marT="34290" marB="34290"/>
                </a:tc>
                <a:extLst>
                  <a:ext uri="{0D108BD9-81ED-4DB2-BD59-A6C34878D82A}">
                    <a16:rowId xmlns:a16="http://schemas.microsoft.com/office/drawing/2014/main" val="1831508358"/>
                  </a:ext>
                </a:extLst>
              </a:tr>
              <a:tr h="3024699">
                <a:tc>
                  <a:txBody>
                    <a:bodyPr/>
                    <a:lstStyle/>
                    <a:p>
                      <a:pPr algn="just">
                        <a:lnSpc>
                          <a:spcPct val="150000"/>
                        </a:lnSpc>
                      </a:pPr>
                      <a:r>
                        <a:rPr lang="en-GB" sz="2400" b="1" dirty="0" smtClean="0">
                          <a:solidFill>
                            <a:srgbClr val="FF0000"/>
                          </a:solidFill>
                          <a:latin typeface="Times New Roman" panose="02020603050405020304" pitchFamily="18" charset="0"/>
                          <a:cs typeface="Times New Roman" panose="02020603050405020304" pitchFamily="18" charset="0"/>
                        </a:rPr>
                        <a:t>13</a:t>
                      </a:r>
                      <a:endParaRPr lang="en-GB" sz="2400" b="1" dirty="0">
                        <a:solidFill>
                          <a:srgbClr val="FF0000"/>
                        </a:solidFill>
                        <a:latin typeface="Times New Roman" panose="02020603050405020304" pitchFamily="18" charset="0"/>
                        <a:cs typeface="Times New Roman" panose="02020603050405020304" pitchFamily="18" charset="0"/>
                      </a:endParaRPr>
                    </a:p>
                  </a:txBody>
                  <a:tcPr marL="68580" marR="68580" marT="34290" marB="34290"/>
                </a:tc>
                <a:tc>
                  <a:txBody>
                    <a:bodyPr/>
                    <a:lstStyle/>
                    <a:p>
                      <a:pPr algn="just">
                        <a:lnSpc>
                          <a:spcPct val="150000"/>
                        </a:lnSpc>
                      </a:pPr>
                      <a:r>
                        <a:rPr kumimoji="0" lang="en-US" altLang="en-US" sz="2400" b="1" i="0" u="none" strike="noStrike" cap="none" normalizeH="0" baseline="0" dirty="0" smtClean="0">
                          <a:ln>
                            <a:noFill/>
                          </a:ln>
                          <a:solidFill>
                            <a:srgbClr val="FF0000"/>
                          </a:solidFill>
                          <a:effectLst/>
                          <a:latin typeface="Times New Roman" panose="02020603050405020304" pitchFamily="18" charset="0"/>
                          <a:cs typeface="Times New Roman" panose="02020603050405020304" pitchFamily="18" charset="0"/>
                        </a:rPr>
                        <a:t>Telemedicine</a:t>
                      </a:r>
                      <a:endParaRPr lang="en-GB" sz="2400" b="1" dirty="0">
                        <a:solidFill>
                          <a:srgbClr val="FF0000"/>
                        </a:solidFill>
                        <a:latin typeface="Times New Roman" panose="02020603050405020304" pitchFamily="18" charset="0"/>
                        <a:cs typeface="Times New Roman" panose="02020603050405020304" pitchFamily="18" charset="0"/>
                      </a:endParaRPr>
                    </a:p>
                  </a:txBody>
                  <a:tcPr marL="68580" marR="68580" marT="34290" marB="34290"/>
                </a:tc>
                <a:tc>
                  <a:txBody>
                    <a:bodyPr/>
                    <a:lstStyle/>
                    <a:p>
                      <a:pPr marL="457200" marR="0" lvl="0" indent="-457200" algn="just" defTabSz="914400" rtl="0" eaLnBrk="1" fontAlgn="auto" latinLnBrk="0" hangingPunct="1">
                        <a:lnSpc>
                          <a:spcPct val="150000"/>
                        </a:lnSpc>
                        <a:spcBef>
                          <a:spcPts val="0"/>
                        </a:spcBef>
                        <a:spcAft>
                          <a:spcPts val="0"/>
                        </a:spcAft>
                        <a:buClr>
                          <a:schemeClr val="folHlink"/>
                        </a:buClr>
                        <a:buSzTx/>
                        <a:buFont typeface="Wingdings" panose="05000000000000000000" pitchFamily="2" charset="2"/>
                        <a:buChar char="§"/>
                        <a:tabLst/>
                        <a:defRPr/>
                      </a:pPr>
                      <a:r>
                        <a:rPr kumimoji="0" lang="en-US" altLang="en-US" sz="2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Networking</a:t>
                      </a: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technologies</a:t>
                      </a: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have also </a:t>
                      </a:r>
                      <a:r>
                        <a:rPr kumimoji="0" lang="en-US" altLang="en-US" sz="2400" b="1" i="0" u="none" strike="noStrike" cap="none" normalizeH="0" baseline="0" dirty="0" smtClean="0">
                          <a:ln>
                            <a:noFill/>
                          </a:ln>
                          <a:solidFill>
                            <a:srgbClr val="0000CC"/>
                          </a:solidFill>
                          <a:effectLst/>
                          <a:latin typeface="Times New Roman" panose="02020603050405020304" pitchFamily="18" charset="0"/>
                          <a:cs typeface="Times New Roman" panose="02020603050405020304" pitchFamily="18" charset="0"/>
                        </a:rPr>
                        <a:t>enabled</a:t>
                      </a: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1" i="0" u="none" strike="noStrike" cap="none" normalizeH="0" baseline="0" dirty="0" smtClean="0">
                          <a:ln>
                            <a:noFill/>
                          </a:ln>
                          <a:solidFill>
                            <a:srgbClr val="0000CC"/>
                          </a:solidFill>
                          <a:effectLst/>
                          <a:latin typeface="Times New Roman" panose="02020603050405020304" pitchFamily="18" charset="0"/>
                          <a:cs typeface="Times New Roman" panose="02020603050405020304" pitchFamily="18" charset="0"/>
                        </a:rPr>
                        <a:t>telemedicine</a:t>
                      </a: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t>
                      </a:r>
                    </a:p>
                    <a:p>
                      <a:pPr marL="538163" marR="0" lvl="0" indent="-538163" algn="just" defTabSz="914400" rtl="0" eaLnBrk="1" fontAlgn="auto" latinLnBrk="0" hangingPunct="1">
                        <a:lnSpc>
                          <a:spcPct val="150000"/>
                        </a:lnSpc>
                        <a:spcBef>
                          <a:spcPts val="0"/>
                        </a:spcBef>
                        <a:spcAft>
                          <a:spcPts val="0"/>
                        </a:spcAft>
                        <a:buClr>
                          <a:schemeClr val="folHlink"/>
                        </a:buClr>
                        <a:buSzTx/>
                        <a:buFont typeface="Wingdings" panose="05000000000000000000" pitchFamily="2" charset="2"/>
                        <a:buNone/>
                        <a:tabLst/>
                        <a:defRPr/>
                      </a:pP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allowing </a:t>
                      </a:r>
                      <a:r>
                        <a:rPr kumimoji="0" lang="en-US" altLang="en-US" sz="2400" b="1" i="0" u="none" strike="noStrike" cap="none" normalizeH="0" baseline="0" dirty="0" smtClean="0">
                          <a:ln>
                            <a:noFill/>
                          </a:ln>
                          <a:solidFill>
                            <a:srgbClr val="CC00CC"/>
                          </a:solidFill>
                          <a:effectLst/>
                          <a:latin typeface="Times New Roman" panose="02020603050405020304" pitchFamily="18" charset="0"/>
                          <a:cs typeface="Times New Roman" panose="02020603050405020304" pitchFamily="18" charset="0"/>
                        </a:rPr>
                        <a:t>doctors</a:t>
                      </a: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and </a:t>
                      </a:r>
                      <a:r>
                        <a:rPr kumimoji="0" lang="en-US" altLang="en-US" sz="2400" b="1" i="0" u="none" strike="noStrike" cap="none" normalizeH="0" baseline="0" dirty="0" smtClean="0">
                          <a:ln>
                            <a:noFill/>
                          </a:ln>
                          <a:solidFill>
                            <a:srgbClr val="CC00CC"/>
                          </a:solidFill>
                          <a:effectLst/>
                          <a:latin typeface="Times New Roman" panose="02020603050405020304" pitchFamily="18" charset="0"/>
                          <a:cs typeface="Times New Roman" panose="02020603050405020304" pitchFamily="18" charset="0"/>
                        </a:rPr>
                        <a:t>healthcare</a:t>
                      </a: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1" i="0" u="none" strike="noStrike" cap="none" normalizeH="0" baseline="0" dirty="0" smtClean="0">
                          <a:ln>
                            <a:noFill/>
                          </a:ln>
                          <a:solidFill>
                            <a:srgbClr val="CC00CC"/>
                          </a:solidFill>
                          <a:effectLst/>
                          <a:latin typeface="Times New Roman" panose="02020603050405020304" pitchFamily="18" charset="0"/>
                          <a:cs typeface="Times New Roman" panose="02020603050405020304" pitchFamily="18" charset="0"/>
                        </a:rPr>
                        <a:t>providers</a:t>
                      </a: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to provide </a:t>
                      </a:r>
                      <a:r>
                        <a:rPr kumimoji="0" lang="en-US" altLang="en-US" sz="2400" b="1" i="0" u="none" strike="noStrike" cap="none" normalizeH="0" baseline="0" dirty="0" smtClean="0">
                          <a:ln>
                            <a:noFill/>
                          </a:ln>
                          <a:solidFill>
                            <a:srgbClr val="6600CC"/>
                          </a:solidFill>
                          <a:effectLst/>
                          <a:latin typeface="Times New Roman" panose="02020603050405020304" pitchFamily="18" charset="0"/>
                          <a:cs typeface="Times New Roman" panose="02020603050405020304" pitchFamily="18" charset="0"/>
                        </a:rPr>
                        <a:t>remote</a:t>
                      </a: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1" i="0" u="none" strike="noStrike" cap="none" normalizeH="0" baseline="0" dirty="0" smtClean="0">
                          <a:ln>
                            <a:noFill/>
                          </a:ln>
                          <a:solidFill>
                            <a:srgbClr val="6600CC"/>
                          </a:solidFill>
                          <a:effectLst/>
                          <a:latin typeface="Times New Roman" panose="02020603050405020304" pitchFamily="18" charset="0"/>
                          <a:cs typeface="Times New Roman" panose="02020603050405020304" pitchFamily="18" charset="0"/>
                        </a:rPr>
                        <a:t>medical</a:t>
                      </a: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1" i="0" u="none" strike="noStrike" cap="none" normalizeH="0" baseline="0" dirty="0" smtClean="0">
                          <a:ln>
                            <a:noFill/>
                          </a:ln>
                          <a:solidFill>
                            <a:srgbClr val="6600CC"/>
                          </a:solidFill>
                          <a:effectLst/>
                          <a:latin typeface="Times New Roman" panose="02020603050405020304" pitchFamily="18" charset="0"/>
                          <a:cs typeface="Times New Roman" panose="02020603050405020304" pitchFamily="18" charset="0"/>
                        </a:rPr>
                        <a:t>consultations</a:t>
                      </a: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and </a:t>
                      </a:r>
                      <a:r>
                        <a:rPr kumimoji="0" lang="en-US" altLang="en-US" sz="2400" b="1" i="0" u="none" strike="noStrike" cap="none" normalizeH="0" baseline="0" dirty="0" smtClean="0">
                          <a:ln>
                            <a:noFill/>
                          </a:ln>
                          <a:solidFill>
                            <a:srgbClr val="A50021"/>
                          </a:solidFill>
                          <a:effectLst/>
                          <a:latin typeface="Times New Roman" panose="02020603050405020304" pitchFamily="18" charset="0"/>
                          <a:cs typeface="Times New Roman" panose="02020603050405020304" pitchFamily="18" charset="0"/>
                        </a:rPr>
                        <a:t>diagnosis</a:t>
                      </a: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to </a:t>
                      </a:r>
                      <a:r>
                        <a:rPr kumimoji="0" lang="en-US" altLang="en-US" sz="2400" b="1" i="0" u="none" strike="noStrike" cap="none" normalizeH="0" baseline="0" dirty="0" smtClean="0">
                          <a:ln>
                            <a:noFill/>
                          </a:ln>
                          <a:solidFill>
                            <a:srgbClr val="A50021"/>
                          </a:solidFill>
                          <a:effectLst/>
                          <a:latin typeface="Times New Roman" panose="02020603050405020304" pitchFamily="18" charset="0"/>
                          <a:cs typeface="Times New Roman" panose="02020603050405020304" pitchFamily="18" charset="0"/>
                        </a:rPr>
                        <a:t>patients</a:t>
                      </a: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in </a:t>
                      </a:r>
                      <a:r>
                        <a:rPr kumimoji="0" lang="en-US" altLang="en-US" sz="2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remote</a:t>
                      </a: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locations</a:t>
                      </a: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t>
                      </a:r>
                    </a:p>
                  </a:txBody>
                  <a:tcPr marL="68580" marR="68580" marT="34290" marB="34290"/>
                </a:tc>
                <a:extLst>
                  <a:ext uri="{0D108BD9-81ED-4DB2-BD59-A6C34878D82A}">
                    <a16:rowId xmlns:a16="http://schemas.microsoft.com/office/drawing/2014/main" val="4254231267"/>
                  </a:ext>
                </a:extLst>
              </a:tr>
            </a:tbl>
          </a:graphicData>
        </a:graphic>
      </p:graphicFrame>
    </p:spTree>
    <p:extLst>
      <p:ext uri="{BB962C8B-B14F-4D97-AF65-F5344CB8AC3E}">
        <p14:creationId xmlns:p14="http://schemas.microsoft.com/office/powerpoint/2010/main" val="1217500180"/>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9144000" cy="391885"/>
          </a:xfrm>
        </p:spPr>
        <p:txBody>
          <a:bodyPr>
            <a:noAutofit/>
          </a:bodyPr>
          <a:lstStyle/>
          <a:p>
            <a:pPr algn="ctr"/>
            <a:r>
              <a:rPr lang="en-GB" sz="2000" b="1" dirty="0">
                <a:solidFill>
                  <a:srgbClr val="FF0000"/>
                </a:solidFill>
                <a:latin typeface="Times New Roman" panose="02020603050405020304" pitchFamily="18" charset="0"/>
                <a:cs typeface="Times New Roman" panose="02020603050405020304" pitchFamily="18" charset="0"/>
              </a:rPr>
              <a:t/>
            </a:r>
            <a:br>
              <a:rPr lang="en-GB" sz="2000" b="1" dirty="0">
                <a:solidFill>
                  <a:srgbClr val="FF0000"/>
                </a:solidFill>
                <a:latin typeface="Times New Roman" panose="02020603050405020304" pitchFamily="18" charset="0"/>
                <a:cs typeface="Times New Roman" panose="02020603050405020304" pitchFamily="18" charset="0"/>
              </a:rPr>
            </a:br>
            <a:r>
              <a:rPr lang="en-GB" sz="2000" b="1" dirty="0" smtClean="0">
                <a:solidFill>
                  <a:srgbClr val="FF0000"/>
                </a:solidFill>
                <a:latin typeface="Times New Roman" panose="02020603050405020304" pitchFamily="18" charset="0"/>
                <a:cs typeface="Times New Roman" panose="02020603050405020304" pitchFamily="18" charset="0"/>
              </a:rPr>
              <a:t>Client-Server network vs </a:t>
            </a:r>
            <a:r>
              <a:rPr lang="en-GB" sz="2000" b="1" dirty="0">
                <a:solidFill>
                  <a:srgbClr val="FF0000"/>
                </a:solidFill>
                <a:latin typeface="Times New Roman" panose="02020603050405020304" pitchFamily="18" charset="0"/>
                <a:cs typeface="Times New Roman" panose="02020603050405020304" pitchFamily="18" charset="0"/>
              </a:rPr>
              <a:t>Peer-to-Peer Network</a:t>
            </a:r>
            <a:br>
              <a:rPr lang="en-GB" sz="2000" b="1" dirty="0">
                <a:solidFill>
                  <a:srgbClr val="FF0000"/>
                </a:solidFill>
                <a:latin typeface="Times New Roman" panose="02020603050405020304" pitchFamily="18" charset="0"/>
                <a:cs typeface="Times New Roman" panose="02020603050405020304" pitchFamily="18" charset="0"/>
              </a:rPr>
            </a:br>
            <a:endParaRPr lang="en-GB" sz="2000" dirty="0">
              <a:solidFill>
                <a:srgbClr val="FF0000"/>
              </a:solidFill>
              <a:latin typeface="Times New Roman" panose="02020603050405020304" pitchFamily="18" charset="0"/>
              <a:cs typeface="Times New Roman" panose="02020603050405020304"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1784140271"/>
              </p:ext>
            </p:extLst>
          </p:nvPr>
        </p:nvGraphicFramePr>
        <p:xfrm>
          <a:off x="-1" y="544285"/>
          <a:ext cx="9144001" cy="6150072"/>
        </p:xfrm>
        <a:graphic>
          <a:graphicData uri="http://schemas.openxmlformats.org/drawingml/2006/table">
            <a:tbl>
              <a:tblPr firstRow="1" bandRow="1">
                <a:tableStyleId>{5C22544A-7EE6-4342-B048-85BDC9FD1C3A}</a:tableStyleId>
              </a:tblPr>
              <a:tblGrid>
                <a:gridCol w="594195">
                  <a:extLst>
                    <a:ext uri="{9D8B030D-6E8A-4147-A177-3AD203B41FA5}">
                      <a16:colId xmlns:a16="http://schemas.microsoft.com/office/drawing/2014/main" val="2220673495"/>
                    </a:ext>
                  </a:extLst>
                </a:gridCol>
                <a:gridCol w="4478548">
                  <a:extLst>
                    <a:ext uri="{9D8B030D-6E8A-4147-A177-3AD203B41FA5}">
                      <a16:colId xmlns:a16="http://schemas.microsoft.com/office/drawing/2014/main" val="3974504582"/>
                    </a:ext>
                  </a:extLst>
                </a:gridCol>
                <a:gridCol w="4071258">
                  <a:extLst>
                    <a:ext uri="{9D8B030D-6E8A-4147-A177-3AD203B41FA5}">
                      <a16:colId xmlns:a16="http://schemas.microsoft.com/office/drawing/2014/main" val="1486046999"/>
                    </a:ext>
                  </a:extLst>
                </a:gridCol>
              </a:tblGrid>
              <a:tr h="617220">
                <a:tc>
                  <a:txBody>
                    <a:bodyPr/>
                    <a:lstStyle/>
                    <a:p>
                      <a:pPr algn="just">
                        <a:lnSpc>
                          <a:spcPct val="150000"/>
                        </a:lnSpc>
                      </a:pPr>
                      <a:r>
                        <a:rPr lang="en-GB" sz="2600" dirty="0" smtClean="0">
                          <a:latin typeface="Times New Roman" panose="02020603050405020304" pitchFamily="18" charset="0"/>
                          <a:cs typeface="Times New Roman" panose="02020603050405020304" pitchFamily="18" charset="0"/>
                        </a:rPr>
                        <a:t>No.</a:t>
                      </a:r>
                      <a:endParaRPr lang="en-GB" sz="2600" dirty="0">
                        <a:latin typeface="Times New Roman" panose="02020603050405020304" pitchFamily="18" charset="0"/>
                        <a:cs typeface="Times New Roman" panose="02020603050405020304" pitchFamily="18" charset="0"/>
                      </a:endParaRPr>
                    </a:p>
                  </a:txBody>
                  <a:tcPr marL="68580" marR="68580" marT="34290" marB="34290"/>
                </a:tc>
                <a:tc>
                  <a:txBody>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lang="en-GB" sz="2600" b="1" dirty="0" smtClean="0">
                          <a:effectLst/>
                          <a:latin typeface="Times New Roman" panose="02020603050405020304" pitchFamily="18" charset="0"/>
                          <a:cs typeface="Times New Roman" panose="02020603050405020304" pitchFamily="18" charset="0"/>
                        </a:rPr>
                        <a:t>Client-Server Network</a:t>
                      </a:r>
                      <a:endParaRPr lang="en-GB" sz="2600" dirty="0" smtClean="0">
                        <a:effectLst/>
                        <a:latin typeface="Times New Roman" panose="02020603050405020304" pitchFamily="18" charset="0"/>
                        <a:cs typeface="Times New Roman" panose="02020603050405020304" pitchFamily="18" charset="0"/>
                      </a:endParaRPr>
                    </a:p>
                    <a:p>
                      <a:pPr algn="just">
                        <a:lnSpc>
                          <a:spcPct val="150000"/>
                        </a:lnSpc>
                      </a:pPr>
                      <a:endParaRPr lang="en-GB" sz="2600" dirty="0">
                        <a:latin typeface="Times New Roman" panose="02020603050405020304" pitchFamily="18" charset="0"/>
                        <a:cs typeface="Times New Roman" panose="02020603050405020304" pitchFamily="18" charset="0"/>
                      </a:endParaRPr>
                    </a:p>
                  </a:txBody>
                  <a:tcPr marL="68580" marR="68580" marT="34290" marB="34290"/>
                </a:tc>
                <a:tc>
                  <a:txBody>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lang="en-GB" sz="2600" b="1" dirty="0" smtClean="0">
                          <a:effectLst/>
                          <a:latin typeface="Times New Roman" panose="02020603050405020304" pitchFamily="18" charset="0"/>
                          <a:cs typeface="Times New Roman" panose="02020603050405020304" pitchFamily="18" charset="0"/>
                        </a:rPr>
                        <a:t>Peer-to-Peer Network</a:t>
                      </a:r>
                      <a:endParaRPr lang="en-GB" sz="2600" dirty="0" smtClean="0">
                        <a:effectLst/>
                        <a:latin typeface="Times New Roman" panose="02020603050405020304" pitchFamily="18" charset="0"/>
                        <a:cs typeface="Times New Roman" panose="02020603050405020304" pitchFamily="18" charset="0"/>
                      </a:endParaRPr>
                    </a:p>
                    <a:p>
                      <a:pPr algn="just">
                        <a:lnSpc>
                          <a:spcPct val="150000"/>
                        </a:lnSpc>
                      </a:pPr>
                      <a:endParaRPr lang="en-GB" sz="2600" dirty="0">
                        <a:latin typeface="Times New Roman" panose="02020603050405020304" pitchFamily="18" charset="0"/>
                        <a:cs typeface="Times New Roman" panose="02020603050405020304" pitchFamily="18" charset="0"/>
                      </a:endParaRPr>
                    </a:p>
                  </a:txBody>
                  <a:tcPr marL="68580" marR="68580" marT="34290" marB="34290"/>
                </a:tc>
                <a:extLst>
                  <a:ext uri="{0D108BD9-81ED-4DB2-BD59-A6C34878D82A}">
                    <a16:rowId xmlns:a16="http://schemas.microsoft.com/office/drawing/2014/main" val="781975637"/>
                  </a:ext>
                </a:extLst>
              </a:tr>
              <a:tr h="868925">
                <a:tc>
                  <a:txBody>
                    <a:bodyPr/>
                    <a:lstStyle/>
                    <a:p>
                      <a:pPr algn="just">
                        <a:lnSpc>
                          <a:spcPct val="150000"/>
                        </a:lnSpc>
                      </a:pPr>
                      <a:r>
                        <a:rPr lang="en-GB" sz="2600" dirty="0" smtClean="0"/>
                        <a:t>1</a:t>
                      </a:r>
                      <a:endParaRPr lang="en-GB" sz="2600" dirty="0"/>
                    </a:p>
                  </a:txBody>
                  <a:tcPr marL="68580" marR="68580" marT="34290" marB="34290"/>
                </a:tc>
                <a:tc>
                  <a:txBody>
                    <a:bodyPr/>
                    <a:lstStyle/>
                    <a:p>
                      <a:pPr algn="just">
                        <a:lnSpc>
                          <a:spcPct val="150000"/>
                        </a:lnSpc>
                      </a:pPr>
                      <a:r>
                        <a:rPr lang="en-GB" sz="2600" dirty="0" smtClean="0">
                          <a:latin typeface="Times New Roman" panose="02020603050405020304" pitchFamily="18" charset="0"/>
                          <a:cs typeface="Times New Roman" panose="02020603050405020304" pitchFamily="18" charset="0"/>
                        </a:rPr>
                        <a:t>Clients </a:t>
                      </a:r>
                      <a:r>
                        <a:rPr lang="en-GB" sz="2600" dirty="0">
                          <a:latin typeface="Times New Roman" panose="02020603050405020304" pitchFamily="18" charset="0"/>
                          <a:cs typeface="Times New Roman" panose="02020603050405020304" pitchFamily="18" charset="0"/>
                        </a:rPr>
                        <a:t>and servers are distinguished because of the distinctive servers and clients present.</a:t>
                      </a:r>
                    </a:p>
                  </a:txBody>
                  <a:tcPr marL="45965" marR="45965" marT="22982" marB="22982" anchor="ctr"/>
                </a:tc>
                <a:tc>
                  <a:txBody>
                    <a:bodyPr/>
                    <a:lstStyle/>
                    <a:p>
                      <a:pPr algn="just">
                        <a:lnSpc>
                          <a:spcPct val="150000"/>
                        </a:lnSpc>
                      </a:pPr>
                      <a:r>
                        <a:rPr lang="en-GB" sz="2600" dirty="0" smtClean="0">
                          <a:latin typeface="Times New Roman" panose="02020603050405020304" pitchFamily="18" charset="0"/>
                          <a:cs typeface="Times New Roman" panose="02020603050405020304" pitchFamily="18" charset="0"/>
                        </a:rPr>
                        <a:t>Both </a:t>
                      </a:r>
                      <a:r>
                        <a:rPr lang="en-GB" sz="2600" dirty="0">
                          <a:latin typeface="Times New Roman" panose="02020603050405020304" pitchFamily="18" charset="0"/>
                          <a:cs typeface="Times New Roman" panose="02020603050405020304" pitchFamily="18" charset="0"/>
                        </a:rPr>
                        <a:t>clients and servers are not </a:t>
                      </a:r>
                      <a:r>
                        <a:rPr lang="en-GB" sz="2600" dirty="0" smtClean="0">
                          <a:latin typeface="Times New Roman" panose="02020603050405020304" pitchFamily="18" charset="0"/>
                          <a:cs typeface="Times New Roman" panose="02020603050405020304" pitchFamily="18" charset="0"/>
                        </a:rPr>
                        <a:t>distinguished</a:t>
                      </a:r>
                      <a:r>
                        <a:rPr lang="en-GB" sz="2600" baseline="0" dirty="0" smtClean="0">
                          <a:latin typeface="Times New Roman" panose="02020603050405020304" pitchFamily="18" charset="0"/>
                          <a:cs typeface="Times New Roman" panose="02020603050405020304" pitchFamily="18" charset="0"/>
                        </a:rPr>
                        <a:t> in </a:t>
                      </a:r>
                      <a:r>
                        <a:rPr lang="en-GB" sz="2600" dirty="0" smtClean="0">
                          <a:latin typeface="Times New Roman" panose="02020603050405020304" pitchFamily="18" charset="0"/>
                          <a:cs typeface="Times New Roman" panose="02020603050405020304" pitchFamily="18" charset="0"/>
                        </a:rPr>
                        <a:t>Peer-to-Peer Network</a:t>
                      </a:r>
                      <a:endParaRPr lang="en-GB" sz="2600" dirty="0">
                        <a:latin typeface="Times New Roman" panose="02020603050405020304" pitchFamily="18" charset="0"/>
                        <a:cs typeface="Times New Roman" panose="02020603050405020304" pitchFamily="18" charset="0"/>
                      </a:endParaRPr>
                    </a:p>
                  </a:txBody>
                  <a:tcPr marL="45965" marR="45965" marT="22982" marB="22982" anchor="ctr"/>
                </a:tc>
                <a:extLst>
                  <a:ext uri="{0D108BD9-81ED-4DB2-BD59-A6C34878D82A}">
                    <a16:rowId xmlns:a16="http://schemas.microsoft.com/office/drawing/2014/main" val="1858945927"/>
                  </a:ext>
                </a:extLst>
              </a:tr>
              <a:tr h="868925">
                <a:tc>
                  <a:txBody>
                    <a:bodyPr/>
                    <a:lstStyle/>
                    <a:p>
                      <a:pPr algn="just">
                        <a:lnSpc>
                          <a:spcPct val="150000"/>
                        </a:lnSpc>
                      </a:pPr>
                      <a:r>
                        <a:rPr lang="en-GB" sz="2600" dirty="0" smtClean="0"/>
                        <a:t>2</a:t>
                      </a:r>
                      <a:endParaRPr lang="en-GB" sz="2600" dirty="0"/>
                    </a:p>
                  </a:txBody>
                  <a:tcPr marL="68580" marR="68580" marT="34290" marB="34290"/>
                </a:tc>
                <a:tc>
                  <a:txBody>
                    <a:bodyPr/>
                    <a:lstStyle/>
                    <a:p>
                      <a:pPr algn="just">
                        <a:lnSpc>
                          <a:spcPct val="150000"/>
                        </a:lnSpc>
                      </a:pPr>
                      <a:r>
                        <a:rPr lang="en-GB" sz="2600" dirty="0">
                          <a:latin typeface="Times New Roman" panose="02020603050405020304" pitchFamily="18" charset="0"/>
                          <a:cs typeface="Times New Roman" panose="02020603050405020304" pitchFamily="18" charset="0"/>
                        </a:rPr>
                        <a:t>It majorly concentrates on sharing the information.</a:t>
                      </a:r>
                    </a:p>
                  </a:txBody>
                  <a:tcPr marL="45965" marR="45965" marT="22982" marB="22982" anchor="ctr"/>
                </a:tc>
                <a:tc>
                  <a:txBody>
                    <a:bodyPr/>
                    <a:lstStyle/>
                    <a:p>
                      <a:pPr algn="just">
                        <a:lnSpc>
                          <a:spcPct val="150000"/>
                        </a:lnSpc>
                      </a:pPr>
                      <a:r>
                        <a:rPr lang="en-GB" sz="2600" dirty="0">
                          <a:latin typeface="Times New Roman" panose="02020603050405020304" pitchFamily="18" charset="0"/>
                          <a:cs typeface="Times New Roman" panose="02020603050405020304" pitchFamily="18" charset="0"/>
                        </a:rPr>
                        <a:t>It majorly concentrates on the connectivity part.</a:t>
                      </a:r>
                    </a:p>
                  </a:txBody>
                  <a:tcPr marL="45965" marR="45965" marT="22982" marB="22982" anchor="ctr"/>
                </a:tc>
                <a:extLst>
                  <a:ext uri="{0D108BD9-81ED-4DB2-BD59-A6C34878D82A}">
                    <a16:rowId xmlns:a16="http://schemas.microsoft.com/office/drawing/2014/main" val="2694090264"/>
                  </a:ext>
                </a:extLst>
              </a:tr>
              <a:tr h="868925">
                <a:tc>
                  <a:txBody>
                    <a:bodyPr/>
                    <a:lstStyle/>
                    <a:p>
                      <a:pPr algn="just">
                        <a:lnSpc>
                          <a:spcPct val="150000"/>
                        </a:lnSpc>
                      </a:pPr>
                      <a:r>
                        <a:rPr lang="en-GB" sz="2600" dirty="0" smtClean="0"/>
                        <a:t>3</a:t>
                      </a:r>
                      <a:endParaRPr lang="en-GB" sz="2600" dirty="0"/>
                    </a:p>
                  </a:txBody>
                  <a:tcPr marL="68580" marR="68580" marT="34290" marB="34290"/>
                </a:tc>
                <a:tc>
                  <a:txBody>
                    <a:bodyPr/>
                    <a:lstStyle/>
                    <a:p>
                      <a:pPr algn="just">
                        <a:lnSpc>
                          <a:spcPct val="150000"/>
                        </a:lnSpc>
                      </a:pPr>
                      <a:r>
                        <a:rPr lang="en-GB" sz="2600" dirty="0" smtClean="0">
                          <a:latin typeface="Times New Roman" panose="02020603050405020304" pitchFamily="18" charset="0"/>
                          <a:cs typeface="Times New Roman" panose="02020603050405020304" pitchFamily="18" charset="0"/>
                        </a:rPr>
                        <a:t>Mainly </a:t>
                      </a:r>
                      <a:r>
                        <a:rPr lang="en-GB" sz="2600" dirty="0">
                          <a:latin typeface="Times New Roman" panose="02020603050405020304" pitchFamily="18" charset="0"/>
                          <a:cs typeface="Times New Roman" panose="02020603050405020304" pitchFamily="18" charset="0"/>
                        </a:rPr>
                        <a:t>prefer the centralised server to keep the data.</a:t>
                      </a:r>
                    </a:p>
                  </a:txBody>
                  <a:tcPr marL="45965" marR="45965" marT="22982" marB="22982" anchor="ctr"/>
                </a:tc>
                <a:tc>
                  <a:txBody>
                    <a:bodyPr/>
                    <a:lstStyle/>
                    <a:p>
                      <a:pPr algn="just">
                        <a:lnSpc>
                          <a:spcPct val="150000"/>
                        </a:lnSpc>
                      </a:pPr>
                      <a:r>
                        <a:rPr lang="en-GB" sz="2600" dirty="0">
                          <a:latin typeface="Times New Roman" panose="02020603050405020304" pitchFamily="18" charset="0"/>
                          <a:cs typeface="Times New Roman" panose="02020603050405020304" pitchFamily="18" charset="0"/>
                        </a:rPr>
                        <a:t>Here, every peer stores its own data.</a:t>
                      </a:r>
                    </a:p>
                  </a:txBody>
                  <a:tcPr marL="45965" marR="45965" marT="22982" marB="22982" anchor="ctr"/>
                </a:tc>
                <a:extLst>
                  <a:ext uri="{0D108BD9-81ED-4DB2-BD59-A6C34878D82A}">
                    <a16:rowId xmlns:a16="http://schemas.microsoft.com/office/drawing/2014/main" val="2026010943"/>
                  </a:ext>
                </a:extLst>
              </a:tr>
            </a:tbl>
          </a:graphicData>
        </a:graphic>
      </p:graphicFrame>
    </p:spTree>
    <p:extLst>
      <p:ext uri="{BB962C8B-B14F-4D97-AF65-F5344CB8AC3E}">
        <p14:creationId xmlns:p14="http://schemas.microsoft.com/office/powerpoint/2010/main" val="1818435744"/>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391885"/>
          </a:xfrm>
        </p:spPr>
        <p:txBody>
          <a:bodyPr>
            <a:noAutofit/>
          </a:bodyPr>
          <a:lstStyle/>
          <a:p>
            <a:r>
              <a:rPr lang="en-GB" sz="2000" b="1" dirty="0" smtClean="0">
                <a:solidFill>
                  <a:srgbClr val="FF0000"/>
                </a:solidFill>
                <a:latin typeface="Times New Roman" panose="02020603050405020304" pitchFamily="18" charset="0"/>
                <a:cs typeface="Times New Roman" panose="02020603050405020304" pitchFamily="18" charset="0"/>
              </a:rPr>
              <a:t/>
            </a:r>
            <a:br>
              <a:rPr lang="en-GB" sz="2000" b="1" dirty="0" smtClean="0">
                <a:solidFill>
                  <a:srgbClr val="FF0000"/>
                </a:solidFill>
                <a:latin typeface="Times New Roman" panose="02020603050405020304" pitchFamily="18" charset="0"/>
                <a:cs typeface="Times New Roman" panose="02020603050405020304" pitchFamily="18" charset="0"/>
              </a:rPr>
            </a:br>
            <a:r>
              <a:rPr lang="en-GB" sz="2000" b="1" dirty="0" smtClean="0">
                <a:solidFill>
                  <a:srgbClr val="FF0000"/>
                </a:solidFill>
                <a:latin typeface="Times New Roman" panose="02020603050405020304" pitchFamily="18" charset="0"/>
                <a:cs typeface="Times New Roman" panose="02020603050405020304" pitchFamily="18" charset="0"/>
              </a:rPr>
              <a:t>Client-Server network vs </a:t>
            </a:r>
            <a:r>
              <a:rPr lang="en-GB" sz="2000" b="1" dirty="0">
                <a:solidFill>
                  <a:srgbClr val="FF0000"/>
                </a:solidFill>
                <a:latin typeface="Times New Roman" panose="02020603050405020304" pitchFamily="18" charset="0"/>
                <a:cs typeface="Times New Roman" panose="02020603050405020304" pitchFamily="18" charset="0"/>
              </a:rPr>
              <a:t>Peer-to-Peer Network</a:t>
            </a:r>
            <a:br>
              <a:rPr lang="en-GB" sz="2000" b="1" dirty="0">
                <a:solidFill>
                  <a:srgbClr val="FF0000"/>
                </a:solidFill>
                <a:latin typeface="Times New Roman" panose="02020603050405020304" pitchFamily="18" charset="0"/>
                <a:cs typeface="Times New Roman" panose="02020603050405020304" pitchFamily="18" charset="0"/>
              </a:rPr>
            </a:br>
            <a:endParaRPr lang="en-GB" sz="2000" dirty="0">
              <a:solidFill>
                <a:srgbClr val="FF0000"/>
              </a:solidFill>
              <a:latin typeface="Times New Roman" panose="02020603050405020304" pitchFamily="18" charset="0"/>
              <a:cs typeface="Times New Roman" panose="02020603050405020304"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1318433444"/>
              </p:ext>
            </p:extLst>
          </p:nvPr>
        </p:nvGraphicFramePr>
        <p:xfrm>
          <a:off x="-1" y="391885"/>
          <a:ext cx="9144001" cy="6542747"/>
        </p:xfrm>
        <a:graphic>
          <a:graphicData uri="http://schemas.openxmlformats.org/drawingml/2006/table">
            <a:tbl>
              <a:tblPr firstRow="1" bandRow="1">
                <a:tableStyleId>{5C22544A-7EE6-4342-B048-85BDC9FD1C3A}</a:tableStyleId>
              </a:tblPr>
              <a:tblGrid>
                <a:gridCol w="594195">
                  <a:extLst>
                    <a:ext uri="{9D8B030D-6E8A-4147-A177-3AD203B41FA5}">
                      <a16:colId xmlns:a16="http://schemas.microsoft.com/office/drawing/2014/main" val="2220673495"/>
                    </a:ext>
                  </a:extLst>
                </a:gridCol>
                <a:gridCol w="4478548">
                  <a:extLst>
                    <a:ext uri="{9D8B030D-6E8A-4147-A177-3AD203B41FA5}">
                      <a16:colId xmlns:a16="http://schemas.microsoft.com/office/drawing/2014/main" val="3974504582"/>
                    </a:ext>
                  </a:extLst>
                </a:gridCol>
                <a:gridCol w="4071258">
                  <a:extLst>
                    <a:ext uri="{9D8B030D-6E8A-4147-A177-3AD203B41FA5}">
                      <a16:colId xmlns:a16="http://schemas.microsoft.com/office/drawing/2014/main" val="1486046999"/>
                    </a:ext>
                  </a:extLst>
                </a:gridCol>
              </a:tblGrid>
              <a:tr h="662940">
                <a:tc>
                  <a:txBody>
                    <a:bodyPr/>
                    <a:lstStyle/>
                    <a:p>
                      <a:r>
                        <a:rPr lang="en-GB" sz="2600" dirty="0" smtClean="0">
                          <a:latin typeface="Times New Roman" panose="02020603050405020304" pitchFamily="18" charset="0"/>
                          <a:cs typeface="Times New Roman" panose="02020603050405020304" pitchFamily="18" charset="0"/>
                        </a:rPr>
                        <a:t>No</a:t>
                      </a:r>
                      <a:endParaRPr lang="en-GB" sz="2600" dirty="0">
                        <a:latin typeface="Times New Roman" panose="02020603050405020304" pitchFamily="18" charset="0"/>
                        <a:cs typeface="Times New Roman" panose="02020603050405020304" pitchFamily="18" charset="0"/>
                      </a:endParaRPr>
                    </a:p>
                  </a:txBody>
                  <a:tcPr marL="68580" marR="68580" marT="34290" marB="3429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600" b="1" dirty="0" smtClean="0">
                          <a:effectLst/>
                          <a:latin typeface="Times New Roman" panose="02020603050405020304" pitchFamily="18" charset="0"/>
                          <a:cs typeface="Times New Roman" panose="02020603050405020304" pitchFamily="18" charset="0"/>
                        </a:rPr>
                        <a:t>Client-Server Network</a:t>
                      </a:r>
                      <a:endParaRPr lang="en-GB" sz="2600" dirty="0" smtClean="0">
                        <a:effectLst/>
                        <a:latin typeface="Times New Roman" panose="02020603050405020304" pitchFamily="18" charset="0"/>
                        <a:cs typeface="Times New Roman" panose="02020603050405020304" pitchFamily="18" charset="0"/>
                      </a:endParaRPr>
                    </a:p>
                    <a:p>
                      <a:endParaRPr lang="en-GB" sz="2600" dirty="0">
                        <a:latin typeface="Times New Roman" panose="02020603050405020304" pitchFamily="18" charset="0"/>
                        <a:cs typeface="Times New Roman" panose="02020603050405020304" pitchFamily="18" charset="0"/>
                      </a:endParaRPr>
                    </a:p>
                  </a:txBody>
                  <a:tcPr marL="68580" marR="68580" marT="34290" marB="3429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600" b="1" dirty="0" smtClean="0">
                          <a:effectLst/>
                          <a:latin typeface="Times New Roman" panose="02020603050405020304" pitchFamily="18" charset="0"/>
                          <a:cs typeface="Times New Roman" panose="02020603050405020304" pitchFamily="18" charset="0"/>
                        </a:rPr>
                        <a:t>Peer-to-Peer Network</a:t>
                      </a:r>
                      <a:endParaRPr lang="en-GB" sz="2600" dirty="0" smtClean="0">
                        <a:effectLst/>
                        <a:latin typeface="Times New Roman" panose="02020603050405020304" pitchFamily="18" charset="0"/>
                        <a:cs typeface="Times New Roman" panose="02020603050405020304" pitchFamily="18" charset="0"/>
                      </a:endParaRPr>
                    </a:p>
                    <a:p>
                      <a:endParaRPr lang="en-GB" sz="2600" dirty="0">
                        <a:latin typeface="Times New Roman" panose="02020603050405020304" pitchFamily="18" charset="0"/>
                        <a:cs typeface="Times New Roman" panose="02020603050405020304" pitchFamily="18" charset="0"/>
                      </a:endParaRPr>
                    </a:p>
                  </a:txBody>
                  <a:tcPr marL="68580" marR="68580" marT="34290" marB="34290"/>
                </a:tc>
                <a:extLst>
                  <a:ext uri="{0D108BD9-81ED-4DB2-BD59-A6C34878D82A}">
                    <a16:rowId xmlns:a16="http://schemas.microsoft.com/office/drawing/2014/main" val="781975637"/>
                  </a:ext>
                </a:extLst>
              </a:tr>
              <a:tr h="1383275">
                <a:tc>
                  <a:txBody>
                    <a:bodyPr/>
                    <a:lstStyle/>
                    <a:p>
                      <a:pPr algn="just"/>
                      <a:r>
                        <a:rPr lang="en-GB" sz="2600" dirty="0" smtClean="0">
                          <a:latin typeface="Times New Roman" panose="02020603050405020304" pitchFamily="18" charset="0"/>
                          <a:cs typeface="Times New Roman" panose="02020603050405020304" pitchFamily="18" charset="0"/>
                        </a:rPr>
                        <a:t>4</a:t>
                      </a:r>
                      <a:endParaRPr lang="en-GB" sz="2600" dirty="0">
                        <a:latin typeface="Times New Roman" panose="02020603050405020304" pitchFamily="18" charset="0"/>
                        <a:cs typeface="Times New Roman" panose="02020603050405020304" pitchFamily="18" charset="0"/>
                      </a:endParaRPr>
                    </a:p>
                  </a:txBody>
                  <a:tcPr marL="68580" marR="68580" marT="34290" marB="34290"/>
                </a:tc>
                <a:tc>
                  <a:txBody>
                    <a:bodyPr/>
                    <a:lstStyle/>
                    <a:p>
                      <a:pPr algn="just">
                        <a:lnSpc>
                          <a:spcPct val="150000"/>
                        </a:lnSpc>
                      </a:pPr>
                      <a:r>
                        <a:rPr lang="en-GB" sz="2600" dirty="0" smtClean="0">
                          <a:latin typeface="Times New Roman" panose="02020603050405020304" pitchFamily="18" charset="0"/>
                          <a:cs typeface="Times New Roman" panose="02020603050405020304" pitchFamily="18" charset="0"/>
                        </a:rPr>
                        <a:t>It is </a:t>
                      </a:r>
                      <a:r>
                        <a:rPr lang="en-GB" sz="2600" dirty="0">
                          <a:latin typeface="Times New Roman" panose="02020603050405020304" pitchFamily="18" charset="0"/>
                          <a:cs typeface="Times New Roman" panose="02020603050405020304" pitchFamily="18" charset="0"/>
                        </a:rPr>
                        <a:t>expensive as compared to the Peer-to-Peer network.</a:t>
                      </a:r>
                    </a:p>
                  </a:txBody>
                  <a:tcPr marL="45965" marR="45965" marT="22982" marB="22982" anchor="ctr"/>
                </a:tc>
                <a:tc>
                  <a:txBody>
                    <a:bodyPr/>
                    <a:lstStyle/>
                    <a:p>
                      <a:pPr algn="just">
                        <a:lnSpc>
                          <a:spcPct val="150000"/>
                        </a:lnSpc>
                      </a:pPr>
                      <a:r>
                        <a:rPr lang="en-GB" sz="2600" dirty="0" smtClean="0">
                          <a:latin typeface="Times New Roman" panose="02020603050405020304" pitchFamily="18" charset="0"/>
                          <a:cs typeface="Times New Roman" panose="02020603050405020304" pitchFamily="18" charset="0"/>
                        </a:rPr>
                        <a:t>It </a:t>
                      </a:r>
                      <a:r>
                        <a:rPr lang="en-GB" sz="2600" dirty="0">
                          <a:latin typeface="Times New Roman" panose="02020603050405020304" pitchFamily="18" charset="0"/>
                          <a:cs typeface="Times New Roman" panose="02020603050405020304" pitchFamily="18" charset="0"/>
                        </a:rPr>
                        <a:t>is affordable as compared to the Client-Server network.</a:t>
                      </a:r>
                    </a:p>
                  </a:txBody>
                  <a:tcPr marL="45965" marR="45965" marT="22982" marB="22982" anchor="ctr"/>
                </a:tc>
                <a:extLst>
                  <a:ext uri="{0D108BD9-81ED-4DB2-BD59-A6C34878D82A}">
                    <a16:rowId xmlns:a16="http://schemas.microsoft.com/office/drawing/2014/main" val="1604658597"/>
                  </a:ext>
                </a:extLst>
              </a:tr>
              <a:tr h="491735">
                <a:tc>
                  <a:txBody>
                    <a:bodyPr/>
                    <a:lstStyle/>
                    <a:p>
                      <a:pPr algn="just"/>
                      <a:r>
                        <a:rPr lang="en-GB" sz="2600" dirty="0" smtClean="0">
                          <a:latin typeface="Times New Roman" panose="02020603050405020304" pitchFamily="18" charset="0"/>
                          <a:cs typeface="Times New Roman" panose="02020603050405020304" pitchFamily="18" charset="0"/>
                        </a:rPr>
                        <a:t>5</a:t>
                      </a:r>
                      <a:endParaRPr lang="en-GB" sz="2600" dirty="0">
                        <a:latin typeface="Times New Roman" panose="02020603050405020304" pitchFamily="18" charset="0"/>
                        <a:cs typeface="Times New Roman" panose="02020603050405020304" pitchFamily="18" charset="0"/>
                      </a:endParaRPr>
                    </a:p>
                  </a:txBody>
                  <a:tcPr marL="68580" marR="68580" marT="34290" marB="34290"/>
                </a:tc>
                <a:tc>
                  <a:txBody>
                    <a:bodyPr/>
                    <a:lstStyle/>
                    <a:p>
                      <a:pPr algn="just">
                        <a:lnSpc>
                          <a:spcPct val="150000"/>
                        </a:lnSpc>
                      </a:pPr>
                      <a:r>
                        <a:rPr lang="en-GB" sz="2600" dirty="0" smtClean="0">
                          <a:latin typeface="Times New Roman" panose="02020603050405020304" pitchFamily="18" charset="0"/>
                          <a:cs typeface="Times New Roman" panose="02020603050405020304" pitchFamily="18" charset="0"/>
                        </a:rPr>
                        <a:t>More </a:t>
                      </a:r>
                      <a:r>
                        <a:rPr lang="en-GB" sz="2600" dirty="0">
                          <a:latin typeface="Times New Roman" panose="02020603050405020304" pitchFamily="18" charset="0"/>
                          <a:cs typeface="Times New Roman" panose="02020603050405020304" pitchFamily="18" charset="0"/>
                        </a:rPr>
                        <a:t>stable network form.</a:t>
                      </a:r>
                    </a:p>
                  </a:txBody>
                  <a:tcPr marL="45965" marR="45965" marT="22982" marB="22982" anchor="ctr"/>
                </a:tc>
                <a:tc>
                  <a:txBody>
                    <a:bodyPr/>
                    <a:lstStyle/>
                    <a:p>
                      <a:pPr algn="just">
                        <a:lnSpc>
                          <a:spcPct val="150000"/>
                        </a:lnSpc>
                      </a:pPr>
                      <a:r>
                        <a:rPr lang="en-GB" sz="2600" dirty="0" smtClean="0">
                          <a:latin typeface="Times New Roman" panose="02020603050405020304" pitchFamily="18" charset="0"/>
                          <a:cs typeface="Times New Roman" panose="02020603050405020304" pitchFamily="18" charset="0"/>
                        </a:rPr>
                        <a:t>Comparatively </a:t>
                      </a:r>
                      <a:r>
                        <a:rPr lang="en-GB" sz="2600" dirty="0">
                          <a:latin typeface="Times New Roman" panose="02020603050405020304" pitchFamily="18" charset="0"/>
                          <a:cs typeface="Times New Roman" panose="02020603050405020304" pitchFamily="18" charset="0"/>
                        </a:rPr>
                        <a:t>less stable.</a:t>
                      </a:r>
                    </a:p>
                  </a:txBody>
                  <a:tcPr marL="45965" marR="45965" marT="22982" marB="22982" anchor="ctr"/>
                </a:tc>
                <a:extLst>
                  <a:ext uri="{0D108BD9-81ED-4DB2-BD59-A6C34878D82A}">
                    <a16:rowId xmlns:a16="http://schemas.microsoft.com/office/drawing/2014/main" val="1733428630"/>
                  </a:ext>
                </a:extLst>
              </a:tr>
              <a:tr h="937505">
                <a:tc>
                  <a:txBody>
                    <a:bodyPr/>
                    <a:lstStyle/>
                    <a:p>
                      <a:pPr algn="just"/>
                      <a:r>
                        <a:rPr lang="en-GB" sz="2600" dirty="0" smtClean="0">
                          <a:latin typeface="Times New Roman" panose="02020603050405020304" pitchFamily="18" charset="0"/>
                          <a:cs typeface="Times New Roman" panose="02020603050405020304" pitchFamily="18" charset="0"/>
                        </a:rPr>
                        <a:t>6</a:t>
                      </a:r>
                      <a:endParaRPr lang="en-GB" sz="2600" dirty="0">
                        <a:latin typeface="Times New Roman" panose="02020603050405020304" pitchFamily="18" charset="0"/>
                        <a:cs typeface="Times New Roman" panose="02020603050405020304" pitchFamily="18" charset="0"/>
                      </a:endParaRPr>
                    </a:p>
                  </a:txBody>
                  <a:tcPr marL="68580" marR="68580" marT="34290" marB="34290"/>
                </a:tc>
                <a:tc>
                  <a:txBody>
                    <a:bodyPr/>
                    <a:lstStyle/>
                    <a:p>
                      <a:pPr algn="just">
                        <a:lnSpc>
                          <a:spcPct val="150000"/>
                        </a:lnSpc>
                      </a:pPr>
                      <a:r>
                        <a:rPr lang="en-GB" sz="2600" dirty="0" smtClean="0">
                          <a:latin typeface="Times New Roman" panose="02020603050405020304" pitchFamily="18" charset="0"/>
                          <a:cs typeface="Times New Roman" panose="02020603050405020304" pitchFamily="18" charset="0"/>
                        </a:rPr>
                        <a:t>Used </a:t>
                      </a:r>
                      <a:r>
                        <a:rPr lang="en-GB" sz="2600" dirty="0">
                          <a:latin typeface="Times New Roman" panose="02020603050405020304" pitchFamily="18" charset="0"/>
                          <a:cs typeface="Times New Roman" panose="02020603050405020304" pitchFamily="18" charset="0"/>
                        </a:rPr>
                        <a:t>both in small and large networks.</a:t>
                      </a:r>
                    </a:p>
                  </a:txBody>
                  <a:tcPr marL="45965" marR="45965" marT="22982" marB="22982" anchor="ctr"/>
                </a:tc>
                <a:tc>
                  <a:txBody>
                    <a:bodyPr/>
                    <a:lstStyle/>
                    <a:p>
                      <a:pPr algn="just">
                        <a:lnSpc>
                          <a:spcPct val="150000"/>
                        </a:lnSpc>
                      </a:pPr>
                      <a:r>
                        <a:rPr lang="en-GB" sz="2600" dirty="0">
                          <a:latin typeface="Times New Roman" panose="02020603050405020304" pitchFamily="18" charset="0"/>
                          <a:cs typeface="Times New Roman" panose="02020603050405020304" pitchFamily="18" charset="0"/>
                        </a:rPr>
                        <a:t>It is mostly preferred for short networks.</a:t>
                      </a:r>
                    </a:p>
                  </a:txBody>
                  <a:tcPr marL="45965" marR="45965" marT="22982" marB="22982" anchor="ctr"/>
                </a:tc>
                <a:extLst>
                  <a:ext uri="{0D108BD9-81ED-4DB2-BD59-A6C34878D82A}">
                    <a16:rowId xmlns:a16="http://schemas.microsoft.com/office/drawing/2014/main" val="1103289372"/>
                  </a:ext>
                </a:extLst>
              </a:tr>
              <a:tr h="937505">
                <a:tc>
                  <a:txBody>
                    <a:bodyPr/>
                    <a:lstStyle/>
                    <a:p>
                      <a:pPr algn="just"/>
                      <a:r>
                        <a:rPr lang="en-GB" sz="2600" dirty="0" smtClean="0">
                          <a:latin typeface="Times New Roman" panose="02020603050405020304" pitchFamily="18" charset="0"/>
                          <a:cs typeface="Times New Roman" panose="02020603050405020304" pitchFamily="18" charset="0"/>
                        </a:rPr>
                        <a:t>7</a:t>
                      </a:r>
                      <a:endParaRPr lang="en-GB" sz="2600" dirty="0">
                        <a:latin typeface="Times New Roman" panose="02020603050405020304" pitchFamily="18" charset="0"/>
                        <a:cs typeface="Times New Roman" panose="02020603050405020304" pitchFamily="18" charset="0"/>
                      </a:endParaRPr>
                    </a:p>
                  </a:txBody>
                  <a:tcPr marL="68580" marR="68580" marT="34290" marB="34290"/>
                </a:tc>
                <a:tc>
                  <a:txBody>
                    <a:bodyPr/>
                    <a:lstStyle/>
                    <a:p>
                      <a:pPr algn="just">
                        <a:lnSpc>
                          <a:spcPct val="150000"/>
                        </a:lnSpc>
                      </a:pPr>
                      <a:r>
                        <a:rPr lang="en-GB" sz="2600" dirty="0">
                          <a:latin typeface="Times New Roman" panose="02020603050405020304" pitchFamily="18" charset="0"/>
                          <a:cs typeface="Times New Roman" panose="02020603050405020304" pitchFamily="18" charset="0"/>
                        </a:rPr>
                        <a:t>In the case of the Client-Server network, the server replies to the services which are asked by the client.</a:t>
                      </a:r>
                    </a:p>
                  </a:txBody>
                  <a:tcPr marL="45965" marR="45965" marT="22982" marB="22982" anchor="ctr"/>
                </a:tc>
                <a:tc>
                  <a:txBody>
                    <a:bodyPr/>
                    <a:lstStyle/>
                    <a:p>
                      <a:pPr algn="just">
                        <a:lnSpc>
                          <a:spcPct val="150000"/>
                        </a:lnSpc>
                      </a:pPr>
                      <a:r>
                        <a:rPr lang="en-GB" sz="2600" dirty="0">
                          <a:latin typeface="Times New Roman" panose="02020603050405020304" pitchFamily="18" charset="0"/>
                          <a:cs typeface="Times New Roman" panose="02020603050405020304" pitchFamily="18" charset="0"/>
                        </a:rPr>
                        <a:t>In the case of a Peer-to-Peer network, every node can accomplish both request and response.</a:t>
                      </a:r>
                    </a:p>
                  </a:txBody>
                  <a:tcPr marL="45965" marR="45965" marT="22982" marB="22982" anchor="ctr"/>
                </a:tc>
                <a:extLst>
                  <a:ext uri="{0D108BD9-81ED-4DB2-BD59-A6C34878D82A}">
                    <a16:rowId xmlns:a16="http://schemas.microsoft.com/office/drawing/2014/main" val="3072100508"/>
                  </a:ext>
                </a:extLst>
              </a:tr>
            </a:tbl>
          </a:graphicData>
        </a:graphic>
      </p:graphicFrame>
    </p:spTree>
    <p:extLst>
      <p:ext uri="{BB962C8B-B14F-4D97-AF65-F5344CB8AC3E}">
        <p14:creationId xmlns:p14="http://schemas.microsoft.com/office/powerpoint/2010/main" val="4031768179"/>
      </p:ext>
    </p:extLst>
  </p:cSld>
  <p:clrMapOvr>
    <a:masterClrMapping/>
  </p:clrMapOvr>
  <p:timing>
    <p:tnLst>
      <p:par>
        <p:cTn id="1" dur="indefinite" restart="never" nodeType="tmRoot"/>
      </p:par>
    </p:tnLst>
  </p:timing>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Parcel</Template>
  <TotalTime>2636</TotalTime>
  <Words>7002</Words>
  <Application>Microsoft Office PowerPoint</Application>
  <PresentationFormat>On-screen Show (4:3)</PresentationFormat>
  <Paragraphs>741</Paragraphs>
  <Slides>91</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91</vt:i4>
      </vt:variant>
    </vt:vector>
  </HeadingPairs>
  <TitlesOfParts>
    <vt:vector size="97" baseType="lpstr">
      <vt:lpstr>Arial</vt:lpstr>
      <vt:lpstr>Calibri</vt:lpstr>
      <vt:lpstr>Gill Sans MT</vt:lpstr>
      <vt:lpstr>Times New Roman</vt:lpstr>
      <vt:lpstr>Wingdings</vt:lpstr>
      <vt:lpstr>Parcel</vt:lpstr>
      <vt:lpstr>CHAPTER THREE</vt:lpstr>
      <vt:lpstr>Overview of Computer Networks-----</vt:lpstr>
      <vt:lpstr>Overview of Computer Networks-----</vt:lpstr>
      <vt:lpstr>Contd.</vt:lpstr>
      <vt:lpstr>Contd.</vt:lpstr>
      <vt:lpstr>Application or uses of Computer Networks </vt:lpstr>
      <vt:lpstr>Application or uses of Computer Networks----- </vt:lpstr>
      <vt:lpstr>Application or uses of Computer Networks----- </vt:lpstr>
      <vt:lpstr>Application or uses of Computer Networks----- </vt:lpstr>
      <vt:lpstr> Limitations of Networks </vt:lpstr>
      <vt:lpstr>Limitations of Networks------ </vt:lpstr>
      <vt:lpstr>Limitations of Networks------ </vt:lpstr>
      <vt:lpstr>Limitations of Networks------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3. Wide area networks (WAN)</vt:lpstr>
      <vt:lpstr>3. Wide area networks (WAN)--------</vt:lpstr>
      <vt:lpstr>3. Wide area networks (WAN)---</vt:lpstr>
      <vt:lpstr>3. Wide area networks (WAN)--------</vt:lpstr>
      <vt:lpstr>3. Wide area networks (WAN)--------</vt:lpstr>
      <vt:lpstr>4. Metropolitan Area Network(MAN)</vt:lpstr>
      <vt:lpstr>4. Metropolitan Area Network(MAN)</vt:lpstr>
      <vt:lpstr>Interconnection of Networks: Internetwork</vt:lpstr>
      <vt:lpstr>4. Metropolitan Area Network(MAN)</vt:lpstr>
      <vt:lpstr>Network and Internet</vt:lpstr>
      <vt:lpstr>PowerPoint Presentation</vt:lpstr>
      <vt:lpstr>Network Type based on connection</vt:lpstr>
      <vt:lpstr>1. Point-to-Point</vt:lpstr>
      <vt:lpstr>2. Multipoint</vt:lpstr>
      <vt:lpstr>PowerPoint Presentation</vt:lpstr>
      <vt:lpstr>Network Topology</vt:lpstr>
      <vt:lpstr>Network Topology</vt:lpstr>
      <vt:lpstr>Network Topology------</vt:lpstr>
      <vt:lpstr>Network Topology------</vt:lpstr>
      <vt:lpstr>Bus Topology------</vt:lpstr>
      <vt:lpstr>Bus Topology------Advantages</vt:lpstr>
      <vt:lpstr>Disadvantage </vt:lpstr>
      <vt:lpstr>Disadvantage-------- </vt:lpstr>
      <vt:lpstr>2. Star Topology </vt:lpstr>
      <vt:lpstr>2. Star Topology ------</vt:lpstr>
      <vt:lpstr>PowerPoint Presentation</vt:lpstr>
      <vt:lpstr>ADVANTAGES OF Star Topology </vt:lpstr>
      <vt:lpstr>DISADVANTAGES OF Star Topology </vt:lpstr>
      <vt:lpstr>3. Ring Topology</vt:lpstr>
      <vt:lpstr>PowerPoint Presentation</vt:lpstr>
      <vt:lpstr>3. Ring Topology------</vt:lpstr>
      <vt:lpstr>3. Ring Topology------</vt:lpstr>
      <vt:lpstr>ADVANTAGES OF  Ring Topology</vt:lpstr>
      <vt:lpstr>disadvantages OF  Ring Topology</vt:lpstr>
      <vt:lpstr>4. Mesh Topology</vt:lpstr>
      <vt:lpstr>PowerPoint Presentation</vt:lpstr>
      <vt:lpstr> Types of Mesh Topologies </vt:lpstr>
      <vt:lpstr> Types of Mesh Topologies </vt:lpstr>
      <vt:lpstr>Advantages and Disadvantages of Mesh Topology</vt:lpstr>
      <vt:lpstr> 5. Hybrid Topology </vt:lpstr>
      <vt:lpstr> 5. Hybrid Topology----- </vt:lpstr>
      <vt:lpstr> 5. Hybrid Topology----- </vt:lpstr>
      <vt:lpstr> What are the Advantages of Hybrid Topology? </vt:lpstr>
      <vt:lpstr> What are the Advantages of Hybrid Topology? </vt:lpstr>
      <vt:lpstr> What are the Advantages of Hybrid Topology? </vt:lpstr>
      <vt:lpstr> What are the Advantages of Hybrid Topology? </vt:lpstr>
      <vt:lpstr> What are the Advantages of Hybrid Topology? </vt:lpstr>
      <vt:lpstr> What are the Disadvantages of Hybrid Topology? </vt:lpstr>
      <vt:lpstr> What are the Disadvantages of Hybrid Topology? </vt:lpstr>
      <vt:lpstr>Network Models by Capability</vt:lpstr>
      <vt:lpstr>PowerPoint Presentation</vt:lpstr>
      <vt:lpstr>Client/server network</vt:lpstr>
      <vt:lpstr>Client/server network-------</vt:lpstr>
      <vt:lpstr>Client/server network</vt:lpstr>
      <vt:lpstr>Client/server network------</vt:lpstr>
      <vt:lpstr>1. Client/Server----- </vt:lpstr>
      <vt:lpstr>1. Client/Server----- </vt:lpstr>
      <vt:lpstr>PowerPoint Presentation</vt:lpstr>
      <vt:lpstr>PowerPoint Presentation</vt:lpstr>
      <vt:lpstr>PowerPoint Presentation</vt:lpstr>
      <vt:lpstr>PowerPoint Presentation</vt:lpstr>
      <vt:lpstr>PowerPoint Presentation</vt:lpstr>
      <vt:lpstr>2. Peer-to-Peer (p2p)-----</vt:lpstr>
      <vt:lpstr> Client-Server network vs Peer-to-Peer Network </vt:lpstr>
      <vt:lpstr> Client-Server network vs Peer-to-Peer Network </vt:lpstr>
    </vt:vector>
  </TitlesOfParts>
  <Company>Adama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Two</dc:title>
  <dc:creator>Matiyas; Seid</dc:creator>
  <cp:lastModifiedBy>ismail - [2010]</cp:lastModifiedBy>
  <cp:revision>280</cp:revision>
  <dcterms:created xsi:type="dcterms:W3CDTF">2010-03-06T19:25:17Z</dcterms:created>
  <dcterms:modified xsi:type="dcterms:W3CDTF">2023-11-13T06:38:21Z</dcterms:modified>
</cp:coreProperties>
</file>