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9"/>
  </p:notesMasterIdLst>
  <p:sldIdLst>
    <p:sldId id="319" r:id="rId3"/>
    <p:sldId id="258" r:id="rId4"/>
    <p:sldId id="401" r:id="rId5"/>
    <p:sldId id="261" r:id="rId6"/>
    <p:sldId id="420" r:id="rId7"/>
    <p:sldId id="421" r:id="rId8"/>
    <p:sldId id="423" r:id="rId9"/>
    <p:sldId id="259" r:id="rId10"/>
    <p:sldId id="260" r:id="rId11"/>
    <p:sldId id="262" r:id="rId12"/>
    <p:sldId id="325" r:id="rId13"/>
    <p:sldId id="317" r:id="rId14"/>
    <p:sldId id="264" r:id="rId15"/>
    <p:sldId id="265" r:id="rId16"/>
    <p:sldId id="266" r:id="rId17"/>
    <p:sldId id="320" r:id="rId18"/>
    <p:sldId id="402" r:id="rId19"/>
    <p:sldId id="267" r:id="rId20"/>
    <p:sldId id="327" r:id="rId21"/>
    <p:sldId id="268" r:id="rId22"/>
    <p:sldId id="404" r:id="rId23"/>
    <p:sldId id="269" r:id="rId24"/>
    <p:sldId id="406" r:id="rId25"/>
    <p:sldId id="270" r:id="rId26"/>
    <p:sldId id="408" r:id="rId27"/>
    <p:sldId id="271" r:id="rId28"/>
    <p:sldId id="272" r:id="rId29"/>
    <p:sldId id="273" r:id="rId30"/>
    <p:sldId id="425" r:id="rId31"/>
    <p:sldId id="426" r:id="rId32"/>
    <p:sldId id="427" r:id="rId33"/>
    <p:sldId id="428" r:id="rId34"/>
    <p:sldId id="274" r:id="rId35"/>
    <p:sldId id="275" r:id="rId36"/>
    <p:sldId id="329" r:id="rId37"/>
    <p:sldId id="276" r:id="rId38"/>
    <p:sldId id="410" r:id="rId39"/>
    <p:sldId id="277" r:id="rId40"/>
    <p:sldId id="316" r:id="rId41"/>
    <p:sldId id="278" r:id="rId42"/>
    <p:sldId id="412" r:id="rId43"/>
    <p:sldId id="279" r:id="rId44"/>
    <p:sldId id="280" r:id="rId45"/>
    <p:sldId id="331" r:id="rId46"/>
    <p:sldId id="282" r:id="rId47"/>
    <p:sldId id="430" r:id="rId48"/>
    <p:sldId id="283" r:id="rId49"/>
    <p:sldId id="284" r:id="rId50"/>
    <p:sldId id="432" r:id="rId51"/>
    <p:sldId id="285" r:id="rId52"/>
    <p:sldId id="321" r:id="rId53"/>
    <p:sldId id="286" r:id="rId54"/>
    <p:sldId id="434" r:id="rId55"/>
    <p:sldId id="287" r:id="rId56"/>
    <p:sldId id="288" r:id="rId57"/>
    <p:sldId id="289" r:id="rId58"/>
    <p:sldId id="436" r:id="rId59"/>
    <p:sldId id="290" r:id="rId60"/>
    <p:sldId id="291" r:id="rId61"/>
    <p:sldId id="292" r:id="rId62"/>
    <p:sldId id="322" r:id="rId63"/>
    <p:sldId id="438" r:id="rId64"/>
    <p:sldId id="293" r:id="rId65"/>
    <p:sldId id="440" r:id="rId66"/>
    <p:sldId id="294" r:id="rId67"/>
    <p:sldId id="295" r:id="rId68"/>
    <p:sldId id="296" r:id="rId69"/>
    <p:sldId id="297" r:id="rId70"/>
    <p:sldId id="442" r:id="rId71"/>
    <p:sldId id="298" r:id="rId72"/>
    <p:sldId id="299" r:id="rId73"/>
    <p:sldId id="313" r:id="rId74"/>
    <p:sldId id="300" r:id="rId75"/>
    <p:sldId id="301" r:id="rId76"/>
    <p:sldId id="302" r:id="rId77"/>
    <p:sldId id="303" r:id="rId78"/>
    <p:sldId id="315" r:id="rId79"/>
    <p:sldId id="304" r:id="rId80"/>
    <p:sldId id="305" r:id="rId81"/>
    <p:sldId id="306" r:id="rId82"/>
    <p:sldId id="307" r:id="rId83"/>
    <p:sldId id="308" r:id="rId84"/>
    <p:sldId id="311" r:id="rId85"/>
    <p:sldId id="323" r:id="rId86"/>
    <p:sldId id="444" r:id="rId87"/>
    <p:sldId id="333" r:id="rId88"/>
    <p:sldId id="446" r:id="rId89"/>
    <p:sldId id="334" r:id="rId90"/>
    <p:sldId id="335" r:id="rId91"/>
    <p:sldId id="448" r:id="rId92"/>
    <p:sldId id="336" r:id="rId93"/>
    <p:sldId id="337" r:id="rId94"/>
    <p:sldId id="338" r:id="rId95"/>
    <p:sldId id="339" r:id="rId96"/>
    <p:sldId id="340" r:id="rId97"/>
    <p:sldId id="450" r:id="rId98"/>
    <p:sldId id="341" r:id="rId99"/>
    <p:sldId id="342" r:id="rId100"/>
    <p:sldId id="452" r:id="rId101"/>
    <p:sldId id="343" r:id="rId102"/>
    <p:sldId id="454" r:id="rId103"/>
    <p:sldId id="344" r:id="rId104"/>
    <p:sldId id="345" r:id="rId105"/>
    <p:sldId id="481" r:id="rId106"/>
    <p:sldId id="346" r:id="rId107"/>
    <p:sldId id="347" r:id="rId108"/>
    <p:sldId id="348" r:id="rId109"/>
    <p:sldId id="483" r:id="rId110"/>
    <p:sldId id="349" r:id="rId111"/>
    <p:sldId id="485" r:id="rId112"/>
    <p:sldId id="350" r:id="rId113"/>
    <p:sldId id="487" r:id="rId114"/>
    <p:sldId id="351" r:id="rId115"/>
    <p:sldId id="489" r:id="rId116"/>
    <p:sldId id="352" r:id="rId117"/>
    <p:sldId id="353" r:id="rId118"/>
    <p:sldId id="354" r:id="rId119"/>
    <p:sldId id="491" r:id="rId120"/>
    <p:sldId id="355" r:id="rId121"/>
    <p:sldId id="356" r:id="rId122"/>
    <p:sldId id="493" r:id="rId123"/>
    <p:sldId id="357" r:id="rId124"/>
    <p:sldId id="358" r:id="rId125"/>
    <p:sldId id="381" r:id="rId126"/>
    <p:sldId id="382" r:id="rId127"/>
    <p:sldId id="383" r:id="rId128"/>
    <p:sldId id="384" r:id="rId129"/>
    <p:sldId id="458" r:id="rId130"/>
    <p:sldId id="386" r:id="rId131"/>
    <p:sldId id="387" r:id="rId132"/>
    <p:sldId id="460" r:id="rId133"/>
    <p:sldId id="462" r:id="rId134"/>
    <p:sldId id="388" r:id="rId135"/>
    <p:sldId id="389" r:id="rId136"/>
    <p:sldId id="390" r:id="rId137"/>
    <p:sldId id="391" r:id="rId138"/>
    <p:sldId id="392" r:id="rId139"/>
    <p:sldId id="393" r:id="rId140"/>
    <p:sldId id="495" r:id="rId141"/>
    <p:sldId id="496" r:id="rId142"/>
    <p:sldId id="498" r:id="rId143"/>
    <p:sldId id="500" r:id="rId144"/>
    <p:sldId id="464" r:id="rId145"/>
    <p:sldId id="465" r:id="rId146"/>
    <p:sldId id="466" r:id="rId147"/>
    <p:sldId id="467" r:id="rId148"/>
    <p:sldId id="468" r:id="rId149"/>
    <p:sldId id="469" r:id="rId150"/>
    <p:sldId id="470" r:id="rId151"/>
    <p:sldId id="471" r:id="rId152"/>
    <p:sldId id="472" r:id="rId153"/>
    <p:sldId id="473" r:id="rId154"/>
    <p:sldId id="474" r:id="rId155"/>
    <p:sldId id="475" r:id="rId156"/>
    <p:sldId id="476" r:id="rId157"/>
    <p:sldId id="490" r:id="rId15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00"/>
    <a:srgbClr val="6600CC"/>
    <a:srgbClr val="3813D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53" autoAdjust="0"/>
  </p:normalViewPr>
  <p:slideViewPr>
    <p:cSldViewPr>
      <p:cViewPr varScale="1">
        <p:scale>
          <a:sx n="73" d="100"/>
          <a:sy n="73" d="100"/>
        </p:scale>
        <p:origin x="12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notesMaster" Target="notesMasters/notesMaster1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presProps" Target="presProps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tableStyles" Target="tableStyle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D0D82F8F-9C5B-4A7D-9A54-C0CD783F6E68}" type="datetimeFigureOut">
              <a:rPr lang="en-US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/>
            </a:lvl1pPr>
          </a:lstStyle>
          <a:p>
            <a:pPr>
              <a:defRPr/>
            </a:pPr>
            <a:fld id="{61244AD4-040D-4EC7-A1D9-AA0B56DAE0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749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Interoperability-The</a:t>
            </a:r>
            <a:r>
              <a:rPr lang="en-GB" b="1" baseline="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capability of a product or system to interact and function with other </a:t>
            </a:r>
            <a:r>
              <a:rPr lang="en-GB" b="1" baseline="0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reiprocically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F0436-0578-4CD6-8DCC-60965037CCE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297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993A85-C19B-4C07-9B25-33A540906901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646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425AB7-1066-4541-A233-33B661C66BB0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61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0C5A8B7-1AA6-468C-BA21-DAEB7F939A17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546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51C9AD5-EE58-4B6C-97CD-A029B7F12CFF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2318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710005-F9AC-4742-8CD0-67F32A0B28D0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1019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8EE3A7-6226-4173-9ECF-C9CB42E28FF2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517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08B917-FC6A-4CE3-9B4F-915F443E8229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5292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5B4550-9EF3-4C2C-A360-53D899534C56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24531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C3E14A1-6E3D-40AB-B05F-528914008B75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15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44AD4-040D-4EC7-A1D9-AA0B56DAE02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70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44AD4-040D-4EC7-A1D9-AA0B56DAE021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3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delimiter-</a:t>
            </a:r>
            <a:r>
              <a:rPr lang="en-US" sz="1200" b="1" baseline="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unique or series of characters that indicates the beginning or</a:t>
            </a:r>
          </a:p>
          <a:p>
            <a:r>
              <a:rPr lang="en-US" sz="1200" b="1" baseline="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end of a specific statements, string or function body test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44AD4-040D-4EC7-A1D9-AA0B56DAE021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6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Trailer-is the last part of the frame,</a:t>
            </a:r>
            <a:r>
              <a:rPr lang="en-US" sz="1200" b="1" baseline="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often containing a check sequence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244AD4-040D-4EC7-A1D9-AA0B56DAE021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14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Reading Assignment: Read About CSMA/CA and understand the difference with CSMA/CD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AAD28F-3E6F-4ED1-BEE1-4642B064CFD9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74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F49345-FAF3-4CFC-B5C9-AA3F51F4205D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69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746897-0739-489D-80E8-7B2244EC660B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600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68390-A007-4220-AAC1-56A9F0C317FD}" type="datetime1">
              <a:rPr lang="en-US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EC4FCC2-70FC-443A-A802-EF2D987459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D487E1-DD44-474C-B024-2B82604A324F}" type="datetime1">
              <a:rPr lang="en-US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47D0D335-B24E-472B-9738-03B02B146F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7EC62F-2449-4264-89D2-AAC7890A42B5}" type="datetime1">
              <a:rPr lang="en-US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5C74A4D3-A1A0-4BF2-B86F-7BEBC5739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C9D243B-F8E2-4CE9-9A4C-00D02F9F6F69}" type="datetime1">
              <a:rPr lang="en-GB" smtClean="0"/>
              <a:t>24/01/2024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2596B1-CEC0-4C8B-935E-7F34E9B6DA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1995102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468390-A007-4220-AAC1-56A9F0C317FD}" type="datetime1">
              <a:rPr lang="en-US" smtClean="0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1EC4FCC2-70FC-443A-A802-EF2D987459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9C900B-BFB3-48B8-A770-B9D40FFE445B}" type="datetime1">
              <a:rPr lang="en-US" smtClean="0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7BCCFC3B-E245-4FB1-A938-2B11DA673B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B0EA72-3CF7-4A96-A232-F98FA864D899}" type="datetime1">
              <a:rPr lang="en-US" smtClean="0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r>
              <a:rPr lang="en-US"/>
              <a:t>Page </a:t>
            </a:r>
            <a:fld id="{7A92F0EE-42B1-4B79-AAEB-EF8CF87E12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06395E-0174-40DF-A03A-949C7A50E60C}" type="datetime1">
              <a:rPr lang="en-US" smtClean="0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179252CF-DD46-49A2-B411-A4C6291097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ACCDFC-D37E-45A1-AF41-695F3A6BA5B9}" type="datetime1">
              <a:rPr lang="en-US" smtClean="0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A321257F-A209-4979-A812-5BCD28799B7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3354EE-BEA6-4352-8F32-3F63E06F3C52}" type="datetime1">
              <a:rPr lang="en-US" smtClean="0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9713A2B7-6D40-43A6-A85D-9D1E84AEA3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FA496E-377F-46B1-8D00-9BDA299F8D81}" type="datetime1">
              <a:rPr lang="en-US" smtClean="0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967F50F6-2973-425D-A816-1A3C58441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C900B-BFB3-48B8-A770-B9D40FFE445B}" type="datetime1">
              <a:rPr lang="en-US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BCCFC3B-E245-4FB1-A938-2B11DA673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FB60B0-BB63-4702-ABD8-B6D1D96120FE}" type="datetime1">
              <a:rPr lang="en-US" smtClean="0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7895C46B-1FC9-4152-950B-FAE85EA63B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FF577D-E612-4D18-89D5-1508279E54F6}" type="datetime1">
              <a:rPr lang="en-US" smtClean="0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r>
              <a:rPr lang="en-US"/>
              <a:t>Page </a:t>
            </a:r>
            <a:fld id="{B32DCF51-2B87-4A0F-B8FF-DFDEC1FAB4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D487E1-DD44-474C-B024-2B82604A324F}" type="datetime1">
              <a:rPr lang="en-US" smtClean="0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47D0D335-B24E-472B-9738-03B02B146FE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47EC62F-2449-4264-89D2-AAC7890A42B5}" type="datetime1">
              <a:rPr lang="en-US" smtClean="0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5C74A4D3-A1A0-4BF2-B86F-7BEBC5739A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0EA72-3CF7-4A96-A232-F98FA864D899}" type="datetime1">
              <a:rPr lang="en-US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A92F0EE-42B1-4B79-AAEB-EF8CF87E1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6395E-0174-40DF-A03A-949C7A50E60C}" type="datetime1">
              <a:rPr lang="en-US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179252CF-DD46-49A2-B411-A4C6291097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CCDFC-D37E-45A1-AF41-695F3A6BA5B9}" type="datetime1">
              <a:rPr lang="en-US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A321257F-A209-4979-A812-5BCD28799B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354EE-BEA6-4352-8F32-3F63E06F3C52}" type="datetime1">
              <a:rPr lang="en-US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713A2B7-6D40-43A6-A85D-9D1E84AEA3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FA496E-377F-46B1-8D00-9BDA299F8D81}" type="datetime1">
              <a:rPr lang="en-US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967F50F6-2973-425D-A816-1A3C584413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FB60B0-BB63-4702-ABD8-B6D1D96120FE}" type="datetime1">
              <a:rPr lang="en-US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7895C46B-1FC9-4152-950B-FAE85EA63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F577D-E612-4D18-89D5-1508279E54F6}" type="datetime1">
              <a:rPr lang="en-US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Page </a:t>
            </a:r>
            <a:fld id="{B32DCF51-2B87-4A0F-B8FF-DFDEC1FAB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EE18529-F6D6-488E-8404-A73EFAE2EE3C}" type="datetime1">
              <a:rPr lang="en-US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F3C3A584-1B19-4CD8-9A0E-C95E85099E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EE18529-F6D6-488E-8404-A73EFAE2EE3C}" type="datetime1">
              <a:rPr lang="en-US" smtClean="0"/>
              <a:pPr>
                <a:defRPr/>
              </a:pPr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F3C3A584-1B19-4CD8-9A0E-C95E85099E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US" b="1" dirty="0">
                <a:latin typeface="Andalus" pitchFamily="18" charset="-78"/>
                <a:cs typeface="Andalus" pitchFamily="18" charset="-78"/>
              </a:rPr>
              <a:t>Chapter Four</a:t>
            </a:r>
            <a:br>
              <a:rPr lang="en-US" b="1" dirty="0">
                <a:latin typeface="Andalus" pitchFamily="18" charset="-78"/>
                <a:cs typeface="Andalus" pitchFamily="18" charset="-78"/>
              </a:rPr>
            </a:br>
            <a:br>
              <a:rPr lang="en-US" sz="2400" b="1" dirty="0">
                <a:latin typeface="Andalus" pitchFamily="18" charset="-78"/>
                <a:cs typeface="Andalus" pitchFamily="18" charset="-78"/>
              </a:rPr>
            </a:br>
            <a:endParaRPr lang="en-US" b="1" dirty="0"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990600" y="3886200"/>
            <a:ext cx="7696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sz="36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The OSI and TCP/IP Models</a:t>
            </a:r>
          </a:p>
        </p:txBody>
      </p:sp>
    </p:spTree>
    <p:extLst>
      <p:ext uri="{BB962C8B-B14F-4D97-AF65-F5344CB8AC3E}">
        <p14:creationId xmlns:p14="http://schemas.microsoft.com/office/powerpoint/2010/main" val="91494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304800"/>
          </a:xfrm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Open Systems Interconnection (OSI)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6705599"/>
          </a:xfrm>
        </p:spPr>
        <p:txBody>
          <a:bodyPr/>
          <a:lstStyle/>
          <a:p>
            <a:pPr algn="just" defTabSz="414338" eaLnBrk="1" hangingPunct="1">
              <a:lnSpc>
                <a:spcPct val="150000"/>
              </a:lnSpc>
              <a:spcBef>
                <a:spcPts val="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sz="27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standard organization (ISO)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a committee in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1977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an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defTabSz="414338" eaLnBrk="1" hangingPunct="1">
              <a:lnSpc>
                <a:spcPct val="150000"/>
              </a:lnSpc>
              <a:spcBef>
                <a:spcPts val="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sz="27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Systems Interconnection (OSI)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result of this effort.</a:t>
            </a:r>
          </a:p>
          <a:p>
            <a:pPr algn="just" defTabSz="414338" eaLnBrk="1" hangingPunct="1">
              <a:lnSpc>
                <a:spcPct val="150000"/>
              </a:lnSpc>
              <a:spcBef>
                <a:spcPts val="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1984, the </a:t>
            </a:r>
            <a:r>
              <a:rPr lang="en-GB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Systems Interconnection (OSI) 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r>
              <a:rPr lang="en-GB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approved as an </a:t>
            </a:r>
            <a:r>
              <a:rPr lang="en-GB" sz="27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standard for communications architecture</a:t>
            </a:r>
            <a:r>
              <a:rPr lang="en-GB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defTabSz="414338" eaLnBrk="1" hangingPunct="1">
              <a:lnSpc>
                <a:spcPct val="150000"/>
              </a:lnSpc>
              <a:spcBef>
                <a:spcPts val="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 </a:t>
            </a:r>
            <a:r>
              <a:rPr lang="en-US" sz="27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7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7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denotes the </a:t>
            </a:r>
            <a:r>
              <a:rPr lang="en-US" sz="27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lang="en-US" sz="27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connect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27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two systems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conform to the 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associated 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defTabSz="414338" eaLnBrk="1" hangingPunct="1">
              <a:lnSpc>
                <a:spcPct val="150000"/>
              </a:lnSpc>
              <a:spcBef>
                <a:spcPts val="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endParaRPr lang="en-US" sz="27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3A9DA-B6BE-4FD2-B371-23C53D608AA0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460" y="0"/>
            <a:ext cx="8229600" cy="3048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1. Process-to-Process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Delivery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FE174-3694-4365-8F8C-CD7A87D324F3}" type="slidenum">
              <a:rPr lang="en-US"/>
              <a:pPr>
                <a:defRPr/>
              </a:pPr>
              <a:t>100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304800"/>
            <a:ext cx="9144000" cy="6553200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US" sz="27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revision</a:t>
            </a:r>
            <a:r>
              <a:rPr 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7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responsible for </a:t>
            </a:r>
            <a:r>
              <a:rPr lang="en-US" sz="276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76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US" sz="27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6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neighboring</a:t>
            </a:r>
            <a:r>
              <a:rPr lang="en-US" sz="276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6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sz="276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 </a:t>
            </a:r>
            <a:r>
              <a:rPr lang="en-US" sz="27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</a:t>
            </a:r>
            <a:r>
              <a:rPr lang="en-US" sz="276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node-to-node delivery.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76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6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responsible for </a:t>
            </a:r>
            <a:r>
              <a:rPr lang="en-US" sz="276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76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US" sz="276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hosts</a:t>
            </a:r>
            <a:r>
              <a:rPr 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called </a:t>
            </a:r>
            <a:r>
              <a:rPr lang="en-US" sz="276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host-to-host delivery.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27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76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sz="27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7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6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</a:t>
            </a:r>
            <a:r>
              <a:rPr lang="en-US" sz="276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76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US" sz="276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6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between </a:t>
            </a:r>
            <a:r>
              <a:rPr lang="en-US" sz="276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6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hosts</a:t>
            </a:r>
            <a:r>
              <a:rPr 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276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communication </a:t>
            </a:r>
            <a:r>
              <a:rPr 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</a:t>
            </a:r>
            <a:r>
              <a:rPr lang="en-US" sz="276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US" sz="276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6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sz="2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6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760" b="1" dirty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programs</a:t>
            </a:r>
            <a:r>
              <a:rPr lang="en-US" sz="276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22383347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460" y="0"/>
            <a:ext cx="8229600" cy="3048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0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1. Process-to-Process</a:t>
            </a:r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Delivery---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5FE174-3694-4365-8F8C-CD7A87D324F3}" type="slidenum">
              <a:rPr lang="en-US"/>
              <a:pPr>
                <a:defRPr/>
              </a:pPr>
              <a:t>101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304800"/>
            <a:ext cx="9144000" cy="6553200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process-to-process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at any moment,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processes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several on the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need a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</a:p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deliver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one of these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	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corresponding </a:t>
            </a:r>
          </a:p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process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ü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responsible for 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process-to-process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delivery-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part of a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from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processes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in a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client/server relationship.</a:t>
            </a:r>
          </a:p>
        </p:txBody>
      </p:sp>
    </p:spTree>
    <p:extLst>
      <p:ext uri="{BB962C8B-B14F-4D97-AF65-F5344CB8AC3E}">
        <p14:creationId xmlns:p14="http://schemas.microsoft.com/office/powerpoint/2010/main" val="162533373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304800"/>
          </a:xfrm>
        </p:spPr>
        <p:txBody>
          <a:bodyPr>
            <a:noAutofit/>
          </a:bodyPr>
          <a:lstStyle/>
          <a:p>
            <a:pPr eaLnBrk="1" hangingPunct="1"/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Transport layer addressing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20291-2C51-4230-802D-C0D0D98D49CF}" type="slidenum">
              <a:rPr lang="en-US"/>
              <a:pPr>
                <a:defRPr/>
              </a:pPr>
              <a:t>102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304799"/>
            <a:ext cx="9144000" cy="6416676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we need to deliver something 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many, we need an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a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 address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choose one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several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connection is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point-to-point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needs 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node's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need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IP address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choose one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millions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3322775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76200" y="1"/>
            <a:ext cx="8229600" cy="304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0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20291-2C51-4230-802D-C0D0D98D49CF}" type="slidenum">
              <a:rPr lang="en-US"/>
              <a:pPr>
                <a:defRPr/>
              </a:pPr>
              <a:t>103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52401"/>
            <a:ext cx="9067800" cy="6705600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datagram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needs a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 IP</a:t>
            </a:r>
            <a:r>
              <a:rPr lang="en-US" sz="28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IP address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destination's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need a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port number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 port number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needed for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needed for the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reply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model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numbers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16-bi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and 65,535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8618691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76200" y="1"/>
            <a:ext cx="8229600" cy="304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0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20291-2C51-4230-802D-C0D0D98D49CF}" type="slidenum">
              <a:rPr lang="en-US"/>
              <a:pPr>
                <a:defRPr/>
              </a:pPr>
              <a:t>104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52401"/>
            <a:ext cx="9067800" cy="6705600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program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itself with a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chosen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randomly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host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ephemeral (temporal) port 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6005018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305800" cy="3810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Identifying Applications (Processes)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62A09E-7ED6-4520-9003-EEF412A9B8A9}" type="slidenum">
              <a:rPr lang="en-US" smtClean="0"/>
              <a:pPr>
                <a:defRPr/>
              </a:pPr>
              <a:t>105</a:t>
            </a:fld>
            <a:endParaRPr lang="en-US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0" y="380999"/>
            <a:ext cx="9144000" cy="6340475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identify 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accomplish this, the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 assigns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called a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number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needs to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assigned a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that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number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in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indicate to which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associated.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process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also define itself with a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number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number,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be chosen randomly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71718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3DC9C-790A-4E8D-A6EE-CBD8615EB7D6}" type="slidenum">
              <a:rPr lang="en-US"/>
              <a:pPr>
                <a:defRPr/>
              </a:pPr>
              <a:t>106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52400"/>
            <a:ext cx="9144000" cy="6858000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5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</a:t>
            </a:r>
            <a:r>
              <a:rPr lang="en-US" sz="25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sz="25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wants to </a:t>
            </a:r>
            <a:r>
              <a:rPr lang="en-US" sz="25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	</a:t>
            </a:r>
            <a:r>
              <a:rPr lang="en-US" sz="25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use its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not know the port 	number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course, one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would be to </a:t>
            </a:r>
            <a:r>
              <a:rPr lang="en-US" sz="25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5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5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5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specific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this requires more 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overhead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decided to use </a:t>
            </a:r>
            <a:r>
              <a:rPr lang="en-US" sz="25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these are called 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well-known port numbers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well known </a:t>
            </a:r>
            <a:r>
              <a:rPr lang="en-US" sz="25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numbers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5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5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23 telnet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25 SMTP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 HTTP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30162"/>
            <a:ext cx="8229600" cy="3508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4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21714284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8903" y="0"/>
            <a:ext cx="8686800" cy="457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Assigned Number Authority (IANA) Ranges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A1A86-946A-4D7D-8DA5-8F454B33178B}" type="slidenum">
              <a:rPr lang="en-US"/>
              <a:pPr>
                <a:defRPr/>
              </a:pPr>
              <a:t>107</a:t>
            </a:fld>
            <a:endParaRPr lang="en-US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28904" y="304800"/>
            <a:ext cx="9109842" cy="6553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some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exceptions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this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for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there are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are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well-known port numbers.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knows the well-known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number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corresponding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process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Well-known ports.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ranging from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to 1023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assigned and controlled by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These are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well-known ports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Registered ports.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ranging from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1024 to 49,151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controlled by </a:t>
            </a:r>
            <a:r>
              <a:rPr lang="en-US" sz="2800" b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105905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28903" y="0"/>
            <a:ext cx="8686800" cy="457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Assigned Number Authority (IANA) Ranges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A1A86-946A-4D7D-8DA5-8F454B33178B}" type="slidenum">
              <a:rPr lang="en-US"/>
              <a:pPr>
                <a:defRPr/>
              </a:pPr>
              <a:t>108</a:t>
            </a:fld>
            <a:endParaRPr lang="en-US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28904" y="304800"/>
            <a:ext cx="9109842" cy="65532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only be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Dynamic ports.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ranging from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49,152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65,535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neither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be used by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ephemeral ports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(temporary ports).</a:t>
            </a:r>
          </a:p>
        </p:txBody>
      </p:sp>
    </p:spTree>
    <p:extLst>
      <p:ext uri="{BB962C8B-B14F-4D97-AF65-F5344CB8AC3E}">
        <p14:creationId xmlns:p14="http://schemas.microsoft.com/office/powerpoint/2010/main" val="228181144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7" y="0"/>
            <a:ext cx="8229600" cy="41116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Socket</a:t>
            </a:r>
            <a:r>
              <a:rPr 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Addresses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E01A7-D87C-4B70-B7D1-CE11300936FE}" type="slidenum">
              <a:rPr lang="en-US"/>
              <a:pPr>
                <a:defRPr/>
              </a:pPr>
              <a:t>109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304801"/>
            <a:ext cx="9144000" cy="6553200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Process-to-process delivery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lang="en-US" sz="27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address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number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 each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combination of an </a:t>
            </a:r>
            <a:r>
              <a:rPr lang="en-US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address</a:t>
            </a:r>
            <a:r>
              <a:rPr lang="en-US" sz="27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lang="en-US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a 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en-US" sz="2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7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socket address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</a:t>
            </a:r>
            <a:r>
              <a:rPr lang="en-US" sz="27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process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uniquely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just as the </a:t>
            </a:r>
            <a:r>
              <a:rPr lang="en-US" sz="27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socket address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</a:t>
            </a:r>
            <a:r>
              <a:rPr lang="en-US" sz="27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uniquely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7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 protocol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a pair of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sz="27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socket address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</a:t>
            </a:r>
            <a:r>
              <a:rPr lang="en-US" sz="2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socket address</a:t>
            </a:r>
            <a:r>
              <a:rPr lang="en-US" sz="2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31524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304800"/>
          </a:xfrm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Open Systems Interconnection (OSI)-----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553199"/>
          </a:xfrm>
        </p:spPr>
        <p:txBody>
          <a:bodyPr/>
          <a:lstStyle/>
          <a:p>
            <a:pPr algn="just" defTabSz="414338" eaLnBrk="1" hangingPunct="1">
              <a:lnSpc>
                <a:spcPct val="150000"/>
              </a:lnSpc>
              <a:spcBef>
                <a:spcPts val="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 model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now considered the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inter-computer communications.</a:t>
            </a:r>
          </a:p>
          <a:p>
            <a:pPr algn="just" defTabSz="414338" eaLnBrk="1" hangingPunct="1">
              <a:lnSpc>
                <a:spcPct val="150000"/>
              </a:lnSpc>
              <a:spcBef>
                <a:spcPts val="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 model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</a:t>
            </a:r>
            <a:r>
              <a:rPr lang="en-GB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information or data makes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way from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programmes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(such as </a:t>
            </a:r>
            <a:r>
              <a:rPr lang="en-GB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spreadsheets</a:t>
            </a:r>
            <a:r>
              <a:rPr lang="en-GB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a </a:t>
            </a:r>
            <a:r>
              <a:rPr lang="en-GB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medium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(such as</a:t>
            </a:r>
            <a:r>
              <a:rPr lang="en-GB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another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programme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located on </a:t>
            </a:r>
            <a:r>
              <a:rPr lang="en-GB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network</a:t>
            </a:r>
            <a:r>
              <a:rPr lang="en-GB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defTabSz="414338" eaLnBrk="1" hangingPunct="1">
              <a:lnSpc>
                <a:spcPct val="150000"/>
              </a:lnSpc>
              <a:spcBef>
                <a:spcPts val="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 reference model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 the </a:t>
            </a:r>
            <a:r>
              <a:rPr lang="en-GB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of moving information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computers over a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GB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SEVEN smaller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more </a:t>
            </a:r>
            <a:r>
              <a:rPr lang="en-GB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manageable problems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defTabSz="414338" eaLnBrk="1" hangingPunct="1">
              <a:lnSpc>
                <a:spcPct val="150000"/>
              </a:lnSpc>
              <a:spcBef>
                <a:spcPts val="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smaller more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manageable functions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known as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layering</a:t>
            </a:r>
            <a:r>
              <a:rPr lang="en-GB" sz="2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93A9DA-B6BE-4FD2-B371-23C53D608AA0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3769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837" y="0"/>
            <a:ext cx="8229600" cy="411163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Socket</a:t>
            </a:r>
            <a:r>
              <a:rPr 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Addresses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E01A7-D87C-4B70-B7D1-CE11300936FE}" type="slidenum">
              <a:rPr lang="en-US"/>
              <a:pPr>
                <a:defRPr/>
              </a:pPr>
              <a:t>110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304801"/>
            <a:ext cx="9144000" cy="6553200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part of the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header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header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header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the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numbers.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426003"/>
            <a:ext cx="7620000" cy="3287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015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381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 Protocols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3A3058-C868-4D0B-AEF1-4182D35652B5}" type="slidenum">
              <a:rPr lang="en-US"/>
              <a:pPr>
                <a:defRPr/>
              </a:pPr>
              <a:t>111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381000"/>
            <a:ext cx="9067800" cy="6340475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 protocol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either be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connectionless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connection-oriented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Connectionless Service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connectionless service, the packets are sent from one party to another with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need for connection establishment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release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packets are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numbered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they may be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delayed or lost or may arrive out of sequence.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acknowledgment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connectionless.</a:t>
            </a:r>
          </a:p>
        </p:txBody>
      </p:sp>
    </p:spTree>
    <p:extLst>
      <p:ext uri="{BB962C8B-B14F-4D97-AF65-F5344CB8AC3E}">
        <p14:creationId xmlns:p14="http://schemas.microsoft.com/office/powerpoint/2010/main" val="245126585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10600" cy="381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Connectionless Versus Connection-Oriented Service---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3A3058-C868-4D0B-AEF1-4182D35652B5}" type="slidenum">
              <a:rPr lang="en-US"/>
              <a:pPr>
                <a:defRPr/>
              </a:pPr>
              <a:t>112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381000"/>
            <a:ext cx="9067800" cy="6340475"/>
          </a:xfrm>
        </p:spPr>
        <p:txBody>
          <a:bodyPr rtlCol="0">
            <a:noAutofit/>
          </a:bodyPr>
          <a:lstStyle/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Connection-Oriented Service</a:t>
            </a:r>
          </a:p>
          <a:p>
            <a:pPr marL="51435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LcPeriod"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connection-oriented service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r>
              <a:rPr 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1435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LcPeriod"/>
              <a:defRPr/>
            </a:pPr>
            <a:r>
              <a:rPr lang="en-US" sz="32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32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transferred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At the end, the </a:t>
            </a:r>
            <a:r>
              <a:rPr 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is released. </a:t>
            </a:r>
          </a:p>
          <a:p>
            <a:pPr marL="51435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LcPeriod"/>
              <a:defRPr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SCTP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connection-oriented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515798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381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 Versus Unreliable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5E678-BA3A-48D4-8774-0BE1468BD10E}" type="slidenum">
              <a:rPr lang="en-US"/>
              <a:pPr>
                <a:defRPr/>
              </a:pPr>
              <a:t>113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381000"/>
            <a:ext cx="9144000" cy="6477000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can be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unreliable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application layer program needs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use a reliable transport layer protocol by 	implementing 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flow and error control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transport layer.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a 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slower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more 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complex service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hand, if the application program does not need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</a:t>
            </a:r>
          </a:p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it uses its 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own flow and error control mechanism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</a:p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it needs 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fast service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the nature of the service does not 	demand flow and error control (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real-time applications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then an unreliable protocol can be used.</a:t>
            </a:r>
          </a:p>
        </p:txBody>
      </p:sp>
    </p:spTree>
    <p:extLst>
      <p:ext uri="{BB962C8B-B14F-4D97-AF65-F5344CB8AC3E}">
        <p14:creationId xmlns:p14="http://schemas.microsoft.com/office/powerpoint/2010/main" val="261431624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381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 Versus Unreliable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5E678-BA3A-48D4-8774-0BE1468BD10E}" type="slidenum">
              <a:rPr lang="en-US"/>
              <a:pPr>
                <a:defRPr/>
              </a:pPr>
              <a:t>114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381000"/>
            <a:ext cx="9144000" cy="6477000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we have already mentioned.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 is connectionless and unreliable; </a:t>
            </a:r>
          </a:p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and SCTP are connection-oriented </a:t>
            </a:r>
          </a:p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reliable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three can respond to the demands of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314694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28600" y="258761"/>
            <a:ext cx="8458200" cy="929125"/>
          </a:xfrm>
        </p:spPr>
        <p:txBody>
          <a:bodyPr>
            <a:normAutofit fontScale="90000"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en-US" sz="2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flow control and error control at the transport layer as we have it at the data link layer???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F344E2-7537-43A3-BE1B-88BFC679DF9A}" type="slidenum">
              <a:rPr lang="en-US"/>
              <a:pPr>
                <a:defRPr/>
              </a:pPr>
              <a:t>115</a:t>
            </a:fld>
            <a:endParaRPr lang="en-US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834" y="1401981"/>
            <a:ext cx="8610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598165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152400" y="23648"/>
            <a:ext cx="8229600" cy="433552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USER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DATAGRAM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PROTOCOL (UDP)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6DE1A1-72D5-4D82-991C-3026ED3763F3}" type="slidenum">
              <a:rPr lang="en-US"/>
              <a:pPr>
                <a:defRPr/>
              </a:pPr>
              <a:t>116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304800"/>
            <a:ext cx="9144000" cy="6416675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Datagram Protocol (UDP)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a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connectionless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unreliable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anything to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except to provide </a:t>
            </a:r>
            <a:r>
              <a:rPr lang="en-US" sz="2800" b="1" dirty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process-to-process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communication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it performs very limited error checking.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powerless, why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a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disadvantages come some advantages.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overhead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small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much about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can use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149672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2286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1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7B038D-652C-4185-BDCD-993FF88C43B3}" type="slidenum">
              <a:rPr lang="en-US"/>
              <a:pPr>
                <a:defRPr/>
              </a:pPr>
              <a:t>117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228600"/>
            <a:ext cx="9067800" cy="6629400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using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takes much </a:t>
            </a:r>
            <a:r>
              <a:rPr lang="en-US" sz="2800" b="1" dirty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using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SCTP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 packets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user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datagrams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have a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fixed-size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header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bytes</a:t>
            </a:r>
          </a:p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Source port number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port number used by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Destination port number.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by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614895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04800"/>
          </a:xfrm>
        </p:spPr>
        <p:txBody>
          <a:bodyPr/>
          <a:lstStyle/>
          <a:p>
            <a:r>
              <a:rPr lang="en-GB" dirty="0" err="1"/>
              <a:t>Cont</a:t>
            </a:r>
            <a:r>
              <a:rPr lang="en-GB" dirty="0"/>
              <a:t>------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8686800" cy="5821363"/>
          </a:xfrm>
        </p:spPr>
        <p:txBody>
          <a:bodyPr/>
          <a:lstStyle/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Length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16-bit field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defines the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datagram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plus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7BCCFC3B-E245-4FB1-A938-2B11DA673B57}" type="slidenum">
              <a:rPr lang="en-US" smtClean="0"/>
              <a:pPr>
                <a:defRPr/>
              </a:pPr>
              <a:t>118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67" y="2590800"/>
            <a:ext cx="8853709" cy="384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280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213C5C-85C3-486E-8A83-1295DB2074D5}" type="slidenum">
              <a:rPr lang="en-US" smtClean="0"/>
              <a:pPr>
                <a:defRPr/>
              </a:pPr>
              <a:t>119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381000"/>
            <a:ext cx="9144000" cy="6477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control, Error control and connection control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these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done by the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using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capable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reassembling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does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like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performs: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portions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it is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capable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reassembling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implement sequence numbers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sz="2600" dirty="0"/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en-GB" sz="2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381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1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2316701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7BCCFC3B-E245-4FB1-A938-2B11DA673B5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371600" y="651843"/>
            <a:ext cx="7772400" cy="5887069"/>
          </a:xfrm>
          <a:noFill/>
          <a:ln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7492" y="147480"/>
            <a:ext cx="8229600" cy="381000"/>
          </a:xfrm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The Seven Layers</a:t>
            </a:r>
            <a:endParaRPr lang="en-US" sz="2800" b="1" dirty="0">
              <a:solidFill>
                <a:srgbClr val="00B05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492" y="914400"/>
            <a:ext cx="152890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7 </a:t>
            </a:r>
          </a:p>
        </p:txBody>
      </p:sp>
      <p:sp>
        <p:nvSpPr>
          <p:cNvPr id="7" name="Rectangle 6"/>
          <p:cNvSpPr/>
          <p:nvPr/>
        </p:nvSpPr>
        <p:spPr>
          <a:xfrm>
            <a:off x="147492" y="1605120"/>
            <a:ext cx="152890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6</a:t>
            </a:r>
          </a:p>
        </p:txBody>
      </p:sp>
      <p:sp>
        <p:nvSpPr>
          <p:cNvPr id="8" name="Rectangle 7"/>
          <p:cNvSpPr/>
          <p:nvPr/>
        </p:nvSpPr>
        <p:spPr>
          <a:xfrm>
            <a:off x="147492" y="2321299"/>
            <a:ext cx="152890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5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1216" y="3104326"/>
            <a:ext cx="152890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4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3333" y="3981941"/>
            <a:ext cx="1528908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3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3333" y="4955626"/>
            <a:ext cx="1563067" cy="732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2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3333" y="5766131"/>
            <a:ext cx="1528908" cy="667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1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1682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3813D3"/>
                </a:solidFill>
                <a:latin typeface="Andalus" pitchFamily="18" charset="-78"/>
                <a:cs typeface="Andalus" pitchFamily="18" charset="-78"/>
              </a:rPr>
              <a:t>Use of UDP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961EA0-576B-4CA4-9991-A842F6F11068}" type="slidenum">
              <a:rPr lang="en-US"/>
              <a:pPr>
                <a:defRPr/>
              </a:pPr>
              <a:t>120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8275"/>
            <a:ext cx="8991600" cy="6765925"/>
          </a:xfrm>
        </p:spPr>
        <p:txBody>
          <a:bodyPr rtlCol="0">
            <a:noAutofit/>
          </a:bodyPr>
          <a:lstStyle/>
          <a:p>
            <a:pPr marL="51435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3944938" algn="l"/>
              </a:tabLst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suitable for a process that requires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request-response communication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concern for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3944938" algn="l"/>
              </a:tabLst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usually used for a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needs to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355600" indent="-3556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44938" algn="l"/>
              </a:tabLst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suitable for a process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internal flow and error control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3944938" algn="l"/>
              </a:tabLst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Trivial File Transfer Protocol (TFTP)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3944938" algn="l"/>
              </a:tabLst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easily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3944938" algn="l"/>
              </a:tabLst>
              <a:defRPr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66546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168275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3813D3"/>
                </a:solidFill>
                <a:latin typeface="Andalus" pitchFamily="18" charset="-78"/>
                <a:cs typeface="Andalus" pitchFamily="18" charset="-78"/>
              </a:rPr>
              <a:t>Use of UDP-----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961EA0-576B-4CA4-9991-A842F6F11068}" type="slidenum">
              <a:rPr lang="en-US"/>
              <a:pPr>
                <a:defRPr/>
              </a:pPr>
              <a:t>121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8275"/>
            <a:ext cx="8991600" cy="6765925"/>
          </a:xfrm>
        </p:spPr>
        <p:txBody>
          <a:bodyPr rtlCol="0">
            <a:noAutofit/>
          </a:bodyPr>
          <a:lstStyle/>
          <a:p>
            <a:pPr marL="439738" indent="-439738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44938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suitable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multicasting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3944938" algn="l"/>
              </a:tabLst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Multicasting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capability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41338" indent="-541338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44938" algn="l"/>
              </a:tabLs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SNMP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5600" indent="-3556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944938" algn="l"/>
              </a:tabLst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for some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updating protocols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 Information Protocol (RIP).</a:t>
            </a:r>
          </a:p>
        </p:txBody>
      </p:sp>
    </p:spTree>
    <p:extLst>
      <p:ext uri="{BB962C8B-B14F-4D97-AF65-F5344CB8AC3E}">
        <p14:creationId xmlns:p14="http://schemas.microsoft.com/office/powerpoint/2010/main" val="365532589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305800" cy="3810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Transmission Control Protocol (TCP)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F55ADA-8499-42F4-9CC3-2C25F311B1C9}" type="slidenum">
              <a:rPr lang="en-US"/>
              <a:pPr>
                <a:defRPr/>
              </a:pPr>
              <a:t>122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381000"/>
            <a:ext cx="9144000" cy="6477000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like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a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process-to-process (program-to-program) protocol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therefore, like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uses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numbers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UDP, TCP is a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connection-oriented protocol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it creates a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connection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TCPs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and error control mechanisms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brief,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a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connection-oriented, reliable transport protocol.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connection-oriented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of IP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09213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221232" y="0"/>
            <a:ext cx="8229600" cy="42545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CC31CF-239E-44A5-9295-8A6DE569A89F}" type="slidenum">
              <a:rPr lang="en-US"/>
              <a:pPr>
                <a:defRPr/>
              </a:pPr>
              <a:t>123</a:t>
            </a:fld>
            <a:endParaRPr lang="en-US"/>
          </a:p>
        </p:txBody>
      </p:sp>
      <p:sp>
        <p:nvSpPr>
          <p:cNvPr id="24579" name="Content Placeholder 2"/>
          <p:cNvSpPr>
            <a:spLocks noGrp="1"/>
          </p:cNvSpPr>
          <p:nvPr>
            <p:ph sz="quarter" idx="1"/>
          </p:nvPr>
        </p:nvSpPr>
        <p:spPr>
          <a:xfrm>
            <a:off x="0" y="425450"/>
            <a:ext cx="8915400" cy="6127750"/>
          </a:xfrm>
        </p:spPr>
        <p:txBody>
          <a:bodyPr>
            <a:normAutofit/>
          </a:bodyPr>
          <a:lstStyle/>
          <a:p>
            <a:pPr marL="514350" indent="-514350" algn="just" eaLnBrk="1" hangingPunct="1">
              <a:lnSpc>
                <a:spcPct val="160000"/>
              </a:lnSpc>
              <a:spcBef>
                <a:spcPts val="0"/>
              </a:spcBef>
              <a:buFont typeface="Calibri" pitchFamily="34" charset="0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Process-to-Process Communication:- </a:t>
            </a:r>
          </a:p>
          <a:p>
            <a:pPr algn="just" eaLnBrk="1" hangingPunct="1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UDP, TCP provides process-to-process communication using port numbers.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Stream Delivery Service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Full-Duplex Communication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Connection-Oriented Service</a:t>
            </a: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Reliable Service</a:t>
            </a:r>
          </a:p>
        </p:txBody>
      </p:sp>
    </p:spTree>
    <p:extLst>
      <p:ext uri="{BB962C8B-B14F-4D97-AF65-F5344CB8AC3E}">
        <p14:creationId xmlns:p14="http://schemas.microsoft.com/office/powerpoint/2010/main" val="331522135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048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Session Layer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5532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four layers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 model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Physical, Data link, Network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provide the means for the </a:t>
            </a:r>
            <a:r>
              <a:rPr 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 exchange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</a:t>
            </a:r>
            <a:r>
              <a:rPr 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 terminal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application might require a </a:t>
            </a:r>
            <a:r>
              <a:rPr 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half-duplex dialogue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transaction-processing application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require </a:t>
            </a:r>
            <a:r>
              <a:rPr 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checkpoints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data-transfer stream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permit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r>
              <a:rPr lang="en-US" sz="26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recovery</a:t>
            </a:r>
            <a:r>
              <a:rPr lang="en-US" sz="26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processing application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require the ability to </a:t>
            </a:r>
            <a:r>
              <a:rPr 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 a dialogue in order to prepare a new portion of a message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later to resume the dialogue where it was left off.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0C7F1-BD8A-488D-B808-B742B571AE04}" type="slidenum">
              <a:rPr lang="en-US" smtClean="0"/>
              <a:pPr>
                <a:defRPr/>
              </a:pPr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3813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44476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 err="1"/>
              <a:t>Cont</a:t>
            </a:r>
            <a:r>
              <a:rPr lang="en-US" sz="3600" dirty="0"/>
              <a:t>----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these capabilities could be embedded in specific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7</a:t>
            </a:r>
            <a:r>
              <a:rPr lang="en-US" sz="28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because these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dialogue-structuring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tools have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widespread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applicability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makes sense to organize them into a </a:t>
            </a:r>
            <a:r>
              <a:rPr lang="en-US" sz="2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US" sz="28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8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session layer provides the mechanism for </a:t>
            </a:r>
            <a:r>
              <a:rPr lang="en-US" sz="2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r>
              <a:rPr lang="en-US" sz="28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dialogue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many cases, there will be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session-layer services, 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but for some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used.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0C7F1-BD8A-488D-B808-B742B571AE04}" type="slidenum">
              <a:rPr lang="en-US" smtClean="0"/>
              <a:pPr>
                <a:defRPr/>
              </a:pPr>
              <a:t>125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6213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512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869315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0C7F1-BD8A-488D-B808-B742B571AE04}" type="slidenum">
              <a:rPr lang="en-US" smtClean="0"/>
              <a:pPr>
                <a:defRPr/>
              </a:pPr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8330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/>
          <a:lstStyle/>
          <a:p>
            <a:pPr eaLnBrk="1" hangingPunct="1"/>
            <a:br>
              <a:rPr lang="en-US" sz="2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Services provided by the Session Layer </a:t>
            </a:r>
            <a:br>
              <a:rPr lang="en-US" sz="2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380999"/>
            <a:ext cx="9144000" cy="6477001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Dialogue discipline.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two-way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simultaneous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(full duplex)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two way alternate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(half duplex)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Grouping.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flow of data can be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groups of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a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retail store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transmitting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regional office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data</a:t>
            </a:r>
            <a:r>
              <a:rPr lang="en-US" sz="26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would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for that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for the next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0C7F1-BD8A-488D-B808-B742B571AE04}" type="slidenum">
              <a:rPr lang="en-US" smtClean="0"/>
              <a:pPr>
                <a:defRPr/>
              </a:pPr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6760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/>
          <a:lstStyle/>
          <a:p>
            <a:pPr eaLnBrk="1" hangingPunct="1"/>
            <a:br>
              <a:rPr lang="en-US" sz="2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Services provided by the Session Layer </a:t>
            </a:r>
            <a:br>
              <a:rPr lang="en-US" sz="28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380999"/>
            <a:ext cx="9144000" cy="7162801"/>
          </a:xfrm>
        </p:spPr>
        <p:txBody>
          <a:bodyPr/>
          <a:lstStyle/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Recovery.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layer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provide a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so that if a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some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occurs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	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checkpoints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retransmit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since 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checkpoint.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a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sending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2000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it is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advisable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checkpoints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every </a:t>
            </a:r>
            <a:r>
              <a:rPr lang="en-GB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GB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each </a:t>
            </a:r>
            <a:r>
              <a:rPr lang="en-GB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100-page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 is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	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0C7F1-BD8A-488D-B808-B742B571AE04}" type="slidenum">
              <a:rPr lang="en-US" smtClean="0"/>
              <a:pPr>
                <a:defRPr/>
              </a:pPr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9673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28297" y="45244"/>
            <a:ext cx="8229600" cy="411956"/>
          </a:xfrm>
        </p:spPr>
        <p:txBody>
          <a:bodyPr/>
          <a:lstStyle/>
          <a:p>
            <a:pPr eaLnBrk="1" hangingPunct="1"/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Presentation Layer </a:t>
            </a:r>
            <a:b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8991600" cy="63246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concerned with the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717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819400"/>
            <a:ext cx="861695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0C7F1-BD8A-488D-B808-B742B571AE04}" type="slidenum">
              <a:rPr lang="en-US" smtClean="0"/>
              <a:pPr>
                <a:defRPr/>
              </a:pPr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53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47492" y="457200"/>
            <a:ext cx="8691708" cy="6400800"/>
          </a:xfrm>
        </p:spPr>
        <p:txBody>
          <a:bodyPr numCol="1"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figure in the next slide shows the layers involved when a message is sent from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A to device B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message travels from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 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may pass through many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nodes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intermediate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usually involve only the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three bottom layers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OSI model.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9D5E7C-ED8C-409E-8052-2F101AA843A6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47492" y="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4800" y="-106363"/>
            <a:ext cx="8382000" cy="411163"/>
          </a:xfrm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responsibilities of the presentation layer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839200" cy="6553200"/>
          </a:xfrm>
        </p:spPr>
        <p:txBody>
          <a:bodyPr rtlCol="0">
            <a:noAutofit/>
          </a:bodyPr>
          <a:lstStyle/>
          <a:p>
            <a:pPr marL="51435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Translation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(running program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 in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systems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usually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form of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so on.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different computers use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encoding systems,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responsible for 	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these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0C7F1-BD8A-488D-B808-B742B571AE04}" type="slidenum">
              <a:rPr lang="en-US" b="1" smtClean="0">
                <a:solidFill>
                  <a:srgbClr val="FF00FF"/>
                </a:solidFill>
              </a:rPr>
              <a:pPr>
                <a:defRPr/>
              </a:pPr>
              <a:t>130</a:t>
            </a:fld>
            <a:endParaRPr lang="en-US" b="1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9340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4800" y="-106363"/>
            <a:ext cx="8382000" cy="411163"/>
          </a:xfrm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responsibilities of the presentation layer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6705600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 </a:t>
            </a:r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sz="267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7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67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its </a:t>
            </a:r>
            <a:r>
              <a:rPr lang="en-US" sz="267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sender-dependent format </a:t>
            </a:r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a </a:t>
            </a:r>
            <a:r>
              <a:rPr lang="en-US" sz="2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7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 </a:t>
            </a:r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sz="267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receiving</a:t>
            </a:r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7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7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its </a:t>
            </a:r>
            <a:r>
              <a:rPr lang="en-US" sz="267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receiver-dependent forma</a:t>
            </a:r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</a:p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67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Encryption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 sensitive information</a:t>
            </a:r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system must be able to </a:t>
            </a:r>
            <a:r>
              <a:rPr lang="en-US" sz="267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7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67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that the </a:t>
            </a:r>
            <a:r>
              <a:rPr lang="en-US" sz="267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7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transforms</a:t>
            </a:r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67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7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7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z="26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7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sends the resulting message out over the network.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0C7F1-BD8A-488D-B808-B742B571AE04}" type="slidenum">
              <a:rPr lang="en-US" smtClean="0"/>
              <a:pPr>
                <a:defRPr/>
              </a:pPr>
              <a:t>131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5567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304800" y="-106363"/>
            <a:ext cx="8382000" cy="563563"/>
          </a:xfrm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responsibilities of the presentation layer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553200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reverses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 to its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Compression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compression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contained in the 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compression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becomes particularly important in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multimedia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1435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0C7F1-BD8A-488D-B808-B742B571AE04}" type="slidenum">
              <a:rPr lang="en-US" smtClean="0"/>
              <a:pPr>
                <a:defRPr/>
              </a:pPr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3602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57200" y="78829"/>
            <a:ext cx="8229600" cy="334962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Application Layer 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0" y="413791"/>
            <a:ext cx="9144000" cy="6444208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the user, whether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</a:t>
            </a:r>
            <a:r>
              <a:rPr lang="en-US" sz="2600" b="1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the network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6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US" sz="2600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mail, remote file access and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transfer, shared database management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other types of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where users actually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the case of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Explorer (IE).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establishing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intended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partner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0C7F1-BD8A-488D-B808-B742B571AE04}" type="slidenum">
              <a:rPr lang="en-US" b="1" smtClean="0"/>
              <a:pPr>
                <a:defRPr/>
              </a:pPr>
              <a:t>133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4364050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0"/>
            <a:ext cx="9144000" cy="70866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 Text Transfer Protocol (HTTP)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Transfer Protocol (FTP)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 (SMTP,POP,IMAP)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7413" algn="l"/>
                <a:tab pos="7961313" algn="l"/>
              </a:tabLst>
            </a:pP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Name System (DNS)</a:t>
            </a:r>
            <a:endParaRPr lang="en-GB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Domain Name System (DNS)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Thousands of </a:t>
            </a:r>
            <a:r>
              <a:rPr lang="en-GB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installed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many </a:t>
            </a:r>
            <a:r>
              <a:rPr lang="en-GB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provide the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use over the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of these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would be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impossible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of the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addresses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0C7F1-BD8A-488D-B808-B742B571AE04}" type="slidenum">
              <a:rPr lang="en-US" smtClean="0"/>
              <a:pPr>
                <a:defRPr/>
              </a:pPr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6394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 continued...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way for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use this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address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GB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GB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specific high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of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common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.com, .edu,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 server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a table that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corresponding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0C7F1-BD8A-488D-B808-B742B571AE04}" type="slidenum">
              <a:rPr lang="en-US" smtClean="0"/>
              <a:pPr>
                <a:defRPr/>
              </a:pPr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1545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73152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client and web server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client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receives the </a:t>
            </a:r>
            <a:r>
              <a:rPr lang="en-GB" sz="24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address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GB" sz="24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server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sz="24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 server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browser uses that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address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port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en-GB" sz="24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request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Hypertext Transfer Protocol (HTTP)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GB" sz="24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encoded using specialized </a:t>
            </a:r>
            <a:r>
              <a:rPr lang="en-GB" sz="24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'mark-up' languages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(Hypertext Mark-up Language)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different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many different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seamlessly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of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US" sz="2400" b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0C7F1-BD8A-488D-B808-B742B571AE04}" type="slidenum">
              <a:rPr lang="en-US" smtClean="0"/>
              <a:pPr>
                <a:defRPr/>
              </a:pPr>
              <a:t>136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1384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File Transfer Protocol (FTP)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another common </a:t>
            </a:r>
            <a:r>
              <a:rPr lang="en-GB" sz="22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across the </a:t>
            </a:r>
            <a:r>
              <a:rPr lang="en-GB" sz="22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allows </a:t>
            </a:r>
            <a:r>
              <a:rPr lang="en-GB" sz="22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2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running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access an </a:t>
            </a:r>
            <a:r>
              <a:rPr lang="en-GB" sz="22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perform </a:t>
            </a:r>
            <a:r>
              <a:rPr lang="en-GB" sz="22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file management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functions including </a:t>
            </a:r>
            <a:r>
              <a:rPr lang="en-GB" sz="22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2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 service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different ports</a:t>
            </a:r>
            <a:r>
              <a:rPr lang="en-GB" sz="22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begin an </a:t>
            </a:r>
            <a:r>
              <a:rPr lang="en-GB" sz="22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sz="22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GB" sz="22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GB" sz="2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21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Once the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opened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GB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change to port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built into </a:t>
            </a:r>
            <a:r>
              <a:rPr lang="en-GB" sz="22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into most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browsers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0C7F1-BD8A-488D-B808-B742B571AE04}" type="slidenum">
              <a:rPr lang="en-US" smtClean="0"/>
              <a:pPr>
                <a:defRPr/>
              </a:pPr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2261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E-mail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GB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0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30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 have </a:t>
            </a:r>
            <a:r>
              <a:rPr lang="en-GB" sz="30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mailboxes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configured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GB" sz="30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mailbox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then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</a:t>
            </a:r>
            <a:r>
              <a:rPr lang="en-GB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Mailboxes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format: </a:t>
            </a:r>
            <a:r>
              <a:rPr lang="en-GB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user@company.domain</a:t>
            </a:r>
            <a:endParaRPr lang="en-GB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lang="en-GB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in </a:t>
            </a:r>
            <a:r>
              <a:rPr lang="en-GB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0C7F1-BD8A-488D-B808-B742B571AE04}" type="slidenum">
              <a:rPr lang="en-US" smtClean="0"/>
              <a:pPr>
                <a:defRPr/>
              </a:pPr>
              <a:t>138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95216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Mail Transfer Protocol (SMTP): 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mail from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Office Protocol (POP3): 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Message Access Protocol (IMAP4): 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</a:p>
          <a:p>
            <a:pPr marL="457200" lvl="1" indent="0" algn="just" eaLnBrk="1" hangingPunct="1">
              <a:lnSpc>
                <a:spcPct val="150000"/>
              </a:lnSpc>
              <a:spcBef>
                <a:spcPts val="0"/>
              </a:spcBef>
              <a:buNone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A0C7F1-BD8A-488D-B808-B742B571AE04}" type="slidenum">
              <a:rPr lang="en-US" smtClean="0"/>
              <a:pPr>
                <a:defRPr/>
              </a:pPr>
              <a:t>139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17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4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700" y="685800"/>
            <a:ext cx="88519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2CF81F-D1E6-49D5-8A0C-0E18D0470D08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7492" y="147480"/>
            <a:ext cx="8229600" cy="381000"/>
          </a:xfrm>
        </p:spPr>
        <p:txBody>
          <a:bodyPr/>
          <a:lstStyle/>
          <a:p>
            <a:pPr algn="l" eaLnBrk="1" hangingPunct="1"/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04800"/>
          </a:xfrm>
        </p:spPr>
        <p:txBody>
          <a:bodyPr/>
          <a:lstStyle/>
          <a:p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416675"/>
          </a:xfrm>
        </p:spPr>
        <p:txBody>
          <a:bodyPr/>
          <a:lstStyle/>
          <a:p>
            <a:pPr marL="439738" indent="-439738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Which one of the following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not correct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POP3 and SMTP?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A. A sender can send email using SMTP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B. Both are application layer protocols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C. Both are Network Layer protocols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D. A sender can receive email using POP3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Which type of network is the largest as compared to the rest?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A. Metropolitan Area Network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B. The Internet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C. Local Area Network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D. Wide Area Network</a:t>
            </a:r>
          </a:p>
          <a:p>
            <a:pPr marL="0" lv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7BCCFC3B-E245-4FB1-A938-2B11DA673B57}" type="slidenum">
              <a:rPr lang="en-US" smtClean="0"/>
              <a:pPr>
                <a:defRPr/>
              </a:pPr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3903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28600"/>
          </a:xfrm>
        </p:spPr>
        <p:txBody>
          <a:bodyPr/>
          <a:lstStyle/>
          <a:p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Activity------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188075"/>
          </a:xfrm>
        </p:spPr>
        <p:txBody>
          <a:bodyPr/>
          <a:lstStyle/>
          <a:p>
            <a:pPr marL="439738" indent="-439738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 university owns a number of private local area and wide area networks, which are designed for an access by its academic staff, students and administrative workers. Which term best describes the University’s network?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A. Wide Area Network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B. Metropolitan Area Network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C. The Internet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D. Local Area Network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Which layer uses port number to identify applications?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A. Application layer                     C. Network Layer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B. Physical layer                           D. Transport Layer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7BCCFC3B-E245-4FB1-A938-2B11DA673B57}" type="slidenum">
              <a:rPr lang="en-US" smtClean="0"/>
              <a:pPr>
                <a:defRPr/>
              </a:pPr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1259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381000"/>
          </a:xfrm>
        </p:spPr>
        <p:txBody>
          <a:bodyPr/>
          <a:lstStyle/>
          <a:p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Activity-------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188075"/>
          </a:xfrm>
        </p:spPr>
        <p:txBody>
          <a:bodyPr/>
          <a:lstStyle/>
          <a:p>
            <a:pPr marL="439738" indent="-439738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At which layer of the OSI model devices such as bridges, switches and Network Interface Cards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(NICs)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used?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A. Application layer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B. Physical layer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C. Network layer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D. Data link layer</a:t>
            </a:r>
          </a:p>
          <a:p>
            <a:pPr marL="439738" lvl="0" indent="-439738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Write the difference and similarities between UDP and TCP transport Layer Protocols?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7BCCFC3B-E245-4FB1-A938-2B11DA673B57}" type="slidenum">
              <a:rPr lang="en-US" smtClean="0"/>
              <a:pPr>
                <a:defRPr/>
              </a:pPr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8990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28"/>
            <a:ext cx="8229600" cy="378372"/>
          </a:xfrm>
        </p:spPr>
        <p:txBody>
          <a:bodyPr>
            <a:noAutofit/>
          </a:bodyPr>
          <a:lstStyle/>
          <a:p>
            <a:pPr algn="ctr"/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TCP/IP Reference Model</a:t>
            </a:r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381000"/>
            <a:ext cx="9144000" cy="678179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Reference Model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four-layered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suite of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named after the two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protocols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used in the model,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namely, </a:t>
            </a:r>
            <a:r>
              <a:rPr lang="en-GB" sz="24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  <a:r>
              <a:rPr lang="en-AU" sz="2400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stands for </a:t>
            </a:r>
            <a:r>
              <a:rPr lang="en-AU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Control 	Protocol / Internet 	Protocol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developed by the </a:t>
            </a:r>
            <a:r>
              <a:rPr lang="en-GB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DoD (Department of Defence)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1960s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able to </a:t>
            </a:r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withstand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intense </a:t>
            </a:r>
            <a:r>
              <a:rPr lang="en-AU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military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transmission 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possible to any </a:t>
            </a:r>
            <a:r>
              <a:rPr lang="en-AU" sz="24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AU" sz="24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 any circumstances.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A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1981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AU" sz="24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 model 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now the </a:t>
            </a:r>
            <a:r>
              <a:rPr lang="en-AU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which the </a:t>
            </a:r>
            <a:r>
              <a:rPr lang="en-AU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AU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n-A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0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3EBE1D-0ADA-453A-B3B6-4F53C354C633}" type="slidenum">
              <a:rPr lang="en-US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143</a:t>
            </a:fld>
            <a:endParaRPr lang="en-US" altLang="en-US" sz="9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963474"/>
      </p:ext>
    </p:extLst>
  </p:cSld>
  <p:clrMapOvr>
    <a:masterClrMapping/>
  </p:clrMapOvr>
  <p:transition>
    <p:fade thruBlk="1"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"/>
            <a:ext cx="6000750" cy="457199"/>
          </a:xfrm>
          <a:noFill/>
          <a:ln/>
        </p:spPr>
        <p:txBody>
          <a:bodyPr>
            <a:no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120000"/>
            </a:pPr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TCP/IP Reference Model------</a:t>
            </a: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-7883" y="457200"/>
            <a:ext cx="9144000" cy="4882243"/>
          </a:xfrm>
          <a:noFill/>
          <a:ln/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</a:t>
            </a:r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similarities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the </a:t>
            </a:r>
            <a:r>
              <a:rPr lang="en-AU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 model 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seven </a:t>
            </a:r>
            <a:r>
              <a:rPr lang="en-AU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OSI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5624513"/>
            <a:ext cx="2057400" cy="273844"/>
          </a:xfrm>
        </p:spPr>
        <p:txBody>
          <a:bodyPr/>
          <a:lstStyle/>
          <a:p>
            <a:fld id="{74F3EC23-9D06-450E-973D-38890E10AFC0}" type="slidenum">
              <a:rPr lang="de-DE" altLang="en-US"/>
              <a:pPr/>
              <a:t>144</a:t>
            </a:fld>
            <a:endParaRPr lang="de-DE" altLang="en-US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3989" y="2898321"/>
            <a:ext cx="2326822" cy="35819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018275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3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8903153" cy="533400"/>
          </a:xfrm>
          <a:noFill/>
        </p:spPr>
        <p:txBody>
          <a:bodyPr>
            <a:noAutofit/>
          </a:bodyPr>
          <a:lstStyle/>
          <a:p>
            <a:pPr algn="ctr"/>
            <a:r>
              <a:rPr lang="en-AU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TCP/IP Application Layer</a:t>
            </a:r>
          </a:p>
        </p:txBody>
      </p:sp>
      <p:sp>
        <p:nvSpPr>
          <p:cNvPr id="155652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533401"/>
            <a:ext cx="7391400" cy="618807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the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properly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packaged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passed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high-level </a:t>
            </a:r>
            <a:r>
              <a:rPr lang="en-AU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AU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AU" alt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lots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AU" altLang="en-US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defined at this layer: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AU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Network Management Protocol (SNMP)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allows network managers to manage </a:t>
            </a:r>
            <a:r>
              <a:rPr lang="en-AU" altLang="en-US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configurations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altLang="en-US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altLang="en-US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AU" altLang="en-US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AU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Name System (DNS)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used to </a:t>
            </a:r>
            <a:r>
              <a:rPr lang="en-AU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AU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556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0FFECD-C33C-4F21-A501-37BE4CE075FA}" type="slidenum">
              <a:rPr lang="en-US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145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55651" name="Slide Number Placeholder 5"/>
          <p:cNvSpPr txBox="1">
            <a:spLocks noGrp="1"/>
          </p:cNvSpPr>
          <p:nvPr/>
        </p:nvSpPr>
        <p:spPr bwMode="auto"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BE7DD73-7BA9-4021-A8D7-C1DE748E43D9}" type="slidenum">
              <a:rPr lang="en-US" altLang="en-US" sz="9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145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15565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44" y="1846660"/>
            <a:ext cx="1362752" cy="249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1665278"/>
      </p:ext>
    </p:extLst>
  </p:cSld>
  <p:clrMapOvr>
    <a:masterClrMapping/>
  </p:clrMapOvr>
  <p:transition/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886700" cy="330653"/>
          </a:xfrm>
          <a:noFill/>
        </p:spPr>
        <p:txBody>
          <a:bodyPr>
            <a:noAutofit/>
          </a:bodyPr>
          <a:lstStyle/>
          <a:p>
            <a:pPr algn="ctr"/>
            <a:r>
              <a:rPr lang="en-AU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TCP/IP Application Layer------</a:t>
            </a:r>
            <a:endParaRPr lang="en-AU" altLang="en-US" sz="2100" dirty="0"/>
          </a:p>
        </p:txBody>
      </p:sp>
      <p:sp>
        <p:nvSpPr>
          <p:cNvPr id="157700" name="Rectangle 2"/>
          <p:cNvSpPr>
            <a:spLocks noGrp="1" noChangeArrowheads="1"/>
          </p:cNvSpPr>
          <p:nvPr>
            <p:ph idx="1"/>
          </p:nvPr>
        </p:nvSpPr>
        <p:spPr>
          <a:xfrm>
            <a:off x="1828800" y="457201"/>
            <a:ext cx="7315201" cy="626427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protocols to support </a:t>
            </a:r>
            <a:r>
              <a:rPr lang="en-AU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transfer, e-mail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AU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Transfer:</a:t>
            </a:r>
          </a:p>
          <a:p>
            <a:pPr marL="385763" indent="-385763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AU" altLang="en-US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Trivial File Transfer Protocol (TFTP)</a:t>
            </a:r>
            <a:r>
              <a:rPr lang="en-AU" altLang="en-US" sz="21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Unreliable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connectionless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Datagram Protocol (UDP) 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used to </a:t>
            </a:r>
            <a:r>
              <a:rPr lang="en-AU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configuration files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altLang="en-US" sz="21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Cisco IOS images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to </a:t>
            </a:r>
            <a:r>
              <a:rPr lang="en-AU" altLang="en-US" sz="21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1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LAN.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AU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AU" altLang="en-US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Transfer Protocol (FTP)</a:t>
            </a:r>
            <a:endParaRPr lang="en-AU" altLang="en-US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connection-oriented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uses </a:t>
            </a:r>
            <a:r>
              <a:rPr lang="en-AU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AU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AU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AU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AU" altLang="en-US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File System (NFS)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AU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AU" altLang="en-US" sz="21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1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1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a </a:t>
            </a:r>
            <a:r>
              <a:rPr lang="en-AU" altLang="en-US" sz="21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1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576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C933F8-A0B1-4418-8160-098DA06FA77F}" type="slidenum">
              <a:rPr lang="en-US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146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57699" name="Slide Number Placeholder 5"/>
          <p:cNvSpPr txBox="1">
            <a:spLocks noGrp="1"/>
          </p:cNvSpPr>
          <p:nvPr/>
        </p:nvSpPr>
        <p:spPr bwMode="auto"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2FBE5A79-DD6F-4A4C-A145-5AC222A3A6F2}" type="slidenum">
              <a:rPr lang="en-US" altLang="en-US" sz="9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146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15770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02" y="1792369"/>
            <a:ext cx="1293698" cy="2370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010787"/>
      </p:ext>
    </p:extLst>
  </p:cSld>
  <p:clrMapOvr>
    <a:masterClrMapping/>
  </p:clrMapOvr>
  <p:transition/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9" name="Rectangle 3"/>
          <p:cNvSpPr>
            <a:spLocks noGrp="1" noChangeArrowheads="1"/>
          </p:cNvSpPr>
          <p:nvPr>
            <p:ph type="title"/>
          </p:nvPr>
        </p:nvSpPr>
        <p:spPr>
          <a:xfrm>
            <a:off x="815866" y="2628"/>
            <a:ext cx="7886700" cy="454572"/>
          </a:xfrm>
          <a:noFill/>
        </p:spPr>
        <p:txBody>
          <a:bodyPr>
            <a:noAutofit/>
          </a:bodyPr>
          <a:lstStyle/>
          <a:p>
            <a:pPr algn="ctr"/>
            <a:r>
              <a:rPr lang="en-AU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TCP/IP Application Layer------</a:t>
            </a:r>
            <a:endParaRPr lang="en-AU" altLang="en-US" sz="2100" dirty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xfrm>
            <a:off x="1971675" y="457200"/>
            <a:ext cx="7172325" cy="6264275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AU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E-mail:</a:t>
            </a:r>
          </a:p>
          <a:p>
            <a:pPr marL="385763" indent="-385763" algn="just">
              <a:lnSpc>
                <a:spcPct val="150000"/>
              </a:lnSpc>
              <a:spcBef>
                <a:spcPts val="0"/>
              </a:spcBef>
              <a:buAutoNum type="arabicPeriod"/>
              <a:defRPr/>
            </a:pPr>
            <a:r>
              <a:rPr lang="en-A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Mail Transfer Protocol (SMTP)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AU" sz="21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Administers</a:t>
            </a: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AU" sz="21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AU" sz="21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</a:t>
            </a: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1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1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AU" sz="21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1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A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Office Protocol (POP3) and IMAP4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</a:t>
            </a:r>
            <a:r>
              <a:rPr lang="en-AU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a </a:t>
            </a:r>
            <a:r>
              <a:rPr lang="en-AU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AU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Remote Access: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A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Telnet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AU" sz="21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AU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remotely</a:t>
            </a: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AU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enabling</a:t>
            </a: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AU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AU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an </a:t>
            </a:r>
            <a:r>
              <a:rPr lang="en-AU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AU" sz="21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Telnet</a:t>
            </a: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1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a </a:t>
            </a:r>
            <a:r>
              <a:rPr lang="en-AU" sz="2100" b="1" u="sng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1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en-AU" sz="21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Telnet</a:t>
            </a: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1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a </a:t>
            </a:r>
            <a:r>
              <a:rPr lang="en-AU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A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97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3B0863-E8DC-421A-8C39-C24D81E615D3}" type="slidenum">
              <a:rPr lang="en-US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147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59747" name="Slide Number Placeholder 5"/>
          <p:cNvSpPr txBox="1">
            <a:spLocks noGrp="1"/>
          </p:cNvSpPr>
          <p:nvPr/>
        </p:nvSpPr>
        <p:spPr bwMode="auto"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F3CDFD5-4E6B-495D-B58B-D184D95B5824}" type="slidenum">
              <a:rPr lang="en-US" altLang="en-US" sz="9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147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15975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96" y="1710418"/>
            <a:ext cx="1672829" cy="2660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5344498"/>
      </p:ext>
    </p:extLst>
  </p:cSld>
  <p:clrMapOvr>
    <a:masterClrMapping/>
  </p:clrMapOvr>
  <p:transition/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8" name="Rectangle 6"/>
          <p:cNvSpPr>
            <a:spLocks noGrp="1" noChangeArrowheads="1"/>
          </p:cNvSpPr>
          <p:nvPr>
            <p:ph type="title"/>
          </p:nvPr>
        </p:nvSpPr>
        <p:spPr>
          <a:xfrm>
            <a:off x="1485900" y="1"/>
            <a:ext cx="6172200" cy="457200"/>
          </a:xfrm>
          <a:noFill/>
        </p:spPr>
        <p:txBody>
          <a:bodyPr>
            <a:noAutofit/>
          </a:bodyPr>
          <a:lstStyle/>
          <a:p>
            <a:pPr algn="ctr"/>
            <a:r>
              <a:rPr lang="en-AU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TCP/IP Transport Layer</a:t>
            </a:r>
          </a:p>
        </p:txBody>
      </p:sp>
      <p:sp>
        <p:nvSpPr>
          <p:cNvPr id="161796" name="Rectangle 3"/>
          <p:cNvSpPr>
            <a:spLocks noGrp="1" noChangeArrowheads="1"/>
          </p:cNvSpPr>
          <p:nvPr>
            <p:ph idx="1"/>
          </p:nvPr>
        </p:nvSpPr>
        <p:spPr>
          <a:xfrm>
            <a:off x="2179864" y="457201"/>
            <a:ext cx="6964136" cy="626427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a </a:t>
            </a:r>
            <a:r>
              <a:rPr lang="en-AU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AU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 protocols </a:t>
            </a:r>
            <a:r>
              <a:rPr lang="en-AU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reassemble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AU" altLang="en-US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into the </a:t>
            </a:r>
            <a:r>
              <a:rPr lang="en-AU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between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AU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end-to-end control</a:t>
            </a:r>
            <a:r>
              <a:rPr lang="en-AU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AU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travels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the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accomplished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AU" altLang="en-US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altLang="en-US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acknowledgments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altLang="en-US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sliding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6179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6CC4FF-BCFC-4BEF-80EF-1EE4D9E5032C}" type="slidenum">
              <a:rPr lang="en-US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148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61795" name="Slide Number Placeholder 5"/>
          <p:cNvSpPr txBox="1">
            <a:spLocks noGrp="1"/>
          </p:cNvSpPr>
          <p:nvPr/>
        </p:nvSpPr>
        <p:spPr bwMode="auto"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BCE3B45-5CC8-4601-91BA-24E8F661416F}" type="slidenum">
              <a:rPr lang="en-US" altLang="en-US" sz="9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148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1617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23" y="1628776"/>
            <a:ext cx="1677760" cy="26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897534"/>
      </p:ext>
    </p:extLst>
  </p:cSld>
  <p:clrMapOvr>
    <a:masterClrMapping/>
  </p:clrMapOvr>
  <p:transition/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8" name="Rectangle 5"/>
          <p:cNvSpPr>
            <a:spLocks noGrp="1" noChangeArrowheads="1"/>
          </p:cNvSpPr>
          <p:nvPr>
            <p:ph type="title"/>
          </p:nvPr>
        </p:nvSpPr>
        <p:spPr>
          <a:xfrm>
            <a:off x="628650" y="150749"/>
            <a:ext cx="7886700" cy="851758"/>
          </a:xfrm>
          <a:noFill/>
        </p:spPr>
        <p:txBody>
          <a:bodyPr>
            <a:noAutofit/>
          </a:bodyPr>
          <a:lstStyle/>
          <a:p>
            <a:pPr algn="ctr"/>
            <a:r>
              <a:rPr lang="en-AU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TCP/IP Transport Layer-------</a:t>
            </a:r>
            <a:endParaRPr lang="en-AU" altLang="en-US" sz="2100" dirty="0"/>
          </a:p>
        </p:txBody>
      </p:sp>
      <p:sp>
        <p:nvSpPr>
          <p:cNvPr id="16384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688BAA-1CC3-484E-8F3E-51348B6ADA96}" type="slidenum">
              <a:rPr lang="en-US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149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63843" name="Slide Number Placeholder 5"/>
          <p:cNvSpPr txBox="1">
            <a:spLocks noGrp="1"/>
          </p:cNvSpPr>
          <p:nvPr/>
        </p:nvSpPr>
        <p:spPr bwMode="auto"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5B8F4C4B-9225-4B01-92B5-D79B6A66D36D}" type="slidenum">
              <a:rPr lang="en-US" altLang="en-US" sz="9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149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16384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2171701"/>
            <a:ext cx="5011341" cy="2283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4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59" y="2171701"/>
            <a:ext cx="1868856" cy="2753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46" name="Text Box 4"/>
          <p:cNvSpPr txBox="1">
            <a:spLocks noChangeArrowheads="1"/>
          </p:cNvSpPr>
          <p:nvPr/>
        </p:nvSpPr>
        <p:spPr bwMode="auto">
          <a:xfrm>
            <a:off x="541352" y="1894702"/>
            <a:ext cx="106526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1350" b="1" dirty="0">
                <a:latin typeface="Times New Roman" panose="02020603050405020304" pitchFamily="18" charset="0"/>
              </a:rPr>
              <a:t>Transport</a:t>
            </a:r>
          </a:p>
        </p:txBody>
      </p:sp>
      <p:pic>
        <p:nvPicPr>
          <p:cNvPr id="4096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61" y="3537349"/>
            <a:ext cx="458390" cy="22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2869406" y="2457450"/>
            <a:ext cx="1000125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1050">
                <a:latin typeface="Times New Roman" panose="02020603050405020304" pitchFamily="18" charset="0"/>
              </a:rPr>
              <a:t>I just sent #10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6192441" y="2564607"/>
            <a:ext cx="1265634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AU" altLang="en-US" sz="1050">
                <a:latin typeface="Times New Roman" panose="02020603050405020304" pitchFamily="18" charset="0"/>
              </a:rPr>
              <a:t>I just received #10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AU" altLang="en-US" sz="1050">
                <a:latin typeface="Times New Roman" panose="02020603050405020304" pitchFamily="18" charset="0"/>
              </a:rPr>
              <a:t>Now I need #11</a:t>
            </a:r>
          </a:p>
        </p:txBody>
      </p:sp>
      <p:pic>
        <p:nvPicPr>
          <p:cNvPr id="40981" name="Picture 2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91" y="3590926"/>
            <a:ext cx="533400" cy="25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52" name="Picture 1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636" y="3245645"/>
            <a:ext cx="810815" cy="745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53" name="Picture 1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728" y="3324225"/>
            <a:ext cx="803672" cy="67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2897983" y="4779169"/>
            <a:ext cx="4536281" cy="64633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1800" dirty="0">
                <a:latin typeface="Times New Roman" panose="02020603050405020304" pitchFamily="18" charset="0"/>
              </a:rPr>
              <a:t>This shows sequence numbers and acknowledgements.</a:t>
            </a:r>
          </a:p>
        </p:txBody>
      </p:sp>
    </p:spTree>
    <p:extLst>
      <p:ext uri="{BB962C8B-B14F-4D97-AF65-F5344CB8AC3E}">
        <p14:creationId xmlns:p14="http://schemas.microsoft.com/office/powerpoint/2010/main" val="21531229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10405E-6 C 0.02222 0.00047 0.09479 0.00185 0.14496 0.0037 C 0.18177 -0.0067 0.20451 -0.06196 0.22118 -0.06196 C 0.23784 -0.06196 0.23159 -0.00832 0.24496 0.0037 C 0.25833 0.01573 0.25781 0.00879 0.30156 0.01064 C 0.3684 0.02313 0.44705 0.0148 0.50781 0.0148 " pathEditMode="fixed" rAng="0" ptsTypes="faaaff">
                                      <p:cBhvr>
                                        <p:cTn id="8" dur="30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82" y="-19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601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66 0.00092 C -0.13246 -0.00047 -0.15712 3.06358E-6 -0.23646 -0.00555 C -0.28507 -0.00971 -0.26684 -0.07145 -0.28819 -0.07353 C -0.30955 -0.07561 -0.32343 -0.02775 -0.36441 -0.01873 C -0.40538 -0.00971 -0.49896 -0.01873 -0.53437 -0.01873 " pathEditMode="fixed" rAng="0" ptsTypes="ffaaf">
                                      <p:cBhvr>
                                        <p:cTn id="14" dur="3000" fill="hold"/>
                                        <p:tgtEl>
                                          <p:spTgt spid="409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4" y="-3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86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0" grpId="0"/>
      <p:bldP spid="40971" grpId="0"/>
      <p:bldP spid="4098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599"/>
            <a:ext cx="9144000" cy="6629401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the model, the designers distilled the process of </a:t>
            </a:r>
            <a:r>
              <a:rPr lang="en-US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transmitting data to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its most fundamental elements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 related uses and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those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groups that became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defines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family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those of the other layers.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localizing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fashion, the designers created an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both </a:t>
            </a:r>
            <a:r>
              <a:rPr lang="en-US" sz="2800" b="1" dirty="0">
                <a:solidFill>
                  <a:srgbClr val="3813D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05F4C4-1309-4695-AF96-7F42F9AE1945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7492" y="0"/>
            <a:ext cx="8229600" cy="228600"/>
          </a:xfrm>
        </p:spPr>
        <p:txBody>
          <a:bodyPr/>
          <a:lstStyle/>
          <a:p>
            <a:pPr algn="l" eaLnBrk="1" hangingPunct="1"/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6" name="Rectangle 6"/>
          <p:cNvSpPr>
            <a:spLocks noGrp="1" noChangeArrowheads="1"/>
          </p:cNvSpPr>
          <p:nvPr>
            <p:ph type="title"/>
          </p:nvPr>
        </p:nvSpPr>
        <p:spPr>
          <a:xfrm>
            <a:off x="628650" y="139275"/>
            <a:ext cx="7886700" cy="350044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AU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TCP/IP Transport Layer-------</a:t>
            </a:r>
            <a:endParaRPr lang="en-AU" altLang="en-US" sz="2100" dirty="0"/>
          </a:p>
        </p:txBody>
      </p:sp>
      <p:sp>
        <p:nvSpPr>
          <p:cNvPr id="1658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8A7898-43E7-4584-976F-BAEC03DBBE8B}" type="slidenum">
              <a:rPr lang="en-US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65891" name="Slide Number Placeholder 5"/>
          <p:cNvSpPr txBox="1">
            <a:spLocks noGrp="1"/>
          </p:cNvSpPr>
          <p:nvPr/>
        </p:nvSpPr>
        <p:spPr bwMode="auto"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5557B96-D5A2-413C-84A8-20FF4F388247}" type="slidenum">
              <a:rPr lang="en-US" altLang="en-US" sz="9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150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1658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2171701"/>
            <a:ext cx="5011341" cy="2283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89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25" y="2594967"/>
            <a:ext cx="1758866" cy="249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5894" name="Text Box 4"/>
          <p:cNvSpPr txBox="1">
            <a:spLocks noChangeArrowheads="1"/>
          </p:cNvSpPr>
          <p:nvPr/>
        </p:nvSpPr>
        <p:spPr bwMode="auto">
          <a:xfrm>
            <a:off x="546497" y="2158605"/>
            <a:ext cx="142492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1500" b="1" dirty="0">
                <a:latin typeface="Times New Roman" panose="02020603050405020304" pitchFamily="18" charset="0"/>
              </a:rPr>
              <a:t>Transport</a:t>
            </a: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61" y="3537349"/>
            <a:ext cx="458390" cy="22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2869406" y="2370535"/>
            <a:ext cx="10001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1050">
                <a:latin typeface="Times New Roman" panose="02020603050405020304" pitchFamily="18" charset="0"/>
              </a:rPr>
              <a:t>I just sent #11, 12 and 13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192441" y="2564607"/>
            <a:ext cx="1265634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AU" altLang="en-US" sz="1050">
                <a:latin typeface="Times New Roman" panose="02020603050405020304" pitchFamily="18" charset="0"/>
              </a:rPr>
              <a:t>I just received #12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AU" altLang="en-US" sz="1050">
                <a:latin typeface="Times New Roman" panose="02020603050405020304" pitchFamily="18" charset="0"/>
              </a:rPr>
              <a:t>Now I need #13</a:t>
            </a:r>
          </a:p>
        </p:txBody>
      </p:sp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91" y="3590926"/>
            <a:ext cx="533400" cy="25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900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636" y="3245645"/>
            <a:ext cx="810815" cy="745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5901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728" y="3324225"/>
            <a:ext cx="803672" cy="67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2897983" y="4779170"/>
            <a:ext cx="4536281" cy="92333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1800">
                <a:latin typeface="Times New Roman" panose="02020603050405020304" pitchFamily="18" charset="0"/>
              </a:rPr>
              <a:t>This indicates that packet 13 either did not arrive, or arrived with errors, and needs retransmission.</a:t>
            </a:r>
          </a:p>
        </p:txBody>
      </p:sp>
      <p:sp>
        <p:nvSpPr>
          <p:cNvPr id="165903" name="Text Box 13"/>
          <p:cNvSpPr txBox="1">
            <a:spLocks noChangeArrowheads="1"/>
          </p:cNvSpPr>
          <p:nvPr/>
        </p:nvSpPr>
        <p:spPr bwMode="auto">
          <a:xfrm>
            <a:off x="4193382" y="1808561"/>
            <a:ext cx="1835944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1800">
                <a:latin typeface="Times New Roman" panose="02020603050405020304" pitchFamily="18" charset="0"/>
              </a:rPr>
              <a:t>Sliding Windows</a:t>
            </a:r>
          </a:p>
        </p:txBody>
      </p:sp>
    </p:spTree>
    <p:extLst>
      <p:ext uri="{BB962C8B-B14F-4D97-AF65-F5344CB8AC3E}">
        <p14:creationId xmlns:p14="http://schemas.microsoft.com/office/powerpoint/2010/main" val="42502753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10405E-6 C 0.02222 0.00047 0.09479 0.00185 0.14496 0.0037 C 0.18177 -0.0067 0.20451 -0.06196 0.22118 -0.06196 C 0.23784 -0.06196 0.23159 -0.00832 0.24496 0.0037 C 0.25833 0.01573 0.25781 0.00879 0.30156 0.01064 C 0.3684 0.02313 0.44705 0.0148 0.50781 0.0148 " pathEditMode="fixed" rAng="0" ptsTypes="faaaff">
                                      <p:cBhvr>
                                        <p:cTn id="6" dur="30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82" y="-19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601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66 0.00092 C -0.13246 -0.00047 -0.15712 3.06358E-6 -0.23646 -0.00555 C -0.28507 -0.00971 -0.26684 -0.07145 -0.28819 -0.07353 C -0.30955 -0.07561 -0.32343 -0.02775 -0.36441 -0.01873 C -0.40538 -0.00971 -0.49896 -0.01873 -0.53437 -0.01873 " pathEditMode="fixed" rAng="0" ptsTypes="ffaaf">
                                      <p:cBhvr>
                                        <p:cTn id="14" dur="30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4" y="-3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86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/>
      <p:bldP spid="43016" grpId="0"/>
      <p:bldP spid="43020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4" name="Rectangle 6"/>
          <p:cNvSpPr>
            <a:spLocks noGrp="1" noChangeArrowheads="1"/>
          </p:cNvSpPr>
          <p:nvPr>
            <p:ph type="title"/>
          </p:nvPr>
        </p:nvSpPr>
        <p:spPr>
          <a:xfrm>
            <a:off x="628650" y="139274"/>
            <a:ext cx="7886700" cy="476421"/>
          </a:xfrm>
          <a:noFill/>
        </p:spPr>
        <p:txBody>
          <a:bodyPr>
            <a:noAutofit/>
          </a:bodyPr>
          <a:lstStyle/>
          <a:p>
            <a:pPr algn="ctr"/>
            <a:r>
              <a:rPr lang="en-AU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TCP/IP Transport Layer-------</a:t>
            </a:r>
            <a:endParaRPr lang="en-AU" altLang="en-US" sz="2100" dirty="0"/>
          </a:p>
        </p:txBody>
      </p:sp>
      <p:sp>
        <p:nvSpPr>
          <p:cNvPr id="1679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E02658-9046-4C5C-BA4C-6F89DEF78E76}" type="slidenum">
              <a:rPr lang="en-US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151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67939" name="Slide Number Placeholder 5"/>
          <p:cNvSpPr txBox="1">
            <a:spLocks noGrp="1"/>
          </p:cNvSpPr>
          <p:nvPr/>
        </p:nvSpPr>
        <p:spPr bwMode="auto"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09B62BD-A49C-4741-8D0E-5E780918CC9C}" type="slidenum">
              <a:rPr lang="en-US" altLang="en-US" sz="9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151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16794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2171701"/>
            <a:ext cx="5011341" cy="2283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4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41" y="2299098"/>
            <a:ext cx="1756661" cy="2156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7942" name="Text Box 4"/>
          <p:cNvSpPr txBox="1">
            <a:spLocks noChangeArrowheads="1"/>
          </p:cNvSpPr>
          <p:nvPr/>
        </p:nvSpPr>
        <p:spPr bwMode="auto">
          <a:xfrm>
            <a:off x="286006" y="1890375"/>
            <a:ext cx="10127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1200" b="1" dirty="0">
                <a:latin typeface="Times New Roman" panose="02020603050405020304" pitchFamily="18" charset="0"/>
              </a:rPr>
              <a:t>Transport</a:t>
            </a:r>
          </a:p>
        </p:txBody>
      </p:sp>
      <p:pic>
        <p:nvPicPr>
          <p:cNvPr id="1065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61" y="3537349"/>
            <a:ext cx="458390" cy="220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2869406" y="2370535"/>
            <a:ext cx="10001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1050">
                <a:latin typeface="Times New Roman" panose="02020603050405020304" pitchFamily="18" charset="0"/>
              </a:rPr>
              <a:t>I just sent #13 and 14</a:t>
            </a: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6192441" y="2564607"/>
            <a:ext cx="1265634" cy="334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AU" altLang="en-US" sz="1050">
                <a:latin typeface="Times New Roman" panose="02020603050405020304" pitchFamily="18" charset="0"/>
              </a:rPr>
              <a:t>I just received #14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AU" altLang="en-US" sz="1050">
                <a:latin typeface="Times New Roman" panose="02020603050405020304" pitchFamily="18" charset="0"/>
              </a:rPr>
              <a:t>Now I need #15</a:t>
            </a:r>
          </a:p>
        </p:txBody>
      </p:sp>
      <p:pic>
        <p:nvPicPr>
          <p:cNvPr id="10650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0591" y="3590926"/>
            <a:ext cx="533400" cy="255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4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636" y="3245645"/>
            <a:ext cx="810815" cy="745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794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728" y="3324225"/>
            <a:ext cx="803672" cy="67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8" name="Text Box 12"/>
          <p:cNvSpPr txBox="1">
            <a:spLocks noChangeArrowheads="1"/>
          </p:cNvSpPr>
          <p:nvPr/>
        </p:nvSpPr>
        <p:spPr bwMode="auto">
          <a:xfrm>
            <a:off x="2897983" y="4779169"/>
            <a:ext cx="4536281" cy="646331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1800">
                <a:latin typeface="Times New Roman" panose="02020603050405020304" pitchFamily="18" charset="0"/>
              </a:rPr>
              <a:t>The sliding window has worked as the last packet sent has arrived.</a:t>
            </a:r>
          </a:p>
        </p:txBody>
      </p:sp>
      <p:sp>
        <p:nvSpPr>
          <p:cNvPr id="167951" name="Text Box 13"/>
          <p:cNvSpPr txBox="1">
            <a:spLocks noChangeArrowheads="1"/>
          </p:cNvSpPr>
          <p:nvPr/>
        </p:nvSpPr>
        <p:spPr bwMode="auto">
          <a:xfrm>
            <a:off x="4193382" y="1808561"/>
            <a:ext cx="1835944" cy="36933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1800">
                <a:latin typeface="Times New Roman" panose="02020603050405020304" pitchFamily="18" charset="0"/>
              </a:rPr>
              <a:t>Sliding Windows</a:t>
            </a:r>
          </a:p>
        </p:txBody>
      </p:sp>
    </p:spTree>
    <p:extLst>
      <p:ext uri="{BB962C8B-B14F-4D97-AF65-F5344CB8AC3E}">
        <p14:creationId xmlns:p14="http://schemas.microsoft.com/office/powerpoint/2010/main" val="1077130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10405E-6 C 0.02222 0.00047 0.09479 0.00185 0.14496 0.0037 C 0.18177 -0.0067 0.20451 -0.06196 0.22118 -0.06196 C 0.23784 -0.06196 0.23159 -0.00832 0.24496 0.0037 C 0.25833 0.01573 0.25781 0.00879 0.30156 0.01064 C 0.3684 0.02313 0.44705 0.0148 0.50781 0.0148 " pathEditMode="fixed" rAng="0" ptsTypes="faaaff">
                                      <p:cBhvr>
                                        <p:cTn id="6" dur="3000" fill="hold"/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82" y="-194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601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66 0.00092 C -0.13246 -0.00047 -0.15712 3.06358E-6 -0.23646 -0.00555 C -0.28507 -0.00971 -0.26684 -0.07145 -0.28819 -0.07353 C -0.30955 -0.07561 -0.32343 -0.02775 -0.36441 -0.01873 C -0.40538 -0.00971 -0.49896 -0.01873 -0.53437 -0.01873 " pathEditMode="fixed" rAng="0" ptsTypes="ffaaf">
                                      <p:cBhvr>
                                        <p:cTn id="14" dur="3000" fill="hold"/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4" y="-38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8601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3" grpId="0"/>
      <p:bldP spid="106504" grpId="0"/>
      <p:bldP spid="106508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1" name="Rectangle 5"/>
          <p:cNvSpPr>
            <a:spLocks noGrp="1" noChangeArrowheads="1"/>
          </p:cNvSpPr>
          <p:nvPr>
            <p:ph type="title"/>
          </p:nvPr>
        </p:nvSpPr>
        <p:spPr>
          <a:xfrm>
            <a:off x="628650" y="152401"/>
            <a:ext cx="7886700" cy="457199"/>
          </a:xfrm>
          <a:noFill/>
        </p:spPr>
        <p:txBody>
          <a:bodyPr>
            <a:noAutofit/>
          </a:bodyPr>
          <a:lstStyle/>
          <a:p>
            <a:pPr algn="ctr"/>
            <a:r>
              <a:rPr lang="en-AU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TCP/IP Transport Layer-------</a:t>
            </a:r>
            <a:endParaRPr lang="en-AU" altLang="en-US" sz="2100" dirty="0"/>
          </a:p>
        </p:txBody>
      </p:sp>
      <p:sp>
        <p:nvSpPr>
          <p:cNvPr id="169988" name="Rectangle 2"/>
          <p:cNvSpPr>
            <a:spLocks noGrp="1" noChangeArrowheads="1"/>
          </p:cNvSpPr>
          <p:nvPr>
            <p:ph idx="1"/>
          </p:nvPr>
        </p:nvSpPr>
        <p:spPr>
          <a:xfrm>
            <a:off x="2228850" y="609600"/>
            <a:ext cx="6915150" cy="59436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layer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AU" altLang="en-US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Transmission Control Protocol (TCP)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1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Connection-oriented protocol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operation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control – sliding windows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1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AU" altLang="en-US" sz="21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1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altLang="en-US" sz="21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acknowledgments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lvl="1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AU" altLang="en-US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User Datagram Protocol (UDP)</a:t>
            </a:r>
            <a:r>
              <a:rPr lang="en-AU" altLang="en-US" sz="21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Connectionless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Unreliable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AU" altLang="en-US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acknowledgments</a:t>
            </a:r>
            <a:r>
              <a:rPr lang="en-AU" altLang="en-US" sz="21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AU" altLang="en-US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99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60D60C-E90E-480B-9C00-A91DE708335B}" type="slidenum">
              <a:rPr lang="en-US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152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69987" name="Slide Number Placeholder 5"/>
          <p:cNvSpPr txBox="1">
            <a:spLocks noGrp="1"/>
          </p:cNvSpPr>
          <p:nvPr/>
        </p:nvSpPr>
        <p:spPr bwMode="auto"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95C84FC-183B-4E0B-AFAF-E4FC4D67D0A9}" type="slidenum">
              <a:rPr lang="en-US" altLang="en-US" sz="9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152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pic>
        <p:nvPicPr>
          <p:cNvPr id="1699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" y="1972185"/>
            <a:ext cx="1903049" cy="244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90" name="Text Box 4"/>
          <p:cNvSpPr txBox="1">
            <a:spLocks noChangeArrowheads="1"/>
          </p:cNvSpPr>
          <p:nvPr/>
        </p:nvSpPr>
        <p:spPr bwMode="auto">
          <a:xfrm>
            <a:off x="317897" y="1645444"/>
            <a:ext cx="1319215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1350" b="1" dirty="0">
                <a:latin typeface="Times New Roman" panose="02020603050405020304" pitchFamily="18" charset="0"/>
              </a:rPr>
              <a:t>Transport</a:t>
            </a:r>
          </a:p>
        </p:txBody>
      </p:sp>
    </p:spTree>
    <p:extLst>
      <p:ext uri="{BB962C8B-B14F-4D97-AF65-F5344CB8AC3E}">
        <p14:creationId xmlns:p14="http://schemas.microsoft.com/office/powerpoint/2010/main" val="3240367279"/>
      </p:ext>
    </p:extLst>
  </p:cSld>
  <p:clrMapOvr>
    <a:masterClrMapping/>
  </p:clrMapOvr>
  <p:transition/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9" name="Rectangle 6"/>
          <p:cNvSpPr>
            <a:spLocks noGrp="1" noChangeArrowheads="1"/>
          </p:cNvSpPr>
          <p:nvPr>
            <p:ph type="title"/>
          </p:nvPr>
        </p:nvSpPr>
        <p:spPr>
          <a:xfrm>
            <a:off x="800100" y="112847"/>
            <a:ext cx="7886700" cy="293915"/>
          </a:xfrm>
          <a:noFill/>
        </p:spPr>
        <p:txBody>
          <a:bodyPr>
            <a:noAutofit/>
          </a:bodyPr>
          <a:lstStyle/>
          <a:p>
            <a:pPr algn="ctr"/>
            <a:r>
              <a:rPr lang="en-AU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TCP/IP Internet Layer</a:t>
            </a:r>
          </a:p>
        </p:txBody>
      </p:sp>
      <p:sp>
        <p:nvSpPr>
          <p:cNvPr id="172036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406762"/>
            <a:ext cx="6705600" cy="6451238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purposes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- </a:t>
            </a:r>
            <a:r>
              <a:rPr lang="en-AU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determining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AU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altLang="en-US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packet-switching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error checking or correction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AU" altLang="en-US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Protocol (IP</a:t>
            </a:r>
            <a:r>
              <a:rPr lang="en-AU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AU" altLang="en-US" sz="21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connectionless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AU" altLang="en-US" sz="21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best-effort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1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AU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AU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best </a:t>
            </a:r>
            <a:r>
              <a:rPr lang="en-AU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AU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Control Message Protocol (ICMP)</a:t>
            </a:r>
            <a:r>
              <a:rPr lang="en-AU" altLang="en-US" sz="21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AU" altLang="en-US" sz="21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altLang="en-US" sz="21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messaging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Resolution Protocol (ARP)</a:t>
            </a:r>
            <a:r>
              <a:rPr lang="en-AU" altLang="en-US" sz="21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AU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AU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a </a:t>
            </a:r>
            <a:r>
              <a:rPr lang="en-AU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Address Resolution Protocol (RARP)</a:t>
            </a:r>
            <a:r>
              <a:rPr lang="en-AU" altLang="en-US" sz="21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AU" alt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AU" altLang="en-US" sz="21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1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known </a:t>
            </a:r>
            <a:r>
              <a:rPr lang="en-AU" altLang="en-US" sz="21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1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AU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720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5080EFE-A059-41BE-A675-8DF232DE3162}" type="slidenum">
              <a:rPr lang="en-US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153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72035" name="Slide Number Placeholder 5"/>
          <p:cNvSpPr txBox="1">
            <a:spLocks noGrp="1"/>
          </p:cNvSpPr>
          <p:nvPr/>
        </p:nvSpPr>
        <p:spPr bwMode="auto"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FAE1D54E-2693-4FAC-8BAD-5300D137D205}" type="slidenum">
              <a:rPr lang="en-US" altLang="en-US" sz="9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153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72037" name="Text Box 4"/>
          <p:cNvSpPr txBox="1">
            <a:spLocks noChangeArrowheads="1"/>
          </p:cNvSpPr>
          <p:nvPr/>
        </p:nvSpPr>
        <p:spPr bwMode="auto">
          <a:xfrm>
            <a:off x="628651" y="1833107"/>
            <a:ext cx="11629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1800" b="1" dirty="0">
                <a:latin typeface="Times New Roman" panose="02020603050405020304" pitchFamily="18" charset="0"/>
              </a:rPr>
              <a:t>Internet</a:t>
            </a:r>
          </a:p>
        </p:txBody>
      </p:sp>
      <p:pic>
        <p:nvPicPr>
          <p:cNvPr id="1720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27" y="2179356"/>
            <a:ext cx="2175273" cy="278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52778"/>
      </p:ext>
    </p:extLst>
  </p:cSld>
  <p:clrMapOvr>
    <a:masterClrMapping/>
  </p:clrMapOvr>
  <p:transition/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6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886700" cy="474227"/>
          </a:xfrm>
          <a:noFill/>
        </p:spPr>
        <p:txBody>
          <a:bodyPr>
            <a:noAutofit/>
          </a:bodyPr>
          <a:lstStyle/>
          <a:p>
            <a:pPr algn="ctr"/>
            <a:r>
              <a:rPr lang="en-AU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TCP/IP Network Access Layer</a:t>
            </a:r>
          </a:p>
        </p:txBody>
      </p:sp>
      <p:sp>
        <p:nvSpPr>
          <p:cNvPr id="174084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474228"/>
            <a:ext cx="6934200" cy="6383772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an </a:t>
            </a:r>
            <a:r>
              <a:rPr lang="en-AU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packet</a:t>
            </a:r>
            <a:r>
              <a:rPr lang="en-AU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make a </a:t>
            </a:r>
            <a:r>
              <a:rPr lang="en-AU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AU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AU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AU" alt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AU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lang="en-AU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</a:t>
            </a:r>
            <a:r>
              <a:rPr lang="en-AU" altLang="en-US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AU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AU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AU" altLang="en-US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AU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AU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Encapsulates</a:t>
            </a:r>
            <a:r>
              <a:rPr lang="en-AU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AU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lang="en-AU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AU" altLang="en-US" sz="26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Drivers</a:t>
            </a:r>
            <a:r>
              <a:rPr lang="en-AU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AU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modem</a:t>
            </a:r>
            <a:r>
              <a:rPr lang="en-AU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cards</a:t>
            </a:r>
            <a:r>
              <a:rPr lang="en-AU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other </a:t>
            </a:r>
            <a:r>
              <a:rPr lang="en-AU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AU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operate</a:t>
            </a:r>
            <a:r>
              <a:rPr lang="en-AU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AU" alt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AU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AU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AU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Line Internet Protocol (SLIP) </a:t>
            </a:r>
            <a:r>
              <a:rPr lang="en-AU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AU" altLang="en-US" sz="2600" b="1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Point-to-Point Protocol (PPP)</a:t>
            </a:r>
            <a:r>
              <a:rPr lang="en-AU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</a:t>
            </a:r>
            <a:r>
              <a:rPr lang="en-AU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AU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AU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AU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</a:t>
            </a:r>
            <a:r>
              <a:rPr lang="en-AU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RARP</a:t>
            </a:r>
            <a:r>
              <a:rPr lang="en-AU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work at this layer.</a:t>
            </a:r>
          </a:p>
        </p:txBody>
      </p:sp>
      <p:sp>
        <p:nvSpPr>
          <p:cNvPr id="1740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E8AF2D-23F3-4A4B-AC48-9690FA933AE9}" type="slidenum">
              <a:rPr lang="en-US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154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74083" name="Slide Number Placeholder 5"/>
          <p:cNvSpPr txBox="1">
            <a:spLocks noGrp="1"/>
          </p:cNvSpPr>
          <p:nvPr/>
        </p:nvSpPr>
        <p:spPr bwMode="auto"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42EFC1A-CB67-49C6-9F68-B5D59C29FE79}" type="slidenum">
              <a:rPr lang="en-US" altLang="en-US" sz="9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154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74085" name="Text Box 4"/>
          <p:cNvSpPr txBox="1">
            <a:spLocks noChangeArrowheads="1"/>
          </p:cNvSpPr>
          <p:nvPr/>
        </p:nvSpPr>
        <p:spPr bwMode="auto">
          <a:xfrm>
            <a:off x="120084" y="1586084"/>
            <a:ext cx="154203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AU" altLang="en-US" sz="1500" b="1" dirty="0">
                <a:latin typeface="Times New Roman" panose="02020603050405020304" pitchFamily="18" charset="0"/>
              </a:rPr>
              <a:t>Network Access</a:t>
            </a:r>
          </a:p>
        </p:txBody>
      </p:sp>
      <p:pic>
        <p:nvPicPr>
          <p:cNvPr id="17408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28984"/>
            <a:ext cx="2045153" cy="3030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088" name="TextBox 6"/>
          <p:cNvSpPr txBox="1">
            <a:spLocks noChangeArrowheads="1"/>
          </p:cNvSpPr>
          <p:nvPr/>
        </p:nvSpPr>
        <p:spPr bwMode="auto">
          <a:xfrm>
            <a:off x="2362200" y="6488668"/>
            <a:ext cx="4800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57175" indent="-257175" algn="just"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layer is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defined by </a:t>
            </a:r>
            <a:r>
              <a:rPr lang="en-US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66584148"/>
      </p:ext>
    </p:extLst>
  </p:cSld>
  <p:clrMapOvr>
    <a:masterClrMapping/>
  </p:clrMapOvr>
  <p:transition/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09102"/>
            <a:ext cx="7886700" cy="726639"/>
          </a:xfrm>
        </p:spPr>
        <p:txBody>
          <a:bodyPr>
            <a:noAutofit/>
          </a:bodyPr>
          <a:lstStyle/>
          <a:p>
            <a:pPr algn="ctr"/>
            <a:r>
              <a:rPr lang="en-AU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Comparing TCP/IP and OSI</a:t>
            </a:r>
          </a:p>
        </p:txBody>
      </p:sp>
      <p:sp>
        <p:nvSpPr>
          <p:cNvPr id="17613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557213" indent="-214313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857250" indent="-171450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00150" indent="-171450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43050" indent="-171450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E3C8E4-3BCC-49B5-92D0-01396B377DAB}" type="slidenum">
              <a:rPr lang="en-US" altLang="en-US" sz="9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155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76131" name="Slide Number Placeholder 5"/>
          <p:cNvSpPr txBox="1">
            <a:spLocks noGrp="1"/>
          </p:cNvSpPr>
          <p:nvPr/>
        </p:nvSpPr>
        <p:spPr bwMode="auto">
          <a:xfrm>
            <a:off x="6057900" y="5624514"/>
            <a:ext cx="1600200" cy="27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B1297BA0-3287-4FD6-96C7-95E2C599081C}" type="slidenum">
              <a:rPr lang="en-US" altLang="en-US" sz="900">
                <a:solidFill>
                  <a:srgbClr val="898989"/>
                </a:solidFill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155</a:t>
            </a:fld>
            <a:endParaRPr lang="en-US" altLang="en-US" sz="900">
              <a:solidFill>
                <a:srgbClr val="898989"/>
              </a:solidFill>
            </a:endParaRPr>
          </a:p>
        </p:txBody>
      </p:sp>
      <p:sp>
        <p:nvSpPr>
          <p:cNvPr id="176133" name="Text Box 24"/>
          <p:cNvSpPr txBox="1">
            <a:spLocks noChangeArrowheads="1"/>
          </p:cNvSpPr>
          <p:nvPr/>
        </p:nvSpPr>
        <p:spPr bwMode="auto">
          <a:xfrm>
            <a:off x="4723715" y="1564816"/>
            <a:ext cx="26676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AU" altLang="en-US" sz="2800" b="1" dirty="0">
                <a:latin typeface="Times New Roman" panose="02020603050405020304" pitchFamily="18" charset="0"/>
              </a:rPr>
              <a:t>OSI Model</a:t>
            </a:r>
          </a:p>
        </p:txBody>
      </p:sp>
      <p:grpSp>
        <p:nvGrpSpPr>
          <p:cNvPr id="176134" name="Group 46"/>
          <p:cNvGrpSpPr>
            <a:grpSpLocks/>
          </p:cNvGrpSpPr>
          <p:nvPr/>
        </p:nvGrpSpPr>
        <p:grpSpPr bwMode="auto">
          <a:xfrm>
            <a:off x="252957" y="1564816"/>
            <a:ext cx="2612355" cy="4281017"/>
            <a:chOff x="1278" y="676"/>
            <a:chExt cx="1315" cy="3169"/>
          </a:xfrm>
        </p:grpSpPr>
        <p:pic>
          <p:nvPicPr>
            <p:cNvPr id="176153" name="Picture 1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2" y="1389"/>
              <a:ext cx="1259" cy="2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6154" name="Text Box 23"/>
            <p:cNvSpPr txBox="1">
              <a:spLocks noChangeArrowheads="1"/>
            </p:cNvSpPr>
            <p:nvPr/>
          </p:nvSpPr>
          <p:spPr bwMode="auto">
            <a:xfrm>
              <a:off x="1278" y="676"/>
              <a:ext cx="131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2400" b="1" dirty="0">
                  <a:latin typeface="Times New Roman" panose="02020603050405020304" pitchFamily="18" charset="0"/>
                </a:rPr>
                <a:t>TCP/IP Model</a:t>
              </a:r>
            </a:p>
          </p:txBody>
        </p:sp>
        <p:sp>
          <p:nvSpPr>
            <p:cNvPr id="176155" name="Text Box 33"/>
            <p:cNvSpPr txBox="1">
              <a:spLocks noChangeArrowheads="1"/>
            </p:cNvSpPr>
            <p:nvPr/>
          </p:nvSpPr>
          <p:spPr bwMode="auto">
            <a:xfrm>
              <a:off x="1474" y="1752"/>
              <a:ext cx="952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1500" b="1">
                  <a:latin typeface="Times New Roman" panose="02020603050405020304" pitchFamily="18" charset="0"/>
                </a:rPr>
                <a:t>Application</a:t>
              </a:r>
            </a:p>
          </p:txBody>
        </p:sp>
        <p:sp>
          <p:nvSpPr>
            <p:cNvPr id="176156" name="Text Box 34"/>
            <p:cNvSpPr txBox="1">
              <a:spLocks noChangeArrowheads="1"/>
            </p:cNvSpPr>
            <p:nvPr/>
          </p:nvSpPr>
          <p:spPr bwMode="auto">
            <a:xfrm>
              <a:off x="1565" y="3158"/>
              <a:ext cx="725" cy="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AU" altLang="en-US" sz="1500" b="1">
                  <a:latin typeface="Times New Roman" panose="02020603050405020304" pitchFamily="18" charset="0"/>
                </a:rPr>
                <a:t>Network Access</a:t>
              </a:r>
            </a:p>
          </p:txBody>
        </p:sp>
        <p:sp>
          <p:nvSpPr>
            <p:cNvPr id="176157" name="Text Box 35"/>
            <p:cNvSpPr txBox="1">
              <a:spLocks noChangeArrowheads="1"/>
            </p:cNvSpPr>
            <p:nvPr/>
          </p:nvSpPr>
          <p:spPr bwMode="auto">
            <a:xfrm>
              <a:off x="1590" y="2772"/>
              <a:ext cx="700" cy="4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1500" b="1">
                  <a:latin typeface="Times New Roman" panose="02020603050405020304" pitchFamily="18" charset="0"/>
                </a:rPr>
                <a:t>Internet</a:t>
              </a:r>
            </a:p>
          </p:txBody>
        </p:sp>
        <p:sp>
          <p:nvSpPr>
            <p:cNvPr id="176158" name="Text Box 36"/>
            <p:cNvSpPr txBox="1">
              <a:spLocks noChangeArrowheads="1"/>
            </p:cNvSpPr>
            <p:nvPr/>
          </p:nvSpPr>
          <p:spPr bwMode="auto">
            <a:xfrm>
              <a:off x="1520" y="2432"/>
              <a:ext cx="861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1500" b="1" dirty="0">
                  <a:latin typeface="Times New Roman" panose="02020603050405020304" pitchFamily="18" charset="0"/>
                </a:rPr>
                <a:t>Transport</a:t>
              </a:r>
            </a:p>
          </p:txBody>
        </p:sp>
      </p:grpSp>
      <p:grpSp>
        <p:nvGrpSpPr>
          <p:cNvPr id="176135" name="Group 45"/>
          <p:cNvGrpSpPr>
            <a:grpSpLocks/>
          </p:cNvGrpSpPr>
          <p:nvPr/>
        </p:nvGrpSpPr>
        <p:grpSpPr bwMode="auto">
          <a:xfrm>
            <a:off x="4086226" y="2088037"/>
            <a:ext cx="4429124" cy="3536478"/>
            <a:chOff x="3015" y="1426"/>
            <a:chExt cx="2632" cy="2297"/>
          </a:xfrm>
        </p:grpSpPr>
        <p:pic>
          <p:nvPicPr>
            <p:cNvPr id="176136" name="Picture 2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5" y="1455"/>
              <a:ext cx="2632" cy="22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6137" name="Text Box 25"/>
            <p:cNvSpPr txBox="1">
              <a:spLocks noChangeArrowheads="1"/>
            </p:cNvSpPr>
            <p:nvPr/>
          </p:nvSpPr>
          <p:spPr bwMode="auto">
            <a:xfrm>
              <a:off x="3440" y="1426"/>
              <a:ext cx="104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1500" b="1">
                  <a:latin typeface="Times New Roman" panose="02020603050405020304" pitchFamily="18" charset="0"/>
                </a:rPr>
                <a:t>Application</a:t>
              </a:r>
            </a:p>
          </p:txBody>
        </p:sp>
        <p:sp>
          <p:nvSpPr>
            <p:cNvPr id="176138" name="Text Box 26"/>
            <p:cNvSpPr txBox="1">
              <a:spLocks noChangeArrowheads="1"/>
            </p:cNvSpPr>
            <p:nvPr/>
          </p:nvSpPr>
          <p:spPr bwMode="auto">
            <a:xfrm>
              <a:off x="3288" y="1432"/>
              <a:ext cx="18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1500" b="1"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176139" name="Text Box 27"/>
            <p:cNvSpPr txBox="1">
              <a:spLocks noChangeArrowheads="1"/>
            </p:cNvSpPr>
            <p:nvPr/>
          </p:nvSpPr>
          <p:spPr bwMode="auto">
            <a:xfrm>
              <a:off x="3288" y="3452"/>
              <a:ext cx="18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1500" b="1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6140" name="Text Box 28"/>
            <p:cNvSpPr txBox="1">
              <a:spLocks noChangeArrowheads="1"/>
            </p:cNvSpPr>
            <p:nvPr/>
          </p:nvSpPr>
          <p:spPr bwMode="auto">
            <a:xfrm>
              <a:off x="3288" y="3113"/>
              <a:ext cx="18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1500" b="1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6141" name="Text Box 29"/>
            <p:cNvSpPr txBox="1">
              <a:spLocks noChangeArrowheads="1"/>
            </p:cNvSpPr>
            <p:nvPr/>
          </p:nvSpPr>
          <p:spPr bwMode="auto">
            <a:xfrm>
              <a:off x="3288" y="2772"/>
              <a:ext cx="18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1500" b="1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76142" name="Text Box 30"/>
            <p:cNvSpPr txBox="1">
              <a:spLocks noChangeArrowheads="1"/>
            </p:cNvSpPr>
            <p:nvPr/>
          </p:nvSpPr>
          <p:spPr bwMode="auto">
            <a:xfrm>
              <a:off x="3288" y="2454"/>
              <a:ext cx="18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1500" b="1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76143" name="Text Box 31"/>
            <p:cNvSpPr txBox="1">
              <a:spLocks noChangeArrowheads="1"/>
            </p:cNvSpPr>
            <p:nvPr/>
          </p:nvSpPr>
          <p:spPr bwMode="auto">
            <a:xfrm>
              <a:off x="3288" y="2115"/>
              <a:ext cx="18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1500" b="1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76144" name="Text Box 32"/>
            <p:cNvSpPr txBox="1">
              <a:spLocks noChangeArrowheads="1"/>
            </p:cNvSpPr>
            <p:nvPr/>
          </p:nvSpPr>
          <p:spPr bwMode="auto">
            <a:xfrm>
              <a:off x="3288" y="1774"/>
              <a:ext cx="18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1500" b="1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76145" name="Text Box 37"/>
            <p:cNvSpPr txBox="1">
              <a:spLocks noChangeArrowheads="1"/>
            </p:cNvSpPr>
            <p:nvPr/>
          </p:nvSpPr>
          <p:spPr bwMode="auto">
            <a:xfrm>
              <a:off x="3568" y="3446"/>
              <a:ext cx="72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1500" b="1">
                  <a:latin typeface="Times New Roman" panose="02020603050405020304" pitchFamily="18" charset="0"/>
                </a:rPr>
                <a:t>Physical</a:t>
              </a:r>
            </a:p>
          </p:txBody>
        </p:sp>
        <p:sp>
          <p:nvSpPr>
            <p:cNvPr id="176146" name="Text Box 38"/>
            <p:cNvSpPr txBox="1">
              <a:spLocks noChangeArrowheads="1"/>
            </p:cNvSpPr>
            <p:nvPr/>
          </p:nvSpPr>
          <p:spPr bwMode="auto">
            <a:xfrm>
              <a:off x="3515" y="3113"/>
              <a:ext cx="817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1500" b="1">
                  <a:latin typeface="Times New Roman" panose="02020603050405020304" pitchFamily="18" charset="0"/>
                </a:rPr>
                <a:t>Data Link</a:t>
              </a:r>
            </a:p>
          </p:txBody>
        </p:sp>
        <p:sp>
          <p:nvSpPr>
            <p:cNvPr id="176147" name="Text Box 39"/>
            <p:cNvSpPr txBox="1">
              <a:spLocks noChangeArrowheads="1"/>
            </p:cNvSpPr>
            <p:nvPr/>
          </p:nvSpPr>
          <p:spPr bwMode="auto">
            <a:xfrm>
              <a:off x="3560" y="2780"/>
              <a:ext cx="726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1500" b="1">
                  <a:latin typeface="Times New Roman" panose="02020603050405020304" pitchFamily="18" charset="0"/>
                </a:rPr>
                <a:t>Network</a:t>
              </a:r>
            </a:p>
          </p:txBody>
        </p:sp>
        <p:sp>
          <p:nvSpPr>
            <p:cNvPr id="176148" name="Text Box 40"/>
            <p:cNvSpPr txBox="1">
              <a:spLocks noChangeArrowheads="1"/>
            </p:cNvSpPr>
            <p:nvPr/>
          </p:nvSpPr>
          <p:spPr bwMode="auto">
            <a:xfrm>
              <a:off x="3515" y="2448"/>
              <a:ext cx="86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1500" b="1" dirty="0">
                  <a:latin typeface="Times New Roman" panose="02020603050405020304" pitchFamily="18" charset="0"/>
                </a:rPr>
                <a:t>Transport</a:t>
              </a:r>
            </a:p>
          </p:txBody>
        </p:sp>
        <p:sp>
          <p:nvSpPr>
            <p:cNvPr id="176149" name="Text Box 41"/>
            <p:cNvSpPr txBox="1">
              <a:spLocks noChangeArrowheads="1"/>
            </p:cNvSpPr>
            <p:nvPr/>
          </p:nvSpPr>
          <p:spPr bwMode="auto">
            <a:xfrm>
              <a:off x="3590" y="2107"/>
              <a:ext cx="635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1500" b="1">
                  <a:latin typeface="Times New Roman" panose="02020603050405020304" pitchFamily="18" charset="0"/>
                </a:rPr>
                <a:t>Session</a:t>
              </a:r>
            </a:p>
          </p:txBody>
        </p:sp>
        <p:sp>
          <p:nvSpPr>
            <p:cNvPr id="176150" name="Text Box 42"/>
            <p:cNvSpPr txBox="1">
              <a:spLocks noChangeArrowheads="1"/>
            </p:cNvSpPr>
            <p:nvPr/>
          </p:nvSpPr>
          <p:spPr bwMode="auto">
            <a:xfrm>
              <a:off x="3424" y="1768"/>
              <a:ext cx="104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AU" altLang="en-US" sz="1500" b="1">
                  <a:latin typeface="Times New Roman" panose="02020603050405020304" pitchFamily="18" charset="0"/>
                </a:rPr>
                <a:t>Presentation</a:t>
              </a:r>
            </a:p>
          </p:txBody>
        </p:sp>
        <p:sp>
          <p:nvSpPr>
            <p:cNvPr id="176151" name="Text Box 43"/>
            <p:cNvSpPr txBox="1">
              <a:spLocks noChangeArrowheads="1"/>
            </p:cNvSpPr>
            <p:nvPr/>
          </p:nvSpPr>
          <p:spPr bwMode="auto">
            <a:xfrm>
              <a:off x="4451" y="1692"/>
              <a:ext cx="1042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AU" altLang="en-US" sz="1500" b="1" dirty="0">
                  <a:latin typeface="Times New Roman" panose="02020603050405020304" pitchFamily="18" charset="0"/>
                </a:rPr>
                <a:t>Application Layers</a:t>
              </a:r>
            </a:p>
          </p:txBody>
        </p:sp>
        <p:sp>
          <p:nvSpPr>
            <p:cNvPr id="176152" name="Text Box 44"/>
            <p:cNvSpPr txBox="1">
              <a:spLocks noChangeArrowheads="1"/>
            </p:cNvSpPr>
            <p:nvPr/>
          </p:nvSpPr>
          <p:spPr bwMode="auto">
            <a:xfrm>
              <a:off x="4451" y="2779"/>
              <a:ext cx="1042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AU" altLang="en-US" sz="1500" b="1">
                  <a:latin typeface="Times New Roman" panose="02020603050405020304" pitchFamily="18" charset="0"/>
                </a:rPr>
                <a:t>Data Flow Layers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357769"/>
      </p:ext>
    </p:extLst>
  </p:cSld>
  <p:clrMapOvr>
    <a:masterClrMapping/>
  </p:clrMapOvr>
  <p:transition/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66"/>
            <a:ext cx="9144000" cy="320566"/>
          </a:xfrm>
        </p:spPr>
        <p:txBody>
          <a:bodyPr/>
          <a:lstStyle/>
          <a:p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553200"/>
          </a:xfrm>
        </p:spPr>
        <p:txBody>
          <a:bodyPr/>
          <a:lstStyle/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advantages and disadvantages of OSI Model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Arial" charset="0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advantages and disadvantages of TCP/IP Model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Arial" charset="0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difference and similarities between OSI and TCP/IP models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Arial" charset="0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OSI and TCP concepts outdated?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Arial" charset="0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TCP work without OSI?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Arial" charset="0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layers of OSI are relevant to TCP?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Arial" charset="0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difference between Circuit-switching and Packet-switching?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Arial" charset="0"/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the term IP packet?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Arial" charset="0"/>
              <a:buAutoNum type="arabicPeriod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Arial" charset="0"/>
              <a:buAutoNum type="arabicPeriod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7BCCFC3B-E245-4FB1-A938-2B11DA673B57}" type="slidenum">
              <a:rPr lang="en-US" smtClean="0"/>
              <a:pPr>
                <a:defRPr/>
              </a:pPr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6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067800" cy="6553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importantly,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 model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complete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otherwise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incompatible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single machine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layer calls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 of the layer just below 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3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uses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2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provides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4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machines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</a:t>
            </a:r>
            <a:r>
              <a:rPr lang="en-US" sz="2800" b="1" i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one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communicates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governed by an agreed-upon series of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called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05F4C4-1309-4695-AF96-7F42F9AE1945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7492" y="0"/>
            <a:ext cx="8229600" cy="304800"/>
          </a:xfrm>
        </p:spPr>
        <p:txBody>
          <a:bodyPr/>
          <a:lstStyle/>
          <a:p>
            <a:pPr algn="l" eaLnBrk="1" hangingPunct="1"/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2570662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/>
          <a:lstStyle/>
          <a:p>
            <a:pPr algn="l"/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6188075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machine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 given layer are called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processes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therefore a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process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appropriate to a given 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7BCCFC3B-E245-4FB1-A938-2B11DA673B57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1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"/>
            <a:ext cx="8229600" cy="247140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Processes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0" y="247142"/>
            <a:ext cx="9067800" cy="6610858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layers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however,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over to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B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then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up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layer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 its own information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message it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just above it and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whole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just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1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 package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converted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that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transmitted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receiving device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7037C7-5BCE-4425-8CB8-507075EFFACE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2"/>
            <a:ext cx="8229600" cy="247140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Processes------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2400" y="247142"/>
            <a:ext cx="8915400" cy="6610858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 machine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unwrapped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by 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each process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receiving and removing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meant for 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2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data meant for it, then passes the 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 to layer 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3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meant for it and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so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7037C7-5BCE-4425-8CB8-507075EFFACE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224" y="0"/>
            <a:ext cx="8229600" cy="381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Communication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and Layer Architecture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32756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 is a combination of </a:t>
            </a:r>
            <a:r>
              <a:rPr lang="en-US" sz="29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9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sends data from one location to another.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the </a:t>
            </a:r>
            <a:r>
              <a:rPr lang="en-US" sz="29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sz="29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sz="29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carries signals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9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9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9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consists of </a:t>
            </a:r>
            <a:r>
              <a:rPr lang="en-US" sz="29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sz="29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make possible the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we expect from a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task of </a:t>
            </a: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en-US" sz="29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  <a:r>
              <a:rPr lang="en-US" sz="29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one point in the world to another can be broken into several tasks, each performed by a </a:t>
            </a:r>
            <a:r>
              <a:rPr lang="en-US" sz="29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C645AD-31F6-4AEC-ADC8-3C3C78AEC3C2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381000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Layers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sending device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up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	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made possible by an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interface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each pair of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adjacent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defines the information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above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Well-defined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and layer functions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765A0-D172-48FA-B715-DE9F006529E0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381000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Layers---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long as a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the expected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	be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requiring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surrounding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1765A0-D172-48FA-B715-DE9F006529E0}" type="slidenum">
              <a:rPr lang="en-US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80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84356" y="-14081"/>
            <a:ext cx="8534400" cy="395081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Layers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seven layers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thought of as belonging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three subgroups.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 1, 2,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physical, data link, and network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are the 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support layers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they deal with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aspects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moving 	data 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device</a:t>
            </a:r>
            <a:r>
              <a:rPr lang="en-US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(such as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electrical specifications, physical connections, 	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addressing, and transport timing and 	reliability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3CEBB-24D9-49D0-8FA7-2C1F662E0D2E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84356" y="-14081"/>
            <a:ext cx="8534400" cy="395081"/>
          </a:xfrm>
        </p:spPr>
        <p:txBody>
          <a:bodyPr/>
          <a:lstStyle/>
          <a:p>
            <a:r>
              <a:rPr lang="en-US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----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 5, 6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30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0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session, presentation, and application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thought of as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they allow 	</a:t>
            </a:r>
            <a:r>
              <a:rPr lang="en-US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</a:t>
            </a:r>
            <a:r>
              <a:rPr lang="en-US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unrelated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4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30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0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links</a:t>
            </a:r>
            <a:r>
              <a:rPr lang="en-US" sz="30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subgroups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lang="en-US" sz="30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what the 	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</a:t>
            </a:r>
            <a:r>
              <a:rPr lang="en-US" sz="30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US" sz="30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30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transmitted</a:t>
            </a:r>
            <a:r>
              <a:rPr lang="en-US" sz="30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 a form that the 	</a:t>
            </a:r>
            <a:r>
              <a:rPr lang="en-US" sz="30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en-US" sz="30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US" sz="30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83CEBB-24D9-49D0-8FA7-2C1F662E0D2E}" type="slidenum">
              <a:rPr lang="en-US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48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6294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 OSI layers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almost always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layers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 combination of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	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except for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	mostly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igure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shown in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slide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gives an overall view of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 layers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D7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7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D6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unit 	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6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so on.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starts at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7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then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descending, sequential order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FAEEE5-68B9-4B69-AA6B-6E36CF48B88E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7492" y="0"/>
            <a:ext cx="8229600" cy="228600"/>
          </a:xfrm>
        </p:spPr>
        <p:txBody>
          <a:bodyPr/>
          <a:lstStyle/>
          <a:p>
            <a:pPr algn="l" eaLnBrk="1" hangingPunct="1"/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6294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each layer, a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possibly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trailer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Commonly, the 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at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2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passes through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 (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an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 signal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along a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link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FAEEE5-68B9-4B69-AA6B-6E36CF48B88E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7492" y="0"/>
            <a:ext cx="8229600" cy="228600"/>
          </a:xfrm>
        </p:spPr>
        <p:txBody>
          <a:bodyPr/>
          <a:lstStyle/>
          <a:p>
            <a:pPr algn="l" eaLnBrk="1" hangingPunct="1"/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74148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/>
          <a:lstStyle/>
          <a:p>
            <a:pPr algn="l"/>
            <a:r>
              <a:rPr lang="en-US" alt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An exchange using the OSI model</a:t>
            </a: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8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413" y="1203325"/>
            <a:ext cx="8459787" cy="512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DA79B4-977F-4A5A-9D39-0157CFA33AD1}" type="slidenum">
              <a:rPr lang="en-US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0" y="228599"/>
            <a:ext cx="9144000" cy="6492875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passes into layer 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 into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form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units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move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up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 layers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each block of data reaches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higher layer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trailers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it at the 	corresponding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actions 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that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taken.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time it reaches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7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form appropriate to the 	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is made available to the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recipient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D795A-FD2B-4D66-B734-A23447A33D65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7492" y="0"/>
            <a:ext cx="8229600" cy="228600"/>
          </a:xfrm>
        </p:spPr>
        <p:txBody>
          <a:bodyPr/>
          <a:lstStyle/>
          <a:p>
            <a:pPr algn="l" eaLnBrk="1" hangingPunct="1"/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26152"/>
          </a:xfrm>
        </p:spPr>
        <p:txBody>
          <a:bodyPr/>
          <a:lstStyle/>
          <a:p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0" y="226152"/>
            <a:ext cx="9144000" cy="6631848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packet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at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7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6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whole pac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ket at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6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so on.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data portion of 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carries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whole packet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 and header and may be trailer) from 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concept is called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level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- 1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aware of which part of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 is data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which part is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 or trailer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N - 1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whole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coming from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treated as one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integral unit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E230E-5542-4131-861B-BDA026900E19}" type="slidenum">
              <a:rPr lang="en-US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04800"/>
          </a:xfrm>
        </p:spPr>
        <p:txBody>
          <a:bodyPr/>
          <a:lstStyle/>
          <a:p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OSI Model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067800" cy="6553200"/>
          </a:xfrm>
        </p:spPr>
        <p:txBody>
          <a:bodyPr/>
          <a:lstStyle/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a wide variety of choice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have a wide variety of choice since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software/ hardware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GB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 together in </a:t>
            </a:r>
            <a:r>
              <a:rPr lang="en-GB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harmony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 model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fit to any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compatible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software/hardware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different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other parts of the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It does not rely on a specific operating system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convenient since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dealt with at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</a:t>
            </a:r>
            <a:r>
              <a:rPr lang="en-GB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operate </a:t>
            </a:r>
            <a:r>
              <a:rPr lang="en-GB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7BCCFC3B-E245-4FB1-A938-2B11DA673B57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16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067800" cy="457200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Communication</a:t>
            </a:r>
            <a:r>
              <a:rPr lang="en-US" sz="4000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and Layer Architecture----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915400" cy="62642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the services of another software package.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a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sent from the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computer</a:t>
            </a:r>
            <a:r>
              <a:rPr lang="en-US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7BCCFC3B-E245-4FB1-A938-2B11DA673B5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87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/>
          <a:lstStyle/>
          <a:p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OSI Model -----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8991600" cy="63246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makes it </a:t>
            </a:r>
            <a:r>
              <a:rPr lang="en-GB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easier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troubleshoot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may arise at each stage, by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manageable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pieces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To understand the common terms used in networking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 model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help the </a:t>
            </a:r>
            <a:r>
              <a:rPr lang="en-GB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GB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the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</a:t>
            </a:r>
            <a:r>
              <a:rPr lang="en-GB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GB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GB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7BCCFC3B-E245-4FB1-A938-2B11DA673B5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83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04800"/>
          </a:xfrm>
        </p:spPr>
        <p:txBody>
          <a:bodyPr/>
          <a:lstStyle/>
          <a:p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OSI Model-----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5532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Interprets product functionality at each stage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 model 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 uses </a:t>
            </a:r>
            <a:r>
              <a:rPr lang="en-GB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GB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operate without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hitches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each </a:t>
            </a:r>
            <a:r>
              <a:rPr lang="en-GB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it </a:t>
            </a:r>
            <a:r>
              <a:rPr lang="en-GB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well-defined connector.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Encrypt data for security purposes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also available for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Expansion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compression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messages is simplified to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travels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one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7BCCFC3B-E245-4FB1-A938-2B11DA673B57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74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04800"/>
          </a:xfrm>
        </p:spPr>
        <p:txBody>
          <a:bodyPr/>
          <a:lstStyle/>
          <a:p>
            <a:r>
              <a:rPr lang="en-GB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OSI Model------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5532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It is easier to add multiple network models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 model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designed in such a way that user further 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the </a:t>
            </a:r>
            <a:r>
              <a:rPr lang="en-GB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you can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 than the existing one.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its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obtained in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thereby it requires </a:t>
            </a:r>
            <a:r>
              <a:rPr lang="en-GB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know-how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7BCCFC3B-E245-4FB1-A938-2B11DA673B57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17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199"/>
          </a:xfrm>
        </p:spPr>
        <p:txBody>
          <a:bodyPr/>
          <a:lstStyle/>
          <a:p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Physical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-1" y="329758"/>
            <a:ext cx="9112469" cy="2946842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 the functions required to carry a </a:t>
            </a:r>
            <a:r>
              <a:rPr lang="en-US" sz="21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en-US" sz="21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a </a:t>
            </a:r>
            <a:r>
              <a:rPr lang="en-US" sz="21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sz="21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deals with the </a:t>
            </a:r>
            <a:r>
              <a:rPr lang="en-US" sz="21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</a:t>
            </a:r>
            <a:r>
              <a:rPr lang="en-US" sz="21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1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electrical</a:t>
            </a:r>
            <a:r>
              <a:rPr lang="en-US" sz="21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1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1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</a:t>
            </a:r>
            <a:r>
              <a:rPr 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defines</a:t>
            </a:r>
            <a:r>
              <a:rPr lang="en-US" sz="21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1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sz="21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1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to perform for transmission to occur.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019137"/>
            <a:ext cx="9144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layer is responsible for movements of individual bits from one hop (node) to the next.</a:t>
            </a:r>
          </a:p>
        </p:txBody>
      </p:sp>
      <p:pic>
        <p:nvPicPr>
          <p:cNvPr id="19461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3417490"/>
            <a:ext cx="6937375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AE69B3-7220-41DB-B9FB-50F0FE2D68A9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/>
          <a:lstStyle/>
          <a:p>
            <a:pPr>
              <a:defRPr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Physical Layer</a:t>
            </a:r>
            <a:endParaRPr lang="en-US" sz="2400" b="1" dirty="0">
              <a:solidFill>
                <a:srgbClr val="3813D3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b="1" dirty="0">
                <a:solidFill>
                  <a:srgbClr val="3813D3"/>
                </a:solidFill>
                <a:latin typeface="Andalus" pitchFamily="18" charset="-78"/>
                <a:cs typeface="Andalus" pitchFamily="18" charset="-78"/>
              </a:rPr>
              <a:t>The physical layer is also concerned with the following: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Font typeface="Calibri" pitchFamily="34" charset="0"/>
              <a:buAutoNum type="arabicPeriod"/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characteristics of interfaces and medium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defines the type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Representation of bits.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consists of a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en-US" sz="28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with no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nterpretation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0CCBD-0DC0-4FAA-A1B1-6A01928019AF}" type="slidenum">
              <a:rPr lang="en-US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/>
          <a:lstStyle/>
          <a:p>
            <a:pPr algn="l">
              <a:defRPr/>
            </a:pPr>
            <a:r>
              <a:rPr lang="en-US" sz="24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  <a:endParaRPr lang="en-US" sz="2400" b="1" dirty="0">
              <a:solidFill>
                <a:srgbClr val="3813D3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8991600" cy="6477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transmitted, bits must be </a:t>
            </a:r>
            <a:r>
              <a:rPr lang="en-US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encoded into signals - electrical or optical.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type of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(how </a:t>
            </a:r>
            <a:r>
              <a:rPr lang="en-US" sz="30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0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changed to signals).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Data rate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rate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</a:t>
            </a:r>
            <a:r>
              <a:rPr lang="en-US" sz="30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0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second - is also defined by the </a:t>
            </a:r>
            <a:r>
              <a:rPr lang="en-US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the 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the </a:t>
            </a:r>
            <a:r>
              <a:rPr lang="en-US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how long it lasts.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B0CCBD-0DC0-4FAA-A1B1-6A01928019AF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428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0999"/>
            <a:ext cx="8382000" cy="634047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Synchronization of bits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must use the same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rate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also must be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the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Line configuration.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concerned with 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– to – point or multipoint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B45FE-ABEC-4A01-B9DF-78EDFE67A22B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492" y="0"/>
            <a:ext cx="8229600" cy="381000"/>
          </a:xfrm>
        </p:spPr>
        <p:txBody>
          <a:bodyPr/>
          <a:lstStyle/>
          <a:p>
            <a:pPr algn="l" eaLnBrk="1" hangingPunct="1"/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1722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Physical topology.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topology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how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connected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 make a </a:t>
            </a:r>
            <a:r>
              <a:rPr lang="en-US" sz="2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Transmission mode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defines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devices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half-duplex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full-duplex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B45FE-ABEC-4A01-B9DF-78EDFE67A22B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7492" y="0"/>
            <a:ext cx="8229600" cy="381000"/>
          </a:xfrm>
        </p:spPr>
        <p:txBody>
          <a:bodyPr/>
          <a:lstStyle/>
          <a:p>
            <a:pPr algn="l" eaLnBrk="1" hangingPunct="1"/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2751115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398208" y="1"/>
            <a:ext cx="8229600" cy="304800"/>
          </a:xfrm>
        </p:spPr>
        <p:txBody>
          <a:bodyPr/>
          <a:lstStyle/>
          <a:p>
            <a:r>
              <a:rPr lang="en-US" sz="30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2. 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1"/>
            <a:ext cx="9144000" cy="2971799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a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 link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the physical layer appear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error-free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upper layer (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figure shows the relationship of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and physical layers.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" y="6027003"/>
            <a:ext cx="8763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 link layer is responsible for moving frames from one hop (node) to the next.</a:t>
            </a:r>
          </a:p>
        </p:txBody>
      </p:sp>
      <p:pic>
        <p:nvPicPr>
          <p:cNvPr id="22533" name="Picture 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" y="3175853"/>
            <a:ext cx="83058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778167-C859-4EE2-92F2-F1CCBD4AD071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Page </a:t>
            </a:r>
            <a:fld id="{7B885E34-8142-4845-9090-BD06AFA8254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548959"/>
              </p:ext>
            </p:extLst>
          </p:nvPr>
        </p:nvGraphicFramePr>
        <p:xfrm>
          <a:off x="228600" y="434959"/>
          <a:ext cx="8305802" cy="101041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456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9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03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1414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Start Frame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/>
                        <a:t>(Flag)</a:t>
                      </a:r>
                      <a:endParaRPr lang="en-US" sz="20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Header</a:t>
                      </a:r>
                      <a:endParaRPr lang="en-US" sz="2000" b="1" i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Data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Trailer</a:t>
                      </a:r>
                      <a:endParaRPr lang="en-US" sz="2000" b="1" i="1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Stop Frame</a:t>
                      </a:r>
                    </a:p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(Flag)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8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1200" dirty="0"/>
                    </a:p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Address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1200" dirty="0"/>
                    </a:p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Type/Length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kern="1200" dirty="0"/>
                    </a:p>
                    <a:p>
                      <a:pPr marL="0" marR="0" algn="ctr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/>
                        <a:t>FCS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2" y="0"/>
            <a:ext cx="8229600" cy="344214"/>
          </a:xfrm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 2 frame structure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941977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eaLnBrk="0" hangingPunct="0">
              <a:lnSpc>
                <a:spcPct val="150000"/>
              </a:lnSpc>
              <a:spcBef>
                <a:spcPts val="0"/>
              </a:spcBef>
              <a:buAutoNum type="arabicPeriod"/>
              <a:defRPr/>
            </a:pP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Framing</a:t>
            </a:r>
          </a:p>
          <a:p>
            <a:pPr marL="457200" indent="-457200" algn="just" eaLnBrk="0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 the </a:t>
            </a:r>
            <a:r>
              <a:rPr lang="en-US" sz="27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packets received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manageable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called </a:t>
            </a:r>
            <a:r>
              <a:rPr lang="en-US" sz="27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Physical addressing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to be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different </a:t>
            </a:r>
            <a:r>
              <a:rPr lang="en-US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sz="27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7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a </a:t>
            </a:r>
            <a:r>
              <a:rPr lang="en-US" sz="27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sz="27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define the </a:t>
            </a:r>
            <a:r>
              <a:rPr lang="en-US" sz="27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and/or </a:t>
            </a:r>
            <a:r>
              <a:rPr lang="en-US" sz="27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7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228600" y="1682541"/>
            <a:ext cx="8229600" cy="36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2800" b="1" dirty="0">
                <a:solidFill>
                  <a:srgbClr val="3813D3"/>
                </a:solidFill>
                <a:latin typeface="Andalus" pitchFamily="18" charset="-78"/>
                <a:cs typeface="Andalus" pitchFamily="18" charset="-78"/>
              </a:rPr>
              <a:t>Data Link Layer Responsibilities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47492" y="0"/>
            <a:ext cx="8229600" cy="381000"/>
          </a:xfrm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Layered Tasks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the concept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our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let us consider </a:t>
            </a:r>
            <a:r>
              <a:rPr lang="en-US" sz="20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friends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</a:t>
            </a:r>
            <a:r>
              <a:rPr lang="en-US" sz="20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postal</a:t>
            </a:r>
            <a:r>
              <a:rPr lang="en-US" sz="20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US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would be complex if there were </a:t>
            </a:r>
            <a:r>
              <a:rPr lang="en-US" sz="24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services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from the </a:t>
            </a:r>
            <a:r>
              <a:rPr lang="en-US" sz="24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 office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10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321061"/>
            <a:ext cx="5791200" cy="340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A50FD9-2064-47E9-BCC7-FC58F9EBA4D6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492" y="228600"/>
            <a:ext cx="8691708" cy="6629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intended for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outside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sender‘s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3"/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control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which the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absorbed by the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less than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which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produced in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imposes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control 	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 to avoid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overwhelming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121B4E-42A2-44C2-B736-745461F558A3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7492" y="0"/>
            <a:ext cx="8229600" cy="228600"/>
          </a:xfrm>
        </p:spPr>
        <p:txBody>
          <a:bodyPr/>
          <a:lstStyle/>
          <a:p>
            <a:pPr algn="l" eaLnBrk="1" hangingPunct="1"/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6294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Error control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mechanisms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retransmit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damaged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uses 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control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normally achieved through a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trailer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to the end of the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Access control</a:t>
            </a:r>
            <a:endParaRPr 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necessary to determine which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the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any given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121B4E-42A2-44C2-B736-745461F558A3}" type="slidenum">
              <a:rPr lang="en-US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7492" y="0"/>
            <a:ext cx="8229600" cy="228600"/>
          </a:xfrm>
        </p:spPr>
        <p:txBody>
          <a:bodyPr/>
          <a:lstStyle/>
          <a:p>
            <a:pPr algn="l" eaLnBrk="1" hangingPunct="1"/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3317125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8200"/>
          </a:xfrm>
        </p:spPr>
        <p:txBody>
          <a:bodyPr/>
          <a:lstStyle/>
          <a:p>
            <a:pPr algn="l">
              <a:defRPr/>
            </a:pPr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Hop-to-hop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(node-to-node) delivery by data link layer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7509164" cy="578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41A02B-B49D-4974-8D71-9560E7B9D3D2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5532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figure above shows, communication at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occurs between two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adjacent nodes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deliveries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made.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 layer at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sends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sends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FBBC8C-12F6-4F81-88E3-E4465E145D3A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6988" y="0"/>
            <a:ext cx="8229600" cy="304800"/>
          </a:xfrm>
        </p:spPr>
        <p:txBody>
          <a:bodyPr/>
          <a:lstStyle/>
          <a:p>
            <a:pPr algn="l" eaLnBrk="1" hangingPunct="1"/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5532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values of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trailers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also be different if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FBBC8C-12F6-4F81-88E3-E4465E145D3A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6988" y="0"/>
            <a:ext cx="8229600" cy="304800"/>
          </a:xfrm>
        </p:spPr>
        <p:txBody>
          <a:bodyPr/>
          <a:lstStyle/>
          <a:p>
            <a:pPr algn="l" eaLnBrk="1" hangingPunct="1"/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42692998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457200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Framing</a:t>
            </a:r>
            <a:endParaRPr lang="en-US" sz="2800" b="1" dirty="0">
              <a:solidFill>
                <a:srgbClr val="FF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0" y="259429"/>
            <a:ext cx="9144000" cy="6598571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needs to pack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so that each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distinguishable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another.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postal system practices a type of framing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 act of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an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envelope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piece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envelope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delimiter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envelope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defines the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is 	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many-to-many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carrier facility.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EDED5-125A-4BA9-8C29-C4AA685822DE}" type="slidenum">
              <a:rPr lang="en-US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457200"/>
          </a:xfrm>
        </p:spPr>
        <p:txBody>
          <a:bodyPr/>
          <a:lstStyle/>
          <a:p>
            <a:r>
              <a:rPr lang="en-US" sz="3200" b="1" dirty="0" err="1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</a:t>
            </a:r>
            <a:r>
              <a:rPr lang="en-US" sz="32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----</a:t>
            </a:r>
            <a:endParaRPr lang="en-US" sz="2800" b="1" dirty="0">
              <a:solidFill>
                <a:srgbClr val="00B05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8991600" cy="64008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one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from other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	other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the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recipient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receipt.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here is about the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 whole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could be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one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is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normally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3813D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EDED5-125A-4BA9-8C29-C4AA685822DE}" type="slidenum">
              <a:rPr lang="en-US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842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reason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that a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can be very large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one very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even a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single-bit error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require the 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retransmission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divided into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single-bit error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that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solidFill>
                <a:srgbClr val="3813D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Frames can be of: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size Framing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 size Framing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§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3B31A2-854C-4617-B5C7-5DB0863E9645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381000"/>
          </a:xfrm>
        </p:spPr>
        <p:txBody>
          <a:bodyPr/>
          <a:lstStyle/>
          <a:p>
            <a:pPr algn="l" eaLnBrk="1" hangingPunct="1"/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53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Fixed-Size Framing</a:t>
            </a:r>
            <a:endParaRPr lang="en-US" sz="253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53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fixed-size framing</a:t>
            </a:r>
            <a:r>
              <a:rPr lang="en-US" sz="2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is </a:t>
            </a:r>
            <a:r>
              <a:rPr lang="en-US" sz="253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 for </a:t>
            </a:r>
            <a:r>
              <a:rPr lang="en-US" sz="253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</a:t>
            </a:r>
            <a:r>
              <a:rPr lang="en-US" sz="2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53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boundaries</a:t>
            </a:r>
            <a:r>
              <a:rPr lang="en-US" sz="2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53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lang="en-US" sz="2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the </a:t>
            </a:r>
            <a:r>
              <a:rPr lang="en-US" sz="253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3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itself</a:t>
            </a:r>
            <a:r>
              <a:rPr lang="en-US" sz="2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as a </a:t>
            </a:r>
            <a:r>
              <a:rPr lang="en-US" sz="253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delimiter</a:t>
            </a:r>
            <a:r>
              <a:rPr lang="en-US" sz="253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53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this type of </a:t>
            </a:r>
            <a:r>
              <a:rPr lang="en-US" sz="253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framing</a:t>
            </a:r>
            <a:r>
              <a:rPr lang="en-US" sz="2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sz="253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 wide-area network,</a:t>
            </a:r>
            <a:r>
              <a:rPr lang="en-US" sz="2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uses </a:t>
            </a:r>
            <a:r>
              <a:rPr lang="en-US" sz="253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lang="en-US" sz="2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53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</a:t>
            </a:r>
            <a:r>
              <a:rPr lang="en-US" sz="2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3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2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called </a:t>
            </a:r>
            <a:r>
              <a:rPr lang="en-US" sz="253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  <a:r>
              <a:rPr lang="en-US" sz="2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3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Variable-Size Framing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53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Variable-size framing </a:t>
            </a:r>
            <a:r>
              <a:rPr lang="en-US" sz="2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prevalent in </a:t>
            </a:r>
            <a:r>
              <a:rPr lang="en-US" sz="253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area networks</a:t>
            </a:r>
            <a:r>
              <a:rPr lang="en-US" sz="2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53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variable-size framing</a:t>
            </a:r>
            <a:r>
              <a:rPr lang="en-US" sz="2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need a way to define the </a:t>
            </a:r>
            <a:r>
              <a:rPr lang="en-US" sz="253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the frame</a:t>
            </a:r>
            <a:r>
              <a:rPr lang="en-US" sz="2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253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beginning of the next</a:t>
            </a:r>
            <a:r>
              <a:rPr lang="en-US" sz="253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Historically, </a:t>
            </a:r>
            <a:r>
              <a:rPr lang="en-US" sz="253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3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  <a:r>
              <a:rPr lang="en-US" sz="2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were used for this purpose: a </a:t>
            </a:r>
            <a:r>
              <a:rPr lang="en-US" sz="253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character-oriented</a:t>
            </a:r>
            <a:r>
              <a:rPr lang="en-US" sz="2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 and a </a:t>
            </a:r>
            <a:r>
              <a:rPr lang="en-US" sz="253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bit-oriented </a:t>
            </a:r>
            <a:r>
              <a:rPr lang="en-US" sz="25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FEC7F-9D84-43DF-ADDA-C6E2E9A4F1C6}" type="slidenum">
              <a:rPr lang="en-US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0" y="97700"/>
            <a:ext cx="9144000" cy="676030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6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6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600" dirty="0"/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Character-Oriented</a:t>
            </a:r>
            <a:r>
              <a:rPr lang="en-US" sz="2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character-oriented protocol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to be carried are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8-bit characters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 system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normally carries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other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trailer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carries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correction 	redundant bits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are also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bits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8FEC7F-9D84-43DF-ADDA-C6E2E9A4F1C6}" type="slidenum">
              <a:rPr lang="en-US"/>
              <a:pPr>
                <a:defRPr/>
              </a:pPr>
              <a:t>49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3"/>
          <a:srcRect l="42801" t="17135" r="10798" b="68624"/>
          <a:stretch>
            <a:fillRect/>
          </a:stretch>
        </p:blipFill>
        <p:spPr bwMode="auto">
          <a:xfrm>
            <a:off x="147492" y="134486"/>
            <a:ext cx="8996508" cy="199911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2793057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533399"/>
          </a:xfrm>
          <a:noFill/>
          <a:ln/>
        </p:spPr>
        <p:txBody>
          <a:bodyPr>
            <a:no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120000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Standards</a:t>
            </a:r>
            <a:endParaRPr lang="en-US" altLang="en-US" sz="2800" b="1" dirty="0">
              <a:solidFill>
                <a:schemeClr val="folHlink"/>
              </a:solidFill>
            </a:endParaRPr>
          </a:p>
        </p:txBody>
      </p:sp>
      <p:sp>
        <p:nvSpPr>
          <p:cNvPr id="458755" name="Rectangle 1027"/>
          <p:cNvSpPr>
            <a:spLocks noGrp="1" noChangeArrowheads="1"/>
          </p:cNvSpPr>
          <p:nvPr>
            <p:ph idx="1"/>
          </p:nvPr>
        </p:nvSpPr>
        <p:spPr>
          <a:xfrm>
            <a:off x="76200" y="533399"/>
            <a:ext cx="8915400" cy="6400799"/>
          </a:xfrm>
          <a:noFill/>
          <a:ln/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agreed on common 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3000" b="1" dirty="0">
                <a:solidFill>
                  <a:srgbClr val="CC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devices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made by </a:t>
            </a:r>
            <a:r>
              <a:rPr lang="en-GB" sz="3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vendors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would </a:t>
            </a:r>
            <a:r>
              <a:rPr lang="en-GB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able to 	</a:t>
            </a:r>
            <a:r>
              <a:rPr lang="en-GB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3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GB" sz="30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30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determines how </a:t>
            </a:r>
            <a:r>
              <a:rPr lang="en-GB" sz="30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</a:t>
            </a:r>
            <a:r>
              <a:rPr lang="en-GB" sz="30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 standards 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</a:t>
            </a:r>
            <a:r>
              <a:rPr lang="en-GB" sz="30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GB" sz="30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66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needed for </a:t>
            </a:r>
            <a:r>
              <a:rPr lang="en-GB" sz="3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sz="3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networking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30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5624513"/>
            <a:ext cx="2057400" cy="273844"/>
          </a:xfrm>
        </p:spPr>
        <p:txBody>
          <a:bodyPr/>
          <a:lstStyle/>
          <a:p>
            <a:fld id="{53AB83BA-DCC4-4B78-AED8-6B314CD107A8}" type="slidenum">
              <a:rPr lang="de-DE" altLang="en-US"/>
              <a:pPr/>
              <a:t>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554360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95868" y="93408"/>
            <a:ext cx="8458200" cy="441325"/>
          </a:xfrm>
        </p:spPr>
        <p:txBody>
          <a:bodyPr/>
          <a:lstStyle/>
          <a:p>
            <a:pPr algn="l"/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Character-Oriented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Protocols-----</a:t>
            </a:r>
            <a:endParaRPr lang="en-US" sz="2800" b="1" dirty="0">
              <a:solidFill>
                <a:srgbClr val="00B05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8-bit (1-byte) flag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composed of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protocol-dependent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Character-oriented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popular when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could be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any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for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however, we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5198CE-3A89-42A0-ABD1-212DF050FC66}" type="slidenum">
              <a:rPr lang="en-US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5532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for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could also be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this happens, 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when it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encounters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thinks it has reached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byte-stuffing strategy</a:t>
            </a:r>
            <a:r>
              <a:rPr lang="en-US" sz="26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character-oriented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 stuffing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 stuffing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special byte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there is a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stuffed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A94B5-F80B-4FE3-9FC3-48F4BCC3BF41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9858" y="92075"/>
            <a:ext cx="8229600" cy="381000"/>
          </a:xfrm>
        </p:spPr>
        <p:txBody>
          <a:bodyPr/>
          <a:lstStyle/>
          <a:p>
            <a:pPr algn="l" eaLnBrk="1" hangingPunct="1"/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Character-Oriented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Protocols-----</a:t>
            </a:r>
            <a:endParaRPr lang="en-US" sz="2800" b="1" dirty="0">
              <a:solidFill>
                <a:srgbClr val="00B050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671143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0" y="438807"/>
            <a:ext cx="8991600" cy="641919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usually called the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escape character (ESC)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predefined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Whenever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encounters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removes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from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treats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delimiting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stuffing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escape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presence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it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contains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or more 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escape characters followed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A94B5-F80B-4FE3-9FC3-48F4BCC3BF41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9100" y="57807"/>
            <a:ext cx="8229600" cy="381000"/>
          </a:xfrm>
        </p:spPr>
        <p:txBody>
          <a:bodyPr/>
          <a:lstStyle/>
          <a:p>
            <a:pPr algn="l" eaLnBrk="1" hangingPunct="1"/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Character-Oriented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Protocols-----</a:t>
            </a:r>
            <a:endParaRPr lang="en-US" sz="2800" b="1" dirty="0">
              <a:solidFill>
                <a:srgbClr val="00B050"/>
              </a:solidFill>
              <a:latin typeface="Andalus" pitchFamily="18" charset="-78"/>
              <a:cs typeface="Andalus" pitchFamily="18" charset="-78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0" y="438807"/>
            <a:ext cx="9144000" cy="641919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incorrectly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escape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are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also be marked by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escape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if 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added to show that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part of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3813D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9A94B5-F80B-4FE3-9FC3-48F4BCC3BF41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9100" y="57807"/>
            <a:ext cx="8229600" cy="381000"/>
          </a:xfrm>
        </p:spPr>
        <p:txBody>
          <a:bodyPr/>
          <a:lstStyle/>
          <a:p>
            <a:pPr algn="l" eaLnBrk="1" hangingPunct="1"/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Character-Oriented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Protocols-----</a:t>
            </a:r>
            <a:endParaRPr lang="en-US" sz="2800" b="1" dirty="0">
              <a:solidFill>
                <a:srgbClr val="00B050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98121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636" y="609601"/>
            <a:ext cx="8735964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5181600"/>
            <a:ext cx="8991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stuffing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1 extra byte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there is a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escape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8D421D-FE64-4F58-8D04-DA7DF7E02062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7492" y="228600"/>
            <a:ext cx="8229600" cy="381000"/>
          </a:xfrm>
        </p:spPr>
        <p:txBody>
          <a:bodyPr/>
          <a:lstStyle/>
          <a:p>
            <a:pPr algn="l" eaLnBrk="1" hangingPunct="1"/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136634" y="-36786"/>
            <a:ext cx="8229600" cy="487362"/>
          </a:xfrm>
        </p:spPr>
        <p:txBody>
          <a:bodyPr/>
          <a:lstStyle/>
          <a:p>
            <a:pPr algn="l"/>
            <a:r>
              <a:rPr lang="en-US" sz="32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Bit-Oriented</a:t>
            </a:r>
            <a:r>
              <a:rPr lang="en-US" sz="3600" i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0" y="450575"/>
            <a:ext cx="9144000" cy="4943749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bit-oriented protocol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section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interpreted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so on.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trailers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we still need a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delimiter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separate one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a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8-bit pattern flag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01111110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delimiter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define the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beginning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shown in the figure.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634" y="5227637"/>
            <a:ext cx="884713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0B4FAF-E13D-44EB-AD05-B663A53D19EA}" type="slidenum">
              <a:rPr lang="en-US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0" y="152400"/>
            <a:ext cx="9144000" cy="67056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create the same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saw in 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byte-oriented protocols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if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appears in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need to somehow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this is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end of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do this by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stuffing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single bit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(instead of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byte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looking like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stuffing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stuffing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a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consecutive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bits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encountered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 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99632-337E-4382-B098-B44B7F13CD0E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52400"/>
          </a:xfrm>
        </p:spPr>
        <p:txBody>
          <a:bodyPr/>
          <a:lstStyle/>
          <a:p>
            <a:pPr algn="l" eaLnBrk="1" hangingPunct="1"/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stuffed bit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eventually removed from the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followed by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1s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regardless of the 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bit.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inadvertently appear in the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99632-337E-4382-B098-B44B7F13CD0E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52400"/>
          </a:xfrm>
        </p:spPr>
        <p:txBody>
          <a:bodyPr/>
          <a:lstStyle/>
          <a:p>
            <a:pPr algn="l" eaLnBrk="1" hangingPunct="1"/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23923705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rot="5400000">
            <a:off x="1064419" y="4458494"/>
            <a:ext cx="533400" cy="158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0" y="5156559"/>
            <a:ext cx="914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  <a:defRPr/>
            </a:pP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stuffing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one extra 0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consecutive 1s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a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mistaken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0111110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7492" y="457200"/>
            <a:ext cx="8996508" cy="4648200"/>
            <a:chOff x="469900" y="152400"/>
            <a:chExt cx="8204200" cy="5791200"/>
          </a:xfrm>
        </p:grpSpPr>
        <p:pic>
          <p:nvPicPr>
            <p:cNvPr id="36868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69900" y="152400"/>
              <a:ext cx="8204200" cy="5791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871" name="Line 8"/>
            <p:cNvSpPr>
              <a:spLocks noChangeShapeType="1"/>
            </p:cNvSpPr>
            <p:nvPr/>
          </p:nvSpPr>
          <p:spPr bwMode="auto">
            <a:xfrm flipH="1">
              <a:off x="4572000" y="609600"/>
              <a:ext cx="2590800" cy="1371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36872" name="Line 9"/>
            <p:cNvSpPr>
              <a:spLocks noChangeShapeType="1"/>
            </p:cNvSpPr>
            <p:nvPr/>
          </p:nvSpPr>
          <p:spPr bwMode="auto">
            <a:xfrm flipH="1">
              <a:off x="5905500" y="609600"/>
              <a:ext cx="1257300" cy="1346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F32182-306C-4A97-A0E8-E2C7F724B405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8002" y="25041"/>
            <a:ext cx="8229600" cy="381000"/>
          </a:xfrm>
        </p:spPr>
        <p:txBody>
          <a:bodyPr/>
          <a:lstStyle/>
          <a:p>
            <a:pPr algn="l" eaLnBrk="1" hangingPunct="1"/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0" y="396875"/>
            <a:ext cx="9144000" cy="6461125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figure shows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stuffing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even if we have a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after five 1s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still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stuff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removed by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if 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01111110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appears in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will change to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011111010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stuffed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is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mistaken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flag 01111110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stuffed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is recognized by 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6CEC55-65DD-4B57-8B13-B966A6C24BA2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228600" y="15875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457200"/>
          </a:xfrm>
          <a:noFill/>
          <a:ln/>
        </p:spPr>
        <p:txBody>
          <a:bodyPr>
            <a:no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120000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Standards-----</a:t>
            </a:r>
            <a:endParaRPr lang="en-US" altLang="en-US" sz="2800" b="1" dirty="0">
              <a:solidFill>
                <a:schemeClr val="folHlink"/>
              </a:solidFill>
            </a:endParaRPr>
          </a:p>
        </p:txBody>
      </p:sp>
      <p:sp>
        <p:nvSpPr>
          <p:cNvPr id="458755" name="Rectangle 1027"/>
          <p:cNvSpPr>
            <a:spLocks noGrp="1" noChangeArrowheads="1"/>
          </p:cNvSpPr>
          <p:nvPr>
            <p:ph idx="1"/>
          </p:nvPr>
        </p:nvSpPr>
        <p:spPr>
          <a:xfrm>
            <a:off x="0" y="457200"/>
            <a:ext cx="9144000" cy="5543550"/>
          </a:xfrm>
          <a:noFill/>
          <a:ln/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rgbClr val="6600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 in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creating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allow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vendors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basis of the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their 	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being </a:t>
            </a:r>
            <a:r>
              <a:rPr lang="en-GB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compatible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GB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Ø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past years many of the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were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different </a:t>
            </a:r>
            <a:r>
              <a:rPr lang="en-GB" alt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alt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implementations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None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as a result they were </a:t>
            </a:r>
            <a:r>
              <a:rPr lang="en-GB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incompatible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 became </a:t>
            </a:r>
            <a:r>
              <a:rPr lang="en-GB" altLang="en-US" sz="28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GB" altLang="en-US" sz="28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networks 	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GB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specifications 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communicate  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GB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GB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5624513"/>
            <a:ext cx="2057400" cy="273844"/>
          </a:xfrm>
        </p:spPr>
        <p:txBody>
          <a:bodyPr/>
          <a:lstStyle/>
          <a:p>
            <a:fld id="{53AB83BA-DCC4-4B78-AED8-6B314CD107A8}" type="slidenum">
              <a:rPr lang="de-DE" altLang="en-US"/>
              <a:pPr/>
              <a:t>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090153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288925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2. Flow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Andalus" pitchFamily="18" charset="-78"/>
                <a:cs typeface="Andalus" pitchFamily="18" charset="-78"/>
              </a:rPr>
              <a:t>Control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xfrm>
            <a:off x="0" y="152401"/>
            <a:ext cx="9144000" cy="67056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control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coordinates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amount of data that can be sent before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acknowledgment and is one of the most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duties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of procedures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tells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much data it can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it must wait for an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flow of data must not be allowed to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overwhelm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which it can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incoming data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amount of memory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3022C3-61D7-4C0B-858C-87995FA8F5CB}" type="slidenum">
              <a:rPr lang="en-US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xfrm>
            <a:off x="0" y="312573"/>
            <a:ext cx="8915400" cy="6545427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able to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sending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those limits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send fewer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temporarily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they can be used.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rate of such processing is often slower than the rate of transmission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3022C3-61D7-4C0B-858C-87995FA8F5CB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66700" y="-68427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36924030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xfrm>
            <a:off x="0" y="312573"/>
            <a:ext cx="9144000" cy="6545427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reason, each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reserved for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until they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begins to 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able to tell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halt transmission</a:t>
            </a:r>
            <a:r>
              <a:rPr lang="en-US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it is once again able to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3022C3-61D7-4C0B-858C-87995FA8F5CB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66700" y="-68427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3670693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304800"/>
          </a:xfrm>
        </p:spPr>
        <p:txBody>
          <a:bodyPr/>
          <a:lstStyle/>
          <a:p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Media</a:t>
            </a:r>
            <a:r>
              <a:rPr lang="en-US" sz="3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0" y="304800"/>
            <a:ext cx="9144000" cy="6553200"/>
          </a:xfrm>
        </p:spPr>
        <p:txBody>
          <a:bodyPr/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further be divided in 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 sub-layer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responsible for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and error control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link control (LLC) layer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algn="just">
              <a:lnSpc>
                <a:spcPct val="14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sub-layer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 mostly responsible for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access resolution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access control (MAC) layer</a:t>
            </a:r>
          </a:p>
          <a:p>
            <a:pPr algn="just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use a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called a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multipoint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broadcast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40000"/>
              </a:lnSpc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we need a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multiple-access protocol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coordinate 	access 	to the link.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196E1C-5A9D-43CA-ACD5-576C341DC1FD}" type="slidenum">
              <a:rPr lang="en-US"/>
              <a:pPr>
                <a:defRPr/>
              </a:pPr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xfrm>
            <a:off x="419100" y="0"/>
            <a:ext cx="8229600" cy="304800"/>
          </a:xfrm>
        </p:spPr>
        <p:txBody>
          <a:bodyPr/>
          <a:lstStyle/>
          <a:p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Media</a:t>
            </a:r>
            <a:r>
              <a:rPr lang="en-US" sz="3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control-----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0" y="304800"/>
            <a:ext cx="9144000" cy="6553200"/>
          </a:xfrm>
        </p:spPr>
        <p:txBody>
          <a:bodyPr/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medium is similar to the rules of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speaking in an assembly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procedures guarantee that the right to speak is upheld and ensure that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people do not speak at the same 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40000"/>
              </a:lnSpc>
              <a:buNone/>
            </a:pP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not interrupt each other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monopolize 	the discussio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so on.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196E1C-5A9D-43CA-ACD5-576C341DC1FD}" type="slidenum">
              <a:rPr lang="en-US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274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xfrm>
            <a:off x="0" y="1600200"/>
            <a:ext cx="9067800" cy="52578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channelization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Division Multiple Access (FDMA), Time Division Multiple Access (TDMA), and 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Division Multiple Access (CDMA)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002" y="382315"/>
            <a:ext cx="8305800" cy="3884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ECDAA8-4994-40C8-B190-767668F21398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47492" y="22860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467710" y="0"/>
            <a:ext cx="8229600" cy="372299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Random Access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>
          <a:xfrm>
            <a:off x="76200" y="228600"/>
            <a:ext cx="8991600" cy="662940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or contention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methods,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station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superior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another station and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assigned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station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permits, or does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another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each instance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has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send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defined by 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whether or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(idle or busy).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3D779E-10AD-401F-9C7B-6CA91908FB61}" type="slidenum">
              <a:rPr lang="en-US"/>
              <a:pPr>
                <a:defRPr/>
              </a:pPr>
              <a:t>66</a:t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/>
          </p:cNvSpPr>
          <p:nvPr>
            <p:ph type="body" idx="1"/>
          </p:nvPr>
        </p:nvSpPr>
        <p:spPr>
          <a:xfrm>
            <a:off x="0" y="380999"/>
            <a:ext cx="9067800" cy="6340475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each station can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it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condition that it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method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station</a:t>
            </a:r>
            <a:r>
              <a:rPr lang="en-US" sz="2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being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any other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if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 one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tries to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is an access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conflict-collision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-and the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either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destroyed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conflict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to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when it happens, each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follows 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answers the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EB7CDC-200E-494D-86C3-0D5B6A7E96F2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52400" y="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/>
          </p:cNvSpPr>
          <p:nvPr>
            <p:ph type="body" idx="1"/>
          </p:nvPr>
        </p:nvSpPr>
        <p:spPr>
          <a:xfrm>
            <a:off x="0" y="152400"/>
            <a:ext cx="9144000" cy="6705600"/>
          </a:xfrm>
        </p:spPr>
        <p:txBody>
          <a:bodyPr/>
          <a:lstStyle/>
          <a:p>
            <a:pPr marL="855662" lvl="1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855662" lvl="1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busy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855662" lvl="1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transmission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855662" lvl="1" indent="-4572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if there is an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conflict?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have evolved from a very interesting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known as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ALOHA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used a very simple procedure called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forces 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transmitting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indent="-344488" algn="just">
              <a:lnSpc>
                <a:spcPct val="150000"/>
              </a:lnSpc>
              <a:buFont typeface="Wingdings" pitchFamily="2" charset="2"/>
              <a:buChar char="v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184619-AF09-4C97-A432-AAD7BDB1D8B8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47492" y="0"/>
            <a:ext cx="82296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/>
          </p:cNvSpPr>
          <p:nvPr>
            <p:ph type="body" idx="1"/>
          </p:nvPr>
        </p:nvSpPr>
        <p:spPr>
          <a:xfrm>
            <a:off x="0" y="543228"/>
            <a:ext cx="9144000" cy="6314772"/>
          </a:xfrm>
        </p:spPr>
        <p:txBody>
          <a:bodyPr/>
          <a:lstStyle/>
          <a:p>
            <a:pPr marL="855662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was called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carrier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sense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55662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later evolved into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55662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Carrier Sense Multiple Access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(CSMA/CD)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marL="855662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Carrier Sense Multiple Access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Collision Avoidance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(CSMA/CA). </a:t>
            </a:r>
          </a:p>
          <a:p>
            <a:pPr marL="855662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CSMA/CD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tells the 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to do when a 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55662" lvl="1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CSMA/CA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tries to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184619-AF09-4C97-A432-AAD7BDB1D8B8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52400" y="7883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242914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9067800" cy="457200"/>
          </a:xfrm>
          <a:noFill/>
          <a:ln/>
        </p:spPr>
        <p:txBody>
          <a:bodyPr>
            <a:noAutofit/>
          </a:bodyPr>
          <a:lstStyle/>
          <a:p>
            <a:pPr algn="ctr" eaLnBrk="0" hangingPunct="0">
              <a:spcBef>
                <a:spcPct val="20000"/>
              </a:spcBef>
              <a:buClr>
                <a:schemeClr val="tx2"/>
              </a:buClr>
              <a:buSzPct val="120000"/>
            </a:pPr>
            <a:r>
              <a:rPr lang="en-US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Standards-----</a:t>
            </a:r>
            <a:endParaRPr lang="en-US" altLang="en-US" sz="2800" b="1" dirty="0">
              <a:solidFill>
                <a:schemeClr val="folHlink"/>
              </a:solidFill>
            </a:endParaRPr>
          </a:p>
        </p:txBody>
      </p:sp>
      <p:sp>
        <p:nvSpPr>
          <p:cNvPr id="458755" name="Rectangle 1027"/>
          <p:cNvSpPr>
            <a:spLocks noGrp="1" noChangeArrowheads="1"/>
          </p:cNvSpPr>
          <p:nvPr>
            <p:ph idx="1"/>
          </p:nvPr>
        </p:nvSpPr>
        <p:spPr>
          <a:xfrm>
            <a:off x="0" y="457200"/>
            <a:ext cx="9144000" cy="5543550"/>
          </a:xfrm>
          <a:noFill/>
          <a:ln/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 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</a:t>
            </a:r>
            <a:r>
              <a:rPr lang="en-GB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incompatible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unable 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GB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communicate 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GB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each other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None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Standardisation 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Organisation 	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(ISO) researched 	various </a:t>
            </a:r>
            <a:r>
              <a:rPr lang="en-GB" altLang="en-US" sz="2800" b="1" dirty="0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schemes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recognised there was a need to create a </a:t>
            </a:r>
            <a:r>
              <a:rPr lang="en-GB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MODEL 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would help </a:t>
            </a:r>
            <a:r>
              <a:rPr lang="en-GB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vendors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interoperable network implementations</a:t>
            </a:r>
            <a:r>
              <a:rPr lang="en-GB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5624513"/>
            <a:ext cx="2057400" cy="273844"/>
          </a:xfrm>
        </p:spPr>
        <p:txBody>
          <a:bodyPr/>
          <a:lstStyle/>
          <a:p>
            <a:fld id="{53AB83BA-DCC4-4B78-AED8-6B314CD107A8}" type="slidenum">
              <a:rPr lang="de-DE" altLang="en-US"/>
              <a:pPr/>
              <a:t>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7631529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xfrm>
            <a:off x="457200" y="49164"/>
            <a:ext cx="8229600" cy="103236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ALOHA</a:t>
            </a:r>
          </a:p>
        </p:txBody>
      </p:sp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xfrm>
            <a:off x="0" y="152400"/>
            <a:ext cx="9144000" cy="67056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ALOHA</a:t>
            </a:r>
            <a:r>
              <a:rPr lang="en-US" sz="30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simplest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30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accesses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idea of this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whenever</a:t>
            </a:r>
            <a:r>
              <a:rPr lang="en-US" sz="30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sz="30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lang="en-US" sz="30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successfully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transmitted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there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isn’t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if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 the station will </a:t>
            </a:r>
            <a:r>
              <a:rPr lang="en-US" sz="30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</a:t>
            </a:r>
            <a:r>
              <a:rPr lang="en-US" sz="30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</a:t>
            </a:r>
            <a:r>
              <a:rPr lang="en-US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doesn’t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sz="30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DEA8FD-FAB8-4597-A9AB-21E7BBD531B2}" type="slidenum">
              <a:rPr lang="en-US"/>
              <a:pPr>
                <a:defRPr/>
              </a:pPr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490537" y="21021"/>
            <a:ext cx="8229600" cy="639762"/>
          </a:xfrm>
        </p:spPr>
        <p:txBody>
          <a:bodyPr/>
          <a:lstStyle/>
          <a:p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Procedure</a:t>
            </a:r>
            <a:r>
              <a:rPr lang="en-US" sz="2800" i="1" dirty="0"/>
              <a:t> </a:t>
            </a:r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for pure ALOHA protocol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9E1B64-714D-4A6A-A317-118103C4147C}" type="slidenum">
              <a:rPr lang="en-US"/>
              <a:pPr>
                <a:defRPr/>
              </a:pPr>
              <a:t>71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1219200"/>
            <a:ext cx="862012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xfrm>
            <a:off x="152400" y="258762"/>
            <a:ext cx="7848600" cy="427038"/>
          </a:xfrm>
        </p:spPr>
        <p:txBody>
          <a:bodyPr/>
          <a:lstStyle/>
          <a:p>
            <a:r>
              <a:rPr lang="it-IT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Procedure</a:t>
            </a:r>
            <a:r>
              <a:rPr lang="it-IT" sz="2400" b="1" i="1" dirty="0"/>
              <a:t> </a:t>
            </a:r>
            <a:r>
              <a:rPr lang="it-IT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for pure ALOHA protocol</a:t>
            </a:r>
            <a:endParaRPr lang="en-US" sz="2800" b="1" dirty="0">
              <a:solidFill>
                <a:srgbClr val="00B050"/>
              </a:solidFill>
              <a:latin typeface="Andalus" pitchFamily="18" charset="-78"/>
              <a:cs typeface="Andalus" pitchFamily="18" charset="-78"/>
            </a:endParaRP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838200"/>
            <a:ext cx="7543800" cy="58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5E21C6-81D2-45B8-B71E-6899CF4E854C}" type="slidenum">
              <a:rPr lang="en-US"/>
              <a:pPr>
                <a:defRPr/>
              </a:pPr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380999"/>
          </a:xfrm>
        </p:spPr>
        <p:txBody>
          <a:bodyPr/>
          <a:lstStyle/>
          <a:p>
            <a:r>
              <a:rPr lang="en-US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Carrier Sense Multiple Access (CSMA)</a:t>
            </a:r>
          </a:p>
        </p:txBody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sz="24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accordingly are called </a:t>
            </a:r>
            <a:r>
              <a:rPr lang="en-US" sz="24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carrier</a:t>
            </a:r>
            <a:r>
              <a:rPr lang="en-US" sz="24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sense</a:t>
            </a:r>
            <a:r>
              <a:rPr lang="en-US" sz="24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Carrier sensing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the station to </a:t>
            </a:r>
            <a:r>
              <a:rPr lang="en-US" sz="24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whether the medium is currently being used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Schemes that use a carrier sense circuits are classed together as </a:t>
            </a:r>
            <a:r>
              <a:rPr lang="en-US" sz="24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carrier sense multiple access or CSMA schemes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variants of CSMA. </a:t>
            </a:r>
            <a:r>
              <a:rPr lang="en-US" sz="24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CSMA/CD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CSMA/CA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CSMA scheme is for a station to </a:t>
            </a:r>
            <a:r>
              <a:rPr lang="en-US" sz="24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sense the medium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sending packets immediately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medium is </a:t>
            </a:r>
            <a:r>
              <a:rPr lang="en-US" sz="24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idle.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station waits for the medium to become idle it is called </a:t>
            </a:r>
            <a:r>
              <a:rPr lang="en-US" sz="24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it is called </a:t>
            </a:r>
            <a:r>
              <a:rPr lang="en-US" sz="24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persistent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7E300A-B095-441B-8E5A-E8C4461687EB}" type="slidenum">
              <a:rPr lang="en-US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xfrm>
            <a:off x="419100" y="-23648"/>
            <a:ext cx="8229600" cy="449097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Persistent</a:t>
            </a:r>
            <a:r>
              <a:rPr lang="en-US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76200" y="425449"/>
            <a:ext cx="9067800" cy="6584951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Persistent:-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busy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becomes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transmission after a </a:t>
            </a:r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triggered timer expire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station has the data to send, it first listens the channel to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anyone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 is transmitting data or not.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senses the channel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waits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idle, by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continuously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sensing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746B44-39BD-4948-BE2B-B469A5B89147}" type="slidenum">
              <a:rPr lang="en-US"/>
              <a:pPr>
                <a:defRPr/>
              </a:pPr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79413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Non-Persistent 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>
          <a:xfrm>
            <a:off x="0" y="379414"/>
            <a:ext cx="9144000" cy="6478586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 persistent CSMA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aggressive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before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if 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transmitting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if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does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continuously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but instead of that it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waits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repeats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leads to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utilization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also results in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longer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68A211-90C0-474C-A079-A3E3C6AF8922}" type="slidenum">
              <a:rPr lang="en-US"/>
              <a:pPr>
                <a:defRPr/>
              </a:pPr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228600" y="37307"/>
            <a:ext cx="8763000" cy="343693"/>
          </a:xfrm>
        </p:spPr>
        <p:txBody>
          <a:bodyPr/>
          <a:lstStyle/>
          <a:p>
            <a:pPr algn="l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Carrier Sense Multiple Access/Collision Detection (CSMA/CD) </a:t>
            </a:r>
          </a:p>
        </p:txBody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CSMA/CD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technique for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transmission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taking place at the time, the particular station can transmit.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stations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causes a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detected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all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participating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collided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attempt to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transmit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another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occurs,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intervals from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waiting time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selected are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known as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 back off.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8C73B3-15A9-4FD8-9239-FBF2375EB02D}" type="slidenum">
              <a:rPr lang="en-US"/>
              <a:pPr>
                <a:defRPr/>
              </a:pPr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457200" y="258762"/>
            <a:ext cx="8229600" cy="427038"/>
          </a:xfrm>
        </p:spPr>
        <p:txBody>
          <a:bodyPr/>
          <a:lstStyle/>
          <a:p>
            <a:r>
              <a:rPr lang="en-US" sz="26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Flow diagram for the CSMA/CD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6812" y="762000"/>
            <a:ext cx="6910387" cy="523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152400" y="6229290"/>
            <a:ext cx="88233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3000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FF0000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Reading Assignment: </a:t>
            </a:r>
            <a:r>
              <a:rPr lang="en-US" sz="2000" b="1" dirty="0">
                <a:solidFill>
                  <a:srgbClr val="3813D3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Read About CSMA/CA and understand the difference with CSMA/CD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3FDD4E-A48E-4588-9C5C-F347CEF38B54}" type="slidenum">
              <a:rPr lang="en-US"/>
              <a:pPr>
                <a:defRPr/>
              </a:pPr>
              <a:t>77</a:t>
            </a:fld>
            <a:endParaRPr 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Controlled access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>
          <a:xfrm>
            <a:off x="228600" y="457200"/>
            <a:ext cx="8458200" cy="64008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 access,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stations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unless it has been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other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5215D-0CE4-452A-98A8-EA0D17E10504}" type="slidenum">
              <a:rPr lang="en-US"/>
              <a:pPr>
                <a:defRPr/>
              </a:pPr>
              <a:t>78</a:t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04800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Reservation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xfrm>
            <a:off x="0" y="304800"/>
            <a:ext cx="9144000" cy="65532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reservation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needs to make a </a:t>
            </a:r>
            <a:r>
              <a:rPr lang="en-US" sz="27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reservation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</a:t>
            </a:r>
            <a:r>
              <a:rPr lang="en-US" sz="27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sending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divided into </a:t>
            </a:r>
            <a:r>
              <a:rPr lang="en-US" sz="27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 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interval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reservation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precedes the </a:t>
            </a:r>
            <a:r>
              <a:rPr lang="en-US" sz="27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that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</a:t>
            </a:r>
            <a:r>
              <a:rPr lang="en-US" sz="2700" b="1" i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7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stations</a:t>
            </a:r>
            <a:r>
              <a:rPr lang="en-US" sz="27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7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are exactly </a:t>
            </a:r>
            <a:r>
              <a:rPr lang="en-US" sz="2700" b="1" i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7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reservation minis lots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reservation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belongs to a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station needs to send a data frame, it makes a reservation in its </a:t>
            </a:r>
            <a:r>
              <a:rPr lang="en-US" sz="27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 minis lot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54873C-1E00-43B2-9FB8-76AB1DF0AC78}" type="slidenum">
              <a:rPr lang="en-US"/>
              <a:pPr>
                <a:defRPr/>
              </a:pPr>
              <a:t>79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0" y="304799"/>
            <a:ext cx="8991600" cy="6553201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architecture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strategy for connecting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other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defines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 elements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data communication between devices.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 architecture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therefore, defines a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formats data in a manner defined by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passes it on to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software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70118-0555-48A6-91BA-BD23793CEF2C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7492" y="0"/>
            <a:ext cx="8229600" cy="381000"/>
          </a:xfrm>
        </p:spPr>
        <p:txBody>
          <a:bodyPr/>
          <a:lstStyle/>
          <a:p>
            <a:pPr algn="l" eaLnBrk="1" hangingPunct="1"/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/>
          </p:cNvSpPr>
          <p:nvPr>
            <p:ph type="body" idx="1"/>
          </p:nvPr>
        </p:nvSpPr>
        <p:spPr>
          <a:xfrm>
            <a:off x="0" y="431527"/>
            <a:ext cx="9144000" cy="406427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have made </a:t>
            </a:r>
            <a:r>
              <a:rPr lang="en-US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</a:t>
            </a:r>
            <a:r>
              <a:rPr lang="en-US" sz="24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their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after the </a:t>
            </a:r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reservation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figure shows a situation with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 stations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five-minis lot reservation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interval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stations 1, 3, and 4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made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reservations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second interval,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station 1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made a reservation.</a:t>
            </a:r>
          </a:p>
        </p:txBody>
      </p:sp>
      <p:pic>
        <p:nvPicPr>
          <p:cNvPr id="5632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910" y="4572000"/>
            <a:ext cx="8699500" cy="214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E730A3B-4E48-44C1-83AE-D128554CE419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152400" y="50527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xfrm>
            <a:off x="457200" y="7884"/>
            <a:ext cx="8229600" cy="312792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Polling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>
          <a:xfrm>
            <a:off x="0" y="228600"/>
            <a:ext cx="9144000" cy="66294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 with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which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device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designated as a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station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other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 stations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exchanges must be made through the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even when the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ultimate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controls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 its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up to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determine which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allowed to use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 given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device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therefore, is always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initiator of a session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80271-3930-447D-AB51-51264491D899}" type="slidenum">
              <a:rPr lang="en-US"/>
              <a:pPr>
                <a:defRPr/>
              </a:pPr>
              <a:t>81</a:t>
            </a:fld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/>
          </p:cNvSpPr>
          <p:nvPr>
            <p:ph type="body" idx="1"/>
          </p:nvPr>
        </p:nvSpPr>
        <p:spPr>
          <a:xfrm>
            <a:off x="10510" y="3782573"/>
            <a:ext cx="8981090" cy="2938901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wants to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asks the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they have anything 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this is called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wants to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tells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get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this is called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837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0" y="240534"/>
            <a:ext cx="8483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460C98-16D0-47B3-94B6-267F2E32EC85}" type="slidenum">
              <a:rPr lang="en-US"/>
              <a:pPr>
                <a:defRPr/>
              </a:pPr>
              <a:t>82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47492" y="-10510"/>
            <a:ext cx="8229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 eaLnBrk="1" hangingPunct="1"/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xfrm>
            <a:off x="0" y="381000"/>
            <a:ext cx="9067800" cy="64770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token-passing method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organized in a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ring.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for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station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is a </a:t>
            </a:r>
            <a:r>
              <a:rPr lang="en-US" sz="2800" b="1" i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predecessor</a:t>
            </a:r>
            <a:r>
              <a:rPr lang="en-US" sz="2800" i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lang="en-US" sz="2800" b="1" i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successor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predecessor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logically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ring;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US" sz="28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	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station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one that is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BA019-4579-4750-96F0-D6B1AF5B222E}" type="slidenum">
              <a:rPr lang="en-US"/>
              <a:pPr>
                <a:defRPr/>
              </a:pPr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350838"/>
          </a:xfrm>
        </p:spPr>
        <p:txBody>
          <a:bodyPr/>
          <a:lstStyle/>
          <a:p>
            <a:pPr algn="l"/>
            <a:r>
              <a:rPr lang="en-US" sz="30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xfrm>
            <a:off x="0" y="350838"/>
            <a:ext cx="9067800" cy="6370637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this access has been passed from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predecessor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passed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one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packet</a:t>
            </a:r>
            <a:r>
              <a:rPr lang="en-US" sz="26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a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circulates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possession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gives the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BA019-4579-4750-96F0-D6B1AF5B222E}" type="slidenum">
              <a:rPr lang="en-US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585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350838"/>
          </a:xfrm>
        </p:spPr>
        <p:txBody>
          <a:bodyPr/>
          <a:lstStyle/>
          <a:p>
            <a:pPr algn="l"/>
            <a:r>
              <a:rPr lang="en-US" sz="30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>
          <a:xfrm>
            <a:off x="0" y="350838"/>
            <a:ext cx="9067800" cy="6370637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some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until it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receives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its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predecessor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then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releases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to the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BA019-4579-4750-96F0-D6B1AF5B222E}" type="slidenum">
              <a:rPr lang="en-US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9936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Network Layer (3</a:t>
            </a:r>
            <a:r>
              <a:rPr lang="en-US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OSI Layer)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9CBA35-E342-4136-A5A6-AD77DF4D0D4A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381000"/>
            <a:ext cx="9144000" cy="6477000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Concerned with getting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know 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subnet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choose appropriate paths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it.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in </a:t>
            </a:r>
            <a:r>
              <a:rPr lang="en-US" sz="2800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networks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deal with these differences.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</a:p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source-to-destination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possibly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859694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Network Layer (3</a:t>
            </a:r>
            <a:r>
              <a:rPr lang="en-US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OSI Layer)-------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9CBA35-E342-4136-A5A6-AD77DF4D0D4A}" type="slidenum">
              <a:rPr lang="en-US"/>
              <a:pPr>
                <a:defRPr/>
              </a:pPr>
              <a:t>87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381000"/>
            <a:ext cx="9144000" cy="6477000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Whereas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link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oversees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network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each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gets from its </a:t>
            </a:r>
          </a:p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its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systems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is usually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need for a network layer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if 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systems</a:t>
            </a:r>
            <a:r>
              <a:rPr lang="en-US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with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there is often a need for the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accomplish 	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source-to-destination delivery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039639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06C73B-3E8E-4F17-B089-EBA90C5E8BD4}" type="slidenum">
              <a:rPr lang="en-US"/>
              <a:pPr>
                <a:defRPr/>
              </a:pPr>
              <a:t>88</a:t>
            </a:fld>
            <a:endParaRPr lang="en-US"/>
          </a:p>
        </p:txBody>
      </p:sp>
      <p:pic>
        <p:nvPicPr>
          <p:cNvPr id="4100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852127"/>
            <a:ext cx="8675688" cy="3903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Rectangle 11"/>
          <p:cNvSpPr>
            <a:spLocks noChangeArrowheads="1"/>
          </p:cNvSpPr>
          <p:nvPr/>
        </p:nvSpPr>
        <p:spPr bwMode="auto">
          <a:xfrm>
            <a:off x="141288" y="5885223"/>
            <a:ext cx="9002712" cy="830997"/>
          </a:xfrm>
          <a:prstGeom prst="rect">
            <a:avLst/>
          </a:prstGeom>
          <a:solidFill>
            <a:srgbClr val="99FF33"/>
          </a:solidFill>
          <a:ln w="762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layer is responsible for the delivery of individual packets from the 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source host to the destination host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3810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79560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EEB23A-5F13-466E-B1BC-F437403AF57A}" type="slidenum">
              <a:rPr lang="en-US"/>
              <a:pPr>
                <a:defRPr/>
              </a:pPr>
              <a:t>89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457200"/>
            <a:ext cx="9144000" cy="6400800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responsibilities of the network layer include the following:</a:t>
            </a:r>
          </a:p>
          <a:p>
            <a:pPr marL="45720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  <a:defRPr/>
            </a:pP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addressing:-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by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addressing problem locally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 passes</a:t>
            </a:r>
            <a:r>
              <a:rPr lang="en-US" sz="2600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boundary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need another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help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distinguish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 adds a header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coming from the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upper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that, among other things, includes 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addresses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4441" y="0"/>
            <a:ext cx="8458200" cy="3651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288896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Separating communication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adds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 example, we do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need to modify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include more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architecture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design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CC0000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 network applications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management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easier due to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CC0000"/>
              </a:buClr>
              <a:buFont typeface="Wingdings" panose="05000000000000000000" pitchFamily="2" charset="2"/>
              <a:buChar char="Ø"/>
            </a:pP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 a set of rules, called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Clr>
                <a:srgbClr val="CC0000"/>
              </a:buClr>
              <a:buFont typeface="Wingdings" panose="05000000000000000000" pitchFamily="2" charset="2"/>
              <a:buChar char="§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defines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being exchanged, and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600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handshake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layers.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8A6C2-561E-49EB-A527-56D8A06E066F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381000"/>
          </a:xfrm>
        </p:spPr>
        <p:txBody>
          <a:bodyPr/>
          <a:lstStyle/>
          <a:p>
            <a:pPr algn="l" eaLnBrk="1" hangingPunct="1"/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EEB23A-5F13-466E-B1BC-F437403AF57A}" type="slidenum">
              <a:rPr lang="en-US"/>
              <a:pPr>
                <a:defRPr/>
              </a:pPr>
              <a:t>90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457200"/>
            <a:ext cx="9144000" cy="6400800"/>
          </a:xfrm>
        </p:spPr>
        <p:txBody>
          <a:bodyPr rtlCol="0">
            <a:noAutofit/>
          </a:bodyPr>
          <a:lstStyle/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Routing:-</a:t>
            </a:r>
            <a:r>
              <a:rPr lang="en-US" sz="2800" dirty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 networks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internetworks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a </a:t>
            </a:r>
          </a:p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large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(called </a:t>
            </a:r>
            <a:r>
              <a:rPr lang="en-US" sz="2800" b="1" dirty="0">
                <a:solidFill>
                  <a:srgbClr val="3813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routers</a:t>
            </a:r>
            <a:r>
              <a:rPr 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800" b="1" dirty="0">
                <a:solidFill>
                  <a:srgbClr val="3813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dirty="0">
                <a:solidFill>
                  <a:srgbClr val="3813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r>
              <a:rPr 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3813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packets to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provide this mechanism.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94441" y="0"/>
            <a:ext cx="8458200" cy="3651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14058948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29B91-17F9-47AE-926E-1A5DF68B5AE7}" type="slidenum">
              <a:rPr lang="en-US"/>
              <a:pPr>
                <a:defRPr/>
              </a:pPr>
              <a:t>91</a:t>
            </a:fld>
            <a:endParaRPr lang="en-US"/>
          </a:p>
        </p:txBody>
      </p:sp>
      <p:pic>
        <p:nvPicPr>
          <p:cNvPr id="512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164" y="258860"/>
            <a:ext cx="8610600" cy="383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164" y="4461583"/>
            <a:ext cx="8153400" cy="228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52400" y="243348"/>
            <a:ext cx="8458200" cy="457200"/>
          </a:xfrm>
          <a:prstGeom prst="rect">
            <a:avLst/>
          </a:prstGeom>
        </p:spPr>
        <p:txBody>
          <a:bodyPr bIns="91440" rtlCol="0" anchor="b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136681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609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Transport layer (4</a:t>
            </a:r>
            <a:r>
              <a:rPr lang="en-US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 layer)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7A8317-3C6E-443D-AA60-00415DBD7362}" type="slidenum">
              <a:rPr lang="en-US"/>
              <a:pPr>
                <a:defRPr/>
              </a:pPr>
              <a:t>92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0" y="381000"/>
            <a:ext cx="9144000" cy="6477000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responsible for 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process-to-process delivery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entire message.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5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US" sz="25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 on a </a:t>
            </a:r>
            <a:r>
              <a:rPr lang="en-US" sz="25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Whereas the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oversees 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source-to-destination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5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does 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recognize</a:t>
            </a:r>
            <a:r>
              <a:rPr 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</a:t>
            </a:r>
            <a:r>
              <a:rPr 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treats each </a:t>
            </a:r>
            <a:r>
              <a:rPr lang="en-US" sz="25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 though each piece belonged to a </a:t>
            </a:r>
            <a:r>
              <a:rPr lang="en-US" sz="25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whether or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does.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 the other hand, 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 whole 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arrives</a:t>
            </a:r>
            <a:r>
              <a:rPr 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intact</a:t>
            </a:r>
            <a:r>
              <a:rPr 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</a:t>
            </a:r>
            <a:r>
              <a:rPr 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overseeing both </a:t>
            </a:r>
            <a:r>
              <a:rPr lang="en-US" sz="25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3813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solidFill>
                  <a:srgbClr val="3813D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5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66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source-to-destination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level. </a:t>
            </a:r>
          </a:p>
        </p:txBody>
      </p:sp>
    </p:spTree>
    <p:extLst>
      <p:ext uri="{BB962C8B-B14F-4D97-AF65-F5344CB8AC3E}">
        <p14:creationId xmlns:p14="http://schemas.microsoft.com/office/powerpoint/2010/main" val="21940642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functions of the transport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AAB12B-0955-453B-99DE-49581EA5259B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  <p:sp>
        <p:nvSpPr>
          <p:cNvPr id="7171" name="Content Placeholder 2"/>
          <p:cNvSpPr>
            <a:spLocks noGrp="1"/>
          </p:cNvSpPr>
          <p:nvPr>
            <p:ph sz="quarter" idx="1"/>
          </p:nvPr>
        </p:nvSpPr>
        <p:spPr>
          <a:xfrm>
            <a:off x="0" y="304800"/>
            <a:ext cx="9144000" cy="6553200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encompasses these </a:t>
            </a: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the </a:t>
            </a:r>
            <a:r>
              <a:rPr 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</a:t>
            </a:r>
            <a:r>
              <a:rPr lang="en-US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that, if required, all the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in order by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Employs </a:t>
            </a:r>
            <a:r>
              <a:rPr 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mechanisms</a:t>
            </a:r>
          </a:p>
        </p:txBody>
      </p:sp>
    </p:spTree>
    <p:extLst>
      <p:ext uri="{BB962C8B-B14F-4D97-AF65-F5344CB8AC3E}">
        <p14:creationId xmlns:p14="http://schemas.microsoft.com/office/powerpoint/2010/main" val="27182031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981DCD-08C0-42D6-86D8-CD12E638FF72}" type="slidenum">
              <a:rPr lang="en-US"/>
              <a:pPr>
                <a:defRPr/>
              </a:pPr>
              <a:t>94</a:t>
            </a:fld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2"/>
          <a:srcRect t="20000"/>
          <a:stretch>
            <a:fillRect/>
          </a:stretch>
        </p:blipFill>
        <p:spPr bwMode="auto">
          <a:xfrm>
            <a:off x="152400" y="680880"/>
            <a:ext cx="8763000" cy="617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-41590"/>
            <a:ext cx="8458200" cy="4572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35101767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3"/>
          <p:cNvSpPr>
            <a:spLocks noGrp="1"/>
          </p:cNvSpPr>
          <p:nvPr>
            <p:ph type="title"/>
          </p:nvPr>
        </p:nvSpPr>
        <p:spPr>
          <a:xfrm>
            <a:off x="152400" y="21021"/>
            <a:ext cx="8915400" cy="381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2C296-87A3-49A1-84A9-1AF3B75B8544}" type="slidenum">
              <a:rPr lang="en-US"/>
              <a:pPr>
                <a:defRPr/>
              </a:pPr>
              <a:t>95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402021"/>
            <a:ext cx="9067800" cy="6455979"/>
          </a:xfrm>
        </p:spPr>
        <p:txBody>
          <a:bodyPr rtlCol="0">
            <a:noAutofit/>
          </a:bodyPr>
          <a:lstStyle/>
          <a:p>
            <a:pPr marL="339725" indent="-339725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Service-point addressing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often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several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reason,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source-to-destination delivery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</a:t>
            </a:r>
            <a:r>
              <a:rPr lang="en-US" sz="28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one computer to the next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also from a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 process </a:t>
            </a:r>
          </a:p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(running program)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	the </a:t>
            </a:r>
            <a:r>
              <a:rPr lang="en-US" sz="28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 header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therefore include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called a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service-point address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 address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88073687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3"/>
          <p:cNvSpPr>
            <a:spLocks noGrp="1"/>
          </p:cNvSpPr>
          <p:nvPr>
            <p:ph type="title"/>
          </p:nvPr>
        </p:nvSpPr>
        <p:spPr>
          <a:xfrm>
            <a:off x="152400" y="21020"/>
            <a:ext cx="8915400" cy="512379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Layer-------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52C296-87A3-49A1-84A9-1AF3B75B8544}" type="slidenum">
              <a:rPr lang="en-US"/>
              <a:pPr>
                <a:defRPr/>
              </a:pPr>
              <a:t>96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533400"/>
            <a:ext cx="9067800" cy="6324600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	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correct process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that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Segmentation and reassembly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divided into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transmittable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each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containing a 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US" sz="2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 the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</a:p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reassemble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correctly upon 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arriving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	</a:t>
            </a: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to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that were 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transmission.</a:t>
            </a:r>
          </a:p>
        </p:txBody>
      </p:sp>
    </p:spTree>
    <p:extLst>
      <p:ext uri="{BB962C8B-B14F-4D97-AF65-F5344CB8AC3E}">
        <p14:creationId xmlns:p14="http://schemas.microsoft.com/office/powerpoint/2010/main" val="208222208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9C54F3-189B-496C-A076-4C220D622FB3}" type="slidenum">
              <a:rPr lang="en-US"/>
              <a:pPr>
                <a:defRPr/>
              </a:pPr>
              <a:t>97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304800"/>
            <a:ext cx="9144000" cy="6553199"/>
          </a:xfrm>
        </p:spPr>
        <p:txBody>
          <a:bodyPr rtlCol="0">
            <a:noAutofit/>
          </a:bodyPr>
          <a:lstStyle/>
          <a:p>
            <a:pPr marL="51435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AutoNum type="arabicPeriod" startAt="3"/>
              <a:defRPr/>
            </a:pP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control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responsible for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control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US" sz="2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this </a:t>
            </a:r>
            <a:r>
              <a:rPr lang="en-US" sz="26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performed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to end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across a </a:t>
            </a:r>
            <a:r>
              <a:rPr lang="en-US" sz="2600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link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AutoNum type="arabicPeriod" startAt="4"/>
              <a:defRPr/>
            </a:pPr>
            <a:r>
              <a:rPr lang="en-US" sz="2600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control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responsible for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control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this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performed 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process-to-process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</a:t>
            </a:r>
            <a:r>
              <a:rPr 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 a single link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28600" y="1"/>
            <a:ext cx="8458200" cy="30479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35319990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9C54F3-189B-496C-A076-4C220D622FB3}" type="slidenum">
              <a:rPr lang="en-US"/>
              <a:pPr>
                <a:defRPr/>
              </a:pPr>
              <a:t>98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02544"/>
            <a:ext cx="9144000" cy="6655457"/>
          </a:xfrm>
        </p:spPr>
        <p:txBody>
          <a:bodyPr rtlCol="0">
            <a:noAutofit/>
          </a:bodyPr>
          <a:lstStyle/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sending transport layer</a:t>
            </a:r>
            <a:r>
              <a:rPr lang="en-US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sure that the entire message arrives at the 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receiving transport</a:t>
            </a:r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correction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usually achieved through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retransmission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5"/>
              <a:defRPr/>
            </a:pP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control</a:t>
            </a:r>
          </a:p>
          <a:p>
            <a:pPr algn="just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either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connectionless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connection-oriented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9697" y="18394"/>
            <a:ext cx="8458200" cy="1841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87778576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9C54F3-189B-496C-A076-4C220D622FB3}" type="slidenum">
              <a:rPr lang="en-US"/>
              <a:pPr>
                <a:defRPr/>
              </a:pPr>
              <a:t>99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202544"/>
            <a:ext cx="9144000" cy="6655457"/>
          </a:xfrm>
        </p:spPr>
        <p:txBody>
          <a:bodyPr rtlCol="0">
            <a:noAutofit/>
          </a:bodyPr>
          <a:lstStyle/>
          <a:p>
            <a:pPr marL="854075" lvl="1" indent="-5143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UcPeriod"/>
              <a:defRPr/>
            </a:pP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Connectionless</a:t>
            </a:r>
            <a:r>
              <a:rPr lang="en-US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96925" lvl="1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treats each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an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to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54075" lvl="1" indent="-5143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lphaUcPeriod"/>
              <a:defRPr/>
            </a:pPr>
            <a:r>
              <a:rPr lang="en-US" b="1" dirty="0">
                <a:solidFill>
                  <a:srgbClr val="3813D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Connection-oriented</a:t>
            </a:r>
          </a:p>
          <a:p>
            <a:pPr marL="796925" lvl="1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</a:t>
            </a:r>
            <a:r>
              <a:rPr lang="en-US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796925" lvl="1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all the data are transferred, the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9697" y="18394"/>
            <a:ext cx="8458200" cy="1841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B050"/>
                </a:solidFill>
                <a:latin typeface="Andalus" pitchFamily="18" charset="-78"/>
                <a:cs typeface="Andalus" pitchFamily="18" charset="-78"/>
              </a:rPr>
              <a:t>Contd.</a:t>
            </a:r>
          </a:p>
        </p:txBody>
      </p:sp>
    </p:spTree>
    <p:extLst>
      <p:ext uri="{BB962C8B-B14F-4D97-AF65-F5344CB8AC3E}">
        <p14:creationId xmlns:p14="http://schemas.microsoft.com/office/powerpoint/2010/main" val="141493945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4553</TotalTime>
  <Words>11224</Words>
  <Application>Microsoft Office PowerPoint</Application>
  <PresentationFormat>On-screen Show (4:3)</PresentationFormat>
  <Paragraphs>1088</Paragraphs>
  <Slides>156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156</vt:i4>
      </vt:variant>
    </vt:vector>
  </HeadingPairs>
  <TitlesOfParts>
    <vt:vector size="166" baseType="lpstr">
      <vt:lpstr>Andalus</vt:lpstr>
      <vt:lpstr>Arial</vt:lpstr>
      <vt:lpstr>Calibri</vt:lpstr>
      <vt:lpstr>Franklin Gothic Book</vt:lpstr>
      <vt:lpstr>Perpetua</vt:lpstr>
      <vt:lpstr>Times New Roman</vt:lpstr>
      <vt:lpstr>Wingdings</vt:lpstr>
      <vt:lpstr>Wingdings 2</vt:lpstr>
      <vt:lpstr>Office Theme</vt:lpstr>
      <vt:lpstr>Equity</vt:lpstr>
      <vt:lpstr>Chapter Four  </vt:lpstr>
      <vt:lpstr>Communication and Layer Architecture</vt:lpstr>
      <vt:lpstr>Communication and Layer Architecture----</vt:lpstr>
      <vt:lpstr>Layered Tasks</vt:lpstr>
      <vt:lpstr>The need for Standards</vt:lpstr>
      <vt:lpstr>The need for Standards-----</vt:lpstr>
      <vt:lpstr>The need for Standards-----</vt:lpstr>
      <vt:lpstr>Contd.</vt:lpstr>
      <vt:lpstr>Contd.</vt:lpstr>
      <vt:lpstr>Open Systems Interconnection (OSI)</vt:lpstr>
      <vt:lpstr>Open Systems Interconnection (OSI)-----</vt:lpstr>
      <vt:lpstr>The Seven Layers</vt:lpstr>
      <vt:lpstr>PowerPoint Presentation</vt:lpstr>
      <vt:lpstr>Contd.</vt:lpstr>
      <vt:lpstr>Contd.</vt:lpstr>
      <vt:lpstr>Contd.</vt:lpstr>
      <vt:lpstr>Cont----</vt:lpstr>
      <vt:lpstr>Peer-to-Peer Processes</vt:lpstr>
      <vt:lpstr>Peer-to-Peer Processes------</vt:lpstr>
      <vt:lpstr>Interfaces Between Layers</vt:lpstr>
      <vt:lpstr>Interfaces Between Layers---</vt:lpstr>
      <vt:lpstr>Organization of the Layers</vt:lpstr>
      <vt:lpstr>Cont----</vt:lpstr>
      <vt:lpstr>Contd.</vt:lpstr>
      <vt:lpstr>Contd.</vt:lpstr>
      <vt:lpstr>An exchange using the OSI model</vt:lpstr>
      <vt:lpstr>Contd.</vt:lpstr>
      <vt:lpstr>Encapsulation</vt:lpstr>
      <vt:lpstr>Benefits of OSI Model </vt:lpstr>
      <vt:lpstr>Benefits of OSI Model -----</vt:lpstr>
      <vt:lpstr>Benefits of OSI Model----- </vt:lpstr>
      <vt:lpstr>Benefits of OSI Model------ </vt:lpstr>
      <vt:lpstr>1. Physical Layer</vt:lpstr>
      <vt:lpstr>1. Physical Layer</vt:lpstr>
      <vt:lpstr>Contd.</vt:lpstr>
      <vt:lpstr>Contd.</vt:lpstr>
      <vt:lpstr>Contd.</vt:lpstr>
      <vt:lpstr>2. Data Link Layer</vt:lpstr>
      <vt:lpstr>Layer 2 frame structure</vt:lpstr>
      <vt:lpstr>Contd.</vt:lpstr>
      <vt:lpstr>Contd.</vt:lpstr>
      <vt:lpstr>Hop-to-hop (node-to-node) delivery by data link layer</vt:lpstr>
      <vt:lpstr>Contd.</vt:lpstr>
      <vt:lpstr>Contd.</vt:lpstr>
      <vt:lpstr>Framing</vt:lpstr>
      <vt:lpstr>Cont----</vt:lpstr>
      <vt:lpstr>Contd.</vt:lpstr>
      <vt:lpstr>PowerPoint Presentation</vt:lpstr>
      <vt:lpstr>PowerPoint Presentation</vt:lpstr>
      <vt:lpstr>Character-Oriented Protocols-----</vt:lpstr>
      <vt:lpstr>Character-Oriented Protocols-----</vt:lpstr>
      <vt:lpstr>Character-Oriented Protocols-----</vt:lpstr>
      <vt:lpstr>Character-Oriented Protocols-----</vt:lpstr>
      <vt:lpstr>Contd.</vt:lpstr>
      <vt:lpstr>2. Bit-Oriented Protocols</vt:lpstr>
      <vt:lpstr>Contd.</vt:lpstr>
      <vt:lpstr>Contd.</vt:lpstr>
      <vt:lpstr>Contd.</vt:lpstr>
      <vt:lpstr>PowerPoint Presentation</vt:lpstr>
      <vt:lpstr>2. Flow Control</vt:lpstr>
      <vt:lpstr>PowerPoint Presentation</vt:lpstr>
      <vt:lpstr>PowerPoint Presentation</vt:lpstr>
      <vt:lpstr>3. Media Access control</vt:lpstr>
      <vt:lpstr>3. Media Access control-----</vt:lpstr>
      <vt:lpstr>PowerPoint Presentation</vt:lpstr>
      <vt:lpstr>3.1 Random Access</vt:lpstr>
      <vt:lpstr>PowerPoint Presentation</vt:lpstr>
      <vt:lpstr>PowerPoint Presentation</vt:lpstr>
      <vt:lpstr>PowerPoint Presentation</vt:lpstr>
      <vt:lpstr>Pure ALOHA</vt:lpstr>
      <vt:lpstr>Procedure for pure ALOHA protocol</vt:lpstr>
      <vt:lpstr>Procedure for pure ALOHA protocol</vt:lpstr>
      <vt:lpstr>Carrier Sense Multiple Access (CSMA)</vt:lpstr>
      <vt:lpstr>Persistent </vt:lpstr>
      <vt:lpstr>Non-Persistent </vt:lpstr>
      <vt:lpstr>Carrier Sense Multiple Access/Collision Detection (CSMA/CD) </vt:lpstr>
      <vt:lpstr>Flow diagram for the CSMA/CD</vt:lpstr>
      <vt:lpstr>3.2 Controlled access</vt:lpstr>
      <vt:lpstr>Reservation</vt:lpstr>
      <vt:lpstr>PowerPoint Presentation</vt:lpstr>
      <vt:lpstr>Polling</vt:lpstr>
      <vt:lpstr>PowerPoint Presentation</vt:lpstr>
      <vt:lpstr>Token Passing</vt:lpstr>
      <vt:lpstr>Contd.</vt:lpstr>
      <vt:lpstr>Contd.</vt:lpstr>
      <vt:lpstr>3. Network Layer (3rd OSI Layer)</vt:lpstr>
      <vt:lpstr>3. Network Layer (3rd OSI Layer)-------</vt:lpstr>
      <vt:lpstr>Contd.</vt:lpstr>
      <vt:lpstr>Contd.</vt:lpstr>
      <vt:lpstr>Contd.</vt:lpstr>
      <vt:lpstr>PowerPoint Presentation</vt:lpstr>
      <vt:lpstr>4. Transport layer (4th OSI layer)</vt:lpstr>
      <vt:lpstr>Major functions of the transport layer</vt:lpstr>
      <vt:lpstr>Contd.</vt:lpstr>
      <vt:lpstr>Responsibilities Transport Layer </vt:lpstr>
      <vt:lpstr>Responsibilities Transport Layer------- </vt:lpstr>
      <vt:lpstr>Contd.</vt:lpstr>
      <vt:lpstr>Contd.</vt:lpstr>
      <vt:lpstr>Contd.</vt:lpstr>
      <vt:lpstr>1. Process-to-Process Delivery</vt:lpstr>
      <vt:lpstr>1. Process-to-Process Delivery---</vt:lpstr>
      <vt:lpstr>2. Transport layer addressing</vt:lpstr>
      <vt:lpstr>Contd.</vt:lpstr>
      <vt:lpstr>Contd.</vt:lpstr>
      <vt:lpstr>3. Identifying Applications (Processes)</vt:lpstr>
      <vt:lpstr>Contd.</vt:lpstr>
      <vt:lpstr>Internet Assigned Number Authority (IANA) Ranges</vt:lpstr>
      <vt:lpstr>Internet Assigned Number Authority (IANA) Ranges</vt:lpstr>
      <vt:lpstr>Socket Addresses</vt:lpstr>
      <vt:lpstr>Socket Addresses</vt:lpstr>
      <vt:lpstr>Transport Layer Protocols</vt:lpstr>
      <vt:lpstr>Connectionless Versus Connection-Oriented Service---</vt:lpstr>
      <vt:lpstr>Reliable Versus Unreliable</vt:lpstr>
      <vt:lpstr>Reliable Versus Unreliable</vt:lpstr>
      <vt:lpstr>Why flow control and error control at the transport layer as we have it at the data link layer???</vt:lpstr>
      <vt:lpstr>USER DATAGRAM PROTOCOL (UDP)</vt:lpstr>
      <vt:lpstr>Contd.</vt:lpstr>
      <vt:lpstr>Cont------</vt:lpstr>
      <vt:lpstr>Contd.</vt:lpstr>
      <vt:lpstr>Use of UDP</vt:lpstr>
      <vt:lpstr>Use of UDP-----</vt:lpstr>
      <vt:lpstr>Transmission Control Protocol (TCP)</vt:lpstr>
      <vt:lpstr>TCP Services</vt:lpstr>
      <vt:lpstr>5. Session Layer</vt:lpstr>
      <vt:lpstr>Cont----</vt:lpstr>
      <vt:lpstr>PowerPoint Presentation</vt:lpstr>
      <vt:lpstr> Key Services provided by the Session Layer  </vt:lpstr>
      <vt:lpstr> Key Services provided by the Session Layer  </vt:lpstr>
      <vt:lpstr> 6. Presentation Layer  </vt:lpstr>
      <vt:lpstr>Specific responsibilities of the presentation layer : </vt:lpstr>
      <vt:lpstr>Specific responsibilities of the presentation layer : </vt:lpstr>
      <vt:lpstr>Specific responsibilities of the presentation layer : </vt:lpstr>
      <vt:lpstr>7. Application Layer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</vt:lpstr>
      <vt:lpstr>Activity------</vt:lpstr>
      <vt:lpstr>Activity-------</vt:lpstr>
      <vt:lpstr>2. TCP/IP Reference Model</vt:lpstr>
      <vt:lpstr>2. TCP/IP Reference Model------</vt:lpstr>
      <vt:lpstr>1. TCP/IP Application Layer</vt:lpstr>
      <vt:lpstr>1. TCP/IP Application Layer------</vt:lpstr>
      <vt:lpstr>1. TCP/IP Application Layer------</vt:lpstr>
      <vt:lpstr>2. TCP/IP Transport Layer</vt:lpstr>
      <vt:lpstr>2. TCP/IP Transport Layer-------</vt:lpstr>
      <vt:lpstr>2. TCP/IP Transport Layer-------</vt:lpstr>
      <vt:lpstr>2. TCP/IP Transport Layer-------</vt:lpstr>
      <vt:lpstr>2. TCP/IP Transport Layer-------</vt:lpstr>
      <vt:lpstr>3. TCP/IP Internet Layer</vt:lpstr>
      <vt:lpstr>4. TCP/IP Network Access Layer</vt:lpstr>
      <vt:lpstr> Comparing TCP/IP and OSI</vt:lpstr>
      <vt:lpstr>Activity </vt:lpstr>
    </vt:vector>
  </TitlesOfParts>
  <Company>Adama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</dc:title>
  <dc:creator>Matiyas; Seid</dc:creator>
  <cp:lastModifiedBy>eyu</cp:lastModifiedBy>
  <cp:revision>608</cp:revision>
  <dcterms:created xsi:type="dcterms:W3CDTF">2010-03-20T12:37:24Z</dcterms:created>
  <dcterms:modified xsi:type="dcterms:W3CDTF">2024-01-24T17:21:11Z</dcterms:modified>
</cp:coreProperties>
</file>