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85"/>
  </p:notesMasterIdLst>
  <p:handoutMasterIdLst>
    <p:handoutMasterId r:id="rId86"/>
  </p:handoutMasterIdLst>
  <p:sldIdLst>
    <p:sldId id="271" r:id="rId2"/>
    <p:sldId id="311" r:id="rId3"/>
    <p:sldId id="272" r:id="rId4"/>
    <p:sldId id="367" r:id="rId5"/>
    <p:sldId id="284" r:id="rId6"/>
    <p:sldId id="273" r:id="rId7"/>
    <p:sldId id="285" r:id="rId8"/>
    <p:sldId id="291" r:id="rId9"/>
    <p:sldId id="369" r:id="rId10"/>
    <p:sldId id="274" r:id="rId11"/>
    <p:sldId id="371" r:id="rId12"/>
    <p:sldId id="312" r:id="rId13"/>
    <p:sldId id="313" r:id="rId14"/>
    <p:sldId id="314" r:id="rId15"/>
    <p:sldId id="315" r:id="rId16"/>
    <p:sldId id="316" r:id="rId17"/>
    <p:sldId id="373" r:id="rId18"/>
    <p:sldId id="320" r:id="rId19"/>
    <p:sldId id="317" r:id="rId20"/>
    <p:sldId id="318" r:id="rId21"/>
    <p:sldId id="376" r:id="rId22"/>
    <p:sldId id="374" r:id="rId23"/>
    <p:sldId id="275" r:id="rId24"/>
    <p:sldId id="276" r:id="rId25"/>
    <p:sldId id="286" r:id="rId26"/>
    <p:sldId id="288" r:id="rId27"/>
    <p:sldId id="257" r:id="rId28"/>
    <p:sldId id="305" r:id="rId29"/>
    <p:sldId id="306" r:id="rId30"/>
    <p:sldId id="307" r:id="rId31"/>
    <p:sldId id="309" r:id="rId32"/>
    <p:sldId id="260" r:id="rId33"/>
    <p:sldId id="319" r:id="rId34"/>
    <p:sldId id="263" r:id="rId35"/>
    <p:sldId id="266" r:id="rId36"/>
    <p:sldId id="267" r:id="rId37"/>
    <p:sldId id="268" r:id="rId38"/>
    <p:sldId id="269" r:id="rId39"/>
    <p:sldId id="270" r:id="rId40"/>
    <p:sldId id="322" r:id="rId41"/>
    <p:sldId id="323" r:id="rId42"/>
    <p:sldId id="324" r:id="rId43"/>
    <p:sldId id="325" r:id="rId44"/>
    <p:sldId id="326" r:id="rId45"/>
    <p:sldId id="327" r:id="rId46"/>
    <p:sldId id="328" r:id="rId47"/>
    <p:sldId id="329" r:id="rId48"/>
    <p:sldId id="330" r:id="rId49"/>
    <p:sldId id="331" r:id="rId50"/>
    <p:sldId id="332" r:id="rId51"/>
    <p:sldId id="333" r:id="rId52"/>
    <p:sldId id="334" r:id="rId53"/>
    <p:sldId id="335" r:id="rId54"/>
    <p:sldId id="336" r:id="rId55"/>
    <p:sldId id="337" r:id="rId56"/>
    <p:sldId id="338" r:id="rId57"/>
    <p:sldId id="339" r:id="rId58"/>
    <p:sldId id="340" r:id="rId59"/>
    <p:sldId id="341" r:id="rId60"/>
    <p:sldId id="342" r:id="rId61"/>
    <p:sldId id="343" r:id="rId62"/>
    <p:sldId id="344" r:id="rId63"/>
    <p:sldId id="345" r:id="rId64"/>
    <p:sldId id="346" r:id="rId65"/>
    <p:sldId id="347" r:id="rId66"/>
    <p:sldId id="348" r:id="rId67"/>
    <p:sldId id="349" r:id="rId68"/>
    <p:sldId id="350" r:id="rId69"/>
    <p:sldId id="351" r:id="rId70"/>
    <p:sldId id="352" r:id="rId71"/>
    <p:sldId id="353" r:id="rId72"/>
    <p:sldId id="354" r:id="rId73"/>
    <p:sldId id="355" r:id="rId74"/>
    <p:sldId id="356" r:id="rId75"/>
    <p:sldId id="357" r:id="rId76"/>
    <p:sldId id="358" r:id="rId77"/>
    <p:sldId id="359" r:id="rId78"/>
    <p:sldId id="360" r:id="rId79"/>
    <p:sldId id="361" r:id="rId80"/>
    <p:sldId id="362" r:id="rId81"/>
    <p:sldId id="363" r:id="rId82"/>
    <p:sldId id="364" r:id="rId83"/>
    <p:sldId id="365"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6600CC"/>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933" autoAdjust="0"/>
  </p:normalViewPr>
  <p:slideViewPr>
    <p:cSldViewPr>
      <p:cViewPr varScale="1">
        <p:scale>
          <a:sx n="73" d="100"/>
          <a:sy n="73" d="100"/>
        </p:scale>
        <p:origin x="129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GB"/>
          </a:p>
        </p:txBody>
      </p:sp>
      <p:sp>
        <p:nvSpPr>
          <p:cNvPr id="8294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GB"/>
          </a:p>
        </p:txBody>
      </p:sp>
      <p:sp>
        <p:nvSpPr>
          <p:cNvPr id="8294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GB"/>
          </a:p>
        </p:txBody>
      </p:sp>
      <p:sp>
        <p:nvSpPr>
          <p:cNvPr id="8294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45964861-3F7A-4CA5-8084-9C23E3CDEC1B}" type="slidenum">
              <a:rPr lang="en-GB"/>
              <a:pPr>
                <a:defRPr/>
              </a:pPr>
              <a:t>‹#›</a:t>
            </a:fld>
            <a:endParaRPr lang="en-GB"/>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14DDFE02-E7DC-484B-BA42-1A045BB3184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p:txBody>
          <a:bodyPr/>
          <a:lstStyle/>
          <a:p>
            <a:pPr>
              <a:defRPr/>
            </a:pPr>
            <a:fld id="{DD734723-8EA5-4A92-827F-7E496FEDDE45}" type="slidenum">
              <a:rPr lang="en-US" smtClean="0">
                <a:latin typeface="Arial" pitchFamily="34" charset="0"/>
              </a:rPr>
              <a:pPr>
                <a:defRPr/>
              </a:pPr>
              <a:t>1</a:t>
            </a:fld>
            <a:endParaRPr lang="en-US">
              <a:latin typeface="Arial" pitchFamily="34" charset="0"/>
            </a:endParaRPr>
          </a:p>
        </p:txBody>
      </p:sp>
      <p:sp>
        <p:nvSpPr>
          <p:cNvPr id="36867"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36868" name="Rectangle 3"/>
          <p:cNvSpPr>
            <a:spLocks noGrp="1" noChangeArrowheads="1"/>
          </p:cNvSpPr>
          <p:nvPr>
            <p:ph type="body" idx="1"/>
          </p:nvPr>
        </p:nvSpPr>
        <p:spPr>
          <a:xfrm>
            <a:off x="1046163" y="4352925"/>
            <a:ext cx="4770437" cy="3476625"/>
          </a:xfrm>
          <a:noFill/>
          <a:ln/>
        </p:spPr>
        <p:txBody>
          <a:bodyPr wrap="none" anchor="ctr"/>
          <a:lstStyle/>
          <a:p>
            <a:pPr eaLnBrk="1" hangingPunct="1"/>
            <a:endParaRPr lang="en-GB">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p:txBody>
          <a:bodyPr/>
          <a:lstStyle/>
          <a:p>
            <a:pPr>
              <a:defRPr/>
            </a:pPr>
            <a:fld id="{B6B6B3EC-6F63-451D-8F56-1664734C34EC}" type="slidenum">
              <a:rPr lang="en-US" smtClean="0">
                <a:latin typeface="Arial" pitchFamily="34" charset="0"/>
              </a:rPr>
              <a:pPr>
                <a:defRPr/>
              </a:pPr>
              <a:t>11</a:t>
            </a:fld>
            <a:endParaRPr lang="en-US">
              <a:latin typeface="Arial" pitchFamily="34" charset="0"/>
            </a:endParaRPr>
          </a:p>
        </p:txBody>
      </p:sp>
      <p:sp>
        <p:nvSpPr>
          <p:cNvPr id="43011"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43012" name="Rectangle 3"/>
          <p:cNvSpPr>
            <a:spLocks noGrp="1" noChangeArrowheads="1"/>
          </p:cNvSpPr>
          <p:nvPr>
            <p:ph type="body" idx="1"/>
          </p:nvPr>
        </p:nvSpPr>
        <p:spPr>
          <a:xfrm>
            <a:off x="1046163" y="4352925"/>
            <a:ext cx="4770437" cy="3476625"/>
          </a:xfrm>
          <a:noFill/>
          <a:ln/>
        </p:spPr>
        <p:txBody>
          <a:bodyPr wrap="none" anchor="ctr"/>
          <a:lstStyle/>
          <a:p>
            <a:pPr eaLnBrk="1" hangingPunct="1"/>
            <a:endParaRPr lang="en-GB">
              <a:latin typeface="Arial" pitchFamily="34" charset="0"/>
            </a:endParaRPr>
          </a:p>
        </p:txBody>
      </p:sp>
    </p:spTree>
    <p:extLst>
      <p:ext uri="{BB962C8B-B14F-4D97-AF65-F5344CB8AC3E}">
        <p14:creationId xmlns:p14="http://schemas.microsoft.com/office/powerpoint/2010/main" val="1867064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pPr eaLnBrk="1" hangingPunct="1"/>
            <a:endParaRPr lang="en-US">
              <a:latin typeface="Arial" pitchFamily="34" charset="0"/>
            </a:endParaRPr>
          </a:p>
        </p:txBody>
      </p:sp>
      <p:sp>
        <p:nvSpPr>
          <p:cNvPr id="45060" name="Slide Number Placeholder 3"/>
          <p:cNvSpPr>
            <a:spLocks noGrp="1"/>
          </p:cNvSpPr>
          <p:nvPr>
            <p:ph type="sldNum" sz="quarter" idx="5"/>
          </p:nvPr>
        </p:nvSpPr>
        <p:spPr/>
        <p:txBody>
          <a:bodyPr/>
          <a:lstStyle/>
          <a:p>
            <a:pPr>
              <a:defRPr/>
            </a:pPr>
            <a:fld id="{9C7C4E1C-949C-4300-902E-ECFA5DA8ADDA}" type="slidenum">
              <a:rPr lang="en-US" smtClean="0">
                <a:latin typeface="Arial" pitchFamily="34" charset="0"/>
              </a:rPr>
              <a:pPr>
                <a:defRPr/>
              </a:pPr>
              <a:t>12</a:t>
            </a:fld>
            <a:endParaRPr lang="en-US">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r>
              <a:rPr lang="en-US">
                <a:latin typeface="Arial" pitchFamily="34" charset="0"/>
              </a:rPr>
              <a:t>To solve the looping problem, the IEEE specification requires that bridges use the </a:t>
            </a:r>
          </a:p>
          <a:p>
            <a:r>
              <a:rPr lang="en-US">
                <a:latin typeface="Arial" pitchFamily="34" charset="0"/>
              </a:rPr>
              <a:t>spanning tree algorithm to create a loopless topology. </a:t>
            </a:r>
          </a:p>
          <a:p>
            <a:endParaRPr lang="en-US">
              <a:latin typeface="Arial" pitchFamily="34" charset="0"/>
            </a:endParaRPr>
          </a:p>
        </p:txBody>
      </p:sp>
      <p:sp>
        <p:nvSpPr>
          <p:cNvPr id="46084" name="Slide Number Placeholder 3"/>
          <p:cNvSpPr>
            <a:spLocks noGrp="1"/>
          </p:cNvSpPr>
          <p:nvPr>
            <p:ph type="sldNum" sz="quarter" idx="5"/>
          </p:nvPr>
        </p:nvSpPr>
        <p:spPr/>
        <p:txBody>
          <a:bodyPr/>
          <a:lstStyle/>
          <a:p>
            <a:pPr>
              <a:defRPr/>
            </a:pPr>
            <a:fld id="{BCC012D4-0D0D-4366-9780-25C3E7C6EFAF}" type="slidenum">
              <a:rPr lang="en-US" smtClean="0">
                <a:latin typeface="Arial" pitchFamily="34" charset="0"/>
              </a:rPr>
              <a:pPr>
                <a:defRPr/>
              </a:pPr>
              <a:t>20</a:t>
            </a:fld>
            <a:endParaRPr lang="en-US">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r>
              <a:rPr lang="en-US">
                <a:latin typeface="Arial" pitchFamily="34" charset="0"/>
              </a:rPr>
              <a:t>To solve the looping problem, the IEEE specification requires that bridges use the </a:t>
            </a:r>
          </a:p>
          <a:p>
            <a:r>
              <a:rPr lang="en-US">
                <a:latin typeface="Arial" pitchFamily="34" charset="0"/>
              </a:rPr>
              <a:t>spanning tree algorithm to create a loopless topology. </a:t>
            </a:r>
          </a:p>
          <a:p>
            <a:endParaRPr lang="en-US">
              <a:latin typeface="Arial" pitchFamily="34" charset="0"/>
            </a:endParaRPr>
          </a:p>
        </p:txBody>
      </p:sp>
      <p:sp>
        <p:nvSpPr>
          <p:cNvPr id="46084" name="Slide Number Placeholder 3"/>
          <p:cNvSpPr>
            <a:spLocks noGrp="1"/>
          </p:cNvSpPr>
          <p:nvPr>
            <p:ph type="sldNum" sz="quarter" idx="5"/>
          </p:nvPr>
        </p:nvSpPr>
        <p:spPr/>
        <p:txBody>
          <a:bodyPr/>
          <a:lstStyle/>
          <a:p>
            <a:pPr>
              <a:defRPr/>
            </a:pPr>
            <a:fld id="{BCC012D4-0D0D-4366-9780-25C3E7C6EFAF}" type="slidenum">
              <a:rPr lang="en-US" smtClean="0">
                <a:latin typeface="Arial" pitchFamily="34" charset="0"/>
              </a:rPr>
              <a:pPr>
                <a:defRPr/>
              </a:pPr>
              <a:t>21</a:t>
            </a:fld>
            <a:endParaRPr lang="en-US">
              <a:latin typeface="Arial" pitchFamily="34" charset="0"/>
            </a:endParaRPr>
          </a:p>
        </p:txBody>
      </p:sp>
    </p:spTree>
    <p:extLst>
      <p:ext uri="{BB962C8B-B14F-4D97-AF65-F5344CB8AC3E}">
        <p14:creationId xmlns:p14="http://schemas.microsoft.com/office/powerpoint/2010/main" val="3398375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p:txBody>
          <a:bodyPr/>
          <a:lstStyle/>
          <a:p>
            <a:pPr>
              <a:defRPr/>
            </a:pPr>
            <a:fld id="{B78FCBC5-89C2-4630-BDAB-9D7E6BC7900F}" type="slidenum">
              <a:rPr lang="en-US" smtClean="0">
                <a:latin typeface="Arial" pitchFamily="34" charset="0"/>
              </a:rPr>
              <a:pPr>
                <a:defRPr/>
              </a:pPr>
              <a:t>23</a:t>
            </a:fld>
            <a:endParaRPr lang="en-US">
              <a:latin typeface="Arial" pitchFamily="34" charset="0"/>
            </a:endParaRPr>
          </a:p>
        </p:txBody>
      </p:sp>
      <p:sp>
        <p:nvSpPr>
          <p:cNvPr id="46083"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46084" name="Rectangle 3"/>
          <p:cNvSpPr>
            <a:spLocks noGrp="1" noChangeArrowheads="1"/>
          </p:cNvSpPr>
          <p:nvPr>
            <p:ph type="body" idx="1"/>
          </p:nvPr>
        </p:nvSpPr>
        <p:spPr>
          <a:xfrm>
            <a:off x="1046163" y="4352925"/>
            <a:ext cx="4770437" cy="3476625"/>
          </a:xfrm>
          <a:noFill/>
          <a:ln/>
        </p:spPr>
        <p:txBody>
          <a:bodyPr wrap="none" anchor="ctr"/>
          <a:lstStyle/>
          <a:p>
            <a:pPr eaLnBrk="1" hangingPunct="1"/>
            <a:endParaRPr lang="en-GB">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p:txBody>
          <a:bodyPr/>
          <a:lstStyle/>
          <a:p>
            <a:pPr>
              <a:defRPr/>
            </a:pPr>
            <a:fld id="{D034A85D-2835-4290-BEA4-53F02F4272A7}" type="slidenum">
              <a:rPr lang="en-US" smtClean="0">
                <a:latin typeface="Arial" pitchFamily="34" charset="0"/>
              </a:rPr>
              <a:pPr>
                <a:defRPr/>
              </a:pPr>
              <a:t>24</a:t>
            </a:fld>
            <a:endParaRPr lang="en-US">
              <a:latin typeface="Arial" pitchFamily="34" charset="0"/>
            </a:endParaRPr>
          </a:p>
        </p:txBody>
      </p:sp>
      <p:sp>
        <p:nvSpPr>
          <p:cNvPr id="47107"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47108" name="Rectangle 3"/>
          <p:cNvSpPr>
            <a:spLocks noGrp="1" noChangeArrowheads="1"/>
          </p:cNvSpPr>
          <p:nvPr>
            <p:ph type="body" idx="1"/>
          </p:nvPr>
        </p:nvSpPr>
        <p:spPr>
          <a:xfrm>
            <a:off x="1046163" y="4352925"/>
            <a:ext cx="4770437" cy="3476625"/>
          </a:xfrm>
          <a:noFill/>
          <a:ln/>
        </p:spPr>
        <p:txBody>
          <a:bodyPr wrap="none" anchor="ctr"/>
          <a:lstStyle/>
          <a:p>
            <a:pPr eaLnBrk="1" hangingPunct="1"/>
            <a:endParaRPr lang="en-GB">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p:txBody>
          <a:bodyPr/>
          <a:lstStyle/>
          <a:p>
            <a:pPr>
              <a:defRPr/>
            </a:pPr>
            <a:fld id="{842B404B-B4EC-4351-9AF9-AC6FCCE7A1EE}" type="slidenum">
              <a:rPr lang="en-US" smtClean="0">
                <a:latin typeface="Arial" pitchFamily="34" charset="0"/>
              </a:rPr>
              <a:pPr>
                <a:defRPr/>
              </a:pPr>
              <a:t>25</a:t>
            </a:fld>
            <a:endParaRPr lang="en-US">
              <a:latin typeface="Arial" pitchFamily="34" charset="0"/>
            </a:endParaRPr>
          </a:p>
        </p:txBody>
      </p:sp>
      <p:sp>
        <p:nvSpPr>
          <p:cNvPr id="48131"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48132" name="Rectangle 3"/>
          <p:cNvSpPr>
            <a:spLocks noGrp="1" noChangeArrowheads="1"/>
          </p:cNvSpPr>
          <p:nvPr>
            <p:ph type="body" idx="1"/>
          </p:nvPr>
        </p:nvSpPr>
        <p:spPr>
          <a:xfrm>
            <a:off x="1046163" y="4352925"/>
            <a:ext cx="4770437" cy="3476625"/>
          </a:xfrm>
          <a:noFill/>
          <a:ln/>
        </p:spPr>
        <p:txBody>
          <a:bodyPr wrap="none" anchor="ctr"/>
          <a:lstStyle/>
          <a:p>
            <a:pPr eaLnBrk="1" hangingPunct="1"/>
            <a:endParaRPr lang="en-GB">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p>
            <a:pPr>
              <a:defRPr/>
            </a:pPr>
            <a:fld id="{0E5CF631-FFFF-4400-B6F9-8AF389654D70}" type="slidenum">
              <a:rPr lang="en-US" smtClean="0">
                <a:latin typeface="Arial" pitchFamily="34" charset="0"/>
              </a:rPr>
              <a:pPr>
                <a:defRPr/>
              </a:pPr>
              <a:t>26</a:t>
            </a:fld>
            <a:endParaRPr lang="en-US">
              <a:latin typeface="Arial" pitchFamily="34" charset="0"/>
            </a:endParaRPr>
          </a:p>
        </p:txBody>
      </p:sp>
      <p:sp>
        <p:nvSpPr>
          <p:cNvPr id="49155"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49156" name="Rectangle 3"/>
          <p:cNvSpPr>
            <a:spLocks noGrp="1" noChangeArrowheads="1"/>
          </p:cNvSpPr>
          <p:nvPr>
            <p:ph type="body" idx="1"/>
          </p:nvPr>
        </p:nvSpPr>
        <p:spPr>
          <a:xfrm>
            <a:off x="1046163" y="4352925"/>
            <a:ext cx="4770437" cy="3476625"/>
          </a:xfrm>
          <a:noFill/>
          <a:ln/>
        </p:spPr>
        <p:txBody>
          <a:bodyPr wrap="none" anchor="ctr"/>
          <a:lstStyle/>
          <a:p>
            <a:pPr eaLnBrk="1" hangingPunct="1"/>
            <a:endParaRPr lang="en-GB">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p:txBody>
          <a:bodyPr/>
          <a:lstStyle/>
          <a:p>
            <a:pPr>
              <a:defRPr/>
            </a:pPr>
            <a:fld id="{CC1DE02C-620E-441C-B4FD-0772B8B85986}" type="slidenum">
              <a:rPr lang="en-US" smtClean="0">
                <a:latin typeface="Arial" pitchFamily="34" charset="0"/>
              </a:rPr>
              <a:pPr>
                <a:defRPr/>
              </a:pPr>
              <a:t>27</a:t>
            </a:fld>
            <a:endParaRPr lang="en-US">
              <a:latin typeface="Arial" pitchFamily="34" charset="0"/>
            </a:endParaRPr>
          </a:p>
        </p:txBody>
      </p:sp>
      <p:sp>
        <p:nvSpPr>
          <p:cNvPr id="50179"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50180" name="Rectangle 3"/>
          <p:cNvSpPr>
            <a:spLocks noGrp="1" noChangeArrowheads="1"/>
          </p:cNvSpPr>
          <p:nvPr>
            <p:ph type="body" idx="1"/>
          </p:nvPr>
        </p:nvSpPr>
        <p:spPr>
          <a:xfrm>
            <a:off x="1046163" y="4352925"/>
            <a:ext cx="4770437" cy="3476625"/>
          </a:xfrm>
          <a:noFill/>
          <a:ln/>
        </p:spPr>
        <p:txBody>
          <a:bodyPr wrap="none" anchor="ctr"/>
          <a:lstStyle/>
          <a:p>
            <a:pPr eaLnBrk="1" hangingPunct="1"/>
            <a:endParaRPr lang="en-GB">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p:txBody>
          <a:bodyPr/>
          <a:lstStyle/>
          <a:p>
            <a:pPr>
              <a:defRPr/>
            </a:pPr>
            <a:fld id="{E1E7CB7B-73FB-4272-8493-8C408FE79035}" type="slidenum">
              <a:rPr lang="en-US" smtClean="0">
                <a:latin typeface="Arial" pitchFamily="34" charset="0"/>
              </a:rPr>
              <a:pPr>
                <a:defRPr/>
              </a:pPr>
              <a:t>31</a:t>
            </a:fld>
            <a:endParaRPr lang="en-US">
              <a:latin typeface="Arial" pitchFamily="34" charset="0"/>
            </a:endParaRPr>
          </a:p>
        </p:txBody>
      </p:sp>
      <p:sp>
        <p:nvSpPr>
          <p:cNvPr id="51203"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51204" name="Rectangle 3"/>
          <p:cNvSpPr>
            <a:spLocks noGrp="1" noChangeArrowheads="1"/>
          </p:cNvSpPr>
          <p:nvPr>
            <p:ph type="body" idx="1"/>
          </p:nvPr>
        </p:nvSpPr>
        <p:spPr>
          <a:xfrm>
            <a:off x="1046163" y="4352925"/>
            <a:ext cx="4770437" cy="3476625"/>
          </a:xfrm>
          <a:noFill/>
          <a:ln/>
        </p:spPr>
        <p:txBody>
          <a:bodyPr wrap="none" anchor="ctr"/>
          <a:lstStyle/>
          <a:p>
            <a:pPr eaLnBrk="1" hangingPunct="1"/>
            <a:endParaRPr lang="en-GB">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p:txBody>
          <a:bodyPr/>
          <a:lstStyle/>
          <a:p>
            <a:pPr>
              <a:defRPr/>
            </a:pPr>
            <a:fld id="{3F547378-0DD0-4AD1-81AC-4AC4EFEB7CDE}" type="slidenum">
              <a:rPr lang="en-US" smtClean="0">
                <a:latin typeface="Arial" pitchFamily="34" charset="0"/>
              </a:rPr>
              <a:pPr>
                <a:defRPr/>
              </a:pPr>
              <a:t>3</a:t>
            </a:fld>
            <a:endParaRPr lang="en-US">
              <a:latin typeface="Arial" pitchFamily="34" charset="0"/>
            </a:endParaRPr>
          </a:p>
        </p:txBody>
      </p:sp>
      <p:sp>
        <p:nvSpPr>
          <p:cNvPr id="37891"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37892" name="Rectangle 3"/>
          <p:cNvSpPr>
            <a:spLocks noGrp="1" noChangeArrowheads="1"/>
          </p:cNvSpPr>
          <p:nvPr>
            <p:ph type="body" idx="1"/>
          </p:nvPr>
        </p:nvSpPr>
        <p:spPr>
          <a:xfrm>
            <a:off x="1046163" y="4352925"/>
            <a:ext cx="4770437" cy="3476625"/>
          </a:xfrm>
          <a:noFill/>
          <a:ln/>
        </p:spPr>
        <p:txBody>
          <a:bodyPr wrap="none" anchor="ctr"/>
          <a:lstStyle/>
          <a:p>
            <a:pPr eaLnBrk="1" hangingPunct="1"/>
            <a:endParaRPr lang="en-GB">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p:txBody>
          <a:bodyPr/>
          <a:lstStyle/>
          <a:p>
            <a:pPr>
              <a:defRPr/>
            </a:pPr>
            <a:fld id="{3DCAE062-C35D-462D-AC96-6565CE182D76}" type="slidenum">
              <a:rPr lang="en-US" smtClean="0">
                <a:latin typeface="Arial" pitchFamily="34" charset="0"/>
              </a:rPr>
              <a:pPr>
                <a:defRPr/>
              </a:pPr>
              <a:t>32</a:t>
            </a:fld>
            <a:endParaRPr lang="en-US">
              <a:latin typeface="Arial" pitchFamily="34" charset="0"/>
            </a:endParaRPr>
          </a:p>
        </p:txBody>
      </p:sp>
      <p:sp>
        <p:nvSpPr>
          <p:cNvPr id="52227"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52228" name="Rectangle 3"/>
          <p:cNvSpPr>
            <a:spLocks noGrp="1" noChangeArrowheads="1"/>
          </p:cNvSpPr>
          <p:nvPr>
            <p:ph type="body" idx="1"/>
          </p:nvPr>
        </p:nvSpPr>
        <p:spPr>
          <a:xfrm>
            <a:off x="1046163" y="4352925"/>
            <a:ext cx="4770437" cy="3476625"/>
          </a:xfrm>
          <a:noFill/>
          <a:ln/>
        </p:spPr>
        <p:txBody>
          <a:bodyPr wrap="none" anchor="ctr"/>
          <a:lstStyle/>
          <a:p>
            <a:pPr eaLnBrk="1" hangingPunct="1"/>
            <a:endParaRPr lang="en-GB">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p:txBody>
          <a:bodyPr/>
          <a:lstStyle/>
          <a:p>
            <a:pPr>
              <a:defRPr/>
            </a:pPr>
            <a:fld id="{C1D02DA1-C53D-4474-AB56-AEA328AE4F4C}" type="slidenum">
              <a:rPr lang="en-US" smtClean="0">
                <a:latin typeface="Arial" pitchFamily="34" charset="0"/>
              </a:rPr>
              <a:pPr>
                <a:defRPr/>
              </a:pPr>
              <a:t>34</a:t>
            </a:fld>
            <a:endParaRPr lang="en-US">
              <a:latin typeface="Arial" pitchFamily="34" charset="0"/>
            </a:endParaRPr>
          </a:p>
        </p:txBody>
      </p:sp>
      <p:sp>
        <p:nvSpPr>
          <p:cNvPr id="53251"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53252" name="Rectangle 3"/>
          <p:cNvSpPr>
            <a:spLocks noGrp="1" noChangeArrowheads="1"/>
          </p:cNvSpPr>
          <p:nvPr>
            <p:ph type="body" idx="1"/>
          </p:nvPr>
        </p:nvSpPr>
        <p:spPr>
          <a:xfrm>
            <a:off x="1046163" y="4352925"/>
            <a:ext cx="4770437" cy="3476625"/>
          </a:xfrm>
          <a:noFill/>
          <a:ln/>
        </p:spPr>
        <p:txBody>
          <a:bodyPr wrap="none" anchor="ctr"/>
          <a:lstStyle/>
          <a:p>
            <a:pPr eaLnBrk="1" hangingPunct="1"/>
            <a:endParaRPr lang="en-GB">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p:txBody>
          <a:bodyPr/>
          <a:lstStyle/>
          <a:p>
            <a:pPr>
              <a:defRPr/>
            </a:pPr>
            <a:fld id="{4AFF232C-6423-4885-9BBD-3DC9851BCC58}" type="slidenum">
              <a:rPr lang="en-US" smtClean="0">
                <a:latin typeface="Arial" pitchFamily="34" charset="0"/>
              </a:rPr>
              <a:pPr>
                <a:defRPr/>
              </a:pPr>
              <a:t>35</a:t>
            </a:fld>
            <a:endParaRPr lang="en-US">
              <a:latin typeface="Arial" pitchFamily="34" charset="0"/>
            </a:endParaRPr>
          </a:p>
        </p:txBody>
      </p:sp>
      <p:sp>
        <p:nvSpPr>
          <p:cNvPr id="54275"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54276" name="Rectangle 3"/>
          <p:cNvSpPr>
            <a:spLocks noGrp="1" noChangeArrowheads="1"/>
          </p:cNvSpPr>
          <p:nvPr>
            <p:ph type="body" idx="1"/>
          </p:nvPr>
        </p:nvSpPr>
        <p:spPr>
          <a:xfrm>
            <a:off x="1046163" y="4352925"/>
            <a:ext cx="4770437" cy="3476625"/>
          </a:xfrm>
          <a:noFill/>
          <a:ln/>
        </p:spPr>
        <p:txBody>
          <a:bodyPr wrap="none" anchor="ctr"/>
          <a:lstStyle/>
          <a:p>
            <a:pPr eaLnBrk="1" hangingPunct="1"/>
            <a:endParaRPr lang="en-GB">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p:txBody>
          <a:bodyPr/>
          <a:lstStyle/>
          <a:p>
            <a:pPr>
              <a:defRPr/>
            </a:pPr>
            <a:fld id="{1FE0597D-8B26-403E-BCB4-CA972D5B50E0}" type="slidenum">
              <a:rPr lang="en-US" smtClean="0">
                <a:latin typeface="Arial" pitchFamily="34" charset="0"/>
              </a:rPr>
              <a:pPr>
                <a:defRPr/>
              </a:pPr>
              <a:t>36</a:t>
            </a:fld>
            <a:endParaRPr lang="en-US">
              <a:latin typeface="Arial" pitchFamily="34" charset="0"/>
            </a:endParaRPr>
          </a:p>
        </p:txBody>
      </p:sp>
      <p:sp>
        <p:nvSpPr>
          <p:cNvPr id="55299"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55300" name="Rectangle 3"/>
          <p:cNvSpPr>
            <a:spLocks noGrp="1" noChangeArrowheads="1"/>
          </p:cNvSpPr>
          <p:nvPr>
            <p:ph type="body" idx="1"/>
          </p:nvPr>
        </p:nvSpPr>
        <p:spPr>
          <a:xfrm>
            <a:off x="1046163" y="4352925"/>
            <a:ext cx="4770437" cy="3476625"/>
          </a:xfrm>
          <a:noFill/>
          <a:ln/>
        </p:spPr>
        <p:txBody>
          <a:bodyPr wrap="none" anchor="ctr"/>
          <a:lstStyle/>
          <a:p>
            <a:pPr eaLnBrk="1" hangingPunct="1"/>
            <a:endParaRPr lang="en-GB">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p:txBody>
          <a:bodyPr/>
          <a:lstStyle/>
          <a:p>
            <a:pPr>
              <a:defRPr/>
            </a:pPr>
            <a:fld id="{D83D7924-023C-49DB-859D-E92B4B71FADF}" type="slidenum">
              <a:rPr lang="en-US" smtClean="0">
                <a:latin typeface="Arial" pitchFamily="34" charset="0"/>
              </a:rPr>
              <a:pPr>
                <a:defRPr/>
              </a:pPr>
              <a:t>37</a:t>
            </a:fld>
            <a:endParaRPr lang="en-US">
              <a:latin typeface="Arial" pitchFamily="34" charset="0"/>
            </a:endParaRPr>
          </a:p>
        </p:txBody>
      </p:sp>
      <p:sp>
        <p:nvSpPr>
          <p:cNvPr id="56323"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56324" name="Rectangle 3"/>
          <p:cNvSpPr>
            <a:spLocks noGrp="1" noChangeArrowheads="1"/>
          </p:cNvSpPr>
          <p:nvPr>
            <p:ph type="body" idx="1"/>
          </p:nvPr>
        </p:nvSpPr>
        <p:spPr>
          <a:xfrm>
            <a:off x="1046163" y="4352925"/>
            <a:ext cx="4770437" cy="3476625"/>
          </a:xfrm>
          <a:noFill/>
          <a:ln/>
        </p:spPr>
        <p:txBody>
          <a:bodyPr wrap="none" anchor="ctr"/>
          <a:lstStyle/>
          <a:p>
            <a:pPr eaLnBrk="1" hangingPunct="1"/>
            <a:endParaRPr lang="en-GB">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p:txBody>
          <a:bodyPr/>
          <a:lstStyle/>
          <a:p>
            <a:pPr>
              <a:defRPr/>
            </a:pPr>
            <a:fld id="{50A00F03-A784-4BA0-A8AD-E32A1A516B97}" type="slidenum">
              <a:rPr lang="en-US" smtClean="0">
                <a:latin typeface="Arial" pitchFamily="34" charset="0"/>
              </a:rPr>
              <a:pPr>
                <a:defRPr/>
              </a:pPr>
              <a:t>38</a:t>
            </a:fld>
            <a:endParaRPr lang="en-US">
              <a:latin typeface="Arial" pitchFamily="34" charset="0"/>
            </a:endParaRPr>
          </a:p>
        </p:txBody>
      </p:sp>
      <p:sp>
        <p:nvSpPr>
          <p:cNvPr id="57347"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57348" name="Rectangle 3"/>
          <p:cNvSpPr>
            <a:spLocks noGrp="1" noChangeArrowheads="1"/>
          </p:cNvSpPr>
          <p:nvPr>
            <p:ph type="body" idx="1"/>
          </p:nvPr>
        </p:nvSpPr>
        <p:spPr>
          <a:xfrm>
            <a:off x="1046163" y="4352925"/>
            <a:ext cx="4770437" cy="3476625"/>
          </a:xfrm>
          <a:noFill/>
          <a:ln/>
        </p:spPr>
        <p:txBody>
          <a:bodyPr wrap="none" anchor="ctr"/>
          <a:lstStyle/>
          <a:p>
            <a:pPr eaLnBrk="1" hangingPunct="1"/>
            <a:endParaRPr lang="en-GB">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p:txBody>
          <a:bodyPr/>
          <a:lstStyle/>
          <a:p>
            <a:pPr>
              <a:defRPr/>
            </a:pPr>
            <a:fld id="{DD55A139-7A15-4169-A1A3-809B1287B861}" type="slidenum">
              <a:rPr lang="en-US" smtClean="0">
                <a:latin typeface="Arial" pitchFamily="34" charset="0"/>
              </a:rPr>
              <a:pPr>
                <a:defRPr/>
              </a:pPr>
              <a:t>39</a:t>
            </a:fld>
            <a:endParaRPr lang="en-US">
              <a:latin typeface="Arial" pitchFamily="34" charset="0"/>
            </a:endParaRPr>
          </a:p>
        </p:txBody>
      </p:sp>
      <p:sp>
        <p:nvSpPr>
          <p:cNvPr id="58371"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58372" name="Rectangle 3"/>
          <p:cNvSpPr>
            <a:spLocks noGrp="1" noChangeArrowheads="1"/>
          </p:cNvSpPr>
          <p:nvPr>
            <p:ph type="body" idx="1"/>
          </p:nvPr>
        </p:nvSpPr>
        <p:spPr>
          <a:xfrm>
            <a:off x="1046163" y="4352925"/>
            <a:ext cx="4770437" cy="3476625"/>
          </a:xfrm>
          <a:noFill/>
          <a:ln/>
        </p:spPr>
        <p:txBody>
          <a:bodyPr wrap="none" anchor="ctr"/>
          <a:lstStyle/>
          <a:p>
            <a:pPr eaLnBrk="1" hangingPunct="1"/>
            <a:endParaRPr lang="en-GB">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4FBCEB34-160F-44AA-BC76-605F7A39D6F6}" type="slidenum">
              <a:rPr lang="en-US" smtClean="0"/>
              <a:pPr/>
              <a:t>40</a:t>
            </a:fld>
            <a:endParaRPr lang="en-US"/>
          </a:p>
        </p:txBody>
      </p:sp>
      <p:sp>
        <p:nvSpPr>
          <p:cNvPr id="54275" name="Rectangle 2"/>
          <p:cNvSpPr>
            <a:spLocks noGrp="1" noRot="1" noChangeAspect="1" noChangeArrowheads="1" noTextEdit="1"/>
          </p:cNvSpPr>
          <p:nvPr>
            <p:ph type="sldImg"/>
          </p:nvPr>
        </p:nvSpPr>
        <p:spPr>
          <a:xfrm>
            <a:off x="1463675" y="960438"/>
            <a:ext cx="4378325" cy="3284537"/>
          </a:xfrm>
          <a:solidFill>
            <a:srgbClr val="FFFFFF"/>
          </a:solidFill>
          <a:ln/>
        </p:spPr>
      </p:sp>
      <p:sp>
        <p:nvSpPr>
          <p:cNvPr id="54276" name="Rectangle 3"/>
          <p:cNvSpPr>
            <a:spLocks noGrp="1" noChangeArrowheads="1"/>
          </p:cNvSpPr>
          <p:nvPr>
            <p:ph type="body" idx="1"/>
          </p:nvPr>
        </p:nvSpPr>
        <p:spPr>
          <a:xfrm>
            <a:off x="1112838" y="4564063"/>
            <a:ext cx="5081587" cy="3646487"/>
          </a:xfrm>
          <a:noFill/>
          <a:ln/>
        </p:spPr>
        <p:txBody>
          <a:bodyPr wrap="none" anchor="ctr"/>
          <a:lstStyle/>
          <a:p>
            <a:pPr eaLnBrk="1" hangingPunct="1"/>
            <a:endParaRPr lang="en-GB"/>
          </a:p>
        </p:txBody>
      </p:sp>
    </p:spTree>
    <p:extLst>
      <p:ext uri="{BB962C8B-B14F-4D97-AF65-F5344CB8AC3E}">
        <p14:creationId xmlns:p14="http://schemas.microsoft.com/office/powerpoint/2010/main" val="627500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F1BF9720-1E33-4A41-94F8-7EB0918DD3D0}" type="slidenum">
              <a:rPr lang="en-US" smtClean="0"/>
              <a:pPr/>
              <a:t>41</a:t>
            </a:fld>
            <a:endParaRPr lang="en-US"/>
          </a:p>
        </p:txBody>
      </p:sp>
      <p:sp>
        <p:nvSpPr>
          <p:cNvPr id="55299" name="Rectangle 2"/>
          <p:cNvSpPr>
            <a:spLocks noGrp="1" noRot="1" noChangeAspect="1" noChangeArrowheads="1" noTextEdit="1"/>
          </p:cNvSpPr>
          <p:nvPr>
            <p:ph type="sldImg"/>
          </p:nvPr>
        </p:nvSpPr>
        <p:spPr>
          <a:xfrm>
            <a:off x="1463675" y="960438"/>
            <a:ext cx="4378325" cy="3284537"/>
          </a:xfrm>
          <a:solidFill>
            <a:srgbClr val="FFFFFF"/>
          </a:solidFill>
          <a:ln/>
        </p:spPr>
      </p:sp>
      <p:sp>
        <p:nvSpPr>
          <p:cNvPr id="55300" name="Rectangle 3"/>
          <p:cNvSpPr>
            <a:spLocks noGrp="1" noChangeArrowheads="1"/>
          </p:cNvSpPr>
          <p:nvPr>
            <p:ph type="body" idx="1"/>
          </p:nvPr>
        </p:nvSpPr>
        <p:spPr>
          <a:xfrm>
            <a:off x="1112838" y="4564063"/>
            <a:ext cx="5081587" cy="3646487"/>
          </a:xfrm>
          <a:noFill/>
          <a:ln/>
        </p:spPr>
        <p:txBody>
          <a:bodyPr wrap="none" anchor="ctr"/>
          <a:lstStyle/>
          <a:p>
            <a:pPr eaLnBrk="1" hangingPunct="1"/>
            <a:endParaRPr lang="en-GB"/>
          </a:p>
        </p:txBody>
      </p:sp>
    </p:spTree>
    <p:extLst>
      <p:ext uri="{BB962C8B-B14F-4D97-AF65-F5344CB8AC3E}">
        <p14:creationId xmlns:p14="http://schemas.microsoft.com/office/powerpoint/2010/main" val="36614704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1001E39F-0FC2-4DFD-BE30-679BDA2ACC28}" type="slidenum">
              <a:rPr lang="en-US" smtClean="0"/>
              <a:pPr/>
              <a:t>42</a:t>
            </a:fld>
            <a:endParaRPr lang="en-US"/>
          </a:p>
        </p:txBody>
      </p:sp>
      <p:sp>
        <p:nvSpPr>
          <p:cNvPr id="56323" name="Rectangle 2"/>
          <p:cNvSpPr>
            <a:spLocks noGrp="1" noRot="1" noChangeAspect="1" noChangeArrowheads="1" noTextEdit="1"/>
          </p:cNvSpPr>
          <p:nvPr>
            <p:ph type="sldImg"/>
          </p:nvPr>
        </p:nvSpPr>
        <p:spPr>
          <a:xfrm>
            <a:off x="1463675" y="960438"/>
            <a:ext cx="4378325" cy="3284537"/>
          </a:xfrm>
          <a:solidFill>
            <a:srgbClr val="FFFFFF"/>
          </a:solidFill>
          <a:ln/>
        </p:spPr>
      </p:sp>
      <p:sp>
        <p:nvSpPr>
          <p:cNvPr id="56324" name="Rectangle 3"/>
          <p:cNvSpPr>
            <a:spLocks noGrp="1" noChangeArrowheads="1"/>
          </p:cNvSpPr>
          <p:nvPr>
            <p:ph type="body" idx="1"/>
          </p:nvPr>
        </p:nvSpPr>
        <p:spPr>
          <a:xfrm>
            <a:off x="1112838" y="4564063"/>
            <a:ext cx="5081587" cy="3646487"/>
          </a:xfrm>
          <a:noFill/>
          <a:ln/>
        </p:spPr>
        <p:txBody>
          <a:bodyPr wrap="none" anchor="ctr"/>
          <a:lstStyle/>
          <a:p>
            <a:pPr eaLnBrk="1" hangingPunct="1"/>
            <a:endParaRPr lang="en-GB"/>
          </a:p>
        </p:txBody>
      </p:sp>
    </p:spTree>
    <p:extLst>
      <p:ext uri="{BB962C8B-B14F-4D97-AF65-F5344CB8AC3E}">
        <p14:creationId xmlns:p14="http://schemas.microsoft.com/office/powerpoint/2010/main" val="1858334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p:txBody>
          <a:bodyPr/>
          <a:lstStyle/>
          <a:p>
            <a:pPr>
              <a:defRPr/>
            </a:pPr>
            <a:fld id="{3F547378-0DD0-4AD1-81AC-4AC4EFEB7CDE}" type="slidenum">
              <a:rPr lang="en-US" smtClean="0">
                <a:latin typeface="Arial" pitchFamily="34" charset="0"/>
              </a:rPr>
              <a:pPr>
                <a:defRPr/>
              </a:pPr>
              <a:t>4</a:t>
            </a:fld>
            <a:endParaRPr lang="en-US">
              <a:latin typeface="Arial" pitchFamily="34" charset="0"/>
            </a:endParaRPr>
          </a:p>
        </p:txBody>
      </p:sp>
      <p:sp>
        <p:nvSpPr>
          <p:cNvPr id="37891"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37892" name="Rectangle 3"/>
          <p:cNvSpPr>
            <a:spLocks noGrp="1" noChangeArrowheads="1"/>
          </p:cNvSpPr>
          <p:nvPr>
            <p:ph type="body" idx="1"/>
          </p:nvPr>
        </p:nvSpPr>
        <p:spPr>
          <a:xfrm>
            <a:off x="1046163" y="4352925"/>
            <a:ext cx="4770437" cy="3476625"/>
          </a:xfrm>
          <a:noFill/>
          <a:ln/>
        </p:spPr>
        <p:txBody>
          <a:bodyPr wrap="none" anchor="ctr"/>
          <a:lstStyle/>
          <a:p>
            <a:pPr eaLnBrk="1" hangingPunct="1"/>
            <a:endParaRPr lang="en-GB">
              <a:latin typeface="Arial" pitchFamily="34" charset="0"/>
            </a:endParaRPr>
          </a:p>
        </p:txBody>
      </p:sp>
    </p:spTree>
    <p:extLst>
      <p:ext uri="{BB962C8B-B14F-4D97-AF65-F5344CB8AC3E}">
        <p14:creationId xmlns:p14="http://schemas.microsoft.com/office/powerpoint/2010/main" val="10957670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9313C36D-2920-4B0C-BB16-F95D2F730123}" type="slidenum">
              <a:rPr lang="en-US" smtClean="0"/>
              <a:pPr/>
              <a:t>43</a:t>
            </a:fld>
            <a:endParaRPr lang="en-US"/>
          </a:p>
        </p:txBody>
      </p:sp>
      <p:sp>
        <p:nvSpPr>
          <p:cNvPr id="57347" name="Rectangle 2"/>
          <p:cNvSpPr>
            <a:spLocks noGrp="1" noRot="1" noChangeAspect="1" noChangeArrowheads="1" noTextEdit="1"/>
          </p:cNvSpPr>
          <p:nvPr>
            <p:ph type="sldImg"/>
          </p:nvPr>
        </p:nvSpPr>
        <p:spPr>
          <a:xfrm>
            <a:off x="1463675" y="960438"/>
            <a:ext cx="4378325" cy="3284537"/>
          </a:xfrm>
          <a:solidFill>
            <a:srgbClr val="FFFFFF"/>
          </a:solidFill>
          <a:ln/>
        </p:spPr>
      </p:sp>
      <p:sp>
        <p:nvSpPr>
          <p:cNvPr id="57348" name="Rectangle 3"/>
          <p:cNvSpPr>
            <a:spLocks noGrp="1" noChangeArrowheads="1"/>
          </p:cNvSpPr>
          <p:nvPr>
            <p:ph type="body" idx="1"/>
          </p:nvPr>
        </p:nvSpPr>
        <p:spPr>
          <a:xfrm>
            <a:off x="1112838" y="4564063"/>
            <a:ext cx="5081587" cy="3646487"/>
          </a:xfrm>
          <a:noFill/>
          <a:ln/>
        </p:spPr>
        <p:txBody>
          <a:bodyPr wrap="none" anchor="ctr"/>
          <a:lstStyle/>
          <a:p>
            <a:pPr eaLnBrk="1" hangingPunct="1"/>
            <a:endParaRPr lang="en-GB"/>
          </a:p>
        </p:txBody>
      </p:sp>
    </p:spTree>
    <p:extLst>
      <p:ext uri="{BB962C8B-B14F-4D97-AF65-F5344CB8AC3E}">
        <p14:creationId xmlns:p14="http://schemas.microsoft.com/office/powerpoint/2010/main" val="31956170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E675A30E-B2A4-49C2-93DC-EE7F7343EEA6}" type="slidenum">
              <a:rPr lang="en-US" smtClean="0"/>
              <a:pPr/>
              <a:t>60</a:t>
            </a:fld>
            <a:endParaRPr lang="en-US"/>
          </a:p>
        </p:txBody>
      </p:sp>
      <p:sp>
        <p:nvSpPr>
          <p:cNvPr id="58371" name="Rectangle 2"/>
          <p:cNvSpPr>
            <a:spLocks noGrp="1" noRot="1" noChangeAspect="1" noChangeArrowheads="1" noTextEdit="1"/>
          </p:cNvSpPr>
          <p:nvPr>
            <p:ph type="sldImg"/>
          </p:nvPr>
        </p:nvSpPr>
        <p:spPr>
          <a:xfrm>
            <a:off x="1463675" y="960438"/>
            <a:ext cx="4378325" cy="3284537"/>
          </a:xfrm>
          <a:solidFill>
            <a:srgbClr val="FFFFFF"/>
          </a:solidFill>
          <a:ln/>
        </p:spPr>
      </p:sp>
      <p:sp>
        <p:nvSpPr>
          <p:cNvPr id="58372" name="Rectangle 3"/>
          <p:cNvSpPr>
            <a:spLocks noGrp="1" noChangeArrowheads="1"/>
          </p:cNvSpPr>
          <p:nvPr>
            <p:ph type="body" idx="1"/>
          </p:nvPr>
        </p:nvSpPr>
        <p:spPr>
          <a:xfrm>
            <a:off x="1112838" y="4564063"/>
            <a:ext cx="5081587" cy="3646487"/>
          </a:xfrm>
          <a:noFill/>
          <a:ln/>
        </p:spPr>
        <p:txBody>
          <a:bodyPr wrap="none" anchor="ctr"/>
          <a:lstStyle/>
          <a:p>
            <a:pPr eaLnBrk="1" hangingPunct="1"/>
            <a:endParaRPr lang="en-GB"/>
          </a:p>
        </p:txBody>
      </p:sp>
    </p:spTree>
    <p:extLst>
      <p:ext uri="{BB962C8B-B14F-4D97-AF65-F5344CB8AC3E}">
        <p14:creationId xmlns:p14="http://schemas.microsoft.com/office/powerpoint/2010/main" val="13575109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2599DDBF-A02F-47D9-B862-62D262139F5E}" type="slidenum">
              <a:rPr lang="en-US" smtClean="0"/>
              <a:pPr/>
              <a:t>67</a:t>
            </a:fld>
            <a:endParaRPr lang="en-US"/>
          </a:p>
        </p:txBody>
      </p:sp>
      <p:sp>
        <p:nvSpPr>
          <p:cNvPr id="59395" name="Rectangle 2"/>
          <p:cNvSpPr>
            <a:spLocks noGrp="1" noRot="1" noChangeAspect="1" noChangeArrowheads="1" noTextEdit="1"/>
          </p:cNvSpPr>
          <p:nvPr>
            <p:ph type="sldImg"/>
          </p:nvPr>
        </p:nvSpPr>
        <p:spPr>
          <a:xfrm>
            <a:off x="1463675" y="960438"/>
            <a:ext cx="4378325" cy="3284537"/>
          </a:xfrm>
          <a:solidFill>
            <a:srgbClr val="FFFFFF"/>
          </a:solidFill>
          <a:ln/>
        </p:spPr>
      </p:sp>
      <p:sp>
        <p:nvSpPr>
          <p:cNvPr id="59396" name="Rectangle 3"/>
          <p:cNvSpPr>
            <a:spLocks noGrp="1" noChangeArrowheads="1"/>
          </p:cNvSpPr>
          <p:nvPr>
            <p:ph type="body" idx="1"/>
          </p:nvPr>
        </p:nvSpPr>
        <p:spPr>
          <a:xfrm>
            <a:off x="1112838" y="4564063"/>
            <a:ext cx="5081587" cy="3646487"/>
          </a:xfrm>
          <a:noFill/>
          <a:ln/>
        </p:spPr>
        <p:txBody>
          <a:bodyPr wrap="none" anchor="ctr"/>
          <a:lstStyle/>
          <a:p>
            <a:pPr eaLnBrk="1" hangingPunct="1"/>
            <a:endParaRPr lang="en-GB"/>
          </a:p>
        </p:txBody>
      </p:sp>
    </p:spTree>
    <p:extLst>
      <p:ext uri="{BB962C8B-B14F-4D97-AF65-F5344CB8AC3E}">
        <p14:creationId xmlns:p14="http://schemas.microsoft.com/office/powerpoint/2010/main" val="6428821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1E39C553-0DB5-48D3-973F-D75EEA07715B}" type="slidenum">
              <a:rPr lang="en-US" smtClean="0"/>
              <a:pPr/>
              <a:t>68</a:t>
            </a:fld>
            <a:endParaRPr lang="en-US"/>
          </a:p>
        </p:txBody>
      </p:sp>
      <p:sp>
        <p:nvSpPr>
          <p:cNvPr id="60419" name="Rectangle 2"/>
          <p:cNvSpPr>
            <a:spLocks noGrp="1" noRot="1" noChangeAspect="1" noChangeArrowheads="1" noTextEdit="1"/>
          </p:cNvSpPr>
          <p:nvPr>
            <p:ph type="sldImg"/>
          </p:nvPr>
        </p:nvSpPr>
        <p:spPr>
          <a:xfrm>
            <a:off x="1463675" y="960438"/>
            <a:ext cx="4378325" cy="3284537"/>
          </a:xfrm>
          <a:solidFill>
            <a:srgbClr val="FFFFFF"/>
          </a:solidFill>
          <a:ln/>
        </p:spPr>
      </p:sp>
      <p:sp>
        <p:nvSpPr>
          <p:cNvPr id="60420" name="Rectangle 3"/>
          <p:cNvSpPr>
            <a:spLocks noGrp="1" noChangeArrowheads="1"/>
          </p:cNvSpPr>
          <p:nvPr>
            <p:ph type="body" idx="1"/>
          </p:nvPr>
        </p:nvSpPr>
        <p:spPr>
          <a:xfrm>
            <a:off x="1112838" y="4564063"/>
            <a:ext cx="5081587" cy="3646487"/>
          </a:xfrm>
          <a:noFill/>
          <a:ln/>
        </p:spPr>
        <p:txBody>
          <a:bodyPr wrap="none" anchor="ctr"/>
          <a:lstStyle/>
          <a:p>
            <a:pPr eaLnBrk="1" hangingPunct="1"/>
            <a:endParaRPr lang="en-GB"/>
          </a:p>
        </p:txBody>
      </p:sp>
    </p:spTree>
    <p:extLst>
      <p:ext uri="{BB962C8B-B14F-4D97-AF65-F5344CB8AC3E}">
        <p14:creationId xmlns:p14="http://schemas.microsoft.com/office/powerpoint/2010/main" val="22901490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B4CCE390-5C6F-4F99-89E5-BAB62B1EE354}" type="slidenum">
              <a:rPr lang="en-US" smtClean="0"/>
              <a:pPr/>
              <a:t>69</a:t>
            </a:fld>
            <a:endParaRPr lang="en-US"/>
          </a:p>
        </p:txBody>
      </p:sp>
      <p:sp>
        <p:nvSpPr>
          <p:cNvPr id="61443" name="Rectangle 2"/>
          <p:cNvSpPr>
            <a:spLocks noGrp="1" noRot="1" noChangeAspect="1" noChangeArrowheads="1" noTextEdit="1"/>
          </p:cNvSpPr>
          <p:nvPr>
            <p:ph type="sldImg"/>
          </p:nvPr>
        </p:nvSpPr>
        <p:spPr>
          <a:xfrm>
            <a:off x="1463675" y="960438"/>
            <a:ext cx="4378325" cy="3284537"/>
          </a:xfrm>
          <a:solidFill>
            <a:srgbClr val="FFFFFF"/>
          </a:solidFill>
          <a:ln/>
        </p:spPr>
      </p:sp>
      <p:sp>
        <p:nvSpPr>
          <p:cNvPr id="61444" name="Rectangle 3"/>
          <p:cNvSpPr>
            <a:spLocks noGrp="1" noChangeArrowheads="1"/>
          </p:cNvSpPr>
          <p:nvPr>
            <p:ph type="body" idx="1"/>
          </p:nvPr>
        </p:nvSpPr>
        <p:spPr>
          <a:xfrm>
            <a:off x="1112838" y="4564063"/>
            <a:ext cx="5081587" cy="3646487"/>
          </a:xfrm>
          <a:noFill/>
          <a:ln/>
        </p:spPr>
        <p:txBody>
          <a:bodyPr wrap="none" anchor="ctr"/>
          <a:lstStyle/>
          <a:p>
            <a:pPr eaLnBrk="1" hangingPunct="1"/>
            <a:endParaRPr lang="en-GB"/>
          </a:p>
        </p:txBody>
      </p:sp>
    </p:spTree>
    <p:extLst>
      <p:ext uri="{BB962C8B-B14F-4D97-AF65-F5344CB8AC3E}">
        <p14:creationId xmlns:p14="http://schemas.microsoft.com/office/powerpoint/2010/main" val="30769360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C9AA210F-F379-4715-B152-67D52097EB69}" type="slidenum">
              <a:rPr lang="en-US" smtClean="0"/>
              <a:pPr/>
              <a:t>70</a:t>
            </a:fld>
            <a:endParaRPr lang="en-US"/>
          </a:p>
        </p:txBody>
      </p:sp>
      <p:sp>
        <p:nvSpPr>
          <p:cNvPr id="62467" name="Rectangle 2"/>
          <p:cNvSpPr>
            <a:spLocks noGrp="1" noRot="1" noChangeAspect="1" noChangeArrowheads="1" noTextEdit="1"/>
          </p:cNvSpPr>
          <p:nvPr>
            <p:ph type="sldImg"/>
          </p:nvPr>
        </p:nvSpPr>
        <p:spPr>
          <a:xfrm>
            <a:off x="1463675" y="960438"/>
            <a:ext cx="4378325" cy="3284537"/>
          </a:xfrm>
          <a:solidFill>
            <a:srgbClr val="FFFFFF"/>
          </a:solidFill>
          <a:ln/>
        </p:spPr>
      </p:sp>
      <p:sp>
        <p:nvSpPr>
          <p:cNvPr id="62468" name="Rectangle 3"/>
          <p:cNvSpPr>
            <a:spLocks noGrp="1" noChangeArrowheads="1"/>
          </p:cNvSpPr>
          <p:nvPr>
            <p:ph type="body" idx="1"/>
          </p:nvPr>
        </p:nvSpPr>
        <p:spPr>
          <a:xfrm>
            <a:off x="1112838" y="4564063"/>
            <a:ext cx="5081587" cy="3646487"/>
          </a:xfrm>
          <a:noFill/>
          <a:ln/>
        </p:spPr>
        <p:txBody>
          <a:bodyPr wrap="none" anchor="ctr"/>
          <a:lstStyle/>
          <a:p>
            <a:pPr eaLnBrk="1" hangingPunct="1"/>
            <a:endParaRPr lang="en-GB"/>
          </a:p>
        </p:txBody>
      </p:sp>
    </p:spTree>
    <p:extLst>
      <p:ext uri="{BB962C8B-B14F-4D97-AF65-F5344CB8AC3E}">
        <p14:creationId xmlns:p14="http://schemas.microsoft.com/office/powerpoint/2010/main" val="15072449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9D7009A9-CE96-4334-AEDC-E9A6E83ED1E5}" type="slidenum">
              <a:rPr lang="en-US" smtClean="0"/>
              <a:pPr/>
              <a:t>71</a:t>
            </a:fld>
            <a:endParaRPr lang="en-US"/>
          </a:p>
        </p:txBody>
      </p:sp>
      <p:sp>
        <p:nvSpPr>
          <p:cNvPr id="63491" name="Rectangle 2"/>
          <p:cNvSpPr>
            <a:spLocks noGrp="1" noRot="1" noChangeAspect="1" noChangeArrowheads="1" noTextEdit="1"/>
          </p:cNvSpPr>
          <p:nvPr>
            <p:ph type="sldImg"/>
          </p:nvPr>
        </p:nvSpPr>
        <p:spPr>
          <a:xfrm>
            <a:off x="1463675" y="960438"/>
            <a:ext cx="4378325" cy="3284537"/>
          </a:xfrm>
          <a:solidFill>
            <a:srgbClr val="FFFFFF"/>
          </a:solidFill>
          <a:ln/>
        </p:spPr>
      </p:sp>
      <p:sp>
        <p:nvSpPr>
          <p:cNvPr id="63492" name="Rectangle 3"/>
          <p:cNvSpPr>
            <a:spLocks noGrp="1" noChangeArrowheads="1"/>
          </p:cNvSpPr>
          <p:nvPr>
            <p:ph type="body" idx="1"/>
          </p:nvPr>
        </p:nvSpPr>
        <p:spPr>
          <a:xfrm>
            <a:off x="1112838" y="4564063"/>
            <a:ext cx="5081587" cy="3646487"/>
          </a:xfrm>
          <a:noFill/>
          <a:ln/>
        </p:spPr>
        <p:txBody>
          <a:bodyPr wrap="none" anchor="ctr"/>
          <a:lstStyle/>
          <a:p>
            <a:pPr eaLnBrk="1" hangingPunct="1"/>
            <a:endParaRPr lang="en-GB"/>
          </a:p>
        </p:txBody>
      </p:sp>
    </p:spTree>
    <p:extLst>
      <p:ext uri="{BB962C8B-B14F-4D97-AF65-F5344CB8AC3E}">
        <p14:creationId xmlns:p14="http://schemas.microsoft.com/office/powerpoint/2010/main" val="18250330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26205545-86A8-4F25-A4C8-421B3E390829}" type="slidenum">
              <a:rPr lang="en-US" smtClean="0"/>
              <a:pPr/>
              <a:t>72</a:t>
            </a:fld>
            <a:endParaRPr lang="en-US"/>
          </a:p>
        </p:txBody>
      </p:sp>
      <p:sp>
        <p:nvSpPr>
          <p:cNvPr id="64515" name="Rectangle 2"/>
          <p:cNvSpPr>
            <a:spLocks noGrp="1" noRot="1" noChangeAspect="1" noChangeArrowheads="1" noTextEdit="1"/>
          </p:cNvSpPr>
          <p:nvPr>
            <p:ph type="sldImg"/>
          </p:nvPr>
        </p:nvSpPr>
        <p:spPr>
          <a:xfrm>
            <a:off x="1463675" y="960438"/>
            <a:ext cx="4378325" cy="3284537"/>
          </a:xfrm>
          <a:solidFill>
            <a:srgbClr val="FFFFFF"/>
          </a:solidFill>
          <a:ln/>
        </p:spPr>
      </p:sp>
      <p:sp>
        <p:nvSpPr>
          <p:cNvPr id="64516" name="Rectangle 3"/>
          <p:cNvSpPr>
            <a:spLocks noGrp="1" noChangeArrowheads="1"/>
          </p:cNvSpPr>
          <p:nvPr>
            <p:ph type="body" idx="1"/>
          </p:nvPr>
        </p:nvSpPr>
        <p:spPr>
          <a:xfrm>
            <a:off x="1112838" y="4564063"/>
            <a:ext cx="5081587" cy="3646487"/>
          </a:xfrm>
          <a:noFill/>
          <a:ln/>
        </p:spPr>
        <p:txBody>
          <a:bodyPr wrap="none" anchor="ctr"/>
          <a:lstStyle/>
          <a:p>
            <a:pPr eaLnBrk="1" hangingPunct="1"/>
            <a:endParaRPr lang="en-GB"/>
          </a:p>
        </p:txBody>
      </p:sp>
    </p:spTree>
    <p:extLst>
      <p:ext uri="{BB962C8B-B14F-4D97-AF65-F5344CB8AC3E}">
        <p14:creationId xmlns:p14="http://schemas.microsoft.com/office/powerpoint/2010/main" val="10774160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76061658-32B7-4709-8895-DCDDC8A1FD5C}" type="slidenum">
              <a:rPr lang="en-US" smtClean="0"/>
              <a:pPr/>
              <a:t>73</a:t>
            </a:fld>
            <a:endParaRPr lang="en-US"/>
          </a:p>
        </p:txBody>
      </p:sp>
      <p:sp>
        <p:nvSpPr>
          <p:cNvPr id="65539" name="Rectangle 2"/>
          <p:cNvSpPr>
            <a:spLocks noGrp="1" noRot="1" noChangeAspect="1" noChangeArrowheads="1" noTextEdit="1"/>
          </p:cNvSpPr>
          <p:nvPr>
            <p:ph type="sldImg"/>
          </p:nvPr>
        </p:nvSpPr>
        <p:spPr>
          <a:xfrm>
            <a:off x="1463675" y="960438"/>
            <a:ext cx="4378325" cy="3284537"/>
          </a:xfrm>
          <a:solidFill>
            <a:srgbClr val="FFFFFF"/>
          </a:solidFill>
          <a:ln/>
        </p:spPr>
      </p:sp>
      <p:sp>
        <p:nvSpPr>
          <p:cNvPr id="65540" name="Rectangle 3"/>
          <p:cNvSpPr>
            <a:spLocks noGrp="1" noChangeArrowheads="1"/>
          </p:cNvSpPr>
          <p:nvPr>
            <p:ph type="body" idx="1"/>
          </p:nvPr>
        </p:nvSpPr>
        <p:spPr>
          <a:xfrm>
            <a:off x="1112838" y="4564063"/>
            <a:ext cx="5081587" cy="3646487"/>
          </a:xfrm>
          <a:noFill/>
          <a:ln/>
        </p:spPr>
        <p:txBody>
          <a:bodyPr wrap="none" anchor="ctr"/>
          <a:lstStyle/>
          <a:p>
            <a:pPr eaLnBrk="1" hangingPunct="1"/>
            <a:endParaRPr lang="en-GB"/>
          </a:p>
        </p:txBody>
      </p:sp>
    </p:spTree>
    <p:extLst>
      <p:ext uri="{BB962C8B-B14F-4D97-AF65-F5344CB8AC3E}">
        <p14:creationId xmlns:p14="http://schemas.microsoft.com/office/powerpoint/2010/main" val="5672504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D3F5D9BA-D3CF-4BC2-8348-2A9376BA526B}" type="slidenum">
              <a:rPr lang="en-US" smtClean="0"/>
              <a:pPr/>
              <a:t>74</a:t>
            </a:fld>
            <a:endParaRPr lang="en-US"/>
          </a:p>
        </p:txBody>
      </p:sp>
      <p:sp>
        <p:nvSpPr>
          <p:cNvPr id="66563" name="Rectangle 2"/>
          <p:cNvSpPr>
            <a:spLocks noGrp="1" noRot="1" noChangeAspect="1" noChangeArrowheads="1" noTextEdit="1"/>
          </p:cNvSpPr>
          <p:nvPr>
            <p:ph type="sldImg"/>
          </p:nvPr>
        </p:nvSpPr>
        <p:spPr>
          <a:xfrm>
            <a:off x="1463675" y="960438"/>
            <a:ext cx="4378325" cy="3284537"/>
          </a:xfrm>
          <a:solidFill>
            <a:srgbClr val="FFFFFF"/>
          </a:solidFill>
          <a:ln/>
        </p:spPr>
      </p:sp>
      <p:sp>
        <p:nvSpPr>
          <p:cNvPr id="66564" name="Rectangle 3"/>
          <p:cNvSpPr>
            <a:spLocks noGrp="1" noChangeArrowheads="1"/>
          </p:cNvSpPr>
          <p:nvPr>
            <p:ph type="body" idx="1"/>
          </p:nvPr>
        </p:nvSpPr>
        <p:spPr>
          <a:xfrm>
            <a:off x="1112838" y="4564063"/>
            <a:ext cx="5081587" cy="3646487"/>
          </a:xfrm>
          <a:noFill/>
          <a:ln/>
        </p:spPr>
        <p:txBody>
          <a:bodyPr wrap="none" anchor="ctr"/>
          <a:lstStyle/>
          <a:p>
            <a:pPr eaLnBrk="1" hangingPunct="1"/>
            <a:endParaRPr lang="en-GB"/>
          </a:p>
        </p:txBody>
      </p:sp>
    </p:spTree>
    <p:extLst>
      <p:ext uri="{BB962C8B-B14F-4D97-AF65-F5344CB8AC3E}">
        <p14:creationId xmlns:p14="http://schemas.microsoft.com/office/powerpoint/2010/main" val="948405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p:txBody>
          <a:bodyPr/>
          <a:lstStyle/>
          <a:p>
            <a:pPr>
              <a:defRPr/>
            </a:pPr>
            <a:fld id="{4E821F03-F990-4FBD-815B-85601D6E4693}" type="slidenum">
              <a:rPr lang="en-US" smtClean="0">
                <a:latin typeface="Arial" pitchFamily="34" charset="0"/>
              </a:rPr>
              <a:pPr>
                <a:defRPr/>
              </a:pPr>
              <a:t>5</a:t>
            </a:fld>
            <a:endParaRPr lang="en-US">
              <a:latin typeface="Arial" pitchFamily="34" charset="0"/>
            </a:endParaRPr>
          </a:p>
        </p:txBody>
      </p:sp>
      <p:sp>
        <p:nvSpPr>
          <p:cNvPr id="38915"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38916" name="Rectangle 3"/>
          <p:cNvSpPr>
            <a:spLocks noGrp="1" noChangeArrowheads="1"/>
          </p:cNvSpPr>
          <p:nvPr>
            <p:ph type="body" idx="1"/>
          </p:nvPr>
        </p:nvSpPr>
        <p:spPr>
          <a:xfrm>
            <a:off x="1046163" y="4352925"/>
            <a:ext cx="4770437" cy="3476625"/>
          </a:xfrm>
          <a:noFill/>
          <a:ln/>
        </p:spPr>
        <p:txBody>
          <a:bodyPr wrap="none" anchor="ctr"/>
          <a:lstStyle/>
          <a:p>
            <a:pPr eaLnBrk="1" hangingPunct="1"/>
            <a:endParaRPr lang="en-GB">
              <a:latin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F8CA915E-6B0A-48DA-A3D4-18AB74C63F8F}" type="slidenum">
              <a:rPr lang="en-US" smtClean="0"/>
              <a:pPr/>
              <a:t>75</a:t>
            </a:fld>
            <a:endParaRPr lang="en-US"/>
          </a:p>
        </p:txBody>
      </p:sp>
      <p:sp>
        <p:nvSpPr>
          <p:cNvPr id="67587" name="Rectangle 2"/>
          <p:cNvSpPr>
            <a:spLocks noGrp="1" noRot="1" noChangeAspect="1" noChangeArrowheads="1" noTextEdit="1"/>
          </p:cNvSpPr>
          <p:nvPr>
            <p:ph type="sldImg"/>
          </p:nvPr>
        </p:nvSpPr>
        <p:spPr>
          <a:xfrm>
            <a:off x="1463675" y="960438"/>
            <a:ext cx="4378325" cy="3284537"/>
          </a:xfrm>
          <a:solidFill>
            <a:srgbClr val="FFFFFF"/>
          </a:solidFill>
          <a:ln/>
        </p:spPr>
      </p:sp>
      <p:sp>
        <p:nvSpPr>
          <p:cNvPr id="67588" name="Rectangle 3"/>
          <p:cNvSpPr>
            <a:spLocks noGrp="1" noChangeArrowheads="1"/>
          </p:cNvSpPr>
          <p:nvPr>
            <p:ph type="body" idx="1"/>
          </p:nvPr>
        </p:nvSpPr>
        <p:spPr>
          <a:xfrm>
            <a:off x="1112838" y="4564063"/>
            <a:ext cx="5081587" cy="3646487"/>
          </a:xfrm>
          <a:noFill/>
          <a:ln/>
        </p:spPr>
        <p:txBody>
          <a:bodyPr wrap="none" anchor="ctr"/>
          <a:lstStyle/>
          <a:p>
            <a:pPr eaLnBrk="1" hangingPunct="1"/>
            <a:endParaRPr lang="en-GB"/>
          </a:p>
        </p:txBody>
      </p:sp>
    </p:spTree>
    <p:extLst>
      <p:ext uri="{BB962C8B-B14F-4D97-AF65-F5344CB8AC3E}">
        <p14:creationId xmlns:p14="http://schemas.microsoft.com/office/powerpoint/2010/main" val="22095623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B7B82048-AC2F-4C05-9888-FF52F48A0FB9}" type="slidenum">
              <a:rPr lang="en-US" smtClean="0"/>
              <a:pPr/>
              <a:t>76</a:t>
            </a:fld>
            <a:endParaRPr lang="en-US"/>
          </a:p>
        </p:txBody>
      </p:sp>
      <p:sp>
        <p:nvSpPr>
          <p:cNvPr id="68611" name="Rectangle 2"/>
          <p:cNvSpPr>
            <a:spLocks noGrp="1" noRot="1" noChangeAspect="1" noChangeArrowheads="1" noTextEdit="1"/>
          </p:cNvSpPr>
          <p:nvPr>
            <p:ph type="sldImg"/>
          </p:nvPr>
        </p:nvSpPr>
        <p:spPr>
          <a:xfrm>
            <a:off x="1463675" y="960438"/>
            <a:ext cx="4378325" cy="3284537"/>
          </a:xfrm>
          <a:solidFill>
            <a:srgbClr val="FFFFFF"/>
          </a:solidFill>
          <a:ln/>
        </p:spPr>
      </p:sp>
      <p:sp>
        <p:nvSpPr>
          <p:cNvPr id="68612" name="Rectangle 3"/>
          <p:cNvSpPr>
            <a:spLocks noGrp="1" noChangeArrowheads="1"/>
          </p:cNvSpPr>
          <p:nvPr>
            <p:ph type="body" idx="1"/>
          </p:nvPr>
        </p:nvSpPr>
        <p:spPr>
          <a:xfrm>
            <a:off x="1112838" y="4564063"/>
            <a:ext cx="5081587" cy="3646487"/>
          </a:xfrm>
          <a:noFill/>
          <a:ln/>
        </p:spPr>
        <p:txBody>
          <a:bodyPr wrap="none" anchor="ctr"/>
          <a:lstStyle/>
          <a:p>
            <a:pPr eaLnBrk="1" hangingPunct="1"/>
            <a:r>
              <a:rPr lang="en-GB"/>
              <a:t>DSL Modem</a:t>
            </a:r>
          </a:p>
        </p:txBody>
      </p:sp>
    </p:spTree>
    <p:extLst>
      <p:ext uri="{BB962C8B-B14F-4D97-AF65-F5344CB8AC3E}">
        <p14:creationId xmlns:p14="http://schemas.microsoft.com/office/powerpoint/2010/main" val="25686178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D0862865-84DE-4139-B96B-F42BB52CDF65}" type="slidenum">
              <a:rPr lang="en-US" smtClean="0"/>
              <a:pPr/>
              <a:t>77</a:t>
            </a:fld>
            <a:endParaRPr lang="en-US"/>
          </a:p>
        </p:txBody>
      </p:sp>
      <p:sp>
        <p:nvSpPr>
          <p:cNvPr id="69635" name="Rectangle 2"/>
          <p:cNvSpPr>
            <a:spLocks noGrp="1" noRot="1" noChangeAspect="1" noChangeArrowheads="1" noTextEdit="1"/>
          </p:cNvSpPr>
          <p:nvPr>
            <p:ph type="sldImg"/>
          </p:nvPr>
        </p:nvSpPr>
        <p:spPr>
          <a:xfrm>
            <a:off x="1463675" y="960438"/>
            <a:ext cx="4378325" cy="3284537"/>
          </a:xfrm>
          <a:solidFill>
            <a:srgbClr val="FFFFFF"/>
          </a:solidFill>
          <a:ln/>
        </p:spPr>
      </p:sp>
      <p:sp>
        <p:nvSpPr>
          <p:cNvPr id="69636" name="Rectangle 3"/>
          <p:cNvSpPr>
            <a:spLocks noGrp="1" noChangeArrowheads="1"/>
          </p:cNvSpPr>
          <p:nvPr>
            <p:ph type="body" idx="1"/>
          </p:nvPr>
        </p:nvSpPr>
        <p:spPr>
          <a:xfrm>
            <a:off x="1112838" y="4564063"/>
            <a:ext cx="5081587" cy="3646487"/>
          </a:xfrm>
          <a:noFill/>
          <a:ln/>
        </p:spPr>
        <p:txBody>
          <a:bodyPr wrap="none" anchor="ctr"/>
          <a:lstStyle/>
          <a:p>
            <a:pPr eaLnBrk="1" hangingPunct="1"/>
            <a:endParaRPr lang="en-GB"/>
          </a:p>
        </p:txBody>
      </p:sp>
    </p:spTree>
    <p:extLst>
      <p:ext uri="{BB962C8B-B14F-4D97-AF65-F5344CB8AC3E}">
        <p14:creationId xmlns:p14="http://schemas.microsoft.com/office/powerpoint/2010/main" val="42270442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A2DF662C-7212-4727-AA46-C6BE534DC2FB}" type="slidenum">
              <a:rPr lang="en-US" smtClean="0"/>
              <a:pPr/>
              <a:t>78</a:t>
            </a:fld>
            <a:endParaRPr lang="en-US"/>
          </a:p>
        </p:txBody>
      </p:sp>
      <p:sp>
        <p:nvSpPr>
          <p:cNvPr id="70659" name="Rectangle 2"/>
          <p:cNvSpPr>
            <a:spLocks noGrp="1" noRot="1" noChangeAspect="1" noChangeArrowheads="1" noTextEdit="1"/>
          </p:cNvSpPr>
          <p:nvPr>
            <p:ph type="sldImg"/>
          </p:nvPr>
        </p:nvSpPr>
        <p:spPr>
          <a:xfrm>
            <a:off x="1463675" y="960438"/>
            <a:ext cx="4378325" cy="3284537"/>
          </a:xfrm>
          <a:solidFill>
            <a:srgbClr val="FFFFFF"/>
          </a:solidFill>
          <a:ln/>
        </p:spPr>
      </p:sp>
      <p:sp>
        <p:nvSpPr>
          <p:cNvPr id="70660" name="Rectangle 3"/>
          <p:cNvSpPr>
            <a:spLocks noGrp="1" noChangeArrowheads="1"/>
          </p:cNvSpPr>
          <p:nvPr>
            <p:ph type="body" idx="1"/>
          </p:nvPr>
        </p:nvSpPr>
        <p:spPr>
          <a:xfrm>
            <a:off x="1112838" y="4564063"/>
            <a:ext cx="5081587" cy="3646487"/>
          </a:xfrm>
          <a:noFill/>
          <a:ln/>
        </p:spPr>
        <p:txBody>
          <a:bodyPr wrap="none" anchor="ctr"/>
          <a:lstStyle/>
          <a:p>
            <a:pPr eaLnBrk="1" hangingPunct="1"/>
            <a:endParaRPr lang="en-GB"/>
          </a:p>
        </p:txBody>
      </p:sp>
    </p:spTree>
    <p:extLst>
      <p:ext uri="{BB962C8B-B14F-4D97-AF65-F5344CB8AC3E}">
        <p14:creationId xmlns:p14="http://schemas.microsoft.com/office/powerpoint/2010/main" val="21280577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1EF25709-AB4E-462C-9F3F-D91ABD3C23B2}" type="slidenum">
              <a:rPr lang="en-US" smtClean="0"/>
              <a:pPr/>
              <a:t>79</a:t>
            </a:fld>
            <a:endParaRPr lang="en-US"/>
          </a:p>
        </p:txBody>
      </p:sp>
      <p:sp>
        <p:nvSpPr>
          <p:cNvPr id="71683" name="Rectangle 2"/>
          <p:cNvSpPr>
            <a:spLocks noGrp="1" noRot="1" noChangeAspect="1" noChangeArrowheads="1" noTextEdit="1"/>
          </p:cNvSpPr>
          <p:nvPr>
            <p:ph type="sldImg"/>
          </p:nvPr>
        </p:nvSpPr>
        <p:spPr>
          <a:xfrm>
            <a:off x="1463675" y="960438"/>
            <a:ext cx="4378325" cy="3284537"/>
          </a:xfrm>
          <a:solidFill>
            <a:srgbClr val="FFFFFF"/>
          </a:solidFill>
          <a:ln/>
        </p:spPr>
      </p:sp>
      <p:sp>
        <p:nvSpPr>
          <p:cNvPr id="71684" name="Rectangle 3"/>
          <p:cNvSpPr>
            <a:spLocks noGrp="1" noChangeArrowheads="1"/>
          </p:cNvSpPr>
          <p:nvPr>
            <p:ph type="body" idx="1"/>
          </p:nvPr>
        </p:nvSpPr>
        <p:spPr>
          <a:xfrm>
            <a:off x="1112838" y="4564063"/>
            <a:ext cx="5081587" cy="3646487"/>
          </a:xfrm>
          <a:noFill/>
          <a:ln/>
        </p:spPr>
        <p:txBody>
          <a:bodyPr wrap="none" anchor="ctr"/>
          <a:lstStyle/>
          <a:p>
            <a:pPr eaLnBrk="1" hangingPunct="1"/>
            <a:endParaRPr lang="en-GB"/>
          </a:p>
        </p:txBody>
      </p:sp>
    </p:spTree>
    <p:extLst>
      <p:ext uri="{BB962C8B-B14F-4D97-AF65-F5344CB8AC3E}">
        <p14:creationId xmlns:p14="http://schemas.microsoft.com/office/powerpoint/2010/main" val="7038144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1FD00A0D-19C6-42B6-9BE4-D68F9A9B839E}" type="slidenum">
              <a:rPr lang="en-US" smtClean="0"/>
              <a:pPr/>
              <a:t>80</a:t>
            </a:fld>
            <a:endParaRPr lang="en-US"/>
          </a:p>
        </p:txBody>
      </p:sp>
      <p:sp>
        <p:nvSpPr>
          <p:cNvPr id="72707" name="Rectangle 2"/>
          <p:cNvSpPr>
            <a:spLocks noGrp="1" noRot="1" noChangeAspect="1" noChangeArrowheads="1" noTextEdit="1"/>
          </p:cNvSpPr>
          <p:nvPr>
            <p:ph type="sldImg"/>
          </p:nvPr>
        </p:nvSpPr>
        <p:spPr>
          <a:xfrm>
            <a:off x="1463675" y="960438"/>
            <a:ext cx="4378325" cy="3284537"/>
          </a:xfrm>
          <a:solidFill>
            <a:srgbClr val="FFFFFF"/>
          </a:solidFill>
          <a:ln/>
        </p:spPr>
      </p:sp>
      <p:sp>
        <p:nvSpPr>
          <p:cNvPr id="72708" name="Rectangle 3"/>
          <p:cNvSpPr>
            <a:spLocks noGrp="1" noChangeArrowheads="1"/>
          </p:cNvSpPr>
          <p:nvPr>
            <p:ph type="body" idx="1"/>
          </p:nvPr>
        </p:nvSpPr>
        <p:spPr>
          <a:xfrm>
            <a:off x="1112838" y="4564063"/>
            <a:ext cx="5081587" cy="3646487"/>
          </a:xfrm>
          <a:noFill/>
          <a:ln/>
        </p:spPr>
        <p:txBody>
          <a:bodyPr wrap="none" anchor="ctr"/>
          <a:lstStyle/>
          <a:p>
            <a:pPr eaLnBrk="1" hangingPunct="1"/>
            <a:endParaRPr lang="en-GB"/>
          </a:p>
        </p:txBody>
      </p:sp>
    </p:spTree>
    <p:extLst>
      <p:ext uri="{BB962C8B-B14F-4D97-AF65-F5344CB8AC3E}">
        <p14:creationId xmlns:p14="http://schemas.microsoft.com/office/powerpoint/2010/main" val="9384509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64908111-EA13-44DD-9E1B-74EB7AB35CF3}" type="slidenum">
              <a:rPr lang="en-US" smtClean="0"/>
              <a:pPr/>
              <a:t>82</a:t>
            </a:fld>
            <a:endParaRPr lang="en-US"/>
          </a:p>
        </p:txBody>
      </p:sp>
      <p:sp>
        <p:nvSpPr>
          <p:cNvPr id="73731" name="Rectangle 2"/>
          <p:cNvSpPr>
            <a:spLocks noGrp="1" noRot="1" noChangeAspect="1" noChangeArrowheads="1" noTextEdit="1"/>
          </p:cNvSpPr>
          <p:nvPr>
            <p:ph type="sldImg"/>
          </p:nvPr>
        </p:nvSpPr>
        <p:spPr>
          <a:xfrm>
            <a:off x="1463675" y="960438"/>
            <a:ext cx="4378325" cy="3284537"/>
          </a:xfrm>
          <a:solidFill>
            <a:srgbClr val="FFFFFF"/>
          </a:solidFill>
          <a:ln/>
        </p:spPr>
      </p:sp>
      <p:sp>
        <p:nvSpPr>
          <p:cNvPr id="73732" name="Rectangle 3"/>
          <p:cNvSpPr>
            <a:spLocks noGrp="1" noChangeArrowheads="1"/>
          </p:cNvSpPr>
          <p:nvPr>
            <p:ph type="body" idx="1"/>
          </p:nvPr>
        </p:nvSpPr>
        <p:spPr>
          <a:xfrm>
            <a:off x="1112838" y="4564063"/>
            <a:ext cx="5081587" cy="3646487"/>
          </a:xfrm>
          <a:noFill/>
          <a:ln/>
        </p:spPr>
        <p:txBody>
          <a:bodyPr wrap="none" anchor="ctr"/>
          <a:lstStyle/>
          <a:p>
            <a:pPr eaLnBrk="1" hangingPunct="1"/>
            <a:endParaRPr lang="en-GB"/>
          </a:p>
        </p:txBody>
      </p:sp>
    </p:spTree>
    <p:extLst>
      <p:ext uri="{BB962C8B-B14F-4D97-AF65-F5344CB8AC3E}">
        <p14:creationId xmlns:p14="http://schemas.microsoft.com/office/powerpoint/2010/main" val="22945785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1E8D08AE-C848-403C-BB3D-7B1CF5659FA8}" type="slidenum">
              <a:rPr lang="en-US" smtClean="0"/>
              <a:pPr/>
              <a:t>83</a:t>
            </a:fld>
            <a:endParaRPr lang="en-US"/>
          </a:p>
        </p:txBody>
      </p:sp>
      <p:sp>
        <p:nvSpPr>
          <p:cNvPr id="74755" name="Rectangle 2"/>
          <p:cNvSpPr>
            <a:spLocks noGrp="1" noRot="1" noChangeAspect="1" noChangeArrowheads="1" noTextEdit="1"/>
          </p:cNvSpPr>
          <p:nvPr>
            <p:ph type="sldImg"/>
          </p:nvPr>
        </p:nvSpPr>
        <p:spPr>
          <a:xfrm>
            <a:off x="1463675" y="960438"/>
            <a:ext cx="4378325" cy="3284537"/>
          </a:xfrm>
          <a:solidFill>
            <a:srgbClr val="FFFFFF"/>
          </a:solidFill>
          <a:ln/>
        </p:spPr>
      </p:sp>
      <p:sp>
        <p:nvSpPr>
          <p:cNvPr id="74756" name="Rectangle 3"/>
          <p:cNvSpPr>
            <a:spLocks noGrp="1" noChangeArrowheads="1"/>
          </p:cNvSpPr>
          <p:nvPr>
            <p:ph type="body" idx="1"/>
          </p:nvPr>
        </p:nvSpPr>
        <p:spPr>
          <a:xfrm>
            <a:off x="1112838" y="4564063"/>
            <a:ext cx="5081587" cy="3646487"/>
          </a:xfrm>
          <a:noFill/>
          <a:ln/>
        </p:spPr>
        <p:txBody>
          <a:bodyPr wrap="none" anchor="ctr"/>
          <a:lstStyle/>
          <a:p>
            <a:pPr eaLnBrk="1" hangingPunct="1"/>
            <a:endParaRPr lang="en-GB"/>
          </a:p>
        </p:txBody>
      </p:sp>
    </p:spTree>
    <p:extLst>
      <p:ext uri="{BB962C8B-B14F-4D97-AF65-F5344CB8AC3E}">
        <p14:creationId xmlns:p14="http://schemas.microsoft.com/office/powerpoint/2010/main" val="3768920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p:txBody>
          <a:bodyPr/>
          <a:lstStyle/>
          <a:p>
            <a:pPr>
              <a:defRPr/>
            </a:pPr>
            <a:fld id="{1244E0E4-8F22-4DA2-814B-0EC608784A94}" type="slidenum">
              <a:rPr lang="en-US" smtClean="0">
                <a:latin typeface="Arial" pitchFamily="34" charset="0"/>
              </a:rPr>
              <a:pPr>
                <a:defRPr/>
              </a:pPr>
              <a:t>6</a:t>
            </a:fld>
            <a:endParaRPr lang="en-US">
              <a:latin typeface="Arial" pitchFamily="34" charset="0"/>
            </a:endParaRPr>
          </a:p>
        </p:txBody>
      </p:sp>
      <p:sp>
        <p:nvSpPr>
          <p:cNvPr id="39939"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39940" name="Rectangle 3"/>
          <p:cNvSpPr>
            <a:spLocks noGrp="1" noChangeArrowheads="1"/>
          </p:cNvSpPr>
          <p:nvPr>
            <p:ph type="body" idx="1"/>
          </p:nvPr>
        </p:nvSpPr>
        <p:spPr>
          <a:xfrm>
            <a:off x="1046163" y="4352925"/>
            <a:ext cx="4770437" cy="3476625"/>
          </a:xfrm>
          <a:noFill/>
          <a:ln/>
        </p:spPr>
        <p:txBody>
          <a:bodyPr wrap="none" anchor="ctr"/>
          <a:lstStyle/>
          <a:p>
            <a:pPr eaLnBrk="1" hangingPunct="1"/>
            <a:endParaRPr lang="en-GB">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p:txBody>
          <a:bodyPr/>
          <a:lstStyle/>
          <a:p>
            <a:pPr>
              <a:defRPr/>
            </a:pPr>
            <a:fld id="{18251243-8766-4A46-A770-97BC53C9645D}" type="slidenum">
              <a:rPr lang="en-US" smtClean="0">
                <a:latin typeface="Arial" pitchFamily="34" charset="0"/>
              </a:rPr>
              <a:pPr>
                <a:defRPr/>
              </a:pPr>
              <a:t>7</a:t>
            </a:fld>
            <a:endParaRPr lang="en-US">
              <a:latin typeface="Arial" pitchFamily="34" charset="0"/>
            </a:endParaRPr>
          </a:p>
        </p:txBody>
      </p:sp>
      <p:sp>
        <p:nvSpPr>
          <p:cNvPr id="40963"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40964" name="Rectangle 3"/>
          <p:cNvSpPr>
            <a:spLocks noGrp="1" noChangeArrowheads="1"/>
          </p:cNvSpPr>
          <p:nvPr>
            <p:ph type="body" idx="1"/>
          </p:nvPr>
        </p:nvSpPr>
        <p:spPr>
          <a:xfrm>
            <a:off x="1046163" y="4352925"/>
            <a:ext cx="4770437" cy="3476625"/>
          </a:xfrm>
          <a:noFill/>
          <a:ln/>
        </p:spPr>
        <p:txBody>
          <a:bodyPr wrap="none" anchor="ctr"/>
          <a:lstStyle/>
          <a:p>
            <a:pPr eaLnBrk="1" hangingPunct="1"/>
            <a:endParaRPr lang="en-GB">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p:txBody>
          <a:bodyPr/>
          <a:lstStyle/>
          <a:p>
            <a:pPr>
              <a:defRPr/>
            </a:pPr>
            <a:fld id="{D4374AB9-460E-471E-9CDC-F0F5F6E1EA4E}" type="slidenum">
              <a:rPr lang="en-US" smtClean="0">
                <a:latin typeface="Arial" pitchFamily="34" charset="0"/>
              </a:rPr>
              <a:pPr>
                <a:defRPr/>
              </a:pPr>
              <a:t>8</a:t>
            </a:fld>
            <a:endParaRPr lang="en-US">
              <a:latin typeface="Arial" pitchFamily="34" charset="0"/>
            </a:endParaRPr>
          </a:p>
        </p:txBody>
      </p:sp>
      <p:sp>
        <p:nvSpPr>
          <p:cNvPr id="41987"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41988" name="Rectangle 3"/>
          <p:cNvSpPr>
            <a:spLocks noGrp="1" noChangeArrowheads="1"/>
          </p:cNvSpPr>
          <p:nvPr>
            <p:ph type="body" idx="1"/>
          </p:nvPr>
        </p:nvSpPr>
        <p:spPr>
          <a:xfrm>
            <a:off x="1046163" y="4352925"/>
            <a:ext cx="4770437" cy="3476625"/>
          </a:xfrm>
          <a:noFill/>
          <a:ln/>
        </p:spPr>
        <p:txBody>
          <a:bodyPr wrap="none" anchor="ctr"/>
          <a:lstStyle/>
          <a:p>
            <a:pPr eaLnBrk="1" hangingPunct="1"/>
            <a:endParaRPr lang="en-GB">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p:txBody>
          <a:bodyPr/>
          <a:lstStyle/>
          <a:p>
            <a:pPr>
              <a:defRPr/>
            </a:pPr>
            <a:fld id="{D4374AB9-460E-471E-9CDC-F0F5F6E1EA4E}" type="slidenum">
              <a:rPr lang="en-US" smtClean="0">
                <a:latin typeface="Arial" pitchFamily="34" charset="0"/>
              </a:rPr>
              <a:pPr>
                <a:defRPr/>
              </a:pPr>
              <a:t>9</a:t>
            </a:fld>
            <a:endParaRPr lang="en-US">
              <a:latin typeface="Arial" pitchFamily="34" charset="0"/>
            </a:endParaRPr>
          </a:p>
        </p:txBody>
      </p:sp>
      <p:sp>
        <p:nvSpPr>
          <p:cNvPr id="41987"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41988" name="Rectangle 3"/>
          <p:cNvSpPr>
            <a:spLocks noGrp="1" noChangeArrowheads="1"/>
          </p:cNvSpPr>
          <p:nvPr>
            <p:ph type="body" idx="1"/>
          </p:nvPr>
        </p:nvSpPr>
        <p:spPr>
          <a:xfrm>
            <a:off x="1046163" y="4352925"/>
            <a:ext cx="4770437" cy="3476625"/>
          </a:xfrm>
          <a:noFill/>
          <a:ln/>
        </p:spPr>
        <p:txBody>
          <a:bodyPr wrap="none" anchor="ctr"/>
          <a:lstStyle/>
          <a:p>
            <a:pPr eaLnBrk="1" hangingPunct="1"/>
            <a:endParaRPr lang="en-GB">
              <a:latin typeface="Arial" pitchFamily="34" charset="0"/>
            </a:endParaRPr>
          </a:p>
        </p:txBody>
      </p:sp>
    </p:spTree>
    <p:extLst>
      <p:ext uri="{BB962C8B-B14F-4D97-AF65-F5344CB8AC3E}">
        <p14:creationId xmlns:p14="http://schemas.microsoft.com/office/powerpoint/2010/main" val="4242120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p:txBody>
          <a:bodyPr/>
          <a:lstStyle/>
          <a:p>
            <a:pPr>
              <a:defRPr/>
            </a:pPr>
            <a:fld id="{B6B6B3EC-6F63-451D-8F56-1664734C34EC}" type="slidenum">
              <a:rPr lang="en-US" smtClean="0">
                <a:latin typeface="Arial" pitchFamily="34" charset="0"/>
              </a:rPr>
              <a:pPr>
                <a:defRPr/>
              </a:pPr>
              <a:t>10</a:t>
            </a:fld>
            <a:endParaRPr lang="en-US">
              <a:latin typeface="Arial" pitchFamily="34" charset="0"/>
            </a:endParaRPr>
          </a:p>
        </p:txBody>
      </p:sp>
      <p:sp>
        <p:nvSpPr>
          <p:cNvPr id="43011"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43012" name="Rectangle 3"/>
          <p:cNvSpPr>
            <a:spLocks noGrp="1" noChangeArrowheads="1"/>
          </p:cNvSpPr>
          <p:nvPr>
            <p:ph type="body" idx="1"/>
          </p:nvPr>
        </p:nvSpPr>
        <p:spPr>
          <a:xfrm>
            <a:off x="1046163" y="4352925"/>
            <a:ext cx="4770437" cy="3476625"/>
          </a:xfrm>
          <a:noFill/>
          <a:ln/>
        </p:spPr>
        <p:txBody>
          <a:bodyPr wrap="none" anchor="ctr"/>
          <a:lstStyle/>
          <a:p>
            <a:pPr eaLnBrk="1" hangingPunct="1"/>
            <a:endParaRPr lang="en-GB">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C450075-6685-4F2A-8BF3-33DCBB73ADA1}" type="slidenum">
              <a:rPr lang="en-US" smtClean="0"/>
              <a:pPr>
                <a:defRPr/>
              </a:pPr>
              <a:t>‹#›</a:t>
            </a:fld>
            <a:endParaRPr lang="en-US"/>
          </a:p>
        </p:txBody>
      </p:sp>
    </p:spTree>
    <p:extLst>
      <p:ext uri="{BB962C8B-B14F-4D97-AF65-F5344CB8AC3E}">
        <p14:creationId xmlns:p14="http://schemas.microsoft.com/office/powerpoint/2010/main" val="1849344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1189CDA-6645-4998-9EE4-59809E5419C8}" type="slidenum">
              <a:rPr lang="en-US" smtClean="0"/>
              <a:pPr>
                <a:defRPr/>
              </a:pPr>
              <a:t>‹#›</a:t>
            </a:fld>
            <a:endParaRPr lang="en-US"/>
          </a:p>
        </p:txBody>
      </p:sp>
    </p:spTree>
    <p:extLst>
      <p:ext uri="{BB962C8B-B14F-4D97-AF65-F5344CB8AC3E}">
        <p14:creationId xmlns:p14="http://schemas.microsoft.com/office/powerpoint/2010/main" val="2610054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A9E87A8-DDBD-49D7-8658-4619E19A6BC1}" type="slidenum">
              <a:rPr lang="en-US" smtClean="0"/>
              <a:pPr>
                <a:defRPr/>
              </a:pPr>
              <a:t>‹#›</a:t>
            </a:fld>
            <a:endParaRPr lang="en-US"/>
          </a:p>
        </p:txBody>
      </p:sp>
    </p:spTree>
    <p:extLst>
      <p:ext uri="{BB962C8B-B14F-4D97-AF65-F5344CB8AC3E}">
        <p14:creationId xmlns:p14="http://schemas.microsoft.com/office/powerpoint/2010/main" val="1644270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16FF1C-A69C-4EEE-B130-3B4A204F3767}" type="slidenum">
              <a:rPr lang="en-US"/>
              <a:pPr>
                <a:defRPr/>
              </a:pPr>
              <a:t>‹#›</a:t>
            </a:fld>
            <a:endParaRPr lang="en-US"/>
          </a:p>
        </p:txBody>
      </p:sp>
    </p:spTree>
    <p:extLst>
      <p:ext uri="{BB962C8B-B14F-4D97-AF65-F5344CB8AC3E}">
        <p14:creationId xmlns:p14="http://schemas.microsoft.com/office/powerpoint/2010/main" val="706011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C6BCC70-DA34-475F-9F12-5FD02F78332F}" type="slidenum">
              <a:rPr lang="en-US" smtClean="0"/>
              <a:pPr>
                <a:defRPr/>
              </a:pPr>
              <a:t>‹#›</a:t>
            </a:fld>
            <a:endParaRPr lang="en-US"/>
          </a:p>
        </p:txBody>
      </p:sp>
    </p:spTree>
    <p:extLst>
      <p:ext uri="{BB962C8B-B14F-4D97-AF65-F5344CB8AC3E}">
        <p14:creationId xmlns:p14="http://schemas.microsoft.com/office/powerpoint/2010/main" val="2606501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95676CD-692F-444E-94E8-CA2DE3C9020A}" type="slidenum">
              <a:rPr lang="en-US" smtClean="0"/>
              <a:pPr>
                <a:defRPr/>
              </a:pPr>
              <a:t>‹#›</a:t>
            </a:fld>
            <a:endParaRPr lang="en-US"/>
          </a:p>
        </p:txBody>
      </p:sp>
    </p:spTree>
    <p:extLst>
      <p:ext uri="{BB962C8B-B14F-4D97-AF65-F5344CB8AC3E}">
        <p14:creationId xmlns:p14="http://schemas.microsoft.com/office/powerpoint/2010/main" val="1826761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2D2DBD4-295C-40FD-A053-A1F772C2B5E6}" type="slidenum">
              <a:rPr lang="en-US" smtClean="0"/>
              <a:pPr>
                <a:defRPr/>
              </a:pPr>
              <a:t>‹#›</a:t>
            </a:fld>
            <a:endParaRPr lang="en-US"/>
          </a:p>
        </p:txBody>
      </p:sp>
    </p:spTree>
    <p:extLst>
      <p:ext uri="{BB962C8B-B14F-4D97-AF65-F5344CB8AC3E}">
        <p14:creationId xmlns:p14="http://schemas.microsoft.com/office/powerpoint/2010/main" val="1378056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44997B87-0A00-4D33-BA17-35D97D102566}" type="slidenum">
              <a:rPr lang="en-US" smtClean="0"/>
              <a:pPr>
                <a:defRPr/>
              </a:pPr>
              <a:t>‹#›</a:t>
            </a:fld>
            <a:endParaRPr lang="en-US"/>
          </a:p>
        </p:txBody>
      </p:sp>
    </p:spTree>
    <p:extLst>
      <p:ext uri="{BB962C8B-B14F-4D97-AF65-F5344CB8AC3E}">
        <p14:creationId xmlns:p14="http://schemas.microsoft.com/office/powerpoint/2010/main" val="1417005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5C503F40-5071-4A06-B595-971DC3CDA226}" type="slidenum">
              <a:rPr lang="en-US" smtClean="0"/>
              <a:pPr>
                <a:defRPr/>
              </a:pPr>
              <a:t>‹#›</a:t>
            </a:fld>
            <a:endParaRPr lang="en-US"/>
          </a:p>
        </p:txBody>
      </p:sp>
    </p:spTree>
    <p:extLst>
      <p:ext uri="{BB962C8B-B14F-4D97-AF65-F5344CB8AC3E}">
        <p14:creationId xmlns:p14="http://schemas.microsoft.com/office/powerpoint/2010/main" val="2995900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AA52B61-025D-44A2-9679-310ADF5BA402}" type="slidenum">
              <a:rPr lang="en-US" smtClean="0"/>
              <a:pPr>
                <a:defRPr/>
              </a:pPr>
              <a:t>‹#›</a:t>
            </a:fld>
            <a:endParaRPr lang="en-US"/>
          </a:p>
        </p:txBody>
      </p:sp>
    </p:spTree>
    <p:extLst>
      <p:ext uri="{BB962C8B-B14F-4D97-AF65-F5344CB8AC3E}">
        <p14:creationId xmlns:p14="http://schemas.microsoft.com/office/powerpoint/2010/main" val="4099234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261EC0F-C86B-4456-BAF4-7DA25A06B82D}" type="slidenum">
              <a:rPr lang="en-US" smtClean="0"/>
              <a:pPr>
                <a:defRPr/>
              </a:pPr>
              <a:t>‹#›</a:t>
            </a:fld>
            <a:endParaRPr lang="en-US"/>
          </a:p>
        </p:txBody>
      </p:sp>
    </p:spTree>
    <p:extLst>
      <p:ext uri="{BB962C8B-B14F-4D97-AF65-F5344CB8AC3E}">
        <p14:creationId xmlns:p14="http://schemas.microsoft.com/office/powerpoint/2010/main" val="3689227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08205A3-0FC8-4505-9F39-40483AB35C48}" type="slidenum">
              <a:rPr lang="en-US" smtClean="0"/>
              <a:pPr>
                <a:defRPr/>
              </a:pPr>
              <a:t>‹#›</a:t>
            </a:fld>
            <a:endParaRPr lang="en-US"/>
          </a:p>
        </p:txBody>
      </p:sp>
    </p:spTree>
    <p:extLst>
      <p:ext uri="{BB962C8B-B14F-4D97-AF65-F5344CB8AC3E}">
        <p14:creationId xmlns:p14="http://schemas.microsoft.com/office/powerpoint/2010/main" val="3935151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C25ADC21-F646-4277-AE85-3A39CF242375}" type="slidenum">
              <a:rPr lang="en-US" smtClean="0"/>
              <a:pPr>
                <a:defRPr/>
              </a:pPr>
              <a:t>‹#›</a:t>
            </a:fld>
            <a:endParaRPr lang="en-US"/>
          </a:p>
        </p:txBody>
      </p:sp>
    </p:spTree>
    <p:extLst>
      <p:ext uri="{BB962C8B-B14F-4D97-AF65-F5344CB8AC3E}">
        <p14:creationId xmlns:p14="http://schemas.microsoft.com/office/powerpoint/2010/main" val="278178483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4.pn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3.w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12.xml"/><Relationship Id="rId6" Type="http://schemas.openxmlformats.org/officeDocument/2006/relationships/hyperlink" Target="http://en.wikipedia.org/wiki/Public_switched_telephone_network" TargetMode="External"/><Relationship Id="rId5" Type="http://schemas.openxmlformats.org/officeDocument/2006/relationships/hyperlink" Target="http://en.wikipedia.org/wiki/Transmission_(telecommunications)" TargetMode="External"/><Relationship Id="rId4" Type="http://schemas.openxmlformats.org/officeDocument/2006/relationships/hyperlink" Target="http://en.wikipedia.org/wiki/Digital" TargetMode="External"/></Relationships>
</file>

<file path=ppt/slides/_rels/slide7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7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12.xml"/><Relationship Id="rId6" Type="http://schemas.openxmlformats.org/officeDocument/2006/relationships/hyperlink" Target="http://en.wikipedia.org/wiki/Bandwidth_(signal_processing)" TargetMode="External"/><Relationship Id="rId5" Type="http://schemas.openxmlformats.org/officeDocument/2006/relationships/hyperlink" Target="http://en.wikipedia.org/wiki/Cable_Internet" TargetMode="External"/><Relationship Id="rId4" Type="http://schemas.openxmlformats.org/officeDocument/2006/relationships/hyperlink" Target="http://en.wikipedia.org/wiki/Broadband_Internet_access" TargetMode="External"/></Relationships>
</file>

<file path=ppt/slides/_rels/slide7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12.xml"/><Relationship Id="rId4" Type="http://schemas.openxmlformats.org/officeDocument/2006/relationships/image" Target="../media/image35.jpeg"/></Relationships>
</file>

<file path=ppt/slides/_rels/slide7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8" Type="http://schemas.openxmlformats.org/officeDocument/2006/relationships/hyperlink" Target="http://en.wikipedia.org/wiki/Phased_array" TargetMode="External"/><Relationship Id="rId3" Type="http://schemas.openxmlformats.org/officeDocument/2006/relationships/hyperlink" Target="http://en.wikipedia.org/wiki/Point_of_sale" TargetMode="External"/><Relationship Id="rId7" Type="http://schemas.openxmlformats.org/officeDocument/2006/relationships/hyperlink" Target="http://en.wikipedia.org/wiki/VoIP" TargetMode="External"/><Relationship Id="rId2" Type="http://schemas.openxmlformats.org/officeDocument/2006/relationships/hyperlink" Target="http://en.wikipedia.org/wiki/Narrowband" TargetMode="External"/><Relationship Id="rId1" Type="http://schemas.openxmlformats.org/officeDocument/2006/relationships/slideLayout" Target="../slideLayouts/slideLayout12.xml"/><Relationship Id="rId6" Type="http://schemas.openxmlformats.org/officeDocument/2006/relationships/hyperlink" Target="http://en.wikipedia.org/wiki/Satellite_Internet_access" TargetMode="External"/><Relationship Id="rId5" Type="http://schemas.openxmlformats.org/officeDocument/2006/relationships/hyperlink" Target="http://en.wikipedia.org/wiki/Broadband" TargetMode="External"/><Relationship Id="rId4" Type="http://schemas.openxmlformats.org/officeDocument/2006/relationships/hyperlink" Target="http://en.wikipedia.org/wiki/Radio_Frequency_Identification" TargetMode="External"/><Relationship Id="rId9" Type="http://schemas.openxmlformats.org/officeDocument/2006/relationships/hyperlink" Target="http://en.wikipedia.org/wiki/Ocean" TargetMode="External"/></Relationships>
</file>

<file path=ppt/slides/_rels/slide8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9600" y="2971800"/>
            <a:ext cx="8229600" cy="1143000"/>
          </a:xfrm>
        </p:spPr>
        <p:txBody>
          <a:bodyPr>
            <a:normAutofit/>
          </a:bodyPr>
          <a:lstStyle/>
          <a:p>
            <a:pPr algn="ctr"/>
            <a:r>
              <a:rPr lang="en-GB" sz="3600" b="1" dirty="0">
                <a:solidFill>
                  <a:srgbClr val="6600CC"/>
                </a:solidFill>
                <a:latin typeface="Times New Roman" panose="02020603050405020304" pitchFamily="18" charset="0"/>
                <a:cs typeface="Times New Roman" panose="02020603050405020304" pitchFamily="18" charset="0"/>
              </a:rPr>
              <a:t>LAN and WAN Technologies</a:t>
            </a:r>
          </a:p>
        </p:txBody>
      </p:sp>
      <p:sp>
        <p:nvSpPr>
          <p:cNvPr id="10" name="Slide Number Placeholder 9"/>
          <p:cNvSpPr>
            <a:spLocks noGrp="1"/>
          </p:cNvSpPr>
          <p:nvPr>
            <p:ph type="sldNum" sz="quarter" idx="12"/>
          </p:nvPr>
        </p:nvSpPr>
        <p:spPr/>
        <p:txBody>
          <a:bodyPr/>
          <a:lstStyle/>
          <a:p>
            <a:pPr>
              <a:defRPr/>
            </a:pPr>
            <a:fld id="{7C6BCC70-DA34-475F-9F12-5FD02F78332F}" type="slidenum">
              <a:rPr lang="en-US" smtClean="0"/>
              <a:pPr>
                <a:defRPr/>
              </a:pPr>
              <a:t>1</a:t>
            </a:fld>
            <a:endParaRPr lang="en-US"/>
          </a:p>
        </p:txBody>
      </p:sp>
      <p:sp>
        <p:nvSpPr>
          <p:cNvPr id="3075" name="AutoShape 3"/>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US"/>
          </a:p>
        </p:txBody>
      </p:sp>
      <p:sp>
        <p:nvSpPr>
          <p:cNvPr id="3076" name="AutoShape 4"/>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US"/>
          </a:p>
        </p:txBody>
      </p:sp>
      <p:sp>
        <p:nvSpPr>
          <p:cNvPr id="3077" name="AutoShape 5"/>
          <p:cNvSpPr>
            <a:spLocks noChangeArrowheads="1"/>
          </p:cNvSpPr>
          <p:nvPr/>
        </p:nvSpPr>
        <p:spPr bwMode="auto">
          <a:xfrm>
            <a:off x="990600" y="1524000"/>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3078" name="Text Box 6"/>
          <p:cNvSpPr txBox="1">
            <a:spLocks noChangeArrowheads="1"/>
          </p:cNvSpPr>
          <p:nvPr/>
        </p:nvSpPr>
        <p:spPr bwMode="auto">
          <a:xfrm>
            <a:off x="123825" y="104775"/>
            <a:ext cx="5819775" cy="260350"/>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a:buNone/>
              <a:tabLst>
                <a:tab pos="657225" algn="l"/>
                <a:tab pos="1312863" algn="l"/>
                <a:tab pos="1970088" algn="l"/>
                <a:tab pos="2627313" algn="l"/>
                <a:tab pos="3282950" algn="l"/>
                <a:tab pos="3940175" algn="l"/>
                <a:tab pos="4595813" algn="l"/>
                <a:tab pos="5253038" algn="l"/>
              </a:tabLst>
            </a:pPr>
            <a:r>
              <a:rPr lang="en-GB" b="1" dirty="0">
                <a:solidFill>
                  <a:schemeClr val="bg1"/>
                </a:solidFill>
              </a:rPr>
              <a:t>Repeater, HUB, Bridge &amp; Switch</a:t>
            </a:r>
          </a:p>
        </p:txBody>
      </p:sp>
      <p:sp>
        <p:nvSpPr>
          <p:cNvPr id="3079" name="AutoShape 7"/>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
        <p:nvSpPr>
          <p:cNvPr id="11" name="Rectangle 3"/>
          <p:cNvSpPr txBox="1">
            <a:spLocks noChangeArrowheads="1"/>
          </p:cNvSpPr>
          <p:nvPr/>
        </p:nvSpPr>
        <p:spPr bwMode="auto">
          <a:xfrm>
            <a:off x="838200" y="685800"/>
            <a:ext cx="7807325" cy="914400"/>
          </a:xfrm>
          <a:prstGeom prst="rect">
            <a:avLst/>
          </a:prstGeom>
          <a:noFill/>
          <a:ln w="9525">
            <a:noFill/>
            <a:miter lim="800000"/>
            <a:headEnd/>
            <a:tailEnd/>
          </a:ln>
          <a:effectLst/>
        </p:spPr>
        <p:txBody>
          <a:bodyPr lIns="0" tIns="0" rIns="0" bIns="0" anchor="ctr"/>
          <a:lstStyle/>
          <a:p>
            <a:pPr marL="342900" indent="-342900" algn="ctr" defTabSz="457200">
              <a:lnSpc>
                <a:spcPct val="75000"/>
              </a:lnSpc>
              <a:spcBef>
                <a:spcPct val="20000"/>
              </a:spcBef>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3600" b="1" kern="0" dirty="0">
                <a:solidFill>
                  <a:srgbClr val="6600CC"/>
                </a:solidFill>
                <a:latin typeface="Times New Roman" panose="02020603050405020304" pitchFamily="18" charset="0"/>
                <a:cs typeface="Times New Roman" panose="02020603050405020304" pitchFamily="18" charset="0"/>
              </a:rPr>
              <a:t>CHAPTER 5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19528" y="0"/>
            <a:ext cx="8165058" cy="397668"/>
          </a:xfrm>
        </p:spPr>
        <p:txBody>
          <a:bodyPr lIns="0" tIns="0" rIns="0" bIns="0">
            <a:normAutofit fontScale="90000"/>
          </a:bodyPr>
          <a:lstStyle/>
          <a:p>
            <a:pPr algn="ct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b="1" dirty="0">
                <a:solidFill>
                  <a:srgbClr val="E4005C"/>
                </a:solidFill>
                <a:latin typeface="Times New Roman" panose="02020603050405020304" pitchFamily="18" charset="0"/>
                <a:cs typeface="Times New Roman" panose="02020603050405020304" pitchFamily="18" charset="0"/>
              </a:rPr>
              <a:t>3. Bridge</a:t>
            </a:r>
            <a:endParaRPr lang="en-GB" sz="4000" b="1" dirty="0">
              <a:solidFill>
                <a:srgbClr val="E4005C"/>
              </a:solidFill>
              <a:latin typeface="Times New Roman" panose="02020603050405020304" pitchFamily="18" charset="0"/>
              <a:cs typeface="Times New Roman" panose="02020603050405020304" pitchFamily="18" charset="0"/>
            </a:endParaRPr>
          </a:p>
        </p:txBody>
      </p:sp>
      <p:sp>
        <p:nvSpPr>
          <p:cNvPr id="41987" name="Rectangle 3"/>
          <p:cNvSpPr>
            <a:spLocks noGrp="1" noChangeArrowheads="1"/>
          </p:cNvSpPr>
          <p:nvPr>
            <p:ph type="body" sz="half" idx="1"/>
          </p:nvPr>
        </p:nvSpPr>
        <p:spPr>
          <a:xfrm>
            <a:off x="0" y="397668"/>
            <a:ext cx="9144000" cy="6460332"/>
          </a:xfrm>
        </p:spPr>
        <p:txBody>
          <a:bodyPr>
            <a:noAutofit/>
          </a:bodyPr>
          <a:lstStyle/>
          <a:p>
            <a:pPr marL="555625" indent="-457200" algn="just" defTabSz="414338" eaLnBrk="1" hangingPunct="1">
              <a:lnSpc>
                <a:spcPct val="150000"/>
              </a:lnSpc>
              <a:spcBef>
                <a:spcPts val="0"/>
              </a:spcBef>
              <a:buClr>
                <a:srgbClr val="CC0000"/>
              </a:buClr>
              <a:buFont typeface="Wingdings" panose="05000000000000000000" pitchFamily="2" charset="2"/>
              <a:buChar char="§"/>
              <a:defRPr/>
            </a:pPr>
            <a:r>
              <a:rPr lang="en-US" sz="2600" b="1" dirty="0">
                <a:solidFill>
                  <a:srgbClr val="000066"/>
                </a:solidFill>
                <a:latin typeface="Times New Roman" panose="02020603050405020304" pitchFamily="18" charset="0"/>
                <a:cs typeface="Times New Roman" panose="02020603050405020304" pitchFamily="18" charset="0"/>
              </a:rPr>
              <a:t>Bridges are used to </a:t>
            </a:r>
            <a:r>
              <a:rPr lang="en-US" sz="2600" b="1" dirty="0">
                <a:solidFill>
                  <a:srgbClr val="FF0000"/>
                </a:solidFill>
                <a:latin typeface="Times New Roman" panose="02020603050405020304" pitchFamily="18" charset="0"/>
                <a:cs typeface="Times New Roman" panose="02020603050405020304" pitchFamily="18" charset="0"/>
              </a:rPr>
              <a:t>logically separate </a:t>
            </a:r>
            <a:r>
              <a:rPr lang="en-US" sz="2600" b="1" dirty="0">
                <a:solidFill>
                  <a:srgbClr val="000066"/>
                </a:solidFill>
                <a:latin typeface="Times New Roman" panose="02020603050405020304" pitchFamily="18" charset="0"/>
                <a:cs typeface="Times New Roman" panose="02020603050405020304" pitchFamily="18" charset="0"/>
              </a:rPr>
              <a:t>network segments within the same network. </a:t>
            </a:r>
          </a:p>
          <a:p>
            <a:pPr marL="555625" indent="-457200" algn="just" defTabSz="414338" eaLnBrk="1" hangingPunct="1">
              <a:lnSpc>
                <a:spcPct val="150000"/>
              </a:lnSpc>
              <a:spcBef>
                <a:spcPts val="0"/>
              </a:spcBef>
              <a:buClr>
                <a:srgbClr val="CC0000"/>
              </a:buClr>
              <a:buFont typeface="Wingdings" panose="05000000000000000000" pitchFamily="2" charset="2"/>
              <a:buChar char="§"/>
              <a:defRPr/>
            </a:pPr>
            <a:r>
              <a:rPr lang="en-US" sz="2600" b="1" dirty="0">
                <a:solidFill>
                  <a:srgbClr val="000066"/>
                </a:solidFill>
                <a:latin typeface="Times New Roman" panose="02020603050405020304" pitchFamily="18" charset="0"/>
                <a:cs typeface="Times New Roman" panose="02020603050405020304" pitchFamily="18" charset="0"/>
              </a:rPr>
              <a:t>They operate at the OSI </a:t>
            </a:r>
            <a:r>
              <a:rPr lang="en-US" sz="2600" b="1" dirty="0">
                <a:solidFill>
                  <a:srgbClr val="FF0000"/>
                </a:solidFill>
                <a:latin typeface="Times New Roman" panose="02020603050405020304" pitchFamily="18" charset="0"/>
                <a:cs typeface="Times New Roman" panose="02020603050405020304" pitchFamily="18" charset="0"/>
              </a:rPr>
              <a:t>physical and data link layer</a:t>
            </a:r>
            <a:r>
              <a:rPr lang="en-US" sz="2600" b="1" dirty="0">
                <a:solidFill>
                  <a:srgbClr val="000066"/>
                </a:solidFill>
                <a:latin typeface="Times New Roman" panose="02020603050405020304" pitchFamily="18" charset="0"/>
                <a:cs typeface="Times New Roman" panose="02020603050405020304" pitchFamily="18" charset="0"/>
              </a:rPr>
              <a:t> and are independent of higher-layer protocols. </a:t>
            </a:r>
          </a:p>
          <a:p>
            <a:pPr marL="555625" indent="-457200" algn="just" defTabSz="414338" eaLnBrk="1" hangingPunct="1">
              <a:lnSpc>
                <a:spcPct val="150000"/>
              </a:lnSpc>
              <a:spcBef>
                <a:spcPts val="0"/>
              </a:spcBef>
              <a:buClr>
                <a:srgbClr val="CC0000"/>
              </a:buClr>
              <a:buFont typeface="Wingdings" panose="05000000000000000000" pitchFamily="2" charset="2"/>
              <a:buChar char="§"/>
              <a:defRPr/>
            </a:pPr>
            <a:r>
              <a:rPr lang="en-US" sz="2600" b="1" dirty="0">
                <a:solidFill>
                  <a:srgbClr val="000066"/>
                </a:solidFill>
                <a:latin typeface="Times New Roman" panose="02020603050405020304" pitchFamily="18" charset="0"/>
                <a:cs typeface="Times New Roman" panose="02020603050405020304" pitchFamily="18" charset="0"/>
              </a:rPr>
              <a:t>As a data link layer device, the bridge can check the physical (MAC) addresses (source and destination) contained in the frame.</a:t>
            </a:r>
          </a:p>
          <a:p>
            <a:pPr marL="555625" indent="-457200" algn="just" defTabSz="414338" eaLnBrk="1" hangingPunct="1">
              <a:lnSpc>
                <a:spcPct val="150000"/>
              </a:lnSpc>
              <a:spcBef>
                <a:spcPts val="0"/>
              </a:spcBef>
              <a:buClr>
                <a:srgbClr val="CC0000"/>
              </a:buClr>
              <a:buFont typeface="Wingdings" panose="05000000000000000000" pitchFamily="2" charset="2"/>
              <a:buChar char="§"/>
              <a:defRPr/>
            </a:pPr>
            <a:r>
              <a:rPr lang="en-US" sz="2600" b="1" dirty="0">
                <a:solidFill>
                  <a:srgbClr val="000066"/>
                </a:solidFill>
                <a:latin typeface="Times New Roman" panose="02020603050405020304" pitchFamily="18" charset="0"/>
                <a:cs typeface="Times New Roman" panose="02020603050405020304" pitchFamily="18" charset="0"/>
              </a:rPr>
              <a:t>The function of the bridge is to </a:t>
            </a:r>
            <a:r>
              <a:rPr lang="en-US" sz="2600" b="1" dirty="0">
                <a:solidFill>
                  <a:srgbClr val="FF0000"/>
                </a:solidFill>
                <a:latin typeface="Times New Roman" panose="02020603050405020304" pitchFamily="18" charset="0"/>
                <a:cs typeface="Times New Roman" panose="02020603050405020304" pitchFamily="18" charset="0"/>
              </a:rPr>
              <a:t>make intelligent decisions</a:t>
            </a:r>
            <a:r>
              <a:rPr lang="en-US" sz="2600" b="1" dirty="0">
                <a:solidFill>
                  <a:srgbClr val="000066"/>
                </a:solidFill>
                <a:latin typeface="Times New Roman" panose="02020603050405020304" pitchFamily="18" charset="0"/>
                <a:cs typeface="Times New Roman" panose="02020603050405020304" pitchFamily="18" charset="0"/>
              </a:rPr>
              <a:t> about whether or not to pass signals on to the next segment of a network. </a:t>
            </a:r>
          </a:p>
        </p:txBody>
      </p:sp>
      <p:sp>
        <p:nvSpPr>
          <p:cNvPr id="11" name="Slide Number Placeholder 10"/>
          <p:cNvSpPr>
            <a:spLocks noGrp="1"/>
          </p:cNvSpPr>
          <p:nvPr>
            <p:ph type="sldNum" sz="quarter" idx="12"/>
          </p:nvPr>
        </p:nvSpPr>
        <p:spPr/>
        <p:txBody>
          <a:bodyPr/>
          <a:lstStyle/>
          <a:p>
            <a:pPr>
              <a:defRPr/>
            </a:pPr>
            <a:fld id="{6A16FF1C-A69C-4EEE-B130-3B4A204F3767}" type="slidenum">
              <a:rPr lang="en-US" smtClean="0"/>
              <a:pPr>
                <a:defRPr/>
              </a:pPr>
              <a:t>10</a:t>
            </a:fld>
            <a:endParaRPr lang="en-US"/>
          </a:p>
        </p:txBody>
      </p:sp>
      <p:sp>
        <p:nvSpPr>
          <p:cNvPr id="10249"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19528" y="0"/>
            <a:ext cx="8165058" cy="397668"/>
          </a:xfrm>
        </p:spPr>
        <p:txBody>
          <a:bodyPr lIns="0" tIns="0" rIns="0" bIns="0">
            <a:normAutofit fontScale="90000"/>
          </a:bodyPr>
          <a:lstStyle/>
          <a:p>
            <a:pPr algn="ct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b="1" dirty="0">
                <a:solidFill>
                  <a:srgbClr val="E4005C"/>
                </a:solidFill>
                <a:latin typeface="Times New Roman" panose="02020603050405020304" pitchFamily="18" charset="0"/>
                <a:cs typeface="Times New Roman" panose="02020603050405020304" pitchFamily="18" charset="0"/>
              </a:rPr>
              <a:t>3. Bridge----</a:t>
            </a:r>
            <a:endParaRPr lang="en-GB" sz="4000" b="1" dirty="0">
              <a:solidFill>
                <a:srgbClr val="E4005C"/>
              </a:solidFill>
              <a:latin typeface="Times New Roman" panose="02020603050405020304" pitchFamily="18" charset="0"/>
              <a:cs typeface="Times New Roman" panose="02020603050405020304" pitchFamily="18" charset="0"/>
            </a:endParaRPr>
          </a:p>
        </p:txBody>
      </p:sp>
      <p:sp>
        <p:nvSpPr>
          <p:cNvPr id="41987" name="Rectangle 3"/>
          <p:cNvSpPr>
            <a:spLocks noGrp="1" noChangeArrowheads="1"/>
          </p:cNvSpPr>
          <p:nvPr>
            <p:ph type="body" sz="half" idx="1"/>
          </p:nvPr>
        </p:nvSpPr>
        <p:spPr>
          <a:xfrm>
            <a:off x="0" y="397668"/>
            <a:ext cx="9144000" cy="6460332"/>
          </a:xfrm>
        </p:spPr>
        <p:txBody>
          <a:bodyPr>
            <a:noAutofit/>
          </a:bodyPr>
          <a:lstStyle/>
          <a:p>
            <a:pPr marL="555625" indent="-457200" algn="just" defTabSz="414338" eaLnBrk="1" hangingPunct="1">
              <a:lnSpc>
                <a:spcPct val="150000"/>
              </a:lnSpc>
              <a:spcBef>
                <a:spcPts val="0"/>
              </a:spcBef>
              <a:buClr>
                <a:srgbClr val="CC0000"/>
              </a:buClr>
              <a:buFont typeface="Wingdings" panose="05000000000000000000" pitchFamily="2" charset="2"/>
              <a:buChar char="§"/>
              <a:defRPr/>
            </a:pPr>
            <a:r>
              <a:rPr lang="en-US" sz="2600" b="1" dirty="0">
                <a:solidFill>
                  <a:srgbClr val="000066"/>
                </a:solidFill>
                <a:latin typeface="Times New Roman" panose="02020603050405020304" pitchFamily="18" charset="0"/>
                <a:cs typeface="Times New Roman" panose="02020603050405020304" pitchFamily="18" charset="0"/>
              </a:rPr>
              <a:t>When a bridge receives a frame on the network, the </a:t>
            </a:r>
            <a:r>
              <a:rPr lang="en-US" sz="2600" b="1" dirty="0">
                <a:solidFill>
                  <a:srgbClr val="FF0000"/>
                </a:solidFill>
                <a:latin typeface="Times New Roman" panose="02020603050405020304" pitchFamily="18" charset="0"/>
                <a:cs typeface="Times New Roman" panose="02020603050405020304" pitchFamily="18" charset="0"/>
              </a:rPr>
              <a:t>destination MAC address </a:t>
            </a:r>
            <a:r>
              <a:rPr lang="en-US" sz="2600" b="1" dirty="0">
                <a:solidFill>
                  <a:srgbClr val="000066"/>
                </a:solidFill>
                <a:latin typeface="Times New Roman" panose="02020603050405020304" pitchFamily="18" charset="0"/>
                <a:cs typeface="Times New Roman" panose="02020603050405020304" pitchFamily="18" charset="0"/>
              </a:rPr>
              <a:t>is looked up in the bridge table to determine whether to </a:t>
            </a:r>
            <a:r>
              <a:rPr lang="en-US" sz="2600" b="1" dirty="0">
                <a:solidFill>
                  <a:srgbClr val="FF0000"/>
                </a:solidFill>
                <a:latin typeface="Times New Roman" panose="02020603050405020304" pitchFamily="18" charset="0"/>
                <a:cs typeface="Times New Roman" panose="02020603050405020304" pitchFamily="18" charset="0"/>
              </a:rPr>
              <a:t>filter, flood, or copy </a:t>
            </a:r>
            <a:r>
              <a:rPr lang="en-US" sz="2600" b="1" dirty="0">
                <a:solidFill>
                  <a:srgbClr val="000066"/>
                </a:solidFill>
                <a:latin typeface="Times New Roman" panose="02020603050405020304" pitchFamily="18" charset="0"/>
                <a:cs typeface="Times New Roman" panose="02020603050405020304" pitchFamily="18" charset="0"/>
              </a:rPr>
              <a:t>the frame onto another segment</a:t>
            </a:r>
          </a:p>
          <a:p>
            <a:pPr marL="555625" indent="-457200" algn="just" defTabSz="414338" eaLnBrk="1" hangingPunct="1">
              <a:lnSpc>
                <a:spcPct val="150000"/>
              </a:lnSpc>
              <a:spcBef>
                <a:spcPts val="0"/>
              </a:spcBef>
              <a:buClr>
                <a:srgbClr val="CC0000"/>
              </a:buClr>
              <a:buFont typeface="Wingdings" panose="05000000000000000000" pitchFamily="2" charset="2"/>
              <a:buChar char="§"/>
              <a:defRPr/>
            </a:pPr>
            <a:r>
              <a:rPr lang="en-US" sz="2600" b="1" dirty="0">
                <a:solidFill>
                  <a:srgbClr val="000066"/>
                </a:solidFill>
                <a:latin typeface="Times New Roman" panose="02020603050405020304" pitchFamily="18" charset="0"/>
                <a:cs typeface="Times New Roman" panose="02020603050405020304" pitchFamily="18" charset="0"/>
              </a:rPr>
              <a:t>Broadcast Packets are forwarded to all directions</a:t>
            </a:r>
          </a:p>
        </p:txBody>
      </p:sp>
      <p:pic>
        <p:nvPicPr>
          <p:cNvPr id="10250" name="Picture 10" descr="A network with a bridge."/>
          <p:cNvPicPr>
            <a:picLocks noGrp="1" noChangeAspect="1" noChangeArrowheads="1"/>
          </p:cNvPicPr>
          <p:nvPr>
            <p:ph sz="half" idx="2"/>
          </p:nvPr>
        </p:nvPicPr>
        <p:blipFill>
          <a:blip r:embed="rId3"/>
          <a:stretch>
            <a:fillRect/>
          </a:stretch>
        </p:blipFill>
        <p:spPr>
          <a:xfrm>
            <a:off x="2286000" y="3505200"/>
            <a:ext cx="4171950" cy="3063776"/>
          </a:xfrm>
        </p:spPr>
      </p:pic>
      <p:sp>
        <p:nvSpPr>
          <p:cNvPr id="11" name="Slide Number Placeholder 10"/>
          <p:cNvSpPr>
            <a:spLocks noGrp="1"/>
          </p:cNvSpPr>
          <p:nvPr>
            <p:ph type="sldNum" sz="quarter" idx="12"/>
          </p:nvPr>
        </p:nvSpPr>
        <p:spPr/>
        <p:txBody>
          <a:bodyPr/>
          <a:lstStyle/>
          <a:p>
            <a:pPr>
              <a:defRPr/>
            </a:pPr>
            <a:fld id="{6A16FF1C-A69C-4EEE-B130-3B4A204F3767}" type="slidenum">
              <a:rPr lang="en-US" smtClean="0"/>
              <a:pPr>
                <a:defRPr/>
              </a:pPr>
              <a:t>11</a:t>
            </a:fld>
            <a:endParaRPr lang="en-US"/>
          </a:p>
        </p:txBody>
      </p:sp>
      <p:sp>
        <p:nvSpPr>
          <p:cNvPr id="10249"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403835322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76200" y="0"/>
            <a:ext cx="9067800" cy="3010742"/>
          </a:xfrm>
        </p:spPr>
        <p:txBody>
          <a:bodyPr>
            <a:noAutofit/>
          </a:bodyPr>
          <a:lstStyle/>
          <a:p>
            <a:pPr algn="just" eaLnBrk="1" hangingPunct="1">
              <a:lnSpc>
                <a:spcPct val="160000"/>
              </a:lnSpc>
              <a:spcBef>
                <a:spcPts val="0"/>
              </a:spcBef>
              <a:buFont typeface="Wingdings" panose="05000000000000000000" pitchFamily="2" charset="2"/>
              <a:buChar char="Ø"/>
              <a:defRPr/>
            </a:pPr>
            <a:r>
              <a:rPr lang="en-US" sz="2600" b="1" dirty="0">
                <a:solidFill>
                  <a:srgbClr val="FF0000"/>
                </a:solidFill>
                <a:latin typeface="Times New Roman" panose="02020603050405020304" pitchFamily="18" charset="0"/>
                <a:cs typeface="Times New Roman" panose="02020603050405020304" pitchFamily="18" charset="0"/>
              </a:rPr>
              <a:t>Filtering</a:t>
            </a:r>
            <a:r>
              <a:rPr lang="en-US" sz="2600" dirty="0">
                <a:latin typeface="Times New Roman" panose="02020603050405020304" pitchFamily="18" charset="0"/>
                <a:cs typeface="Times New Roman" panose="02020603050405020304" pitchFamily="18" charset="0"/>
              </a:rPr>
              <a:t>: A bridge has filtering capability. </a:t>
            </a:r>
          </a:p>
          <a:p>
            <a:pPr algn="just" eaLnBrk="1" hangingPunct="1">
              <a:lnSpc>
                <a:spcPct val="160000"/>
              </a:lnSpc>
              <a:spcBef>
                <a:spcPts val="0"/>
              </a:spcBef>
              <a:buFont typeface="Wingdings" panose="05000000000000000000" pitchFamily="2" charset="2"/>
              <a:buChar char="§"/>
              <a:defRPr/>
            </a:pPr>
            <a:r>
              <a:rPr lang="en-US" sz="2600" dirty="0">
                <a:latin typeface="Times New Roman" panose="02020603050405020304" pitchFamily="18" charset="0"/>
                <a:cs typeface="Times New Roman" panose="02020603050405020304" pitchFamily="18" charset="0"/>
              </a:rPr>
              <a:t>It can check the destination address of a frame and  decide if the frame should be forwarded or dropped. </a:t>
            </a:r>
          </a:p>
          <a:p>
            <a:pPr algn="just" eaLnBrk="1" hangingPunct="1">
              <a:lnSpc>
                <a:spcPct val="160000"/>
              </a:lnSpc>
              <a:spcBef>
                <a:spcPts val="0"/>
              </a:spcBef>
              <a:buFont typeface="Wingdings" panose="05000000000000000000" pitchFamily="2" charset="2"/>
              <a:buChar char="§"/>
              <a:defRPr/>
            </a:pPr>
            <a:r>
              <a:rPr lang="en-US" sz="2600" dirty="0">
                <a:latin typeface="Times New Roman" panose="02020603050405020304" pitchFamily="18" charset="0"/>
                <a:cs typeface="Times New Roman" panose="02020603050405020304" pitchFamily="18" charset="0"/>
              </a:rPr>
              <a:t>If the frame is to be forwarded, the  decision must specify the port. A bridge has a </a:t>
            </a:r>
            <a:r>
              <a:rPr lang="en-US" sz="2600" dirty="0">
                <a:solidFill>
                  <a:srgbClr val="FF0000"/>
                </a:solidFill>
                <a:latin typeface="Times New Roman" panose="02020603050405020304" pitchFamily="18" charset="0"/>
                <a:cs typeface="Times New Roman" panose="02020603050405020304" pitchFamily="18" charset="0"/>
              </a:rPr>
              <a:t>table</a:t>
            </a:r>
            <a:r>
              <a:rPr lang="en-US" sz="2600" dirty="0">
                <a:latin typeface="Times New Roman" panose="02020603050405020304" pitchFamily="18" charset="0"/>
                <a:cs typeface="Times New Roman" panose="02020603050405020304" pitchFamily="18" charset="0"/>
              </a:rPr>
              <a:t> that maps addresses to ports. </a:t>
            </a:r>
          </a:p>
          <a:p>
            <a:pPr algn="just" eaLnBrk="1" hangingPunct="1">
              <a:lnSpc>
                <a:spcPct val="160000"/>
              </a:lnSpc>
              <a:spcBef>
                <a:spcPts val="0"/>
              </a:spcBef>
              <a:defRPr/>
            </a:pPr>
            <a:endParaRPr lang="en-US"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6A16FF1C-A69C-4EEE-B130-3B4A204F3767}" type="slidenum">
              <a:rPr lang="en-US" smtClean="0"/>
              <a:pPr>
                <a:defRPr/>
              </a:pPr>
              <a:t>12</a:t>
            </a:fld>
            <a:endParaRPr lang="en-US"/>
          </a:p>
        </p:txBody>
      </p:sp>
      <p:pic>
        <p:nvPicPr>
          <p:cNvPr id="11267" name="Picture 6"/>
          <p:cNvPicPr>
            <a:picLocks noChangeAspect="1" noChangeArrowheads="1"/>
          </p:cNvPicPr>
          <p:nvPr/>
        </p:nvPicPr>
        <p:blipFill>
          <a:blip r:embed="rId3"/>
          <a:srcRect/>
          <a:stretch>
            <a:fillRect/>
          </a:stretch>
        </p:blipFill>
        <p:spPr bwMode="auto">
          <a:xfrm>
            <a:off x="76200" y="3352800"/>
            <a:ext cx="8305800" cy="3428999"/>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0"/>
            <a:ext cx="8229600" cy="457200"/>
          </a:xfrm>
        </p:spPr>
        <p:txBody>
          <a:bodyPr>
            <a:normAutofit fontScale="90000"/>
          </a:bodyPr>
          <a:lstStyle/>
          <a:p>
            <a:pPr eaLnBrk="1" hangingPunct="1"/>
            <a:r>
              <a:rPr lang="en-US" dirty="0" err="1"/>
              <a:t>Cont</a:t>
            </a:r>
            <a:r>
              <a:rPr lang="en-US" dirty="0"/>
              <a:t>…</a:t>
            </a:r>
          </a:p>
        </p:txBody>
      </p:sp>
      <p:sp>
        <p:nvSpPr>
          <p:cNvPr id="4" name="Slide Number Placeholder 3"/>
          <p:cNvSpPr>
            <a:spLocks noGrp="1"/>
          </p:cNvSpPr>
          <p:nvPr>
            <p:ph type="sldNum" sz="quarter" idx="12"/>
          </p:nvPr>
        </p:nvSpPr>
        <p:spPr/>
        <p:txBody>
          <a:bodyPr/>
          <a:lstStyle/>
          <a:p>
            <a:pPr>
              <a:defRPr/>
            </a:pPr>
            <a:fld id="{6A16FF1C-A69C-4EEE-B130-3B4A204F3767}" type="slidenum">
              <a:rPr lang="en-US" smtClean="0"/>
              <a:pPr>
                <a:defRPr/>
              </a:pPr>
              <a:t>13</a:t>
            </a:fld>
            <a:endParaRPr lang="en-US"/>
          </a:p>
        </p:txBody>
      </p:sp>
      <p:sp>
        <p:nvSpPr>
          <p:cNvPr id="13315" name="Rectangle 4"/>
          <p:cNvSpPr>
            <a:spLocks noChangeArrowheads="1"/>
          </p:cNvSpPr>
          <p:nvPr/>
        </p:nvSpPr>
        <p:spPr bwMode="auto">
          <a:xfrm>
            <a:off x="-1" y="457200"/>
            <a:ext cx="9144001" cy="6622262"/>
          </a:xfrm>
          <a:prstGeom prst="rect">
            <a:avLst/>
          </a:prstGeom>
          <a:noFill/>
          <a:ln w="9525">
            <a:noFill/>
            <a:miter lim="800000"/>
            <a:headEnd/>
            <a:tailEnd/>
          </a:ln>
        </p:spPr>
        <p:txBody>
          <a:bodyPr wrap="square">
            <a:spAutoFit/>
          </a:bodyPr>
          <a:lstStyle/>
          <a:p>
            <a:pPr marL="457200" indent="-457200" algn="just">
              <a:lnSpc>
                <a:spcPct val="150000"/>
              </a:lnSpc>
              <a:buFont typeface="Wingdings" panose="05000000000000000000" pitchFamily="2" charset="2"/>
              <a:buChar char="§"/>
              <a:defRPr/>
            </a:pPr>
            <a:r>
              <a:rPr lang="en-US" sz="2600" dirty="0">
                <a:latin typeface="Times New Roman" panose="02020603050405020304" pitchFamily="18" charset="0"/>
                <a:cs typeface="Times New Roman" panose="02020603050405020304" pitchFamily="18" charset="0"/>
              </a:rPr>
              <a:t>In the previous figure, if a  frame destined for station </a:t>
            </a:r>
            <a:r>
              <a:rPr lang="en-US" sz="2600"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712B13456142 </a:t>
            </a:r>
            <a:r>
              <a:rPr lang="en-US" sz="2600" dirty="0">
                <a:latin typeface="Times New Roman" panose="02020603050405020304" pitchFamily="18" charset="0"/>
                <a:cs typeface="Times New Roman" panose="02020603050405020304" pitchFamily="18" charset="0"/>
              </a:rPr>
              <a:t>arrives at </a:t>
            </a:r>
            <a:r>
              <a:rPr lang="en-US" sz="2600" dirty="0">
                <a:solidFill>
                  <a:srgbClr val="00B050"/>
                </a:solidFill>
                <a:latin typeface="Times New Roman" panose="02020603050405020304" pitchFamily="18" charset="0"/>
                <a:cs typeface="Times New Roman" panose="02020603050405020304" pitchFamily="18" charset="0"/>
              </a:rPr>
              <a:t>port 1</a:t>
            </a:r>
            <a:r>
              <a:rPr lang="en-US" sz="2600" dirty="0">
                <a:latin typeface="Times New Roman" panose="02020603050405020304" pitchFamily="18" charset="0"/>
                <a:cs typeface="Times New Roman" panose="02020603050405020304" pitchFamily="18" charset="0"/>
              </a:rPr>
              <a:t>, the bridge consults its table to  find the departing port. </a:t>
            </a:r>
          </a:p>
          <a:p>
            <a:pPr marL="457200" indent="-457200" algn="just">
              <a:lnSpc>
                <a:spcPct val="150000"/>
              </a:lnSpc>
              <a:buFont typeface="Wingdings" panose="05000000000000000000" pitchFamily="2" charset="2"/>
              <a:buChar char="§"/>
              <a:defRPr/>
            </a:pPr>
            <a:r>
              <a:rPr lang="en-US" sz="2600" dirty="0">
                <a:latin typeface="Times New Roman" panose="02020603050405020304" pitchFamily="18" charset="0"/>
                <a:cs typeface="Times New Roman" panose="02020603050405020304" pitchFamily="18" charset="0"/>
              </a:rPr>
              <a:t>According to its table, frames for </a:t>
            </a:r>
            <a:r>
              <a:rPr lang="en-US" sz="2600"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712B13456142</a:t>
            </a:r>
            <a:r>
              <a:rPr lang="en-US" sz="2600" dirty="0">
                <a:latin typeface="Times New Roman" panose="02020603050405020304" pitchFamily="18" charset="0"/>
                <a:cs typeface="Times New Roman" panose="02020603050405020304" pitchFamily="18" charset="0"/>
              </a:rPr>
              <a:t> leave through  </a:t>
            </a:r>
            <a:r>
              <a:rPr lang="en-US" sz="2600" dirty="0">
                <a:solidFill>
                  <a:srgbClr val="00B050"/>
                </a:solidFill>
                <a:latin typeface="Times New Roman" panose="02020603050405020304" pitchFamily="18" charset="0"/>
                <a:cs typeface="Times New Roman" panose="02020603050405020304" pitchFamily="18" charset="0"/>
              </a:rPr>
              <a:t>port 1</a:t>
            </a:r>
            <a:r>
              <a:rPr lang="en-US" sz="2600" dirty="0">
                <a:latin typeface="Times New Roman" panose="02020603050405020304" pitchFamily="18" charset="0"/>
                <a:cs typeface="Times New Roman" panose="02020603050405020304" pitchFamily="18" charset="0"/>
              </a:rPr>
              <a:t>; therefore, there is no need for forwarding, and the frame is </a:t>
            </a:r>
            <a:r>
              <a:rPr lang="en-US" sz="2600" dirty="0">
                <a:solidFill>
                  <a:srgbClr val="FF0000"/>
                </a:solidFill>
                <a:latin typeface="Times New Roman" panose="02020603050405020304" pitchFamily="18" charset="0"/>
                <a:cs typeface="Times New Roman" panose="02020603050405020304" pitchFamily="18" charset="0"/>
              </a:rPr>
              <a:t>dropped</a:t>
            </a:r>
            <a:r>
              <a:rPr lang="en-US" sz="2600" dirty="0">
                <a:latin typeface="Times New Roman" panose="02020603050405020304" pitchFamily="18" charset="0"/>
                <a:cs typeface="Times New Roman" panose="02020603050405020304" pitchFamily="18" charset="0"/>
              </a:rPr>
              <a:t>. </a:t>
            </a:r>
          </a:p>
          <a:p>
            <a:pPr marL="457200" indent="-457200" algn="just">
              <a:lnSpc>
                <a:spcPct val="150000"/>
              </a:lnSpc>
              <a:buFont typeface="Wingdings" panose="05000000000000000000" pitchFamily="2" charset="2"/>
              <a:buChar char="§"/>
              <a:defRPr/>
            </a:pPr>
            <a:r>
              <a:rPr lang="en-US" sz="2600" dirty="0">
                <a:latin typeface="Times New Roman" panose="02020603050405020304" pitchFamily="18" charset="0"/>
                <a:cs typeface="Times New Roman" panose="02020603050405020304" pitchFamily="18" charset="0"/>
              </a:rPr>
              <a:t>On the  other hand, if a frame for </a:t>
            </a:r>
            <a:r>
              <a:rPr lang="en-US" sz="2600"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712B13456141</a:t>
            </a:r>
            <a:r>
              <a:rPr lang="en-US" sz="2600" dirty="0">
                <a:latin typeface="Times New Roman" panose="02020603050405020304" pitchFamily="18" charset="0"/>
                <a:cs typeface="Times New Roman" panose="02020603050405020304" pitchFamily="18" charset="0"/>
              </a:rPr>
              <a:t> arrives at </a:t>
            </a:r>
            <a:r>
              <a:rPr lang="en-US" sz="2600" dirty="0">
                <a:solidFill>
                  <a:srgbClr val="00B050"/>
                </a:solidFill>
                <a:latin typeface="Times New Roman" panose="02020603050405020304" pitchFamily="18" charset="0"/>
                <a:cs typeface="Times New Roman" panose="02020603050405020304" pitchFamily="18" charset="0"/>
              </a:rPr>
              <a:t>port 2</a:t>
            </a:r>
            <a:r>
              <a:rPr lang="en-US" sz="2600" dirty="0">
                <a:latin typeface="Times New Roman" panose="02020603050405020304" pitchFamily="18" charset="0"/>
                <a:cs typeface="Times New Roman" panose="02020603050405020304" pitchFamily="18" charset="0"/>
              </a:rPr>
              <a:t>, the departing port is </a:t>
            </a:r>
            <a:r>
              <a:rPr lang="en-US" sz="2600" dirty="0">
                <a:solidFill>
                  <a:srgbClr val="00B050"/>
                </a:solidFill>
                <a:latin typeface="Times New Roman" panose="02020603050405020304" pitchFamily="18" charset="0"/>
                <a:cs typeface="Times New Roman" panose="02020603050405020304" pitchFamily="18" charset="0"/>
              </a:rPr>
              <a:t>port 1</a:t>
            </a:r>
            <a:r>
              <a:rPr lang="en-US" sz="2600" dirty="0">
                <a:latin typeface="Times New Roman" panose="02020603050405020304" pitchFamily="18" charset="0"/>
                <a:cs typeface="Times New Roman" panose="02020603050405020304" pitchFamily="18" charset="0"/>
              </a:rPr>
              <a:t> and the frame is </a:t>
            </a:r>
            <a:r>
              <a:rPr lang="en-US" sz="2600" dirty="0">
                <a:solidFill>
                  <a:srgbClr val="FF0000"/>
                </a:solidFill>
                <a:latin typeface="Times New Roman" panose="02020603050405020304" pitchFamily="18" charset="0"/>
                <a:cs typeface="Times New Roman" panose="02020603050405020304" pitchFamily="18" charset="0"/>
              </a:rPr>
              <a:t>forwarded</a:t>
            </a:r>
            <a:r>
              <a:rPr lang="en-US" sz="2600" dirty="0">
                <a:latin typeface="Times New Roman" panose="02020603050405020304" pitchFamily="18" charset="0"/>
                <a:cs typeface="Times New Roman" panose="02020603050405020304" pitchFamily="18" charset="0"/>
              </a:rPr>
              <a:t>. </a:t>
            </a:r>
          </a:p>
          <a:p>
            <a:pPr marL="457200" indent="-457200" algn="just">
              <a:lnSpc>
                <a:spcPct val="150000"/>
              </a:lnSpc>
              <a:buFont typeface="Wingdings" panose="05000000000000000000" pitchFamily="2" charset="2"/>
              <a:buChar char="§"/>
              <a:defRPr/>
            </a:pPr>
            <a:r>
              <a:rPr lang="en-US" sz="2600" dirty="0">
                <a:latin typeface="Times New Roman" panose="02020603050405020304" pitchFamily="18" charset="0"/>
                <a:cs typeface="Times New Roman" panose="02020603050405020304" pitchFamily="18" charset="0"/>
              </a:rPr>
              <a:t>In the first case, </a:t>
            </a:r>
            <a:r>
              <a:rPr lang="en-US" sz="2600" dirty="0">
                <a:solidFill>
                  <a:srgbClr val="FF0000"/>
                </a:solidFill>
                <a:latin typeface="Times New Roman" panose="02020603050405020304" pitchFamily="18" charset="0"/>
                <a:cs typeface="Times New Roman" panose="02020603050405020304" pitchFamily="18" charset="0"/>
              </a:rPr>
              <a:t>LAN 2 remains free of traffic</a:t>
            </a:r>
            <a:r>
              <a:rPr lang="en-US" sz="2600" dirty="0">
                <a:latin typeface="Times New Roman" panose="02020603050405020304" pitchFamily="18" charset="0"/>
                <a:cs typeface="Times New Roman" panose="02020603050405020304" pitchFamily="18" charset="0"/>
              </a:rPr>
              <a:t>; in the second case, both LANs have traffic. </a:t>
            </a:r>
          </a:p>
          <a:p>
            <a:pPr marL="457200" indent="-457200" algn="just">
              <a:lnSpc>
                <a:spcPct val="150000"/>
              </a:lnSpc>
              <a:buFont typeface="Wingdings" panose="05000000000000000000" pitchFamily="2" charset="2"/>
              <a:buChar char="§"/>
              <a:defRPr/>
            </a:pPr>
            <a:endParaRPr lang="en-US"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0"/>
            <a:ext cx="8229600" cy="533400"/>
          </a:xfrm>
        </p:spPr>
        <p:txBody>
          <a:bodyPr>
            <a:noAutofit/>
          </a:bodyPr>
          <a:lstStyle/>
          <a:p>
            <a:pPr algn="ctr" eaLnBrk="1" hangingPunct="1"/>
            <a:r>
              <a:rPr lang="en-US" sz="2800" b="1" dirty="0">
                <a:solidFill>
                  <a:srgbClr val="6600CC"/>
                </a:solidFill>
                <a:latin typeface="Times" panose="02020603050405020304" pitchFamily="18" charset="0"/>
                <a:cs typeface="Times" panose="02020603050405020304" pitchFamily="18" charset="0"/>
              </a:rPr>
              <a:t>MAC Address Learning</a:t>
            </a:r>
          </a:p>
        </p:txBody>
      </p:sp>
      <p:sp>
        <p:nvSpPr>
          <p:cNvPr id="3" name="Text Placeholder 2"/>
          <p:cNvSpPr>
            <a:spLocks noGrp="1"/>
          </p:cNvSpPr>
          <p:nvPr>
            <p:ph type="body" sz="half" idx="1"/>
          </p:nvPr>
        </p:nvSpPr>
        <p:spPr>
          <a:xfrm>
            <a:off x="152400" y="457200"/>
            <a:ext cx="8915400" cy="6400800"/>
          </a:xfrm>
        </p:spPr>
        <p:txBody>
          <a:bodyPr>
            <a:normAutofit/>
          </a:bodyPr>
          <a:lstStyle/>
          <a:p>
            <a:pPr algn="just" eaLnBrk="1" hangingPunct="1">
              <a:lnSpc>
                <a:spcPct val="150000"/>
              </a:lnSpc>
              <a:spcBef>
                <a:spcPts val="0"/>
              </a:spcBef>
              <a:buFont typeface="Wingdings" panose="05000000000000000000" pitchFamily="2" charset="2"/>
              <a:buChar char="§"/>
              <a:defRPr/>
            </a:pPr>
            <a:r>
              <a:rPr lang="en-US" sz="3000" dirty="0">
                <a:latin typeface="Times New Roman" panose="02020603050405020304" pitchFamily="18" charset="0"/>
                <a:cs typeface="Times New Roman" panose="02020603050405020304" pitchFamily="18" charset="0"/>
              </a:rPr>
              <a:t>Bridges MAC table can be </a:t>
            </a:r>
            <a:r>
              <a:rPr lang="en-US" sz="3000" dirty="0">
                <a:solidFill>
                  <a:srgbClr val="FF0000"/>
                </a:solidFill>
                <a:latin typeface="Times New Roman" panose="02020603050405020304" pitchFamily="18" charset="0"/>
                <a:cs typeface="Times New Roman" panose="02020603050405020304" pitchFamily="18" charset="0"/>
              </a:rPr>
              <a:t>static or dynamic</a:t>
            </a:r>
            <a:r>
              <a:rPr lang="en-US" sz="3000" dirty="0">
                <a:latin typeface="Times New Roman" panose="02020603050405020304" pitchFamily="18" charset="0"/>
                <a:cs typeface="Times New Roman" panose="02020603050405020304" pitchFamily="18" charset="0"/>
              </a:rPr>
              <a:t>.</a:t>
            </a:r>
          </a:p>
          <a:p>
            <a:pPr algn="just" eaLnBrk="1" hangingPunct="1">
              <a:lnSpc>
                <a:spcPct val="150000"/>
              </a:lnSpc>
              <a:spcBef>
                <a:spcPts val="0"/>
              </a:spcBef>
              <a:buFont typeface="Wingdings" panose="05000000000000000000" pitchFamily="2" charset="2"/>
              <a:buChar char="§"/>
              <a:defRPr/>
            </a:pPr>
            <a:r>
              <a:rPr lang="en-US" sz="3000" dirty="0">
                <a:latin typeface="Times New Roman" panose="02020603050405020304" pitchFamily="18" charset="0"/>
                <a:cs typeface="Times New Roman" panose="02020603050405020304" pitchFamily="18" charset="0"/>
              </a:rPr>
              <a:t>To make a table dynamic, we need a bridge that </a:t>
            </a:r>
            <a:r>
              <a:rPr lang="en-US" sz="3000" dirty="0">
                <a:solidFill>
                  <a:srgbClr val="FF0000"/>
                </a:solidFill>
                <a:latin typeface="Times New Roman" panose="02020603050405020304" pitchFamily="18" charset="0"/>
                <a:cs typeface="Times New Roman" panose="02020603050405020304" pitchFamily="18" charset="0"/>
              </a:rPr>
              <a:t>gradually learns</a:t>
            </a:r>
            <a:r>
              <a:rPr lang="en-US" sz="3000" dirty="0">
                <a:latin typeface="Times New Roman" panose="02020603050405020304" pitchFamily="18" charset="0"/>
                <a:cs typeface="Times New Roman" panose="02020603050405020304" pitchFamily="18" charset="0"/>
              </a:rPr>
              <a:t> from the frame movements. </a:t>
            </a:r>
          </a:p>
          <a:p>
            <a:pPr algn="just" eaLnBrk="1" hangingPunct="1">
              <a:lnSpc>
                <a:spcPct val="150000"/>
              </a:lnSpc>
              <a:spcBef>
                <a:spcPts val="0"/>
              </a:spcBef>
              <a:buFont typeface="Wingdings" panose="05000000000000000000" pitchFamily="2" charset="2"/>
              <a:buChar char="§"/>
              <a:defRPr/>
            </a:pPr>
            <a:r>
              <a:rPr lang="en-US" sz="3000" dirty="0">
                <a:latin typeface="Times New Roman" panose="02020603050405020304" pitchFamily="18" charset="0"/>
                <a:cs typeface="Times New Roman" panose="02020603050405020304" pitchFamily="18" charset="0"/>
              </a:rPr>
              <a:t>To do this, the bridge </a:t>
            </a:r>
            <a:r>
              <a:rPr lang="en-US" sz="3000" dirty="0">
                <a:solidFill>
                  <a:srgbClr val="FF0000"/>
                </a:solidFill>
                <a:latin typeface="Times New Roman" panose="02020603050405020304" pitchFamily="18" charset="0"/>
                <a:cs typeface="Times New Roman" panose="02020603050405020304" pitchFamily="18" charset="0"/>
              </a:rPr>
              <a:t>inspects both the destination and the source </a:t>
            </a:r>
            <a:r>
              <a:rPr lang="en-US" sz="3000" dirty="0">
                <a:latin typeface="Times New Roman" panose="02020603050405020304" pitchFamily="18" charset="0"/>
                <a:cs typeface="Times New Roman" panose="02020603050405020304" pitchFamily="18" charset="0"/>
              </a:rPr>
              <a:t>addresses. </a:t>
            </a:r>
          </a:p>
          <a:p>
            <a:pPr algn="just" eaLnBrk="1" hangingPunct="1">
              <a:lnSpc>
                <a:spcPct val="150000"/>
              </a:lnSpc>
              <a:spcBef>
                <a:spcPts val="0"/>
              </a:spcBef>
              <a:buFont typeface="Wingdings" panose="05000000000000000000" pitchFamily="2" charset="2"/>
              <a:buChar char="§"/>
              <a:defRPr/>
            </a:pPr>
            <a:r>
              <a:rPr lang="en-US" sz="3000" dirty="0">
                <a:latin typeface="Times New Roman" panose="02020603050405020304" pitchFamily="18" charset="0"/>
                <a:cs typeface="Times New Roman" panose="02020603050405020304" pitchFamily="18" charset="0"/>
              </a:rPr>
              <a:t>The destination address is used for the </a:t>
            </a:r>
            <a:r>
              <a:rPr lang="en-US" sz="3000" dirty="0">
                <a:solidFill>
                  <a:srgbClr val="FF0000"/>
                </a:solidFill>
                <a:latin typeface="Times New Roman" panose="02020603050405020304" pitchFamily="18" charset="0"/>
                <a:cs typeface="Times New Roman" panose="02020603050405020304" pitchFamily="18" charset="0"/>
              </a:rPr>
              <a:t>forwarding decision </a:t>
            </a:r>
            <a:r>
              <a:rPr lang="en-US" sz="3000" dirty="0">
                <a:latin typeface="Times New Roman" panose="02020603050405020304" pitchFamily="18" charset="0"/>
                <a:cs typeface="Times New Roman" panose="02020603050405020304" pitchFamily="18" charset="0"/>
              </a:rPr>
              <a:t>(table lookup); the source address is used for </a:t>
            </a:r>
            <a:r>
              <a:rPr lang="en-US" sz="3000" dirty="0">
                <a:solidFill>
                  <a:srgbClr val="FF0000"/>
                </a:solidFill>
                <a:latin typeface="Times New Roman" panose="02020603050405020304" pitchFamily="18" charset="0"/>
                <a:cs typeface="Times New Roman" panose="02020603050405020304" pitchFamily="18" charset="0"/>
              </a:rPr>
              <a:t>adding entries</a:t>
            </a:r>
            <a:r>
              <a:rPr lang="en-US" sz="3000" dirty="0">
                <a:latin typeface="Times New Roman" panose="02020603050405020304" pitchFamily="18" charset="0"/>
                <a:cs typeface="Times New Roman" panose="02020603050405020304" pitchFamily="18" charset="0"/>
              </a:rPr>
              <a:t> to the table and for </a:t>
            </a:r>
            <a:r>
              <a:rPr lang="en-US" sz="3000" dirty="0">
                <a:solidFill>
                  <a:srgbClr val="FF0000"/>
                </a:solidFill>
                <a:latin typeface="Times New Roman" panose="02020603050405020304" pitchFamily="18" charset="0"/>
                <a:cs typeface="Times New Roman" panose="02020603050405020304" pitchFamily="18" charset="0"/>
              </a:rPr>
              <a:t>updating purposes</a:t>
            </a:r>
            <a:r>
              <a:rPr lang="en-US" sz="3000"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pPr>
              <a:defRPr/>
            </a:pPr>
            <a:fld id="{6A16FF1C-A69C-4EEE-B130-3B4A204F3767}"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0"/>
            <a:ext cx="8229600" cy="731838"/>
          </a:xfrm>
        </p:spPr>
        <p:txBody>
          <a:bodyPr>
            <a:normAutofit/>
          </a:bodyPr>
          <a:lstStyle/>
          <a:p>
            <a:pPr algn="ctr" eaLnBrk="1" hangingPunct="1"/>
            <a:r>
              <a:rPr lang="en-US" sz="3200" b="1" dirty="0">
                <a:solidFill>
                  <a:srgbClr val="6600CC"/>
                </a:solidFill>
                <a:latin typeface="Times New Roman" panose="02020603050405020304" pitchFamily="18" charset="0"/>
                <a:cs typeface="Times New Roman" panose="02020603050405020304" pitchFamily="18" charset="0"/>
              </a:rPr>
              <a:t>Learning Process – Example</a:t>
            </a:r>
          </a:p>
        </p:txBody>
      </p:sp>
      <p:sp>
        <p:nvSpPr>
          <p:cNvPr id="14339" name="Text Placeholder 2"/>
          <p:cNvSpPr>
            <a:spLocks noGrp="1"/>
          </p:cNvSpPr>
          <p:nvPr>
            <p:ph type="body" sz="half" idx="1"/>
          </p:nvPr>
        </p:nvSpPr>
        <p:spPr>
          <a:xfrm>
            <a:off x="152400" y="838200"/>
            <a:ext cx="8763000" cy="5791200"/>
          </a:xfrm>
        </p:spPr>
        <p:txBody>
          <a:bodyPr/>
          <a:lstStyle/>
          <a:p>
            <a:pPr eaLnBrk="1" hangingPunct="1"/>
            <a:endParaRPr lang="en-US"/>
          </a:p>
        </p:txBody>
      </p:sp>
      <p:sp>
        <p:nvSpPr>
          <p:cNvPr id="5" name="Slide Number Placeholder 4"/>
          <p:cNvSpPr>
            <a:spLocks noGrp="1"/>
          </p:cNvSpPr>
          <p:nvPr>
            <p:ph type="sldNum" sz="quarter" idx="12"/>
          </p:nvPr>
        </p:nvSpPr>
        <p:spPr/>
        <p:txBody>
          <a:bodyPr/>
          <a:lstStyle/>
          <a:p>
            <a:pPr>
              <a:defRPr/>
            </a:pPr>
            <a:fld id="{6A16FF1C-A69C-4EEE-B130-3B4A204F3767}" type="slidenum">
              <a:rPr lang="en-US" smtClean="0"/>
              <a:pPr>
                <a:defRPr/>
              </a:pPr>
              <a:t>15</a:t>
            </a:fld>
            <a:endParaRPr lang="en-US"/>
          </a:p>
        </p:txBody>
      </p:sp>
      <p:pic>
        <p:nvPicPr>
          <p:cNvPr id="14340" name="Picture 6"/>
          <p:cNvPicPr>
            <a:picLocks noChangeAspect="1" noChangeArrowheads="1"/>
          </p:cNvPicPr>
          <p:nvPr/>
        </p:nvPicPr>
        <p:blipFill>
          <a:blip r:embed="rId2"/>
          <a:srcRect/>
          <a:stretch>
            <a:fillRect/>
          </a:stretch>
        </p:blipFill>
        <p:spPr bwMode="auto">
          <a:xfrm>
            <a:off x="0" y="685800"/>
            <a:ext cx="8229600" cy="56388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9144000" cy="7201972"/>
          </a:xfrm>
          <a:prstGeom prst="rect">
            <a:avLst/>
          </a:prstGeom>
        </p:spPr>
        <p:txBody>
          <a:bodyPr wrap="square">
            <a:spAutoFit/>
          </a:bodyPr>
          <a:lstStyle/>
          <a:p>
            <a:pPr marL="457200" indent="-457200">
              <a:lnSpc>
                <a:spcPct val="150000"/>
              </a:lnSpc>
              <a:buFont typeface="+mj-lt"/>
              <a:buAutoNum type="arabicPeriod"/>
              <a:defRPr/>
            </a:pPr>
            <a:r>
              <a:rPr lang="en-US" sz="2800" dirty="0">
                <a:latin typeface="Times New Roman" panose="02020603050405020304" pitchFamily="18" charset="0"/>
                <a:cs typeface="Times New Roman" panose="02020603050405020304" pitchFamily="18" charset="0"/>
              </a:rPr>
              <a:t>When </a:t>
            </a:r>
            <a:r>
              <a:rPr lang="en-US" sz="2800" dirty="0">
                <a:solidFill>
                  <a:srgbClr val="FF0000"/>
                </a:solidFill>
                <a:latin typeface="Times New Roman" panose="02020603050405020304" pitchFamily="18" charset="0"/>
                <a:cs typeface="Times New Roman" panose="02020603050405020304" pitchFamily="18" charset="0"/>
              </a:rPr>
              <a:t>station A</a:t>
            </a:r>
            <a:r>
              <a:rPr lang="en-US" sz="2800" dirty="0">
                <a:latin typeface="Times New Roman" panose="02020603050405020304" pitchFamily="18" charset="0"/>
                <a:cs typeface="Times New Roman" panose="02020603050405020304" pitchFamily="18" charset="0"/>
              </a:rPr>
              <a:t> sends a frame to </a:t>
            </a:r>
            <a:r>
              <a:rPr lang="en-US" sz="2800" dirty="0">
                <a:solidFill>
                  <a:srgbClr val="FF0000"/>
                </a:solidFill>
                <a:latin typeface="Times New Roman" panose="02020603050405020304" pitchFamily="18" charset="0"/>
                <a:cs typeface="Times New Roman" panose="02020603050405020304" pitchFamily="18" charset="0"/>
              </a:rPr>
              <a:t>station D</a:t>
            </a:r>
            <a:r>
              <a:rPr lang="en-US" sz="2800" dirty="0">
                <a:latin typeface="Times New Roman" panose="02020603050405020304" pitchFamily="18" charset="0"/>
                <a:cs typeface="Times New Roman" panose="02020603050405020304" pitchFamily="18" charset="0"/>
              </a:rPr>
              <a:t>, the bridge does not have an entry for either D or A. </a:t>
            </a:r>
          </a:p>
          <a:p>
            <a:pPr marL="342900" indent="-342900">
              <a:lnSpc>
                <a:spcPct val="150000"/>
              </a:lnSpc>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The frame goes out from </a:t>
            </a:r>
            <a:r>
              <a:rPr lang="en-US" sz="2800" dirty="0">
                <a:solidFill>
                  <a:srgbClr val="FF0000"/>
                </a:solidFill>
                <a:latin typeface="Times New Roman" panose="02020603050405020304" pitchFamily="18" charset="0"/>
                <a:cs typeface="Times New Roman" panose="02020603050405020304" pitchFamily="18" charset="0"/>
              </a:rPr>
              <a:t>all three ports</a:t>
            </a:r>
            <a:r>
              <a:rPr lang="en-US" sz="2800" dirty="0">
                <a:latin typeface="Times New Roman" panose="02020603050405020304" pitchFamily="18" charset="0"/>
                <a:cs typeface="Times New Roman" panose="02020603050405020304" pitchFamily="18" charset="0"/>
              </a:rPr>
              <a:t>; the frame </a:t>
            </a:r>
            <a:r>
              <a:rPr lang="en-US" sz="2800" dirty="0">
                <a:solidFill>
                  <a:srgbClr val="FF0000"/>
                </a:solidFill>
                <a:latin typeface="Times New Roman" panose="02020603050405020304" pitchFamily="18" charset="0"/>
                <a:cs typeface="Times New Roman" panose="02020603050405020304" pitchFamily="18" charset="0"/>
              </a:rPr>
              <a:t>floods the network</a:t>
            </a:r>
            <a:r>
              <a:rPr lang="en-US" sz="2800" dirty="0">
                <a:latin typeface="Times New Roman" panose="02020603050405020304" pitchFamily="18" charset="0"/>
                <a:cs typeface="Times New Roman" panose="02020603050405020304" pitchFamily="18" charset="0"/>
              </a:rPr>
              <a:t>. </a:t>
            </a:r>
          </a:p>
          <a:p>
            <a:pPr marL="342900" indent="-342900">
              <a:lnSpc>
                <a:spcPct val="150000"/>
              </a:lnSpc>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However, by looking at the </a:t>
            </a:r>
            <a:r>
              <a:rPr lang="en-US" sz="2800" dirty="0">
                <a:solidFill>
                  <a:srgbClr val="FF0000"/>
                </a:solidFill>
                <a:latin typeface="Times New Roman" panose="02020603050405020304" pitchFamily="18" charset="0"/>
                <a:cs typeface="Times New Roman" panose="02020603050405020304" pitchFamily="18" charset="0"/>
              </a:rPr>
              <a:t>source address</a:t>
            </a:r>
            <a:r>
              <a:rPr lang="en-US" sz="2800" dirty="0">
                <a:latin typeface="Times New Roman" panose="02020603050405020304" pitchFamily="18" charset="0"/>
                <a:cs typeface="Times New Roman" panose="02020603050405020304" pitchFamily="18" charset="0"/>
              </a:rPr>
              <a:t>, the bridge learns that </a:t>
            </a:r>
            <a:r>
              <a:rPr lang="en-US" sz="2800" dirty="0">
                <a:solidFill>
                  <a:srgbClr val="FF0000"/>
                </a:solidFill>
                <a:latin typeface="Times New Roman" panose="02020603050405020304" pitchFamily="18" charset="0"/>
                <a:cs typeface="Times New Roman" panose="02020603050405020304" pitchFamily="18" charset="0"/>
              </a:rPr>
              <a:t>station A </a:t>
            </a:r>
            <a:r>
              <a:rPr lang="en-US" sz="2800" dirty="0">
                <a:latin typeface="Times New Roman" panose="02020603050405020304" pitchFamily="18" charset="0"/>
                <a:cs typeface="Times New Roman" panose="02020603050405020304" pitchFamily="18" charset="0"/>
              </a:rPr>
              <a:t>must be located on the LAN connected to </a:t>
            </a:r>
            <a:r>
              <a:rPr lang="en-US" sz="2800" dirty="0">
                <a:solidFill>
                  <a:srgbClr val="FF0000"/>
                </a:solidFill>
                <a:latin typeface="Times New Roman" panose="02020603050405020304" pitchFamily="18" charset="0"/>
                <a:cs typeface="Times New Roman" panose="02020603050405020304" pitchFamily="18" charset="0"/>
              </a:rPr>
              <a:t>port 1</a:t>
            </a:r>
            <a:r>
              <a:rPr lang="en-US" sz="2800" dirty="0">
                <a:latin typeface="Times New Roman" panose="02020603050405020304" pitchFamily="18" charset="0"/>
                <a:cs typeface="Times New Roman" panose="02020603050405020304" pitchFamily="18" charset="0"/>
              </a:rPr>
              <a:t>. </a:t>
            </a:r>
          </a:p>
          <a:p>
            <a:pPr marL="342900" indent="-342900">
              <a:lnSpc>
                <a:spcPct val="150000"/>
              </a:lnSpc>
              <a:buFont typeface="Wingdings" panose="05000000000000000000" pitchFamily="2" charset="2"/>
              <a:buChar char="ü"/>
              <a:defRPr/>
            </a:pPr>
            <a:r>
              <a:rPr lang="en-US" sz="2800" dirty="0">
                <a:latin typeface="Times New Roman" panose="02020603050405020304" pitchFamily="18" charset="0"/>
                <a:cs typeface="Times New Roman" panose="02020603050405020304" pitchFamily="18" charset="0"/>
              </a:rPr>
              <a:t>This means that frames destined for A, in the future, must be sent out through </a:t>
            </a:r>
            <a:r>
              <a:rPr lang="en-US" sz="2800" dirty="0">
                <a:solidFill>
                  <a:srgbClr val="FF0000"/>
                </a:solidFill>
                <a:latin typeface="Times New Roman" panose="02020603050405020304" pitchFamily="18" charset="0"/>
                <a:cs typeface="Times New Roman" panose="02020603050405020304" pitchFamily="18" charset="0"/>
              </a:rPr>
              <a:t>port 1</a:t>
            </a:r>
            <a:r>
              <a:rPr lang="en-US" sz="2800" dirty="0">
                <a:latin typeface="Times New Roman" panose="02020603050405020304" pitchFamily="18" charset="0"/>
                <a:cs typeface="Times New Roman" panose="02020603050405020304" pitchFamily="18" charset="0"/>
              </a:rPr>
              <a:t>. </a:t>
            </a:r>
          </a:p>
          <a:p>
            <a:pPr marL="342900" indent="-342900">
              <a:lnSpc>
                <a:spcPct val="150000"/>
              </a:lnSpc>
              <a:buFont typeface="Wingdings" panose="05000000000000000000" pitchFamily="2" charset="2"/>
              <a:buChar char="ü"/>
              <a:defRPr/>
            </a:pPr>
            <a:r>
              <a:rPr lang="en-US" sz="2800" dirty="0">
                <a:latin typeface="Times New Roman" panose="02020603050405020304" pitchFamily="18" charset="0"/>
                <a:cs typeface="Times New Roman" panose="02020603050405020304" pitchFamily="18" charset="0"/>
              </a:rPr>
              <a:t>The bridge adds this entry to its table. The table has its </a:t>
            </a:r>
            <a:r>
              <a:rPr lang="en-US" sz="2800" dirty="0">
                <a:solidFill>
                  <a:srgbClr val="FF0000"/>
                </a:solidFill>
                <a:latin typeface="Times New Roman" panose="02020603050405020304" pitchFamily="18" charset="0"/>
                <a:cs typeface="Times New Roman" panose="02020603050405020304" pitchFamily="18" charset="0"/>
              </a:rPr>
              <a:t>first entry now</a:t>
            </a:r>
            <a:r>
              <a:rPr lang="en-US" sz="2800" dirty="0">
                <a:latin typeface="Times New Roman" panose="02020603050405020304" pitchFamily="18" charset="0"/>
                <a:cs typeface="Times New Roman" panose="02020603050405020304" pitchFamily="18" charset="0"/>
              </a:rPr>
              <a:t>. </a:t>
            </a:r>
          </a:p>
        </p:txBody>
      </p:sp>
      <p:sp>
        <p:nvSpPr>
          <p:cNvPr id="3" name="Slide Number Placeholder 2"/>
          <p:cNvSpPr>
            <a:spLocks noGrp="1"/>
          </p:cNvSpPr>
          <p:nvPr>
            <p:ph type="sldNum" sz="quarter" idx="12"/>
          </p:nvPr>
        </p:nvSpPr>
        <p:spPr/>
        <p:txBody>
          <a:bodyPr/>
          <a:lstStyle/>
          <a:p>
            <a:pPr>
              <a:defRPr/>
            </a:pPr>
            <a:fld id="{6A16FF1C-A69C-4EEE-B130-3B4A204F3767}"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9144000" cy="6478184"/>
          </a:xfrm>
          <a:prstGeom prst="rect">
            <a:avLst/>
          </a:prstGeom>
        </p:spPr>
        <p:txBody>
          <a:bodyPr wrap="square">
            <a:spAutoFit/>
          </a:bodyPr>
          <a:lstStyle/>
          <a:p>
            <a:pPr marL="352425" indent="-352425" algn="just">
              <a:lnSpc>
                <a:spcPct val="150000"/>
              </a:lnSpc>
              <a:defRPr/>
            </a:pPr>
            <a:r>
              <a:rPr lang="en-US" sz="2800" dirty="0">
                <a:latin typeface="Times New Roman" panose="02020603050405020304" pitchFamily="18" charset="0"/>
                <a:cs typeface="Times New Roman" panose="02020603050405020304" pitchFamily="18" charset="0"/>
              </a:rPr>
              <a:t>2. When </a:t>
            </a:r>
            <a:r>
              <a:rPr lang="en-US" sz="2800" dirty="0">
                <a:solidFill>
                  <a:srgbClr val="FF0000"/>
                </a:solidFill>
                <a:latin typeface="Times New Roman" panose="02020603050405020304" pitchFamily="18" charset="0"/>
                <a:cs typeface="Times New Roman" panose="02020603050405020304" pitchFamily="18" charset="0"/>
              </a:rPr>
              <a:t>station E</a:t>
            </a:r>
            <a:r>
              <a:rPr lang="en-US" sz="2800" dirty="0">
                <a:latin typeface="Times New Roman" panose="02020603050405020304" pitchFamily="18" charset="0"/>
                <a:cs typeface="Times New Roman" panose="02020603050405020304" pitchFamily="18" charset="0"/>
              </a:rPr>
              <a:t> sends a frame </a:t>
            </a:r>
            <a:r>
              <a:rPr lang="en-US" sz="2800" dirty="0">
                <a:solidFill>
                  <a:srgbClr val="FF0000"/>
                </a:solidFill>
                <a:latin typeface="Times New Roman" panose="02020603050405020304" pitchFamily="18" charset="0"/>
                <a:cs typeface="Times New Roman" panose="02020603050405020304" pitchFamily="18" charset="0"/>
              </a:rPr>
              <a:t>to station A</a:t>
            </a:r>
            <a:r>
              <a:rPr lang="en-US" sz="2800" dirty="0">
                <a:latin typeface="Times New Roman" panose="02020603050405020304" pitchFamily="18" charset="0"/>
                <a:cs typeface="Times New Roman" panose="02020603050405020304" pitchFamily="18" charset="0"/>
              </a:rPr>
              <a:t>, the bridge has an entry for A, so it forwards the frame only to </a:t>
            </a:r>
            <a:r>
              <a:rPr lang="en-US" sz="2800" dirty="0">
                <a:solidFill>
                  <a:srgbClr val="FF0000"/>
                </a:solidFill>
                <a:latin typeface="Times New Roman" panose="02020603050405020304" pitchFamily="18" charset="0"/>
                <a:cs typeface="Times New Roman" panose="02020603050405020304" pitchFamily="18" charset="0"/>
              </a:rPr>
              <a:t>port 1</a:t>
            </a:r>
            <a:r>
              <a:rPr lang="en-US" sz="2800" dirty="0">
                <a:latin typeface="Times New Roman" panose="02020603050405020304" pitchFamily="18" charset="0"/>
                <a:cs typeface="Times New Roman" panose="02020603050405020304" pitchFamily="18" charset="0"/>
              </a:rPr>
              <a:t>. </a:t>
            </a:r>
          </a:p>
          <a:p>
            <a:pPr marL="457200" indent="-457200" algn="just">
              <a:lnSpc>
                <a:spcPct val="150000"/>
              </a:lnSpc>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There is </a:t>
            </a:r>
            <a:r>
              <a:rPr lang="en-US" sz="2800" dirty="0">
                <a:solidFill>
                  <a:srgbClr val="FF0000"/>
                </a:solidFill>
                <a:latin typeface="Times New Roman" panose="02020603050405020304" pitchFamily="18" charset="0"/>
                <a:cs typeface="Times New Roman" panose="02020603050405020304" pitchFamily="18" charset="0"/>
              </a:rPr>
              <a:t>no flooding</a:t>
            </a:r>
            <a:r>
              <a:rPr lang="en-US" sz="2800" dirty="0">
                <a:latin typeface="Times New Roman" panose="02020603050405020304" pitchFamily="18" charset="0"/>
                <a:cs typeface="Times New Roman" panose="02020603050405020304" pitchFamily="18" charset="0"/>
              </a:rPr>
              <a:t>. </a:t>
            </a:r>
          </a:p>
          <a:p>
            <a:pPr marL="457200" indent="-457200" algn="just">
              <a:lnSpc>
                <a:spcPct val="150000"/>
              </a:lnSpc>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In addition, it uses the source address of the frame, E, to add a </a:t>
            </a:r>
            <a:r>
              <a:rPr lang="en-US" sz="2800" dirty="0">
                <a:solidFill>
                  <a:srgbClr val="FF0000"/>
                </a:solidFill>
                <a:latin typeface="Times New Roman" panose="02020603050405020304" pitchFamily="18" charset="0"/>
                <a:cs typeface="Times New Roman" panose="02020603050405020304" pitchFamily="18" charset="0"/>
              </a:rPr>
              <a:t>second entry to the table</a:t>
            </a:r>
            <a:r>
              <a:rPr lang="en-US" sz="2800" dirty="0">
                <a:latin typeface="Times New Roman" panose="02020603050405020304" pitchFamily="18" charset="0"/>
                <a:cs typeface="Times New Roman" panose="02020603050405020304" pitchFamily="18" charset="0"/>
              </a:rPr>
              <a:t>. </a:t>
            </a:r>
          </a:p>
          <a:p>
            <a:pPr marL="449263" indent="-449263" algn="just">
              <a:lnSpc>
                <a:spcPct val="150000"/>
              </a:lnSpc>
              <a:defRPr/>
            </a:pPr>
            <a:r>
              <a:rPr lang="en-US" sz="2800" dirty="0">
                <a:latin typeface="Times New Roman" panose="02020603050405020304" pitchFamily="18" charset="0"/>
                <a:cs typeface="Times New Roman" panose="02020603050405020304" pitchFamily="18" charset="0"/>
              </a:rPr>
              <a:t>3. When </a:t>
            </a:r>
            <a:r>
              <a:rPr lang="en-US" sz="2800" dirty="0">
                <a:solidFill>
                  <a:srgbClr val="FF0000"/>
                </a:solidFill>
                <a:latin typeface="Times New Roman" panose="02020603050405020304" pitchFamily="18" charset="0"/>
                <a:cs typeface="Times New Roman" panose="02020603050405020304" pitchFamily="18" charset="0"/>
              </a:rPr>
              <a:t>station B</a:t>
            </a:r>
            <a:r>
              <a:rPr lang="en-US" sz="2800" dirty="0">
                <a:latin typeface="Times New Roman" panose="02020603050405020304" pitchFamily="18" charset="0"/>
                <a:cs typeface="Times New Roman" panose="02020603050405020304" pitchFamily="18" charset="0"/>
              </a:rPr>
              <a:t> sends a </a:t>
            </a:r>
            <a:r>
              <a:rPr lang="en-US" sz="2800" dirty="0">
                <a:solidFill>
                  <a:srgbClr val="FF0000"/>
                </a:solidFill>
                <a:latin typeface="Times New Roman" panose="02020603050405020304" pitchFamily="18" charset="0"/>
                <a:cs typeface="Times New Roman" panose="02020603050405020304" pitchFamily="18" charset="0"/>
              </a:rPr>
              <a:t>frame to C</a:t>
            </a:r>
            <a:r>
              <a:rPr lang="en-US" sz="2800" dirty="0">
                <a:latin typeface="Times New Roman" panose="02020603050405020304" pitchFamily="18" charset="0"/>
                <a:cs typeface="Times New Roman" panose="02020603050405020304" pitchFamily="18" charset="0"/>
              </a:rPr>
              <a:t>, the bridge has no entry for C, so once again </a:t>
            </a:r>
            <a:r>
              <a:rPr lang="en-US" sz="2800" dirty="0">
                <a:solidFill>
                  <a:srgbClr val="FF0000"/>
                </a:solidFill>
                <a:latin typeface="Times New Roman" panose="02020603050405020304" pitchFamily="18" charset="0"/>
                <a:cs typeface="Times New Roman" panose="02020603050405020304" pitchFamily="18" charset="0"/>
              </a:rPr>
              <a:t>it floods the network </a:t>
            </a:r>
            <a:r>
              <a:rPr lang="en-US" sz="2800" dirty="0">
                <a:latin typeface="Times New Roman" panose="02020603050405020304" pitchFamily="18" charset="0"/>
                <a:cs typeface="Times New Roman" panose="02020603050405020304" pitchFamily="18" charset="0"/>
              </a:rPr>
              <a:t>and adds one more entry to the table. </a:t>
            </a:r>
          </a:p>
          <a:p>
            <a:pPr marL="352425" indent="-352425" algn="just">
              <a:lnSpc>
                <a:spcPct val="150000"/>
              </a:lnSpc>
              <a:defRPr/>
            </a:pPr>
            <a:r>
              <a:rPr lang="en-US" sz="2800" dirty="0">
                <a:latin typeface="Times New Roman" panose="02020603050405020304" pitchFamily="18" charset="0"/>
                <a:cs typeface="Times New Roman" panose="02020603050405020304" pitchFamily="18" charset="0"/>
              </a:rPr>
              <a:t>4. The process of learning continues as the bridge forwards frames. </a:t>
            </a:r>
          </a:p>
        </p:txBody>
      </p:sp>
      <p:sp>
        <p:nvSpPr>
          <p:cNvPr id="3" name="Slide Number Placeholder 2"/>
          <p:cNvSpPr>
            <a:spLocks noGrp="1"/>
          </p:cNvSpPr>
          <p:nvPr>
            <p:ph type="sldNum" sz="quarter" idx="12"/>
          </p:nvPr>
        </p:nvSpPr>
        <p:spPr/>
        <p:txBody>
          <a:bodyPr/>
          <a:lstStyle/>
          <a:p>
            <a:pPr>
              <a:defRPr/>
            </a:pPr>
            <a:fld id="{6A16FF1C-A69C-4EEE-B130-3B4A204F3767}" type="slidenum">
              <a:rPr lang="en-US" smtClean="0"/>
              <a:pPr>
                <a:defRPr/>
              </a:pPr>
              <a:t>17</a:t>
            </a:fld>
            <a:endParaRPr lang="en-US"/>
          </a:p>
        </p:txBody>
      </p:sp>
    </p:spTree>
    <p:extLst>
      <p:ext uri="{BB962C8B-B14F-4D97-AF65-F5344CB8AC3E}">
        <p14:creationId xmlns:p14="http://schemas.microsoft.com/office/powerpoint/2010/main" val="63526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2" y="0"/>
            <a:ext cx="9131968" cy="1692276"/>
          </a:xfrm>
        </p:spPr>
        <p:txBody>
          <a:bodyPr/>
          <a:lstStyle/>
          <a:p>
            <a:pPr marL="342900" indent="-342900" algn="just">
              <a:buFont typeface="Wingdings" panose="05000000000000000000" pitchFamily="2" charset="2"/>
              <a:buChar char="§"/>
              <a:defRPr/>
            </a:pPr>
            <a:r>
              <a:rPr lang="en-US" sz="2000"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Quiz3 (g9-10):</a:t>
            </a:r>
            <a:r>
              <a:rPr lang="en-US" sz="2000" dirty="0">
                <a:latin typeface="Times New Roman" panose="02020603050405020304" pitchFamily="18" charset="0"/>
                <a:cs typeface="Times New Roman" panose="02020603050405020304" pitchFamily="18" charset="0"/>
              </a:rPr>
              <a:t> in the following diagram, if the following series of data transmission occurs, show how the Bridge table is built and tell if filtering or flooding is done in every step. Use A,B,C.. As MAC addresses and 1,2,3 as port numbers: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A-G; G-D; C-D; F-G</a:t>
            </a:r>
          </a:p>
        </p:txBody>
      </p:sp>
      <p:sp>
        <p:nvSpPr>
          <p:cNvPr id="6" name="Slide Number Placeholder 5"/>
          <p:cNvSpPr>
            <a:spLocks noGrp="1"/>
          </p:cNvSpPr>
          <p:nvPr>
            <p:ph type="sldNum" sz="quarter" idx="12"/>
          </p:nvPr>
        </p:nvSpPr>
        <p:spPr/>
        <p:txBody>
          <a:bodyPr/>
          <a:lstStyle/>
          <a:p>
            <a:pPr>
              <a:defRPr/>
            </a:pPr>
            <a:fld id="{6A16FF1C-A69C-4EEE-B130-3B4A204F3767}" type="slidenum">
              <a:rPr lang="en-US" smtClean="0"/>
              <a:pPr>
                <a:defRPr/>
              </a:pPr>
              <a:t>18</a:t>
            </a:fld>
            <a:endParaRPr lang="en-US"/>
          </a:p>
        </p:txBody>
      </p:sp>
      <p:pic>
        <p:nvPicPr>
          <p:cNvPr id="16389" name="Picture 2"/>
          <p:cNvPicPr>
            <a:picLocks noChangeAspect="1" noChangeArrowheads="1"/>
          </p:cNvPicPr>
          <p:nvPr/>
        </p:nvPicPr>
        <p:blipFill>
          <a:blip r:embed="rId2"/>
          <a:srcRect/>
          <a:stretch>
            <a:fillRect/>
          </a:stretch>
        </p:blipFill>
        <p:spPr bwMode="auto">
          <a:xfrm>
            <a:off x="12032" y="1692276"/>
            <a:ext cx="8770938" cy="50292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533400" y="228600"/>
            <a:ext cx="8229600" cy="427038"/>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Looping Problem in bridges</a:t>
            </a:r>
          </a:p>
        </p:txBody>
      </p:sp>
      <p:sp>
        <p:nvSpPr>
          <p:cNvPr id="17411" name="Text Placeholder 2"/>
          <p:cNvSpPr>
            <a:spLocks noGrp="1"/>
          </p:cNvSpPr>
          <p:nvPr>
            <p:ph type="body" sz="half" idx="1"/>
          </p:nvPr>
        </p:nvSpPr>
        <p:spPr>
          <a:xfrm>
            <a:off x="152400" y="762000"/>
            <a:ext cx="8839200" cy="914400"/>
          </a:xfrm>
        </p:spPr>
        <p:txBody>
          <a:bodyPr>
            <a:normAutofit/>
          </a:bodyPr>
          <a:lstStyle/>
          <a:p>
            <a:pPr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A transparent bridge works fine as far as no redundant bridge in the network</a:t>
            </a:r>
          </a:p>
          <a:p>
            <a:pPr algn="just">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6A16FF1C-A69C-4EEE-B130-3B4A204F3767}" type="slidenum">
              <a:rPr lang="en-US" smtClean="0"/>
              <a:pPr>
                <a:defRPr/>
              </a:pPr>
              <a:t>19</a:t>
            </a:fld>
            <a:endParaRPr lang="en-US"/>
          </a:p>
        </p:txBody>
      </p:sp>
      <p:pic>
        <p:nvPicPr>
          <p:cNvPr id="17412" name="Picture 6"/>
          <p:cNvPicPr>
            <a:picLocks noChangeAspect="1" noChangeArrowheads="1"/>
          </p:cNvPicPr>
          <p:nvPr/>
        </p:nvPicPr>
        <p:blipFill>
          <a:blip r:embed="rId2"/>
          <a:srcRect/>
          <a:stretch>
            <a:fillRect/>
          </a:stretch>
        </p:blipFill>
        <p:spPr bwMode="auto">
          <a:xfrm>
            <a:off x="914400" y="1836738"/>
            <a:ext cx="7456488" cy="502126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0"/>
            <a:ext cx="8458200" cy="457200"/>
          </a:xfrm>
        </p:spPr>
        <p:txBody>
          <a:bodyPr>
            <a:normAutofit fontScale="90000"/>
          </a:bodyPr>
          <a:lstStyle/>
          <a:p>
            <a:pPr marL="392113" indent="-293688" defTabSz="414338" eaLnBrk="1" hangingPunct="1">
              <a:spcBef>
                <a:spcPct val="50000"/>
              </a:spcBef>
            </a:pPr>
            <a:r>
              <a:rPr lang="en-US" sz="2800" b="1" u="sng" dirty="0">
                <a:solidFill>
                  <a:srgbClr val="FF0000"/>
                </a:solidFill>
                <a:latin typeface="Times New Roman" panose="02020603050405020304" pitchFamily="18" charset="0"/>
                <a:cs typeface="Times New Roman" panose="02020603050405020304" pitchFamily="18" charset="0"/>
              </a:rPr>
              <a:t>LAN Devices:</a:t>
            </a:r>
            <a:r>
              <a:rPr lang="en-US" sz="2800" b="1" dirty="0">
                <a:solidFill>
                  <a:srgbClr val="FF0000"/>
                </a:solidFill>
                <a:latin typeface="Times New Roman" panose="02020603050405020304" pitchFamily="18" charset="0"/>
                <a:cs typeface="Times New Roman" panose="02020603050405020304" pitchFamily="18" charset="0"/>
              </a:rPr>
              <a:t> Repeater, Hub, Bridge and Switch</a:t>
            </a:r>
            <a:endParaRPr lang="en-GB"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457200"/>
            <a:ext cx="9144000" cy="4694237"/>
          </a:xfrm>
        </p:spPr>
        <p:txBody>
          <a:bodyPr>
            <a:normAutofit/>
          </a:bodyPr>
          <a:lstStyle/>
          <a:p>
            <a:pPr algn="just" eaLnBrk="1" hangingPunct="1">
              <a:lnSpc>
                <a:spcPct val="150000"/>
              </a:lnSpc>
              <a:spcBef>
                <a:spcPts val="0"/>
              </a:spcBef>
              <a:buFont typeface="Wingdings" panose="05000000000000000000" pitchFamily="2" charset="2"/>
              <a:buChar char="§"/>
              <a:defRPr/>
            </a:pPr>
            <a:r>
              <a:rPr lang="en-US" sz="2600" dirty="0">
                <a:latin typeface="Times New Roman" panose="02020603050405020304" pitchFamily="18" charset="0"/>
                <a:cs typeface="Times New Roman" panose="02020603050405020304" pitchFamily="18" charset="0"/>
              </a:rPr>
              <a:t>LANs do not normally </a:t>
            </a:r>
            <a:r>
              <a:rPr lang="en-US" sz="2600" dirty="0">
                <a:solidFill>
                  <a:srgbClr val="FF0000"/>
                </a:solidFill>
                <a:latin typeface="Times New Roman" panose="02020603050405020304" pitchFamily="18" charset="0"/>
                <a:cs typeface="Times New Roman" panose="02020603050405020304" pitchFamily="18" charset="0"/>
              </a:rPr>
              <a:t>operate in isolation</a:t>
            </a:r>
            <a:r>
              <a:rPr lang="en-US" sz="2600" dirty="0">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
              <a:defRPr/>
            </a:pPr>
            <a:r>
              <a:rPr lang="en-US" sz="2600" dirty="0">
                <a:latin typeface="Times New Roman" panose="02020603050405020304" pitchFamily="18" charset="0"/>
                <a:cs typeface="Times New Roman" panose="02020603050405020304" pitchFamily="18" charset="0"/>
              </a:rPr>
              <a:t>They are connected to one another or to the  Internet. </a:t>
            </a:r>
          </a:p>
          <a:p>
            <a:pPr algn="just" eaLnBrk="1" hangingPunct="1">
              <a:lnSpc>
                <a:spcPct val="150000"/>
              </a:lnSpc>
              <a:spcBef>
                <a:spcPts val="0"/>
              </a:spcBef>
              <a:buFont typeface="Wingdings" panose="05000000000000000000" pitchFamily="2" charset="2"/>
              <a:buChar char="§"/>
              <a:defRPr/>
            </a:pPr>
            <a:r>
              <a:rPr lang="en-US" sz="2600" dirty="0">
                <a:latin typeface="Times New Roman" panose="02020603050405020304" pitchFamily="18" charset="0"/>
                <a:cs typeface="Times New Roman" panose="02020603050405020304" pitchFamily="18" charset="0"/>
              </a:rPr>
              <a:t>To connect LANs, or segments of LANs, we use </a:t>
            </a:r>
            <a:r>
              <a:rPr lang="en-US" sz="2600" dirty="0">
                <a:solidFill>
                  <a:srgbClr val="FF0000"/>
                </a:solidFill>
                <a:latin typeface="Times New Roman" panose="02020603050405020304" pitchFamily="18" charset="0"/>
                <a:cs typeface="Times New Roman" panose="02020603050405020304" pitchFamily="18" charset="0"/>
              </a:rPr>
              <a:t>connecting devices</a:t>
            </a:r>
            <a:r>
              <a:rPr lang="en-US" sz="2600" dirty="0">
                <a:latin typeface="Times New Roman" panose="02020603050405020304" pitchFamily="18" charset="0"/>
                <a:cs typeface="Times New Roman" panose="02020603050405020304" pitchFamily="18" charset="0"/>
              </a:rPr>
              <a:t>. </a:t>
            </a:r>
          </a:p>
          <a:p>
            <a:pPr algn="just" eaLnBrk="1" hangingPunct="1">
              <a:lnSpc>
                <a:spcPct val="150000"/>
              </a:lnSpc>
              <a:spcBef>
                <a:spcPts val="0"/>
              </a:spcBef>
              <a:buFont typeface="Wingdings" panose="05000000000000000000" pitchFamily="2" charset="2"/>
              <a:buChar char="§"/>
              <a:defRPr/>
            </a:pPr>
            <a:r>
              <a:rPr lang="en-US" sz="2600" dirty="0">
                <a:latin typeface="Times New Roman" panose="02020603050405020304" pitchFamily="18" charset="0"/>
                <a:cs typeface="Times New Roman" panose="02020603050405020304" pitchFamily="18" charset="0"/>
              </a:rPr>
              <a:t>Connecting  devices can operate in different layers of the Internet model. </a:t>
            </a:r>
          </a:p>
          <a:p>
            <a:pPr marL="514350" indent="-514350" algn="just" eaLnBrk="1" hangingPunct="1">
              <a:spcBef>
                <a:spcPts val="0"/>
              </a:spcBef>
              <a:buFont typeface="+mj-lt"/>
              <a:buAutoNum type="arabicPeriod"/>
              <a:defRPr/>
            </a:pPr>
            <a:endParaRPr lang="en-US"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7C6BCC70-DA34-475F-9F12-5FD02F78332F}" type="slidenum">
              <a:rPr lang="en-US" smtClean="0"/>
              <a:pPr>
                <a:defRPr/>
              </a:pPr>
              <a:t>2</a:t>
            </a:fld>
            <a:endParaRPr lang="en-US"/>
          </a:p>
        </p:txBody>
      </p:sp>
      <p:pic>
        <p:nvPicPr>
          <p:cNvPr id="5124" name="Picture 6"/>
          <p:cNvPicPr>
            <a:picLocks noChangeAspect="1" noChangeArrowheads="1"/>
          </p:cNvPicPr>
          <p:nvPr/>
        </p:nvPicPr>
        <p:blipFill>
          <a:blip r:embed="rId2"/>
          <a:srcRect/>
          <a:stretch>
            <a:fillRect/>
          </a:stretch>
        </p:blipFill>
        <p:spPr bwMode="auto">
          <a:xfrm>
            <a:off x="129540" y="4191000"/>
            <a:ext cx="8801100" cy="2667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p:cTn id="7" dur="1000" fill="hold"/>
                                        <p:tgtEl>
                                          <p:spTgt spid="5124"/>
                                        </p:tgtEl>
                                        <p:attrNameLst>
                                          <p:attrName>ppt_w</p:attrName>
                                        </p:attrNameLst>
                                      </p:cBhvr>
                                      <p:tavLst>
                                        <p:tav tm="0">
                                          <p:val>
                                            <p:fltVal val="0"/>
                                          </p:val>
                                        </p:tav>
                                        <p:tav tm="100000">
                                          <p:val>
                                            <p:strVal val="#ppt_w"/>
                                          </p:val>
                                        </p:tav>
                                      </p:tavLst>
                                    </p:anim>
                                    <p:anim calcmode="lin" valueType="num">
                                      <p:cBhvr>
                                        <p:cTn id="8" dur="1000" fill="hold"/>
                                        <p:tgtEl>
                                          <p:spTgt spid="5124"/>
                                        </p:tgtEl>
                                        <p:attrNameLst>
                                          <p:attrName>ppt_h</p:attrName>
                                        </p:attrNameLst>
                                      </p:cBhvr>
                                      <p:tavLst>
                                        <p:tav tm="0">
                                          <p:val>
                                            <p:fltVal val="0"/>
                                          </p:val>
                                        </p:tav>
                                        <p:tav tm="100000">
                                          <p:val>
                                            <p:strVal val="#ppt_h"/>
                                          </p:val>
                                        </p:tav>
                                      </p:tavLst>
                                    </p:anim>
                                    <p:anim calcmode="lin" valueType="num">
                                      <p:cBhvr>
                                        <p:cTn id="9" dur="1000" fill="hold"/>
                                        <p:tgtEl>
                                          <p:spTgt spid="512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12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0"/>
            <a:ext cx="8229600" cy="381000"/>
          </a:xfrm>
        </p:spPr>
        <p:txBody>
          <a:bodyPr>
            <a:normAutofit fontScale="90000"/>
          </a:bodyPr>
          <a:lstStyle/>
          <a:p>
            <a:r>
              <a:rPr lang="en-US" sz="3600" dirty="0" err="1"/>
              <a:t>Cont</a:t>
            </a:r>
            <a:r>
              <a:rPr lang="en-US" sz="3600" dirty="0"/>
              <a:t>…</a:t>
            </a:r>
          </a:p>
        </p:txBody>
      </p:sp>
      <p:sp>
        <p:nvSpPr>
          <p:cNvPr id="18435" name="Text Placeholder 2"/>
          <p:cNvSpPr>
            <a:spLocks noGrp="1"/>
          </p:cNvSpPr>
          <p:nvPr>
            <p:ph type="body" sz="half" idx="1"/>
          </p:nvPr>
        </p:nvSpPr>
        <p:spPr>
          <a:xfrm>
            <a:off x="0" y="381000"/>
            <a:ext cx="9144000" cy="6457950"/>
          </a:xfrm>
        </p:spPr>
        <p:txBody>
          <a:bodyPr>
            <a:noAutofit/>
          </a:bodyPr>
          <a:lstStyle/>
          <a:p>
            <a:pPr marL="514350" indent="-514350" algn="just">
              <a:lnSpc>
                <a:spcPct val="150000"/>
              </a:lnSpc>
              <a:spcBef>
                <a:spcPts val="0"/>
              </a:spcBef>
              <a:buFontTx/>
              <a:buAutoNum type="arabicPeriod"/>
            </a:pPr>
            <a:r>
              <a:rPr lang="en-US" sz="2800" dirty="0">
                <a:solidFill>
                  <a:srgbClr val="FF0000"/>
                </a:solidFill>
                <a:latin typeface="Times New Roman" panose="02020603050405020304" pitchFamily="18" charset="0"/>
                <a:cs typeface="Times New Roman" panose="02020603050405020304" pitchFamily="18" charset="0"/>
              </a:rPr>
              <a:t>Station A</a:t>
            </a:r>
            <a:r>
              <a:rPr lang="en-US" sz="2800" dirty="0">
                <a:latin typeface="Times New Roman" panose="02020603050405020304" pitchFamily="18" charset="0"/>
                <a:cs typeface="Times New Roman" panose="02020603050405020304" pitchFamily="18" charset="0"/>
              </a:rPr>
              <a:t> sends a frame to </a:t>
            </a:r>
            <a:r>
              <a:rPr lang="en-US" sz="2800" dirty="0">
                <a:solidFill>
                  <a:srgbClr val="FF0000"/>
                </a:solidFill>
                <a:latin typeface="Times New Roman" panose="02020603050405020304" pitchFamily="18" charset="0"/>
                <a:cs typeface="Times New Roman" panose="02020603050405020304" pitchFamily="18" charset="0"/>
              </a:rPr>
              <a:t>station D</a:t>
            </a:r>
            <a:r>
              <a:rPr lang="en-US" sz="28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The tables of both bridges are empty. Both forward the frame and update their tables based on the source address A. </a:t>
            </a:r>
          </a:p>
          <a:p>
            <a:pPr marL="0" indent="0" algn="just">
              <a:lnSpc>
                <a:spcPct val="150000"/>
              </a:lnSpc>
              <a:spcBef>
                <a:spcPts val="0"/>
              </a:spcBef>
              <a:buNone/>
            </a:pPr>
            <a:r>
              <a:rPr lang="en-US" sz="2800" dirty="0">
                <a:latin typeface="Times New Roman" panose="02020603050405020304" pitchFamily="18" charset="0"/>
                <a:cs typeface="Times New Roman" panose="02020603050405020304" pitchFamily="18" charset="0"/>
              </a:rPr>
              <a:t>2. Now there are two copies of the frame on </a:t>
            </a:r>
            <a:r>
              <a:rPr lang="en-US" sz="2800" dirty="0">
                <a:solidFill>
                  <a:srgbClr val="FF0000"/>
                </a:solidFill>
                <a:latin typeface="Times New Roman" panose="02020603050405020304" pitchFamily="18" charset="0"/>
                <a:cs typeface="Times New Roman" panose="02020603050405020304" pitchFamily="18" charset="0"/>
              </a:rPr>
              <a:t>LAN 2</a:t>
            </a:r>
            <a:r>
              <a:rPr lang="en-US" sz="28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The copy sent out by </a:t>
            </a:r>
            <a:r>
              <a:rPr lang="en-US" sz="2800" dirty="0">
                <a:solidFill>
                  <a:srgbClr val="FF0000"/>
                </a:solidFill>
                <a:latin typeface="Times New Roman" panose="02020603050405020304" pitchFamily="18" charset="0"/>
                <a:cs typeface="Times New Roman" panose="02020603050405020304" pitchFamily="18" charset="0"/>
              </a:rPr>
              <a:t>bridge 1 </a:t>
            </a:r>
            <a:r>
              <a:rPr lang="en-US" sz="2800" dirty="0">
                <a:latin typeface="Times New Roman" panose="02020603050405020304" pitchFamily="18" charset="0"/>
                <a:cs typeface="Times New Roman" panose="02020603050405020304" pitchFamily="18" charset="0"/>
              </a:rPr>
              <a:t>is  received by </a:t>
            </a:r>
            <a:r>
              <a:rPr lang="en-US" sz="2800" dirty="0">
                <a:solidFill>
                  <a:srgbClr val="FF0000"/>
                </a:solidFill>
                <a:latin typeface="Times New Roman" panose="02020603050405020304" pitchFamily="18" charset="0"/>
                <a:cs typeface="Times New Roman" panose="02020603050405020304" pitchFamily="18" charset="0"/>
              </a:rPr>
              <a:t>bridge 2</a:t>
            </a:r>
            <a:r>
              <a:rPr lang="en-US" sz="2800" dirty="0">
                <a:latin typeface="Times New Roman" panose="02020603050405020304" pitchFamily="18" charset="0"/>
                <a:cs typeface="Times New Roman" panose="02020603050405020304" pitchFamily="18" charset="0"/>
              </a:rPr>
              <a:t>, which does not have any information about the destination </a:t>
            </a:r>
            <a:r>
              <a:rPr lang="en-US" sz="2800" dirty="0">
                <a:solidFill>
                  <a:srgbClr val="FF0000"/>
                </a:solidFill>
                <a:latin typeface="Times New Roman" panose="02020603050405020304" pitchFamily="18" charset="0"/>
                <a:cs typeface="Times New Roman" panose="02020603050405020304" pitchFamily="18" charset="0"/>
              </a:rPr>
              <a:t>address D</a:t>
            </a:r>
            <a:r>
              <a:rPr lang="en-US" sz="2800" dirty="0">
                <a:latin typeface="Times New Roman" panose="02020603050405020304" pitchFamily="18" charset="0"/>
                <a:cs typeface="Times New Roman" panose="02020603050405020304" pitchFamily="18" charset="0"/>
              </a:rPr>
              <a:t>; it </a:t>
            </a:r>
            <a:r>
              <a:rPr lang="en-US" sz="2800" dirty="0">
                <a:solidFill>
                  <a:srgbClr val="FF0000"/>
                </a:solidFill>
                <a:latin typeface="Times New Roman" panose="02020603050405020304" pitchFamily="18" charset="0"/>
                <a:cs typeface="Times New Roman" panose="02020603050405020304" pitchFamily="18" charset="0"/>
              </a:rPr>
              <a:t>floods</a:t>
            </a:r>
            <a:r>
              <a:rPr lang="en-US" sz="2800" dirty="0">
                <a:latin typeface="Times New Roman" panose="02020603050405020304" pitchFamily="18" charset="0"/>
                <a:cs typeface="Times New Roman" panose="02020603050405020304" pitchFamily="18" charset="0"/>
              </a:rPr>
              <a:t> the bridge. </a:t>
            </a:r>
          </a:p>
          <a:p>
            <a:pPr algn="just">
              <a:lnSpc>
                <a:spcPct val="15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The copy sent out by </a:t>
            </a:r>
            <a:r>
              <a:rPr lang="en-US" sz="2800" dirty="0">
                <a:solidFill>
                  <a:srgbClr val="FF0000"/>
                </a:solidFill>
                <a:latin typeface="Times New Roman" panose="02020603050405020304" pitchFamily="18" charset="0"/>
                <a:cs typeface="Times New Roman" panose="02020603050405020304" pitchFamily="18" charset="0"/>
              </a:rPr>
              <a:t>bridge 2</a:t>
            </a:r>
            <a:r>
              <a:rPr lang="en-US" sz="2800" dirty="0">
                <a:latin typeface="Times New Roman" panose="02020603050405020304" pitchFamily="18" charset="0"/>
                <a:cs typeface="Times New Roman" panose="02020603050405020304" pitchFamily="18" charset="0"/>
              </a:rPr>
              <a:t> is received by </a:t>
            </a:r>
            <a:r>
              <a:rPr lang="en-US" sz="2800" dirty="0">
                <a:solidFill>
                  <a:srgbClr val="FF0000"/>
                </a:solidFill>
                <a:latin typeface="Times New Roman" panose="02020603050405020304" pitchFamily="18" charset="0"/>
                <a:cs typeface="Times New Roman" panose="02020603050405020304" pitchFamily="18" charset="0"/>
              </a:rPr>
              <a:t>bridge 1</a:t>
            </a:r>
            <a:r>
              <a:rPr lang="en-US" sz="2800" dirty="0">
                <a:latin typeface="Times New Roman" panose="02020603050405020304" pitchFamily="18" charset="0"/>
                <a:cs typeface="Times New Roman" panose="02020603050405020304" pitchFamily="18" charset="0"/>
              </a:rPr>
              <a:t> and is sent out for lack of information about D. </a:t>
            </a:r>
          </a:p>
        </p:txBody>
      </p:sp>
      <p:sp>
        <p:nvSpPr>
          <p:cNvPr id="6" name="Slide Number Placeholder 5"/>
          <p:cNvSpPr>
            <a:spLocks noGrp="1"/>
          </p:cNvSpPr>
          <p:nvPr>
            <p:ph type="sldNum" sz="quarter" idx="12"/>
          </p:nvPr>
        </p:nvSpPr>
        <p:spPr/>
        <p:txBody>
          <a:bodyPr/>
          <a:lstStyle/>
          <a:p>
            <a:pPr>
              <a:defRPr/>
            </a:pPr>
            <a:fld id="{6A16FF1C-A69C-4EEE-B130-3B4A204F3767}"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0"/>
            <a:ext cx="8229600" cy="381000"/>
          </a:xfrm>
        </p:spPr>
        <p:txBody>
          <a:bodyPr>
            <a:normAutofit fontScale="90000"/>
          </a:bodyPr>
          <a:lstStyle/>
          <a:p>
            <a:r>
              <a:rPr lang="en-US" sz="3600" dirty="0" err="1"/>
              <a:t>Cont</a:t>
            </a:r>
            <a:r>
              <a:rPr lang="en-US" sz="3600" dirty="0"/>
              <a:t>…</a:t>
            </a:r>
          </a:p>
        </p:txBody>
      </p:sp>
      <p:sp>
        <p:nvSpPr>
          <p:cNvPr id="18435" name="Text Placeholder 2"/>
          <p:cNvSpPr>
            <a:spLocks noGrp="1"/>
          </p:cNvSpPr>
          <p:nvPr>
            <p:ph type="body" sz="half" idx="1"/>
          </p:nvPr>
        </p:nvSpPr>
        <p:spPr>
          <a:xfrm>
            <a:off x="0" y="381000"/>
            <a:ext cx="9144000" cy="6457950"/>
          </a:xfrm>
        </p:spPr>
        <p:txBody>
          <a:bodyPr>
            <a:noAutofit/>
          </a:bodyPr>
          <a:lstStyle/>
          <a:p>
            <a:pPr algn="just">
              <a:lnSpc>
                <a:spcPct val="150000"/>
              </a:lnSpc>
              <a:spcBef>
                <a:spcPts val="0"/>
              </a:spcBef>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Note that each frame is handled separately because bridges, as two nodes on a network sharing the medium, use an access method such as CSMA/CD. </a:t>
            </a:r>
          </a:p>
          <a:p>
            <a:pPr algn="just">
              <a:lnSpc>
                <a:spcPct val="150000"/>
              </a:lnSpc>
              <a:spcBef>
                <a:spcPts val="0"/>
              </a:spcBef>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The tables of both bridges are updated, but still there is no information for </a:t>
            </a:r>
            <a:r>
              <a:rPr lang="en-US" sz="2600" dirty="0">
                <a:solidFill>
                  <a:srgbClr val="FF0000"/>
                </a:solidFill>
                <a:latin typeface="Times New Roman" panose="02020603050405020304" pitchFamily="18" charset="0"/>
                <a:cs typeface="Times New Roman" panose="02020603050405020304" pitchFamily="18" charset="0"/>
              </a:rPr>
              <a:t>destination D</a:t>
            </a:r>
            <a:r>
              <a:rPr lang="en-US" sz="2600" dirty="0">
                <a:latin typeface="Times New Roman" panose="02020603050405020304" pitchFamily="18" charset="0"/>
                <a:cs typeface="Times New Roman" panose="02020603050405020304" pitchFamily="18" charset="0"/>
              </a:rPr>
              <a:t>. </a:t>
            </a:r>
          </a:p>
          <a:p>
            <a:pPr marL="273050" indent="-27305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3. Now there are two copies of the frame on </a:t>
            </a:r>
            <a:r>
              <a:rPr lang="en-US" sz="2600" dirty="0">
                <a:solidFill>
                  <a:srgbClr val="FF0000"/>
                </a:solidFill>
                <a:latin typeface="Times New Roman" panose="02020603050405020304" pitchFamily="18" charset="0"/>
                <a:cs typeface="Times New Roman" panose="02020603050405020304" pitchFamily="18" charset="0"/>
              </a:rPr>
              <a:t>LAN 1</a:t>
            </a:r>
            <a:r>
              <a:rPr lang="en-US" sz="2600" dirty="0">
                <a:latin typeface="Times New Roman" panose="02020603050405020304" pitchFamily="18" charset="0"/>
                <a:cs typeface="Times New Roman" panose="02020603050405020304" pitchFamily="18" charset="0"/>
              </a:rPr>
              <a:t>. </a:t>
            </a:r>
            <a:r>
              <a:rPr lang="en-US" sz="2600" dirty="0">
                <a:solidFill>
                  <a:srgbClr val="FF0000"/>
                </a:solidFill>
                <a:latin typeface="Times New Roman" panose="02020603050405020304" pitchFamily="18" charset="0"/>
                <a:cs typeface="Times New Roman" panose="02020603050405020304" pitchFamily="18" charset="0"/>
              </a:rPr>
              <a:t>Step 2</a:t>
            </a:r>
            <a:r>
              <a:rPr lang="en-US" sz="2600" dirty="0">
                <a:latin typeface="Times New Roman" panose="02020603050405020304" pitchFamily="18" charset="0"/>
                <a:cs typeface="Times New Roman" panose="02020603050405020304" pitchFamily="18" charset="0"/>
              </a:rPr>
              <a:t> is repeated, and both copies flood the network. </a:t>
            </a: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4. The process continues on and on. </a:t>
            </a:r>
          </a:p>
          <a:p>
            <a:pPr algn="just">
              <a:lnSpc>
                <a:spcPct val="150000"/>
              </a:lnSpc>
              <a:spcBef>
                <a:spcPts val="0"/>
              </a:spcBef>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Note that bridges are also repeaters and regenerate frames. </a:t>
            </a:r>
          </a:p>
          <a:p>
            <a:pPr algn="just">
              <a:lnSpc>
                <a:spcPct val="150000"/>
              </a:lnSpc>
              <a:spcBef>
                <a:spcPts val="0"/>
              </a:spcBef>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So in each iteration, there are newly generated fresh copies of the frames.</a:t>
            </a:r>
          </a:p>
        </p:txBody>
      </p:sp>
      <p:sp>
        <p:nvSpPr>
          <p:cNvPr id="6" name="Slide Number Placeholder 5"/>
          <p:cNvSpPr>
            <a:spLocks noGrp="1"/>
          </p:cNvSpPr>
          <p:nvPr>
            <p:ph type="sldNum" sz="quarter" idx="12"/>
          </p:nvPr>
        </p:nvSpPr>
        <p:spPr/>
        <p:txBody>
          <a:bodyPr/>
          <a:lstStyle/>
          <a:p>
            <a:pPr>
              <a:defRPr/>
            </a:pPr>
            <a:fld id="{6A16FF1C-A69C-4EEE-B130-3B4A204F3767}" type="slidenum">
              <a:rPr lang="en-US" smtClean="0"/>
              <a:pPr>
                <a:defRPr/>
              </a:pPr>
              <a:t>21</a:t>
            </a:fld>
            <a:endParaRPr lang="en-US"/>
          </a:p>
        </p:txBody>
      </p:sp>
    </p:spTree>
    <p:extLst>
      <p:ext uri="{BB962C8B-B14F-4D97-AF65-F5344CB8AC3E}">
        <p14:creationId xmlns:p14="http://schemas.microsoft.com/office/powerpoint/2010/main" val="3397980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pPr algn="ctr"/>
            <a:r>
              <a:rPr lang="en-US" b="1" dirty="0">
                <a:solidFill>
                  <a:srgbClr val="FF0000"/>
                </a:solidFill>
                <a:latin typeface="Times New Roman" panose="02020603050405020304" pitchFamily="18" charset="0"/>
                <a:cs typeface="Times New Roman" panose="02020603050405020304" pitchFamily="18" charset="0"/>
              </a:rPr>
              <a:t>Reading Assignment:</a:t>
            </a:r>
            <a:endParaRPr lang="en-GB"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half" idx="1"/>
          </p:nvPr>
        </p:nvSpPr>
        <p:spPr>
          <a:xfrm>
            <a:off x="152400" y="457200"/>
            <a:ext cx="8839200" cy="6400800"/>
          </a:xfrm>
        </p:spPr>
        <p:txBody>
          <a:bodyPr>
            <a:normAutofit/>
          </a:bodyPr>
          <a:lstStyle/>
          <a:p>
            <a:pPr algn="just">
              <a:lnSpc>
                <a:spcPct val="15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To solve the looping problem, the IEEE specification requires that bridges use the spanning tree algorithm to create a </a:t>
            </a:r>
            <a:r>
              <a:rPr lang="en-US" sz="2800" dirty="0" err="1">
                <a:latin typeface="Times New Roman" panose="02020603050405020304" pitchFamily="18" charset="0"/>
                <a:cs typeface="Times New Roman" panose="02020603050405020304" pitchFamily="18" charset="0"/>
              </a:rPr>
              <a:t>loopless</a:t>
            </a:r>
            <a:r>
              <a:rPr lang="en-US" sz="2800" dirty="0">
                <a:latin typeface="Times New Roman" panose="02020603050405020304" pitchFamily="18" charset="0"/>
                <a:cs typeface="Times New Roman" panose="02020603050405020304" pitchFamily="18" charset="0"/>
              </a:rPr>
              <a:t> topology. Read About </a:t>
            </a:r>
            <a:r>
              <a:rPr lang="en-US" sz="2800" dirty="0">
                <a:solidFill>
                  <a:srgbClr val="FF0000"/>
                </a:solidFill>
                <a:latin typeface="Times New Roman" panose="02020603050405020304" pitchFamily="18" charset="0"/>
                <a:cs typeface="Times New Roman" panose="02020603050405020304" pitchFamily="18" charset="0"/>
              </a:rPr>
              <a:t>spanning tree algorithm </a:t>
            </a:r>
          </a:p>
          <a:p>
            <a:pPr algn="just">
              <a:lnSpc>
                <a:spcPct val="150000"/>
              </a:lnSpc>
              <a:spcBef>
                <a:spcPts val="0"/>
              </a:spcBef>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6A16FF1C-A69C-4EEE-B130-3B4A204F3767}" type="slidenum">
              <a:rPr lang="en-US" smtClean="0"/>
              <a:pPr>
                <a:defRPr/>
              </a:pPr>
              <a:t>22</a:t>
            </a:fld>
            <a:endParaRPr lang="en-US"/>
          </a:p>
        </p:txBody>
      </p:sp>
    </p:spTree>
    <p:extLst>
      <p:ext uri="{BB962C8B-B14F-4D97-AF65-F5344CB8AC3E}">
        <p14:creationId xmlns:p14="http://schemas.microsoft.com/office/powerpoint/2010/main" val="2347791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58800" y="99219"/>
            <a:ext cx="8229600" cy="357981"/>
          </a:xfrm>
        </p:spPr>
        <p:txBody>
          <a:bodyPr lIns="0" tIns="0" rIns="0" bIns="0">
            <a:noAutofit/>
          </a:bodyPr>
          <a:lstStyle/>
          <a:p>
            <a:pPr algn="ct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200" b="1" dirty="0">
                <a:solidFill>
                  <a:srgbClr val="E4005C"/>
                </a:solidFill>
                <a:latin typeface="Times New Roman" panose="02020603050405020304" pitchFamily="18" charset="0"/>
                <a:cs typeface="Times New Roman" panose="02020603050405020304" pitchFamily="18" charset="0"/>
              </a:rPr>
              <a:t>4. Switch</a:t>
            </a:r>
            <a:endParaRPr lang="en-GB" sz="3200" b="1" dirty="0">
              <a:solidFill>
                <a:srgbClr val="E4005C"/>
              </a:solidFill>
              <a:latin typeface="Times New Roman" panose="02020603050405020304" pitchFamily="18" charset="0"/>
              <a:cs typeface="Times New Roman" panose="02020603050405020304" pitchFamily="18" charset="0"/>
            </a:endParaRPr>
          </a:p>
        </p:txBody>
      </p:sp>
      <p:sp>
        <p:nvSpPr>
          <p:cNvPr id="19459" name="Rectangle 3"/>
          <p:cNvSpPr>
            <a:spLocks noGrp="1" noChangeArrowheads="1"/>
          </p:cNvSpPr>
          <p:nvPr>
            <p:ph type="body" sz="half" idx="1"/>
          </p:nvPr>
        </p:nvSpPr>
        <p:spPr>
          <a:xfrm>
            <a:off x="106363" y="457200"/>
            <a:ext cx="9037637" cy="6400800"/>
          </a:xfrm>
        </p:spPr>
        <p:txBody>
          <a:bodyPr>
            <a:normAutofit fontScale="85000" lnSpcReduction="10000"/>
          </a:bodyPr>
          <a:lstStyle/>
          <a:p>
            <a:pPr marL="555625" indent="-457200" algn="just" defTabSz="414338">
              <a:lnSpc>
                <a:spcPct val="160000"/>
              </a:lnSpc>
              <a:spcBef>
                <a:spcPts val="0"/>
              </a:spcBef>
              <a:buClr>
                <a:srgbClr val="CC0000"/>
              </a:buClr>
              <a:buFont typeface="Wingdings" panose="05000000000000000000" pitchFamily="2" charset="2"/>
              <a:buChar char="§"/>
            </a:pPr>
            <a:r>
              <a:rPr lang="en-US" sz="2800" dirty="0">
                <a:solidFill>
                  <a:srgbClr val="000066"/>
                </a:solidFill>
                <a:latin typeface="Times New Roman" panose="02020603050405020304" pitchFamily="18" charset="0"/>
                <a:cs typeface="Times New Roman" panose="02020603050405020304" pitchFamily="18" charset="0"/>
              </a:rPr>
              <a:t>Switches are Multiport Bridges. </a:t>
            </a:r>
          </a:p>
          <a:p>
            <a:pPr marL="555625" indent="-457200" algn="just" defTabSz="414338">
              <a:lnSpc>
                <a:spcPct val="160000"/>
              </a:lnSpc>
              <a:spcBef>
                <a:spcPts val="0"/>
              </a:spcBef>
              <a:buClr>
                <a:srgbClr val="CC0000"/>
              </a:buClr>
              <a:buFont typeface="Wingdings" panose="05000000000000000000" pitchFamily="2" charset="2"/>
              <a:buChar char="§"/>
            </a:pPr>
            <a:r>
              <a:rPr lang="en-US" sz="2800" dirty="0">
                <a:solidFill>
                  <a:srgbClr val="000066"/>
                </a:solidFill>
                <a:latin typeface="Times New Roman" panose="02020603050405020304" pitchFamily="18" charset="0"/>
                <a:cs typeface="Times New Roman" panose="02020603050405020304" pitchFamily="18" charset="0"/>
              </a:rPr>
              <a:t>Switches provide a unique network segment on each port, thereby </a:t>
            </a:r>
            <a:r>
              <a:rPr lang="en-US" sz="2800" dirty="0">
                <a:solidFill>
                  <a:srgbClr val="FF0000"/>
                </a:solidFill>
                <a:latin typeface="Times New Roman" panose="02020603050405020304" pitchFamily="18" charset="0"/>
                <a:cs typeface="Times New Roman" panose="02020603050405020304" pitchFamily="18" charset="0"/>
              </a:rPr>
              <a:t>separating collision domains. </a:t>
            </a:r>
          </a:p>
          <a:p>
            <a:pPr marL="555625" indent="-457200" algn="just" defTabSz="414338">
              <a:lnSpc>
                <a:spcPct val="160000"/>
              </a:lnSpc>
              <a:spcBef>
                <a:spcPts val="0"/>
              </a:spcBef>
              <a:buClr>
                <a:srgbClr val="CC0000"/>
              </a:buClr>
              <a:buFont typeface="Wingdings" panose="05000000000000000000" pitchFamily="2" charset="2"/>
              <a:buChar char="§"/>
            </a:pPr>
            <a:r>
              <a:rPr lang="en-US" sz="2800" dirty="0">
                <a:solidFill>
                  <a:srgbClr val="000066"/>
                </a:solidFill>
                <a:latin typeface="Times New Roman" panose="02020603050405020304" pitchFamily="18" charset="0"/>
                <a:cs typeface="Times New Roman" panose="02020603050405020304" pitchFamily="18" charset="0"/>
              </a:rPr>
              <a:t>Today, network designers are replacing hubs in their wiring closets with switches to increase their network performance and bandwidth while protecting their existing wiring investments.</a:t>
            </a:r>
          </a:p>
          <a:p>
            <a:pPr marL="555625" indent="-457200" algn="just" defTabSz="414338">
              <a:lnSpc>
                <a:spcPct val="160000"/>
              </a:lnSpc>
              <a:spcBef>
                <a:spcPts val="0"/>
              </a:spcBef>
              <a:buClr>
                <a:srgbClr val="CC0000"/>
              </a:buClr>
              <a:buFont typeface="Wingdings" panose="05000000000000000000" pitchFamily="2" charset="2"/>
              <a:buChar char="§"/>
            </a:pPr>
            <a:r>
              <a:rPr lang="en-US" sz="2800" dirty="0">
                <a:solidFill>
                  <a:srgbClr val="000066"/>
                </a:solidFill>
                <a:latin typeface="Times New Roman" panose="02020603050405020304" pitchFamily="18" charset="0"/>
                <a:cs typeface="Times New Roman" panose="02020603050405020304" pitchFamily="18" charset="0"/>
              </a:rPr>
              <a:t>Like bridges</a:t>
            </a:r>
            <a:r>
              <a:rPr lang="en-US" sz="2800" dirty="0">
                <a:solidFill>
                  <a:srgbClr val="FF0000"/>
                </a:solidFill>
                <a:latin typeface="Times New Roman" panose="02020603050405020304" pitchFamily="18" charset="0"/>
                <a:cs typeface="Times New Roman" panose="02020603050405020304" pitchFamily="18" charset="0"/>
              </a:rPr>
              <a:t>, switches learn </a:t>
            </a:r>
            <a:r>
              <a:rPr lang="en-US" sz="2800" dirty="0">
                <a:solidFill>
                  <a:srgbClr val="000066"/>
                </a:solidFill>
                <a:latin typeface="Times New Roman" panose="02020603050405020304" pitchFamily="18" charset="0"/>
                <a:cs typeface="Times New Roman" panose="02020603050405020304" pitchFamily="18" charset="0"/>
              </a:rPr>
              <a:t>certain information about the data packets that are received from various computers on the network. </a:t>
            </a:r>
          </a:p>
          <a:p>
            <a:pPr marL="555625" indent="-457200" algn="just" defTabSz="414338">
              <a:lnSpc>
                <a:spcPct val="160000"/>
              </a:lnSpc>
              <a:spcBef>
                <a:spcPts val="0"/>
              </a:spcBef>
              <a:buClr>
                <a:srgbClr val="CC0000"/>
              </a:buClr>
              <a:buFont typeface="Wingdings" panose="05000000000000000000" pitchFamily="2" charset="2"/>
              <a:buChar char="§"/>
            </a:pPr>
            <a:r>
              <a:rPr lang="en-US" sz="2800" dirty="0">
                <a:solidFill>
                  <a:srgbClr val="000066"/>
                </a:solidFill>
                <a:latin typeface="Times New Roman" panose="02020603050405020304" pitchFamily="18" charset="0"/>
                <a:cs typeface="Times New Roman" panose="02020603050405020304" pitchFamily="18" charset="0"/>
              </a:rPr>
              <a:t>Switches use this information to build </a:t>
            </a:r>
            <a:r>
              <a:rPr lang="en-US" sz="2800" dirty="0">
                <a:solidFill>
                  <a:srgbClr val="FF0000"/>
                </a:solidFill>
                <a:latin typeface="Times New Roman" panose="02020603050405020304" pitchFamily="18" charset="0"/>
                <a:cs typeface="Times New Roman" panose="02020603050405020304" pitchFamily="18" charset="0"/>
              </a:rPr>
              <a:t>forwarding tables</a:t>
            </a:r>
            <a:r>
              <a:rPr lang="en-US" sz="2800" dirty="0">
                <a:solidFill>
                  <a:srgbClr val="000066"/>
                </a:solidFill>
                <a:latin typeface="Times New Roman" panose="02020603050405020304" pitchFamily="18" charset="0"/>
                <a:cs typeface="Times New Roman" panose="02020603050405020304" pitchFamily="18" charset="0"/>
              </a:rPr>
              <a:t> to determine the destination of data being sent by one computer to another computer on the network. </a:t>
            </a:r>
          </a:p>
        </p:txBody>
      </p:sp>
      <p:sp>
        <p:nvSpPr>
          <p:cNvPr id="10" name="Slide Number Placeholder 9"/>
          <p:cNvSpPr>
            <a:spLocks noGrp="1"/>
          </p:cNvSpPr>
          <p:nvPr>
            <p:ph type="sldNum" sz="quarter" idx="12"/>
          </p:nvPr>
        </p:nvSpPr>
        <p:spPr/>
        <p:txBody>
          <a:bodyPr/>
          <a:lstStyle/>
          <a:p>
            <a:pPr>
              <a:defRPr/>
            </a:pPr>
            <a:fld id="{6A16FF1C-A69C-4EEE-B130-3B4A204F3767}" type="slidenum">
              <a:rPr lang="en-US" smtClean="0"/>
              <a:pPr>
                <a:defRPr/>
              </a:pPr>
              <a:t>23</a:t>
            </a:fld>
            <a:endParaRPr lang="en-US"/>
          </a:p>
        </p:txBody>
      </p:sp>
      <p:sp>
        <p:nvSpPr>
          <p:cNvPr id="19465"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457200" y="0"/>
            <a:ext cx="8229600" cy="569912"/>
          </a:xfrm>
        </p:spPr>
        <p:txBody>
          <a:bodyPr lIns="0" tIns="0" rIns="0" bIns="0">
            <a:normAutofit/>
          </a:bodyPr>
          <a:lstStyle/>
          <a:p>
            <a:pPr algn="ct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200" b="1" dirty="0">
                <a:solidFill>
                  <a:srgbClr val="E4005C"/>
                </a:solidFill>
                <a:latin typeface="Times New Roman" panose="02020603050405020304" pitchFamily="18" charset="0"/>
                <a:cs typeface="Times New Roman" panose="02020603050405020304" pitchFamily="18" charset="0"/>
              </a:rPr>
              <a:t>Switches: Dedicated Access</a:t>
            </a:r>
            <a:endParaRPr lang="en-GB" sz="3200" b="1" dirty="0">
              <a:solidFill>
                <a:srgbClr val="E4005C"/>
              </a:solidFill>
              <a:latin typeface="Times New Roman" panose="02020603050405020304" pitchFamily="18" charset="0"/>
              <a:cs typeface="Times New Roman" panose="02020603050405020304" pitchFamily="18" charset="0"/>
            </a:endParaRPr>
          </a:p>
        </p:txBody>
      </p:sp>
      <p:sp>
        <p:nvSpPr>
          <p:cNvPr id="1029" name="Rectangle 3"/>
          <p:cNvSpPr>
            <a:spLocks noGrp="1" noChangeArrowheads="1"/>
          </p:cNvSpPr>
          <p:nvPr>
            <p:ph type="body" sz="half" idx="1"/>
          </p:nvPr>
        </p:nvSpPr>
        <p:spPr>
          <a:xfrm>
            <a:off x="-36872" y="461426"/>
            <a:ext cx="9257071" cy="2497674"/>
          </a:xfrm>
        </p:spPr>
        <p:txBody>
          <a:bodyPr>
            <a:normAutofit fontScale="92500"/>
          </a:bodyPr>
          <a:lstStyle/>
          <a:p>
            <a:pPr marL="555625" indent="-457200" algn="just" defTabSz="414338" eaLnBrk="1" hangingPunct="1">
              <a:lnSpc>
                <a:spcPct val="150000"/>
              </a:lnSpc>
              <a:spcBef>
                <a:spcPts val="0"/>
              </a:spcBef>
              <a:buClr>
                <a:srgbClr val="CC0000"/>
              </a:buClr>
              <a:buFont typeface="Wingdings" panose="05000000000000000000" pitchFamily="2" charset="2"/>
              <a:buChar char="§"/>
            </a:pPr>
            <a:r>
              <a:rPr lang="en-US" sz="2800" b="1" dirty="0">
                <a:solidFill>
                  <a:srgbClr val="000066"/>
                </a:solidFill>
                <a:latin typeface="Times New Roman" panose="02020603050405020304" pitchFamily="18" charset="0"/>
                <a:cs typeface="Times New Roman" panose="02020603050405020304" pitchFamily="18" charset="0"/>
              </a:rPr>
              <a:t>Hosts have </a:t>
            </a:r>
            <a:r>
              <a:rPr lang="en-US" sz="2800" b="1" dirty="0">
                <a:solidFill>
                  <a:srgbClr val="FF0000"/>
                </a:solidFill>
                <a:latin typeface="Times New Roman" panose="02020603050405020304" pitchFamily="18" charset="0"/>
                <a:cs typeface="Times New Roman" panose="02020603050405020304" pitchFamily="18" charset="0"/>
              </a:rPr>
              <a:t>direct connection to switch</a:t>
            </a:r>
          </a:p>
          <a:p>
            <a:pPr marL="555625" indent="-457200" algn="just" defTabSz="414338" eaLnBrk="1" hangingPunct="1">
              <a:lnSpc>
                <a:spcPct val="150000"/>
              </a:lnSpc>
              <a:spcBef>
                <a:spcPts val="0"/>
              </a:spcBef>
              <a:buClr>
                <a:srgbClr val="CC0000"/>
              </a:buClr>
              <a:buFont typeface="Wingdings" panose="05000000000000000000" pitchFamily="2" charset="2"/>
              <a:buChar char="§"/>
            </a:pPr>
            <a:r>
              <a:rPr lang="en-US" sz="2800" b="1" dirty="0">
                <a:solidFill>
                  <a:srgbClr val="FF0000"/>
                </a:solidFill>
                <a:latin typeface="Times New Roman" panose="02020603050405020304" pitchFamily="18" charset="0"/>
                <a:cs typeface="Times New Roman" panose="02020603050405020304" pitchFamily="18" charset="0"/>
              </a:rPr>
              <a:t>Full Duplex</a:t>
            </a:r>
            <a:r>
              <a:rPr lang="en-US" sz="2800" b="1" dirty="0">
                <a:solidFill>
                  <a:srgbClr val="000066"/>
                </a:solidFill>
                <a:latin typeface="Times New Roman" panose="02020603050405020304" pitchFamily="18" charset="0"/>
                <a:cs typeface="Times New Roman" panose="02020603050405020304" pitchFamily="18" charset="0"/>
              </a:rPr>
              <a:t>: </a:t>
            </a:r>
            <a:r>
              <a:rPr lang="en-US" sz="2800" b="1" dirty="0">
                <a:solidFill>
                  <a:srgbClr val="FF0000"/>
                </a:solidFill>
                <a:latin typeface="Times New Roman" panose="02020603050405020304" pitchFamily="18" charset="0"/>
                <a:cs typeface="Times New Roman" panose="02020603050405020304" pitchFamily="18" charset="0"/>
              </a:rPr>
              <a:t>No collisions</a:t>
            </a:r>
          </a:p>
          <a:p>
            <a:pPr marL="555625" indent="-457200" algn="just" defTabSz="414338" eaLnBrk="1" hangingPunct="1">
              <a:lnSpc>
                <a:spcPct val="150000"/>
              </a:lnSpc>
              <a:spcBef>
                <a:spcPts val="0"/>
              </a:spcBef>
              <a:buClr>
                <a:srgbClr val="CC0000"/>
              </a:buClr>
              <a:buFont typeface="Wingdings" panose="05000000000000000000" pitchFamily="2" charset="2"/>
              <a:buChar char="§"/>
            </a:pPr>
            <a:r>
              <a:rPr lang="en-US" sz="2800" b="1" dirty="0">
                <a:solidFill>
                  <a:srgbClr val="000066"/>
                </a:solidFill>
                <a:latin typeface="Times New Roman" panose="02020603050405020304" pitchFamily="18" charset="0"/>
                <a:cs typeface="Times New Roman" panose="02020603050405020304" pitchFamily="18" charset="0"/>
              </a:rPr>
              <a:t>Switching: A-to-A’ and B-to-B’ simultaneously, no collisions</a:t>
            </a:r>
          </a:p>
          <a:p>
            <a:pPr marL="555625" indent="-457200" algn="just" defTabSz="414338" eaLnBrk="1" hangingPunct="1">
              <a:lnSpc>
                <a:spcPct val="150000"/>
              </a:lnSpc>
              <a:spcBef>
                <a:spcPts val="0"/>
              </a:spcBef>
              <a:buClr>
                <a:srgbClr val="CC0000"/>
              </a:buClr>
              <a:buFont typeface="Wingdings" panose="05000000000000000000" pitchFamily="2" charset="2"/>
              <a:buChar char="§"/>
            </a:pPr>
            <a:r>
              <a:rPr lang="en-US" sz="2800" b="1" dirty="0">
                <a:solidFill>
                  <a:srgbClr val="000066"/>
                </a:solidFill>
                <a:latin typeface="Times New Roman" panose="02020603050405020304" pitchFamily="18" charset="0"/>
                <a:cs typeface="Times New Roman" panose="02020603050405020304" pitchFamily="18" charset="0"/>
              </a:rPr>
              <a:t>Switches can be cascaded to expand the network</a:t>
            </a:r>
          </a:p>
        </p:txBody>
      </p:sp>
      <p:sp>
        <p:nvSpPr>
          <p:cNvPr id="15" name="Slide Number Placeholder 14"/>
          <p:cNvSpPr>
            <a:spLocks noGrp="1"/>
          </p:cNvSpPr>
          <p:nvPr>
            <p:ph type="sldNum" sz="quarter" idx="12"/>
          </p:nvPr>
        </p:nvSpPr>
        <p:spPr/>
        <p:txBody>
          <a:bodyPr/>
          <a:lstStyle/>
          <a:p>
            <a:pPr>
              <a:defRPr/>
            </a:pPr>
            <a:fld id="{6A16FF1C-A69C-4EEE-B130-3B4A204F3767}" type="slidenum">
              <a:rPr lang="en-US" smtClean="0"/>
              <a:pPr>
                <a:defRPr/>
              </a:pPr>
              <a:t>24</a:t>
            </a:fld>
            <a:endParaRPr lang="en-US"/>
          </a:p>
        </p:txBody>
      </p:sp>
      <p:sp>
        <p:nvSpPr>
          <p:cNvPr id="1035"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graphicFrame>
        <p:nvGraphicFramePr>
          <p:cNvPr id="1026" name="Object 23"/>
          <p:cNvGraphicFramePr>
            <a:graphicFrameLocks noChangeAspect="1"/>
          </p:cNvGraphicFramePr>
          <p:nvPr/>
        </p:nvGraphicFramePr>
        <p:xfrm>
          <a:off x="5670550" y="4141788"/>
          <a:ext cx="611188" cy="520700"/>
        </p:xfrm>
        <a:graphic>
          <a:graphicData uri="http://schemas.openxmlformats.org/presentationml/2006/ole">
            <mc:AlternateContent xmlns:mc="http://schemas.openxmlformats.org/markup-compatibility/2006">
              <mc:Choice xmlns:v="urn:schemas-microsoft-com:vml" Requires="v">
                <p:oleObj spid="_x0000_s1064" name="Clip" r:id="rId4" imgW="1305000" imgH="1085760" progId="">
                  <p:embed/>
                </p:oleObj>
              </mc:Choice>
              <mc:Fallback>
                <p:oleObj name="Clip" r:id="rId4" imgW="1305000" imgH="1085760" progId="">
                  <p:embed/>
                  <p:pic>
                    <p:nvPicPr>
                      <p:cNvPr id="0"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0550" y="4141788"/>
                        <a:ext cx="611188"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27"/>
          <p:cNvGraphicFramePr>
            <a:graphicFrameLocks noChangeAspect="1"/>
          </p:cNvGraphicFramePr>
          <p:nvPr/>
        </p:nvGraphicFramePr>
        <p:xfrm>
          <a:off x="6827838" y="4256088"/>
          <a:ext cx="611187" cy="520700"/>
        </p:xfrm>
        <a:graphic>
          <a:graphicData uri="http://schemas.openxmlformats.org/presentationml/2006/ole">
            <mc:AlternateContent xmlns:mc="http://schemas.openxmlformats.org/markup-compatibility/2006">
              <mc:Choice xmlns:v="urn:schemas-microsoft-com:vml" Requires="v">
                <p:oleObj spid="_x0000_s1065" name="Clip" r:id="rId6" imgW="1305000" imgH="1085760" progId="">
                  <p:embed/>
                </p:oleObj>
              </mc:Choice>
              <mc:Fallback>
                <p:oleObj name="Clip" r:id="rId6" imgW="1305000" imgH="1085760" progId="">
                  <p:embed/>
                  <p:pic>
                    <p:nvPicPr>
                      <p:cNvPr id="0" name="Object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27838" y="4256088"/>
                        <a:ext cx="611187"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6" name="Text Box 30"/>
          <p:cNvSpPr txBox="1">
            <a:spLocks noChangeArrowheads="1"/>
          </p:cNvSpPr>
          <p:nvPr/>
        </p:nvSpPr>
        <p:spPr bwMode="auto">
          <a:xfrm>
            <a:off x="6910388" y="4806950"/>
            <a:ext cx="392112" cy="366713"/>
          </a:xfrm>
          <a:prstGeom prst="rect">
            <a:avLst/>
          </a:prstGeom>
          <a:noFill/>
          <a:ln w="9525">
            <a:noFill/>
            <a:miter lim="800000"/>
            <a:headEnd/>
            <a:tailEnd/>
          </a:ln>
        </p:spPr>
        <p:txBody>
          <a:bodyPr wrap="none">
            <a:spAutoFit/>
          </a:bodyPr>
          <a:lstStyle/>
          <a:p>
            <a:pPr eaLnBrk="0" hangingPunct="0"/>
            <a:r>
              <a:rPr lang="en-US">
                <a:latin typeface="Comic Sans MS" pitchFamily="66" charset="0"/>
              </a:rPr>
              <a:t>A’</a:t>
            </a:r>
          </a:p>
        </p:txBody>
      </p:sp>
      <p:sp>
        <p:nvSpPr>
          <p:cNvPr id="1037" name="Text Box 32"/>
          <p:cNvSpPr txBox="1">
            <a:spLocks noChangeArrowheads="1"/>
          </p:cNvSpPr>
          <p:nvPr/>
        </p:nvSpPr>
        <p:spPr bwMode="auto">
          <a:xfrm>
            <a:off x="5802313" y="4703763"/>
            <a:ext cx="369887" cy="366712"/>
          </a:xfrm>
          <a:prstGeom prst="rect">
            <a:avLst/>
          </a:prstGeom>
          <a:noFill/>
          <a:ln w="9525">
            <a:noFill/>
            <a:miter lim="800000"/>
            <a:headEnd/>
            <a:tailEnd/>
          </a:ln>
        </p:spPr>
        <p:txBody>
          <a:bodyPr wrap="none">
            <a:spAutoFit/>
          </a:bodyPr>
          <a:lstStyle/>
          <a:p>
            <a:pPr eaLnBrk="0" hangingPunct="0"/>
            <a:r>
              <a:rPr lang="en-US">
                <a:latin typeface="Comic Sans MS" pitchFamily="66" charset="0"/>
              </a:rPr>
              <a:t>B’</a:t>
            </a:r>
          </a:p>
        </p:txBody>
      </p:sp>
      <p:pic>
        <p:nvPicPr>
          <p:cNvPr id="1038" name="Picture 7"/>
          <p:cNvPicPr>
            <a:picLocks noChangeAspect="1" noChangeArrowheads="1"/>
          </p:cNvPicPr>
          <p:nvPr/>
        </p:nvPicPr>
        <p:blipFill>
          <a:blip r:embed="rId7"/>
          <a:srcRect/>
          <a:stretch>
            <a:fillRect/>
          </a:stretch>
        </p:blipFill>
        <p:spPr bwMode="auto">
          <a:xfrm>
            <a:off x="304184" y="3028154"/>
            <a:ext cx="8452306" cy="3693321"/>
          </a:xfrm>
          <a:prstGeom prst="rect">
            <a:avLst/>
          </a:prstGeom>
          <a:noFill/>
          <a:ln w="9525">
            <a:noFill/>
            <a:miter lim="800000"/>
            <a:headEnd/>
            <a:tailEnd/>
          </a:ln>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0"/>
            <a:ext cx="8229600" cy="457200"/>
          </a:xfrm>
        </p:spPr>
        <p:txBody>
          <a:bodyPr lIns="0" tIns="0" rIns="0" bIns="0">
            <a:normAutofit fontScale="90000"/>
          </a:bodyPr>
          <a:lstStyle/>
          <a:p>
            <a:pPr algn="ct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b="1" dirty="0">
                <a:solidFill>
                  <a:srgbClr val="E4005C"/>
                </a:solidFill>
                <a:latin typeface="Times New Roman" panose="02020603050405020304" pitchFamily="18" charset="0"/>
                <a:cs typeface="Times New Roman" panose="02020603050405020304" pitchFamily="18" charset="0"/>
              </a:rPr>
              <a:t>Two/three-layer switches</a:t>
            </a:r>
            <a:endParaRPr lang="en-GB" sz="4000" b="1" dirty="0">
              <a:solidFill>
                <a:srgbClr val="E4005C"/>
              </a:solidFill>
              <a:latin typeface="Times New Roman" panose="02020603050405020304" pitchFamily="18" charset="0"/>
              <a:cs typeface="Times New Roman" panose="02020603050405020304" pitchFamily="18" charset="0"/>
            </a:endParaRPr>
          </a:p>
        </p:txBody>
      </p:sp>
      <p:sp>
        <p:nvSpPr>
          <p:cNvPr id="20483" name="Rectangle 3"/>
          <p:cNvSpPr>
            <a:spLocks noGrp="1" noChangeArrowheads="1"/>
          </p:cNvSpPr>
          <p:nvPr>
            <p:ph type="body" sz="half" idx="1"/>
          </p:nvPr>
        </p:nvSpPr>
        <p:spPr>
          <a:xfrm>
            <a:off x="0" y="304800"/>
            <a:ext cx="9067800" cy="6553200"/>
          </a:xfrm>
        </p:spPr>
        <p:txBody>
          <a:bodyPr>
            <a:normAutofit fontScale="92500"/>
          </a:bodyPr>
          <a:lstStyle/>
          <a:p>
            <a:pPr marL="631825" indent="-533400" algn="just" defTabSz="414338" eaLnBrk="1" hangingPunct="1">
              <a:lnSpc>
                <a:spcPct val="150000"/>
              </a:lnSpc>
              <a:spcBef>
                <a:spcPts val="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When we use the term switch, we must be careful because a switch can mean two different things. We must clarify the term by adding the level at which the device operates. </a:t>
            </a:r>
          </a:p>
          <a:p>
            <a:pPr marL="631825" indent="-533400" algn="just" defTabSz="414338" eaLnBrk="1" hangingPunct="1">
              <a:lnSpc>
                <a:spcPct val="150000"/>
              </a:lnSpc>
              <a:spcBef>
                <a:spcPts val="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We can have a </a:t>
            </a:r>
            <a:r>
              <a:rPr lang="en-US" sz="2400" dirty="0">
                <a:solidFill>
                  <a:srgbClr val="FF0000"/>
                </a:solidFill>
                <a:latin typeface="Times New Roman" panose="02020603050405020304" pitchFamily="18" charset="0"/>
                <a:cs typeface="Times New Roman" panose="02020603050405020304" pitchFamily="18" charset="0"/>
              </a:rPr>
              <a:t>two-layer switch </a:t>
            </a:r>
            <a:r>
              <a:rPr lang="en-US" sz="2400" dirty="0">
                <a:latin typeface="Times New Roman" panose="02020603050405020304" pitchFamily="18" charset="0"/>
                <a:cs typeface="Times New Roman" panose="02020603050405020304" pitchFamily="18" charset="0"/>
              </a:rPr>
              <a:t>or a </a:t>
            </a:r>
            <a:r>
              <a:rPr lang="en-US" sz="2400" dirty="0">
                <a:solidFill>
                  <a:srgbClr val="FF0000"/>
                </a:solidFill>
                <a:latin typeface="Times New Roman" panose="02020603050405020304" pitchFamily="18" charset="0"/>
                <a:cs typeface="Times New Roman" panose="02020603050405020304" pitchFamily="18" charset="0"/>
              </a:rPr>
              <a:t>three-layer</a:t>
            </a:r>
            <a:r>
              <a:rPr lang="en-US" sz="2400" dirty="0">
                <a:latin typeface="Times New Roman" panose="02020603050405020304" pitchFamily="18" charset="0"/>
                <a:cs typeface="Times New Roman" panose="02020603050405020304" pitchFamily="18" charset="0"/>
              </a:rPr>
              <a:t> switch. </a:t>
            </a:r>
          </a:p>
          <a:p>
            <a:pPr marL="631825" indent="-533400" algn="just" defTabSz="414338" eaLnBrk="1" hangingPunct="1">
              <a:lnSpc>
                <a:spcPct val="150000"/>
              </a:lnSpc>
              <a:spcBef>
                <a:spcPts val="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 three-layer switch is used at the </a:t>
            </a:r>
            <a:r>
              <a:rPr lang="en-US" sz="2400" dirty="0">
                <a:solidFill>
                  <a:srgbClr val="FF0000"/>
                </a:solidFill>
                <a:latin typeface="Times New Roman" panose="02020603050405020304" pitchFamily="18" charset="0"/>
                <a:cs typeface="Times New Roman" panose="02020603050405020304" pitchFamily="18" charset="0"/>
              </a:rPr>
              <a:t>network layer</a:t>
            </a:r>
            <a:r>
              <a:rPr lang="en-US" sz="2400" dirty="0">
                <a:latin typeface="Times New Roman" panose="02020603050405020304" pitchFamily="18" charset="0"/>
                <a:cs typeface="Times New Roman" panose="02020603050405020304" pitchFamily="18" charset="0"/>
              </a:rPr>
              <a:t>; it is a kind of router. </a:t>
            </a:r>
          </a:p>
          <a:p>
            <a:pPr marL="631825" indent="-533400" algn="just" defTabSz="414338" eaLnBrk="1" hangingPunct="1">
              <a:lnSpc>
                <a:spcPct val="150000"/>
              </a:lnSpc>
              <a:spcBef>
                <a:spcPts val="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two-layer switch performs at the </a:t>
            </a:r>
            <a:r>
              <a:rPr lang="en-US" sz="2400" dirty="0">
                <a:solidFill>
                  <a:srgbClr val="FF0000"/>
                </a:solidFill>
                <a:latin typeface="Times New Roman" panose="02020603050405020304" pitchFamily="18" charset="0"/>
                <a:cs typeface="Times New Roman" panose="02020603050405020304" pitchFamily="18" charset="0"/>
              </a:rPr>
              <a:t>physical and data link layers. </a:t>
            </a:r>
          </a:p>
          <a:p>
            <a:pPr marL="631825" indent="-533400" algn="just" defTabSz="414338" eaLnBrk="1" hangingPunct="1">
              <a:lnSpc>
                <a:spcPct val="150000"/>
              </a:lnSpc>
              <a:spcBef>
                <a:spcPts val="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 two-layer switch </a:t>
            </a:r>
            <a:r>
              <a:rPr lang="en-US" sz="2400" dirty="0">
                <a:solidFill>
                  <a:srgbClr val="FF0000"/>
                </a:solidFill>
                <a:latin typeface="Times New Roman" panose="02020603050405020304" pitchFamily="18" charset="0"/>
                <a:cs typeface="Times New Roman" panose="02020603050405020304" pitchFamily="18" charset="0"/>
              </a:rPr>
              <a:t>is a bridge</a:t>
            </a:r>
            <a:r>
              <a:rPr lang="en-US" sz="2400" dirty="0">
                <a:latin typeface="Times New Roman" panose="02020603050405020304" pitchFamily="18" charset="0"/>
                <a:cs typeface="Times New Roman" panose="02020603050405020304" pitchFamily="18" charset="0"/>
              </a:rPr>
              <a:t>, a bridge with many ports and a design that allows better (faster) performance. </a:t>
            </a:r>
          </a:p>
          <a:p>
            <a:pPr marL="631825" indent="-533400" algn="just" defTabSz="414338" eaLnBrk="1" hangingPunct="1">
              <a:lnSpc>
                <a:spcPct val="150000"/>
              </a:lnSpc>
              <a:spcBef>
                <a:spcPts val="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 bridge with a few ports can connect a few LANs together. </a:t>
            </a:r>
          </a:p>
          <a:p>
            <a:pPr marL="631825" indent="-533400" algn="just" defTabSz="414338" eaLnBrk="1" hangingPunct="1">
              <a:lnSpc>
                <a:spcPct val="150000"/>
              </a:lnSpc>
              <a:spcBef>
                <a:spcPts val="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 bridge with many ports may be able to allocate a unique port to each station, with each station on its own independent entity. </a:t>
            </a:r>
          </a:p>
          <a:p>
            <a:pPr marL="631825" indent="-533400" algn="just" defTabSz="414338" eaLnBrk="1" hangingPunct="1">
              <a:lnSpc>
                <a:spcPct val="150000"/>
              </a:lnSpc>
              <a:spcBef>
                <a:spcPts val="0"/>
              </a:spcBef>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This means no competing traffic (no Collision)</a:t>
            </a:r>
          </a:p>
        </p:txBody>
      </p:sp>
      <p:sp>
        <p:nvSpPr>
          <p:cNvPr id="10" name="Slide Number Placeholder 9"/>
          <p:cNvSpPr>
            <a:spLocks noGrp="1"/>
          </p:cNvSpPr>
          <p:nvPr>
            <p:ph type="sldNum" sz="quarter" idx="12"/>
          </p:nvPr>
        </p:nvSpPr>
        <p:spPr/>
        <p:txBody>
          <a:bodyPr/>
          <a:lstStyle/>
          <a:p>
            <a:pPr>
              <a:defRPr/>
            </a:pPr>
            <a:fld id="{6A16FF1C-A69C-4EEE-B130-3B4A204F3767}" type="slidenum">
              <a:rPr lang="en-US" smtClean="0"/>
              <a:pPr>
                <a:defRPr/>
              </a:pPr>
              <a:t>25</a:t>
            </a:fld>
            <a:endParaRPr lang="en-US"/>
          </a:p>
        </p:txBody>
      </p:sp>
      <p:sp>
        <p:nvSpPr>
          <p:cNvPr id="20489"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33400" y="0"/>
            <a:ext cx="8153400" cy="381000"/>
          </a:xfrm>
        </p:spPr>
        <p:txBody>
          <a:bodyPr lIns="0" tIns="0" rIns="0" bIns="0">
            <a:normAutofit fontScale="90000"/>
          </a:bodyPr>
          <a:lstStyle/>
          <a:p>
            <a:pPr algn="ct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200" b="1" dirty="0">
                <a:solidFill>
                  <a:srgbClr val="E4005C"/>
                </a:solidFill>
                <a:latin typeface="Times New Roman" panose="02020603050405020304" pitchFamily="18" charset="0"/>
                <a:cs typeface="Times New Roman" panose="02020603050405020304" pitchFamily="18" charset="0"/>
              </a:rPr>
              <a:t>Types of Switches</a:t>
            </a:r>
            <a:endParaRPr lang="en-GB" sz="3200" b="1" dirty="0">
              <a:solidFill>
                <a:srgbClr val="E4005C"/>
              </a:solidFill>
              <a:latin typeface="Times New Roman" panose="02020603050405020304" pitchFamily="18" charset="0"/>
              <a:cs typeface="Times New Roman" panose="02020603050405020304" pitchFamily="18" charset="0"/>
            </a:endParaRPr>
          </a:p>
        </p:txBody>
      </p:sp>
      <p:sp>
        <p:nvSpPr>
          <p:cNvPr id="21507" name="Rectangle 3"/>
          <p:cNvSpPr>
            <a:spLocks noGrp="1" noChangeArrowheads="1"/>
          </p:cNvSpPr>
          <p:nvPr>
            <p:ph type="body" sz="half" idx="1"/>
          </p:nvPr>
        </p:nvSpPr>
        <p:spPr>
          <a:xfrm>
            <a:off x="0" y="381000"/>
            <a:ext cx="9144000" cy="6477000"/>
          </a:xfrm>
        </p:spPr>
        <p:txBody>
          <a:bodyPr>
            <a:normAutofit fontScale="92500" lnSpcReduction="20000"/>
          </a:bodyPr>
          <a:lstStyle/>
          <a:p>
            <a:pPr marL="631825" indent="-533400" defTabSz="414338" eaLnBrk="1" hangingPunct="1">
              <a:lnSpc>
                <a:spcPct val="150000"/>
              </a:lnSpc>
              <a:spcBef>
                <a:spcPts val="0"/>
              </a:spcBef>
              <a:buFontTx/>
              <a:buNone/>
            </a:pPr>
            <a:r>
              <a:rPr lang="en-GB" sz="2600" b="1" dirty="0">
                <a:latin typeface="Times New Roman" pitchFamily="18" charset="0"/>
                <a:cs typeface="Times New Roman" pitchFamily="18" charset="0"/>
              </a:rPr>
              <a:t>1.Cut-through switch </a:t>
            </a:r>
          </a:p>
          <a:p>
            <a:pPr marL="631825" indent="-533400" defTabSz="414338" eaLnBrk="1" hangingPunct="1">
              <a:lnSpc>
                <a:spcPct val="150000"/>
              </a:lnSpc>
              <a:spcBef>
                <a:spcPts val="0"/>
              </a:spcBef>
              <a:buFont typeface="Wingdings" panose="05000000000000000000" pitchFamily="2" charset="2"/>
              <a:buChar char="§"/>
            </a:pPr>
            <a:r>
              <a:rPr lang="en-GB" sz="2600" dirty="0">
                <a:latin typeface="Times New Roman" pitchFamily="18" charset="0"/>
                <a:cs typeface="Times New Roman" pitchFamily="18" charset="0"/>
              </a:rPr>
              <a:t> Cut-through switch is a </a:t>
            </a:r>
            <a:r>
              <a:rPr lang="en-GB" sz="2600" dirty="0">
                <a:solidFill>
                  <a:srgbClr val="FF0000"/>
                </a:solidFill>
                <a:latin typeface="Times New Roman" pitchFamily="18" charset="0"/>
                <a:cs typeface="Times New Roman" pitchFamily="18" charset="0"/>
              </a:rPr>
              <a:t>packet switch </a:t>
            </a:r>
            <a:r>
              <a:rPr lang="en-GB" sz="2600" dirty="0">
                <a:latin typeface="Times New Roman" pitchFamily="18" charset="0"/>
                <a:cs typeface="Times New Roman" pitchFamily="18" charset="0"/>
              </a:rPr>
              <a:t>wherein the switch starts </a:t>
            </a:r>
            <a:r>
              <a:rPr lang="en-GB" sz="2600" dirty="0">
                <a:solidFill>
                  <a:srgbClr val="FF0000"/>
                </a:solidFill>
                <a:latin typeface="Times New Roman" pitchFamily="18" charset="0"/>
                <a:cs typeface="Times New Roman" pitchFamily="18" charset="0"/>
              </a:rPr>
              <a:t>forwarding that frame </a:t>
            </a:r>
            <a:r>
              <a:rPr lang="en-GB" sz="2600" dirty="0">
                <a:latin typeface="Times New Roman" pitchFamily="18" charset="0"/>
                <a:cs typeface="Times New Roman" pitchFamily="18" charset="0"/>
              </a:rPr>
              <a:t>(or packet) </a:t>
            </a:r>
            <a:r>
              <a:rPr lang="en-GB" sz="2600" dirty="0">
                <a:solidFill>
                  <a:srgbClr val="FF0000"/>
                </a:solidFill>
                <a:latin typeface="Times New Roman" pitchFamily="18" charset="0"/>
                <a:cs typeface="Times New Roman" pitchFamily="18" charset="0"/>
              </a:rPr>
              <a:t>before the whole frame has been received</a:t>
            </a:r>
            <a:r>
              <a:rPr lang="en-GB" sz="2600" dirty="0">
                <a:latin typeface="Times New Roman" pitchFamily="18" charset="0"/>
                <a:cs typeface="Times New Roman" pitchFamily="18" charset="0"/>
              </a:rPr>
              <a:t>, normally as soon as the destination address is processed.</a:t>
            </a:r>
          </a:p>
          <a:p>
            <a:pPr marL="631825" indent="-533400" defTabSz="414338" eaLnBrk="1" hangingPunct="1">
              <a:lnSpc>
                <a:spcPct val="150000"/>
              </a:lnSpc>
              <a:spcBef>
                <a:spcPts val="0"/>
              </a:spcBef>
              <a:buFont typeface="Wingdings" panose="05000000000000000000" pitchFamily="2" charset="2"/>
              <a:buChar char="§"/>
            </a:pPr>
            <a:r>
              <a:rPr lang="en-GB" sz="2600" dirty="0">
                <a:latin typeface="Times New Roman" pitchFamily="18" charset="0"/>
                <a:cs typeface="Times New Roman" pitchFamily="18" charset="0"/>
              </a:rPr>
              <a:t>A cut-through switch can achieve the </a:t>
            </a:r>
            <a:r>
              <a:rPr lang="en-GB" sz="2600" dirty="0">
                <a:solidFill>
                  <a:srgbClr val="FF0000"/>
                </a:solidFill>
                <a:latin typeface="Times New Roman" pitchFamily="18" charset="0"/>
                <a:cs typeface="Times New Roman" pitchFamily="18" charset="0"/>
              </a:rPr>
              <a:t>lowest forwarding delays</a:t>
            </a:r>
            <a:r>
              <a:rPr lang="en-GB" sz="2600" dirty="0">
                <a:latin typeface="Times New Roman" pitchFamily="18" charset="0"/>
                <a:cs typeface="Times New Roman" pitchFamily="18" charset="0"/>
              </a:rPr>
              <a:t>, but it propagates errors from one LAN to another, because errors can only be detected at the end of each frame.</a:t>
            </a:r>
          </a:p>
          <a:p>
            <a:pPr marL="631825" indent="-533400" defTabSz="414338" eaLnBrk="1" hangingPunct="1">
              <a:lnSpc>
                <a:spcPct val="150000"/>
              </a:lnSpc>
              <a:spcBef>
                <a:spcPts val="0"/>
              </a:spcBef>
              <a:buFont typeface="Wingdings" panose="05000000000000000000" pitchFamily="2" charset="2"/>
              <a:buChar char="§"/>
            </a:pPr>
            <a:r>
              <a:rPr lang="en-GB" sz="2600" dirty="0">
                <a:latin typeface="Times New Roman" pitchFamily="18" charset="0"/>
                <a:cs typeface="Times New Roman" pitchFamily="18" charset="0"/>
              </a:rPr>
              <a:t> In other words, this technique reduces latency through the switch, but </a:t>
            </a:r>
            <a:r>
              <a:rPr lang="en-GB" sz="2600" dirty="0">
                <a:solidFill>
                  <a:srgbClr val="FF0000"/>
                </a:solidFill>
                <a:latin typeface="Times New Roman" pitchFamily="18" charset="0"/>
                <a:cs typeface="Times New Roman" pitchFamily="18" charset="0"/>
              </a:rPr>
              <a:t>decreases reliability</a:t>
            </a:r>
            <a:r>
              <a:rPr lang="en-GB" sz="2600" dirty="0">
                <a:latin typeface="Times New Roman" pitchFamily="18" charset="0"/>
                <a:cs typeface="Times New Roman" pitchFamily="18" charset="0"/>
              </a:rPr>
              <a:t>. </a:t>
            </a:r>
          </a:p>
          <a:p>
            <a:pPr marL="631825" indent="-533400" defTabSz="414338" eaLnBrk="1" hangingPunct="1">
              <a:lnSpc>
                <a:spcPct val="150000"/>
              </a:lnSpc>
              <a:spcBef>
                <a:spcPts val="0"/>
              </a:spcBef>
              <a:buFontTx/>
              <a:buNone/>
            </a:pPr>
            <a:r>
              <a:rPr lang="en-GB" sz="2600" b="1" dirty="0">
                <a:latin typeface="Times New Roman" pitchFamily="18" charset="0"/>
                <a:cs typeface="Times New Roman" pitchFamily="18" charset="0"/>
              </a:rPr>
              <a:t>2.Store and Forward Switch</a:t>
            </a:r>
          </a:p>
          <a:p>
            <a:pPr marL="631825" indent="-533400" defTabSz="414338" eaLnBrk="1" hangingPunct="1">
              <a:lnSpc>
                <a:spcPct val="150000"/>
              </a:lnSpc>
              <a:spcBef>
                <a:spcPts val="0"/>
              </a:spcBef>
              <a:buFont typeface="Wingdings" panose="05000000000000000000" pitchFamily="2" charset="2"/>
              <a:buChar char="§"/>
            </a:pPr>
            <a:r>
              <a:rPr lang="en-GB" sz="2600" dirty="0">
                <a:latin typeface="Times New Roman" pitchFamily="18" charset="0"/>
                <a:cs typeface="Times New Roman" pitchFamily="18" charset="0"/>
              </a:rPr>
              <a:t>A switching device that </a:t>
            </a:r>
            <a:r>
              <a:rPr lang="en-GB" sz="2600" dirty="0">
                <a:solidFill>
                  <a:srgbClr val="FF0000"/>
                </a:solidFill>
                <a:latin typeface="Times New Roman" pitchFamily="18" charset="0"/>
                <a:cs typeface="Times New Roman" pitchFamily="18" charset="0"/>
              </a:rPr>
              <a:t>stores a</a:t>
            </a:r>
            <a:r>
              <a:rPr lang="en-GB" sz="2600" dirty="0">
                <a:latin typeface="Times New Roman" pitchFamily="18" charset="0"/>
                <a:cs typeface="Times New Roman" pitchFamily="18" charset="0"/>
              </a:rPr>
              <a:t> </a:t>
            </a:r>
            <a:r>
              <a:rPr lang="en-GB" sz="2600" dirty="0">
                <a:solidFill>
                  <a:srgbClr val="FF0000"/>
                </a:solidFill>
                <a:latin typeface="Times New Roman" pitchFamily="18" charset="0"/>
                <a:cs typeface="Times New Roman" pitchFamily="18" charset="0"/>
              </a:rPr>
              <a:t>complete incoming data  packet </a:t>
            </a:r>
            <a:r>
              <a:rPr lang="en-GB" sz="2600" dirty="0">
                <a:latin typeface="Times New Roman" pitchFamily="18" charset="0"/>
                <a:cs typeface="Times New Roman" pitchFamily="18" charset="0"/>
              </a:rPr>
              <a:t>before it is sent out.</a:t>
            </a:r>
          </a:p>
          <a:p>
            <a:pPr marL="631825" indent="-533400" defTabSz="414338" eaLnBrk="1" hangingPunct="1">
              <a:lnSpc>
                <a:spcPct val="150000"/>
              </a:lnSpc>
              <a:spcBef>
                <a:spcPts val="0"/>
              </a:spcBef>
              <a:buFont typeface="Wingdings" panose="05000000000000000000" pitchFamily="2" charset="2"/>
              <a:buChar char="§"/>
            </a:pPr>
            <a:r>
              <a:rPr lang="en-GB" sz="2600" dirty="0">
                <a:latin typeface="Times New Roman" pitchFamily="18" charset="0"/>
                <a:cs typeface="Times New Roman" pitchFamily="18" charset="0"/>
              </a:rPr>
              <a:t>Such switches are used when incoming and outgoing speeds differ </a:t>
            </a:r>
            <a:endParaRPr lang="en-US" sz="2600" dirty="0">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pPr>
              <a:defRPr/>
            </a:pPr>
            <a:fld id="{6A16FF1C-A69C-4EEE-B130-3B4A204F3767}" type="slidenum">
              <a:rPr lang="en-US" smtClean="0"/>
              <a:pPr>
                <a:defRPr/>
              </a:pPr>
              <a:t>26</a:t>
            </a:fld>
            <a:endParaRPr lang="en-US"/>
          </a:p>
        </p:txBody>
      </p:sp>
      <p:sp>
        <p:nvSpPr>
          <p:cNvPr id="21513"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0"/>
            <a:ext cx="8229600" cy="457200"/>
          </a:xfrm>
        </p:spPr>
        <p:txBody>
          <a:bodyPr lIns="0" tIns="0" rIns="0" bIns="0">
            <a:normAutofit/>
          </a:bodyPr>
          <a:lstStyle/>
          <a:p>
            <a:pPr algn="ct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b="1" dirty="0">
                <a:solidFill>
                  <a:srgbClr val="E4005C"/>
                </a:solidFill>
                <a:latin typeface="Times New Roman" panose="02020603050405020304" pitchFamily="18" charset="0"/>
                <a:cs typeface="Times New Roman" panose="02020603050405020304" pitchFamily="18" charset="0"/>
              </a:rPr>
              <a:t>LAN Technology Options</a:t>
            </a:r>
            <a:endParaRPr lang="en-GB" sz="2800" b="1" dirty="0">
              <a:solidFill>
                <a:srgbClr val="E4005C"/>
              </a:solidFill>
              <a:latin typeface="Times New Roman" panose="02020603050405020304" pitchFamily="18" charset="0"/>
              <a:cs typeface="Times New Roman" panose="02020603050405020304" pitchFamily="18" charset="0"/>
            </a:endParaRPr>
          </a:p>
        </p:txBody>
      </p:sp>
      <p:sp>
        <p:nvSpPr>
          <p:cNvPr id="22531" name="Rectangle 3"/>
          <p:cNvSpPr>
            <a:spLocks noGrp="1" noChangeArrowheads="1"/>
          </p:cNvSpPr>
          <p:nvPr>
            <p:ph type="body" sz="half" idx="1"/>
          </p:nvPr>
        </p:nvSpPr>
        <p:spPr>
          <a:xfrm>
            <a:off x="-129560" y="431800"/>
            <a:ext cx="9273560" cy="3535364"/>
          </a:xfrm>
        </p:spPr>
        <p:txBody>
          <a:bodyPr>
            <a:normAutofit/>
          </a:bodyPr>
          <a:lstStyle/>
          <a:p>
            <a:pPr marL="612775" indent="-514350" algn="just" defTabSz="414338" eaLnBrk="1" hangingPunct="1">
              <a:lnSpc>
                <a:spcPct val="80000"/>
              </a:lnSpc>
              <a:spcBef>
                <a:spcPct val="50000"/>
              </a:spcBef>
              <a:buClr>
                <a:srgbClr val="CC0000"/>
              </a:buClr>
              <a:buFont typeface="Wingdings" panose="05000000000000000000" pitchFamily="2" charset="2"/>
              <a:buChar char="§"/>
            </a:pPr>
            <a:r>
              <a:rPr lang="en-US" sz="2800" b="1" dirty="0">
                <a:solidFill>
                  <a:srgbClr val="000066"/>
                </a:solidFill>
                <a:latin typeface="Times New Roman" panose="02020603050405020304" pitchFamily="18" charset="0"/>
                <a:cs typeface="Times New Roman" panose="02020603050405020304" pitchFamily="18" charset="0"/>
              </a:rPr>
              <a:t>Ethernet</a:t>
            </a:r>
          </a:p>
          <a:p>
            <a:pPr marL="612775" indent="-514350" algn="just" defTabSz="414338" eaLnBrk="1" hangingPunct="1">
              <a:lnSpc>
                <a:spcPct val="80000"/>
              </a:lnSpc>
              <a:spcBef>
                <a:spcPct val="50000"/>
              </a:spcBef>
              <a:buClr>
                <a:srgbClr val="CC0000"/>
              </a:buClr>
              <a:buFont typeface="Wingdings" panose="05000000000000000000" pitchFamily="2" charset="2"/>
              <a:buChar char="§"/>
            </a:pPr>
            <a:r>
              <a:rPr lang="en-US" sz="2800" b="1" dirty="0">
                <a:solidFill>
                  <a:srgbClr val="000066"/>
                </a:solidFill>
                <a:latin typeface="Times New Roman" panose="02020603050405020304" pitchFamily="18" charset="0"/>
                <a:cs typeface="Times New Roman" panose="02020603050405020304" pitchFamily="18" charset="0"/>
              </a:rPr>
              <a:t>Fast Ethernet</a:t>
            </a:r>
          </a:p>
          <a:p>
            <a:pPr marL="612775" indent="-514350" algn="just" defTabSz="414338" eaLnBrk="1" hangingPunct="1">
              <a:lnSpc>
                <a:spcPct val="80000"/>
              </a:lnSpc>
              <a:spcBef>
                <a:spcPct val="50000"/>
              </a:spcBef>
              <a:buClr>
                <a:srgbClr val="CC0000"/>
              </a:buClr>
              <a:buFont typeface="Wingdings" panose="05000000000000000000" pitchFamily="2" charset="2"/>
              <a:buChar char="§"/>
            </a:pPr>
            <a:r>
              <a:rPr lang="en-US" sz="2800" b="1" dirty="0">
                <a:solidFill>
                  <a:srgbClr val="000066"/>
                </a:solidFill>
                <a:latin typeface="Times New Roman" panose="02020603050405020304" pitchFamily="18" charset="0"/>
                <a:cs typeface="Times New Roman" panose="02020603050405020304" pitchFamily="18" charset="0"/>
              </a:rPr>
              <a:t>Gigabit Ethernet</a:t>
            </a:r>
          </a:p>
          <a:p>
            <a:pPr marL="612775" indent="-514350" algn="just" defTabSz="414338" eaLnBrk="1" hangingPunct="1">
              <a:lnSpc>
                <a:spcPct val="80000"/>
              </a:lnSpc>
              <a:spcBef>
                <a:spcPct val="50000"/>
              </a:spcBef>
              <a:buClr>
                <a:srgbClr val="CC0000"/>
              </a:buClr>
              <a:buFont typeface="Wingdings" panose="05000000000000000000" pitchFamily="2" charset="2"/>
              <a:buChar char="§"/>
            </a:pPr>
            <a:r>
              <a:rPr lang="en-US" sz="2800" b="1" dirty="0">
                <a:solidFill>
                  <a:srgbClr val="000066"/>
                </a:solidFill>
                <a:latin typeface="Times New Roman" panose="02020603050405020304" pitchFamily="18" charset="0"/>
                <a:cs typeface="Times New Roman" panose="02020603050405020304" pitchFamily="18" charset="0"/>
              </a:rPr>
              <a:t>10 Gig Ethernet</a:t>
            </a:r>
          </a:p>
          <a:p>
            <a:pPr marL="612775" indent="-514350" algn="just" defTabSz="414338" eaLnBrk="1" hangingPunct="1">
              <a:lnSpc>
                <a:spcPct val="80000"/>
              </a:lnSpc>
              <a:spcBef>
                <a:spcPct val="50000"/>
              </a:spcBef>
              <a:buClr>
                <a:srgbClr val="CC0000"/>
              </a:buClr>
              <a:buFont typeface="Wingdings" panose="05000000000000000000" pitchFamily="2" charset="2"/>
              <a:buChar char="§"/>
            </a:pPr>
            <a:endParaRPr lang="en-US" sz="2800" b="1" dirty="0">
              <a:solidFill>
                <a:srgbClr val="000066"/>
              </a:solidFill>
              <a:latin typeface="Times New Roman" panose="02020603050405020304" pitchFamily="18" charset="0"/>
              <a:cs typeface="Times New Roman" panose="02020603050405020304" pitchFamily="18" charset="0"/>
            </a:endParaRPr>
          </a:p>
        </p:txBody>
      </p:sp>
      <p:sp>
        <p:nvSpPr>
          <p:cNvPr id="11" name="Slide Number Placeholder 10"/>
          <p:cNvSpPr>
            <a:spLocks noGrp="1"/>
          </p:cNvSpPr>
          <p:nvPr>
            <p:ph type="sldNum" sz="quarter" idx="12"/>
          </p:nvPr>
        </p:nvSpPr>
        <p:spPr/>
        <p:txBody>
          <a:bodyPr/>
          <a:lstStyle/>
          <a:p>
            <a:pPr>
              <a:defRPr/>
            </a:pPr>
            <a:fld id="{6A16FF1C-A69C-4EEE-B130-3B4A204F3767}" type="slidenum">
              <a:rPr lang="en-US" smtClean="0"/>
              <a:pPr>
                <a:defRPr/>
              </a:pPr>
              <a:t>27</a:t>
            </a:fld>
            <a:endParaRPr lang="en-US"/>
          </a:p>
        </p:txBody>
      </p:sp>
      <p:sp>
        <p:nvSpPr>
          <p:cNvPr id="22537"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pic>
        <p:nvPicPr>
          <p:cNvPr id="22538" name="Picture 6"/>
          <p:cNvPicPr>
            <a:picLocks noChangeAspect="1" noChangeArrowheads="1"/>
          </p:cNvPicPr>
          <p:nvPr/>
        </p:nvPicPr>
        <p:blipFill>
          <a:blip r:embed="rId3"/>
          <a:srcRect/>
          <a:stretch>
            <a:fillRect/>
          </a:stretch>
        </p:blipFill>
        <p:spPr bwMode="auto">
          <a:xfrm>
            <a:off x="0" y="2601453"/>
            <a:ext cx="8332166" cy="3570747"/>
          </a:xfrm>
          <a:prstGeom prst="rect">
            <a:avLst/>
          </a:prstGeom>
          <a:noFill/>
          <a:ln w="9525">
            <a:noFill/>
            <a:miter lim="800000"/>
            <a:headEnd/>
            <a:tailEnd/>
          </a:ln>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1"/>
            <a:ext cx="7886700" cy="457200"/>
          </a:xfrm>
        </p:spPr>
        <p:txBody>
          <a:bodyPr>
            <a:normAutofit fontScale="90000"/>
          </a:bodyPr>
          <a:lstStyle/>
          <a:p>
            <a:pPr algn="ctr" eaLnBrk="1" hangingPunct="1"/>
            <a:r>
              <a:rPr lang="en-US" b="1" dirty="0">
                <a:solidFill>
                  <a:srgbClr val="6600CC"/>
                </a:solidFill>
                <a:latin typeface="Times New Roman" panose="02020603050405020304" pitchFamily="18" charset="0"/>
                <a:cs typeface="Times New Roman" panose="02020603050405020304" pitchFamily="18" charset="0"/>
              </a:rPr>
              <a:t>1. Ethernet</a:t>
            </a:r>
          </a:p>
        </p:txBody>
      </p:sp>
      <p:sp>
        <p:nvSpPr>
          <p:cNvPr id="23555" name="Rectangle 3"/>
          <p:cNvSpPr>
            <a:spLocks noGrp="1" noChangeArrowheads="1"/>
          </p:cNvSpPr>
          <p:nvPr>
            <p:ph idx="1"/>
          </p:nvPr>
        </p:nvSpPr>
        <p:spPr>
          <a:xfrm>
            <a:off x="0" y="457201"/>
            <a:ext cx="8915400" cy="6264275"/>
          </a:xfrm>
        </p:spPr>
        <p:txBody>
          <a:bodyPr>
            <a:normAutofit/>
          </a:bodyPr>
          <a:lstStyle/>
          <a:p>
            <a:pPr algn="just" eaLnBrk="1" hangingPunct="1">
              <a:lnSpc>
                <a:spcPct val="15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Developed by </a:t>
            </a:r>
            <a:r>
              <a:rPr lang="en-US" sz="3000" dirty="0">
                <a:solidFill>
                  <a:srgbClr val="FF0000"/>
                </a:solidFill>
                <a:latin typeface="Times New Roman" panose="02020603050405020304" pitchFamily="18" charset="0"/>
                <a:cs typeface="Times New Roman" panose="02020603050405020304" pitchFamily="18" charset="0"/>
              </a:rPr>
              <a:t>Xerox in 1976</a:t>
            </a:r>
          </a:p>
          <a:p>
            <a:pPr algn="just" eaLnBrk="1" hangingPunct="1">
              <a:lnSpc>
                <a:spcPct val="150000"/>
              </a:lnSpc>
              <a:spcBef>
                <a:spcPts val="0"/>
              </a:spcBef>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Eventually became an IEEE standard (</a:t>
            </a:r>
            <a:r>
              <a:rPr lang="en-US" sz="3000" dirty="0">
                <a:solidFill>
                  <a:srgbClr val="FF0000"/>
                </a:solidFill>
                <a:latin typeface="Times New Roman" panose="02020603050405020304" pitchFamily="18" charset="0"/>
                <a:cs typeface="Times New Roman" panose="02020603050405020304" pitchFamily="18" charset="0"/>
              </a:rPr>
              <a:t>IEEE 802.3</a:t>
            </a:r>
            <a:r>
              <a:rPr lang="en-US" sz="3000" dirty="0">
                <a:latin typeface="Times New Roman" panose="02020603050405020304" pitchFamily="18" charset="0"/>
                <a:cs typeface="Times New Roman" panose="02020603050405020304" pitchFamily="18" charset="0"/>
              </a:rPr>
              <a:t>)</a:t>
            </a:r>
          </a:p>
          <a:p>
            <a:pPr lvl="1" algn="just" eaLnBrk="1" hangingPunct="1">
              <a:lnSpc>
                <a:spcPct val="150000"/>
              </a:lnSpc>
              <a:spcBef>
                <a:spcPts val="0"/>
              </a:spcBef>
              <a:buFont typeface="Wingdings" panose="05000000000000000000" pitchFamily="2" charset="2"/>
              <a:buChar char="ü"/>
            </a:pPr>
            <a:r>
              <a:rPr lang="en-US" sz="3000" dirty="0">
                <a:latin typeface="Times New Roman" panose="02020603050405020304" pitchFamily="18" charset="0"/>
                <a:cs typeface="Times New Roman" panose="02020603050405020304" pitchFamily="18" charset="0"/>
              </a:rPr>
              <a:t>Has been modified for wireless applications (</a:t>
            </a:r>
            <a:r>
              <a:rPr lang="en-US" sz="3000" dirty="0">
                <a:solidFill>
                  <a:srgbClr val="FF0000"/>
                </a:solidFill>
                <a:latin typeface="Times New Roman" panose="02020603050405020304" pitchFamily="18" charset="0"/>
                <a:cs typeface="Times New Roman" panose="02020603050405020304" pitchFamily="18" charset="0"/>
              </a:rPr>
              <a:t>IEEE 802.11</a:t>
            </a:r>
            <a:r>
              <a:rPr lang="en-US" sz="3000" dirty="0">
                <a:latin typeface="Times New Roman" panose="02020603050405020304" pitchFamily="18" charset="0"/>
                <a:cs typeface="Times New Roman" panose="02020603050405020304" pitchFamily="18" charset="0"/>
              </a:rPr>
              <a:t>)</a:t>
            </a:r>
          </a:p>
          <a:p>
            <a:pPr lvl="1" algn="just" eaLnBrk="1" hangingPunct="1">
              <a:lnSpc>
                <a:spcPct val="150000"/>
              </a:lnSpc>
              <a:spcBef>
                <a:spcPts val="0"/>
              </a:spcBef>
              <a:buFont typeface="Wingdings" panose="05000000000000000000" pitchFamily="2" charset="2"/>
              <a:buChar char="ü"/>
            </a:pPr>
            <a:r>
              <a:rPr lang="en-US" sz="3000" dirty="0">
                <a:latin typeface="Times New Roman" panose="02020603050405020304" pitchFamily="18" charset="0"/>
                <a:cs typeface="Times New Roman" panose="02020603050405020304" pitchFamily="18" charset="0"/>
              </a:rPr>
              <a:t>And for higher speeds (</a:t>
            </a:r>
            <a:r>
              <a:rPr lang="en-US" sz="3000" dirty="0">
                <a:solidFill>
                  <a:srgbClr val="FF0000"/>
                </a:solidFill>
                <a:latin typeface="Times New Roman" panose="02020603050405020304" pitchFamily="18" charset="0"/>
                <a:cs typeface="Times New Roman" panose="02020603050405020304" pitchFamily="18" charset="0"/>
              </a:rPr>
              <a:t>IEEE 802.3ae </a:t>
            </a:r>
            <a:r>
              <a:rPr lang="en-US" sz="3000" dirty="0">
                <a:latin typeface="Times New Roman" panose="02020603050405020304" pitchFamily="18" charset="0"/>
                <a:cs typeface="Times New Roman" panose="02020603050405020304" pitchFamily="18" charset="0"/>
              </a:rPr>
              <a:t>for 10 Gigabit Ethernet)</a:t>
            </a:r>
          </a:p>
          <a:p>
            <a:pPr algn="just" eaLnBrk="1" hangingPunct="1">
              <a:lnSpc>
                <a:spcPct val="150000"/>
              </a:lnSpc>
              <a:spcBef>
                <a:spcPts val="0"/>
              </a:spcBef>
              <a:buFont typeface="Wingdings" panose="05000000000000000000" pitchFamily="2" charset="2"/>
              <a:buChar char="§"/>
            </a:pPr>
            <a:r>
              <a:rPr lang="en-US" sz="3000" b="1" dirty="0">
                <a:solidFill>
                  <a:srgbClr val="CC0000"/>
                </a:solidFill>
                <a:latin typeface="Times New Roman" panose="02020603050405020304" pitchFamily="18" charset="0"/>
                <a:cs typeface="Times New Roman" panose="02020603050405020304" pitchFamily="18" charset="0"/>
              </a:rPr>
              <a:t>Ethernet</a:t>
            </a:r>
            <a:r>
              <a:rPr lang="en-US" sz="3000" dirty="0">
                <a:latin typeface="Times New Roman" panose="02020603050405020304" pitchFamily="18" charset="0"/>
                <a:cs typeface="Times New Roman" panose="02020603050405020304" pitchFamily="18" charset="0"/>
              </a:rPr>
              <a:t> is based on the </a:t>
            </a:r>
            <a:r>
              <a:rPr lang="en-US" sz="3000" b="1" u="sng" dirty="0">
                <a:solidFill>
                  <a:srgbClr val="CC0000"/>
                </a:solidFill>
                <a:latin typeface="Times New Roman" panose="02020603050405020304" pitchFamily="18" charset="0"/>
                <a:cs typeface="Times New Roman" panose="02020603050405020304" pitchFamily="18" charset="0"/>
              </a:rPr>
              <a:t>Datagram</a:t>
            </a:r>
            <a:r>
              <a:rPr lang="en-US" sz="3000" u="sng" dirty="0">
                <a:solidFill>
                  <a:srgbClr val="FF0000"/>
                </a:solidFill>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and functions at the </a:t>
            </a:r>
            <a:r>
              <a:rPr lang="en-US" sz="3000" b="1" dirty="0">
                <a:solidFill>
                  <a:srgbClr val="6600CC"/>
                </a:solidFill>
                <a:latin typeface="Times New Roman" panose="02020603050405020304" pitchFamily="18" charset="0"/>
                <a:cs typeface="Times New Roman" panose="02020603050405020304" pitchFamily="18" charset="0"/>
              </a:rPr>
              <a:t>physical</a:t>
            </a:r>
            <a:r>
              <a:rPr lang="en-US" sz="3000" dirty="0">
                <a:latin typeface="Times New Roman" panose="02020603050405020304" pitchFamily="18" charset="0"/>
                <a:cs typeface="Times New Roman" panose="02020603050405020304" pitchFamily="18" charset="0"/>
              </a:rPr>
              <a:t> and </a:t>
            </a:r>
            <a:r>
              <a:rPr lang="en-US" sz="3000" b="1" dirty="0">
                <a:solidFill>
                  <a:srgbClr val="6600CC"/>
                </a:solidFill>
                <a:latin typeface="Times New Roman" panose="02020603050405020304" pitchFamily="18" charset="0"/>
                <a:cs typeface="Times New Roman" panose="02020603050405020304" pitchFamily="18" charset="0"/>
              </a:rPr>
              <a:t>data</a:t>
            </a:r>
            <a:r>
              <a:rPr lang="en-US" sz="3000" dirty="0">
                <a:latin typeface="Times New Roman" panose="02020603050405020304" pitchFamily="18" charset="0"/>
                <a:cs typeface="Times New Roman" panose="02020603050405020304" pitchFamily="18" charset="0"/>
              </a:rPr>
              <a:t> </a:t>
            </a:r>
            <a:r>
              <a:rPr lang="en-US" sz="3000" b="1" dirty="0">
                <a:solidFill>
                  <a:srgbClr val="6600CC"/>
                </a:solidFill>
                <a:latin typeface="Times New Roman" panose="02020603050405020304" pitchFamily="18" charset="0"/>
                <a:cs typeface="Times New Roman" panose="02020603050405020304" pitchFamily="18" charset="0"/>
              </a:rPr>
              <a:t>link</a:t>
            </a:r>
            <a:r>
              <a:rPr lang="en-US" sz="3000" dirty="0">
                <a:latin typeface="Times New Roman" panose="02020603050405020304" pitchFamily="18" charset="0"/>
                <a:cs typeface="Times New Roman" panose="02020603050405020304" pitchFamily="18" charset="0"/>
              </a:rPr>
              <a:t> </a:t>
            </a:r>
            <a:r>
              <a:rPr lang="en-US" sz="3000" b="1" dirty="0">
                <a:solidFill>
                  <a:srgbClr val="6600CC"/>
                </a:solidFill>
                <a:latin typeface="Times New Roman" panose="02020603050405020304" pitchFamily="18" charset="0"/>
                <a:cs typeface="Times New Roman" panose="02020603050405020304" pitchFamily="18" charset="0"/>
              </a:rPr>
              <a:t>layer</a:t>
            </a:r>
          </a:p>
        </p:txBody>
      </p:sp>
      <p:sp>
        <p:nvSpPr>
          <p:cNvPr id="4" name="Slide Number Placeholder 3"/>
          <p:cNvSpPr>
            <a:spLocks noGrp="1"/>
          </p:cNvSpPr>
          <p:nvPr>
            <p:ph type="sldNum" sz="quarter" idx="12"/>
          </p:nvPr>
        </p:nvSpPr>
        <p:spPr/>
        <p:txBody>
          <a:bodyPr/>
          <a:lstStyle/>
          <a:p>
            <a:pPr>
              <a:defRPr/>
            </a:pPr>
            <a:fld id="{7C6BCC70-DA34-475F-9F12-5FD02F78332F}" type="slidenum">
              <a:rPr lang="en-US" smtClean="0"/>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71500" y="479425"/>
            <a:ext cx="7886700" cy="381000"/>
          </a:xfrm>
        </p:spPr>
        <p:txBody>
          <a:bodyPr>
            <a:noAutofit/>
          </a:bodyPr>
          <a:lstStyle/>
          <a:p>
            <a:pPr algn="ctr" eaLnBrk="1" hangingPunct="1"/>
            <a:r>
              <a:rPr lang="en-US" sz="3200" b="1" dirty="0">
                <a:latin typeface="Times New Roman" panose="02020603050405020304" pitchFamily="18" charset="0"/>
                <a:cs typeface="Times New Roman" panose="02020603050405020304" pitchFamily="18" charset="0"/>
              </a:rPr>
              <a:t>Ethernet Datagram Structure</a:t>
            </a:r>
          </a:p>
        </p:txBody>
      </p:sp>
      <p:sp>
        <p:nvSpPr>
          <p:cNvPr id="22" name="Slide Number Placeholder 21"/>
          <p:cNvSpPr>
            <a:spLocks noGrp="1"/>
          </p:cNvSpPr>
          <p:nvPr>
            <p:ph type="sldNum" sz="quarter" idx="12"/>
          </p:nvPr>
        </p:nvSpPr>
        <p:spPr/>
        <p:txBody>
          <a:bodyPr/>
          <a:lstStyle/>
          <a:p>
            <a:pPr>
              <a:defRPr/>
            </a:pPr>
            <a:fld id="{5C503F40-5071-4A06-B595-971DC3CDA226}" type="slidenum">
              <a:rPr lang="en-US" smtClean="0"/>
              <a:pPr>
                <a:defRPr/>
              </a:pPr>
              <a:t>29</a:t>
            </a:fld>
            <a:endParaRPr lang="en-US"/>
          </a:p>
        </p:txBody>
      </p:sp>
      <p:grpSp>
        <p:nvGrpSpPr>
          <p:cNvPr id="24579" name="Group 3"/>
          <p:cNvGrpSpPr>
            <a:grpSpLocks/>
          </p:cNvGrpSpPr>
          <p:nvPr/>
        </p:nvGrpSpPr>
        <p:grpSpPr bwMode="auto">
          <a:xfrm>
            <a:off x="685800" y="2133600"/>
            <a:ext cx="7742238" cy="609600"/>
            <a:chOff x="432" y="1488"/>
            <a:chExt cx="4877" cy="240"/>
          </a:xfrm>
        </p:grpSpPr>
        <p:sp>
          <p:nvSpPr>
            <p:cNvPr id="24592" name="Rectangle 4"/>
            <p:cNvSpPr>
              <a:spLocks noChangeArrowheads="1"/>
            </p:cNvSpPr>
            <p:nvPr/>
          </p:nvSpPr>
          <p:spPr bwMode="auto">
            <a:xfrm>
              <a:off x="432" y="1488"/>
              <a:ext cx="921" cy="24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4593" name="Rectangle 5"/>
            <p:cNvSpPr>
              <a:spLocks noChangeArrowheads="1"/>
            </p:cNvSpPr>
            <p:nvPr/>
          </p:nvSpPr>
          <p:spPr bwMode="auto">
            <a:xfrm>
              <a:off x="4848" y="1488"/>
              <a:ext cx="461" cy="240"/>
            </a:xfrm>
            <a:prstGeom prst="rect">
              <a:avLst/>
            </a:prstGeom>
            <a:solidFill>
              <a:srgbClr val="00FF00"/>
            </a:solidFill>
            <a:ln w="9525">
              <a:solidFill>
                <a:schemeClr val="tx1"/>
              </a:solidFill>
              <a:miter lim="800000"/>
              <a:headEnd/>
              <a:tailEnd/>
            </a:ln>
          </p:spPr>
          <p:txBody>
            <a:bodyPr wrap="none" anchor="ctr"/>
            <a:lstStyle/>
            <a:p>
              <a:endParaRPr lang="en-US"/>
            </a:p>
          </p:txBody>
        </p:sp>
        <p:sp>
          <p:nvSpPr>
            <p:cNvPr id="24594" name="Rectangle 6"/>
            <p:cNvSpPr>
              <a:spLocks noChangeArrowheads="1"/>
            </p:cNvSpPr>
            <p:nvPr/>
          </p:nvSpPr>
          <p:spPr bwMode="auto">
            <a:xfrm>
              <a:off x="1344" y="1488"/>
              <a:ext cx="691" cy="240"/>
            </a:xfrm>
            <a:prstGeom prst="rect">
              <a:avLst/>
            </a:prstGeom>
            <a:solidFill>
              <a:srgbClr val="FFFF00"/>
            </a:solidFill>
            <a:ln w="9525">
              <a:solidFill>
                <a:schemeClr val="tx1"/>
              </a:solidFill>
              <a:miter lim="800000"/>
              <a:headEnd/>
              <a:tailEnd/>
            </a:ln>
          </p:spPr>
          <p:txBody>
            <a:bodyPr wrap="none" anchor="ctr"/>
            <a:lstStyle/>
            <a:p>
              <a:endParaRPr lang="en-US"/>
            </a:p>
          </p:txBody>
        </p:sp>
        <p:sp>
          <p:nvSpPr>
            <p:cNvPr id="24595" name="Rectangle 7"/>
            <p:cNvSpPr>
              <a:spLocks noChangeArrowheads="1"/>
            </p:cNvSpPr>
            <p:nvPr/>
          </p:nvSpPr>
          <p:spPr bwMode="auto">
            <a:xfrm>
              <a:off x="2016" y="1488"/>
              <a:ext cx="691" cy="240"/>
            </a:xfrm>
            <a:prstGeom prst="rect">
              <a:avLst/>
            </a:prstGeom>
            <a:solidFill>
              <a:srgbClr val="00FFFF"/>
            </a:solidFill>
            <a:ln w="9525">
              <a:solidFill>
                <a:schemeClr val="tx1"/>
              </a:solidFill>
              <a:miter lim="800000"/>
              <a:headEnd/>
              <a:tailEnd/>
            </a:ln>
          </p:spPr>
          <p:txBody>
            <a:bodyPr wrap="none" anchor="ctr"/>
            <a:lstStyle/>
            <a:p>
              <a:endParaRPr lang="en-US"/>
            </a:p>
          </p:txBody>
        </p:sp>
        <p:sp>
          <p:nvSpPr>
            <p:cNvPr id="24596" name="Rectangle 8"/>
            <p:cNvSpPr>
              <a:spLocks noChangeArrowheads="1"/>
            </p:cNvSpPr>
            <p:nvPr/>
          </p:nvSpPr>
          <p:spPr bwMode="auto">
            <a:xfrm>
              <a:off x="2688" y="1488"/>
              <a:ext cx="230" cy="240"/>
            </a:xfrm>
            <a:prstGeom prst="rect">
              <a:avLst/>
            </a:prstGeom>
            <a:solidFill>
              <a:srgbClr val="FF6600"/>
            </a:solidFill>
            <a:ln w="9525">
              <a:solidFill>
                <a:schemeClr val="tx1"/>
              </a:solidFill>
              <a:miter lim="800000"/>
              <a:headEnd/>
              <a:tailEnd/>
            </a:ln>
          </p:spPr>
          <p:txBody>
            <a:bodyPr wrap="none" anchor="ctr"/>
            <a:lstStyle/>
            <a:p>
              <a:endParaRPr lang="en-US"/>
            </a:p>
          </p:txBody>
        </p:sp>
        <p:sp>
          <p:nvSpPr>
            <p:cNvPr id="24597" name="Rectangle 9"/>
            <p:cNvSpPr>
              <a:spLocks noChangeArrowheads="1"/>
            </p:cNvSpPr>
            <p:nvPr/>
          </p:nvSpPr>
          <p:spPr bwMode="auto">
            <a:xfrm>
              <a:off x="2928" y="1488"/>
              <a:ext cx="1920" cy="240"/>
            </a:xfrm>
            <a:prstGeom prst="rect">
              <a:avLst/>
            </a:prstGeom>
            <a:solidFill>
              <a:srgbClr val="800080"/>
            </a:solidFill>
            <a:ln w="9525">
              <a:solidFill>
                <a:schemeClr val="tx1"/>
              </a:solidFill>
              <a:miter lim="800000"/>
              <a:headEnd/>
              <a:tailEnd/>
            </a:ln>
          </p:spPr>
          <p:txBody>
            <a:bodyPr wrap="none" anchor="ctr"/>
            <a:lstStyle/>
            <a:p>
              <a:endParaRPr lang="en-US"/>
            </a:p>
          </p:txBody>
        </p:sp>
      </p:grpSp>
      <p:sp>
        <p:nvSpPr>
          <p:cNvPr id="24580" name="Text Box 10"/>
          <p:cNvSpPr txBox="1">
            <a:spLocks noChangeArrowheads="1"/>
          </p:cNvSpPr>
          <p:nvPr/>
        </p:nvSpPr>
        <p:spPr bwMode="auto">
          <a:xfrm>
            <a:off x="304800" y="3124200"/>
            <a:ext cx="1447800" cy="854075"/>
          </a:xfrm>
          <a:prstGeom prst="rect">
            <a:avLst/>
          </a:prstGeom>
          <a:noFill/>
          <a:ln w="9525">
            <a:noFill/>
            <a:miter lim="800000"/>
            <a:headEnd/>
            <a:tailEnd/>
          </a:ln>
        </p:spPr>
        <p:txBody>
          <a:bodyPr>
            <a:spAutoFit/>
          </a:bodyPr>
          <a:lstStyle/>
          <a:p>
            <a:pPr algn="ctr" eaLnBrk="0" hangingPunct="0">
              <a:spcBef>
                <a:spcPct val="50000"/>
              </a:spcBef>
            </a:pPr>
            <a:r>
              <a:rPr lang="en-US" sz="2000" dirty="0">
                <a:latin typeface="Times New Roman" pitchFamily="18" charset="0"/>
              </a:rPr>
              <a:t>8 bytes</a:t>
            </a:r>
          </a:p>
          <a:p>
            <a:pPr algn="ctr" eaLnBrk="0" hangingPunct="0">
              <a:spcBef>
                <a:spcPct val="50000"/>
              </a:spcBef>
            </a:pPr>
            <a:r>
              <a:rPr lang="en-US" sz="2000" dirty="0">
                <a:latin typeface="Times New Roman" pitchFamily="18" charset="0"/>
              </a:rPr>
              <a:t>Preamble</a:t>
            </a:r>
            <a:endParaRPr lang="en-US" sz="2400" dirty="0">
              <a:latin typeface="Times New Roman" pitchFamily="18" charset="0"/>
            </a:endParaRPr>
          </a:p>
        </p:txBody>
      </p:sp>
      <p:sp>
        <p:nvSpPr>
          <p:cNvPr id="24581" name="Text Box 11"/>
          <p:cNvSpPr txBox="1">
            <a:spLocks noChangeArrowheads="1"/>
          </p:cNvSpPr>
          <p:nvPr/>
        </p:nvSpPr>
        <p:spPr bwMode="auto">
          <a:xfrm>
            <a:off x="1524000" y="4419600"/>
            <a:ext cx="1447800" cy="1158875"/>
          </a:xfrm>
          <a:prstGeom prst="rect">
            <a:avLst/>
          </a:prstGeom>
          <a:noFill/>
          <a:ln w="9525">
            <a:noFill/>
            <a:miter lim="800000"/>
            <a:headEnd/>
            <a:tailEnd/>
          </a:ln>
        </p:spPr>
        <p:txBody>
          <a:bodyPr>
            <a:spAutoFit/>
          </a:bodyPr>
          <a:lstStyle/>
          <a:p>
            <a:pPr algn="ctr" eaLnBrk="0" hangingPunct="0">
              <a:spcBef>
                <a:spcPct val="50000"/>
              </a:spcBef>
            </a:pPr>
            <a:r>
              <a:rPr lang="en-US" sz="2000">
                <a:latin typeface="Times New Roman" pitchFamily="18" charset="0"/>
              </a:rPr>
              <a:t>6 bytes</a:t>
            </a:r>
          </a:p>
          <a:p>
            <a:pPr algn="ctr" eaLnBrk="0" hangingPunct="0">
              <a:spcBef>
                <a:spcPct val="50000"/>
              </a:spcBef>
            </a:pPr>
            <a:r>
              <a:rPr lang="en-US" sz="2000">
                <a:latin typeface="Times New Roman" pitchFamily="18" charset="0"/>
              </a:rPr>
              <a:t>Destination Address</a:t>
            </a:r>
            <a:endParaRPr lang="en-US" sz="2400">
              <a:latin typeface="Times New Roman" pitchFamily="18" charset="0"/>
            </a:endParaRPr>
          </a:p>
        </p:txBody>
      </p:sp>
      <p:sp>
        <p:nvSpPr>
          <p:cNvPr id="24582" name="Text Box 12"/>
          <p:cNvSpPr txBox="1">
            <a:spLocks noChangeArrowheads="1"/>
          </p:cNvSpPr>
          <p:nvPr/>
        </p:nvSpPr>
        <p:spPr bwMode="auto">
          <a:xfrm>
            <a:off x="2895600" y="2971800"/>
            <a:ext cx="1447800" cy="1158875"/>
          </a:xfrm>
          <a:prstGeom prst="rect">
            <a:avLst/>
          </a:prstGeom>
          <a:noFill/>
          <a:ln w="9525">
            <a:noFill/>
            <a:miter lim="800000"/>
            <a:headEnd/>
            <a:tailEnd/>
          </a:ln>
        </p:spPr>
        <p:txBody>
          <a:bodyPr>
            <a:spAutoFit/>
          </a:bodyPr>
          <a:lstStyle/>
          <a:p>
            <a:pPr algn="ctr" eaLnBrk="0" hangingPunct="0">
              <a:spcBef>
                <a:spcPct val="50000"/>
              </a:spcBef>
            </a:pPr>
            <a:r>
              <a:rPr lang="en-US" sz="2000">
                <a:latin typeface="Times New Roman" pitchFamily="18" charset="0"/>
              </a:rPr>
              <a:t>6 bytes</a:t>
            </a:r>
          </a:p>
          <a:p>
            <a:pPr algn="ctr" eaLnBrk="0" hangingPunct="0">
              <a:spcBef>
                <a:spcPct val="50000"/>
              </a:spcBef>
            </a:pPr>
            <a:r>
              <a:rPr lang="en-US" sz="2000">
                <a:latin typeface="Times New Roman" pitchFamily="18" charset="0"/>
              </a:rPr>
              <a:t>Source Address</a:t>
            </a:r>
            <a:endParaRPr lang="en-US" sz="2400">
              <a:latin typeface="Times New Roman" pitchFamily="18" charset="0"/>
            </a:endParaRPr>
          </a:p>
        </p:txBody>
      </p:sp>
      <p:sp>
        <p:nvSpPr>
          <p:cNvPr id="24583" name="Text Box 13"/>
          <p:cNvSpPr txBox="1">
            <a:spLocks noChangeArrowheads="1"/>
          </p:cNvSpPr>
          <p:nvPr/>
        </p:nvSpPr>
        <p:spPr bwMode="auto">
          <a:xfrm>
            <a:off x="3810000" y="4572000"/>
            <a:ext cx="1447800" cy="854075"/>
          </a:xfrm>
          <a:prstGeom prst="rect">
            <a:avLst/>
          </a:prstGeom>
          <a:noFill/>
          <a:ln w="9525">
            <a:noFill/>
            <a:miter lim="800000"/>
            <a:headEnd/>
            <a:tailEnd/>
          </a:ln>
        </p:spPr>
        <p:txBody>
          <a:bodyPr>
            <a:spAutoFit/>
          </a:bodyPr>
          <a:lstStyle/>
          <a:p>
            <a:pPr algn="ctr" eaLnBrk="0" hangingPunct="0">
              <a:spcBef>
                <a:spcPct val="50000"/>
              </a:spcBef>
            </a:pPr>
            <a:r>
              <a:rPr lang="en-US" sz="2000">
                <a:latin typeface="Times New Roman" pitchFamily="18" charset="0"/>
              </a:rPr>
              <a:t>2 bytes</a:t>
            </a:r>
          </a:p>
          <a:p>
            <a:pPr algn="ctr" eaLnBrk="0" hangingPunct="0">
              <a:spcBef>
                <a:spcPct val="50000"/>
              </a:spcBef>
            </a:pPr>
            <a:r>
              <a:rPr lang="en-US" sz="2000">
                <a:latin typeface="Times New Roman" pitchFamily="18" charset="0"/>
              </a:rPr>
              <a:t>Type Field</a:t>
            </a:r>
            <a:endParaRPr lang="en-US" sz="2400">
              <a:latin typeface="Times New Roman" pitchFamily="18" charset="0"/>
            </a:endParaRPr>
          </a:p>
        </p:txBody>
      </p:sp>
      <p:sp>
        <p:nvSpPr>
          <p:cNvPr id="24584" name="Text Box 14"/>
          <p:cNvSpPr txBox="1">
            <a:spLocks noChangeArrowheads="1"/>
          </p:cNvSpPr>
          <p:nvPr/>
        </p:nvSpPr>
        <p:spPr bwMode="auto">
          <a:xfrm>
            <a:off x="7010400" y="4267200"/>
            <a:ext cx="1447800" cy="1463675"/>
          </a:xfrm>
          <a:prstGeom prst="rect">
            <a:avLst/>
          </a:prstGeom>
          <a:noFill/>
          <a:ln w="9525">
            <a:noFill/>
            <a:miter lim="800000"/>
            <a:headEnd/>
            <a:tailEnd/>
          </a:ln>
        </p:spPr>
        <p:txBody>
          <a:bodyPr>
            <a:spAutoFit/>
          </a:bodyPr>
          <a:lstStyle/>
          <a:p>
            <a:pPr algn="ctr" eaLnBrk="0" hangingPunct="0">
              <a:spcBef>
                <a:spcPct val="50000"/>
              </a:spcBef>
            </a:pPr>
            <a:r>
              <a:rPr lang="en-US" sz="2000">
                <a:latin typeface="Times New Roman" pitchFamily="18" charset="0"/>
              </a:rPr>
              <a:t>4 bytes</a:t>
            </a:r>
          </a:p>
          <a:p>
            <a:pPr algn="ctr" eaLnBrk="0" hangingPunct="0">
              <a:spcBef>
                <a:spcPct val="50000"/>
              </a:spcBef>
            </a:pPr>
            <a:r>
              <a:rPr lang="en-US" sz="2000">
                <a:latin typeface="Times New Roman" pitchFamily="18" charset="0"/>
              </a:rPr>
              <a:t>Frame Check Sequence</a:t>
            </a:r>
            <a:endParaRPr lang="en-US" sz="2400">
              <a:latin typeface="Times New Roman" pitchFamily="18" charset="0"/>
            </a:endParaRPr>
          </a:p>
        </p:txBody>
      </p:sp>
      <p:sp>
        <p:nvSpPr>
          <p:cNvPr id="24585" name="Text Box 15"/>
          <p:cNvSpPr txBox="1">
            <a:spLocks noChangeArrowheads="1"/>
          </p:cNvSpPr>
          <p:nvPr/>
        </p:nvSpPr>
        <p:spPr bwMode="auto">
          <a:xfrm>
            <a:off x="5257800" y="2971800"/>
            <a:ext cx="1447800" cy="1158875"/>
          </a:xfrm>
          <a:prstGeom prst="rect">
            <a:avLst/>
          </a:prstGeom>
          <a:noFill/>
          <a:ln w="9525">
            <a:noFill/>
            <a:miter lim="800000"/>
            <a:headEnd/>
            <a:tailEnd/>
          </a:ln>
        </p:spPr>
        <p:txBody>
          <a:bodyPr>
            <a:spAutoFit/>
          </a:bodyPr>
          <a:lstStyle/>
          <a:p>
            <a:pPr algn="ctr" eaLnBrk="0" hangingPunct="0">
              <a:spcBef>
                <a:spcPct val="50000"/>
              </a:spcBef>
            </a:pPr>
            <a:r>
              <a:rPr lang="en-US" sz="2000">
                <a:latin typeface="Times New Roman" pitchFamily="18" charset="0"/>
              </a:rPr>
              <a:t>46 to 1500 bytes</a:t>
            </a:r>
          </a:p>
          <a:p>
            <a:pPr algn="ctr" eaLnBrk="0" hangingPunct="0">
              <a:spcBef>
                <a:spcPct val="50000"/>
              </a:spcBef>
            </a:pPr>
            <a:r>
              <a:rPr lang="en-US" sz="2000">
                <a:latin typeface="Times New Roman" pitchFamily="18" charset="0"/>
              </a:rPr>
              <a:t>Data</a:t>
            </a:r>
            <a:endParaRPr lang="en-US" sz="2400">
              <a:latin typeface="Times New Roman" pitchFamily="18" charset="0"/>
            </a:endParaRPr>
          </a:p>
        </p:txBody>
      </p:sp>
      <p:sp>
        <p:nvSpPr>
          <p:cNvPr id="24586" name="Line 16"/>
          <p:cNvSpPr>
            <a:spLocks noChangeShapeType="1"/>
          </p:cNvSpPr>
          <p:nvPr/>
        </p:nvSpPr>
        <p:spPr bwMode="auto">
          <a:xfrm flipV="1">
            <a:off x="1143000" y="2514600"/>
            <a:ext cx="228600" cy="609600"/>
          </a:xfrm>
          <a:prstGeom prst="line">
            <a:avLst/>
          </a:prstGeom>
          <a:noFill/>
          <a:ln w="28575">
            <a:solidFill>
              <a:schemeClr val="tx1"/>
            </a:solidFill>
            <a:round/>
            <a:headEnd/>
            <a:tailEnd type="triangle" w="med" len="med"/>
          </a:ln>
        </p:spPr>
        <p:txBody>
          <a:bodyPr wrap="none" anchor="ctr"/>
          <a:lstStyle/>
          <a:p>
            <a:endParaRPr lang="en-GB"/>
          </a:p>
        </p:txBody>
      </p:sp>
      <p:sp>
        <p:nvSpPr>
          <p:cNvPr id="24587" name="Line 17"/>
          <p:cNvSpPr>
            <a:spLocks noChangeShapeType="1"/>
          </p:cNvSpPr>
          <p:nvPr/>
        </p:nvSpPr>
        <p:spPr bwMode="auto">
          <a:xfrm flipV="1">
            <a:off x="2209800" y="2514600"/>
            <a:ext cx="381000" cy="1981200"/>
          </a:xfrm>
          <a:prstGeom prst="line">
            <a:avLst/>
          </a:prstGeom>
          <a:noFill/>
          <a:ln w="28575">
            <a:solidFill>
              <a:schemeClr val="tx1"/>
            </a:solidFill>
            <a:round/>
            <a:headEnd/>
            <a:tailEnd type="triangle" w="med" len="med"/>
          </a:ln>
        </p:spPr>
        <p:txBody>
          <a:bodyPr wrap="none" anchor="ctr"/>
          <a:lstStyle/>
          <a:p>
            <a:endParaRPr lang="en-GB"/>
          </a:p>
        </p:txBody>
      </p:sp>
      <p:sp>
        <p:nvSpPr>
          <p:cNvPr id="24588" name="Line 18"/>
          <p:cNvSpPr>
            <a:spLocks noChangeShapeType="1"/>
          </p:cNvSpPr>
          <p:nvPr/>
        </p:nvSpPr>
        <p:spPr bwMode="auto">
          <a:xfrm flipV="1">
            <a:off x="3657600" y="2514600"/>
            <a:ext cx="76200" cy="533400"/>
          </a:xfrm>
          <a:prstGeom prst="line">
            <a:avLst/>
          </a:prstGeom>
          <a:noFill/>
          <a:ln w="28575">
            <a:solidFill>
              <a:schemeClr val="tx1"/>
            </a:solidFill>
            <a:round/>
            <a:headEnd/>
            <a:tailEnd type="triangle" w="med" len="med"/>
          </a:ln>
        </p:spPr>
        <p:txBody>
          <a:bodyPr wrap="none" anchor="ctr"/>
          <a:lstStyle/>
          <a:p>
            <a:endParaRPr lang="en-GB"/>
          </a:p>
        </p:txBody>
      </p:sp>
      <p:sp>
        <p:nvSpPr>
          <p:cNvPr id="24589" name="Line 19"/>
          <p:cNvSpPr>
            <a:spLocks noChangeShapeType="1"/>
          </p:cNvSpPr>
          <p:nvPr/>
        </p:nvSpPr>
        <p:spPr bwMode="auto">
          <a:xfrm flipH="1" flipV="1">
            <a:off x="4495800" y="2514600"/>
            <a:ext cx="76200" cy="2133600"/>
          </a:xfrm>
          <a:prstGeom prst="line">
            <a:avLst/>
          </a:prstGeom>
          <a:noFill/>
          <a:ln w="28575">
            <a:solidFill>
              <a:schemeClr val="tx1"/>
            </a:solidFill>
            <a:round/>
            <a:headEnd/>
            <a:tailEnd type="triangle" w="med" len="med"/>
          </a:ln>
        </p:spPr>
        <p:txBody>
          <a:bodyPr wrap="none" anchor="ctr"/>
          <a:lstStyle/>
          <a:p>
            <a:endParaRPr lang="en-GB"/>
          </a:p>
        </p:txBody>
      </p:sp>
      <p:sp>
        <p:nvSpPr>
          <p:cNvPr id="24590" name="Line 20"/>
          <p:cNvSpPr>
            <a:spLocks noChangeShapeType="1"/>
          </p:cNvSpPr>
          <p:nvPr/>
        </p:nvSpPr>
        <p:spPr bwMode="auto">
          <a:xfrm flipV="1">
            <a:off x="6019800" y="2514600"/>
            <a:ext cx="152400" cy="457200"/>
          </a:xfrm>
          <a:prstGeom prst="line">
            <a:avLst/>
          </a:prstGeom>
          <a:noFill/>
          <a:ln w="28575">
            <a:solidFill>
              <a:schemeClr val="tx1"/>
            </a:solidFill>
            <a:round/>
            <a:headEnd/>
            <a:tailEnd type="triangle" w="med" len="med"/>
          </a:ln>
        </p:spPr>
        <p:txBody>
          <a:bodyPr wrap="none" anchor="ctr"/>
          <a:lstStyle/>
          <a:p>
            <a:endParaRPr lang="en-GB"/>
          </a:p>
        </p:txBody>
      </p:sp>
      <p:sp>
        <p:nvSpPr>
          <p:cNvPr id="24591" name="Line 21"/>
          <p:cNvSpPr>
            <a:spLocks noChangeShapeType="1"/>
          </p:cNvSpPr>
          <p:nvPr/>
        </p:nvSpPr>
        <p:spPr bwMode="auto">
          <a:xfrm flipV="1">
            <a:off x="7772400" y="2514600"/>
            <a:ext cx="304800" cy="1752600"/>
          </a:xfrm>
          <a:prstGeom prst="line">
            <a:avLst/>
          </a:prstGeom>
          <a:noFill/>
          <a:ln w="28575">
            <a:solidFill>
              <a:schemeClr val="tx1"/>
            </a:solidFill>
            <a:round/>
            <a:headEnd/>
            <a:tailEnd type="triangle" w="med" len="med"/>
          </a:ln>
        </p:spPr>
        <p:txBody>
          <a:bodyPr wrap="none" anchor="ctr"/>
          <a:lstStyle/>
          <a:p>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295400" y="152400"/>
            <a:ext cx="7391400" cy="647700"/>
          </a:xfrm>
        </p:spPr>
        <p:txBody>
          <a:bodyPr lIns="0" tIns="0" rIns="0" bIns="0">
            <a:normAutofit/>
          </a:bodyPr>
          <a:lstStyle/>
          <a:p>
            <a:pPr algn="ct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600" b="1" dirty="0">
                <a:solidFill>
                  <a:srgbClr val="E4005C"/>
                </a:solidFill>
                <a:latin typeface="Times New Roman" panose="02020603050405020304" pitchFamily="18" charset="0"/>
                <a:cs typeface="Times New Roman" panose="02020603050405020304" pitchFamily="18" charset="0"/>
              </a:rPr>
              <a:t>1. Repeater</a:t>
            </a:r>
            <a:endParaRPr lang="en-GB" sz="3600" b="1" dirty="0">
              <a:solidFill>
                <a:srgbClr val="E4005C"/>
              </a:solidFill>
              <a:latin typeface="Times New Roman" panose="02020603050405020304" pitchFamily="18" charset="0"/>
              <a:cs typeface="Times New Roman" panose="02020603050405020304" pitchFamily="18" charset="0"/>
            </a:endParaRPr>
          </a:p>
        </p:txBody>
      </p:sp>
      <p:sp>
        <p:nvSpPr>
          <p:cNvPr id="37891" name="Rectangle 3"/>
          <p:cNvSpPr>
            <a:spLocks noGrp="1" noChangeArrowheads="1"/>
          </p:cNvSpPr>
          <p:nvPr>
            <p:ph type="body" sz="half" idx="1"/>
          </p:nvPr>
        </p:nvSpPr>
        <p:spPr>
          <a:xfrm>
            <a:off x="0" y="999331"/>
            <a:ext cx="9144000" cy="5706269"/>
          </a:xfrm>
        </p:spPr>
        <p:txBody>
          <a:bodyPr>
            <a:noAutofit/>
          </a:bodyPr>
          <a:lstStyle/>
          <a:p>
            <a:pPr marL="555625" indent="-457200" algn="just" defTabSz="414338" eaLnBrk="1" hangingPunct="1">
              <a:lnSpc>
                <a:spcPct val="150000"/>
              </a:lnSpc>
              <a:spcBef>
                <a:spcPts val="0"/>
              </a:spcBef>
              <a:buClr>
                <a:srgbClr val="CC0000"/>
              </a:buClr>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A repeater </a:t>
            </a:r>
            <a:r>
              <a:rPr lang="en-US" sz="2800" dirty="0">
                <a:solidFill>
                  <a:srgbClr val="FF0000"/>
                </a:solidFill>
                <a:latin typeface="Times New Roman" panose="02020603050405020304" pitchFamily="18" charset="0"/>
                <a:cs typeface="Times New Roman" panose="02020603050405020304" pitchFamily="18" charset="0"/>
              </a:rPr>
              <a:t>receives a signa</a:t>
            </a:r>
            <a:r>
              <a:rPr lang="en-US" sz="2800" dirty="0">
                <a:latin typeface="Times New Roman" panose="02020603050405020304" pitchFamily="18" charset="0"/>
                <a:cs typeface="Times New Roman" panose="02020603050405020304" pitchFamily="18" charset="0"/>
              </a:rPr>
              <a:t>l, </a:t>
            </a:r>
            <a:r>
              <a:rPr lang="en-US" sz="2800" dirty="0">
                <a:solidFill>
                  <a:srgbClr val="FF0000"/>
                </a:solidFill>
                <a:latin typeface="Times New Roman" panose="02020603050405020304" pitchFamily="18" charset="0"/>
                <a:cs typeface="Times New Roman" panose="02020603050405020304" pitchFamily="18" charset="0"/>
              </a:rPr>
              <a:t>regenerates</a:t>
            </a:r>
            <a:r>
              <a:rPr lang="en-US" sz="2800" dirty="0">
                <a:latin typeface="Times New Roman" panose="02020603050405020304" pitchFamily="18" charset="0"/>
                <a:cs typeface="Times New Roman" panose="02020603050405020304" pitchFamily="18" charset="0"/>
              </a:rPr>
              <a:t> it, and passes it on. </a:t>
            </a:r>
          </a:p>
          <a:p>
            <a:pPr marL="555625" indent="-457200" algn="just" defTabSz="414338" eaLnBrk="1" hangingPunct="1">
              <a:lnSpc>
                <a:spcPct val="150000"/>
              </a:lnSpc>
              <a:spcBef>
                <a:spcPts val="0"/>
              </a:spcBef>
              <a:buClr>
                <a:srgbClr val="CC0000"/>
              </a:buClr>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It can regenerate signals at </a:t>
            </a:r>
            <a:r>
              <a:rPr lang="en-US" sz="2800" dirty="0">
                <a:solidFill>
                  <a:srgbClr val="FF0000"/>
                </a:solidFill>
                <a:latin typeface="Times New Roman" panose="02020603050405020304" pitchFamily="18" charset="0"/>
                <a:cs typeface="Times New Roman" panose="02020603050405020304" pitchFamily="18" charset="0"/>
              </a:rPr>
              <a:t>the bit level </a:t>
            </a:r>
            <a:r>
              <a:rPr lang="en-US" sz="2800" dirty="0">
                <a:latin typeface="Times New Roman" panose="02020603050405020304" pitchFamily="18" charset="0"/>
                <a:cs typeface="Times New Roman" panose="02020603050405020304" pitchFamily="18" charset="0"/>
              </a:rPr>
              <a:t>to allow them to travel a </a:t>
            </a:r>
            <a:r>
              <a:rPr lang="en-US" sz="2800" dirty="0">
                <a:solidFill>
                  <a:srgbClr val="FF0000"/>
                </a:solidFill>
                <a:latin typeface="Times New Roman" panose="02020603050405020304" pitchFamily="18" charset="0"/>
                <a:cs typeface="Times New Roman" panose="02020603050405020304" pitchFamily="18" charset="0"/>
              </a:rPr>
              <a:t>longer distance </a:t>
            </a:r>
            <a:r>
              <a:rPr lang="en-US" sz="2800" dirty="0">
                <a:latin typeface="Times New Roman" panose="02020603050405020304" pitchFamily="18" charset="0"/>
                <a:cs typeface="Times New Roman" panose="02020603050405020304" pitchFamily="18" charset="0"/>
              </a:rPr>
              <a:t>on the media.</a:t>
            </a:r>
          </a:p>
          <a:p>
            <a:pPr marL="555625" indent="-457200" algn="just" defTabSz="414338" eaLnBrk="1" hangingPunct="1">
              <a:lnSpc>
                <a:spcPct val="150000"/>
              </a:lnSpc>
              <a:spcBef>
                <a:spcPts val="0"/>
              </a:spcBef>
              <a:buClr>
                <a:srgbClr val="CC0000"/>
              </a:buClr>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It operates at </a:t>
            </a:r>
            <a:r>
              <a:rPr lang="en-US" sz="2800" dirty="0">
                <a:solidFill>
                  <a:srgbClr val="FF0000"/>
                </a:solidFill>
                <a:latin typeface="Times New Roman" panose="02020603050405020304" pitchFamily="18" charset="0"/>
                <a:cs typeface="Times New Roman" panose="02020603050405020304" pitchFamily="18" charset="0"/>
              </a:rPr>
              <a:t>Physical Layer </a:t>
            </a:r>
            <a:r>
              <a:rPr lang="en-US" sz="2800" dirty="0">
                <a:latin typeface="Times New Roman" panose="02020603050405020304" pitchFamily="18" charset="0"/>
                <a:cs typeface="Times New Roman" panose="02020603050405020304" pitchFamily="18" charset="0"/>
              </a:rPr>
              <a:t>of OSI</a:t>
            </a:r>
          </a:p>
          <a:p>
            <a:pPr marL="555625" indent="-457200" algn="just" defTabSz="414338" eaLnBrk="1" hangingPunct="1">
              <a:lnSpc>
                <a:spcPct val="150000"/>
              </a:lnSpc>
              <a:spcBef>
                <a:spcPts val="0"/>
              </a:spcBef>
              <a:buClr>
                <a:srgbClr val="CC0000"/>
              </a:buClr>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The </a:t>
            </a:r>
            <a:r>
              <a:rPr lang="en-US" sz="2800" dirty="0">
                <a:solidFill>
                  <a:srgbClr val="FF0000"/>
                </a:solidFill>
                <a:latin typeface="Times New Roman" panose="02020603050405020304" pitchFamily="18" charset="0"/>
                <a:cs typeface="Times New Roman" panose="02020603050405020304" pitchFamily="18" charset="0"/>
              </a:rPr>
              <a:t>Four Repeater </a:t>
            </a:r>
            <a:r>
              <a:rPr lang="en-US" sz="2800" dirty="0">
                <a:latin typeface="Times New Roman" panose="02020603050405020304" pitchFamily="18" charset="0"/>
                <a:cs typeface="Times New Roman" panose="02020603050405020304" pitchFamily="18" charset="0"/>
              </a:rPr>
              <a:t>Rule for 10-Mbps Ethernet should be used as a standard when extending </a:t>
            </a:r>
            <a:r>
              <a:rPr lang="en-US" sz="2800" dirty="0">
                <a:solidFill>
                  <a:srgbClr val="FF0000"/>
                </a:solidFill>
                <a:latin typeface="Times New Roman" panose="02020603050405020304" pitchFamily="18" charset="0"/>
                <a:cs typeface="Times New Roman" panose="02020603050405020304" pitchFamily="18" charset="0"/>
              </a:rPr>
              <a:t>LAN segments</a:t>
            </a:r>
            <a:r>
              <a:rPr lang="en-US" sz="2800" dirty="0">
                <a:latin typeface="Times New Roman" panose="02020603050405020304" pitchFamily="18" charset="0"/>
                <a:cs typeface="Times New Roman" panose="02020603050405020304" pitchFamily="18" charset="0"/>
              </a:rPr>
              <a:t>. </a:t>
            </a:r>
          </a:p>
          <a:p>
            <a:pPr marL="555625" indent="-457200" algn="just" defTabSz="414338" eaLnBrk="1" hangingPunct="1">
              <a:lnSpc>
                <a:spcPct val="150000"/>
              </a:lnSpc>
              <a:spcBef>
                <a:spcPts val="0"/>
              </a:spcBef>
              <a:buClr>
                <a:srgbClr val="CC0000"/>
              </a:buClr>
              <a:buFont typeface="Wingdings" panose="05000000000000000000" pitchFamily="2" charset="2"/>
              <a:buChar char="§"/>
              <a:defRPr/>
            </a:pPr>
            <a:r>
              <a:rPr lang="en-US" sz="2800" dirty="0">
                <a:latin typeface="Times New Roman" panose="02020603050405020304" pitchFamily="18" charset="0"/>
                <a:cs typeface="Times New Roman" panose="02020603050405020304" pitchFamily="18" charset="0"/>
              </a:rPr>
              <a:t>This rule states that </a:t>
            </a:r>
            <a:r>
              <a:rPr lang="en-US" sz="2800" dirty="0">
                <a:solidFill>
                  <a:srgbClr val="FF0000"/>
                </a:solidFill>
                <a:latin typeface="Times New Roman" panose="02020603050405020304" pitchFamily="18" charset="0"/>
                <a:cs typeface="Times New Roman" panose="02020603050405020304" pitchFamily="18" charset="0"/>
              </a:rPr>
              <a:t>no more than four repeaters </a:t>
            </a:r>
            <a:r>
              <a:rPr lang="en-US" sz="2800" dirty="0">
                <a:latin typeface="Times New Roman" panose="02020603050405020304" pitchFamily="18" charset="0"/>
                <a:cs typeface="Times New Roman" panose="02020603050405020304" pitchFamily="18" charset="0"/>
              </a:rPr>
              <a:t>can be used between hosts on a LAN. </a:t>
            </a:r>
          </a:p>
        </p:txBody>
      </p:sp>
      <p:sp>
        <p:nvSpPr>
          <p:cNvPr id="10" name="Slide Number Placeholder 9"/>
          <p:cNvSpPr>
            <a:spLocks noGrp="1"/>
          </p:cNvSpPr>
          <p:nvPr>
            <p:ph type="sldNum" sz="quarter" idx="12"/>
          </p:nvPr>
        </p:nvSpPr>
        <p:spPr/>
        <p:txBody>
          <a:bodyPr/>
          <a:lstStyle/>
          <a:p>
            <a:pPr>
              <a:defRPr/>
            </a:pPr>
            <a:fld id="{6A16FF1C-A69C-4EEE-B130-3B4A204F3767}" type="slidenum">
              <a:rPr lang="en-US" smtClean="0"/>
              <a:pPr>
                <a:defRPr/>
              </a:pPr>
              <a:t>3</a:t>
            </a:fld>
            <a:endParaRPr lang="en-US"/>
          </a:p>
        </p:txBody>
      </p:sp>
      <p:sp>
        <p:nvSpPr>
          <p:cNvPr id="5125" name="AutoShape 5"/>
          <p:cNvSpPr>
            <a:spLocks noChangeArrowheads="1"/>
          </p:cNvSpPr>
          <p:nvPr/>
        </p:nvSpPr>
        <p:spPr bwMode="auto">
          <a:xfrm>
            <a:off x="298450" y="650081"/>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US"/>
          </a:p>
        </p:txBody>
      </p:sp>
      <p:sp>
        <p:nvSpPr>
          <p:cNvPr id="5126" name="AutoShape 6"/>
          <p:cNvSpPr>
            <a:spLocks noChangeArrowheads="1"/>
          </p:cNvSpPr>
          <p:nvPr/>
        </p:nvSpPr>
        <p:spPr bwMode="auto">
          <a:xfrm>
            <a:off x="387350" y="809625"/>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US"/>
          </a:p>
        </p:txBody>
      </p:sp>
      <p:sp>
        <p:nvSpPr>
          <p:cNvPr id="5127" name="AutoShape 7"/>
          <p:cNvSpPr>
            <a:spLocks noChangeArrowheads="1"/>
          </p:cNvSpPr>
          <p:nvPr/>
        </p:nvSpPr>
        <p:spPr bwMode="auto">
          <a:xfrm>
            <a:off x="882650" y="952499"/>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5129"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28650" y="1"/>
            <a:ext cx="7886700" cy="457199"/>
          </a:xfrm>
        </p:spPr>
        <p:txBody>
          <a:bodyPr>
            <a:normAutofit fontScale="90000"/>
          </a:bodyPr>
          <a:lstStyle/>
          <a:p>
            <a:pPr algn="ctr" eaLnBrk="1" hangingPunct="1"/>
            <a:r>
              <a:rPr lang="en-US" b="1" dirty="0">
                <a:solidFill>
                  <a:srgbClr val="6600CC"/>
                </a:solidFill>
                <a:latin typeface="Times New Roman" panose="02020603050405020304" pitchFamily="18" charset="0"/>
                <a:cs typeface="Times New Roman" panose="02020603050405020304" pitchFamily="18" charset="0"/>
              </a:rPr>
              <a:t>Ethernet Datagram Structure---</a:t>
            </a:r>
          </a:p>
        </p:txBody>
      </p:sp>
      <p:sp>
        <p:nvSpPr>
          <p:cNvPr id="25603" name="Rectangle 3"/>
          <p:cNvSpPr>
            <a:spLocks noGrp="1" noChangeArrowheads="1"/>
          </p:cNvSpPr>
          <p:nvPr>
            <p:ph idx="1"/>
          </p:nvPr>
        </p:nvSpPr>
        <p:spPr>
          <a:xfrm>
            <a:off x="0" y="457200"/>
            <a:ext cx="9144000" cy="6264276"/>
          </a:xfrm>
        </p:spPr>
        <p:txBody>
          <a:bodyPr>
            <a:normAutofit fontScale="77500" lnSpcReduction="20000"/>
          </a:bodyPr>
          <a:lstStyle/>
          <a:p>
            <a:pPr algn="just" eaLnBrk="1" hangingPunct="1">
              <a:lnSpc>
                <a:spcPct val="160000"/>
              </a:lnSpc>
              <a:spcBef>
                <a:spcPts val="0"/>
              </a:spcBef>
              <a:buFont typeface="Wingdings" panose="05000000000000000000" pitchFamily="2" charset="2"/>
              <a:buChar char="§"/>
            </a:pPr>
            <a:r>
              <a:rPr lang="en-US" sz="2800" b="1" dirty="0">
                <a:solidFill>
                  <a:srgbClr val="FF0000"/>
                </a:solidFill>
                <a:latin typeface="Times New Roman" panose="02020603050405020304" pitchFamily="18" charset="0"/>
                <a:cs typeface="Times New Roman" panose="02020603050405020304" pitchFamily="18" charset="0"/>
              </a:rPr>
              <a:t>Preamble</a:t>
            </a:r>
            <a:r>
              <a:rPr lang="en-US" sz="2800" dirty="0">
                <a:latin typeface="Times New Roman" panose="02020603050405020304" pitchFamily="18" charset="0"/>
                <a:cs typeface="Times New Roman" panose="02020603050405020304" pitchFamily="18" charset="0"/>
              </a:rPr>
              <a:t>: </a:t>
            </a:r>
          </a:p>
          <a:p>
            <a:pPr algn="just" eaLnBrk="1" hangingPunct="1">
              <a:lnSpc>
                <a:spcPct val="160000"/>
              </a:lnSpc>
              <a:spcBef>
                <a:spcPts val="0"/>
              </a:spcBef>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Repeating Flag that ID’s the sequence as an Ethernet datagram </a:t>
            </a:r>
          </a:p>
          <a:p>
            <a:pPr algn="just" eaLnBrk="1" hangingPunct="1">
              <a:lnSpc>
                <a:spcPct val="160000"/>
              </a:lnSpc>
              <a:spcBef>
                <a:spcPts val="0"/>
              </a:spcBef>
              <a:buFont typeface="Wingdings" panose="05000000000000000000" pitchFamily="2" charset="2"/>
              <a:buChar char="§"/>
            </a:pPr>
            <a:r>
              <a:rPr lang="en-US" sz="2800" b="1" dirty="0">
                <a:solidFill>
                  <a:srgbClr val="FF0000"/>
                </a:solidFill>
                <a:latin typeface="Times New Roman" panose="02020603050405020304" pitchFamily="18" charset="0"/>
                <a:cs typeface="Times New Roman" panose="02020603050405020304" pitchFamily="18" charset="0"/>
              </a:rPr>
              <a:t>Destination Address</a:t>
            </a:r>
            <a:r>
              <a:rPr lang="en-US" sz="2800" dirty="0">
                <a:latin typeface="Times New Roman" panose="02020603050405020304" pitchFamily="18" charset="0"/>
                <a:cs typeface="Times New Roman" panose="02020603050405020304" pitchFamily="18" charset="0"/>
              </a:rPr>
              <a:t>:  </a:t>
            </a:r>
          </a:p>
          <a:p>
            <a:pPr algn="just" eaLnBrk="1" hangingPunct="1">
              <a:lnSpc>
                <a:spcPct val="160000"/>
              </a:lnSpc>
              <a:spcBef>
                <a:spcPts val="0"/>
              </a:spcBef>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Unique identifier found nowhere else but on the Network Interface Card to whom the datagram is being sent</a:t>
            </a:r>
          </a:p>
          <a:p>
            <a:pPr algn="just" eaLnBrk="1" hangingPunct="1">
              <a:lnSpc>
                <a:spcPct val="160000"/>
              </a:lnSpc>
              <a:spcBef>
                <a:spcPts val="0"/>
              </a:spcBef>
              <a:buFont typeface="Wingdings" panose="05000000000000000000" pitchFamily="2" charset="2"/>
              <a:buChar char="§"/>
            </a:pPr>
            <a:r>
              <a:rPr lang="en-US" sz="2800" b="1" dirty="0">
                <a:solidFill>
                  <a:srgbClr val="FF0000"/>
                </a:solidFill>
                <a:latin typeface="Times New Roman" panose="02020603050405020304" pitchFamily="18" charset="0"/>
                <a:cs typeface="Times New Roman" panose="02020603050405020304" pitchFamily="18" charset="0"/>
              </a:rPr>
              <a:t>Source Address</a:t>
            </a:r>
            <a:r>
              <a:rPr lang="en-US" sz="2800" dirty="0">
                <a:latin typeface="Times New Roman" panose="02020603050405020304" pitchFamily="18" charset="0"/>
                <a:cs typeface="Times New Roman" panose="02020603050405020304" pitchFamily="18" charset="0"/>
              </a:rPr>
              <a:t>:  </a:t>
            </a:r>
          </a:p>
          <a:p>
            <a:pPr algn="just" eaLnBrk="1" hangingPunct="1">
              <a:lnSpc>
                <a:spcPct val="160000"/>
              </a:lnSpc>
              <a:spcBef>
                <a:spcPts val="0"/>
              </a:spcBef>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Who originated the datagram</a:t>
            </a:r>
          </a:p>
          <a:p>
            <a:pPr algn="just" eaLnBrk="1" hangingPunct="1">
              <a:lnSpc>
                <a:spcPct val="160000"/>
              </a:lnSpc>
              <a:spcBef>
                <a:spcPts val="0"/>
              </a:spcBef>
              <a:buFont typeface="Wingdings" panose="05000000000000000000" pitchFamily="2" charset="2"/>
              <a:buChar char="§"/>
            </a:pPr>
            <a:r>
              <a:rPr lang="en-US" sz="2800" b="1" dirty="0">
                <a:solidFill>
                  <a:srgbClr val="FF0000"/>
                </a:solidFill>
                <a:latin typeface="Times New Roman" panose="02020603050405020304" pitchFamily="18" charset="0"/>
                <a:cs typeface="Times New Roman" panose="02020603050405020304" pitchFamily="18" charset="0"/>
              </a:rPr>
              <a:t>Type Field</a:t>
            </a:r>
            <a:r>
              <a:rPr lang="en-US" sz="2800" dirty="0">
                <a:latin typeface="Times New Roman" panose="02020603050405020304" pitchFamily="18" charset="0"/>
                <a:cs typeface="Times New Roman" panose="02020603050405020304" pitchFamily="18" charset="0"/>
              </a:rPr>
              <a:t>: </a:t>
            </a:r>
          </a:p>
          <a:p>
            <a:pPr algn="just" eaLnBrk="1" hangingPunct="1">
              <a:lnSpc>
                <a:spcPct val="160000"/>
              </a:lnSpc>
              <a:spcBef>
                <a:spcPts val="0"/>
              </a:spcBef>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Tells the recipient what kind of datagram is being received (IP, UDP, </a:t>
            </a:r>
            <a:r>
              <a:rPr lang="en-US" sz="2800" dirty="0" err="1">
                <a:latin typeface="Times New Roman" panose="02020603050405020304" pitchFamily="18" charset="0"/>
                <a:cs typeface="Times New Roman" panose="02020603050405020304" pitchFamily="18" charset="0"/>
              </a:rPr>
              <a:t>etc</a:t>
            </a:r>
            <a:r>
              <a:rPr lang="en-US" sz="2800" dirty="0">
                <a:latin typeface="Times New Roman" panose="02020603050405020304" pitchFamily="18" charset="0"/>
                <a:cs typeface="Times New Roman" panose="02020603050405020304" pitchFamily="18" charset="0"/>
              </a:rPr>
              <a:t>)</a:t>
            </a:r>
          </a:p>
          <a:p>
            <a:pPr algn="just" eaLnBrk="1" hangingPunct="1">
              <a:lnSpc>
                <a:spcPct val="160000"/>
              </a:lnSpc>
              <a:spcBef>
                <a:spcPts val="0"/>
              </a:spcBef>
              <a:buFont typeface="Wingdings" panose="05000000000000000000" pitchFamily="2" charset="2"/>
              <a:buChar char="§"/>
            </a:pPr>
            <a:r>
              <a:rPr lang="en-US" sz="2800" b="1" dirty="0">
                <a:solidFill>
                  <a:srgbClr val="FF0000"/>
                </a:solidFill>
                <a:latin typeface="Times New Roman" panose="02020603050405020304" pitchFamily="18" charset="0"/>
                <a:cs typeface="Times New Roman" panose="02020603050405020304" pitchFamily="18" charset="0"/>
              </a:rPr>
              <a:t>Data</a:t>
            </a:r>
            <a:r>
              <a:rPr lang="en-US" sz="2800" dirty="0">
                <a:latin typeface="Times New Roman" panose="02020603050405020304" pitchFamily="18" charset="0"/>
                <a:cs typeface="Times New Roman" panose="02020603050405020304" pitchFamily="18" charset="0"/>
              </a:rPr>
              <a:t>: </a:t>
            </a:r>
          </a:p>
          <a:p>
            <a:pPr algn="just" eaLnBrk="1" hangingPunct="1">
              <a:lnSpc>
                <a:spcPct val="160000"/>
              </a:lnSpc>
              <a:spcBef>
                <a:spcPts val="0"/>
              </a:spcBef>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What it is that you are trying to send (text, JEPG, MP3, </a:t>
            </a:r>
            <a:r>
              <a:rPr lang="en-US" sz="2800" dirty="0" err="1">
                <a:latin typeface="Times New Roman" panose="02020603050405020304" pitchFamily="18" charset="0"/>
                <a:cs typeface="Times New Roman" panose="02020603050405020304" pitchFamily="18" charset="0"/>
              </a:rPr>
              <a:t>etc</a:t>
            </a:r>
            <a:r>
              <a:rPr lang="en-US" sz="2800" dirty="0">
                <a:latin typeface="Times New Roman" panose="02020603050405020304" pitchFamily="18" charset="0"/>
                <a:cs typeface="Times New Roman" panose="02020603050405020304" pitchFamily="18" charset="0"/>
              </a:rPr>
              <a:t>)</a:t>
            </a:r>
          </a:p>
          <a:p>
            <a:pPr algn="just" eaLnBrk="1" hangingPunct="1">
              <a:lnSpc>
                <a:spcPct val="160000"/>
              </a:lnSpc>
              <a:spcBef>
                <a:spcPts val="0"/>
              </a:spcBef>
              <a:buFont typeface="Wingdings" panose="05000000000000000000" pitchFamily="2" charset="2"/>
              <a:buChar char="§"/>
            </a:pPr>
            <a:r>
              <a:rPr lang="en-US" sz="2800" b="1" dirty="0">
                <a:solidFill>
                  <a:srgbClr val="FF0000"/>
                </a:solidFill>
                <a:latin typeface="Times New Roman" panose="02020603050405020304" pitchFamily="18" charset="0"/>
                <a:cs typeface="Times New Roman" panose="02020603050405020304" pitchFamily="18" charset="0"/>
              </a:rPr>
              <a:t>Frame Check Sequence</a:t>
            </a:r>
            <a:r>
              <a:rPr lang="en-US" sz="2800" dirty="0">
                <a:latin typeface="Times New Roman" panose="02020603050405020304" pitchFamily="18" charset="0"/>
                <a:cs typeface="Times New Roman" panose="02020603050405020304" pitchFamily="18" charset="0"/>
              </a:rPr>
              <a:t>: </a:t>
            </a:r>
          </a:p>
          <a:p>
            <a:pPr algn="just" eaLnBrk="1" hangingPunct="1">
              <a:lnSpc>
                <a:spcPct val="160000"/>
              </a:lnSpc>
              <a:spcBef>
                <a:spcPts val="0"/>
              </a:spcBef>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Detects and corrects errors </a:t>
            </a:r>
          </a:p>
        </p:txBody>
      </p:sp>
      <p:sp>
        <p:nvSpPr>
          <p:cNvPr id="4" name="Slide Number Placeholder 3"/>
          <p:cNvSpPr>
            <a:spLocks noGrp="1"/>
          </p:cNvSpPr>
          <p:nvPr>
            <p:ph type="sldNum" sz="quarter" idx="12"/>
          </p:nvPr>
        </p:nvSpPr>
        <p:spPr/>
        <p:txBody>
          <a:bodyPr/>
          <a:lstStyle/>
          <a:p>
            <a:pPr>
              <a:defRPr/>
            </a:pPr>
            <a:fld id="{7C6BCC70-DA34-475F-9F12-5FD02F78332F}"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0"/>
            <a:ext cx="8229600" cy="457200"/>
          </a:xfrm>
        </p:spPr>
        <p:txBody>
          <a:bodyPr lIns="0" tIns="0" rIns="0" bIns="0">
            <a:normAutofit/>
          </a:bodyPr>
          <a:lstStyle/>
          <a:p>
            <a:pPr algn="ct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200" b="1" dirty="0">
                <a:solidFill>
                  <a:srgbClr val="CC0000"/>
                </a:solidFill>
                <a:latin typeface="Times New Roman" panose="02020603050405020304" pitchFamily="18" charset="0"/>
                <a:cs typeface="Times New Roman" panose="02020603050405020304" pitchFamily="18" charset="0"/>
              </a:rPr>
              <a:t>Ethernet Tidbits</a:t>
            </a:r>
            <a:endParaRPr lang="en-GB" sz="3200" b="1" dirty="0">
              <a:solidFill>
                <a:srgbClr val="CC0000"/>
              </a:solidFill>
              <a:latin typeface="Times New Roman" panose="02020603050405020304" pitchFamily="18" charset="0"/>
              <a:cs typeface="Times New Roman" panose="02020603050405020304" pitchFamily="18" charset="0"/>
            </a:endParaRPr>
          </a:p>
        </p:txBody>
      </p:sp>
      <p:sp>
        <p:nvSpPr>
          <p:cNvPr id="26627" name="Rectangle 3"/>
          <p:cNvSpPr>
            <a:spLocks noGrp="1" noChangeArrowheads="1"/>
          </p:cNvSpPr>
          <p:nvPr>
            <p:ph type="body" sz="half" idx="1"/>
          </p:nvPr>
        </p:nvSpPr>
        <p:spPr>
          <a:xfrm>
            <a:off x="0" y="457200"/>
            <a:ext cx="9144000" cy="6553200"/>
          </a:xfrm>
        </p:spPr>
        <p:txBody>
          <a:bodyPr>
            <a:normAutofit fontScale="92500"/>
          </a:bodyPr>
          <a:lstStyle/>
          <a:p>
            <a:pPr marL="555625" indent="-457200" algn="just" defTabSz="414338" eaLnBrk="1" hangingPunct="1">
              <a:lnSpc>
                <a:spcPct val="15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If a message has less than </a:t>
            </a:r>
            <a:r>
              <a:rPr lang="en-US" sz="2800" dirty="0">
                <a:solidFill>
                  <a:srgbClr val="FF0000"/>
                </a:solidFill>
                <a:latin typeface="Times New Roman" panose="02020603050405020304" pitchFamily="18" charset="0"/>
                <a:cs typeface="Times New Roman" panose="02020603050405020304" pitchFamily="18" charset="0"/>
              </a:rPr>
              <a:t>46 bytes </a:t>
            </a:r>
            <a:r>
              <a:rPr lang="en-US" sz="2800" dirty="0">
                <a:latin typeface="Times New Roman" panose="02020603050405020304" pitchFamily="18" charset="0"/>
                <a:cs typeface="Times New Roman" panose="02020603050405020304" pitchFamily="18" charset="0"/>
              </a:rPr>
              <a:t>of data</a:t>
            </a:r>
            <a:r>
              <a:rPr lang="en-US" sz="2800" dirty="0">
                <a:solidFill>
                  <a:srgbClr val="FF0000"/>
                </a:solidFill>
                <a:latin typeface="Times New Roman" panose="02020603050405020304" pitchFamily="18" charset="0"/>
                <a:cs typeface="Times New Roman" panose="02020603050405020304" pitchFamily="18" charset="0"/>
              </a:rPr>
              <a:t>, “padding” </a:t>
            </a:r>
            <a:r>
              <a:rPr lang="en-US" sz="2800" dirty="0">
                <a:latin typeface="Times New Roman" panose="02020603050405020304" pitchFamily="18" charset="0"/>
                <a:cs typeface="Times New Roman" panose="02020603050405020304" pitchFamily="18" charset="0"/>
              </a:rPr>
              <a:t>is added</a:t>
            </a:r>
          </a:p>
          <a:p>
            <a:pPr marL="555625" indent="-457200" algn="just" defTabSz="414338" eaLnBrk="1" hangingPunct="1">
              <a:lnSpc>
                <a:spcPct val="150000"/>
              </a:lnSpc>
              <a:spcBef>
                <a:spcPts val="0"/>
              </a:spcBef>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Ethernet is often referred to as </a:t>
            </a:r>
            <a:r>
              <a:rPr lang="en-US" sz="2800" b="1" dirty="0">
                <a:latin typeface="Times New Roman" panose="02020603050405020304" pitchFamily="18" charset="0"/>
                <a:cs typeface="Times New Roman" panose="02020603050405020304" pitchFamily="18" charset="0"/>
              </a:rPr>
              <a:t>100 Base T</a:t>
            </a:r>
          </a:p>
          <a:p>
            <a:pPr marL="979488" lvl="1" indent="-457200" algn="just" defTabSz="414338" eaLnBrk="1" hangingPunct="1">
              <a:lnSpc>
                <a:spcPct val="15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First digit is the </a:t>
            </a:r>
            <a:r>
              <a:rPr lang="en-US" sz="2800" dirty="0">
                <a:solidFill>
                  <a:srgbClr val="FF0000"/>
                </a:solidFill>
                <a:latin typeface="Times New Roman" panose="02020603050405020304" pitchFamily="18" charset="0"/>
                <a:cs typeface="Times New Roman" panose="02020603050405020304" pitchFamily="18" charset="0"/>
              </a:rPr>
              <a:t>speed</a:t>
            </a:r>
            <a:r>
              <a:rPr lang="en-US" sz="2800" dirty="0">
                <a:latin typeface="Times New Roman" panose="02020603050405020304" pitchFamily="18" charset="0"/>
                <a:cs typeface="Times New Roman" panose="02020603050405020304" pitchFamily="18" charset="0"/>
              </a:rPr>
              <a:t> of the system in Mbps</a:t>
            </a:r>
          </a:p>
          <a:p>
            <a:pPr marL="979488" lvl="1" indent="-457200" algn="just" defTabSz="414338" eaLnBrk="1" hangingPunct="1">
              <a:lnSpc>
                <a:spcPct val="15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Base refers to a cable or wire system</a:t>
            </a:r>
          </a:p>
          <a:p>
            <a:pPr marL="979488" lvl="1" indent="-457200" algn="just" defTabSz="414338" eaLnBrk="1" hangingPunct="1">
              <a:lnSpc>
                <a:spcPct val="15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 refers to the system is </a:t>
            </a:r>
            <a:r>
              <a:rPr lang="en-US" sz="2800" dirty="0">
                <a:solidFill>
                  <a:srgbClr val="FF0000"/>
                </a:solidFill>
                <a:latin typeface="Times New Roman" panose="02020603050405020304" pitchFamily="18" charset="0"/>
                <a:cs typeface="Times New Roman" panose="02020603050405020304" pitchFamily="18" charset="0"/>
              </a:rPr>
              <a:t>UTP</a:t>
            </a:r>
            <a:r>
              <a:rPr lang="en-US" sz="2800" dirty="0">
                <a:latin typeface="Times New Roman" panose="02020603050405020304" pitchFamily="18" charset="0"/>
                <a:cs typeface="Times New Roman" panose="02020603050405020304" pitchFamily="18" charset="0"/>
              </a:rPr>
              <a:t>: Unshielded Twisted Pair</a:t>
            </a:r>
          </a:p>
          <a:p>
            <a:pPr marL="979488" lvl="1" indent="-457200" algn="just" defTabSz="414338" eaLnBrk="1" hangingPunct="1">
              <a:lnSpc>
                <a:spcPct val="150000"/>
              </a:lnSpc>
              <a:spcBef>
                <a:spcPts val="0"/>
              </a:spcBef>
              <a:buFont typeface="Wingdings" panose="05000000000000000000" pitchFamily="2" charset="2"/>
              <a:buChar char="§"/>
            </a:pPr>
            <a:r>
              <a:rPr lang="en-US" sz="2800" dirty="0">
                <a:solidFill>
                  <a:srgbClr val="FF0000"/>
                </a:solidFill>
                <a:latin typeface="Times New Roman" panose="02020603050405020304" pitchFamily="18" charset="0"/>
                <a:cs typeface="Times New Roman" panose="02020603050405020304" pitchFamily="18" charset="0"/>
              </a:rPr>
              <a:t>10 Base 5</a:t>
            </a:r>
            <a:r>
              <a:rPr lang="en-US" sz="2800" dirty="0">
                <a:latin typeface="Times New Roman" panose="02020603050405020304" pitchFamily="18" charset="0"/>
                <a:cs typeface="Times New Roman" panose="02020603050405020304" pitchFamily="18" charset="0"/>
              </a:rPr>
              <a:t> stands for  10 Mbps on a cable that can go 500 m (multiply the last number by 100 meters)</a:t>
            </a:r>
          </a:p>
          <a:p>
            <a:pPr marL="979488" lvl="1" indent="-457200" algn="just" defTabSz="414338" eaLnBrk="1" hangingPunct="1">
              <a:lnSpc>
                <a:spcPct val="150000"/>
              </a:lnSpc>
              <a:spcBef>
                <a:spcPts val="0"/>
              </a:spcBef>
              <a:buFont typeface="Wingdings" panose="05000000000000000000" pitchFamily="2" charset="2"/>
              <a:buChar char="§"/>
            </a:pPr>
            <a:r>
              <a:rPr lang="en-US" sz="2800" dirty="0">
                <a:solidFill>
                  <a:srgbClr val="FF0000"/>
                </a:solidFill>
                <a:latin typeface="Times New Roman" panose="02020603050405020304" pitchFamily="18" charset="0"/>
                <a:cs typeface="Times New Roman" panose="02020603050405020304" pitchFamily="18" charset="0"/>
              </a:rPr>
              <a:t>10 Base 2</a:t>
            </a:r>
            <a:r>
              <a:rPr lang="en-US" sz="2800" dirty="0">
                <a:latin typeface="Times New Roman" panose="02020603050405020304" pitchFamily="18" charset="0"/>
                <a:cs typeface="Times New Roman" panose="02020603050405020304" pitchFamily="18" charset="0"/>
              </a:rPr>
              <a:t> stands for 10 Mbps for 2 hundred meters</a:t>
            </a:r>
          </a:p>
          <a:p>
            <a:pPr marL="979488" lvl="1" indent="-457200" algn="just" defTabSz="414338" eaLnBrk="1" hangingPunct="1">
              <a:lnSpc>
                <a:spcPct val="150000"/>
              </a:lnSpc>
              <a:spcBef>
                <a:spcPts val="0"/>
              </a:spcBef>
              <a:buFont typeface="Wingdings" panose="05000000000000000000" pitchFamily="2" charset="2"/>
              <a:buChar char="§"/>
            </a:pPr>
            <a:r>
              <a:rPr lang="en-US" sz="2800" dirty="0">
                <a:solidFill>
                  <a:schemeClr val="accent2"/>
                </a:solidFill>
                <a:latin typeface="Times New Roman" panose="02020603050405020304" pitchFamily="18" charset="0"/>
                <a:cs typeface="Times New Roman" panose="02020603050405020304" pitchFamily="18" charset="0"/>
              </a:rPr>
              <a:t>10 Base 5 </a:t>
            </a:r>
            <a:r>
              <a:rPr lang="en-US" sz="2800" dirty="0">
                <a:latin typeface="Times New Roman" panose="02020603050405020304" pitchFamily="18" charset="0"/>
                <a:cs typeface="Times New Roman" panose="02020603050405020304" pitchFamily="18" charset="0"/>
              </a:rPr>
              <a:t>and </a:t>
            </a:r>
            <a:r>
              <a:rPr lang="en-US" sz="2800" dirty="0">
                <a:solidFill>
                  <a:srgbClr val="008000"/>
                </a:solidFill>
                <a:latin typeface="Times New Roman" panose="02020603050405020304" pitchFamily="18" charset="0"/>
                <a:cs typeface="Times New Roman" panose="02020603050405020304" pitchFamily="18" charset="0"/>
              </a:rPr>
              <a:t>10 Base 2 </a:t>
            </a:r>
            <a:r>
              <a:rPr lang="en-US" sz="2800" dirty="0">
                <a:latin typeface="Times New Roman" panose="02020603050405020304" pitchFamily="18" charset="0"/>
                <a:cs typeface="Times New Roman" panose="02020603050405020304" pitchFamily="18" charset="0"/>
              </a:rPr>
              <a:t>identifies Ethernet LANs using </a:t>
            </a:r>
            <a:r>
              <a:rPr lang="en-US" sz="2800" dirty="0">
                <a:solidFill>
                  <a:schemeClr val="accent2"/>
                </a:solidFill>
                <a:latin typeface="Times New Roman" panose="02020603050405020304" pitchFamily="18" charset="0"/>
                <a:cs typeface="Times New Roman" panose="02020603050405020304" pitchFamily="18" charset="0"/>
              </a:rPr>
              <a:t>thick net</a:t>
            </a:r>
            <a:r>
              <a:rPr lang="en-US" sz="2800" dirty="0">
                <a:latin typeface="Times New Roman" panose="02020603050405020304" pitchFamily="18" charset="0"/>
                <a:cs typeface="Times New Roman" panose="02020603050405020304" pitchFamily="18" charset="0"/>
              </a:rPr>
              <a:t> and </a:t>
            </a:r>
            <a:r>
              <a:rPr lang="en-US" sz="2800" dirty="0">
                <a:solidFill>
                  <a:srgbClr val="008000"/>
                </a:solidFill>
                <a:latin typeface="Times New Roman" panose="02020603050405020304" pitchFamily="18" charset="0"/>
                <a:cs typeface="Times New Roman" panose="02020603050405020304" pitchFamily="18" charset="0"/>
              </a:rPr>
              <a:t>thin net</a:t>
            </a:r>
            <a:r>
              <a:rPr lang="en-US" sz="2800" dirty="0">
                <a:latin typeface="Times New Roman" panose="02020603050405020304" pitchFamily="18" charset="0"/>
                <a:cs typeface="Times New Roman" panose="02020603050405020304" pitchFamily="18" charset="0"/>
              </a:rPr>
              <a:t> coax cables, respectively</a:t>
            </a:r>
          </a:p>
          <a:p>
            <a:pPr marL="555625" indent="-457200" algn="just" defTabSz="414338" eaLnBrk="1" hangingPunct="1">
              <a:lnSpc>
                <a:spcPct val="150000"/>
              </a:lnSpc>
              <a:spcBef>
                <a:spcPts val="0"/>
              </a:spcBef>
              <a:buClr>
                <a:srgbClr val="CC0000"/>
              </a:buClr>
              <a:buFont typeface="Wingdings" panose="05000000000000000000" pitchFamily="2" charset="2"/>
              <a:buChar char="§"/>
            </a:pPr>
            <a:endParaRPr lang="en-US" sz="2800" dirty="0">
              <a:solidFill>
                <a:srgbClr val="000066"/>
              </a:solidFill>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pPr>
              <a:defRPr/>
            </a:pPr>
            <a:fld id="{6A16FF1C-A69C-4EEE-B130-3B4A204F3767}" type="slidenum">
              <a:rPr lang="en-US" smtClean="0"/>
              <a:pPr>
                <a:defRPr/>
              </a:pPr>
              <a:t>31</a:t>
            </a:fld>
            <a:endParaRPr lang="en-US"/>
          </a:p>
        </p:txBody>
      </p:sp>
      <p:sp>
        <p:nvSpPr>
          <p:cNvPr id="26633"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85750" y="7374"/>
            <a:ext cx="8229600" cy="449826"/>
          </a:xfrm>
        </p:spPr>
        <p:txBody>
          <a:bodyPr lIns="0" tIns="0" rIns="0" bIns="0">
            <a:normAutofit/>
          </a:bodyPr>
          <a:lstStyle/>
          <a:p>
            <a:pPr algn="ct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200" b="1" dirty="0">
                <a:solidFill>
                  <a:srgbClr val="E4005C"/>
                </a:solidFill>
                <a:latin typeface="Times New Roman" panose="02020603050405020304" pitchFamily="18" charset="0"/>
                <a:cs typeface="Times New Roman" panose="02020603050405020304" pitchFamily="18" charset="0"/>
              </a:rPr>
              <a:t>Ethernet Address</a:t>
            </a:r>
            <a:endParaRPr lang="en-GB" sz="3200" b="1" dirty="0">
              <a:solidFill>
                <a:srgbClr val="E4005C"/>
              </a:solidFill>
              <a:latin typeface="Times New Roman" panose="02020603050405020304" pitchFamily="18" charset="0"/>
              <a:cs typeface="Times New Roman" panose="02020603050405020304" pitchFamily="18" charset="0"/>
            </a:endParaRPr>
          </a:p>
        </p:txBody>
      </p:sp>
      <p:sp>
        <p:nvSpPr>
          <p:cNvPr id="27651" name="Rectangle 3"/>
          <p:cNvSpPr>
            <a:spLocks noGrp="1" noChangeArrowheads="1"/>
          </p:cNvSpPr>
          <p:nvPr>
            <p:ph type="body" sz="half" idx="1"/>
          </p:nvPr>
        </p:nvSpPr>
        <p:spPr>
          <a:xfrm>
            <a:off x="0" y="381000"/>
            <a:ext cx="9144000" cy="4724400"/>
          </a:xfrm>
        </p:spPr>
        <p:txBody>
          <a:bodyPr>
            <a:normAutofit fontScale="92500" lnSpcReduction="20000"/>
          </a:bodyPr>
          <a:lstStyle/>
          <a:p>
            <a:pPr marL="392113" indent="-293688" algn="just" defTabSz="414338" eaLnBrk="1" hangingPunct="1">
              <a:lnSpc>
                <a:spcPct val="150000"/>
              </a:lnSpc>
              <a:spcBef>
                <a:spcPts val="0"/>
              </a:spcBef>
              <a:buClr>
                <a:srgbClr val="CC0000"/>
              </a:buClr>
              <a:buFont typeface="Wingdings" pitchFamily="2" charset="2"/>
              <a:buBlip>
                <a:blip r:embed="rId3"/>
              </a:buBlip>
              <a:defRPr/>
            </a:pPr>
            <a:r>
              <a:rPr lang="en-US" sz="2400" b="1" dirty="0">
                <a:solidFill>
                  <a:srgbClr val="000066"/>
                </a:solidFill>
                <a:latin typeface="Times New Roman" panose="02020603050405020304" pitchFamily="18" charset="0"/>
                <a:cs typeface="Times New Roman" panose="02020603050405020304" pitchFamily="18" charset="0"/>
              </a:rPr>
              <a:t>End nodes are identified by their Ethernet Addresses (</a:t>
            </a:r>
            <a:r>
              <a:rPr lang="en-US" sz="2400" b="1" dirty="0">
                <a:solidFill>
                  <a:srgbClr val="FF0000"/>
                </a:solidFill>
                <a:latin typeface="Times New Roman" panose="02020603050405020304" pitchFamily="18" charset="0"/>
                <a:cs typeface="Times New Roman" panose="02020603050405020304" pitchFamily="18" charset="0"/>
              </a:rPr>
              <a:t>MAC Address </a:t>
            </a:r>
            <a:r>
              <a:rPr lang="en-US" sz="2400" b="1" dirty="0">
                <a:solidFill>
                  <a:srgbClr val="000066"/>
                </a:solidFill>
                <a:latin typeface="Times New Roman" panose="02020603050405020304" pitchFamily="18" charset="0"/>
                <a:cs typeface="Times New Roman" panose="02020603050405020304" pitchFamily="18" charset="0"/>
              </a:rPr>
              <a:t>or Hardware Address) which is a unique 6 Byte address.</a:t>
            </a:r>
          </a:p>
          <a:p>
            <a:pPr marL="392113" indent="-293688" algn="just" defTabSz="414338" eaLnBrk="1" hangingPunct="1">
              <a:lnSpc>
                <a:spcPct val="150000"/>
              </a:lnSpc>
              <a:spcBef>
                <a:spcPts val="0"/>
              </a:spcBef>
              <a:buClr>
                <a:srgbClr val="CC0000"/>
              </a:buClr>
              <a:buFont typeface="Wingdings" pitchFamily="2" charset="2"/>
              <a:buBlip>
                <a:blip r:embed="rId3"/>
              </a:buBlip>
              <a:defRPr/>
            </a:pPr>
            <a:r>
              <a:rPr lang="en-US" sz="2400" b="1" dirty="0">
                <a:solidFill>
                  <a:srgbClr val="000066"/>
                </a:solidFill>
                <a:latin typeface="Times New Roman" panose="02020603050405020304" pitchFamily="18" charset="0"/>
                <a:cs typeface="Times New Roman" panose="02020603050405020304" pitchFamily="18" charset="0"/>
              </a:rPr>
              <a:t>MAC Address is represented in </a:t>
            </a:r>
            <a:r>
              <a:rPr lang="en-US" sz="2400" b="1" dirty="0" err="1">
                <a:solidFill>
                  <a:srgbClr val="FF0000"/>
                </a:solidFill>
                <a:latin typeface="Times New Roman" panose="02020603050405020304" pitchFamily="18" charset="0"/>
                <a:cs typeface="Times New Roman" panose="02020603050405020304" pitchFamily="18" charset="0"/>
              </a:rPr>
              <a:t>Hexa</a:t>
            </a:r>
            <a:r>
              <a:rPr lang="en-US" sz="2400" b="1" dirty="0">
                <a:solidFill>
                  <a:srgbClr val="FF0000"/>
                </a:solidFill>
                <a:latin typeface="Times New Roman" panose="02020603050405020304" pitchFamily="18" charset="0"/>
                <a:cs typeface="Times New Roman" panose="02020603050405020304" pitchFamily="18" charset="0"/>
              </a:rPr>
              <a:t> Decimal </a:t>
            </a:r>
            <a:r>
              <a:rPr lang="en-US" sz="2400" b="1" dirty="0">
                <a:solidFill>
                  <a:srgbClr val="000066"/>
                </a:solidFill>
                <a:latin typeface="Times New Roman" panose="02020603050405020304" pitchFamily="18" charset="0"/>
                <a:cs typeface="Times New Roman" panose="02020603050405020304" pitchFamily="18" charset="0"/>
              </a:rPr>
              <a:t>format </a:t>
            </a:r>
            <a:r>
              <a:rPr lang="en-US" sz="2400" b="1" dirty="0" err="1">
                <a:solidFill>
                  <a:srgbClr val="000066"/>
                </a:solidFill>
                <a:latin typeface="Times New Roman" panose="02020603050405020304" pitchFamily="18" charset="0"/>
                <a:cs typeface="Times New Roman" panose="02020603050405020304" pitchFamily="18" charset="0"/>
              </a:rPr>
              <a:t>e.g</a:t>
            </a:r>
            <a:r>
              <a:rPr lang="en-US" sz="2400" b="1" dirty="0">
                <a:solidFill>
                  <a:srgbClr val="000066"/>
                </a:solidFill>
                <a:latin typeface="Times New Roman" panose="02020603050405020304" pitchFamily="18" charset="0"/>
                <a:cs typeface="Times New Roman" panose="02020603050405020304" pitchFamily="18" charset="0"/>
              </a:rPr>
              <a:t> 00:05:5D:FE:10:0A</a:t>
            </a:r>
            <a:r>
              <a:rPr lang="en-US" sz="2400" dirty="0">
                <a:latin typeface="Times New Roman" panose="02020603050405020304" pitchFamily="18" charset="0"/>
                <a:cs typeface="Times New Roman" panose="02020603050405020304" pitchFamily="18" charset="0"/>
              </a:rPr>
              <a:t>  (48 bits)</a:t>
            </a:r>
            <a:endParaRPr lang="en-US" sz="2400" b="1" dirty="0">
              <a:solidFill>
                <a:srgbClr val="000066"/>
              </a:solidFill>
              <a:latin typeface="Times New Roman" panose="02020603050405020304" pitchFamily="18" charset="0"/>
              <a:cs typeface="Times New Roman" panose="02020603050405020304" pitchFamily="18" charset="0"/>
            </a:endParaRPr>
          </a:p>
          <a:p>
            <a:pPr marL="392113" indent="-293688" algn="just" defTabSz="414338" eaLnBrk="1" hangingPunct="1">
              <a:lnSpc>
                <a:spcPct val="150000"/>
              </a:lnSpc>
              <a:spcBef>
                <a:spcPts val="0"/>
              </a:spcBef>
              <a:buClr>
                <a:srgbClr val="CC0000"/>
              </a:buClr>
              <a:buFont typeface="Wingdings" pitchFamily="2" charset="2"/>
              <a:buBlip>
                <a:blip r:embed="rId3"/>
              </a:buBlip>
              <a:defRPr/>
            </a:pPr>
            <a:r>
              <a:rPr lang="en-US" sz="2400" b="1" dirty="0">
                <a:solidFill>
                  <a:srgbClr val="000066"/>
                </a:solidFill>
                <a:latin typeface="Times New Roman" panose="02020603050405020304" pitchFamily="18" charset="0"/>
                <a:cs typeface="Times New Roman" panose="02020603050405020304" pitchFamily="18" charset="0"/>
              </a:rPr>
              <a:t>The first </a:t>
            </a:r>
            <a:r>
              <a:rPr lang="en-US" sz="2400" b="1" dirty="0">
                <a:solidFill>
                  <a:srgbClr val="FF0000"/>
                </a:solidFill>
                <a:latin typeface="Times New Roman" panose="02020603050405020304" pitchFamily="18" charset="0"/>
                <a:cs typeface="Times New Roman" panose="02020603050405020304" pitchFamily="18" charset="0"/>
              </a:rPr>
              <a:t>3 bytes </a:t>
            </a:r>
            <a:r>
              <a:rPr lang="en-US" sz="2400" b="1" dirty="0">
                <a:solidFill>
                  <a:srgbClr val="000066"/>
                </a:solidFill>
                <a:latin typeface="Times New Roman" panose="02020603050405020304" pitchFamily="18" charset="0"/>
                <a:cs typeface="Times New Roman" panose="02020603050405020304" pitchFamily="18" charset="0"/>
              </a:rPr>
              <a:t>identify a vendor (also called prefix) and the last 3 bytes are unique for every host or device  </a:t>
            </a:r>
          </a:p>
          <a:p>
            <a:pPr marL="392113" indent="-293688" algn="just" defTabSz="414338" eaLnBrk="1" hangingPunct="1">
              <a:lnSpc>
                <a:spcPct val="150000"/>
              </a:lnSpc>
              <a:spcBef>
                <a:spcPts val="0"/>
              </a:spcBef>
              <a:buClr>
                <a:srgbClr val="CC0000"/>
              </a:buClr>
              <a:buFontTx/>
              <a:buBlip>
                <a:blip r:embed="rId3"/>
              </a:buBlip>
              <a:defRPr/>
            </a:pPr>
            <a:r>
              <a:rPr lang="en-US" sz="2400" b="1" dirty="0">
                <a:solidFill>
                  <a:srgbClr val="000066"/>
                </a:solidFill>
                <a:latin typeface="Times New Roman" panose="02020603050405020304" pitchFamily="18" charset="0"/>
                <a:cs typeface="Times New Roman" panose="02020603050405020304" pitchFamily="18" charset="0"/>
              </a:rPr>
              <a:t>The least significant bit of the first byte defines the type of address. If the bit is </a:t>
            </a:r>
            <a:r>
              <a:rPr lang="en-US" sz="2400" b="1" dirty="0">
                <a:solidFill>
                  <a:srgbClr val="FF0000"/>
                </a:solidFill>
                <a:latin typeface="Times New Roman" panose="02020603050405020304" pitchFamily="18" charset="0"/>
                <a:cs typeface="Times New Roman" panose="02020603050405020304" pitchFamily="18" charset="0"/>
              </a:rPr>
              <a:t>0,</a:t>
            </a:r>
            <a:r>
              <a:rPr lang="en-US" sz="2400" b="1" dirty="0">
                <a:solidFill>
                  <a:srgbClr val="000066"/>
                </a:solidFill>
                <a:latin typeface="Times New Roman" panose="02020603050405020304" pitchFamily="18" charset="0"/>
                <a:cs typeface="Times New Roman" panose="02020603050405020304" pitchFamily="18" charset="0"/>
              </a:rPr>
              <a:t> the address is </a:t>
            </a:r>
            <a:r>
              <a:rPr lang="en-US" sz="2400" b="1" dirty="0" err="1">
                <a:solidFill>
                  <a:srgbClr val="FF0000"/>
                </a:solidFill>
                <a:latin typeface="Times New Roman" panose="02020603050405020304" pitchFamily="18" charset="0"/>
                <a:cs typeface="Times New Roman" panose="02020603050405020304" pitchFamily="18" charset="0"/>
              </a:rPr>
              <a:t>unicast</a:t>
            </a:r>
            <a:r>
              <a:rPr lang="en-US" sz="2400" b="1" dirty="0">
                <a:solidFill>
                  <a:srgbClr val="000066"/>
                </a:solidFill>
                <a:latin typeface="Times New Roman" panose="02020603050405020304" pitchFamily="18" charset="0"/>
                <a:cs typeface="Times New Roman" panose="02020603050405020304" pitchFamily="18" charset="0"/>
              </a:rPr>
              <a:t>; otherwise, it is </a:t>
            </a:r>
            <a:r>
              <a:rPr lang="en-US" sz="2400" b="1" dirty="0">
                <a:solidFill>
                  <a:srgbClr val="FF0000"/>
                </a:solidFill>
                <a:latin typeface="Times New Roman" panose="02020603050405020304" pitchFamily="18" charset="0"/>
                <a:cs typeface="Times New Roman" panose="02020603050405020304" pitchFamily="18" charset="0"/>
              </a:rPr>
              <a:t>multicast</a:t>
            </a:r>
            <a:r>
              <a:rPr lang="en-US" sz="2400" b="1" dirty="0">
                <a:solidFill>
                  <a:srgbClr val="000066"/>
                </a:solidFill>
                <a:latin typeface="Times New Roman" panose="02020603050405020304" pitchFamily="18" charset="0"/>
                <a:cs typeface="Times New Roman" panose="02020603050405020304" pitchFamily="18" charset="0"/>
              </a:rPr>
              <a:t>.</a:t>
            </a:r>
          </a:p>
          <a:p>
            <a:pPr marL="392113" indent="-293688" algn="just" defTabSz="414338" eaLnBrk="1" hangingPunct="1">
              <a:lnSpc>
                <a:spcPct val="150000"/>
              </a:lnSpc>
              <a:spcBef>
                <a:spcPts val="0"/>
              </a:spcBef>
              <a:buClr>
                <a:srgbClr val="CC0000"/>
              </a:buClr>
              <a:buFontTx/>
              <a:buBlip>
                <a:blip r:embed="rId3"/>
              </a:buBlip>
              <a:defRPr/>
            </a:pPr>
            <a:r>
              <a:rPr lang="en-US" sz="2400" b="1" dirty="0">
                <a:solidFill>
                  <a:srgbClr val="000066"/>
                </a:solidFill>
                <a:latin typeface="Times New Roman" panose="02020603050405020304" pitchFamily="18" charset="0"/>
                <a:cs typeface="Times New Roman" panose="02020603050405020304" pitchFamily="18" charset="0"/>
              </a:rPr>
              <a:t>The broadcast destination address is a special case of the multicast address in which all bits are 1s.</a:t>
            </a:r>
          </a:p>
          <a:p>
            <a:pPr marL="392113" indent="-293688" algn="just" defTabSz="414338" eaLnBrk="1" hangingPunct="1">
              <a:lnSpc>
                <a:spcPct val="150000"/>
              </a:lnSpc>
              <a:spcBef>
                <a:spcPts val="0"/>
              </a:spcBef>
              <a:buClr>
                <a:srgbClr val="CC0000"/>
              </a:buClr>
              <a:buFontTx/>
              <a:buBlip>
                <a:blip r:embed="rId3"/>
              </a:buBlip>
              <a:defRPr/>
            </a:pPr>
            <a:endParaRPr lang="en-US" sz="2400" b="1" dirty="0">
              <a:solidFill>
                <a:srgbClr val="000066"/>
              </a:solidFill>
              <a:latin typeface="Times New Roman" panose="02020603050405020304" pitchFamily="18" charset="0"/>
              <a:cs typeface="Times New Roman" panose="02020603050405020304" pitchFamily="18" charset="0"/>
            </a:endParaRPr>
          </a:p>
          <a:p>
            <a:pPr marL="392113" indent="-293688" algn="just" defTabSz="414338" eaLnBrk="1" hangingPunct="1">
              <a:lnSpc>
                <a:spcPct val="150000"/>
              </a:lnSpc>
              <a:spcBef>
                <a:spcPts val="0"/>
              </a:spcBef>
              <a:buClr>
                <a:srgbClr val="CC0000"/>
              </a:buClr>
              <a:buFont typeface="Wingdings" pitchFamily="2" charset="2"/>
              <a:buBlip>
                <a:blip r:embed="rId3"/>
              </a:buBlip>
              <a:defRPr/>
            </a:pPr>
            <a:endParaRPr lang="en-US" sz="2400" b="1" dirty="0">
              <a:solidFill>
                <a:srgbClr val="000066"/>
              </a:solidFill>
              <a:latin typeface="Times New Roman" panose="02020603050405020304" pitchFamily="18" charset="0"/>
              <a:cs typeface="Times New Roman" panose="02020603050405020304" pitchFamily="18" charset="0"/>
            </a:endParaRPr>
          </a:p>
          <a:p>
            <a:pPr marL="392113" indent="-293688" algn="just" defTabSz="414338" eaLnBrk="1" hangingPunct="1">
              <a:lnSpc>
                <a:spcPct val="150000"/>
              </a:lnSpc>
              <a:spcBef>
                <a:spcPts val="0"/>
              </a:spcBef>
              <a:buClr>
                <a:srgbClr val="CC0000"/>
              </a:buClr>
              <a:buFont typeface="Wingdings" pitchFamily="2" charset="2"/>
              <a:buNone/>
              <a:defRPr/>
            </a:pPr>
            <a:endParaRPr lang="en-US" sz="2400" b="1" dirty="0">
              <a:solidFill>
                <a:srgbClr val="000066"/>
              </a:solidFill>
              <a:latin typeface="Times New Roman" panose="02020603050405020304" pitchFamily="18" charset="0"/>
              <a:cs typeface="Times New Roman" panose="02020603050405020304" pitchFamily="18" charset="0"/>
            </a:endParaRPr>
          </a:p>
          <a:p>
            <a:pPr marL="392113" indent="-293688" algn="just" defTabSz="414338" eaLnBrk="1" hangingPunct="1">
              <a:lnSpc>
                <a:spcPct val="150000"/>
              </a:lnSpc>
              <a:spcBef>
                <a:spcPts val="0"/>
              </a:spcBef>
              <a:buClr>
                <a:srgbClr val="CC0000"/>
              </a:buClr>
              <a:buFont typeface="Wingdings" pitchFamily="2" charset="2"/>
              <a:buBlip>
                <a:blip r:embed="rId3"/>
              </a:buBlip>
              <a:defRPr/>
            </a:pPr>
            <a:endParaRPr lang="en-US" sz="2800" b="1" dirty="0">
              <a:solidFill>
                <a:srgbClr val="000066"/>
              </a:solidFill>
              <a:latin typeface="Times New Roman" panose="02020603050405020304" pitchFamily="18" charset="0"/>
              <a:cs typeface="Times New Roman" panose="02020603050405020304" pitchFamily="18" charset="0"/>
            </a:endParaRPr>
          </a:p>
        </p:txBody>
      </p:sp>
      <p:sp>
        <p:nvSpPr>
          <p:cNvPr id="11" name="Slide Number Placeholder 10"/>
          <p:cNvSpPr>
            <a:spLocks noGrp="1"/>
          </p:cNvSpPr>
          <p:nvPr>
            <p:ph type="sldNum" sz="quarter" idx="12"/>
          </p:nvPr>
        </p:nvSpPr>
        <p:spPr/>
        <p:txBody>
          <a:bodyPr/>
          <a:lstStyle/>
          <a:p>
            <a:pPr>
              <a:defRPr/>
            </a:pPr>
            <a:fld id="{6A16FF1C-A69C-4EEE-B130-3B4A204F3767}" type="slidenum">
              <a:rPr lang="en-US" smtClean="0"/>
              <a:pPr>
                <a:defRPr/>
              </a:pPr>
              <a:t>32</a:t>
            </a:fld>
            <a:endParaRPr lang="en-US"/>
          </a:p>
        </p:txBody>
      </p:sp>
      <p:sp>
        <p:nvSpPr>
          <p:cNvPr id="27657"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pic>
        <p:nvPicPr>
          <p:cNvPr id="27658" name="Picture 6"/>
          <p:cNvPicPr>
            <a:picLocks noChangeAspect="1" noChangeArrowheads="1"/>
          </p:cNvPicPr>
          <p:nvPr/>
        </p:nvPicPr>
        <p:blipFill>
          <a:blip r:embed="rId4"/>
          <a:srcRect/>
          <a:stretch>
            <a:fillRect/>
          </a:stretch>
        </p:blipFill>
        <p:spPr bwMode="auto">
          <a:xfrm>
            <a:off x="723900" y="5410200"/>
            <a:ext cx="7277100" cy="1146175"/>
          </a:xfrm>
          <a:prstGeom prst="rect">
            <a:avLst/>
          </a:prstGeom>
          <a:noFill/>
          <a:ln w="9525">
            <a:noFill/>
            <a:miter lim="800000"/>
            <a:headEnd/>
            <a:tailEnd/>
          </a:ln>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76200"/>
            <a:ext cx="8229600" cy="762000"/>
          </a:xfrm>
        </p:spPr>
        <p:txBody>
          <a:bodyPr>
            <a:normAutofit/>
          </a:bodyPr>
          <a:lstStyle/>
          <a:p>
            <a:r>
              <a:rPr lang="en-US" dirty="0"/>
              <a:t>Quiz 3(g3-4)</a:t>
            </a:r>
          </a:p>
        </p:txBody>
      </p:sp>
      <p:sp>
        <p:nvSpPr>
          <p:cNvPr id="28675" name="Text Placeholder 2"/>
          <p:cNvSpPr>
            <a:spLocks noGrp="1"/>
          </p:cNvSpPr>
          <p:nvPr>
            <p:ph type="body" sz="half" idx="1"/>
          </p:nvPr>
        </p:nvSpPr>
        <p:spPr>
          <a:xfrm>
            <a:off x="228600" y="609600"/>
            <a:ext cx="8610600" cy="2819400"/>
          </a:xfrm>
        </p:spPr>
        <p:txBody>
          <a:bodyPr/>
          <a:lstStyle/>
          <a:p>
            <a:r>
              <a:rPr lang="en-US" i="1" dirty="0">
                <a:latin typeface="Times New Roman" pitchFamily="18" charset="0"/>
              </a:rPr>
              <a:t>Define the type of the following destination addresses:</a:t>
            </a:r>
          </a:p>
          <a:p>
            <a:pPr lvl="1" algn="just"/>
            <a:r>
              <a:rPr lang="en-US" i="1" dirty="0">
                <a:solidFill>
                  <a:schemeClr val="hlink"/>
                </a:solidFill>
                <a:latin typeface="Times New Roman" pitchFamily="18" charset="0"/>
              </a:rPr>
              <a:t>a</a:t>
            </a:r>
            <a:r>
              <a:rPr lang="en-US" i="1" dirty="0">
                <a:latin typeface="Times New Roman" pitchFamily="18" charset="0"/>
              </a:rPr>
              <a:t>.4A:30:10:21:10:1A           </a:t>
            </a:r>
          </a:p>
          <a:p>
            <a:pPr lvl="1" algn="just"/>
            <a:r>
              <a:rPr lang="en-US" i="1" dirty="0">
                <a:solidFill>
                  <a:schemeClr val="hlink"/>
                </a:solidFill>
                <a:latin typeface="Times New Roman" pitchFamily="18" charset="0"/>
              </a:rPr>
              <a:t>b</a:t>
            </a:r>
            <a:r>
              <a:rPr lang="en-US" i="1" dirty="0">
                <a:latin typeface="Times New Roman" pitchFamily="18" charset="0"/>
              </a:rPr>
              <a:t>.  47:20:1B:2E:08:E7</a:t>
            </a:r>
          </a:p>
          <a:p>
            <a:pPr lvl="1" algn="just"/>
            <a:r>
              <a:rPr lang="en-US" i="1" dirty="0">
                <a:solidFill>
                  <a:schemeClr val="hlink"/>
                </a:solidFill>
                <a:latin typeface="Times New Roman" pitchFamily="18" charset="0"/>
              </a:rPr>
              <a:t>c.</a:t>
            </a:r>
            <a:r>
              <a:rPr lang="en-US" i="1" dirty="0">
                <a:latin typeface="Times New Roman" pitchFamily="18" charset="0"/>
              </a:rPr>
              <a:t>  FF:FF:FF:FF:FF:FF</a:t>
            </a:r>
          </a:p>
          <a:p>
            <a:pPr algn="just"/>
            <a:endParaRPr lang="en-US" i="1" dirty="0">
              <a:latin typeface="Times New Roman" pitchFamily="18" charset="0"/>
            </a:endParaRPr>
          </a:p>
        </p:txBody>
      </p:sp>
      <p:sp>
        <p:nvSpPr>
          <p:cNvPr id="6" name="Slide Number Placeholder 5"/>
          <p:cNvSpPr>
            <a:spLocks noGrp="1"/>
          </p:cNvSpPr>
          <p:nvPr>
            <p:ph type="sldNum" sz="quarter" idx="12"/>
          </p:nvPr>
        </p:nvSpPr>
        <p:spPr/>
        <p:txBody>
          <a:bodyPr/>
          <a:lstStyle/>
          <a:p>
            <a:pPr>
              <a:defRPr/>
            </a:pPr>
            <a:fld id="{6A16FF1C-A69C-4EEE-B130-3B4A204F3767}" type="slidenum">
              <a:rPr lang="en-US" smtClean="0"/>
              <a:pPr>
                <a:defRPr/>
              </a:pPr>
              <a:t>33</a:t>
            </a:fld>
            <a:endParaRPr lang="en-US"/>
          </a:p>
        </p:txBody>
      </p:sp>
      <p:sp>
        <p:nvSpPr>
          <p:cNvPr id="5" name="Rectangle 4"/>
          <p:cNvSpPr/>
          <p:nvPr/>
        </p:nvSpPr>
        <p:spPr>
          <a:xfrm>
            <a:off x="152400" y="3200400"/>
            <a:ext cx="8991600" cy="3046988"/>
          </a:xfrm>
          <a:prstGeom prst="rect">
            <a:avLst/>
          </a:prstGeom>
        </p:spPr>
        <p:txBody>
          <a:bodyPr>
            <a:spAutoFit/>
          </a:bodyPr>
          <a:lstStyle/>
          <a:p>
            <a:pPr>
              <a:defRPr/>
            </a:pPr>
            <a:r>
              <a:rPr lang="en-US" sz="2400" i="1" dirty="0">
                <a:solidFill>
                  <a:schemeClr val="hlink"/>
                </a:solidFill>
                <a:latin typeface="Times New Roman" pitchFamily="18" charset="0"/>
              </a:rPr>
              <a:t>Solution</a:t>
            </a:r>
          </a:p>
          <a:p>
            <a:pPr>
              <a:defRPr/>
            </a:pPr>
            <a:r>
              <a:rPr lang="en-US" sz="2400" b="1" dirty="0">
                <a:latin typeface="Times" pitchFamily="18" charset="0"/>
              </a:rPr>
              <a:t>To find the type of the address, we need to look at the second hexadecimal digit from the left. If it is even, the address is </a:t>
            </a:r>
            <a:r>
              <a:rPr lang="en-US" sz="2400" b="1" dirty="0" err="1">
                <a:latin typeface="Times" pitchFamily="18" charset="0"/>
              </a:rPr>
              <a:t>unicast</a:t>
            </a:r>
            <a:r>
              <a:rPr lang="en-US" sz="2400" b="1" dirty="0">
                <a:latin typeface="Times" pitchFamily="18" charset="0"/>
              </a:rPr>
              <a:t>. If it is odd, the address is multicast. If all digits are F’s, the address is broadcast. Therefore, we have the following:</a:t>
            </a:r>
          </a:p>
          <a:p>
            <a:pPr>
              <a:defRPr/>
            </a:pPr>
            <a:r>
              <a:rPr lang="en-US" sz="2400" i="1" dirty="0">
                <a:solidFill>
                  <a:schemeClr val="hlink"/>
                </a:solidFill>
                <a:latin typeface="Times" pitchFamily="18" charset="0"/>
              </a:rPr>
              <a:t>a</a:t>
            </a:r>
            <a:r>
              <a:rPr lang="en-US" sz="2400" i="1" dirty="0">
                <a:latin typeface="Times" pitchFamily="18" charset="0"/>
              </a:rPr>
              <a:t>.  This is a </a:t>
            </a:r>
            <a:r>
              <a:rPr lang="en-US" sz="2400" i="1" dirty="0" err="1">
                <a:solidFill>
                  <a:srgbClr val="FF0000"/>
                </a:solidFill>
                <a:latin typeface="Times" pitchFamily="18" charset="0"/>
              </a:rPr>
              <a:t>unicast</a:t>
            </a:r>
            <a:r>
              <a:rPr lang="en-US" sz="2400" i="1" dirty="0">
                <a:latin typeface="Times" pitchFamily="18" charset="0"/>
              </a:rPr>
              <a:t> address because </a:t>
            </a:r>
            <a:r>
              <a:rPr lang="en-US" sz="2400" i="1" dirty="0">
                <a:solidFill>
                  <a:srgbClr val="FF0000"/>
                </a:solidFill>
                <a:latin typeface="Times" pitchFamily="18" charset="0"/>
              </a:rPr>
              <a:t>A</a:t>
            </a:r>
            <a:r>
              <a:rPr lang="en-US" sz="2400" i="1" dirty="0">
                <a:latin typeface="Times" pitchFamily="18" charset="0"/>
              </a:rPr>
              <a:t> in binary is </a:t>
            </a:r>
            <a:r>
              <a:rPr lang="en-US" sz="2400" i="1" dirty="0">
                <a:solidFill>
                  <a:srgbClr val="FF0000"/>
                </a:solidFill>
                <a:latin typeface="Times" pitchFamily="18" charset="0"/>
              </a:rPr>
              <a:t>1010.</a:t>
            </a:r>
          </a:p>
          <a:p>
            <a:pPr>
              <a:defRPr/>
            </a:pPr>
            <a:r>
              <a:rPr lang="en-US" sz="2400" i="1" dirty="0">
                <a:solidFill>
                  <a:schemeClr val="hlink"/>
                </a:solidFill>
                <a:latin typeface="Times" pitchFamily="18" charset="0"/>
              </a:rPr>
              <a:t>b.</a:t>
            </a:r>
            <a:r>
              <a:rPr lang="en-US" sz="2400" i="1" dirty="0">
                <a:latin typeface="Times" pitchFamily="18" charset="0"/>
              </a:rPr>
              <a:t>  This is a </a:t>
            </a:r>
            <a:r>
              <a:rPr lang="en-US" sz="2400" i="1" dirty="0">
                <a:solidFill>
                  <a:srgbClr val="FF0000"/>
                </a:solidFill>
                <a:latin typeface="Times" pitchFamily="18" charset="0"/>
              </a:rPr>
              <a:t>multicast</a:t>
            </a:r>
            <a:r>
              <a:rPr lang="en-US" sz="2400" i="1" dirty="0">
                <a:latin typeface="Times" pitchFamily="18" charset="0"/>
              </a:rPr>
              <a:t> address because </a:t>
            </a:r>
            <a:r>
              <a:rPr lang="en-US" sz="2400" i="1" dirty="0">
                <a:solidFill>
                  <a:srgbClr val="FF0000"/>
                </a:solidFill>
                <a:latin typeface="Times" pitchFamily="18" charset="0"/>
              </a:rPr>
              <a:t>7</a:t>
            </a:r>
            <a:r>
              <a:rPr lang="en-US" sz="2400" i="1" dirty="0">
                <a:latin typeface="Times" pitchFamily="18" charset="0"/>
              </a:rPr>
              <a:t> in binary is </a:t>
            </a:r>
            <a:r>
              <a:rPr lang="en-US" sz="2400" i="1" dirty="0">
                <a:solidFill>
                  <a:srgbClr val="FF0000"/>
                </a:solidFill>
                <a:latin typeface="Times" pitchFamily="18" charset="0"/>
              </a:rPr>
              <a:t>0111</a:t>
            </a:r>
            <a:r>
              <a:rPr lang="en-US" sz="2400" i="1" dirty="0">
                <a:latin typeface="Times" pitchFamily="18" charset="0"/>
              </a:rPr>
              <a:t>.</a:t>
            </a:r>
          </a:p>
          <a:p>
            <a:pPr>
              <a:defRPr/>
            </a:pPr>
            <a:r>
              <a:rPr lang="en-US" sz="2400" i="1" dirty="0">
                <a:solidFill>
                  <a:schemeClr val="hlink"/>
                </a:solidFill>
                <a:latin typeface="Times" pitchFamily="18" charset="0"/>
              </a:rPr>
              <a:t>c.</a:t>
            </a:r>
            <a:r>
              <a:rPr lang="en-US" sz="2400" i="1" dirty="0">
                <a:latin typeface="Times" pitchFamily="18" charset="0"/>
              </a:rPr>
              <a:t>  This is a </a:t>
            </a:r>
            <a:r>
              <a:rPr lang="en-US" sz="2400" i="1" dirty="0">
                <a:solidFill>
                  <a:srgbClr val="FF0000"/>
                </a:solidFill>
                <a:latin typeface="Times" pitchFamily="18" charset="0"/>
              </a:rPr>
              <a:t>broadcast</a:t>
            </a:r>
            <a:r>
              <a:rPr lang="en-US" sz="2400" i="1" dirty="0">
                <a:latin typeface="Times" pitchFamily="18" charset="0"/>
              </a:rPr>
              <a:t> address because all digits are </a:t>
            </a:r>
            <a:r>
              <a:rPr lang="en-US" sz="2400" i="1" dirty="0">
                <a:solidFill>
                  <a:srgbClr val="FF0000"/>
                </a:solidFill>
                <a:latin typeface="Times" pitchFamily="18" charset="0"/>
              </a:rPr>
              <a:t>F’s.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685800"/>
            <a:ext cx="8229600" cy="1066800"/>
          </a:xfrm>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b="1">
                <a:solidFill>
                  <a:srgbClr val="E4005C"/>
                </a:solidFill>
              </a:rPr>
              <a:t>Standard Ethernet</a:t>
            </a:r>
            <a:endParaRPr lang="en-GB" sz="4000" b="1">
              <a:solidFill>
                <a:srgbClr val="E4005C"/>
              </a:solidFill>
            </a:endParaRPr>
          </a:p>
        </p:txBody>
      </p:sp>
      <p:sp>
        <p:nvSpPr>
          <p:cNvPr id="29699" name="Rectangle 3"/>
          <p:cNvSpPr>
            <a:spLocks noGrp="1" noChangeArrowheads="1"/>
          </p:cNvSpPr>
          <p:nvPr>
            <p:ph type="body" sz="half" idx="1"/>
          </p:nvPr>
        </p:nvSpPr>
        <p:spPr>
          <a:xfrm>
            <a:off x="533400" y="1600200"/>
            <a:ext cx="8229600" cy="1828800"/>
          </a:xfrm>
        </p:spPr>
        <p:txBody>
          <a:bodyPr/>
          <a:lstStyle/>
          <a:p>
            <a:pPr marL="392113" indent="-293688" algn="just" defTabSz="414338" eaLnBrk="1" hangingPunct="1">
              <a:lnSpc>
                <a:spcPct val="80000"/>
              </a:lnSpc>
              <a:spcBef>
                <a:spcPct val="50000"/>
              </a:spcBef>
              <a:buClr>
                <a:srgbClr val="CC0000"/>
              </a:buClr>
              <a:buFont typeface="Wingdings" pitchFamily="2" charset="2"/>
              <a:buBlip>
                <a:blip r:embed="rId3"/>
              </a:buBlip>
            </a:pPr>
            <a:r>
              <a:rPr lang="en-US" sz="2400" b="1">
                <a:solidFill>
                  <a:srgbClr val="000066"/>
                </a:solidFill>
              </a:rPr>
              <a:t>10 Base 5 (Thicknet) (Bus Topology)</a:t>
            </a:r>
          </a:p>
          <a:p>
            <a:pPr marL="392113" indent="-293688" algn="just" defTabSz="414338" eaLnBrk="1" hangingPunct="1">
              <a:lnSpc>
                <a:spcPct val="80000"/>
              </a:lnSpc>
              <a:spcBef>
                <a:spcPct val="50000"/>
              </a:spcBef>
              <a:buClr>
                <a:srgbClr val="CC0000"/>
              </a:buClr>
              <a:buFont typeface="Wingdings" pitchFamily="2" charset="2"/>
              <a:buBlip>
                <a:blip r:embed="rId3"/>
              </a:buBlip>
            </a:pPr>
            <a:r>
              <a:rPr lang="en-US" sz="2400" b="1">
                <a:solidFill>
                  <a:srgbClr val="000066"/>
                </a:solidFill>
              </a:rPr>
              <a:t>10 Base 2 (Thinnet) (Bus Topology)</a:t>
            </a:r>
          </a:p>
          <a:p>
            <a:pPr marL="392113" indent="-293688" algn="just" defTabSz="414338" eaLnBrk="1" hangingPunct="1">
              <a:lnSpc>
                <a:spcPct val="80000"/>
              </a:lnSpc>
              <a:spcBef>
                <a:spcPct val="50000"/>
              </a:spcBef>
              <a:buClr>
                <a:srgbClr val="CC0000"/>
              </a:buClr>
              <a:buFont typeface="Wingdings" pitchFamily="2" charset="2"/>
              <a:buBlip>
                <a:blip r:embed="rId3"/>
              </a:buBlip>
            </a:pPr>
            <a:r>
              <a:rPr lang="en-US" sz="2400" b="1">
                <a:solidFill>
                  <a:srgbClr val="000066"/>
                </a:solidFill>
              </a:rPr>
              <a:t>10 Base T (UTP) (Star/Tree Topology)</a:t>
            </a:r>
          </a:p>
          <a:p>
            <a:pPr marL="392113" indent="-293688" algn="just" defTabSz="414338" eaLnBrk="1" hangingPunct="1">
              <a:lnSpc>
                <a:spcPct val="80000"/>
              </a:lnSpc>
              <a:spcBef>
                <a:spcPct val="50000"/>
              </a:spcBef>
              <a:buClr>
                <a:srgbClr val="CC0000"/>
              </a:buClr>
              <a:buFont typeface="Wingdings" pitchFamily="2" charset="2"/>
              <a:buBlip>
                <a:blip r:embed="rId3"/>
              </a:buBlip>
            </a:pPr>
            <a:r>
              <a:rPr lang="en-US" sz="2400" b="1">
                <a:solidFill>
                  <a:srgbClr val="000066"/>
                </a:solidFill>
              </a:rPr>
              <a:t>10 Base FL (Fiber) (Star/Tree Topology)</a:t>
            </a:r>
          </a:p>
          <a:p>
            <a:pPr marL="392113" indent="-293688" defTabSz="414338" eaLnBrk="1" hangingPunct="1">
              <a:lnSpc>
                <a:spcPct val="80000"/>
              </a:lnSpc>
              <a:spcBef>
                <a:spcPct val="50000"/>
              </a:spcBef>
              <a:buClr>
                <a:srgbClr val="CC0000"/>
              </a:buClr>
              <a:buFont typeface="Wingdings" pitchFamily="2" charset="2"/>
              <a:buBlip>
                <a:blip r:embed="rId3"/>
              </a:buBlip>
            </a:pPr>
            <a:endParaRPr lang="en-US" sz="2400" b="1">
              <a:solidFill>
                <a:srgbClr val="000066"/>
              </a:solidFill>
            </a:endParaRPr>
          </a:p>
        </p:txBody>
      </p:sp>
      <p:sp>
        <p:nvSpPr>
          <p:cNvPr id="11" name="Slide Number Placeholder 10"/>
          <p:cNvSpPr>
            <a:spLocks noGrp="1"/>
          </p:cNvSpPr>
          <p:nvPr>
            <p:ph type="sldNum" sz="quarter" idx="12"/>
          </p:nvPr>
        </p:nvSpPr>
        <p:spPr/>
        <p:txBody>
          <a:bodyPr/>
          <a:lstStyle/>
          <a:p>
            <a:pPr>
              <a:defRPr/>
            </a:pPr>
            <a:fld id="{6A16FF1C-A69C-4EEE-B130-3B4A204F3767}" type="slidenum">
              <a:rPr lang="en-US" smtClean="0"/>
              <a:pPr>
                <a:defRPr/>
              </a:pPr>
              <a:t>34</a:t>
            </a:fld>
            <a:endParaRPr lang="en-US"/>
          </a:p>
        </p:txBody>
      </p:sp>
      <p:sp>
        <p:nvSpPr>
          <p:cNvPr id="29700"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US"/>
          </a:p>
        </p:txBody>
      </p:sp>
      <p:sp>
        <p:nvSpPr>
          <p:cNvPr id="29701"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US"/>
          </a:p>
        </p:txBody>
      </p:sp>
      <p:sp>
        <p:nvSpPr>
          <p:cNvPr id="29702"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US"/>
          </a:p>
        </p:txBody>
      </p:sp>
      <p:sp>
        <p:nvSpPr>
          <p:cNvPr id="29703"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29704" name="Text Box 8"/>
          <p:cNvSpPr txBox="1">
            <a:spLocks noChangeArrowheads="1"/>
          </p:cNvSpPr>
          <p:nvPr/>
        </p:nvSpPr>
        <p:spPr bwMode="auto">
          <a:xfrm>
            <a:off x="123825" y="104775"/>
            <a:ext cx="5819775" cy="260350"/>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a:buNone/>
              <a:tabLst>
                <a:tab pos="657225" algn="l"/>
                <a:tab pos="1312863" algn="l"/>
                <a:tab pos="1970088" algn="l"/>
                <a:tab pos="2627313" algn="l"/>
                <a:tab pos="3282950" algn="l"/>
                <a:tab pos="3940175" algn="l"/>
                <a:tab pos="4595813" algn="l"/>
                <a:tab pos="5253038" algn="l"/>
              </a:tabLst>
            </a:pPr>
            <a:r>
              <a:rPr lang="en-GB" b="1" dirty="0">
                <a:solidFill>
                  <a:schemeClr val="bg1"/>
                </a:solidFill>
              </a:rPr>
              <a:t>LAN Technologies</a:t>
            </a:r>
          </a:p>
        </p:txBody>
      </p:sp>
      <p:sp>
        <p:nvSpPr>
          <p:cNvPr id="29705"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pic>
        <p:nvPicPr>
          <p:cNvPr id="29706" name="Picture 6"/>
          <p:cNvPicPr>
            <a:picLocks noChangeAspect="1" noChangeArrowheads="1"/>
          </p:cNvPicPr>
          <p:nvPr/>
        </p:nvPicPr>
        <p:blipFill>
          <a:blip r:embed="rId4"/>
          <a:srcRect/>
          <a:stretch>
            <a:fillRect/>
          </a:stretch>
        </p:blipFill>
        <p:spPr bwMode="auto">
          <a:xfrm>
            <a:off x="1219200" y="3506788"/>
            <a:ext cx="6389688" cy="3351212"/>
          </a:xfrm>
          <a:prstGeom prst="rect">
            <a:avLst/>
          </a:prstGeom>
          <a:noFill/>
          <a:ln w="9525">
            <a:noFill/>
            <a:miter lim="800000"/>
            <a:headEnd/>
            <a:tailEnd/>
          </a:ln>
        </p:spPr>
      </p:pic>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685800"/>
            <a:ext cx="8229600" cy="1066800"/>
          </a:xfrm>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b="1">
                <a:solidFill>
                  <a:srgbClr val="E4005C"/>
                </a:solidFill>
              </a:rPr>
              <a:t>Ethernet</a:t>
            </a:r>
            <a:endParaRPr lang="en-GB" sz="4000" b="1">
              <a:solidFill>
                <a:srgbClr val="E4005C"/>
              </a:solidFill>
            </a:endParaRPr>
          </a:p>
        </p:txBody>
      </p:sp>
      <p:sp>
        <p:nvSpPr>
          <p:cNvPr id="30723" name="Rectangle 3"/>
          <p:cNvSpPr>
            <a:spLocks noGrp="1" noChangeArrowheads="1"/>
          </p:cNvSpPr>
          <p:nvPr>
            <p:ph type="body" sz="half" idx="1"/>
          </p:nvPr>
        </p:nvSpPr>
        <p:spPr>
          <a:xfrm>
            <a:off x="152400" y="1752600"/>
            <a:ext cx="8991600" cy="4495800"/>
          </a:xfrm>
        </p:spPr>
        <p:txBody>
          <a:bodyPr/>
          <a:lstStyle/>
          <a:p>
            <a:pPr marL="392113" indent="-293688" defTabSz="414338" eaLnBrk="1" hangingPunct="1">
              <a:buClr>
                <a:srgbClr val="CC0000"/>
              </a:buClr>
              <a:buFont typeface="Wingdings" pitchFamily="2" charset="2"/>
              <a:buBlip>
                <a:blip r:embed="rId3"/>
              </a:buBlip>
            </a:pPr>
            <a:r>
              <a:rPr lang="en-US" sz="2400" b="1">
                <a:solidFill>
                  <a:srgbClr val="000066"/>
                </a:solidFill>
              </a:rPr>
              <a:t>Physical Media  :-</a:t>
            </a:r>
          </a:p>
          <a:p>
            <a:pPr marL="782638" lvl="1" indent="-260350" defTabSz="414338" eaLnBrk="1" hangingPunct="1">
              <a:buFontTx/>
              <a:buBlip>
                <a:blip r:embed="rId3"/>
              </a:buBlip>
            </a:pPr>
            <a:r>
              <a:rPr lang="en-US" sz="2000">
                <a:solidFill>
                  <a:srgbClr val="000066"/>
                </a:solidFill>
              </a:rPr>
              <a:t>	10 Base5      -   Thick Co-axial Cable with Bus Topology</a:t>
            </a:r>
          </a:p>
          <a:p>
            <a:pPr marL="782638" lvl="1" indent="-260350" defTabSz="414338" eaLnBrk="1" hangingPunct="1">
              <a:buFontTx/>
              <a:buBlip>
                <a:blip r:embed="rId3"/>
              </a:buBlip>
            </a:pPr>
            <a:r>
              <a:rPr lang="en-US" sz="2000">
                <a:solidFill>
                  <a:srgbClr val="000066"/>
                </a:solidFill>
              </a:rPr>
              <a:t>	 10 Base2     -   Thin Co-axial Cable with Bus Topology</a:t>
            </a:r>
          </a:p>
          <a:p>
            <a:pPr marL="782638" lvl="1" indent="-260350" defTabSz="414338" eaLnBrk="1" hangingPunct="1">
              <a:buFontTx/>
              <a:buBlip>
                <a:blip r:embed="rId3"/>
              </a:buBlip>
            </a:pPr>
            <a:r>
              <a:rPr lang="en-US" sz="2000">
                <a:solidFill>
                  <a:srgbClr val="000066"/>
                </a:solidFill>
              </a:rPr>
              <a:t>	 10 BaseT     -   UTP Cat 3/5 with Tree Topology</a:t>
            </a:r>
          </a:p>
          <a:p>
            <a:pPr marL="782638" lvl="1" indent="-260350" defTabSz="414338" eaLnBrk="1" hangingPunct="1">
              <a:buFontTx/>
              <a:buBlip>
                <a:blip r:embed="rId3"/>
              </a:buBlip>
            </a:pPr>
            <a:r>
              <a:rPr lang="en-US" sz="2000">
                <a:solidFill>
                  <a:srgbClr val="000066"/>
                </a:solidFill>
              </a:rPr>
              <a:t>	 10 BaseFL   -   Multimode/Singlemode Fiber with Tree Topology</a:t>
            </a:r>
          </a:p>
          <a:p>
            <a:pPr marL="392113" indent="-293688" defTabSz="414338" eaLnBrk="1" hangingPunct="1">
              <a:buClr>
                <a:srgbClr val="CC0000"/>
              </a:buClr>
              <a:buFont typeface="Wingdings" pitchFamily="2" charset="2"/>
              <a:buBlip>
                <a:blip r:embed="rId3"/>
              </a:buBlip>
            </a:pPr>
            <a:r>
              <a:rPr lang="en-US" sz="2400" b="1">
                <a:solidFill>
                  <a:srgbClr val="000066"/>
                </a:solidFill>
              </a:rPr>
              <a:t>Maximum Segment Length</a:t>
            </a:r>
          </a:p>
          <a:p>
            <a:pPr marL="782638" lvl="1" indent="-260350" defTabSz="414338" eaLnBrk="1" hangingPunct="1">
              <a:buFontTx/>
              <a:buBlip>
                <a:blip r:embed="rId3"/>
              </a:buBlip>
            </a:pPr>
            <a:r>
              <a:rPr lang="en-US" sz="2000">
                <a:solidFill>
                  <a:srgbClr val="000066"/>
                </a:solidFill>
              </a:rPr>
              <a:t> 10 Base5    -   500 m with at most 4 repeaters (Use Bridge to extend</a:t>
            </a:r>
            <a:br>
              <a:rPr lang="en-US" sz="2000">
                <a:solidFill>
                  <a:srgbClr val="000066"/>
                </a:solidFill>
              </a:rPr>
            </a:br>
            <a:r>
              <a:rPr lang="en-US" sz="2000">
                <a:solidFill>
                  <a:srgbClr val="000066"/>
                </a:solidFill>
              </a:rPr>
              <a:t>                         the network)</a:t>
            </a:r>
          </a:p>
          <a:p>
            <a:pPr marL="782638" lvl="1" indent="-260350" defTabSz="414338" eaLnBrk="1" hangingPunct="1">
              <a:buFontTx/>
              <a:buBlip>
                <a:blip r:embed="rId3"/>
              </a:buBlip>
            </a:pPr>
            <a:r>
              <a:rPr lang="en-US" sz="2000">
                <a:solidFill>
                  <a:srgbClr val="000066"/>
                </a:solidFill>
              </a:rPr>
              <a:t> 10 Base2    -   185 m with at most 4 repeaters (Use Bridge to extend</a:t>
            </a:r>
            <a:br>
              <a:rPr lang="en-US" sz="2000">
                <a:solidFill>
                  <a:srgbClr val="000066"/>
                </a:solidFill>
              </a:rPr>
            </a:br>
            <a:r>
              <a:rPr lang="en-US" sz="2000">
                <a:solidFill>
                  <a:srgbClr val="000066"/>
                </a:solidFill>
              </a:rPr>
              <a:t>                         the network)</a:t>
            </a:r>
          </a:p>
          <a:p>
            <a:pPr marL="782638" lvl="1" indent="-260350" defTabSz="414338" eaLnBrk="1" hangingPunct="1">
              <a:buFontTx/>
              <a:buBlip>
                <a:blip r:embed="rId3"/>
              </a:buBlip>
            </a:pPr>
            <a:r>
              <a:rPr lang="en-US" sz="2000">
                <a:solidFill>
                  <a:srgbClr val="000066"/>
                </a:solidFill>
              </a:rPr>
              <a:t> 10 BaseT    -   100 m with at most 4 hubs (Use Switch to extend the</a:t>
            </a:r>
            <a:br>
              <a:rPr lang="en-US" sz="2000">
                <a:solidFill>
                  <a:srgbClr val="000066"/>
                </a:solidFill>
              </a:rPr>
            </a:br>
            <a:r>
              <a:rPr lang="en-US" sz="2000">
                <a:solidFill>
                  <a:srgbClr val="000066"/>
                </a:solidFill>
              </a:rPr>
              <a:t>                         network)</a:t>
            </a:r>
            <a:endParaRPr lang="en-US" sz="1800" b="1">
              <a:solidFill>
                <a:srgbClr val="000066"/>
              </a:solidFill>
            </a:endParaRPr>
          </a:p>
        </p:txBody>
      </p:sp>
      <p:sp>
        <p:nvSpPr>
          <p:cNvPr id="10" name="Slide Number Placeholder 9"/>
          <p:cNvSpPr>
            <a:spLocks noGrp="1"/>
          </p:cNvSpPr>
          <p:nvPr>
            <p:ph type="sldNum" sz="quarter" idx="12"/>
          </p:nvPr>
        </p:nvSpPr>
        <p:spPr/>
        <p:txBody>
          <a:bodyPr/>
          <a:lstStyle/>
          <a:p>
            <a:pPr>
              <a:defRPr/>
            </a:pPr>
            <a:fld id="{6A16FF1C-A69C-4EEE-B130-3B4A204F3767}" type="slidenum">
              <a:rPr lang="en-US" smtClean="0"/>
              <a:pPr>
                <a:defRPr/>
              </a:pPr>
              <a:t>35</a:t>
            </a:fld>
            <a:endParaRPr lang="en-US"/>
          </a:p>
        </p:txBody>
      </p:sp>
      <p:sp>
        <p:nvSpPr>
          <p:cNvPr id="30724"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US"/>
          </a:p>
        </p:txBody>
      </p:sp>
      <p:sp>
        <p:nvSpPr>
          <p:cNvPr id="30725"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US"/>
          </a:p>
        </p:txBody>
      </p:sp>
      <p:sp>
        <p:nvSpPr>
          <p:cNvPr id="30726"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US"/>
          </a:p>
        </p:txBody>
      </p:sp>
      <p:sp>
        <p:nvSpPr>
          <p:cNvPr id="30727"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30728" name="Text Box 8"/>
          <p:cNvSpPr txBox="1">
            <a:spLocks noChangeArrowheads="1"/>
          </p:cNvSpPr>
          <p:nvPr/>
        </p:nvSpPr>
        <p:spPr bwMode="auto">
          <a:xfrm>
            <a:off x="123825" y="104775"/>
            <a:ext cx="5819775" cy="260350"/>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a:buNone/>
              <a:tabLst>
                <a:tab pos="657225" algn="l"/>
                <a:tab pos="1312863" algn="l"/>
                <a:tab pos="1970088" algn="l"/>
                <a:tab pos="2627313" algn="l"/>
                <a:tab pos="3282950" algn="l"/>
                <a:tab pos="3940175" algn="l"/>
                <a:tab pos="4595813" algn="l"/>
                <a:tab pos="5253038" algn="l"/>
              </a:tabLst>
            </a:pPr>
            <a:r>
              <a:rPr lang="en-GB" b="1">
                <a:solidFill>
                  <a:schemeClr val="bg1"/>
                </a:solidFill>
              </a:rPr>
              <a:t>LAN Technologies</a:t>
            </a:r>
          </a:p>
        </p:txBody>
      </p:sp>
      <p:sp>
        <p:nvSpPr>
          <p:cNvPr id="30729"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685800"/>
            <a:ext cx="8229600" cy="1066800"/>
          </a:xfrm>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b="1">
                <a:solidFill>
                  <a:srgbClr val="E4005C"/>
                </a:solidFill>
              </a:rPr>
              <a:t>Fast Ethernet</a:t>
            </a:r>
            <a:endParaRPr lang="en-GB" sz="4000" b="1">
              <a:solidFill>
                <a:srgbClr val="E4005C"/>
              </a:solidFill>
            </a:endParaRPr>
          </a:p>
        </p:txBody>
      </p:sp>
      <p:sp>
        <p:nvSpPr>
          <p:cNvPr id="31747" name="Rectangle 3"/>
          <p:cNvSpPr>
            <a:spLocks noGrp="1" noChangeArrowheads="1"/>
          </p:cNvSpPr>
          <p:nvPr>
            <p:ph type="body" sz="half" idx="1"/>
          </p:nvPr>
        </p:nvSpPr>
        <p:spPr>
          <a:xfrm>
            <a:off x="533400" y="1905000"/>
            <a:ext cx="8229600" cy="3886200"/>
          </a:xfrm>
        </p:spPr>
        <p:txBody>
          <a:bodyPr/>
          <a:lstStyle/>
          <a:p>
            <a:pPr marL="392113" indent="-293688" algn="just" defTabSz="414338" eaLnBrk="1" hangingPunct="1">
              <a:lnSpc>
                <a:spcPct val="80000"/>
              </a:lnSpc>
              <a:spcBef>
                <a:spcPct val="50000"/>
              </a:spcBef>
              <a:buClr>
                <a:srgbClr val="CC0000"/>
              </a:buClr>
              <a:buFont typeface="Wingdings" pitchFamily="2" charset="2"/>
              <a:buBlip>
                <a:blip r:embed="rId3"/>
              </a:buBlip>
            </a:pPr>
            <a:r>
              <a:rPr lang="en-US" sz="2400" b="1">
                <a:solidFill>
                  <a:srgbClr val="000066"/>
                </a:solidFill>
              </a:rPr>
              <a:t>100 Mbps bandwidth</a:t>
            </a:r>
          </a:p>
          <a:p>
            <a:pPr marL="392113" indent="-293688" algn="just" defTabSz="414338" eaLnBrk="1" hangingPunct="1">
              <a:lnSpc>
                <a:spcPct val="80000"/>
              </a:lnSpc>
              <a:spcBef>
                <a:spcPct val="50000"/>
              </a:spcBef>
              <a:buClr>
                <a:srgbClr val="CC0000"/>
              </a:buClr>
              <a:buFont typeface="Wingdings" pitchFamily="2" charset="2"/>
              <a:buBlip>
                <a:blip r:embed="rId3"/>
              </a:buBlip>
            </a:pPr>
            <a:r>
              <a:rPr lang="en-US" sz="2400" b="1">
                <a:solidFill>
                  <a:srgbClr val="000066"/>
                </a:solidFill>
              </a:rPr>
              <a:t>Uses same CSMA/CD media access protocol and packet format as in Ethernet.</a:t>
            </a:r>
          </a:p>
          <a:p>
            <a:pPr marL="392113" indent="-293688" algn="just" defTabSz="414338" eaLnBrk="1" hangingPunct="1">
              <a:lnSpc>
                <a:spcPct val="80000"/>
              </a:lnSpc>
              <a:spcBef>
                <a:spcPct val="50000"/>
              </a:spcBef>
              <a:buClr>
                <a:srgbClr val="CC0000"/>
              </a:buClr>
              <a:buFont typeface="Wingdings" pitchFamily="2" charset="2"/>
              <a:buBlip>
                <a:blip r:embed="rId3"/>
              </a:buBlip>
            </a:pPr>
            <a:r>
              <a:rPr lang="en-US" sz="2400" b="1">
                <a:solidFill>
                  <a:srgbClr val="000066"/>
                </a:solidFill>
              </a:rPr>
              <a:t>100BaseTX (UTP) and 100BaseFX (Fiber) standards </a:t>
            </a:r>
          </a:p>
          <a:p>
            <a:pPr marL="392113" indent="-293688" algn="just" defTabSz="414338" eaLnBrk="1" hangingPunct="1">
              <a:lnSpc>
                <a:spcPct val="80000"/>
              </a:lnSpc>
              <a:spcBef>
                <a:spcPct val="50000"/>
              </a:spcBef>
              <a:buClr>
                <a:srgbClr val="CC0000"/>
              </a:buClr>
              <a:buFont typeface="Wingdings" pitchFamily="2" charset="2"/>
              <a:buBlip>
                <a:blip r:embed="rId3"/>
              </a:buBlip>
            </a:pPr>
            <a:r>
              <a:rPr lang="en-US" sz="2400" b="1">
                <a:solidFill>
                  <a:srgbClr val="000066"/>
                </a:solidFill>
              </a:rPr>
              <a:t>Physical media  :-</a:t>
            </a:r>
          </a:p>
          <a:p>
            <a:pPr marL="1174750" lvl="2" indent="-195263" algn="just" defTabSz="414338" eaLnBrk="1" hangingPunct="1">
              <a:lnSpc>
                <a:spcPct val="80000"/>
              </a:lnSpc>
              <a:buClr>
                <a:srgbClr val="CC0000"/>
              </a:buClr>
              <a:buFont typeface="Wingdings" pitchFamily="2" charset="2"/>
              <a:buBlip>
                <a:blip r:embed="rId3"/>
              </a:buBlip>
            </a:pPr>
            <a:r>
              <a:rPr lang="en-US">
                <a:solidFill>
                  <a:srgbClr val="000066"/>
                </a:solidFill>
              </a:rPr>
              <a:t>100 BaseTX      - UTP Cat 5e</a:t>
            </a:r>
          </a:p>
          <a:p>
            <a:pPr marL="1174750" lvl="2" indent="-195263" algn="just" defTabSz="414338" eaLnBrk="1" hangingPunct="1">
              <a:lnSpc>
                <a:spcPct val="80000"/>
              </a:lnSpc>
              <a:buClr>
                <a:srgbClr val="CC0000"/>
              </a:buClr>
              <a:buFont typeface="Wingdings" pitchFamily="2" charset="2"/>
              <a:buBlip>
                <a:blip r:embed="rId3"/>
              </a:buBlip>
            </a:pPr>
            <a:r>
              <a:rPr lang="en-US">
                <a:solidFill>
                  <a:srgbClr val="000066"/>
                </a:solidFill>
              </a:rPr>
              <a:t>100 BaseFX    - Multimode / Singlemode Fiber</a:t>
            </a:r>
          </a:p>
          <a:p>
            <a:pPr marL="392113" indent="-293688" algn="just" defTabSz="414338" eaLnBrk="1" hangingPunct="1">
              <a:lnSpc>
                <a:spcPct val="80000"/>
              </a:lnSpc>
              <a:spcBef>
                <a:spcPct val="50000"/>
              </a:spcBef>
              <a:buClr>
                <a:srgbClr val="CC0000"/>
              </a:buClr>
              <a:buFont typeface="Wingdings" pitchFamily="2" charset="2"/>
              <a:buBlip>
                <a:blip r:embed="rId3"/>
              </a:buBlip>
            </a:pPr>
            <a:r>
              <a:rPr lang="en-US" sz="2400" b="1">
                <a:solidFill>
                  <a:srgbClr val="000066"/>
                </a:solidFill>
              </a:rPr>
              <a:t>  Full Duplex/Half Duplex operations.</a:t>
            </a:r>
          </a:p>
          <a:p>
            <a:pPr marL="392113" indent="-293688" defTabSz="414338" eaLnBrk="1" hangingPunct="1">
              <a:lnSpc>
                <a:spcPct val="80000"/>
              </a:lnSpc>
              <a:spcBef>
                <a:spcPct val="50000"/>
              </a:spcBef>
              <a:buClr>
                <a:srgbClr val="CC0000"/>
              </a:buClr>
              <a:buFont typeface="Wingdings" pitchFamily="2" charset="2"/>
              <a:buBlip>
                <a:blip r:embed="rId3"/>
              </a:buBlip>
            </a:pPr>
            <a:endParaRPr lang="en-US" sz="2400" b="1">
              <a:solidFill>
                <a:srgbClr val="000066"/>
              </a:solidFill>
            </a:endParaRPr>
          </a:p>
        </p:txBody>
      </p:sp>
      <p:sp>
        <p:nvSpPr>
          <p:cNvPr id="10" name="Slide Number Placeholder 9"/>
          <p:cNvSpPr>
            <a:spLocks noGrp="1"/>
          </p:cNvSpPr>
          <p:nvPr>
            <p:ph type="sldNum" sz="quarter" idx="12"/>
          </p:nvPr>
        </p:nvSpPr>
        <p:spPr/>
        <p:txBody>
          <a:bodyPr/>
          <a:lstStyle/>
          <a:p>
            <a:pPr>
              <a:defRPr/>
            </a:pPr>
            <a:fld id="{6A16FF1C-A69C-4EEE-B130-3B4A204F3767}" type="slidenum">
              <a:rPr lang="en-US" smtClean="0"/>
              <a:pPr>
                <a:defRPr/>
              </a:pPr>
              <a:t>36</a:t>
            </a:fld>
            <a:endParaRPr lang="en-US"/>
          </a:p>
        </p:txBody>
      </p:sp>
      <p:sp>
        <p:nvSpPr>
          <p:cNvPr id="31748"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US"/>
          </a:p>
        </p:txBody>
      </p:sp>
      <p:sp>
        <p:nvSpPr>
          <p:cNvPr id="31749"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US"/>
          </a:p>
        </p:txBody>
      </p:sp>
      <p:sp>
        <p:nvSpPr>
          <p:cNvPr id="31750"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US"/>
          </a:p>
        </p:txBody>
      </p:sp>
      <p:sp>
        <p:nvSpPr>
          <p:cNvPr id="31751"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31752" name="Text Box 8"/>
          <p:cNvSpPr txBox="1">
            <a:spLocks noChangeArrowheads="1"/>
          </p:cNvSpPr>
          <p:nvPr/>
        </p:nvSpPr>
        <p:spPr bwMode="auto">
          <a:xfrm>
            <a:off x="123825" y="104775"/>
            <a:ext cx="5819775" cy="260350"/>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a:buNone/>
              <a:tabLst>
                <a:tab pos="657225" algn="l"/>
                <a:tab pos="1312863" algn="l"/>
                <a:tab pos="1970088" algn="l"/>
                <a:tab pos="2627313" algn="l"/>
                <a:tab pos="3282950" algn="l"/>
                <a:tab pos="3940175" algn="l"/>
                <a:tab pos="4595813" algn="l"/>
                <a:tab pos="5253038" algn="l"/>
              </a:tabLst>
            </a:pPr>
            <a:r>
              <a:rPr lang="en-GB" b="1">
                <a:solidFill>
                  <a:schemeClr val="bg1"/>
                </a:solidFill>
              </a:rPr>
              <a:t>LAN Technologies</a:t>
            </a:r>
          </a:p>
        </p:txBody>
      </p:sp>
      <p:sp>
        <p:nvSpPr>
          <p:cNvPr id="31753"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685800"/>
            <a:ext cx="8229600" cy="1066800"/>
          </a:xfrm>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b="1">
                <a:solidFill>
                  <a:srgbClr val="E4005C"/>
                </a:solidFill>
              </a:rPr>
              <a:t>Fast Ethernet</a:t>
            </a:r>
            <a:endParaRPr lang="en-GB" sz="4000" b="1">
              <a:solidFill>
                <a:srgbClr val="E4005C"/>
              </a:solidFill>
            </a:endParaRPr>
          </a:p>
        </p:txBody>
      </p:sp>
      <p:sp>
        <p:nvSpPr>
          <p:cNvPr id="31747" name="Rectangle 3"/>
          <p:cNvSpPr>
            <a:spLocks noGrp="1" noChangeArrowheads="1"/>
          </p:cNvSpPr>
          <p:nvPr>
            <p:ph type="body" sz="half" idx="1"/>
          </p:nvPr>
        </p:nvSpPr>
        <p:spPr>
          <a:xfrm>
            <a:off x="533400" y="1676400"/>
            <a:ext cx="8229600" cy="2590800"/>
          </a:xfrm>
        </p:spPr>
        <p:txBody>
          <a:bodyPr>
            <a:normAutofit/>
          </a:bodyPr>
          <a:lstStyle/>
          <a:p>
            <a:pPr marL="392113" indent="-293688" algn="just" defTabSz="414338" eaLnBrk="1" hangingPunct="1">
              <a:lnSpc>
                <a:spcPct val="80000"/>
              </a:lnSpc>
              <a:buClr>
                <a:srgbClr val="CC0000"/>
              </a:buClr>
              <a:buFont typeface="Wingdings" pitchFamily="2" charset="2"/>
              <a:buBlip>
                <a:blip r:embed="rId3"/>
              </a:buBlip>
              <a:defRPr/>
            </a:pPr>
            <a:r>
              <a:rPr lang="en-US" sz="2400" b="1" dirty="0">
                <a:solidFill>
                  <a:srgbClr val="000066"/>
                </a:solidFill>
              </a:rPr>
              <a:t>Provision for </a:t>
            </a:r>
            <a:r>
              <a:rPr lang="en-US" sz="2400" b="1" dirty="0">
                <a:solidFill>
                  <a:srgbClr val="FF0000"/>
                </a:solidFill>
              </a:rPr>
              <a:t>Auto-Negotiation</a:t>
            </a:r>
            <a:r>
              <a:rPr lang="en-US" sz="2400" b="1" dirty="0">
                <a:solidFill>
                  <a:srgbClr val="000066"/>
                </a:solidFill>
              </a:rPr>
              <a:t> of media speed: </a:t>
            </a:r>
            <a:br>
              <a:rPr lang="en-US" sz="2400" b="1" dirty="0">
                <a:solidFill>
                  <a:srgbClr val="000066"/>
                </a:solidFill>
              </a:rPr>
            </a:br>
            <a:r>
              <a:rPr lang="en-US" sz="2400" b="1" dirty="0">
                <a:solidFill>
                  <a:srgbClr val="000066"/>
                </a:solidFill>
              </a:rPr>
              <a:t>10 Mbps or 100Mbps (popularly available for copper media only).</a:t>
            </a:r>
          </a:p>
          <a:p>
            <a:pPr marL="392113" indent="-293688" algn="just" defTabSz="414338" eaLnBrk="1" hangingPunct="1">
              <a:lnSpc>
                <a:spcPct val="80000"/>
              </a:lnSpc>
              <a:buClr>
                <a:srgbClr val="CC0000"/>
              </a:buClr>
              <a:buFont typeface="Wingdings" pitchFamily="2" charset="2"/>
              <a:buBlip>
                <a:blip r:embed="rId3"/>
              </a:buBlip>
              <a:defRPr/>
            </a:pPr>
            <a:endParaRPr lang="en-US" sz="2400" b="1" dirty="0">
              <a:solidFill>
                <a:srgbClr val="000066"/>
              </a:solidFill>
            </a:endParaRPr>
          </a:p>
          <a:p>
            <a:pPr marL="392113" indent="-293688" algn="just" defTabSz="414338" eaLnBrk="1" hangingPunct="1">
              <a:lnSpc>
                <a:spcPct val="80000"/>
              </a:lnSpc>
              <a:buClr>
                <a:srgbClr val="CC0000"/>
              </a:buClr>
              <a:buFont typeface="Wingdings" pitchFamily="2" charset="2"/>
              <a:buBlip>
                <a:blip r:embed="rId3"/>
              </a:buBlip>
              <a:defRPr/>
            </a:pPr>
            <a:r>
              <a:rPr lang="en-US" sz="2400" b="1" dirty="0">
                <a:solidFill>
                  <a:srgbClr val="000066"/>
                </a:solidFill>
              </a:rPr>
              <a:t>Maximum Segment Length</a:t>
            </a:r>
          </a:p>
          <a:p>
            <a:pPr marL="1174750" lvl="2" indent="-195263" algn="just" defTabSz="414338" eaLnBrk="1" hangingPunct="1">
              <a:lnSpc>
                <a:spcPct val="80000"/>
              </a:lnSpc>
              <a:buClr>
                <a:srgbClr val="CC0000"/>
              </a:buClr>
              <a:buFont typeface="Wingdings" pitchFamily="2" charset="2"/>
              <a:buBlip>
                <a:blip r:embed="rId3"/>
              </a:buBlip>
              <a:defRPr/>
            </a:pPr>
            <a:r>
              <a:rPr lang="en-US" b="1" dirty="0">
                <a:solidFill>
                  <a:srgbClr val="000066"/>
                </a:solidFill>
              </a:rPr>
              <a:t>100 Base TX   -   100 m</a:t>
            </a:r>
          </a:p>
          <a:p>
            <a:pPr marL="1174750" lvl="2" indent="-195263" algn="just" defTabSz="414338" eaLnBrk="1" hangingPunct="1">
              <a:lnSpc>
                <a:spcPct val="80000"/>
              </a:lnSpc>
              <a:buClr>
                <a:srgbClr val="CC0000"/>
              </a:buClr>
              <a:buFont typeface="Wingdings" pitchFamily="2" charset="2"/>
              <a:buBlip>
                <a:blip r:embed="rId3"/>
              </a:buBlip>
              <a:defRPr/>
            </a:pPr>
            <a:r>
              <a:rPr lang="en-US" b="1" dirty="0">
                <a:solidFill>
                  <a:srgbClr val="000066"/>
                </a:solidFill>
              </a:rPr>
              <a:t>100 Base FX   -   2 Km (Multimode Fiber)</a:t>
            </a:r>
          </a:p>
          <a:p>
            <a:pPr marL="1174750" lvl="2" indent="-195263" algn="just" defTabSz="414338" eaLnBrk="1" hangingPunct="1">
              <a:lnSpc>
                <a:spcPct val="80000"/>
              </a:lnSpc>
              <a:buClr>
                <a:srgbClr val="CC0000"/>
              </a:buClr>
              <a:buFont typeface="Wingdings" pitchFamily="2" charset="2"/>
              <a:buBlip>
                <a:blip r:embed="rId3"/>
              </a:buBlip>
              <a:defRPr/>
            </a:pPr>
            <a:r>
              <a:rPr lang="en-US" b="1" dirty="0">
                <a:solidFill>
                  <a:srgbClr val="000066"/>
                </a:solidFill>
              </a:rPr>
              <a:t>100 Base FX   -   20 km   (</a:t>
            </a:r>
            <a:r>
              <a:rPr lang="en-US" b="1" dirty="0" err="1">
                <a:solidFill>
                  <a:srgbClr val="000066"/>
                </a:solidFill>
              </a:rPr>
              <a:t>Singlemode</a:t>
            </a:r>
            <a:r>
              <a:rPr lang="en-US" b="1" dirty="0">
                <a:solidFill>
                  <a:srgbClr val="000066"/>
                </a:solidFill>
              </a:rPr>
              <a:t> Fiber)</a:t>
            </a:r>
            <a:endParaRPr lang="en-US" dirty="0">
              <a:solidFill>
                <a:srgbClr val="000066"/>
              </a:solidFill>
            </a:endParaRPr>
          </a:p>
          <a:p>
            <a:pPr marL="392113" indent="-293688" defTabSz="414338" eaLnBrk="1" hangingPunct="1">
              <a:lnSpc>
                <a:spcPct val="80000"/>
              </a:lnSpc>
              <a:spcBef>
                <a:spcPct val="50000"/>
              </a:spcBef>
              <a:buClr>
                <a:srgbClr val="CC0000"/>
              </a:buClr>
              <a:buFont typeface="Wingdings" pitchFamily="2" charset="2"/>
              <a:buBlip>
                <a:blip r:embed="rId3"/>
              </a:buBlip>
              <a:defRPr/>
            </a:pPr>
            <a:endParaRPr lang="en-US" sz="2400" b="1" dirty="0">
              <a:solidFill>
                <a:srgbClr val="000066"/>
              </a:solidFill>
            </a:endParaRPr>
          </a:p>
        </p:txBody>
      </p:sp>
      <p:sp>
        <p:nvSpPr>
          <p:cNvPr id="11" name="Slide Number Placeholder 10"/>
          <p:cNvSpPr>
            <a:spLocks noGrp="1"/>
          </p:cNvSpPr>
          <p:nvPr>
            <p:ph type="sldNum" sz="quarter" idx="12"/>
          </p:nvPr>
        </p:nvSpPr>
        <p:spPr/>
        <p:txBody>
          <a:bodyPr/>
          <a:lstStyle/>
          <a:p>
            <a:pPr>
              <a:defRPr/>
            </a:pPr>
            <a:fld id="{6A16FF1C-A69C-4EEE-B130-3B4A204F3767}" type="slidenum">
              <a:rPr lang="en-US" smtClean="0"/>
              <a:pPr>
                <a:defRPr/>
              </a:pPr>
              <a:t>37</a:t>
            </a:fld>
            <a:endParaRPr lang="en-US"/>
          </a:p>
        </p:txBody>
      </p:sp>
      <p:sp>
        <p:nvSpPr>
          <p:cNvPr id="32772"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US"/>
          </a:p>
        </p:txBody>
      </p:sp>
      <p:sp>
        <p:nvSpPr>
          <p:cNvPr id="32773"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US"/>
          </a:p>
        </p:txBody>
      </p:sp>
      <p:sp>
        <p:nvSpPr>
          <p:cNvPr id="32774"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US"/>
          </a:p>
        </p:txBody>
      </p:sp>
      <p:sp>
        <p:nvSpPr>
          <p:cNvPr id="32775"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32776" name="Text Box 8"/>
          <p:cNvSpPr txBox="1">
            <a:spLocks noChangeArrowheads="1"/>
          </p:cNvSpPr>
          <p:nvPr/>
        </p:nvSpPr>
        <p:spPr bwMode="auto">
          <a:xfrm>
            <a:off x="123825" y="104775"/>
            <a:ext cx="5819775" cy="260350"/>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a:buNone/>
              <a:tabLst>
                <a:tab pos="657225" algn="l"/>
                <a:tab pos="1312863" algn="l"/>
                <a:tab pos="1970088" algn="l"/>
                <a:tab pos="2627313" algn="l"/>
                <a:tab pos="3282950" algn="l"/>
                <a:tab pos="3940175" algn="l"/>
                <a:tab pos="4595813" algn="l"/>
                <a:tab pos="5253038" algn="l"/>
              </a:tabLst>
            </a:pPr>
            <a:r>
              <a:rPr lang="en-GB" b="1">
                <a:solidFill>
                  <a:schemeClr val="bg1"/>
                </a:solidFill>
              </a:rPr>
              <a:t>LAN Technologies</a:t>
            </a:r>
          </a:p>
        </p:txBody>
      </p:sp>
      <p:sp>
        <p:nvSpPr>
          <p:cNvPr id="32777"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pic>
        <p:nvPicPr>
          <p:cNvPr id="32778" name="Picture 6"/>
          <p:cNvPicPr>
            <a:picLocks noChangeAspect="1" noChangeArrowheads="1"/>
          </p:cNvPicPr>
          <p:nvPr/>
        </p:nvPicPr>
        <p:blipFill>
          <a:blip r:embed="rId4"/>
          <a:srcRect/>
          <a:stretch>
            <a:fillRect/>
          </a:stretch>
        </p:blipFill>
        <p:spPr bwMode="auto">
          <a:xfrm>
            <a:off x="1117600" y="4267200"/>
            <a:ext cx="6654800" cy="2590800"/>
          </a:xfrm>
          <a:prstGeom prst="rect">
            <a:avLst/>
          </a:prstGeom>
          <a:noFill/>
          <a:ln w="9525">
            <a:noFill/>
            <a:miter lim="800000"/>
            <a:headEnd/>
            <a:tailEnd/>
          </a:ln>
        </p:spPr>
      </p:pic>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685800"/>
            <a:ext cx="8229600" cy="1066800"/>
          </a:xfrm>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b="1">
                <a:solidFill>
                  <a:srgbClr val="E4005C"/>
                </a:solidFill>
              </a:rPr>
              <a:t>Gigabit Ethernet</a:t>
            </a:r>
            <a:endParaRPr lang="en-GB" sz="4000" b="1">
              <a:solidFill>
                <a:srgbClr val="E4005C"/>
              </a:solidFill>
            </a:endParaRPr>
          </a:p>
        </p:txBody>
      </p:sp>
      <p:sp>
        <p:nvSpPr>
          <p:cNvPr id="33795" name="Rectangle 3"/>
          <p:cNvSpPr>
            <a:spLocks noGrp="1" noChangeArrowheads="1"/>
          </p:cNvSpPr>
          <p:nvPr>
            <p:ph type="body" sz="half" idx="1"/>
          </p:nvPr>
        </p:nvSpPr>
        <p:spPr>
          <a:xfrm>
            <a:off x="457200" y="1600200"/>
            <a:ext cx="8229600" cy="5257800"/>
          </a:xfrm>
        </p:spPr>
        <p:txBody>
          <a:bodyPr/>
          <a:lstStyle/>
          <a:p>
            <a:pPr marL="392113" indent="-293688" algn="just" defTabSz="414338" eaLnBrk="1" hangingPunct="1">
              <a:lnSpc>
                <a:spcPct val="80000"/>
              </a:lnSpc>
              <a:spcBef>
                <a:spcPct val="50000"/>
              </a:spcBef>
              <a:buClr>
                <a:srgbClr val="CC0000"/>
              </a:buClr>
              <a:buFont typeface="Wingdings" pitchFamily="2" charset="2"/>
              <a:buBlip>
                <a:blip r:embed="rId3"/>
              </a:buBlip>
            </a:pPr>
            <a:r>
              <a:rPr lang="en-US" sz="2400" b="1">
                <a:solidFill>
                  <a:srgbClr val="000066"/>
                </a:solidFill>
              </a:rPr>
              <a:t>1 Gbps bandwidth.</a:t>
            </a:r>
          </a:p>
          <a:p>
            <a:pPr marL="392113" indent="-293688" algn="just" defTabSz="414338" eaLnBrk="1" hangingPunct="1">
              <a:lnSpc>
                <a:spcPct val="80000"/>
              </a:lnSpc>
              <a:spcBef>
                <a:spcPct val="50000"/>
              </a:spcBef>
              <a:buClr>
                <a:srgbClr val="CC0000"/>
              </a:buClr>
              <a:buFont typeface="Wingdings" pitchFamily="2" charset="2"/>
              <a:buBlip>
                <a:blip r:embed="rId3"/>
              </a:buBlip>
            </a:pPr>
            <a:r>
              <a:rPr lang="en-US" sz="2400" b="1">
                <a:solidFill>
                  <a:srgbClr val="000066"/>
                </a:solidFill>
              </a:rPr>
              <a:t>Uses same CSMA/CD media access protocol as in Ethernet and is </a:t>
            </a:r>
            <a:r>
              <a:rPr lang="en-US" sz="2400" b="1">
                <a:solidFill>
                  <a:srgbClr val="FF0000"/>
                </a:solidFill>
              </a:rPr>
              <a:t>backward compatible </a:t>
            </a:r>
            <a:r>
              <a:rPr lang="en-US" sz="2400" b="1">
                <a:solidFill>
                  <a:srgbClr val="000066"/>
                </a:solidFill>
              </a:rPr>
              <a:t>(10/100/100 modules are available).</a:t>
            </a:r>
          </a:p>
          <a:p>
            <a:pPr marL="392113" indent="-293688" algn="just" defTabSz="414338" eaLnBrk="1" hangingPunct="1">
              <a:lnSpc>
                <a:spcPct val="80000"/>
              </a:lnSpc>
              <a:spcBef>
                <a:spcPct val="50000"/>
              </a:spcBef>
              <a:buClr>
                <a:srgbClr val="CC0000"/>
              </a:buClr>
              <a:buFont typeface="Wingdings" pitchFamily="2" charset="2"/>
              <a:buBlip>
                <a:blip r:embed="rId3"/>
              </a:buBlip>
            </a:pPr>
            <a:r>
              <a:rPr lang="en-US" sz="2400" b="1">
                <a:solidFill>
                  <a:srgbClr val="000066"/>
                </a:solidFill>
              </a:rPr>
              <a:t>1000BaseT (UTP), 1000BaseSX (Multimode Fiber) and 1000BaseLX (Multimode/Singlemode Fiber) standards.</a:t>
            </a:r>
          </a:p>
          <a:p>
            <a:pPr marL="392113" indent="-293688" algn="just" defTabSz="414338" eaLnBrk="1" hangingPunct="1">
              <a:lnSpc>
                <a:spcPct val="80000"/>
              </a:lnSpc>
              <a:spcBef>
                <a:spcPct val="50000"/>
              </a:spcBef>
              <a:buClr>
                <a:srgbClr val="CC0000"/>
              </a:buClr>
              <a:buFont typeface="Wingdings" pitchFamily="2" charset="2"/>
              <a:buBlip>
                <a:blip r:embed="rId3"/>
              </a:buBlip>
            </a:pPr>
            <a:r>
              <a:rPr lang="en-US" sz="2400" b="1">
                <a:solidFill>
                  <a:srgbClr val="000066"/>
                </a:solidFill>
              </a:rPr>
              <a:t>Maximum Segment Length</a:t>
            </a:r>
          </a:p>
          <a:p>
            <a:pPr marL="1174750" lvl="2" indent="-195263" algn="just" defTabSz="414338" eaLnBrk="1" hangingPunct="1">
              <a:lnSpc>
                <a:spcPct val="80000"/>
              </a:lnSpc>
              <a:buClr>
                <a:srgbClr val="CC0000"/>
              </a:buClr>
              <a:buFont typeface="Wingdings" pitchFamily="2" charset="2"/>
              <a:buBlip>
                <a:blip r:embed="rId3"/>
              </a:buBlip>
            </a:pPr>
            <a:r>
              <a:rPr lang="en-US">
                <a:solidFill>
                  <a:srgbClr val="000066"/>
                </a:solidFill>
              </a:rPr>
              <a:t>1000 Base T       -   100m (Cat 5e/6)</a:t>
            </a:r>
          </a:p>
          <a:p>
            <a:pPr marL="1174750" lvl="2" indent="-195263" algn="just" defTabSz="414338" eaLnBrk="1" hangingPunct="1">
              <a:lnSpc>
                <a:spcPct val="80000"/>
              </a:lnSpc>
              <a:buClr>
                <a:srgbClr val="CC0000"/>
              </a:buClr>
              <a:buFont typeface="Wingdings" pitchFamily="2" charset="2"/>
              <a:buBlip>
                <a:blip r:embed="rId3"/>
              </a:buBlip>
            </a:pPr>
            <a:r>
              <a:rPr lang="en-US">
                <a:solidFill>
                  <a:srgbClr val="000066"/>
                </a:solidFill>
              </a:rPr>
              <a:t>1000 Base SX     -   275 m (Multimode Fiber)</a:t>
            </a:r>
          </a:p>
          <a:p>
            <a:pPr marL="1174750" lvl="2" indent="-195263" algn="just" defTabSz="414338" eaLnBrk="1" hangingPunct="1">
              <a:lnSpc>
                <a:spcPct val="80000"/>
              </a:lnSpc>
              <a:buClr>
                <a:srgbClr val="CC0000"/>
              </a:buClr>
              <a:buFont typeface="Wingdings" pitchFamily="2" charset="2"/>
              <a:buBlip>
                <a:blip r:embed="rId3"/>
              </a:buBlip>
            </a:pPr>
            <a:r>
              <a:rPr lang="en-US">
                <a:solidFill>
                  <a:srgbClr val="000066"/>
                </a:solidFill>
              </a:rPr>
              <a:t>1000 Base LX     -   512 m (Multimode Fiber) </a:t>
            </a:r>
          </a:p>
          <a:p>
            <a:pPr marL="1174750" lvl="2" indent="-195263" algn="just" defTabSz="414338" eaLnBrk="1" hangingPunct="1">
              <a:lnSpc>
                <a:spcPct val="80000"/>
              </a:lnSpc>
              <a:buClr>
                <a:srgbClr val="CC0000"/>
              </a:buClr>
              <a:buFont typeface="Wingdings" pitchFamily="2" charset="2"/>
              <a:buBlip>
                <a:blip r:embed="rId3"/>
              </a:buBlip>
            </a:pPr>
            <a:r>
              <a:rPr lang="en-US">
                <a:solidFill>
                  <a:srgbClr val="000066"/>
                </a:solidFill>
              </a:rPr>
              <a:t>1000 Base LX     -   20 Km (Singlemode Fiber)</a:t>
            </a:r>
          </a:p>
          <a:p>
            <a:pPr marL="1174750" lvl="2" indent="-195263" algn="just" defTabSz="414338" eaLnBrk="1" hangingPunct="1">
              <a:lnSpc>
                <a:spcPct val="80000"/>
              </a:lnSpc>
              <a:buClr>
                <a:srgbClr val="CC0000"/>
              </a:buClr>
              <a:buFont typeface="Wingdings" pitchFamily="2" charset="2"/>
              <a:buBlip>
                <a:blip r:embed="rId3"/>
              </a:buBlip>
            </a:pPr>
            <a:r>
              <a:rPr lang="en-US">
                <a:solidFill>
                  <a:srgbClr val="000066"/>
                </a:solidFill>
              </a:rPr>
              <a:t>1000 Base LH     -   80 Km (Singlemode Fiber)</a:t>
            </a:r>
          </a:p>
          <a:p>
            <a:pPr marL="392113" indent="-293688" defTabSz="414338" eaLnBrk="1" hangingPunct="1">
              <a:lnSpc>
                <a:spcPct val="80000"/>
              </a:lnSpc>
              <a:spcBef>
                <a:spcPct val="50000"/>
              </a:spcBef>
              <a:buClr>
                <a:srgbClr val="CC0000"/>
              </a:buClr>
              <a:buFont typeface="Wingdings" pitchFamily="2" charset="2"/>
              <a:buBlip>
                <a:blip r:embed="rId3"/>
              </a:buBlip>
            </a:pPr>
            <a:endParaRPr lang="en-US" sz="2400" b="1">
              <a:solidFill>
                <a:srgbClr val="000066"/>
              </a:solidFill>
            </a:endParaRPr>
          </a:p>
        </p:txBody>
      </p:sp>
      <p:sp>
        <p:nvSpPr>
          <p:cNvPr id="10" name="Slide Number Placeholder 9"/>
          <p:cNvSpPr>
            <a:spLocks noGrp="1"/>
          </p:cNvSpPr>
          <p:nvPr>
            <p:ph type="sldNum" sz="quarter" idx="12"/>
          </p:nvPr>
        </p:nvSpPr>
        <p:spPr/>
        <p:txBody>
          <a:bodyPr/>
          <a:lstStyle/>
          <a:p>
            <a:pPr>
              <a:defRPr/>
            </a:pPr>
            <a:fld id="{6A16FF1C-A69C-4EEE-B130-3B4A204F3767}" type="slidenum">
              <a:rPr lang="en-US" smtClean="0"/>
              <a:pPr>
                <a:defRPr/>
              </a:pPr>
              <a:t>38</a:t>
            </a:fld>
            <a:endParaRPr lang="en-US"/>
          </a:p>
        </p:txBody>
      </p:sp>
      <p:sp>
        <p:nvSpPr>
          <p:cNvPr id="33796"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US"/>
          </a:p>
        </p:txBody>
      </p:sp>
      <p:sp>
        <p:nvSpPr>
          <p:cNvPr id="33797"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US"/>
          </a:p>
        </p:txBody>
      </p:sp>
      <p:sp>
        <p:nvSpPr>
          <p:cNvPr id="33798"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US"/>
          </a:p>
        </p:txBody>
      </p:sp>
      <p:sp>
        <p:nvSpPr>
          <p:cNvPr id="33799"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33800" name="Text Box 8"/>
          <p:cNvSpPr txBox="1">
            <a:spLocks noChangeArrowheads="1"/>
          </p:cNvSpPr>
          <p:nvPr/>
        </p:nvSpPr>
        <p:spPr bwMode="auto">
          <a:xfrm>
            <a:off x="123825" y="104775"/>
            <a:ext cx="5819775" cy="260350"/>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a:buNone/>
              <a:tabLst>
                <a:tab pos="657225" algn="l"/>
                <a:tab pos="1312863" algn="l"/>
                <a:tab pos="1970088" algn="l"/>
                <a:tab pos="2627313" algn="l"/>
                <a:tab pos="3282950" algn="l"/>
                <a:tab pos="3940175" algn="l"/>
                <a:tab pos="4595813" algn="l"/>
                <a:tab pos="5253038" algn="l"/>
              </a:tabLst>
            </a:pPr>
            <a:r>
              <a:rPr lang="en-GB" b="1">
                <a:solidFill>
                  <a:schemeClr val="bg1"/>
                </a:solidFill>
              </a:rPr>
              <a:t>LAN Technologies</a:t>
            </a:r>
          </a:p>
        </p:txBody>
      </p:sp>
      <p:sp>
        <p:nvSpPr>
          <p:cNvPr id="33801"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685800"/>
            <a:ext cx="8229600" cy="1066800"/>
          </a:xfrm>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b="1">
                <a:solidFill>
                  <a:srgbClr val="E4005C"/>
                </a:solidFill>
              </a:rPr>
              <a:t>10 Gig Ethernet</a:t>
            </a:r>
            <a:endParaRPr lang="en-GB" sz="4000" b="1">
              <a:solidFill>
                <a:srgbClr val="E4005C"/>
              </a:solidFill>
            </a:endParaRPr>
          </a:p>
        </p:txBody>
      </p:sp>
      <p:sp>
        <p:nvSpPr>
          <p:cNvPr id="34819" name="Rectangle 3"/>
          <p:cNvSpPr>
            <a:spLocks noGrp="1" noChangeArrowheads="1"/>
          </p:cNvSpPr>
          <p:nvPr>
            <p:ph type="body" sz="half" idx="1"/>
          </p:nvPr>
        </p:nvSpPr>
        <p:spPr>
          <a:xfrm>
            <a:off x="457200" y="1600200"/>
            <a:ext cx="8229600" cy="4525963"/>
          </a:xfrm>
        </p:spPr>
        <p:txBody>
          <a:bodyPr/>
          <a:lstStyle/>
          <a:p>
            <a:pPr marL="392113" indent="-293688" algn="just" defTabSz="414338" eaLnBrk="1" hangingPunct="1">
              <a:spcBef>
                <a:spcPct val="50000"/>
              </a:spcBef>
              <a:buClr>
                <a:srgbClr val="CC0000"/>
              </a:buClr>
              <a:buFont typeface="Wingdings" pitchFamily="2" charset="2"/>
              <a:buBlip>
                <a:blip r:embed="rId3"/>
              </a:buBlip>
            </a:pPr>
            <a:r>
              <a:rPr lang="en-US" sz="2400" b="1" dirty="0">
                <a:solidFill>
                  <a:srgbClr val="000066"/>
                </a:solidFill>
              </a:rPr>
              <a:t>10 Gbps bandwidth.</a:t>
            </a:r>
          </a:p>
          <a:p>
            <a:pPr marL="392113" indent="-293688" algn="just" defTabSz="414338" eaLnBrk="1" hangingPunct="1">
              <a:spcBef>
                <a:spcPct val="50000"/>
              </a:spcBef>
              <a:buClr>
                <a:srgbClr val="CC0000"/>
              </a:buClr>
              <a:buFont typeface="Wingdings" pitchFamily="2" charset="2"/>
              <a:buBlip>
                <a:blip r:embed="rId3"/>
              </a:buBlip>
            </a:pPr>
            <a:r>
              <a:rPr lang="en-US" sz="2400" b="1" dirty="0">
                <a:solidFill>
                  <a:srgbClr val="000066"/>
                </a:solidFill>
              </a:rPr>
              <a:t>Uses same CSMA/CD media access protocol as in Ethernet.</a:t>
            </a:r>
          </a:p>
          <a:p>
            <a:pPr marL="392113" indent="-293688" algn="just" defTabSz="414338" eaLnBrk="1" hangingPunct="1">
              <a:spcBef>
                <a:spcPct val="50000"/>
              </a:spcBef>
              <a:buClr>
                <a:srgbClr val="CC0000"/>
              </a:buClr>
              <a:buFont typeface="Wingdings" pitchFamily="2" charset="2"/>
              <a:buBlip>
                <a:blip r:embed="rId3"/>
              </a:buBlip>
            </a:pPr>
            <a:r>
              <a:rPr lang="en-US" sz="2400" b="1" dirty="0">
                <a:solidFill>
                  <a:srgbClr val="000066"/>
                </a:solidFill>
              </a:rPr>
              <a:t>Maximum Segment Length</a:t>
            </a:r>
          </a:p>
          <a:p>
            <a:pPr marL="1174750" lvl="2" indent="-195263" algn="just" defTabSz="414338" eaLnBrk="1" hangingPunct="1">
              <a:buClr>
                <a:srgbClr val="CC0000"/>
              </a:buClr>
              <a:buFont typeface="Wingdings" pitchFamily="2" charset="2"/>
              <a:buBlip>
                <a:blip r:embed="rId3"/>
              </a:buBlip>
            </a:pPr>
            <a:r>
              <a:rPr lang="en-US" dirty="0">
                <a:solidFill>
                  <a:srgbClr val="000066"/>
                </a:solidFill>
              </a:rPr>
              <a:t>10GBase-T        -   Not available</a:t>
            </a:r>
          </a:p>
          <a:p>
            <a:pPr marL="1174750" lvl="2" indent="-195263" algn="just" defTabSz="414338" eaLnBrk="1" hangingPunct="1">
              <a:buClr>
                <a:srgbClr val="CC0000"/>
              </a:buClr>
              <a:buFont typeface="Wingdings" pitchFamily="2" charset="2"/>
              <a:buBlip>
                <a:blip r:embed="rId3"/>
              </a:buBlip>
            </a:pPr>
            <a:r>
              <a:rPr lang="en-US" dirty="0">
                <a:solidFill>
                  <a:srgbClr val="000066"/>
                </a:solidFill>
              </a:rPr>
              <a:t>10GBase-LR        -  10 Km (</a:t>
            </a:r>
            <a:r>
              <a:rPr lang="en-US" dirty="0" err="1">
                <a:solidFill>
                  <a:srgbClr val="000066"/>
                </a:solidFill>
              </a:rPr>
              <a:t>Singlemode</a:t>
            </a:r>
            <a:r>
              <a:rPr lang="en-US" dirty="0">
                <a:solidFill>
                  <a:srgbClr val="000066"/>
                </a:solidFill>
              </a:rPr>
              <a:t> Fiber)</a:t>
            </a:r>
          </a:p>
          <a:p>
            <a:pPr marL="1174750" lvl="2" indent="-195263" algn="just" defTabSz="414338" eaLnBrk="1" hangingPunct="1">
              <a:buClr>
                <a:srgbClr val="CC0000"/>
              </a:buClr>
              <a:buFont typeface="Wingdings" pitchFamily="2" charset="2"/>
              <a:buBlip>
                <a:blip r:embed="rId3"/>
              </a:buBlip>
            </a:pPr>
            <a:r>
              <a:rPr lang="en-US" dirty="0">
                <a:solidFill>
                  <a:srgbClr val="000066"/>
                </a:solidFill>
              </a:rPr>
              <a:t>10GBase-ER       -   40 Km (</a:t>
            </a:r>
            <a:r>
              <a:rPr lang="en-US" dirty="0" err="1">
                <a:solidFill>
                  <a:srgbClr val="000066"/>
                </a:solidFill>
              </a:rPr>
              <a:t>Singlemode</a:t>
            </a:r>
            <a:r>
              <a:rPr lang="en-US" dirty="0">
                <a:solidFill>
                  <a:srgbClr val="000066"/>
                </a:solidFill>
              </a:rPr>
              <a:t> Fiber)</a:t>
            </a:r>
          </a:p>
          <a:p>
            <a:pPr marL="392113" indent="-293688" defTabSz="414338" eaLnBrk="1" hangingPunct="1">
              <a:spcBef>
                <a:spcPct val="50000"/>
              </a:spcBef>
              <a:buClr>
                <a:srgbClr val="CC0000"/>
              </a:buClr>
              <a:buFont typeface="Wingdings" pitchFamily="2" charset="2"/>
              <a:buBlip>
                <a:blip r:embed="rId3"/>
              </a:buBlip>
            </a:pPr>
            <a:endParaRPr lang="en-US" sz="2400" b="1" dirty="0">
              <a:solidFill>
                <a:srgbClr val="000066"/>
              </a:solidFill>
            </a:endParaRPr>
          </a:p>
        </p:txBody>
      </p:sp>
      <p:sp>
        <p:nvSpPr>
          <p:cNvPr id="10" name="Slide Number Placeholder 9"/>
          <p:cNvSpPr>
            <a:spLocks noGrp="1"/>
          </p:cNvSpPr>
          <p:nvPr>
            <p:ph type="sldNum" sz="quarter" idx="12"/>
          </p:nvPr>
        </p:nvSpPr>
        <p:spPr/>
        <p:txBody>
          <a:bodyPr/>
          <a:lstStyle/>
          <a:p>
            <a:pPr>
              <a:defRPr/>
            </a:pPr>
            <a:fld id="{6A16FF1C-A69C-4EEE-B130-3B4A204F3767}" type="slidenum">
              <a:rPr lang="en-US" smtClean="0"/>
              <a:pPr>
                <a:defRPr/>
              </a:pPr>
              <a:t>39</a:t>
            </a:fld>
            <a:endParaRPr lang="en-US"/>
          </a:p>
        </p:txBody>
      </p:sp>
      <p:sp>
        <p:nvSpPr>
          <p:cNvPr id="34820"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US"/>
          </a:p>
        </p:txBody>
      </p:sp>
      <p:sp>
        <p:nvSpPr>
          <p:cNvPr id="34821"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US"/>
          </a:p>
        </p:txBody>
      </p:sp>
      <p:sp>
        <p:nvSpPr>
          <p:cNvPr id="34822"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US"/>
          </a:p>
        </p:txBody>
      </p:sp>
      <p:sp>
        <p:nvSpPr>
          <p:cNvPr id="34823"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34824" name="Text Box 8"/>
          <p:cNvSpPr txBox="1">
            <a:spLocks noChangeArrowheads="1"/>
          </p:cNvSpPr>
          <p:nvPr/>
        </p:nvSpPr>
        <p:spPr bwMode="auto">
          <a:xfrm>
            <a:off x="123825" y="104775"/>
            <a:ext cx="5819775" cy="260350"/>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a:buNone/>
              <a:tabLst>
                <a:tab pos="657225" algn="l"/>
                <a:tab pos="1312863" algn="l"/>
                <a:tab pos="1970088" algn="l"/>
                <a:tab pos="2627313" algn="l"/>
                <a:tab pos="3282950" algn="l"/>
                <a:tab pos="3940175" algn="l"/>
                <a:tab pos="4595813" algn="l"/>
                <a:tab pos="5253038" algn="l"/>
              </a:tabLst>
            </a:pPr>
            <a:r>
              <a:rPr lang="en-GB" b="1">
                <a:solidFill>
                  <a:schemeClr val="bg1"/>
                </a:solidFill>
              </a:rPr>
              <a:t>LAN Technologies</a:t>
            </a:r>
          </a:p>
        </p:txBody>
      </p:sp>
      <p:sp>
        <p:nvSpPr>
          <p:cNvPr id="34825"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104775"/>
            <a:ext cx="8229600" cy="809625"/>
          </a:xfrm>
        </p:spPr>
        <p:txBody>
          <a:bodyPr lIns="0" tIns="0" rIns="0" bIns="0">
            <a:normAutofit/>
          </a:bodyPr>
          <a:lstStyle/>
          <a:p>
            <a:pPr algn="ct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600" b="1" dirty="0">
                <a:solidFill>
                  <a:srgbClr val="E4005C"/>
                </a:solidFill>
                <a:latin typeface="Times New Roman" panose="02020603050405020304" pitchFamily="18" charset="0"/>
                <a:cs typeface="Times New Roman" panose="02020603050405020304" pitchFamily="18" charset="0"/>
              </a:rPr>
              <a:t>1. Repeater-----</a:t>
            </a:r>
            <a:endParaRPr lang="en-GB" sz="3600" b="1" dirty="0">
              <a:solidFill>
                <a:srgbClr val="E4005C"/>
              </a:solidFill>
              <a:latin typeface="Times New Roman" panose="02020603050405020304" pitchFamily="18" charset="0"/>
              <a:cs typeface="Times New Roman" panose="02020603050405020304" pitchFamily="18" charset="0"/>
            </a:endParaRPr>
          </a:p>
        </p:txBody>
      </p:sp>
      <p:sp>
        <p:nvSpPr>
          <p:cNvPr id="37891" name="Rectangle 3"/>
          <p:cNvSpPr>
            <a:spLocks noGrp="1" noChangeArrowheads="1"/>
          </p:cNvSpPr>
          <p:nvPr>
            <p:ph type="body" sz="half" idx="1"/>
          </p:nvPr>
        </p:nvSpPr>
        <p:spPr>
          <a:xfrm>
            <a:off x="44449" y="806019"/>
            <a:ext cx="9144000" cy="6006463"/>
          </a:xfrm>
        </p:spPr>
        <p:txBody>
          <a:bodyPr>
            <a:noAutofit/>
          </a:bodyPr>
          <a:lstStyle/>
          <a:p>
            <a:pPr marL="555625" indent="-457200" algn="just" defTabSz="414338" eaLnBrk="1" hangingPunct="1">
              <a:lnSpc>
                <a:spcPct val="150000"/>
              </a:lnSpc>
              <a:spcBef>
                <a:spcPts val="0"/>
              </a:spcBef>
              <a:buClr>
                <a:srgbClr val="CC0000"/>
              </a:buClr>
              <a:buFont typeface="Wingdings" panose="05000000000000000000" pitchFamily="2" charset="2"/>
              <a:buChar char="§"/>
              <a:defRPr/>
            </a:pPr>
            <a:r>
              <a:rPr lang="en-US" sz="2600" dirty="0">
                <a:latin typeface="Times New Roman" panose="02020603050405020304" pitchFamily="18" charset="0"/>
                <a:cs typeface="Times New Roman" panose="02020603050405020304" pitchFamily="18" charset="0"/>
              </a:rPr>
              <a:t>This rule is used to </a:t>
            </a:r>
            <a:r>
              <a:rPr lang="en-US" sz="2600" dirty="0">
                <a:solidFill>
                  <a:srgbClr val="FF0000"/>
                </a:solidFill>
                <a:latin typeface="Times New Roman" panose="02020603050405020304" pitchFamily="18" charset="0"/>
                <a:cs typeface="Times New Roman" panose="02020603050405020304" pitchFamily="18" charset="0"/>
              </a:rPr>
              <a:t>limit latency </a:t>
            </a:r>
            <a:r>
              <a:rPr lang="en-US" sz="2600" dirty="0">
                <a:latin typeface="Times New Roman" panose="02020603050405020304" pitchFamily="18" charset="0"/>
                <a:cs typeface="Times New Roman" panose="02020603050405020304" pitchFamily="18" charset="0"/>
              </a:rPr>
              <a:t>added to frame travel by each repeater. </a:t>
            </a:r>
          </a:p>
          <a:p>
            <a:pPr marL="555625" indent="-457200" algn="just" defTabSz="414338" eaLnBrk="1" hangingPunct="1">
              <a:lnSpc>
                <a:spcPct val="150000"/>
              </a:lnSpc>
              <a:spcBef>
                <a:spcPts val="0"/>
              </a:spcBef>
              <a:buClr>
                <a:srgbClr val="CC0000"/>
              </a:buClr>
              <a:buFont typeface="Wingdings" panose="05000000000000000000" pitchFamily="2" charset="2"/>
              <a:buChar char="§"/>
              <a:defRPr/>
            </a:pPr>
            <a:r>
              <a:rPr lang="en-US" sz="2600" dirty="0">
                <a:latin typeface="Times New Roman" panose="02020603050405020304" pitchFamily="18" charset="0"/>
                <a:cs typeface="Times New Roman" panose="02020603050405020304" pitchFamily="18" charset="0"/>
              </a:rPr>
              <a:t>A repeater </a:t>
            </a:r>
            <a:r>
              <a:rPr lang="en-US" sz="2600" dirty="0">
                <a:solidFill>
                  <a:srgbClr val="FF0000"/>
                </a:solidFill>
                <a:latin typeface="Times New Roman" panose="02020603050405020304" pitchFamily="18" charset="0"/>
                <a:cs typeface="Times New Roman" panose="02020603050405020304" pitchFamily="18" charset="0"/>
              </a:rPr>
              <a:t>does not actually connect two LANs</a:t>
            </a:r>
            <a:r>
              <a:rPr lang="en-US" sz="2600" dirty="0">
                <a:latin typeface="Times New Roman" panose="02020603050405020304" pitchFamily="18" charset="0"/>
                <a:cs typeface="Times New Roman" panose="02020603050405020304" pitchFamily="18" charset="0"/>
              </a:rPr>
              <a:t>; it </a:t>
            </a:r>
            <a:r>
              <a:rPr lang="en-US" sz="2600" dirty="0">
                <a:solidFill>
                  <a:srgbClr val="FF0000"/>
                </a:solidFill>
                <a:latin typeface="Times New Roman" panose="02020603050405020304" pitchFamily="18" charset="0"/>
                <a:cs typeface="Times New Roman" panose="02020603050405020304" pitchFamily="18" charset="0"/>
              </a:rPr>
              <a:t>connects two segments </a:t>
            </a:r>
            <a:r>
              <a:rPr lang="en-US" sz="2600" dirty="0">
                <a:latin typeface="Times New Roman" panose="02020603050405020304" pitchFamily="18" charset="0"/>
                <a:cs typeface="Times New Roman" panose="02020603050405020304" pitchFamily="18" charset="0"/>
              </a:rPr>
              <a:t>of the  same LAN. </a:t>
            </a:r>
          </a:p>
          <a:p>
            <a:pPr marL="555625" indent="-457200" algn="just" defTabSz="414338" eaLnBrk="1" hangingPunct="1">
              <a:lnSpc>
                <a:spcPct val="150000"/>
              </a:lnSpc>
              <a:spcBef>
                <a:spcPts val="0"/>
              </a:spcBef>
              <a:buClr>
                <a:srgbClr val="CC0000"/>
              </a:buClr>
              <a:buFont typeface="Wingdings" panose="05000000000000000000" pitchFamily="2" charset="2"/>
              <a:buChar char="§"/>
              <a:defRPr/>
            </a:pPr>
            <a:r>
              <a:rPr lang="en-US" sz="2600" dirty="0">
                <a:latin typeface="Times New Roman" panose="02020603050405020304" pitchFamily="18" charset="0"/>
                <a:cs typeface="Times New Roman" panose="02020603050405020304" pitchFamily="18" charset="0"/>
              </a:rPr>
              <a:t>The segments connected are still </a:t>
            </a:r>
            <a:r>
              <a:rPr lang="en-US" sz="2600" dirty="0">
                <a:solidFill>
                  <a:srgbClr val="FF0000"/>
                </a:solidFill>
                <a:latin typeface="Times New Roman" panose="02020603050405020304" pitchFamily="18" charset="0"/>
                <a:cs typeface="Times New Roman" panose="02020603050405020304" pitchFamily="18" charset="0"/>
              </a:rPr>
              <a:t>part of one single LAN. </a:t>
            </a:r>
            <a:r>
              <a:rPr lang="en-US" sz="2600"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 repeater is not a device that can connect two LANs of different protocols. </a:t>
            </a:r>
          </a:p>
          <a:p>
            <a:pPr marL="555625" indent="-457200" algn="just" defTabSz="414338" eaLnBrk="1" hangingPunct="1">
              <a:lnSpc>
                <a:spcPct val="150000"/>
              </a:lnSpc>
              <a:spcBef>
                <a:spcPts val="0"/>
              </a:spcBef>
              <a:buClr>
                <a:srgbClr val="CC0000"/>
              </a:buClr>
              <a:buFont typeface="Wingdings" panose="05000000000000000000" pitchFamily="2" charset="2"/>
              <a:buChar char="§"/>
              <a:defRPr/>
            </a:pPr>
            <a:r>
              <a:rPr lang="en-US" sz="2600" dirty="0">
                <a:latin typeface="Times New Roman" panose="02020603050405020304" pitchFamily="18" charset="0"/>
                <a:cs typeface="Times New Roman" panose="02020603050405020304" pitchFamily="18" charset="0"/>
              </a:rPr>
              <a:t>A repeater is used to lengthen Ethernet network distance limitation by creating network segments</a:t>
            </a:r>
          </a:p>
          <a:p>
            <a:pPr marL="555625" indent="-457200" algn="just" defTabSz="414338" eaLnBrk="1" hangingPunct="1">
              <a:lnSpc>
                <a:spcPct val="150000"/>
              </a:lnSpc>
              <a:spcBef>
                <a:spcPts val="0"/>
              </a:spcBef>
              <a:buClr>
                <a:srgbClr val="CC0000"/>
              </a:buClr>
              <a:buFont typeface="Wingdings" panose="05000000000000000000" pitchFamily="2" charset="2"/>
              <a:buChar char="§"/>
              <a:defRPr/>
            </a:pPr>
            <a:r>
              <a:rPr lang="en-US" sz="2600" dirty="0">
                <a:latin typeface="Times New Roman" panose="02020603050405020304" pitchFamily="18" charset="0"/>
                <a:cs typeface="Times New Roman" panose="02020603050405020304" pitchFamily="18" charset="0"/>
              </a:rPr>
              <a:t>A repeater forwards every frame; it has no </a:t>
            </a:r>
            <a:r>
              <a:rPr lang="en-US" sz="2600" dirty="0">
                <a:solidFill>
                  <a:srgbClr val="FF0000"/>
                </a:solidFill>
                <a:latin typeface="Times New Roman" panose="02020603050405020304" pitchFamily="18" charset="0"/>
                <a:cs typeface="Times New Roman" panose="02020603050405020304" pitchFamily="18" charset="0"/>
              </a:rPr>
              <a:t>filtering capability</a:t>
            </a:r>
            <a:r>
              <a:rPr lang="en-US" sz="2600" dirty="0">
                <a:latin typeface="Times New Roman" panose="02020603050405020304" pitchFamily="18" charset="0"/>
                <a:cs typeface="Times New Roman" panose="02020603050405020304" pitchFamily="18" charset="0"/>
              </a:rPr>
              <a:t>. </a:t>
            </a:r>
          </a:p>
          <a:p>
            <a:pPr marL="555625" indent="-457200" algn="just" defTabSz="414338" eaLnBrk="1" hangingPunct="1">
              <a:lnSpc>
                <a:spcPct val="150000"/>
              </a:lnSpc>
              <a:spcBef>
                <a:spcPts val="0"/>
              </a:spcBef>
              <a:buClr>
                <a:srgbClr val="CC0000"/>
              </a:buClr>
              <a:buFont typeface="Wingdings" panose="05000000000000000000" pitchFamily="2" charset="2"/>
              <a:buChar char="§"/>
              <a:defRPr/>
            </a:pPr>
            <a:endParaRPr lang="en-US" sz="2600" dirty="0">
              <a:latin typeface="Times New Roman" panose="02020603050405020304" pitchFamily="18" charset="0"/>
              <a:cs typeface="Times New Roman" panose="02020603050405020304" pitchFamily="18" charset="0"/>
            </a:endParaRPr>
          </a:p>
          <a:p>
            <a:pPr marL="555625" indent="-457200" algn="just" defTabSz="414338" eaLnBrk="1" hangingPunct="1">
              <a:lnSpc>
                <a:spcPct val="150000"/>
              </a:lnSpc>
              <a:spcBef>
                <a:spcPts val="0"/>
              </a:spcBef>
              <a:buClr>
                <a:srgbClr val="CC0000"/>
              </a:buClr>
              <a:buFont typeface="Wingdings" panose="05000000000000000000" pitchFamily="2" charset="2"/>
              <a:buChar char="§"/>
              <a:defRPr/>
            </a:pPr>
            <a:endParaRPr lang="en-US" sz="2600" dirty="0">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pPr>
              <a:defRPr/>
            </a:pPr>
            <a:fld id="{6A16FF1C-A69C-4EEE-B130-3B4A204F3767}" type="slidenum">
              <a:rPr lang="en-US" smtClean="0"/>
              <a:pPr>
                <a:defRPr/>
              </a:pPr>
              <a:t>4</a:t>
            </a:fld>
            <a:endParaRPr lang="en-US"/>
          </a:p>
        </p:txBody>
      </p:sp>
      <p:sp>
        <p:nvSpPr>
          <p:cNvPr id="5125" name="AutoShape 5"/>
          <p:cNvSpPr>
            <a:spLocks noChangeArrowheads="1"/>
          </p:cNvSpPr>
          <p:nvPr/>
        </p:nvSpPr>
        <p:spPr bwMode="auto">
          <a:xfrm>
            <a:off x="298450" y="650081"/>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US"/>
          </a:p>
        </p:txBody>
      </p:sp>
      <p:sp>
        <p:nvSpPr>
          <p:cNvPr id="5126" name="AutoShape 6"/>
          <p:cNvSpPr>
            <a:spLocks noChangeArrowheads="1"/>
          </p:cNvSpPr>
          <p:nvPr/>
        </p:nvSpPr>
        <p:spPr bwMode="auto">
          <a:xfrm>
            <a:off x="166688" y="402431"/>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US"/>
          </a:p>
        </p:txBody>
      </p:sp>
      <p:sp>
        <p:nvSpPr>
          <p:cNvPr id="5127" name="AutoShape 7"/>
          <p:cNvSpPr>
            <a:spLocks noChangeArrowheads="1"/>
          </p:cNvSpPr>
          <p:nvPr/>
        </p:nvSpPr>
        <p:spPr bwMode="auto">
          <a:xfrm>
            <a:off x="912812" y="806019"/>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5128" name="Text Box 8"/>
          <p:cNvSpPr txBox="1">
            <a:spLocks noChangeArrowheads="1"/>
          </p:cNvSpPr>
          <p:nvPr/>
        </p:nvSpPr>
        <p:spPr bwMode="auto">
          <a:xfrm>
            <a:off x="123825" y="104775"/>
            <a:ext cx="5819775" cy="260350"/>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a:buNone/>
              <a:tabLst>
                <a:tab pos="657225" algn="l"/>
                <a:tab pos="1312863" algn="l"/>
                <a:tab pos="1970088" algn="l"/>
                <a:tab pos="2627313" algn="l"/>
                <a:tab pos="3282950" algn="l"/>
                <a:tab pos="3940175" algn="l"/>
                <a:tab pos="4595813" algn="l"/>
                <a:tab pos="5253038" algn="l"/>
              </a:tabLst>
            </a:pPr>
            <a:r>
              <a:rPr lang="en-GB" b="1" dirty="0">
                <a:solidFill>
                  <a:schemeClr val="bg1"/>
                </a:solidFill>
              </a:rPr>
              <a:t>Repeater, Hub, Bridge &amp; Switch</a:t>
            </a:r>
          </a:p>
        </p:txBody>
      </p:sp>
      <p:sp>
        <p:nvSpPr>
          <p:cNvPr id="5129"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813968170"/>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685800"/>
            <a:ext cx="8229600" cy="1066800"/>
          </a:xfrm>
          <a:noFill/>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dirty="0">
                <a:solidFill>
                  <a:schemeClr val="tx1"/>
                </a:solidFill>
              </a:rPr>
              <a:t>WANs</a:t>
            </a:r>
          </a:p>
        </p:txBody>
      </p:sp>
      <p:sp>
        <p:nvSpPr>
          <p:cNvPr id="6147" name="Rectangle 3"/>
          <p:cNvSpPr>
            <a:spLocks noGrp="1" noChangeArrowheads="1"/>
          </p:cNvSpPr>
          <p:nvPr>
            <p:ph type="body" sz="half" idx="1"/>
          </p:nvPr>
        </p:nvSpPr>
        <p:spPr>
          <a:xfrm>
            <a:off x="533400" y="1905000"/>
            <a:ext cx="8229600" cy="4525963"/>
          </a:xfrm>
        </p:spPr>
        <p:txBody>
          <a:bodyPr/>
          <a:lstStyle/>
          <a:p>
            <a:pPr marL="392113" indent="-293688" defTabSz="414338" eaLnBrk="1" hangingPunct="1">
              <a:lnSpc>
                <a:spcPct val="90000"/>
              </a:lnSpc>
              <a:buNone/>
              <a:defRPr/>
            </a:pPr>
            <a:r>
              <a:rPr lang="en-US" sz="2400" dirty="0"/>
              <a:t>Characteristics of WANs</a:t>
            </a:r>
            <a:endParaRPr lang="en-US" sz="2400" dirty="0">
              <a:solidFill>
                <a:srgbClr val="FF0000"/>
              </a:solidFill>
            </a:endParaRPr>
          </a:p>
          <a:p>
            <a:pPr marL="392113" indent="-293688" defTabSz="414338" eaLnBrk="1" hangingPunct="1">
              <a:lnSpc>
                <a:spcPct val="90000"/>
              </a:lnSpc>
              <a:defRPr/>
            </a:pPr>
            <a:r>
              <a:rPr lang="en-US" sz="2400" dirty="0">
                <a:solidFill>
                  <a:srgbClr val="FF0000"/>
                </a:solidFill>
              </a:rPr>
              <a:t>Similarities to LANs</a:t>
            </a:r>
          </a:p>
          <a:p>
            <a:pPr marL="782638" lvl="1" indent="-260350" defTabSz="414338" eaLnBrk="1" hangingPunct="1">
              <a:lnSpc>
                <a:spcPct val="90000"/>
              </a:lnSpc>
              <a:defRPr/>
            </a:pPr>
            <a:r>
              <a:rPr lang="en-US" sz="2000" dirty="0">
                <a:cs typeface="Times New Roman" pitchFamily="18" charset="0"/>
              </a:rPr>
              <a:t>Interconnect</a:t>
            </a:r>
            <a:r>
              <a:rPr lang="en-US" sz="2000" dirty="0">
                <a:effectLst>
                  <a:outerShdw blurRad="38100" dist="38100" dir="2700000" algn="tl">
                    <a:srgbClr val="C0C0C0"/>
                  </a:outerShdw>
                </a:effectLst>
                <a:cs typeface="Times New Roman" pitchFamily="18" charset="0"/>
              </a:rPr>
              <a:t> </a:t>
            </a:r>
            <a:r>
              <a:rPr lang="en-US" sz="2000" dirty="0">
                <a:cs typeface="Times New Roman" pitchFamily="18" charset="0"/>
              </a:rPr>
              <a:t>computers</a:t>
            </a:r>
            <a:r>
              <a:rPr lang="en-US" sz="2000" dirty="0"/>
              <a:t>.</a:t>
            </a:r>
          </a:p>
          <a:p>
            <a:pPr marL="782638" lvl="1" indent="-260350" defTabSz="414338" eaLnBrk="1" hangingPunct="1">
              <a:lnSpc>
                <a:spcPct val="90000"/>
              </a:lnSpc>
              <a:defRPr/>
            </a:pPr>
            <a:r>
              <a:rPr lang="en-US" sz="2000" dirty="0">
                <a:cs typeface="Times New Roman" pitchFamily="18" charset="0"/>
              </a:rPr>
              <a:t>Use some form of media for the interconnection</a:t>
            </a:r>
            <a:r>
              <a:rPr lang="en-US" sz="2000" dirty="0">
                <a:effectLst>
                  <a:outerShdw blurRad="38100" dist="38100" dir="2700000" algn="tl">
                    <a:srgbClr val="C0C0C0"/>
                  </a:outerShdw>
                </a:effectLst>
                <a:cs typeface="Times New Roman" pitchFamily="18" charset="0"/>
              </a:rPr>
              <a:t>.</a:t>
            </a:r>
            <a:endParaRPr lang="en-US" sz="2000" dirty="0"/>
          </a:p>
          <a:p>
            <a:pPr marL="782638" lvl="1" indent="-260350" defTabSz="414338" eaLnBrk="1" hangingPunct="1">
              <a:lnSpc>
                <a:spcPct val="90000"/>
              </a:lnSpc>
              <a:defRPr/>
            </a:pPr>
            <a:r>
              <a:rPr lang="en-US" sz="2000" dirty="0">
                <a:cs typeface="Times New Roman" pitchFamily="18" charset="0"/>
              </a:rPr>
              <a:t>Support network applications</a:t>
            </a:r>
            <a:r>
              <a:rPr lang="en-US" sz="2000" dirty="0"/>
              <a:t>.</a:t>
            </a:r>
          </a:p>
          <a:p>
            <a:pPr marL="392113" indent="-293688" defTabSz="414338" eaLnBrk="1" hangingPunct="1">
              <a:lnSpc>
                <a:spcPct val="90000"/>
              </a:lnSpc>
              <a:defRPr/>
            </a:pPr>
            <a:r>
              <a:rPr lang="en-US" sz="2400" dirty="0">
                <a:solidFill>
                  <a:srgbClr val="FF0000"/>
                </a:solidFill>
              </a:rPr>
              <a:t>Differences to LANs</a:t>
            </a:r>
          </a:p>
          <a:p>
            <a:pPr marL="782638" lvl="1" indent="-260350" defTabSz="414338" eaLnBrk="1" hangingPunct="1">
              <a:lnSpc>
                <a:spcPct val="90000"/>
              </a:lnSpc>
              <a:defRPr/>
            </a:pPr>
            <a:r>
              <a:rPr lang="en-US" sz="2000" dirty="0">
                <a:cs typeface="Times New Roman" pitchFamily="18" charset="0"/>
              </a:rPr>
              <a:t>Include both data networks, such as the Internet, and voice networks, like telephone systems</a:t>
            </a:r>
            <a:r>
              <a:rPr lang="en-US" sz="2000" dirty="0"/>
              <a:t>.</a:t>
            </a:r>
          </a:p>
          <a:p>
            <a:pPr marL="782638" lvl="1" indent="-260350" defTabSz="414338" eaLnBrk="1" hangingPunct="1">
              <a:lnSpc>
                <a:spcPct val="90000"/>
              </a:lnSpc>
              <a:defRPr/>
            </a:pPr>
            <a:r>
              <a:rPr lang="en-US" sz="2000" dirty="0">
                <a:cs typeface="Times New Roman" pitchFamily="18" charset="0"/>
              </a:rPr>
              <a:t>Interconnect more workstations</a:t>
            </a:r>
            <a:r>
              <a:rPr lang="en-US" sz="2000" dirty="0"/>
              <a:t>, </a:t>
            </a:r>
            <a:r>
              <a:rPr lang="en-US" sz="2000" dirty="0">
                <a:cs typeface="Times New Roman" pitchFamily="18" charset="0"/>
              </a:rPr>
              <a:t>so that any one workstation can transfer data to any other workstation</a:t>
            </a:r>
            <a:r>
              <a:rPr lang="en-US" sz="2000" dirty="0">
                <a:effectLst>
                  <a:outerShdw blurRad="38100" dist="38100" dir="2700000" algn="tl">
                    <a:srgbClr val="C0C0C0"/>
                  </a:outerShdw>
                </a:effectLst>
                <a:cs typeface="Times New Roman" pitchFamily="18" charset="0"/>
              </a:rPr>
              <a:t>.</a:t>
            </a:r>
          </a:p>
          <a:p>
            <a:pPr marL="782638" lvl="1" indent="-260350" defTabSz="414338" eaLnBrk="1" hangingPunct="1">
              <a:lnSpc>
                <a:spcPct val="90000"/>
              </a:lnSpc>
              <a:defRPr/>
            </a:pPr>
            <a:r>
              <a:rPr lang="en-US" sz="2000" dirty="0">
                <a:cs typeface="Times New Roman" pitchFamily="18" charset="0"/>
              </a:rPr>
              <a:t>Cover large geographic distances, including the earth</a:t>
            </a:r>
            <a:r>
              <a:rPr lang="en-US" sz="2000" dirty="0">
                <a:effectLst>
                  <a:outerShdw blurRad="38100" dist="38100" dir="2700000" algn="tl">
                    <a:srgbClr val="C0C0C0"/>
                  </a:outerShdw>
                </a:effectLst>
                <a:cs typeface="Times New Roman" pitchFamily="18" charset="0"/>
              </a:rPr>
              <a:t>.</a:t>
            </a:r>
            <a:r>
              <a:rPr lang="en-US" sz="2000" dirty="0"/>
              <a:t> </a:t>
            </a:r>
          </a:p>
          <a:p>
            <a:pPr marL="392113" indent="-293688" defTabSz="414338" eaLnBrk="1" hangingPunct="1">
              <a:lnSpc>
                <a:spcPct val="90000"/>
              </a:lnSpc>
              <a:spcBef>
                <a:spcPct val="50000"/>
              </a:spcBef>
              <a:buClr>
                <a:srgbClr val="CC0000"/>
              </a:buClr>
              <a:buFont typeface="Wingdings" pitchFamily="2" charset="2"/>
              <a:buNone/>
              <a:defRPr/>
            </a:pPr>
            <a:endParaRPr lang="en-US" sz="2400" b="1" dirty="0">
              <a:solidFill>
                <a:srgbClr val="000066"/>
              </a:solidFill>
            </a:endParaRPr>
          </a:p>
        </p:txBody>
      </p:sp>
      <p:sp>
        <p:nvSpPr>
          <p:cNvPr id="7178" name="Slide Number Placeholder 9"/>
          <p:cNvSpPr>
            <a:spLocks noGrp="1"/>
          </p:cNvSpPr>
          <p:nvPr>
            <p:ph type="sldNum" sz="quarter" idx="12"/>
          </p:nvPr>
        </p:nvSpPr>
        <p:spPr>
          <a:noFill/>
        </p:spPr>
        <p:txBody>
          <a:bodyPr/>
          <a:lstStyle/>
          <a:p>
            <a:fld id="{363FAF06-CAA2-4E1E-B080-65C42DBBE6D6}" type="slidenum">
              <a:rPr lang="en-US" smtClean="0"/>
              <a:pPr/>
              <a:t>40</a:t>
            </a:fld>
            <a:endParaRPr lang="en-US"/>
          </a:p>
        </p:txBody>
      </p:sp>
      <p:sp>
        <p:nvSpPr>
          <p:cNvPr id="7172"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US"/>
          </a:p>
        </p:txBody>
      </p:sp>
      <p:sp>
        <p:nvSpPr>
          <p:cNvPr id="7173"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US"/>
          </a:p>
        </p:txBody>
      </p:sp>
      <p:sp>
        <p:nvSpPr>
          <p:cNvPr id="7174"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US"/>
          </a:p>
        </p:txBody>
      </p:sp>
      <p:sp>
        <p:nvSpPr>
          <p:cNvPr id="7175" name="AutoShape 7"/>
          <p:cNvSpPr>
            <a:spLocks noChangeArrowheads="1"/>
          </p:cNvSpPr>
          <p:nvPr/>
        </p:nvSpPr>
        <p:spPr bwMode="auto">
          <a:xfrm>
            <a:off x="990600" y="1524000"/>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7176" name="Text Box 8"/>
          <p:cNvSpPr txBox="1">
            <a:spLocks noChangeArrowheads="1"/>
          </p:cNvSpPr>
          <p:nvPr/>
        </p:nvSpPr>
        <p:spPr bwMode="auto">
          <a:xfrm>
            <a:off x="123825" y="104775"/>
            <a:ext cx="5819775" cy="260350"/>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b="1">
                <a:solidFill>
                  <a:schemeClr val="bg1"/>
                </a:solidFill>
              </a:rPr>
              <a:t>WAN Technologies</a:t>
            </a:r>
          </a:p>
        </p:txBody>
      </p:sp>
      <p:sp>
        <p:nvSpPr>
          <p:cNvPr id="7177"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1472008733"/>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685800"/>
            <a:ext cx="8229600" cy="1066800"/>
          </a:xfrm>
          <a:noFill/>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solidFill>
                  <a:schemeClr val="tx1"/>
                </a:solidFill>
              </a:rPr>
              <a:t>Wide Area Network Basics</a:t>
            </a:r>
            <a:endParaRPr lang="en-GB">
              <a:solidFill>
                <a:schemeClr val="tx1"/>
              </a:solidFill>
            </a:endParaRPr>
          </a:p>
        </p:txBody>
      </p:sp>
      <p:sp>
        <p:nvSpPr>
          <p:cNvPr id="8195" name="Rectangle 3"/>
          <p:cNvSpPr>
            <a:spLocks noGrp="1" noChangeArrowheads="1"/>
          </p:cNvSpPr>
          <p:nvPr>
            <p:ph type="body" sz="half" idx="1"/>
          </p:nvPr>
        </p:nvSpPr>
        <p:spPr>
          <a:xfrm>
            <a:off x="533400" y="1905000"/>
            <a:ext cx="8229600" cy="4525963"/>
          </a:xfrm>
        </p:spPr>
        <p:txBody>
          <a:bodyPr/>
          <a:lstStyle/>
          <a:p>
            <a:pPr marL="392113" indent="-293688" defTabSz="414338" eaLnBrk="1" hangingPunct="1">
              <a:lnSpc>
                <a:spcPct val="90000"/>
              </a:lnSpc>
            </a:pPr>
            <a:r>
              <a:rPr lang="en-US" sz="2800"/>
              <a:t>A </a:t>
            </a:r>
            <a:r>
              <a:rPr lang="en-US" sz="2800" i="1">
                <a:solidFill>
                  <a:srgbClr val="FF0000"/>
                </a:solidFill>
              </a:rPr>
              <a:t>station</a:t>
            </a:r>
            <a:r>
              <a:rPr lang="en-US" sz="2800"/>
              <a:t> is a device that interfaces a user to a network.</a:t>
            </a:r>
          </a:p>
          <a:p>
            <a:pPr marL="392113" indent="-293688" defTabSz="414338" eaLnBrk="1" hangingPunct="1">
              <a:lnSpc>
                <a:spcPct val="90000"/>
              </a:lnSpc>
            </a:pPr>
            <a:r>
              <a:rPr lang="en-US" sz="2800"/>
              <a:t>A </a:t>
            </a:r>
            <a:r>
              <a:rPr lang="en-US" sz="2800" i="1">
                <a:solidFill>
                  <a:srgbClr val="FF0000"/>
                </a:solidFill>
              </a:rPr>
              <a:t>node</a:t>
            </a:r>
            <a:r>
              <a:rPr lang="en-US" sz="2800"/>
              <a:t> is a device that allows one or more stations to access the physical network and is a </a:t>
            </a:r>
            <a:r>
              <a:rPr lang="en-US" sz="2800">
                <a:solidFill>
                  <a:srgbClr val="FF0000"/>
                </a:solidFill>
              </a:rPr>
              <a:t>transfer point </a:t>
            </a:r>
            <a:r>
              <a:rPr lang="en-US" sz="2800"/>
              <a:t>for passing information through a network. A node is often a </a:t>
            </a:r>
            <a:r>
              <a:rPr lang="en-US" sz="2800">
                <a:solidFill>
                  <a:srgbClr val="FF0000"/>
                </a:solidFill>
              </a:rPr>
              <a:t>computer</a:t>
            </a:r>
            <a:r>
              <a:rPr lang="en-US" sz="2800"/>
              <a:t>, a </a:t>
            </a:r>
            <a:r>
              <a:rPr lang="en-US" sz="2800">
                <a:solidFill>
                  <a:srgbClr val="FF0000"/>
                </a:solidFill>
              </a:rPr>
              <a:t>router</a:t>
            </a:r>
            <a:r>
              <a:rPr lang="en-US" sz="2800"/>
              <a:t>, or a </a:t>
            </a:r>
            <a:r>
              <a:rPr lang="en-US" sz="2800">
                <a:solidFill>
                  <a:srgbClr val="FF0000"/>
                </a:solidFill>
              </a:rPr>
              <a:t>telephone switch</a:t>
            </a:r>
            <a:r>
              <a:rPr lang="en-US" sz="2800"/>
              <a:t>.</a:t>
            </a:r>
          </a:p>
          <a:p>
            <a:pPr marL="392113" indent="-293688" defTabSz="414338" eaLnBrk="1" hangingPunct="1">
              <a:lnSpc>
                <a:spcPct val="90000"/>
              </a:lnSpc>
            </a:pPr>
            <a:r>
              <a:rPr lang="en-US" sz="2800"/>
              <a:t>The </a:t>
            </a:r>
            <a:r>
              <a:rPr lang="en-US" sz="2800" i="1">
                <a:solidFill>
                  <a:srgbClr val="FF0000"/>
                </a:solidFill>
              </a:rPr>
              <a:t>subnet</a:t>
            </a:r>
            <a:r>
              <a:rPr lang="en-US" sz="2800"/>
              <a:t> (old terminology) or physical network is the underlying connection of nodes and telecommunication links.</a:t>
            </a:r>
          </a:p>
          <a:p>
            <a:pPr marL="392113" indent="-293688" defTabSz="414338" eaLnBrk="1" hangingPunct="1">
              <a:lnSpc>
                <a:spcPct val="90000"/>
              </a:lnSpc>
              <a:spcBef>
                <a:spcPct val="50000"/>
              </a:spcBef>
              <a:buClr>
                <a:srgbClr val="CC0000"/>
              </a:buClr>
              <a:buFont typeface="Wingdings" pitchFamily="2" charset="2"/>
              <a:buNone/>
            </a:pPr>
            <a:endParaRPr lang="en-US" sz="2800" b="1">
              <a:solidFill>
                <a:srgbClr val="000066"/>
              </a:solidFill>
            </a:endParaRPr>
          </a:p>
        </p:txBody>
      </p:sp>
      <p:sp>
        <p:nvSpPr>
          <p:cNvPr id="8202" name="Slide Number Placeholder 9"/>
          <p:cNvSpPr>
            <a:spLocks noGrp="1"/>
          </p:cNvSpPr>
          <p:nvPr>
            <p:ph type="sldNum" sz="quarter" idx="12"/>
          </p:nvPr>
        </p:nvSpPr>
        <p:spPr>
          <a:noFill/>
        </p:spPr>
        <p:txBody>
          <a:bodyPr/>
          <a:lstStyle/>
          <a:p>
            <a:fld id="{ACBBAFBB-EB43-47FE-880C-5859DAF06852}" type="slidenum">
              <a:rPr lang="en-US" smtClean="0"/>
              <a:pPr/>
              <a:t>41</a:t>
            </a:fld>
            <a:endParaRPr lang="en-US"/>
          </a:p>
        </p:txBody>
      </p:sp>
      <p:sp>
        <p:nvSpPr>
          <p:cNvPr id="8196"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US"/>
          </a:p>
        </p:txBody>
      </p:sp>
      <p:sp>
        <p:nvSpPr>
          <p:cNvPr id="8197"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US"/>
          </a:p>
        </p:txBody>
      </p:sp>
      <p:sp>
        <p:nvSpPr>
          <p:cNvPr id="8198"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US"/>
          </a:p>
        </p:txBody>
      </p:sp>
      <p:sp>
        <p:nvSpPr>
          <p:cNvPr id="8199" name="AutoShape 7"/>
          <p:cNvSpPr>
            <a:spLocks noChangeArrowheads="1"/>
          </p:cNvSpPr>
          <p:nvPr/>
        </p:nvSpPr>
        <p:spPr bwMode="auto">
          <a:xfrm>
            <a:off x="990600" y="1524000"/>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8200" name="Text Box 8"/>
          <p:cNvSpPr txBox="1">
            <a:spLocks noChangeArrowheads="1"/>
          </p:cNvSpPr>
          <p:nvPr/>
        </p:nvSpPr>
        <p:spPr bwMode="auto">
          <a:xfrm>
            <a:off x="123825" y="104775"/>
            <a:ext cx="5819775" cy="260350"/>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b="1">
                <a:solidFill>
                  <a:schemeClr val="bg1"/>
                </a:solidFill>
              </a:rPr>
              <a:t>WAN Technologies</a:t>
            </a:r>
          </a:p>
        </p:txBody>
      </p:sp>
      <p:sp>
        <p:nvSpPr>
          <p:cNvPr id="8201"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4287367746"/>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US"/>
          </a:p>
        </p:txBody>
      </p:sp>
      <p:sp>
        <p:nvSpPr>
          <p:cNvPr id="9219"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US"/>
          </a:p>
        </p:txBody>
      </p:sp>
      <p:sp>
        <p:nvSpPr>
          <p:cNvPr id="9220"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US"/>
          </a:p>
        </p:txBody>
      </p:sp>
      <p:sp>
        <p:nvSpPr>
          <p:cNvPr id="9221" name="AutoShape 7"/>
          <p:cNvSpPr>
            <a:spLocks noChangeArrowheads="1"/>
          </p:cNvSpPr>
          <p:nvPr/>
        </p:nvSpPr>
        <p:spPr bwMode="auto">
          <a:xfrm>
            <a:off x="990600" y="1524000"/>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9222" name="Text Box 8"/>
          <p:cNvSpPr txBox="1">
            <a:spLocks noChangeArrowheads="1"/>
          </p:cNvSpPr>
          <p:nvPr/>
        </p:nvSpPr>
        <p:spPr bwMode="auto">
          <a:xfrm>
            <a:off x="123825" y="104775"/>
            <a:ext cx="5819775" cy="260350"/>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b="1">
                <a:solidFill>
                  <a:schemeClr val="bg1"/>
                </a:solidFill>
              </a:rPr>
              <a:t>WAN Technologies</a:t>
            </a:r>
          </a:p>
        </p:txBody>
      </p:sp>
      <p:sp>
        <p:nvSpPr>
          <p:cNvPr id="9223"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pic>
        <p:nvPicPr>
          <p:cNvPr id="9224" name="Picture 9"/>
          <p:cNvPicPr>
            <a:picLocks noChangeAspect="1" noChangeArrowheads="1"/>
          </p:cNvPicPr>
          <p:nvPr/>
        </p:nvPicPr>
        <p:blipFill>
          <a:blip r:embed="rId3"/>
          <a:srcRect/>
          <a:stretch>
            <a:fillRect/>
          </a:stretch>
        </p:blipFill>
        <p:spPr bwMode="auto">
          <a:xfrm>
            <a:off x="152400" y="1600200"/>
            <a:ext cx="8791575" cy="4953000"/>
          </a:xfrm>
          <a:prstGeom prst="rect">
            <a:avLst/>
          </a:prstGeom>
          <a:noFill/>
          <a:ln w="9525">
            <a:noFill/>
            <a:miter lim="800000"/>
            <a:headEnd/>
            <a:tailEnd/>
          </a:ln>
        </p:spPr>
      </p:pic>
      <p:sp>
        <p:nvSpPr>
          <p:cNvPr id="9225" name="Slide Number Placeholder 8"/>
          <p:cNvSpPr>
            <a:spLocks noGrp="1"/>
          </p:cNvSpPr>
          <p:nvPr>
            <p:ph type="sldNum" sz="quarter" idx="12"/>
          </p:nvPr>
        </p:nvSpPr>
        <p:spPr>
          <a:noFill/>
        </p:spPr>
        <p:txBody>
          <a:bodyPr/>
          <a:lstStyle/>
          <a:p>
            <a:fld id="{C5B23CC4-6490-4329-AEB0-52C5960ABAD6}" type="slidenum">
              <a:rPr lang="en-US" smtClean="0"/>
              <a:pPr/>
              <a:t>42</a:t>
            </a:fld>
            <a:endParaRPr lang="en-US"/>
          </a:p>
        </p:txBody>
      </p:sp>
    </p:spTree>
    <p:extLst>
      <p:ext uri="{BB962C8B-B14F-4D97-AF65-F5344CB8AC3E}">
        <p14:creationId xmlns:p14="http://schemas.microsoft.com/office/powerpoint/2010/main" val="1984000733"/>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685800"/>
            <a:ext cx="8229600" cy="1066800"/>
          </a:xfrm>
          <a:noFill/>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solidFill>
                  <a:schemeClr val="tx1"/>
                </a:solidFill>
              </a:rPr>
              <a:t>Types of WAN Network Subnets</a:t>
            </a:r>
            <a:endParaRPr lang="en-GB">
              <a:solidFill>
                <a:schemeClr val="tx1"/>
              </a:solidFill>
            </a:endParaRPr>
          </a:p>
        </p:txBody>
      </p:sp>
      <p:sp>
        <p:nvSpPr>
          <p:cNvPr id="69635" name="Rectangle 3"/>
          <p:cNvSpPr>
            <a:spLocks noGrp="1" noChangeArrowheads="1"/>
          </p:cNvSpPr>
          <p:nvPr>
            <p:ph type="body" sz="half" idx="1"/>
          </p:nvPr>
        </p:nvSpPr>
        <p:spPr>
          <a:xfrm>
            <a:off x="0" y="1905000"/>
            <a:ext cx="8915400" cy="4800600"/>
          </a:xfrm>
        </p:spPr>
        <p:txBody>
          <a:bodyPr>
            <a:normAutofit lnSpcReduction="10000"/>
          </a:bodyPr>
          <a:lstStyle/>
          <a:p>
            <a:pPr marL="479425" indent="-381000" defTabSz="414338" eaLnBrk="1" hangingPunct="1">
              <a:lnSpc>
                <a:spcPct val="90000"/>
              </a:lnSpc>
              <a:spcBef>
                <a:spcPct val="50000"/>
              </a:spcBef>
              <a:buClr>
                <a:srgbClr val="CC0000"/>
              </a:buClr>
              <a:buFont typeface="Wingdings" pitchFamily="2" charset="2"/>
              <a:buNone/>
              <a:defRPr/>
            </a:pPr>
            <a:r>
              <a:rPr lang="en-US" sz="2000" dirty="0"/>
              <a:t>	A </a:t>
            </a:r>
            <a:r>
              <a:rPr lang="en-US" sz="2000" dirty="0">
                <a:solidFill>
                  <a:srgbClr val="FF0000"/>
                </a:solidFill>
              </a:rPr>
              <a:t>switched network</a:t>
            </a:r>
            <a:r>
              <a:rPr lang="en-US" sz="2000" dirty="0"/>
              <a:t> consists of a series of interlinked nodes, called switches. Switches are devices capable of </a:t>
            </a:r>
            <a:r>
              <a:rPr lang="en-US" sz="2000" dirty="0">
                <a:solidFill>
                  <a:srgbClr val="FF0000"/>
                </a:solidFill>
              </a:rPr>
              <a:t>creating temporary connections</a:t>
            </a:r>
            <a:r>
              <a:rPr lang="en-US" sz="2000" dirty="0"/>
              <a:t> between two or more devices linked to the switch. In a switched network, some of these nodes are connected to the end systems (computers or telephones, for example). Others are used only for routing. </a:t>
            </a:r>
          </a:p>
          <a:p>
            <a:pPr marL="479425" indent="-381000" defTabSz="414338" eaLnBrk="1" hangingPunct="1">
              <a:lnSpc>
                <a:spcPct val="90000"/>
              </a:lnSpc>
              <a:spcBef>
                <a:spcPct val="50000"/>
              </a:spcBef>
              <a:buClr>
                <a:srgbClr val="CC0000"/>
              </a:buClr>
              <a:buFont typeface="Wingdings" pitchFamily="2" charset="2"/>
              <a:buNone/>
              <a:defRPr/>
            </a:pPr>
            <a:r>
              <a:rPr lang="en-US" sz="2000" dirty="0"/>
              <a:t>     A network categorized by the way it transfers information from one node to another as </a:t>
            </a:r>
          </a:p>
          <a:p>
            <a:pPr marL="479425" indent="-381000" defTabSz="414338" eaLnBrk="1" hangingPunct="1">
              <a:lnSpc>
                <a:spcPct val="90000"/>
              </a:lnSpc>
              <a:buFontTx/>
              <a:buAutoNum type="arabicPeriod"/>
              <a:defRPr/>
            </a:pPr>
            <a:r>
              <a:rPr lang="en-US" sz="2000" b="1" i="1" u="sng" dirty="0">
                <a:solidFill>
                  <a:srgbClr val="FF0000"/>
                </a:solidFill>
              </a:rPr>
              <a:t>Circuit switched network</a:t>
            </a:r>
            <a:r>
              <a:rPr lang="en-US" sz="2000" dirty="0"/>
              <a:t> - a network in which a </a:t>
            </a:r>
            <a:r>
              <a:rPr lang="en-US" sz="2000" dirty="0">
                <a:solidFill>
                  <a:srgbClr val="FF0000"/>
                </a:solidFill>
              </a:rPr>
              <a:t>dedicated circuit </a:t>
            </a:r>
            <a:r>
              <a:rPr lang="en-US" sz="2000" dirty="0"/>
              <a:t>is established between sender and receiver and </a:t>
            </a:r>
            <a:r>
              <a:rPr lang="en-US" sz="2000" dirty="0">
                <a:solidFill>
                  <a:srgbClr val="FF0000"/>
                </a:solidFill>
              </a:rPr>
              <a:t>all data</a:t>
            </a:r>
            <a:r>
              <a:rPr lang="en-US" sz="2000" dirty="0"/>
              <a:t> passes over this circuit. The connection is dedicated until one party or another </a:t>
            </a:r>
            <a:r>
              <a:rPr lang="en-US" sz="2000" dirty="0">
                <a:solidFill>
                  <a:srgbClr val="FF0000"/>
                </a:solidFill>
              </a:rPr>
              <a:t>terminates</a:t>
            </a:r>
            <a:r>
              <a:rPr lang="en-US" sz="2000" dirty="0"/>
              <a:t> the connection. The </a:t>
            </a:r>
            <a:r>
              <a:rPr lang="en-US" sz="2000" dirty="0">
                <a:solidFill>
                  <a:srgbClr val="FF0000"/>
                </a:solidFill>
              </a:rPr>
              <a:t>telephone system </a:t>
            </a:r>
            <a:r>
              <a:rPr lang="en-US" sz="2000" dirty="0"/>
              <a:t>is a common example.</a:t>
            </a:r>
          </a:p>
          <a:p>
            <a:pPr marL="479425" indent="-381000" defTabSz="414338" eaLnBrk="1" hangingPunct="1">
              <a:lnSpc>
                <a:spcPct val="90000"/>
              </a:lnSpc>
              <a:spcBef>
                <a:spcPct val="50000"/>
              </a:spcBef>
              <a:buFontTx/>
              <a:buAutoNum type="arabicPeriod"/>
              <a:defRPr/>
            </a:pPr>
            <a:r>
              <a:rPr lang="en-US" sz="2000" b="1" i="1" u="sng" dirty="0">
                <a:solidFill>
                  <a:srgbClr val="FF0000"/>
                </a:solidFill>
              </a:rPr>
              <a:t>Packet switched network</a:t>
            </a:r>
            <a:r>
              <a:rPr lang="en-US" sz="2000" dirty="0">
                <a:solidFill>
                  <a:srgbClr val="FF0000"/>
                </a:solidFill>
              </a:rPr>
              <a:t> </a:t>
            </a:r>
            <a:r>
              <a:rPr lang="en-US" sz="2000" dirty="0"/>
              <a:t>- a network in which all data messages are transmitted using fixed-sized packages, called </a:t>
            </a:r>
            <a:r>
              <a:rPr lang="en-US" sz="2000" dirty="0">
                <a:solidFill>
                  <a:srgbClr val="FF0000"/>
                </a:solidFill>
              </a:rPr>
              <a:t>packets (data gram and virtual-switched network)</a:t>
            </a:r>
            <a:r>
              <a:rPr lang="en-US" sz="2000" dirty="0"/>
              <a:t>.</a:t>
            </a:r>
          </a:p>
          <a:p>
            <a:pPr marL="479425" indent="-381000" defTabSz="414338" eaLnBrk="1" hangingPunct="1">
              <a:lnSpc>
                <a:spcPct val="90000"/>
              </a:lnSpc>
              <a:spcBef>
                <a:spcPct val="50000"/>
              </a:spcBef>
              <a:defRPr/>
            </a:pPr>
            <a:r>
              <a:rPr lang="en-GB" sz="2000" dirty="0"/>
              <a:t>Packet-switched networks can further  be divided into two subcategories-</a:t>
            </a:r>
            <a:r>
              <a:rPr lang="en-GB" sz="2000" b="1" dirty="0"/>
              <a:t>virtual-circuit networks</a:t>
            </a:r>
            <a:r>
              <a:rPr lang="en-GB" sz="2000" dirty="0"/>
              <a:t> and </a:t>
            </a:r>
            <a:r>
              <a:rPr lang="en-GB" sz="2000" b="1" dirty="0"/>
              <a:t>datagram networks</a:t>
            </a:r>
            <a:r>
              <a:rPr lang="en-GB" sz="2000" dirty="0"/>
              <a:t> </a:t>
            </a:r>
          </a:p>
          <a:p>
            <a:pPr marL="479425" indent="-381000" defTabSz="414338" eaLnBrk="1" hangingPunct="1">
              <a:lnSpc>
                <a:spcPct val="90000"/>
              </a:lnSpc>
              <a:spcBef>
                <a:spcPct val="50000"/>
              </a:spcBef>
              <a:defRPr/>
            </a:pPr>
            <a:endParaRPr lang="en-US" sz="2000" dirty="0"/>
          </a:p>
          <a:p>
            <a:pPr marL="479425" indent="-381000" defTabSz="414338" eaLnBrk="1" hangingPunct="1">
              <a:lnSpc>
                <a:spcPct val="90000"/>
              </a:lnSpc>
              <a:spcBef>
                <a:spcPct val="50000"/>
              </a:spcBef>
              <a:buClr>
                <a:srgbClr val="CC0000"/>
              </a:buClr>
              <a:buFont typeface="Wingdings" pitchFamily="2" charset="2"/>
              <a:buNone/>
              <a:defRPr/>
            </a:pPr>
            <a:endParaRPr lang="en-US" sz="2000" dirty="0"/>
          </a:p>
        </p:txBody>
      </p:sp>
      <p:sp>
        <p:nvSpPr>
          <p:cNvPr id="10250" name="Slide Number Placeholder 9"/>
          <p:cNvSpPr>
            <a:spLocks noGrp="1"/>
          </p:cNvSpPr>
          <p:nvPr>
            <p:ph type="sldNum" sz="quarter" idx="12"/>
          </p:nvPr>
        </p:nvSpPr>
        <p:spPr>
          <a:noFill/>
        </p:spPr>
        <p:txBody>
          <a:bodyPr/>
          <a:lstStyle/>
          <a:p>
            <a:fld id="{07E3B929-4003-41AB-8216-402750E69204}" type="slidenum">
              <a:rPr lang="en-US" smtClean="0"/>
              <a:pPr/>
              <a:t>43</a:t>
            </a:fld>
            <a:endParaRPr lang="en-US"/>
          </a:p>
        </p:txBody>
      </p:sp>
      <p:sp>
        <p:nvSpPr>
          <p:cNvPr id="10244"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US"/>
          </a:p>
        </p:txBody>
      </p:sp>
      <p:sp>
        <p:nvSpPr>
          <p:cNvPr id="10245"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US"/>
          </a:p>
        </p:txBody>
      </p:sp>
      <p:sp>
        <p:nvSpPr>
          <p:cNvPr id="10246"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US"/>
          </a:p>
        </p:txBody>
      </p:sp>
      <p:sp>
        <p:nvSpPr>
          <p:cNvPr id="10247" name="AutoShape 7"/>
          <p:cNvSpPr>
            <a:spLocks noChangeArrowheads="1"/>
          </p:cNvSpPr>
          <p:nvPr/>
        </p:nvSpPr>
        <p:spPr bwMode="auto">
          <a:xfrm>
            <a:off x="990600" y="1524000"/>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10248" name="Text Box 8"/>
          <p:cNvSpPr txBox="1">
            <a:spLocks noChangeArrowheads="1"/>
          </p:cNvSpPr>
          <p:nvPr/>
        </p:nvSpPr>
        <p:spPr bwMode="auto">
          <a:xfrm>
            <a:off x="123825" y="104775"/>
            <a:ext cx="5819775" cy="260350"/>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b="1">
                <a:solidFill>
                  <a:schemeClr val="bg1"/>
                </a:solidFill>
              </a:rPr>
              <a:t>WAN Technologies</a:t>
            </a:r>
          </a:p>
        </p:txBody>
      </p:sp>
      <p:sp>
        <p:nvSpPr>
          <p:cNvPr id="10249"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4019896190"/>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81000" y="76200"/>
            <a:ext cx="8229600" cy="350838"/>
          </a:xfrm>
        </p:spPr>
        <p:txBody>
          <a:bodyPr>
            <a:normAutofit fontScale="90000"/>
          </a:bodyPr>
          <a:lstStyle/>
          <a:p>
            <a:pPr eaLnBrk="1" hangingPunct="1"/>
            <a:r>
              <a:rPr lang="en-US" sz="3200">
                <a:solidFill>
                  <a:srgbClr val="CC00FF"/>
                </a:solidFill>
              </a:rPr>
              <a:t>CIRCUIT-SWITCHED NETWORKS </a:t>
            </a:r>
          </a:p>
        </p:txBody>
      </p:sp>
      <p:sp>
        <p:nvSpPr>
          <p:cNvPr id="7171" name="Text Placeholder 2"/>
          <p:cNvSpPr>
            <a:spLocks noGrp="1"/>
          </p:cNvSpPr>
          <p:nvPr>
            <p:ph type="body" sz="half" idx="1"/>
          </p:nvPr>
        </p:nvSpPr>
        <p:spPr>
          <a:xfrm>
            <a:off x="228600" y="533400"/>
            <a:ext cx="8534400" cy="2514600"/>
          </a:xfrm>
        </p:spPr>
        <p:txBody>
          <a:bodyPr>
            <a:normAutofit/>
          </a:bodyPr>
          <a:lstStyle/>
          <a:p>
            <a:pPr eaLnBrk="1" hangingPunct="1">
              <a:defRPr/>
            </a:pPr>
            <a:r>
              <a:rPr lang="en-US" dirty="0"/>
              <a:t>A circuit-switched network consists of a set of switches connected by physical links. </a:t>
            </a:r>
          </a:p>
          <a:p>
            <a:pPr eaLnBrk="1" hangingPunct="1">
              <a:defRPr/>
            </a:pPr>
            <a:r>
              <a:rPr lang="en-US" dirty="0"/>
              <a:t>A connection between two stations is a </a:t>
            </a:r>
            <a:r>
              <a:rPr lang="en-US" dirty="0">
                <a:solidFill>
                  <a:srgbClr val="FF0000"/>
                </a:solidFill>
              </a:rPr>
              <a:t>dedicated path</a:t>
            </a:r>
            <a:r>
              <a:rPr lang="en-US" dirty="0"/>
              <a:t> made of one or more links. </a:t>
            </a:r>
          </a:p>
          <a:p>
            <a:pPr eaLnBrk="1" hangingPunct="1">
              <a:defRPr/>
            </a:pPr>
            <a:r>
              <a:rPr lang="en-US" dirty="0"/>
              <a:t>However, each connection uses only one dedicated channel on each link. Each link is normally divided into n channels by using </a:t>
            </a:r>
            <a:r>
              <a:rPr lang="en-US" dirty="0">
                <a:solidFill>
                  <a:srgbClr val="FF0000"/>
                </a:solidFill>
              </a:rPr>
              <a:t>FDM or TDM </a:t>
            </a:r>
          </a:p>
          <a:p>
            <a:pPr eaLnBrk="1" hangingPunct="1">
              <a:defRPr/>
            </a:pPr>
            <a:endParaRPr lang="en-US" dirty="0"/>
          </a:p>
        </p:txBody>
      </p:sp>
      <p:sp>
        <p:nvSpPr>
          <p:cNvPr id="11269" name="Slide Number Placeholder 4"/>
          <p:cNvSpPr>
            <a:spLocks noGrp="1"/>
          </p:cNvSpPr>
          <p:nvPr>
            <p:ph type="sldNum" sz="quarter" idx="12"/>
          </p:nvPr>
        </p:nvSpPr>
        <p:spPr>
          <a:noFill/>
        </p:spPr>
        <p:txBody>
          <a:bodyPr/>
          <a:lstStyle/>
          <a:p>
            <a:fld id="{A7516F49-F433-4112-9E16-27D3CBE016A0}" type="slidenum">
              <a:rPr lang="en-US" smtClean="0"/>
              <a:pPr/>
              <a:t>44</a:t>
            </a:fld>
            <a:endParaRPr lang="en-US"/>
          </a:p>
        </p:txBody>
      </p:sp>
      <p:pic>
        <p:nvPicPr>
          <p:cNvPr id="7172" name="Picture 6"/>
          <p:cNvPicPr>
            <a:picLocks noChangeAspect="1" noChangeArrowheads="1"/>
          </p:cNvPicPr>
          <p:nvPr/>
        </p:nvPicPr>
        <p:blipFill>
          <a:blip r:embed="rId2"/>
          <a:srcRect/>
          <a:stretch>
            <a:fillRect/>
          </a:stretch>
        </p:blipFill>
        <p:spPr bwMode="auto">
          <a:xfrm>
            <a:off x="696913" y="2895600"/>
            <a:ext cx="7837487" cy="3962400"/>
          </a:xfrm>
          <a:prstGeom prst="rect">
            <a:avLst/>
          </a:prstGeom>
          <a:noFill/>
          <a:ln w="9525">
            <a:noFill/>
            <a:miter lim="800000"/>
            <a:headEnd/>
            <a:tailEnd/>
          </a:ln>
        </p:spPr>
      </p:pic>
    </p:spTree>
    <p:extLst>
      <p:ext uri="{BB962C8B-B14F-4D97-AF65-F5344CB8AC3E}">
        <p14:creationId xmlns:p14="http://schemas.microsoft.com/office/powerpoint/2010/main" val="3226720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anim calcmode="lin" valueType="num">
                                      <p:cBhvr>
                                        <p:cTn id="7" dur="1000" fill="hold"/>
                                        <p:tgtEl>
                                          <p:spTgt spid="7172"/>
                                        </p:tgtEl>
                                        <p:attrNameLst>
                                          <p:attrName>ppt_w</p:attrName>
                                        </p:attrNameLst>
                                      </p:cBhvr>
                                      <p:tavLst>
                                        <p:tav tm="0">
                                          <p:val>
                                            <p:fltVal val="0"/>
                                          </p:val>
                                        </p:tav>
                                        <p:tav tm="100000">
                                          <p:val>
                                            <p:strVal val="#ppt_w"/>
                                          </p:val>
                                        </p:tav>
                                      </p:tavLst>
                                    </p:anim>
                                    <p:anim calcmode="lin" valueType="num">
                                      <p:cBhvr>
                                        <p:cTn id="8" dur="1000" fill="hold"/>
                                        <p:tgtEl>
                                          <p:spTgt spid="7172"/>
                                        </p:tgtEl>
                                        <p:attrNameLst>
                                          <p:attrName>ppt_h</p:attrName>
                                        </p:attrNameLst>
                                      </p:cBhvr>
                                      <p:tavLst>
                                        <p:tav tm="0">
                                          <p:val>
                                            <p:fltVal val="0"/>
                                          </p:val>
                                        </p:tav>
                                        <p:tav tm="100000">
                                          <p:val>
                                            <p:strVal val="#ppt_h"/>
                                          </p:val>
                                        </p:tav>
                                      </p:tavLst>
                                    </p:anim>
                                    <p:anim calcmode="lin" valueType="num">
                                      <p:cBhvr>
                                        <p:cTn id="9" dur="1000" fill="hold"/>
                                        <p:tgtEl>
                                          <p:spTgt spid="717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17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274638"/>
            <a:ext cx="8229600" cy="487362"/>
          </a:xfrm>
        </p:spPr>
        <p:txBody>
          <a:bodyPr>
            <a:normAutofit fontScale="90000"/>
          </a:bodyPr>
          <a:lstStyle/>
          <a:p>
            <a:r>
              <a:rPr lang="en-US"/>
              <a:t>…</a:t>
            </a:r>
          </a:p>
        </p:txBody>
      </p:sp>
      <p:sp>
        <p:nvSpPr>
          <p:cNvPr id="3" name="Text Placeholder 2"/>
          <p:cNvSpPr>
            <a:spLocks noGrp="1"/>
          </p:cNvSpPr>
          <p:nvPr>
            <p:ph type="body" sz="half" idx="1"/>
          </p:nvPr>
        </p:nvSpPr>
        <p:spPr>
          <a:xfrm>
            <a:off x="152400" y="914400"/>
            <a:ext cx="8763000" cy="5715000"/>
          </a:xfrm>
        </p:spPr>
        <p:txBody>
          <a:bodyPr>
            <a:normAutofit/>
          </a:bodyPr>
          <a:lstStyle/>
          <a:p>
            <a:pPr>
              <a:defRPr/>
            </a:pPr>
            <a:r>
              <a:rPr lang="en-US" dirty="0"/>
              <a:t>As shown above, when end </a:t>
            </a:r>
            <a:r>
              <a:rPr lang="en-US" dirty="0">
                <a:solidFill>
                  <a:srgbClr val="FF0000"/>
                </a:solidFill>
              </a:rPr>
              <a:t>system A</a:t>
            </a:r>
            <a:r>
              <a:rPr lang="en-US" dirty="0"/>
              <a:t> needs to communicate with end </a:t>
            </a:r>
            <a:r>
              <a:rPr lang="en-US" dirty="0">
                <a:solidFill>
                  <a:srgbClr val="FF0000"/>
                </a:solidFill>
              </a:rPr>
              <a:t>system M</a:t>
            </a:r>
            <a:r>
              <a:rPr lang="en-US" dirty="0"/>
              <a:t>, system A needs to request a connection to M that must be </a:t>
            </a:r>
            <a:r>
              <a:rPr lang="en-US" dirty="0">
                <a:solidFill>
                  <a:srgbClr val="FF0000"/>
                </a:solidFill>
              </a:rPr>
              <a:t>accepted by all switches as well as by M itself. </a:t>
            </a:r>
          </a:p>
          <a:p>
            <a:pPr>
              <a:defRPr/>
            </a:pPr>
            <a:r>
              <a:rPr lang="en-US" dirty="0"/>
              <a:t>This is called the </a:t>
            </a:r>
            <a:r>
              <a:rPr lang="en-US" dirty="0">
                <a:solidFill>
                  <a:srgbClr val="FF0000"/>
                </a:solidFill>
              </a:rPr>
              <a:t>setup phase</a:t>
            </a:r>
            <a:r>
              <a:rPr lang="en-US" dirty="0"/>
              <a:t>; a </a:t>
            </a:r>
            <a:r>
              <a:rPr lang="en-US" dirty="0">
                <a:solidFill>
                  <a:srgbClr val="FF0000"/>
                </a:solidFill>
              </a:rPr>
              <a:t>circuit (channel) </a:t>
            </a:r>
            <a:r>
              <a:rPr lang="en-US" dirty="0"/>
              <a:t>is </a:t>
            </a:r>
            <a:r>
              <a:rPr lang="en-US" dirty="0">
                <a:solidFill>
                  <a:srgbClr val="FF0000"/>
                </a:solidFill>
              </a:rPr>
              <a:t>reserved</a:t>
            </a:r>
            <a:r>
              <a:rPr lang="en-US" dirty="0"/>
              <a:t> on each link, and the combination of circuits or channels defines the dedicated path.</a:t>
            </a:r>
          </a:p>
          <a:p>
            <a:pPr>
              <a:defRPr/>
            </a:pPr>
            <a:r>
              <a:rPr lang="en-US" dirty="0"/>
              <a:t>After the dedicated path made of connected circuits (channels) is established, </a:t>
            </a:r>
            <a:r>
              <a:rPr lang="en-US" dirty="0">
                <a:solidFill>
                  <a:srgbClr val="FF0000"/>
                </a:solidFill>
              </a:rPr>
              <a:t>data transfer </a:t>
            </a:r>
            <a:r>
              <a:rPr lang="en-US" dirty="0"/>
              <a:t>can take place.</a:t>
            </a:r>
          </a:p>
          <a:p>
            <a:pPr>
              <a:defRPr/>
            </a:pPr>
            <a:r>
              <a:rPr lang="en-US" dirty="0"/>
              <a:t>After all data have been transferred, the circuits are </a:t>
            </a:r>
            <a:r>
              <a:rPr lang="en-US" dirty="0">
                <a:solidFill>
                  <a:srgbClr val="FF0000"/>
                </a:solidFill>
              </a:rPr>
              <a:t>torn down</a:t>
            </a:r>
            <a:r>
              <a:rPr lang="en-US" dirty="0"/>
              <a:t>.</a:t>
            </a:r>
          </a:p>
        </p:txBody>
      </p:sp>
      <p:sp>
        <p:nvSpPr>
          <p:cNvPr id="12292" name="Slide Number Placeholder 3"/>
          <p:cNvSpPr>
            <a:spLocks noGrp="1"/>
          </p:cNvSpPr>
          <p:nvPr>
            <p:ph type="sldNum" sz="quarter" idx="12"/>
          </p:nvPr>
        </p:nvSpPr>
        <p:spPr>
          <a:noFill/>
        </p:spPr>
        <p:txBody>
          <a:bodyPr/>
          <a:lstStyle/>
          <a:p>
            <a:fld id="{92BB9A88-3FCD-49ED-ACC4-12E309C76CD5}" type="slidenum">
              <a:rPr lang="en-US" smtClean="0"/>
              <a:pPr/>
              <a:t>45</a:t>
            </a:fld>
            <a:endParaRPr lang="en-US"/>
          </a:p>
        </p:txBody>
      </p:sp>
    </p:spTree>
    <p:extLst>
      <p:ext uri="{BB962C8B-B14F-4D97-AF65-F5344CB8AC3E}">
        <p14:creationId xmlns:p14="http://schemas.microsoft.com/office/powerpoint/2010/main" val="18141237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152400"/>
            <a:ext cx="8229600" cy="304800"/>
          </a:xfrm>
        </p:spPr>
        <p:txBody>
          <a:bodyPr>
            <a:normAutofit fontScale="90000"/>
          </a:bodyPr>
          <a:lstStyle/>
          <a:p>
            <a:r>
              <a:rPr lang="en-US" sz="3600" dirty="0"/>
              <a:t>Circuit switched network</a:t>
            </a:r>
          </a:p>
        </p:txBody>
      </p:sp>
      <p:sp>
        <p:nvSpPr>
          <p:cNvPr id="13315" name="Text Placeholder 2"/>
          <p:cNvSpPr>
            <a:spLocks noGrp="1"/>
          </p:cNvSpPr>
          <p:nvPr>
            <p:ph type="body" sz="half" idx="1"/>
          </p:nvPr>
        </p:nvSpPr>
        <p:spPr>
          <a:xfrm>
            <a:off x="0" y="533400"/>
            <a:ext cx="9144000" cy="6324600"/>
          </a:xfrm>
        </p:spPr>
        <p:txBody>
          <a:bodyPr/>
          <a:lstStyle/>
          <a:p>
            <a:pPr marL="514350" indent="-514350">
              <a:buFontTx/>
              <a:buAutoNum type="arabicPeriod"/>
            </a:pPr>
            <a:r>
              <a:rPr lang="en-US" sz="2400"/>
              <a:t>Circuit switching takes place at the </a:t>
            </a:r>
            <a:r>
              <a:rPr lang="en-US" sz="2400">
                <a:solidFill>
                  <a:srgbClr val="FF0000"/>
                </a:solidFill>
              </a:rPr>
              <a:t>physical layer</a:t>
            </a:r>
            <a:r>
              <a:rPr lang="en-US" sz="2400"/>
              <a:t>. </a:t>
            </a:r>
          </a:p>
          <a:p>
            <a:pPr marL="514350" indent="-514350">
              <a:buFontTx/>
              <a:buAutoNum type="arabicPeriod"/>
            </a:pPr>
            <a:r>
              <a:rPr lang="en-US" sz="2400"/>
              <a:t>Before starting communication, the stations must make a </a:t>
            </a:r>
            <a:r>
              <a:rPr lang="en-US" sz="2400">
                <a:solidFill>
                  <a:srgbClr val="FF0000"/>
                </a:solidFill>
              </a:rPr>
              <a:t>reservation</a:t>
            </a:r>
            <a:r>
              <a:rPr lang="en-US" sz="2400"/>
              <a:t> for the resources to be used during the communication. These resources, such as </a:t>
            </a:r>
            <a:r>
              <a:rPr lang="en-US" sz="2400">
                <a:solidFill>
                  <a:srgbClr val="FF0000"/>
                </a:solidFill>
              </a:rPr>
              <a:t>channels</a:t>
            </a:r>
            <a:r>
              <a:rPr lang="en-US" sz="2400"/>
              <a:t> (bandwidth in FDM and time slots in TDM), </a:t>
            </a:r>
            <a:r>
              <a:rPr lang="en-US" sz="2400">
                <a:solidFill>
                  <a:srgbClr val="FF0000"/>
                </a:solidFill>
              </a:rPr>
              <a:t>switch buffers</a:t>
            </a:r>
            <a:r>
              <a:rPr lang="en-US" sz="2400"/>
              <a:t>, </a:t>
            </a:r>
            <a:r>
              <a:rPr lang="en-US" sz="2400">
                <a:solidFill>
                  <a:srgbClr val="FF0000"/>
                </a:solidFill>
              </a:rPr>
              <a:t>switch processing time</a:t>
            </a:r>
            <a:r>
              <a:rPr lang="en-US" sz="2400"/>
              <a:t>, and </a:t>
            </a:r>
            <a:r>
              <a:rPr lang="en-US" sz="2400">
                <a:solidFill>
                  <a:srgbClr val="FF0000"/>
                </a:solidFill>
              </a:rPr>
              <a:t>switch input/output ports</a:t>
            </a:r>
            <a:r>
              <a:rPr lang="en-US" sz="2400"/>
              <a:t>, must remain dedicated during the entire duration of data transfer until the </a:t>
            </a:r>
            <a:r>
              <a:rPr lang="en-US" sz="2400">
                <a:solidFill>
                  <a:srgbClr val="FF0000"/>
                </a:solidFill>
              </a:rPr>
              <a:t>teardown phase</a:t>
            </a:r>
            <a:r>
              <a:rPr lang="en-US" sz="2400"/>
              <a:t>. </a:t>
            </a:r>
          </a:p>
          <a:p>
            <a:pPr marL="514350" indent="-514350">
              <a:buFontTx/>
              <a:buAutoNum type="arabicPeriod"/>
            </a:pPr>
            <a:r>
              <a:rPr lang="en-US" sz="2400"/>
              <a:t>Data transferred between the two stations are not packetized (physical layer transfer of the signal). The data are a </a:t>
            </a:r>
            <a:r>
              <a:rPr lang="en-US" sz="2400">
                <a:solidFill>
                  <a:srgbClr val="FF0000"/>
                </a:solidFill>
              </a:rPr>
              <a:t>continuous flow </a:t>
            </a:r>
            <a:r>
              <a:rPr lang="en-US" sz="2400"/>
              <a:t>sent by the </a:t>
            </a:r>
            <a:r>
              <a:rPr lang="en-US" sz="2400">
                <a:solidFill>
                  <a:srgbClr val="FF0000"/>
                </a:solidFill>
              </a:rPr>
              <a:t>source station </a:t>
            </a:r>
            <a:r>
              <a:rPr lang="en-US" sz="2400"/>
              <a:t>and received by the </a:t>
            </a:r>
            <a:r>
              <a:rPr lang="en-US" sz="2400">
                <a:solidFill>
                  <a:srgbClr val="FF0000"/>
                </a:solidFill>
              </a:rPr>
              <a:t>destination station</a:t>
            </a:r>
            <a:r>
              <a:rPr lang="en-US" sz="2400"/>
              <a:t>, although there may be </a:t>
            </a:r>
            <a:r>
              <a:rPr lang="en-US" sz="2400">
                <a:solidFill>
                  <a:srgbClr val="FF0000"/>
                </a:solidFill>
              </a:rPr>
              <a:t>periods of silence</a:t>
            </a:r>
            <a:r>
              <a:rPr lang="en-US" sz="2400"/>
              <a:t>. </a:t>
            </a:r>
          </a:p>
          <a:p>
            <a:pPr marL="514350" indent="-514350">
              <a:buFontTx/>
              <a:buAutoNum type="arabicPeriod"/>
            </a:pPr>
            <a:r>
              <a:rPr lang="en-US" sz="2400"/>
              <a:t>There is </a:t>
            </a:r>
            <a:r>
              <a:rPr lang="en-US" sz="2400">
                <a:solidFill>
                  <a:srgbClr val="FF0000"/>
                </a:solidFill>
              </a:rPr>
              <a:t>no addressing </a:t>
            </a:r>
            <a:r>
              <a:rPr lang="en-US" sz="2400"/>
              <a:t>involved during data transfer. The switches route the data based on their </a:t>
            </a:r>
            <a:r>
              <a:rPr lang="en-US" sz="2400">
                <a:solidFill>
                  <a:srgbClr val="FF0000"/>
                </a:solidFill>
              </a:rPr>
              <a:t>occupied band</a:t>
            </a:r>
            <a:r>
              <a:rPr lang="en-US" sz="2400"/>
              <a:t> (FDM) or </a:t>
            </a:r>
            <a:r>
              <a:rPr lang="en-US" sz="2400">
                <a:solidFill>
                  <a:srgbClr val="FF0000"/>
                </a:solidFill>
              </a:rPr>
              <a:t>time slot </a:t>
            </a:r>
            <a:r>
              <a:rPr lang="en-US" sz="2400"/>
              <a:t>(TDM). Of course, there is end-to-end addressing used during the </a:t>
            </a:r>
            <a:r>
              <a:rPr lang="en-US" sz="2400">
                <a:solidFill>
                  <a:srgbClr val="FF0000"/>
                </a:solidFill>
              </a:rPr>
              <a:t>setup phase</a:t>
            </a:r>
            <a:r>
              <a:rPr lang="en-US" sz="2400"/>
              <a:t>.</a:t>
            </a:r>
          </a:p>
        </p:txBody>
      </p:sp>
      <p:sp>
        <p:nvSpPr>
          <p:cNvPr id="13316" name="Slide Number Placeholder 3"/>
          <p:cNvSpPr>
            <a:spLocks noGrp="1"/>
          </p:cNvSpPr>
          <p:nvPr>
            <p:ph type="sldNum" sz="quarter" idx="12"/>
          </p:nvPr>
        </p:nvSpPr>
        <p:spPr>
          <a:noFill/>
        </p:spPr>
        <p:txBody>
          <a:bodyPr/>
          <a:lstStyle/>
          <a:p>
            <a:fld id="{AEAA977E-2CF1-4D4C-A484-7AEF51A1D01F}" type="slidenum">
              <a:rPr lang="en-US" smtClean="0"/>
              <a:pPr/>
              <a:t>46</a:t>
            </a:fld>
            <a:endParaRPr lang="en-US"/>
          </a:p>
        </p:txBody>
      </p:sp>
    </p:spTree>
    <p:extLst>
      <p:ext uri="{BB962C8B-B14F-4D97-AF65-F5344CB8AC3E}">
        <p14:creationId xmlns:p14="http://schemas.microsoft.com/office/powerpoint/2010/main" val="19846657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76200"/>
            <a:ext cx="8229600" cy="503238"/>
          </a:xfrm>
        </p:spPr>
        <p:txBody>
          <a:bodyPr>
            <a:normAutofit fontScale="90000"/>
          </a:bodyPr>
          <a:lstStyle/>
          <a:p>
            <a:r>
              <a:rPr lang="en-US"/>
              <a:t>Example</a:t>
            </a:r>
          </a:p>
        </p:txBody>
      </p:sp>
      <p:sp>
        <p:nvSpPr>
          <p:cNvPr id="3" name="Text Placeholder 2"/>
          <p:cNvSpPr>
            <a:spLocks noGrp="1"/>
          </p:cNvSpPr>
          <p:nvPr>
            <p:ph type="body" sz="half" idx="1"/>
          </p:nvPr>
        </p:nvSpPr>
        <p:spPr>
          <a:xfrm>
            <a:off x="228600" y="609600"/>
            <a:ext cx="8763000" cy="2819400"/>
          </a:xfrm>
        </p:spPr>
        <p:txBody>
          <a:bodyPr>
            <a:normAutofit/>
          </a:bodyPr>
          <a:lstStyle/>
          <a:p>
            <a:pPr>
              <a:defRPr/>
            </a:pPr>
            <a:r>
              <a:rPr lang="en-US" i="1" dirty="0">
                <a:latin typeface="Times New Roman" pitchFamily="18" charset="0"/>
              </a:rPr>
              <a:t>As a trivial example, let us use a circuit-switched network to connect eight telephones in a small area. Communication is through </a:t>
            </a:r>
            <a:r>
              <a:rPr lang="en-US" i="1" dirty="0">
                <a:solidFill>
                  <a:srgbClr val="FF0000"/>
                </a:solidFill>
                <a:latin typeface="Times New Roman" pitchFamily="18" charset="0"/>
              </a:rPr>
              <a:t>4-kHz</a:t>
            </a:r>
            <a:r>
              <a:rPr lang="en-US" i="1" dirty="0">
                <a:latin typeface="Times New Roman" pitchFamily="18" charset="0"/>
              </a:rPr>
              <a:t> voice channels. We assume that each link uses FDM to connect a maximum of two voice channels. The bandwidth of each link is then </a:t>
            </a:r>
            <a:r>
              <a:rPr lang="en-US" i="1" dirty="0">
                <a:solidFill>
                  <a:srgbClr val="FF0000"/>
                </a:solidFill>
                <a:latin typeface="Times New Roman" pitchFamily="18" charset="0"/>
              </a:rPr>
              <a:t>8 kHz</a:t>
            </a:r>
            <a:r>
              <a:rPr lang="en-US" i="1" dirty="0">
                <a:latin typeface="Times New Roman" pitchFamily="18" charset="0"/>
              </a:rPr>
              <a:t>. The figure below shows the situation. </a:t>
            </a:r>
            <a:r>
              <a:rPr lang="en-US" i="1" dirty="0">
                <a:solidFill>
                  <a:srgbClr val="FF0000"/>
                </a:solidFill>
                <a:latin typeface="Times New Roman" pitchFamily="18" charset="0"/>
              </a:rPr>
              <a:t>Telephone 1</a:t>
            </a:r>
            <a:r>
              <a:rPr lang="en-US" i="1" dirty="0">
                <a:latin typeface="Times New Roman" pitchFamily="18" charset="0"/>
              </a:rPr>
              <a:t> is connected to </a:t>
            </a:r>
            <a:r>
              <a:rPr lang="en-US" i="1" dirty="0">
                <a:solidFill>
                  <a:srgbClr val="FF0000"/>
                </a:solidFill>
                <a:latin typeface="Times New Roman" pitchFamily="18" charset="0"/>
              </a:rPr>
              <a:t>telephone 7</a:t>
            </a:r>
            <a:r>
              <a:rPr lang="en-US" i="1" dirty="0">
                <a:latin typeface="Times New Roman" pitchFamily="18" charset="0"/>
              </a:rPr>
              <a:t>; 2 to 5; 3 to 8; and 4 to 6. Of course the situation may change when new connections are made. The switch controls the connections.</a:t>
            </a:r>
          </a:p>
        </p:txBody>
      </p:sp>
      <p:sp>
        <p:nvSpPr>
          <p:cNvPr id="14341" name="Slide Number Placeholder 4"/>
          <p:cNvSpPr>
            <a:spLocks noGrp="1"/>
          </p:cNvSpPr>
          <p:nvPr>
            <p:ph type="sldNum" sz="quarter" idx="12"/>
          </p:nvPr>
        </p:nvSpPr>
        <p:spPr>
          <a:noFill/>
        </p:spPr>
        <p:txBody>
          <a:bodyPr/>
          <a:lstStyle/>
          <a:p>
            <a:fld id="{09995317-53CE-4662-B36A-38C48CE65670}" type="slidenum">
              <a:rPr lang="en-US" smtClean="0"/>
              <a:pPr/>
              <a:t>47</a:t>
            </a:fld>
            <a:endParaRPr lang="en-US"/>
          </a:p>
        </p:txBody>
      </p:sp>
      <p:pic>
        <p:nvPicPr>
          <p:cNvPr id="14340" name="Picture 7"/>
          <p:cNvPicPr>
            <a:picLocks noChangeAspect="1" noChangeArrowheads="1"/>
          </p:cNvPicPr>
          <p:nvPr/>
        </p:nvPicPr>
        <p:blipFill>
          <a:blip r:embed="rId2"/>
          <a:srcRect/>
          <a:stretch>
            <a:fillRect/>
          </a:stretch>
        </p:blipFill>
        <p:spPr bwMode="auto">
          <a:xfrm>
            <a:off x="268288" y="3352800"/>
            <a:ext cx="8418512" cy="3163888"/>
          </a:xfrm>
          <a:prstGeom prst="rect">
            <a:avLst/>
          </a:prstGeom>
          <a:noFill/>
          <a:ln w="9525">
            <a:noFill/>
            <a:miter lim="800000"/>
            <a:headEnd/>
            <a:tailEnd/>
          </a:ln>
        </p:spPr>
      </p:pic>
    </p:spTree>
    <p:extLst>
      <p:ext uri="{BB962C8B-B14F-4D97-AF65-F5344CB8AC3E}">
        <p14:creationId xmlns:p14="http://schemas.microsoft.com/office/powerpoint/2010/main" val="27621974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381000" y="76200"/>
            <a:ext cx="8229600" cy="304800"/>
          </a:xfrm>
        </p:spPr>
        <p:txBody>
          <a:bodyPr>
            <a:normAutofit fontScale="90000"/>
          </a:bodyPr>
          <a:lstStyle/>
          <a:p>
            <a:r>
              <a:rPr lang="en-US" sz="3200"/>
              <a:t>Example 2</a:t>
            </a:r>
          </a:p>
        </p:txBody>
      </p:sp>
      <p:sp>
        <p:nvSpPr>
          <p:cNvPr id="3" name="Text Placeholder 2"/>
          <p:cNvSpPr>
            <a:spLocks noGrp="1"/>
          </p:cNvSpPr>
          <p:nvPr>
            <p:ph type="body" sz="half" idx="1"/>
          </p:nvPr>
        </p:nvSpPr>
        <p:spPr>
          <a:xfrm>
            <a:off x="228600" y="457200"/>
            <a:ext cx="8686800" cy="2971800"/>
          </a:xfrm>
        </p:spPr>
        <p:txBody>
          <a:bodyPr>
            <a:normAutofit/>
          </a:bodyPr>
          <a:lstStyle/>
          <a:p>
            <a:pPr>
              <a:defRPr/>
            </a:pPr>
            <a:r>
              <a:rPr lang="en-US" i="1" dirty="0">
                <a:latin typeface="Times New Roman" pitchFamily="18" charset="0"/>
              </a:rPr>
              <a:t>As another example, consider a circuit-switched network that connects computers in two remote offices of a </a:t>
            </a:r>
            <a:r>
              <a:rPr lang="en-US" i="1" dirty="0">
                <a:solidFill>
                  <a:srgbClr val="FF0000"/>
                </a:solidFill>
                <a:latin typeface="Times New Roman" pitchFamily="18" charset="0"/>
              </a:rPr>
              <a:t>private company</a:t>
            </a:r>
            <a:r>
              <a:rPr lang="en-US" i="1" dirty="0">
                <a:latin typeface="Times New Roman" pitchFamily="18" charset="0"/>
              </a:rPr>
              <a:t>. The offices are connected using a </a:t>
            </a:r>
            <a:r>
              <a:rPr lang="en-US" i="1" dirty="0">
                <a:solidFill>
                  <a:srgbClr val="FF0000"/>
                </a:solidFill>
                <a:latin typeface="Times New Roman" pitchFamily="18" charset="0"/>
              </a:rPr>
              <a:t>T-1 line leased </a:t>
            </a:r>
            <a:r>
              <a:rPr lang="en-US" i="1" dirty="0">
                <a:latin typeface="Times New Roman" pitchFamily="18" charset="0"/>
              </a:rPr>
              <a:t>from a communication service provider. There are two </a:t>
            </a:r>
            <a:r>
              <a:rPr lang="en-US" i="1" dirty="0">
                <a:solidFill>
                  <a:srgbClr val="FF0000"/>
                </a:solidFill>
                <a:latin typeface="Times New Roman" pitchFamily="18" charset="0"/>
              </a:rPr>
              <a:t>4 × 8 (4 inputs and 8 outputs)</a:t>
            </a:r>
            <a:r>
              <a:rPr lang="en-US" i="1" dirty="0">
                <a:latin typeface="Times New Roman" pitchFamily="18" charset="0"/>
              </a:rPr>
              <a:t> switches in this network. For each switch, four output ports are folded into the input ports to allow communication between computers in the same office. Four other output ports allow communication between the two offices.</a:t>
            </a:r>
          </a:p>
          <a:p>
            <a:pPr>
              <a:defRPr/>
            </a:pPr>
            <a:endParaRPr lang="en-US" dirty="0"/>
          </a:p>
        </p:txBody>
      </p:sp>
      <p:sp>
        <p:nvSpPr>
          <p:cNvPr id="15365" name="Slide Number Placeholder 4"/>
          <p:cNvSpPr>
            <a:spLocks noGrp="1"/>
          </p:cNvSpPr>
          <p:nvPr>
            <p:ph type="sldNum" sz="quarter" idx="12"/>
          </p:nvPr>
        </p:nvSpPr>
        <p:spPr>
          <a:noFill/>
        </p:spPr>
        <p:txBody>
          <a:bodyPr/>
          <a:lstStyle/>
          <a:p>
            <a:fld id="{BD9261CF-F5AE-4DF8-90B1-E3016A0FAB88}" type="slidenum">
              <a:rPr lang="en-US" smtClean="0"/>
              <a:pPr/>
              <a:t>48</a:t>
            </a:fld>
            <a:endParaRPr lang="en-US"/>
          </a:p>
        </p:txBody>
      </p:sp>
      <p:pic>
        <p:nvPicPr>
          <p:cNvPr id="15364" name="Picture 6"/>
          <p:cNvPicPr>
            <a:picLocks noChangeAspect="1" noChangeArrowheads="1"/>
          </p:cNvPicPr>
          <p:nvPr/>
        </p:nvPicPr>
        <p:blipFill>
          <a:blip r:embed="rId2"/>
          <a:srcRect/>
          <a:stretch>
            <a:fillRect/>
          </a:stretch>
        </p:blipFill>
        <p:spPr bwMode="auto">
          <a:xfrm>
            <a:off x="268288" y="3371850"/>
            <a:ext cx="8418512" cy="3409950"/>
          </a:xfrm>
          <a:prstGeom prst="rect">
            <a:avLst/>
          </a:prstGeom>
          <a:noFill/>
          <a:ln w="9525">
            <a:noFill/>
            <a:miter lim="800000"/>
            <a:headEnd/>
            <a:tailEnd/>
          </a:ln>
        </p:spPr>
      </p:pic>
    </p:spTree>
    <p:extLst>
      <p:ext uri="{BB962C8B-B14F-4D97-AF65-F5344CB8AC3E}">
        <p14:creationId xmlns:p14="http://schemas.microsoft.com/office/powerpoint/2010/main" val="36842988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152400"/>
            <a:ext cx="8229600" cy="609600"/>
          </a:xfrm>
        </p:spPr>
        <p:txBody>
          <a:bodyPr>
            <a:normAutofit fontScale="90000"/>
          </a:bodyPr>
          <a:lstStyle/>
          <a:p>
            <a:r>
              <a:rPr lang="en-US" sz="2800" dirty="0">
                <a:solidFill>
                  <a:srgbClr val="CC00FF"/>
                </a:solidFill>
              </a:rPr>
              <a:t>Packet Switched Networks: </a:t>
            </a:r>
            <a:br>
              <a:rPr lang="en-US" sz="2800" dirty="0">
                <a:solidFill>
                  <a:srgbClr val="CC00FF"/>
                </a:solidFill>
              </a:rPr>
            </a:br>
            <a:r>
              <a:rPr lang="en-US" sz="2000" dirty="0">
                <a:solidFill>
                  <a:srgbClr val="CC00FF"/>
                </a:solidFill>
              </a:rPr>
              <a:t>DATAGRAM NETWORKS</a:t>
            </a:r>
            <a:endParaRPr lang="en-US" sz="2800" dirty="0">
              <a:solidFill>
                <a:srgbClr val="CC00FF"/>
              </a:solidFill>
            </a:endParaRPr>
          </a:p>
        </p:txBody>
      </p:sp>
      <p:sp>
        <p:nvSpPr>
          <p:cNvPr id="3" name="Text Placeholder 2"/>
          <p:cNvSpPr>
            <a:spLocks noGrp="1"/>
          </p:cNvSpPr>
          <p:nvPr>
            <p:ph type="body" sz="half" idx="1"/>
          </p:nvPr>
        </p:nvSpPr>
        <p:spPr>
          <a:xfrm>
            <a:off x="304800" y="762000"/>
            <a:ext cx="8839200" cy="5867400"/>
          </a:xfrm>
        </p:spPr>
        <p:txBody>
          <a:bodyPr>
            <a:normAutofit/>
          </a:bodyPr>
          <a:lstStyle/>
          <a:p>
            <a:pPr>
              <a:defRPr/>
            </a:pPr>
            <a:r>
              <a:rPr lang="en-US" dirty="0"/>
              <a:t>In data communications, we need to send messages from one end system to another. If the message is going to pass through a </a:t>
            </a:r>
            <a:r>
              <a:rPr lang="en-US" dirty="0">
                <a:solidFill>
                  <a:srgbClr val="FF0000"/>
                </a:solidFill>
              </a:rPr>
              <a:t>packet-switched network</a:t>
            </a:r>
            <a:r>
              <a:rPr lang="en-US" dirty="0"/>
              <a:t>, it needs to be divided into </a:t>
            </a:r>
            <a:r>
              <a:rPr lang="en-US" dirty="0">
                <a:solidFill>
                  <a:srgbClr val="FF0000"/>
                </a:solidFill>
              </a:rPr>
              <a:t>packets</a:t>
            </a:r>
            <a:r>
              <a:rPr lang="en-US" dirty="0"/>
              <a:t> of </a:t>
            </a:r>
            <a:r>
              <a:rPr lang="en-US" dirty="0">
                <a:solidFill>
                  <a:srgbClr val="FF0000"/>
                </a:solidFill>
              </a:rPr>
              <a:t>fixed or variable </a:t>
            </a:r>
            <a:r>
              <a:rPr lang="en-US" dirty="0"/>
              <a:t>size. The size of the packet is determined by the </a:t>
            </a:r>
            <a:r>
              <a:rPr lang="en-US" dirty="0">
                <a:solidFill>
                  <a:srgbClr val="FF0000"/>
                </a:solidFill>
              </a:rPr>
              <a:t>network and the governing protocol</a:t>
            </a:r>
            <a:r>
              <a:rPr lang="en-US" dirty="0"/>
              <a:t>. In packet switching, there is </a:t>
            </a:r>
            <a:r>
              <a:rPr lang="en-US" dirty="0">
                <a:solidFill>
                  <a:srgbClr val="FF0000"/>
                </a:solidFill>
              </a:rPr>
              <a:t>no resource allocation</a:t>
            </a:r>
            <a:r>
              <a:rPr lang="en-US" dirty="0"/>
              <a:t> for a packet. This means that there is </a:t>
            </a:r>
            <a:r>
              <a:rPr lang="en-US" dirty="0">
                <a:solidFill>
                  <a:srgbClr val="FF0000"/>
                </a:solidFill>
              </a:rPr>
              <a:t>no reserved bandwidth </a:t>
            </a:r>
            <a:r>
              <a:rPr lang="en-US" dirty="0"/>
              <a:t>on the links, and there is </a:t>
            </a:r>
            <a:r>
              <a:rPr lang="en-US" dirty="0">
                <a:solidFill>
                  <a:srgbClr val="FF0000"/>
                </a:solidFill>
              </a:rPr>
              <a:t>no scheduled processing time</a:t>
            </a:r>
            <a:r>
              <a:rPr lang="en-US" dirty="0"/>
              <a:t> for each packet. Resources are </a:t>
            </a:r>
            <a:r>
              <a:rPr lang="en-US" dirty="0">
                <a:solidFill>
                  <a:srgbClr val="FF0000"/>
                </a:solidFill>
              </a:rPr>
              <a:t>allocated on demand</a:t>
            </a:r>
            <a:r>
              <a:rPr lang="en-US" dirty="0"/>
              <a:t>. The allocation is done on a </a:t>
            </a:r>
            <a:r>
              <a:rPr lang="en-US" dirty="0">
                <a:solidFill>
                  <a:srgbClr val="FF0000"/>
                </a:solidFill>
              </a:rPr>
              <a:t>first-come, first-served </a:t>
            </a:r>
            <a:r>
              <a:rPr lang="en-US" dirty="0"/>
              <a:t>basis. </a:t>
            </a:r>
          </a:p>
          <a:p>
            <a:pPr>
              <a:defRPr/>
            </a:pPr>
            <a:r>
              <a:rPr lang="en-US" dirty="0"/>
              <a:t>When a switch receives a packet, no matter what is the source or destination, the packet must wait if there are other packets being processed. As with other systems in our daily life, this lack of reservation may create delay. </a:t>
            </a:r>
          </a:p>
          <a:p>
            <a:pPr>
              <a:defRPr/>
            </a:pPr>
            <a:endParaRPr lang="en-US" dirty="0"/>
          </a:p>
          <a:p>
            <a:pPr>
              <a:defRPr/>
            </a:pPr>
            <a:endParaRPr lang="en-US" dirty="0"/>
          </a:p>
        </p:txBody>
      </p:sp>
      <p:sp>
        <p:nvSpPr>
          <p:cNvPr id="16388" name="Slide Number Placeholder 3"/>
          <p:cNvSpPr>
            <a:spLocks noGrp="1"/>
          </p:cNvSpPr>
          <p:nvPr>
            <p:ph type="sldNum" sz="quarter" idx="12"/>
          </p:nvPr>
        </p:nvSpPr>
        <p:spPr>
          <a:noFill/>
        </p:spPr>
        <p:txBody>
          <a:bodyPr/>
          <a:lstStyle/>
          <a:p>
            <a:fld id="{7F3E864D-9B63-4676-9411-13CB90E5012F}" type="slidenum">
              <a:rPr lang="en-US" smtClean="0"/>
              <a:pPr/>
              <a:t>49</a:t>
            </a:fld>
            <a:endParaRPr lang="en-US"/>
          </a:p>
        </p:txBody>
      </p:sp>
    </p:spTree>
    <p:extLst>
      <p:ext uri="{BB962C8B-B14F-4D97-AF65-F5344CB8AC3E}">
        <p14:creationId xmlns:p14="http://schemas.microsoft.com/office/powerpoint/2010/main" val="1740951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04800" y="-41275"/>
            <a:ext cx="8229600" cy="685800"/>
          </a:xfrm>
        </p:spPr>
        <p:txBody>
          <a:bodyPr lIns="0" tIns="0" rIns="0" bIns="0">
            <a:normAutofit/>
          </a:bodyPr>
          <a:lstStyle/>
          <a:p>
            <a:pPr algn="ct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600" b="1" dirty="0">
                <a:solidFill>
                  <a:srgbClr val="E4005C"/>
                </a:solidFill>
                <a:latin typeface="Times New Roman" panose="02020603050405020304" pitchFamily="18" charset="0"/>
                <a:cs typeface="Times New Roman" panose="02020603050405020304" pitchFamily="18" charset="0"/>
              </a:rPr>
              <a:t>Repeater in action</a:t>
            </a:r>
            <a:endParaRPr lang="en-GB" sz="3600" b="1" dirty="0">
              <a:solidFill>
                <a:srgbClr val="E4005C"/>
              </a:solidFill>
              <a:latin typeface="Times New Roman" panose="02020603050405020304" pitchFamily="18" charset="0"/>
              <a:cs typeface="Times New Roman" panose="02020603050405020304" pitchFamily="18" charset="0"/>
            </a:endParaRPr>
          </a:p>
        </p:txBody>
      </p:sp>
      <p:sp>
        <p:nvSpPr>
          <p:cNvPr id="11" name="Slide Number Placeholder 10"/>
          <p:cNvSpPr>
            <a:spLocks noGrp="1"/>
          </p:cNvSpPr>
          <p:nvPr>
            <p:ph type="sldNum" sz="quarter" idx="12"/>
          </p:nvPr>
        </p:nvSpPr>
        <p:spPr/>
        <p:txBody>
          <a:bodyPr/>
          <a:lstStyle/>
          <a:p>
            <a:pPr>
              <a:defRPr/>
            </a:pPr>
            <a:fld id="{6A16FF1C-A69C-4EEE-B130-3B4A204F3767}" type="slidenum">
              <a:rPr lang="en-US" smtClean="0"/>
              <a:pPr>
                <a:defRPr/>
              </a:pPr>
              <a:t>5</a:t>
            </a:fld>
            <a:endParaRPr lang="en-US"/>
          </a:p>
        </p:txBody>
      </p:sp>
      <p:sp>
        <p:nvSpPr>
          <p:cNvPr id="6148"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US"/>
          </a:p>
        </p:txBody>
      </p:sp>
      <p:sp>
        <p:nvSpPr>
          <p:cNvPr id="6149"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US"/>
          </a:p>
        </p:txBody>
      </p:sp>
      <p:sp>
        <p:nvSpPr>
          <p:cNvPr id="6151"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pic>
        <p:nvPicPr>
          <p:cNvPr id="63499" name="Picture 11" descr="8166f2"/>
          <p:cNvPicPr>
            <a:picLocks noChangeAspect="1" noChangeArrowheads="1"/>
          </p:cNvPicPr>
          <p:nvPr/>
        </p:nvPicPr>
        <p:blipFill>
          <a:blip r:embed="rId3"/>
          <a:srcRect/>
          <a:stretch>
            <a:fillRect/>
          </a:stretch>
        </p:blipFill>
        <p:spPr bwMode="auto">
          <a:xfrm>
            <a:off x="304800" y="990600"/>
            <a:ext cx="4724400" cy="2514600"/>
          </a:xfrm>
          <a:prstGeom prst="rect">
            <a:avLst/>
          </a:prstGeom>
          <a:noFill/>
          <a:ln w="9525">
            <a:noFill/>
            <a:miter lim="800000"/>
            <a:headEnd/>
            <a:tailEnd/>
          </a:ln>
        </p:spPr>
      </p:pic>
      <p:pic>
        <p:nvPicPr>
          <p:cNvPr id="63501" name="Picture 13" descr="Figure4_1"/>
          <p:cNvPicPr>
            <a:picLocks noChangeAspect="1" noChangeArrowheads="1"/>
          </p:cNvPicPr>
          <p:nvPr/>
        </p:nvPicPr>
        <p:blipFill>
          <a:blip r:embed="rId4"/>
          <a:srcRect/>
          <a:stretch>
            <a:fillRect/>
          </a:stretch>
        </p:blipFill>
        <p:spPr bwMode="auto">
          <a:xfrm>
            <a:off x="5105400" y="990600"/>
            <a:ext cx="3819525" cy="2514600"/>
          </a:xfrm>
          <a:prstGeom prst="rect">
            <a:avLst/>
          </a:prstGeom>
          <a:noFill/>
          <a:ln w="9525">
            <a:noFill/>
            <a:miter lim="800000"/>
            <a:headEnd/>
            <a:tailEnd/>
          </a:ln>
        </p:spPr>
      </p:pic>
      <p:pic>
        <p:nvPicPr>
          <p:cNvPr id="13" name="Picture 6"/>
          <p:cNvPicPr>
            <a:picLocks noChangeAspect="1" noChangeArrowheads="1"/>
          </p:cNvPicPr>
          <p:nvPr/>
        </p:nvPicPr>
        <p:blipFill>
          <a:blip r:embed="rId5"/>
          <a:srcRect/>
          <a:stretch>
            <a:fillRect/>
          </a:stretch>
        </p:blipFill>
        <p:spPr bwMode="auto">
          <a:xfrm>
            <a:off x="587375" y="3511550"/>
            <a:ext cx="7870825" cy="327025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63499"/>
                                        </p:tgtEl>
                                        <p:attrNameLst>
                                          <p:attrName>style.visibility</p:attrName>
                                        </p:attrNameLst>
                                      </p:cBhvr>
                                      <p:to>
                                        <p:strVal val="visible"/>
                                      </p:to>
                                    </p:set>
                                    <p:anim calcmode="lin" valueType="num">
                                      <p:cBhvr>
                                        <p:cTn id="7" dur="1000" fill="hold"/>
                                        <p:tgtEl>
                                          <p:spTgt spid="63499"/>
                                        </p:tgtEl>
                                        <p:attrNameLst>
                                          <p:attrName>ppt_w</p:attrName>
                                        </p:attrNameLst>
                                      </p:cBhvr>
                                      <p:tavLst>
                                        <p:tav tm="0">
                                          <p:val>
                                            <p:fltVal val="0"/>
                                          </p:val>
                                        </p:tav>
                                        <p:tav tm="100000">
                                          <p:val>
                                            <p:strVal val="#ppt_w"/>
                                          </p:val>
                                        </p:tav>
                                      </p:tavLst>
                                    </p:anim>
                                    <p:anim calcmode="lin" valueType="num">
                                      <p:cBhvr>
                                        <p:cTn id="8" dur="1000" fill="hold"/>
                                        <p:tgtEl>
                                          <p:spTgt spid="63499"/>
                                        </p:tgtEl>
                                        <p:attrNameLst>
                                          <p:attrName>ppt_h</p:attrName>
                                        </p:attrNameLst>
                                      </p:cBhvr>
                                      <p:tavLst>
                                        <p:tav tm="0">
                                          <p:val>
                                            <p:fltVal val="0"/>
                                          </p:val>
                                        </p:tav>
                                        <p:tav tm="100000">
                                          <p:val>
                                            <p:strVal val="#ppt_h"/>
                                          </p:val>
                                        </p:tav>
                                      </p:tavLst>
                                    </p:anim>
                                    <p:anim calcmode="lin" valueType="num">
                                      <p:cBhvr>
                                        <p:cTn id="9" dur="1000" fill="hold"/>
                                        <p:tgtEl>
                                          <p:spTgt spid="6349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349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63501"/>
                                        </p:tgtEl>
                                        <p:attrNameLst>
                                          <p:attrName>style.visibility</p:attrName>
                                        </p:attrNameLst>
                                      </p:cBhvr>
                                      <p:to>
                                        <p:strVal val="visible"/>
                                      </p:to>
                                    </p:set>
                                    <p:anim calcmode="lin" valueType="num">
                                      <p:cBhvr>
                                        <p:cTn id="15" dur="1000" fill="hold"/>
                                        <p:tgtEl>
                                          <p:spTgt spid="63501"/>
                                        </p:tgtEl>
                                        <p:attrNameLst>
                                          <p:attrName>ppt_w</p:attrName>
                                        </p:attrNameLst>
                                      </p:cBhvr>
                                      <p:tavLst>
                                        <p:tav tm="0">
                                          <p:val>
                                            <p:fltVal val="0"/>
                                          </p:val>
                                        </p:tav>
                                        <p:tav tm="100000">
                                          <p:val>
                                            <p:strVal val="#ppt_w"/>
                                          </p:val>
                                        </p:tav>
                                      </p:tavLst>
                                    </p:anim>
                                    <p:anim calcmode="lin" valueType="num">
                                      <p:cBhvr>
                                        <p:cTn id="16" dur="1000" fill="hold"/>
                                        <p:tgtEl>
                                          <p:spTgt spid="63501"/>
                                        </p:tgtEl>
                                        <p:attrNameLst>
                                          <p:attrName>ppt_h</p:attrName>
                                        </p:attrNameLst>
                                      </p:cBhvr>
                                      <p:tavLst>
                                        <p:tav tm="0">
                                          <p:val>
                                            <p:fltVal val="0"/>
                                          </p:val>
                                        </p:tav>
                                        <p:tav tm="100000">
                                          <p:val>
                                            <p:strVal val="#ppt_h"/>
                                          </p:val>
                                        </p:tav>
                                      </p:tavLst>
                                    </p:anim>
                                    <p:anim calcmode="lin" valueType="num">
                                      <p:cBhvr>
                                        <p:cTn id="17" dur="1000" fill="hold"/>
                                        <p:tgtEl>
                                          <p:spTgt spid="63501"/>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6350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1000" fill="hold"/>
                                        <p:tgtEl>
                                          <p:spTgt spid="13"/>
                                        </p:tgtEl>
                                        <p:attrNameLst>
                                          <p:attrName>ppt_w</p:attrName>
                                        </p:attrNameLst>
                                      </p:cBhvr>
                                      <p:tavLst>
                                        <p:tav tm="0">
                                          <p:val>
                                            <p:fltVal val="0"/>
                                          </p:val>
                                        </p:tav>
                                        <p:tav tm="100000">
                                          <p:val>
                                            <p:strVal val="#ppt_w"/>
                                          </p:val>
                                        </p:tav>
                                      </p:tavLst>
                                    </p:anim>
                                    <p:anim calcmode="lin" valueType="num">
                                      <p:cBhvr>
                                        <p:cTn id="24" dur="1000" fill="hold"/>
                                        <p:tgtEl>
                                          <p:spTgt spid="13"/>
                                        </p:tgtEl>
                                        <p:attrNameLst>
                                          <p:attrName>ppt_h</p:attrName>
                                        </p:attrNameLst>
                                      </p:cBhvr>
                                      <p:tavLst>
                                        <p:tav tm="0">
                                          <p:val>
                                            <p:fltVal val="0"/>
                                          </p:val>
                                        </p:tav>
                                        <p:tav tm="100000">
                                          <p:val>
                                            <p:strVal val="#ppt_h"/>
                                          </p:val>
                                        </p:tav>
                                      </p:tavLst>
                                    </p:anim>
                                    <p:anim calcmode="lin" valueType="num">
                                      <p:cBhvr>
                                        <p:cTn id="25"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81000" y="76200"/>
            <a:ext cx="8229600" cy="533400"/>
          </a:xfrm>
        </p:spPr>
        <p:txBody>
          <a:bodyPr>
            <a:normAutofit fontScale="90000"/>
          </a:bodyPr>
          <a:lstStyle/>
          <a:p>
            <a:r>
              <a:rPr lang="en-US"/>
              <a:t>…</a:t>
            </a:r>
          </a:p>
        </p:txBody>
      </p:sp>
      <p:sp>
        <p:nvSpPr>
          <p:cNvPr id="17411" name="Text Placeholder 2"/>
          <p:cNvSpPr>
            <a:spLocks noGrp="1"/>
          </p:cNvSpPr>
          <p:nvPr>
            <p:ph type="body" sz="half" idx="1"/>
          </p:nvPr>
        </p:nvSpPr>
        <p:spPr>
          <a:xfrm>
            <a:off x="152400" y="685800"/>
            <a:ext cx="8763000" cy="6019800"/>
          </a:xfrm>
        </p:spPr>
        <p:txBody>
          <a:bodyPr/>
          <a:lstStyle/>
          <a:p>
            <a:r>
              <a:rPr lang="en-US"/>
              <a:t>In a datagram network, each packet is treated </a:t>
            </a:r>
            <a:r>
              <a:rPr lang="en-US">
                <a:solidFill>
                  <a:srgbClr val="FF0000"/>
                </a:solidFill>
              </a:rPr>
              <a:t>independently</a:t>
            </a:r>
            <a:r>
              <a:rPr lang="en-US"/>
              <a:t> of all others. Even if a packet is part of a </a:t>
            </a:r>
            <a:r>
              <a:rPr lang="en-US">
                <a:solidFill>
                  <a:srgbClr val="FF0000"/>
                </a:solidFill>
              </a:rPr>
              <a:t>multipacket</a:t>
            </a:r>
            <a:r>
              <a:rPr lang="en-US"/>
              <a:t> transmission, the network treats it as though it existed alone.</a:t>
            </a:r>
          </a:p>
          <a:p>
            <a:r>
              <a:rPr lang="en-US"/>
              <a:t> Packets in this approach are referred to as </a:t>
            </a:r>
            <a:r>
              <a:rPr lang="en-US">
                <a:solidFill>
                  <a:srgbClr val="FF0000"/>
                </a:solidFill>
              </a:rPr>
              <a:t>datagrams</a:t>
            </a:r>
            <a:r>
              <a:rPr lang="en-US"/>
              <a:t>.</a:t>
            </a:r>
          </a:p>
          <a:p>
            <a:r>
              <a:rPr lang="en-US"/>
              <a:t>Datagram switching is normally done at the </a:t>
            </a:r>
            <a:r>
              <a:rPr lang="en-US">
                <a:solidFill>
                  <a:srgbClr val="FF0000"/>
                </a:solidFill>
              </a:rPr>
              <a:t>network layer</a:t>
            </a:r>
            <a:r>
              <a:rPr lang="en-US"/>
              <a:t>. We briefly discuss datagram networks here as a comparison with circuit-switched and virtual-circuit-switched networks.</a:t>
            </a:r>
          </a:p>
        </p:txBody>
      </p:sp>
      <p:sp>
        <p:nvSpPr>
          <p:cNvPr id="17412" name="Slide Number Placeholder 3"/>
          <p:cNvSpPr>
            <a:spLocks noGrp="1"/>
          </p:cNvSpPr>
          <p:nvPr>
            <p:ph type="sldNum" sz="quarter" idx="12"/>
          </p:nvPr>
        </p:nvSpPr>
        <p:spPr>
          <a:noFill/>
        </p:spPr>
        <p:txBody>
          <a:bodyPr/>
          <a:lstStyle/>
          <a:p>
            <a:fld id="{D825E2E7-1829-4606-AB0F-6B313E7E41A6}" type="slidenum">
              <a:rPr lang="en-US" smtClean="0"/>
              <a:pPr/>
              <a:t>50</a:t>
            </a:fld>
            <a:endParaRPr lang="en-US"/>
          </a:p>
        </p:txBody>
      </p:sp>
    </p:spTree>
    <p:extLst>
      <p:ext uri="{BB962C8B-B14F-4D97-AF65-F5344CB8AC3E}">
        <p14:creationId xmlns:p14="http://schemas.microsoft.com/office/powerpoint/2010/main" val="11735150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Placeholder 2"/>
          <p:cNvSpPr>
            <a:spLocks noGrp="1"/>
          </p:cNvSpPr>
          <p:nvPr>
            <p:ph type="body" sz="half" idx="1"/>
          </p:nvPr>
        </p:nvSpPr>
        <p:spPr>
          <a:xfrm>
            <a:off x="228600" y="609600"/>
            <a:ext cx="8686800" cy="6096000"/>
          </a:xfrm>
        </p:spPr>
        <p:txBody>
          <a:bodyPr/>
          <a:lstStyle/>
          <a:p>
            <a:endParaRPr lang="en-US" dirty="0"/>
          </a:p>
        </p:txBody>
      </p:sp>
      <p:sp>
        <p:nvSpPr>
          <p:cNvPr id="18437" name="Slide Number Placeholder 4"/>
          <p:cNvSpPr>
            <a:spLocks noGrp="1"/>
          </p:cNvSpPr>
          <p:nvPr>
            <p:ph type="sldNum" sz="quarter" idx="12"/>
          </p:nvPr>
        </p:nvSpPr>
        <p:spPr>
          <a:noFill/>
        </p:spPr>
        <p:txBody>
          <a:bodyPr/>
          <a:lstStyle/>
          <a:p>
            <a:fld id="{BC4A143D-5A07-4CAF-BF43-3BABAE847A69}" type="slidenum">
              <a:rPr lang="en-US" smtClean="0"/>
              <a:pPr/>
              <a:t>51</a:t>
            </a:fld>
            <a:endParaRPr lang="en-US"/>
          </a:p>
        </p:txBody>
      </p:sp>
      <p:pic>
        <p:nvPicPr>
          <p:cNvPr id="18435" name="Picture 6"/>
          <p:cNvPicPr>
            <a:picLocks noChangeAspect="1" noChangeArrowheads="1"/>
          </p:cNvPicPr>
          <p:nvPr/>
        </p:nvPicPr>
        <p:blipFill>
          <a:blip r:embed="rId2"/>
          <a:srcRect/>
          <a:stretch>
            <a:fillRect/>
          </a:stretch>
        </p:blipFill>
        <p:spPr bwMode="auto">
          <a:xfrm>
            <a:off x="457200" y="76200"/>
            <a:ext cx="8474075" cy="3008313"/>
          </a:xfrm>
          <a:prstGeom prst="rect">
            <a:avLst/>
          </a:prstGeom>
          <a:noFill/>
          <a:ln w="9525">
            <a:noFill/>
            <a:miter lim="800000"/>
            <a:headEnd/>
            <a:tailEnd/>
          </a:ln>
        </p:spPr>
      </p:pic>
      <p:sp>
        <p:nvSpPr>
          <p:cNvPr id="18436" name="Rectangle 5"/>
          <p:cNvSpPr>
            <a:spLocks noChangeArrowheads="1"/>
          </p:cNvSpPr>
          <p:nvPr/>
        </p:nvSpPr>
        <p:spPr bwMode="auto">
          <a:xfrm>
            <a:off x="304800" y="3276600"/>
            <a:ext cx="8610600" cy="3478213"/>
          </a:xfrm>
          <a:prstGeom prst="rect">
            <a:avLst/>
          </a:prstGeom>
          <a:noFill/>
          <a:ln w="9525">
            <a:noFill/>
            <a:miter lim="800000"/>
            <a:headEnd/>
            <a:tailEnd/>
          </a:ln>
        </p:spPr>
        <p:txBody>
          <a:bodyPr>
            <a:spAutoFit/>
          </a:bodyPr>
          <a:lstStyle/>
          <a:p>
            <a:pPr>
              <a:buFont typeface="Arial" charset="0"/>
              <a:buChar char="•"/>
            </a:pPr>
            <a:r>
              <a:rPr lang="en-US" sz="2000"/>
              <a:t>In this example, all </a:t>
            </a:r>
            <a:r>
              <a:rPr lang="en-US" sz="2000">
                <a:solidFill>
                  <a:srgbClr val="FF0000"/>
                </a:solidFill>
              </a:rPr>
              <a:t>four packets </a:t>
            </a:r>
            <a:r>
              <a:rPr lang="en-US" sz="2000"/>
              <a:t>(or </a:t>
            </a:r>
            <a:r>
              <a:rPr lang="en-US" sz="2000">
                <a:solidFill>
                  <a:srgbClr val="FF0000"/>
                </a:solidFill>
              </a:rPr>
              <a:t>datagrams</a:t>
            </a:r>
            <a:r>
              <a:rPr lang="en-US" sz="2000"/>
              <a:t>) belong to the same message, but may travel different paths to reach their destination. This is so because the links may be involved in carrying packets from other sources and do not have the necessary bandwidth available to carry all the packets from A to X. </a:t>
            </a:r>
          </a:p>
          <a:p>
            <a:pPr>
              <a:buFont typeface="Arial" charset="0"/>
              <a:buChar char="•"/>
            </a:pPr>
            <a:r>
              <a:rPr lang="en-US" sz="2000"/>
              <a:t>This approach can cause the datagrams of a transmission to arrive at their destination </a:t>
            </a:r>
            <a:r>
              <a:rPr lang="en-US" sz="2000">
                <a:solidFill>
                  <a:srgbClr val="FF0000"/>
                </a:solidFill>
              </a:rPr>
              <a:t>out of order </a:t>
            </a:r>
            <a:r>
              <a:rPr lang="en-US" sz="2000"/>
              <a:t>with </a:t>
            </a:r>
            <a:r>
              <a:rPr lang="en-US" sz="2000">
                <a:solidFill>
                  <a:srgbClr val="FF0000"/>
                </a:solidFill>
              </a:rPr>
              <a:t>different delays </a:t>
            </a:r>
            <a:r>
              <a:rPr lang="en-US" sz="2000"/>
              <a:t>between the packets. Packets may also be </a:t>
            </a:r>
            <a:r>
              <a:rPr lang="en-US" sz="2000">
                <a:solidFill>
                  <a:srgbClr val="FF0000"/>
                </a:solidFill>
              </a:rPr>
              <a:t>lost</a:t>
            </a:r>
            <a:r>
              <a:rPr lang="en-US" sz="2000"/>
              <a:t> or </a:t>
            </a:r>
            <a:r>
              <a:rPr lang="en-US" sz="2000">
                <a:solidFill>
                  <a:srgbClr val="FF0000"/>
                </a:solidFill>
              </a:rPr>
              <a:t>dropped</a:t>
            </a:r>
            <a:r>
              <a:rPr lang="en-US" sz="2000"/>
              <a:t> because of a </a:t>
            </a:r>
            <a:r>
              <a:rPr lang="en-US" sz="2000">
                <a:solidFill>
                  <a:srgbClr val="FF0000"/>
                </a:solidFill>
              </a:rPr>
              <a:t>lack of resources</a:t>
            </a:r>
            <a:r>
              <a:rPr lang="en-US" sz="2000"/>
              <a:t>. In most protocols, it is the responsibility of an </a:t>
            </a:r>
            <a:r>
              <a:rPr lang="en-US" sz="2000">
                <a:solidFill>
                  <a:srgbClr val="FF0000"/>
                </a:solidFill>
              </a:rPr>
              <a:t>upper-layer protocol to reorder </a:t>
            </a:r>
            <a:r>
              <a:rPr lang="en-US" sz="2000"/>
              <a:t>the datagrams or </a:t>
            </a:r>
            <a:r>
              <a:rPr lang="en-US" sz="2000">
                <a:solidFill>
                  <a:srgbClr val="FF0000"/>
                </a:solidFill>
              </a:rPr>
              <a:t>ask for lost datagrams </a:t>
            </a:r>
            <a:r>
              <a:rPr lang="en-US" sz="2000"/>
              <a:t>before passing them on to the application.</a:t>
            </a:r>
          </a:p>
        </p:txBody>
      </p:sp>
    </p:spTree>
    <p:extLst>
      <p:ext uri="{BB962C8B-B14F-4D97-AF65-F5344CB8AC3E}">
        <p14:creationId xmlns:p14="http://schemas.microsoft.com/office/powerpoint/2010/main" val="26184952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Placeholder 2"/>
          <p:cNvSpPr>
            <a:spLocks noGrp="1"/>
          </p:cNvSpPr>
          <p:nvPr>
            <p:ph type="body" sz="half" idx="1"/>
          </p:nvPr>
        </p:nvSpPr>
        <p:spPr>
          <a:xfrm>
            <a:off x="152400" y="152400"/>
            <a:ext cx="8839200" cy="6477000"/>
          </a:xfrm>
        </p:spPr>
        <p:txBody>
          <a:bodyPr/>
          <a:lstStyle/>
          <a:p>
            <a:r>
              <a:rPr lang="en-US"/>
              <a:t>The datagram networks are sometimes referred to as co</a:t>
            </a:r>
            <a:r>
              <a:rPr lang="en-US">
                <a:solidFill>
                  <a:srgbClr val="FF0000"/>
                </a:solidFill>
              </a:rPr>
              <a:t>nnectionless</a:t>
            </a:r>
            <a:r>
              <a:rPr lang="en-US"/>
              <a:t> networks. </a:t>
            </a:r>
          </a:p>
          <a:p>
            <a:r>
              <a:rPr lang="en-US"/>
              <a:t>The term </a:t>
            </a:r>
            <a:r>
              <a:rPr lang="en-US" i="1"/>
              <a:t>connectionless here means that the </a:t>
            </a:r>
            <a:r>
              <a:rPr lang="en-US" i="1">
                <a:solidFill>
                  <a:srgbClr val="FF0000"/>
                </a:solidFill>
              </a:rPr>
              <a:t>switch</a:t>
            </a:r>
            <a:r>
              <a:rPr lang="en-US" i="1"/>
              <a:t> (packet switch) </a:t>
            </a:r>
            <a:r>
              <a:rPr lang="en-US" i="1">
                <a:solidFill>
                  <a:srgbClr val="FF0000"/>
                </a:solidFill>
              </a:rPr>
              <a:t>does not keep information</a:t>
            </a:r>
            <a:r>
              <a:rPr lang="en-US" i="1"/>
              <a:t> </a:t>
            </a:r>
            <a:r>
              <a:rPr lang="en-US"/>
              <a:t>about the </a:t>
            </a:r>
            <a:r>
              <a:rPr lang="en-US">
                <a:solidFill>
                  <a:srgbClr val="FF0000"/>
                </a:solidFill>
              </a:rPr>
              <a:t>connection state</a:t>
            </a:r>
            <a:r>
              <a:rPr lang="en-US"/>
              <a:t>. </a:t>
            </a:r>
          </a:p>
          <a:p>
            <a:r>
              <a:rPr lang="en-US"/>
              <a:t>There are </a:t>
            </a:r>
            <a:r>
              <a:rPr lang="en-US">
                <a:solidFill>
                  <a:srgbClr val="FF0000"/>
                </a:solidFill>
              </a:rPr>
              <a:t>no setup </a:t>
            </a:r>
            <a:r>
              <a:rPr lang="en-US"/>
              <a:t>or </a:t>
            </a:r>
            <a:r>
              <a:rPr lang="en-US">
                <a:solidFill>
                  <a:srgbClr val="FF0000"/>
                </a:solidFill>
              </a:rPr>
              <a:t>teardown</a:t>
            </a:r>
            <a:r>
              <a:rPr lang="en-US"/>
              <a:t> phases. </a:t>
            </a:r>
          </a:p>
          <a:p>
            <a:r>
              <a:rPr lang="en-US"/>
              <a:t>Each packet is treated the same by a switch </a:t>
            </a:r>
            <a:r>
              <a:rPr lang="en-US">
                <a:solidFill>
                  <a:srgbClr val="FF0000"/>
                </a:solidFill>
              </a:rPr>
              <a:t>regardless of its source or destination</a:t>
            </a:r>
            <a:r>
              <a:rPr lang="en-US"/>
              <a:t>.</a:t>
            </a:r>
          </a:p>
        </p:txBody>
      </p:sp>
      <p:sp>
        <p:nvSpPr>
          <p:cNvPr id="19459" name="Slide Number Placeholder 2"/>
          <p:cNvSpPr>
            <a:spLocks noGrp="1"/>
          </p:cNvSpPr>
          <p:nvPr>
            <p:ph type="sldNum" sz="quarter" idx="12"/>
          </p:nvPr>
        </p:nvSpPr>
        <p:spPr>
          <a:noFill/>
        </p:spPr>
        <p:txBody>
          <a:bodyPr/>
          <a:lstStyle/>
          <a:p>
            <a:fld id="{BA42679E-A24B-494D-80A0-E5D1C3513C57}" type="slidenum">
              <a:rPr lang="en-US" smtClean="0"/>
              <a:pPr/>
              <a:t>52</a:t>
            </a:fld>
            <a:endParaRPr lang="en-US"/>
          </a:p>
        </p:txBody>
      </p:sp>
    </p:spTree>
    <p:extLst>
      <p:ext uri="{BB962C8B-B14F-4D97-AF65-F5344CB8AC3E}">
        <p14:creationId xmlns:p14="http://schemas.microsoft.com/office/powerpoint/2010/main" val="31694198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76200"/>
            <a:ext cx="8229600" cy="457200"/>
          </a:xfrm>
        </p:spPr>
        <p:txBody>
          <a:bodyPr>
            <a:normAutofit fontScale="90000"/>
          </a:bodyPr>
          <a:lstStyle/>
          <a:p>
            <a:pPr>
              <a:defRPr/>
            </a:pPr>
            <a:r>
              <a:rPr lang="en-US" sz="4000" dirty="0">
                <a:solidFill>
                  <a:srgbClr val="CC00FF"/>
                </a:solidFill>
                <a:effectLst>
                  <a:outerShdw blurRad="38100" dist="38100" dir="2700000" algn="tl">
                    <a:srgbClr val="000000">
                      <a:alpha val="43137"/>
                    </a:srgbClr>
                  </a:outerShdw>
                </a:effectLst>
              </a:rPr>
              <a:t>Routing Table</a:t>
            </a:r>
          </a:p>
        </p:txBody>
      </p:sp>
      <p:sp>
        <p:nvSpPr>
          <p:cNvPr id="3" name="Text Placeholder 2"/>
          <p:cNvSpPr>
            <a:spLocks noGrp="1"/>
          </p:cNvSpPr>
          <p:nvPr>
            <p:ph type="body" sz="half" idx="1"/>
          </p:nvPr>
        </p:nvSpPr>
        <p:spPr>
          <a:xfrm>
            <a:off x="152400" y="609600"/>
            <a:ext cx="6324600" cy="6096000"/>
          </a:xfrm>
        </p:spPr>
        <p:txBody>
          <a:bodyPr>
            <a:normAutofit/>
          </a:bodyPr>
          <a:lstStyle/>
          <a:p>
            <a:pPr>
              <a:defRPr/>
            </a:pPr>
            <a:r>
              <a:rPr lang="en-US" dirty="0"/>
              <a:t>If there are no </a:t>
            </a:r>
            <a:r>
              <a:rPr lang="en-US" dirty="0">
                <a:solidFill>
                  <a:srgbClr val="FF0000"/>
                </a:solidFill>
              </a:rPr>
              <a:t>setup or teardown phases</a:t>
            </a:r>
            <a:r>
              <a:rPr lang="en-US" dirty="0"/>
              <a:t>, how are the packets routed to their destinations in a datagram network? In this type of network, each </a:t>
            </a:r>
            <a:r>
              <a:rPr lang="en-US" dirty="0">
                <a:solidFill>
                  <a:srgbClr val="FF0000"/>
                </a:solidFill>
              </a:rPr>
              <a:t>switch</a:t>
            </a:r>
            <a:r>
              <a:rPr lang="en-US" dirty="0"/>
              <a:t> (or packet switch) has a </a:t>
            </a:r>
            <a:r>
              <a:rPr lang="en-US" dirty="0">
                <a:solidFill>
                  <a:srgbClr val="FF0000"/>
                </a:solidFill>
              </a:rPr>
              <a:t>routing table </a:t>
            </a:r>
            <a:r>
              <a:rPr lang="en-US" dirty="0"/>
              <a:t>which is based on the destination address. The routing tables are dynamic and are updated periodically. </a:t>
            </a:r>
          </a:p>
          <a:p>
            <a:pPr>
              <a:defRPr/>
            </a:pPr>
            <a:r>
              <a:rPr lang="en-US" dirty="0"/>
              <a:t>The </a:t>
            </a:r>
            <a:r>
              <a:rPr lang="en-US" dirty="0">
                <a:solidFill>
                  <a:srgbClr val="FF0000"/>
                </a:solidFill>
              </a:rPr>
              <a:t>destination addresses </a:t>
            </a:r>
            <a:r>
              <a:rPr lang="en-US" dirty="0"/>
              <a:t>and the  </a:t>
            </a:r>
            <a:r>
              <a:rPr lang="en-US" dirty="0">
                <a:solidFill>
                  <a:srgbClr val="FF0000"/>
                </a:solidFill>
              </a:rPr>
              <a:t>corresponding forwarding output ports </a:t>
            </a:r>
            <a:r>
              <a:rPr lang="en-US" dirty="0"/>
              <a:t>are recorded in the tables. </a:t>
            </a:r>
          </a:p>
          <a:p>
            <a:pPr>
              <a:defRPr/>
            </a:pPr>
            <a:r>
              <a:rPr lang="en-US" dirty="0"/>
              <a:t>This is different from the table of a </a:t>
            </a:r>
            <a:r>
              <a:rPr lang="en-US" dirty="0">
                <a:solidFill>
                  <a:srgbClr val="FF0000"/>
                </a:solidFill>
              </a:rPr>
              <a:t>circuit-switched</a:t>
            </a:r>
            <a:r>
              <a:rPr lang="en-US" dirty="0"/>
              <a:t> network in which each entry is created when the setup phase is completed and deleted when the teardown phase is over.</a:t>
            </a:r>
          </a:p>
        </p:txBody>
      </p:sp>
      <p:sp>
        <p:nvSpPr>
          <p:cNvPr id="20485" name="Slide Number Placeholder 5"/>
          <p:cNvSpPr>
            <a:spLocks noGrp="1"/>
          </p:cNvSpPr>
          <p:nvPr>
            <p:ph type="sldNum" sz="quarter" idx="12"/>
          </p:nvPr>
        </p:nvSpPr>
        <p:spPr>
          <a:noFill/>
        </p:spPr>
        <p:txBody>
          <a:bodyPr/>
          <a:lstStyle/>
          <a:p>
            <a:fld id="{C91E4936-60F5-4703-80DA-E82919267ABF}" type="slidenum">
              <a:rPr lang="en-US" smtClean="0"/>
              <a:pPr/>
              <a:t>53</a:t>
            </a:fld>
            <a:endParaRPr lang="en-US"/>
          </a:p>
        </p:txBody>
      </p:sp>
      <p:pic>
        <p:nvPicPr>
          <p:cNvPr id="5" name="Picture 6"/>
          <p:cNvPicPr>
            <a:picLocks noChangeAspect="1" noChangeArrowheads="1"/>
          </p:cNvPicPr>
          <p:nvPr/>
        </p:nvPicPr>
        <p:blipFill>
          <a:blip r:embed="rId2"/>
          <a:srcRect/>
          <a:stretch>
            <a:fillRect/>
          </a:stretch>
        </p:blipFill>
        <p:spPr bwMode="auto">
          <a:xfrm>
            <a:off x="6400800" y="304800"/>
            <a:ext cx="2743200" cy="3276600"/>
          </a:xfrm>
          <a:prstGeom prst="rect">
            <a:avLst/>
          </a:prstGeom>
          <a:noFill/>
          <a:ln w="9525">
            <a:noFill/>
            <a:miter lim="800000"/>
            <a:headEnd/>
            <a:tailEnd/>
          </a:ln>
        </p:spPr>
      </p:pic>
    </p:spTree>
    <p:extLst>
      <p:ext uri="{BB962C8B-B14F-4D97-AF65-F5344CB8AC3E}">
        <p14:creationId xmlns:p14="http://schemas.microsoft.com/office/powerpoint/2010/main" val="247664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76200"/>
            <a:ext cx="8229600" cy="411163"/>
          </a:xfrm>
        </p:spPr>
        <p:txBody>
          <a:bodyPr>
            <a:normAutofit fontScale="90000"/>
          </a:bodyPr>
          <a:lstStyle/>
          <a:p>
            <a:pPr>
              <a:defRPr/>
            </a:pPr>
            <a:r>
              <a:rPr lang="en-US" sz="3200" i="1" dirty="0">
                <a:solidFill>
                  <a:srgbClr val="CC00FF"/>
                </a:solidFill>
                <a:effectLst>
                  <a:outerShdw blurRad="38100" dist="38100" dir="2700000" algn="tl">
                    <a:srgbClr val="000000">
                      <a:alpha val="43137"/>
                    </a:srgbClr>
                  </a:outerShdw>
                </a:effectLst>
              </a:rPr>
              <a:t>Destination Address</a:t>
            </a:r>
            <a:endParaRPr lang="en-US" sz="3200" dirty="0">
              <a:solidFill>
                <a:srgbClr val="CC00FF"/>
              </a:solidFill>
              <a:effectLst>
                <a:outerShdw blurRad="38100" dist="38100" dir="2700000" algn="tl">
                  <a:srgbClr val="000000">
                    <a:alpha val="43137"/>
                  </a:srgbClr>
                </a:outerShdw>
              </a:effectLst>
            </a:endParaRPr>
          </a:p>
        </p:txBody>
      </p:sp>
      <p:sp>
        <p:nvSpPr>
          <p:cNvPr id="3" name="Text Placeholder 2"/>
          <p:cNvSpPr>
            <a:spLocks noGrp="1"/>
          </p:cNvSpPr>
          <p:nvPr>
            <p:ph type="body" sz="half" idx="1"/>
          </p:nvPr>
        </p:nvSpPr>
        <p:spPr>
          <a:xfrm>
            <a:off x="457200" y="762000"/>
            <a:ext cx="8382000" cy="3200400"/>
          </a:xfrm>
        </p:spPr>
        <p:txBody>
          <a:bodyPr>
            <a:normAutofit/>
          </a:bodyPr>
          <a:lstStyle/>
          <a:p>
            <a:pPr>
              <a:defRPr/>
            </a:pPr>
            <a:r>
              <a:rPr lang="en-US" dirty="0"/>
              <a:t>Every packet in a datagram network carries a </a:t>
            </a:r>
            <a:r>
              <a:rPr lang="en-US" dirty="0">
                <a:solidFill>
                  <a:srgbClr val="FF0000"/>
                </a:solidFill>
              </a:rPr>
              <a:t>header</a:t>
            </a:r>
            <a:r>
              <a:rPr lang="en-US" dirty="0"/>
              <a:t> that contains, among other information, the </a:t>
            </a:r>
            <a:r>
              <a:rPr lang="en-US" dirty="0">
                <a:solidFill>
                  <a:srgbClr val="FF0000"/>
                </a:solidFill>
              </a:rPr>
              <a:t>destination address</a:t>
            </a:r>
            <a:r>
              <a:rPr lang="en-US" dirty="0"/>
              <a:t> of the packet. When the switch receives the packet, this destination address is </a:t>
            </a:r>
            <a:r>
              <a:rPr lang="en-US" dirty="0">
                <a:solidFill>
                  <a:srgbClr val="FF0000"/>
                </a:solidFill>
              </a:rPr>
              <a:t>examined</a:t>
            </a:r>
            <a:r>
              <a:rPr lang="en-US" dirty="0"/>
              <a:t>; the routing table is consulted to find the </a:t>
            </a:r>
            <a:r>
              <a:rPr lang="en-US" dirty="0">
                <a:solidFill>
                  <a:srgbClr val="FF0000"/>
                </a:solidFill>
              </a:rPr>
              <a:t>corresponding port </a:t>
            </a:r>
            <a:r>
              <a:rPr lang="en-US" dirty="0"/>
              <a:t>through which the packet should be forwarded. </a:t>
            </a:r>
          </a:p>
          <a:p>
            <a:pPr>
              <a:defRPr/>
            </a:pPr>
            <a:r>
              <a:rPr lang="en-US" dirty="0"/>
              <a:t>This address, unlike the address in a virtual-circuit-switched network, remains the </a:t>
            </a:r>
            <a:r>
              <a:rPr lang="en-US" dirty="0">
                <a:solidFill>
                  <a:srgbClr val="FF0000"/>
                </a:solidFill>
              </a:rPr>
              <a:t>same</a:t>
            </a:r>
            <a:r>
              <a:rPr lang="en-US" dirty="0"/>
              <a:t> during the entire journey of the packet.</a:t>
            </a:r>
          </a:p>
        </p:txBody>
      </p:sp>
      <p:sp>
        <p:nvSpPr>
          <p:cNvPr id="4" name="Content Placeholder 3"/>
          <p:cNvSpPr>
            <a:spLocks noGrp="1"/>
          </p:cNvSpPr>
          <p:nvPr>
            <p:ph sz="half" idx="2"/>
          </p:nvPr>
        </p:nvSpPr>
        <p:spPr>
          <a:xfrm>
            <a:off x="381000" y="4038600"/>
            <a:ext cx="8458200" cy="2667000"/>
          </a:xfrm>
        </p:spPr>
        <p:txBody>
          <a:bodyPr>
            <a:normAutofit/>
          </a:bodyPr>
          <a:lstStyle/>
          <a:p>
            <a:pPr algn="ctr">
              <a:defRPr/>
            </a:pPr>
            <a:r>
              <a:rPr lang="en-US" sz="3600" b="1" dirty="0">
                <a:solidFill>
                  <a:srgbClr val="CC00FF"/>
                </a:solidFill>
                <a:effectLst>
                  <a:outerShdw blurRad="38100" dist="38100" dir="2700000" algn="tl">
                    <a:srgbClr val="000000">
                      <a:alpha val="43137"/>
                    </a:srgbClr>
                  </a:outerShdw>
                </a:effectLst>
              </a:rPr>
              <a:t>Efficiency</a:t>
            </a:r>
          </a:p>
          <a:p>
            <a:pPr>
              <a:defRPr/>
            </a:pPr>
            <a:r>
              <a:rPr lang="en-US" dirty="0"/>
              <a:t>The efficiency of a datagram network is </a:t>
            </a:r>
            <a:r>
              <a:rPr lang="en-US" dirty="0">
                <a:solidFill>
                  <a:srgbClr val="FF0000"/>
                </a:solidFill>
              </a:rPr>
              <a:t>better</a:t>
            </a:r>
            <a:r>
              <a:rPr lang="en-US" dirty="0"/>
              <a:t> than that of a circuit-switched network; resources are allocated only when there are packets to be transferred. If a source sends a packet and there is a delay of a few minutes before another packet can be sent, the resources can be reallocated during these minutes for other packets from other sources.</a:t>
            </a:r>
          </a:p>
        </p:txBody>
      </p:sp>
      <p:sp>
        <p:nvSpPr>
          <p:cNvPr id="21509" name="Slide Number Placeholder 4"/>
          <p:cNvSpPr>
            <a:spLocks noGrp="1"/>
          </p:cNvSpPr>
          <p:nvPr>
            <p:ph type="sldNum" sz="quarter" idx="12"/>
          </p:nvPr>
        </p:nvSpPr>
        <p:spPr>
          <a:noFill/>
        </p:spPr>
        <p:txBody>
          <a:bodyPr/>
          <a:lstStyle/>
          <a:p>
            <a:fld id="{D920B6C5-0BEF-4838-AD32-830EC357A0D8}" type="slidenum">
              <a:rPr lang="en-US" smtClean="0"/>
              <a:pPr/>
              <a:t>54</a:t>
            </a:fld>
            <a:endParaRPr lang="en-US"/>
          </a:p>
        </p:txBody>
      </p:sp>
    </p:spTree>
    <p:extLst>
      <p:ext uri="{BB962C8B-B14F-4D97-AF65-F5344CB8AC3E}">
        <p14:creationId xmlns:p14="http://schemas.microsoft.com/office/powerpoint/2010/main" val="14640142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0"/>
            <a:ext cx="8229600" cy="762000"/>
          </a:xfrm>
        </p:spPr>
        <p:txBody>
          <a:bodyPr/>
          <a:lstStyle/>
          <a:p>
            <a:r>
              <a:rPr lang="en-US" sz="2800" dirty="0">
                <a:solidFill>
                  <a:srgbClr val="CC00FF"/>
                </a:solidFill>
              </a:rPr>
              <a:t>Packet Switched Networks: </a:t>
            </a:r>
            <a:br>
              <a:rPr lang="en-US" sz="2800" dirty="0">
                <a:solidFill>
                  <a:srgbClr val="CC00FF"/>
                </a:solidFill>
              </a:rPr>
            </a:br>
            <a:r>
              <a:rPr lang="en-US" sz="2000" dirty="0">
                <a:solidFill>
                  <a:srgbClr val="CC00FF"/>
                </a:solidFill>
              </a:rPr>
              <a:t>VIRTUAL-CIRCUIT NETWORKS</a:t>
            </a:r>
          </a:p>
        </p:txBody>
      </p:sp>
      <p:sp>
        <p:nvSpPr>
          <p:cNvPr id="3" name="Text Placeholder 2"/>
          <p:cNvSpPr>
            <a:spLocks noGrp="1"/>
          </p:cNvSpPr>
          <p:nvPr>
            <p:ph type="body" sz="half" idx="1"/>
          </p:nvPr>
        </p:nvSpPr>
        <p:spPr>
          <a:xfrm>
            <a:off x="0" y="838200"/>
            <a:ext cx="8763000" cy="6019800"/>
          </a:xfrm>
        </p:spPr>
        <p:txBody>
          <a:bodyPr>
            <a:noAutofit/>
          </a:bodyPr>
          <a:lstStyle/>
          <a:p>
            <a:pPr>
              <a:lnSpc>
                <a:spcPct val="80000"/>
              </a:lnSpc>
              <a:defRPr/>
            </a:pPr>
            <a:r>
              <a:rPr lang="en-US" sz="2280" dirty="0"/>
              <a:t>A virtual-circuit network is a </a:t>
            </a:r>
            <a:r>
              <a:rPr lang="en-US" sz="2280" dirty="0">
                <a:solidFill>
                  <a:srgbClr val="FF0000"/>
                </a:solidFill>
              </a:rPr>
              <a:t>cross</a:t>
            </a:r>
            <a:r>
              <a:rPr lang="en-US" sz="2280" dirty="0"/>
              <a:t> between a </a:t>
            </a:r>
            <a:r>
              <a:rPr lang="en-US" sz="2280" dirty="0">
                <a:solidFill>
                  <a:srgbClr val="FF0000"/>
                </a:solidFill>
              </a:rPr>
              <a:t>circuit-switched</a:t>
            </a:r>
            <a:r>
              <a:rPr lang="en-US" sz="2280" dirty="0"/>
              <a:t> network and a </a:t>
            </a:r>
            <a:r>
              <a:rPr lang="en-US" sz="2280" dirty="0">
                <a:solidFill>
                  <a:srgbClr val="FF0000"/>
                </a:solidFill>
              </a:rPr>
              <a:t>datagram network</a:t>
            </a:r>
            <a:r>
              <a:rPr lang="en-US" sz="2280" dirty="0"/>
              <a:t>. It has some characteristics of both.</a:t>
            </a:r>
          </a:p>
          <a:p>
            <a:pPr>
              <a:lnSpc>
                <a:spcPct val="80000"/>
              </a:lnSpc>
              <a:buFontTx/>
              <a:buAutoNum type="arabicPeriod"/>
              <a:defRPr/>
            </a:pPr>
            <a:r>
              <a:rPr lang="en-US" sz="2280" dirty="0"/>
              <a:t>As in a </a:t>
            </a:r>
            <a:r>
              <a:rPr lang="en-US" sz="2280" dirty="0">
                <a:solidFill>
                  <a:srgbClr val="FF0000"/>
                </a:solidFill>
              </a:rPr>
              <a:t>circuit-switched</a:t>
            </a:r>
            <a:r>
              <a:rPr lang="en-US" sz="2280" dirty="0"/>
              <a:t> network, there are </a:t>
            </a:r>
            <a:r>
              <a:rPr lang="en-US" sz="2280" dirty="0">
                <a:solidFill>
                  <a:srgbClr val="FF0000"/>
                </a:solidFill>
              </a:rPr>
              <a:t>setup</a:t>
            </a:r>
            <a:r>
              <a:rPr lang="en-US" sz="2280" dirty="0"/>
              <a:t> and </a:t>
            </a:r>
            <a:r>
              <a:rPr lang="en-US" sz="2280" dirty="0">
                <a:solidFill>
                  <a:srgbClr val="FF0000"/>
                </a:solidFill>
              </a:rPr>
              <a:t>teardown</a:t>
            </a:r>
            <a:r>
              <a:rPr lang="en-US" sz="2280" dirty="0"/>
              <a:t> phases in addition to the </a:t>
            </a:r>
            <a:r>
              <a:rPr lang="en-US" sz="2280" dirty="0">
                <a:solidFill>
                  <a:srgbClr val="FF0000"/>
                </a:solidFill>
              </a:rPr>
              <a:t>data transfer </a:t>
            </a:r>
            <a:r>
              <a:rPr lang="en-US" sz="2280" dirty="0"/>
              <a:t>phase.</a:t>
            </a:r>
          </a:p>
          <a:p>
            <a:pPr>
              <a:lnSpc>
                <a:spcPct val="80000"/>
              </a:lnSpc>
              <a:buFontTx/>
              <a:buAutoNum type="arabicPeriod"/>
              <a:defRPr/>
            </a:pPr>
            <a:r>
              <a:rPr lang="en-US" sz="2280" dirty="0"/>
              <a:t>Resources can be </a:t>
            </a:r>
            <a:r>
              <a:rPr lang="en-US" sz="2280" dirty="0">
                <a:solidFill>
                  <a:srgbClr val="FF0000"/>
                </a:solidFill>
              </a:rPr>
              <a:t>allocated</a:t>
            </a:r>
            <a:r>
              <a:rPr lang="en-US" sz="2280" dirty="0"/>
              <a:t> during the setup phase, as in a </a:t>
            </a:r>
            <a:r>
              <a:rPr lang="en-US" sz="2280" dirty="0">
                <a:solidFill>
                  <a:srgbClr val="FF0000"/>
                </a:solidFill>
              </a:rPr>
              <a:t>circuit-switched</a:t>
            </a:r>
            <a:r>
              <a:rPr lang="en-US" sz="2280" dirty="0"/>
              <a:t> network, </a:t>
            </a:r>
            <a:r>
              <a:rPr lang="en-US" sz="2280" dirty="0">
                <a:solidFill>
                  <a:srgbClr val="FF0000"/>
                </a:solidFill>
              </a:rPr>
              <a:t>or on demand</a:t>
            </a:r>
            <a:r>
              <a:rPr lang="en-US" sz="2280" dirty="0"/>
              <a:t>, as in a </a:t>
            </a:r>
            <a:r>
              <a:rPr lang="en-US" sz="2280" dirty="0">
                <a:solidFill>
                  <a:srgbClr val="FF0000"/>
                </a:solidFill>
              </a:rPr>
              <a:t>datagram</a:t>
            </a:r>
            <a:r>
              <a:rPr lang="en-US" sz="2280" dirty="0"/>
              <a:t> network.</a:t>
            </a:r>
          </a:p>
          <a:p>
            <a:pPr>
              <a:lnSpc>
                <a:spcPct val="80000"/>
              </a:lnSpc>
              <a:buFontTx/>
              <a:buAutoNum type="arabicPeriod"/>
              <a:defRPr/>
            </a:pPr>
            <a:r>
              <a:rPr lang="en-US" sz="2280" dirty="0"/>
              <a:t>As in a </a:t>
            </a:r>
            <a:r>
              <a:rPr lang="en-US" sz="2280" dirty="0">
                <a:solidFill>
                  <a:srgbClr val="FF0000"/>
                </a:solidFill>
              </a:rPr>
              <a:t>datagram</a:t>
            </a:r>
            <a:r>
              <a:rPr lang="en-US" sz="2280" dirty="0"/>
              <a:t> network, data are </a:t>
            </a:r>
            <a:r>
              <a:rPr lang="en-US" sz="2280" dirty="0">
                <a:solidFill>
                  <a:srgbClr val="FF0000"/>
                </a:solidFill>
              </a:rPr>
              <a:t>packetized</a:t>
            </a:r>
            <a:r>
              <a:rPr lang="en-US" sz="2280" dirty="0"/>
              <a:t> and each packet carries an </a:t>
            </a:r>
            <a:r>
              <a:rPr lang="en-US" sz="2280" dirty="0">
                <a:solidFill>
                  <a:srgbClr val="FF0000"/>
                </a:solidFill>
              </a:rPr>
              <a:t>address</a:t>
            </a:r>
            <a:r>
              <a:rPr lang="en-US" sz="2280" dirty="0"/>
              <a:t> in the header. However, the address in the header has local </a:t>
            </a:r>
            <a:r>
              <a:rPr lang="en-US" sz="2280" dirty="0">
                <a:solidFill>
                  <a:srgbClr val="FF0000"/>
                </a:solidFill>
              </a:rPr>
              <a:t>jurisdiction</a:t>
            </a:r>
            <a:r>
              <a:rPr lang="en-US" sz="2280" dirty="0"/>
              <a:t> (it defines what should be </a:t>
            </a:r>
            <a:r>
              <a:rPr lang="en-US" sz="2280" dirty="0">
                <a:solidFill>
                  <a:srgbClr val="FF0000"/>
                </a:solidFill>
              </a:rPr>
              <a:t>the next switch </a:t>
            </a:r>
            <a:r>
              <a:rPr lang="en-US" sz="2280" dirty="0"/>
              <a:t>and the channel on which the packet is being carried), </a:t>
            </a:r>
            <a:r>
              <a:rPr lang="en-US" sz="2280" dirty="0">
                <a:solidFill>
                  <a:srgbClr val="FF0000"/>
                </a:solidFill>
              </a:rPr>
              <a:t>not end-to-end jurisdiction. </a:t>
            </a:r>
            <a:r>
              <a:rPr lang="en-US" sz="2280" dirty="0">
                <a:solidFill>
                  <a:schemeClr val="tx2"/>
                </a:solidFill>
              </a:rPr>
              <a:t>H</a:t>
            </a:r>
            <a:r>
              <a:rPr lang="en-US" sz="2280" dirty="0"/>
              <a:t>ow the intermediate switches know where to send the packet if there is no final destination address carried by a packet? Using virtual-circuit identifiers.</a:t>
            </a:r>
          </a:p>
          <a:p>
            <a:pPr>
              <a:lnSpc>
                <a:spcPct val="80000"/>
              </a:lnSpc>
              <a:buFontTx/>
              <a:buAutoNum type="arabicPeriod"/>
              <a:defRPr/>
            </a:pPr>
            <a:r>
              <a:rPr lang="en-US" sz="2280" dirty="0"/>
              <a:t>As in a </a:t>
            </a:r>
            <a:r>
              <a:rPr lang="en-US" sz="2280" dirty="0">
                <a:solidFill>
                  <a:srgbClr val="FF0000"/>
                </a:solidFill>
              </a:rPr>
              <a:t>circuit-switched</a:t>
            </a:r>
            <a:r>
              <a:rPr lang="en-US" sz="2280" dirty="0"/>
              <a:t> network, all packets follow the </a:t>
            </a:r>
            <a:r>
              <a:rPr lang="en-US" sz="2280" dirty="0">
                <a:solidFill>
                  <a:srgbClr val="FF0000"/>
                </a:solidFill>
              </a:rPr>
              <a:t>same path </a:t>
            </a:r>
            <a:r>
              <a:rPr lang="en-US" sz="2280" dirty="0"/>
              <a:t>established during the </a:t>
            </a:r>
            <a:r>
              <a:rPr lang="en-US" sz="2280" dirty="0">
                <a:solidFill>
                  <a:srgbClr val="FF0000"/>
                </a:solidFill>
              </a:rPr>
              <a:t>connection</a:t>
            </a:r>
            <a:r>
              <a:rPr lang="en-US" sz="2280" dirty="0"/>
              <a:t>.</a:t>
            </a:r>
          </a:p>
          <a:p>
            <a:pPr>
              <a:lnSpc>
                <a:spcPct val="80000"/>
              </a:lnSpc>
              <a:buFontTx/>
              <a:buAutoNum type="arabicPeriod"/>
              <a:defRPr/>
            </a:pPr>
            <a:r>
              <a:rPr lang="en-US" sz="2280" dirty="0"/>
              <a:t>A virtual-circuit network is normally implemented in the </a:t>
            </a:r>
            <a:r>
              <a:rPr lang="en-US" sz="2280" dirty="0">
                <a:solidFill>
                  <a:srgbClr val="FF0000"/>
                </a:solidFill>
              </a:rPr>
              <a:t>data link layer</a:t>
            </a:r>
            <a:r>
              <a:rPr lang="en-US" sz="2280" dirty="0"/>
              <a:t>, while a circuit-switched network is implemented in the </a:t>
            </a:r>
            <a:r>
              <a:rPr lang="en-US" sz="2280" dirty="0">
                <a:solidFill>
                  <a:srgbClr val="FF0000"/>
                </a:solidFill>
              </a:rPr>
              <a:t>physical layer </a:t>
            </a:r>
            <a:r>
              <a:rPr lang="en-US" sz="2280" dirty="0"/>
              <a:t>and a datagram network in the </a:t>
            </a:r>
            <a:r>
              <a:rPr lang="en-US" sz="2280" dirty="0">
                <a:solidFill>
                  <a:srgbClr val="FF0000"/>
                </a:solidFill>
              </a:rPr>
              <a:t>network layer</a:t>
            </a:r>
            <a:r>
              <a:rPr lang="en-US" sz="2280" dirty="0"/>
              <a:t>. </a:t>
            </a:r>
          </a:p>
        </p:txBody>
      </p:sp>
      <p:sp>
        <p:nvSpPr>
          <p:cNvPr id="22532" name="Slide Number Placeholder 3"/>
          <p:cNvSpPr>
            <a:spLocks noGrp="1"/>
          </p:cNvSpPr>
          <p:nvPr>
            <p:ph type="sldNum" sz="quarter" idx="12"/>
          </p:nvPr>
        </p:nvSpPr>
        <p:spPr>
          <a:noFill/>
        </p:spPr>
        <p:txBody>
          <a:bodyPr/>
          <a:lstStyle/>
          <a:p>
            <a:fld id="{21A5F5C8-EF3D-4414-BE5B-A375B81997F4}" type="slidenum">
              <a:rPr lang="en-US" smtClean="0"/>
              <a:pPr/>
              <a:t>55</a:t>
            </a:fld>
            <a:endParaRPr lang="en-US"/>
          </a:p>
        </p:txBody>
      </p:sp>
    </p:spTree>
    <p:extLst>
      <p:ext uri="{BB962C8B-B14F-4D97-AF65-F5344CB8AC3E}">
        <p14:creationId xmlns:p14="http://schemas.microsoft.com/office/powerpoint/2010/main" val="4227063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3810000"/>
            <a:ext cx="8458200" cy="2819400"/>
          </a:xfrm>
        </p:spPr>
        <p:txBody>
          <a:bodyPr>
            <a:normAutofit/>
          </a:bodyPr>
          <a:lstStyle/>
          <a:p>
            <a:pPr>
              <a:defRPr/>
            </a:pPr>
            <a:r>
              <a:rPr lang="en-US" dirty="0"/>
              <a:t>The above figure is an example of a virtual-circuit network. The network has switches that allow traffic from sources to destinations. A source or destination can be a </a:t>
            </a:r>
            <a:r>
              <a:rPr lang="en-US" dirty="0">
                <a:solidFill>
                  <a:srgbClr val="FF0000"/>
                </a:solidFill>
              </a:rPr>
              <a:t>computer</a:t>
            </a:r>
            <a:r>
              <a:rPr lang="en-US" dirty="0"/>
              <a:t>, </a:t>
            </a:r>
            <a:r>
              <a:rPr lang="en-US" dirty="0">
                <a:solidFill>
                  <a:srgbClr val="FF0000"/>
                </a:solidFill>
              </a:rPr>
              <a:t>packet switch, bridge</a:t>
            </a:r>
            <a:r>
              <a:rPr lang="en-US" dirty="0"/>
              <a:t>, or any </a:t>
            </a:r>
            <a:r>
              <a:rPr lang="en-US" dirty="0">
                <a:solidFill>
                  <a:srgbClr val="FF0000"/>
                </a:solidFill>
              </a:rPr>
              <a:t>other device </a:t>
            </a:r>
            <a:r>
              <a:rPr lang="en-US" dirty="0"/>
              <a:t>that connects other networks.</a:t>
            </a:r>
          </a:p>
        </p:txBody>
      </p:sp>
      <p:sp>
        <p:nvSpPr>
          <p:cNvPr id="23556" name="Slide Number Placeholder 3"/>
          <p:cNvSpPr>
            <a:spLocks noGrp="1"/>
          </p:cNvSpPr>
          <p:nvPr>
            <p:ph type="sldNum" sz="quarter" idx="12"/>
          </p:nvPr>
        </p:nvSpPr>
        <p:spPr>
          <a:noFill/>
        </p:spPr>
        <p:txBody>
          <a:bodyPr/>
          <a:lstStyle/>
          <a:p>
            <a:fld id="{1E9D8E25-087A-47FF-9548-EAA139D5D000}" type="slidenum">
              <a:rPr lang="en-US" smtClean="0"/>
              <a:pPr/>
              <a:t>56</a:t>
            </a:fld>
            <a:endParaRPr lang="en-US"/>
          </a:p>
        </p:txBody>
      </p:sp>
      <p:pic>
        <p:nvPicPr>
          <p:cNvPr id="23555" name="Picture 6"/>
          <p:cNvPicPr>
            <a:picLocks noChangeAspect="1" noChangeArrowheads="1"/>
          </p:cNvPicPr>
          <p:nvPr/>
        </p:nvPicPr>
        <p:blipFill>
          <a:blip r:embed="rId2"/>
          <a:srcRect/>
          <a:stretch>
            <a:fillRect/>
          </a:stretch>
        </p:blipFill>
        <p:spPr bwMode="auto">
          <a:xfrm>
            <a:off x="152400" y="0"/>
            <a:ext cx="8262938" cy="3825875"/>
          </a:xfrm>
          <a:prstGeom prst="rect">
            <a:avLst/>
          </a:prstGeom>
          <a:noFill/>
          <a:ln w="9525">
            <a:noFill/>
            <a:miter lim="800000"/>
            <a:headEnd/>
            <a:tailEnd/>
          </a:ln>
        </p:spPr>
      </p:pic>
    </p:spTree>
    <p:extLst>
      <p:ext uri="{BB962C8B-B14F-4D97-AF65-F5344CB8AC3E}">
        <p14:creationId xmlns:p14="http://schemas.microsoft.com/office/powerpoint/2010/main" val="8455276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76200"/>
            <a:ext cx="8229600" cy="427038"/>
          </a:xfrm>
        </p:spPr>
        <p:txBody>
          <a:bodyPr>
            <a:normAutofit fontScale="90000"/>
          </a:bodyPr>
          <a:lstStyle/>
          <a:p>
            <a:r>
              <a:rPr lang="en-US"/>
              <a:t>Addressing</a:t>
            </a:r>
          </a:p>
        </p:txBody>
      </p:sp>
      <p:sp>
        <p:nvSpPr>
          <p:cNvPr id="3" name="Text Placeholder 2"/>
          <p:cNvSpPr>
            <a:spLocks noGrp="1"/>
          </p:cNvSpPr>
          <p:nvPr>
            <p:ph type="body" sz="half" idx="1"/>
          </p:nvPr>
        </p:nvSpPr>
        <p:spPr>
          <a:xfrm>
            <a:off x="228600" y="685800"/>
            <a:ext cx="4800600" cy="4114800"/>
          </a:xfrm>
        </p:spPr>
        <p:txBody>
          <a:bodyPr>
            <a:normAutofit/>
          </a:bodyPr>
          <a:lstStyle/>
          <a:p>
            <a:pPr>
              <a:defRPr/>
            </a:pPr>
            <a:r>
              <a:rPr lang="en-US" dirty="0"/>
              <a:t>In a virtual-circuit network, two types of addressing are involved: </a:t>
            </a:r>
            <a:r>
              <a:rPr lang="en-US" dirty="0">
                <a:solidFill>
                  <a:srgbClr val="FF0000"/>
                </a:solidFill>
              </a:rPr>
              <a:t>global and local </a:t>
            </a:r>
            <a:r>
              <a:rPr lang="en-US" dirty="0"/>
              <a:t>(virtual-circuit identifier).</a:t>
            </a:r>
          </a:p>
          <a:p>
            <a:pPr>
              <a:defRPr/>
            </a:pPr>
            <a:r>
              <a:rPr lang="en-US" i="1" dirty="0">
                <a:solidFill>
                  <a:srgbClr val="FF0000"/>
                </a:solidFill>
              </a:rPr>
              <a:t>Global Addressing</a:t>
            </a:r>
          </a:p>
          <a:p>
            <a:pPr lvl="1">
              <a:defRPr/>
            </a:pPr>
            <a:r>
              <a:rPr lang="en-US" dirty="0">
                <a:ea typeface="+mn-ea"/>
                <a:cs typeface="+mn-cs"/>
              </a:rPr>
              <a:t>A source or a destination needs to have a global address-an address that can be unique in the scope of the network or internationally if the network is part of an international network. However, a global address in virtual-circuit networks is used only to create a virtual-circuit identifier.</a:t>
            </a:r>
            <a:endParaRPr lang="en-US" dirty="0"/>
          </a:p>
        </p:txBody>
      </p:sp>
      <p:sp>
        <p:nvSpPr>
          <p:cNvPr id="4" name="Content Placeholder 3"/>
          <p:cNvSpPr>
            <a:spLocks noGrp="1"/>
          </p:cNvSpPr>
          <p:nvPr>
            <p:ph sz="half" idx="2"/>
          </p:nvPr>
        </p:nvSpPr>
        <p:spPr>
          <a:xfrm>
            <a:off x="5029200" y="762000"/>
            <a:ext cx="4114800" cy="3962400"/>
          </a:xfrm>
        </p:spPr>
        <p:txBody>
          <a:bodyPr>
            <a:normAutofit lnSpcReduction="10000"/>
          </a:bodyPr>
          <a:lstStyle/>
          <a:p>
            <a:pPr>
              <a:defRPr/>
            </a:pPr>
            <a:r>
              <a:rPr lang="en-US" i="1" dirty="0">
                <a:solidFill>
                  <a:srgbClr val="FF0000"/>
                </a:solidFill>
              </a:rPr>
              <a:t>Virtual-Circuit Identifier</a:t>
            </a:r>
          </a:p>
          <a:p>
            <a:pPr>
              <a:defRPr/>
            </a:pPr>
            <a:r>
              <a:rPr lang="en-US" dirty="0"/>
              <a:t>The identifier that is actually used for data transfer is called the virtual-circuit identifier (</a:t>
            </a:r>
            <a:r>
              <a:rPr lang="en-US" dirty="0">
                <a:solidFill>
                  <a:srgbClr val="FF0000"/>
                </a:solidFill>
              </a:rPr>
              <a:t>VCI</a:t>
            </a:r>
            <a:r>
              <a:rPr lang="en-US" dirty="0"/>
              <a:t>). A VCI, unlike a global address, is a small number that has only </a:t>
            </a:r>
            <a:r>
              <a:rPr lang="en-US" dirty="0">
                <a:solidFill>
                  <a:srgbClr val="FF0000"/>
                </a:solidFill>
              </a:rPr>
              <a:t>switch scope</a:t>
            </a:r>
            <a:r>
              <a:rPr lang="en-US" dirty="0"/>
              <a:t>; it is used by a frame between two switches. When a frame arrives at a switch, it has a </a:t>
            </a:r>
            <a:r>
              <a:rPr lang="en-US" dirty="0">
                <a:solidFill>
                  <a:srgbClr val="FF0000"/>
                </a:solidFill>
              </a:rPr>
              <a:t>VCI</a:t>
            </a:r>
            <a:r>
              <a:rPr lang="en-US" dirty="0"/>
              <a:t>; when it leaves, it has a </a:t>
            </a:r>
            <a:r>
              <a:rPr lang="en-US" dirty="0">
                <a:solidFill>
                  <a:srgbClr val="FF0000"/>
                </a:solidFill>
              </a:rPr>
              <a:t>different </a:t>
            </a:r>
            <a:r>
              <a:rPr lang="en-US" dirty="0" err="1">
                <a:solidFill>
                  <a:srgbClr val="FF0000"/>
                </a:solidFill>
              </a:rPr>
              <a:t>VCl</a:t>
            </a:r>
            <a:r>
              <a:rPr lang="en-US" dirty="0"/>
              <a:t>. Note that a VCI does not need to be a large number since each switch can use its own </a:t>
            </a:r>
            <a:r>
              <a:rPr lang="en-US" dirty="0">
                <a:solidFill>
                  <a:srgbClr val="FF0000"/>
                </a:solidFill>
              </a:rPr>
              <a:t>unique set of </a:t>
            </a:r>
            <a:r>
              <a:rPr lang="en-US" dirty="0" err="1">
                <a:solidFill>
                  <a:srgbClr val="FF0000"/>
                </a:solidFill>
              </a:rPr>
              <a:t>VCls</a:t>
            </a:r>
            <a:r>
              <a:rPr lang="en-US" dirty="0">
                <a:solidFill>
                  <a:srgbClr val="FF0000"/>
                </a:solidFill>
              </a:rPr>
              <a:t>.</a:t>
            </a:r>
          </a:p>
        </p:txBody>
      </p:sp>
      <p:sp>
        <p:nvSpPr>
          <p:cNvPr id="24582" name="Slide Number Placeholder 5"/>
          <p:cNvSpPr>
            <a:spLocks noGrp="1"/>
          </p:cNvSpPr>
          <p:nvPr>
            <p:ph type="sldNum" sz="quarter" idx="12"/>
          </p:nvPr>
        </p:nvSpPr>
        <p:spPr>
          <a:noFill/>
        </p:spPr>
        <p:txBody>
          <a:bodyPr/>
          <a:lstStyle/>
          <a:p>
            <a:fld id="{98636F40-684E-4BD9-BC52-3552807C2CAC}" type="slidenum">
              <a:rPr lang="en-US" smtClean="0"/>
              <a:pPr/>
              <a:t>57</a:t>
            </a:fld>
            <a:endParaRPr lang="en-US"/>
          </a:p>
        </p:txBody>
      </p:sp>
      <p:pic>
        <p:nvPicPr>
          <p:cNvPr id="5" name="Picture 7"/>
          <p:cNvPicPr>
            <a:picLocks noChangeAspect="1" noChangeArrowheads="1"/>
          </p:cNvPicPr>
          <p:nvPr/>
        </p:nvPicPr>
        <p:blipFill>
          <a:blip r:embed="rId2"/>
          <a:srcRect/>
          <a:stretch>
            <a:fillRect/>
          </a:stretch>
        </p:blipFill>
        <p:spPr bwMode="auto">
          <a:xfrm>
            <a:off x="609600" y="4648200"/>
            <a:ext cx="7496175" cy="2022475"/>
          </a:xfrm>
          <a:prstGeom prst="rect">
            <a:avLst/>
          </a:prstGeom>
          <a:noFill/>
          <a:ln w="9525">
            <a:noFill/>
            <a:miter lim="800000"/>
            <a:headEnd/>
            <a:tailEnd/>
          </a:ln>
        </p:spPr>
      </p:pic>
    </p:spTree>
    <p:extLst>
      <p:ext uri="{BB962C8B-B14F-4D97-AF65-F5344CB8AC3E}">
        <p14:creationId xmlns:p14="http://schemas.microsoft.com/office/powerpoint/2010/main" val="1044568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304800"/>
            <a:ext cx="8229600" cy="427038"/>
          </a:xfrm>
        </p:spPr>
        <p:txBody>
          <a:bodyPr>
            <a:normAutofit fontScale="90000"/>
          </a:bodyPr>
          <a:lstStyle/>
          <a:p>
            <a:r>
              <a:rPr lang="en-US" sz="3200" i="1">
                <a:latin typeface="Times New Roman" pitchFamily="18" charset="0"/>
              </a:rPr>
              <a:t>Switch and tables in a virtual-circuit network</a:t>
            </a:r>
            <a:endParaRPr lang="en-US" sz="3200"/>
          </a:p>
        </p:txBody>
      </p:sp>
      <p:sp>
        <p:nvSpPr>
          <p:cNvPr id="25603" name="Text Placeholder 2"/>
          <p:cNvSpPr>
            <a:spLocks noGrp="1"/>
          </p:cNvSpPr>
          <p:nvPr>
            <p:ph type="body" sz="half" idx="1"/>
          </p:nvPr>
        </p:nvSpPr>
        <p:spPr/>
        <p:txBody>
          <a:bodyPr/>
          <a:lstStyle/>
          <a:p>
            <a:endParaRPr lang="en-US"/>
          </a:p>
        </p:txBody>
      </p:sp>
      <p:sp>
        <p:nvSpPr>
          <p:cNvPr id="25604" name="Content Placeholder 3"/>
          <p:cNvSpPr>
            <a:spLocks noGrp="1"/>
          </p:cNvSpPr>
          <p:nvPr>
            <p:ph sz="half" idx="2"/>
          </p:nvPr>
        </p:nvSpPr>
        <p:spPr/>
        <p:txBody>
          <a:bodyPr/>
          <a:lstStyle/>
          <a:p>
            <a:endParaRPr lang="en-US"/>
          </a:p>
        </p:txBody>
      </p:sp>
      <p:sp>
        <p:nvSpPr>
          <p:cNvPr id="25606" name="Slide Number Placeholder 5"/>
          <p:cNvSpPr>
            <a:spLocks noGrp="1"/>
          </p:cNvSpPr>
          <p:nvPr>
            <p:ph type="sldNum" sz="quarter" idx="12"/>
          </p:nvPr>
        </p:nvSpPr>
        <p:spPr>
          <a:noFill/>
        </p:spPr>
        <p:txBody>
          <a:bodyPr/>
          <a:lstStyle/>
          <a:p>
            <a:fld id="{E5BCE582-88C7-4686-A370-AECEBE60857A}" type="slidenum">
              <a:rPr lang="en-US" smtClean="0"/>
              <a:pPr/>
              <a:t>58</a:t>
            </a:fld>
            <a:endParaRPr lang="en-US"/>
          </a:p>
        </p:txBody>
      </p:sp>
      <p:pic>
        <p:nvPicPr>
          <p:cNvPr id="25605" name="Picture 6"/>
          <p:cNvPicPr>
            <a:picLocks noChangeAspect="1" noChangeArrowheads="1"/>
          </p:cNvPicPr>
          <p:nvPr/>
        </p:nvPicPr>
        <p:blipFill>
          <a:blip r:embed="rId2"/>
          <a:srcRect/>
          <a:stretch>
            <a:fillRect/>
          </a:stretch>
        </p:blipFill>
        <p:spPr bwMode="auto">
          <a:xfrm>
            <a:off x="609600" y="1066800"/>
            <a:ext cx="7848600" cy="5354638"/>
          </a:xfrm>
          <a:prstGeom prst="rect">
            <a:avLst/>
          </a:prstGeom>
          <a:noFill/>
          <a:ln w="9525">
            <a:noFill/>
            <a:miter lim="800000"/>
            <a:headEnd/>
            <a:tailEnd/>
          </a:ln>
        </p:spPr>
      </p:pic>
    </p:spTree>
    <p:extLst>
      <p:ext uri="{BB962C8B-B14F-4D97-AF65-F5344CB8AC3E}">
        <p14:creationId xmlns:p14="http://schemas.microsoft.com/office/powerpoint/2010/main" val="34542204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0" y="152400"/>
            <a:ext cx="9144000" cy="655638"/>
          </a:xfrm>
        </p:spPr>
        <p:txBody>
          <a:bodyPr/>
          <a:lstStyle/>
          <a:p>
            <a:r>
              <a:rPr lang="en-US" sz="2800" i="1">
                <a:latin typeface="Times New Roman" pitchFamily="18" charset="0"/>
              </a:rPr>
              <a:t>Source-to-destination data transfer in a virtual-circuit network</a:t>
            </a:r>
            <a:endParaRPr lang="en-US" sz="2800"/>
          </a:p>
        </p:txBody>
      </p:sp>
      <p:sp>
        <p:nvSpPr>
          <p:cNvPr id="26627" name="Text Placeholder 2"/>
          <p:cNvSpPr>
            <a:spLocks noGrp="1"/>
          </p:cNvSpPr>
          <p:nvPr>
            <p:ph type="body" sz="half" idx="1"/>
          </p:nvPr>
        </p:nvSpPr>
        <p:spPr/>
        <p:txBody>
          <a:bodyPr/>
          <a:lstStyle/>
          <a:p>
            <a:endParaRPr lang="en-US"/>
          </a:p>
        </p:txBody>
      </p:sp>
      <p:sp>
        <p:nvSpPr>
          <p:cNvPr id="26628" name="Content Placeholder 3"/>
          <p:cNvSpPr>
            <a:spLocks noGrp="1"/>
          </p:cNvSpPr>
          <p:nvPr>
            <p:ph sz="half" idx="2"/>
          </p:nvPr>
        </p:nvSpPr>
        <p:spPr/>
        <p:txBody>
          <a:bodyPr/>
          <a:lstStyle/>
          <a:p>
            <a:endParaRPr lang="en-US"/>
          </a:p>
        </p:txBody>
      </p:sp>
      <p:sp>
        <p:nvSpPr>
          <p:cNvPr id="26630" name="Slide Number Placeholder 5"/>
          <p:cNvSpPr>
            <a:spLocks noGrp="1"/>
          </p:cNvSpPr>
          <p:nvPr>
            <p:ph type="sldNum" sz="quarter" idx="12"/>
          </p:nvPr>
        </p:nvSpPr>
        <p:spPr>
          <a:noFill/>
        </p:spPr>
        <p:txBody>
          <a:bodyPr/>
          <a:lstStyle/>
          <a:p>
            <a:fld id="{0CE2B44D-9509-4317-BC50-21666A9FF8F5}" type="slidenum">
              <a:rPr lang="en-US" smtClean="0"/>
              <a:pPr/>
              <a:t>59</a:t>
            </a:fld>
            <a:endParaRPr lang="en-US"/>
          </a:p>
        </p:txBody>
      </p:sp>
      <p:pic>
        <p:nvPicPr>
          <p:cNvPr id="26629" name="Picture 9"/>
          <p:cNvPicPr>
            <a:picLocks noChangeAspect="1" noChangeArrowheads="1"/>
          </p:cNvPicPr>
          <p:nvPr/>
        </p:nvPicPr>
        <p:blipFill>
          <a:blip r:embed="rId2"/>
          <a:srcRect/>
          <a:stretch>
            <a:fillRect/>
          </a:stretch>
        </p:blipFill>
        <p:spPr bwMode="auto">
          <a:xfrm>
            <a:off x="304800" y="1211263"/>
            <a:ext cx="8531225" cy="5618162"/>
          </a:xfrm>
          <a:prstGeom prst="rect">
            <a:avLst/>
          </a:prstGeom>
          <a:noFill/>
          <a:ln w="9525">
            <a:noFill/>
            <a:miter lim="800000"/>
            <a:headEnd/>
            <a:tailEnd/>
          </a:ln>
        </p:spPr>
      </p:pic>
    </p:spTree>
    <p:extLst>
      <p:ext uri="{BB962C8B-B14F-4D97-AF65-F5344CB8AC3E}">
        <p14:creationId xmlns:p14="http://schemas.microsoft.com/office/powerpoint/2010/main" val="3861606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23225" y="0"/>
            <a:ext cx="8229600" cy="431800"/>
          </a:xfrm>
        </p:spPr>
        <p:txBody>
          <a:bodyPr lIns="0" tIns="0" rIns="0" bIns="0">
            <a:normAutofit fontScale="90000"/>
          </a:bodyPr>
          <a:lstStyle/>
          <a:p>
            <a:pPr algn="ct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600" b="1" dirty="0">
                <a:solidFill>
                  <a:srgbClr val="E4005C"/>
                </a:solidFill>
                <a:latin typeface="Times New Roman" panose="02020603050405020304" pitchFamily="18" charset="0"/>
                <a:cs typeface="Times New Roman" panose="02020603050405020304" pitchFamily="18" charset="0"/>
              </a:rPr>
              <a:t>2. Hub</a:t>
            </a:r>
            <a:endParaRPr lang="en-GB" sz="3600" b="1" dirty="0">
              <a:solidFill>
                <a:srgbClr val="E4005C"/>
              </a:solidFill>
              <a:latin typeface="Times New Roman" panose="02020603050405020304" pitchFamily="18" charset="0"/>
              <a:cs typeface="Times New Roman" panose="02020603050405020304" pitchFamily="18" charset="0"/>
            </a:endParaRPr>
          </a:p>
        </p:txBody>
      </p:sp>
      <p:sp>
        <p:nvSpPr>
          <p:cNvPr id="7171" name="Rectangle 3"/>
          <p:cNvSpPr>
            <a:spLocks noGrp="1" noChangeArrowheads="1"/>
          </p:cNvSpPr>
          <p:nvPr>
            <p:ph type="body" sz="half" idx="1"/>
          </p:nvPr>
        </p:nvSpPr>
        <p:spPr>
          <a:xfrm>
            <a:off x="0" y="431800"/>
            <a:ext cx="9144000" cy="6197600"/>
          </a:xfrm>
        </p:spPr>
        <p:txBody>
          <a:bodyPr>
            <a:noAutofit/>
          </a:bodyPr>
          <a:lstStyle/>
          <a:p>
            <a:pPr marL="441325" indent="-342900" algn="just" defTabSz="414338" eaLnBrk="1" hangingPunct="1">
              <a:lnSpc>
                <a:spcPct val="150000"/>
              </a:lnSpc>
              <a:spcBef>
                <a:spcPts val="0"/>
              </a:spcBef>
              <a:buClr>
                <a:srgbClr val="CC0000"/>
              </a:buClr>
              <a:buFont typeface="Wingdings" panose="05000000000000000000" pitchFamily="2" charset="2"/>
              <a:buChar char="§"/>
            </a:pPr>
            <a:r>
              <a:rPr lang="en-US" sz="2400" b="1" dirty="0">
                <a:solidFill>
                  <a:srgbClr val="000066"/>
                </a:solidFill>
                <a:latin typeface="Times New Roman" panose="02020603050405020304" pitchFamily="18" charset="0"/>
                <a:cs typeface="Times New Roman" panose="02020603050405020304" pitchFamily="18" charset="0"/>
              </a:rPr>
              <a:t>Hubs are used to connect </a:t>
            </a:r>
            <a:r>
              <a:rPr lang="en-US" sz="2400" b="1" dirty="0">
                <a:solidFill>
                  <a:srgbClr val="FF0000"/>
                </a:solidFill>
                <a:latin typeface="Times New Roman" panose="02020603050405020304" pitchFamily="18" charset="0"/>
                <a:cs typeface="Times New Roman" panose="02020603050405020304" pitchFamily="18" charset="0"/>
              </a:rPr>
              <a:t>multiple nodes </a:t>
            </a:r>
            <a:r>
              <a:rPr lang="en-US" sz="2400" b="1" dirty="0">
                <a:solidFill>
                  <a:srgbClr val="000066"/>
                </a:solidFill>
                <a:latin typeface="Times New Roman" panose="02020603050405020304" pitchFamily="18" charset="0"/>
                <a:cs typeface="Times New Roman" panose="02020603050405020304" pitchFamily="18" charset="0"/>
              </a:rPr>
              <a:t>to a single physical device, which connects to the network. </a:t>
            </a:r>
          </a:p>
          <a:p>
            <a:pPr marL="441325" indent="-342900" algn="just" defTabSz="414338" eaLnBrk="1" hangingPunct="1">
              <a:lnSpc>
                <a:spcPct val="150000"/>
              </a:lnSpc>
              <a:spcBef>
                <a:spcPts val="0"/>
              </a:spcBef>
              <a:buClr>
                <a:srgbClr val="CC0000"/>
              </a:buClr>
              <a:buFont typeface="Wingdings" panose="05000000000000000000" pitchFamily="2" charset="2"/>
              <a:buChar char="§"/>
            </a:pPr>
            <a:r>
              <a:rPr lang="en-US" sz="2400" b="1" dirty="0">
                <a:solidFill>
                  <a:srgbClr val="000066"/>
                </a:solidFill>
                <a:latin typeface="Times New Roman" panose="02020603050405020304" pitchFamily="18" charset="0"/>
                <a:cs typeface="Times New Roman" panose="02020603050405020304" pitchFamily="18" charset="0"/>
              </a:rPr>
              <a:t>Hubs are actually </a:t>
            </a:r>
            <a:r>
              <a:rPr lang="en-US" sz="2400" b="1" dirty="0">
                <a:solidFill>
                  <a:srgbClr val="FF0000"/>
                </a:solidFill>
                <a:latin typeface="Times New Roman" panose="02020603050405020304" pitchFamily="18" charset="0"/>
                <a:cs typeface="Times New Roman" panose="02020603050405020304" pitchFamily="18" charset="0"/>
              </a:rPr>
              <a:t>multiport repeaters. </a:t>
            </a:r>
          </a:p>
          <a:p>
            <a:pPr marL="441325" indent="-342900" algn="just" defTabSz="414338" eaLnBrk="1" hangingPunct="1">
              <a:lnSpc>
                <a:spcPct val="150000"/>
              </a:lnSpc>
              <a:spcBef>
                <a:spcPts val="0"/>
              </a:spcBef>
              <a:buClr>
                <a:srgbClr val="CC0000"/>
              </a:buClr>
              <a:buFont typeface="Wingdings" panose="05000000000000000000" pitchFamily="2" charset="2"/>
              <a:buChar char="§"/>
            </a:pPr>
            <a:r>
              <a:rPr lang="en-US" sz="2400" b="1" dirty="0">
                <a:solidFill>
                  <a:srgbClr val="000066"/>
                </a:solidFill>
                <a:latin typeface="Times New Roman" panose="02020603050405020304" pitchFamily="18" charset="0"/>
                <a:cs typeface="Times New Roman" panose="02020603050405020304" pitchFamily="18" charset="0"/>
              </a:rPr>
              <a:t>Using a hub changes the network topology from a </a:t>
            </a:r>
            <a:r>
              <a:rPr lang="en-US" sz="2400" b="1" dirty="0">
                <a:solidFill>
                  <a:srgbClr val="FF0000"/>
                </a:solidFill>
                <a:latin typeface="Times New Roman" panose="02020603050405020304" pitchFamily="18" charset="0"/>
                <a:cs typeface="Times New Roman" panose="02020603050405020304" pitchFamily="18" charset="0"/>
              </a:rPr>
              <a:t>linear bus, to a star. </a:t>
            </a:r>
          </a:p>
          <a:p>
            <a:pPr marL="441325" indent="-342900" algn="just" defTabSz="414338" eaLnBrk="1" hangingPunct="1">
              <a:lnSpc>
                <a:spcPct val="150000"/>
              </a:lnSpc>
              <a:spcBef>
                <a:spcPts val="0"/>
              </a:spcBef>
              <a:buClr>
                <a:srgbClr val="CC0000"/>
              </a:buClr>
              <a:buFont typeface="Wingdings" panose="05000000000000000000" pitchFamily="2" charset="2"/>
              <a:buChar char="§"/>
            </a:pPr>
            <a:r>
              <a:rPr lang="en-US" sz="2400" b="1" dirty="0">
                <a:solidFill>
                  <a:srgbClr val="000066"/>
                </a:solidFill>
                <a:latin typeface="Times New Roman" panose="02020603050405020304" pitchFamily="18" charset="0"/>
                <a:cs typeface="Times New Roman" panose="02020603050405020304" pitchFamily="18" charset="0"/>
              </a:rPr>
              <a:t>With hubs, data arriving over the cables to a hub port is </a:t>
            </a:r>
            <a:r>
              <a:rPr lang="en-US" sz="2400" b="1" dirty="0">
                <a:solidFill>
                  <a:srgbClr val="FF0000"/>
                </a:solidFill>
                <a:latin typeface="Times New Roman" panose="02020603050405020304" pitchFamily="18" charset="0"/>
                <a:cs typeface="Times New Roman" panose="02020603050405020304" pitchFamily="18" charset="0"/>
              </a:rPr>
              <a:t>electrically repeated on all the other ports connected </a:t>
            </a:r>
            <a:r>
              <a:rPr lang="en-US" sz="2400" b="1" dirty="0">
                <a:solidFill>
                  <a:srgbClr val="000066"/>
                </a:solidFill>
                <a:latin typeface="Times New Roman" panose="02020603050405020304" pitchFamily="18" charset="0"/>
                <a:cs typeface="Times New Roman" panose="02020603050405020304" pitchFamily="18" charset="0"/>
              </a:rPr>
              <a:t>to the same network segment.</a:t>
            </a:r>
          </a:p>
        </p:txBody>
      </p:sp>
      <p:sp>
        <p:nvSpPr>
          <p:cNvPr id="12" name="Slide Number Placeholder 11"/>
          <p:cNvSpPr>
            <a:spLocks noGrp="1"/>
          </p:cNvSpPr>
          <p:nvPr>
            <p:ph type="sldNum" sz="quarter" idx="12"/>
          </p:nvPr>
        </p:nvSpPr>
        <p:spPr/>
        <p:txBody>
          <a:bodyPr/>
          <a:lstStyle/>
          <a:p>
            <a:pPr>
              <a:defRPr/>
            </a:pPr>
            <a:fld id="{6A16FF1C-A69C-4EEE-B130-3B4A204F3767}" type="slidenum">
              <a:rPr lang="en-US" smtClean="0"/>
              <a:pPr>
                <a:defRPr/>
              </a:pPr>
              <a:t>6</a:t>
            </a:fld>
            <a:endParaRPr lang="en-US"/>
          </a:p>
        </p:txBody>
      </p:sp>
      <p:sp>
        <p:nvSpPr>
          <p:cNvPr id="7177"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pic>
        <p:nvPicPr>
          <p:cNvPr id="7178" name="Picture 10" descr="PC620936"/>
          <p:cNvPicPr>
            <a:picLocks noChangeAspect="1" noChangeArrowheads="1"/>
          </p:cNvPicPr>
          <p:nvPr/>
        </p:nvPicPr>
        <p:blipFill>
          <a:blip r:embed="rId3"/>
          <a:srcRect/>
          <a:stretch>
            <a:fillRect/>
          </a:stretch>
        </p:blipFill>
        <p:spPr bwMode="auto">
          <a:xfrm>
            <a:off x="304800" y="5161379"/>
            <a:ext cx="4267200" cy="1352550"/>
          </a:xfrm>
          <a:prstGeom prst="rect">
            <a:avLst/>
          </a:prstGeom>
          <a:noFill/>
          <a:ln w="9525">
            <a:noFill/>
            <a:miter lim="800000"/>
            <a:headEnd/>
            <a:tailEnd/>
          </a:ln>
        </p:spPr>
      </p:pic>
      <p:pic>
        <p:nvPicPr>
          <p:cNvPr id="7179" name="Picture 11"/>
          <p:cNvPicPr>
            <a:picLocks noChangeAspect="1" noChangeArrowheads="1"/>
          </p:cNvPicPr>
          <p:nvPr/>
        </p:nvPicPr>
        <p:blipFill>
          <a:blip r:embed="rId4"/>
          <a:srcRect l="3047" t="17180" r="3047" b="15128"/>
          <a:stretch>
            <a:fillRect/>
          </a:stretch>
        </p:blipFill>
        <p:spPr bwMode="auto">
          <a:xfrm>
            <a:off x="4634459" y="4370254"/>
            <a:ext cx="3943350" cy="2502736"/>
          </a:xfrm>
          <a:prstGeom prst="rect">
            <a:avLst/>
          </a:prstGeom>
          <a:noFill/>
          <a:ln w="9525">
            <a:noFill/>
            <a:miter lim="800000"/>
            <a:headEnd/>
            <a:tailEnd/>
          </a:ln>
        </p:spPr>
      </p:pic>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685800"/>
            <a:ext cx="8229600" cy="1066800"/>
          </a:xfrm>
          <a:noFill/>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solidFill>
                  <a:schemeClr val="tx1"/>
                </a:solidFill>
              </a:rPr>
              <a:t>WAN Hardware Devices</a:t>
            </a:r>
            <a:endParaRPr lang="en-GB">
              <a:solidFill>
                <a:schemeClr val="tx1"/>
              </a:solidFill>
            </a:endParaRPr>
          </a:p>
        </p:txBody>
      </p:sp>
      <p:sp>
        <p:nvSpPr>
          <p:cNvPr id="27651" name="Rectangle 3"/>
          <p:cNvSpPr>
            <a:spLocks noGrp="1" noChangeArrowheads="1"/>
          </p:cNvSpPr>
          <p:nvPr>
            <p:ph type="body" sz="half" idx="1"/>
          </p:nvPr>
        </p:nvSpPr>
        <p:spPr>
          <a:xfrm>
            <a:off x="533400" y="1905000"/>
            <a:ext cx="8001000" cy="4525963"/>
          </a:xfrm>
        </p:spPr>
        <p:txBody>
          <a:bodyPr>
            <a:normAutofit lnSpcReduction="10000"/>
          </a:bodyPr>
          <a:lstStyle/>
          <a:p>
            <a:pPr marL="479425" indent="-381000" defTabSz="414338" eaLnBrk="1" hangingPunct="1">
              <a:lnSpc>
                <a:spcPct val="80000"/>
              </a:lnSpc>
            </a:pPr>
            <a:r>
              <a:rPr lang="en-GB" sz="2400" b="1" u="sng" dirty="0">
                <a:solidFill>
                  <a:srgbClr val="FF0000"/>
                </a:solidFill>
              </a:rPr>
              <a:t>Router</a:t>
            </a:r>
            <a:r>
              <a:rPr lang="en-GB" sz="2400" dirty="0"/>
              <a:t> - An electronic device that connects a local area network (LAN) to a wide area network (WAN) and handles the task of routing messages between the two networks. Operates at layer 3, and makes decisions using IP addresses.</a:t>
            </a:r>
          </a:p>
          <a:p>
            <a:pPr marL="479425" indent="-381000" defTabSz="414338" eaLnBrk="1" hangingPunct="1">
              <a:lnSpc>
                <a:spcPct val="80000"/>
              </a:lnSpc>
            </a:pPr>
            <a:r>
              <a:rPr lang="en-GB" sz="2400" b="1" u="sng" dirty="0">
                <a:solidFill>
                  <a:srgbClr val="FF0000"/>
                </a:solidFill>
              </a:rPr>
              <a:t>Switch</a:t>
            </a:r>
            <a:r>
              <a:rPr lang="en-GB" sz="2400" dirty="0"/>
              <a:t> (layer 3 switch) - A switch is a network device that selects a path or circuit for sending a unit of data to its next destination. Operates at </a:t>
            </a:r>
            <a:r>
              <a:rPr lang="en-GB" sz="2400" dirty="0">
                <a:solidFill>
                  <a:srgbClr val="FF0000"/>
                </a:solidFill>
              </a:rPr>
              <a:t>layer 2 (and 3)</a:t>
            </a:r>
            <a:r>
              <a:rPr lang="en-GB" sz="2400" dirty="0"/>
              <a:t>, and uses MAC addresses/IP Addresses to send data to correct destination. (LAN switches are not this type)</a:t>
            </a:r>
          </a:p>
          <a:p>
            <a:pPr marL="479425" indent="-381000" defTabSz="414338" eaLnBrk="1" hangingPunct="1">
              <a:lnSpc>
                <a:spcPct val="80000"/>
              </a:lnSpc>
            </a:pPr>
            <a:r>
              <a:rPr lang="en-GB" sz="2400" b="1" u="sng" dirty="0">
                <a:solidFill>
                  <a:srgbClr val="FF0000"/>
                </a:solidFill>
              </a:rPr>
              <a:t>Modem</a:t>
            </a:r>
            <a:r>
              <a:rPr lang="en-GB" sz="2400" dirty="0"/>
              <a:t> - Short for modulator/demodulator, a modem enables a computer to communicate with other computers over telephone lines. Operates at </a:t>
            </a:r>
            <a:r>
              <a:rPr lang="en-GB" sz="2400" dirty="0">
                <a:solidFill>
                  <a:srgbClr val="FF0000"/>
                </a:solidFill>
              </a:rPr>
              <a:t>layer 1</a:t>
            </a:r>
            <a:r>
              <a:rPr lang="en-GB" sz="2400" dirty="0"/>
              <a:t>, where signals are converted from </a:t>
            </a:r>
            <a:r>
              <a:rPr lang="en-GB" sz="2400" dirty="0">
                <a:solidFill>
                  <a:srgbClr val="FF0000"/>
                </a:solidFill>
              </a:rPr>
              <a:t>digital to analogue </a:t>
            </a:r>
            <a:r>
              <a:rPr lang="en-GB" sz="2400" dirty="0"/>
              <a:t>and </a:t>
            </a:r>
            <a:r>
              <a:rPr lang="en-GB" sz="2400" dirty="0">
                <a:solidFill>
                  <a:srgbClr val="FF0000"/>
                </a:solidFill>
              </a:rPr>
              <a:t>vice versa </a:t>
            </a:r>
            <a:r>
              <a:rPr lang="en-GB" sz="2400" dirty="0"/>
              <a:t>for transmission and receiving.</a:t>
            </a:r>
            <a:endParaRPr lang="en-US" sz="2400" dirty="0"/>
          </a:p>
          <a:p>
            <a:pPr marL="479425" indent="-381000" defTabSz="414338" eaLnBrk="1" hangingPunct="1">
              <a:lnSpc>
                <a:spcPct val="80000"/>
              </a:lnSpc>
              <a:spcBef>
                <a:spcPct val="50000"/>
              </a:spcBef>
            </a:pPr>
            <a:endParaRPr lang="en-US" sz="2400" dirty="0"/>
          </a:p>
          <a:p>
            <a:pPr marL="479425" indent="-381000" defTabSz="414338" eaLnBrk="1" hangingPunct="1">
              <a:lnSpc>
                <a:spcPct val="80000"/>
              </a:lnSpc>
              <a:spcBef>
                <a:spcPct val="50000"/>
              </a:spcBef>
              <a:buClr>
                <a:srgbClr val="CC0000"/>
              </a:buClr>
              <a:buFont typeface="Wingdings" pitchFamily="2" charset="2"/>
              <a:buNone/>
            </a:pPr>
            <a:endParaRPr lang="en-US" sz="2400" dirty="0"/>
          </a:p>
        </p:txBody>
      </p:sp>
      <p:sp>
        <p:nvSpPr>
          <p:cNvPr id="27658" name="Slide Number Placeholder 9"/>
          <p:cNvSpPr>
            <a:spLocks noGrp="1"/>
          </p:cNvSpPr>
          <p:nvPr>
            <p:ph type="sldNum" sz="quarter" idx="12"/>
          </p:nvPr>
        </p:nvSpPr>
        <p:spPr>
          <a:noFill/>
        </p:spPr>
        <p:txBody>
          <a:bodyPr/>
          <a:lstStyle/>
          <a:p>
            <a:fld id="{CB782B25-F593-4057-83FC-B5C5393688D0}" type="slidenum">
              <a:rPr lang="en-US" smtClean="0"/>
              <a:pPr/>
              <a:t>60</a:t>
            </a:fld>
            <a:endParaRPr lang="en-US"/>
          </a:p>
        </p:txBody>
      </p:sp>
      <p:sp>
        <p:nvSpPr>
          <p:cNvPr id="27652"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US"/>
          </a:p>
        </p:txBody>
      </p:sp>
      <p:sp>
        <p:nvSpPr>
          <p:cNvPr id="27653"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US"/>
          </a:p>
        </p:txBody>
      </p:sp>
      <p:sp>
        <p:nvSpPr>
          <p:cNvPr id="27654"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US"/>
          </a:p>
        </p:txBody>
      </p:sp>
      <p:sp>
        <p:nvSpPr>
          <p:cNvPr id="27655" name="AutoShape 7"/>
          <p:cNvSpPr>
            <a:spLocks noChangeArrowheads="1"/>
          </p:cNvSpPr>
          <p:nvPr/>
        </p:nvSpPr>
        <p:spPr bwMode="auto">
          <a:xfrm>
            <a:off x="990600" y="1524000"/>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27656" name="Text Box 8"/>
          <p:cNvSpPr txBox="1">
            <a:spLocks noChangeArrowheads="1"/>
          </p:cNvSpPr>
          <p:nvPr/>
        </p:nvSpPr>
        <p:spPr bwMode="auto">
          <a:xfrm>
            <a:off x="123825" y="104775"/>
            <a:ext cx="5819775" cy="260350"/>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b="1">
                <a:solidFill>
                  <a:schemeClr val="bg1"/>
                </a:solidFill>
              </a:rPr>
              <a:t>WAN Technologies</a:t>
            </a:r>
          </a:p>
        </p:txBody>
      </p:sp>
      <p:sp>
        <p:nvSpPr>
          <p:cNvPr id="27657"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897519532"/>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76200"/>
            <a:ext cx="8229600" cy="503238"/>
          </a:xfrm>
        </p:spPr>
        <p:txBody>
          <a:bodyPr>
            <a:normAutofit fontScale="90000"/>
          </a:bodyPr>
          <a:lstStyle/>
          <a:p>
            <a:r>
              <a:rPr lang="en-US" sz="3600" b="1">
                <a:solidFill>
                  <a:srgbClr val="FF0000"/>
                </a:solidFill>
              </a:rPr>
              <a:t>Routing Technologies</a:t>
            </a:r>
            <a:endParaRPr lang="en-US" sz="3600">
              <a:solidFill>
                <a:srgbClr val="FF0000"/>
              </a:solidFill>
            </a:endParaRPr>
          </a:p>
        </p:txBody>
      </p:sp>
      <p:sp>
        <p:nvSpPr>
          <p:cNvPr id="3" name="Text Placeholder 2"/>
          <p:cNvSpPr>
            <a:spLocks noGrp="1"/>
          </p:cNvSpPr>
          <p:nvPr>
            <p:ph type="body" sz="half" idx="1"/>
          </p:nvPr>
        </p:nvSpPr>
        <p:spPr>
          <a:xfrm>
            <a:off x="152400" y="609600"/>
            <a:ext cx="8763000" cy="6019800"/>
          </a:xfrm>
        </p:spPr>
        <p:txBody>
          <a:bodyPr>
            <a:normAutofit fontScale="77500" lnSpcReduction="20000"/>
          </a:bodyPr>
          <a:lstStyle/>
          <a:p>
            <a:pPr>
              <a:defRPr/>
            </a:pPr>
            <a:r>
              <a:rPr lang="en-US" b="1" dirty="0"/>
              <a:t>Routing</a:t>
            </a:r>
            <a:r>
              <a:rPr lang="en-US" dirty="0"/>
              <a:t> </a:t>
            </a:r>
          </a:p>
          <a:p>
            <a:pPr>
              <a:defRPr/>
            </a:pPr>
            <a:r>
              <a:rPr lang="en-US" dirty="0"/>
              <a:t>Routing is one of the fundamental aspects of networking. The ability of routers to </a:t>
            </a:r>
            <a:r>
              <a:rPr lang="en-US" dirty="0">
                <a:solidFill>
                  <a:srgbClr val="FF0000"/>
                </a:solidFill>
              </a:rPr>
              <a:t>learn possible routes </a:t>
            </a:r>
            <a:r>
              <a:rPr lang="en-US" dirty="0"/>
              <a:t>(rather than make you manually configure and constantly update the routes) is one of the primary reasons that ARPANET which originally connected seven sites, scaled into the modern Internet in only a few short years. </a:t>
            </a:r>
          </a:p>
          <a:p>
            <a:pPr>
              <a:defRPr/>
            </a:pPr>
            <a:r>
              <a:rPr lang="en-US" dirty="0">
                <a:solidFill>
                  <a:srgbClr val="FF0000"/>
                </a:solidFill>
              </a:rPr>
              <a:t>Routed networks </a:t>
            </a:r>
            <a:r>
              <a:rPr lang="en-US" dirty="0"/>
              <a:t>are often large and complex, and it would be prohibitively difficult to manage and update network information on all routers all the time. Several </a:t>
            </a:r>
            <a:r>
              <a:rPr lang="en-US" dirty="0">
                <a:solidFill>
                  <a:srgbClr val="FF0000"/>
                </a:solidFill>
              </a:rPr>
              <a:t>algorithms</a:t>
            </a:r>
            <a:r>
              <a:rPr lang="en-US" dirty="0"/>
              <a:t> have been developed to help address these difficulties. These algorithms allow the routers </a:t>
            </a:r>
            <a:r>
              <a:rPr lang="en-US" dirty="0">
                <a:solidFill>
                  <a:srgbClr val="FF0000"/>
                </a:solidFill>
              </a:rPr>
              <a:t>to learn about the network </a:t>
            </a:r>
            <a:r>
              <a:rPr lang="en-US" dirty="0"/>
              <a:t>and then </a:t>
            </a:r>
            <a:r>
              <a:rPr lang="en-US" dirty="0">
                <a:solidFill>
                  <a:srgbClr val="FF0000"/>
                </a:solidFill>
              </a:rPr>
              <a:t>make decisions </a:t>
            </a:r>
            <a:r>
              <a:rPr lang="en-US" dirty="0"/>
              <a:t>based on that information. </a:t>
            </a:r>
          </a:p>
          <a:p>
            <a:pPr>
              <a:defRPr/>
            </a:pPr>
            <a:r>
              <a:rPr lang="en-US" dirty="0">
                <a:solidFill>
                  <a:srgbClr val="FF0000"/>
                </a:solidFill>
              </a:rPr>
              <a:t>To learn paths (or routes) </a:t>
            </a:r>
            <a:r>
              <a:rPr lang="en-US" dirty="0"/>
              <a:t>through a network, and make decisions on where to send packets, a router use</a:t>
            </a:r>
          </a:p>
          <a:p>
            <a:pPr lvl="1">
              <a:defRPr/>
            </a:pPr>
            <a:r>
              <a:rPr lang="en-US" sz="3300" b="1" dirty="0">
                <a:solidFill>
                  <a:srgbClr val="FF0000"/>
                </a:solidFill>
              </a:rPr>
              <a:t>Destination address</a:t>
            </a:r>
            <a:r>
              <a:rPr lang="en-US" sz="3300" dirty="0">
                <a:solidFill>
                  <a:srgbClr val="FF0000"/>
                </a:solidFill>
              </a:rPr>
              <a:t> </a:t>
            </a:r>
            <a:r>
              <a:rPr lang="en-US" sz="3300" dirty="0"/>
              <a:t>- Typically the Internet Protocol (IP) address of the data’s (packet) destination.</a:t>
            </a:r>
          </a:p>
          <a:p>
            <a:pPr lvl="1">
              <a:defRPr/>
            </a:pPr>
            <a:r>
              <a:rPr lang="en-US" sz="3300" b="1" dirty="0">
                <a:solidFill>
                  <a:srgbClr val="FF0000"/>
                </a:solidFill>
              </a:rPr>
              <a:t>Source address</a:t>
            </a:r>
            <a:r>
              <a:rPr lang="en-US" sz="3300" dirty="0">
                <a:solidFill>
                  <a:srgbClr val="FF0000"/>
                </a:solidFill>
              </a:rPr>
              <a:t> </a:t>
            </a:r>
            <a:r>
              <a:rPr lang="en-US" sz="3300" dirty="0"/>
              <a:t>- Where the information came from (typically an IP address).</a:t>
            </a:r>
          </a:p>
          <a:p>
            <a:pPr lvl="1">
              <a:defRPr/>
            </a:pPr>
            <a:r>
              <a:rPr lang="en-US" sz="3300" b="1" dirty="0">
                <a:solidFill>
                  <a:srgbClr val="FF0000"/>
                </a:solidFill>
              </a:rPr>
              <a:t>Possible routes</a:t>
            </a:r>
            <a:r>
              <a:rPr lang="en-US" sz="3300" dirty="0">
                <a:solidFill>
                  <a:srgbClr val="FF0000"/>
                </a:solidFill>
              </a:rPr>
              <a:t> </a:t>
            </a:r>
            <a:r>
              <a:rPr lang="en-US" sz="3300" dirty="0"/>
              <a:t>- Routes that can get information from its present location or source to some other location (</a:t>
            </a:r>
            <a:r>
              <a:rPr lang="en-US" sz="3300" dirty="0">
                <a:solidFill>
                  <a:srgbClr val="FF0000"/>
                </a:solidFill>
              </a:rPr>
              <a:t>the destination or closest known point</a:t>
            </a:r>
            <a:r>
              <a:rPr lang="en-US" sz="3300" dirty="0"/>
              <a:t>).</a:t>
            </a:r>
          </a:p>
          <a:p>
            <a:pPr lvl="1">
              <a:defRPr/>
            </a:pPr>
            <a:r>
              <a:rPr lang="en-US" sz="3300" b="1" dirty="0">
                <a:solidFill>
                  <a:srgbClr val="FF0000"/>
                </a:solidFill>
              </a:rPr>
              <a:t>Best route</a:t>
            </a:r>
            <a:r>
              <a:rPr lang="en-US" sz="3300" dirty="0">
                <a:solidFill>
                  <a:srgbClr val="FF0000"/>
                </a:solidFill>
              </a:rPr>
              <a:t> </a:t>
            </a:r>
            <a:r>
              <a:rPr lang="en-US" sz="3300" dirty="0"/>
              <a:t>- The best path to the intended destination. (“Best” can mean many things.)</a:t>
            </a:r>
          </a:p>
          <a:p>
            <a:pPr lvl="1">
              <a:defRPr/>
            </a:pPr>
            <a:r>
              <a:rPr lang="en-US" sz="3300" b="1" dirty="0">
                <a:solidFill>
                  <a:srgbClr val="FF0000"/>
                </a:solidFill>
              </a:rPr>
              <a:t>Status of routes</a:t>
            </a:r>
            <a:r>
              <a:rPr lang="en-US" sz="3300" dirty="0">
                <a:solidFill>
                  <a:srgbClr val="FF0000"/>
                </a:solidFill>
              </a:rPr>
              <a:t> </a:t>
            </a:r>
            <a:r>
              <a:rPr lang="en-US" sz="3300" dirty="0"/>
              <a:t>- The current state of routes, which routers track to ensure timely delivery of information.</a:t>
            </a:r>
          </a:p>
          <a:p>
            <a:pPr>
              <a:defRPr/>
            </a:pPr>
            <a:endParaRPr lang="en-US" dirty="0"/>
          </a:p>
        </p:txBody>
      </p:sp>
      <p:sp>
        <p:nvSpPr>
          <p:cNvPr id="28676" name="Slide Number Placeholder 3"/>
          <p:cNvSpPr>
            <a:spLocks noGrp="1"/>
          </p:cNvSpPr>
          <p:nvPr>
            <p:ph type="sldNum" sz="quarter" idx="12"/>
          </p:nvPr>
        </p:nvSpPr>
        <p:spPr>
          <a:noFill/>
        </p:spPr>
        <p:txBody>
          <a:bodyPr/>
          <a:lstStyle/>
          <a:p>
            <a:fld id="{1E9738B7-665C-4D18-82C2-93227BB6B121}" type="slidenum">
              <a:rPr lang="en-US" smtClean="0"/>
              <a:pPr/>
              <a:t>61</a:t>
            </a:fld>
            <a:endParaRPr lang="en-US"/>
          </a:p>
        </p:txBody>
      </p:sp>
    </p:spTree>
    <p:extLst>
      <p:ext uri="{BB962C8B-B14F-4D97-AF65-F5344CB8AC3E}">
        <p14:creationId xmlns:p14="http://schemas.microsoft.com/office/powerpoint/2010/main" val="15973170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228600"/>
            <a:ext cx="8229600" cy="808038"/>
          </a:xfrm>
        </p:spPr>
        <p:txBody>
          <a:bodyPr/>
          <a:lstStyle/>
          <a:p>
            <a:r>
              <a:rPr lang="en-US" sz="3600" b="1"/>
              <a:t>What Exactly Does “Best” Mean?</a:t>
            </a:r>
            <a:endParaRPr lang="en-US" sz="3600"/>
          </a:p>
        </p:txBody>
      </p:sp>
      <p:sp>
        <p:nvSpPr>
          <p:cNvPr id="3" name="Text Placeholder 2"/>
          <p:cNvSpPr>
            <a:spLocks noGrp="1"/>
          </p:cNvSpPr>
          <p:nvPr>
            <p:ph type="body" sz="half" idx="1"/>
          </p:nvPr>
        </p:nvSpPr>
        <p:spPr>
          <a:xfrm>
            <a:off x="457200" y="1066800"/>
            <a:ext cx="8305800" cy="5486400"/>
          </a:xfrm>
        </p:spPr>
        <p:txBody>
          <a:bodyPr>
            <a:normAutofit/>
          </a:bodyPr>
          <a:lstStyle/>
          <a:p>
            <a:pPr>
              <a:defRPr/>
            </a:pPr>
            <a:r>
              <a:rPr lang="en-US" dirty="0"/>
              <a:t>Routers often make decisions about the </a:t>
            </a:r>
            <a:r>
              <a:rPr lang="en-US" dirty="0">
                <a:solidFill>
                  <a:srgbClr val="FF0000"/>
                </a:solidFill>
              </a:rPr>
              <a:t>best possible </a:t>
            </a:r>
            <a:r>
              <a:rPr lang="en-US" dirty="0"/>
              <a:t>path to get information from a source to a destination. “Best,” however, is </a:t>
            </a:r>
            <a:r>
              <a:rPr lang="en-US" dirty="0">
                <a:solidFill>
                  <a:srgbClr val="FF0000"/>
                </a:solidFill>
              </a:rPr>
              <a:t>loosely defined</a:t>
            </a:r>
            <a:r>
              <a:rPr lang="en-US" dirty="0"/>
              <a:t>, and it depends on what is </a:t>
            </a:r>
            <a:r>
              <a:rPr lang="en-US" dirty="0">
                <a:solidFill>
                  <a:srgbClr val="FF0000"/>
                </a:solidFill>
              </a:rPr>
              <a:t>valued by the network</a:t>
            </a:r>
            <a:r>
              <a:rPr lang="en-US" dirty="0"/>
              <a:t>. These measurements of value are referred to as </a:t>
            </a:r>
            <a:r>
              <a:rPr lang="en-US" dirty="0">
                <a:solidFill>
                  <a:srgbClr val="FF0000"/>
                </a:solidFill>
              </a:rPr>
              <a:t>metrics</a:t>
            </a:r>
            <a:r>
              <a:rPr lang="en-US" dirty="0"/>
              <a:t>. Which metrics are valued by the network is determined by the network administrator. Several metrics are listed here: </a:t>
            </a:r>
          </a:p>
          <a:p>
            <a:pPr lvl="1">
              <a:defRPr/>
            </a:pPr>
            <a:r>
              <a:rPr lang="en-US" b="1" dirty="0">
                <a:solidFill>
                  <a:srgbClr val="FF0000"/>
                </a:solidFill>
              </a:rPr>
              <a:t>Hop count</a:t>
            </a:r>
            <a:r>
              <a:rPr lang="en-US" dirty="0">
                <a:solidFill>
                  <a:srgbClr val="FF0000"/>
                </a:solidFill>
              </a:rPr>
              <a:t> </a:t>
            </a:r>
            <a:r>
              <a:rPr lang="en-US" dirty="0"/>
              <a:t>- Number of times a packet goes through a router.</a:t>
            </a:r>
          </a:p>
          <a:p>
            <a:pPr lvl="1">
              <a:defRPr/>
            </a:pPr>
            <a:r>
              <a:rPr lang="en-US" b="1" dirty="0">
                <a:solidFill>
                  <a:srgbClr val="FF0000"/>
                </a:solidFill>
              </a:rPr>
              <a:t>Delay time</a:t>
            </a:r>
            <a:r>
              <a:rPr lang="en-US" dirty="0">
                <a:solidFill>
                  <a:srgbClr val="FF0000"/>
                </a:solidFill>
              </a:rPr>
              <a:t> </a:t>
            </a:r>
            <a:r>
              <a:rPr lang="en-US" dirty="0"/>
              <a:t>- Time required to reach the destination.</a:t>
            </a:r>
          </a:p>
          <a:p>
            <a:pPr lvl="1">
              <a:defRPr/>
            </a:pPr>
            <a:r>
              <a:rPr lang="en-US" b="1" dirty="0">
                <a:solidFill>
                  <a:srgbClr val="FF0000"/>
                </a:solidFill>
              </a:rPr>
              <a:t>Reliability</a:t>
            </a:r>
            <a:r>
              <a:rPr lang="en-US" dirty="0"/>
              <a:t> - Bit-error rate of each network link.</a:t>
            </a:r>
          </a:p>
          <a:p>
            <a:pPr lvl="1">
              <a:defRPr/>
            </a:pPr>
            <a:r>
              <a:rPr lang="en-US" b="1" dirty="0">
                <a:solidFill>
                  <a:srgbClr val="FF0000"/>
                </a:solidFill>
              </a:rPr>
              <a:t>Maximum transmission unit (MTU)</a:t>
            </a:r>
            <a:r>
              <a:rPr lang="en-US" dirty="0"/>
              <a:t> - Maximum message length (or packet size) allowed on the path.</a:t>
            </a:r>
          </a:p>
          <a:p>
            <a:pPr lvl="1">
              <a:defRPr/>
            </a:pPr>
            <a:r>
              <a:rPr lang="en-US" b="1" dirty="0">
                <a:solidFill>
                  <a:srgbClr val="FF0000"/>
                </a:solidFill>
              </a:rPr>
              <a:t>Cost</a:t>
            </a:r>
            <a:r>
              <a:rPr lang="en-US" dirty="0"/>
              <a:t> - Arbitrary value based on a network- administrator‘ determined value. Usually some combination of other metrics.</a:t>
            </a:r>
          </a:p>
          <a:p>
            <a:pPr>
              <a:defRPr/>
            </a:pPr>
            <a:endParaRPr lang="en-US" dirty="0"/>
          </a:p>
        </p:txBody>
      </p:sp>
      <p:sp>
        <p:nvSpPr>
          <p:cNvPr id="29700" name="Slide Number Placeholder 3"/>
          <p:cNvSpPr>
            <a:spLocks noGrp="1"/>
          </p:cNvSpPr>
          <p:nvPr>
            <p:ph type="sldNum" sz="quarter" idx="12"/>
          </p:nvPr>
        </p:nvSpPr>
        <p:spPr>
          <a:noFill/>
        </p:spPr>
        <p:txBody>
          <a:bodyPr/>
          <a:lstStyle/>
          <a:p>
            <a:fld id="{F1C93D7E-DE4C-4075-BE8B-90383D69A9D0}" type="slidenum">
              <a:rPr lang="en-US" smtClean="0"/>
              <a:pPr/>
              <a:t>62</a:t>
            </a:fld>
            <a:endParaRPr lang="en-US"/>
          </a:p>
        </p:txBody>
      </p:sp>
    </p:spTree>
    <p:extLst>
      <p:ext uri="{BB962C8B-B14F-4D97-AF65-F5344CB8AC3E}">
        <p14:creationId xmlns:p14="http://schemas.microsoft.com/office/powerpoint/2010/main" val="8076277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76200"/>
            <a:ext cx="8229600" cy="639763"/>
          </a:xfrm>
        </p:spPr>
        <p:txBody>
          <a:bodyPr/>
          <a:lstStyle/>
          <a:p>
            <a:r>
              <a:rPr lang="en-US" sz="3600"/>
              <a:t>Static Versus Dynamic</a:t>
            </a:r>
          </a:p>
        </p:txBody>
      </p:sp>
      <p:sp>
        <p:nvSpPr>
          <p:cNvPr id="3" name="Text Placeholder 2"/>
          <p:cNvSpPr>
            <a:spLocks noGrp="1"/>
          </p:cNvSpPr>
          <p:nvPr>
            <p:ph type="body" sz="half" idx="1"/>
          </p:nvPr>
        </p:nvSpPr>
        <p:spPr>
          <a:xfrm>
            <a:off x="228600" y="762000"/>
            <a:ext cx="8763000" cy="5943600"/>
          </a:xfrm>
        </p:spPr>
        <p:txBody>
          <a:bodyPr>
            <a:normAutofit/>
          </a:bodyPr>
          <a:lstStyle/>
          <a:p>
            <a:pPr>
              <a:defRPr/>
            </a:pPr>
            <a:r>
              <a:rPr lang="en-US" dirty="0"/>
              <a:t>Routers </a:t>
            </a:r>
            <a:r>
              <a:rPr lang="en-US" dirty="0">
                <a:solidFill>
                  <a:srgbClr val="FF0000"/>
                </a:solidFill>
              </a:rPr>
              <a:t>must learn </a:t>
            </a:r>
            <a:r>
              <a:rPr lang="en-US" dirty="0"/>
              <a:t>about the network around them to </a:t>
            </a:r>
            <a:r>
              <a:rPr lang="en-US" dirty="0">
                <a:solidFill>
                  <a:srgbClr val="FF0000"/>
                </a:solidFill>
              </a:rPr>
              <a:t>make determinations </a:t>
            </a:r>
            <a:r>
              <a:rPr lang="en-US" dirty="0"/>
              <a:t>on where to send packets. This information can either be </a:t>
            </a:r>
            <a:r>
              <a:rPr lang="en-US" dirty="0">
                <a:solidFill>
                  <a:srgbClr val="FF0000"/>
                </a:solidFill>
              </a:rPr>
              <a:t>manually entered </a:t>
            </a:r>
            <a:r>
              <a:rPr lang="en-US" dirty="0"/>
              <a:t>(static routes) or </a:t>
            </a:r>
            <a:r>
              <a:rPr lang="en-US" dirty="0">
                <a:solidFill>
                  <a:srgbClr val="FF0000"/>
                </a:solidFill>
              </a:rPr>
              <a:t>learned from other routers </a:t>
            </a:r>
            <a:r>
              <a:rPr lang="en-US" dirty="0"/>
              <a:t>in the network (dynamic routes): </a:t>
            </a:r>
          </a:p>
          <a:p>
            <a:pPr>
              <a:defRPr/>
            </a:pPr>
            <a:r>
              <a:rPr lang="en-US" b="1" dirty="0"/>
              <a:t>Static routes</a:t>
            </a:r>
            <a:r>
              <a:rPr lang="en-US" dirty="0"/>
              <a:t> - When a network administrator manually enters information about a route, it is considered a </a:t>
            </a:r>
            <a:r>
              <a:rPr lang="en-US" dirty="0">
                <a:solidFill>
                  <a:srgbClr val="FF0000"/>
                </a:solidFill>
              </a:rPr>
              <a:t>static route</a:t>
            </a:r>
            <a:r>
              <a:rPr lang="en-US" dirty="0"/>
              <a:t>. Only a network administrator can change this information. (That is, the router does not learn from, or update, its routing tables based on network events.) Static routes allow </a:t>
            </a:r>
            <a:r>
              <a:rPr lang="en-US" dirty="0">
                <a:solidFill>
                  <a:srgbClr val="FF0000"/>
                </a:solidFill>
              </a:rPr>
              <a:t>for tight control of packets </a:t>
            </a:r>
            <a:r>
              <a:rPr lang="en-US" dirty="0"/>
              <a:t>but are difficult to </a:t>
            </a:r>
            <a:r>
              <a:rPr lang="en-US" dirty="0">
                <a:solidFill>
                  <a:srgbClr val="FF0000"/>
                </a:solidFill>
              </a:rPr>
              <a:t>maintain</a:t>
            </a:r>
            <a:r>
              <a:rPr lang="en-US" dirty="0"/>
              <a:t> and </a:t>
            </a:r>
            <a:r>
              <a:rPr lang="en-US" dirty="0">
                <a:solidFill>
                  <a:srgbClr val="FF0000"/>
                </a:solidFill>
              </a:rPr>
              <a:t>prone to human error</a:t>
            </a:r>
            <a:r>
              <a:rPr lang="en-US" dirty="0"/>
              <a:t>.</a:t>
            </a:r>
          </a:p>
          <a:p>
            <a:pPr>
              <a:defRPr/>
            </a:pPr>
            <a:r>
              <a:rPr lang="en-US" b="1" dirty="0"/>
              <a:t>Dynamic routes</a:t>
            </a:r>
            <a:r>
              <a:rPr lang="en-US" dirty="0"/>
              <a:t> - Routers on a network can learn about possible routes and current route status from other routers in the network. Routes learned in this way are called </a:t>
            </a:r>
            <a:r>
              <a:rPr lang="en-US" dirty="0">
                <a:solidFill>
                  <a:srgbClr val="FF0000"/>
                </a:solidFill>
              </a:rPr>
              <a:t>dynamic routes</a:t>
            </a:r>
            <a:r>
              <a:rPr lang="en-US" dirty="0"/>
              <a:t>. Routers in dynamic routes learn about changes in the network </a:t>
            </a:r>
            <a:r>
              <a:rPr lang="en-US" dirty="0">
                <a:solidFill>
                  <a:srgbClr val="FF0000"/>
                </a:solidFill>
              </a:rPr>
              <a:t>without administrative intervention </a:t>
            </a:r>
            <a:r>
              <a:rPr lang="en-US" dirty="0"/>
              <a:t>and </a:t>
            </a:r>
            <a:r>
              <a:rPr lang="en-US" dirty="0">
                <a:solidFill>
                  <a:srgbClr val="FF0000"/>
                </a:solidFill>
              </a:rPr>
              <a:t>automatically propagate </a:t>
            </a:r>
            <a:r>
              <a:rPr lang="en-US" dirty="0"/>
              <a:t>them throughout the network.</a:t>
            </a:r>
          </a:p>
          <a:p>
            <a:pPr>
              <a:defRPr/>
            </a:pPr>
            <a:endParaRPr lang="en-US" dirty="0"/>
          </a:p>
        </p:txBody>
      </p:sp>
      <p:sp>
        <p:nvSpPr>
          <p:cNvPr id="30724" name="Slide Number Placeholder 3"/>
          <p:cNvSpPr>
            <a:spLocks noGrp="1"/>
          </p:cNvSpPr>
          <p:nvPr>
            <p:ph type="sldNum" sz="quarter" idx="12"/>
          </p:nvPr>
        </p:nvSpPr>
        <p:spPr>
          <a:noFill/>
        </p:spPr>
        <p:txBody>
          <a:bodyPr/>
          <a:lstStyle/>
          <a:p>
            <a:fld id="{A5ADB5B7-482A-4421-A62D-161BDB7E5FDF}" type="slidenum">
              <a:rPr lang="en-US" smtClean="0"/>
              <a:pPr/>
              <a:t>63</a:t>
            </a:fld>
            <a:endParaRPr lang="en-US"/>
          </a:p>
        </p:txBody>
      </p:sp>
    </p:spTree>
    <p:extLst>
      <p:ext uri="{BB962C8B-B14F-4D97-AF65-F5344CB8AC3E}">
        <p14:creationId xmlns:p14="http://schemas.microsoft.com/office/powerpoint/2010/main" val="27702547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30163"/>
            <a:ext cx="8229600" cy="579437"/>
          </a:xfrm>
        </p:spPr>
        <p:txBody>
          <a:bodyPr>
            <a:normAutofit fontScale="90000"/>
          </a:bodyPr>
          <a:lstStyle/>
          <a:p>
            <a:r>
              <a:rPr lang="en-US" sz="3600">
                <a:solidFill>
                  <a:srgbClr val="CC00FF"/>
                </a:solidFill>
              </a:rPr>
              <a:t>Flat Versus Hierarchical Routing</a:t>
            </a:r>
          </a:p>
        </p:txBody>
      </p:sp>
      <p:sp>
        <p:nvSpPr>
          <p:cNvPr id="31747" name="Text Placeholder 2"/>
          <p:cNvSpPr>
            <a:spLocks noGrp="1"/>
          </p:cNvSpPr>
          <p:nvPr>
            <p:ph type="body" sz="half" idx="1"/>
          </p:nvPr>
        </p:nvSpPr>
        <p:spPr>
          <a:xfrm>
            <a:off x="228600" y="609600"/>
            <a:ext cx="8763000" cy="6096000"/>
          </a:xfrm>
        </p:spPr>
        <p:txBody>
          <a:bodyPr/>
          <a:lstStyle/>
          <a:p>
            <a:r>
              <a:rPr lang="en-US"/>
              <a:t>With flat networks, all routers must keep track of </a:t>
            </a:r>
            <a:r>
              <a:rPr lang="en-US">
                <a:solidFill>
                  <a:srgbClr val="FF0000"/>
                </a:solidFill>
              </a:rPr>
              <a:t>all other routers on the network</a:t>
            </a:r>
            <a:r>
              <a:rPr lang="en-US"/>
              <a:t>. As networks grow, the amount of information contained in the routing tables increases. </a:t>
            </a:r>
          </a:p>
          <a:p>
            <a:r>
              <a:rPr lang="en-US"/>
              <a:t>Although this method is simple, it can result in </a:t>
            </a:r>
            <a:r>
              <a:rPr lang="en-US">
                <a:solidFill>
                  <a:srgbClr val="FF0000"/>
                </a:solidFill>
              </a:rPr>
              <a:t>poor network performance </a:t>
            </a:r>
            <a:r>
              <a:rPr lang="en-US"/>
              <a:t>because the number of routing updates traffic grows with each new router. </a:t>
            </a:r>
          </a:p>
          <a:p>
            <a:r>
              <a:rPr lang="en-US"/>
              <a:t>Hierarchical networks segment routers into </a:t>
            </a:r>
            <a:r>
              <a:rPr lang="en-US">
                <a:solidFill>
                  <a:srgbClr val="FF0000"/>
                </a:solidFill>
              </a:rPr>
              <a:t>logical groupings</a:t>
            </a:r>
            <a:r>
              <a:rPr lang="en-US"/>
              <a:t>. This arrangement simplifies routing tables and greatly reduces overhead traffic. </a:t>
            </a:r>
          </a:p>
          <a:p>
            <a:endParaRPr lang="en-US"/>
          </a:p>
        </p:txBody>
      </p:sp>
      <p:sp>
        <p:nvSpPr>
          <p:cNvPr id="31748" name="Slide Number Placeholder 3"/>
          <p:cNvSpPr>
            <a:spLocks noGrp="1"/>
          </p:cNvSpPr>
          <p:nvPr>
            <p:ph type="sldNum" sz="quarter" idx="12"/>
          </p:nvPr>
        </p:nvSpPr>
        <p:spPr>
          <a:noFill/>
        </p:spPr>
        <p:txBody>
          <a:bodyPr/>
          <a:lstStyle/>
          <a:p>
            <a:fld id="{16352D7F-BBAF-4CB4-BBE5-F2FBAF09643E}" type="slidenum">
              <a:rPr lang="en-US" smtClean="0"/>
              <a:pPr/>
              <a:t>64</a:t>
            </a:fld>
            <a:endParaRPr lang="en-US"/>
          </a:p>
        </p:txBody>
      </p:sp>
    </p:spTree>
    <p:extLst>
      <p:ext uri="{BB962C8B-B14F-4D97-AF65-F5344CB8AC3E}">
        <p14:creationId xmlns:p14="http://schemas.microsoft.com/office/powerpoint/2010/main" val="12138911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0"/>
            <a:ext cx="8229600" cy="533400"/>
          </a:xfrm>
        </p:spPr>
        <p:txBody>
          <a:bodyPr/>
          <a:lstStyle/>
          <a:p>
            <a:r>
              <a:rPr lang="en-US" sz="2800" b="1">
                <a:solidFill>
                  <a:srgbClr val="CC00FF"/>
                </a:solidFill>
              </a:rPr>
              <a:t>Distance-Vector Versus Link-State Routing</a:t>
            </a:r>
            <a:endParaRPr lang="en-US" sz="2800">
              <a:solidFill>
                <a:srgbClr val="CC00FF"/>
              </a:solidFill>
            </a:endParaRPr>
          </a:p>
        </p:txBody>
      </p:sp>
      <p:sp>
        <p:nvSpPr>
          <p:cNvPr id="3" name="Text Placeholder 2"/>
          <p:cNvSpPr>
            <a:spLocks noGrp="1"/>
          </p:cNvSpPr>
          <p:nvPr>
            <p:ph type="body" sz="half" idx="1"/>
          </p:nvPr>
        </p:nvSpPr>
        <p:spPr>
          <a:xfrm>
            <a:off x="0" y="609600"/>
            <a:ext cx="9144000" cy="5943600"/>
          </a:xfrm>
        </p:spPr>
        <p:txBody>
          <a:bodyPr>
            <a:normAutofit fontScale="92500" lnSpcReduction="10000"/>
          </a:bodyPr>
          <a:lstStyle/>
          <a:p>
            <a:pPr>
              <a:defRPr/>
            </a:pPr>
            <a:r>
              <a:rPr lang="en-US" sz="2800" dirty="0"/>
              <a:t>The two main classes of routing are distant vector routing and link-state routing. With distance-vector routing, routers </a:t>
            </a:r>
            <a:r>
              <a:rPr lang="en-US" sz="2800" dirty="0">
                <a:solidFill>
                  <a:srgbClr val="FF0000"/>
                </a:solidFill>
              </a:rPr>
              <a:t>share their routing table information with each other</a:t>
            </a:r>
            <a:r>
              <a:rPr lang="en-US" sz="2800" dirty="0"/>
              <a:t>. Also referred to as </a:t>
            </a:r>
            <a:r>
              <a:rPr lang="en-US" sz="2800" dirty="0">
                <a:solidFill>
                  <a:srgbClr val="FF0000"/>
                </a:solidFill>
              </a:rPr>
              <a:t>“routing by rumor,” </a:t>
            </a:r>
            <a:r>
              <a:rPr lang="en-US" sz="2800" dirty="0"/>
              <a:t>each router provides and receives updates from its direct neighbor.</a:t>
            </a:r>
          </a:p>
          <a:p>
            <a:pPr>
              <a:defRPr/>
            </a:pPr>
            <a:r>
              <a:rPr lang="en-US" sz="2800" dirty="0"/>
              <a:t>The only information a router knows about a remote network is the distance or metric to reach that network and which path or interface to use to get there</a:t>
            </a:r>
          </a:p>
          <a:p>
            <a:pPr>
              <a:defRPr/>
            </a:pPr>
            <a:r>
              <a:rPr lang="en-US" sz="2800" dirty="0"/>
              <a:t>A distance vector describes the </a:t>
            </a:r>
            <a:r>
              <a:rPr lang="en-US" sz="2800" dirty="0">
                <a:solidFill>
                  <a:srgbClr val="FF0000"/>
                </a:solidFill>
              </a:rPr>
              <a:t>direction</a:t>
            </a:r>
            <a:r>
              <a:rPr lang="en-US" sz="2800" dirty="0"/>
              <a:t> (port) and the </a:t>
            </a:r>
            <a:r>
              <a:rPr lang="en-US" sz="2800" dirty="0">
                <a:solidFill>
                  <a:srgbClr val="FF0000"/>
                </a:solidFill>
              </a:rPr>
              <a:t>distance</a:t>
            </a:r>
            <a:r>
              <a:rPr lang="en-US" sz="2800" dirty="0"/>
              <a:t> (</a:t>
            </a:r>
            <a:r>
              <a:rPr lang="en-US" sz="2800" dirty="0">
                <a:solidFill>
                  <a:srgbClr val="FF0000"/>
                </a:solidFill>
              </a:rPr>
              <a:t>number of hops or other metric</a:t>
            </a:r>
            <a:r>
              <a:rPr lang="en-US" sz="2800" dirty="0"/>
              <a:t>) to some other router. When a router receives information from another router, </a:t>
            </a:r>
            <a:r>
              <a:rPr lang="en-US" sz="2800" dirty="0">
                <a:solidFill>
                  <a:srgbClr val="FF0000"/>
                </a:solidFill>
              </a:rPr>
              <a:t>it increments whatever metric it is using</a:t>
            </a:r>
            <a:r>
              <a:rPr lang="en-US" sz="2800" dirty="0"/>
              <a:t>. This process is called </a:t>
            </a:r>
            <a:r>
              <a:rPr lang="en-US" sz="2800" dirty="0">
                <a:solidFill>
                  <a:srgbClr val="FF0000"/>
                </a:solidFill>
              </a:rPr>
              <a:t>distance accumulation. </a:t>
            </a:r>
          </a:p>
          <a:p>
            <a:pPr>
              <a:defRPr/>
            </a:pPr>
            <a:r>
              <a:rPr lang="en-US" sz="2800" dirty="0"/>
              <a:t>Routers using this method </a:t>
            </a:r>
            <a:r>
              <a:rPr lang="en-US" sz="2800" dirty="0">
                <a:solidFill>
                  <a:srgbClr val="FF0000"/>
                </a:solidFill>
              </a:rPr>
              <a:t>know the distance</a:t>
            </a:r>
            <a:r>
              <a:rPr lang="en-US" sz="2800" dirty="0"/>
              <a:t> between any two points in the network, but they do not know the </a:t>
            </a:r>
            <a:r>
              <a:rPr lang="en-US" sz="2800" dirty="0">
                <a:solidFill>
                  <a:srgbClr val="FF0000"/>
                </a:solidFill>
              </a:rPr>
              <a:t>exact topology of an internetwork</a:t>
            </a:r>
            <a:r>
              <a:rPr lang="en-US" sz="2800" dirty="0"/>
              <a:t>.</a:t>
            </a:r>
          </a:p>
        </p:txBody>
      </p:sp>
      <p:sp>
        <p:nvSpPr>
          <p:cNvPr id="32772" name="Slide Number Placeholder 3"/>
          <p:cNvSpPr>
            <a:spLocks noGrp="1"/>
          </p:cNvSpPr>
          <p:nvPr>
            <p:ph type="sldNum" sz="quarter" idx="12"/>
          </p:nvPr>
        </p:nvSpPr>
        <p:spPr>
          <a:noFill/>
        </p:spPr>
        <p:txBody>
          <a:bodyPr/>
          <a:lstStyle/>
          <a:p>
            <a:fld id="{045CDB7D-A068-4AC3-85FA-25C8614AF885}" type="slidenum">
              <a:rPr lang="en-US" smtClean="0"/>
              <a:pPr/>
              <a:t>65</a:t>
            </a:fld>
            <a:endParaRPr lang="en-US"/>
          </a:p>
        </p:txBody>
      </p:sp>
    </p:spTree>
    <p:extLst>
      <p:ext uri="{BB962C8B-B14F-4D97-AF65-F5344CB8AC3E}">
        <p14:creationId xmlns:p14="http://schemas.microsoft.com/office/powerpoint/2010/main" val="6553376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76200"/>
            <a:ext cx="8229600" cy="427038"/>
          </a:xfrm>
        </p:spPr>
        <p:txBody>
          <a:bodyPr>
            <a:normAutofit fontScale="90000"/>
          </a:bodyPr>
          <a:lstStyle/>
          <a:p>
            <a:r>
              <a:rPr lang="en-US"/>
              <a:t>…</a:t>
            </a:r>
          </a:p>
        </p:txBody>
      </p:sp>
      <p:sp>
        <p:nvSpPr>
          <p:cNvPr id="3" name="Text Placeholder 2"/>
          <p:cNvSpPr>
            <a:spLocks noGrp="1"/>
          </p:cNvSpPr>
          <p:nvPr>
            <p:ph type="body" sz="half" idx="1"/>
          </p:nvPr>
        </p:nvSpPr>
        <p:spPr>
          <a:xfrm>
            <a:off x="457200" y="762000"/>
            <a:ext cx="8686800" cy="5943600"/>
          </a:xfrm>
        </p:spPr>
        <p:txBody>
          <a:bodyPr>
            <a:normAutofit/>
          </a:bodyPr>
          <a:lstStyle/>
          <a:p>
            <a:pPr>
              <a:defRPr/>
            </a:pPr>
            <a:r>
              <a:rPr lang="en-US" dirty="0">
                <a:solidFill>
                  <a:srgbClr val="FF0000"/>
                </a:solidFill>
              </a:rPr>
              <a:t>Network discovery </a:t>
            </a:r>
            <a:r>
              <a:rPr lang="en-US" dirty="0"/>
              <a:t>is the process of learning about indirectly connected routers. During network discovery, routers accumulate metrics and learn the best paths to various destinations in the network.</a:t>
            </a:r>
          </a:p>
          <a:p>
            <a:pPr>
              <a:defRPr/>
            </a:pPr>
            <a:r>
              <a:rPr lang="en-US" dirty="0"/>
              <a:t>With link-state routing, also known as </a:t>
            </a:r>
            <a:r>
              <a:rPr lang="en-US" dirty="0">
                <a:solidFill>
                  <a:srgbClr val="FF0000"/>
                </a:solidFill>
              </a:rPr>
              <a:t>shortest path first (SPF), </a:t>
            </a:r>
            <a:r>
              <a:rPr lang="en-US" dirty="0"/>
              <a:t>each router maintains a </a:t>
            </a:r>
            <a:r>
              <a:rPr lang="en-US" dirty="0">
                <a:solidFill>
                  <a:srgbClr val="FF0000"/>
                </a:solidFill>
              </a:rPr>
              <a:t>database</a:t>
            </a:r>
            <a:r>
              <a:rPr lang="en-US" dirty="0"/>
              <a:t> of </a:t>
            </a:r>
            <a:r>
              <a:rPr lang="en-US" dirty="0">
                <a:solidFill>
                  <a:srgbClr val="FF0000"/>
                </a:solidFill>
              </a:rPr>
              <a:t>topology information </a:t>
            </a:r>
            <a:r>
              <a:rPr lang="en-US" dirty="0"/>
              <a:t>for the entire network. Link-state routing provides better scaling than distance-vector routing because it only sends updates when there is a change in the network, and then it only sends information specific to </a:t>
            </a:r>
            <a:r>
              <a:rPr lang="en-US" dirty="0">
                <a:solidFill>
                  <a:srgbClr val="FF0000"/>
                </a:solidFill>
              </a:rPr>
              <a:t>the change that occurred</a:t>
            </a:r>
            <a:r>
              <a:rPr lang="en-US" dirty="0"/>
              <a:t>. </a:t>
            </a:r>
          </a:p>
          <a:p>
            <a:pPr>
              <a:defRPr/>
            </a:pPr>
            <a:r>
              <a:rPr lang="en-US"/>
              <a:t>A </a:t>
            </a:r>
            <a:r>
              <a:rPr lang="en-US" dirty="0"/>
              <a:t>router configured with a link-state routing protocol can create a "complete view" or topology of the network by gathering information from all of the other routers.</a:t>
            </a:r>
          </a:p>
          <a:p>
            <a:pPr>
              <a:defRPr/>
            </a:pPr>
            <a:r>
              <a:rPr lang="en-US" dirty="0"/>
              <a:t>Distance vector uses </a:t>
            </a:r>
            <a:r>
              <a:rPr lang="en-US" dirty="0">
                <a:solidFill>
                  <a:srgbClr val="FF0000"/>
                </a:solidFill>
              </a:rPr>
              <a:t>regular updates </a:t>
            </a:r>
            <a:r>
              <a:rPr lang="en-US" dirty="0"/>
              <a:t>and sends the </a:t>
            </a:r>
            <a:r>
              <a:rPr lang="en-US" dirty="0">
                <a:solidFill>
                  <a:srgbClr val="FF0000"/>
                </a:solidFill>
              </a:rPr>
              <a:t>whole routing table every time</a:t>
            </a:r>
            <a:r>
              <a:rPr lang="en-US" dirty="0"/>
              <a:t>. Link-state routing also uses a hierarchical model, limiting the scope of route changes that occur.</a:t>
            </a:r>
          </a:p>
          <a:p>
            <a:pPr>
              <a:defRPr/>
            </a:pPr>
            <a:endParaRPr lang="en-US" dirty="0"/>
          </a:p>
        </p:txBody>
      </p:sp>
      <p:sp>
        <p:nvSpPr>
          <p:cNvPr id="33796" name="Slide Number Placeholder 4"/>
          <p:cNvSpPr>
            <a:spLocks noGrp="1"/>
          </p:cNvSpPr>
          <p:nvPr>
            <p:ph type="sldNum" sz="quarter" idx="12"/>
          </p:nvPr>
        </p:nvSpPr>
        <p:spPr>
          <a:noFill/>
        </p:spPr>
        <p:txBody>
          <a:bodyPr/>
          <a:lstStyle/>
          <a:p>
            <a:r>
              <a:rPr lang="en-US"/>
              <a:t>Page </a:t>
            </a:r>
            <a:fld id="{7EFD4189-736D-4D54-929D-D2A26F0E6F57}" type="slidenum">
              <a:rPr lang="en-US" smtClean="0"/>
              <a:pPr/>
              <a:t>66</a:t>
            </a:fld>
            <a:endParaRPr lang="en-US"/>
          </a:p>
        </p:txBody>
      </p:sp>
    </p:spTree>
    <p:extLst>
      <p:ext uri="{BB962C8B-B14F-4D97-AF65-F5344CB8AC3E}">
        <p14:creationId xmlns:p14="http://schemas.microsoft.com/office/powerpoint/2010/main" val="39787151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685800"/>
            <a:ext cx="8229600" cy="1066800"/>
          </a:xfrm>
          <a:noFill/>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b="1">
                <a:solidFill>
                  <a:srgbClr val="E4005C"/>
                </a:solidFill>
              </a:rPr>
              <a:t>WAN Technology Options</a:t>
            </a:r>
            <a:endParaRPr lang="en-GB" sz="4000" b="1">
              <a:solidFill>
                <a:srgbClr val="E4005C"/>
              </a:solidFill>
            </a:endParaRPr>
          </a:p>
        </p:txBody>
      </p:sp>
      <p:sp>
        <p:nvSpPr>
          <p:cNvPr id="34819" name="Rectangle 3"/>
          <p:cNvSpPr>
            <a:spLocks noGrp="1" noChangeArrowheads="1"/>
          </p:cNvSpPr>
          <p:nvPr>
            <p:ph type="body" sz="half" idx="1"/>
          </p:nvPr>
        </p:nvSpPr>
        <p:spPr>
          <a:xfrm>
            <a:off x="533400" y="1905000"/>
            <a:ext cx="8229600" cy="4525963"/>
          </a:xfrm>
        </p:spPr>
        <p:txBody>
          <a:bodyPr/>
          <a:lstStyle/>
          <a:p>
            <a:pPr marL="782638" lvl="1" indent="-260350" defTabSz="414338" eaLnBrk="1" hangingPunct="1">
              <a:lnSpc>
                <a:spcPct val="90000"/>
              </a:lnSpc>
              <a:spcBef>
                <a:spcPct val="50000"/>
              </a:spcBef>
              <a:buClr>
                <a:srgbClr val="CC0000"/>
              </a:buClr>
              <a:buFont typeface="Wingdings" pitchFamily="2" charset="2"/>
              <a:buBlip>
                <a:blip r:embed="rId3"/>
              </a:buBlip>
            </a:pPr>
            <a:r>
              <a:rPr lang="en-US" sz="2000" b="1">
                <a:solidFill>
                  <a:srgbClr val="000066"/>
                </a:solidFill>
              </a:rPr>
              <a:t>Dial-up</a:t>
            </a:r>
          </a:p>
          <a:p>
            <a:pPr marL="782638" lvl="1" indent="-260350" defTabSz="414338" eaLnBrk="1" hangingPunct="1">
              <a:lnSpc>
                <a:spcPct val="90000"/>
              </a:lnSpc>
              <a:spcBef>
                <a:spcPct val="50000"/>
              </a:spcBef>
              <a:buClr>
                <a:srgbClr val="CC0000"/>
              </a:buClr>
              <a:buFont typeface="Wingdings" pitchFamily="2" charset="2"/>
              <a:buBlip>
                <a:blip r:embed="rId3"/>
              </a:buBlip>
            </a:pPr>
            <a:r>
              <a:rPr lang="en-US" sz="2000" b="1">
                <a:solidFill>
                  <a:srgbClr val="000066"/>
                </a:solidFill>
              </a:rPr>
              <a:t>Leased Line</a:t>
            </a:r>
          </a:p>
          <a:p>
            <a:pPr marL="782638" lvl="1" indent="-260350" defTabSz="414338" eaLnBrk="1" hangingPunct="1">
              <a:lnSpc>
                <a:spcPct val="90000"/>
              </a:lnSpc>
              <a:spcBef>
                <a:spcPct val="50000"/>
              </a:spcBef>
              <a:buClr>
                <a:srgbClr val="CC0000"/>
              </a:buClr>
              <a:buFont typeface="Wingdings" pitchFamily="2" charset="2"/>
              <a:buBlip>
                <a:blip r:embed="rId3"/>
              </a:buBlip>
            </a:pPr>
            <a:r>
              <a:rPr lang="en-US" sz="2000" b="1">
                <a:solidFill>
                  <a:srgbClr val="000066"/>
                </a:solidFill>
              </a:rPr>
              <a:t>ISDN</a:t>
            </a:r>
          </a:p>
          <a:p>
            <a:pPr marL="782638" lvl="1" indent="-260350" defTabSz="414338" eaLnBrk="1" hangingPunct="1">
              <a:lnSpc>
                <a:spcPct val="90000"/>
              </a:lnSpc>
              <a:spcBef>
                <a:spcPct val="50000"/>
              </a:spcBef>
              <a:buClr>
                <a:srgbClr val="CC0000"/>
              </a:buClr>
              <a:buFont typeface="Wingdings" pitchFamily="2" charset="2"/>
              <a:buBlip>
                <a:blip r:embed="rId3"/>
              </a:buBlip>
            </a:pPr>
            <a:r>
              <a:rPr lang="en-US" sz="2000" b="1">
                <a:solidFill>
                  <a:srgbClr val="000066"/>
                </a:solidFill>
              </a:rPr>
              <a:t>DSL</a:t>
            </a:r>
          </a:p>
          <a:p>
            <a:pPr marL="782638" lvl="1" indent="-260350" defTabSz="414338" eaLnBrk="1" hangingPunct="1">
              <a:lnSpc>
                <a:spcPct val="90000"/>
              </a:lnSpc>
              <a:spcBef>
                <a:spcPct val="50000"/>
              </a:spcBef>
              <a:buClr>
                <a:srgbClr val="CC0000"/>
              </a:buClr>
              <a:buFont typeface="Wingdings" pitchFamily="2" charset="2"/>
              <a:buBlip>
                <a:blip r:embed="rId3"/>
              </a:buBlip>
            </a:pPr>
            <a:r>
              <a:rPr lang="en-US" sz="2000" b="1">
                <a:solidFill>
                  <a:srgbClr val="000066"/>
                </a:solidFill>
              </a:rPr>
              <a:t>X.25 technology</a:t>
            </a:r>
          </a:p>
          <a:p>
            <a:pPr marL="782638" lvl="1" indent="-260350" defTabSz="414338" eaLnBrk="1" hangingPunct="1">
              <a:lnSpc>
                <a:spcPct val="90000"/>
              </a:lnSpc>
              <a:spcBef>
                <a:spcPct val="50000"/>
              </a:spcBef>
              <a:buClr>
                <a:srgbClr val="CC0000"/>
              </a:buClr>
              <a:buFont typeface="Wingdings" pitchFamily="2" charset="2"/>
              <a:buBlip>
                <a:blip r:embed="rId3"/>
              </a:buBlip>
            </a:pPr>
            <a:r>
              <a:rPr lang="en-US" sz="2000" b="1">
                <a:solidFill>
                  <a:srgbClr val="000066"/>
                </a:solidFill>
              </a:rPr>
              <a:t>Frame relay and virtual circuit</a:t>
            </a:r>
          </a:p>
          <a:p>
            <a:pPr marL="782638" lvl="1" indent="-260350" defTabSz="414338" eaLnBrk="1" hangingPunct="1">
              <a:lnSpc>
                <a:spcPct val="90000"/>
              </a:lnSpc>
              <a:spcBef>
                <a:spcPct val="50000"/>
              </a:spcBef>
              <a:buClr>
                <a:srgbClr val="CC0000"/>
              </a:buClr>
              <a:buFont typeface="Wingdings" pitchFamily="2" charset="2"/>
              <a:buBlip>
                <a:blip r:embed="rId3"/>
              </a:buBlip>
            </a:pPr>
            <a:r>
              <a:rPr lang="en-US" sz="2000" b="1">
                <a:solidFill>
                  <a:srgbClr val="000066"/>
                </a:solidFill>
              </a:rPr>
              <a:t>ATM Technology</a:t>
            </a:r>
          </a:p>
          <a:p>
            <a:pPr marL="782638" lvl="1" indent="-260350" defTabSz="414338" eaLnBrk="1" hangingPunct="1">
              <a:lnSpc>
                <a:spcPct val="90000"/>
              </a:lnSpc>
              <a:spcBef>
                <a:spcPct val="50000"/>
              </a:spcBef>
              <a:buClr>
                <a:srgbClr val="CC0000"/>
              </a:buClr>
              <a:buFont typeface="Wingdings" pitchFamily="2" charset="2"/>
              <a:buBlip>
                <a:blip r:embed="rId3"/>
              </a:buBlip>
            </a:pPr>
            <a:r>
              <a:rPr lang="en-US" sz="2000" b="1">
                <a:solidFill>
                  <a:srgbClr val="000066"/>
                </a:solidFill>
              </a:rPr>
              <a:t>Cable Modem</a:t>
            </a:r>
          </a:p>
          <a:p>
            <a:pPr marL="782638" lvl="1" indent="-260350" defTabSz="414338" eaLnBrk="1" hangingPunct="1">
              <a:lnSpc>
                <a:spcPct val="90000"/>
              </a:lnSpc>
              <a:spcBef>
                <a:spcPct val="50000"/>
              </a:spcBef>
              <a:buClr>
                <a:srgbClr val="CC0000"/>
              </a:buClr>
              <a:buFont typeface="Wingdings" pitchFamily="2" charset="2"/>
              <a:buBlip>
                <a:blip r:embed="rId3"/>
              </a:buBlip>
            </a:pPr>
            <a:r>
              <a:rPr lang="en-US" sz="2000" b="1">
                <a:solidFill>
                  <a:srgbClr val="000066"/>
                </a:solidFill>
              </a:rPr>
              <a:t>Microwave Point-to-Point Link</a:t>
            </a:r>
          </a:p>
          <a:p>
            <a:pPr marL="782638" lvl="1" indent="-260350" defTabSz="414338" eaLnBrk="1" hangingPunct="1">
              <a:lnSpc>
                <a:spcPct val="90000"/>
              </a:lnSpc>
              <a:spcBef>
                <a:spcPct val="50000"/>
              </a:spcBef>
              <a:buClr>
                <a:srgbClr val="CC0000"/>
              </a:buClr>
              <a:buFont typeface="Wingdings" pitchFamily="2" charset="2"/>
              <a:buBlip>
                <a:blip r:embed="rId3"/>
              </a:buBlip>
            </a:pPr>
            <a:r>
              <a:rPr lang="en-US" sz="2000" b="1">
                <a:solidFill>
                  <a:srgbClr val="000066"/>
                </a:solidFill>
              </a:rPr>
              <a:t>VSAT</a:t>
            </a:r>
          </a:p>
          <a:p>
            <a:pPr marL="392113" indent="-293688" defTabSz="414338" eaLnBrk="1" hangingPunct="1">
              <a:lnSpc>
                <a:spcPct val="90000"/>
              </a:lnSpc>
              <a:spcBef>
                <a:spcPct val="50000"/>
              </a:spcBef>
              <a:buClr>
                <a:srgbClr val="CC0000"/>
              </a:buClr>
              <a:buFont typeface="Wingdings" pitchFamily="2" charset="2"/>
              <a:buBlip>
                <a:blip r:embed="rId3"/>
              </a:buBlip>
            </a:pPr>
            <a:endParaRPr lang="en-US" sz="2000" b="1">
              <a:solidFill>
                <a:srgbClr val="000066"/>
              </a:solidFill>
            </a:endParaRPr>
          </a:p>
        </p:txBody>
      </p:sp>
      <p:sp>
        <p:nvSpPr>
          <p:cNvPr id="34826" name="Slide Number Placeholder 9"/>
          <p:cNvSpPr>
            <a:spLocks noGrp="1"/>
          </p:cNvSpPr>
          <p:nvPr>
            <p:ph type="sldNum" sz="quarter" idx="12"/>
          </p:nvPr>
        </p:nvSpPr>
        <p:spPr>
          <a:noFill/>
        </p:spPr>
        <p:txBody>
          <a:bodyPr/>
          <a:lstStyle/>
          <a:p>
            <a:fld id="{0C7BE37F-3AF4-4F64-8E5E-889428DC6AAA}" type="slidenum">
              <a:rPr lang="en-US" smtClean="0"/>
              <a:pPr/>
              <a:t>67</a:t>
            </a:fld>
            <a:endParaRPr lang="en-US"/>
          </a:p>
        </p:txBody>
      </p:sp>
      <p:sp>
        <p:nvSpPr>
          <p:cNvPr id="34820"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US"/>
          </a:p>
        </p:txBody>
      </p:sp>
      <p:sp>
        <p:nvSpPr>
          <p:cNvPr id="34821"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US"/>
          </a:p>
        </p:txBody>
      </p:sp>
      <p:sp>
        <p:nvSpPr>
          <p:cNvPr id="34822"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US"/>
          </a:p>
        </p:txBody>
      </p:sp>
      <p:sp>
        <p:nvSpPr>
          <p:cNvPr id="34823"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34824" name="Text Box 8"/>
          <p:cNvSpPr txBox="1">
            <a:spLocks noChangeArrowheads="1"/>
          </p:cNvSpPr>
          <p:nvPr/>
        </p:nvSpPr>
        <p:spPr bwMode="auto">
          <a:xfrm>
            <a:off x="123825" y="104775"/>
            <a:ext cx="5819775" cy="260350"/>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b="1">
                <a:solidFill>
                  <a:schemeClr val="bg1"/>
                </a:solidFill>
              </a:rPr>
              <a:t>WAN Technologies</a:t>
            </a:r>
          </a:p>
        </p:txBody>
      </p:sp>
      <p:sp>
        <p:nvSpPr>
          <p:cNvPr id="34825"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269798555"/>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685800"/>
            <a:ext cx="8229600" cy="1066800"/>
          </a:xfrm>
          <a:noFill/>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b="1">
                <a:solidFill>
                  <a:srgbClr val="E4005C"/>
                </a:solidFill>
              </a:rPr>
              <a:t>Dial-up</a:t>
            </a:r>
            <a:endParaRPr lang="en-GB" sz="4000" b="1">
              <a:solidFill>
                <a:srgbClr val="E4005C"/>
              </a:solidFill>
            </a:endParaRPr>
          </a:p>
        </p:txBody>
      </p:sp>
      <p:sp>
        <p:nvSpPr>
          <p:cNvPr id="35843" name="Rectangle 3"/>
          <p:cNvSpPr>
            <a:spLocks noGrp="1" noChangeArrowheads="1"/>
          </p:cNvSpPr>
          <p:nvPr>
            <p:ph type="body" sz="half" idx="1"/>
          </p:nvPr>
        </p:nvSpPr>
        <p:spPr>
          <a:xfrm>
            <a:off x="457200" y="1600200"/>
            <a:ext cx="8534400" cy="4953000"/>
          </a:xfrm>
        </p:spPr>
        <p:txBody>
          <a:bodyPr/>
          <a:lstStyle/>
          <a:p>
            <a:pPr marL="392113" indent="-293688" algn="just" defTabSz="414338" eaLnBrk="1" hangingPunct="1">
              <a:lnSpc>
                <a:spcPct val="90000"/>
              </a:lnSpc>
              <a:spcBef>
                <a:spcPct val="50000"/>
              </a:spcBef>
              <a:buClr>
                <a:srgbClr val="CC0000"/>
              </a:buClr>
              <a:buFont typeface="Wingdings" pitchFamily="2" charset="2"/>
              <a:buBlip>
                <a:blip r:embed="rId3"/>
              </a:buBlip>
            </a:pPr>
            <a:r>
              <a:rPr lang="en-US" sz="2400" b="1">
                <a:solidFill>
                  <a:srgbClr val="000066"/>
                </a:solidFill>
              </a:rPr>
              <a:t>Uses </a:t>
            </a:r>
            <a:r>
              <a:rPr lang="en-US" sz="2400" b="1">
                <a:solidFill>
                  <a:srgbClr val="FF0000"/>
                </a:solidFill>
              </a:rPr>
              <a:t>POTS</a:t>
            </a:r>
            <a:r>
              <a:rPr lang="en-US" sz="2400" b="1">
                <a:solidFill>
                  <a:srgbClr val="000066"/>
                </a:solidFill>
              </a:rPr>
              <a:t> (Plain Old Telephone System)</a:t>
            </a:r>
          </a:p>
          <a:p>
            <a:pPr marL="392113" indent="-293688" algn="just" defTabSz="414338" eaLnBrk="1" hangingPunct="1">
              <a:lnSpc>
                <a:spcPct val="90000"/>
              </a:lnSpc>
              <a:spcBef>
                <a:spcPct val="50000"/>
              </a:spcBef>
              <a:buClr>
                <a:srgbClr val="CC0000"/>
              </a:buClr>
              <a:buFont typeface="Wingdings" pitchFamily="2" charset="2"/>
              <a:buBlip>
                <a:blip r:embed="rId3"/>
              </a:buBlip>
            </a:pPr>
            <a:r>
              <a:rPr lang="en-US" sz="2400" b="1">
                <a:solidFill>
                  <a:srgbClr val="000066"/>
                </a:solidFill>
              </a:rPr>
              <a:t>Provides a low cost need based access.</a:t>
            </a:r>
          </a:p>
          <a:p>
            <a:pPr marL="392113" indent="-293688" algn="just" defTabSz="414338" eaLnBrk="1" hangingPunct="1">
              <a:lnSpc>
                <a:spcPct val="90000"/>
              </a:lnSpc>
              <a:spcBef>
                <a:spcPct val="50000"/>
              </a:spcBef>
              <a:buClr>
                <a:srgbClr val="CC0000"/>
              </a:buClr>
              <a:buFont typeface="Wingdings" pitchFamily="2" charset="2"/>
              <a:buBlip>
                <a:blip r:embed="rId3"/>
              </a:buBlip>
            </a:pPr>
            <a:r>
              <a:rPr lang="en-US" sz="2400" b="1">
                <a:solidFill>
                  <a:srgbClr val="000066"/>
                </a:solidFill>
              </a:rPr>
              <a:t>Bandwidth 33.6 /56 Kbps.</a:t>
            </a:r>
          </a:p>
          <a:p>
            <a:pPr marL="392113" indent="-293688" algn="just" defTabSz="414338" eaLnBrk="1" hangingPunct="1">
              <a:lnSpc>
                <a:spcPct val="90000"/>
              </a:lnSpc>
              <a:spcBef>
                <a:spcPct val="50000"/>
              </a:spcBef>
              <a:buClr>
                <a:srgbClr val="CC0000"/>
              </a:buClr>
              <a:buFont typeface="Wingdings" pitchFamily="2" charset="2"/>
              <a:buBlip>
                <a:blip r:embed="rId3"/>
              </a:buBlip>
            </a:pPr>
            <a:r>
              <a:rPr lang="en-US" sz="2400" b="1">
                <a:solidFill>
                  <a:srgbClr val="000066"/>
                </a:solidFill>
              </a:rPr>
              <a:t>On the Customer End: Modem is connected to a Telephone Line</a:t>
            </a:r>
          </a:p>
          <a:p>
            <a:pPr marL="392113" indent="-293688" algn="just" defTabSz="414338" eaLnBrk="1" hangingPunct="1">
              <a:lnSpc>
                <a:spcPct val="90000"/>
              </a:lnSpc>
              <a:spcBef>
                <a:spcPct val="50000"/>
              </a:spcBef>
              <a:buClr>
                <a:srgbClr val="CC0000"/>
              </a:buClr>
              <a:buFont typeface="Wingdings" pitchFamily="2" charset="2"/>
              <a:buBlip>
                <a:blip r:embed="rId3"/>
              </a:buBlip>
            </a:pPr>
            <a:r>
              <a:rPr lang="en-US" sz="2400" b="1">
                <a:solidFill>
                  <a:srgbClr val="000066"/>
                </a:solidFill>
              </a:rPr>
              <a:t>On the Service Provider End: </a:t>
            </a:r>
            <a:r>
              <a:rPr lang="en-US" sz="2400" b="1">
                <a:solidFill>
                  <a:srgbClr val="FF0000"/>
                </a:solidFill>
              </a:rPr>
              <a:t>Remote Access Server </a:t>
            </a:r>
            <a:r>
              <a:rPr lang="en-US" sz="2400" b="1">
                <a:solidFill>
                  <a:srgbClr val="000066"/>
                </a:solidFill>
              </a:rPr>
              <a:t>(RAS) is connected to Telephone Lines (33.6 Kbps connectivity) or E1/R2 Line (56 Kbps connectivity)</a:t>
            </a:r>
          </a:p>
          <a:p>
            <a:pPr marL="392113" indent="-293688" algn="just" defTabSz="414338" eaLnBrk="1" hangingPunct="1">
              <a:lnSpc>
                <a:spcPct val="90000"/>
              </a:lnSpc>
              <a:spcBef>
                <a:spcPct val="50000"/>
              </a:spcBef>
              <a:buClr>
                <a:srgbClr val="CC0000"/>
              </a:buClr>
              <a:buFont typeface="Wingdings" pitchFamily="2" charset="2"/>
              <a:buBlip>
                <a:blip r:embed="rId3"/>
              </a:buBlip>
            </a:pPr>
            <a:r>
              <a:rPr lang="en-US" sz="2400" b="1">
                <a:solidFill>
                  <a:srgbClr val="000066"/>
                </a:solidFill>
              </a:rPr>
              <a:t>RAS provide </a:t>
            </a:r>
            <a:r>
              <a:rPr lang="en-US" sz="2400" b="1">
                <a:solidFill>
                  <a:srgbClr val="FF0000"/>
                </a:solidFill>
              </a:rPr>
              <a:t>dial in connectivity</a:t>
            </a:r>
            <a:r>
              <a:rPr lang="en-US" sz="2400" b="1">
                <a:solidFill>
                  <a:srgbClr val="000066"/>
                </a:solidFill>
              </a:rPr>
              <a:t>, </a:t>
            </a:r>
            <a:r>
              <a:rPr lang="en-US" sz="2400" b="1">
                <a:solidFill>
                  <a:srgbClr val="FF0000"/>
                </a:solidFill>
              </a:rPr>
              <a:t>authentication</a:t>
            </a:r>
            <a:r>
              <a:rPr lang="en-US" sz="2400" b="1">
                <a:solidFill>
                  <a:srgbClr val="000066"/>
                </a:solidFill>
              </a:rPr>
              <a:t> and </a:t>
            </a:r>
            <a:r>
              <a:rPr lang="en-US" sz="2400" b="1">
                <a:solidFill>
                  <a:srgbClr val="FF0000"/>
                </a:solidFill>
              </a:rPr>
              <a:t>metering</a:t>
            </a:r>
            <a:r>
              <a:rPr lang="en-US" sz="2400" b="1">
                <a:solidFill>
                  <a:srgbClr val="000066"/>
                </a:solidFill>
              </a:rPr>
              <a:t>.</a:t>
            </a:r>
          </a:p>
          <a:p>
            <a:pPr marL="392113" indent="-293688" algn="just" defTabSz="414338" eaLnBrk="1" hangingPunct="1">
              <a:lnSpc>
                <a:spcPct val="90000"/>
              </a:lnSpc>
              <a:spcBef>
                <a:spcPct val="50000"/>
              </a:spcBef>
              <a:buClr>
                <a:srgbClr val="CC0000"/>
              </a:buClr>
              <a:buFont typeface="Wingdings" pitchFamily="2" charset="2"/>
              <a:buBlip>
                <a:blip r:embed="rId3"/>
              </a:buBlip>
            </a:pPr>
            <a:r>
              <a:rPr lang="en-US" sz="2400" b="1">
                <a:solidFill>
                  <a:srgbClr val="000066"/>
                </a:solidFill>
              </a:rPr>
              <a:t>Achievable bandwidth depends on the line quality.</a:t>
            </a:r>
          </a:p>
        </p:txBody>
      </p:sp>
      <p:sp>
        <p:nvSpPr>
          <p:cNvPr id="35850" name="Slide Number Placeholder 9"/>
          <p:cNvSpPr>
            <a:spLocks noGrp="1"/>
          </p:cNvSpPr>
          <p:nvPr>
            <p:ph type="sldNum" sz="quarter" idx="12"/>
          </p:nvPr>
        </p:nvSpPr>
        <p:spPr>
          <a:noFill/>
        </p:spPr>
        <p:txBody>
          <a:bodyPr/>
          <a:lstStyle/>
          <a:p>
            <a:fld id="{47DD8D0F-E08D-4B8D-B0EB-6FEA92448288}" type="slidenum">
              <a:rPr lang="en-US" smtClean="0"/>
              <a:pPr/>
              <a:t>68</a:t>
            </a:fld>
            <a:endParaRPr lang="en-US"/>
          </a:p>
        </p:txBody>
      </p:sp>
      <p:sp>
        <p:nvSpPr>
          <p:cNvPr id="35844"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US"/>
          </a:p>
        </p:txBody>
      </p:sp>
      <p:sp>
        <p:nvSpPr>
          <p:cNvPr id="35845"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US"/>
          </a:p>
        </p:txBody>
      </p:sp>
      <p:sp>
        <p:nvSpPr>
          <p:cNvPr id="35846"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US"/>
          </a:p>
        </p:txBody>
      </p:sp>
      <p:sp>
        <p:nvSpPr>
          <p:cNvPr id="35847"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35848" name="Text Box 8"/>
          <p:cNvSpPr txBox="1">
            <a:spLocks noChangeArrowheads="1"/>
          </p:cNvSpPr>
          <p:nvPr/>
        </p:nvSpPr>
        <p:spPr bwMode="auto">
          <a:xfrm>
            <a:off x="123825" y="104775"/>
            <a:ext cx="5819775" cy="260350"/>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b="1">
                <a:solidFill>
                  <a:schemeClr val="bg1"/>
                </a:solidFill>
              </a:rPr>
              <a:t>WAN Technologies</a:t>
            </a:r>
          </a:p>
        </p:txBody>
      </p:sp>
      <p:sp>
        <p:nvSpPr>
          <p:cNvPr id="35849"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4205747294"/>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685800"/>
            <a:ext cx="8229600" cy="990600"/>
          </a:xfrm>
          <a:noFill/>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b="1">
                <a:solidFill>
                  <a:srgbClr val="E4005C"/>
                </a:solidFill>
              </a:rPr>
              <a:t>Dial-up</a:t>
            </a:r>
            <a:endParaRPr lang="en-GB" sz="4000" b="1">
              <a:solidFill>
                <a:srgbClr val="E4005C"/>
              </a:solidFill>
            </a:endParaRPr>
          </a:p>
        </p:txBody>
      </p:sp>
      <p:pic>
        <p:nvPicPr>
          <p:cNvPr id="36873" name="Picture 9"/>
          <p:cNvPicPr>
            <a:picLocks noGrp="1" noChangeAspect="1" noChangeArrowheads="1"/>
          </p:cNvPicPr>
          <p:nvPr>
            <p:ph idx="1"/>
          </p:nvPr>
        </p:nvPicPr>
        <p:blipFill>
          <a:blip r:embed="rId3"/>
          <a:stretch>
            <a:fillRect/>
          </a:stretch>
        </p:blipFill>
        <p:spPr>
          <a:xfrm>
            <a:off x="1881524" y="2353239"/>
            <a:ext cx="5380952" cy="3296110"/>
          </a:xfrm>
          <a:noFill/>
        </p:spPr>
      </p:pic>
      <p:sp>
        <p:nvSpPr>
          <p:cNvPr id="36874" name="Slide Number Placeholder 9"/>
          <p:cNvSpPr>
            <a:spLocks noGrp="1"/>
          </p:cNvSpPr>
          <p:nvPr>
            <p:ph type="sldNum" sz="quarter" idx="12"/>
          </p:nvPr>
        </p:nvSpPr>
        <p:spPr>
          <a:noFill/>
        </p:spPr>
        <p:txBody>
          <a:bodyPr/>
          <a:lstStyle/>
          <a:p>
            <a:fld id="{E37BE445-32F1-46B3-B758-8B9358F75A8E}" type="slidenum">
              <a:rPr lang="en-US" smtClean="0"/>
              <a:pPr/>
              <a:t>69</a:t>
            </a:fld>
            <a:endParaRPr lang="en-US"/>
          </a:p>
        </p:txBody>
      </p:sp>
      <p:sp>
        <p:nvSpPr>
          <p:cNvPr id="36867"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US"/>
          </a:p>
        </p:txBody>
      </p:sp>
      <p:sp>
        <p:nvSpPr>
          <p:cNvPr id="36868"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US"/>
          </a:p>
        </p:txBody>
      </p:sp>
      <p:sp>
        <p:nvSpPr>
          <p:cNvPr id="36869"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US"/>
          </a:p>
        </p:txBody>
      </p:sp>
      <p:sp>
        <p:nvSpPr>
          <p:cNvPr id="36870"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36871" name="Text Box 7"/>
          <p:cNvSpPr txBox="1">
            <a:spLocks noChangeArrowheads="1"/>
          </p:cNvSpPr>
          <p:nvPr/>
        </p:nvSpPr>
        <p:spPr bwMode="auto">
          <a:xfrm>
            <a:off x="123825" y="104775"/>
            <a:ext cx="5819775" cy="260350"/>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b="1">
                <a:solidFill>
                  <a:schemeClr val="bg1"/>
                </a:solidFill>
              </a:rPr>
              <a:t>WAN Technologies</a:t>
            </a:r>
          </a:p>
        </p:txBody>
      </p:sp>
      <p:sp>
        <p:nvSpPr>
          <p:cNvPr id="36872"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46765795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104775"/>
            <a:ext cx="8229600" cy="428625"/>
          </a:xfrm>
        </p:spPr>
        <p:txBody>
          <a:bodyPr lIns="0" tIns="0" rIns="0" bIns="0">
            <a:normAutofit fontScale="90000"/>
          </a:bodyPr>
          <a:lstStyle/>
          <a:p>
            <a:pPr algn="ct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b="1" dirty="0">
                <a:solidFill>
                  <a:srgbClr val="E4005C"/>
                </a:solidFill>
                <a:latin typeface="Times New Roman" panose="02020603050405020304" pitchFamily="18" charset="0"/>
                <a:cs typeface="Times New Roman" panose="02020603050405020304" pitchFamily="18" charset="0"/>
              </a:rPr>
              <a:t>2.Hub----</a:t>
            </a:r>
            <a:endParaRPr lang="en-GB" sz="4000" b="1" dirty="0">
              <a:solidFill>
                <a:srgbClr val="E4005C"/>
              </a:solidFill>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pPr>
              <a:defRPr/>
            </a:pPr>
            <a:fld id="{6A16FF1C-A69C-4EEE-B130-3B4A204F3767}" type="slidenum">
              <a:rPr lang="en-US" smtClean="0"/>
              <a:pPr>
                <a:defRPr/>
              </a:pPr>
              <a:t>7</a:t>
            </a:fld>
            <a:endParaRPr lang="en-US"/>
          </a:p>
        </p:txBody>
      </p:sp>
      <p:sp>
        <p:nvSpPr>
          <p:cNvPr id="8199" name="Text Box 8"/>
          <p:cNvSpPr txBox="1">
            <a:spLocks noChangeArrowheads="1"/>
          </p:cNvSpPr>
          <p:nvPr/>
        </p:nvSpPr>
        <p:spPr bwMode="auto">
          <a:xfrm>
            <a:off x="123825" y="104775"/>
            <a:ext cx="5819775" cy="260350"/>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a:buNone/>
              <a:tabLst>
                <a:tab pos="657225" algn="l"/>
                <a:tab pos="1312863" algn="l"/>
                <a:tab pos="1970088" algn="l"/>
                <a:tab pos="2627313" algn="l"/>
                <a:tab pos="3282950" algn="l"/>
                <a:tab pos="3940175" algn="l"/>
                <a:tab pos="4595813" algn="l"/>
                <a:tab pos="5253038" algn="l"/>
              </a:tabLst>
            </a:pPr>
            <a:r>
              <a:rPr lang="en-GB" b="1">
                <a:solidFill>
                  <a:schemeClr val="bg1"/>
                </a:solidFill>
              </a:rPr>
              <a:t>Repeater, Hub, Bridge &amp; Switch</a:t>
            </a:r>
          </a:p>
        </p:txBody>
      </p:sp>
      <p:sp>
        <p:nvSpPr>
          <p:cNvPr id="8200"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pic>
        <p:nvPicPr>
          <p:cNvPr id="8201" name="Picture 14" descr="hub-diagram"/>
          <p:cNvPicPr>
            <a:picLocks noChangeAspect="1" noChangeArrowheads="1"/>
          </p:cNvPicPr>
          <p:nvPr/>
        </p:nvPicPr>
        <p:blipFill>
          <a:blip r:embed="rId3"/>
          <a:srcRect/>
          <a:stretch>
            <a:fillRect/>
          </a:stretch>
        </p:blipFill>
        <p:spPr bwMode="auto">
          <a:xfrm>
            <a:off x="97913" y="533400"/>
            <a:ext cx="8854285" cy="5943600"/>
          </a:xfrm>
          <a:prstGeom prst="rect">
            <a:avLst/>
          </a:prstGeom>
          <a:noFill/>
          <a:ln w="9525">
            <a:noFill/>
            <a:miter lim="800000"/>
            <a:headEnd/>
            <a:tailEnd/>
          </a:ln>
        </p:spPr>
      </p:pic>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685800"/>
            <a:ext cx="8229600" cy="990600"/>
          </a:xfrm>
          <a:noFill/>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b="1">
                <a:solidFill>
                  <a:srgbClr val="E4005C"/>
                </a:solidFill>
              </a:rPr>
              <a:t>Dial-up</a:t>
            </a:r>
            <a:endParaRPr lang="en-GB" sz="4000" b="1">
              <a:solidFill>
                <a:srgbClr val="E4005C"/>
              </a:solidFill>
            </a:endParaRPr>
          </a:p>
        </p:txBody>
      </p:sp>
      <p:pic>
        <p:nvPicPr>
          <p:cNvPr id="37897" name="Picture 9" descr="mwani_d4"/>
          <p:cNvPicPr>
            <a:picLocks noGrp="1" noChangeAspect="1" noChangeArrowheads="1"/>
          </p:cNvPicPr>
          <p:nvPr>
            <p:ph idx="1"/>
          </p:nvPr>
        </p:nvPicPr>
        <p:blipFill>
          <a:blip r:embed="rId3"/>
          <a:stretch>
            <a:fillRect/>
          </a:stretch>
        </p:blipFill>
        <p:spPr>
          <a:xfrm>
            <a:off x="3000375" y="3172619"/>
            <a:ext cx="3143250" cy="1657350"/>
          </a:xfrm>
          <a:noFill/>
        </p:spPr>
      </p:pic>
      <p:sp>
        <p:nvSpPr>
          <p:cNvPr id="37899" name="Slide Number Placeholder 10"/>
          <p:cNvSpPr>
            <a:spLocks noGrp="1"/>
          </p:cNvSpPr>
          <p:nvPr>
            <p:ph type="sldNum" sz="quarter" idx="12"/>
          </p:nvPr>
        </p:nvSpPr>
        <p:spPr>
          <a:noFill/>
        </p:spPr>
        <p:txBody>
          <a:bodyPr/>
          <a:lstStyle/>
          <a:p>
            <a:fld id="{73D580A9-1B52-408C-A9EC-C7371800FB7B}" type="slidenum">
              <a:rPr lang="en-US" smtClean="0"/>
              <a:pPr/>
              <a:t>70</a:t>
            </a:fld>
            <a:endParaRPr lang="en-US"/>
          </a:p>
        </p:txBody>
      </p:sp>
      <p:sp>
        <p:nvSpPr>
          <p:cNvPr id="37891"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US"/>
          </a:p>
        </p:txBody>
      </p:sp>
      <p:sp>
        <p:nvSpPr>
          <p:cNvPr id="37892"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US"/>
          </a:p>
        </p:txBody>
      </p:sp>
      <p:sp>
        <p:nvSpPr>
          <p:cNvPr id="37893"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US"/>
          </a:p>
        </p:txBody>
      </p:sp>
      <p:sp>
        <p:nvSpPr>
          <p:cNvPr id="37894"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37895" name="Text Box 7"/>
          <p:cNvSpPr txBox="1">
            <a:spLocks noChangeArrowheads="1"/>
          </p:cNvSpPr>
          <p:nvPr/>
        </p:nvSpPr>
        <p:spPr bwMode="auto">
          <a:xfrm>
            <a:off x="123825" y="104775"/>
            <a:ext cx="5819775" cy="260350"/>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b="1">
                <a:solidFill>
                  <a:schemeClr val="bg1"/>
                </a:solidFill>
              </a:rPr>
              <a:t>WAN Technologies</a:t>
            </a:r>
          </a:p>
        </p:txBody>
      </p:sp>
      <p:sp>
        <p:nvSpPr>
          <p:cNvPr id="37896"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
        <p:nvSpPr>
          <p:cNvPr id="37898" name="Text Box 10"/>
          <p:cNvSpPr txBox="1">
            <a:spLocks noChangeArrowheads="1"/>
          </p:cNvSpPr>
          <p:nvPr/>
        </p:nvSpPr>
        <p:spPr bwMode="auto">
          <a:xfrm>
            <a:off x="2667000" y="3657600"/>
            <a:ext cx="654050" cy="366713"/>
          </a:xfrm>
          <a:prstGeom prst="rect">
            <a:avLst/>
          </a:prstGeom>
          <a:noFill/>
          <a:ln w="9525">
            <a:noFill/>
            <a:miter lim="800000"/>
            <a:headEnd/>
            <a:tailEnd/>
          </a:ln>
        </p:spPr>
        <p:txBody>
          <a:bodyPr wrap="none">
            <a:spAutoFit/>
          </a:bodyPr>
          <a:lstStyle/>
          <a:p>
            <a:r>
              <a:rPr lang="en-US"/>
              <a:t>RAS</a:t>
            </a:r>
          </a:p>
        </p:txBody>
      </p:sp>
    </p:spTree>
    <p:extLst>
      <p:ext uri="{BB962C8B-B14F-4D97-AF65-F5344CB8AC3E}">
        <p14:creationId xmlns:p14="http://schemas.microsoft.com/office/powerpoint/2010/main" val="386222208"/>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685800"/>
            <a:ext cx="8229600" cy="1066800"/>
          </a:xfrm>
          <a:noFill/>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b="1">
                <a:solidFill>
                  <a:srgbClr val="E4005C"/>
                </a:solidFill>
              </a:rPr>
              <a:t>Leased Line</a:t>
            </a:r>
            <a:endParaRPr lang="en-GB" sz="4000" b="1">
              <a:solidFill>
                <a:srgbClr val="E4005C"/>
              </a:solidFill>
            </a:endParaRPr>
          </a:p>
        </p:txBody>
      </p:sp>
      <p:sp>
        <p:nvSpPr>
          <p:cNvPr id="37891" name="Rectangle 3"/>
          <p:cNvSpPr>
            <a:spLocks noGrp="1" noChangeArrowheads="1"/>
          </p:cNvSpPr>
          <p:nvPr>
            <p:ph type="body" sz="half" idx="1"/>
          </p:nvPr>
        </p:nvSpPr>
        <p:spPr>
          <a:xfrm>
            <a:off x="457200" y="1600200"/>
            <a:ext cx="8229600" cy="4953000"/>
          </a:xfrm>
        </p:spPr>
        <p:txBody>
          <a:bodyPr>
            <a:normAutofit/>
          </a:bodyPr>
          <a:lstStyle/>
          <a:p>
            <a:pPr marL="392113" indent="-293688" algn="just" defTabSz="414338" eaLnBrk="1" hangingPunct="1">
              <a:lnSpc>
                <a:spcPct val="80000"/>
              </a:lnSpc>
              <a:spcBef>
                <a:spcPct val="50000"/>
              </a:spcBef>
              <a:buClr>
                <a:srgbClr val="CC0000"/>
              </a:buClr>
              <a:buFont typeface="Wingdings" pitchFamily="2" charset="2"/>
              <a:buBlip>
                <a:blip r:embed="rId3"/>
              </a:buBlip>
              <a:defRPr/>
            </a:pPr>
            <a:r>
              <a:rPr lang="en-US" sz="2400" b="1" dirty="0">
                <a:solidFill>
                  <a:srgbClr val="000066"/>
                </a:solidFill>
              </a:rPr>
              <a:t>Used to provide </a:t>
            </a:r>
            <a:r>
              <a:rPr lang="en-US" sz="2400" b="1" dirty="0">
                <a:solidFill>
                  <a:srgbClr val="FF0000"/>
                </a:solidFill>
              </a:rPr>
              <a:t>point-to-point</a:t>
            </a:r>
            <a:r>
              <a:rPr lang="en-US" sz="2400" b="1" dirty="0">
                <a:solidFill>
                  <a:srgbClr val="000066"/>
                </a:solidFill>
              </a:rPr>
              <a:t> dedicated network connectivity.</a:t>
            </a:r>
          </a:p>
          <a:p>
            <a:pPr marL="392113" indent="-293688" algn="just" defTabSz="414338" eaLnBrk="1" hangingPunct="1">
              <a:lnSpc>
                <a:spcPct val="80000"/>
              </a:lnSpc>
              <a:spcBef>
                <a:spcPct val="50000"/>
              </a:spcBef>
              <a:buClr>
                <a:srgbClr val="CC0000"/>
              </a:buClr>
              <a:buFont typeface="Wingdings" pitchFamily="2" charset="2"/>
              <a:buBlip>
                <a:blip r:embed="rId3"/>
              </a:buBlip>
              <a:defRPr/>
            </a:pPr>
            <a:r>
              <a:rPr lang="en-US" sz="2400" b="1" dirty="0">
                <a:solidFill>
                  <a:srgbClr val="000066"/>
                </a:solidFill>
              </a:rPr>
              <a:t>Each side of the line permanently connected to the other, unlike dial-up connections, a leased line is always active. </a:t>
            </a:r>
          </a:p>
          <a:p>
            <a:pPr marL="392113" indent="-293688" algn="just" defTabSz="414338" eaLnBrk="1" hangingPunct="1">
              <a:lnSpc>
                <a:spcPct val="80000"/>
              </a:lnSpc>
              <a:spcBef>
                <a:spcPct val="50000"/>
              </a:spcBef>
              <a:buClr>
                <a:srgbClr val="CC0000"/>
              </a:buClr>
              <a:buFont typeface="Wingdings" pitchFamily="2" charset="2"/>
              <a:buBlip>
                <a:blip r:embed="rId3"/>
              </a:buBlip>
              <a:defRPr/>
            </a:pPr>
            <a:r>
              <a:rPr lang="en-US" sz="2400" b="1" dirty="0">
                <a:solidFill>
                  <a:srgbClr val="000066"/>
                </a:solidFill>
              </a:rPr>
              <a:t>Connecting two locations in exchange for a monthly rent, the fee for the connection is a fixed monthly rate.</a:t>
            </a:r>
          </a:p>
          <a:p>
            <a:pPr marL="392113" indent="-293688" algn="just" defTabSz="414338" eaLnBrk="1" hangingPunct="1">
              <a:lnSpc>
                <a:spcPct val="80000"/>
              </a:lnSpc>
              <a:spcBef>
                <a:spcPct val="50000"/>
              </a:spcBef>
              <a:buClr>
                <a:srgbClr val="CC0000"/>
              </a:buClr>
              <a:buFont typeface="Wingdings" pitchFamily="2" charset="2"/>
              <a:buBlip>
                <a:blip r:embed="rId3"/>
              </a:buBlip>
              <a:defRPr/>
            </a:pPr>
            <a:r>
              <a:rPr lang="en-US" sz="2400" b="1" dirty="0">
                <a:solidFill>
                  <a:srgbClr val="000066"/>
                </a:solidFill>
              </a:rPr>
              <a:t>Typically, leased lines are used by businesses to connect geographically distant offices</a:t>
            </a:r>
          </a:p>
          <a:p>
            <a:pPr marL="392113" indent="-293688" algn="just" defTabSz="414338" eaLnBrk="1" hangingPunct="1">
              <a:lnSpc>
                <a:spcPct val="80000"/>
              </a:lnSpc>
              <a:spcBef>
                <a:spcPct val="50000"/>
              </a:spcBef>
              <a:buClr>
                <a:srgbClr val="CC0000"/>
              </a:buClr>
              <a:buFont typeface="Wingdings" pitchFamily="2" charset="2"/>
              <a:buBlip>
                <a:blip r:embed="rId3"/>
              </a:buBlip>
              <a:defRPr/>
            </a:pPr>
            <a:r>
              <a:rPr lang="en-US" sz="2400" b="1" dirty="0">
                <a:solidFill>
                  <a:srgbClr val="000066"/>
                </a:solidFill>
              </a:rPr>
              <a:t>Analog leased line can provide maximum bandwidth of </a:t>
            </a:r>
            <a:r>
              <a:rPr lang="en-US" sz="2400" b="1" dirty="0">
                <a:solidFill>
                  <a:srgbClr val="FF0000"/>
                </a:solidFill>
              </a:rPr>
              <a:t>9.6 Kbps</a:t>
            </a:r>
            <a:r>
              <a:rPr lang="en-US" sz="2400" b="1" dirty="0">
                <a:solidFill>
                  <a:srgbClr val="000066"/>
                </a:solidFill>
              </a:rPr>
              <a:t>.</a:t>
            </a:r>
          </a:p>
          <a:p>
            <a:pPr marL="392113" indent="-293688" algn="just" defTabSz="414338" eaLnBrk="1" hangingPunct="1">
              <a:lnSpc>
                <a:spcPct val="80000"/>
              </a:lnSpc>
              <a:spcBef>
                <a:spcPct val="50000"/>
              </a:spcBef>
              <a:buClr>
                <a:srgbClr val="CC0000"/>
              </a:buClr>
              <a:buFont typeface="Wingdings" pitchFamily="2" charset="2"/>
              <a:buBlip>
                <a:blip r:embed="rId3"/>
              </a:buBlip>
              <a:defRPr/>
            </a:pPr>
            <a:r>
              <a:rPr lang="en-US" sz="2400" b="1" dirty="0">
                <a:solidFill>
                  <a:srgbClr val="000066"/>
                </a:solidFill>
              </a:rPr>
              <a:t>Digital leased lines can provide bandwidths : </a:t>
            </a:r>
            <a:br>
              <a:rPr lang="en-US" sz="2400" b="1" dirty="0">
                <a:solidFill>
                  <a:srgbClr val="000066"/>
                </a:solidFill>
              </a:rPr>
            </a:br>
            <a:r>
              <a:rPr lang="en-US" sz="2400" b="1" dirty="0">
                <a:solidFill>
                  <a:srgbClr val="FF0000"/>
                </a:solidFill>
              </a:rPr>
              <a:t>64 Kbps, 2 Mbps (E1), 8 Mbps (E2), 34 Mbps (E3) ...</a:t>
            </a:r>
          </a:p>
          <a:p>
            <a:pPr marL="392113" indent="-293688" defTabSz="414338" eaLnBrk="1" hangingPunct="1">
              <a:lnSpc>
                <a:spcPct val="80000"/>
              </a:lnSpc>
              <a:spcBef>
                <a:spcPct val="50000"/>
              </a:spcBef>
              <a:buClr>
                <a:srgbClr val="CC0000"/>
              </a:buClr>
              <a:buFont typeface="Wingdings" pitchFamily="2" charset="2"/>
              <a:buBlip>
                <a:blip r:embed="rId3"/>
              </a:buBlip>
              <a:defRPr/>
            </a:pPr>
            <a:endParaRPr lang="en-US" sz="2400" b="1" dirty="0">
              <a:solidFill>
                <a:srgbClr val="000066"/>
              </a:solidFill>
            </a:endParaRPr>
          </a:p>
        </p:txBody>
      </p:sp>
      <p:sp>
        <p:nvSpPr>
          <p:cNvPr id="38922" name="Slide Number Placeholder 9"/>
          <p:cNvSpPr>
            <a:spLocks noGrp="1"/>
          </p:cNvSpPr>
          <p:nvPr>
            <p:ph type="sldNum" sz="quarter" idx="12"/>
          </p:nvPr>
        </p:nvSpPr>
        <p:spPr>
          <a:noFill/>
        </p:spPr>
        <p:txBody>
          <a:bodyPr/>
          <a:lstStyle/>
          <a:p>
            <a:fld id="{18FB0239-F67E-4E69-BB19-B5618698F4FA}" type="slidenum">
              <a:rPr lang="en-US" smtClean="0"/>
              <a:pPr/>
              <a:t>71</a:t>
            </a:fld>
            <a:endParaRPr lang="en-US"/>
          </a:p>
        </p:txBody>
      </p:sp>
      <p:sp>
        <p:nvSpPr>
          <p:cNvPr id="38916"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US"/>
          </a:p>
        </p:txBody>
      </p:sp>
      <p:sp>
        <p:nvSpPr>
          <p:cNvPr id="38917"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US"/>
          </a:p>
        </p:txBody>
      </p:sp>
      <p:sp>
        <p:nvSpPr>
          <p:cNvPr id="38918"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US"/>
          </a:p>
        </p:txBody>
      </p:sp>
      <p:sp>
        <p:nvSpPr>
          <p:cNvPr id="38919"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38920" name="Text Box 8"/>
          <p:cNvSpPr txBox="1">
            <a:spLocks noChangeArrowheads="1"/>
          </p:cNvSpPr>
          <p:nvPr/>
        </p:nvSpPr>
        <p:spPr bwMode="auto">
          <a:xfrm>
            <a:off x="123825" y="104775"/>
            <a:ext cx="5819775" cy="260350"/>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b="1">
                <a:solidFill>
                  <a:schemeClr val="bg1"/>
                </a:solidFill>
              </a:rPr>
              <a:t>WAN Technologies</a:t>
            </a:r>
          </a:p>
        </p:txBody>
      </p:sp>
      <p:sp>
        <p:nvSpPr>
          <p:cNvPr id="38921"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3432954365"/>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38200" y="685800"/>
            <a:ext cx="8229600" cy="1066800"/>
          </a:xfrm>
          <a:noFill/>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b="1">
                <a:solidFill>
                  <a:srgbClr val="E4005C"/>
                </a:solidFill>
              </a:rPr>
              <a:t>Leased Line Internet Connectivity</a:t>
            </a:r>
            <a:endParaRPr lang="en-GB" sz="4000" b="1">
              <a:solidFill>
                <a:srgbClr val="E4005C"/>
              </a:solidFill>
            </a:endParaRPr>
          </a:p>
        </p:txBody>
      </p:sp>
      <p:sp>
        <p:nvSpPr>
          <p:cNvPr id="39959" name="Slide Number Placeholder 22"/>
          <p:cNvSpPr>
            <a:spLocks noGrp="1"/>
          </p:cNvSpPr>
          <p:nvPr>
            <p:ph type="sldNum" sz="quarter" idx="12"/>
          </p:nvPr>
        </p:nvSpPr>
        <p:spPr>
          <a:noFill/>
        </p:spPr>
        <p:txBody>
          <a:bodyPr/>
          <a:lstStyle/>
          <a:p>
            <a:fld id="{BB77BB82-2FDD-485A-BCF9-97C2A086291E}" type="slidenum">
              <a:rPr lang="en-US" smtClean="0"/>
              <a:pPr/>
              <a:t>72</a:t>
            </a:fld>
            <a:endParaRPr lang="en-US"/>
          </a:p>
        </p:txBody>
      </p:sp>
      <p:sp>
        <p:nvSpPr>
          <p:cNvPr id="39939"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US"/>
          </a:p>
        </p:txBody>
      </p:sp>
      <p:sp>
        <p:nvSpPr>
          <p:cNvPr id="39940"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US"/>
          </a:p>
        </p:txBody>
      </p:sp>
      <p:sp>
        <p:nvSpPr>
          <p:cNvPr id="39941"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US"/>
          </a:p>
        </p:txBody>
      </p:sp>
      <p:sp>
        <p:nvSpPr>
          <p:cNvPr id="39942"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39943" name="Text Box 8"/>
          <p:cNvSpPr txBox="1">
            <a:spLocks noChangeArrowheads="1"/>
          </p:cNvSpPr>
          <p:nvPr/>
        </p:nvSpPr>
        <p:spPr bwMode="auto">
          <a:xfrm>
            <a:off x="123825" y="104775"/>
            <a:ext cx="5819775" cy="260350"/>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b="1">
                <a:solidFill>
                  <a:schemeClr val="bg1"/>
                </a:solidFill>
              </a:rPr>
              <a:t>WAN Technologies</a:t>
            </a:r>
          </a:p>
        </p:txBody>
      </p:sp>
      <p:sp>
        <p:nvSpPr>
          <p:cNvPr id="39944"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
        <p:nvSpPr>
          <p:cNvPr id="39945" name="AutoShape 10"/>
          <p:cNvSpPr>
            <a:spLocks noChangeArrowheads="1"/>
          </p:cNvSpPr>
          <p:nvPr/>
        </p:nvSpPr>
        <p:spPr bwMode="auto">
          <a:xfrm>
            <a:off x="609600" y="2209800"/>
            <a:ext cx="1828800" cy="1600200"/>
          </a:xfrm>
          <a:prstGeom prst="cloudCallout">
            <a:avLst>
              <a:gd name="adj1" fmla="val 33333"/>
              <a:gd name="adj2" fmla="val -32838"/>
            </a:avLst>
          </a:prstGeom>
          <a:solidFill>
            <a:schemeClr val="accent1"/>
          </a:solidFill>
          <a:ln w="12700">
            <a:solidFill>
              <a:schemeClr val="tx1"/>
            </a:solidFill>
            <a:round/>
            <a:headEnd type="none" w="sm" len="sm"/>
            <a:tailEnd type="none" w="sm" len="sm"/>
          </a:ln>
        </p:spPr>
        <p:txBody>
          <a:bodyPr/>
          <a:lstStyle/>
          <a:p>
            <a:pPr algn="ctr"/>
            <a:r>
              <a:rPr lang="en-US" sz="1600" b="1">
                <a:solidFill>
                  <a:schemeClr val="bg2"/>
                </a:solidFill>
                <a:latin typeface="Times New Roman" pitchFamily="18" charset="0"/>
              </a:rPr>
              <a:t>ISP Broadband Internet Connectivity</a:t>
            </a:r>
          </a:p>
        </p:txBody>
      </p:sp>
      <p:sp>
        <p:nvSpPr>
          <p:cNvPr id="39946" name="Line 11"/>
          <p:cNvSpPr>
            <a:spLocks noChangeShapeType="1"/>
          </p:cNvSpPr>
          <p:nvPr/>
        </p:nvSpPr>
        <p:spPr bwMode="auto">
          <a:xfrm>
            <a:off x="2514600" y="3276600"/>
            <a:ext cx="304800" cy="0"/>
          </a:xfrm>
          <a:prstGeom prst="line">
            <a:avLst/>
          </a:prstGeom>
          <a:noFill/>
          <a:ln w="12700">
            <a:solidFill>
              <a:schemeClr val="tx1"/>
            </a:solidFill>
            <a:round/>
            <a:headEnd type="none" w="sm" len="sm"/>
            <a:tailEnd type="none" w="sm" len="sm"/>
          </a:ln>
        </p:spPr>
        <p:txBody>
          <a:bodyPr/>
          <a:lstStyle/>
          <a:p>
            <a:endParaRPr lang="en-GB"/>
          </a:p>
        </p:txBody>
      </p:sp>
      <p:sp>
        <p:nvSpPr>
          <p:cNvPr id="39947" name="Rectangle 12"/>
          <p:cNvSpPr>
            <a:spLocks noChangeArrowheads="1"/>
          </p:cNvSpPr>
          <p:nvPr/>
        </p:nvSpPr>
        <p:spPr bwMode="auto">
          <a:xfrm>
            <a:off x="2819400" y="2514600"/>
            <a:ext cx="609600" cy="1219200"/>
          </a:xfrm>
          <a:prstGeom prst="rect">
            <a:avLst/>
          </a:prstGeom>
          <a:solidFill>
            <a:srgbClr val="99CCFF"/>
          </a:solidFill>
          <a:ln w="12700">
            <a:solidFill>
              <a:schemeClr val="tx1"/>
            </a:solidFill>
            <a:miter lim="800000"/>
            <a:headEnd type="none" w="sm" len="sm"/>
            <a:tailEnd type="none" w="sm" len="sm"/>
          </a:ln>
        </p:spPr>
        <p:txBody>
          <a:bodyPr wrap="none" anchor="ctr"/>
          <a:lstStyle/>
          <a:p>
            <a:pPr algn="ctr"/>
            <a:r>
              <a:rPr lang="en-US" sz="1600" b="1">
                <a:solidFill>
                  <a:schemeClr val="bg2"/>
                </a:solidFill>
                <a:latin typeface="Times New Roman" pitchFamily="18" charset="0"/>
              </a:rPr>
              <a:t>ISP</a:t>
            </a:r>
          </a:p>
          <a:p>
            <a:pPr algn="ctr"/>
            <a:r>
              <a:rPr lang="en-US" sz="1600" b="1">
                <a:solidFill>
                  <a:schemeClr val="bg2"/>
                </a:solidFill>
                <a:latin typeface="Times New Roman" pitchFamily="18" charset="0"/>
              </a:rPr>
              <a:t>Router</a:t>
            </a:r>
          </a:p>
        </p:txBody>
      </p:sp>
      <p:sp>
        <p:nvSpPr>
          <p:cNvPr id="39948" name="Rectangle 14"/>
          <p:cNvSpPr>
            <a:spLocks noChangeArrowheads="1"/>
          </p:cNvSpPr>
          <p:nvPr/>
        </p:nvSpPr>
        <p:spPr bwMode="auto">
          <a:xfrm>
            <a:off x="3810000" y="2743200"/>
            <a:ext cx="914400" cy="7620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lang="en-US" sz="1600" b="1">
                <a:latin typeface="Times New Roman" pitchFamily="18" charset="0"/>
              </a:rPr>
              <a:t>Interface </a:t>
            </a:r>
          </a:p>
          <a:p>
            <a:pPr algn="ctr"/>
            <a:r>
              <a:rPr lang="en-US" sz="1600" b="1">
                <a:latin typeface="Times New Roman" pitchFamily="18" charset="0"/>
              </a:rPr>
              <a:t>Converter</a:t>
            </a:r>
          </a:p>
        </p:txBody>
      </p:sp>
      <p:sp>
        <p:nvSpPr>
          <p:cNvPr id="39949" name="Rectangle 16"/>
          <p:cNvSpPr>
            <a:spLocks noChangeArrowheads="1"/>
          </p:cNvSpPr>
          <p:nvPr/>
        </p:nvSpPr>
        <p:spPr bwMode="auto">
          <a:xfrm>
            <a:off x="6629400" y="2743200"/>
            <a:ext cx="914400" cy="7620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endParaRPr lang="en-US" sz="1600" b="1">
              <a:latin typeface="Times New Roman" pitchFamily="18" charset="0"/>
            </a:endParaRPr>
          </a:p>
          <a:p>
            <a:pPr algn="ctr"/>
            <a:r>
              <a:rPr lang="en-US" sz="1600" b="1">
                <a:latin typeface="Times New Roman" pitchFamily="18" charset="0"/>
              </a:rPr>
              <a:t>Modem </a:t>
            </a:r>
          </a:p>
          <a:p>
            <a:pPr algn="ctr"/>
            <a:endParaRPr lang="en-US" sz="1600" b="1">
              <a:latin typeface="Times New Roman" pitchFamily="18" charset="0"/>
            </a:endParaRPr>
          </a:p>
        </p:txBody>
      </p:sp>
      <p:sp>
        <p:nvSpPr>
          <p:cNvPr id="39950" name="Rectangle 17"/>
          <p:cNvSpPr>
            <a:spLocks noChangeArrowheads="1"/>
          </p:cNvSpPr>
          <p:nvPr/>
        </p:nvSpPr>
        <p:spPr bwMode="auto">
          <a:xfrm>
            <a:off x="8077200" y="2743200"/>
            <a:ext cx="914400" cy="7620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lang="en-US" sz="1600" b="1">
                <a:latin typeface="Times New Roman" pitchFamily="18" charset="0"/>
              </a:rPr>
              <a:t>Router</a:t>
            </a:r>
          </a:p>
        </p:txBody>
      </p:sp>
      <p:sp>
        <p:nvSpPr>
          <p:cNvPr id="39951" name="Line 18"/>
          <p:cNvSpPr>
            <a:spLocks noChangeShapeType="1"/>
          </p:cNvSpPr>
          <p:nvPr/>
        </p:nvSpPr>
        <p:spPr bwMode="auto">
          <a:xfrm>
            <a:off x="6248400" y="3048000"/>
            <a:ext cx="381000" cy="0"/>
          </a:xfrm>
          <a:prstGeom prst="line">
            <a:avLst/>
          </a:prstGeom>
          <a:noFill/>
          <a:ln w="12700">
            <a:solidFill>
              <a:schemeClr val="tx1"/>
            </a:solidFill>
            <a:round/>
            <a:headEnd type="triangle" w="med" len="med"/>
            <a:tailEnd type="triangle" w="med" len="med"/>
          </a:ln>
        </p:spPr>
        <p:txBody>
          <a:bodyPr/>
          <a:lstStyle/>
          <a:p>
            <a:endParaRPr lang="en-GB"/>
          </a:p>
        </p:txBody>
      </p:sp>
      <p:sp>
        <p:nvSpPr>
          <p:cNvPr id="39952" name="Line 19"/>
          <p:cNvSpPr>
            <a:spLocks noChangeShapeType="1"/>
          </p:cNvSpPr>
          <p:nvPr/>
        </p:nvSpPr>
        <p:spPr bwMode="auto">
          <a:xfrm>
            <a:off x="7696200" y="3048000"/>
            <a:ext cx="381000" cy="0"/>
          </a:xfrm>
          <a:prstGeom prst="line">
            <a:avLst/>
          </a:prstGeom>
          <a:noFill/>
          <a:ln w="12700">
            <a:solidFill>
              <a:schemeClr val="tx1"/>
            </a:solidFill>
            <a:round/>
            <a:headEnd type="triangle" w="med" len="med"/>
            <a:tailEnd type="triangle" w="med" len="med"/>
          </a:ln>
        </p:spPr>
        <p:txBody>
          <a:bodyPr/>
          <a:lstStyle/>
          <a:p>
            <a:endParaRPr lang="en-GB"/>
          </a:p>
        </p:txBody>
      </p:sp>
      <p:sp>
        <p:nvSpPr>
          <p:cNvPr id="39953" name="Rectangle 20"/>
          <p:cNvSpPr>
            <a:spLocks noChangeArrowheads="1"/>
          </p:cNvSpPr>
          <p:nvPr/>
        </p:nvSpPr>
        <p:spPr bwMode="auto">
          <a:xfrm>
            <a:off x="2590800" y="2362200"/>
            <a:ext cx="2209800" cy="1447800"/>
          </a:xfrm>
          <a:prstGeom prst="rect">
            <a:avLst/>
          </a:prstGeom>
          <a:noFill/>
          <a:ln w="12700">
            <a:solidFill>
              <a:schemeClr val="tx1"/>
            </a:solidFill>
            <a:prstDash val="sysDot"/>
            <a:miter lim="800000"/>
            <a:headEnd type="none" w="sm" len="sm"/>
            <a:tailEnd type="none" w="sm" len="sm"/>
          </a:ln>
        </p:spPr>
        <p:txBody>
          <a:bodyPr wrap="none" anchor="ctr"/>
          <a:lstStyle/>
          <a:p>
            <a:endParaRPr lang="en-US"/>
          </a:p>
        </p:txBody>
      </p:sp>
      <p:sp>
        <p:nvSpPr>
          <p:cNvPr id="39954" name="Rectangle 21"/>
          <p:cNvSpPr>
            <a:spLocks noChangeArrowheads="1"/>
          </p:cNvSpPr>
          <p:nvPr/>
        </p:nvSpPr>
        <p:spPr bwMode="auto">
          <a:xfrm>
            <a:off x="6553200" y="2438400"/>
            <a:ext cx="2590800" cy="1447800"/>
          </a:xfrm>
          <a:prstGeom prst="rect">
            <a:avLst/>
          </a:prstGeom>
          <a:noFill/>
          <a:ln w="12700">
            <a:solidFill>
              <a:schemeClr val="tx1"/>
            </a:solidFill>
            <a:prstDash val="sysDot"/>
            <a:miter lim="800000"/>
            <a:headEnd type="none" w="sm" len="sm"/>
            <a:tailEnd type="none" w="sm" len="sm"/>
          </a:ln>
        </p:spPr>
        <p:txBody>
          <a:bodyPr wrap="none" anchor="ctr"/>
          <a:lstStyle/>
          <a:p>
            <a:endParaRPr lang="en-US"/>
          </a:p>
        </p:txBody>
      </p:sp>
      <p:sp>
        <p:nvSpPr>
          <p:cNvPr id="39955" name="Text Box 22"/>
          <p:cNvSpPr txBox="1">
            <a:spLocks noChangeArrowheads="1"/>
          </p:cNvSpPr>
          <p:nvPr/>
        </p:nvSpPr>
        <p:spPr bwMode="auto">
          <a:xfrm>
            <a:off x="2362200" y="3900488"/>
            <a:ext cx="1633538" cy="366712"/>
          </a:xfrm>
          <a:prstGeom prst="rect">
            <a:avLst/>
          </a:prstGeom>
          <a:noFill/>
          <a:ln w="12700">
            <a:noFill/>
            <a:miter lim="800000"/>
            <a:headEnd type="none" w="sm" len="sm"/>
            <a:tailEnd type="none" w="sm" len="sm"/>
          </a:ln>
        </p:spPr>
        <p:txBody>
          <a:bodyPr wrap="none">
            <a:spAutoFit/>
          </a:bodyPr>
          <a:lstStyle/>
          <a:p>
            <a:pPr eaLnBrk="0" hangingPunct="0"/>
            <a:r>
              <a:rPr lang="en-US">
                <a:latin typeface="Tahoma" pitchFamily="34" charset="0"/>
              </a:rPr>
              <a:t>ISP PREMISES</a:t>
            </a:r>
          </a:p>
        </p:txBody>
      </p:sp>
      <p:sp>
        <p:nvSpPr>
          <p:cNvPr id="39956" name="Text Box 23"/>
          <p:cNvSpPr txBox="1">
            <a:spLocks noChangeArrowheads="1"/>
          </p:cNvSpPr>
          <p:nvPr/>
        </p:nvSpPr>
        <p:spPr bwMode="auto">
          <a:xfrm>
            <a:off x="6553200" y="3900488"/>
            <a:ext cx="2449513" cy="366712"/>
          </a:xfrm>
          <a:prstGeom prst="rect">
            <a:avLst/>
          </a:prstGeom>
          <a:noFill/>
          <a:ln w="12700">
            <a:noFill/>
            <a:miter lim="800000"/>
            <a:headEnd type="none" w="sm" len="sm"/>
            <a:tailEnd type="none" w="sm" len="sm"/>
          </a:ln>
        </p:spPr>
        <p:txBody>
          <a:bodyPr wrap="none">
            <a:spAutoFit/>
          </a:bodyPr>
          <a:lstStyle/>
          <a:p>
            <a:pPr eaLnBrk="0" hangingPunct="0"/>
            <a:r>
              <a:rPr lang="en-US">
                <a:latin typeface="Tahoma" pitchFamily="34" charset="0"/>
              </a:rPr>
              <a:t>CUSTOMER PREMISES</a:t>
            </a:r>
          </a:p>
        </p:txBody>
      </p:sp>
      <p:sp>
        <p:nvSpPr>
          <p:cNvPr id="39957" name="AutoShape 24"/>
          <p:cNvSpPr>
            <a:spLocks noChangeArrowheads="1"/>
          </p:cNvSpPr>
          <p:nvPr/>
        </p:nvSpPr>
        <p:spPr bwMode="auto">
          <a:xfrm>
            <a:off x="4876800" y="2590800"/>
            <a:ext cx="1371600" cy="914400"/>
          </a:xfrm>
          <a:prstGeom prst="cloudCallout">
            <a:avLst>
              <a:gd name="adj1" fmla="val 27778"/>
              <a:gd name="adj2" fmla="val -78301"/>
            </a:avLst>
          </a:prstGeom>
          <a:solidFill>
            <a:schemeClr val="accent1"/>
          </a:solidFill>
          <a:ln w="12700">
            <a:solidFill>
              <a:schemeClr val="tx1"/>
            </a:solidFill>
            <a:round/>
            <a:headEnd type="none" w="sm" len="sm"/>
            <a:tailEnd type="none" w="sm" len="sm"/>
          </a:ln>
        </p:spPr>
        <p:txBody>
          <a:bodyPr/>
          <a:lstStyle/>
          <a:p>
            <a:pPr algn="ctr"/>
            <a:r>
              <a:rPr lang="en-US" sz="1600" b="1">
                <a:solidFill>
                  <a:schemeClr val="bg2"/>
                </a:solidFill>
                <a:latin typeface="Times New Roman" pitchFamily="18" charset="0"/>
              </a:rPr>
              <a:t>PSTN</a:t>
            </a:r>
          </a:p>
        </p:txBody>
      </p:sp>
      <p:sp>
        <p:nvSpPr>
          <p:cNvPr id="39958" name="Line 25"/>
          <p:cNvSpPr>
            <a:spLocks noChangeShapeType="1"/>
          </p:cNvSpPr>
          <p:nvPr/>
        </p:nvSpPr>
        <p:spPr bwMode="auto">
          <a:xfrm>
            <a:off x="3429000" y="3200400"/>
            <a:ext cx="381000" cy="0"/>
          </a:xfrm>
          <a:prstGeom prst="line">
            <a:avLst/>
          </a:prstGeom>
          <a:noFill/>
          <a:ln w="12700">
            <a:solidFill>
              <a:schemeClr val="tx1"/>
            </a:solidFill>
            <a:round/>
            <a:headEnd type="triangle" w="med" len="med"/>
            <a:tailEnd type="triangle" w="med" len="med"/>
          </a:ln>
        </p:spPr>
        <p:txBody>
          <a:bodyPr/>
          <a:lstStyle/>
          <a:p>
            <a:endParaRPr lang="en-GB"/>
          </a:p>
        </p:txBody>
      </p:sp>
    </p:spTree>
    <p:extLst>
      <p:ext uri="{BB962C8B-B14F-4D97-AF65-F5344CB8AC3E}">
        <p14:creationId xmlns:p14="http://schemas.microsoft.com/office/powerpoint/2010/main" val="442189863"/>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685800"/>
            <a:ext cx="8229600" cy="1066800"/>
          </a:xfrm>
          <a:noFill/>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200" b="1">
                <a:solidFill>
                  <a:srgbClr val="E4005C"/>
                </a:solidFill>
                <a:cs typeface="Arial" charset="0"/>
              </a:rPr>
              <a:t>ISDN (Integrated Service Digital Network)</a:t>
            </a:r>
            <a:endParaRPr lang="en-GB" sz="3200" b="1">
              <a:solidFill>
                <a:srgbClr val="E4005C"/>
              </a:solidFill>
              <a:cs typeface="Arial" charset="0"/>
            </a:endParaRPr>
          </a:p>
        </p:txBody>
      </p:sp>
      <p:sp>
        <p:nvSpPr>
          <p:cNvPr id="39939" name="Rectangle 3"/>
          <p:cNvSpPr>
            <a:spLocks noGrp="1" noChangeArrowheads="1"/>
          </p:cNvSpPr>
          <p:nvPr>
            <p:ph type="body" sz="half" idx="1"/>
          </p:nvPr>
        </p:nvSpPr>
        <p:spPr>
          <a:xfrm>
            <a:off x="228600" y="1600200"/>
            <a:ext cx="8915400" cy="5105400"/>
          </a:xfrm>
        </p:spPr>
        <p:txBody>
          <a:bodyPr>
            <a:normAutofit/>
          </a:bodyPr>
          <a:lstStyle/>
          <a:p>
            <a:pPr marL="392113" indent="-293688" algn="just" defTabSz="414338" eaLnBrk="1" hangingPunct="1">
              <a:spcBef>
                <a:spcPct val="50000"/>
              </a:spcBef>
              <a:buClr>
                <a:srgbClr val="CC0000"/>
              </a:buClr>
              <a:buFont typeface="Wingdings" pitchFamily="2" charset="2"/>
              <a:buBlip>
                <a:blip r:embed="rId3"/>
              </a:buBlip>
              <a:defRPr/>
            </a:pPr>
            <a:r>
              <a:rPr lang="en-US" sz="2400" b="1" dirty="0">
                <a:solidFill>
                  <a:srgbClr val="000066"/>
                </a:solidFill>
                <a:cs typeface="Times New Roman" pitchFamily="18" charset="0"/>
              </a:rPr>
              <a:t>Another alternative to using analog telephones lines to establish a connection is </a:t>
            </a:r>
            <a:r>
              <a:rPr lang="en-US" sz="2400" b="1" dirty="0">
                <a:solidFill>
                  <a:srgbClr val="FF0000"/>
                </a:solidFill>
                <a:cs typeface="Times New Roman" pitchFamily="18" charset="0"/>
              </a:rPr>
              <a:t>ISDN.</a:t>
            </a:r>
            <a:r>
              <a:rPr lang="en-US" sz="2400" b="1" dirty="0">
                <a:solidFill>
                  <a:srgbClr val="000066"/>
                </a:solidFill>
                <a:cs typeface="Times New Roman" pitchFamily="18" charset="0"/>
              </a:rPr>
              <a:t> </a:t>
            </a:r>
          </a:p>
          <a:p>
            <a:pPr marL="392113" indent="-293688" algn="just" defTabSz="414338" eaLnBrk="1" hangingPunct="1">
              <a:spcBef>
                <a:spcPct val="50000"/>
              </a:spcBef>
              <a:buClr>
                <a:srgbClr val="CC0000"/>
              </a:buClr>
              <a:buFont typeface="Wingdings" pitchFamily="2" charset="2"/>
              <a:buBlip>
                <a:blip r:embed="rId3"/>
              </a:buBlip>
              <a:defRPr/>
            </a:pPr>
            <a:r>
              <a:rPr lang="en-US" sz="2400" b="1" dirty="0">
                <a:solidFill>
                  <a:srgbClr val="000066"/>
                </a:solidFill>
                <a:cs typeface="Times New Roman" pitchFamily="18" charset="0"/>
              </a:rPr>
              <a:t>It is s a set of communications standards for simultaneous </a:t>
            </a:r>
            <a:r>
              <a:rPr lang="en-US" sz="2400" b="1" dirty="0">
                <a:solidFill>
                  <a:srgbClr val="000066"/>
                </a:solidFill>
                <a:cs typeface="Times New Roman" pitchFamily="18" charset="0"/>
                <a:hlinkClick r:id="rId4" tooltip="Digital"/>
              </a:rPr>
              <a:t>digital</a:t>
            </a:r>
            <a:r>
              <a:rPr lang="en-US" sz="2400" b="1" dirty="0">
                <a:solidFill>
                  <a:srgbClr val="000066"/>
                </a:solidFill>
                <a:cs typeface="Times New Roman" pitchFamily="18" charset="0"/>
              </a:rPr>
              <a:t> </a:t>
            </a:r>
            <a:r>
              <a:rPr lang="en-US" sz="2400" b="1" dirty="0">
                <a:solidFill>
                  <a:srgbClr val="000066"/>
                </a:solidFill>
                <a:cs typeface="Times New Roman" pitchFamily="18" charset="0"/>
                <a:hlinkClick r:id="rId5" tooltip="Transmission (telecommunications)"/>
              </a:rPr>
              <a:t>transmission</a:t>
            </a:r>
            <a:r>
              <a:rPr lang="en-US" sz="2400" b="1" dirty="0">
                <a:solidFill>
                  <a:srgbClr val="000066"/>
                </a:solidFill>
                <a:cs typeface="Times New Roman" pitchFamily="18" charset="0"/>
              </a:rPr>
              <a:t> of voice, video, data, and other network services over the traditional circuits of the </a:t>
            </a:r>
            <a:r>
              <a:rPr lang="en-US" sz="2400" b="1" dirty="0">
                <a:solidFill>
                  <a:srgbClr val="000066"/>
                </a:solidFill>
                <a:cs typeface="Times New Roman" pitchFamily="18" charset="0"/>
                <a:hlinkClick r:id="rId6" tooltip="Public switched telephone network"/>
              </a:rPr>
              <a:t>public switched telephone network</a:t>
            </a:r>
            <a:r>
              <a:rPr lang="en-US" sz="2400" b="1" dirty="0">
                <a:solidFill>
                  <a:srgbClr val="000066"/>
                </a:solidFill>
                <a:cs typeface="Times New Roman" pitchFamily="18" charset="0"/>
              </a:rPr>
              <a:t>.</a:t>
            </a:r>
          </a:p>
          <a:p>
            <a:pPr marL="392113" indent="-293688" algn="just" defTabSz="414338" eaLnBrk="1" hangingPunct="1">
              <a:spcBef>
                <a:spcPct val="50000"/>
              </a:spcBef>
              <a:buClr>
                <a:srgbClr val="CC0000"/>
              </a:buClr>
              <a:buFont typeface="Wingdings" pitchFamily="2" charset="2"/>
              <a:buBlip>
                <a:blip r:embed="rId3"/>
              </a:buBlip>
              <a:defRPr/>
            </a:pPr>
            <a:r>
              <a:rPr lang="en-US" sz="2400" b="1" dirty="0">
                <a:solidFill>
                  <a:srgbClr val="000066"/>
                </a:solidFill>
                <a:cs typeface="Times New Roman" pitchFamily="18" charset="0"/>
              </a:rPr>
              <a:t>Speed is one advantage ISDN has over telephone line connections. </a:t>
            </a:r>
            <a:endParaRPr lang="en-US" sz="2400" b="1" dirty="0">
              <a:solidFill>
                <a:srgbClr val="000066"/>
              </a:solidFill>
            </a:endParaRPr>
          </a:p>
          <a:p>
            <a:pPr marL="392113" indent="-293688" algn="just" defTabSz="414338" eaLnBrk="1" hangingPunct="1">
              <a:spcBef>
                <a:spcPct val="50000"/>
              </a:spcBef>
              <a:buClr>
                <a:srgbClr val="CC0000"/>
              </a:buClr>
              <a:buFont typeface="Wingdings" pitchFamily="2" charset="2"/>
              <a:buBlip>
                <a:blip r:embed="rId3"/>
              </a:buBlip>
              <a:defRPr/>
            </a:pPr>
            <a:r>
              <a:rPr lang="en-US" sz="2400" b="1" dirty="0">
                <a:solidFill>
                  <a:srgbClr val="000066"/>
                </a:solidFill>
              </a:rPr>
              <a:t>ISDN network is a switched digital network consisting of </a:t>
            </a:r>
            <a:r>
              <a:rPr lang="en-US" sz="2400" b="1" dirty="0">
                <a:solidFill>
                  <a:srgbClr val="FF0000"/>
                </a:solidFill>
              </a:rPr>
              <a:t>ISDN Switches.</a:t>
            </a:r>
          </a:p>
          <a:p>
            <a:pPr marL="392113" indent="-293688" algn="just" defTabSz="414338" eaLnBrk="1" hangingPunct="1">
              <a:spcBef>
                <a:spcPct val="50000"/>
              </a:spcBef>
              <a:buClr>
                <a:srgbClr val="CC0000"/>
              </a:buClr>
              <a:buFont typeface="Wingdings" pitchFamily="2" charset="2"/>
              <a:buBlip>
                <a:blip r:embed="rId3"/>
              </a:buBlip>
              <a:defRPr/>
            </a:pPr>
            <a:r>
              <a:rPr lang="en-US" sz="2400" b="1" dirty="0">
                <a:solidFill>
                  <a:srgbClr val="000066"/>
                </a:solidFill>
              </a:rPr>
              <a:t>ISDN user accesses network through a set of standard interfaces provided by ISDN User Interfaces.</a:t>
            </a:r>
          </a:p>
          <a:p>
            <a:pPr marL="392113" indent="-293688" defTabSz="414338" eaLnBrk="1" hangingPunct="1">
              <a:spcBef>
                <a:spcPct val="50000"/>
              </a:spcBef>
              <a:buClr>
                <a:srgbClr val="CC0000"/>
              </a:buClr>
              <a:buFont typeface="Wingdings" pitchFamily="2" charset="2"/>
              <a:buBlip>
                <a:blip r:embed="rId3"/>
              </a:buBlip>
              <a:defRPr/>
            </a:pPr>
            <a:endParaRPr lang="en-US" sz="2400" b="1" dirty="0">
              <a:solidFill>
                <a:srgbClr val="000066"/>
              </a:solidFill>
            </a:endParaRPr>
          </a:p>
        </p:txBody>
      </p:sp>
      <p:sp>
        <p:nvSpPr>
          <p:cNvPr id="40970" name="Slide Number Placeholder 9"/>
          <p:cNvSpPr>
            <a:spLocks noGrp="1"/>
          </p:cNvSpPr>
          <p:nvPr>
            <p:ph type="sldNum" sz="quarter" idx="12"/>
          </p:nvPr>
        </p:nvSpPr>
        <p:spPr>
          <a:noFill/>
        </p:spPr>
        <p:txBody>
          <a:bodyPr/>
          <a:lstStyle/>
          <a:p>
            <a:fld id="{259154DF-47B4-44D1-B183-2D7626E9858E}" type="slidenum">
              <a:rPr lang="en-US" smtClean="0"/>
              <a:pPr/>
              <a:t>73</a:t>
            </a:fld>
            <a:endParaRPr lang="en-US"/>
          </a:p>
        </p:txBody>
      </p:sp>
      <p:sp>
        <p:nvSpPr>
          <p:cNvPr id="40964"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US"/>
          </a:p>
        </p:txBody>
      </p:sp>
      <p:sp>
        <p:nvSpPr>
          <p:cNvPr id="40965"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US"/>
          </a:p>
        </p:txBody>
      </p:sp>
      <p:sp>
        <p:nvSpPr>
          <p:cNvPr id="40966"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US"/>
          </a:p>
        </p:txBody>
      </p:sp>
      <p:sp>
        <p:nvSpPr>
          <p:cNvPr id="40967"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40968" name="Text Box 8"/>
          <p:cNvSpPr txBox="1">
            <a:spLocks noChangeArrowheads="1"/>
          </p:cNvSpPr>
          <p:nvPr/>
        </p:nvSpPr>
        <p:spPr bwMode="auto">
          <a:xfrm>
            <a:off x="123825" y="104775"/>
            <a:ext cx="5819775" cy="260350"/>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b="1">
                <a:solidFill>
                  <a:schemeClr val="bg1"/>
                </a:solidFill>
              </a:rPr>
              <a:t>WAN Technologies</a:t>
            </a:r>
          </a:p>
        </p:txBody>
      </p:sp>
      <p:sp>
        <p:nvSpPr>
          <p:cNvPr id="40969"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1074759569"/>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685800"/>
            <a:ext cx="8229600" cy="1066800"/>
          </a:xfrm>
          <a:noFill/>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b="1">
                <a:solidFill>
                  <a:srgbClr val="E4005C"/>
                </a:solidFill>
                <a:cs typeface="Arial" charset="0"/>
              </a:rPr>
              <a:t>ISDN Connection</a:t>
            </a:r>
            <a:endParaRPr lang="en-GB" sz="4000" b="1">
              <a:solidFill>
                <a:srgbClr val="E4005C"/>
              </a:solidFill>
              <a:cs typeface="Arial" charset="0"/>
            </a:endParaRPr>
          </a:p>
        </p:txBody>
      </p:sp>
      <p:sp>
        <p:nvSpPr>
          <p:cNvPr id="41994" name="Content Placeholder 10"/>
          <p:cNvSpPr>
            <a:spLocks noGrp="1"/>
          </p:cNvSpPr>
          <p:nvPr>
            <p:ph sz="half" idx="2"/>
          </p:nvPr>
        </p:nvSpPr>
        <p:spPr/>
        <p:txBody>
          <a:bodyPr/>
          <a:lstStyle/>
          <a:p>
            <a:endParaRPr lang="en-US"/>
          </a:p>
        </p:txBody>
      </p:sp>
      <p:sp>
        <p:nvSpPr>
          <p:cNvPr id="41993" name="Slide Number Placeholder 9"/>
          <p:cNvSpPr>
            <a:spLocks noGrp="1"/>
          </p:cNvSpPr>
          <p:nvPr>
            <p:ph type="sldNum" sz="quarter" idx="12"/>
          </p:nvPr>
        </p:nvSpPr>
        <p:spPr>
          <a:noFill/>
        </p:spPr>
        <p:txBody>
          <a:bodyPr/>
          <a:lstStyle/>
          <a:p>
            <a:fld id="{F2C30B14-FF73-4C05-B4E1-58A74CD993A1}" type="slidenum">
              <a:rPr lang="en-US" smtClean="0"/>
              <a:pPr/>
              <a:t>74</a:t>
            </a:fld>
            <a:endParaRPr lang="en-US"/>
          </a:p>
        </p:txBody>
      </p:sp>
      <p:sp>
        <p:nvSpPr>
          <p:cNvPr id="41987"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US"/>
          </a:p>
        </p:txBody>
      </p:sp>
      <p:sp>
        <p:nvSpPr>
          <p:cNvPr id="41988"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US"/>
          </a:p>
        </p:txBody>
      </p:sp>
      <p:sp>
        <p:nvSpPr>
          <p:cNvPr id="41989"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US"/>
          </a:p>
        </p:txBody>
      </p:sp>
      <p:sp>
        <p:nvSpPr>
          <p:cNvPr id="41990"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41991" name="Text Box 8"/>
          <p:cNvSpPr txBox="1">
            <a:spLocks noChangeArrowheads="1"/>
          </p:cNvSpPr>
          <p:nvPr/>
        </p:nvSpPr>
        <p:spPr bwMode="auto">
          <a:xfrm>
            <a:off x="123825" y="104775"/>
            <a:ext cx="5819775" cy="260350"/>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b="1">
                <a:solidFill>
                  <a:schemeClr val="bg1"/>
                </a:solidFill>
              </a:rPr>
              <a:t>WAN Technologies</a:t>
            </a:r>
          </a:p>
        </p:txBody>
      </p:sp>
      <p:sp>
        <p:nvSpPr>
          <p:cNvPr id="41992"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pic>
        <p:nvPicPr>
          <p:cNvPr id="41995" name="Picture 11"/>
          <p:cNvPicPr>
            <a:picLocks noChangeAspect="1" noChangeArrowheads="1"/>
          </p:cNvPicPr>
          <p:nvPr/>
        </p:nvPicPr>
        <p:blipFill>
          <a:blip r:embed="rId3"/>
          <a:srcRect/>
          <a:stretch>
            <a:fillRect/>
          </a:stretch>
        </p:blipFill>
        <p:spPr bwMode="auto">
          <a:xfrm>
            <a:off x="19050" y="1581150"/>
            <a:ext cx="9105900" cy="5429250"/>
          </a:xfrm>
          <a:prstGeom prst="rect">
            <a:avLst/>
          </a:prstGeom>
          <a:noFill/>
          <a:ln w="9525">
            <a:noFill/>
            <a:miter lim="800000"/>
            <a:headEnd/>
            <a:tailEnd/>
          </a:ln>
        </p:spPr>
      </p:pic>
    </p:spTree>
    <p:extLst>
      <p:ext uri="{BB962C8B-B14F-4D97-AF65-F5344CB8AC3E}">
        <p14:creationId xmlns:p14="http://schemas.microsoft.com/office/powerpoint/2010/main" val="2158704017"/>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685800"/>
            <a:ext cx="8229600" cy="1066800"/>
          </a:xfrm>
          <a:noFill/>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b="1">
                <a:solidFill>
                  <a:srgbClr val="E4005C"/>
                </a:solidFill>
                <a:cs typeface="Arial" charset="0"/>
              </a:rPr>
              <a:t>ISDN</a:t>
            </a:r>
            <a:endParaRPr lang="en-GB" sz="4000" b="1">
              <a:solidFill>
                <a:srgbClr val="E4005C"/>
              </a:solidFill>
              <a:cs typeface="Arial" charset="0"/>
            </a:endParaRPr>
          </a:p>
        </p:txBody>
      </p:sp>
      <p:sp>
        <p:nvSpPr>
          <p:cNvPr id="43017" name="Rectangle 9"/>
          <p:cNvSpPr>
            <a:spLocks noGrp="1" noChangeArrowheads="1"/>
          </p:cNvSpPr>
          <p:nvPr>
            <p:ph type="body" sz="half" idx="1"/>
          </p:nvPr>
        </p:nvSpPr>
        <p:spPr>
          <a:xfrm>
            <a:off x="457200" y="1600200"/>
            <a:ext cx="8229600" cy="4525963"/>
          </a:xfrm>
        </p:spPr>
        <p:txBody>
          <a:bodyPr/>
          <a:lstStyle/>
          <a:p>
            <a:pPr algn="just" eaLnBrk="1" hangingPunct="1">
              <a:buClr>
                <a:srgbClr val="CC0000"/>
              </a:buClr>
              <a:buFont typeface="Wingdings" pitchFamily="2" charset="2"/>
              <a:buBlip>
                <a:blip r:embed="rId3"/>
              </a:buBlip>
            </a:pPr>
            <a:r>
              <a:rPr lang="en-US" sz="2400" b="1">
                <a:solidFill>
                  <a:srgbClr val="000066"/>
                </a:solidFill>
              </a:rPr>
              <a:t>Two types of user access are defined</a:t>
            </a:r>
            <a:r>
              <a:rPr lang="en-US" sz="2400">
                <a:solidFill>
                  <a:srgbClr val="000066"/>
                </a:solidFill>
              </a:rPr>
              <a:t> </a:t>
            </a:r>
          </a:p>
          <a:p>
            <a:pPr lvl="1" algn="just" eaLnBrk="1" hangingPunct="1">
              <a:buClr>
                <a:srgbClr val="CC0000"/>
              </a:buClr>
              <a:buFont typeface="Wingdings" pitchFamily="2" charset="2"/>
              <a:buBlip>
                <a:blip r:embed="rId3"/>
              </a:buBlip>
            </a:pPr>
            <a:r>
              <a:rPr lang="en-US" sz="2400" b="1">
                <a:solidFill>
                  <a:srgbClr val="000066"/>
                </a:solidFill>
              </a:rPr>
              <a:t>Basic Access</a:t>
            </a:r>
            <a:r>
              <a:rPr lang="en-US" sz="2000" b="1">
                <a:solidFill>
                  <a:srgbClr val="000066"/>
                </a:solidFill>
              </a:rPr>
              <a:t> - Consists  of </a:t>
            </a:r>
            <a:r>
              <a:rPr lang="en-US" sz="2000" b="1">
                <a:solidFill>
                  <a:srgbClr val="FF0000"/>
                </a:solidFill>
              </a:rPr>
              <a:t>two 64Kbps</a:t>
            </a:r>
            <a:r>
              <a:rPr lang="en-US" sz="2000" b="1">
                <a:solidFill>
                  <a:srgbClr val="000066"/>
                </a:solidFill>
              </a:rPr>
              <a:t>  user channels (</a:t>
            </a:r>
            <a:r>
              <a:rPr lang="en-US" sz="2000" b="1">
                <a:solidFill>
                  <a:srgbClr val="FF0000"/>
                </a:solidFill>
              </a:rPr>
              <a:t>B channel</a:t>
            </a:r>
            <a:r>
              <a:rPr lang="en-US" sz="2000" b="1">
                <a:solidFill>
                  <a:srgbClr val="000066"/>
                </a:solidFill>
              </a:rPr>
              <a:t>) and one 16Kbps signal channel (timing and alarm channel) (</a:t>
            </a:r>
            <a:r>
              <a:rPr lang="en-US" sz="2000" b="1">
                <a:solidFill>
                  <a:srgbClr val="FF0000"/>
                </a:solidFill>
              </a:rPr>
              <a:t>D channel</a:t>
            </a:r>
            <a:r>
              <a:rPr lang="en-US" sz="2000" b="1">
                <a:solidFill>
                  <a:srgbClr val="000066"/>
                </a:solidFill>
              </a:rPr>
              <a:t>) providing service at </a:t>
            </a:r>
            <a:r>
              <a:rPr lang="en-US" sz="2000" b="1">
                <a:solidFill>
                  <a:srgbClr val="FF0000"/>
                </a:solidFill>
              </a:rPr>
              <a:t>144 Kbps</a:t>
            </a:r>
            <a:r>
              <a:rPr lang="en-US" sz="2000" b="1">
                <a:solidFill>
                  <a:srgbClr val="000066"/>
                </a:solidFill>
              </a:rPr>
              <a:t>.</a:t>
            </a:r>
          </a:p>
          <a:p>
            <a:pPr lvl="1" algn="just" eaLnBrk="1" hangingPunct="1">
              <a:buClr>
                <a:srgbClr val="CC0000"/>
              </a:buClr>
              <a:buFont typeface="Wingdings" pitchFamily="2" charset="2"/>
              <a:buBlip>
                <a:blip r:embed="rId3"/>
              </a:buBlip>
            </a:pPr>
            <a:r>
              <a:rPr lang="en-US" sz="2400" b="1">
                <a:solidFill>
                  <a:srgbClr val="000066"/>
                </a:solidFill>
              </a:rPr>
              <a:t>Primary access</a:t>
            </a:r>
            <a:r>
              <a:rPr lang="en-US" sz="2000" b="1">
                <a:solidFill>
                  <a:srgbClr val="000066"/>
                </a:solidFill>
              </a:rPr>
              <a:t> - Consists of </a:t>
            </a:r>
            <a:r>
              <a:rPr lang="en-US" sz="2000" b="1">
                <a:solidFill>
                  <a:srgbClr val="FF0000"/>
                </a:solidFill>
              </a:rPr>
              <a:t>thirty 64Kbps</a:t>
            </a:r>
            <a:r>
              <a:rPr lang="en-US" sz="2000" b="1">
                <a:solidFill>
                  <a:srgbClr val="000066"/>
                </a:solidFill>
              </a:rPr>
              <a:t> user channels (B channels) and a </a:t>
            </a:r>
            <a:r>
              <a:rPr lang="en-US" sz="2000" b="1">
                <a:solidFill>
                  <a:srgbClr val="FF0000"/>
                </a:solidFill>
              </a:rPr>
              <a:t>64 Kbps </a:t>
            </a:r>
            <a:r>
              <a:rPr lang="en-US" sz="2000" b="1">
                <a:solidFill>
                  <a:srgbClr val="000066"/>
                </a:solidFill>
              </a:rPr>
              <a:t>signal channel (timing and alarm channel) (D channel) providing service at </a:t>
            </a:r>
            <a:r>
              <a:rPr lang="en-US" sz="2000" b="1">
                <a:solidFill>
                  <a:srgbClr val="FF0000"/>
                </a:solidFill>
              </a:rPr>
              <a:t>2.048Mbps</a:t>
            </a:r>
            <a:r>
              <a:rPr lang="en-US" sz="2000" b="1">
                <a:solidFill>
                  <a:srgbClr val="000066"/>
                </a:solidFill>
              </a:rPr>
              <a:t> (One 64 Kbps channel is used for Framing and Synchronization).</a:t>
            </a:r>
          </a:p>
          <a:p>
            <a:pPr eaLnBrk="1" hangingPunct="1"/>
            <a:endParaRPr lang="en-US" sz="2000" b="1"/>
          </a:p>
        </p:txBody>
      </p:sp>
      <p:sp>
        <p:nvSpPr>
          <p:cNvPr id="43042" name="Slide Number Placeholder 33"/>
          <p:cNvSpPr>
            <a:spLocks noGrp="1"/>
          </p:cNvSpPr>
          <p:nvPr>
            <p:ph type="sldNum" sz="quarter" idx="12"/>
          </p:nvPr>
        </p:nvSpPr>
        <p:spPr>
          <a:noFill/>
        </p:spPr>
        <p:txBody>
          <a:bodyPr/>
          <a:lstStyle/>
          <a:p>
            <a:fld id="{2A257966-77E5-4CD2-8160-1EF072FECC26}" type="slidenum">
              <a:rPr lang="en-US" smtClean="0"/>
              <a:pPr/>
              <a:t>75</a:t>
            </a:fld>
            <a:endParaRPr lang="en-US"/>
          </a:p>
        </p:txBody>
      </p:sp>
      <p:sp>
        <p:nvSpPr>
          <p:cNvPr id="43011" name="AutoShape 3"/>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US"/>
          </a:p>
        </p:txBody>
      </p:sp>
      <p:sp>
        <p:nvSpPr>
          <p:cNvPr id="43012" name="AutoShape 4"/>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US"/>
          </a:p>
        </p:txBody>
      </p:sp>
      <p:sp>
        <p:nvSpPr>
          <p:cNvPr id="43013" name="AutoShape 5"/>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US"/>
          </a:p>
        </p:txBody>
      </p:sp>
      <p:sp>
        <p:nvSpPr>
          <p:cNvPr id="43014" name="AutoShape 6"/>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43015" name="Text Box 7"/>
          <p:cNvSpPr txBox="1">
            <a:spLocks noChangeArrowheads="1"/>
          </p:cNvSpPr>
          <p:nvPr/>
        </p:nvSpPr>
        <p:spPr bwMode="auto">
          <a:xfrm>
            <a:off x="123825" y="104775"/>
            <a:ext cx="5819775" cy="260350"/>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b="1">
                <a:solidFill>
                  <a:schemeClr val="bg1"/>
                </a:solidFill>
              </a:rPr>
              <a:t>WAN Technologies</a:t>
            </a:r>
          </a:p>
        </p:txBody>
      </p:sp>
      <p:sp>
        <p:nvSpPr>
          <p:cNvPr id="43016" name="AutoShape 8"/>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
        <p:nvSpPr>
          <p:cNvPr id="43018" name="Rectangle 10"/>
          <p:cNvSpPr>
            <a:spLocks noChangeArrowheads="1"/>
          </p:cNvSpPr>
          <p:nvPr/>
        </p:nvSpPr>
        <p:spPr bwMode="auto">
          <a:xfrm>
            <a:off x="1392238" y="4730750"/>
            <a:ext cx="860425" cy="620713"/>
          </a:xfrm>
          <a:prstGeom prst="rect">
            <a:avLst/>
          </a:prstGeom>
          <a:solidFill>
            <a:schemeClr val="bg1"/>
          </a:solidFill>
          <a:ln w="12700" cap="sq">
            <a:solidFill>
              <a:schemeClr val="tx1"/>
            </a:solidFill>
            <a:miter lim="800000"/>
            <a:headEnd type="none" w="sm" len="sm"/>
            <a:tailEnd type="none" w="sm" len="sm"/>
          </a:ln>
        </p:spPr>
        <p:txBody>
          <a:bodyPr wrap="none" lIns="80815" tIns="40407" rIns="80815" bIns="40407" anchor="ctr"/>
          <a:lstStyle/>
          <a:p>
            <a:pPr algn="ctr" defTabSz="808038" eaLnBrk="0" hangingPunct="0"/>
            <a:endParaRPr lang="en-GB" sz="2100">
              <a:latin typeface="Times New Roman" pitchFamily="18" charset="0"/>
            </a:endParaRPr>
          </a:p>
        </p:txBody>
      </p:sp>
      <p:sp>
        <p:nvSpPr>
          <p:cNvPr id="43019" name="Text Box 11"/>
          <p:cNvSpPr txBox="1">
            <a:spLocks noChangeArrowheads="1"/>
          </p:cNvSpPr>
          <p:nvPr/>
        </p:nvSpPr>
        <p:spPr bwMode="auto">
          <a:xfrm>
            <a:off x="1444625" y="4833938"/>
            <a:ext cx="614363" cy="323850"/>
          </a:xfrm>
          <a:prstGeom prst="rect">
            <a:avLst/>
          </a:prstGeom>
          <a:solidFill>
            <a:schemeClr val="bg1"/>
          </a:solidFill>
          <a:ln w="12700" cap="sq">
            <a:noFill/>
            <a:miter lim="800000"/>
            <a:headEnd type="none" w="sm" len="sm"/>
            <a:tailEnd type="none" w="sm" len="sm"/>
          </a:ln>
        </p:spPr>
        <p:txBody>
          <a:bodyPr wrap="none" lIns="80815" tIns="40407" rIns="80815" bIns="40407">
            <a:spAutoFit/>
          </a:bodyPr>
          <a:lstStyle/>
          <a:p>
            <a:pPr defTabSz="808038" eaLnBrk="0" hangingPunct="0"/>
            <a:r>
              <a:rPr lang="en-US" sz="1600">
                <a:latin typeface="Times New Roman" pitchFamily="18" charset="0"/>
              </a:rPr>
              <a:t>Basic</a:t>
            </a:r>
            <a:endParaRPr lang="en-US" sz="2100">
              <a:latin typeface="Times New Roman" pitchFamily="18" charset="0"/>
            </a:endParaRPr>
          </a:p>
        </p:txBody>
      </p:sp>
      <p:sp>
        <p:nvSpPr>
          <p:cNvPr id="43020" name="Line 12"/>
          <p:cNvSpPr>
            <a:spLocks noChangeShapeType="1"/>
          </p:cNvSpPr>
          <p:nvPr/>
        </p:nvSpPr>
        <p:spPr bwMode="auto">
          <a:xfrm flipV="1">
            <a:off x="2252663" y="4730750"/>
            <a:ext cx="1127125" cy="138113"/>
          </a:xfrm>
          <a:prstGeom prst="line">
            <a:avLst/>
          </a:prstGeom>
          <a:noFill/>
          <a:ln w="12700" cap="sq">
            <a:solidFill>
              <a:schemeClr val="tx1"/>
            </a:solidFill>
            <a:round/>
            <a:headEnd type="none" w="sm" len="sm"/>
            <a:tailEnd type="none" w="sm" len="sm"/>
          </a:ln>
        </p:spPr>
        <p:txBody>
          <a:bodyPr wrap="none" anchor="ctr"/>
          <a:lstStyle/>
          <a:p>
            <a:endParaRPr lang="en-GB"/>
          </a:p>
        </p:txBody>
      </p:sp>
      <p:sp>
        <p:nvSpPr>
          <p:cNvPr id="43021" name="Line 13"/>
          <p:cNvSpPr>
            <a:spLocks noChangeShapeType="1"/>
          </p:cNvSpPr>
          <p:nvPr/>
        </p:nvSpPr>
        <p:spPr bwMode="auto">
          <a:xfrm flipV="1">
            <a:off x="2252663" y="4800600"/>
            <a:ext cx="1127125" cy="136525"/>
          </a:xfrm>
          <a:prstGeom prst="line">
            <a:avLst/>
          </a:prstGeom>
          <a:noFill/>
          <a:ln w="12700" cap="sq">
            <a:solidFill>
              <a:schemeClr val="tx1"/>
            </a:solidFill>
            <a:round/>
            <a:headEnd type="none" w="sm" len="sm"/>
            <a:tailEnd type="none" w="sm" len="sm"/>
          </a:ln>
        </p:spPr>
        <p:txBody>
          <a:bodyPr wrap="none" anchor="ctr"/>
          <a:lstStyle/>
          <a:p>
            <a:endParaRPr lang="en-GB"/>
          </a:p>
        </p:txBody>
      </p:sp>
      <p:sp>
        <p:nvSpPr>
          <p:cNvPr id="43022" name="Line 14"/>
          <p:cNvSpPr>
            <a:spLocks noChangeShapeType="1"/>
          </p:cNvSpPr>
          <p:nvPr/>
        </p:nvSpPr>
        <p:spPr bwMode="auto">
          <a:xfrm flipV="1">
            <a:off x="2252663" y="5006975"/>
            <a:ext cx="1192212" cy="0"/>
          </a:xfrm>
          <a:prstGeom prst="line">
            <a:avLst/>
          </a:prstGeom>
          <a:noFill/>
          <a:ln w="12700" cap="sq">
            <a:solidFill>
              <a:schemeClr val="tx1"/>
            </a:solidFill>
            <a:round/>
            <a:headEnd type="none" w="sm" len="sm"/>
            <a:tailEnd type="none" w="sm" len="sm"/>
          </a:ln>
        </p:spPr>
        <p:txBody>
          <a:bodyPr wrap="none" anchor="ctr"/>
          <a:lstStyle/>
          <a:p>
            <a:endParaRPr lang="en-GB"/>
          </a:p>
        </p:txBody>
      </p:sp>
      <p:sp>
        <p:nvSpPr>
          <p:cNvPr id="43023" name="Line 15"/>
          <p:cNvSpPr>
            <a:spLocks noChangeShapeType="1"/>
          </p:cNvSpPr>
          <p:nvPr/>
        </p:nvSpPr>
        <p:spPr bwMode="auto">
          <a:xfrm flipV="1">
            <a:off x="2252663" y="5075238"/>
            <a:ext cx="1192212" cy="0"/>
          </a:xfrm>
          <a:prstGeom prst="line">
            <a:avLst/>
          </a:prstGeom>
          <a:noFill/>
          <a:ln w="12700" cap="sq">
            <a:solidFill>
              <a:schemeClr val="tx1"/>
            </a:solidFill>
            <a:round/>
            <a:headEnd type="none" w="sm" len="sm"/>
            <a:tailEnd type="none" w="sm" len="sm"/>
          </a:ln>
        </p:spPr>
        <p:txBody>
          <a:bodyPr wrap="none" anchor="ctr"/>
          <a:lstStyle/>
          <a:p>
            <a:endParaRPr lang="en-GB"/>
          </a:p>
        </p:txBody>
      </p:sp>
      <p:sp>
        <p:nvSpPr>
          <p:cNvPr id="43024" name="Line 16"/>
          <p:cNvSpPr>
            <a:spLocks noChangeShapeType="1"/>
          </p:cNvSpPr>
          <p:nvPr/>
        </p:nvSpPr>
        <p:spPr bwMode="auto">
          <a:xfrm>
            <a:off x="2252663" y="5281613"/>
            <a:ext cx="1192212" cy="69850"/>
          </a:xfrm>
          <a:prstGeom prst="line">
            <a:avLst/>
          </a:prstGeom>
          <a:noFill/>
          <a:ln w="12700" cap="sq">
            <a:solidFill>
              <a:schemeClr val="tx1"/>
            </a:solidFill>
            <a:round/>
            <a:headEnd type="none" w="sm" len="sm"/>
            <a:tailEnd type="none" w="sm" len="sm"/>
          </a:ln>
        </p:spPr>
        <p:txBody>
          <a:bodyPr wrap="none" anchor="ctr"/>
          <a:lstStyle/>
          <a:p>
            <a:endParaRPr lang="en-GB"/>
          </a:p>
        </p:txBody>
      </p:sp>
      <p:sp>
        <p:nvSpPr>
          <p:cNvPr id="43025" name="Line 17"/>
          <p:cNvSpPr>
            <a:spLocks noChangeShapeType="1"/>
          </p:cNvSpPr>
          <p:nvPr/>
        </p:nvSpPr>
        <p:spPr bwMode="auto">
          <a:xfrm>
            <a:off x="2386013" y="6451600"/>
            <a:ext cx="1192212" cy="0"/>
          </a:xfrm>
          <a:prstGeom prst="line">
            <a:avLst/>
          </a:prstGeom>
          <a:noFill/>
          <a:ln w="12700" cap="sq">
            <a:solidFill>
              <a:schemeClr val="tx1"/>
            </a:solidFill>
            <a:round/>
            <a:headEnd type="none" w="sm" len="sm"/>
            <a:tailEnd type="none" w="sm" len="sm"/>
          </a:ln>
        </p:spPr>
        <p:txBody>
          <a:bodyPr wrap="none" anchor="ctr"/>
          <a:lstStyle/>
          <a:p>
            <a:endParaRPr lang="en-GB"/>
          </a:p>
        </p:txBody>
      </p:sp>
      <p:sp>
        <p:nvSpPr>
          <p:cNvPr id="43026" name="Text Box 18"/>
          <p:cNvSpPr txBox="1">
            <a:spLocks noChangeArrowheads="1"/>
          </p:cNvSpPr>
          <p:nvPr/>
        </p:nvSpPr>
        <p:spPr bwMode="auto">
          <a:xfrm>
            <a:off x="3379788" y="4592638"/>
            <a:ext cx="2451100" cy="919162"/>
          </a:xfrm>
          <a:prstGeom prst="rect">
            <a:avLst/>
          </a:prstGeom>
          <a:noFill/>
          <a:ln w="12700" cap="sq">
            <a:noFill/>
            <a:miter lim="800000"/>
            <a:headEnd type="none" w="sm" len="sm"/>
            <a:tailEnd type="none" w="sm" len="sm"/>
          </a:ln>
        </p:spPr>
        <p:txBody>
          <a:bodyPr lIns="80815" tIns="40407" rIns="80815" bIns="40407">
            <a:spAutoFit/>
          </a:bodyPr>
          <a:lstStyle/>
          <a:p>
            <a:pPr defTabSz="808038" eaLnBrk="0" hangingPunct="0"/>
            <a:r>
              <a:rPr lang="en-US" sz="1600">
                <a:latin typeface="Times New Roman" pitchFamily="18" charset="0"/>
              </a:rPr>
              <a:t>B</a:t>
            </a:r>
          </a:p>
          <a:p>
            <a:pPr defTabSz="808038" eaLnBrk="0" hangingPunct="0"/>
            <a:endParaRPr lang="en-US" sz="700">
              <a:latin typeface="Times New Roman" pitchFamily="18" charset="0"/>
            </a:endParaRPr>
          </a:p>
          <a:p>
            <a:pPr defTabSz="808038" eaLnBrk="0" hangingPunct="0"/>
            <a:r>
              <a:rPr lang="en-US" sz="1600">
                <a:latin typeface="Times New Roman" pitchFamily="18" charset="0"/>
              </a:rPr>
              <a:t>B</a:t>
            </a:r>
          </a:p>
          <a:p>
            <a:pPr defTabSz="808038" eaLnBrk="0" hangingPunct="0"/>
            <a:r>
              <a:rPr lang="en-US" sz="1600">
                <a:latin typeface="Times New Roman" pitchFamily="18" charset="0"/>
              </a:rPr>
              <a:t>D</a:t>
            </a:r>
          </a:p>
        </p:txBody>
      </p:sp>
      <p:sp>
        <p:nvSpPr>
          <p:cNvPr id="43027" name="AutoShape 19"/>
          <p:cNvSpPr>
            <a:spLocks/>
          </p:cNvSpPr>
          <p:nvPr/>
        </p:nvSpPr>
        <p:spPr bwMode="auto">
          <a:xfrm>
            <a:off x="3644900" y="4662488"/>
            <a:ext cx="265113" cy="481012"/>
          </a:xfrm>
          <a:prstGeom prst="rightBrace">
            <a:avLst>
              <a:gd name="adj1" fmla="val 15120"/>
              <a:gd name="adj2" fmla="val 50000"/>
            </a:avLst>
          </a:prstGeom>
          <a:noFill/>
          <a:ln w="12700" cap="sq">
            <a:solidFill>
              <a:schemeClr val="tx1"/>
            </a:solidFill>
            <a:round/>
            <a:headEnd type="none" w="sm" len="sm"/>
            <a:tailEnd type="none" w="sm" len="sm"/>
          </a:ln>
        </p:spPr>
        <p:txBody>
          <a:bodyPr wrap="none" anchor="ctr"/>
          <a:lstStyle/>
          <a:p>
            <a:endParaRPr lang="en-US"/>
          </a:p>
        </p:txBody>
      </p:sp>
      <p:sp>
        <p:nvSpPr>
          <p:cNvPr id="43028" name="AutoShape 20"/>
          <p:cNvSpPr>
            <a:spLocks/>
          </p:cNvSpPr>
          <p:nvPr/>
        </p:nvSpPr>
        <p:spPr bwMode="auto">
          <a:xfrm>
            <a:off x="3709988" y="5213350"/>
            <a:ext cx="66675" cy="274638"/>
          </a:xfrm>
          <a:prstGeom prst="rightBrace">
            <a:avLst>
              <a:gd name="adj1" fmla="val 34325"/>
              <a:gd name="adj2" fmla="val 34375"/>
            </a:avLst>
          </a:prstGeom>
          <a:noFill/>
          <a:ln w="12700" cap="sq">
            <a:solidFill>
              <a:schemeClr val="tx1"/>
            </a:solidFill>
            <a:round/>
            <a:headEnd type="none" w="sm" len="sm"/>
            <a:tailEnd type="none" w="sm" len="sm"/>
          </a:ln>
        </p:spPr>
        <p:txBody>
          <a:bodyPr wrap="none" anchor="ctr"/>
          <a:lstStyle/>
          <a:p>
            <a:endParaRPr lang="en-US"/>
          </a:p>
        </p:txBody>
      </p:sp>
      <p:sp>
        <p:nvSpPr>
          <p:cNvPr id="43029" name="Text Box 21"/>
          <p:cNvSpPr txBox="1">
            <a:spLocks noChangeArrowheads="1"/>
          </p:cNvSpPr>
          <p:nvPr/>
        </p:nvSpPr>
        <p:spPr bwMode="auto">
          <a:xfrm>
            <a:off x="3975100" y="4662488"/>
            <a:ext cx="1606550" cy="809625"/>
          </a:xfrm>
          <a:prstGeom prst="rect">
            <a:avLst/>
          </a:prstGeom>
          <a:noFill/>
          <a:ln w="12700" cap="sq">
            <a:noFill/>
            <a:miter lim="800000"/>
            <a:headEnd type="none" w="sm" len="sm"/>
            <a:tailEnd type="none" w="sm" len="sm"/>
          </a:ln>
        </p:spPr>
        <p:txBody>
          <a:bodyPr wrap="none" lIns="80815" tIns="40407" rIns="80815" bIns="40407">
            <a:spAutoFit/>
          </a:bodyPr>
          <a:lstStyle/>
          <a:p>
            <a:pPr defTabSz="808038" eaLnBrk="0" hangingPunct="0"/>
            <a:r>
              <a:rPr lang="en-US" sz="1200"/>
              <a:t>Information 128 Kbps</a:t>
            </a:r>
          </a:p>
          <a:p>
            <a:pPr defTabSz="808038" eaLnBrk="0" hangingPunct="0"/>
            <a:r>
              <a:rPr lang="en-US" sz="1200"/>
              <a:t>(Voice &amp; Data)</a:t>
            </a:r>
          </a:p>
          <a:p>
            <a:pPr defTabSz="808038" eaLnBrk="0" hangingPunct="0"/>
            <a:endParaRPr lang="en-US" sz="1200"/>
          </a:p>
          <a:p>
            <a:pPr defTabSz="808038" eaLnBrk="0" hangingPunct="0"/>
            <a:r>
              <a:rPr lang="en-US" sz="1200"/>
              <a:t>Signaling  16Kbps</a:t>
            </a:r>
          </a:p>
        </p:txBody>
      </p:sp>
      <p:sp>
        <p:nvSpPr>
          <p:cNvPr id="43030" name="Rectangle 22"/>
          <p:cNvSpPr>
            <a:spLocks noChangeArrowheads="1"/>
          </p:cNvSpPr>
          <p:nvPr/>
        </p:nvSpPr>
        <p:spPr bwMode="auto">
          <a:xfrm>
            <a:off x="1192213" y="6038850"/>
            <a:ext cx="1193800" cy="620713"/>
          </a:xfrm>
          <a:prstGeom prst="rect">
            <a:avLst/>
          </a:prstGeom>
          <a:solidFill>
            <a:schemeClr val="bg1"/>
          </a:solidFill>
          <a:ln w="12700" cap="sq">
            <a:solidFill>
              <a:schemeClr val="tx1"/>
            </a:solidFill>
            <a:miter lim="800000"/>
            <a:headEnd type="none" w="sm" len="sm"/>
            <a:tailEnd type="none" w="sm" len="sm"/>
          </a:ln>
        </p:spPr>
        <p:txBody>
          <a:bodyPr wrap="none" lIns="80815" tIns="40407" rIns="80815" bIns="40407" anchor="ctr"/>
          <a:lstStyle/>
          <a:p>
            <a:pPr algn="ctr" defTabSz="808038" eaLnBrk="0" hangingPunct="0"/>
            <a:endParaRPr lang="en-GB" sz="2100">
              <a:latin typeface="Times New Roman" pitchFamily="18" charset="0"/>
            </a:endParaRPr>
          </a:p>
        </p:txBody>
      </p:sp>
      <p:sp>
        <p:nvSpPr>
          <p:cNvPr id="43031" name="Text Box 23"/>
          <p:cNvSpPr txBox="1">
            <a:spLocks noChangeArrowheads="1"/>
          </p:cNvSpPr>
          <p:nvPr/>
        </p:nvSpPr>
        <p:spPr bwMode="auto">
          <a:xfrm>
            <a:off x="1457325" y="6176963"/>
            <a:ext cx="819150" cy="323850"/>
          </a:xfrm>
          <a:prstGeom prst="rect">
            <a:avLst/>
          </a:prstGeom>
          <a:solidFill>
            <a:schemeClr val="bg1"/>
          </a:solidFill>
          <a:ln w="12700" cap="sq">
            <a:noFill/>
            <a:miter lim="800000"/>
            <a:headEnd type="none" w="sm" len="sm"/>
            <a:tailEnd type="none" w="sm" len="sm"/>
          </a:ln>
        </p:spPr>
        <p:txBody>
          <a:bodyPr wrap="none" lIns="80815" tIns="40407" rIns="80815" bIns="40407">
            <a:spAutoFit/>
          </a:bodyPr>
          <a:lstStyle/>
          <a:p>
            <a:pPr defTabSz="808038" eaLnBrk="0" hangingPunct="0"/>
            <a:r>
              <a:rPr lang="en-US" sz="1600">
                <a:latin typeface="Times New Roman" pitchFamily="18" charset="0"/>
              </a:rPr>
              <a:t>Primary</a:t>
            </a:r>
            <a:endParaRPr lang="en-US" sz="2100">
              <a:latin typeface="Times New Roman" pitchFamily="18" charset="0"/>
            </a:endParaRPr>
          </a:p>
        </p:txBody>
      </p:sp>
      <p:sp>
        <p:nvSpPr>
          <p:cNvPr id="43032" name="Line 24"/>
          <p:cNvSpPr>
            <a:spLocks noChangeShapeType="1"/>
          </p:cNvSpPr>
          <p:nvPr/>
        </p:nvSpPr>
        <p:spPr bwMode="auto">
          <a:xfrm flipV="1">
            <a:off x="2386013" y="5970588"/>
            <a:ext cx="1192212" cy="68262"/>
          </a:xfrm>
          <a:prstGeom prst="line">
            <a:avLst/>
          </a:prstGeom>
          <a:noFill/>
          <a:ln w="12700" cap="sq">
            <a:solidFill>
              <a:schemeClr val="tx1"/>
            </a:solidFill>
            <a:round/>
            <a:headEnd type="none" w="sm" len="sm"/>
            <a:tailEnd type="none" w="sm" len="sm"/>
          </a:ln>
        </p:spPr>
        <p:txBody>
          <a:bodyPr wrap="none" anchor="ctr"/>
          <a:lstStyle/>
          <a:p>
            <a:endParaRPr lang="en-GB"/>
          </a:p>
        </p:txBody>
      </p:sp>
      <p:sp>
        <p:nvSpPr>
          <p:cNvPr id="43033" name="Line 25"/>
          <p:cNvSpPr>
            <a:spLocks noChangeShapeType="1"/>
          </p:cNvSpPr>
          <p:nvPr/>
        </p:nvSpPr>
        <p:spPr bwMode="auto">
          <a:xfrm flipV="1">
            <a:off x="2386013" y="6108700"/>
            <a:ext cx="1192212" cy="68263"/>
          </a:xfrm>
          <a:prstGeom prst="line">
            <a:avLst/>
          </a:prstGeom>
          <a:noFill/>
          <a:ln w="12700" cap="sq">
            <a:solidFill>
              <a:schemeClr val="tx1"/>
            </a:solidFill>
            <a:round/>
            <a:headEnd type="none" w="sm" len="sm"/>
            <a:tailEnd type="none" w="sm" len="sm"/>
          </a:ln>
        </p:spPr>
        <p:txBody>
          <a:bodyPr wrap="none" anchor="ctr"/>
          <a:lstStyle/>
          <a:p>
            <a:endParaRPr lang="en-GB"/>
          </a:p>
        </p:txBody>
      </p:sp>
      <p:sp>
        <p:nvSpPr>
          <p:cNvPr id="43034" name="Line 26"/>
          <p:cNvSpPr>
            <a:spLocks noChangeShapeType="1"/>
          </p:cNvSpPr>
          <p:nvPr/>
        </p:nvSpPr>
        <p:spPr bwMode="auto">
          <a:xfrm flipV="1">
            <a:off x="2386013" y="6315075"/>
            <a:ext cx="1192212" cy="0"/>
          </a:xfrm>
          <a:prstGeom prst="line">
            <a:avLst/>
          </a:prstGeom>
          <a:noFill/>
          <a:ln w="12700" cap="sq">
            <a:solidFill>
              <a:schemeClr val="tx1"/>
            </a:solidFill>
            <a:round/>
            <a:headEnd type="none" w="sm" len="sm"/>
            <a:tailEnd type="none" w="sm" len="sm"/>
          </a:ln>
        </p:spPr>
        <p:txBody>
          <a:bodyPr wrap="none" anchor="ctr"/>
          <a:lstStyle/>
          <a:p>
            <a:endParaRPr lang="en-GB"/>
          </a:p>
        </p:txBody>
      </p:sp>
      <p:sp>
        <p:nvSpPr>
          <p:cNvPr id="43035" name="Line 27"/>
          <p:cNvSpPr>
            <a:spLocks noChangeShapeType="1"/>
          </p:cNvSpPr>
          <p:nvPr/>
        </p:nvSpPr>
        <p:spPr bwMode="auto">
          <a:xfrm>
            <a:off x="2252663" y="5213350"/>
            <a:ext cx="1192212" cy="68263"/>
          </a:xfrm>
          <a:prstGeom prst="line">
            <a:avLst/>
          </a:prstGeom>
          <a:noFill/>
          <a:ln w="12700" cap="sq">
            <a:solidFill>
              <a:schemeClr val="tx1"/>
            </a:solidFill>
            <a:round/>
            <a:headEnd type="none" w="sm" len="sm"/>
            <a:tailEnd type="none" w="sm" len="sm"/>
          </a:ln>
        </p:spPr>
        <p:txBody>
          <a:bodyPr wrap="none" anchor="ctr"/>
          <a:lstStyle/>
          <a:p>
            <a:endParaRPr lang="en-GB"/>
          </a:p>
        </p:txBody>
      </p:sp>
      <p:sp>
        <p:nvSpPr>
          <p:cNvPr id="43036" name="Line 28"/>
          <p:cNvSpPr>
            <a:spLocks noChangeShapeType="1"/>
          </p:cNvSpPr>
          <p:nvPr/>
        </p:nvSpPr>
        <p:spPr bwMode="auto">
          <a:xfrm>
            <a:off x="2386013" y="6521450"/>
            <a:ext cx="1192212" cy="68263"/>
          </a:xfrm>
          <a:prstGeom prst="line">
            <a:avLst/>
          </a:prstGeom>
          <a:noFill/>
          <a:ln w="12700" cap="sq">
            <a:solidFill>
              <a:schemeClr val="tx1"/>
            </a:solidFill>
            <a:round/>
            <a:headEnd type="none" w="sm" len="sm"/>
            <a:tailEnd type="none" w="sm" len="sm"/>
          </a:ln>
        </p:spPr>
        <p:txBody>
          <a:bodyPr wrap="none" anchor="ctr"/>
          <a:lstStyle/>
          <a:p>
            <a:endParaRPr lang="en-GB"/>
          </a:p>
        </p:txBody>
      </p:sp>
      <p:sp>
        <p:nvSpPr>
          <p:cNvPr id="43037" name="Line 29"/>
          <p:cNvSpPr>
            <a:spLocks noChangeShapeType="1"/>
          </p:cNvSpPr>
          <p:nvPr/>
        </p:nvSpPr>
        <p:spPr bwMode="auto">
          <a:xfrm>
            <a:off x="2386013" y="6659563"/>
            <a:ext cx="1192212" cy="68262"/>
          </a:xfrm>
          <a:prstGeom prst="line">
            <a:avLst/>
          </a:prstGeom>
          <a:noFill/>
          <a:ln w="12700" cap="sq">
            <a:solidFill>
              <a:schemeClr val="tx1"/>
            </a:solidFill>
            <a:round/>
            <a:headEnd type="none" w="sm" len="sm"/>
            <a:tailEnd type="none" w="sm" len="sm"/>
          </a:ln>
        </p:spPr>
        <p:txBody>
          <a:bodyPr wrap="none" anchor="ctr"/>
          <a:lstStyle/>
          <a:p>
            <a:endParaRPr lang="en-GB"/>
          </a:p>
        </p:txBody>
      </p:sp>
      <p:sp>
        <p:nvSpPr>
          <p:cNvPr id="43038" name="Text Box 30"/>
          <p:cNvSpPr txBox="1">
            <a:spLocks noChangeArrowheads="1"/>
          </p:cNvSpPr>
          <p:nvPr/>
        </p:nvSpPr>
        <p:spPr bwMode="auto">
          <a:xfrm>
            <a:off x="3644900" y="5832475"/>
            <a:ext cx="307975" cy="1025525"/>
          </a:xfrm>
          <a:prstGeom prst="rect">
            <a:avLst/>
          </a:prstGeom>
          <a:noFill/>
          <a:ln w="12700" cap="sq">
            <a:noFill/>
            <a:miter lim="800000"/>
            <a:headEnd type="none" w="sm" len="sm"/>
            <a:tailEnd type="none" w="sm" len="sm"/>
          </a:ln>
        </p:spPr>
        <p:txBody>
          <a:bodyPr wrap="none" lIns="80815" tIns="40407" rIns="80815" bIns="40407">
            <a:spAutoFit/>
          </a:bodyPr>
          <a:lstStyle/>
          <a:p>
            <a:pPr defTabSz="808038" eaLnBrk="0" hangingPunct="0"/>
            <a:r>
              <a:rPr lang="en-US" sz="1600">
                <a:latin typeface="Times New Roman" pitchFamily="18" charset="0"/>
              </a:rPr>
              <a:t>B</a:t>
            </a:r>
          </a:p>
          <a:p>
            <a:pPr defTabSz="808038" eaLnBrk="0" hangingPunct="0"/>
            <a:endParaRPr lang="en-US" sz="700">
              <a:latin typeface="Times New Roman" pitchFamily="18" charset="0"/>
            </a:endParaRPr>
          </a:p>
          <a:p>
            <a:pPr defTabSz="808038" eaLnBrk="0" hangingPunct="0"/>
            <a:r>
              <a:rPr lang="en-US" sz="1600">
                <a:latin typeface="Times New Roman" pitchFamily="18" charset="0"/>
              </a:rPr>
              <a:t>B</a:t>
            </a:r>
          </a:p>
          <a:p>
            <a:pPr defTabSz="808038" eaLnBrk="0" hangingPunct="0"/>
            <a:endParaRPr lang="en-US" sz="700">
              <a:latin typeface="Times New Roman" pitchFamily="18" charset="0"/>
            </a:endParaRPr>
          </a:p>
          <a:p>
            <a:pPr defTabSz="808038" eaLnBrk="0" hangingPunct="0"/>
            <a:r>
              <a:rPr lang="en-US" sz="1600">
                <a:latin typeface="Times New Roman" pitchFamily="18" charset="0"/>
              </a:rPr>
              <a:t>D</a:t>
            </a:r>
          </a:p>
        </p:txBody>
      </p:sp>
      <p:sp>
        <p:nvSpPr>
          <p:cNvPr id="43039" name="AutoShape 31"/>
          <p:cNvSpPr>
            <a:spLocks/>
          </p:cNvSpPr>
          <p:nvPr/>
        </p:nvSpPr>
        <p:spPr bwMode="auto">
          <a:xfrm>
            <a:off x="3910013" y="5970588"/>
            <a:ext cx="265112" cy="481012"/>
          </a:xfrm>
          <a:prstGeom prst="rightBrace">
            <a:avLst>
              <a:gd name="adj1" fmla="val 15120"/>
              <a:gd name="adj2" fmla="val 50000"/>
            </a:avLst>
          </a:prstGeom>
          <a:noFill/>
          <a:ln w="12700" cap="sq">
            <a:solidFill>
              <a:schemeClr val="tx1"/>
            </a:solidFill>
            <a:round/>
            <a:headEnd type="none" w="sm" len="sm"/>
            <a:tailEnd type="none" w="sm" len="sm"/>
          </a:ln>
        </p:spPr>
        <p:txBody>
          <a:bodyPr wrap="none" anchor="ctr"/>
          <a:lstStyle/>
          <a:p>
            <a:endParaRPr lang="en-US"/>
          </a:p>
        </p:txBody>
      </p:sp>
      <p:sp>
        <p:nvSpPr>
          <p:cNvPr id="43040" name="AutoShape 32"/>
          <p:cNvSpPr>
            <a:spLocks/>
          </p:cNvSpPr>
          <p:nvPr/>
        </p:nvSpPr>
        <p:spPr bwMode="auto">
          <a:xfrm>
            <a:off x="3975100" y="6521450"/>
            <a:ext cx="66675" cy="274638"/>
          </a:xfrm>
          <a:prstGeom prst="rightBrace">
            <a:avLst>
              <a:gd name="adj1" fmla="val 34325"/>
              <a:gd name="adj2" fmla="val 34375"/>
            </a:avLst>
          </a:prstGeom>
          <a:noFill/>
          <a:ln w="12700" cap="sq">
            <a:solidFill>
              <a:schemeClr val="tx1"/>
            </a:solidFill>
            <a:round/>
            <a:headEnd type="none" w="sm" len="sm"/>
            <a:tailEnd type="none" w="sm" len="sm"/>
          </a:ln>
        </p:spPr>
        <p:txBody>
          <a:bodyPr wrap="none" anchor="ctr"/>
          <a:lstStyle/>
          <a:p>
            <a:endParaRPr lang="en-US"/>
          </a:p>
        </p:txBody>
      </p:sp>
      <p:sp>
        <p:nvSpPr>
          <p:cNvPr id="43041" name="Text Box 33"/>
          <p:cNvSpPr txBox="1">
            <a:spLocks noChangeArrowheads="1"/>
          </p:cNvSpPr>
          <p:nvPr/>
        </p:nvSpPr>
        <p:spPr bwMode="auto">
          <a:xfrm>
            <a:off x="4240213" y="5970588"/>
            <a:ext cx="1690687" cy="809625"/>
          </a:xfrm>
          <a:prstGeom prst="rect">
            <a:avLst/>
          </a:prstGeom>
          <a:noFill/>
          <a:ln w="12700" cap="sq">
            <a:noFill/>
            <a:miter lim="800000"/>
            <a:headEnd type="none" w="sm" len="sm"/>
            <a:tailEnd type="none" w="sm" len="sm"/>
          </a:ln>
        </p:spPr>
        <p:txBody>
          <a:bodyPr wrap="none" lIns="80815" tIns="40407" rIns="80815" bIns="40407">
            <a:spAutoFit/>
          </a:bodyPr>
          <a:lstStyle/>
          <a:p>
            <a:pPr defTabSz="808038" eaLnBrk="0" hangingPunct="0"/>
            <a:r>
              <a:rPr lang="en-US" sz="1200"/>
              <a:t>Information 1920 Kbps</a:t>
            </a:r>
          </a:p>
          <a:p>
            <a:pPr defTabSz="808038" eaLnBrk="0" hangingPunct="0"/>
            <a:r>
              <a:rPr lang="en-US" sz="1200"/>
              <a:t>Voice &amp; Data</a:t>
            </a:r>
          </a:p>
          <a:p>
            <a:pPr defTabSz="808038" eaLnBrk="0" hangingPunct="0"/>
            <a:endParaRPr lang="en-US" sz="1200"/>
          </a:p>
          <a:p>
            <a:pPr defTabSz="808038" eaLnBrk="0" hangingPunct="0"/>
            <a:r>
              <a:rPr lang="en-US" sz="1200"/>
              <a:t>Signaling 64 Kbps</a:t>
            </a:r>
          </a:p>
        </p:txBody>
      </p:sp>
    </p:spTree>
    <p:extLst>
      <p:ext uri="{BB962C8B-B14F-4D97-AF65-F5344CB8AC3E}">
        <p14:creationId xmlns:p14="http://schemas.microsoft.com/office/powerpoint/2010/main" val="1288817120"/>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685800"/>
            <a:ext cx="8229600" cy="1066800"/>
          </a:xfrm>
          <a:noFill/>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b="1">
                <a:solidFill>
                  <a:srgbClr val="E4005C"/>
                </a:solidFill>
                <a:cs typeface="Arial" charset="0"/>
              </a:rPr>
              <a:t>Digital Subscriber Line (DSL)</a:t>
            </a:r>
            <a:endParaRPr lang="en-GB" sz="4000" b="1">
              <a:solidFill>
                <a:srgbClr val="E4005C"/>
              </a:solidFill>
              <a:cs typeface="Arial" charset="0"/>
            </a:endParaRPr>
          </a:p>
        </p:txBody>
      </p:sp>
      <p:sp>
        <p:nvSpPr>
          <p:cNvPr id="44035" name="Rectangle 3"/>
          <p:cNvSpPr>
            <a:spLocks noGrp="1" noChangeArrowheads="1"/>
          </p:cNvSpPr>
          <p:nvPr>
            <p:ph type="body" sz="half" idx="1"/>
          </p:nvPr>
        </p:nvSpPr>
        <p:spPr>
          <a:xfrm>
            <a:off x="228600" y="1524000"/>
            <a:ext cx="8458200" cy="5334000"/>
          </a:xfrm>
        </p:spPr>
        <p:txBody>
          <a:bodyPr/>
          <a:lstStyle/>
          <a:p>
            <a:pPr marL="392113" indent="-293688" algn="just" defTabSz="414338" eaLnBrk="1" hangingPunct="1">
              <a:spcBef>
                <a:spcPct val="50000"/>
              </a:spcBef>
              <a:buClr>
                <a:srgbClr val="CC0000"/>
              </a:buClr>
              <a:buFont typeface="Wingdings" pitchFamily="2" charset="2"/>
              <a:buBlip>
                <a:blip r:embed="rId3"/>
              </a:buBlip>
            </a:pPr>
            <a:r>
              <a:rPr lang="en-US" sz="2000" b="1">
                <a:solidFill>
                  <a:srgbClr val="000066"/>
                </a:solidFill>
                <a:cs typeface="Arial" charset="0"/>
              </a:rPr>
              <a:t>Digital Subscriber Line (DSL) uses the Ordinary Telephone line and is an always-on technology. This means there is no need to dial up each time to connect to the Internet.</a:t>
            </a:r>
          </a:p>
          <a:p>
            <a:pPr marL="392113" indent="-293688" algn="just" defTabSz="414338" eaLnBrk="1" hangingPunct="1">
              <a:spcBef>
                <a:spcPct val="50000"/>
              </a:spcBef>
              <a:buClr>
                <a:srgbClr val="CC0000"/>
              </a:buClr>
              <a:buFont typeface="Wingdings" pitchFamily="2" charset="2"/>
              <a:buBlip>
                <a:blip r:embed="rId3"/>
              </a:buBlip>
            </a:pPr>
            <a:r>
              <a:rPr lang="en-US" sz="2000" b="1">
                <a:solidFill>
                  <a:srgbClr val="000066"/>
                </a:solidFill>
              </a:rPr>
              <a:t>Because DSL is highly dependent upon noise levels, a subscriber cannot be any more than 5.5 kilometers (2-3 miles) from the DSL Exchange</a:t>
            </a:r>
          </a:p>
          <a:p>
            <a:pPr marL="392113" indent="-293688" algn="just" defTabSz="414338" eaLnBrk="1" hangingPunct="1">
              <a:spcBef>
                <a:spcPct val="50000"/>
              </a:spcBef>
              <a:buClr>
                <a:srgbClr val="CC0000"/>
              </a:buClr>
              <a:buFont typeface="Wingdings" pitchFamily="2" charset="2"/>
              <a:buBlip>
                <a:blip r:embed="rId3"/>
              </a:buBlip>
            </a:pPr>
            <a:r>
              <a:rPr lang="en-US" sz="2000" b="1">
                <a:solidFill>
                  <a:srgbClr val="000066"/>
                </a:solidFill>
              </a:rPr>
              <a:t>Service can be </a:t>
            </a:r>
            <a:r>
              <a:rPr lang="en-US" sz="2000" b="1" u="sng">
                <a:solidFill>
                  <a:srgbClr val="000066"/>
                </a:solidFill>
              </a:rPr>
              <a:t>symmetric</a:t>
            </a:r>
            <a:r>
              <a:rPr lang="en-US" sz="2000" b="1">
                <a:solidFill>
                  <a:srgbClr val="000066"/>
                </a:solidFill>
              </a:rPr>
              <a:t>, in which downstream and upstream speeds are identical, or </a:t>
            </a:r>
            <a:r>
              <a:rPr lang="en-US" sz="2000" b="1" u="sng">
                <a:solidFill>
                  <a:srgbClr val="000066"/>
                </a:solidFill>
              </a:rPr>
              <a:t>asymmetric</a:t>
            </a:r>
            <a:r>
              <a:rPr lang="en-US" sz="2000" b="1">
                <a:solidFill>
                  <a:srgbClr val="000066"/>
                </a:solidFill>
              </a:rPr>
              <a:t> in which downstream speed is faster than upstream speed.</a:t>
            </a:r>
          </a:p>
          <a:p>
            <a:pPr marL="392113" indent="-293688" algn="just" defTabSz="414338" eaLnBrk="1" hangingPunct="1">
              <a:spcBef>
                <a:spcPct val="50000"/>
              </a:spcBef>
              <a:buClr>
                <a:srgbClr val="CC0000"/>
              </a:buClr>
              <a:buFont typeface="Wingdings" pitchFamily="2" charset="2"/>
              <a:buBlip>
                <a:blip r:embed="rId3"/>
              </a:buBlip>
            </a:pPr>
            <a:r>
              <a:rPr lang="en-US" sz="2400" b="1">
                <a:solidFill>
                  <a:srgbClr val="000066"/>
                </a:solidFill>
                <a:cs typeface="Arial" charset="0"/>
              </a:rPr>
              <a:t>DSL comes in several varieties:</a:t>
            </a:r>
          </a:p>
          <a:p>
            <a:pPr marL="782638" lvl="1" indent="-260350" algn="just" defTabSz="414338" eaLnBrk="1" hangingPunct="1">
              <a:buClr>
                <a:srgbClr val="CC0000"/>
              </a:buClr>
              <a:buFont typeface="Wingdings" pitchFamily="2" charset="2"/>
              <a:buBlip>
                <a:blip r:embed="rId3"/>
              </a:buBlip>
            </a:pPr>
            <a:r>
              <a:rPr lang="en-US" sz="2000">
                <a:solidFill>
                  <a:srgbClr val="000066"/>
                </a:solidFill>
                <a:cs typeface="Arial" charset="0"/>
              </a:rPr>
              <a:t>Asymmetric DSL (ADSL)</a:t>
            </a:r>
          </a:p>
          <a:p>
            <a:pPr marL="782638" lvl="1" indent="-260350" algn="just" defTabSz="414338" eaLnBrk="1" hangingPunct="1">
              <a:buClr>
                <a:srgbClr val="CC0000"/>
              </a:buClr>
              <a:buFont typeface="Wingdings" pitchFamily="2" charset="2"/>
              <a:buBlip>
                <a:blip r:embed="rId3"/>
              </a:buBlip>
            </a:pPr>
            <a:r>
              <a:rPr lang="en-US" sz="2000">
                <a:solidFill>
                  <a:srgbClr val="000066"/>
                </a:solidFill>
                <a:cs typeface="Arial" charset="0"/>
              </a:rPr>
              <a:t>High Data Rate DSL (HDSL) </a:t>
            </a:r>
          </a:p>
          <a:p>
            <a:pPr marL="782638" lvl="1" indent="-260350" algn="just" defTabSz="414338" eaLnBrk="1" hangingPunct="1">
              <a:buClr>
                <a:srgbClr val="CC0000"/>
              </a:buClr>
              <a:buFont typeface="Wingdings" pitchFamily="2" charset="2"/>
              <a:buBlip>
                <a:blip r:embed="rId3"/>
              </a:buBlip>
            </a:pPr>
            <a:r>
              <a:rPr lang="en-US" sz="2000">
                <a:solidFill>
                  <a:srgbClr val="000066"/>
                </a:solidFill>
                <a:cs typeface="Arial" charset="0"/>
              </a:rPr>
              <a:t>Symmetric DSL (SDSL) </a:t>
            </a:r>
          </a:p>
          <a:p>
            <a:pPr marL="782638" lvl="1" indent="-260350" algn="just" defTabSz="414338" eaLnBrk="1" hangingPunct="1">
              <a:buClr>
                <a:srgbClr val="CC0000"/>
              </a:buClr>
              <a:buFont typeface="Wingdings" pitchFamily="2" charset="2"/>
              <a:buBlip>
                <a:blip r:embed="rId3"/>
              </a:buBlip>
            </a:pPr>
            <a:r>
              <a:rPr lang="en-US" sz="2000">
                <a:solidFill>
                  <a:srgbClr val="000066"/>
                </a:solidFill>
                <a:cs typeface="Arial" charset="0"/>
              </a:rPr>
              <a:t>Very High Data Rate DSL (VDSL)</a:t>
            </a:r>
            <a:endParaRPr lang="en-US" sz="1800" b="1">
              <a:solidFill>
                <a:srgbClr val="000066"/>
              </a:solidFill>
            </a:endParaRPr>
          </a:p>
        </p:txBody>
      </p:sp>
      <p:sp>
        <p:nvSpPr>
          <p:cNvPr id="44042" name="Slide Number Placeholder 9"/>
          <p:cNvSpPr>
            <a:spLocks noGrp="1"/>
          </p:cNvSpPr>
          <p:nvPr>
            <p:ph type="sldNum" sz="quarter" idx="12"/>
          </p:nvPr>
        </p:nvSpPr>
        <p:spPr>
          <a:noFill/>
        </p:spPr>
        <p:txBody>
          <a:bodyPr/>
          <a:lstStyle/>
          <a:p>
            <a:fld id="{79F893A9-064C-4B37-817A-985CF5D4C49C}" type="slidenum">
              <a:rPr lang="en-US" smtClean="0"/>
              <a:pPr/>
              <a:t>76</a:t>
            </a:fld>
            <a:endParaRPr lang="en-US"/>
          </a:p>
        </p:txBody>
      </p:sp>
      <p:sp>
        <p:nvSpPr>
          <p:cNvPr id="44036"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US"/>
          </a:p>
        </p:txBody>
      </p:sp>
      <p:sp>
        <p:nvSpPr>
          <p:cNvPr id="44037"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US"/>
          </a:p>
        </p:txBody>
      </p:sp>
      <p:sp>
        <p:nvSpPr>
          <p:cNvPr id="44038"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US"/>
          </a:p>
        </p:txBody>
      </p:sp>
      <p:sp>
        <p:nvSpPr>
          <p:cNvPr id="44039"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44040" name="Text Box 8"/>
          <p:cNvSpPr txBox="1">
            <a:spLocks noChangeArrowheads="1"/>
          </p:cNvSpPr>
          <p:nvPr/>
        </p:nvSpPr>
        <p:spPr bwMode="auto">
          <a:xfrm>
            <a:off x="123825" y="104775"/>
            <a:ext cx="5819775" cy="260350"/>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b="1">
                <a:solidFill>
                  <a:schemeClr val="bg1"/>
                </a:solidFill>
              </a:rPr>
              <a:t>WAN Technologies</a:t>
            </a:r>
          </a:p>
        </p:txBody>
      </p:sp>
      <p:sp>
        <p:nvSpPr>
          <p:cNvPr id="44041"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pic>
        <p:nvPicPr>
          <p:cNvPr id="44043" name="Picture 11"/>
          <p:cNvPicPr>
            <a:picLocks noChangeAspect="1" noChangeArrowheads="1"/>
          </p:cNvPicPr>
          <p:nvPr/>
        </p:nvPicPr>
        <p:blipFill>
          <a:blip r:embed="rId4"/>
          <a:srcRect/>
          <a:stretch>
            <a:fillRect/>
          </a:stretch>
        </p:blipFill>
        <p:spPr bwMode="auto">
          <a:xfrm>
            <a:off x="6096000" y="4267200"/>
            <a:ext cx="2095500" cy="2057400"/>
          </a:xfrm>
          <a:prstGeom prst="rect">
            <a:avLst/>
          </a:prstGeom>
          <a:noFill/>
          <a:ln w="9525">
            <a:noFill/>
            <a:miter lim="800000"/>
            <a:headEnd/>
            <a:tailEnd/>
          </a:ln>
        </p:spPr>
      </p:pic>
      <p:sp>
        <p:nvSpPr>
          <p:cNvPr id="44044" name="Rectangle 11"/>
          <p:cNvSpPr>
            <a:spLocks noChangeArrowheads="1"/>
          </p:cNvSpPr>
          <p:nvPr/>
        </p:nvSpPr>
        <p:spPr bwMode="auto">
          <a:xfrm>
            <a:off x="6477000" y="6324600"/>
            <a:ext cx="1458913" cy="369888"/>
          </a:xfrm>
          <a:prstGeom prst="rect">
            <a:avLst/>
          </a:prstGeom>
          <a:noFill/>
          <a:ln w="9525">
            <a:noFill/>
            <a:miter lim="800000"/>
            <a:headEnd/>
            <a:tailEnd/>
          </a:ln>
        </p:spPr>
        <p:txBody>
          <a:bodyPr wrap="none">
            <a:spAutoFit/>
          </a:bodyPr>
          <a:lstStyle/>
          <a:p>
            <a:r>
              <a:rPr lang="en-GB"/>
              <a:t>DSL Modem</a:t>
            </a:r>
          </a:p>
        </p:txBody>
      </p:sp>
    </p:spTree>
    <p:extLst>
      <p:ext uri="{BB962C8B-B14F-4D97-AF65-F5344CB8AC3E}">
        <p14:creationId xmlns:p14="http://schemas.microsoft.com/office/powerpoint/2010/main" val="656786790"/>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685800"/>
            <a:ext cx="8229600" cy="1066800"/>
          </a:xfrm>
          <a:noFill/>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b="1">
                <a:solidFill>
                  <a:srgbClr val="E4005C"/>
                </a:solidFill>
                <a:cs typeface="Arial" charset="0"/>
              </a:rPr>
              <a:t>Cable Modems</a:t>
            </a:r>
            <a:endParaRPr lang="en-GB" sz="4000" b="1">
              <a:solidFill>
                <a:srgbClr val="E4005C"/>
              </a:solidFill>
              <a:cs typeface="Arial" charset="0"/>
            </a:endParaRPr>
          </a:p>
        </p:txBody>
      </p:sp>
      <p:sp>
        <p:nvSpPr>
          <p:cNvPr id="44035" name="Rectangle 3"/>
          <p:cNvSpPr>
            <a:spLocks noGrp="1" noChangeArrowheads="1"/>
          </p:cNvSpPr>
          <p:nvPr>
            <p:ph type="body" sz="half" idx="1"/>
          </p:nvPr>
        </p:nvSpPr>
        <p:spPr>
          <a:xfrm>
            <a:off x="457200" y="1828800"/>
            <a:ext cx="8077200" cy="4876800"/>
          </a:xfrm>
        </p:spPr>
        <p:txBody>
          <a:bodyPr>
            <a:normAutofit fontScale="92500" lnSpcReduction="10000"/>
          </a:bodyPr>
          <a:lstStyle/>
          <a:p>
            <a:pPr marL="392113" indent="-293688" algn="just" defTabSz="414338" eaLnBrk="1" hangingPunct="1">
              <a:lnSpc>
                <a:spcPct val="80000"/>
              </a:lnSpc>
              <a:spcBef>
                <a:spcPct val="50000"/>
              </a:spcBef>
              <a:buClr>
                <a:srgbClr val="CC0000"/>
              </a:buClr>
              <a:buFont typeface="Wingdings" pitchFamily="2" charset="2"/>
              <a:buBlip>
                <a:blip r:embed="rId3"/>
              </a:buBlip>
              <a:defRPr/>
            </a:pPr>
            <a:r>
              <a:rPr lang="en-US" sz="2400" b="1" dirty="0">
                <a:solidFill>
                  <a:srgbClr val="000066"/>
                </a:solidFill>
                <a:cs typeface="Arial" charset="0"/>
              </a:rPr>
              <a:t>The cable modem connects a computer to the cable company network through the same coaxial cabling that feeds cable TV (CATV) signals to a television set.</a:t>
            </a:r>
          </a:p>
          <a:p>
            <a:pPr marL="392113" indent="-293688" algn="just" defTabSz="414338" eaLnBrk="1" hangingPunct="1">
              <a:lnSpc>
                <a:spcPct val="80000"/>
              </a:lnSpc>
              <a:spcBef>
                <a:spcPct val="50000"/>
              </a:spcBef>
              <a:buClr>
                <a:srgbClr val="CC0000"/>
              </a:buClr>
              <a:buFont typeface="Wingdings" pitchFamily="2" charset="2"/>
              <a:buBlip>
                <a:blip r:embed="rId3"/>
              </a:buBlip>
              <a:defRPr/>
            </a:pPr>
            <a:r>
              <a:rPr lang="en-US" sz="2400" b="1" dirty="0">
                <a:solidFill>
                  <a:srgbClr val="000066"/>
                </a:solidFill>
                <a:cs typeface="Arial" charset="0"/>
              </a:rPr>
              <a:t>Uses Cable Modem at Home End and CMTS (Cable Modem Termination System) at Head End.</a:t>
            </a:r>
          </a:p>
          <a:p>
            <a:pPr marL="392113" indent="-293688" algn="just" defTabSz="414338" eaLnBrk="1" hangingPunct="1">
              <a:lnSpc>
                <a:spcPct val="80000"/>
              </a:lnSpc>
              <a:spcBef>
                <a:spcPct val="50000"/>
              </a:spcBef>
              <a:buClr>
                <a:srgbClr val="CC0000"/>
              </a:buClr>
              <a:buFont typeface="Wingdings" pitchFamily="2" charset="2"/>
              <a:buBlip>
                <a:blip r:embed="rId3"/>
              </a:buBlip>
              <a:defRPr/>
            </a:pPr>
            <a:r>
              <a:rPr lang="en-US" sz="2400" b="1" dirty="0">
                <a:solidFill>
                  <a:srgbClr val="000066"/>
                </a:solidFill>
              </a:rPr>
              <a:t>Characteristics: </a:t>
            </a:r>
          </a:p>
          <a:p>
            <a:pPr marL="782638" lvl="1" indent="-260350" algn="just" defTabSz="414338" eaLnBrk="1" hangingPunct="1">
              <a:lnSpc>
                <a:spcPct val="80000"/>
              </a:lnSpc>
              <a:buClr>
                <a:srgbClr val="CC0000"/>
              </a:buClr>
              <a:buFont typeface="Wingdings" pitchFamily="2" charset="2"/>
              <a:buBlip>
                <a:blip r:embed="rId3"/>
              </a:buBlip>
              <a:defRPr/>
            </a:pPr>
            <a:r>
              <a:rPr lang="en-US" sz="2400" dirty="0">
                <a:solidFill>
                  <a:srgbClr val="000066"/>
                </a:solidFill>
              </a:rPr>
              <a:t>Shared bandwidth technology </a:t>
            </a:r>
          </a:p>
          <a:p>
            <a:pPr marL="782638" lvl="1" indent="-260350" algn="just" defTabSz="414338" eaLnBrk="1" hangingPunct="1">
              <a:lnSpc>
                <a:spcPct val="80000"/>
              </a:lnSpc>
              <a:buClr>
                <a:srgbClr val="CC0000"/>
              </a:buClr>
              <a:buFont typeface="Wingdings" pitchFamily="2" charset="2"/>
              <a:buBlip>
                <a:blip r:embed="rId3"/>
              </a:buBlip>
              <a:defRPr/>
            </a:pPr>
            <a:r>
              <a:rPr lang="en-US" sz="2400" dirty="0">
                <a:solidFill>
                  <a:srgbClr val="000066"/>
                </a:solidFill>
              </a:rPr>
              <a:t>10 Mbps to 30 Mbps downstream </a:t>
            </a:r>
          </a:p>
          <a:p>
            <a:pPr marL="782638" lvl="1" indent="-260350" algn="just" defTabSz="414338" eaLnBrk="1" hangingPunct="1">
              <a:lnSpc>
                <a:spcPct val="80000"/>
              </a:lnSpc>
              <a:buClr>
                <a:srgbClr val="CC0000"/>
              </a:buClr>
              <a:buFont typeface="Wingdings" pitchFamily="2" charset="2"/>
              <a:buBlip>
                <a:blip r:embed="rId3"/>
              </a:buBlip>
              <a:defRPr/>
            </a:pPr>
            <a:r>
              <a:rPr lang="en-US" sz="2400" dirty="0">
                <a:solidFill>
                  <a:srgbClr val="000066"/>
                </a:solidFill>
              </a:rPr>
              <a:t>128Kbps-3 Mbps upstream </a:t>
            </a:r>
          </a:p>
          <a:p>
            <a:pPr marL="782638" lvl="1" indent="-260350" algn="just" defTabSz="414338" eaLnBrk="1" hangingPunct="1">
              <a:lnSpc>
                <a:spcPct val="80000"/>
              </a:lnSpc>
              <a:buClr>
                <a:srgbClr val="CC0000"/>
              </a:buClr>
              <a:buFont typeface="Wingdings" pitchFamily="2" charset="2"/>
              <a:buBlip>
                <a:blip r:embed="rId3"/>
              </a:buBlip>
              <a:defRPr/>
            </a:pPr>
            <a:r>
              <a:rPr lang="en-US" sz="2400" dirty="0">
                <a:solidFill>
                  <a:srgbClr val="000066"/>
                </a:solidFill>
              </a:rPr>
              <a:t>Maximum Distance from provider to </a:t>
            </a:r>
          </a:p>
          <a:p>
            <a:pPr marL="782638" lvl="1" indent="-260350" algn="just" defTabSz="414338" eaLnBrk="1" hangingPunct="1">
              <a:lnSpc>
                <a:spcPct val="80000"/>
              </a:lnSpc>
              <a:buClr>
                <a:srgbClr val="CC0000"/>
              </a:buClr>
              <a:buFontTx/>
              <a:buNone/>
              <a:defRPr/>
            </a:pPr>
            <a:r>
              <a:rPr lang="en-US" sz="2400" dirty="0">
                <a:solidFill>
                  <a:srgbClr val="000066"/>
                </a:solidFill>
              </a:rPr>
              <a:t>customer site: 30 miles</a:t>
            </a:r>
            <a:endParaRPr lang="en-US" sz="1800" dirty="0"/>
          </a:p>
          <a:p>
            <a:pPr marL="392113" indent="-293688" defTabSz="414338" eaLnBrk="1" hangingPunct="1">
              <a:lnSpc>
                <a:spcPct val="110000"/>
              </a:lnSpc>
              <a:spcBef>
                <a:spcPct val="50000"/>
              </a:spcBef>
              <a:buClr>
                <a:srgbClr val="CC0000"/>
              </a:buClr>
              <a:buFont typeface="Wingdings" pitchFamily="2" charset="2"/>
              <a:buBlip>
                <a:blip r:embed="rId3"/>
              </a:buBlip>
              <a:defRPr/>
            </a:pPr>
            <a:r>
              <a:rPr lang="en-US" sz="2400" b="1" dirty="0">
                <a:solidFill>
                  <a:srgbClr val="000066"/>
                </a:solidFill>
                <a:cs typeface="Arial" charset="0"/>
              </a:rPr>
              <a:t>Cable modems are primarily used to deliver </a:t>
            </a:r>
            <a:r>
              <a:rPr lang="en-US" sz="2400" b="1" dirty="0">
                <a:solidFill>
                  <a:srgbClr val="000066"/>
                </a:solidFill>
                <a:cs typeface="Arial" charset="0"/>
                <a:hlinkClick r:id="rId4" tooltip="Broadband Internet access"/>
              </a:rPr>
              <a:t>broadband Internet access</a:t>
            </a:r>
            <a:r>
              <a:rPr lang="en-US" sz="2400" b="1" dirty="0">
                <a:solidFill>
                  <a:srgbClr val="000066"/>
                </a:solidFill>
                <a:cs typeface="Arial" charset="0"/>
              </a:rPr>
              <a:t> in the form of </a:t>
            </a:r>
            <a:r>
              <a:rPr lang="en-US" sz="2400" b="1" dirty="0">
                <a:solidFill>
                  <a:srgbClr val="000066"/>
                </a:solidFill>
                <a:cs typeface="Arial" charset="0"/>
                <a:hlinkClick r:id="rId5" tooltip="Cable Internet"/>
              </a:rPr>
              <a:t>cable Internet</a:t>
            </a:r>
            <a:r>
              <a:rPr lang="en-US" sz="2400" b="1" dirty="0">
                <a:solidFill>
                  <a:srgbClr val="000066"/>
                </a:solidFill>
                <a:cs typeface="Arial" charset="0"/>
              </a:rPr>
              <a:t>, taking advantage of the high </a:t>
            </a:r>
            <a:r>
              <a:rPr lang="en-US" sz="2400" b="1" dirty="0">
                <a:solidFill>
                  <a:srgbClr val="000066"/>
                </a:solidFill>
                <a:cs typeface="Arial" charset="0"/>
                <a:hlinkClick r:id="rId6" tooltip="Bandwidth (signal processing)"/>
              </a:rPr>
              <a:t>bandwidth</a:t>
            </a:r>
            <a:r>
              <a:rPr lang="en-US" sz="2400" b="1" dirty="0">
                <a:solidFill>
                  <a:srgbClr val="000066"/>
                </a:solidFill>
                <a:cs typeface="Arial" charset="0"/>
              </a:rPr>
              <a:t> of a cable television network</a:t>
            </a:r>
          </a:p>
        </p:txBody>
      </p:sp>
      <p:sp>
        <p:nvSpPr>
          <p:cNvPr id="45066" name="Slide Number Placeholder 9"/>
          <p:cNvSpPr>
            <a:spLocks noGrp="1"/>
          </p:cNvSpPr>
          <p:nvPr>
            <p:ph type="sldNum" sz="quarter" idx="12"/>
          </p:nvPr>
        </p:nvSpPr>
        <p:spPr>
          <a:noFill/>
        </p:spPr>
        <p:txBody>
          <a:bodyPr/>
          <a:lstStyle/>
          <a:p>
            <a:fld id="{574E0C49-1AF5-4400-A362-D11017320171}" type="slidenum">
              <a:rPr lang="en-US" smtClean="0"/>
              <a:pPr/>
              <a:t>77</a:t>
            </a:fld>
            <a:endParaRPr lang="en-US"/>
          </a:p>
        </p:txBody>
      </p:sp>
      <p:sp>
        <p:nvSpPr>
          <p:cNvPr id="45060"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US"/>
          </a:p>
        </p:txBody>
      </p:sp>
      <p:sp>
        <p:nvSpPr>
          <p:cNvPr id="45061"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US"/>
          </a:p>
        </p:txBody>
      </p:sp>
      <p:sp>
        <p:nvSpPr>
          <p:cNvPr id="45062"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US"/>
          </a:p>
        </p:txBody>
      </p:sp>
      <p:sp>
        <p:nvSpPr>
          <p:cNvPr id="45063"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45064" name="Text Box 8"/>
          <p:cNvSpPr txBox="1">
            <a:spLocks noChangeArrowheads="1"/>
          </p:cNvSpPr>
          <p:nvPr/>
        </p:nvSpPr>
        <p:spPr bwMode="auto">
          <a:xfrm>
            <a:off x="123825" y="104775"/>
            <a:ext cx="5819775" cy="260350"/>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b="1">
                <a:solidFill>
                  <a:schemeClr val="bg1"/>
                </a:solidFill>
              </a:rPr>
              <a:t>WAN Technologies</a:t>
            </a:r>
          </a:p>
        </p:txBody>
      </p:sp>
      <p:sp>
        <p:nvSpPr>
          <p:cNvPr id="45065"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pic>
        <p:nvPicPr>
          <p:cNvPr id="45067" name="Picture 11"/>
          <p:cNvPicPr>
            <a:picLocks noChangeAspect="1" noChangeArrowheads="1"/>
          </p:cNvPicPr>
          <p:nvPr/>
        </p:nvPicPr>
        <p:blipFill>
          <a:blip r:embed="rId7"/>
          <a:srcRect/>
          <a:stretch>
            <a:fillRect/>
          </a:stretch>
        </p:blipFill>
        <p:spPr bwMode="auto">
          <a:xfrm>
            <a:off x="6781800" y="3048000"/>
            <a:ext cx="2095500" cy="2095500"/>
          </a:xfrm>
          <a:prstGeom prst="rect">
            <a:avLst/>
          </a:prstGeom>
          <a:noFill/>
          <a:ln w="9525">
            <a:noFill/>
            <a:miter lim="800000"/>
            <a:headEnd/>
            <a:tailEnd/>
          </a:ln>
        </p:spPr>
      </p:pic>
    </p:spTree>
    <p:extLst>
      <p:ext uri="{BB962C8B-B14F-4D97-AF65-F5344CB8AC3E}">
        <p14:creationId xmlns:p14="http://schemas.microsoft.com/office/powerpoint/2010/main" val="409672975"/>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685800"/>
            <a:ext cx="8229600" cy="1066800"/>
          </a:xfrm>
          <a:noFill/>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b="1">
                <a:solidFill>
                  <a:srgbClr val="E4005C"/>
                </a:solidFill>
              </a:rPr>
              <a:t>Point-to-Point Microwave Link</a:t>
            </a:r>
            <a:endParaRPr lang="en-GB" sz="4000" b="1">
              <a:solidFill>
                <a:srgbClr val="E4005C"/>
              </a:solidFill>
            </a:endParaRPr>
          </a:p>
        </p:txBody>
      </p:sp>
      <p:sp>
        <p:nvSpPr>
          <p:cNvPr id="46083" name="Rectangle 3"/>
          <p:cNvSpPr>
            <a:spLocks noGrp="1" noChangeArrowheads="1"/>
          </p:cNvSpPr>
          <p:nvPr>
            <p:ph type="body" sz="half" idx="1"/>
          </p:nvPr>
        </p:nvSpPr>
        <p:spPr>
          <a:xfrm>
            <a:off x="457200" y="1600200"/>
            <a:ext cx="8229600" cy="4525963"/>
          </a:xfrm>
        </p:spPr>
        <p:txBody>
          <a:bodyPr/>
          <a:lstStyle/>
          <a:p>
            <a:pPr marL="392113" indent="-293688" algn="just" defTabSz="414338" eaLnBrk="1" hangingPunct="1">
              <a:lnSpc>
                <a:spcPct val="80000"/>
              </a:lnSpc>
              <a:spcBef>
                <a:spcPct val="50000"/>
              </a:spcBef>
              <a:buClr>
                <a:srgbClr val="CC0000"/>
              </a:buClr>
              <a:buFont typeface="Wingdings" pitchFamily="2" charset="2"/>
              <a:buBlip>
                <a:blip r:embed="rId3"/>
              </a:buBlip>
            </a:pPr>
            <a:r>
              <a:rPr lang="en-US" sz="2000" b="1">
                <a:solidFill>
                  <a:srgbClr val="000066"/>
                </a:solidFill>
              </a:rPr>
              <a:t>Typically 80-100 MHz Band or 5 GHz Radio Link band</a:t>
            </a:r>
          </a:p>
          <a:p>
            <a:pPr marL="392113" indent="-293688" algn="just" defTabSz="414338" eaLnBrk="1" hangingPunct="1">
              <a:lnSpc>
                <a:spcPct val="80000"/>
              </a:lnSpc>
              <a:spcBef>
                <a:spcPct val="50000"/>
              </a:spcBef>
              <a:buClr>
                <a:srgbClr val="CC0000"/>
              </a:buClr>
              <a:buFont typeface="Wingdings" pitchFamily="2" charset="2"/>
              <a:buBlip>
                <a:blip r:embed="rId3"/>
              </a:buBlip>
            </a:pPr>
            <a:r>
              <a:rPr lang="en-US" sz="2000" b="1">
                <a:solidFill>
                  <a:srgbClr val="000066"/>
                </a:solidFill>
              </a:rPr>
              <a:t>2.4 GHz WiFi links are becoming popular</a:t>
            </a:r>
          </a:p>
          <a:p>
            <a:pPr marL="392113" indent="-293688" algn="just" defTabSz="414338" eaLnBrk="1" hangingPunct="1">
              <a:lnSpc>
                <a:spcPct val="80000"/>
              </a:lnSpc>
              <a:spcBef>
                <a:spcPct val="50000"/>
              </a:spcBef>
              <a:buClr>
                <a:srgbClr val="CC0000"/>
              </a:buClr>
              <a:buFont typeface="Wingdings" pitchFamily="2" charset="2"/>
              <a:buBlip>
                <a:blip r:embed="rId3"/>
              </a:buBlip>
            </a:pPr>
            <a:r>
              <a:rPr lang="en-US" sz="2000" b="1">
                <a:solidFill>
                  <a:srgbClr val="000066"/>
                </a:solidFill>
              </a:rPr>
              <a:t>Requires Line of Sight</a:t>
            </a:r>
          </a:p>
        </p:txBody>
      </p:sp>
      <p:sp>
        <p:nvSpPr>
          <p:cNvPr id="46091" name="Slide Number Placeholder 10"/>
          <p:cNvSpPr>
            <a:spLocks noGrp="1"/>
          </p:cNvSpPr>
          <p:nvPr>
            <p:ph type="sldNum" sz="quarter" idx="12"/>
          </p:nvPr>
        </p:nvSpPr>
        <p:spPr>
          <a:noFill/>
        </p:spPr>
        <p:txBody>
          <a:bodyPr/>
          <a:lstStyle/>
          <a:p>
            <a:fld id="{F60220CF-B024-4C71-A229-6EE7DA2441C0}" type="slidenum">
              <a:rPr lang="en-US" smtClean="0"/>
              <a:pPr/>
              <a:t>78</a:t>
            </a:fld>
            <a:endParaRPr lang="en-US"/>
          </a:p>
        </p:txBody>
      </p:sp>
      <p:sp>
        <p:nvSpPr>
          <p:cNvPr id="46084"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US"/>
          </a:p>
        </p:txBody>
      </p:sp>
      <p:sp>
        <p:nvSpPr>
          <p:cNvPr id="46085"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US"/>
          </a:p>
        </p:txBody>
      </p:sp>
      <p:sp>
        <p:nvSpPr>
          <p:cNvPr id="46086"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US"/>
          </a:p>
        </p:txBody>
      </p:sp>
      <p:sp>
        <p:nvSpPr>
          <p:cNvPr id="46087"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46088" name="Text Box 8"/>
          <p:cNvSpPr txBox="1">
            <a:spLocks noChangeArrowheads="1"/>
          </p:cNvSpPr>
          <p:nvPr/>
        </p:nvSpPr>
        <p:spPr bwMode="auto">
          <a:xfrm>
            <a:off x="123825" y="104775"/>
            <a:ext cx="5819775" cy="260350"/>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b="1">
                <a:solidFill>
                  <a:schemeClr val="bg1"/>
                </a:solidFill>
              </a:rPr>
              <a:t>WAN Technologies</a:t>
            </a:r>
          </a:p>
        </p:txBody>
      </p:sp>
      <p:sp>
        <p:nvSpPr>
          <p:cNvPr id="46089"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pic>
        <p:nvPicPr>
          <p:cNvPr id="46090" name="Picture 10" descr="Un"/>
          <p:cNvPicPr>
            <a:picLocks noChangeAspect="1" noChangeArrowheads="1"/>
          </p:cNvPicPr>
          <p:nvPr/>
        </p:nvPicPr>
        <p:blipFill>
          <a:blip r:embed="rId4"/>
          <a:srcRect/>
          <a:stretch>
            <a:fillRect/>
          </a:stretch>
        </p:blipFill>
        <p:spPr bwMode="auto">
          <a:xfrm>
            <a:off x="533400" y="2819400"/>
            <a:ext cx="7924800" cy="3810000"/>
          </a:xfrm>
          <a:prstGeom prst="rect">
            <a:avLst/>
          </a:prstGeom>
          <a:noFill/>
          <a:ln w="9525">
            <a:noFill/>
            <a:miter lim="800000"/>
            <a:headEnd/>
            <a:tailEnd/>
          </a:ln>
        </p:spPr>
      </p:pic>
    </p:spTree>
    <p:extLst>
      <p:ext uri="{BB962C8B-B14F-4D97-AF65-F5344CB8AC3E}">
        <p14:creationId xmlns:p14="http://schemas.microsoft.com/office/powerpoint/2010/main" val="2667424883"/>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685800"/>
            <a:ext cx="8229600" cy="1066800"/>
          </a:xfrm>
          <a:noFill/>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b="1">
                <a:solidFill>
                  <a:srgbClr val="E4005C"/>
                </a:solidFill>
              </a:rPr>
              <a:t>VSAT</a:t>
            </a:r>
            <a:endParaRPr lang="en-GB" sz="4000" b="1">
              <a:solidFill>
                <a:srgbClr val="E4005C"/>
              </a:solidFill>
            </a:endParaRPr>
          </a:p>
        </p:txBody>
      </p:sp>
      <p:sp>
        <p:nvSpPr>
          <p:cNvPr id="47107" name="Rectangle 3"/>
          <p:cNvSpPr>
            <a:spLocks noGrp="1" noChangeArrowheads="1"/>
          </p:cNvSpPr>
          <p:nvPr>
            <p:ph type="body" sz="half" idx="1"/>
          </p:nvPr>
        </p:nvSpPr>
        <p:spPr>
          <a:xfrm>
            <a:off x="457200" y="1905000"/>
            <a:ext cx="8229600" cy="4525963"/>
          </a:xfrm>
        </p:spPr>
        <p:txBody>
          <a:bodyPr/>
          <a:lstStyle/>
          <a:p>
            <a:pPr marL="392113" indent="-293688" algn="just" defTabSz="414338" eaLnBrk="1" hangingPunct="1">
              <a:lnSpc>
                <a:spcPct val="80000"/>
              </a:lnSpc>
              <a:spcBef>
                <a:spcPct val="50000"/>
              </a:spcBef>
              <a:buClr>
                <a:srgbClr val="CC0000"/>
              </a:buClr>
              <a:buFont typeface="Wingdings" pitchFamily="2" charset="2"/>
              <a:buBlip>
                <a:blip r:embed="rId3"/>
              </a:buBlip>
            </a:pPr>
            <a:r>
              <a:rPr lang="en-US" sz="2400" b="1">
                <a:solidFill>
                  <a:srgbClr val="FF0000"/>
                </a:solidFill>
              </a:rPr>
              <a:t>Very Small Aperture Terminal</a:t>
            </a:r>
            <a:r>
              <a:rPr lang="en-US" sz="2400" b="1">
                <a:solidFill>
                  <a:srgbClr val="000066"/>
                </a:solidFill>
              </a:rPr>
              <a:t> (VSAT) provide communication </a:t>
            </a:r>
            <a:r>
              <a:rPr lang="en-US" sz="2400" b="1">
                <a:solidFill>
                  <a:srgbClr val="FF0000"/>
                </a:solidFill>
              </a:rPr>
              <a:t>between two nodes </a:t>
            </a:r>
            <a:r>
              <a:rPr lang="en-US" sz="2400" b="1">
                <a:solidFill>
                  <a:srgbClr val="000066"/>
                </a:solidFill>
              </a:rPr>
              <a:t>through a </a:t>
            </a:r>
            <a:r>
              <a:rPr lang="en-US" sz="2400" b="1">
                <a:solidFill>
                  <a:srgbClr val="FF0000"/>
                </a:solidFill>
              </a:rPr>
              <a:t>powerful Earth station</a:t>
            </a:r>
            <a:r>
              <a:rPr lang="en-US" sz="2400" b="1">
                <a:solidFill>
                  <a:srgbClr val="000066"/>
                </a:solidFill>
              </a:rPr>
              <a:t> called a </a:t>
            </a:r>
            <a:r>
              <a:rPr lang="en-US" sz="2400" b="1">
                <a:solidFill>
                  <a:srgbClr val="FF0000"/>
                </a:solidFill>
              </a:rPr>
              <a:t>Hub</a:t>
            </a:r>
            <a:r>
              <a:rPr lang="en-US" sz="2400" b="1">
                <a:solidFill>
                  <a:srgbClr val="000066"/>
                </a:solidFill>
              </a:rPr>
              <a:t>.</a:t>
            </a:r>
          </a:p>
          <a:p>
            <a:pPr marL="392113" indent="-293688" algn="just" defTabSz="414338" eaLnBrk="1" hangingPunct="1">
              <a:lnSpc>
                <a:spcPct val="80000"/>
              </a:lnSpc>
              <a:spcBef>
                <a:spcPct val="50000"/>
              </a:spcBef>
              <a:buClr>
                <a:srgbClr val="CC0000"/>
              </a:buClr>
              <a:buFont typeface="Wingdings" pitchFamily="2" charset="2"/>
              <a:buBlip>
                <a:blip r:embed="rId3"/>
              </a:buBlip>
            </a:pPr>
            <a:r>
              <a:rPr lang="en-US" sz="2400" b="1">
                <a:solidFill>
                  <a:srgbClr val="000066"/>
                </a:solidFill>
              </a:rPr>
              <a:t>If two terminals want to communicate, they send </a:t>
            </a:r>
            <a:r>
              <a:rPr lang="en-US" sz="2400" b="1">
                <a:solidFill>
                  <a:srgbClr val="FF0000"/>
                </a:solidFill>
              </a:rPr>
              <a:t>their messages to the satellite</a:t>
            </a:r>
            <a:r>
              <a:rPr lang="en-US" sz="2400" b="1">
                <a:solidFill>
                  <a:srgbClr val="000066"/>
                </a:solidFill>
              </a:rPr>
              <a:t>, which sends it to the Hub and the Hub then </a:t>
            </a:r>
            <a:r>
              <a:rPr lang="en-US" sz="2400" b="1">
                <a:solidFill>
                  <a:srgbClr val="FF0000"/>
                </a:solidFill>
              </a:rPr>
              <a:t>broadcasts</a:t>
            </a:r>
            <a:r>
              <a:rPr lang="en-US" sz="2400" b="1">
                <a:solidFill>
                  <a:srgbClr val="000066"/>
                </a:solidFill>
              </a:rPr>
              <a:t> the message through the satellite.</a:t>
            </a:r>
          </a:p>
          <a:p>
            <a:pPr marL="392113" indent="-293688" algn="just" defTabSz="414338" eaLnBrk="1" hangingPunct="1">
              <a:lnSpc>
                <a:spcPct val="80000"/>
              </a:lnSpc>
              <a:spcBef>
                <a:spcPct val="50000"/>
              </a:spcBef>
              <a:buClr>
                <a:srgbClr val="CC0000"/>
              </a:buClr>
              <a:buFont typeface="Wingdings" pitchFamily="2" charset="2"/>
              <a:buBlip>
                <a:blip r:embed="rId3"/>
              </a:buBlip>
            </a:pPr>
            <a:r>
              <a:rPr lang="en-US" sz="2400" b="1">
                <a:solidFill>
                  <a:srgbClr val="000066"/>
                </a:solidFill>
              </a:rPr>
              <a:t>Typical Bandwidth offered is 9.6/19.2/32/64/128/256/512 Kbps.</a:t>
            </a:r>
          </a:p>
        </p:txBody>
      </p:sp>
      <p:sp>
        <p:nvSpPr>
          <p:cNvPr id="47114" name="Slide Number Placeholder 9"/>
          <p:cNvSpPr>
            <a:spLocks noGrp="1"/>
          </p:cNvSpPr>
          <p:nvPr>
            <p:ph type="sldNum" sz="quarter" idx="12"/>
          </p:nvPr>
        </p:nvSpPr>
        <p:spPr>
          <a:noFill/>
        </p:spPr>
        <p:txBody>
          <a:bodyPr/>
          <a:lstStyle/>
          <a:p>
            <a:fld id="{CEEACCA7-699C-493F-91F7-18FF257C6E80}" type="slidenum">
              <a:rPr lang="en-US" smtClean="0"/>
              <a:pPr/>
              <a:t>79</a:t>
            </a:fld>
            <a:endParaRPr lang="en-US"/>
          </a:p>
        </p:txBody>
      </p:sp>
      <p:sp>
        <p:nvSpPr>
          <p:cNvPr id="47108"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US"/>
          </a:p>
        </p:txBody>
      </p:sp>
      <p:sp>
        <p:nvSpPr>
          <p:cNvPr id="47109"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US"/>
          </a:p>
        </p:txBody>
      </p:sp>
      <p:sp>
        <p:nvSpPr>
          <p:cNvPr id="47110"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US"/>
          </a:p>
        </p:txBody>
      </p:sp>
      <p:sp>
        <p:nvSpPr>
          <p:cNvPr id="47111"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47112" name="Text Box 8"/>
          <p:cNvSpPr txBox="1">
            <a:spLocks noChangeArrowheads="1"/>
          </p:cNvSpPr>
          <p:nvPr/>
        </p:nvSpPr>
        <p:spPr bwMode="auto">
          <a:xfrm>
            <a:off x="123825" y="104775"/>
            <a:ext cx="5819775" cy="260350"/>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b="1">
                <a:solidFill>
                  <a:schemeClr val="bg1"/>
                </a:solidFill>
              </a:rPr>
              <a:t>WAN Technologies</a:t>
            </a:r>
          </a:p>
        </p:txBody>
      </p:sp>
      <p:sp>
        <p:nvSpPr>
          <p:cNvPr id="47113"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5297436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0"/>
            <a:ext cx="8229600" cy="381000"/>
          </a:xfrm>
        </p:spPr>
        <p:txBody>
          <a:bodyPr lIns="0" tIns="0" rIns="0" bIns="0">
            <a:noAutofit/>
          </a:bodyPr>
          <a:lstStyle/>
          <a:p>
            <a:pPr algn="ct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200" b="1" dirty="0">
                <a:solidFill>
                  <a:srgbClr val="E4005C"/>
                </a:solidFill>
                <a:latin typeface="Times New Roman" panose="02020603050405020304" pitchFamily="18" charset="0"/>
                <a:cs typeface="Times New Roman" panose="02020603050405020304" pitchFamily="18" charset="0"/>
              </a:rPr>
              <a:t>Types of Hubs</a:t>
            </a:r>
            <a:endParaRPr lang="en-GB" sz="3200" b="1" dirty="0">
              <a:solidFill>
                <a:srgbClr val="E4005C"/>
              </a:solidFill>
              <a:latin typeface="Times New Roman" panose="02020603050405020304" pitchFamily="18" charset="0"/>
              <a:cs typeface="Times New Roman" panose="02020603050405020304" pitchFamily="18" charset="0"/>
            </a:endParaRPr>
          </a:p>
        </p:txBody>
      </p:sp>
      <p:sp>
        <p:nvSpPr>
          <p:cNvPr id="80899" name="Rectangle 3"/>
          <p:cNvSpPr>
            <a:spLocks noGrp="1" noChangeArrowheads="1"/>
          </p:cNvSpPr>
          <p:nvPr>
            <p:ph type="body" sz="half" idx="1"/>
          </p:nvPr>
        </p:nvSpPr>
        <p:spPr>
          <a:xfrm>
            <a:off x="0" y="381000"/>
            <a:ext cx="9144000" cy="6340476"/>
          </a:xfrm>
        </p:spPr>
        <p:txBody>
          <a:bodyPr>
            <a:noAutofit/>
          </a:bodyPr>
          <a:lstStyle/>
          <a:p>
            <a:pPr marL="631825" indent="-533400" algn="just" defTabSz="414338" eaLnBrk="1" hangingPunct="1">
              <a:lnSpc>
                <a:spcPct val="150000"/>
              </a:lnSpc>
              <a:spcBef>
                <a:spcPts val="0"/>
              </a:spcBef>
              <a:buFontTx/>
              <a:buAutoNum type="arabicPeriod"/>
              <a:defRPr/>
            </a:pPr>
            <a:r>
              <a:rPr lang="en-GB" sz="2600" b="1" u="sng" dirty="0">
                <a:solidFill>
                  <a:srgbClr val="FF0000"/>
                </a:solidFill>
                <a:latin typeface="Times New Roman" pitchFamily="18" charset="0"/>
                <a:cs typeface="Times New Roman" pitchFamily="18" charset="0"/>
              </a:rPr>
              <a:t>Passive hubs</a:t>
            </a:r>
            <a:r>
              <a:rPr lang="en-GB" sz="2600" dirty="0">
                <a:solidFill>
                  <a:srgbClr val="FF0000"/>
                </a:solidFill>
                <a:latin typeface="Times New Roman" pitchFamily="18" charset="0"/>
                <a:cs typeface="Times New Roman" pitchFamily="18" charset="0"/>
              </a:rPr>
              <a:t> </a:t>
            </a:r>
          </a:p>
          <a:p>
            <a:pPr marL="441325" indent="-342900" algn="just" defTabSz="414338" eaLnBrk="1" hangingPunct="1">
              <a:lnSpc>
                <a:spcPct val="150000"/>
              </a:lnSpc>
              <a:spcBef>
                <a:spcPts val="0"/>
              </a:spcBef>
              <a:buFont typeface="Wingdings" panose="05000000000000000000" pitchFamily="2" charset="2"/>
              <a:buChar char="§"/>
              <a:defRPr/>
            </a:pPr>
            <a:r>
              <a:rPr lang="en-GB" sz="2600" dirty="0">
                <a:latin typeface="Times New Roman" pitchFamily="18" charset="0"/>
                <a:cs typeface="Times New Roman" pitchFamily="18" charset="0"/>
              </a:rPr>
              <a:t>do not amplify the electrical signal of incoming packets before broadcasting them out to the network. </a:t>
            </a:r>
          </a:p>
          <a:p>
            <a:pPr marL="441325" indent="-342900" algn="just" defTabSz="414338" eaLnBrk="1" hangingPunct="1">
              <a:lnSpc>
                <a:spcPct val="150000"/>
              </a:lnSpc>
              <a:spcBef>
                <a:spcPts val="0"/>
              </a:spcBef>
              <a:buFont typeface="Wingdings" panose="05000000000000000000" pitchFamily="2" charset="2"/>
              <a:buChar char="§"/>
              <a:defRPr/>
            </a:pPr>
            <a:r>
              <a:rPr lang="en-US" sz="2600" dirty="0">
                <a:latin typeface="Times New Roman" pitchFamily="18" charset="0"/>
                <a:cs typeface="Times New Roman" pitchFamily="18" charset="0"/>
              </a:rPr>
              <a:t>It is just a connector. </a:t>
            </a:r>
          </a:p>
          <a:p>
            <a:pPr marL="441325" indent="-342900" algn="just" defTabSz="414338" eaLnBrk="1" hangingPunct="1">
              <a:lnSpc>
                <a:spcPct val="150000"/>
              </a:lnSpc>
              <a:spcBef>
                <a:spcPts val="0"/>
              </a:spcBef>
              <a:buFont typeface="Wingdings" panose="05000000000000000000" pitchFamily="2" charset="2"/>
              <a:buChar char="§"/>
              <a:defRPr/>
            </a:pPr>
            <a:r>
              <a:rPr lang="en-US" sz="2600" dirty="0">
                <a:latin typeface="Times New Roman" pitchFamily="18" charset="0"/>
                <a:cs typeface="Times New Roman" pitchFamily="18" charset="0"/>
              </a:rPr>
              <a:t>It connects the wires coming from different branches. </a:t>
            </a:r>
          </a:p>
          <a:p>
            <a:pPr marL="441325" indent="-342900" algn="just" defTabSz="414338" eaLnBrk="1" hangingPunct="1">
              <a:lnSpc>
                <a:spcPct val="150000"/>
              </a:lnSpc>
              <a:spcBef>
                <a:spcPts val="0"/>
              </a:spcBef>
              <a:buFont typeface="Wingdings" panose="05000000000000000000" pitchFamily="2" charset="2"/>
              <a:buChar char="§"/>
              <a:defRPr/>
            </a:pPr>
            <a:r>
              <a:rPr lang="en-US" sz="2600" dirty="0">
                <a:latin typeface="Times New Roman" pitchFamily="18" charset="0"/>
                <a:cs typeface="Times New Roman" pitchFamily="18" charset="0"/>
              </a:rPr>
              <a:t>In a star-topology Ethernet LAN, a passive hub is just a point where the signals coming  from different stations collide; the hub is the </a:t>
            </a:r>
            <a:r>
              <a:rPr lang="en-US" sz="2600" dirty="0">
                <a:solidFill>
                  <a:srgbClr val="FF0000"/>
                </a:solidFill>
                <a:latin typeface="Times New Roman" pitchFamily="18" charset="0"/>
                <a:cs typeface="Times New Roman" pitchFamily="18" charset="0"/>
              </a:rPr>
              <a:t>collision point</a:t>
            </a:r>
            <a:r>
              <a:rPr lang="en-US" sz="2600" dirty="0">
                <a:latin typeface="Times New Roman" pitchFamily="18" charset="0"/>
                <a:cs typeface="Times New Roman" pitchFamily="18" charset="0"/>
              </a:rPr>
              <a:t>. </a:t>
            </a:r>
          </a:p>
          <a:p>
            <a:pPr marL="441325" indent="-342900" algn="just" defTabSz="414338" eaLnBrk="1" hangingPunct="1">
              <a:lnSpc>
                <a:spcPct val="150000"/>
              </a:lnSpc>
              <a:spcBef>
                <a:spcPts val="0"/>
              </a:spcBef>
              <a:buFont typeface="Wingdings" panose="05000000000000000000" pitchFamily="2" charset="2"/>
              <a:buChar char="§"/>
              <a:defRPr/>
            </a:pPr>
            <a:r>
              <a:rPr lang="en-US" sz="2600" dirty="0">
                <a:latin typeface="Times New Roman" pitchFamily="18" charset="0"/>
                <a:cs typeface="Times New Roman" pitchFamily="18" charset="0"/>
              </a:rPr>
              <a:t>This type of a hub is </a:t>
            </a:r>
            <a:r>
              <a:rPr lang="en-US" sz="2600" dirty="0">
                <a:solidFill>
                  <a:srgbClr val="FF0000"/>
                </a:solidFill>
                <a:latin typeface="Times New Roman" pitchFamily="18" charset="0"/>
                <a:cs typeface="Times New Roman" pitchFamily="18" charset="0"/>
              </a:rPr>
              <a:t>part of the media</a:t>
            </a:r>
            <a:r>
              <a:rPr lang="en-US" sz="2600" dirty="0">
                <a:latin typeface="Times New Roman" pitchFamily="18" charset="0"/>
                <a:cs typeface="Times New Roman" pitchFamily="18" charset="0"/>
              </a:rPr>
              <a:t>; its location in the Internet model is </a:t>
            </a:r>
            <a:r>
              <a:rPr lang="en-US" sz="2600" dirty="0">
                <a:solidFill>
                  <a:srgbClr val="FF0000"/>
                </a:solidFill>
                <a:latin typeface="Times New Roman" pitchFamily="18" charset="0"/>
                <a:cs typeface="Times New Roman" pitchFamily="18" charset="0"/>
              </a:rPr>
              <a:t>below the physical layer. </a:t>
            </a:r>
            <a:r>
              <a:rPr lang="en-GB" sz="2600" dirty="0">
                <a:solidFill>
                  <a:srgbClr val="FF0000"/>
                </a:solidFill>
                <a:latin typeface="Times New Roman" pitchFamily="18" charset="0"/>
                <a:cs typeface="Times New Roman" pitchFamily="18" charset="0"/>
              </a:rPr>
              <a:t> </a:t>
            </a:r>
            <a:endParaRPr lang="en-GB" sz="2600" u="sng" dirty="0">
              <a:solidFill>
                <a:srgbClr val="FF0000"/>
              </a:solidFill>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pPr>
              <a:defRPr/>
            </a:pPr>
            <a:fld id="{6A16FF1C-A69C-4EEE-B130-3B4A204F3767}" type="slidenum">
              <a:rPr lang="en-US" smtClean="0"/>
              <a:pPr>
                <a:defRPr/>
              </a:pPr>
              <a:t>8</a:t>
            </a:fld>
            <a:endParaRPr lang="en-US"/>
          </a:p>
        </p:txBody>
      </p:sp>
      <p:sp>
        <p:nvSpPr>
          <p:cNvPr id="9225"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685800"/>
            <a:ext cx="8229600" cy="1066800"/>
          </a:xfrm>
          <a:noFill/>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b="1">
                <a:solidFill>
                  <a:srgbClr val="E4005C"/>
                </a:solidFill>
              </a:rPr>
              <a:t>VSAT</a:t>
            </a:r>
            <a:endParaRPr lang="en-GB" sz="4000" b="1">
              <a:solidFill>
                <a:srgbClr val="E4005C"/>
              </a:solidFill>
            </a:endParaRPr>
          </a:p>
        </p:txBody>
      </p:sp>
      <p:sp>
        <p:nvSpPr>
          <p:cNvPr id="48131" name="Rectangle 3"/>
          <p:cNvSpPr>
            <a:spLocks noGrp="1" noChangeArrowheads="1"/>
          </p:cNvSpPr>
          <p:nvPr>
            <p:ph type="body" sz="half" idx="1"/>
          </p:nvPr>
        </p:nvSpPr>
        <p:spPr>
          <a:xfrm>
            <a:off x="457200" y="1600200"/>
            <a:ext cx="8458200" cy="5105400"/>
          </a:xfrm>
        </p:spPr>
        <p:txBody>
          <a:bodyPr/>
          <a:lstStyle/>
          <a:p>
            <a:pPr marL="392113" indent="-293688" algn="just" defTabSz="414338" eaLnBrk="1" hangingPunct="1">
              <a:buClr>
                <a:srgbClr val="CC0000"/>
              </a:buClr>
              <a:buFont typeface="Wingdings" pitchFamily="2" charset="2"/>
              <a:buBlip>
                <a:blip r:embed="rId3"/>
              </a:buBlip>
            </a:pPr>
            <a:r>
              <a:rPr lang="en-US" altLang="ko-KR" sz="2400" b="1">
                <a:solidFill>
                  <a:srgbClr val="000066"/>
                </a:solidFill>
                <a:ea typeface="굴림" pitchFamily="34" charset="-127"/>
              </a:rPr>
              <a:t>Each satellite sends and receives over two bands</a:t>
            </a:r>
          </a:p>
          <a:p>
            <a:pPr marL="782638" lvl="1" indent="-260350" algn="just" defTabSz="414338" eaLnBrk="1" hangingPunct="1">
              <a:buClr>
                <a:srgbClr val="CC0000"/>
              </a:buClr>
              <a:buFont typeface="Wingdings" pitchFamily="2" charset="2"/>
              <a:buBlip>
                <a:blip r:embed="rId3"/>
              </a:buBlip>
            </a:pPr>
            <a:r>
              <a:rPr lang="en-US" altLang="ko-KR" sz="2400">
                <a:solidFill>
                  <a:srgbClr val="000066"/>
                </a:solidFill>
                <a:ea typeface="굴림" pitchFamily="34" charset="-127"/>
              </a:rPr>
              <a:t>Uplink: From the earth to the satellite</a:t>
            </a:r>
          </a:p>
          <a:p>
            <a:pPr marL="782638" lvl="1" indent="-260350" algn="just" defTabSz="414338" eaLnBrk="1" hangingPunct="1">
              <a:buClr>
                <a:srgbClr val="CC0000"/>
              </a:buClr>
              <a:buFont typeface="Wingdings" pitchFamily="2" charset="2"/>
              <a:buBlip>
                <a:blip r:embed="rId3"/>
              </a:buBlip>
            </a:pPr>
            <a:r>
              <a:rPr lang="en-US" altLang="ko-KR" sz="2400">
                <a:solidFill>
                  <a:srgbClr val="000066"/>
                </a:solidFill>
                <a:ea typeface="굴림" pitchFamily="34" charset="-127"/>
              </a:rPr>
              <a:t>Downlink: From the satellite to the earth</a:t>
            </a:r>
          </a:p>
          <a:p>
            <a:pPr marL="392113" indent="-293688" algn="just" defTabSz="414338" eaLnBrk="1" hangingPunct="1">
              <a:buClr>
                <a:srgbClr val="CC0000"/>
              </a:buClr>
              <a:buFont typeface="Wingdings" pitchFamily="2" charset="2"/>
              <a:buBlip>
                <a:blip r:embed="rId3"/>
              </a:buBlip>
            </a:pPr>
            <a:r>
              <a:rPr lang="en-US" altLang="ko-KR" sz="2400" b="1">
                <a:solidFill>
                  <a:srgbClr val="000066"/>
                </a:solidFill>
                <a:ea typeface="굴림" pitchFamily="34" charset="-127"/>
              </a:rPr>
              <a:t>Satellite frequency bands</a:t>
            </a:r>
          </a:p>
          <a:p>
            <a:pPr marL="1174750" lvl="2" indent="-195263" defTabSz="414338" eaLnBrk="1" hangingPunct="1">
              <a:buFontTx/>
              <a:buNone/>
            </a:pPr>
            <a:r>
              <a:rPr lang="en-US" altLang="ko-KR" sz="1600" i="1">
                <a:solidFill>
                  <a:srgbClr val="000066"/>
                </a:solidFill>
                <a:ea typeface="굴림" pitchFamily="34" charset="-127"/>
              </a:rPr>
              <a:t>Band	     Downlink	                     Uplink</a:t>
            </a:r>
          </a:p>
          <a:p>
            <a:pPr marL="1174750" lvl="2" indent="-195263" defTabSz="414338" eaLnBrk="1" hangingPunct="1">
              <a:buFontTx/>
              <a:buNone/>
            </a:pPr>
            <a:r>
              <a:rPr lang="en-US" altLang="ko-KR" sz="1600">
                <a:solidFill>
                  <a:srgbClr val="000066"/>
                </a:solidFill>
                <a:ea typeface="굴림" pitchFamily="34" charset="-127"/>
              </a:rPr>
              <a:t>C		            3.7-4.2 GHz	          5.925-6.425 GHz</a:t>
            </a:r>
          </a:p>
          <a:p>
            <a:pPr marL="1174750" lvl="2" indent="-195263" defTabSz="414338" eaLnBrk="1" hangingPunct="1">
              <a:buFontTx/>
              <a:buNone/>
            </a:pPr>
            <a:r>
              <a:rPr lang="en-US" altLang="ko-KR" sz="1600">
                <a:solidFill>
                  <a:srgbClr val="000066"/>
                </a:solidFill>
                <a:ea typeface="굴림" pitchFamily="34" charset="-127"/>
              </a:rPr>
              <a:t>Ku		     11.7-12.2 GHz	          14-14.5 GHz</a:t>
            </a:r>
          </a:p>
          <a:p>
            <a:pPr marL="392113" indent="-293688" algn="just" defTabSz="414338" eaLnBrk="1" hangingPunct="1">
              <a:spcBef>
                <a:spcPct val="50000"/>
              </a:spcBef>
              <a:buFontTx/>
              <a:buBlip>
                <a:blip r:embed="rId3"/>
              </a:buBlip>
            </a:pPr>
            <a:r>
              <a:rPr lang="en-US" altLang="ko-KR" sz="2400" b="1">
                <a:solidFill>
                  <a:srgbClr val="000066"/>
                </a:solidFill>
                <a:ea typeface="굴림" pitchFamily="34" charset="-127"/>
              </a:rPr>
              <a:t>Ku-band based networks, are used primarily in Europe and North America and utilize the smaller sizes of VSAT antennas.</a:t>
            </a:r>
          </a:p>
          <a:p>
            <a:pPr marL="392113" indent="-293688" algn="just" defTabSz="414338" eaLnBrk="1" hangingPunct="1">
              <a:spcBef>
                <a:spcPct val="50000"/>
              </a:spcBef>
              <a:buFontTx/>
              <a:buBlip>
                <a:blip r:embed="rId3"/>
              </a:buBlip>
            </a:pPr>
            <a:r>
              <a:rPr lang="en-US" altLang="ko-KR" sz="2400" b="1">
                <a:solidFill>
                  <a:srgbClr val="000066"/>
                </a:solidFill>
                <a:ea typeface="굴림" pitchFamily="34" charset="-127"/>
              </a:rPr>
              <a:t>C-band, used extensively in Asia, Africa and Latin America, require larger antenna. </a:t>
            </a:r>
          </a:p>
          <a:p>
            <a:pPr marL="392113" indent="-293688" defTabSz="414338" eaLnBrk="1" hangingPunct="1">
              <a:buFontTx/>
              <a:buNone/>
            </a:pPr>
            <a:endParaRPr lang="en-US" sz="2400" b="1">
              <a:solidFill>
                <a:srgbClr val="000066"/>
              </a:solidFill>
            </a:endParaRPr>
          </a:p>
        </p:txBody>
      </p:sp>
      <p:sp>
        <p:nvSpPr>
          <p:cNvPr id="48138" name="Slide Number Placeholder 9"/>
          <p:cNvSpPr>
            <a:spLocks noGrp="1"/>
          </p:cNvSpPr>
          <p:nvPr>
            <p:ph type="sldNum" sz="quarter" idx="12"/>
          </p:nvPr>
        </p:nvSpPr>
        <p:spPr>
          <a:noFill/>
        </p:spPr>
        <p:txBody>
          <a:bodyPr/>
          <a:lstStyle/>
          <a:p>
            <a:fld id="{F51E9BF5-F41B-4EF7-A584-7701C75FF6C2}" type="slidenum">
              <a:rPr lang="en-US" smtClean="0"/>
              <a:pPr/>
              <a:t>80</a:t>
            </a:fld>
            <a:endParaRPr lang="en-US"/>
          </a:p>
        </p:txBody>
      </p:sp>
      <p:sp>
        <p:nvSpPr>
          <p:cNvPr id="48132"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US"/>
          </a:p>
        </p:txBody>
      </p:sp>
      <p:sp>
        <p:nvSpPr>
          <p:cNvPr id="48133"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US"/>
          </a:p>
        </p:txBody>
      </p:sp>
      <p:sp>
        <p:nvSpPr>
          <p:cNvPr id="48134"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US"/>
          </a:p>
        </p:txBody>
      </p:sp>
      <p:sp>
        <p:nvSpPr>
          <p:cNvPr id="48135"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48136" name="Text Box 8"/>
          <p:cNvSpPr txBox="1">
            <a:spLocks noChangeArrowheads="1"/>
          </p:cNvSpPr>
          <p:nvPr/>
        </p:nvSpPr>
        <p:spPr bwMode="auto">
          <a:xfrm>
            <a:off x="123825" y="104775"/>
            <a:ext cx="5819775" cy="260350"/>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b="1">
                <a:solidFill>
                  <a:schemeClr val="bg1"/>
                </a:solidFill>
              </a:rPr>
              <a:t>WAN Technologies</a:t>
            </a:r>
          </a:p>
        </p:txBody>
      </p:sp>
      <p:sp>
        <p:nvSpPr>
          <p:cNvPr id="48137"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1676569553"/>
      </p:ext>
    </p:extLst>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t>VSAT</a:t>
            </a:r>
          </a:p>
        </p:txBody>
      </p:sp>
      <p:sp>
        <p:nvSpPr>
          <p:cNvPr id="49155" name="Text Placeholder 2"/>
          <p:cNvSpPr>
            <a:spLocks noGrp="1"/>
          </p:cNvSpPr>
          <p:nvPr>
            <p:ph type="body" sz="half" idx="1"/>
          </p:nvPr>
        </p:nvSpPr>
        <p:spPr>
          <a:xfrm>
            <a:off x="457200" y="1600200"/>
            <a:ext cx="8382000" cy="3124200"/>
          </a:xfrm>
        </p:spPr>
        <p:txBody>
          <a:bodyPr/>
          <a:lstStyle/>
          <a:p>
            <a:r>
              <a:rPr lang="en-US" altLang="ko-KR" sz="2400" b="1">
                <a:solidFill>
                  <a:srgbClr val="000066"/>
                </a:solidFill>
                <a:ea typeface="굴림" pitchFamily="34" charset="-127"/>
              </a:rPr>
              <a:t>VSATs are most commonly used to transmit </a:t>
            </a:r>
            <a:r>
              <a:rPr lang="en-US" altLang="ko-KR" sz="2400" b="1">
                <a:solidFill>
                  <a:srgbClr val="000066"/>
                </a:solidFill>
                <a:ea typeface="굴림" pitchFamily="34" charset="-127"/>
                <a:hlinkClick r:id="rId2" tooltip="Narrowband"/>
              </a:rPr>
              <a:t>narrowband</a:t>
            </a:r>
            <a:r>
              <a:rPr lang="en-US" altLang="ko-KR" sz="2400" b="1">
                <a:solidFill>
                  <a:srgbClr val="000066"/>
                </a:solidFill>
                <a:ea typeface="굴림" pitchFamily="34" charset="-127"/>
              </a:rPr>
              <a:t> data (</a:t>
            </a:r>
            <a:r>
              <a:rPr lang="en-US" altLang="ko-KR" sz="2400" b="1">
                <a:solidFill>
                  <a:srgbClr val="000066"/>
                </a:solidFill>
                <a:ea typeface="굴림" pitchFamily="34" charset="-127"/>
                <a:hlinkClick r:id="rId3" tooltip="Point&#10; of sale"/>
              </a:rPr>
              <a:t>point of sale</a:t>
            </a:r>
            <a:r>
              <a:rPr lang="en-US" altLang="ko-KR" sz="2400" b="1">
                <a:solidFill>
                  <a:srgbClr val="000066"/>
                </a:solidFill>
                <a:ea typeface="굴림" pitchFamily="34" charset="-127"/>
              </a:rPr>
              <a:t> transactions such as credit card, polling or </a:t>
            </a:r>
            <a:r>
              <a:rPr lang="en-US" altLang="ko-KR" sz="2400" b="1">
                <a:solidFill>
                  <a:srgbClr val="000066"/>
                </a:solidFill>
                <a:ea typeface="굴림" pitchFamily="34" charset="-127"/>
                <a:hlinkClick r:id="rId4" tooltip="Radio Frequency Identification"/>
              </a:rPr>
              <a:t>RFID</a:t>
            </a:r>
            <a:r>
              <a:rPr lang="en-US" altLang="ko-KR" sz="2400" b="1">
                <a:solidFill>
                  <a:srgbClr val="000066"/>
                </a:solidFill>
                <a:ea typeface="굴림" pitchFamily="34" charset="-127"/>
              </a:rPr>
              <a:t> data), or </a:t>
            </a:r>
            <a:r>
              <a:rPr lang="en-US" altLang="ko-KR" sz="2400" b="1">
                <a:solidFill>
                  <a:srgbClr val="000066"/>
                </a:solidFill>
                <a:ea typeface="굴림" pitchFamily="34" charset="-127"/>
                <a:hlinkClick r:id="rId5" tooltip="Broadband"/>
              </a:rPr>
              <a:t>broadband</a:t>
            </a:r>
            <a:r>
              <a:rPr lang="en-US" altLang="ko-KR" sz="2400" b="1">
                <a:solidFill>
                  <a:srgbClr val="000066"/>
                </a:solidFill>
                <a:ea typeface="굴림" pitchFamily="34" charset="-127"/>
              </a:rPr>
              <a:t> data (for the provision of </a:t>
            </a:r>
            <a:r>
              <a:rPr lang="en-US" altLang="ko-KR" sz="2400" b="1">
                <a:solidFill>
                  <a:srgbClr val="000066"/>
                </a:solidFill>
                <a:ea typeface="굴림" pitchFamily="34" charset="-127"/>
                <a:hlinkClick r:id="rId6" tooltip="Satellite Internet access"/>
              </a:rPr>
              <a:t>Satellite Internet access</a:t>
            </a:r>
            <a:r>
              <a:rPr lang="en-US" altLang="ko-KR" sz="2400" b="1">
                <a:solidFill>
                  <a:srgbClr val="000066"/>
                </a:solidFill>
                <a:ea typeface="굴림" pitchFamily="34" charset="-127"/>
              </a:rPr>
              <a:t> to remote locations, </a:t>
            </a:r>
            <a:r>
              <a:rPr lang="en-US" altLang="ko-KR" sz="2400" b="1">
                <a:solidFill>
                  <a:srgbClr val="000066"/>
                </a:solidFill>
                <a:ea typeface="굴림" pitchFamily="34" charset="-127"/>
                <a:hlinkClick r:id="rId7" tooltip="VoIP"/>
              </a:rPr>
              <a:t>VoIP</a:t>
            </a:r>
            <a:r>
              <a:rPr lang="en-US" altLang="ko-KR" sz="2400" b="1">
                <a:solidFill>
                  <a:srgbClr val="000066"/>
                </a:solidFill>
                <a:ea typeface="굴림" pitchFamily="34" charset="-127"/>
              </a:rPr>
              <a:t> or video). </a:t>
            </a:r>
          </a:p>
          <a:p>
            <a:r>
              <a:rPr lang="en-US" altLang="ko-KR" sz="2400" b="1">
                <a:solidFill>
                  <a:srgbClr val="000066"/>
                </a:solidFill>
                <a:ea typeface="굴림" pitchFamily="34" charset="-127"/>
              </a:rPr>
              <a:t>VSATs are also used for transportable, on-the-move (utilising </a:t>
            </a:r>
            <a:r>
              <a:rPr lang="en-US" altLang="ko-KR" sz="2400" b="1">
                <a:solidFill>
                  <a:srgbClr val="000066"/>
                </a:solidFill>
                <a:ea typeface="굴림" pitchFamily="34" charset="-127"/>
                <a:hlinkClick r:id="rId8" tooltip="Phased array"/>
              </a:rPr>
              <a:t>phased array</a:t>
            </a:r>
            <a:r>
              <a:rPr lang="en-US" altLang="ko-KR" sz="2400" b="1">
                <a:solidFill>
                  <a:srgbClr val="000066"/>
                </a:solidFill>
                <a:ea typeface="굴림" pitchFamily="34" charset="-127"/>
              </a:rPr>
              <a:t> antennas) or mobile </a:t>
            </a:r>
            <a:r>
              <a:rPr lang="en-US" altLang="ko-KR" sz="2400" b="1">
                <a:solidFill>
                  <a:srgbClr val="000066"/>
                </a:solidFill>
                <a:ea typeface="굴림" pitchFamily="34" charset="-127"/>
                <a:hlinkClick r:id="rId9" tooltip="Ocean"/>
              </a:rPr>
              <a:t>maritime</a:t>
            </a:r>
            <a:r>
              <a:rPr lang="en-US" altLang="ko-KR" sz="2400" b="1">
                <a:solidFill>
                  <a:srgbClr val="000066"/>
                </a:solidFill>
                <a:ea typeface="굴림" pitchFamily="34" charset="-127"/>
              </a:rPr>
              <a:t> communications.</a:t>
            </a:r>
          </a:p>
        </p:txBody>
      </p:sp>
      <p:sp>
        <p:nvSpPr>
          <p:cNvPr id="49156" name="Slide Number Placeholder 4"/>
          <p:cNvSpPr>
            <a:spLocks noGrp="1"/>
          </p:cNvSpPr>
          <p:nvPr>
            <p:ph type="sldNum" sz="quarter" idx="12"/>
          </p:nvPr>
        </p:nvSpPr>
        <p:spPr>
          <a:noFill/>
        </p:spPr>
        <p:txBody>
          <a:bodyPr/>
          <a:lstStyle/>
          <a:p>
            <a:r>
              <a:rPr lang="en-US"/>
              <a:t>Page </a:t>
            </a:r>
            <a:fld id="{CC39D77C-1973-4EBE-A93D-AFADD0DC0E16}" type="slidenum">
              <a:rPr lang="en-US" smtClean="0"/>
              <a:pPr/>
              <a:t>81</a:t>
            </a:fld>
            <a:endParaRPr lang="en-US"/>
          </a:p>
        </p:txBody>
      </p:sp>
    </p:spTree>
    <p:extLst>
      <p:ext uri="{BB962C8B-B14F-4D97-AF65-F5344CB8AC3E}">
        <p14:creationId xmlns:p14="http://schemas.microsoft.com/office/powerpoint/2010/main" val="14772918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685800"/>
            <a:ext cx="8229600" cy="1066800"/>
          </a:xfrm>
          <a:noFill/>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b="1">
                <a:solidFill>
                  <a:srgbClr val="E4005C"/>
                </a:solidFill>
              </a:rPr>
              <a:t>VSAT</a:t>
            </a:r>
            <a:endParaRPr lang="en-GB" sz="4000" b="1">
              <a:solidFill>
                <a:srgbClr val="E4005C"/>
              </a:solidFill>
            </a:endParaRPr>
          </a:p>
        </p:txBody>
      </p:sp>
      <p:pic>
        <p:nvPicPr>
          <p:cNvPr id="50185" name="Picture 10" descr="Fig01-10"/>
          <p:cNvPicPr>
            <a:picLocks noGrp="1" noChangeArrowheads="1"/>
          </p:cNvPicPr>
          <p:nvPr>
            <p:ph sz="half" idx="2"/>
          </p:nvPr>
        </p:nvPicPr>
        <p:blipFill>
          <a:blip r:embed="rId3"/>
          <a:srcRect l="18867"/>
          <a:stretch>
            <a:fillRect/>
          </a:stretch>
        </p:blipFill>
        <p:spPr>
          <a:xfrm>
            <a:off x="609600" y="1676400"/>
            <a:ext cx="7772400" cy="5029200"/>
          </a:xfrm>
          <a:noFill/>
        </p:spPr>
      </p:pic>
      <p:sp>
        <p:nvSpPr>
          <p:cNvPr id="50186" name="Slide Number Placeholder 9"/>
          <p:cNvSpPr>
            <a:spLocks noGrp="1"/>
          </p:cNvSpPr>
          <p:nvPr>
            <p:ph type="sldNum" sz="quarter" idx="12"/>
          </p:nvPr>
        </p:nvSpPr>
        <p:spPr>
          <a:noFill/>
        </p:spPr>
        <p:txBody>
          <a:bodyPr/>
          <a:lstStyle/>
          <a:p>
            <a:fld id="{224FF352-3CD8-4E33-AADF-FE6B35A7D9BE}" type="slidenum">
              <a:rPr lang="en-US" smtClean="0"/>
              <a:pPr/>
              <a:t>82</a:t>
            </a:fld>
            <a:endParaRPr lang="en-US"/>
          </a:p>
        </p:txBody>
      </p:sp>
      <p:sp>
        <p:nvSpPr>
          <p:cNvPr id="50179"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US"/>
          </a:p>
        </p:txBody>
      </p:sp>
      <p:sp>
        <p:nvSpPr>
          <p:cNvPr id="50180"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US"/>
          </a:p>
        </p:txBody>
      </p:sp>
      <p:sp>
        <p:nvSpPr>
          <p:cNvPr id="50181"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US"/>
          </a:p>
        </p:txBody>
      </p:sp>
      <p:sp>
        <p:nvSpPr>
          <p:cNvPr id="50182"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50183" name="Text Box 8"/>
          <p:cNvSpPr txBox="1">
            <a:spLocks noChangeArrowheads="1"/>
          </p:cNvSpPr>
          <p:nvPr/>
        </p:nvSpPr>
        <p:spPr bwMode="auto">
          <a:xfrm>
            <a:off x="123825" y="104775"/>
            <a:ext cx="5819775" cy="260350"/>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b="1">
                <a:solidFill>
                  <a:schemeClr val="bg1"/>
                </a:solidFill>
              </a:rPr>
              <a:t>WAN Technologies</a:t>
            </a:r>
          </a:p>
        </p:txBody>
      </p:sp>
      <p:sp>
        <p:nvSpPr>
          <p:cNvPr id="50184"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3762257372"/>
      </p:ext>
    </p:extLst>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685800"/>
            <a:ext cx="8229600" cy="1066800"/>
          </a:xfrm>
          <a:noFill/>
        </p:spPr>
        <p:txBody>
          <a:bodyPr lIns="0" tIns="0" rIns="0" bIns="0"/>
          <a:lstStyle/>
          <a:p>
            <a:pP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a:solidFill>
                  <a:srgbClr val="E4005C"/>
                </a:solidFill>
              </a:rPr>
              <a:t>Reading Assignment</a:t>
            </a:r>
          </a:p>
        </p:txBody>
      </p:sp>
      <p:sp>
        <p:nvSpPr>
          <p:cNvPr id="51203" name="Rectangle 3"/>
          <p:cNvSpPr>
            <a:spLocks noGrp="1" noChangeArrowheads="1"/>
          </p:cNvSpPr>
          <p:nvPr>
            <p:ph type="body" sz="half" idx="1"/>
          </p:nvPr>
        </p:nvSpPr>
        <p:spPr>
          <a:xfrm>
            <a:off x="457200" y="1600200"/>
            <a:ext cx="8077200" cy="5029200"/>
          </a:xfrm>
        </p:spPr>
        <p:txBody>
          <a:bodyPr/>
          <a:lstStyle/>
          <a:p>
            <a:pPr marL="392113" indent="-293688" defTabSz="414338" eaLnBrk="1" hangingPunct="1">
              <a:buFontTx/>
              <a:buNone/>
            </a:pPr>
            <a:r>
              <a:rPr lang="en-US" sz="2800" b="1">
                <a:solidFill>
                  <a:srgbClr val="000066"/>
                </a:solidFill>
              </a:rPr>
              <a:t>Read about the following WAN Technology options and prepare your own note</a:t>
            </a:r>
          </a:p>
          <a:p>
            <a:pPr marL="782638" lvl="1" indent="-260350" defTabSz="414338" eaLnBrk="1" hangingPunct="1">
              <a:spcBef>
                <a:spcPct val="50000"/>
              </a:spcBef>
              <a:buClr>
                <a:srgbClr val="CC0000"/>
              </a:buClr>
              <a:buFont typeface="Wingdings" pitchFamily="2" charset="2"/>
              <a:buBlip>
                <a:blip r:embed="rId3"/>
              </a:buBlip>
            </a:pPr>
            <a:r>
              <a:rPr lang="en-US" sz="2400" b="1">
                <a:solidFill>
                  <a:srgbClr val="000066"/>
                </a:solidFill>
              </a:rPr>
              <a:t>X.25 technology</a:t>
            </a:r>
          </a:p>
          <a:p>
            <a:pPr marL="782638" lvl="1" indent="-260350" defTabSz="414338" eaLnBrk="1" hangingPunct="1">
              <a:spcBef>
                <a:spcPct val="50000"/>
              </a:spcBef>
              <a:buClr>
                <a:srgbClr val="CC0000"/>
              </a:buClr>
              <a:buFont typeface="Wingdings" pitchFamily="2" charset="2"/>
              <a:buBlip>
                <a:blip r:embed="rId3"/>
              </a:buBlip>
            </a:pPr>
            <a:r>
              <a:rPr lang="en-US" sz="2400" b="1">
                <a:solidFill>
                  <a:srgbClr val="000066"/>
                </a:solidFill>
              </a:rPr>
              <a:t>Frame relay and virtual circuit</a:t>
            </a:r>
          </a:p>
          <a:p>
            <a:pPr marL="782638" lvl="1" indent="-260350" defTabSz="414338" eaLnBrk="1" hangingPunct="1">
              <a:spcBef>
                <a:spcPct val="50000"/>
              </a:spcBef>
              <a:buClr>
                <a:srgbClr val="CC0000"/>
              </a:buClr>
              <a:buFont typeface="Wingdings" pitchFamily="2" charset="2"/>
              <a:buBlip>
                <a:blip r:embed="rId3"/>
              </a:buBlip>
            </a:pPr>
            <a:r>
              <a:rPr lang="en-US" sz="2400" b="1">
                <a:solidFill>
                  <a:srgbClr val="000066"/>
                </a:solidFill>
              </a:rPr>
              <a:t>ATM Technology</a:t>
            </a:r>
          </a:p>
          <a:p>
            <a:pPr marL="392113" indent="-293688" defTabSz="414338" eaLnBrk="1" hangingPunct="1">
              <a:buFontTx/>
              <a:buNone/>
            </a:pPr>
            <a:endParaRPr lang="en-US" sz="2800" b="1">
              <a:solidFill>
                <a:srgbClr val="000066"/>
              </a:solidFill>
            </a:endParaRPr>
          </a:p>
        </p:txBody>
      </p:sp>
      <p:sp>
        <p:nvSpPr>
          <p:cNvPr id="51210" name="Slide Number Placeholder 9"/>
          <p:cNvSpPr>
            <a:spLocks noGrp="1"/>
          </p:cNvSpPr>
          <p:nvPr>
            <p:ph type="sldNum" sz="quarter" idx="12"/>
          </p:nvPr>
        </p:nvSpPr>
        <p:spPr>
          <a:noFill/>
        </p:spPr>
        <p:txBody>
          <a:bodyPr/>
          <a:lstStyle/>
          <a:p>
            <a:fld id="{5E07C6BD-7705-45B1-AE28-A1EF5C399827}" type="slidenum">
              <a:rPr lang="en-US" smtClean="0"/>
              <a:pPr/>
              <a:t>83</a:t>
            </a:fld>
            <a:endParaRPr lang="en-US"/>
          </a:p>
        </p:txBody>
      </p:sp>
      <p:sp>
        <p:nvSpPr>
          <p:cNvPr id="51204" name="AutoShape 4"/>
          <p:cNvSpPr>
            <a:spLocks noChangeArrowheads="1"/>
          </p:cNvSpPr>
          <p:nvPr/>
        </p:nvSpPr>
        <p:spPr bwMode="auto">
          <a:xfrm>
            <a:off x="0" y="0"/>
            <a:ext cx="9144000" cy="565150"/>
          </a:xfrm>
          <a:prstGeom prst="roundRect">
            <a:avLst>
              <a:gd name="adj" fmla="val 255"/>
            </a:avLst>
          </a:prstGeom>
          <a:solidFill>
            <a:srgbClr val="214263"/>
          </a:solidFill>
          <a:ln w="9525">
            <a:solidFill>
              <a:srgbClr val="000000"/>
            </a:solidFill>
            <a:round/>
            <a:headEnd/>
            <a:tailEnd/>
          </a:ln>
        </p:spPr>
        <p:txBody>
          <a:bodyPr wrap="none" anchor="ctr"/>
          <a:lstStyle/>
          <a:p>
            <a:endParaRPr lang="en-US"/>
          </a:p>
        </p:txBody>
      </p:sp>
      <p:sp>
        <p:nvSpPr>
          <p:cNvPr id="51205" name="AutoShape 5"/>
          <p:cNvSpPr>
            <a:spLocks noChangeArrowheads="1"/>
          </p:cNvSpPr>
          <p:nvPr/>
        </p:nvSpPr>
        <p:spPr bwMode="auto">
          <a:xfrm>
            <a:off x="511175" y="1270000"/>
            <a:ext cx="247650" cy="247650"/>
          </a:xfrm>
          <a:prstGeom prst="roundRect">
            <a:avLst>
              <a:gd name="adj" fmla="val 579"/>
            </a:avLst>
          </a:prstGeom>
          <a:solidFill>
            <a:srgbClr val="214263"/>
          </a:solidFill>
          <a:ln w="9525">
            <a:solidFill>
              <a:srgbClr val="000000"/>
            </a:solidFill>
            <a:round/>
            <a:headEnd/>
            <a:tailEnd/>
          </a:ln>
        </p:spPr>
        <p:txBody>
          <a:bodyPr wrap="none" anchor="ctr"/>
          <a:lstStyle/>
          <a:p>
            <a:endParaRPr lang="en-US"/>
          </a:p>
        </p:txBody>
      </p:sp>
      <p:sp>
        <p:nvSpPr>
          <p:cNvPr id="51206" name="AutoShape 6"/>
          <p:cNvSpPr>
            <a:spLocks noChangeArrowheads="1"/>
          </p:cNvSpPr>
          <p:nvPr/>
        </p:nvSpPr>
        <p:spPr bwMode="auto">
          <a:xfrm>
            <a:off x="635000" y="1392238"/>
            <a:ext cx="247650" cy="247650"/>
          </a:xfrm>
          <a:prstGeom prst="roundRect">
            <a:avLst>
              <a:gd name="adj" fmla="val 579"/>
            </a:avLst>
          </a:prstGeom>
          <a:solidFill>
            <a:srgbClr val="00B8FF"/>
          </a:solidFill>
          <a:ln w="9525">
            <a:solidFill>
              <a:srgbClr val="000000"/>
            </a:solidFill>
            <a:round/>
            <a:headEnd/>
            <a:tailEnd/>
          </a:ln>
        </p:spPr>
        <p:txBody>
          <a:bodyPr wrap="none" anchor="ctr"/>
          <a:lstStyle/>
          <a:p>
            <a:endParaRPr lang="en-US"/>
          </a:p>
        </p:txBody>
      </p:sp>
      <p:sp>
        <p:nvSpPr>
          <p:cNvPr id="51207" name="AutoShape 7"/>
          <p:cNvSpPr>
            <a:spLocks noChangeArrowheads="1"/>
          </p:cNvSpPr>
          <p:nvPr/>
        </p:nvSpPr>
        <p:spPr bwMode="auto">
          <a:xfrm>
            <a:off x="969963" y="1552575"/>
            <a:ext cx="7407275" cy="36513"/>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
        <p:nvSpPr>
          <p:cNvPr id="51208" name="Text Box 8"/>
          <p:cNvSpPr txBox="1">
            <a:spLocks noChangeArrowheads="1"/>
          </p:cNvSpPr>
          <p:nvPr/>
        </p:nvSpPr>
        <p:spPr bwMode="auto">
          <a:xfrm>
            <a:off x="123825" y="104775"/>
            <a:ext cx="5819775" cy="260350"/>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b="1">
                <a:solidFill>
                  <a:schemeClr val="bg1"/>
                </a:solidFill>
              </a:rPr>
              <a:t>WAN Technologies</a:t>
            </a:r>
          </a:p>
        </p:txBody>
      </p:sp>
      <p:sp>
        <p:nvSpPr>
          <p:cNvPr id="51209"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116351239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0"/>
            <a:ext cx="8229600" cy="381000"/>
          </a:xfrm>
        </p:spPr>
        <p:txBody>
          <a:bodyPr lIns="0" tIns="0" rIns="0" bIns="0">
            <a:noAutofit/>
          </a:bodyPr>
          <a:lstStyle/>
          <a:p>
            <a:pPr algn="ctr" defTabSz="457200" eaLnBrk="1" hangingPunct="1">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200" b="1" dirty="0">
                <a:solidFill>
                  <a:srgbClr val="E4005C"/>
                </a:solidFill>
                <a:latin typeface="Times New Roman" panose="02020603050405020304" pitchFamily="18" charset="0"/>
                <a:cs typeface="Times New Roman" panose="02020603050405020304" pitchFamily="18" charset="0"/>
              </a:rPr>
              <a:t>Types of Hubs---</a:t>
            </a:r>
            <a:endParaRPr lang="en-GB" sz="3200" b="1" dirty="0">
              <a:solidFill>
                <a:srgbClr val="E4005C"/>
              </a:solidFill>
              <a:latin typeface="Times New Roman" panose="02020603050405020304" pitchFamily="18" charset="0"/>
              <a:cs typeface="Times New Roman" panose="02020603050405020304" pitchFamily="18" charset="0"/>
            </a:endParaRPr>
          </a:p>
        </p:txBody>
      </p:sp>
      <p:sp>
        <p:nvSpPr>
          <p:cNvPr id="80899" name="Rectangle 3"/>
          <p:cNvSpPr>
            <a:spLocks noGrp="1" noChangeArrowheads="1"/>
          </p:cNvSpPr>
          <p:nvPr>
            <p:ph type="body" sz="half" idx="1"/>
          </p:nvPr>
        </p:nvSpPr>
        <p:spPr>
          <a:xfrm>
            <a:off x="0" y="381000"/>
            <a:ext cx="9144000" cy="6477000"/>
          </a:xfrm>
        </p:spPr>
        <p:txBody>
          <a:bodyPr>
            <a:noAutofit/>
          </a:bodyPr>
          <a:lstStyle/>
          <a:p>
            <a:pPr marL="98425" indent="0" algn="just" defTabSz="414338">
              <a:lnSpc>
                <a:spcPct val="150000"/>
              </a:lnSpc>
              <a:spcBef>
                <a:spcPts val="0"/>
              </a:spcBef>
              <a:buNone/>
              <a:defRPr/>
            </a:pPr>
            <a:r>
              <a:rPr lang="en-GB" sz="2400" b="1" u="sng" dirty="0">
                <a:solidFill>
                  <a:srgbClr val="FF0000"/>
                </a:solidFill>
                <a:latin typeface="Times New Roman" pitchFamily="18" charset="0"/>
                <a:cs typeface="Times New Roman" pitchFamily="18" charset="0"/>
              </a:rPr>
              <a:t>2. Active hubs</a:t>
            </a:r>
            <a:r>
              <a:rPr lang="en-GB" sz="2400" dirty="0">
                <a:latin typeface="Times New Roman" pitchFamily="18" charset="0"/>
                <a:cs typeface="Times New Roman" pitchFamily="18" charset="0"/>
              </a:rPr>
              <a:t>,</a:t>
            </a:r>
          </a:p>
          <a:p>
            <a:pPr marL="441325" indent="-342900" algn="just" defTabSz="414338">
              <a:lnSpc>
                <a:spcPct val="150000"/>
              </a:lnSpc>
              <a:spcBef>
                <a:spcPts val="0"/>
              </a:spcBef>
              <a:buFont typeface="Wingdings" panose="05000000000000000000" pitchFamily="2" charset="2"/>
              <a:buChar char="§"/>
              <a:defRPr/>
            </a:pPr>
            <a:r>
              <a:rPr lang="en-GB" sz="2400" dirty="0">
                <a:latin typeface="Times New Roman" pitchFamily="18" charset="0"/>
                <a:cs typeface="Times New Roman" pitchFamily="18" charset="0"/>
              </a:rPr>
              <a:t> a type of hub that can perform amplification, as does a repeater. </a:t>
            </a:r>
          </a:p>
          <a:p>
            <a:pPr marL="441325" indent="-342900" algn="just" defTabSz="414338">
              <a:lnSpc>
                <a:spcPct val="150000"/>
              </a:lnSpc>
              <a:spcBef>
                <a:spcPts val="0"/>
              </a:spcBef>
              <a:buFont typeface="Wingdings" panose="05000000000000000000" pitchFamily="2" charset="2"/>
              <a:buChar char="§"/>
              <a:defRPr/>
            </a:pPr>
            <a:r>
              <a:rPr lang="en-GB" sz="2400" dirty="0">
                <a:latin typeface="Times New Roman" pitchFamily="18" charset="0"/>
                <a:cs typeface="Times New Roman" pitchFamily="18" charset="0"/>
              </a:rPr>
              <a:t>Some people use the terms concentrator when referring to a passive hub and multiport repeater when referring to an active hub. </a:t>
            </a:r>
            <a:endParaRPr lang="en-GB" sz="2400" u="sng" dirty="0">
              <a:latin typeface="Times New Roman" pitchFamily="18" charset="0"/>
              <a:cs typeface="Times New Roman" pitchFamily="18" charset="0"/>
            </a:endParaRPr>
          </a:p>
          <a:p>
            <a:pPr marL="98425" indent="0" algn="just" defTabSz="414338">
              <a:lnSpc>
                <a:spcPct val="150000"/>
              </a:lnSpc>
              <a:spcBef>
                <a:spcPts val="0"/>
              </a:spcBef>
              <a:buNone/>
              <a:defRPr/>
            </a:pPr>
            <a:r>
              <a:rPr lang="en-GB" sz="2400" b="1" u="sng" dirty="0">
                <a:solidFill>
                  <a:srgbClr val="FF0000"/>
                </a:solidFill>
                <a:latin typeface="Times New Roman" pitchFamily="18" charset="0"/>
                <a:cs typeface="Times New Roman" pitchFamily="18" charset="0"/>
              </a:rPr>
              <a:t>3. Intelligent hubs</a:t>
            </a:r>
            <a:r>
              <a:rPr lang="en-GB" sz="2400" dirty="0">
                <a:solidFill>
                  <a:srgbClr val="FF0000"/>
                </a:solidFill>
                <a:latin typeface="Times New Roman" pitchFamily="18" charset="0"/>
                <a:cs typeface="Times New Roman" pitchFamily="18" charset="0"/>
              </a:rPr>
              <a:t> </a:t>
            </a:r>
          </a:p>
          <a:p>
            <a:pPr marL="555625" indent="-457200" algn="just" defTabSz="414338">
              <a:lnSpc>
                <a:spcPct val="150000"/>
              </a:lnSpc>
              <a:spcBef>
                <a:spcPts val="0"/>
              </a:spcBef>
              <a:buFont typeface="Wingdings" panose="05000000000000000000" pitchFamily="2" charset="2"/>
              <a:buChar char="§"/>
              <a:defRPr/>
            </a:pPr>
            <a:r>
              <a:rPr lang="en-GB" sz="2400" dirty="0">
                <a:latin typeface="Times New Roman" pitchFamily="18" charset="0"/>
                <a:cs typeface="Times New Roman" pitchFamily="18" charset="0"/>
              </a:rPr>
              <a:t>add extra features to an active hub that are of particular importance to businesses. </a:t>
            </a:r>
          </a:p>
          <a:p>
            <a:pPr marL="555625" indent="-457200" algn="just" defTabSz="414338">
              <a:lnSpc>
                <a:spcPct val="150000"/>
              </a:lnSpc>
              <a:spcBef>
                <a:spcPts val="0"/>
              </a:spcBef>
              <a:buFont typeface="Wingdings" panose="05000000000000000000" pitchFamily="2" charset="2"/>
              <a:buChar char="§"/>
              <a:defRPr/>
            </a:pPr>
            <a:r>
              <a:rPr lang="en-GB" sz="2400" dirty="0">
                <a:latin typeface="Times New Roman" pitchFamily="18" charset="0"/>
                <a:cs typeface="Times New Roman" pitchFamily="18" charset="0"/>
              </a:rPr>
              <a:t>An intelligent hub typically is </a:t>
            </a:r>
            <a:r>
              <a:rPr lang="en-GB" sz="2400" dirty="0">
                <a:solidFill>
                  <a:srgbClr val="FF0000"/>
                </a:solidFill>
                <a:latin typeface="Times New Roman" pitchFamily="18" charset="0"/>
                <a:cs typeface="Times New Roman" pitchFamily="18" charset="0"/>
              </a:rPr>
              <a:t>stackable</a:t>
            </a:r>
            <a:r>
              <a:rPr lang="en-GB" sz="2400" dirty="0">
                <a:latin typeface="Times New Roman" pitchFamily="18" charset="0"/>
                <a:cs typeface="Times New Roman" pitchFamily="18" charset="0"/>
              </a:rPr>
              <a:t> (built in such a way that multiple units can be placed one on top of the other to conserve space). </a:t>
            </a:r>
          </a:p>
          <a:p>
            <a:pPr marL="555625" indent="-457200" algn="just" defTabSz="414338">
              <a:lnSpc>
                <a:spcPct val="150000"/>
              </a:lnSpc>
              <a:spcBef>
                <a:spcPts val="0"/>
              </a:spcBef>
              <a:buFont typeface="Wingdings" panose="05000000000000000000" pitchFamily="2" charset="2"/>
              <a:buChar char="§"/>
              <a:defRPr/>
            </a:pPr>
            <a:r>
              <a:rPr lang="en-GB" sz="2400" dirty="0">
                <a:latin typeface="Times New Roman" pitchFamily="18" charset="0"/>
                <a:cs typeface="Times New Roman" pitchFamily="18" charset="0"/>
              </a:rPr>
              <a:t>It also typically includes </a:t>
            </a:r>
            <a:r>
              <a:rPr lang="en-GB" sz="2400" dirty="0">
                <a:solidFill>
                  <a:srgbClr val="FF0000"/>
                </a:solidFill>
                <a:latin typeface="Times New Roman" pitchFamily="18" charset="0"/>
                <a:cs typeface="Times New Roman" pitchFamily="18" charset="0"/>
              </a:rPr>
              <a:t>remote management capabilities </a:t>
            </a:r>
            <a:r>
              <a:rPr lang="en-GB" sz="2400" dirty="0">
                <a:latin typeface="Times New Roman" pitchFamily="18" charset="0"/>
                <a:cs typeface="Times New Roman" pitchFamily="18" charset="0"/>
              </a:rPr>
              <a:t>via </a:t>
            </a:r>
            <a:r>
              <a:rPr lang="en-GB" sz="2400" dirty="0">
                <a:solidFill>
                  <a:srgbClr val="FF0000"/>
                </a:solidFill>
                <a:latin typeface="Times New Roman" pitchFamily="18" charset="0"/>
                <a:cs typeface="Times New Roman" pitchFamily="18" charset="0"/>
              </a:rPr>
              <a:t>SNMP and virtual LAN (VLAN) support. </a:t>
            </a:r>
            <a:endParaRPr lang="en-US" sz="2400" dirty="0">
              <a:solidFill>
                <a:srgbClr val="FF0000"/>
              </a:solidFill>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pPr>
              <a:defRPr/>
            </a:pPr>
            <a:fld id="{6A16FF1C-A69C-4EEE-B130-3B4A204F3767}" type="slidenum">
              <a:rPr lang="en-US" smtClean="0"/>
              <a:pPr>
                <a:defRPr/>
              </a:pPr>
              <a:t>9</a:t>
            </a:fld>
            <a:endParaRPr lang="en-US"/>
          </a:p>
        </p:txBody>
      </p:sp>
      <p:sp>
        <p:nvSpPr>
          <p:cNvPr id="9225" name="AutoShape 9"/>
          <p:cNvSpPr>
            <a:spLocks noChangeArrowheads="1"/>
          </p:cNvSpPr>
          <p:nvPr/>
        </p:nvSpPr>
        <p:spPr bwMode="auto">
          <a:xfrm>
            <a:off x="0" y="4989513"/>
            <a:ext cx="106363" cy="1868487"/>
          </a:xfrm>
          <a:prstGeom prst="roundRect">
            <a:avLst>
              <a:gd name="adj" fmla="val 1347"/>
            </a:avLst>
          </a:prstGeom>
          <a:solidFill>
            <a:srgbClr val="214263"/>
          </a:soli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2373150690"/>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904</TotalTime>
  <Words>6994</Words>
  <Application>Microsoft Office PowerPoint</Application>
  <PresentationFormat>On-screen Show (4:3)</PresentationFormat>
  <Paragraphs>630</Paragraphs>
  <Slides>83</Slides>
  <Notes>47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83</vt:i4>
      </vt:variant>
    </vt:vector>
  </HeadingPairs>
  <TitlesOfParts>
    <vt:vector size="94" baseType="lpstr">
      <vt:lpstr>Arial</vt:lpstr>
      <vt:lpstr>Calibri</vt:lpstr>
      <vt:lpstr>Calibri Light</vt:lpstr>
      <vt:lpstr>Comic Sans MS</vt:lpstr>
      <vt:lpstr>StarSymbol</vt:lpstr>
      <vt:lpstr>Tahoma</vt:lpstr>
      <vt:lpstr>Times</vt:lpstr>
      <vt:lpstr>Times New Roman</vt:lpstr>
      <vt:lpstr>Wingdings</vt:lpstr>
      <vt:lpstr>Office Theme</vt:lpstr>
      <vt:lpstr>Clip</vt:lpstr>
      <vt:lpstr>LAN and WAN Technologies</vt:lpstr>
      <vt:lpstr>LAN Devices: Repeater, Hub, Bridge and Switch</vt:lpstr>
      <vt:lpstr>1. Repeater</vt:lpstr>
      <vt:lpstr>1. Repeater-----</vt:lpstr>
      <vt:lpstr>Repeater in action</vt:lpstr>
      <vt:lpstr>2. Hub</vt:lpstr>
      <vt:lpstr>2.Hub----</vt:lpstr>
      <vt:lpstr>Types of Hubs</vt:lpstr>
      <vt:lpstr>Types of Hubs---</vt:lpstr>
      <vt:lpstr>3. Bridge</vt:lpstr>
      <vt:lpstr>3. Bridge----</vt:lpstr>
      <vt:lpstr>PowerPoint Presentation</vt:lpstr>
      <vt:lpstr>Cont…</vt:lpstr>
      <vt:lpstr>MAC Address Learning</vt:lpstr>
      <vt:lpstr>Learning Process – Example</vt:lpstr>
      <vt:lpstr>PowerPoint Presentation</vt:lpstr>
      <vt:lpstr>PowerPoint Presentation</vt:lpstr>
      <vt:lpstr>Quiz3 (g9-10): in the following diagram, if the following series of data transmission occurs, show how the Bridge table is built and tell if filtering or flooding is done in every step. Use A,B,C.. As MAC addresses and 1,2,3 as port numbers: A-G; G-D; C-D; F-G</vt:lpstr>
      <vt:lpstr>Looping Problem in bridges</vt:lpstr>
      <vt:lpstr>Cont…</vt:lpstr>
      <vt:lpstr>Cont…</vt:lpstr>
      <vt:lpstr>Reading Assignment:</vt:lpstr>
      <vt:lpstr>4. Switch</vt:lpstr>
      <vt:lpstr>Switches: Dedicated Access</vt:lpstr>
      <vt:lpstr>Two/three-layer switches</vt:lpstr>
      <vt:lpstr>Types of Switches</vt:lpstr>
      <vt:lpstr>LAN Technology Options</vt:lpstr>
      <vt:lpstr>1. Ethernet</vt:lpstr>
      <vt:lpstr>Ethernet Datagram Structure</vt:lpstr>
      <vt:lpstr>Ethernet Datagram Structure---</vt:lpstr>
      <vt:lpstr>Ethernet Tidbits</vt:lpstr>
      <vt:lpstr>Ethernet Address</vt:lpstr>
      <vt:lpstr>Quiz 3(g3-4)</vt:lpstr>
      <vt:lpstr>Standard Ethernet</vt:lpstr>
      <vt:lpstr>Ethernet</vt:lpstr>
      <vt:lpstr>Fast Ethernet</vt:lpstr>
      <vt:lpstr>Fast Ethernet</vt:lpstr>
      <vt:lpstr>Gigabit Ethernet</vt:lpstr>
      <vt:lpstr>10 Gig Ethernet</vt:lpstr>
      <vt:lpstr>WANs</vt:lpstr>
      <vt:lpstr>Wide Area Network Basics</vt:lpstr>
      <vt:lpstr>PowerPoint Presentation</vt:lpstr>
      <vt:lpstr>Types of WAN Network Subnets</vt:lpstr>
      <vt:lpstr>CIRCUIT-SWITCHED NETWORKS </vt:lpstr>
      <vt:lpstr>…</vt:lpstr>
      <vt:lpstr>Circuit switched network</vt:lpstr>
      <vt:lpstr>Example</vt:lpstr>
      <vt:lpstr>Example 2</vt:lpstr>
      <vt:lpstr>Packet Switched Networks:  DATAGRAM NETWORKS</vt:lpstr>
      <vt:lpstr>…</vt:lpstr>
      <vt:lpstr>PowerPoint Presentation</vt:lpstr>
      <vt:lpstr>PowerPoint Presentation</vt:lpstr>
      <vt:lpstr>Routing Table</vt:lpstr>
      <vt:lpstr>Destination Address</vt:lpstr>
      <vt:lpstr>Packet Switched Networks:  VIRTUAL-CIRCUIT NETWORKS</vt:lpstr>
      <vt:lpstr>PowerPoint Presentation</vt:lpstr>
      <vt:lpstr>Addressing</vt:lpstr>
      <vt:lpstr>Switch and tables in a virtual-circuit network</vt:lpstr>
      <vt:lpstr>Source-to-destination data transfer in a virtual-circuit network</vt:lpstr>
      <vt:lpstr>WAN Hardware Devices</vt:lpstr>
      <vt:lpstr>Routing Technologies</vt:lpstr>
      <vt:lpstr>What Exactly Does “Best” Mean?</vt:lpstr>
      <vt:lpstr>Static Versus Dynamic</vt:lpstr>
      <vt:lpstr>Flat Versus Hierarchical Routing</vt:lpstr>
      <vt:lpstr>Distance-Vector Versus Link-State Routing</vt:lpstr>
      <vt:lpstr>…</vt:lpstr>
      <vt:lpstr>WAN Technology Options</vt:lpstr>
      <vt:lpstr>Dial-up</vt:lpstr>
      <vt:lpstr>Dial-up</vt:lpstr>
      <vt:lpstr>Dial-up</vt:lpstr>
      <vt:lpstr>Leased Line</vt:lpstr>
      <vt:lpstr>Leased Line Internet Connectivity</vt:lpstr>
      <vt:lpstr>ISDN (Integrated Service Digital Network)</vt:lpstr>
      <vt:lpstr>ISDN Connection</vt:lpstr>
      <vt:lpstr>ISDN</vt:lpstr>
      <vt:lpstr>Digital Subscriber Line (DSL)</vt:lpstr>
      <vt:lpstr>Cable Modems</vt:lpstr>
      <vt:lpstr>Point-to-Point Microwave Link</vt:lpstr>
      <vt:lpstr>VSAT</vt:lpstr>
      <vt:lpstr>VSAT</vt:lpstr>
      <vt:lpstr>VSAT</vt:lpstr>
      <vt:lpstr>VSAT</vt:lpstr>
      <vt:lpstr>Reading 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matiyas</dc:creator>
  <cp:lastModifiedBy>eyu</cp:lastModifiedBy>
  <cp:revision>116</cp:revision>
  <dcterms:created xsi:type="dcterms:W3CDTF">1999-01-01T11:09:48Z</dcterms:created>
  <dcterms:modified xsi:type="dcterms:W3CDTF">2024-01-24T10:37:45Z</dcterms:modified>
</cp:coreProperties>
</file>