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1"/>
  </p:notesMasterIdLst>
  <p:sldIdLst>
    <p:sldId id="311" r:id="rId3"/>
    <p:sldId id="257" r:id="rId4"/>
    <p:sldId id="313" r:id="rId5"/>
    <p:sldId id="316" r:id="rId6"/>
    <p:sldId id="259" r:id="rId7"/>
    <p:sldId id="260" r:id="rId8"/>
    <p:sldId id="318" r:id="rId9"/>
    <p:sldId id="261" r:id="rId10"/>
    <p:sldId id="320" r:id="rId11"/>
    <p:sldId id="322" r:id="rId12"/>
    <p:sldId id="264" r:id="rId13"/>
    <p:sldId id="265" r:id="rId14"/>
    <p:sldId id="266" r:id="rId15"/>
    <p:sldId id="263" r:id="rId16"/>
    <p:sldId id="269" r:id="rId17"/>
    <p:sldId id="268" r:id="rId18"/>
    <p:sldId id="270" r:id="rId19"/>
    <p:sldId id="324" r:id="rId20"/>
    <p:sldId id="271" r:id="rId21"/>
    <p:sldId id="344" r:id="rId22"/>
    <p:sldId id="347" r:id="rId23"/>
    <p:sldId id="272" r:id="rId24"/>
    <p:sldId id="326" r:id="rId25"/>
    <p:sldId id="274" r:id="rId26"/>
    <p:sldId id="349" r:id="rId27"/>
    <p:sldId id="343" r:id="rId28"/>
    <p:sldId id="351" r:id="rId29"/>
    <p:sldId id="353" r:id="rId30"/>
    <p:sldId id="275" r:id="rId31"/>
    <p:sldId id="276" r:id="rId32"/>
    <p:sldId id="328" r:id="rId33"/>
    <p:sldId id="277" r:id="rId34"/>
    <p:sldId id="330" r:id="rId35"/>
    <p:sldId id="332" r:id="rId36"/>
    <p:sldId id="279" r:id="rId37"/>
    <p:sldId id="334" r:id="rId38"/>
    <p:sldId id="280" r:id="rId39"/>
    <p:sldId id="281" r:id="rId40"/>
    <p:sldId id="282" r:id="rId41"/>
    <p:sldId id="336" r:id="rId42"/>
    <p:sldId id="285" r:id="rId43"/>
    <p:sldId id="286" r:id="rId44"/>
    <p:sldId id="287" r:id="rId45"/>
    <p:sldId id="284" r:id="rId46"/>
    <p:sldId id="288" r:id="rId47"/>
    <p:sldId id="289" r:id="rId48"/>
    <p:sldId id="290" r:id="rId49"/>
    <p:sldId id="291" r:id="rId50"/>
    <p:sldId id="292" r:id="rId51"/>
    <p:sldId id="293" r:id="rId52"/>
    <p:sldId id="294" r:id="rId53"/>
    <p:sldId id="295" r:id="rId54"/>
    <p:sldId id="296" r:id="rId55"/>
    <p:sldId id="297" r:id="rId56"/>
    <p:sldId id="298" r:id="rId57"/>
    <p:sldId id="300" r:id="rId58"/>
    <p:sldId id="299" r:id="rId59"/>
    <p:sldId id="301" r:id="rId60"/>
    <p:sldId id="302" r:id="rId61"/>
    <p:sldId id="303" r:id="rId62"/>
    <p:sldId id="305" r:id="rId63"/>
    <p:sldId id="306" r:id="rId64"/>
    <p:sldId id="359" r:id="rId65"/>
    <p:sldId id="307" r:id="rId66"/>
    <p:sldId id="309" r:id="rId67"/>
    <p:sldId id="355" r:id="rId68"/>
    <p:sldId id="357" r:id="rId69"/>
    <p:sldId id="308"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FF0000"/>
    <a:srgbClr val="0000CC"/>
    <a:srgbClr val="6600CC"/>
    <a:srgbClr val="660033"/>
    <a:srgbClr val="00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6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6EDE101-5B6C-4520-B9CA-391EC4B1539D}" type="datetimeFigureOut">
              <a:rPr lang="en-US"/>
              <a:pPr>
                <a:defRPr/>
              </a:pPr>
              <a:t>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21C857E-E21F-493D-8C32-7ACF55C7B5BC}" type="slidenum">
              <a:rPr lang="en-US"/>
              <a:pPr>
                <a:defRPr/>
              </a:pPr>
              <a:t>‹#›</a:t>
            </a:fld>
            <a:endParaRPr lang="en-US"/>
          </a:p>
        </p:txBody>
      </p:sp>
    </p:spTree>
    <p:extLst>
      <p:ext uri="{BB962C8B-B14F-4D97-AF65-F5344CB8AC3E}">
        <p14:creationId xmlns:p14="http://schemas.microsoft.com/office/powerpoint/2010/main" val="3418465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Internet Protocol suite (IP suite) is </a:t>
            </a:r>
            <a:r>
              <a:rPr lang="en-GB" b="1" dirty="0" smtClean="0"/>
              <a:t>the standard network model and communication protocol stack used on the Internet and on most other computer networks</a:t>
            </a:r>
            <a:r>
              <a:rPr lang="en-GB" dirty="0" smtClean="0"/>
              <a:t>. While other networking models exist, the IP suite is overwhelmingly the global standard for computer-to-computer communication</a:t>
            </a:r>
            <a:endParaRPr lang="en-GB" dirty="0"/>
          </a:p>
        </p:txBody>
      </p:sp>
      <p:sp>
        <p:nvSpPr>
          <p:cNvPr id="4" name="Slide Number Placeholder 3"/>
          <p:cNvSpPr>
            <a:spLocks noGrp="1"/>
          </p:cNvSpPr>
          <p:nvPr>
            <p:ph type="sldNum" sz="quarter" idx="10"/>
          </p:nvPr>
        </p:nvSpPr>
        <p:spPr/>
        <p:txBody>
          <a:bodyPr/>
          <a:lstStyle/>
          <a:p>
            <a:pPr>
              <a:defRPr/>
            </a:pPr>
            <a:fld id="{521C857E-E21F-493D-8C32-7ACF55C7B5BC}" type="slidenum">
              <a:rPr lang="en-US" smtClean="0"/>
              <a:pPr>
                <a:defRPr/>
              </a:pPr>
              <a:t>2</a:t>
            </a:fld>
            <a:endParaRPr lang="en-US"/>
          </a:p>
        </p:txBody>
      </p:sp>
    </p:spTree>
    <p:extLst>
      <p:ext uri="{BB962C8B-B14F-4D97-AF65-F5344CB8AC3E}">
        <p14:creationId xmlns:p14="http://schemas.microsoft.com/office/powerpoint/2010/main" val="2617274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14A63C-24D4-4705-ABE5-96F0F733F766}" type="slidenum">
              <a:rPr lang="en-US" smtClean="0"/>
              <a:pPr>
                <a:defRPr/>
              </a:pPr>
              <a:t>43</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341154-9BEE-46D7-ABCA-EE6FB4F07126}" type="slidenum">
              <a:rPr lang="en-US"/>
              <a:pPr>
                <a:defRPr/>
              </a:pPr>
              <a:t>60</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A7ECC6-4DFA-4D5B-9E1B-36C803E9BAE0}" type="slidenum">
              <a:rPr lang="en-US" smtClean="0"/>
              <a:pPr fontAlgn="base">
                <a:spcBef>
                  <a:spcPct val="0"/>
                </a:spcBef>
                <a:spcAft>
                  <a:spcPct val="0"/>
                </a:spcAft>
                <a:defRPr/>
              </a:pPr>
              <a:t>11</a:t>
            </a:fld>
            <a:endParaRPr lang="en-US"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B96AA4-1C51-422E-84A5-0BD7DCEBD49C}" type="slidenum">
              <a:rPr lang="en-US" smtClean="0"/>
              <a:pPr fontAlgn="base">
                <a:spcBef>
                  <a:spcPct val="0"/>
                </a:spcBef>
                <a:spcAft>
                  <a:spcPct val="0"/>
                </a:spcAft>
                <a:defRPr/>
              </a:pPr>
              <a:t>12</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25F3AC-E058-48A0-B9C4-E6826A8250F6}" type="slidenum">
              <a:rPr lang="en-US" smtClean="0"/>
              <a:pPr fontAlgn="base">
                <a:spcBef>
                  <a:spcPct val="0"/>
                </a:spcBef>
                <a:spcAft>
                  <a:spcPct val="0"/>
                </a:spcAft>
                <a:defRPr/>
              </a:pPr>
              <a:t>13</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D73ACA-42FC-4018-809D-DFA3BF37A004}" type="slidenum">
              <a:rPr lang="en-US" smtClean="0"/>
              <a:pPr fontAlgn="base">
                <a:spcBef>
                  <a:spcPct val="0"/>
                </a:spcBef>
                <a:spcAft>
                  <a:spcPct val="0"/>
                </a:spcAft>
                <a:defRPr/>
              </a:pPr>
              <a:t>15</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smtClean="0"/>
              <a:t>Unicast and Multicast are two methods for sending data over a network. </a:t>
            </a:r>
          </a:p>
          <a:p>
            <a:pPr eaLnBrk="1" hangingPunct="1"/>
            <a:r>
              <a:rPr lang="en-GB" dirty="0" smtClean="0"/>
              <a:t>Unicast is a one-to-one communication model in which a single sender delivers data to a single receiver</a:t>
            </a:r>
          </a:p>
          <a:p>
            <a:pPr eaLnBrk="1" hangingPunct="1"/>
            <a:r>
              <a:rPr lang="en-GB" dirty="0" smtClean="0"/>
              <a:t>multicast is a one-to-many communication model in which ,a single sender provides data to several recipients.</a:t>
            </a:r>
            <a:endParaRPr lang="en-US" dirty="0" smtClean="0"/>
          </a:p>
        </p:txBody>
      </p:sp>
      <p:sp>
        <p:nvSpPr>
          <p:cNvPr id="4" name="Slide Number Placeholder 3"/>
          <p:cNvSpPr>
            <a:spLocks noGrp="1"/>
          </p:cNvSpPr>
          <p:nvPr>
            <p:ph type="sldNum" sz="quarter" idx="5"/>
          </p:nvPr>
        </p:nvSpPr>
        <p:spPr/>
        <p:txBody>
          <a:bodyPr/>
          <a:lstStyle/>
          <a:p>
            <a:pPr>
              <a:defRPr/>
            </a:pPr>
            <a:fld id="{FFA6777F-70F7-4DDA-AA0A-05110CC3890E}" type="slidenum">
              <a:rPr lang="en-US" smtClean="0"/>
              <a:pPr>
                <a:defRPr/>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CIDR=Classes</a:t>
            </a:r>
            <a:r>
              <a:rPr lang="en-GB" baseline="0" dirty="0" smtClean="0"/>
              <a:t> Inter-Domain Routing or </a:t>
            </a:r>
            <a:r>
              <a:rPr lang="en-GB" baseline="0" dirty="0" err="1" smtClean="0"/>
              <a:t>Supernating</a:t>
            </a:r>
            <a:r>
              <a:rPr lang="en-GB" baseline="0" dirty="0" smtClean="0"/>
              <a:t>- is a method of assigning IP address that improves the efficiency of address distribution</a:t>
            </a:r>
          </a:p>
          <a:p>
            <a:r>
              <a:rPr lang="en-GB" baseline="0" dirty="0" smtClean="0"/>
              <a:t> and replaces the previous system based on Class A, Class B and Class C networks</a:t>
            </a:r>
            <a:endParaRPr lang="en-GB" dirty="0"/>
          </a:p>
        </p:txBody>
      </p:sp>
      <p:sp>
        <p:nvSpPr>
          <p:cNvPr id="4" name="Slide Number Placeholder 3"/>
          <p:cNvSpPr>
            <a:spLocks noGrp="1"/>
          </p:cNvSpPr>
          <p:nvPr>
            <p:ph type="sldNum" sz="quarter" idx="10"/>
          </p:nvPr>
        </p:nvSpPr>
        <p:spPr/>
        <p:txBody>
          <a:bodyPr/>
          <a:lstStyle/>
          <a:p>
            <a:pPr>
              <a:defRPr/>
            </a:pPr>
            <a:fld id="{521C857E-E21F-493D-8C32-7ACF55C7B5BC}" type="slidenum">
              <a:rPr lang="en-US" smtClean="0"/>
              <a:pPr>
                <a:defRPr/>
              </a:pPr>
              <a:t>23</a:t>
            </a:fld>
            <a:endParaRPr lang="en-US"/>
          </a:p>
        </p:txBody>
      </p:sp>
    </p:spTree>
    <p:extLst>
      <p:ext uri="{BB962C8B-B14F-4D97-AF65-F5344CB8AC3E}">
        <p14:creationId xmlns:p14="http://schemas.microsoft.com/office/powerpoint/2010/main" val="357949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AA0C-9918-4FA0-85E7-2FA7B3334289}" type="slidenum">
              <a:rPr lang="en-US" smtClean="0"/>
              <a:pPr>
                <a:defRPr/>
              </a:pPr>
              <a:t>41</a:t>
            </a:fld>
            <a:endParaRPr lang="en-US"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3DF870-969E-4A89-A69F-8BF98B23AE14}" type="slidenum">
              <a:rPr lang="en-US" smtClean="0"/>
              <a:pPr>
                <a:defRPr/>
              </a:pPr>
              <a:t>42</a:t>
            </a:fld>
            <a:endParaRPr 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1A695D7-0B7F-482A-824B-09614FE0D34D}" type="datetime1">
              <a:rPr lang="en-US" smtClean="0"/>
              <a:t>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432857-1FD0-42FD-9D03-21BE173F7EF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B28385-B6BC-42C7-BCA3-977DDFBC6F11}" type="datetime1">
              <a:rPr lang="en-US" smtClean="0"/>
              <a:t>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800DCE-37B9-4169-B037-7DEFCEAF74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FE6760-26CF-4851-921F-2F0DC03143EF}" type="datetime1">
              <a:rPr lang="en-US" smtClean="0"/>
              <a:t>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0303A6-0C08-4C27-A191-97703D7B67D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3F25D4FC-E2E1-420C-B376-C955818C2C19}" type="datetime1">
              <a:rPr lang="en-US" smtClean="0"/>
              <a:t>1/8/2024</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DB432857-1FD0-42FD-9D03-21BE173F7EF9}"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EC210BDA-BDD4-4F51-A80F-A51733E1FBFB}" type="datetime1">
              <a:rPr lang="en-US" smtClean="0"/>
              <a:t>1/8/2024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D3E142-7188-41AC-8787-CFF8E30676BC}"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7DA15682-721D-4716-B918-CDDE92058583}" type="datetime1">
              <a:rPr lang="en-US" smtClean="0"/>
              <a:t>1/8/2024</a:t>
            </a:fld>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C8BDAF95-4487-4765-BA30-8205AD4B81D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88C2D5CE-E1E7-484F-91BB-48FFE00787C0}" type="datetime1">
              <a:rPr lang="en-US" smtClean="0"/>
              <a:t>1/8/2024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A8FF1-8028-4790-9BA6-14C9551123C6}"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79C994C2-F436-43F7-9940-556C32AB9507}" type="datetime1">
              <a:rPr lang="en-US" smtClean="0"/>
              <a:t>1/8/2024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97EBD46-0003-4A05-98B5-70B1057F6982}"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2A55610-7BB8-41C6-A2E2-9F8BDE0D0E6A}" type="datetime1">
              <a:rPr lang="en-US" smtClean="0"/>
              <a:t>1/8/2024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BD0672D-B7AE-40ED-BF50-1AB21B275A30}"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F5D1BAF-76BD-4030-8A8F-BD6B870157A9}" type="datetime1">
              <a:rPr lang="en-US" smtClean="0"/>
              <a:t>1/8/2024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AF8D241-F529-4857-B676-ECD491EC30D8}"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4800CABE-854A-458E-90BC-3475371736C9}" type="datetime1">
              <a:rPr lang="en-US" smtClean="0"/>
              <a:t>1/8/2024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F290E90-B1E4-4CBD-B8DA-B10062306C14}"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AD64B7-1FA5-4CC0-A8A3-BB1124A52708}" type="datetime1">
              <a:rPr lang="en-US" smtClean="0"/>
              <a:t>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D3E142-7188-41AC-8787-CFF8E30676B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6EB816A0-42E1-4FB5-B9CB-C80749C6AC9F}" type="datetime1">
              <a:rPr lang="en-US" smtClean="0"/>
              <a:t>1/8/2024</a:t>
            </a:fld>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A9003D6B-E5DD-4358-9129-3CA15F7EF2F5}"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6B93769-5966-465A-87A0-798CF8B48B34}" type="datetime1">
              <a:rPr lang="en-US" smtClean="0"/>
              <a:t>1/8/2024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800DCE-37B9-4169-B037-7DEFCEAF74BE}"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7EF5509-11B4-4A87-A262-7043C23510D6}" type="datetime1">
              <a:rPr lang="en-US" smtClean="0"/>
              <a:t>1/8/2024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30303A6-0C08-4C27-A191-97703D7B67D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B42687E-6DB0-4F21-8DD5-48CB27194C8B}" type="datetime1">
              <a:rPr lang="en-US" smtClean="0"/>
              <a:t>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BDAF95-4487-4765-BA30-8205AD4B81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6C2FD76-57DD-4A66-AC58-126809323936}" type="datetime1">
              <a:rPr lang="en-US" smtClean="0"/>
              <a:t>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3A8FF1-8028-4790-9BA6-14C9551123C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66ECE3-7D22-450D-8529-3221494E2673}" type="datetime1">
              <a:rPr lang="en-US" smtClean="0"/>
              <a:t>1/8/2024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97EBD46-0003-4A05-98B5-70B1057F69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95AB4F0-6F02-4101-8765-B83B27B4C815}" type="datetime1">
              <a:rPr lang="en-US" smtClean="0"/>
              <a:t>1/8/2024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D0672D-B7AE-40ED-BF50-1AB21B275A3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C93BE4-F098-4B34-86C6-64AE77C5821F}" type="datetime1">
              <a:rPr lang="en-US" smtClean="0"/>
              <a:t>1/8/2024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F8D241-F529-4857-B676-ECD491EC30D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9EA675A-6A36-4E06-BDD7-1FA7887F3669}" type="datetime1">
              <a:rPr lang="en-US" smtClean="0"/>
              <a:t>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290E90-B1E4-4CBD-B8DA-B10062306C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CEA264-786A-41DB-9E64-62461B1C1C2A}" type="datetime1">
              <a:rPr lang="en-US" smtClean="0"/>
              <a:t>1/8/2024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003D6B-E5DD-4358-9129-3CA15F7EF2F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7FD403E-E1BD-4169-971E-2493DFAFB233}" type="datetime1">
              <a:rPr lang="en-US" smtClean="0"/>
              <a:t>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4EBEF5E-94B9-4296-A152-ECBD4093A4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542146CC-A3ED-419B-A917-648D8085CE7B}" type="datetime1">
              <a:rPr lang="en-US" smtClean="0"/>
              <a:t>1/8/2024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54EBEF5E-94B9-4296-A152-ECBD4093A45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a:xfrm>
            <a:off x="146304" y="1730374"/>
            <a:ext cx="8229600" cy="1470025"/>
          </a:xfrm>
        </p:spPr>
        <p:txBody>
          <a:bodyPr>
            <a:noAutofit/>
          </a:bodyPr>
          <a:lstStyle/>
          <a:p>
            <a:pPr fontAlgn="base">
              <a:spcAft>
                <a:spcPct val="0"/>
              </a:spcAft>
            </a:pPr>
            <a:r>
              <a:rPr lang="en-US" sz="3200" b="1" dirty="0" smtClean="0">
                <a:solidFill>
                  <a:srgbClr val="FF0000"/>
                </a:solidFill>
                <a:latin typeface="Times New Roman" panose="02020603050405020304" pitchFamily="18" charset="0"/>
                <a:cs typeface="Times New Roman" panose="02020603050405020304" pitchFamily="18" charset="0"/>
              </a:rPr>
              <a:t>CHAPTER SIX </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6148" name="Rectangle 4"/>
          <p:cNvSpPr>
            <a:spLocks noChangeArrowheads="1"/>
          </p:cNvSpPr>
          <p:nvPr/>
        </p:nvSpPr>
        <p:spPr bwMode="auto">
          <a:xfrm>
            <a:off x="607152" y="5105400"/>
            <a:ext cx="7696200" cy="1219200"/>
          </a:xfrm>
          <a:prstGeom prst="rect">
            <a:avLst/>
          </a:prstGeom>
          <a:noFill/>
          <a:ln w="9525">
            <a:noFill/>
            <a:miter lim="800000"/>
            <a:headEnd/>
            <a:tailEnd/>
          </a:ln>
        </p:spPr>
        <p:txBody>
          <a:bodyPr/>
          <a:lstStyle/>
          <a:p>
            <a:pPr algn="ctr">
              <a:spcBef>
                <a:spcPct val="20000"/>
              </a:spcBef>
            </a:pPr>
            <a:endParaRPr lang="en-US" sz="3000" b="1" dirty="0">
              <a:solidFill>
                <a:srgbClr val="00B050"/>
              </a:solidFill>
              <a:latin typeface="Andalus" pitchFamily="18" charset="-78"/>
              <a:cs typeface="Andalus" pitchFamily="18" charset="-78"/>
            </a:endParaRPr>
          </a:p>
        </p:txBody>
      </p:sp>
      <p:sp>
        <p:nvSpPr>
          <p:cNvPr id="2" name="Slide Number Placeholder 1"/>
          <p:cNvSpPr>
            <a:spLocks noGrp="1"/>
          </p:cNvSpPr>
          <p:nvPr>
            <p:ph type="sldNum" sz="quarter" idx="12"/>
          </p:nvPr>
        </p:nvSpPr>
        <p:spPr/>
        <p:txBody>
          <a:bodyPr/>
          <a:lstStyle/>
          <a:p>
            <a:pPr>
              <a:defRPr/>
            </a:pPr>
            <a:fld id="{DB432857-1FD0-42FD-9D03-21BE173F7EF9}" type="slidenum">
              <a:rPr lang="en-US" smtClean="0"/>
              <a:pPr>
                <a:defRPr/>
              </a:pPr>
              <a:t>1</a:t>
            </a:fld>
            <a:endParaRPr lang="en-US"/>
          </a:p>
        </p:txBody>
      </p:sp>
      <p:sp>
        <p:nvSpPr>
          <p:cNvPr id="5" name="Rectangle 2"/>
          <p:cNvSpPr txBox="1">
            <a:spLocks noChangeArrowheads="1"/>
          </p:cNvSpPr>
          <p:nvPr/>
        </p:nvSpPr>
        <p:spPr>
          <a:xfrm>
            <a:off x="914400" y="4027487"/>
            <a:ext cx="8229600" cy="1470025"/>
          </a:xfrm>
          <a:prstGeom prst="rect">
            <a:avLst/>
          </a:prstGeom>
        </p:spPr>
        <p:txBody>
          <a:bodyPr bIns="91440" anchor="ctr" anchorCtr="0">
            <a:noAutofit/>
          </a:bodyPr>
          <a:lstStyle>
            <a:lvl1pPr algn="ctr" rtl="0" eaLnBrk="1" latinLnBrk="0" hangingPunct="1">
              <a:spcBef>
                <a:spcPct val="0"/>
              </a:spcBef>
              <a:buNone/>
              <a:defRPr kumimoji="0" lang="en-US" sz="4000" kern="1200" dirty="0">
                <a:solidFill>
                  <a:srgbClr val="FFFFFF"/>
                </a:solidFill>
                <a:latin typeface="+mj-lt"/>
                <a:ea typeface="+mj-ea"/>
                <a:cs typeface="+mj-cs"/>
              </a:defRPr>
            </a:lvl1pPr>
          </a:lstStyle>
          <a:p>
            <a:pPr fontAlgn="base">
              <a:spcAft>
                <a:spcPct val="0"/>
              </a:spcAft>
            </a:pPr>
            <a:r>
              <a:rPr lang="en-GB" sz="1800" b="1" smtClean="0">
                <a:solidFill>
                  <a:srgbClr val="FF0000"/>
                </a:solidFill>
                <a:latin typeface="Times New Roman" panose="02020603050405020304" pitchFamily="18" charset="0"/>
                <a:cs typeface="Times New Roman" panose="02020603050405020304" pitchFamily="18" charset="0"/>
              </a:rPr>
              <a:t/>
            </a:r>
            <a:br>
              <a:rPr lang="en-GB" sz="1800" b="1" smtClean="0">
                <a:solidFill>
                  <a:srgbClr val="FF0000"/>
                </a:solidFill>
                <a:latin typeface="Times New Roman" panose="02020603050405020304" pitchFamily="18" charset="0"/>
                <a:cs typeface="Times New Roman" panose="02020603050405020304" pitchFamily="18" charset="0"/>
              </a:rPr>
            </a:br>
            <a:r>
              <a:rPr lang="en-GB" sz="3200" b="1" smtClean="0">
                <a:solidFill>
                  <a:srgbClr val="FF0000"/>
                </a:solidFill>
                <a:latin typeface="Times New Roman" panose="02020603050405020304" pitchFamily="18" charset="0"/>
                <a:cs typeface="Times New Roman" panose="02020603050405020304" pitchFamily="18" charset="0"/>
              </a:rPr>
              <a:t>Internet Protocol (IP) and IP Addressing</a:t>
            </a:r>
            <a:br>
              <a:rPr lang="en-GB" sz="3200" b="1" smtClean="0">
                <a:solidFill>
                  <a:srgbClr val="FF0000"/>
                </a:solidFill>
                <a:latin typeface="Times New Roman" panose="02020603050405020304" pitchFamily="18" charset="0"/>
                <a:cs typeface="Times New Roman" panose="02020603050405020304" pitchFamily="18" charset="0"/>
              </a:rPr>
            </a:br>
            <a:endParaRPr lang="en-GB" sz="32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8766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9600" cy="427037"/>
          </a:xfrm>
        </p:spPr>
        <p:txBody>
          <a:bodyPr rtlCol="0">
            <a:noAutofit/>
          </a:bodyPr>
          <a:lstStyle/>
          <a:p>
            <a:pPr eaLnBrk="1" fontAlgn="auto" hangingPunct="1">
              <a:spcAft>
                <a:spcPts val="0"/>
              </a:spcAft>
              <a:defRPr/>
            </a:pPr>
            <a:r>
              <a:rPr lang="en-US" sz="3200" b="1" dirty="0" smtClean="0">
                <a:solidFill>
                  <a:srgbClr val="9900FF"/>
                </a:solidFill>
                <a:latin typeface="Times New Roman" panose="02020603050405020304" pitchFamily="18" charset="0"/>
                <a:cs typeface="Times New Roman" panose="02020603050405020304" pitchFamily="18" charset="0"/>
              </a:rPr>
              <a:t>IP Address Notations continued</a:t>
            </a:r>
          </a:p>
        </p:txBody>
      </p:sp>
      <p:sp>
        <p:nvSpPr>
          <p:cNvPr id="3" name="Content Placeholder 2"/>
          <p:cNvSpPr>
            <a:spLocks noGrp="1"/>
          </p:cNvSpPr>
          <p:nvPr>
            <p:ph idx="1"/>
          </p:nvPr>
        </p:nvSpPr>
        <p:spPr>
          <a:xfrm>
            <a:off x="0" y="457200"/>
            <a:ext cx="9144000" cy="64008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Ø"/>
              <a:defRP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0"/>
              </a:spcBef>
              <a:spcAft>
                <a:spcPts val="0"/>
              </a:spcAft>
              <a:buFont typeface="Wingdings" panose="05000000000000000000" pitchFamily="2" charset="2"/>
              <a:buChar char="§"/>
              <a:defRPr/>
            </a:pPr>
            <a:r>
              <a:rPr lang="en-US" b="1" dirty="0" smtClean="0">
                <a:solidFill>
                  <a:srgbClr val="FF0000"/>
                </a:solidFill>
                <a:latin typeface="Times New Roman" panose="02020603050405020304" pitchFamily="18" charset="0"/>
                <a:cs typeface="Times New Roman" panose="02020603050405020304" pitchFamily="18" charset="0"/>
              </a:rPr>
              <a:t>Dotted-decimal </a:t>
            </a:r>
            <a:r>
              <a:rPr lang="en-US" b="1" dirty="0">
                <a:solidFill>
                  <a:srgbClr val="FF0000"/>
                </a:solidFill>
                <a:latin typeface="Times New Roman" panose="02020603050405020304" pitchFamily="18" charset="0"/>
                <a:cs typeface="Times New Roman" panose="02020603050405020304" pitchFamily="18" charset="0"/>
              </a:rPr>
              <a:t>notation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binary notation </a:t>
            </a:r>
            <a:r>
              <a:rPr lang="en-US" dirty="0">
                <a:latin typeface="Times New Roman" panose="02020603050405020304" pitchFamily="18" charset="0"/>
                <a:cs typeface="Times New Roman" panose="02020603050405020304" pitchFamily="18" charset="0"/>
              </a:rPr>
              <a:t>for an </a:t>
            </a:r>
            <a:r>
              <a:rPr lang="en-US" b="1" dirty="0">
                <a:latin typeface="Times New Roman" panose="02020603050405020304" pitchFamily="18" charset="0"/>
                <a:cs typeface="Times New Roman" panose="02020603050405020304" pitchFamily="18" charset="0"/>
              </a:rPr>
              <a:t>IPv4 address</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a:t>
            </a:fld>
            <a:endParaRPr lang="en-US"/>
          </a:p>
        </p:txBody>
      </p:sp>
      <p:pic>
        <p:nvPicPr>
          <p:cNvPr id="5" name="Picture 8"/>
          <p:cNvPicPr>
            <a:picLocks noChangeAspect="1" noChangeArrowheads="1"/>
          </p:cNvPicPr>
          <p:nvPr/>
        </p:nvPicPr>
        <p:blipFill>
          <a:blip r:embed="rId2"/>
          <a:srcRect/>
          <a:stretch>
            <a:fillRect/>
          </a:stretch>
        </p:blipFill>
        <p:spPr bwMode="auto">
          <a:xfrm>
            <a:off x="177225" y="3056732"/>
            <a:ext cx="8789549" cy="2582068"/>
          </a:xfrm>
          <a:prstGeom prst="rect">
            <a:avLst/>
          </a:prstGeom>
          <a:noFill/>
          <a:ln w="9525">
            <a:noFill/>
            <a:miter lim="800000"/>
            <a:headEnd/>
            <a:tailEnd/>
          </a:ln>
        </p:spPr>
      </p:pic>
    </p:spTree>
    <p:extLst>
      <p:ext uri="{BB962C8B-B14F-4D97-AF65-F5344CB8AC3E}">
        <p14:creationId xmlns:p14="http://schemas.microsoft.com/office/powerpoint/2010/main" val="224473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9226" name="Rectangle 9"/>
          <p:cNvSpPr>
            <a:spLocks noChangeArrowheads="1"/>
          </p:cNvSpPr>
          <p:nvPr/>
        </p:nvSpPr>
        <p:spPr bwMode="auto">
          <a:xfrm>
            <a:off x="228600" y="1143000"/>
            <a:ext cx="8686800" cy="1307537"/>
          </a:xfrm>
          <a:prstGeom prst="rect">
            <a:avLst/>
          </a:prstGeom>
          <a:solidFill>
            <a:schemeClr val="bg1"/>
          </a:solidFill>
          <a:ln w="9525">
            <a:noFill/>
            <a:miter lim="800000"/>
            <a:headEnd/>
            <a:tailEnd/>
          </a:ln>
        </p:spPr>
        <p:txBody>
          <a:bodyPr>
            <a:spAutoFit/>
          </a:bodyPr>
          <a:lstStyle/>
          <a:p>
            <a:pPr marL="457200" indent="-457200" algn="just">
              <a:lnSpc>
                <a:spcPct val="150000"/>
              </a:lnSpc>
              <a:buFont typeface="Wingdings" panose="05000000000000000000" pitchFamily="2" charset="2"/>
              <a:buChar char="§"/>
            </a:pPr>
            <a:r>
              <a:rPr lang="en-US" sz="2800" dirty="0">
                <a:latin typeface="Times New Roman" pitchFamily="18" charset="0"/>
              </a:rPr>
              <a:t>Change the following IPv4 addresses from binary notation to dotted-decimal notation.</a:t>
            </a:r>
          </a:p>
        </p:txBody>
      </p:sp>
      <p:sp>
        <p:nvSpPr>
          <p:cNvPr id="9227" name="Text Box 10"/>
          <p:cNvSpPr txBox="1">
            <a:spLocks noChangeArrowheads="1"/>
          </p:cNvSpPr>
          <p:nvPr/>
        </p:nvSpPr>
        <p:spPr bwMode="auto">
          <a:xfrm>
            <a:off x="1143000" y="0"/>
            <a:ext cx="41148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1</a:t>
            </a:r>
          </a:p>
        </p:txBody>
      </p:sp>
      <p:pic>
        <p:nvPicPr>
          <p:cNvPr id="9228" name="Picture 12"/>
          <p:cNvPicPr>
            <a:picLocks noChangeAspect="1" noChangeArrowheads="1"/>
          </p:cNvPicPr>
          <p:nvPr/>
        </p:nvPicPr>
        <p:blipFill>
          <a:blip r:embed="rId3"/>
          <a:srcRect/>
          <a:stretch>
            <a:fillRect/>
          </a:stretch>
        </p:blipFill>
        <p:spPr bwMode="auto">
          <a:xfrm>
            <a:off x="296124" y="2603500"/>
            <a:ext cx="8373214" cy="1061296"/>
          </a:xfrm>
          <a:prstGeom prst="rect">
            <a:avLst/>
          </a:prstGeom>
          <a:noFill/>
          <a:ln w="9525">
            <a:noFill/>
            <a:miter lim="800000"/>
            <a:headEnd/>
            <a:tailEnd/>
          </a:ln>
        </p:spPr>
      </p:pic>
      <p:sp>
        <p:nvSpPr>
          <p:cNvPr id="1162253" name="Rectangle 13"/>
          <p:cNvSpPr>
            <a:spLocks noChangeArrowheads="1"/>
          </p:cNvSpPr>
          <p:nvPr/>
        </p:nvSpPr>
        <p:spPr bwMode="auto">
          <a:xfrm>
            <a:off x="228600" y="3581400"/>
            <a:ext cx="8686800" cy="2031325"/>
          </a:xfrm>
          <a:prstGeom prst="rect">
            <a:avLst/>
          </a:prstGeom>
          <a:solidFill>
            <a:schemeClr val="bg1"/>
          </a:solidFill>
          <a:ln w="9525">
            <a:noFill/>
            <a:miter lim="800000"/>
            <a:headEnd/>
            <a:tailEnd/>
          </a:ln>
        </p:spPr>
        <p:txBody>
          <a:bodyPr>
            <a:spAutoFit/>
          </a:bodyPr>
          <a:lstStyle/>
          <a:p>
            <a:pPr marL="457200" indent="-457200" algn="just">
              <a:lnSpc>
                <a:spcPct val="150000"/>
              </a:lnSpc>
              <a:buFont typeface="Wingdings" panose="05000000000000000000" pitchFamily="2" charset="2"/>
              <a:buChar char="Ø"/>
            </a:pPr>
            <a:r>
              <a:rPr lang="en-US" sz="2800" b="1" dirty="0">
                <a:solidFill>
                  <a:schemeClr val="hlink"/>
                </a:solidFill>
                <a:latin typeface="Times New Roman" pitchFamily="18" charset="0"/>
              </a:rPr>
              <a:t>Solution</a:t>
            </a:r>
          </a:p>
          <a:p>
            <a:pPr marL="457200" indent="-457200" algn="just">
              <a:lnSpc>
                <a:spcPct val="150000"/>
              </a:lnSpc>
              <a:buFont typeface="Wingdings" panose="05000000000000000000" pitchFamily="2" charset="2"/>
              <a:buChar char="§"/>
            </a:pPr>
            <a:r>
              <a:rPr lang="en-US" sz="2800" dirty="0">
                <a:latin typeface="Times New Roman" pitchFamily="18" charset="0"/>
              </a:rPr>
              <a:t>We replace each group of 8 bits with its equivalent decimal number and add dots for separation.</a:t>
            </a:r>
          </a:p>
        </p:txBody>
      </p:sp>
      <p:pic>
        <p:nvPicPr>
          <p:cNvPr id="1162254" name="Picture 14"/>
          <p:cNvPicPr>
            <a:picLocks noChangeAspect="1" noChangeArrowheads="1"/>
          </p:cNvPicPr>
          <p:nvPr/>
        </p:nvPicPr>
        <p:blipFill>
          <a:blip r:embed="rId4"/>
          <a:srcRect/>
          <a:stretch>
            <a:fillRect/>
          </a:stretch>
        </p:blipFill>
        <p:spPr bwMode="auto">
          <a:xfrm>
            <a:off x="1600200" y="5707407"/>
            <a:ext cx="3865275" cy="115059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AF8D241-F529-4857-B676-ECD491EC30D8}"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62254"/>
                                        </p:tgtEl>
                                        <p:attrNameLst>
                                          <p:attrName>style.visibility</p:attrName>
                                        </p:attrNameLst>
                                      </p:cBhvr>
                                      <p:to>
                                        <p:strVal val="visible"/>
                                      </p:to>
                                    </p:set>
                                    <p:anim calcmode="lin" valueType="num">
                                      <p:cBhvr>
                                        <p:cTn id="7" dur="1000" fill="hold"/>
                                        <p:tgtEl>
                                          <p:spTgt spid="1162254"/>
                                        </p:tgtEl>
                                        <p:attrNameLst>
                                          <p:attrName>ppt_w</p:attrName>
                                        </p:attrNameLst>
                                      </p:cBhvr>
                                      <p:tavLst>
                                        <p:tav tm="0">
                                          <p:val>
                                            <p:fltVal val="0"/>
                                          </p:val>
                                        </p:tav>
                                        <p:tav tm="100000">
                                          <p:val>
                                            <p:strVal val="#ppt_w"/>
                                          </p:val>
                                        </p:tav>
                                      </p:tavLst>
                                    </p:anim>
                                    <p:anim calcmode="lin" valueType="num">
                                      <p:cBhvr>
                                        <p:cTn id="8" dur="1000" fill="hold"/>
                                        <p:tgtEl>
                                          <p:spTgt spid="1162254"/>
                                        </p:tgtEl>
                                        <p:attrNameLst>
                                          <p:attrName>ppt_h</p:attrName>
                                        </p:attrNameLst>
                                      </p:cBhvr>
                                      <p:tavLst>
                                        <p:tav tm="0">
                                          <p:val>
                                            <p:fltVal val="0"/>
                                          </p:val>
                                        </p:tav>
                                        <p:tav tm="100000">
                                          <p:val>
                                            <p:strVal val="#ppt_h"/>
                                          </p:val>
                                        </p:tav>
                                      </p:tavLst>
                                    </p:anim>
                                    <p:anim calcmode="lin" valueType="num">
                                      <p:cBhvr>
                                        <p:cTn id="9" dur="1000" fill="hold"/>
                                        <p:tgtEl>
                                          <p:spTgt spid="116225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225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162253"/>
                                        </p:tgtEl>
                                        <p:attrNameLst>
                                          <p:attrName>style.visibility</p:attrName>
                                        </p:attrNameLst>
                                      </p:cBhvr>
                                      <p:to>
                                        <p:strVal val="visible"/>
                                      </p:to>
                                    </p:set>
                                    <p:anim calcmode="lin" valueType="num">
                                      <p:cBhvr>
                                        <p:cTn id="13" dur="1000" fill="hold"/>
                                        <p:tgtEl>
                                          <p:spTgt spid="1162253"/>
                                        </p:tgtEl>
                                        <p:attrNameLst>
                                          <p:attrName>ppt_w</p:attrName>
                                        </p:attrNameLst>
                                      </p:cBhvr>
                                      <p:tavLst>
                                        <p:tav tm="0">
                                          <p:val>
                                            <p:fltVal val="0"/>
                                          </p:val>
                                        </p:tav>
                                        <p:tav tm="100000">
                                          <p:val>
                                            <p:strVal val="#ppt_w"/>
                                          </p:val>
                                        </p:tav>
                                      </p:tavLst>
                                    </p:anim>
                                    <p:anim calcmode="lin" valueType="num">
                                      <p:cBhvr>
                                        <p:cTn id="14" dur="1000" fill="hold"/>
                                        <p:tgtEl>
                                          <p:spTgt spid="1162253"/>
                                        </p:tgtEl>
                                        <p:attrNameLst>
                                          <p:attrName>ppt_h</p:attrName>
                                        </p:attrNameLst>
                                      </p:cBhvr>
                                      <p:tavLst>
                                        <p:tav tm="0">
                                          <p:val>
                                            <p:fltVal val="0"/>
                                          </p:val>
                                        </p:tav>
                                        <p:tav tm="100000">
                                          <p:val>
                                            <p:strVal val="#ppt_h"/>
                                          </p:val>
                                        </p:tav>
                                      </p:tavLst>
                                    </p:anim>
                                    <p:anim calcmode="lin" valueType="num">
                                      <p:cBhvr>
                                        <p:cTn id="15" dur="1000" fill="hold"/>
                                        <p:tgtEl>
                                          <p:spTgt spid="116225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622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1" nodeType="clickEffect">
                                  <p:stCondLst>
                                    <p:cond delay="0"/>
                                  </p:stCondLst>
                                  <p:childTnLst>
                                    <p:set>
                                      <p:cBhvr>
                                        <p:cTn id="20" dur="1" fill="hold">
                                          <p:stCondLst>
                                            <p:cond delay="0"/>
                                          </p:stCondLst>
                                        </p:cTn>
                                        <p:tgtEl>
                                          <p:spTgt spid="1162253"/>
                                        </p:tgtEl>
                                        <p:attrNameLst>
                                          <p:attrName>style.visibility</p:attrName>
                                        </p:attrNameLst>
                                      </p:cBhvr>
                                      <p:to>
                                        <p:strVal val="visible"/>
                                      </p:to>
                                    </p:set>
                                    <p:anim calcmode="lin" valueType="num">
                                      <p:cBhvr>
                                        <p:cTn id="21" dur="1000" fill="hold"/>
                                        <p:tgtEl>
                                          <p:spTgt spid="1162253"/>
                                        </p:tgtEl>
                                        <p:attrNameLst>
                                          <p:attrName>ppt_w</p:attrName>
                                        </p:attrNameLst>
                                      </p:cBhvr>
                                      <p:tavLst>
                                        <p:tav tm="0">
                                          <p:val>
                                            <p:fltVal val="0"/>
                                          </p:val>
                                        </p:tav>
                                        <p:tav tm="100000">
                                          <p:val>
                                            <p:strVal val="#ppt_w"/>
                                          </p:val>
                                        </p:tav>
                                      </p:tavLst>
                                    </p:anim>
                                    <p:anim calcmode="lin" valueType="num">
                                      <p:cBhvr>
                                        <p:cTn id="22" dur="1000" fill="hold"/>
                                        <p:tgtEl>
                                          <p:spTgt spid="1162253"/>
                                        </p:tgtEl>
                                        <p:attrNameLst>
                                          <p:attrName>ppt_h</p:attrName>
                                        </p:attrNameLst>
                                      </p:cBhvr>
                                      <p:tavLst>
                                        <p:tav tm="0">
                                          <p:val>
                                            <p:fltVal val="0"/>
                                          </p:val>
                                        </p:tav>
                                        <p:tav tm="100000">
                                          <p:val>
                                            <p:strVal val="#ppt_h"/>
                                          </p:val>
                                        </p:tav>
                                      </p:tavLst>
                                    </p:anim>
                                    <p:anim calcmode="lin" valueType="num">
                                      <p:cBhvr>
                                        <p:cTn id="23" dur="1000" fill="hold"/>
                                        <p:tgtEl>
                                          <p:spTgt spid="116225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162253"/>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1162254"/>
                                        </p:tgtEl>
                                        <p:attrNameLst>
                                          <p:attrName>style.visibility</p:attrName>
                                        </p:attrNameLst>
                                      </p:cBhvr>
                                      <p:to>
                                        <p:strVal val="visible"/>
                                      </p:to>
                                    </p:set>
                                    <p:anim calcmode="lin" valueType="num">
                                      <p:cBhvr>
                                        <p:cTn id="27" dur="1000" fill="hold"/>
                                        <p:tgtEl>
                                          <p:spTgt spid="1162254"/>
                                        </p:tgtEl>
                                        <p:attrNameLst>
                                          <p:attrName>ppt_w</p:attrName>
                                        </p:attrNameLst>
                                      </p:cBhvr>
                                      <p:tavLst>
                                        <p:tav tm="0">
                                          <p:val>
                                            <p:fltVal val="0"/>
                                          </p:val>
                                        </p:tav>
                                        <p:tav tm="100000">
                                          <p:val>
                                            <p:strVal val="#ppt_w"/>
                                          </p:val>
                                        </p:tav>
                                      </p:tavLst>
                                    </p:anim>
                                    <p:anim calcmode="lin" valueType="num">
                                      <p:cBhvr>
                                        <p:cTn id="28" dur="1000" fill="hold"/>
                                        <p:tgtEl>
                                          <p:spTgt spid="1162254"/>
                                        </p:tgtEl>
                                        <p:attrNameLst>
                                          <p:attrName>ppt_h</p:attrName>
                                        </p:attrNameLst>
                                      </p:cBhvr>
                                      <p:tavLst>
                                        <p:tav tm="0">
                                          <p:val>
                                            <p:fltVal val="0"/>
                                          </p:val>
                                        </p:tav>
                                        <p:tav tm="100000">
                                          <p:val>
                                            <p:strVal val="#ppt_h"/>
                                          </p:val>
                                        </p:tav>
                                      </p:tavLst>
                                    </p:anim>
                                    <p:anim calcmode="lin" valueType="num">
                                      <p:cBhvr>
                                        <p:cTn id="29" dur="1000" fill="hold"/>
                                        <p:tgtEl>
                                          <p:spTgt spid="1162254"/>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1622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253" grpId="0" animBg="1"/>
      <p:bldP spid="116225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0250" name="Rectangle 9"/>
          <p:cNvSpPr>
            <a:spLocks noChangeArrowheads="1"/>
          </p:cNvSpPr>
          <p:nvPr/>
        </p:nvSpPr>
        <p:spPr bwMode="auto">
          <a:xfrm>
            <a:off x="228600" y="955076"/>
            <a:ext cx="8686800" cy="1307537"/>
          </a:xfrm>
          <a:prstGeom prst="rect">
            <a:avLst/>
          </a:prstGeom>
          <a:solidFill>
            <a:schemeClr val="bg1"/>
          </a:solidFill>
          <a:ln w="9525">
            <a:noFill/>
            <a:miter lim="800000"/>
            <a:headEnd/>
            <a:tailEnd/>
          </a:ln>
        </p:spPr>
        <p:txBody>
          <a:bodyPr>
            <a:spAutoFit/>
          </a:bodyPr>
          <a:lstStyle/>
          <a:p>
            <a:pPr marL="457200" indent="-457200" algn="just">
              <a:lnSpc>
                <a:spcPct val="150000"/>
              </a:lnSpc>
              <a:buFont typeface="Wingdings" panose="05000000000000000000" pitchFamily="2" charset="2"/>
              <a:buChar char="§"/>
            </a:pPr>
            <a:r>
              <a:rPr lang="en-US" sz="2800" dirty="0">
                <a:latin typeface="Times New Roman" pitchFamily="18" charset="0"/>
              </a:rPr>
              <a:t>Change the following IPv4 addresses from dotted-decimal notation to binary notation.</a:t>
            </a:r>
          </a:p>
        </p:txBody>
      </p:sp>
      <p:sp>
        <p:nvSpPr>
          <p:cNvPr id="10251" name="Text Box 10"/>
          <p:cNvSpPr txBox="1">
            <a:spLocks noChangeArrowheads="1"/>
          </p:cNvSpPr>
          <p:nvPr/>
        </p:nvSpPr>
        <p:spPr bwMode="auto">
          <a:xfrm>
            <a:off x="1143000" y="1"/>
            <a:ext cx="54864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2</a:t>
            </a:r>
          </a:p>
        </p:txBody>
      </p:sp>
      <p:pic>
        <p:nvPicPr>
          <p:cNvPr id="10252" name="Picture 11"/>
          <p:cNvPicPr>
            <a:picLocks noChangeAspect="1" noChangeArrowheads="1"/>
          </p:cNvPicPr>
          <p:nvPr/>
        </p:nvPicPr>
        <p:blipFill>
          <a:blip r:embed="rId3"/>
          <a:srcRect/>
          <a:stretch>
            <a:fillRect/>
          </a:stretch>
        </p:blipFill>
        <p:spPr bwMode="auto">
          <a:xfrm>
            <a:off x="2937336" y="2438400"/>
            <a:ext cx="3237578" cy="1139135"/>
          </a:xfrm>
          <a:prstGeom prst="rect">
            <a:avLst/>
          </a:prstGeom>
          <a:noFill/>
          <a:ln w="9525">
            <a:noFill/>
            <a:miter lim="800000"/>
            <a:headEnd/>
            <a:tailEnd/>
          </a:ln>
        </p:spPr>
      </p:pic>
      <p:sp>
        <p:nvSpPr>
          <p:cNvPr id="1164300" name="Rectangle 12"/>
          <p:cNvSpPr>
            <a:spLocks noChangeArrowheads="1"/>
          </p:cNvSpPr>
          <p:nvPr/>
        </p:nvSpPr>
        <p:spPr bwMode="auto">
          <a:xfrm>
            <a:off x="228600" y="3548686"/>
            <a:ext cx="8915400" cy="1384995"/>
          </a:xfrm>
          <a:prstGeom prst="rect">
            <a:avLst/>
          </a:prstGeom>
          <a:solidFill>
            <a:schemeClr val="bg1"/>
          </a:solidFill>
          <a:ln w="9525">
            <a:noFill/>
            <a:miter lim="800000"/>
            <a:headEnd/>
            <a:tailEnd/>
          </a:ln>
        </p:spPr>
        <p:txBody>
          <a:bodyPr>
            <a:spAutoFit/>
          </a:bodyPr>
          <a:lstStyle/>
          <a:p>
            <a:pPr marL="457200" indent="-457200" algn="just">
              <a:buFont typeface="Wingdings" panose="05000000000000000000" pitchFamily="2" charset="2"/>
              <a:buChar char="Ø"/>
            </a:pPr>
            <a:r>
              <a:rPr lang="en-US" sz="2800" dirty="0">
                <a:solidFill>
                  <a:schemeClr val="hlink"/>
                </a:solidFill>
                <a:latin typeface="Times New Roman" pitchFamily="18" charset="0"/>
              </a:rPr>
              <a:t>Solution</a:t>
            </a:r>
          </a:p>
          <a:p>
            <a:pPr marL="457200" indent="-457200" algn="just">
              <a:buFont typeface="Wingdings" panose="05000000000000000000" pitchFamily="2" charset="2"/>
              <a:buChar char="§"/>
            </a:pPr>
            <a:r>
              <a:rPr lang="en-US" sz="2800" dirty="0">
                <a:latin typeface="Times New Roman" pitchFamily="18" charset="0"/>
              </a:rPr>
              <a:t>We replace each decimal number with its binary equivalent.</a:t>
            </a:r>
          </a:p>
        </p:txBody>
      </p:sp>
      <p:pic>
        <p:nvPicPr>
          <p:cNvPr id="1164301" name="Picture 13"/>
          <p:cNvPicPr>
            <a:picLocks noChangeAspect="1" noChangeArrowheads="1"/>
          </p:cNvPicPr>
          <p:nvPr/>
        </p:nvPicPr>
        <p:blipFill>
          <a:blip r:embed="rId4"/>
          <a:srcRect/>
          <a:stretch>
            <a:fillRect/>
          </a:stretch>
        </p:blipFill>
        <p:spPr bwMode="auto">
          <a:xfrm>
            <a:off x="490538" y="5399064"/>
            <a:ext cx="7277100" cy="10461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AF8D241-F529-4857-B676-ECD491EC30D8}"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4300"/>
                                        </p:tgtEl>
                                        <p:attrNameLst>
                                          <p:attrName>style.visibility</p:attrName>
                                        </p:attrNameLst>
                                      </p:cBhvr>
                                      <p:to>
                                        <p:strVal val="visible"/>
                                      </p:to>
                                    </p:set>
                                    <p:anim calcmode="lin" valueType="num">
                                      <p:cBhvr>
                                        <p:cTn id="7" dur="1000" fill="hold"/>
                                        <p:tgtEl>
                                          <p:spTgt spid="1164300"/>
                                        </p:tgtEl>
                                        <p:attrNameLst>
                                          <p:attrName>ppt_w</p:attrName>
                                        </p:attrNameLst>
                                      </p:cBhvr>
                                      <p:tavLst>
                                        <p:tav tm="0">
                                          <p:val>
                                            <p:fltVal val="0"/>
                                          </p:val>
                                        </p:tav>
                                        <p:tav tm="100000">
                                          <p:val>
                                            <p:strVal val="#ppt_w"/>
                                          </p:val>
                                        </p:tav>
                                      </p:tavLst>
                                    </p:anim>
                                    <p:anim calcmode="lin" valueType="num">
                                      <p:cBhvr>
                                        <p:cTn id="8" dur="1000" fill="hold"/>
                                        <p:tgtEl>
                                          <p:spTgt spid="1164300"/>
                                        </p:tgtEl>
                                        <p:attrNameLst>
                                          <p:attrName>ppt_h</p:attrName>
                                        </p:attrNameLst>
                                      </p:cBhvr>
                                      <p:tavLst>
                                        <p:tav tm="0">
                                          <p:val>
                                            <p:fltVal val="0"/>
                                          </p:val>
                                        </p:tav>
                                        <p:tav tm="100000">
                                          <p:val>
                                            <p:strVal val="#ppt_h"/>
                                          </p:val>
                                        </p:tav>
                                      </p:tavLst>
                                    </p:anim>
                                    <p:anim calcmode="lin" valueType="num">
                                      <p:cBhvr>
                                        <p:cTn id="9" dur="1000" fill="hold"/>
                                        <p:tgtEl>
                                          <p:spTgt spid="11643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430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1164301"/>
                                        </p:tgtEl>
                                        <p:attrNameLst>
                                          <p:attrName>style.visibility</p:attrName>
                                        </p:attrNameLst>
                                      </p:cBhvr>
                                      <p:to>
                                        <p:strVal val="visible"/>
                                      </p:to>
                                    </p:set>
                                    <p:anim calcmode="lin" valueType="num">
                                      <p:cBhvr>
                                        <p:cTn id="13" dur="1000" fill="hold"/>
                                        <p:tgtEl>
                                          <p:spTgt spid="1164301"/>
                                        </p:tgtEl>
                                        <p:attrNameLst>
                                          <p:attrName>ppt_w</p:attrName>
                                        </p:attrNameLst>
                                      </p:cBhvr>
                                      <p:tavLst>
                                        <p:tav tm="0">
                                          <p:val>
                                            <p:fltVal val="0"/>
                                          </p:val>
                                        </p:tav>
                                        <p:tav tm="100000">
                                          <p:val>
                                            <p:strVal val="#ppt_w"/>
                                          </p:val>
                                        </p:tav>
                                      </p:tavLst>
                                    </p:anim>
                                    <p:anim calcmode="lin" valueType="num">
                                      <p:cBhvr>
                                        <p:cTn id="14" dur="1000" fill="hold"/>
                                        <p:tgtEl>
                                          <p:spTgt spid="1164301"/>
                                        </p:tgtEl>
                                        <p:attrNameLst>
                                          <p:attrName>ppt_h</p:attrName>
                                        </p:attrNameLst>
                                      </p:cBhvr>
                                      <p:tavLst>
                                        <p:tav tm="0">
                                          <p:val>
                                            <p:fltVal val="0"/>
                                          </p:val>
                                        </p:tav>
                                        <p:tav tm="100000">
                                          <p:val>
                                            <p:strVal val="#ppt_h"/>
                                          </p:val>
                                        </p:tav>
                                      </p:tavLst>
                                    </p:anim>
                                    <p:anim calcmode="lin" valueType="num">
                                      <p:cBhvr>
                                        <p:cTn id="15" dur="1000" fill="hold"/>
                                        <p:tgtEl>
                                          <p:spTgt spid="116430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6430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2"/>
          </p:nvPr>
        </p:nvSpPr>
        <p:spPr>
          <a:xfrm>
            <a:off x="457200" y="6356350"/>
            <a:ext cx="2133600" cy="365125"/>
          </a:xfrm>
        </p:spPr>
        <p:txBody>
          <a:bodyPr/>
          <a:lstStyle/>
          <a:p>
            <a:pPr algn="l">
              <a:defRPr/>
            </a:pPr>
            <a:r>
              <a:rPr lang="en-US"/>
              <a:t>19.</a:t>
            </a:r>
            <a:fld id="{76B6D590-9D73-4E01-BCDD-602722BCA5C2}" type="slidenum">
              <a:rPr lang="en-US"/>
              <a:pPr algn="l">
                <a:defRPr/>
              </a:pPr>
              <a:t>13</a:t>
            </a:fld>
            <a:endParaRPr lang="en-US"/>
          </a:p>
        </p:txBody>
      </p:sp>
      <p:sp>
        <p:nvSpPr>
          <p:cNvPr id="112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1274" name="Rectangle 9"/>
          <p:cNvSpPr>
            <a:spLocks noChangeArrowheads="1"/>
          </p:cNvSpPr>
          <p:nvPr/>
        </p:nvSpPr>
        <p:spPr bwMode="auto">
          <a:xfrm>
            <a:off x="631333" y="504335"/>
            <a:ext cx="8686800" cy="519113"/>
          </a:xfrm>
          <a:prstGeom prst="rect">
            <a:avLst/>
          </a:prstGeom>
          <a:solidFill>
            <a:schemeClr val="bg1"/>
          </a:solidFill>
          <a:ln w="9525">
            <a:noFill/>
            <a:miter lim="800000"/>
            <a:headEnd/>
            <a:tailEnd/>
          </a:ln>
        </p:spPr>
        <p:txBody>
          <a:bodyPr>
            <a:spAutoFit/>
          </a:bodyPr>
          <a:lstStyle/>
          <a:p>
            <a:pPr marL="457200" indent="-457200" algn="just">
              <a:buFont typeface="Wingdings" panose="05000000000000000000" pitchFamily="2" charset="2"/>
              <a:buChar char="§"/>
            </a:pPr>
            <a:r>
              <a:rPr lang="en-US" sz="2800" dirty="0">
                <a:latin typeface="Times New Roman" pitchFamily="18" charset="0"/>
              </a:rPr>
              <a:t>Find the error, if any, in the following IPv4 addresses.</a:t>
            </a:r>
          </a:p>
        </p:txBody>
      </p:sp>
      <p:sp>
        <p:nvSpPr>
          <p:cNvPr id="11275" name="Text Box 10"/>
          <p:cNvSpPr txBox="1">
            <a:spLocks noChangeArrowheads="1"/>
          </p:cNvSpPr>
          <p:nvPr/>
        </p:nvSpPr>
        <p:spPr bwMode="auto">
          <a:xfrm>
            <a:off x="1143000" y="0"/>
            <a:ext cx="50292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3</a:t>
            </a:r>
          </a:p>
        </p:txBody>
      </p:sp>
      <p:pic>
        <p:nvPicPr>
          <p:cNvPr id="11276" name="Picture 11"/>
          <p:cNvPicPr>
            <a:picLocks noChangeAspect="1" noChangeArrowheads="1"/>
          </p:cNvPicPr>
          <p:nvPr/>
        </p:nvPicPr>
        <p:blipFill>
          <a:blip r:embed="rId3"/>
          <a:srcRect/>
          <a:stretch>
            <a:fillRect/>
          </a:stretch>
        </p:blipFill>
        <p:spPr bwMode="auto">
          <a:xfrm>
            <a:off x="1255001" y="1055141"/>
            <a:ext cx="3749182" cy="2074863"/>
          </a:xfrm>
          <a:prstGeom prst="rect">
            <a:avLst/>
          </a:prstGeom>
          <a:noFill/>
          <a:ln w="9525">
            <a:noFill/>
            <a:miter lim="800000"/>
            <a:headEnd/>
            <a:tailEnd/>
          </a:ln>
        </p:spPr>
      </p:pic>
      <p:sp>
        <p:nvSpPr>
          <p:cNvPr id="1166348" name="Rectangle 12"/>
          <p:cNvSpPr>
            <a:spLocks noChangeArrowheads="1"/>
          </p:cNvSpPr>
          <p:nvPr/>
        </p:nvSpPr>
        <p:spPr bwMode="auto">
          <a:xfrm>
            <a:off x="123497" y="3100818"/>
            <a:ext cx="9067800" cy="3831818"/>
          </a:xfrm>
          <a:prstGeom prst="rect">
            <a:avLst/>
          </a:prstGeom>
          <a:solidFill>
            <a:schemeClr val="bg1"/>
          </a:solidFill>
          <a:ln w="9525">
            <a:noFill/>
            <a:miter lim="800000"/>
            <a:headEnd/>
            <a:tailEnd/>
          </a:ln>
        </p:spPr>
        <p:txBody>
          <a:bodyPr wrap="square">
            <a:spAutoFit/>
          </a:bodyPr>
          <a:lstStyle/>
          <a:p>
            <a:pPr marL="514350" indent="-514350" algn="just">
              <a:lnSpc>
                <a:spcPct val="150000"/>
              </a:lnSpc>
              <a:buFont typeface="Wingdings" panose="05000000000000000000" pitchFamily="2" charset="2"/>
              <a:buChar char="§"/>
            </a:pPr>
            <a:r>
              <a:rPr lang="en-US" sz="2700" dirty="0">
                <a:solidFill>
                  <a:schemeClr val="hlink"/>
                </a:solidFill>
                <a:latin typeface="Times New Roman" pitchFamily="18" charset="0"/>
              </a:rPr>
              <a:t>Solution</a:t>
            </a:r>
          </a:p>
          <a:p>
            <a:pPr algn="just">
              <a:lnSpc>
                <a:spcPct val="150000"/>
              </a:lnSpc>
            </a:pPr>
            <a:r>
              <a:rPr lang="en-US" sz="2700" dirty="0">
                <a:solidFill>
                  <a:schemeClr val="hlink"/>
                </a:solidFill>
                <a:latin typeface="Times New Roman" pitchFamily="18" charset="0"/>
              </a:rPr>
              <a:t>a.</a:t>
            </a:r>
            <a:r>
              <a:rPr lang="en-US" sz="2700" dirty="0">
                <a:latin typeface="Times New Roman" pitchFamily="18" charset="0"/>
              </a:rPr>
              <a:t> There must be no leading zero (045).</a:t>
            </a:r>
          </a:p>
          <a:p>
            <a:pPr algn="just">
              <a:lnSpc>
                <a:spcPct val="150000"/>
              </a:lnSpc>
            </a:pPr>
            <a:r>
              <a:rPr lang="en-US" sz="2700" dirty="0">
                <a:solidFill>
                  <a:schemeClr val="hlink"/>
                </a:solidFill>
                <a:latin typeface="Times New Roman" pitchFamily="18" charset="0"/>
              </a:rPr>
              <a:t>b.</a:t>
            </a:r>
            <a:r>
              <a:rPr lang="en-US" sz="2700" dirty="0">
                <a:latin typeface="Times New Roman" pitchFamily="18" charset="0"/>
              </a:rPr>
              <a:t> There can be no more than four numbers.</a:t>
            </a:r>
          </a:p>
          <a:p>
            <a:pPr algn="just">
              <a:lnSpc>
                <a:spcPct val="150000"/>
              </a:lnSpc>
            </a:pPr>
            <a:r>
              <a:rPr lang="en-US" sz="2700" dirty="0">
                <a:solidFill>
                  <a:schemeClr val="hlink"/>
                </a:solidFill>
                <a:latin typeface="Times New Roman" pitchFamily="18" charset="0"/>
              </a:rPr>
              <a:t>c.</a:t>
            </a:r>
            <a:r>
              <a:rPr lang="en-US" sz="2700" dirty="0">
                <a:latin typeface="Times New Roman" pitchFamily="18" charset="0"/>
              </a:rPr>
              <a:t> Each number needs to be less than or equal to 255.</a:t>
            </a:r>
          </a:p>
          <a:p>
            <a:pPr algn="just">
              <a:lnSpc>
                <a:spcPct val="150000"/>
              </a:lnSpc>
            </a:pPr>
            <a:r>
              <a:rPr lang="en-US" sz="2700" dirty="0">
                <a:solidFill>
                  <a:schemeClr val="hlink"/>
                </a:solidFill>
                <a:latin typeface="Times New Roman" pitchFamily="18" charset="0"/>
              </a:rPr>
              <a:t>d.</a:t>
            </a:r>
            <a:r>
              <a:rPr lang="en-US" sz="2700" dirty="0">
                <a:latin typeface="Times New Roman" pitchFamily="18" charset="0"/>
              </a:rPr>
              <a:t> A mixture of binary notation and dotted-decimal</a:t>
            </a:r>
            <a:br>
              <a:rPr lang="en-US" sz="2700" dirty="0">
                <a:latin typeface="Times New Roman" pitchFamily="18" charset="0"/>
              </a:rPr>
            </a:br>
            <a:r>
              <a:rPr lang="en-US" sz="2700" dirty="0">
                <a:latin typeface="Times New Roman" pitchFamily="18" charset="0"/>
              </a:rPr>
              <a:t>   </a:t>
            </a:r>
            <a:r>
              <a:rPr lang="en-US" sz="2700" dirty="0" smtClean="0">
                <a:latin typeface="Times New Roman" pitchFamily="18" charset="0"/>
              </a:rPr>
              <a:t>    notation </a:t>
            </a:r>
            <a:r>
              <a:rPr lang="en-US" sz="2700" dirty="0">
                <a:latin typeface="Times New Roman" pitchFamily="18" charset="0"/>
              </a:rPr>
              <a:t>is not allowed.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6348"/>
                                        </p:tgtEl>
                                        <p:attrNameLst>
                                          <p:attrName>style.visibility</p:attrName>
                                        </p:attrNameLst>
                                      </p:cBhvr>
                                      <p:to>
                                        <p:strVal val="visible"/>
                                      </p:to>
                                    </p:set>
                                    <p:anim calcmode="lin" valueType="num">
                                      <p:cBhvr>
                                        <p:cTn id="7" dur="1000" fill="hold"/>
                                        <p:tgtEl>
                                          <p:spTgt spid="1166348"/>
                                        </p:tgtEl>
                                        <p:attrNameLst>
                                          <p:attrName>ppt_w</p:attrName>
                                        </p:attrNameLst>
                                      </p:cBhvr>
                                      <p:tavLst>
                                        <p:tav tm="0">
                                          <p:val>
                                            <p:fltVal val="0"/>
                                          </p:val>
                                        </p:tav>
                                        <p:tav tm="100000">
                                          <p:val>
                                            <p:strVal val="#ppt_w"/>
                                          </p:val>
                                        </p:tav>
                                      </p:tavLst>
                                    </p:anim>
                                    <p:anim calcmode="lin" valueType="num">
                                      <p:cBhvr>
                                        <p:cTn id="8" dur="1000" fill="hold"/>
                                        <p:tgtEl>
                                          <p:spTgt spid="1166348"/>
                                        </p:tgtEl>
                                        <p:attrNameLst>
                                          <p:attrName>ppt_h</p:attrName>
                                        </p:attrNameLst>
                                      </p:cBhvr>
                                      <p:tavLst>
                                        <p:tav tm="0">
                                          <p:val>
                                            <p:fltVal val="0"/>
                                          </p:val>
                                        </p:tav>
                                        <p:tav tm="100000">
                                          <p:val>
                                            <p:strVal val="#ppt_h"/>
                                          </p:val>
                                        </p:tav>
                                      </p:tavLst>
                                    </p:anim>
                                    <p:anim calcmode="lin" valueType="num">
                                      <p:cBhvr>
                                        <p:cTn id="9" dur="1000" fill="hold"/>
                                        <p:tgtEl>
                                          <p:spTgt spid="116634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634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443785"/>
          </a:xfrm>
        </p:spPr>
        <p:txBody>
          <a:bodyPr rtlCol="0">
            <a:normAutofit fontScale="90000"/>
          </a:bodyPr>
          <a:lstStyle/>
          <a:p>
            <a:pPr eaLnBrk="1" fontAlgn="auto" hangingPunct="1">
              <a:spcAft>
                <a:spcPts val="0"/>
              </a:spcAft>
              <a:defRPr/>
            </a:pPr>
            <a:r>
              <a:rPr lang="en-US" sz="32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Classful</a:t>
            </a:r>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Addressing</a:t>
            </a:r>
          </a:p>
        </p:txBody>
      </p:sp>
      <p:sp>
        <p:nvSpPr>
          <p:cNvPr id="12291" name="Content Placeholder 2"/>
          <p:cNvSpPr>
            <a:spLocks noGrp="1"/>
          </p:cNvSpPr>
          <p:nvPr>
            <p:ph idx="1"/>
          </p:nvPr>
        </p:nvSpPr>
        <p:spPr>
          <a:xfrm>
            <a:off x="0" y="443785"/>
            <a:ext cx="9144000" cy="3106142"/>
          </a:xfrm>
        </p:spPr>
        <p:txBody>
          <a:bodyPr/>
          <a:lstStyle/>
          <a:p>
            <a:pPr algn="just" eaLnBrk="1" hangingPunct="1">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IPv4 addressing, at its inception, used the concept of </a:t>
            </a:r>
            <a:r>
              <a:rPr lang="en-US" sz="2600" b="1" dirty="0" smtClean="0">
                <a:solidFill>
                  <a:srgbClr val="0000CC"/>
                </a:solidFill>
                <a:latin typeface="Times New Roman" panose="02020603050405020304" pitchFamily="18" charset="0"/>
                <a:cs typeface="Times New Roman" panose="02020603050405020304" pitchFamily="18" charset="0"/>
              </a:rPr>
              <a:t>classes</a:t>
            </a:r>
            <a:r>
              <a:rPr lang="en-US" sz="26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This </a:t>
            </a:r>
            <a:r>
              <a:rPr lang="en-US" sz="2600" b="1" dirty="0" smtClean="0">
                <a:solidFill>
                  <a:srgbClr val="9900FF"/>
                </a:solidFill>
                <a:latin typeface="Times New Roman" panose="02020603050405020304" pitchFamily="18" charset="0"/>
                <a:cs typeface="Times New Roman" panose="02020603050405020304" pitchFamily="18" charset="0"/>
              </a:rPr>
              <a:t>architecture</a:t>
            </a:r>
            <a:r>
              <a:rPr lang="en-US" sz="2600" dirty="0" smtClean="0">
                <a:latin typeface="Times New Roman" panose="02020603050405020304" pitchFamily="18" charset="0"/>
                <a:cs typeface="Times New Roman" panose="02020603050405020304" pitchFamily="18" charset="0"/>
              </a:rPr>
              <a:t> is called </a:t>
            </a:r>
            <a:r>
              <a:rPr lang="en-US" sz="2600" b="1" dirty="0" smtClean="0">
                <a:solidFill>
                  <a:srgbClr val="0000CC"/>
                </a:solidFill>
                <a:latin typeface="Times New Roman" panose="02020603050405020304" pitchFamily="18" charset="0"/>
                <a:cs typeface="Times New Roman" panose="02020603050405020304" pitchFamily="18" charset="0"/>
              </a:rPr>
              <a:t>classful addressing</a:t>
            </a:r>
            <a:r>
              <a:rPr lang="en-US" sz="26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In </a:t>
            </a:r>
            <a:r>
              <a:rPr lang="en-US" sz="2600" b="1" dirty="0" smtClean="0">
                <a:latin typeface="Times New Roman" panose="02020603050405020304" pitchFamily="18" charset="0"/>
                <a:cs typeface="Times New Roman" panose="02020603050405020304" pitchFamily="18" charset="0"/>
              </a:rPr>
              <a:t>classful addressing, </a:t>
            </a:r>
            <a:r>
              <a:rPr lang="en-US" sz="2600" dirty="0" smtClean="0">
                <a:latin typeface="Times New Roman" panose="02020603050405020304" pitchFamily="18" charset="0"/>
                <a:cs typeface="Times New Roman" panose="02020603050405020304" pitchFamily="18" charset="0"/>
              </a:rPr>
              <a:t>the </a:t>
            </a:r>
            <a:r>
              <a:rPr lang="en-US" sz="2600" b="1" dirty="0" smtClean="0">
                <a:solidFill>
                  <a:srgbClr val="FF0000"/>
                </a:solidFill>
                <a:latin typeface="Times New Roman" panose="02020603050405020304" pitchFamily="18" charset="0"/>
                <a:cs typeface="Times New Roman" panose="02020603050405020304" pitchFamily="18" charset="0"/>
              </a:rPr>
              <a:t>address space </a:t>
            </a:r>
            <a:r>
              <a:rPr lang="en-US" sz="2600" dirty="0" smtClean="0">
                <a:latin typeface="Times New Roman" panose="02020603050405020304" pitchFamily="18" charset="0"/>
                <a:cs typeface="Times New Roman" panose="02020603050405020304" pitchFamily="18" charset="0"/>
              </a:rPr>
              <a:t>is divided into </a:t>
            </a:r>
            <a:r>
              <a:rPr lang="en-US" sz="2600" b="1" dirty="0" smtClean="0">
                <a:latin typeface="Times New Roman" panose="02020603050405020304" pitchFamily="18" charset="0"/>
                <a:cs typeface="Times New Roman" panose="02020603050405020304" pitchFamily="18" charset="0"/>
              </a:rPr>
              <a:t>five classes:</a:t>
            </a:r>
            <a:r>
              <a:rPr lang="en-US" sz="2600" dirty="0" smtClean="0">
                <a:latin typeface="Times New Roman" panose="02020603050405020304" pitchFamily="18" charset="0"/>
                <a:cs typeface="Times New Roman" panose="02020603050405020304" pitchFamily="18" charset="0"/>
              </a:rPr>
              <a:t> </a:t>
            </a:r>
            <a:r>
              <a:rPr lang="en-US" sz="2600" b="1" dirty="0" smtClean="0">
                <a:solidFill>
                  <a:srgbClr val="FF00FF"/>
                </a:solidFill>
                <a:latin typeface="Times New Roman" panose="02020603050405020304" pitchFamily="18" charset="0"/>
                <a:cs typeface="Times New Roman" panose="02020603050405020304" pitchFamily="18" charset="0"/>
              </a:rPr>
              <a:t>A, B, C, D</a:t>
            </a:r>
            <a:r>
              <a:rPr lang="en-US" sz="2600" dirty="0" smtClean="0">
                <a:solidFill>
                  <a:srgbClr val="FF00FF"/>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and</a:t>
            </a:r>
            <a:r>
              <a:rPr lang="en-US" sz="2600" dirty="0" smtClean="0">
                <a:solidFill>
                  <a:srgbClr val="FF00FF"/>
                </a:solidFill>
                <a:latin typeface="Times New Roman" panose="02020603050405020304" pitchFamily="18" charset="0"/>
                <a:cs typeface="Times New Roman" panose="02020603050405020304" pitchFamily="18" charset="0"/>
              </a:rPr>
              <a:t> </a:t>
            </a:r>
            <a:r>
              <a:rPr lang="en-US" sz="2600" b="1" dirty="0" smtClean="0">
                <a:solidFill>
                  <a:srgbClr val="FF00FF"/>
                </a:solidFill>
                <a:latin typeface="Times New Roman" panose="02020603050405020304" pitchFamily="18" charset="0"/>
                <a:cs typeface="Times New Roman" panose="02020603050405020304" pitchFamily="18" charset="0"/>
              </a:rPr>
              <a:t>E</a:t>
            </a:r>
            <a:r>
              <a:rPr lang="en-US" sz="26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Each class </a:t>
            </a:r>
            <a:r>
              <a:rPr lang="en-US" sz="2600" b="1" dirty="0" smtClean="0">
                <a:latin typeface="Times New Roman" panose="02020603050405020304" pitchFamily="18" charset="0"/>
                <a:cs typeface="Times New Roman" panose="02020603050405020304" pitchFamily="18" charset="0"/>
              </a:rPr>
              <a:t>occupies</a:t>
            </a:r>
            <a:r>
              <a:rPr lang="en-US" sz="2600" dirty="0" smtClean="0">
                <a:latin typeface="Times New Roman" panose="02020603050405020304" pitchFamily="18" charset="0"/>
                <a:cs typeface="Times New Roman" panose="02020603050405020304" pitchFamily="18" charset="0"/>
              </a:rPr>
              <a:t> some part of the </a:t>
            </a:r>
            <a:r>
              <a:rPr lang="en-US" sz="2600" b="1" dirty="0" smtClean="0">
                <a:latin typeface="Times New Roman" panose="02020603050405020304" pitchFamily="18" charset="0"/>
                <a:cs typeface="Times New Roman" panose="02020603050405020304" pitchFamily="18" charset="0"/>
              </a:rPr>
              <a:t>address space</a:t>
            </a:r>
            <a:r>
              <a:rPr lang="en-US" sz="26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pPr>
            <a:endParaRPr lang="en-US" sz="26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14</a:t>
            </a:fld>
            <a:endParaRPr lang="en-US"/>
          </a:p>
        </p:txBody>
      </p:sp>
      <p:pic>
        <p:nvPicPr>
          <p:cNvPr id="5" name="Picture 6"/>
          <p:cNvPicPr>
            <a:picLocks noChangeAspect="1" noChangeArrowheads="1"/>
          </p:cNvPicPr>
          <p:nvPr/>
        </p:nvPicPr>
        <p:blipFill>
          <a:blip r:embed="rId2"/>
          <a:srcRect/>
          <a:stretch>
            <a:fillRect/>
          </a:stretch>
        </p:blipFill>
        <p:spPr bwMode="auto">
          <a:xfrm>
            <a:off x="228600" y="3581400"/>
            <a:ext cx="8458200" cy="31715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a:xfrm>
            <a:off x="457200" y="6356350"/>
            <a:ext cx="2133600" cy="365125"/>
          </a:xfrm>
        </p:spPr>
        <p:txBody>
          <a:bodyPr/>
          <a:lstStyle/>
          <a:p>
            <a:pPr algn="l">
              <a:defRPr/>
            </a:pPr>
            <a:r>
              <a:rPr lang="en-US"/>
              <a:t>19.</a:t>
            </a:r>
            <a:fld id="{1A07A2D5-0348-4F06-A35B-FC72C8663D76}" type="slidenum">
              <a:rPr lang="en-US"/>
              <a:pPr algn="l">
                <a:defRPr/>
              </a:pPr>
              <a:t>15</a:t>
            </a:fld>
            <a:endParaRPr lang="en-US"/>
          </a:p>
        </p:txBody>
      </p:sp>
      <p:sp>
        <p:nvSpPr>
          <p:cNvPr id="143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6" name="Rectangle 9"/>
          <p:cNvSpPr>
            <a:spLocks noChangeArrowheads="1"/>
          </p:cNvSpPr>
          <p:nvPr/>
        </p:nvSpPr>
        <p:spPr bwMode="auto">
          <a:xfrm>
            <a:off x="162910" y="292875"/>
            <a:ext cx="8981090" cy="3093154"/>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600" dirty="0" smtClean="0">
                <a:latin typeface="Times New Roman" pitchFamily="18" charset="0"/>
              </a:rPr>
              <a:t>Find the class of each address.</a:t>
            </a:r>
          </a:p>
          <a:p>
            <a:pPr algn="just">
              <a:lnSpc>
                <a:spcPct val="150000"/>
              </a:lnSpc>
            </a:pPr>
            <a:r>
              <a:rPr lang="en-US" sz="2600" dirty="0" smtClean="0">
                <a:solidFill>
                  <a:schemeClr val="hlink"/>
                </a:solidFill>
                <a:latin typeface="Times New Roman" pitchFamily="18" charset="0"/>
              </a:rPr>
              <a:t>a.</a:t>
            </a:r>
            <a:r>
              <a:rPr lang="en-US" sz="2600" dirty="0" smtClean="0">
                <a:latin typeface="Times New Roman" pitchFamily="18" charset="0"/>
              </a:rPr>
              <a:t>   00000001 00001011 00001011 11101111</a:t>
            </a:r>
          </a:p>
          <a:p>
            <a:pPr algn="just">
              <a:lnSpc>
                <a:spcPct val="150000"/>
              </a:lnSpc>
            </a:pPr>
            <a:r>
              <a:rPr lang="en-US" sz="2600" dirty="0" smtClean="0">
                <a:solidFill>
                  <a:schemeClr val="hlink"/>
                </a:solidFill>
                <a:latin typeface="Times New Roman" pitchFamily="18" charset="0"/>
              </a:rPr>
              <a:t>b.</a:t>
            </a:r>
            <a:r>
              <a:rPr lang="en-US" sz="2600" dirty="0" smtClean="0">
                <a:latin typeface="Times New Roman" pitchFamily="18" charset="0"/>
              </a:rPr>
              <a:t>   11000001 10000011 00011011 11111111</a:t>
            </a:r>
          </a:p>
          <a:p>
            <a:pPr algn="just">
              <a:lnSpc>
                <a:spcPct val="150000"/>
              </a:lnSpc>
            </a:pPr>
            <a:r>
              <a:rPr lang="en-US" sz="2600" dirty="0" smtClean="0">
                <a:solidFill>
                  <a:schemeClr val="hlink"/>
                </a:solidFill>
                <a:latin typeface="Times New Roman" pitchFamily="18" charset="0"/>
              </a:rPr>
              <a:t>c.</a:t>
            </a:r>
            <a:r>
              <a:rPr lang="en-US" sz="2600" dirty="0" smtClean="0">
                <a:latin typeface="Times New Roman" pitchFamily="18" charset="0"/>
              </a:rPr>
              <a:t>   14.23.120.8</a:t>
            </a:r>
          </a:p>
          <a:p>
            <a:pPr algn="just">
              <a:lnSpc>
                <a:spcPct val="150000"/>
              </a:lnSpc>
            </a:pPr>
            <a:r>
              <a:rPr lang="en-US" sz="2600" dirty="0" smtClean="0">
                <a:solidFill>
                  <a:schemeClr val="hlink"/>
                </a:solidFill>
                <a:latin typeface="Times New Roman" pitchFamily="18" charset="0"/>
              </a:rPr>
              <a:t>d.</a:t>
            </a:r>
            <a:r>
              <a:rPr lang="en-US" sz="2600" dirty="0" smtClean="0">
                <a:latin typeface="Times New Roman" pitchFamily="18" charset="0"/>
              </a:rPr>
              <a:t>   252.5.15.111</a:t>
            </a:r>
            <a:endParaRPr lang="en-US" sz="2600" dirty="0">
              <a:latin typeface="Times New Roman" pitchFamily="18" charset="0"/>
            </a:endParaRPr>
          </a:p>
        </p:txBody>
      </p:sp>
      <p:sp>
        <p:nvSpPr>
          <p:cNvPr id="14347" name="Text Box 10"/>
          <p:cNvSpPr txBox="1">
            <a:spLocks noChangeArrowheads="1"/>
          </p:cNvSpPr>
          <p:nvPr/>
        </p:nvSpPr>
        <p:spPr bwMode="auto">
          <a:xfrm>
            <a:off x="1066473" y="-153660"/>
            <a:ext cx="54102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4</a:t>
            </a:r>
          </a:p>
        </p:txBody>
      </p:sp>
      <p:sp>
        <p:nvSpPr>
          <p:cNvPr id="1168395" name="Rectangle 11"/>
          <p:cNvSpPr>
            <a:spLocks noChangeArrowheads="1"/>
          </p:cNvSpPr>
          <p:nvPr/>
        </p:nvSpPr>
        <p:spPr bwMode="auto">
          <a:xfrm>
            <a:off x="76200" y="3224186"/>
            <a:ext cx="9067800" cy="3693319"/>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600" b="1" dirty="0">
                <a:latin typeface="Times New Roman" pitchFamily="18" charset="0"/>
              </a:rPr>
              <a:t>Solution</a:t>
            </a:r>
          </a:p>
          <a:p>
            <a:pPr algn="just">
              <a:lnSpc>
                <a:spcPct val="150000"/>
              </a:lnSpc>
            </a:pPr>
            <a:r>
              <a:rPr lang="en-US" sz="2600" dirty="0">
                <a:solidFill>
                  <a:schemeClr val="hlink"/>
                </a:solidFill>
                <a:latin typeface="Times New Roman" pitchFamily="18" charset="0"/>
              </a:rPr>
              <a:t>a.</a:t>
            </a:r>
            <a:r>
              <a:rPr lang="en-US" sz="2600" dirty="0">
                <a:latin typeface="Times New Roman" pitchFamily="18" charset="0"/>
              </a:rPr>
              <a:t> The first bit is 0. This is a class A address.</a:t>
            </a:r>
          </a:p>
          <a:p>
            <a:pPr algn="just">
              <a:lnSpc>
                <a:spcPct val="150000"/>
              </a:lnSpc>
            </a:pPr>
            <a:r>
              <a:rPr lang="en-US" sz="2600" dirty="0">
                <a:solidFill>
                  <a:schemeClr val="hlink"/>
                </a:solidFill>
                <a:latin typeface="Times New Roman" pitchFamily="18" charset="0"/>
              </a:rPr>
              <a:t>b.</a:t>
            </a:r>
            <a:r>
              <a:rPr lang="en-US" sz="2600" dirty="0">
                <a:latin typeface="Times New Roman" pitchFamily="18" charset="0"/>
              </a:rPr>
              <a:t> The first 2 bits are 1; the third bit is </a:t>
            </a:r>
            <a:r>
              <a:rPr lang="en-US" sz="2600" dirty="0" smtClean="0">
                <a:latin typeface="Times New Roman" pitchFamily="18" charset="0"/>
              </a:rPr>
              <a:t>0. This is a class </a:t>
            </a:r>
            <a:r>
              <a:rPr lang="en-US" sz="2600" dirty="0">
                <a:latin typeface="Times New Roman" pitchFamily="18" charset="0"/>
              </a:rPr>
              <a:t>C</a:t>
            </a:r>
            <a:br>
              <a:rPr lang="en-US" sz="2600" dirty="0">
                <a:latin typeface="Times New Roman" pitchFamily="18" charset="0"/>
              </a:rPr>
            </a:br>
            <a:r>
              <a:rPr lang="en-US" sz="2600" dirty="0">
                <a:latin typeface="Times New Roman" pitchFamily="18" charset="0"/>
              </a:rPr>
              <a:t>     address.</a:t>
            </a:r>
          </a:p>
          <a:p>
            <a:pPr algn="just">
              <a:lnSpc>
                <a:spcPct val="150000"/>
              </a:lnSpc>
            </a:pPr>
            <a:r>
              <a:rPr lang="en-US" sz="2600" dirty="0">
                <a:solidFill>
                  <a:schemeClr val="hlink"/>
                </a:solidFill>
                <a:latin typeface="Times New Roman" pitchFamily="18" charset="0"/>
              </a:rPr>
              <a:t>c.</a:t>
            </a:r>
            <a:r>
              <a:rPr lang="en-US" sz="2600" dirty="0">
                <a:latin typeface="Times New Roman" pitchFamily="18" charset="0"/>
              </a:rPr>
              <a:t> The first byte is 14; the class is A.</a:t>
            </a:r>
          </a:p>
          <a:p>
            <a:pPr algn="just">
              <a:lnSpc>
                <a:spcPct val="150000"/>
              </a:lnSpc>
            </a:pPr>
            <a:r>
              <a:rPr lang="en-US" sz="2600" dirty="0">
                <a:solidFill>
                  <a:schemeClr val="hlink"/>
                </a:solidFill>
                <a:latin typeface="Times New Roman" pitchFamily="18" charset="0"/>
              </a:rPr>
              <a:t>d.</a:t>
            </a:r>
            <a:r>
              <a:rPr lang="en-US" sz="2600" dirty="0">
                <a:latin typeface="Times New Roman" pitchFamily="18" charset="0"/>
              </a:rPr>
              <a:t> The first byte is 252; the class is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8395"/>
                                        </p:tgtEl>
                                        <p:attrNameLst>
                                          <p:attrName>style.visibility</p:attrName>
                                        </p:attrNameLst>
                                      </p:cBhvr>
                                      <p:to>
                                        <p:strVal val="visible"/>
                                      </p:to>
                                    </p:set>
                                    <p:anim calcmode="lin" valueType="num">
                                      <p:cBhvr>
                                        <p:cTn id="7" dur="1000" fill="hold"/>
                                        <p:tgtEl>
                                          <p:spTgt spid="1168395"/>
                                        </p:tgtEl>
                                        <p:attrNameLst>
                                          <p:attrName>ppt_w</p:attrName>
                                        </p:attrNameLst>
                                      </p:cBhvr>
                                      <p:tavLst>
                                        <p:tav tm="0">
                                          <p:val>
                                            <p:fltVal val="0"/>
                                          </p:val>
                                        </p:tav>
                                        <p:tav tm="100000">
                                          <p:val>
                                            <p:strVal val="#ppt_w"/>
                                          </p:val>
                                        </p:tav>
                                      </p:tavLst>
                                    </p:anim>
                                    <p:anim calcmode="lin" valueType="num">
                                      <p:cBhvr>
                                        <p:cTn id="8" dur="1000" fill="hold"/>
                                        <p:tgtEl>
                                          <p:spTgt spid="1168395"/>
                                        </p:tgtEl>
                                        <p:attrNameLst>
                                          <p:attrName>ppt_h</p:attrName>
                                        </p:attrNameLst>
                                      </p:cBhvr>
                                      <p:tavLst>
                                        <p:tav tm="0">
                                          <p:val>
                                            <p:fltVal val="0"/>
                                          </p:val>
                                        </p:tav>
                                        <p:tav tm="100000">
                                          <p:val>
                                            <p:strVal val="#ppt_h"/>
                                          </p:val>
                                        </p:tav>
                                      </p:tavLst>
                                    </p:anim>
                                    <p:anim calcmode="lin" valueType="num">
                                      <p:cBhvr>
                                        <p:cTn id="9" dur="1000" fill="hold"/>
                                        <p:tgtEl>
                                          <p:spTgt spid="11683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83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0163"/>
            <a:ext cx="8229600" cy="350837"/>
          </a:xfrm>
        </p:spPr>
        <p:txBody>
          <a:bodyPr/>
          <a:lstStyle/>
          <a:p>
            <a:pPr eaLnBrk="1" hangingPunct="1"/>
            <a:r>
              <a:rPr lang="en-US" sz="3200" b="1" dirty="0" smtClean="0">
                <a:solidFill>
                  <a:srgbClr val="FF0000"/>
                </a:solidFill>
                <a:latin typeface="Times New Roman" panose="02020603050405020304" pitchFamily="18" charset="0"/>
                <a:cs typeface="Times New Roman" panose="02020603050405020304" pitchFamily="18" charset="0"/>
              </a:rPr>
              <a:t>Classes and Blocks </a:t>
            </a:r>
          </a:p>
        </p:txBody>
      </p:sp>
      <p:sp>
        <p:nvSpPr>
          <p:cNvPr id="15363" name="Content Placeholder 2"/>
          <p:cNvSpPr>
            <a:spLocks noGrp="1"/>
          </p:cNvSpPr>
          <p:nvPr>
            <p:ph idx="1"/>
          </p:nvPr>
        </p:nvSpPr>
        <p:spPr>
          <a:xfrm>
            <a:off x="152400" y="208784"/>
            <a:ext cx="8991600" cy="2001016"/>
          </a:xfrm>
        </p:spPr>
        <p:txBody>
          <a:bodyPr/>
          <a:lstStyle/>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One </a:t>
            </a:r>
            <a:r>
              <a:rPr lang="en-US" sz="2800" b="1" dirty="0" smtClean="0">
                <a:latin typeface="Times New Roman" panose="02020603050405020304" pitchFamily="18" charset="0"/>
                <a:cs typeface="Times New Roman" panose="02020603050405020304" pitchFamily="18" charset="0"/>
              </a:rPr>
              <a:t>problem</a:t>
            </a:r>
            <a:r>
              <a:rPr lang="en-US" sz="2800" dirty="0" smtClean="0">
                <a:latin typeface="Times New Roman" panose="02020603050405020304" pitchFamily="18" charset="0"/>
                <a:cs typeface="Times New Roman" panose="02020603050405020304" pitchFamily="18" charset="0"/>
              </a:rPr>
              <a:t> with </a:t>
            </a:r>
            <a:r>
              <a:rPr lang="en-US" sz="2800" b="1" dirty="0" smtClean="0">
                <a:latin typeface="Times New Roman" panose="02020603050405020304" pitchFamily="18" charset="0"/>
                <a:cs typeface="Times New Roman" panose="02020603050405020304" pitchFamily="18" charset="0"/>
              </a:rPr>
              <a:t>classful</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addressing</a:t>
            </a:r>
            <a:r>
              <a:rPr lang="en-US" sz="2800" dirty="0" smtClean="0">
                <a:latin typeface="Times New Roman" panose="02020603050405020304" pitchFamily="18" charset="0"/>
                <a:cs typeface="Times New Roman" panose="02020603050405020304" pitchFamily="18" charset="0"/>
              </a:rPr>
              <a:t> is that each class is </a:t>
            </a:r>
            <a:r>
              <a:rPr lang="en-US" sz="2800" b="1" dirty="0" smtClean="0">
                <a:solidFill>
                  <a:srgbClr val="9900FF"/>
                </a:solidFill>
                <a:latin typeface="Times New Roman" panose="02020603050405020304" pitchFamily="18" charset="0"/>
                <a:cs typeface="Times New Roman" panose="02020603050405020304" pitchFamily="18" charset="0"/>
              </a:rPr>
              <a:t>divided into a fixed number </a:t>
            </a:r>
            <a:r>
              <a:rPr lang="en-US" sz="2800" dirty="0" smtClean="0">
                <a:latin typeface="Times New Roman" panose="02020603050405020304" pitchFamily="18" charset="0"/>
                <a:cs typeface="Times New Roman" panose="02020603050405020304" pitchFamily="18" charset="0"/>
              </a:rPr>
              <a:t>of </a:t>
            </a:r>
            <a:r>
              <a:rPr lang="en-US" sz="2800" b="1" dirty="0" smtClean="0">
                <a:solidFill>
                  <a:srgbClr val="006600"/>
                </a:solidFill>
                <a:latin typeface="Times New Roman" panose="02020603050405020304" pitchFamily="18" charset="0"/>
                <a:cs typeface="Times New Roman" panose="02020603050405020304" pitchFamily="18" charset="0"/>
              </a:rPr>
              <a:t>blocks</a:t>
            </a:r>
            <a:r>
              <a:rPr lang="en-US" sz="2800" dirty="0" smtClean="0">
                <a:latin typeface="Times New Roman" panose="02020603050405020304" pitchFamily="18" charset="0"/>
                <a:cs typeface="Times New Roman" panose="02020603050405020304" pitchFamily="18" charset="0"/>
              </a:rPr>
              <a:t> with each </a:t>
            </a:r>
            <a:r>
              <a:rPr lang="en-US" sz="2800" b="1" dirty="0" smtClean="0">
                <a:solidFill>
                  <a:srgbClr val="006600"/>
                </a:solidFill>
                <a:latin typeface="Times New Roman" panose="02020603050405020304" pitchFamily="18" charset="0"/>
                <a:cs typeface="Times New Roman" panose="02020603050405020304" pitchFamily="18" charset="0"/>
              </a:rPr>
              <a:t>block</a:t>
            </a:r>
            <a:r>
              <a:rPr lang="en-US" sz="2800" dirty="0" smtClean="0">
                <a:latin typeface="Times New Roman" panose="02020603050405020304" pitchFamily="18" charset="0"/>
                <a:cs typeface="Times New Roman" panose="02020603050405020304" pitchFamily="18" charset="0"/>
              </a:rPr>
              <a:t> having a </a:t>
            </a:r>
            <a:r>
              <a:rPr lang="en-US" sz="2800" b="1" dirty="0" smtClean="0">
                <a:solidFill>
                  <a:srgbClr val="9900FF"/>
                </a:solidFill>
                <a:latin typeface="Times New Roman" panose="02020603050405020304" pitchFamily="18" charset="0"/>
                <a:cs typeface="Times New Roman" panose="02020603050405020304" pitchFamily="18" charset="0"/>
              </a:rPr>
              <a:t>fixed size </a:t>
            </a:r>
          </a:p>
        </p:txBody>
      </p:sp>
      <p:pic>
        <p:nvPicPr>
          <p:cNvPr id="15364" name="Picture 4"/>
          <p:cNvPicPr>
            <a:picLocks noChangeAspect="1" noChangeArrowheads="1"/>
          </p:cNvPicPr>
          <p:nvPr/>
        </p:nvPicPr>
        <p:blipFill>
          <a:blip r:embed="rId3"/>
          <a:srcRect/>
          <a:stretch>
            <a:fillRect/>
          </a:stretch>
        </p:blipFill>
        <p:spPr bwMode="auto">
          <a:xfrm>
            <a:off x="-11578" y="2293938"/>
            <a:ext cx="9003178" cy="2811462"/>
          </a:xfrm>
          <a:prstGeom prst="rect">
            <a:avLst/>
          </a:prstGeom>
          <a:noFill/>
          <a:ln w="9525">
            <a:noFill/>
            <a:miter lim="800000"/>
            <a:headEnd/>
            <a:tailEnd/>
          </a:ln>
        </p:spPr>
      </p:pic>
      <p:sp>
        <p:nvSpPr>
          <p:cNvPr id="15365" name="Rectangle 4"/>
          <p:cNvSpPr>
            <a:spLocks noChangeArrowheads="1"/>
          </p:cNvSpPr>
          <p:nvPr/>
        </p:nvSpPr>
        <p:spPr bwMode="auto">
          <a:xfrm>
            <a:off x="126124" y="5100625"/>
            <a:ext cx="4613764" cy="1754326"/>
          </a:xfrm>
          <a:prstGeom prst="rect">
            <a:avLst/>
          </a:prstGeom>
          <a:noFill/>
          <a:ln w="9525">
            <a:noFill/>
            <a:miter lim="800000"/>
            <a:headEnd/>
            <a:tailEnd/>
          </a:ln>
        </p:spPr>
        <p:txBody>
          <a:bodyPr wrap="none">
            <a:spAutoFit/>
          </a:bodyPr>
          <a:lstStyle/>
          <a:p>
            <a:pPr>
              <a:lnSpc>
                <a:spcPct val="150000"/>
              </a:lnSpc>
            </a:pPr>
            <a:r>
              <a:rPr lang="en-US" sz="2400" dirty="0">
                <a:latin typeface="Times New Roman" panose="02020603050405020304" pitchFamily="18" charset="0"/>
                <a:cs typeface="Times New Roman" panose="02020603050405020304" pitchFamily="18" charset="0"/>
              </a:rPr>
              <a:t>Number of Blocks for class A = </a:t>
            </a:r>
            <a:r>
              <a:rPr lang="en-US" sz="2400" b="1" dirty="0">
                <a:solidFill>
                  <a:srgbClr val="9900FF"/>
                </a:solidFill>
                <a:latin typeface="Times New Roman" panose="02020603050405020304" pitchFamily="18" charset="0"/>
                <a:cs typeface="Times New Roman" panose="02020603050405020304" pitchFamily="18" charset="0"/>
              </a:rPr>
              <a:t>2</a:t>
            </a:r>
            <a:r>
              <a:rPr lang="en-US" sz="2400" b="1" baseline="30000" dirty="0">
                <a:solidFill>
                  <a:srgbClr val="9900FF"/>
                </a:solidFill>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Number of Blocks for class B = </a:t>
            </a:r>
            <a:r>
              <a:rPr lang="en-US" sz="2400" b="1" dirty="0">
                <a:solidFill>
                  <a:srgbClr val="9900FF"/>
                </a:solidFill>
                <a:latin typeface="Times New Roman" panose="02020603050405020304" pitchFamily="18" charset="0"/>
                <a:cs typeface="Times New Roman" panose="02020603050405020304" pitchFamily="18" charset="0"/>
              </a:rPr>
              <a:t>2</a:t>
            </a:r>
            <a:r>
              <a:rPr lang="en-US" sz="2400" b="1" baseline="30000" dirty="0">
                <a:solidFill>
                  <a:srgbClr val="9900FF"/>
                </a:solidFill>
                <a:latin typeface="Times New Roman" panose="02020603050405020304" pitchFamily="18" charset="0"/>
                <a:cs typeface="Times New Roman" panose="02020603050405020304" pitchFamily="18" charset="0"/>
              </a:rPr>
              <a:t>14</a:t>
            </a:r>
            <a:r>
              <a:rPr lang="en-US" sz="2400" b="1" dirty="0">
                <a:solidFill>
                  <a:srgbClr val="9900FF"/>
                </a:solidFill>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Number of Blocks for class C = </a:t>
            </a:r>
            <a:r>
              <a:rPr lang="en-US" sz="2400" b="1" dirty="0">
                <a:solidFill>
                  <a:srgbClr val="9900FF"/>
                </a:solidFill>
                <a:latin typeface="Times New Roman" panose="02020603050405020304" pitchFamily="18" charset="0"/>
                <a:cs typeface="Times New Roman" panose="02020603050405020304" pitchFamily="18" charset="0"/>
              </a:rPr>
              <a:t>2</a:t>
            </a:r>
            <a:r>
              <a:rPr lang="en-US" sz="2400" b="1" baseline="30000" dirty="0">
                <a:solidFill>
                  <a:srgbClr val="9900FF"/>
                </a:solidFill>
                <a:latin typeface="Times New Roman" panose="02020603050405020304" pitchFamily="18" charset="0"/>
                <a:cs typeface="Times New Roman" panose="02020603050405020304" pitchFamily="18" charset="0"/>
              </a:rPr>
              <a:t>21</a:t>
            </a:r>
            <a:endParaRPr lang="en-US" sz="2400" b="1" dirty="0">
              <a:solidFill>
                <a:srgbClr val="9900FF"/>
              </a:solidFill>
              <a:latin typeface="Times New Roman" panose="02020603050405020304" pitchFamily="18" charset="0"/>
              <a:cs typeface="Times New Roman" panose="02020603050405020304" pitchFamily="18" charset="0"/>
            </a:endParaRPr>
          </a:p>
        </p:txBody>
      </p:sp>
      <p:sp>
        <p:nvSpPr>
          <p:cNvPr id="15366" name="Rectangle 5"/>
          <p:cNvSpPr>
            <a:spLocks noChangeArrowheads="1"/>
          </p:cNvSpPr>
          <p:nvPr/>
        </p:nvSpPr>
        <p:spPr bwMode="auto">
          <a:xfrm>
            <a:off x="5057280" y="5156899"/>
            <a:ext cx="3934320" cy="1754326"/>
          </a:xfrm>
          <a:prstGeom prst="rect">
            <a:avLst/>
          </a:prstGeom>
          <a:noFill/>
          <a:ln w="9525">
            <a:noFill/>
            <a:miter lim="800000"/>
            <a:headEnd/>
            <a:tailEnd/>
          </a:ln>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Block size for class A = </a:t>
            </a:r>
            <a:r>
              <a:rPr lang="en-US" sz="2400" b="1" dirty="0">
                <a:latin typeface="Times New Roman" panose="02020603050405020304" pitchFamily="18" charset="0"/>
                <a:cs typeface="Times New Roman" panose="02020603050405020304" pitchFamily="18" charset="0"/>
              </a:rPr>
              <a:t>2</a:t>
            </a:r>
            <a:r>
              <a:rPr lang="en-US" sz="2400" b="1" baseline="30000" dirty="0">
                <a:latin typeface="Times New Roman" panose="02020603050405020304" pitchFamily="18" charset="0"/>
                <a:cs typeface="Times New Roman" panose="02020603050405020304" pitchFamily="18" charset="0"/>
              </a:rPr>
              <a:t>24</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Block size for class B = </a:t>
            </a:r>
            <a:r>
              <a:rPr lang="en-US" sz="2400" b="1" dirty="0">
                <a:latin typeface="Times New Roman" panose="02020603050405020304" pitchFamily="18" charset="0"/>
                <a:cs typeface="Times New Roman" panose="02020603050405020304" pitchFamily="18" charset="0"/>
              </a:rPr>
              <a:t>2</a:t>
            </a:r>
            <a:r>
              <a:rPr lang="en-US" sz="2400" b="1" baseline="30000"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Block size for class C = </a:t>
            </a:r>
            <a:r>
              <a:rPr lang="en-US" sz="2400" b="1" dirty="0">
                <a:latin typeface="Times New Roman" panose="02020603050405020304" pitchFamily="18" charset="0"/>
                <a:cs typeface="Times New Roman" panose="02020603050405020304" pitchFamily="18" charset="0"/>
              </a:rPr>
              <a:t>2</a:t>
            </a:r>
            <a:r>
              <a:rPr lang="en-US" sz="2400" b="1" baseline="30000" dirty="0">
                <a:latin typeface="Times New Roman" panose="02020603050405020304" pitchFamily="18" charset="0"/>
                <a:cs typeface="Times New Roman" panose="02020603050405020304" pitchFamily="18" charset="0"/>
              </a:rPr>
              <a:t>8</a:t>
            </a:r>
          </a:p>
        </p:txBody>
      </p:sp>
      <p:sp>
        <p:nvSpPr>
          <p:cNvPr id="7" name="Slide Number Placeholder 6"/>
          <p:cNvSpPr>
            <a:spLocks noGrp="1"/>
          </p:cNvSpPr>
          <p:nvPr>
            <p:ph type="sldNum" sz="quarter" idx="12"/>
          </p:nvPr>
        </p:nvSpPr>
        <p:spPr/>
        <p:txBody>
          <a:bodyPr/>
          <a:lstStyle/>
          <a:p>
            <a:pPr>
              <a:defRPr/>
            </a:pPr>
            <a:fld id="{37D3E142-7188-41AC-8787-CFF8E30676BC}"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0163"/>
            <a:ext cx="8229600" cy="503237"/>
          </a:xfrm>
        </p:spPr>
        <p:txBody>
          <a:bodyPr/>
          <a:lstStyle/>
          <a:p>
            <a:pPr eaLnBrk="1" hangingPunct="1"/>
            <a:r>
              <a:rPr lang="en-US" sz="2800" b="1" dirty="0">
                <a:solidFill>
                  <a:srgbClr val="FF0000"/>
                </a:solidFill>
                <a:latin typeface="Times New Roman" panose="02020603050405020304" pitchFamily="18" charset="0"/>
                <a:cs typeface="Times New Roman" panose="02020603050405020304" pitchFamily="18" charset="0"/>
              </a:rPr>
              <a:t>Classes and Blocks </a:t>
            </a:r>
            <a:r>
              <a:rPr lang="en-US" sz="2800" b="1" dirty="0" smtClean="0">
                <a:solidFill>
                  <a:srgbClr val="FF0000"/>
                </a:solidFill>
                <a:latin typeface="Times New Roman" panose="02020603050405020304" pitchFamily="18" charset="0"/>
                <a:cs typeface="Times New Roman" panose="02020603050405020304" pitchFamily="18" charset="0"/>
              </a:rPr>
              <a:t>continued</a:t>
            </a:r>
            <a:endParaRPr lang="en-US" sz="2800" dirty="0" smtClean="0"/>
          </a:p>
        </p:txBody>
      </p:sp>
      <p:sp>
        <p:nvSpPr>
          <p:cNvPr id="3" name="Content Placeholder 2"/>
          <p:cNvSpPr>
            <a:spLocks noGrp="1"/>
          </p:cNvSpPr>
          <p:nvPr>
            <p:ph idx="1"/>
          </p:nvPr>
        </p:nvSpPr>
        <p:spPr>
          <a:xfrm>
            <a:off x="152400" y="533400"/>
            <a:ext cx="8839200" cy="6324600"/>
          </a:xfrm>
        </p:spPr>
        <p:txBody>
          <a:bodyPr>
            <a:noAutofit/>
          </a:bodyPr>
          <a:lstStyle/>
          <a:p>
            <a:pPr algn="just" eaLnBrk="1" hangingPunct="1">
              <a:lnSpc>
                <a:spcPct val="160000"/>
              </a:lnSpc>
              <a:spcBef>
                <a:spcPts val="0"/>
              </a:spcBef>
              <a:buFont typeface="Wingdings" panose="05000000000000000000" pitchFamily="2" charset="2"/>
              <a:buChar char="Ø"/>
              <a:defRPr/>
            </a:pPr>
            <a:r>
              <a:rPr lang="en-US" sz="2800" dirty="0" smtClean="0">
                <a:latin typeface="Times New Roman" panose="02020603050405020304" pitchFamily="18" charset="0"/>
                <a:cs typeface="Times New Roman" panose="02020603050405020304" pitchFamily="18" charset="0"/>
              </a:rPr>
              <a:t>Previously, when an organization requested a </a:t>
            </a:r>
            <a:r>
              <a:rPr lang="en-US" sz="2800" b="1" dirty="0" smtClean="0">
                <a:latin typeface="Times New Roman" panose="02020603050405020304" pitchFamily="18" charset="0"/>
                <a:cs typeface="Times New Roman" panose="02020603050405020304" pitchFamily="18" charset="0"/>
              </a:rPr>
              <a:t>block</a:t>
            </a:r>
            <a:r>
              <a:rPr lang="en-US" sz="2800" dirty="0" smtClean="0">
                <a:latin typeface="Times New Roman" panose="02020603050405020304" pitchFamily="18" charset="0"/>
                <a:cs typeface="Times New Roman" panose="02020603050405020304" pitchFamily="18" charset="0"/>
              </a:rPr>
              <a:t> of </a:t>
            </a:r>
            <a:r>
              <a:rPr lang="en-US" sz="2800" b="1" dirty="0" smtClean="0">
                <a:latin typeface="Times New Roman" panose="02020603050405020304" pitchFamily="18" charset="0"/>
                <a:cs typeface="Times New Roman" panose="02020603050405020304" pitchFamily="18" charset="0"/>
              </a:rPr>
              <a:t>addresses</a:t>
            </a:r>
            <a:r>
              <a:rPr lang="en-US" sz="2800" dirty="0" smtClean="0">
                <a:latin typeface="Times New Roman" panose="02020603050405020304" pitchFamily="18" charset="0"/>
                <a:cs typeface="Times New Roman" panose="02020603050405020304" pitchFamily="18" charset="0"/>
              </a:rPr>
              <a:t>, it was granted one in </a:t>
            </a:r>
            <a:r>
              <a:rPr lang="en-US" sz="2800" b="1" dirty="0" smtClean="0">
                <a:solidFill>
                  <a:srgbClr val="9900FF"/>
                </a:solidFill>
                <a:latin typeface="Times New Roman" panose="02020603050405020304" pitchFamily="18" charset="0"/>
                <a:cs typeface="Times New Roman" panose="02020603050405020304" pitchFamily="18" charset="0"/>
              </a:rPr>
              <a:t>class A, B, </a:t>
            </a:r>
            <a:r>
              <a:rPr lang="en-US" sz="2800" dirty="0" smtClean="0">
                <a:solidFill>
                  <a:srgbClr val="FF0000"/>
                </a:solidFill>
                <a:latin typeface="Times New Roman" panose="02020603050405020304" pitchFamily="18" charset="0"/>
                <a:cs typeface="Times New Roman" panose="02020603050405020304" pitchFamily="18" charset="0"/>
              </a:rPr>
              <a:t>or </a:t>
            </a:r>
            <a:r>
              <a:rPr lang="en-US" sz="2800" b="1" dirty="0" smtClean="0">
                <a:solidFill>
                  <a:srgbClr val="9900FF"/>
                </a:solidFill>
                <a:latin typeface="Times New Roman" panose="02020603050405020304" pitchFamily="18" charset="0"/>
                <a:cs typeface="Times New Roman" panose="02020603050405020304" pitchFamily="18" charset="0"/>
              </a:rPr>
              <a:t>C</a:t>
            </a:r>
            <a:r>
              <a:rPr lang="en-US" sz="2800" dirty="0" smtClean="0">
                <a:solidFill>
                  <a:srgbClr val="FF0000"/>
                </a:solidFill>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
              <a:defRPr/>
            </a:pPr>
            <a:r>
              <a:rPr lang="en-US" sz="2800" b="1" dirty="0" smtClean="0">
                <a:solidFill>
                  <a:srgbClr val="0000CC"/>
                </a:solidFill>
                <a:latin typeface="Times New Roman" panose="02020603050405020304" pitchFamily="18" charset="0"/>
                <a:cs typeface="Times New Roman" panose="02020603050405020304" pitchFamily="18" charset="0"/>
              </a:rPr>
              <a:t>Class A </a:t>
            </a:r>
            <a:r>
              <a:rPr lang="en-US" sz="2800" dirty="0" smtClean="0">
                <a:latin typeface="Times New Roman" panose="02020603050405020304" pitchFamily="18" charset="0"/>
                <a:cs typeface="Times New Roman" panose="02020603050405020304" pitchFamily="18" charset="0"/>
              </a:rPr>
              <a:t>addresses were designed for </a:t>
            </a:r>
            <a:r>
              <a:rPr lang="en-US" sz="2800" b="1" dirty="0" smtClean="0">
                <a:solidFill>
                  <a:srgbClr val="660033"/>
                </a:solidFill>
                <a:latin typeface="Times New Roman" panose="02020603050405020304" pitchFamily="18" charset="0"/>
                <a:cs typeface="Times New Roman" panose="02020603050405020304" pitchFamily="18" charset="0"/>
              </a:rPr>
              <a:t>large organizations </a:t>
            </a:r>
            <a:r>
              <a:rPr lang="en-US" sz="2800" dirty="0" smtClean="0">
                <a:latin typeface="Times New Roman" panose="02020603050405020304" pitchFamily="18" charset="0"/>
                <a:cs typeface="Times New Roman" panose="02020603050405020304" pitchFamily="18" charset="0"/>
              </a:rPr>
              <a:t>with a </a:t>
            </a:r>
            <a:r>
              <a:rPr lang="en-US" sz="2800" b="1" dirty="0" smtClean="0">
                <a:latin typeface="Times New Roman" panose="02020603050405020304" pitchFamily="18" charset="0"/>
                <a:cs typeface="Times New Roman" panose="02020603050405020304" pitchFamily="18" charset="0"/>
              </a:rPr>
              <a:t>large number</a:t>
            </a:r>
            <a:r>
              <a:rPr lang="en-US" sz="2800" dirty="0" smtClean="0">
                <a:latin typeface="Times New Roman" panose="02020603050405020304" pitchFamily="18" charset="0"/>
                <a:cs typeface="Times New Roman" panose="02020603050405020304" pitchFamily="18" charset="0"/>
              </a:rPr>
              <a:t> of </a:t>
            </a:r>
            <a:r>
              <a:rPr lang="en-US" sz="2800" b="1" dirty="0" smtClean="0">
                <a:latin typeface="Times New Roman" panose="02020603050405020304" pitchFamily="18" charset="0"/>
                <a:cs typeface="Times New Roman" panose="02020603050405020304" pitchFamily="18" charset="0"/>
              </a:rPr>
              <a:t>attached hosts</a:t>
            </a:r>
            <a:r>
              <a:rPr lang="en-US" sz="2800" dirty="0" smtClean="0">
                <a:latin typeface="Times New Roman" panose="02020603050405020304" pitchFamily="18" charset="0"/>
                <a:cs typeface="Times New Roman" panose="02020603050405020304" pitchFamily="18" charset="0"/>
              </a:rPr>
              <a:t> or </a:t>
            </a:r>
            <a:r>
              <a:rPr lang="en-US" sz="2800" b="1" dirty="0" smtClean="0">
                <a:latin typeface="Times New Roman" panose="02020603050405020304" pitchFamily="18" charset="0"/>
                <a:cs typeface="Times New Roman" panose="02020603050405020304" pitchFamily="18" charset="0"/>
              </a:rPr>
              <a:t>routers</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
              <a:defRPr/>
            </a:pPr>
            <a:r>
              <a:rPr lang="en-US" sz="2800" b="1" dirty="0" smtClean="0">
                <a:solidFill>
                  <a:srgbClr val="0000CC"/>
                </a:solidFill>
                <a:latin typeface="Times New Roman" panose="02020603050405020304" pitchFamily="18" charset="0"/>
                <a:cs typeface="Times New Roman" panose="02020603050405020304" pitchFamily="18" charset="0"/>
              </a:rPr>
              <a:t>Class B </a:t>
            </a:r>
            <a:r>
              <a:rPr lang="en-US" sz="2800" dirty="0" smtClean="0">
                <a:latin typeface="Times New Roman" panose="02020603050405020304" pitchFamily="18" charset="0"/>
                <a:cs typeface="Times New Roman" panose="02020603050405020304" pitchFamily="18" charset="0"/>
              </a:rPr>
              <a:t>addresses were designed for </a:t>
            </a:r>
            <a:r>
              <a:rPr lang="en-US" sz="2800" b="1" dirty="0" smtClean="0">
                <a:solidFill>
                  <a:srgbClr val="FF0000"/>
                </a:solidFill>
                <a:latin typeface="Times New Roman" panose="02020603050405020304" pitchFamily="18" charset="0"/>
                <a:cs typeface="Times New Roman" panose="02020603050405020304" pitchFamily="18" charset="0"/>
              </a:rPr>
              <a:t>midsize organizations </a:t>
            </a:r>
            <a:r>
              <a:rPr lang="en-US" sz="2800" dirty="0" smtClean="0">
                <a:latin typeface="Times New Roman" panose="02020603050405020304" pitchFamily="18" charset="0"/>
                <a:cs typeface="Times New Roman" panose="02020603050405020304" pitchFamily="18" charset="0"/>
              </a:rPr>
              <a:t>with </a:t>
            </a:r>
            <a:r>
              <a:rPr lang="en-US" sz="2800" b="1" dirty="0" smtClean="0">
                <a:solidFill>
                  <a:srgbClr val="006600"/>
                </a:solidFill>
                <a:latin typeface="Times New Roman" panose="02020603050405020304" pitchFamily="18" charset="0"/>
                <a:cs typeface="Times New Roman" panose="02020603050405020304" pitchFamily="18" charset="0"/>
              </a:rPr>
              <a:t>tens</a:t>
            </a:r>
            <a:r>
              <a:rPr lang="en-US" sz="2800" dirty="0" smtClean="0">
                <a:latin typeface="Times New Roman" panose="02020603050405020304" pitchFamily="18" charset="0"/>
                <a:cs typeface="Times New Roman" panose="02020603050405020304" pitchFamily="18" charset="0"/>
              </a:rPr>
              <a:t> of </a:t>
            </a:r>
            <a:r>
              <a:rPr lang="en-US" sz="2800" b="1" dirty="0" smtClean="0">
                <a:solidFill>
                  <a:srgbClr val="006600"/>
                </a:solidFill>
                <a:latin typeface="Times New Roman" panose="02020603050405020304" pitchFamily="18" charset="0"/>
                <a:cs typeface="Times New Roman" panose="02020603050405020304" pitchFamily="18" charset="0"/>
              </a:rPr>
              <a:t>thousands</a:t>
            </a:r>
            <a:r>
              <a:rPr lang="en-US" sz="2800" dirty="0" smtClean="0">
                <a:latin typeface="Times New Roman" panose="02020603050405020304" pitchFamily="18" charset="0"/>
                <a:cs typeface="Times New Roman" panose="02020603050405020304" pitchFamily="18" charset="0"/>
              </a:rPr>
              <a:t> of </a:t>
            </a:r>
            <a:r>
              <a:rPr lang="en-US" sz="2800" b="1" dirty="0" smtClean="0">
                <a:solidFill>
                  <a:srgbClr val="006600"/>
                </a:solidFill>
                <a:latin typeface="Times New Roman" panose="02020603050405020304" pitchFamily="18" charset="0"/>
                <a:cs typeface="Times New Roman" panose="02020603050405020304" pitchFamily="18" charset="0"/>
              </a:rPr>
              <a:t>attached</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6600"/>
                </a:solidFill>
                <a:latin typeface="Times New Roman" panose="02020603050405020304" pitchFamily="18" charset="0"/>
                <a:cs typeface="Times New Roman" panose="02020603050405020304" pitchFamily="18" charset="0"/>
              </a:rPr>
              <a:t>hosts</a:t>
            </a:r>
            <a:r>
              <a:rPr lang="en-US" sz="2800" dirty="0" smtClean="0">
                <a:latin typeface="Times New Roman" panose="02020603050405020304" pitchFamily="18" charset="0"/>
                <a:cs typeface="Times New Roman" panose="02020603050405020304" pitchFamily="18" charset="0"/>
              </a:rPr>
              <a:t> or </a:t>
            </a:r>
            <a:r>
              <a:rPr lang="en-US" sz="2800" b="1" dirty="0" smtClean="0">
                <a:solidFill>
                  <a:srgbClr val="006600"/>
                </a:solidFill>
                <a:latin typeface="Times New Roman" panose="02020603050405020304" pitchFamily="18" charset="0"/>
                <a:cs typeface="Times New Roman" panose="02020603050405020304" pitchFamily="18" charset="0"/>
              </a:rPr>
              <a:t>routers</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
              <a:defRPr/>
            </a:pPr>
            <a:r>
              <a:rPr lang="en-US" sz="2800" b="1" dirty="0" smtClean="0">
                <a:solidFill>
                  <a:srgbClr val="0000CC"/>
                </a:solidFill>
                <a:latin typeface="Times New Roman" panose="02020603050405020304" pitchFamily="18" charset="0"/>
                <a:cs typeface="Times New Roman" panose="02020603050405020304" pitchFamily="18" charset="0"/>
              </a:rPr>
              <a:t>Class C </a:t>
            </a:r>
            <a:r>
              <a:rPr lang="en-US" sz="2800" dirty="0" smtClean="0">
                <a:latin typeface="Times New Roman" panose="02020603050405020304" pitchFamily="18" charset="0"/>
                <a:cs typeface="Times New Roman" panose="02020603050405020304" pitchFamily="18" charset="0"/>
              </a:rPr>
              <a:t>addresses were designed for </a:t>
            </a:r>
            <a:r>
              <a:rPr lang="en-US" sz="2800" b="1" dirty="0" smtClean="0">
                <a:solidFill>
                  <a:srgbClr val="FF0000"/>
                </a:solidFill>
                <a:latin typeface="Times New Roman" panose="02020603050405020304" pitchFamily="18" charset="0"/>
                <a:cs typeface="Times New Roman" panose="02020603050405020304" pitchFamily="18" charset="0"/>
              </a:rPr>
              <a:t>small organizations </a:t>
            </a:r>
            <a:r>
              <a:rPr lang="en-US" sz="2800" dirty="0" smtClean="0">
                <a:latin typeface="Times New Roman" panose="02020603050405020304" pitchFamily="18" charset="0"/>
                <a:cs typeface="Times New Roman" panose="02020603050405020304" pitchFamily="18" charset="0"/>
              </a:rPr>
              <a:t>with a </a:t>
            </a:r>
            <a:r>
              <a:rPr lang="en-US" sz="2800" b="1" dirty="0" smtClean="0">
                <a:latin typeface="Times New Roman" panose="02020603050405020304" pitchFamily="18" charset="0"/>
                <a:cs typeface="Times New Roman" panose="02020603050405020304" pitchFamily="18" charset="0"/>
              </a:rPr>
              <a:t>small number </a:t>
            </a:r>
            <a:r>
              <a:rPr lang="en-US" sz="2800" dirty="0" smtClean="0">
                <a:latin typeface="Times New Roman" panose="02020603050405020304" pitchFamily="18" charset="0"/>
                <a:cs typeface="Times New Roman" panose="02020603050405020304" pitchFamily="18" charset="0"/>
              </a:rPr>
              <a:t>of </a:t>
            </a:r>
            <a:r>
              <a:rPr lang="en-US" sz="2800" b="1" dirty="0" smtClean="0">
                <a:latin typeface="Times New Roman" panose="02020603050405020304" pitchFamily="18" charset="0"/>
                <a:cs typeface="Times New Roman" panose="02020603050405020304" pitchFamily="18" charset="0"/>
              </a:rPr>
              <a:t>attached</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hosts</a:t>
            </a:r>
            <a:r>
              <a:rPr lang="en-US" sz="2800" dirty="0" smtClean="0">
                <a:latin typeface="Times New Roman" panose="02020603050405020304" pitchFamily="18" charset="0"/>
                <a:cs typeface="Times New Roman" panose="02020603050405020304" pitchFamily="18" charset="0"/>
              </a:rPr>
              <a:t> or </a:t>
            </a:r>
            <a:r>
              <a:rPr lang="en-US" sz="2800" b="1" dirty="0" smtClean="0">
                <a:latin typeface="Times New Roman" panose="02020603050405020304" pitchFamily="18" charset="0"/>
                <a:cs typeface="Times New Roman" panose="02020603050405020304" pitchFamily="18" charset="0"/>
              </a:rPr>
              <a:t>routers</a:t>
            </a:r>
            <a:r>
              <a:rPr lang="en-US" sz="2800"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0163"/>
            <a:ext cx="8229600" cy="350837"/>
          </a:xfrm>
        </p:spPr>
        <p:txBody>
          <a:bodyPr/>
          <a:lstStyle/>
          <a:p>
            <a:pPr eaLnBrk="1" hangingPunct="1"/>
            <a:r>
              <a:rPr lang="en-US" sz="2800" b="1" dirty="0">
                <a:solidFill>
                  <a:srgbClr val="FF0000"/>
                </a:solidFill>
                <a:latin typeface="Times New Roman" panose="02020603050405020304" pitchFamily="18" charset="0"/>
                <a:cs typeface="Times New Roman" panose="02020603050405020304" pitchFamily="18" charset="0"/>
              </a:rPr>
              <a:t>Classes and Blocks </a:t>
            </a:r>
            <a:r>
              <a:rPr lang="en-US" sz="2800" b="1" dirty="0" smtClean="0">
                <a:solidFill>
                  <a:srgbClr val="FF0000"/>
                </a:solidFill>
                <a:latin typeface="Times New Roman" panose="02020603050405020304" pitchFamily="18" charset="0"/>
                <a:cs typeface="Times New Roman" panose="02020603050405020304" pitchFamily="18" charset="0"/>
              </a:rPr>
              <a:t>continued</a:t>
            </a:r>
            <a:endParaRPr lang="en-US" sz="2800" dirty="0" smtClean="0"/>
          </a:p>
        </p:txBody>
      </p:sp>
      <p:sp>
        <p:nvSpPr>
          <p:cNvPr id="3" name="Content Placeholder 2"/>
          <p:cNvSpPr>
            <a:spLocks noGrp="1"/>
          </p:cNvSpPr>
          <p:nvPr>
            <p:ph idx="1"/>
          </p:nvPr>
        </p:nvSpPr>
        <p:spPr>
          <a:xfrm>
            <a:off x="76200" y="381000"/>
            <a:ext cx="9067800" cy="6477000"/>
          </a:xfrm>
        </p:spPr>
        <p:txBody>
          <a:bodyPr>
            <a:noAutofit/>
          </a:bodyPr>
          <a:lstStyle/>
          <a:p>
            <a:pPr algn="just" eaLnBrk="1" hangingPunct="1">
              <a:lnSpc>
                <a:spcPct val="16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 </a:t>
            </a:r>
            <a:r>
              <a:rPr lang="en-US" sz="2800" b="1" dirty="0">
                <a:solidFill>
                  <a:srgbClr val="9900FF"/>
                </a:solidFill>
                <a:latin typeface="Times New Roman" panose="02020603050405020304" pitchFamily="18" charset="0"/>
                <a:cs typeface="Times New Roman" panose="02020603050405020304" pitchFamily="18" charset="0"/>
              </a:rPr>
              <a:t>block</a:t>
            </a:r>
            <a:r>
              <a:rPr lang="en-US" sz="2800" dirty="0">
                <a:latin typeface="Times New Roman" panose="02020603050405020304" pitchFamily="18" charset="0"/>
                <a:cs typeface="Times New Roman" panose="02020603050405020304" pitchFamily="18" charset="0"/>
              </a:rPr>
              <a:t> in </a:t>
            </a:r>
            <a:r>
              <a:rPr lang="en-US" sz="2800" b="1" dirty="0">
                <a:solidFill>
                  <a:srgbClr val="9900FF"/>
                </a:solidFill>
                <a:latin typeface="Times New Roman" panose="02020603050405020304" pitchFamily="18" charset="0"/>
                <a:cs typeface="Times New Roman" panose="02020603050405020304" pitchFamily="18" charset="0"/>
              </a:rPr>
              <a:t>class A address </a:t>
            </a:r>
            <a:r>
              <a:rPr lang="en-US" sz="2800" dirty="0">
                <a:latin typeface="Times New Roman" panose="02020603050405020304" pitchFamily="18" charset="0"/>
                <a:cs typeface="Times New Roman" panose="02020603050405020304" pitchFamily="18" charset="0"/>
              </a:rPr>
              <a:t>is </a:t>
            </a:r>
            <a:r>
              <a:rPr lang="en-US" sz="2800" b="1" dirty="0">
                <a:solidFill>
                  <a:srgbClr val="9900FF"/>
                </a:solidFill>
                <a:latin typeface="Times New Roman" panose="02020603050405020304" pitchFamily="18" charset="0"/>
                <a:cs typeface="Times New Roman" panose="02020603050405020304" pitchFamily="18" charset="0"/>
              </a:rPr>
              <a:t>too large </a:t>
            </a:r>
            <a:r>
              <a:rPr lang="en-US" sz="2800" dirty="0">
                <a:latin typeface="Times New Roman" panose="02020603050405020304" pitchFamily="18" charset="0"/>
                <a:cs typeface="Times New Roman" panose="02020603050405020304" pitchFamily="18" charset="0"/>
              </a:rPr>
              <a:t>for almost </a:t>
            </a:r>
            <a:r>
              <a:rPr lang="en-US" sz="2800" b="1" dirty="0">
                <a:latin typeface="Times New Roman" panose="02020603050405020304" pitchFamily="18" charset="0"/>
                <a:cs typeface="Times New Roman" panose="02020603050405020304" pitchFamily="18" charset="0"/>
              </a:rPr>
              <a:t>any organization. </a:t>
            </a:r>
            <a:endParaRPr lang="en-US" sz="2800" b="1" dirty="0" smtClean="0">
              <a:latin typeface="Times New Roman" panose="02020603050405020304" pitchFamily="18" charset="0"/>
              <a:cs typeface="Times New Roman" panose="02020603050405020304" pitchFamily="18" charset="0"/>
            </a:endParaRPr>
          </a:p>
          <a:p>
            <a:pPr algn="just" eaLnBrk="1" hangingPunct="1">
              <a:lnSpc>
                <a:spcPct val="160000"/>
              </a:lnSpc>
              <a:spcBef>
                <a:spcPts val="0"/>
              </a:spcBef>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means most of the </a:t>
            </a:r>
            <a:r>
              <a:rPr lang="en-US" sz="2800" b="1" dirty="0">
                <a:latin typeface="Times New Roman" panose="02020603050405020304" pitchFamily="18" charset="0"/>
                <a:cs typeface="Times New Roman" panose="02020603050405020304" pitchFamily="18" charset="0"/>
              </a:rPr>
              <a:t>addresses</a:t>
            </a:r>
            <a:r>
              <a:rPr lang="en-US" sz="2800" dirty="0">
                <a:latin typeface="Times New Roman" panose="02020603050405020304" pitchFamily="18" charset="0"/>
                <a:cs typeface="Times New Roman" panose="02020603050405020304" pitchFamily="18" charset="0"/>
              </a:rPr>
              <a:t> in </a:t>
            </a:r>
            <a:r>
              <a:rPr lang="en-US" sz="2800" b="1" dirty="0">
                <a:latin typeface="Times New Roman" panose="02020603050405020304" pitchFamily="18" charset="0"/>
                <a:cs typeface="Times New Roman" panose="02020603050405020304" pitchFamily="18" charset="0"/>
              </a:rPr>
              <a:t>class A </a:t>
            </a:r>
            <a:r>
              <a:rPr lang="en-US" sz="2800" dirty="0">
                <a:latin typeface="Times New Roman" panose="02020603050405020304" pitchFamily="18" charset="0"/>
                <a:cs typeface="Times New Roman" panose="02020603050405020304" pitchFamily="18" charset="0"/>
              </a:rPr>
              <a:t>were </a:t>
            </a:r>
            <a:r>
              <a:rPr lang="en-US" sz="2800" b="1" dirty="0">
                <a:solidFill>
                  <a:srgbClr val="0000CC"/>
                </a:solidFill>
                <a:latin typeface="Times New Roman" panose="02020603050405020304" pitchFamily="18" charset="0"/>
                <a:cs typeface="Times New Roman" panose="02020603050405020304" pitchFamily="18" charset="0"/>
              </a:rPr>
              <a:t>wasted</a:t>
            </a:r>
            <a:r>
              <a:rPr lang="en-US" sz="2800" dirty="0">
                <a:latin typeface="Times New Roman" panose="02020603050405020304" pitchFamily="18" charset="0"/>
                <a:cs typeface="Times New Roman" panose="02020603050405020304" pitchFamily="18" charset="0"/>
              </a:rPr>
              <a:t> and were </a:t>
            </a:r>
            <a:r>
              <a:rPr lang="en-US" sz="2800" b="1" dirty="0">
                <a:solidFill>
                  <a:srgbClr val="0000CC"/>
                </a:solidFill>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a:t>
            </a:r>
            <a:r>
              <a:rPr lang="en-US" sz="2800" b="1" dirty="0">
                <a:solidFill>
                  <a:srgbClr val="0000CC"/>
                </a:solidFill>
                <a:latin typeface="Times New Roman" panose="02020603050405020304" pitchFamily="18" charset="0"/>
                <a:cs typeface="Times New Roman" panose="02020603050405020304" pitchFamily="18" charset="0"/>
              </a:rPr>
              <a:t>used</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 </a:t>
            </a:r>
            <a:r>
              <a:rPr lang="en-US" sz="2800" b="1" dirty="0">
                <a:solidFill>
                  <a:srgbClr val="660033"/>
                </a:solidFill>
                <a:latin typeface="Times New Roman" panose="02020603050405020304" pitchFamily="18" charset="0"/>
                <a:cs typeface="Times New Roman" panose="02020603050405020304" pitchFamily="18" charset="0"/>
              </a:rPr>
              <a:t>block</a:t>
            </a:r>
            <a:r>
              <a:rPr lang="en-US" sz="2800" dirty="0">
                <a:latin typeface="Times New Roman" panose="02020603050405020304" pitchFamily="18" charset="0"/>
                <a:cs typeface="Times New Roman" panose="02020603050405020304" pitchFamily="18" charset="0"/>
              </a:rPr>
              <a:t> in </a:t>
            </a:r>
            <a:r>
              <a:rPr lang="en-US" sz="2800" b="1" dirty="0">
                <a:solidFill>
                  <a:srgbClr val="660033"/>
                </a:solidFill>
                <a:latin typeface="Times New Roman" panose="02020603050405020304" pitchFamily="18" charset="0"/>
                <a:cs typeface="Times New Roman" panose="02020603050405020304" pitchFamily="18" charset="0"/>
              </a:rPr>
              <a:t>class B </a:t>
            </a:r>
            <a:r>
              <a:rPr lang="en-US" sz="2800" dirty="0">
                <a:latin typeface="Times New Roman" panose="02020603050405020304" pitchFamily="18" charset="0"/>
                <a:cs typeface="Times New Roman" panose="02020603050405020304" pitchFamily="18" charset="0"/>
              </a:rPr>
              <a:t>is also </a:t>
            </a:r>
            <a:r>
              <a:rPr lang="en-US" sz="2800" b="1" dirty="0">
                <a:solidFill>
                  <a:srgbClr val="660033"/>
                </a:solidFill>
                <a:latin typeface="Times New Roman" panose="02020603050405020304" pitchFamily="18" charset="0"/>
                <a:cs typeface="Times New Roman" panose="02020603050405020304" pitchFamily="18" charset="0"/>
              </a:rPr>
              <a:t>very large</a:t>
            </a:r>
            <a:r>
              <a:rPr lang="en-US" sz="2800" dirty="0">
                <a:latin typeface="Times New Roman" panose="02020603050405020304" pitchFamily="18" charset="0"/>
                <a:cs typeface="Times New Roman" panose="02020603050405020304" pitchFamily="18" charset="0"/>
              </a:rPr>
              <a:t>, probably </a:t>
            </a:r>
            <a:r>
              <a:rPr lang="en-US" sz="2800" b="1" dirty="0">
                <a:latin typeface="Times New Roman" panose="02020603050405020304" pitchFamily="18" charset="0"/>
                <a:cs typeface="Times New Roman" panose="02020603050405020304" pitchFamily="18" charset="0"/>
              </a:rPr>
              <a:t>too large </a:t>
            </a:r>
            <a:r>
              <a:rPr lang="en-US" sz="2800" dirty="0">
                <a:latin typeface="Times New Roman" panose="02020603050405020304" pitchFamily="18" charset="0"/>
                <a:cs typeface="Times New Roman" panose="02020603050405020304" pitchFamily="18" charset="0"/>
              </a:rPr>
              <a:t>for many of the </a:t>
            </a:r>
            <a:r>
              <a:rPr lang="en-US" sz="2800" b="1" dirty="0">
                <a:latin typeface="Times New Roman" panose="02020603050405020304" pitchFamily="18" charset="0"/>
                <a:cs typeface="Times New Roman" panose="02020603050405020304" pitchFamily="18" charset="0"/>
              </a:rPr>
              <a:t>organizations</a:t>
            </a:r>
            <a:r>
              <a:rPr lang="en-US" sz="2800" dirty="0">
                <a:latin typeface="Times New Roman" panose="02020603050405020304" pitchFamily="18" charset="0"/>
                <a:cs typeface="Times New Roman" panose="02020603050405020304" pitchFamily="18" charset="0"/>
              </a:rPr>
              <a:t> that received a </a:t>
            </a:r>
            <a:r>
              <a:rPr lang="en-US" sz="2800" b="1" dirty="0">
                <a:solidFill>
                  <a:srgbClr val="FF0000"/>
                </a:solidFill>
                <a:latin typeface="Times New Roman" panose="02020603050405020304" pitchFamily="18" charset="0"/>
                <a:cs typeface="Times New Roman" panose="02020603050405020304" pitchFamily="18" charset="0"/>
              </a:rPr>
              <a:t>class B block. </a:t>
            </a:r>
          </a:p>
          <a:p>
            <a:pPr algn="just" eaLnBrk="1" hangingPunct="1">
              <a:lnSpc>
                <a:spcPct val="16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 </a:t>
            </a:r>
            <a:r>
              <a:rPr lang="en-US" sz="2800" b="1" dirty="0">
                <a:solidFill>
                  <a:srgbClr val="9900FF"/>
                </a:solidFill>
                <a:latin typeface="Times New Roman" panose="02020603050405020304" pitchFamily="18" charset="0"/>
                <a:cs typeface="Times New Roman" panose="02020603050405020304" pitchFamily="18" charset="0"/>
              </a:rPr>
              <a:t>block</a:t>
            </a:r>
            <a:r>
              <a:rPr lang="en-US" sz="2800" dirty="0">
                <a:latin typeface="Times New Roman" panose="02020603050405020304" pitchFamily="18" charset="0"/>
                <a:cs typeface="Times New Roman" panose="02020603050405020304" pitchFamily="18" charset="0"/>
              </a:rPr>
              <a:t> in </a:t>
            </a:r>
            <a:r>
              <a:rPr lang="en-US" sz="2800" b="1" dirty="0">
                <a:solidFill>
                  <a:srgbClr val="9900FF"/>
                </a:solidFill>
                <a:latin typeface="Times New Roman" panose="02020603050405020304" pitchFamily="18" charset="0"/>
                <a:cs typeface="Times New Roman" panose="02020603050405020304" pitchFamily="18" charset="0"/>
              </a:rPr>
              <a:t>class C </a:t>
            </a:r>
            <a:r>
              <a:rPr lang="en-US" sz="2800" dirty="0">
                <a:latin typeface="Times New Roman" panose="02020603050405020304" pitchFamily="18" charset="0"/>
                <a:cs typeface="Times New Roman" panose="02020603050405020304" pitchFamily="18" charset="0"/>
              </a:rPr>
              <a:t>is probably </a:t>
            </a:r>
            <a:r>
              <a:rPr lang="en-US" sz="2800" b="1" dirty="0">
                <a:solidFill>
                  <a:srgbClr val="9900FF"/>
                </a:solidFill>
                <a:latin typeface="Times New Roman" panose="02020603050405020304" pitchFamily="18" charset="0"/>
                <a:cs typeface="Times New Roman" panose="02020603050405020304" pitchFamily="18" charset="0"/>
              </a:rPr>
              <a:t>too small </a:t>
            </a:r>
            <a:r>
              <a:rPr lang="en-US" sz="2800" dirty="0">
                <a:latin typeface="Times New Roman" panose="02020603050405020304" pitchFamily="18" charset="0"/>
                <a:cs typeface="Times New Roman" panose="02020603050405020304" pitchFamily="18" charset="0"/>
              </a:rPr>
              <a:t>for many</a:t>
            </a:r>
            <a:r>
              <a:rPr lang="en-US" sz="2800" b="1" dirty="0">
                <a:latin typeface="Times New Roman" panose="02020603050405020304" pitchFamily="18" charset="0"/>
                <a:cs typeface="Times New Roman" panose="02020603050405020304" pitchFamily="18" charset="0"/>
              </a:rPr>
              <a:t> organizations. </a:t>
            </a:r>
          </a:p>
          <a:p>
            <a:pPr algn="just" eaLnBrk="1" hangingPunct="1">
              <a:lnSpc>
                <a:spcPct val="160000"/>
              </a:lnSpc>
              <a:spcBef>
                <a:spcPts val="0"/>
              </a:spcBef>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18</a:t>
            </a:fld>
            <a:endParaRPr lang="en-US"/>
          </a:p>
        </p:txBody>
      </p:sp>
    </p:spTree>
    <p:extLst>
      <p:ext uri="{BB962C8B-B14F-4D97-AF65-F5344CB8AC3E}">
        <p14:creationId xmlns:p14="http://schemas.microsoft.com/office/powerpoint/2010/main" val="3568657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
            <a:ext cx="8229600" cy="365125"/>
          </a:xfrm>
        </p:spPr>
        <p:txBody>
          <a:bodyPr/>
          <a:lstStyle/>
          <a:p>
            <a:pPr eaLnBrk="1" hangingPunct="1"/>
            <a:r>
              <a:rPr lang="en-US" sz="2800" b="1" dirty="0" smtClean="0">
                <a:solidFill>
                  <a:srgbClr val="0000CC"/>
                </a:solidFill>
                <a:latin typeface="Times New Roman" panose="02020603050405020304" pitchFamily="18" charset="0"/>
                <a:cs typeface="Times New Roman" panose="02020603050405020304" pitchFamily="18" charset="0"/>
              </a:rPr>
              <a:t>Network ID and Host ID </a:t>
            </a:r>
          </a:p>
        </p:txBody>
      </p:sp>
      <p:sp>
        <p:nvSpPr>
          <p:cNvPr id="17411" name="Content Placeholder 2"/>
          <p:cNvSpPr>
            <a:spLocks noGrp="1"/>
          </p:cNvSpPr>
          <p:nvPr>
            <p:ph idx="1"/>
          </p:nvPr>
        </p:nvSpPr>
        <p:spPr>
          <a:xfrm>
            <a:off x="0" y="441325"/>
            <a:ext cx="9144000" cy="6416675"/>
          </a:xfrm>
        </p:spPr>
        <p:txBody>
          <a:bodyPr/>
          <a:lstStyle/>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classful addressing, an </a:t>
            </a:r>
            <a:r>
              <a:rPr lang="en-US" sz="2800" b="1" dirty="0" smtClean="0">
                <a:latin typeface="Times New Roman" panose="02020603050405020304" pitchFamily="18" charset="0"/>
                <a:cs typeface="Times New Roman" panose="02020603050405020304" pitchFamily="18" charset="0"/>
              </a:rPr>
              <a:t>IP address </a:t>
            </a:r>
            <a:r>
              <a:rPr lang="en-US" sz="2800" dirty="0" smtClean="0">
                <a:latin typeface="Times New Roman" panose="02020603050405020304" pitchFamily="18" charset="0"/>
                <a:cs typeface="Times New Roman" panose="02020603050405020304" pitchFamily="18" charset="0"/>
              </a:rPr>
              <a:t>in class A, B, or C is divided into </a:t>
            </a:r>
            <a:r>
              <a:rPr lang="en-US" sz="2800" b="1" dirty="0" smtClean="0">
                <a:solidFill>
                  <a:srgbClr val="FF0000"/>
                </a:solidFill>
                <a:latin typeface="Times New Roman" panose="02020603050405020304" pitchFamily="18" charset="0"/>
                <a:cs typeface="Times New Roman" panose="02020603050405020304" pitchFamily="18" charset="0"/>
              </a:rPr>
              <a:t>network ID </a:t>
            </a:r>
            <a:r>
              <a:rPr lang="en-US" sz="2800" dirty="0" smtClean="0">
                <a:latin typeface="Times New Roman" panose="02020603050405020304" pitchFamily="18" charset="0"/>
                <a:cs typeface="Times New Roman" panose="02020603050405020304" pitchFamily="18" charset="0"/>
              </a:rPr>
              <a:t>and</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host ID</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These parts are of varying </a:t>
            </a:r>
            <a:r>
              <a:rPr lang="en-US" sz="2800" b="1" dirty="0" smtClean="0">
                <a:latin typeface="Times New Roman" panose="02020603050405020304" pitchFamily="18" charset="0"/>
                <a:cs typeface="Times New Roman" panose="02020603050405020304" pitchFamily="18" charset="0"/>
              </a:rPr>
              <a:t>lengths</a:t>
            </a:r>
            <a:r>
              <a:rPr lang="en-US" sz="2800" dirty="0" smtClean="0">
                <a:latin typeface="Times New Roman" panose="02020603050405020304" pitchFamily="18" charset="0"/>
                <a:cs typeface="Times New Roman" panose="02020603050405020304" pitchFamily="18" charset="0"/>
              </a:rPr>
              <a:t>, depending on the </a:t>
            </a:r>
            <a:r>
              <a:rPr lang="en-US" sz="2800" b="1" dirty="0" smtClean="0">
                <a:latin typeface="Times New Roman" panose="02020603050405020304" pitchFamily="18" charset="0"/>
                <a:cs typeface="Times New Roman" panose="02020603050405020304" pitchFamily="18" charset="0"/>
              </a:rPr>
              <a:t>class</a:t>
            </a:r>
            <a:r>
              <a:rPr lang="en-US" sz="2800" dirty="0" smtClean="0">
                <a:latin typeface="Times New Roman" panose="02020603050405020304" pitchFamily="18" charset="0"/>
                <a:cs typeface="Times New Roman" panose="02020603050405020304" pitchFamily="18" charset="0"/>
              </a:rPr>
              <a:t> of the </a:t>
            </a:r>
            <a:r>
              <a:rPr lang="en-US" sz="2800" b="1" dirty="0" smtClean="0">
                <a:latin typeface="Times New Roman" panose="02020603050405020304" pitchFamily="18" charset="0"/>
                <a:cs typeface="Times New Roman" panose="02020603050405020304" pitchFamily="18" charset="0"/>
              </a:rPr>
              <a:t>address</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a:t>
            </a:r>
            <a:r>
              <a:rPr lang="en-US" sz="2800" b="1" dirty="0" smtClean="0">
                <a:solidFill>
                  <a:srgbClr val="6600CC"/>
                </a:solidFill>
                <a:latin typeface="Times New Roman" panose="02020603050405020304" pitchFamily="18" charset="0"/>
                <a:cs typeface="Times New Roman" panose="02020603050405020304" pitchFamily="18" charset="0"/>
              </a:rPr>
              <a:t>class A, </a:t>
            </a:r>
            <a:r>
              <a:rPr lang="en-US" sz="2800" b="1" dirty="0" smtClean="0">
                <a:solidFill>
                  <a:srgbClr val="660033"/>
                </a:solidFill>
                <a:latin typeface="Times New Roman" panose="02020603050405020304" pitchFamily="18" charset="0"/>
                <a:cs typeface="Times New Roman" panose="02020603050405020304" pitchFamily="18" charset="0"/>
              </a:rPr>
              <a:t>one byte defines </a:t>
            </a:r>
            <a:r>
              <a:rPr lang="en-US" sz="2800" dirty="0" smtClean="0">
                <a:latin typeface="Times New Roman" panose="02020603050405020304" pitchFamily="18" charset="0"/>
                <a:cs typeface="Times New Roman" panose="02020603050405020304" pitchFamily="18" charset="0"/>
              </a:rPr>
              <a:t>the</a:t>
            </a:r>
            <a:r>
              <a:rPr lang="en-US" sz="2800" b="1" dirty="0" smtClean="0">
                <a:solidFill>
                  <a:srgbClr val="9900FF"/>
                </a:solidFill>
                <a:latin typeface="Times New Roman" panose="02020603050405020304" pitchFamily="18" charset="0"/>
                <a:cs typeface="Times New Roman" panose="02020603050405020304" pitchFamily="18" charset="0"/>
              </a:rPr>
              <a:t> network ID </a:t>
            </a:r>
            <a:r>
              <a:rPr lang="en-US" sz="2800" dirty="0" smtClean="0">
                <a:latin typeface="Times New Roman" panose="02020603050405020304" pitchFamily="18" charset="0"/>
                <a:cs typeface="Times New Roman" panose="02020603050405020304" pitchFamily="18" charset="0"/>
              </a:rPr>
              <a:t>and </a:t>
            </a:r>
            <a:r>
              <a:rPr lang="en-US" sz="2800" b="1" dirty="0" smtClean="0">
                <a:solidFill>
                  <a:srgbClr val="FF0000"/>
                </a:solidFill>
                <a:latin typeface="Times New Roman" panose="02020603050405020304" pitchFamily="18" charset="0"/>
                <a:cs typeface="Times New Roman" panose="02020603050405020304" pitchFamily="18" charset="0"/>
              </a:rPr>
              <a:t>three bytes</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define</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host ID.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a:t>
            </a:r>
            <a:r>
              <a:rPr lang="en-US" sz="2800" b="1" dirty="0" smtClean="0">
                <a:solidFill>
                  <a:srgbClr val="6600CC"/>
                </a:solidFill>
                <a:latin typeface="Times New Roman" panose="02020603050405020304" pitchFamily="18" charset="0"/>
                <a:cs typeface="Times New Roman" panose="02020603050405020304" pitchFamily="18" charset="0"/>
              </a:rPr>
              <a:t>class B</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two bytes </a:t>
            </a:r>
            <a:r>
              <a:rPr lang="en-US" sz="2800" dirty="0" smtClean="0">
                <a:latin typeface="Times New Roman" panose="02020603050405020304" pitchFamily="18" charset="0"/>
                <a:cs typeface="Times New Roman" panose="02020603050405020304" pitchFamily="18" charset="0"/>
              </a:rPr>
              <a:t>define the </a:t>
            </a:r>
            <a:r>
              <a:rPr lang="en-US" sz="2800" b="1" dirty="0" smtClean="0">
                <a:solidFill>
                  <a:srgbClr val="0000CC"/>
                </a:solidFill>
                <a:latin typeface="Times New Roman" panose="02020603050405020304" pitchFamily="18" charset="0"/>
                <a:cs typeface="Times New Roman" panose="02020603050405020304" pitchFamily="18" charset="0"/>
              </a:rPr>
              <a:t>network ID </a:t>
            </a:r>
            <a:r>
              <a:rPr lang="en-US" sz="2800" dirty="0" smtClean="0">
                <a:latin typeface="Times New Roman" panose="02020603050405020304" pitchFamily="18" charset="0"/>
                <a:cs typeface="Times New Roman" panose="02020603050405020304" pitchFamily="18" charset="0"/>
              </a:rPr>
              <a:t>and </a:t>
            </a:r>
            <a:r>
              <a:rPr lang="en-US" sz="2800" b="1" dirty="0" smtClean="0">
                <a:solidFill>
                  <a:srgbClr val="660033"/>
                </a:solidFill>
                <a:latin typeface="Times New Roman" panose="02020603050405020304" pitchFamily="18" charset="0"/>
                <a:cs typeface="Times New Roman" panose="02020603050405020304" pitchFamily="18" charset="0"/>
              </a:rPr>
              <a:t>two bytes </a:t>
            </a:r>
            <a:r>
              <a:rPr lang="en-US" sz="2800" dirty="0" smtClean="0">
                <a:latin typeface="Times New Roman" panose="02020603050405020304" pitchFamily="18" charset="0"/>
                <a:cs typeface="Times New Roman" panose="02020603050405020304" pitchFamily="18" charset="0"/>
              </a:rPr>
              <a:t>define the</a:t>
            </a:r>
            <a:r>
              <a:rPr lang="en-US" sz="2800" b="1" dirty="0" smtClean="0">
                <a:solidFill>
                  <a:srgbClr val="0000CC"/>
                </a:solidFill>
                <a:latin typeface="Times New Roman" panose="02020603050405020304" pitchFamily="18" charset="0"/>
                <a:cs typeface="Times New Roman" panose="02020603050405020304" pitchFamily="18" charset="0"/>
              </a:rPr>
              <a:t> host ID</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a:t>
            </a:r>
            <a:r>
              <a:rPr lang="en-US" sz="2800" b="1" dirty="0" smtClean="0">
                <a:solidFill>
                  <a:srgbClr val="6600CC"/>
                </a:solidFill>
                <a:latin typeface="Times New Roman" panose="02020603050405020304" pitchFamily="18" charset="0"/>
                <a:cs typeface="Times New Roman" panose="02020603050405020304" pitchFamily="18" charset="0"/>
              </a:rPr>
              <a:t>class C, </a:t>
            </a:r>
            <a:r>
              <a:rPr lang="en-US" sz="2800" b="1" dirty="0" smtClean="0">
                <a:solidFill>
                  <a:srgbClr val="FF0000"/>
                </a:solidFill>
                <a:latin typeface="Times New Roman" panose="02020603050405020304" pitchFamily="18" charset="0"/>
                <a:cs typeface="Times New Roman" panose="02020603050405020304" pitchFamily="18" charset="0"/>
              </a:rPr>
              <a:t>three bytes </a:t>
            </a:r>
            <a:r>
              <a:rPr lang="en-US" sz="2800" dirty="0" smtClean="0">
                <a:latin typeface="Times New Roman" panose="02020603050405020304" pitchFamily="18" charset="0"/>
                <a:cs typeface="Times New Roman" panose="02020603050405020304" pitchFamily="18" charset="0"/>
              </a:rPr>
              <a:t>define the </a:t>
            </a:r>
            <a:r>
              <a:rPr lang="en-US" sz="2800" b="1" dirty="0" smtClean="0">
                <a:latin typeface="Times New Roman" panose="02020603050405020304" pitchFamily="18" charset="0"/>
                <a:cs typeface="Times New Roman" panose="02020603050405020304" pitchFamily="18" charset="0"/>
              </a:rPr>
              <a:t>network ID </a:t>
            </a:r>
            <a:r>
              <a:rPr lang="en-US" sz="2800" dirty="0" smtClean="0">
                <a:latin typeface="Times New Roman" panose="02020603050405020304" pitchFamily="18" charset="0"/>
                <a:cs typeface="Times New Roman" panose="02020603050405020304" pitchFamily="18" charset="0"/>
              </a:rPr>
              <a:t>and </a:t>
            </a:r>
            <a:r>
              <a:rPr lang="en-US" sz="2800" b="1" dirty="0" smtClean="0">
                <a:solidFill>
                  <a:srgbClr val="FF0000"/>
                </a:solidFill>
                <a:latin typeface="Times New Roman" panose="02020603050405020304" pitchFamily="18" charset="0"/>
                <a:cs typeface="Times New Roman" panose="02020603050405020304" pitchFamily="18" charset="0"/>
              </a:rPr>
              <a:t>one byte</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defines the </a:t>
            </a:r>
            <a:r>
              <a:rPr lang="en-US" sz="2800" b="1" dirty="0" smtClean="0">
                <a:latin typeface="Times New Roman" panose="02020603050405020304" pitchFamily="18" charset="0"/>
                <a:cs typeface="Times New Roman" panose="02020603050405020304" pitchFamily="18" charset="0"/>
              </a:rPr>
              <a:t>host ID</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41325"/>
          </a:xfrm>
        </p:spPr>
        <p:txBody>
          <a:bodyPr rtlCol="0">
            <a:noAutofit/>
          </a:bodyPr>
          <a:lstStyle/>
          <a:p>
            <a:pPr eaLnBrk="1" fontAlgn="auto" hangingPunct="1">
              <a:spcAft>
                <a:spcPts val="0"/>
              </a:spcAft>
              <a:defRPr/>
            </a:pPr>
            <a:r>
              <a:rPr lang="en-US" sz="2800" b="1" dirty="0" smtClean="0">
                <a:solidFill>
                  <a:srgbClr val="6600CC"/>
                </a:solidFill>
                <a:latin typeface="Times New Roman" panose="02020603050405020304" pitchFamily="18" charset="0"/>
                <a:cs typeface="Times New Roman" panose="02020603050405020304" pitchFamily="18" charset="0"/>
              </a:rPr>
              <a:t>Internet Protocol (IP)</a:t>
            </a:r>
            <a:endParaRPr lang="en-US" sz="2800" b="1"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441325"/>
            <a:ext cx="8763000" cy="6416675"/>
          </a:xfrm>
        </p:spPr>
        <p:txBody>
          <a:bodyPr rtlCol="0">
            <a:noAutofit/>
          </a:bodyPr>
          <a:lstStyle/>
          <a:p>
            <a:pPr algn="just" eaLnBrk="1" fontAlgn="auto" hangingPunct="1">
              <a:lnSpc>
                <a:spcPct val="160000"/>
              </a:lnSpc>
              <a:spcBef>
                <a:spcPts val="0"/>
              </a:spcBef>
              <a:spcAft>
                <a:spcPts val="0"/>
              </a:spcAft>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The </a:t>
            </a:r>
            <a:r>
              <a:rPr lang="en-US" sz="2800" b="1" dirty="0" smtClean="0">
                <a:latin typeface="Times New Roman" panose="02020603050405020304" pitchFamily="18" charset="0"/>
                <a:cs typeface="Times New Roman" panose="02020603050405020304" pitchFamily="18" charset="0"/>
              </a:rPr>
              <a:t>Internet Protocol</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IP</a:t>
            </a:r>
            <a:r>
              <a:rPr lang="en-US" sz="2800" dirty="0" smtClean="0">
                <a:latin typeface="Times New Roman" panose="02020603050405020304" pitchFamily="18" charset="0"/>
                <a:cs typeface="Times New Roman" panose="02020603050405020304" pitchFamily="18" charset="0"/>
              </a:rPr>
              <a:t>) is a protocol used for </a:t>
            </a:r>
            <a:r>
              <a:rPr lang="en-US" sz="2800" b="1" dirty="0" smtClean="0">
                <a:solidFill>
                  <a:srgbClr val="FF0000"/>
                </a:solidFill>
                <a:latin typeface="Times New Roman" panose="02020603050405020304" pitchFamily="18" charset="0"/>
                <a:cs typeface="Times New Roman" panose="02020603050405020304" pitchFamily="18" charset="0"/>
              </a:rPr>
              <a:t>communicating data </a:t>
            </a:r>
            <a:r>
              <a:rPr lang="en-US" sz="2800" dirty="0" smtClean="0">
                <a:latin typeface="Times New Roman" panose="02020603050405020304" pitchFamily="18" charset="0"/>
                <a:cs typeface="Times New Roman" panose="02020603050405020304" pitchFamily="18" charset="0"/>
              </a:rPr>
              <a:t>across a </a:t>
            </a:r>
            <a:r>
              <a:rPr lang="en-US" sz="2800" b="1" dirty="0" smtClean="0">
                <a:solidFill>
                  <a:srgbClr val="FF0000"/>
                </a:solidFill>
                <a:latin typeface="Times New Roman" panose="02020603050405020304" pitchFamily="18" charset="0"/>
                <a:cs typeface="Times New Roman" panose="02020603050405020304" pitchFamily="18" charset="0"/>
              </a:rPr>
              <a:t>packet-switched </a:t>
            </a:r>
            <a:r>
              <a:rPr lang="en-US" sz="2800" dirty="0" smtClean="0">
                <a:latin typeface="Times New Roman" panose="02020603050405020304" pitchFamily="18" charset="0"/>
                <a:cs typeface="Times New Roman" panose="02020603050405020304" pitchFamily="18" charset="0"/>
              </a:rPr>
              <a:t>internetwork using the </a:t>
            </a:r>
            <a:r>
              <a:rPr lang="en-US" sz="2800" b="1" dirty="0" smtClean="0">
                <a:solidFill>
                  <a:srgbClr val="0000CC"/>
                </a:solidFill>
                <a:latin typeface="Times New Roman" panose="02020603050405020304" pitchFamily="18" charset="0"/>
                <a:cs typeface="Times New Roman" panose="02020603050405020304" pitchFamily="18" charset="0"/>
              </a:rPr>
              <a:t>Internet Protocol Suite</a:t>
            </a:r>
            <a:r>
              <a:rPr lang="en-US" sz="2800" dirty="0" smtClean="0">
                <a:latin typeface="Times New Roman" panose="02020603050405020304" pitchFamily="18" charset="0"/>
                <a:cs typeface="Times New Roman" panose="02020603050405020304" pitchFamily="18" charset="0"/>
              </a:rPr>
              <a:t>, also referred to as TCP/IP.</a:t>
            </a:r>
          </a:p>
          <a:p>
            <a:pPr algn="just" eaLnBrk="1" fontAlgn="auto" hangingPunct="1">
              <a:lnSpc>
                <a:spcPct val="160000"/>
              </a:lnSpc>
              <a:spcBef>
                <a:spcPts val="0"/>
              </a:spcBef>
              <a:spcAft>
                <a:spcPts val="0"/>
              </a:spcAft>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IP is the </a:t>
            </a:r>
            <a:r>
              <a:rPr lang="en-US" sz="2800" b="1" dirty="0" smtClean="0">
                <a:solidFill>
                  <a:srgbClr val="006600"/>
                </a:solidFill>
                <a:latin typeface="Times New Roman" panose="02020603050405020304" pitchFamily="18" charset="0"/>
                <a:cs typeface="Times New Roman" panose="02020603050405020304" pitchFamily="18" charset="0"/>
              </a:rPr>
              <a:t>primary protocol </a:t>
            </a:r>
            <a:r>
              <a:rPr lang="en-US" sz="2800" dirty="0" smtClean="0">
                <a:latin typeface="Times New Roman" panose="02020603050405020304" pitchFamily="18" charset="0"/>
                <a:cs typeface="Times New Roman" panose="02020603050405020304" pitchFamily="18" charset="0"/>
              </a:rPr>
              <a:t>in the </a:t>
            </a:r>
            <a:r>
              <a:rPr lang="en-US" sz="2800" b="1" dirty="0" smtClean="0">
                <a:solidFill>
                  <a:srgbClr val="006600"/>
                </a:solidFill>
                <a:latin typeface="Times New Roman" panose="02020603050405020304" pitchFamily="18" charset="0"/>
                <a:cs typeface="Times New Roman" panose="02020603050405020304" pitchFamily="18" charset="0"/>
              </a:rPr>
              <a:t>Internet Layer </a:t>
            </a:r>
            <a:r>
              <a:rPr lang="en-US" sz="2800" dirty="0" smtClean="0">
                <a:latin typeface="Times New Roman" panose="02020603050405020304" pitchFamily="18" charset="0"/>
                <a:cs typeface="Times New Roman" panose="02020603050405020304" pitchFamily="18" charset="0"/>
              </a:rPr>
              <a:t>of the </a:t>
            </a:r>
            <a:r>
              <a:rPr lang="en-US" sz="2800" b="1" dirty="0" smtClean="0">
                <a:latin typeface="Times New Roman" panose="02020603050405020304" pitchFamily="18" charset="0"/>
                <a:cs typeface="Times New Roman" panose="02020603050405020304" pitchFamily="18" charset="0"/>
              </a:rPr>
              <a:t>Internet Protocol Suite </a:t>
            </a:r>
            <a:r>
              <a:rPr lang="en-US" sz="2800" dirty="0" smtClean="0">
                <a:latin typeface="Times New Roman" panose="02020603050405020304" pitchFamily="18" charset="0"/>
                <a:cs typeface="Times New Roman" panose="02020603050405020304" pitchFamily="18" charset="0"/>
              </a:rPr>
              <a:t>and has the task of </a:t>
            </a:r>
            <a:r>
              <a:rPr lang="en-US" sz="2800" b="1" dirty="0" smtClean="0">
                <a:solidFill>
                  <a:srgbClr val="FF0000"/>
                </a:solidFill>
                <a:latin typeface="Times New Roman" panose="02020603050405020304" pitchFamily="18" charset="0"/>
                <a:cs typeface="Times New Roman" panose="02020603050405020304" pitchFamily="18" charset="0"/>
              </a:rPr>
              <a:t>delivering</a:t>
            </a:r>
            <a:r>
              <a:rPr lang="en-US" sz="2800" dirty="0" smtClean="0">
                <a:latin typeface="Times New Roman" panose="02020603050405020304" pitchFamily="18" charset="0"/>
                <a:cs typeface="Times New Roman" panose="02020603050405020304" pitchFamily="18" charset="0"/>
              </a:rPr>
              <a:t> distinguished protocol datagrams (packets) from the </a:t>
            </a:r>
            <a:r>
              <a:rPr lang="en-US" sz="2800" b="1" dirty="0" smtClean="0">
                <a:solidFill>
                  <a:srgbClr val="FF0000"/>
                </a:solidFill>
                <a:latin typeface="Times New Roman" panose="02020603050405020304" pitchFamily="18" charset="0"/>
                <a:cs typeface="Times New Roman" panose="02020603050405020304" pitchFamily="18" charset="0"/>
              </a:rPr>
              <a:t>source</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host</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 the </a:t>
            </a:r>
            <a:r>
              <a:rPr lang="en-US" sz="2800" b="1" dirty="0" smtClean="0">
                <a:solidFill>
                  <a:srgbClr val="FF0000"/>
                </a:solidFill>
                <a:latin typeface="Times New Roman" panose="02020603050405020304" pitchFamily="18" charset="0"/>
                <a:cs typeface="Times New Roman" panose="02020603050405020304" pitchFamily="18" charset="0"/>
              </a:rPr>
              <a:t>destination</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host</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solely </a:t>
            </a:r>
            <a:r>
              <a:rPr lang="en-US" sz="2800" b="1" dirty="0" smtClean="0">
                <a:latin typeface="Times New Roman" panose="02020603050405020304" pitchFamily="18" charset="0"/>
                <a:cs typeface="Times New Roman" panose="02020603050405020304" pitchFamily="18" charset="0"/>
              </a:rPr>
              <a:t>based on their addresses.</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lstStyle/>
          <a:p>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Subnet </a:t>
            </a:r>
            <a:r>
              <a:rPr lang="en-GB" sz="2800" b="1" dirty="0">
                <a:solidFill>
                  <a:srgbClr val="FF0000"/>
                </a:solidFill>
                <a:latin typeface="Times New Roman" panose="02020603050405020304" pitchFamily="18" charset="0"/>
                <a:cs typeface="Times New Roman" panose="02020603050405020304" pitchFamily="18" charset="0"/>
              </a:rPr>
              <a:t>Mask</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a:lstStyle/>
          <a:p>
            <a:pPr algn="just">
              <a:lnSpc>
                <a:spcPct val="150000"/>
              </a:lnSpc>
              <a:spcBef>
                <a:spcPts val="0"/>
              </a:spcBef>
              <a:buFont typeface="Wingdings" panose="05000000000000000000" pitchFamily="2" charset="2"/>
              <a:buChar char="Ø"/>
            </a:pPr>
            <a:r>
              <a:rPr lang="en-GB" sz="2900" dirty="0">
                <a:latin typeface="Times New Roman" panose="02020603050405020304" pitchFamily="18" charset="0"/>
                <a:cs typeface="Times New Roman" panose="02020603050405020304" pitchFamily="18" charset="0"/>
              </a:rPr>
              <a:t>Every device has an </a:t>
            </a:r>
            <a:r>
              <a:rPr lang="en-GB" sz="2900" b="1" dirty="0">
                <a:latin typeface="Times New Roman" panose="02020603050405020304" pitchFamily="18" charset="0"/>
                <a:cs typeface="Times New Roman" panose="02020603050405020304" pitchFamily="18" charset="0"/>
              </a:rPr>
              <a:t>IP address </a:t>
            </a:r>
            <a:r>
              <a:rPr lang="en-GB" sz="2900" dirty="0">
                <a:latin typeface="Times New Roman" panose="02020603050405020304" pitchFamily="18" charset="0"/>
                <a:cs typeface="Times New Roman" panose="02020603050405020304" pitchFamily="18" charset="0"/>
              </a:rPr>
              <a:t>with </a:t>
            </a:r>
            <a:r>
              <a:rPr lang="en-GB" sz="2900" b="1" dirty="0">
                <a:latin typeface="Times New Roman" panose="02020603050405020304" pitchFamily="18" charset="0"/>
                <a:cs typeface="Times New Roman" panose="02020603050405020304" pitchFamily="18" charset="0"/>
              </a:rPr>
              <a:t>two pieces</a:t>
            </a:r>
            <a:r>
              <a:rPr lang="en-GB" sz="2900" dirty="0">
                <a:latin typeface="Times New Roman" panose="02020603050405020304" pitchFamily="18" charset="0"/>
                <a:cs typeface="Times New Roman" panose="02020603050405020304" pitchFamily="18" charset="0"/>
              </a:rPr>
              <a:t>: the </a:t>
            </a:r>
            <a:r>
              <a:rPr lang="en-GB" sz="2900" b="1" dirty="0">
                <a:solidFill>
                  <a:srgbClr val="0000CC"/>
                </a:solidFill>
                <a:latin typeface="Times New Roman" panose="02020603050405020304" pitchFamily="18" charset="0"/>
                <a:cs typeface="Times New Roman" panose="02020603050405020304" pitchFamily="18" charset="0"/>
              </a:rPr>
              <a:t>server</a:t>
            </a:r>
            <a:r>
              <a:rPr lang="en-GB" sz="2900" dirty="0">
                <a:latin typeface="Times New Roman" panose="02020603050405020304" pitchFamily="18" charset="0"/>
                <a:cs typeface="Times New Roman" panose="02020603050405020304" pitchFamily="18" charset="0"/>
              </a:rPr>
              <a:t> or </a:t>
            </a:r>
            <a:r>
              <a:rPr lang="en-GB" sz="2900" b="1" dirty="0">
                <a:solidFill>
                  <a:srgbClr val="0000CC"/>
                </a:solidFill>
                <a:latin typeface="Times New Roman" panose="02020603050405020304" pitchFamily="18" charset="0"/>
                <a:cs typeface="Times New Roman" panose="02020603050405020304" pitchFamily="18" charset="0"/>
              </a:rPr>
              <a:t>network</a:t>
            </a:r>
            <a:r>
              <a:rPr lang="en-GB" sz="2900" dirty="0">
                <a:latin typeface="Times New Roman" panose="02020603050405020304" pitchFamily="18" charset="0"/>
                <a:cs typeface="Times New Roman" panose="02020603050405020304" pitchFamily="18" charset="0"/>
              </a:rPr>
              <a:t> </a:t>
            </a:r>
            <a:r>
              <a:rPr lang="en-GB" sz="2900" b="1" dirty="0" smtClean="0">
                <a:solidFill>
                  <a:srgbClr val="0000CC"/>
                </a:solidFill>
                <a:latin typeface="Times New Roman" panose="02020603050405020304" pitchFamily="18" charset="0"/>
                <a:cs typeface="Times New Roman" panose="02020603050405020304" pitchFamily="18" charset="0"/>
              </a:rPr>
              <a:t>address </a:t>
            </a:r>
            <a:r>
              <a:rPr lang="en-GB" sz="2900" dirty="0" smtClean="0">
                <a:latin typeface="Times New Roman" panose="02020603050405020304" pitchFamily="18" charset="0"/>
                <a:cs typeface="Times New Roman" panose="02020603050405020304" pitchFamily="18" charset="0"/>
              </a:rPr>
              <a:t>and the </a:t>
            </a:r>
            <a:r>
              <a:rPr lang="en-GB" sz="2900" b="1" dirty="0">
                <a:solidFill>
                  <a:srgbClr val="9900FF"/>
                </a:solidFill>
                <a:latin typeface="Times New Roman" panose="02020603050405020304" pitchFamily="18" charset="0"/>
                <a:cs typeface="Times New Roman" panose="02020603050405020304" pitchFamily="18" charset="0"/>
              </a:rPr>
              <a:t>client</a:t>
            </a:r>
            <a:r>
              <a:rPr lang="en-GB" sz="2900" dirty="0">
                <a:latin typeface="Times New Roman" panose="02020603050405020304" pitchFamily="18" charset="0"/>
                <a:cs typeface="Times New Roman" panose="02020603050405020304" pitchFamily="18" charset="0"/>
              </a:rPr>
              <a:t> or </a:t>
            </a:r>
            <a:r>
              <a:rPr lang="en-GB" sz="2900" b="1" dirty="0">
                <a:solidFill>
                  <a:srgbClr val="9900FF"/>
                </a:solidFill>
                <a:latin typeface="Times New Roman" panose="02020603050405020304" pitchFamily="18" charset="0"/>
                <a:cs typeface="Times New Roman" panose="02020603050405020304" pitchFamily="18" charset="0"/>
              </a:rPr>
              <a:t>host</a:t>
            </a:r>
            <a:r>
              <a:rPr lang="en-GB" sz="2900" dirty="0">
                <a:latin typeface="Times New Roman" panose="02020603050405020304" pitchFamily="18" charset="0"/>
                <a:cs typeface="Times New Roman" panose="02020603050405020304" pitchFamily="18" charset="0"/>
              </a:rPr>
              <a:t> </a:t>
            </a:r>
            <a:r>
              <a:rPr lang="en-GB" sz="2900" b="1" dirty="0" smtClean="0">
                <a:solidFill>
                  <a:srgbClr val="9900FF"/>
                </a:solidFill>
                <a:latin typeface="Times New Roman" panose="02020603050405020304" pitchFamily="18" charset="0"/>
                <a:cs typeface="Times New Roman" panose="02020603050405020304" pitchFamily="18" charset="0"/>
              </a:rPr>
              <a:t>address</a:t>
            </a:r>
            <a:r>
              <a:rPr lang="en-GB" sz="29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900" dirty="0" smtClean="0">
                <a:latin typeface="Times New Roman" panose="02020603050405020304" pitchFamily="18" charset="0"/>
                <a:cs typeface="Times New Roman" panose="02020603050405020304" pitchFamily="18" charset="0"/>
              </a:rPr>
              <a:t>The </a:t>
            </a:r>
            <a:r>
              <a:rPr lang="en-GB" sz="2900" b="1" dirty="0">
                <a:solidFill>
                  <a:srgbClr val="660033"/>
                </a:solidFill>
                <a:latin typeface="Times New Roman" panose="02020603050405020304" pitchFamily="18" charset="0"/>
                <a:cs typeface="Times New Roman" panose="02020603050405020304" pitchFamily="18" charset="0"/>
              </a:rPr>
              <a:t>subnet mask </a:t>
            </a:r>
            <a:r>
              <a:rPr lang="en-GB" sz="2900" b="1" dirty="0">
                <a:solidFill>
                  <a:srgbClr val="6600CC"/>
                </a:solidFill>
                <a:latin typeface="Times New Roman" panose="02020603050405020304" pitchFamily="18" charset="0"/>
                <a:cs typeface="Times New Roman" panose="02020603050405020304" pitchFamily="18" charset="0"/>
              </a:rPr>
              <a:t>splits</a:t>
            </a:r>
            <a:r>
              <a:rPr lang="en-GB" sz="2900" dirty="0">
                <a:latin typeface="Times New Roman" panose="02020603050405020304" pitchFamily="18" charset="0"/>
                <a:cs typeface="Times New Roman" panose="02020603050405020304" pitchFamily="18" charset="0"/>
              </a:rPr>
              <a:t> the </a:t>
            </a:r>
            <a:r>
              <a:rPr lang="en-GB" sz="2900" b="1" dirty="0">
                <a:solidFill>
                  <a:srgbClr val="6600CC"/>
                </a:solidFill>
                <a:latin typeface="Times New Roman" panose="02020603050405020304" pitchFamily="18" charset="0"/>
                <a:cs typeface="Times New Roman" panose="02020603050405020304" pitchFamily="18" charset="0"/>
              </a:rPr>
              <a:t>IP address </a:t>
            </a:r>
            <a:r>
              <a:rPr lang="en-GB" sz="2900" dirty="0">
                <a:latin typeface="Times New Roman" panose="02020603050405020304" pitchFamily="18" charset="0"/>
                <a:cs typeface="Times New Roman" panose="02020603050405020304" pitchFamily="18" charset="0"/>
              </a:rPr>
              <a:t>into the </a:t>
            </a:r>
            <a:r>
              <a:rPr lang="en-GB" sz="2900" b="1" dirty="0">
                <a:solidFill>
                  <a:srgbClr val="FF0000"/>
                </a:solidFill>
                <a:latin typeface="Times New Roman" panose="02020603050405020304" pitchFamily="18" charset="0"/>
                <a:cs typeface="Times New Roman" panose="02020603050405020304" pitchFamily="18" charset="0"/>
              </a:rPr>
              <a:t>network addresses </a:t>
            </a:r>
            <a:r>
              <a:rPr lang="en-GB" sz="2900" dirty="0" smtClean="0">
                <a:latin typeface="Times New Roman" panose="02020603050405020304" pitchFamily="18" charset="0"/>
                <a:cs typeface="Times New Roman" panose="02020603050405020304" pitchFamily="18" charset="0"/>
              </a:rPr>
              <a:t>and</a:t>
            </a:r>
            <a:r>
              <a:rPr lang="en-GB" sz="2900" b="1" dirty="0" smtClean="0">
                <a:solidFill>
                  <a:srgbClr val="FF0000"/>
                </a:solidFill>
                <a:latin typeface="Times New Roman" panose="02020603050405020304" pitchFamily="18" charset="0"/>
                <a:cs typeface="Times New Roman" panose="02020603050405020304" pitchFamily="18" charset="0"/>
              </a:rPr>
              <a:t> host</a:t>
            </a:r>
            <a:r>
              <a:rPr lang="en-GB" sz="29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900" dirty="0">
                <a:latin typeface="Times New Roman" panose="02020603050405020304" pitchFamily="18" charset="0"/>
                <a:cs typeface="Times New Roman" panose="02020603050405020304" pitchFamily="18" charset="0"/>
              </a:rPr>
              <a:t>	</a:t>
            </a:r>
            <a:r>
              <a:rPr lang="en-GB" sz="2900" dirty="0" smtClean="0">
                <a:latin typeface="Times New Roman" panose="02020603050405020304" pitchFamily="18" charset="0"/>
                <a:cs typeface="Times New Roman" panose="02020603050405020304" pitchFamily="18" charset="0"/>
              </a:rPr>
              <a:t>thereby </a:t>
            </a:r>
            <a:r>
              <a:rPr lang="en-GB" sz="2900" b="1" dirty="0">
                <a:latin typeface="Times New Roman" panose="02020603050405020304" pitchFamily="18" charset="0"/>
                <a:cs typeface="Times New Roman" panose="02020603050405020304" pitchFamily="18" charset="0"/>
              </a:rPr>
              <a:t>defining</a:t>
            </a:r>
            <a:r>
              <a:rPr lang="en-GB" sz="2900" dirty="0">
                <a:latin typeface="Times New Roman" panose="02020603050405020304" pitchFamily="18" charset="0"/>
                <a:cs typeface="Times New Roman" panose="02020603050405020304" pitchFamily="18" charset="0"/>
              </a:rPr>
              <a:t> which part of the </a:t>
            </a:r>
            <a:r>
              <a:rPr lang="en-GB" sz="2900" b="1" dirty="0">
                <a:solidFill>
                  <a:srgbClr val="006600"/>
                </a:solidFill>
                <a:latin typeface="Times New Roman" panose="02020603050405020304" pitchFamily="18" charset="0"/>
                <a:cs typeface="Times New Roman" panose="02020603050405020304" pitchFamily="18" charset="0"/>
              </a:rPr>
              <a:t>IP address </a:t>
            </a:r>
            <a:r>
              <a:rPr lang="en-GB" sz="2900" b="1" dirty="0" smtClean="0">
                <a:solidFill>
                  <a:srgbClr val="006600"/>
                </a:solidFill>
                <a:latin typeface="Times New Roman" panose="02020603050405020304" pitchFamily="18" charset="0"/>
                <a:cs typeface="Times New Roman" panose="02020603050405020304" pitchFamily="18" charset="0"/>
              </a:rPr>
              <a:t>	</a:t>
            </a:r>
            <a:r>
              <a:rPr lang="en-GB" sz="2900" dirty="0" smtClean="0">
                <a:latin typeface="Times New Roman" panose="02020603050405020304" pitchFamily="18" charset="0"/>
                <a:cs typeface="Times New Roman" panose="02020603050405020304" pitchFamily="18" charset="0"/>
              </a:rPr>
              <a:t>belongs 	to </a:t>
            </a:r>
            <a:r>
              <a:rPr lang="en-GB" sz="2900" dirty="0">
                <a:latin typeface="Times New Roman" panose="02020603050405020304" pitchFamily="18" charset="0"/>
                <a:cs typeface="Times New Roman" panose="02020603050405020304" pitchFamily="18" charset="0"/>
              </a:rPr>
              <a:t>the </a:t>
            </a:r>
            <a:r>
              <a:rPr lang="en-GB" sz="2900" dirty="0" smtClean="0">
                <a:latin typeface="Times New Roman" panose="02020603050405020304" pitchFamily="18" charset="0"/>
                <a:cs typeface="Times New Roman" panose="02020603050405020304" pitchFamily="18" charset="0"/>
              </a:rPr>
              <a:t>	</a:t>
            </a:r>
            <a:r>
              <a:rPr lang="en-GB" sz="2900" b="1" dirty="0" smtClean="0">
                <a:solidFill>
                  <a:srgbClr val="0000CC"/>
                </a:solidFill>
                <a:latin typeface="Times New Roman" panose="02020603050405020304" pitchFamily="18" charset="0"/>
                <a:cs typeface="Times New Roman" panose="02020603050405020304" pitchFamily="18" charset="0"/>
              </a:rPr>
              <a:t>network</a:t>
            </a:r>
            <a:r>
              <a:rPr lang="en-GB" sz="2900" dirty="0" smtClean="0">
                <a:latin typeface="Times New Roman" panose="02020603050405020304" pitchFamily="18" charset="0"/>
                <a:cs typeface="Times New Roman" panose="02020603050405020304" pitchFamily="18" charset="0"/>
              </a:rPr>
              <a:t> and </a:t>
            </a:r>
            <a:r>
              <a:rPr lang="en-GB" sz="2900" dirty="0">
                <a:latin typeface="Times New Roman" panose="02020603050405020304" pitchFamily="18" charset="0"/>
                <a:cs typeface="Times New Roman" panose="02020603050405020304" pitchFamily="18" charset="0"/>
              </a:rPr>
              <a:t>which part </a:t>
            </a:r>
            <a:r>
              <a:rPr lang="en-GB" sz="2900" dirty="0" smtClean="0">
                <a:latin typeface="Times New Roman" panose="02020603050405020304" pitchFamily="18" charset="0"/>
                <a:cs typeface="Times New Roman" panose="02020603050405020304" pitchFamily="18" charset="0"/>
              </a:rPr>
              <a:t>	belongs </a:t>
            </a:r>
            <a:r>
              <a:rPr lang="en-GB" sz="2900" dirty="0">
                <a:latin typeface="Times New Roman" panose="02020603050405020304" pitchFamily="18" charset="0"/>
                <a:cs typeface="Times New Roman" panose="02020603050405020304" pitchFamily="18" charset="0"/>
              </a:rPr>
              <a:t>to the </a:t>
            </a:r>
            <a:r>
              <a:rPr lang="en-GB" sz="2900" b="1" dirty="0" smtClean="0">
                <a:solidFill>
                  <a:srgbClr val="9900FF"/>
                </a:solidFill>
                <a:latin typeface="Times New Roman" panose="02020603050405020304" pitchFamily="18" charset="0"/>
                <a:cs typeface="Times New Roman" panose="02020603050405020304" pitchFamily="18" charset="0"/>
              </a:rPr>
              <a:t>device </a:t>
            </a:r>
            <a:r>
              <a:rPr lang="en-GB" sz="2900" b="1" dirty="0" smtClean="0">
                <a:solidFill>
                  <a:srgbClr val="FF0000"/>
                </a:solidFill>
                <a:latin typeface="Times New Roman" panose="02020603050405020304" pitchFamily="18" charset="0"/>
                <a:cs typeface="Times New Roman" panose="02020603050405020304" pitchFamily="18" charset="0"/>
              </a:rPr>
              <a:t>(host)</a:t>
            </a:r>
            <a:r>
              <a:rPr lang="en-GB" sz="29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900" dirty="0" smtClean="0">
                <a:latin typeface="Times New Roman" panose="02020603050405020304" pitchFamily="18" charset="0"/>
                <a:cs typeface="Times New Roman" panose="02020603050405020304" pitchFamily="18" charset="0"/>
              </a:rPr>
              <a:t>The </a:t>
            </a:r>
            <a:r>
              <a:rPr lang="en-GB" sz="2900" b="1" dirty="0">
                <a:latin typeface="Times New Roman" panose="02020603050405020304" pitchFamily="18" charset="0"/>
                <a:cs typeface="Times New Roman" panose="02020603050405020304" pitchFamily="18" charset="0"/>
              </a:rPr>
              <a:t>device</a:t>
            </a: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called</a:t>
            </a:r>
            <a:r>
              <a:rPr lang="en-GB" sz="2900" dirty="0">
                <a:latin typeface="Times New Roman" panose="02020603050405020304" pitchFamily="18" charset="0"/>
                <a:cs typeface="Times New Roman" panose="02020603050405020304" pitchFamily="18" charset="0"/>
              </a:rPr>
              <a:t> a </a:t>
            </a:r>
            <a:r>
              <a:rPr lang="en-GB" sz="2900" b="1" dirty="0">
                <a:solidFill>
                  <a:srgbClr val="660033"/>
                </a:solidFill>
                <a:latin typeface="Times New Roman" panose="02020603050405020304" pitchFamily="18" charset="0"/>
                <a:cs typeface="Times New Roman" panose="02020603050405020304" pitchFamily="18" charset="0"/>
              </a:rPr>
              <a:t>gateway</a:t>
            </a:r>
            <a:r>
              <a:rPr lang="en-GB" sz="2900" dirty="0">
                <a:latin typeface="Times New Roman" panose="02020603050405020304" pitchFamily="18" charset="0"/>
                <a:cs typeface="Times New Roman" panose="02020603050405020304" pitchFamily="18" charset="0"/>
              </a:rPr>
              <a:t> or </a:t>
            </a:r>
            <a:r>
              <a:rPr lang="en-GB" sz="2900" b="1" dirty="0">
                <a:solidFill>
                  <a:srgbClr val="660033"/>
                </a:solidFill>
                <a:latin typeface="Times New Roman" panose="02020603050405020304" pitchFamily="18" charset="0"/>
                <a:cs typeface="Times New Roman" panose="02020603050405020304" pitchFamily="18" charset="0"/>
              </a:rPr>
              <a:t>default</a:t>
            </a:r>
            <a:r>
              <a:rPr lang="en-GB" sz="2900" dirty="0">
                <a:latin typeface="Times New Roman" panose="02020603050405020304" pitchFamily="18" charset="0"/>
                <a:cs typeface="Times New Roman" panose="02020603050405020304" pitchFamily="18" charset="0"/>
              </a:rPr>
              <a:t> </a:t>
            </a:r>
            <a:r>
              <a:rPr lang="en-GB" sz="2900" b="1" dirty="0">
                <a:solidFill>
                  <a:srgbClr val="660033"/>
                </a:solidFill>
                <a:latin typeface="Times New Roman" panose="02020603050405020304" pitchFamily="18" charset="0"/>
                <a:cs typeface="Times New Roman" panose="02020603050405020304" pitchFamily="18" charset="0"/>
              </a:rPr>
              <a:t>gateway</a:t>
            </a:r>
            <a:r>
              <a:rPr lang="en-GB" sz="2900" dirty="0">
                <a:latin typeface="Times New Roman" panose="02020603050405020304" pitchFamily="18" charset="0"/>
                <a:cs typeface="Times New Roman" panose="02020603050405020304" pitchFamily="18" charset="0"/>
              </a:rPr>
              <a:t> </a:t>
            </a:r>
            <a:r>
              <a:rPr lang="en-GB" sz="2900" b="1" dirty="0">
                <a:solidFill>
                  <a:srgbClr val="0000CC"/>
                </a:solidFill>
                <a:latin typeface="Times New Roman" panose="02020603050405020304" pitchFamily="18" charset="0"/>
                <a:cs typeface="Times New Roman" panose="02020603050405020304" pitchFamily="18" charset="0"/>
              </a:rPr>
              <a:t>connects</a:t>
            </a:r>
            <a:r>
              <a:rPr lang="en-GB" sz="2900" dirty="0">
                <a:latin typeface="Times New Roman" panose="02020603050405020304" pitchFamily="18" charset="0"/>
                <a:cs typeface="Times New Roman" panose="02020603050405020304" pitchFamily="18" charset="0"/>
              </a:rPr>
              <a:t> </a:t>
            </a:r>
            <a:r>
              <a:rPr lang="en-GB" sz="2900" b="1" dirty="0">
                <a:solidFill>
                  <a:srgbClr val="0000CC"/>
                </a:solidFill>
                <a:latin typeface="Times New Roman" panose="02020603050405020304" pitchFamily="18" charset="0"/>
                <a:cs typeface="Times New Roman" panose="02020603050405020304" pitchFamily="18" charset="0"/>
              </a:rPr>
              <a:t>local</a:t>
            </a:r>
            <a:r>
              <a:rPr lang="en-GB" sz="2900" dirty="0">
                <a:latin typeface="Times New Roman" panose="02020603050405020304" pitchFamily="18" charset="0"/>
                <a:cs typeface="Times New Roman" panose="02020603050405020304" pitchFamily="18" charset="0"/>
              </a:rPr>
              <a:t> </a:t>
            </a:r>
            <a:r>
              <a:rPr lang="en-GB" sz="2900" b="1" dirty="0">
                <a:solidFill>
                  <a:srgbClr val="0000CC"/>
                </a:solidFill>
                <a:latin typeface="Times New Roman" panose="02020603050405020304" pitchFamily="18" charset="0"/>
                <a:cs typeface="Times New Roman" panose="02020603050405020304" pitchFamily="18" charset="0"/>
              </a:rPr>
              <a:t>devices</a:t>
            </a:r>
            <a:r>
              <a:rPr lang="en-GB" sz="2900" dirty="0">
                <a:latin typeface="Times New Roman" panose="02020603050405020304" pitchFamily="18" charset="0"/>
                <a:cs typeface="Times New Roman" panose="02020603050405020304" pitchFamily="18" charset="0"/>
              </a:rPr>
              <a:t> to other </a:t>
            </a:r>
            <a:r>
              <a:rPr lang="en-GB" sz="2900" b="1" dirty="0">
                <a:solidFill>
                  <a:srgbClr val="0000CC"/>
                </a:solidFill>
                <a:latin typeface="Times New Roman" panose="02020603050405020304" pitchFamily="18" charset="0"/>
                <a:cs typeface="Times New Roman" panose="02020603050405020304" pitchFamily="18" charset="0"/>
              </a:rPr>
              <a:t>networks</a:t>
            </a:r>
            <a:r>
              <a:rPr lang="en-GB" sz="2900" dirty="0">
                <a:latin typeface="Times New Roman" panose="02020603050405020304" pitchFamily="18" charset="0"/>
                <a:cs typeface="Times New Roman" panose="02020603050405020304" pitchFamily="18" charset="0"/>
              </a:rPr>
              <a:t>. </a:t>
            </a:r>
            <a:endParaRPr lang="en-GB" sz="29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20</a:t>
            </a:fld>
            <a:endParaRPr lang="en-US"/>
          </a:p>
        </p:txBody>
      </p:sp>
    </p:spTree>
    <p:extLst>
      <p:ext uri="{BB962C8B-B14F-4D97-AF65-F5344CB8AC3E}">
        <p14:creationId xmlns:p14="http://schemas.microsoft.com/office/powerpoint/2010/main" val="100305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lstStyle/>
          <a:p>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Subnet Mask-------</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a:lstStyle/>
          <a:p>
            <a:pPr algn="just">
              <a:lnSpc>
                <a:spcPct val="15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This means that when a </a:t>
            </a:r>
            <a:r>
              <a:rPr lang="en-GB" sz="2800" b="1" dirty="0">
                <a:latin typeface="Times New Roman" panose="02020603050405020304" pitchFamily="18" charset="0"/>
                <a:cs typeface="Times New Roman" panose="02020603050405020304" pitchFamily="18" charset="0"/>
              </a:rPr>
              <a:t>local device </a:t>
            </a:r>
            <a:r>
              <a:rPr lang="en-GB" sz="2800" dirty="0">
                <a:latin typeface="Times New Roman" panose="02020603050405020304" pitchFamily="18" charset="0"/>
                <a:cs typeface="Times New Roman" panose="02020603050405020304" pitchFamily="18" charset="0"/>
              </a:rPr>
              <a:t>wants to </a:t>
            </a:r>
            <a:r>
              <a:rPr lang="en-GB" sz="2800" b="1" dirty="0">
                <a:solidFill>
                  <a:srgbClr val="6600CC"/>
                </a:solidFill>
                <a:latin typeface="Times New Roman" panose="02020603050405020304" pitchFamily="18" charset="0"/>
                <a:cs typeface="Times New Roman" panose="02020603050405020304" pitchFamily="18" charset="0"/>
              </a:rPr>
              <a:t>send information</a:t>
            </a:r>
            <a:r>
              <a:rPr lang="en-GB" sz="2800" dirty="0">
                <a:latin typeface="Times New Roman" panose="02020603050405020304" pitchFamily="18" charset="0"/>
                <a:cs typeface="Times New Roman" panose="02020603050405020304" pitchFamily="18" charset="0"/>
              </a:rPr>
              <a:t> to a </a:t>
            </a:r>
            <a:r>
              <a:rPr lang="en-GB" sz="2800" b="1" dirty="0">
                <a:solidFill>
                  <a:srgbClr val="6600CC"/>
                </a:solidFill>
                <a:latin typeface="Times New Roman" panose="02020603050405020304" pitchFamily="18" charset="0"/>
                <a:cs typeface="Times New Roman" panose="02020603050405020304" pitchFamily="18" charset="0"/>
              </a:rPr>
              <a:t>device</a:t>
            </a:r>
            <a:r>
              <a:rPr lang="en-GB" sz="2800" dirty="0">
                <a:latin typeface="Times New Roman" panose="02020603050405020304" pitchFamily="18" charset="0"/>
                <a:cs typeface="Times New Roman" panose="02020603050405020304" pitchFamily="18" charset="0"/>
              </a:rPr>
              <a:t> at an </a:t>
            </a:r>
            <a:r>
              <a:rPr lang="en-GB" sz="2800" b="1" dirty="0">
                <a:latin typeface="Times New Roman" panose="02020603050405020304" pitchFamily="18" charset="0"/>
                <a:cs typeface="Times New Roman" panose="02020603050405020304" pitchFamily="18" charset="0"/>
              </a:rPr>
              <a:t>IP address</a:t>
            </a:r>
            <a:r>
              <a:rPr lang="en-GB" sz="2800" dirty="0">
                <a:latin typeface="Times New Roman" panose="02020603050405020304" pitchFamily="18" charset="0"/>
                <a:cs typeface="Times New Roman" panose="02020603050405020304" pitchFamily="18" charset="0"/>
              </a:rPr>
              <a:t> on </a:t>
            </a:r>
            <a:r>
              <a:rPr lang="en-GB" sz="2800" b="1" dirty="0">
                <a:latin typeface="Times New Roman" panose="02020603050405020304" pitchFamily="18" charset="0"/>
                <a:cs typeface="Times New Roman" panose="02020603050405020304" pitchFamily="18" charset="0"/>
              </a:rPr>
              <a:t>another</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first </a:t>
            </a:r>
            <a:r>
              <a:rPr lang="en-GB" sz="2800" b="1" dirty="0">
                <a:solidFill>
                  <a:srgbClr val="FF0000"/>
                </a:solidFill>
                <a:latin typeface="Times New Roman" panose="02020603050405020304" pitchFamily="18" charset="0"/>
                <a:cs typeface="Times New Roman" panose="02020603050405020304" pitchFamily="18" charset="0"/>
              </a:rPr>
              <a:t>sends</a:t>
            </a:r>
            <a:r>
              <a:rPr lang="en-GB" sz="2800" dirty="0">
                <a:latin typeface="Times New Roman" panose="02020603050405020304" pitchFamily="18" charset="0"/>
                <a:cs typeface="Times New Roman" panose="02020603050405020304" pitchFamily="18" charset="0"/>
              </a:rPr>
              <a:t> its packets to the </a:t>
            </a:r>
            <a:r>
              <a:rPr lang="en-GB" sz="2800" b="1" dirty="0">
                <a:solidFill>
                  <a:srgbClr val="FF0000"/>
                </a:solidFill>
                <a:latin typeface="Times New Roman" panose="02020603050405020304" pitchFamily="18" charset="0"/>
                <a:cs typeface="Times New Roman" panose="02020603050405020304" pitchFamily="18" charset="0"/>
              </a:rPr>
              <a:t>gateway</a:t>
            </a:r>
            <a:r>
              <a:rPr lang="en-GB" sz="2800" dirty="0">
                <a:latin typeface="Times New Roman" panose="02020603050405020304" pitchFamily="18" charset="0"/>
                <a:cs typeface="Times New Roman" panose="02020603050405020304" pitchFamily="18" charset="0"/>
              </a:rPr>
              <a:t>, which then </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9900FF"/>
                </a:solidFill>
                <a:latin typeface="Times New Roman" panose="02020603050405020304" pitchFamily="18" charset="0"/>
                <a:cs typeface="Times New Roman" panose="02020603050405020304" pitchFamily="18" charset="0"/>
              </a:rPr>
              <a:t>forwards</a:t>
            </a:r>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 </a:t>
            </a:r>
            <a:r>
              <a:rPr lang="en-GB" sz="2800" b="1" dirty="0">
                <a:solidFill>
                  <a:srgbClr val="9900FF"/>
                </a:solidFill>
                <a:latin typeface="Times New Roman" panose="02020603050405020304" pitchFamily="18" charset="0"/>
                <a:cs typeface="Times New Roman" panose="02020603050405020304" pitchFamily="18" charset="0"/>
              </a:rPr>
              <a:t>data</a:t>
            </a:r>
            <a:r>
              <a:rPr lang="en-GB" sz="2800" dirty="0">
                <a:latin typeface="Times New Roman" panose="02020603050405020304" pitchFamily="18" charset="0"/>
                <a:cs typeface="Times New Roman" panose="02020603050405020304" pitchFamily="18" charset="0"/>
              </a:rPr>
              <a:t> on to its </a:t>
            </a:r>
            <a:r>
              <a:rPr lang="en-GB" sz="2800" b="1" dirty="0">
                <a:solidFill>
                  <a:srgbClr val="9900FF"/>
                </a:solidFill>
                <a:latin typeface="Times New Roman" panose="02020603050405020304" pitchFamily="18" charset="0"/>
                <a:cs typeface="Times New Roman" panose="02020603050405020304" pitchFamily="18" charset="0"/>
              </a:rPr>
              <a:t>destination</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outside</a:t>
            </a:r>
            <a:r>
              <a:rPr lang="en-GB" sz="2800" dirty="0">
                <a:latin typeface="Times New Roman" panose="02020603050405020304" pitchFamily="18" charset="0"/>
                <a:cs typeface="Times New Roman" panose="02020603050405020304" pitchFamily="18" charset="0"/>
              </a:rPr>
              <a:t> of the </a:t>
            </a: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local</a:t>
            </a:r>
            <a:r>
              <a:rPr lang="en-GB" sz="2800" dirty="0" smtClean="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network</a:t>
            </a:r>
            <a:r>
              <a:rPr lang="en-GB"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 </a:t>
            </a:r>
            <a:r>
              <a:rPr lang="en-GB" sz="2800" b="1" dirty="0">
                <a:solidFill>
                  <a:srgbClr val="9900FF"/>
                </a:solidFill>
                <a:latin typeface="Times New Roman" panose="02020603050405020304" pitchFamily="18" charset="0"/>
                <a:cs typeface="Times New Roman" panose="02020603050405020304" pitchFamily="18" charset="0"/>
              </a:rPr>
              <a:t>subnet mask </a:t>
            </a:r>
            <a:r>
              <a:rPr lang="en-GB" sz="2800" dirty="0">
                <a:latin typeface="Times New Roman" panose="02020603050405020304" pitchFamily="18" charset="0"/>
                <a:cs typeface="Times New Roman" panose="02020603050405020304" pitchFamily="18" charset="0"/>
              </a:rPr>
              <a:t>is like an </a:t>
            </a:r>
            <a:r>
              <a:rPr lang="en-GB" sz="2800" b="1" dirty="0">
                <a:latin typeface="Times New Roman" panose="02020603050405020304" pitchFamily="18" charset="0"/>
                <a:cs typeface="Times New Roman" panose="02020603050405020304" pitchFamily="18" charset="0"/>
              </a:rPr>
              <a:t>IP address</a:t>
            </a:r>
            <a:r>
              <a:rPr lang="en-GB" sz="2800" dirty="0">
                <a:latin typeface="Times New Roman" panose="02020603050405020304" pitchFamily="18" charset="0"/>
                <a:cs typeface="Times New Roman" panose="02020603050405020304" pitchFamily="18" charset="0"/>
              </a:rPr>
              <a:t>, but for only </a:t>
            </a:r>
            <a:r>
              <a:rPr lang="en-GB" sz="2800" b="1" dirty="0">
                <a:solidFill>
                  <a:srgbClr val="006600"/>
                </a:solidFill>
                <a:latin typeface="Times New Roman" panose="02020603050405020304" pitchFamily="18" charset="0"/>
                <a:cs typeface="Times New Roman" panose="02020603050405020304" pitchFamily="18" charset="0"/>
              </a:rPr>
              <a:t>internal usage</a:t>
            </a:r>
            <a:r>
              <a:rPr lang="en-GB" sz="2800" dirty="0">
                <a:solidFill>
                  <a:srgbClr val="006600"/>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within a </a:t>
            </a:r>
            <a:r>
              <a:rPr lang="en-GB" sz="2800" b="1" dirty="0">
                <a:solidFill>
                  <a:srgbClr val="006600"/>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800" b="1" dirty="0" smtClean="0">
                <a:latin typeface="Times New Roman" panose="02020603050405020304" pitchFamily="18" charset="0"/>
                <a:cs typeface="Times New Roman" panose="02020603050405020304" pitchFamily="18" charset="0"/>
              </a:rPr>
              <a:t>Routers</a:t>
            </a:r>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 </a:t>
            </a:r>
            <a:r>
              <a:rPr lang="en-GB" sz="2800" b="1" dirty="0">
                <a:solidFill>
                  <a:srgbClr val="FF0000"/>
                </a:solidFill>
                <a:latin typeface="Times New Roman" panose="02020603050405020304" pitchFamily="18" charset="0"/>
                <a:cs typeface="Times New Roman" panose="02020603050405020304" pitchFamily="18" charset="0"/>
              </a:rPr>
              <a:t>subnet</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masks</a:t>
            </a:r>
            <a:r>
              <a:rPr lang="en-GB" sz="2800" dirty="0">
                <a:latin typeface="Times New Roman" panose="02020603050405020304" pitchFamily="18" charset="0"/>
                <a:cs typeface="Times New Roman" panose="02020603050405020304" pitchFamily="18" charset="0"/>
              </a:rPr>
              <a:t> to </a:t>
            </a:r>
            <a:r>
              <a:rPr lang="en-GB" sz="2800" b="1" dirty="0">
                <a:latin typeface="Times New Roman" panose="02020603050405020304" pitchFamily="18" charset="0"/>
                <a:cs typeface="Times New Roman" panose="02020603050405020304" pitchFamily="18" charset="0"/>
              </a:rPr>
              <a:t>route</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data</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packets</a:t>
            </a:r>
            <a:r>
              <a:rPr lang="en-GB" sz="2800" dirty="0">
                <a:latin typeface="Times New Roman" panose="02020603050405020304" pitchFamily="18" charset="0"/>
                <a:cs typeface="Times New Roman" panose="02020603050405020304" pitchFamily="18" charset="0"/>
              </a:rPr>
              <a:t> to the </a:t>
            </a:r>
            <a:r>
              <a:rPr lang="en-GB" sz="2800" b="1" dirty="0">
                <a:latin typeface="Times New Roman" panose="02020603050405020304" pitchFamily="18" charset="0"/>
                <a:cs typeface="Times New Roman" panose="02020603050405020304" pitchFamily="18" charset="0"/>
              </a:rPr>
              <a:t>right place</a:t>
            </a:r>
            <a:r>
              <a:rPr lang="en-GB" sz="28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21</a:t>
            </a:fld>
            <a:endParaRPr lang="en-US"/>
          </a:p>
        </p:txBody>
      </p:sp>
    </p:spTree>
    <p:extLst>
      <p:ext uri="{BB962C8B-B14F-4D97-AF65-F5344CB8AC3E}">
        <p14:creationId xmlns:p14="http://schemas.microsoft.com/office/powerpoint/2010/main" val="4139459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163"/>
            <a:ext cx="8229600" cy="427037"/>
          </a:xfrm>
        </p:spPr>
        <p:txBody>
          <a:bodyPr/>
          <a:lstStyle/>
          <a:p>
            <a:pPr eaLnBrk="1" hangingPunct="1"/>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Subnet Mask-------</a:t>
            </a:r>
            <a:br>
              <a:rPr lang="en-GB" sz="2800" b="1" dirty="0">
                <a:solidFill>
                  <a:srgbClr val="FF0000"/>
                </a:solidFill>
                <a:latin typeface="Times New Roman" panose="02020603050405020304" pitchFamily="18" charset="0"/>
                <a:cs typeface="Times New Roman" panose="02020603050405020304" pitchFamily="18" charset="0"/>
              </a:rPr>
            </a:br>
            <a:endParaRPr lang="en-US" sz="2800" b="1" dirty="0" smtClean="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Autofit/>
          </a:bodyPr>
          <a:lstStyle/>
          <a:p>
            <a:pPr algn="just" eaLnBrk="1" hangingPunct="1">
              <a:lnSpc>
                <a:spcPct val="150000"/>
              </a:lnSpc>
              <a:spcBef>
                <a:spcPts val="0"/>
              </a:spcBef>
              <a:buFont typeface="Wingdings" panose="05000000000000000000" pitchFamily="2" charset="2"/>
              <a:buChar char="§"/>
              <a:defRPr/>
            </a:pPr>
            <a:r>
              <a:rPr lang="en-GB" sz="3000" dirty="0" smtClean="0">
                <a:latin typeface="Times New Roman" panose="02020603050405020304" pitchFamily="18" charset="0"/>
                <a:cs typeface="Times New Roman" panose="02020603050405020304" pitchFamily="18" charset="0"/>
              </a:rPr>
              <a:t>A </a:t>
            </a:r>
            <a:r>
              <a:rPr lang="en-GB" sz="3000" b="1" dirty="0">
                <a:solidFill>
                  <a:srgbClr val="FF00FF"/>
                </a:solidFill>
                <a:latin typeface="Times New Roman" panose="02020603050405020304" pitchFamily="18" charset="0"/>
                <a:cs typeface="Times New Roman" panose="02020603050405020304" pitchFamily="18" charset="0"/>
              </a:rPr>
              <a:t>subnet mask </a:t>
            </a:r>
            <a:r>
              <a:rPr lang="en-GB" sz="3000" dirty="0">
                <a:latin typeface="Times New Roman" panose="02020603050405020304" pitchFamily="18" charset="0"/>
                <a:cs typeface="Times New Roman" panose="02020603050405020304" pitchFamily="18" charset="0"/>
              </a:rPr>
              <a:t>is a </a:t>
            </a:r>
            <a:r>
              <a:rPr lang="en-GB" sz="3000" b="1" dirty="0">
                <a:latin typeface="Times New Roman" panose="02020603050405020304" pitchFamily="18" charset="0"/>
                <a:cs typeface="Times New Roman" panose="02020603050405020304" pitchFamily="18" charset="0"/>
              </a:rPr>
              <a:t>32-bit number </a:t>
            </a:r>
            <a:r>
              <a:rPr lang="en-GB" sz="3000" dirty="0">
                <a:latin typeface="Times New Roman" panose="02020603050405020304" pitchFamily="18" charset="0"/>
                <a:cs typeface="Times New Roman" panose="02020603050405020304" pitchFamily="18" charset="0"/>
              </a:rPr>
              <a:t>created by </a:t>
            </a:r>
            <a:r>
              <a:rPr lang="en-GB" sz="3000" b="1" dirty="0">
                <a:solidFill>
                  <a:srgbClr val="0000CC"/>
                </a:solidFill>
                <a:latin typeface="Times New Roman" panose="02020603050405020304" pitchFamily="18" charset="0"/>
                <a:cs typeface="Times New Roman" panose="02020603050405020304" pitchFamily="18" charset="0"/>
              </a:rPr>
              <a:t>setting host bits </a:t>
            </a:r>
            <a:r>
              <a:rPr lang="en-GB" sz="3000" dirty="0">
                <a:latin typeface="Times New Roman" panose="02020603050405020304" pitchFamily="18" charset="0"/>
                <a:cs typeface="Times New Roman" panose="02020603050405020304" pitchFamily="18" charset="0"/>
              </a:rPr>
              <a:t>to all </a:t>
            </a:r>
            <a:r>
              <a:rPr lang="en-GB" sz="3000" b="1" dirty="0">
                <a:solidFill>
                  <a:srgbClr val="0000CC"/>
                </a:solidFill>
                <a:latin typeface="Times New Roman" panose="02020603050405020304" pitchFamily="18" charset="0"/>
                <a:cs typeface="Times New Roman" panose="02020603050405020304" pitchFamily="18" charset="0"/>
              </a:rPr>
              <a:t>0s</a:t>
            </a:r>
            <a:r>
              <a:rPr lang="en-GB" sz="3000" b="1"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and </a:t>
            </a:r>
            <a:r>
              <a:rPr lang="en-GB" sz="3000" b="1" dirty="0">
                <a:solidFill>
                  <a:srgbClr val="9900FF"/>
                </a:solidFill>
                <a:latin typeface="Times New Roman" panose="02020603050405020304" pitchFamily="18" charset="0"/>
                <a:cs typeface="Times New Roman" panose="02020603050405020304" pitchFamily="18" charset="0"/>
              </a:rPr>
              <a:t>setting network bits </a:t>
            </a:r>
            <a:r>
              <a:rPr lang="en-GB" sz="3000" dirty="0">
                <a:latin typeface="Times New Roman" panose="02020603050405020304" pitchFamily="18" charset="0"/>
                <a:cs typeface="Times New Roman" panose="02020603050405020304" pitchFamily="18" charset="0"/>
              </a:rPr>
              <a:t>to all </a:t>
            </a:r>
            <a:r>
              <a:rPr lang="en-GB" sz="3000" b="1" dirty="0">
                <a:solidFill>
                  <a:srgbClr val="9900FF"/>
                </a:solidFill>
                <a:latin typeface="Times New Roman" panose="02020603050405020304" pitchFamily="18" charset="0"/>
                <a:cs typeface="Times New Roman" panose="02020603050405020304" pitchFamily="18" charset="0"/>
              </a:rPr>
              <a:t>1s</a:t>
            </a:r>
            <a:r>
              <a:rPr lang="en-GB" sz="3000" b="1" dirty="0">
                <a:latin typeface="Times New Roman" panose="02020603050405020304" pitchFamily="18" charset="0"/>
                <a:cs typeface="Times New Roman" panose="02020603050405020304" pitchFamily="18" charset="0"/>
              </a:rPr>
              <a:t>. </a:t>
            </a:r>
            <a:endParaRPr lang="en-GB" sz="3000" b="1"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defRPr/>
            </a:pPr>
            <a:r>
              <a:rPr lang="en-GB" sz="2800" dirty="0">
                <a:latin typeface="Times New Roman" panose="02020603050405020304" pitchFamily="18" charset="0"/>
                <a:cs typeface="Times New Roman" panose="02020603050405020304" pitchFamily="18" charset="0"/>
              </a:rPr>
              <a:t>In this way, the </a:t>
            </a:r>
            <a:r>
              <a:rPr lang="en-GB" sz="2800" b="1" dirty="0">
                <a:latin typeface="Times New Roman" panose="02020603050405020304" pitchFamily="18" charset="0"/>
                <a:cs typeface="Times New Roman" panose="02020603050405020304" pitchFamily="18" charset="0"/>
              </a:rPr>
              <a:t>subnet mask </a:t>
            </a:r>
            <a:r>
              <a:rPr lang="en-GB" sz="2800" b="1" dirty="0">
                <a:solidFill>
                  <a:srgbClr val="FF0000"/>
                </a:solidFill>
                <a:latin typeface="Times New Roman" panose="02020603050405020304" pitchFamily="18" charset="0"/>
                <a:cs typeface="Times New Roman" panose="02020603050405020304" pitchFamily="18" charset="0"/>
              </a:rPr>
              <a:t>separates</a:t>
            </a:r>
            <a:r>
              <a:rPr lang="en-GB" sz="2800" dirty="0">
                <a:latin typeface="Times New Roman" panose="02020603050405020304" pitchFamily="18" charset="0"/>
                <a:cs typeface="Times New Roman" panose="02020603050405020304" pitchFamily="18" charset="0"/>
              </a:rPr>
              <a:t> the </a:t>
            </a:r>
            <a:r>
              <a:rPr lang="en-GB" sz="2800" b="1" dirty="0">
                <a:solidFill>
                  <a:srgbClr val="0000CC"/>
                </a:solidFill>
                <a:latin typeface="Times New Roman" panose="02020603050405020304" pitchFamily="18" charset="0"/>
                <a:cs typeface="Times New Roman" panose="02020603050405020304" pitchFamily="18" charset="0"/>
              </a:rPr>
              <a:t>IP address</a:t>
            </a:r>
            <a:r>
              <a:rPr lang="en-GB" sz="2800" dirty="0">
                <a:latin typeface="Times New Roman" panose="02020603050405020304" pitchFamily="18" charset="0"/>
                <a:cs typeface="Times New Roman" panose="02020603050405020304" pitchFamily="18" charset="0"/>
              </a:rPr>
              <a:t> into the </a:t>
            </a:r>
            <a:r>
              <a:rPr lang="en-GB" sz="2800" b="1" dirty="0">
                <a:solidFill>
                  <a:srgbClr val="006600"/>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and </a:t>
            </a:r>
            <a:r>
              <a:rPr lang="en-GB" sz="2800" b="1" dirty="0">
                <a:solidFill>
                  <a:srgbClr val="006600"/>
                </a:solidFill>
                <a:latin typeface="Times New Roman" panose="02020603050405020304" pitchFamily="18" charset="0"/>
                <a:cs typeface="Times New Roman" panose="02020603050405020304" pitchFamily="18" charset="0"/>
              </a:rPr>
              <a:t>host addresses</a:t>
            </a:r>
            <a:r>
              <a:rPr lang="en-GB" sz="28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GB" sz="2800" dirty="0">
                <a:latin typeface="Times New Roman" panose="02020603050405020304" pitchFamily="18" charset="0"/>
                <a:cs typeface="Times New Roman" panose="02020603050405020304" pitchFamily="18" charset="0"/>
              </a:rPr>
              <a:t>The </a:t>
            </a:r>
            <a:r>
              <a:rPr lang="en-GB" sz="2800" b="1" dirty="0">
                <a:solidFill>
                  <a:srgbClr val="FF0000"/>
                </a:solidFill>
                <a:latin typeface="Times New Roman" panose="02020603050405020304" pitchFamily="18" charset="0"/>
                <a:cs typeface="Times New Roman" panose="02020603050405020304" pitchFamily="18" charset="0"/>
              </a:rPr>
              <a:t>“255” address </a:t>
            </a:r>
            <a:r>
              <a:rPr lang="en-GB" sz="2800" dirty="0">
                <a:latin typeface="Times New Roman" panose="02020603050405020304" pitchFamily="18" charset="0"/>
                <a:cs typeface="Times New Roman" panose="02020603050405020304" pitchFamily="18" charset="0"/>
              </a:rPr>
              <a:t>is always </a:t>
            </a:r>
            <a:r>
              <a:rPr lang="en-GB" sz="2800" b="1" dirty="0">
                <a:latin typeface="Times New Roman" panose="02020603050405020304" pitchFamily="18" charset="0"/>
                <a:cs typeface="Times New Roman" panose="02020603050405020304" pitchFamily="18" charset="0"/>
              </a:rPr>
              <a:t>assigned</a:t>
            </a:r>
            <a:r>
              <a:rPr lang="en-GB" sz="2800" dirty="0">
                <a:latin typeface="Times New Roman" panose="02020603050405020304" pitchFamily="18" charset="0"/>
                <a:cs typeface="Times New Roman" panose="02020603050405020304" pitchFamily="18" charset="0"/>
              </a:rPr>
              <a:t> to a </a:t>
            </a:r>
            <a:r>
              <a:rPr lang="en-GB" sz="2800" b="1" dirty="0">
                <a:solidFill>
                  <a:srgbClr val="6600CC"/>
                </a:solidFill>
                <a:latin typeface="Times New Roman" panose="02020603050405020304" pitchFamily="18" charset="0"/>
                <a:cs typeface="Times New Roman" panose="02020603050405020304" pitchFamily="18" charset="0"/>
              </a:rPr>
              <a:t>broadcast address</a:t>
            </a:r>
            <a:r>
              <a:rPr lang="en-GB" sz="2800" dirty="0">
                <a:latin typeface="Times New Roman" panose="02020603050405020304" pitchFamily="18" charset="0"/>
                <a:cs typeface="Times New Roman" panose="02020603050405020304" pitchFamily="18" charset="0"/>
              </a:rPr>
              <a:t>, and the </a:t>
            </a:r>
            <a:r>
              <a:rPr lang="en-GB" sz="2800" b="1" dirty="0">
                <a:solidFill>
                  <a:srgbClr val="FF0000"/>
                </a:solidFill>
                <a:latin typeface="Times New Roman" panose="02020603050405020304" pitchFamily="18" charset="0"/>
                <a:cs typeface="Times New Roman" panose="02020603050405020304" pitchFamily="18" charset="0"/>
              </a:rPr>
              <a:t>“0” address </a:t>
            </a:r>
            <a:r>
              <a:rPr lang="en-GB" sz="2800" dirty="0">
                <a:latin typeface="Times New Roman" panose="02020603050405020304" pitchFamily="18" charset="0"/>
                <a:cs typeface="Times New Roman" panose="02020603050405020304" pitchFamily="18" charset="0"/>
              </a:rPr>
              <a:t>is always </a:t>
            </a:r>
            <a:r>
              <a:rPr lang="en-GB" sz="2800" b="1" dirty="0">
                <a:latin typeface="Times New Roman" panose="02020603050405020304" pitchFamily="18" charset="0"/>
                <a:cs typeface="Times New Roman" panose="02020603050405020304" pitchFamily="18" charset="0"/>
              </a:rPr>
              <a:t>assigned</a:t>
            </a:r>
            <a:r>
              <a:rPr lang="en-GB" sz="2800" dirty="0">
                <a:latin typeface="Times New Roman" panose="02020603050405020304" pitchFamily="18" charset="0"/>
                <a:cs typeface="Times New Roman" panose="02020603050405020304" pitchFamily="18" charset="0"/>
              </a:rPr>
              <a:t> to a </a:t>
            </a:r>
            <a:r>
              <a:rPr lang="en-GB" sz="2800" b="1" dirty="0">
                <a:latin typeface="Times New Roman" panose="02020603050405020304" pitchFamily="18" charset="0"/>
                <a:cs typeface="Times New Roman" panose="02020603050405020304" pitchFamily="18" charset="0"/>
              </a:rPr>
              <a:t>network address</a:t>
            </a:r>
            <a:r>
              <a:rPr lang="en-GB" sz="28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a:t>
            </a:r>
            <a:r>
              <a:rPr lang="en-US" sz="2800" b="1" dirty="0">
                <a:solidFill>
                  <a:srgbClr val="660033"/>
                </a:solidFill>
                <a:latin typeface="Times New Roman" panose="02020603050405020304" pitchFamily="18" charset="0"/>
                <a:cs typeface="Times New Roman" panose="02020603050405020304" pitchFamily="18" charset="0"/>
              </a:rPr>
              <a:t>masks</a:t>
            </a:r>
            <a:r>
              <a:rPr lang="en-US" sz="2800" dirty="0">
                <a:latin typeface="Times New Roman" panose="02020603050405020304" pitchFamily="18" charset="0"/>
                <a:cs typeface="Times New Roman" panose="02020603050405020304" pitchFamily="18" charset="0"/>
              </a:rPr>
              <a:t> for </a:t>
            </a:r>
            <a:r>
              <a:rPr lang="en-US" sz="2800" b="1" dirty="0">
                <a:solidFill>
                  <a:srgbClr val="660033"/>
                </a:solidFill>
                <a:latin typeface="Times New Roman" panose="02020603050405020304" pitchFamily="18" charset="0"/>
                <a:cs typeface="Times New Roman" panose="02020603050405020304" pitchFamily="18" charset="0"/>
              </a:rPr>
              <a:t>classes</a:t>
            </a:r>
            <a:r>
              <a:rPr lang="en-US" sz="2800" dirty="0">
                <a:latin typeface="Times New Roman" panose="02020603050405020304" pitchFamily="18" charset="0"/>
                <a:cs typeface="Times New Roman" panose="02020603050405020304" pitchFamily="18" charset="0"/>
              </a:rPr>
              <a:t> </a:t>
            </a:r>
            <a:r>
              <a:rPr lang="en-US" sz="2800" b="1" dirty="0">
                <a:solidFill>
                  <a:srgbClr val="660033"/>
                </a:solidFill>
                <a:latin typeface="Times New Roman" panose="02020603050405020304" pitchFamily="18" charset="0"/>
                <a:cs typeface="Times New Roman" panose="02020603050405020304" pitchFamily="18" charset="0"/>
              </a:rPr>
              <a:t>A, B, </a:t>
            </a:r>
            <a:r>
              <a:rPr lang="en-US" sz="2800" dirty="0">
                <a:latin typeface="Times New Roman" panose="02020603050405020304" pitchFamily="18" charset="0"/>
                <a:cs typeface="Times New Roman" panose="02020603050405020304" pitchFamily="18" charset="0"/>
              </a:rPr>
              <a:t>and </a:t>
            </a:r>
            <a:r>
              <a:rPr lang="en-US" sz="2800" b="1" dirty="0">
                <a:solidFill>
                  <a:srgbClr val="660033"/>
                </a:solidFill>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are shown on the next slide</a:t>
            </a:r>
          </a:p>
          <a:p>
            <a:pPr marL="0" indent="0" algn="just" eaLnBrk="1" hangingPunct="1">
              <a:lnSpc>
                <a:spcPct val="150000"/>
              </a:lnSpc>
              <a:spcBef>
                <a:spcPts val="0"/>
              </a:spcBef>
              <a:buNone/>
              <a:defRPr/>
            </a:pPr>
            <a:endParaRPr lang="en-GB" sz="3000" b="1"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defRPr/>
            </a:pPr>
            <a:endParaRPr lang="en-GB" sz="30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163"/>
            <a:ext cx="8229600" cy="350837"/>
          </a:xfrm>
        </p:spPr>
        <p:txBody>
          <a:bodyPr/>
          <a:lstStyle/>
          <a:p>
            <a:pPr eaLnBrk="1" hangingPunct="1"/>
            <a:r>
              <a:rPr lang="en-US" sz="2800" b="1" dirty="0" smtClean="0">
                <a:solidFill>
                  <a:srgbClr val="0000CC"/>
                </a:solidFill>
                <a:latin typeface="Times New Roman" panose="02020603050405020304" pitchFamily="18" charset="0"/>
                <a:cs typeface="Times New Roman" panose="02020603050405020304" pitchFamily="18" charset="0"/>
              </a:rPr>
              <a:t>Mask continued </a:t>
            </a:r>
          </a:p>
        </p:txBody>
      </p:sp>
      <p:sp>
        <p:nvSpPr>
          <p:cNvPr id="3" name="Content Placeholder 2"/>
          <p:cNvSpPr>
            <a:spLocks noGrp="1"/>
          </p:cNvSpPr>
          <p:nvPr>
            <p:ph idx="1"/>
          </p:nvPr>
        </p:nvSpPr>
        <p:spPr>
          <a:xfrm>
            <a:off x="0" y="381000"/>
            <a:ext cx="9144000" cy="4495800"/>
          </a:xfrm>
        </p:spPr>
        <p:txBody>
          <a:bodyPr>
            <a:noAutofit/>
          </a:bodyPr>
          <a:lstStyle/>
          <a:p>
            <a:pPr algn="just" eaLnBrk="1" hangingPunct="1">
              <a:lnSpc>
                <a:spcPct val="16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For </a:t>
            </a:r>
            <a:r>
              <a:rPr lang="en-US" sz="2800" b="1" dirty="0" smtClean="0">
                <a:latin typeface="Times New Roman" panose="02020603050405020304" pitchFamily="18" charset="0"/>
                <a:cs typeface="Times New Roman" panose="02020603050405020304" pitchFamily="18" charset="0"/>
              </a:rPr>
              <a:t>example</a:t>
            </a:r>
            <a:r>
              <a:rPr lang="en-US" sz="2800" dirty="0" smtClean="0">
                <a:latin typeface="Times New Roman" panose="02020603050405020304" pitchFamily="18" charset="0"/>
                <a:cs typeface="Times New Roman" panose="02020603050405020304" pitchFamily="18" charset="0"/>
              </a:rPr>
              <a:t>, the </a:t>
            </a:r>
            <a:r>
              <a:rPr lang="en-US" sz="2800" b="1" dirty="0" smtClean="0">
                <a:latin typeface="Times New Roman" panose="02020603050405020304" pitchFamily="18" charset="0"/>
                <a:cs typeface="Times New Roman" panose="02020603050405020304" pitchFamily="18" charset="0"/>
              </a:rPr>
              <a:t>mask</a:t>
            </a:r>
            <a:r>
              <a:rPr lang="en-US" sz="2800" dirty="0" smtClean="0">
                <a:latin typeface="Times New Roman" panose="02020603050405020304" pitchFamily="18" charset="0"/>
                <a:cs typeface="Times New Roman" panose="02020603050405020304" pitchFamily="18" charset="0"/>
              </a:rPr>
              <a:t> for a </a:t>
            </a:r>
            <a:r>
              <a:rPr lang="en-US" sz="2800" b="1" dirty="0" smtClean="0">
                <a:solidFill>
                  <a:srgbClr val="9900FF"/>
                </a:solidFill>
                <a:latin typeface="Times New Roman" panose="02020603050405020304" pitchFamily="18" charset="0"/>
                <a:cs typeface="Times New Roman" panose="02020603050405020304" pitchFamily="18" charset="0"/>
              </a:rPr>
              <a:t>class A address </a:t>
            </a:r>
            <a:r>
              <a:rPr lang="en-US" sz="2800" dirty="0" smtClean="0">
                <a:latin typeface="Times New Roman" panose="02020603050405020304" pitchFamily="18" charset="0"/>
                <a:cs typeface="Times New Roman" panose="02020603050405020304" pitchFamily="18" charset="0"/>
              </a:rPr>
              <a:t>has </a:t>
            </a:r>
            <a:r>
              <a:rPr lang="en-US" sz="2800" b="1" dirty="0" smtClean="0">
                <a:solidFill>
                  <a:srgbClr val="006600"/>
                </a:solidFill>
                <a:latin typeface="Times New Roman" panose="02020603050405020304" pitchFamily="18" charset="0"/>
                <a:cs typeface="Times New Roman" panose="02020603050405020304" pitchFamily="18" charset="0"/>
              </a:rPr>
              <a:t>eight 1s</a:t>
            </a:r>
            <a:r>
              <a:rPr lang="en-US" sz="2800" dirty="0" smtClean="0">
                <a:latin typeface="Times New Roman" panose="02020603050405020304" pitchFamily="18" charset="0"/>
                <a:cs typeface="Times New Roman" panose="02020603050405020304" pitchFamily="18" charset="0"/>
              </a:rPr>
              <a:t>, </a:t>
            </a:r>
          </a:p>
          <a:p>
            <a:pPr marL="0" indent="0" algn="just" eaLnBrk="1" hangingPunct="1">
              <a:lnSpc>
                <a:spcPct val="160000"/>
              </a:lnSpc>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which means the </a:t>
            </a:r>
            <a:r>
              <a:rPr lang="en-US" sz="2800" b="1" dirty="0" smtClean="0">
                <a:latin typeface="Times New Roman" panose="02020603050405020304" pitchFamily="18" charset="0"/>
                <a:cs typeface="Times New Roman" panose="02020603050405020304" pitchFamily="18" charset="0"/>
              </a:rPr>
              <a:t>first 8 bits </a:t>
            </a:r>
            <a:r>
              <a:rPr lang="en-US" sz="2800" dirty="0" smtClean="0">
                <a:latin typeface="Times New Roman" panose="02020603050405020304" pitchFamily="18" charset="0"/>
                <a:cs typeface="Times New Roman" panose="02020603050405020304" pitchFamily="18" charset="0"/>
              </a:rPr>
              <a:t>of </a:t>
            </a:r>
            <a:r>
              <a:rPr lang="en-US" sz="2800" b="1" dirty="0" smtClean="0">
                <a:solidFill>
                  <a:srgbClr val="0000CC"/>
                </a:solidFill>
                <a:latin typeface="Times New Roman" panose="02020603050405020304" pitchFamily="18" charset="0"/>
                <a:cs typeface="Times New Roman" panose="02020603050405020304" pitchFamily="18" charset="0"/>
              </a:rPr>
              <a:t>any address </a:t>
            </a:r>
            <a:r>
              <a:rPr lang="en-US" sz="2800" dirty="0" smtClean="0">
                <a:latin typeface="Times New Roman" panose="02020603050405020304" pitchFamily="18" charset="0"/>
                <a:cs typeface="Times New Roman" panose="02020603050405020304" pitchFamily="18" charset="0"/>
              </a:rPr>
              <a:t>in </a:t>
            </a:r>
            <a:r>
              <a:rPr lang="en-US" sz="2800" b="1" dirty="0" smtClean="0">
                <a:solidFill>
                  <a:srgbClr val="0000CC"/>
                </a:solidFill>
                <a:latin typeface="Times New Roman" panose="02020603050405020304" pitchFamily="18" charset="0"/>
                <a:cs typeface="Times New Roman" panose="02020603050405020304" pitchFamily="18" charset="0"/>
              </a:rPr>
              <a:t>class A </a:t>
            </a:r>
            <a:r>
              <a:rPr lang="en-US" sz="2800" dirty="0" smtClean="0">
                <a:latin typeface="Times New Roman" panose="02020603050405020304" pitchFamily="18" charset="0"/>
                <a:cs typeface="Times New Roman" panose="02020603050405020304" pitchFamily="18" charset="0"/>
              </a:rPr>
              <a:t>	define the 	</a:t>
            </a:r>
            <a:r>
              <a:rPr lang="en-US" sz="2800" b="1" dirty="0" smtClean="0">
                <a:solidFill>
                  <a:srgbClr val="FF0000"/>
                </a:solidFill>
                <a:latin typeface="Times New Roman" panose="02020603050405020304" pitchFamily="18" charset="0"/>
                <a:cs typeface="Times New Roman" panose="02020603050405020304" pitchFamily="18" charset="0"/>
              </a:rPr>
              <a:t>network ID</a:t>
            </a:r>
            <a:r>
              <a:rPr lang="en-US" sz="2800" dirty="0" smtClean="0">
                <a:latin typeface="Times New Roman" panose="02020603050405020304" pitchFamily="18" charset="0"/>
                <a:cs typeface="Times New Roman" panose="02020603050405020304" pitchFamily="18" charset="0"/>
              </a:rPr>
              <a:t>; the </a:t>
            </a:r>
            <a:r>
              <a:rPr lang="en-US" sz="2800" b="1" dirty="0" smtClean="0">
                <a:latin typeface="Times New Roman" panose="02020603050405020304" pitchFamily="18" charset="0"/>
                <a:cs typeface="Times New Roman" panose="02020603050405020304" pitchFamily="18" charset="0"/>
              </a:rPr>
              <a:t>next</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24 bits </a:t>
            </a:r>
            <a:r>
              <a:rPr lang="en-US" sz="2800" dirty="0" smtClean="0">
                <a:latin typeface="Times New Roman" panose="02020603050405020304" pitchFamily="18" charset="0"/>
                <a:cs typeface="Times New Roman" panose="02020603050405020304" pitchFamily="18" charset="0"/>
              </a:rPr>
              <a:t>define the 	</a:t>
            </a:r>
            <a:r>
              <a:rPr lang="en-US" sz="2800" b="1" dirty="0" smtClean="0">
                <a:solidFill>
                  <a:srgbClr val="FF0000"/>
                </a:solidFill>
                <a:latin typeface="Times New Roman" panose="02020603050405020304" pitchFamily="18" charset="0"/>
                <a:cs typeface="Times New Roman" panose="02020603050405020304" pitchFamily="18" charset="0"/>
              </a:rPr>
              <a:t>host ID.</a:t>
            </a:r>
          </a:p>
          <a:p>
            <a:pPr algn="just" eaLnBrk="1" hangingPunct="1">
              <a:lnSpc>
                <a:spcPct val="160000"/>
              </a:lnSpc>
              <a:spcBef>
                <a:spcPts val="0"/>
              </a:spcBef>
              <a:buFont typeface="Wingdings" panose="05000000000000000000" pitchFamily="2" charset="2"/>
              <a:buChar char="§"/>
              <a:defRPr/>
            </a:pPr>
            <a:endParaRPr lang="en-US" sz="2800" dirty="0" smtClean="0">
              <a:latin typeface="Times New Roman" panose="02020603050405020304" pitchFamily="18" charset="0"/>
              <a:cs typeface="Times New Roman" panose="02020603050405020304" pitchFamily="18" charset="0"/>
            </a:endParaRPr>
          </a:p>
          <a:p>
            <a:pPr algn="just" eaLnBrk="1" hangingPunct="1">
              <a:lnSpc>
                <a:spcPct val="160000"/>
              </a:lnSpc>
              <a:spcBef>
                <a:spcPts val="0"/>
              </a:spcBef>
              <a:buFont typeface="Wingdings" panose="05000000000000000000" pitchFamily="2" charset="2"/>
              <a:buChar char="§"/>
              <a:defRPr/>
            </a:pPr>
            <a:endParaRPr lang="en-US" sz="2800" dirty="0" smtClean="0">
              <a:latin typeface="Times New Roman" panose="02020603050405020304" pitchFamily="18" charset="0"/>
              <a:cs typeface="Times New Roman" panose="02020603050405020304" pitchFamily="18" charset="0"/>
            </a:endParaRPr>
          </a:p>
          <a:p>
            <a:pPr algn="just" eaLnBrk="1" hangingPunct="1">
              <a:lnSpc>
                <a:spcPct val="160000"/>
              </a:lnSpc>
              <a:spcBef>
                <a:spcPts val="0"/>
              </a:spcBef>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p:txBody>
      </p:sp>
      <p:pic>
        <p:nvPicPr>
          <p:cNvPr id="18436" name="Picture 4"/>
          <p:cNvPicPr>
            <a:picLocks noChangeAspect="1" noChangeArrowheads="1"/>
          </p:cNvPicPr>
          <p:nvPr/>
        </p:nvPicPr>
        <p:blipFill>
          <a:blip r:embed="rId3"/>
          <a:srcRect/>
          <a:stretch>
            <a:fillRect/>
          </a:stretch>
        </p:blipFill>
        <p:spPr bwMode="auto">
          <a:xfrm>
            <a:off x="160283" y="3505200"/>
            <a:ext cx="8823434" cy="2851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23</a:t>
            </a:fld>
            <a:endParaRPr lang="en-US"/>
          </a:p>
        </p:txBody>
      </p:sp>
    </p:spTree>
    <p:extLst>
      <p:ext uri="{BB962C8B-B14F-4D97-AF65-F5344CB8AC3E}">
        <p14:creationId xmlns:p14="http://schemas.microsoft.com/office/powerpoint/2010/main" val="243491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pPr eaLnBrk="1" hangingPunct="1">
              <a:defRPr/>
            </a:pPr>
            <a:r>
              <a:rPr lang="en-US" sz="3200" b="1" dirty="0"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Subnetting </a:t>
            </a:r>
            <a:endParaRPr lang="en-US" sz="32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idx="1"/>
          </p:nvPr>
        </p:nvSpPr>
        <p:spPr>
          <a:xfrm>
            <a:off x="152400" y="533400"/>
            <a:ext cx="8915400" cy="6324600"/>
          </a:xfrm>
        </p:spPr>
        <p:txBody>
          <a:bodyPr/>
          <a:lstStyle/>
          <a:p>
            <a:pPr algn="just">
              <a:lnSpc>
                <a:spcPct val="150000"/>
              </a:lnSpc>
              <a:spcBef>
                <a:spcPts val="0"/>
              </a:spcBef>
              <a:buFont typeface="Wingdings" panose="05000000000000000000" pitchFamily="2" charset="2"/>
              <a:buChar char="§"/>
            </a:pPr>
            <a:r>
              <a:rPr lang="en-GB" sz="2800" b="1" dirty="0" err="1">
                <a:solidFill>
                  <a:srgbClr val="FF0000"/>
                </a:solidFill>
                <a:latin typeface="Times New Roman" panose="02020603050405020304" pitchFamily="18" charset="0"/>
                <a:cs typeface="Times New Roman" panose="02020603050405020304" pitchFamily="18" charset="0"/>
              </a:rPr>
              <a:t>Subnetting</a:t>
            </a:r>
            <a:r>
              <a:rPr lang="en-GB" sz="2800" b="1"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 a</a:t>
            </a:r>
            <a:r>
              <a:rPr lang="en-GB" sz="2800" b="1" dirty="0">
                <a:latin typeface="Times New Roman" panose="02020603050405020304" pitchFamily="18" charset="0"/>
                <a:cs typeface="Times New Roman" panose="02020603050405020304" pitchFamily="18" charset="0"/>
              </a:rPr>
              <a:t> method </a:t>
            </a:r>
            <a:r>
              <a:rPr lang="en-GB" sz="2800" dirty="0">
                <a:latin typeface="Times New Roman" panose="02020603050405020304" pitchFamily="18" charset="0"/>
                <a:cs typeface="Times New Roman" panose="02020603050405020304" pitchFamily="18" charset="0"/>
              </a:rPr>
              <a:t>of</a:t>
            </a:r>
            <a:r>
              <a:rPr lang="en-GB" sz="2800" b="1" dirty="0">
                <a:latin typeface="Times New Roman" panose="02020603050405020304" pitchFamily="18" charset="0"/>
                <a:cs typeface="Times New Roman" panose="02020603050405020304" pitchFamily="18" charset="0"/>
              </a:rPr>
              <a:t> dividing </a:t>
            </a:r>
            <a:r>
              <a:rPr lang="en-GB" sz="2800" dirty="0">
                <a:latin typeface="Times New Roman" panose="02020603050405020304" pitchFamily="18" charset="0"/>
                <a:cs typeface="Times New Roman" panose="02020603050405020304" pitchFamily="18" charset="0"/>
              </a:rPr>
              <a:t>a</a:t>
            </a:r>
            <a:r>
              <a:rPr lang="en-GB" sz="2800" b="1" dirty="0">
                <a:latin typeface="Times New Roman" panose="02020603050405020304" pitchFamily="18" charset="0"/>
                <a:cs typeface="Times New Roman" panose="02020603050405020304" pitchFamily="18" charset="0"/>
              </a:rPr>
              <a:t> single physical network </a:t>
            </a:r>
            <a:r>
              <a:rPr lang="en-GB" sz="2800" dirty="0">
                <a:latin typeface="Times New Roman" panose="02020603050405020304" pitchFamily="18" charset="0"/>
                <a:cs typeface="Times New Roman" panose="02020603050405020304" pitchFamily="18" charset="0"/>
              </a:rPr>
              <a:t>into</a:t>
            </a:r>
            <a:r>
              <a:rPr lang="en-GB" sz="2800" b="1" dirty="0">
                <a:latin typeface="Times New Roman" panose="02020603050405020304" pitchFamily="18" charset="0"/>
                <a:cs typeface="Times New Roman" panose="02020603050405020304" pitchFamily="18" charset="0"/>
              </a:rPr>
              <a:t> logical sub-networks (subnets)</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b="1" dirty="0" err="1" smtClean="0">
                <a:latin typeface="Times New Roman" panose="02020603050405020304" pitchFamily="18" charset="0"/>
                <a:cs typeface="Times New Roman" panose="02020603050405020304" pitchFamily="18" charset="0"/>
              </a:rPr>
              <a:t>Subnetting</a:t>
            </a:r>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allows a </a:t>
            </a:r>
            <a:r>
              <a:rPr lang="en-GB" sz="2800" b="1" dirty="0">
                <a:solidFill>
                  <a:srgbClr val="006600"/>
                </a:solidFill>
                <a:latin typeface="Times New Roman" panose="02020603050405020304" pitchFamily="18" charset="0"/>
                <a:cs typeface="Times New Roman" panose="02020603050405020304" pitchFamily="18" charset="0"/>
              </a:rPr>
              <a:t>business</a:t>
            </a:r>
            <a:r>
              <a:rPr lang="en-GB" sz="2800" dirty="0">
                <a:latin typeface="Times New Roman" panose="02020603050405020304" pitchFamily="18" charset="0"/>
                <a:cs typeface="Times New Roman" panose="02020603050405020304" pitchFamily="18" charset="0"/>
              </a:rPr>
              <a:t> to </a:t>
            </a:r>
            <a:r>
              <a:rPr lang="en-GB" sz="2800" b="1" dirty="0">
                <a:solidFill>
                  <a:srgbClr val="006600"/>
                </a:solidFill>
                <a:latin typeface="Times New Roman" panose="02020603050405020304" pitchFamily="18" charset="0"/>
                <a:cs typeface="Times New Roman" panose="02020603050405020304" pitchFamily="18" charset="0"/>
              </a:rPr>
              <a:t>expand</a:t>
            </a:r>
            <a:r>
              <a:rPr lang="en-GB" sz="2800" dirty="0">
                <a:latin typeface="Times New Roman" panose="02020603050405020304" pitchFamily="18" charset="0"/>
                <a:cs typeface="Times New Roman" panose="02020603050405020304" pitchFamily="18" charset="0"/>
              </a:rPr>
              <a:t> its </a:t>
            </a:r>
            <a:r>
              <a:rPr lang="en-GB" sz="2800" b="1" dirty="0">
                <a:solidFill>
                  <a:srgbClr val="006600"/>
                </a:solidFill>
                <a:latin typeface="Times New Roman" panose="02020603050405020304" pitchFamily="18" charset="0"/>
                <a:cs typeface="Times New Roman" panose="02020603050405020304" pitchFamily="18" charset="0"/>
              </a:rPr>
              <a:t>network</a:t>
            </a:r>
            <a:r>
              <a:rPr lang="en-GB" sz="2800" dirty="0">
                <a:latin typeface="Times New Roman" panose="02020603050405020304" pitchFamily="18" charset="0"/>
                <a:cs typeface="Times New Roman" panose="02020603050405020304" pitchFamily="18" charset="0"/>
              </a:rPr>
              <a:t> without requiring a </a:t>
            </a:r>
            <a:r>
              <a:rPr lang="en-GB" sz="2800" b="1" dirty="0">
                <a:solidFill>
                  <a:srgbClr val="9900FF"/>
                </a:solidFill>
                <a:latin typeface="Times New Roman" panose="02020603050405020304" pitchFamily="18" charset="0"/>
                <a:cs typeface="Times New Roman" panose="02020603050405020304" pitchFamily="18" charset="0"/>
              </a:rPr>
              <a:t>new network number </a:t>
            </a:r>
            <a:r>
              <a:rPr lang="en-GB" sz="2800" dirty="0">
                <a:latin typeface="Times New Roman" panose="02020603050405020304" pitchFamily="18" charset="0"/>
                <a:cs typeface="Times New Roman" panose="02020603050405020304" pitchFamily="18" charset="0"/>
              </a:rPr>
              <a:t>from its </a:t>
            </a:r>
            <a:r>
              <a:rPr lang="en-GB" sz="2800" b="1" dirty="0">
                <a:solidFill>
                  <a:srgbClr val="FF0000"/>
                </a:solidFill>
                <a:latin typeface="Times New Roman" panose="02020603050405020304" pitchFamily="18" charset="0"/>
                <a:cs typeface="Times New Roman" panose="02020603050405020304" pitchFamily="18" charset="0"/>
              </a:rPr>
              <a:t>Internet service provider.</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 </a:t>
            </a:r>
            <a:r>
              <a:rPr lang="en-GB" sz="2800" b="1" dirty="0">
                <a:latin typeface="Times New Roman" panose="02020603050405020304" pitchFamily="18" charset="0"/>
                <a:cs typeface="Times New Roman" panose="02020603050405020304" pitchFamily="18" charset="0"/>
              </a:rPr>
              <a:t>goal</a:t>
            </a:r>
            <a:r>
              <a:rPr lang="en-GB" sz="2800" dirty="0">
                <a:latin typeface="Times New Roman" panose="02020603050405020304" pitchFamily="18" charset="0"/>
                <a:cs typeface="Times New Roman" panose="02020603050405020304" pitchFamily="18" charset="0"/>
              </a:rPr>
              <a:t> of </a:t>
            </a:r>
            <a:r>
              <a:rPr lang="en-GB" sz="2800" b="1" dirty="0" err="1">
                <a:latin typeface="Times New Roman" panose="02020603050405020304" pitchFamily="18" charset="0"/>
                <a:cs typeface="Times New Roman" panose="02020603050405020304" pitchFamily="18" charset="0"/>
              </a:rPr>
              <a:t>subnetting</a:t>
            </a:r>
            <a:r>
              <a:rPr lang="en-GB" sz="2800" dirty="0">
                <a:latin typeface="Times New Roman" panose="02020603050405020304" pitchFamily="18" charset="0"/>
                <a:cs typeface="Times New Roman" panose="02020603050405020304" pitchFamily="18" charset="0"/>
              </a:rPr>
              <a:t> is to </a:t>
            </a:r>
            <a:r>
              <a:rPr lang="en-GB" sz="2800" b="1" dirty="0">
                <a:latin typeface="Times New Roman" panose="02020603050405020304" pitchFamily="18" charset="0"/>
                <a:cs typeface="Times New Roman" panose="02020603050405020304" pitchFamily="18" charset="0"/>
              </a:rPr>
              <a:t>create</a:t>
            </a:r>
            <a:r>
              <a:rPr lang="en-GB" sz="2800" dirty="0">
                <a:latin typeface="Times New Roman" panose="02020603050405020304" pitchFamily="18" charset="0"/>
                <a:cs typeface="Times New Roman" panose="02020603050405020304" pitchFamily="18" charset="0"/>
              </a:rPr>
              <a:t> a </a:t>
            </a:r>
            <a:r>
              <a:rPr lang="en-GB" sz="2800" b="1" dirty="0">
                <a:solidFill>
                  <a:srgbClr val="0000CC"/>
                </a:solidFill>
                <a:latin typeface="Times New Roman" panose="02020603050405020304" pitchFamily="18" charset="0"/>
                <a:cs typeface="Times New Roman" panose="02020603050405020304" pitchFamily="18" charset="0"/>
              </a:rPr>
              <a:t>fast</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efficient</a:t>
            </a:r>
            <a:r>
              <a:rPr lang="en-GB" sz="2800" dirty="0">
                <a:latin typeface="Times New Roman" panose="02020603050405020304" pitchFamily="18" charset="0"/>
                <a:cs typeface="Times New Roman" panose="02020603050405020304" pitchFamily="18" charset="0"/>
              </a:rPr>
              <a:t>, and </a:t>
            </a:r>
            <a:r>
              <a:rPr lang="en-GB" sz="2800" b="1" dirty="0">
                <a:solidFill>
                  <a:srgbClr val="0000CC"/>
                </a:solidFill>
                <a:latin typeface="Times New Roman" panose="02020603050405020304" pitchFamily="18" charset="0"/>
                <a:cs typeface="Times New Roman" panose="02020603050405020304" pitchFamily="18" charset="0"/>
              </a:rPr>
              <a:t>resilient</a:t>
            </a:r>
            <a:r>
              <a:rPr lang="en-GB" sz="2800" dirty="0">
                <a:latin typeface="Times New Roman" panose="02020603050405020304" pitchFamily="18" charset="0"/>
                <a:cs typeface="Times New Roman" panose="02020603050405020304" pitchFamily="18" charset="0"/>
              </a:rPr>
              <a:t> </a:t>
            </a:r>
            <a:r>
              <a:rPr lang="en-GB" sz="2800" b="1" dirty="0">
                <a:solidFill>
                  <a:srgbClr val="0000CC"/>
                </a:solidFill>
                <a:latin typeface="Times New Roman" panose="02020603050405020304" pitchFamily="18" charset="0"/>
                <a:cs typeface="Times New Roman" panose="02020603050405020304" pitchFamily="18" charset="0"/>
              </a:rPr>
              <a:t>computer network</a:t>
            </a:r>
            <a:r>
              <a:rPr lang="en-GB" sz="2800" dirty="0">
                <a:latin typeface="Times New Roman" panose="02020603050405020304" pitchFamily="18" charset="0"/>
                <a:cs typeface="Times New Roman" panose="02020603050405020304" pitchFamily="18" charset="0"/>
              </a:rPr>
              <a:t>.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As </a:t>
            </a:r>
            <a:r>
              <a:rPr lang="en-GB" sz="2800" b="1" dirty="0">
                <a:latin typeface="Times New Roman" panose="02020603050405020304" pitchFamily="18" charset="0"/>
                <a:cs typeface="Times New Roman" panose="02020603050405020304" pitchFamily="18" charset="0"/>
              </a:rPr>
              <a:t>networks</a:t>
            </a:r>
            <a:r>
              <a:rPr lang="en-GB" sz="2800" dirty="0">
                <a:latin typeface="Times New Roman" panose="02020603050405020304" pitchFamily="18" charset="0"/>
                <a:cs typeface="Times New Roman" panose="02020603050405020304" pitchFamily="18" charset="0"/>
              </a:rPr>
              <a:t> become </a:t>
            </a:r>
            <a:r>
              <a:rPr lang="en-GB" sz="2800" b="1" dirty="0">
                <a:latin typeface="Times New Roman" panose="02020603050405020304" pitchFamily="18" charset="0"/>
                <a:cs typeface="Times New Roman" panose="02020603050405020304" pitchFamily="18" charset="0"/>
              </a:rPr>
              <a:t>larger</a:t>
            </a:r>
            <a:r>
              <a:rPr lang="en-GB" sz="2800" dirty="0">
                <a:latin typeface="Times New Roman" panose="02020603050405020304" pitchFamily="18" charset="0"/>
                <a:cs typeface="Times New Roman" panose="02020603050405020304" pitchFamily="18" charset="0"/>
              </a:rPr>
              <a:t> and more </a:t>
            </a:r>
            <a:r>
              <a:rPr lang="en-GB" sz="2800" b="1" dirty="0">
                <a:latin typeface="Times New Roman" panose="02020603050405020304" pitchFamily="18" charset="0"/>
                <a:cs typeface="Times New Roman" panose="02020603050405020304" pitchFamily="18" charset="0"/>
              </a:rPr>
              <a:t>complex</a:t>
            </a:r>
            <a:r>
              <a:rPr lang="en-GB" sz="2800" dirty="0">
                <a:latin typeface="Times New Roman" panose="02020603050405020304" pitchFamily="18" charset="0"/>
                <a:cs typeface="Times New Roman" panose="02020603050405020304" pitchFamily="18" charset="0"/>
              </a:rPr>
              <a:t>, the </a:t>
            </a:r>
            <a:r>
              <a:rPr lang="en-GB" sz="2800" b="1" dirty="0">
                <a:solidFill>
                  <a:srgbClr val="660033"/>
                </a:solidFill>
                <a:latin typeface="Times New Roman" panose="02020603050405020304" pitchFamily="18" charset="0"/>
                <a:cs typeface="Times New Roman" panose="02020603050405020304" pitchFamily="18" charset="0"/>
              </a:rPr>
              <a:t>traffic traveling</a:t>
            </a:r>
            <a:r>
              <a:rPr lang="en-GB" sz="2800" dirty="0">
                <a:latin typeface="Times New Roman" panose="02020603050405020304" pitchFamily="18" charset="0"/>
                <a:cs typeface="Times New Roman" panose="02020603050405020304" pitchFamily="18" charset="0"/>
              </a:rPr>
              <a:t> through them </a:t>
            </a:r>
            <a:r>
              <a:rPr lang="en-GB" sz="2800" b="1" dirty="0">
                <a:latin typeface="Times New Roman" panose="02020603050405020304" pitchFamily="18" charset="0"/>
                <a:cs typeface="Times New Roman" panose="02020603050405020304" pitchFamily="18" charset="0"/>
              </a:rPr>
              <a:t>needs</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more</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efficient routes</a:t>
            </a:r>
            <a:r>
              <a:rPr lang="en-GB"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lstStyle/>
          <a:p>
            <a:pPr eaLnBrk="1" hangingPunct="1">
              <a:defRPr/>
            </a:pPr>
            <a:r>
              <a:rPr lang="en-US" sz="3200" b="1" dirty="0" err="1"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Subnetting</a:t>
            </a:r>
            <a:r>
              <a:rPr lang="en-US" sz="3200" b="1" dirty="0" smtClean="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32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idx="1"/>
          </p:nvPr>
        </p:nvSpPr>
        <p:spPr>
          <a:xfrm>
            <a:off x="76200" y="381000"/>
            <a:ext cx="8915400" cy="6477000"/>
          </a:xfrm>
        </p:spPr>
        <p:txBody>
          <a:bodyPr/>
          <a:lstStyle/>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If all </a:t>
            </a:r>
            <a:r>
              <a:rPr lang="en-GB" sz="2700" b="1" dirty="0">
                <a:solidFill>
                  <a:srgbClr val="FF0000"/>
                </a:solidFill>
                <a:latin typeface="Times New Roman" panose="02020603050405020304" pitchFamily="18" charset="0"/>
                <a:cs typeface="Times New Roman" panose="02020603050405020304" pitchFamily="18" charset="0"/>
              </a:rPr>
              <a:t>network traffic </a:t>
            </a:r>
            <a:r>
              <a:rPr lang="en-GB" sz="2700" dirty="0">
                <a:latin typeface="Times New Roman" panose="02020603050405020304" pitchFamily="18" charset="0"/>
                <a:cs typeface="Times New Roman" panose="02020603050405020304" pitchFamily="18" charset="0"/>
              </a:rPr>
              <a:t>was </a:t>
            </a:r>
            <a:r>
              <a:rPr lang="en-GB" sz="2700" b="1" dirty="0">
                <a:latin typeface="Times New Roman" panose="02020603050405020304" pitchFamily="18" charset="0"/>
                <a:cs typeface="Times New Roman" panose="02020603050405020304" pitchFamily="18" charset="0"/>
              </a:rPr>
              <a:t>traveling</a:t>
            </a:r>
            <a:r>
              <a:rPr lang="en-GB" sz="2700" dirty="0">
                <a:latin typeface="Times New Roman" panose="02020603050405020304" pitchFamily="18" charset="0"/>
                <a:cs typeface="Times New Roman" panose="02020603050405020304" pitchFamily="18" charset="0"/>
              </a:rPr>
              <a:t> across the </a:t>
            </a:r>
            <a:r>
              <a:rPr lang="en-GB" sz="2700" b="1" dirty="0">
                <a:latin typeface="Times New Roman" panose="02020603050405020304" pitchFamily="18" charset="0"/>
                <a:cs typeface="Times New Roman" panose="02020603050405020304" pitchFamily="18" charset="0"/>
              </a:rPr>
              <a:t>system</a:t>
            </a:r>
            <a:r>
              <a:rPr lang="en-GB" sz="2700" dirty="0">
                <a:latin typeface="Times New Roman" panose="02020603050405020304" pitchFamily="18" charset="0"/>
                <a:cs typeface="Times New Roman" panose="02020603050405020304" pitchFamily="18" charset="0"/>
              </a:rPr>
              <a:t> at the </a:t>
            </a:r>
            <a:r>
              <a:rPr lang="en-GB" sz="2700" b="1" dirty="0">
                <a:latin typeface="Times New Roman" panose="02020603050405020304" pitchFamily="18" charset="0"/>
                <a:cs typeface="Times New Roman" panose="02020603050405020304" pitchFamily="18" charset="0"/>
              </a:rPr>
              <a:t>same time </a:t>
            </a:r>
            <a:r>
              <a:rPr lang="en-GB" sz="2700" dirty="0">
                <a:latin typeface="Times New Roman" panose="02020603050405020304" pitchFamily="18" charset="0"/>
                <a:cs typeface="Times New Roman" panose="02020603050405020304" pitchFamily="18" charset="0"/>
              </a:rPr>
              <a:t>using the </a:t>
            </a:r>
            <a:r>
              <a:rPr lang="en-GB" sz="2700" b="1" dirty="0">
                <a:latin typeface="Times New Roman" panose="02020603050405020304" pitchFamily="18" charset="0"/>
                <a:cs typeface="Times New Roman" panose="02020603050405020304" pitchFamily="18" charset="0"/>
              </a:rPr>
              <a:t>same route</a:t>
            </a:r>
            <a:r>
              <a:rPr lang="en-GB" sz="2700" dirty="0">
                <a:latin typeface="Times New Roman" panose="02020603050405020304" pitchFamily="18" charset="0"/>
                <a:cs typeface="Times New Roman" panose="02020603050405020304" pitchFamily="18" charset="0"/>
              </a:rPr>
              <a:t>, </a:t>
            </a:r>
            <a:r>
              <a:rPr lang="en-GB" sz="2700" b="1" dirty="0">
                <a:solidFill>
                  <a:srgbClr val="9900FF"/>
                </a:solidFill>
                <a:latin typeface="Times New Roman" panose="02020603050405020304" pitchFamily="18" charset="0"/>
                <a:cs typeface="Times New Roman" panose="02020603050405020304" pitchFamily="18" charset="0"/>
              </a:rPr>
              <a:t>bottlenecks</a:t>
            </a:r>
            <a:r>
              <a:rPr lang="en-GB" sz="2700" dirty="0">
                <a:latin typeface="Times New Roman" panose="02020603050405020304" pitchFamily="18" charset="0"/>
                <a:cs typeface="Times New Roman" panose="02020603050405020304" pitchFamily="18" charset="0"/>
              </a:rPr>
              <a:t> and </a:t>
            </a:r>
            <a:r>
              <a:rPr lang="en-GB" sz="2700" b="1" dirty="0">
                <a:solidFill>
                  <a:srgbClr val="9900FF"/>
                </a:solidFill>
                <a:latin typeface="Times New Roman" panose="02020603050405020304" pitchFamily="18" charset="0"/>
                <a:cs typeface="Times New Roman" panose="02020603050405020304" pitchFamily="18" charset="0"/>
              </a:rPr>
              <a:t>congestion</a:t>
            </a:r>
            <a:r>
              <a:rPr lang="en-GB" sz="2700" dirty="0">
                <a:latin typeface="Times New Roman" panose="02020603050405020304" pitchFamily="18" charset="0"/>
                <a:cs typeface="Times New Roman" panose="02020603050405020304" pitchFamily="18" charset="0"/>
              </a:rPr>
              <a:t> would </a:t>
            </a:r>
            <a:r>
              <a:rPr lang="en-GB" sz="2700" b="1" dirty="0">
                <a:latin typeface="Times New Roman" panose="02020603050405020304" pitchFamily="18" charset="0"/>
                <a:cs typeface="Times New Roman" panose="02020603050405020304" pitchFamily="18" charset="0"/>
              </a:rPr>
              <a:t>occur</a:t>
            </a:r>
            <a:r>
              <a:rPr lang="en-GB" sz="2700" dirty="0">
                <a:latin typeface="Times New Roman" panose="02020603050405020304" pitchFamily="18" charset="0"/>
                <a:cs typeface="Times New Roman" panose="02020603050405020304" pitchFamily="18" charset="0"/>
              </a:rPr>
              <a:t> resulting in </a:t>
            </a:r>
            <a:r>
              <a:rPr lang="en-GB" sz="2700" b="1" dirty="0">
                <a:solidFill>
                  <a:srgbClr val="FF0000"/>
                </a:solidFill>
                <a:latin typeface="Times New Roman" panose="02020603050405020304" pitchFamily="18" charset="0"/>
                <a:cs typeface="Times New Roman" panose="02020603050405020304" pitchFamily="18" charset="0"/>
              </a:rPr>
              <a:t>sluggish</a:t>
            </a:r>
            <a:r>
              <a:rPr lang="en-GB" sz="2700" dirty="0">
                <a:latin typeface="Times New Roman" panose="02020603050405020304" pitchFamily="18" charset="0"/>
                <a:cs typeface="Times New Roman" panose="02020603050405020304" pitchFamily="18" charset="0"/>
              </a:rPr>
              <a:t> and </a:t>
            </a:r>
            <a:r>
              <a:rPr lang="en-GB" sz="2700" b="1" dirty="0">
                <a:solidFill>
                  <a:srgbClr val="FF0000"/>
                </a:solidFill>
                <a:latin typeface="Times New Roman" panose="02020603050405020304" pitchFamily="18" charset="0"/>
                <a:cs typeface="Times New Roman" panose="02020603050405020304" pitchFamily="18" charset="0"/>
              </a:rPr>
              <a:t>inefficient</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backlogs</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00" b="1" dirty="0">
                <a:solidFill>
                  <a:srgbClr val="0000CC"/>
                </a:solidFill>
                <a:latin typeface="Times New Roman" panose="02020603050405020304" pitchFamily="18" charset="0"/>
                <a:cs typeface="Times New Roman" panose="02020603050405020304" pitchFamily="18" charset="0"/>
              </a:rPr>
              <a:t>Creating</a:t>
            </a:r>
            <a:r>
              <a:rPr lang="en-GB" sz="2700" dirty="0">
                <a:latin typeface="Times New Roman" panose="02020603050405020304" pitchFamily="18" charset="0"/>
                <a:cs typeface="Times New Roman" panose="02020603050405020304" pitchFamily="18" charset="0"/>
              </a:rPr>
              <a:t> a </a:t>
            </a:r>
            <a:r>
              <a:rPr lang="en-GB" sz="2700" b="1" dirty="0">
                <a:solidFill>
                  <a:srgbClr val="0000CC"/>
                </a:solidFill>
                <a:latin typeface="Times New Roman" panose="02020603050405020304" pitchFamily="18" charset="0"/>
                <a:cs typeface="Times New Roman" panose="02020603050405020304" pitchFamily="18" charset="0"/>
              </a:rPr>
              <a:t>subnet</a:t>
            </a:r>
            <a:r>
              <a:rPr lang="en-GB" sz="2700" dirty="0">
                <a:latin typeface="Times New Roman" panose="02020603050405020304" pitchFamily="18" charset="0"/>
                <a:cs typeface="Times New Roman" panose="02020603050405020304" pitchFamily="18" charset="0"/>
              </a:rPr>
              <a:t> allows you to </a:t>
            </a:r>
            <a:r>
              <a:rPr lang="en-GB" sz="2700" b="1" dirty="0">
                <a:solidFill>
                  <a:srgbClr val="6600CC"/>
                </a:solidFill>
                <a:latin typeface="Times New Roman" panose="02020603050405020304" pitchFamily="18" charset="0"/>
                <a:cs typeface="Times New Roman" panose="02020603050405020304" pitchFamily="18" charset="0"/>
              </a:rPr>
              <a:t>limit</a:t>
            </a:r>
            <a:r>
              <a:rPr lang="en-GB" sz="2700" dirty="0">
                <a:latin typeface="Times New Roman" panose="02020603050405020304" pitchFamily="18" charset="0"/>
                <a:cs typeface="Times New Roman" panose="02020603050405020304" pitchFamily="18" charset="0"/>
              </a:rPr>
              <a:t> the </a:t>
            </a:r>
            <a:r>
              <a:rPr lang="en-GB" sz="2700" b="1" dirty="0">
                <a:solidFill>
                  <a:srgbClr val="6600CC"/>
                </a:solidFill>
                <a:latin typeface="Times New Roman" panose="02020603050405020304" pitchFamily="18" charset="0"/>
                <a:cs typeface="Times New Roman" panose="02020603050405020304" pitchFamily="18" charset="0"/>
              </a:rPr>
              <a:t>number</a:t>
            </a:r>
            <a:r>
              <a:rPr lang="en-GB" sz="2700" dirty="0">
                <a:latin typeface="Times New Roman" panose="02020603050405020304" pitchFamily="18" charset="0"/>
                <a:cs typeface="Times New Roman" panose="02020603050405020304" pitchFamily="18" charset="0"/>
              </a:rPr>
              <a:t> of </a:t>
            </a:r>
            <a:r>
              <a:rPr lang="en-GB" sz="2700" b="1" dirty="0">
                <a:solidFill>
                  <a:srgbClr val="6600CC"/>
                </a:solidFill>
                <a:latin typeface="Times New Roman" panose="02020603050405020304" pitchFamily="18" charset="0"/>
                <a:cs typeface="Times New Roman" panose="02020603050405020304" pitchFamily="18" charset="0"/>
              </a:rPr>
              <a:t>routers</a:t>
            </a:r>
            <a:r>
              <a:rPr lang="en-GB" sz="2700" dirty="0">
                <a:latin typeface="Times New Roman" panose="02020603050405020304" pitchFamily="18" charset="0"/>
                <a:cs typeface="Times New Roman" panose="02020603050405020304" pitchFamily="18" charset="0"/>
              </a:rPr>
              <a:t> that </a:t>
            </a:r>
            <a:r>
              <a:rPr lang="en-GB" sz="2700" b="1" dirty="0">
                <a:solidFill>
                  <a:srgbClr val="6600CC"/>
                </a:solidFill>
                <a:latin typeface="Times New Roman" panose="02020603050405020304" pitchFamily="18" charset="0"/>
                <a:cs typeface="Times New Roman" panose="02020603050405020304" pitchFamily="18" charset="0"/>
              </a:rPr>
              <a:t>network</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traffic</a:t>
            </a:r>
            <a:r>
              <a:rPr lang="en-GB" sz="2700" dirty="0">
                <a:latin typeface="Times New Roman" panose="02020603050405020304" pitchFamily="18" charset="0"/>
                <a:cs typeface="Times New Roman" panose="02020603050405020304" pitchFamily="18" charset="0"/>
              </a:rPr>
              <a:t> must </a:t>
            </a:r>
            <a:r>
              <a:rPr lang="en-GB" sz="2700" b="1" dirty="0">
                <a:solidFill>
                  <a:srgbClr val="6600CC"/>
                </a:solidFill>
                <a:latin typeface="Times New Roman" panose="02020603050405020304" pitchFamily="18" charset="0"/>
                <a:cs typeface="Times New Roman" panose="02020603050405020304" pitchFamily="18" charset="0"/>
              </a:rPr>
              <a:t>pass</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through</a:t>
            </a:r>
            <a:r>
              <a:rPr lang="en-GB" sz="2700" dirty="0">
                <a:latin typeface="Times New Roman" panose="02020603050405020304" pitchFamily="18" charset="0"/>
                <a:cs typeface="Times New Roman" panose="02020603050405020304" pitchFamily="18" charset="0"/>
              </a:rPr>
              <a:t>. </a:t>
            </a:r>
            <a:endParaRPr lang="en-GB" sz="27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pPr>
            <a:r>
              <a:rPr lang="en-GB" sz="2700" b="1" dirty="0" err="1" smtClean="0">
                <a:latin typeface="Times New Roman" panose="02020603050405020304" pitchFamily="18" charset="0"/>
                <a:cs typeface="Times New Roman" panose="02020603050405020304" pitchFamily="18" charset="0"/>
              </a:rPr>
              <a:t>Subnetting</a:t>
            </a:r>
            <a:r>
              <a:rPr lang="en-GB" sz="2700" dirty="0" smtClean="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helps to </a:t>
            </a:r>
            <a:r>
              <a:rPr lang="en-GB" sz="2700" b="1" dirty="0">
                <a:latin typeface="Times New Roman" panose="02020603050405020304" pitchFamily="18" charset="0"/>
                <a:cs typeface="Times New Roman" panose="02020603050405020304" pitchFamily="18" charset="0"/>
              </a:rPr>
              <a:t>reduce</a:t>
            </a:r>
            <a:r>
              <a:rPr lang="en-GB" sz="2700" dirty="0">
                <a:latin typeface="Times New Roman" panose="02020603050405020304" pitchFamily="18" charset="0"/>
                <a:cs typeface="Times New Roman" panose="02020603050405020304" pitchFamily="18" charset="0"/>
              </a:rPr>
              <a:t> the </a:t>
            </a:r>
            <a:r>
              <a:rPr lang="en-GB" sz="2700" b="1" dirty="0">
                <a:solidFill>
                  <a:srgbClr val="660033"/>
                </a:solidFill>
                <a:latin typeface="Times New Roman" panose="02020603050405020304" pitchFamily="18" charset="0"/>
                <a:cs typeface="Times New Roman" panose="02020603050405020304" pitchFamily="18" charset="0"/>
              </a:rPr>
              <a:t>network traffic </a:t>
            </a:r>
            <a:r>
              <a:rPr lang="en-GB" sz="2700" dirty="0">
                <a:latin typeface="Times New Roman" panose="02020603050405020304" pitchFamily="18" charset="0"/>
                <a:cs typeface="Times New Roman" panose="02020603050405020304" pitchFamily="18" charset="0"/>
              </a:rPr>
              <a:t>and also </a:t>
            </a:r>
            <a:r>
              <a:rPr lang="en-GB" sz="2700" b="1" dirty="0">
                <a:solidFill>
                  <a:srgbClr val="660033"/>
                </a:solidFill>
                <a:latin typeface="Times New Roman" panose="02020603050405020304" pitchFamily="18" charset="0"/>
                <a:cs typeface="Times New Roman" panose="02020603050405020304" pitchFamily="18" charset="0"/>
              </a:rPr>
              <a:t>conceals network complexity</a:t>
            </a:r>
            <a:r>
              <a:rPr lang="en-GB" sz="27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A network is divided into </a:t>
            </a:r>
            <a:r>
              <a:rPr lang="en-GB" sz="2700" b="1" dirty="0">
                <a:latin typeface="Times New Roman" panose="02020603050405020304" pitchFamily="18" charset="0"/>
                <a:cs typeface="Times New Roman" panose="02020603050405020304" pitchFamily="18" charset="0"/>
              </a:rPr>
              <a:t>several smaller networks</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Each </a:t>
            </a:r>
            <a:r>
              <a:rPr lang="en-GB" sz="2700" b="1" dirty="0">
                <a:solidFill>
                  <a:srgbClr val="6600CC"/>
                </a:solidFill>
                <a:latin typeface="Times New Roman" panose="02020603050405020304" pitchFamily="18" charset="0"/>
                <a:cs typeface="Times New Roman" panose="02020603050405020304" pitchFamily="18" charset="0"/>
              </a:rPr>
              <a:t>smaller network </a:t>
            </a:r>
            <a:r>
              <a:rPr lang="en-GB" sz="2700" dirty="0">
                <a:latin typeface="Times New Roman" panose="02020603050405020304" pitchFamily="18" charset="0"/>
                <a:cs typeface="Times New Roman" panose="02020603050405020304" pitchFamily="18" charset="0"/>
              </a:rPr>
              <a:t>is called a </a:t>
            </a:r>
            <a:r>
              <a:rPr lang="en-GB" sz="2700" b="1" dirty="0">
                <a:solidFill>
                  <a:srgbClr val="FF0000"/>
                </a:solidFill>
                <a:latin typeface="Times New Roman" panose="02020603050405020304" pitchFamily="18" charset="0"/>
                <a:cs typeface="Times New Roman" panose="02020603050405020304" pitchFamily="18" charset="0"/>
              </a:rPr>
              <a:t>subnetwork</a:t>
            </a:r>
            <a:r>
              <a:rPr lang="en-GB" sz="2700" i="1" dirty="0">
                <a:latin typeface="Times New Roman" panose="02020603050405020304" pitchFamily="18" charset="0"/>
                <a:cs typeface="Times New Roman" panose="02020603050405020304" pitchFamily="18" charset="0"/>
              </a:rPr>
              <a:t> or  a </a:t>
            </a:r>
            <a:r>
              <a:rPr lang="en-GB" sz="2700" b="1" dirty="0" smtClean="0">
                <a:solidFill>
                  <a:srgbClr val="FF0000"/>
                </a:solidFill>
                <a:latin typeface="Times New Roman" panose="02020603050405020304" pitchFamily="18" charset="0"/>
                <a:cs typeface="Times New Roman" panose="02020603050405020304" pitchFamily="18" charset="0"/>
              </a:rPr>
              <a:t>subnet</a:t>
            </a:r>
            <a:endParaRPr lang="en-GB" sz="27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25</a:t>
            </a:fld>
            <a:endParaRPr lang="en-US"/>
          </a:p>
        </p:txBody>
      </p:sp>
    </p:spTree>
    <p:extLst>
      <p:ext uri="{BB962C8B-B14F-4D97-AF65-F5344CB8AC3E}">
        <p14:creationId xmlns:p14="http://schemas.microsoft.com/office/powerpoint/2010/main" val="3872184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lstStyle/>
          <a:p>
            <a:r>
              <a:rPr lang="en-GB" sz="2800" b="1" dirty="0" smtClean="0">
                <a:solidFill>
                  <a:srgbClr val="0000CC"/>
                </a:solidFill>
                <a:latin typeface="Times New Roman" panose="02020603050405020304" pitchFamily="18" charset="0"/>
                <a:cs typeface="Times New Roman" panose="02020603050405020304" pitchFamily="18" charset="0"/>
              </a:rPr>
              <a:t/>
            </a:r>
            <a:br>
              <a:rPr lang="en-GB" sz="2800" b="1" dirty="0" smtClean="0">
                <a:solidFill>
                  <a:srgbClr val="0000CC"/>
                </a:solidFill>
                <a:latin typeface="Times New Roman" panose="02020603050405020304" pitchFamily="18" charset="0"/>
                <a:cs typeface="Times New Roman" panose="02020603050405020304" pitchFamily="18" charset="0"/>
              </a:rPr>
            </a:br>
            <a:r>
              <a:rPr lang="en-GB" sz="2800" b="1" dirty="0" smtClean="0">
                <a:solidFill>
                  <a:srgbClr val="0000CC"/>
                </a:solidFill>
                <a:latin typeface="Times New Roman" panose="02020603050405020304" pitchFamily="18" charset="0"/>
                <a:cs typeface="Times New Roman" panose="02020603050405020304" pitchFamily="18" charset="0"/>
              </a:rPr>
              <a:t>What </a:t>
            </a:r>
            <a:r>
              <a:rPr lang="en-GB" sz="2800" b="1" dirty="0">
                <a:solidFill>
                  <a:srgbClr val="0000CC"/>
                </a:solidFill>
                <a:latin typeface="Times New Roman" panose="02020603050405020304" pitchFamily="18" charset="0"/>
                <a:cs typeface="Times New Roman" panose="02020603050405020304" pitchFamily="18" charset="0"/>
              </a:rPr>
              <a:t>is the use of </a:t>
            </a:r>
            <a:r>
              <a:rPr lang="en-GB" sz="2800" b="1" dirty="0" err="1">
                <a:solidFill>
                  <a:srgbClr val="0000CC"/>
                </a:solidFill>
                <a:latin typeface="Times New Roman" panose="02020603050405020304" pitchFamily="18" charset="0"/>
                <a:cs typeface="Times New Roman" panose="02020603050405020304" pitchFamily="18" charset="0"/>
              </a:rPr>
              <a:t>Subnetting</a:t>
            </a:r>
            <a:r>
              <a:rPr lang="en-GB" sz="2800" b="1" dirty="0">
                <a:solidFill>
                  <a:srgbClr val="0000CC"/>
                </a:solidFill>
                <a:latin typeface="Times New Roman" panose="02020603050405020304" pitchFamily="18" charset="0"/>
                <a:cs typeface="Times New Roman" panose="02020603050405020304" pitchFamily="18" charset="0"/>
              </a:rPr>
              <a:t>?</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8600"/>
            <a:ext cx="9144000" cy="6629400"/>
          </a:xfrm>
        </p:spPr>
        <p:txBody>
          <a:bodyPr/>
          <a:lstStyle/>
          <a:p>
            <a:pPr marL="0" indent="0" algn="just">
              <a:lnSpc>
                <a:spcPct val="150000"/>
              </a:lnSpc>
              <a:spcBef>
                <a:spcPts val="0"/>
              </a:spcBef>
              <a:buNone/>
            </a:pPr>
            <a:r>
              <a:rPr lang="en-GB" sz="2600" b="1" dirty="0" smtClean="0">
                <a:solidFill>
                  <a:srgbClr val="FF0000"/>
                </a:solidFill>
                <a:latin typeface="Times New Roman" panose="02020603050405020304" pitchFamily="18" charset="0"/>
                <a:cs typeface="Times New Roman" panose="02020603050405020304" pitchFamily="18" charset="0"/>
              </a:rPr>
              <a:t>1. Reallocating </a:t>
            </a:r>
            <a:r>
              <a:rPr lang="en-GB" sz="2600" b="1" dirty="0">
                <a:solidFill>
                  <a:srgbClr val="FF0000"/>
                </a:solidFill>
                <a:latin typeface="Times New Roman" panose="02020603050405020304" pitchFamily="18" charset="0"/>
                <a:cs typeface="Times New Roman" panose="02020603050405020304" pitchFamily="18" charset="0"/>
              </a:rPr>
              <a:t>IP </a:t>
            </a:r>
            <a:r>
              <a:rPr lang="en-GB" sz="2600" b="1" dirty="0" smtClean="0">
                <a:solidFill>
                  <a:srgbClr val="FF0000"/>
                </a:solidFill>
                <a:latin typeface="Times New Roman" panose="02020603050405020304" pitchFamily="18" charset="0"/>
                <a:cs typeface="Times New Roman" panose="02020603050405020304" pitchFamily="18" charset="0"/>
              </a:rPr>
              <a:t>Addresses</a:t>
            </a:r>
            <a:endParaRPr lang="en-GB" sz="26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limited number </a:t>
            </a:r>
            <a:r>
              <a:rPr lang="en-GB" sz="2600" dirty="0">
                <a:latin typeface="Times New Roman" panose="02020603050405020304" pitchFamily="18" charset="0"/>
                <a:cs typeface="Times New Roman" panose="02020603050405020304" pitchFamily="18" charset="0"/>
              </a:rPr>
              <a:t>of </a:t>
            </a:r>
            <a:r>
              <a:rPr lang="en-GB" sz="2600" b="1" dirty="0">
                <a:solidFill>
                  <a:srgbClr val="6600CC"/>
                </a:solidFill>
                <a:latin typeface="Times New Roman" panose="02020603050405020304" pitchFamily="18" charset="0"/>
                <a:cs typeface="Times New Roman" panose="02020603050405020304" pitchFamily="18" charset="0"/>
              </a:rPr>
              <a:t>host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allocations</a:t>
            </a:r>
            <a:r>
              <a:rPr lang="en-GB" sz="2600" dirty="0">
                <a:latin typeface="Times New Roman" panose="02020603050405020304" pitchFamily="18" charset="0"/>
                <a:cs typeface="Times New Roman" panose="02020603050405020304" pitchFamily="18" charset="0"/>
              </a:rPr>
              <a:t> are </a:t>
            </a:r>
            <a:r>
              <a:rPr lang="en-GB" sz="2600" b="1" dirty="0">
                <a:solidFill>
                  <a:srgbClr val="6600CC"/>
                </a:solidFill>
                <a:latin typeface="Times New Roman" panose="02020603050405020304" pitchFamily="18" charset="0"/>
                <a:cs typeface="Times New Roman" panose="02020603050405020304" pitchFamily="18" charset="0"/>
              </a:rPr>
              <a:t>available</a:t>
            </a:r>
            <a:r>
              <a:rPr lang="en-GB" sz="2600" dirty="0">
                <a:latin typeface="Times New Roman" panose="02020603050405020304" pitchFamily="18" charset="0"/>
                <a:cs typeface="Times New Roman" panose="02020603050405020304" pitchFamily="18" charset="0"/>
              </a:rPr>
              <a:t> for each </a:t>
            </a:r>
            <a:r>
              <a:rPr lang="en-GB" sz="2600" b="1" dirty="0">
                <a:solidFill>
                  <a:srgbClr val="6600CC"/>
                </a:solidFill>
                <a:latin typeface="Times New Roman" panose="02020603050405020304" pitchFamily="18" charset="0"/>
                <a:cs typeface="Times New Roman" panose="02020603050405020304" pitchFamily="18" charset="0"/>
              </a:rPr>
              <a:t>class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a:t>
            </a:r>
            <a:r>
              <a:rPr lang="en-GB" sz="2600" b="1" dirty="0" smtClean="0">
                <a:latin typeface="Times New Roman" panose="02020603050405020304" pitchFamily="18" charset="0"/>
                <a:cs typeface="Times New Roman" panose="02020603050405020304" pitchFamily="18" charset="0"/>
              </a:rPr>
              <a:t>or </a:t>
            </a:r>
            <a:r>
              <a:rPr lang="en-GB" sz="2600" b="1" dirty="0">
                <a:latin typeface="Times New Roman" panose="02020603050405020304" pitchFamily="18" charset="0"/>
                <a:cs typeface="Times New Roman" panose="02020603050405020304" pitchFamily="18" charset="0"/>
              </a:rPr>
              <a:t>example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with more than </a:t>
            </a:r>
            <a:r>
              <a:rPr lang="en-GB" sz="2600" b="1" dirty="0">
                <a:latin typeface="Times New Roman" panose="02020603050405020304" pitchFamily="18" charset="0"/>
                <a:cs typeface="Times New Roman" panose="02020603050405020304" pitchFamily="18" charset="0"/>
              </a:rPr>
              <a:t>254 devices require </a:t>
            </a:r>
            <a:r>
              <a:rPr lang="en-GB" sz="2600" dirty="0">
                <a:latin typeface="Times New Roman" panose="02020603050405020304" pitchFamily="18" charset="0"/>
                <a:cs typeface="Times New Roman" panose="02020603050405020304" pitchFamily="18" charset="0"/>
              </a:rPr>
              <a:t>a </a:t>
            </a:r>
            <a:r>
              <a:rPr lang="en-GB" sz="2600" b="1" dirty="0">
                <a:solidFill>
                  <a:srgbClr val="9900FF"/>
                </a:solidFill>
                <a:latin typeface="Times New Roman" panose="02020603050405020304" pitchFamily="18" charset="0"/>
                <a:cs typeface="Times New Roman" panose="02020603050405020304" pitchFamily="18" charset="0"/>
              </a:rPr>
              <a:t>Class B allocation</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Suppose </a:t>
            </a:r>
            <a:r>
              <a:rPr lang="en-GB" sz="2600" dirty="0">
                <a:latin typeface="Times New Roman" panose="02020603050405020304" pitchFamily="18" charset="0"/>
                <a:cs typeface="Times New Roman" panose="02020603050405020304" pitchFamily="18" charset="0"/>
              </a:rPr>
              <a:t>a </a:t>
            </a:r>
            <a:r>
              <a:rPr lang="en-GB" sz="2600" b="1" dirty="0">
                <a:solidFill>
                  <a:srgbClr val="660033"/>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administrator</a:t>
            </a:r>
            <a:r>
              <a:rPr lang="en-GB" sz="2600" dirty="0">
                <a:latin typeface="Times New Roman" panose="02020603050405020304" pitchFamily="18" charset="0"/>
                <a:cs typeface="Times New Roman" panose="02020603050405020304" pitchFamily="18" charset="0"/>
              </a:rPr>
              <a:t> works with a </a:t>
            </a:r>
            <a:r>
              <a:rPr lang="en-GB" sz="2600" b="1" dirty="0">
                <a:latin typeface="Times New Roman" panose="02020603050405020304" pitchFamily="18" charset="0"/>
                <a:cs typeface="Times New Roman" panose="02020603050405020304" pitchFamily="18" charset="0"/>
              </a:rPr>
              <a:t>Class B</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C</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and needs to </a:t>
            </a:r>
            <a:r>
              <a:rPr lang="en-GB" sz="2600" b="1" dirty="0">
                <a:solidFill>
                  <a:srgbClr val="FF0000"/>
                </a:solidFill>
                <a:latin typeface="Times New Roman" panose="02020603050405020304" pitchFamily="18" charset="0"/>
                <a:cs typeface="Times New Roman" panose="02020603050405020304" pitchFamily="18" charset="0"/>
              </a:rPr>
              <a:t>allocate 150 hosts </a:t>
            </a:r>
            <a:r>
              <a:rPr lang="en-GB" sz="2600" dirty="0">
                <a:latin typeface="Times New Roman" panose="02020603050405020304" pitchFamily="18" charset="0"/>
                <a:cs typeface="Times New Roman" panose="02020603050405020304" pitchFamily="18" charset="0"/>
              </a:rPr>
              <a:t>across </a:t>
            </a:r>
            <a:r>
              <a:rPr lang="en-GB" sz="2600" b="1" dirty="0">
                <a:solidFill>
                  <a:srgbClr val="0000CC"/>
                </a:solidFill>
                <a:latin typeface="Times New Roman" panose="02020603050405020304" pitchFamily="18" charset="0"/>
                <a:cs typeface="Times New Roman" panose="02020603050405020304" pitchFamily="18" charset="0"/>
              </a:rPr>
              <a:t>three physical networks</a:t>
            </a:r>
            <a:r>
              <a:rPr lang="en-GB" sz="2600" dirty="0">
                <a:latin typeface="Times New Roman" panose="02020603050405020304" pitchFamily="18" charset="0"/>
                <a:cs typeface="Times New Roman" panose="02020603050405020304" pitchFamily="18" charset="0"/>
              </a:rPr>
              <a:t> in </a:t>
            </a:r>
            <a:r>
              <a:rPr lang="en-GB" sz="2600" b="1" dirty="0">
                <a:latin typeface="Times New Roman" panose="02020603050405020304" pitchFamily="18" charset="0"/>
                <a:cs typeface="Times New Roman" panose="02020603050405020304" pitchFamily="18" charset="0"/>
              </a:rPr>
              <a:t>three different </a:t>
            </a:r>
            <a:r>
              <a:rPr lang="en-GB" sz="2600" b="1" dirty="0" smtClean="0">
                <a:latin typeface="Times New Roman" panose="02020603050405020304" pitchFamily="18" charset="0"/>
                <a:cs typeface="Times New Roman" panose="02020603050405020304" pitchFamily="18" charset="0"/>
              </a:rPr>
              <a:t>cities</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In </a:t>
            </a:r>
            <a:r>
              <a:rPr lang="en-GB" sz="2600" dirty="0">
                <a:latin typeface="Times New Roman" panose="02020603050405020304" pitchFamily="18" charset="0"/>
                <a:cs typeface="Times New Roman" panose="02020603050405020304" pitchFamily="18" charset="0"/>
              </a:rPr>
              <a:t>that case, they must either </a:t>
            </a:r>
            <a:r>
              <a:rPr lang="en-GB" sz="2600" b="1" dirty="0">
                <a:solidFill>
                  <a:srgbClr val="660033"/>
                </a:solidFill>
                <a:latin typeface="Times New Roman" panose="02020603050405020304" pitchFamily="18" charset="0"/>
                <a:cs typeface="Times New Roman" panose="02020603050405020304" pitchFamily="18" charset="0"/>
              </a:rPr>
              <a:t>request</a:t>
            </a:r>
            <a:r>
              <a:rPr lang="en-GB" sz="2600" dirty="0">
                <a:latin typeface="Times New Roman" panose="02020603050405020304" pitchFamily="18" charset="0"/>
                <a:cs typeface="Times New Roman" panose="02020603050405020304" pitchFamily="18" charset="0"/>
              </a:rPr>
              <a:t> more </a:t>
            </a:r>
            <a:r>
              <a:rPr lang="en-GB" sz="2600" b="1" dirty="0">
                <a:solidFill>
                  <a:srgbClr val="660033"/>
                </a:solidFill>
                <a:latin typeface="Times New Roman" panose="02020603050405020304" pitchFamily="18" charset="0"/>
                <a:cs typeface="Times New Roman" panose="02020603050405020304" pitchFamily="18" charset="0"/>
              </a:rPr>
              <a:t>address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blocks</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each network</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divide</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into </a:t>
            </a:r>
            <a:r>
              <a:rPr lang="en-GB" sz="2600" b="1" dirty="0" smtClean="0">
                <a:solidFill>
                  <a:srgbClr val="9900FF"/>
                </a:solidFill>
                <a:latin typeface="Times New Roman" panose="02020603050405020304" pitchFamily="18" charset="0"/>
                <a:cs typeface="Times New Roman" panose="02020603050405020304" pitchFamily="18" charset="0"/>
              </a:rPr>
              <a:t>subnets;</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that </a:t>
            </a:r>
            <a:r>
              <a:rPr lang="en-GB" sz="2600" dirty="0">
                <a:latin typeface="Times New Roman" panose="02020603050405020304" pitchFamily="18" charset="0"/>
                <a:cs typeface="Times New Roman" panose="02020603050405020304" pitchFamily="18" charset="0"/>
              </a:rPr>
              <a:t>allow </a:t>
            </a:r>
            <a:r>
              <a:rPr lang="en-GB" sz="2600" b="1" dirty="0">
                <a:solidFill>
                  <a:srgbClr val="0000CC"/>
                </a:solidFill>
                <a:latin typeface="Times New Roman" panose="02020603050405020304" pitchFamily="18" charset="0"/>
                <a:cs typeface="Times New Roman" panose="02020603050405020304" pitchFamily="18" charset="0"/>
              </a:rPr>
              <a:t>administrators</a:t>
            </a:r>
            <a:r>
              <a:rPr lang="en-GB" sz="2600" dirty="0">
                <a:latin typeface="Times New Roman" panose="02020603050405020304" pitchFamily="18" charset="0"/>
                <a:cs typeface="Times New Roman" panose="02020603050405020304" pitchFamily="18" charset="0"/>
              </a:rPr>
              <a:t> to use </a:t>
            </a:r>
            <a:r>
              <a:rPr lang="en-GB" sz="2600" b="1" dirty="0">
                <a:solidFill>
                  <a:srgbClr val="0000CC"/>
                </a:solidFill>
                <a:latin typeface="Times New Roman" panose="02020603050405020304" pitchFamily="18" charset="0"/>
                <a:cs typeface="Times New Roman" panose="02020603050405020304" pitchFamily="18" charset="0"/>
              </a:rPr>
              <a:t>one block </a:t>
            </a:r>
            <a:r>
              <a:rPr lang="en-GB" sz="2600" dirty="0">
                <a:latin typeface="Times New Roman" panose="02020603050405020304" pitchFamily="18" charset="0"/>
                <a:cs typeface="Times New Roman" panose="02020603050405020304" pitchFamily="18" charset="0"/>
              </a:rPr>
              <a:t>of </a:t>
            </a:r>
            <a:r>
              <a:rPr lang="en-GB" sz="2600" b="1" dirty="0">
                <a:solidFill>
                  <a:srgbClr val="FF0000"/>
                </a:solidFill>
                <a:latin typeface="Times New Roman" panose="02020603050405020304" pitchFamily="18" charset="0"/>
                <a:cs typeface="Times New Roman" panose="02020603050405020304" pitchFamily="18" charset="0"/>
              </a:rPr>
              <a:t>addresses </a:t>
            </a:r>
            <a:r>
              <a:rPr lang="en-GB" sz="2600" b="1" dirty="0" smtClean="0">
                <a:solidFill>
                  <a:srgbClr val="FF0000"/>
                </a:solidFill>
                <a:latin typeface="Times New Roman" panose="02020603050405020304" pitchFamily="18" charset="0"/>
                <a:cs typeface="Times New Roman" panose="02020603050405020304" pitchFamily="18" charset="0"/>
              </a:rPr>
              <a:t>	across </a:t>
            </a:r>
            <a:r>
              <a:rPr lang="en-GB" sz="2600" b="1" dirty="0">
                <a:solidFill>
                  <a:srgbClr val="FF0000"/>
                </a:solidFill>
                <a:latin typeface="Times New Roman" panose="02020603050405020304" pitchFamily="18" charset="0"/>
                <a:cs typeface="Times New Roman" panose="02020603050405020304" pitchFamily="18" charset="0"/>
              </a:rPr>
              <a:t>multiple physical networks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26</a:t>
            </a:fld>
            <a:endParaRPr lang="en-US"/>
          </a:p>
        </p:txBody>
      </p:sp>
    </p:spTree>
    <p:extLst>
      <p:ext uri="{BB962C8B-B14F-4D97-AF65-F5344CB8AC3E}">
        <p14:creationId xmlns:p14="http://schemas.microsoft.com/office/powerpoint/2010/main" val="937467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4475"/>
          </a:xfrm>
        </p:spPr>
        <p:txBody>
          <a:bodyPr/>
          <a:lstStyle/>
          <a:p>
            <a:r>
              <a:rPr lang="en-GB" sz="2800" b="1" dirty="0" smtClean="0">
                <a:solidFill>
                  <a:srgbClr val="0000CC"/>
                </a:solidFill>
                <a:latin typeface="Times New Roman" panose="02020603050405020304" pitchFamily="18" charset="0"/>
                <a:cs typeface="Times New Roman" panose="02020603050405020304" pitchFamily="18" charset="0"/>
              </a:rPr>
              <a:t/>
            </a:r>
            <a:br>
              <a:rPr lang="en-GB" sz="2800" b="1" dirty="0" smtClean="0">
                <a:solidFill>
                  <a:srgbClr val="0000CC"/>
                </a:solidFill>
                <a:latin typeface="Times New Roman" panose="02020603050405020304" pitchFamily="18" charset="0"/>
                <a:cs typeface="Times New Roman" panose="02020603050405020304" pitchFamily="18" charset="0"/>
              </a:rPr>
            </a:br>
            <a:r>
              <a:rPr lang="en-GB" sz="2800" b="1" dirty="0" smtClean="0">
                <a:solidFill>
                  <a:srgbClr val="0000CC"/>
                </a:solidFill>
                <a:latin typeface="Times New Roman" panose="02020603050405020304" pitchFamily="18" charset="0"/>
                <a:cs typeface="Times New Roman" panose="02020603050405020304" pitchFamily="18" charset="0"/>
              </a:rPr>
              <a:t>What </a:t>
            </a:r>
            <a:r>
              <a:rPr lang="en-GB" sz="2800" b="1" dirty="0">
                <a:solidFill>
                  <a:srgbClr val="0000CC"/>
                </a:solidFill>
                <a:latin typeface="Times New Roman" panose="02020603050405020304" pitchFamily="18" charset="0"/>
                <a:cs typeface="Times New Roman" panose="02020603050405020304" pitchFamily="18" charset="0"/>
              </a:rPr>
              <a:t>is the use of </a:t>
            </a:r>
            <a:r>
              <a:rPr lang="en-GB" sz="2800" b="1" dirty="0" err="1">
                <a:solidFill>
                  <a:srgbClr val="0000CC"/>
                </a:solidFill>
                <a:latin typeface="Times New Roman" panose="02020603050405020304" pitchFamily="18" charset="0"/>
                <a:cs typeface="Times New Roman" panose="02020603050405020304" pitchFamily="18" charset="0"/>
              </a:rPr>
              <a:t>Subnetting</a:t>
            </a:r>
            <a:r>
              <a:rPr lang="en-GB" sz="2800" b="1" dirty="0" smtClean="0">
                <a:solidFill>
                  <a:srgbClr val="0000CC"/>
                </a:solidFill>
                <a:latin typeface="Times New Roman" panose="02020603050405020304" pitchFamily="18" charset="0"/>
                <a:cs typeface="Times New Roman" panose="02020603050405020304" pitchFamily="18" charset="0"/>
              </a:rPr>
              <a:t>?------</a:t>
            </a:r>
            <a:r>
              <a:rPr lang="en-GB" sz="2800" b="1" dirty="0">
                <a:solidFill>
                  <a:srgbClr val="0000CC"/>
                </a:solidFill>
                <a:latin typeface="Times New Roman" panose="02020603050405020304" pitchFamily="18" charset="0"/>
                <a:cs typeface="Times New Roman" panose="02020603050405020304" pitchFamily="18" charset="0"/>
              </a:rPr>
              <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44475"/>
            <a:ext cx="9144000" cy="6613525"/>
          </a:xfrm>
        </p:spPr>
        <p:txBody>
          <a:bodyPr/>
          <a:lstStyle/>
          <a:p>
            <a:pPr marL="0" indent="0" algn="just">
              <a:lnSpc>
                <a:spcPct val="150000"/>
              </a:lnSpc>
              <a:spcBef>
                <a:spcPts val="0"/>
              </a:spcBef>
              <a:buNone/>
            </a:pPr>
            <a:r>
              <a:rPr lang="en-GB" sz="2600" b="1" dirty="0" smtClean="0">
                <a:solidFill>
                  <a:srgbClr val="FF0000"/>
                </a:solidFill>
                <a:latin typeface="Times New Roman" panose="02020603050405020304" pitchFamily="18" charset="0"/>
                <a:cs typeface="Times New Roman" panose="02020603050405020304" pitchFamily="18" charset="0"/>
              </a:rPr>
              <a:t>2. Improves </a:t>
            </a:r>
            <a:r>
              <a:rPr lang="en-GB" sz="2600" b="1" dirty="0">
                <a:solidFill>
                  <a:srgbClr val="FF0000"/>
                </a:solidFill>
                <a:latin typeface="Times New Roman" panose="02020603050405020304" pitchFamily="18" charset="0"/>
                <a:cs typeface="Times New Roman" panose="02020603050405020304" pitchFamily="18" charset="0"/>
              </a:rPr>
              <a:t>Network </a:t>
            </a:r>
            <a:r>
              <a:rPr lang="en-GB" sz="2600" b="1" dirty="0" smtClean="0">
                <a:solidFill>
                  <a:srgbClr val="FF0000"/>
                </a:solidFill>
                <a:latin typeface="Times New Roman" panose="02020603050405020304" pitchFamily="18" charset="0"/>
                <a:cs typeface="Times New Roman" panose="02020603050405020304" pitchFamily="18" charset="0"/>
              </a:rPr>
              <a:t>Speed</a:t>
            </a:r>
            <a:endParaRPr lang="en-GB" sz="26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a:t>
            </a:r>
            <a:r>
              <a:rPr lang="en-GB" sz="2600" dirty="0" smtClean="0">
                <a:latin typeface="Times New Roman" panose="02020603050405020304" pitchFamily="18" charset="0"/>
                <a:cs typeface="Times New Roman" panose="02020603050405020304" pitchFamily="18" charset="0"/>
              </a:rPr>
              <a:t>ivides </a:t>
            </a:r>
            <a:r>
              <a:rPr lang="en-GB" sz="2600" b="1" dirty="0" smtClean="0">
                <a:solidFill>
                  <a:srgbClr val="006600"/>
                </a:solidFill>
                <a:latin typeface="Times New Roman" panose="02020603050405020304" pitchFamily="18" charset="0"/>
                <a:cs typeface="Times New Roman" panose="02020603050405020304" pitchFamily="18" charset="0"/>
              </a:rPr>
              <a:t>large </a:t>
            </a:r>
            <a:r>
              <a:rPr lang="en-GB" sz="2600" b="1" dirty="0">
                <a:solidFill>
                  <a:srgbClr val="006600"/>
                </a:solidFill>
                <a:latin typeface="Times New Roman" panose="02020603050405020304" pitchFamily="18" charset="0"/>
                <a:cs typeface="Times New Roman" panose="02020603050405020304" pitchFamily="18" charset="0"/>
              </a:rPr>
              <a:t>network </a:t>
            </a:r>
            <a:r>
              <a:rPr lang="en-GB" sz="2600" dirty="0">
                <a:latin typeface="Times New Roman" panose="02020603050405020304" pitchFamily="18" charset="0"/>
                <a:cs typeface="Times New Roman" panose="02020603050405020304" pitchFamily="18" charset="0"/>
              </a:rPr>
              <a:t>into </a:t>
            </a:r>
            <a:r>
              <a:rPr lang="en-GB" sz="2600" b="1" dirty="0">
                <a:solidFill>
                  <a:srgbClr val="006600"/>
                </a:solidFill>
                <a:latin typeface="Times New Roman" panose="02020603050405020304" pitchFamily="18" charset="0"/>
                <a:cs typeface="Times New Roman" panose="02020603050405020304" pitchFamily="18" charset="0"/>
              </a:rPr>
              <a:t>small subnets</a:t>
            </a:r>
            <a:r>
              <a:rPr lang="en-GB" sz="2600" dirty="0">
                <a:latin typeface="Times New Roman" panose="02020603050405020304" pitchFamily="18" charset="0"/>
                <a:cs typeface="Times New Roman" panose="02020603050405020304" pitchFamily="18" charset="0"/>
              </a:rPr>
              <a:t>, and the purpose of these </a:t>
            </a:r>
            <a:r>
              <a:rPr lang="en-GB" sz="2600" b="1" dirty="0">
                <a:latin typeface="Times New Roman" panose="02020603050405020304" pitchFamily="18" charset="0"/>
                <a:cs typeface="Times New Roman" panose="02020603050405020304" pitchFamily="18" charset="0"/>
              </a:rPr>
              <a:t>subnets</a:t>
            </a:r>
            <a:r>
              <a:rPr lang="en-GB" sz="2600" dirty="0">
                <a:latin typeface="Times New Roman" panose="02020603050405020304" pitchFamily="18" charset="0"/>
                <a:cs typeface="Times New Roman" panose="02020603050405020304" pitchFamily="18" charset="0"/>
              </a:rPr>
              <a:t> is to </a:t>
            </a:r>
            <a:r>
              <a:rPr lang="en-GB" sz="2600" b="1" dirty="0">
                <a:solidFill>
                  <a:srgbClr val="9900FF"/>
                </a:solidFill>
                <a:latin typeface="Times New Roman" panose="02020603050405020304" pitchFamily="18" charset="0"/>
                <a:cs typeface="Times New Roman" panose="02020603050405020304" pitchFamily="18" charset="0"/>
              </a:rPr>
              <a:t>divide</a:t>
            </a:r>
            <a:r>
              <a:rPr lang="en-GB" sz="2600" dirty="0">
                <a:latin typeface="Times New Roman" panose="02020603050405020304" pitchFamily="18" charset="0"/>
                <a:cs typeface="Times New Roman" panose="02020603050405020304" pitchFamily="18" charset="0"/>
              </a:rPr>
              <a:t> a </a:t>
            </a:r>
            <a:r>
              <a:rPr lang="en-GB" sz="2600" b="1" dirty="0">
                <a:solidFill>
                  <a:srgbClr val="9900FF"/>
                </a:solidFill>
                <a:latin typeface="Times New Roman" panose="02020603050405020304" pitchFamily="18" charset="0"/>
                <a:cs typeface="Times New Roman" panose="02020603050405020304" pitchFamily="18" charset="0"/>
              </a:rPr>
              <a:t>huge</a:t>
            </a:r>
            <a:r>
              <a:rPr lang="en-GB" sz="2600" dirty="0">
                <a:latin typeface="Times New Roman" panose="02020603050405020304" pitchFamily="18" charset="0"/>
                <a:cs typeface="Times New Roman" panose="02020603050405020304" pitchFamily="18" charset="0"/>
              </a:rPr>
              <a:t> </a:t>
            </a:r>
            <a:r>
              <a:rPr lang="en-GB" sz="2600" b="1" dirty="0">
                <a:solidFill>
                  <a:srgbClr val="9900FF"/>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into a </a:t>
            </a:r>
            <a:r>
              <a:rPr lang="en-GB" sz="2600" b="1" dirty="0">
                <a:latin typeface="Times New Roman" panose="02020603050405020304" pitchFamily="18" charset="0"/>
                <a:cs typeface="Times New Roman" panose="02020603050405020304" pitchFamily="18" charset="0"/>
              </a:rPr>
              <a:t>collection</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smaller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interconnected</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to </a:t>
            </a:r>
            <a:r>
              <a:rPr lang="en-GB" sz="2600" b="1" dirty="0">
                <a:solidFill>
                  <a:srgbClr val="FF0000"/>
                </a:solidFill>
                <a:latin typeface="Times New Roman" panose="02020603050405020304" pitchFamily="18" charset="0"/>
                <a:cs typeface="Times New Roman" panose="02020603050405020304" pitchFamily="18" charset="0"/>
              </a:rPr>
              <a:t>reduce </a:t>
            </a:r>
            <a:r>
              <a:rPr lang="en-GB" sz="2600" b="1" dirty="0" smtClean="0">
                <a:solidFill>
                  <a:srgbClr val="FF0000"/>
                </a:solidFill>
                <a:latin typeface="Times New Roman" panose="02020603050405020304" pitchFamily="18" charset="0"/>
                <a:cs typeface="Times New Roman" panose="02020603050405020304" pitchFamily="18" charset="0"/>
              </a:rPr>
              <a:t>network traffic</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Subnets</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eliminate</a:t>
            </a:r>
            <a:r>
              <a:rPr lang="en-GB" sz="2600" dirty="0">
                <a:latin typeface="Times New Roman" panose="02020603050405020304" pitchFamily="18" charset="0"/>
                <a:cs typeface="Times New Roman" panose="02020603050405020304" pitchFamily="18" charset="0"/>
              </a:rPr>
              <a:t> the need for </a:t>
            </a:r>
            <a:r>
              <a:rPr lang="en-GB" sz="2600" b="1" dirty="0">
                <a:solidFill>
                  <a:srgbClr val="6600CC"/>
                </a:solidFill>
                <a:latin typeface="Times New Roman" panose="02020603050405020304" pitchFamily="18" charset="0"/>
                <a:cs typeface="Times New Roman" panose="02020603050405020304" pitchFamily="18" charset="0"/>
              </a:rPr>
              <a:t>traffic</a:t>
            </a:r>
            <a:r>
              <a:rPr lang="en-GB" sz="2600" dirty="0">
                <a:latin typeface="Times New Roman" panose="02020603050405020304" pitchFamily="18" charset="0"/>
                <a:cs typeface="Times New Roman" panose="02020603050405020304" pitchFamily="18" charset="0"/>
              </a:rPr>
              <a:t> to pass through </a:t>
            </a:r>
            <a:r>
              <a:rPr lang="en-GB" sz="2600" b="1" dirty="0">
                <a:solidFill>
                  <a:srgbClr val="6600CC"/>
                </a:solidFill>
                <a:latin typeface="Times New Roman" panose="02020603050405020304" pitchFamily="18" charset="0"/>
                <a:cs typeface="Times New Roman" panose="02020603050405020304" pitchFamily="18" charset="0"/>
              </a:rPr>
              <a:t>extraneous routs</a:t>
            </a:r>
            <a:r>
              <a:rPr lang="en-GB" sz="2600" dirty="0">
                <a:latin typeface="Times New Roman" panose="02020603050405020304" pitchFamily="18" charset="0"/>
                <a:cs typeface="Times New Roman" panose="02020603050405020304" pitchFamily="18" charset="0"/>
              </a:rPr>
              <a:t>, resulting in </a:t>
            </a:r>
            <a:r>
              <a:rPr lang="en-GB" sz="2600" b="1" dirty="0">
                <a:solidFill>
                  <a:srgbClr val="6600CC"/>
                </a:solidFill>
                <a:latin typeface="Times New Roman" panose="02020603050405020304" pitchFamily="18" charset="0"/>
                <a:cs typeface="Times New Roman" panose="02020603050405020304" pitchFamily="18" charset="0"/>
              </a:rPr>
              <a:t>faster network speeds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smtClean="0">
                <a:solidFill>
                  <a:srgbClr val="FF0000"/>
                </a:solidFill>
                <a:latin typeface="Times New Roman" panose="02020603050405020304" pitchFamily="18" charset="0"/>
                <a:cs typeface="Times New Roman" panose="02020603050405020304" pitchFamily="18" charset="0"/>
              </a:rPr>
              <a:t>3. Improving </a:t>
            </a:r>
            <a:r>
              <a:rPr lang="en-GB" sz="2600" b="1" dirty="0">
                <a:solidFill>
                  <a:srgbClr val="FF0000"/>
                </a:solidFill>
                <a:latin typeface="Times New Roman" panose="02020603050405020304" pitchFamily="18" charset="0"/>
                <a:cs typeface="Times New Roman" panose="02020603050405020304" pitchFamily="18" charset="0"/>
              </a:rPr>
              <a:t>Network </a:t>
            </a:r>
            <a:r>
              <a:rPr lang="en-GB" sz="2600" b="1" dirty="0" smtClean="0">
                <a:solidFill>
                  <a:srgbClr val="FF0000"/>
                </a:solidFill>
                <a:latin typeface="Times New Roman" panose="02020603050405020304" pitchFamily="18" charset="0"/>
                <a:cs typeface="Times New Roman" panose="02020603050405020304" pitchFamily="18" charset="0"/>
              </a:rPr>
              <a:t>Security</a:t>
            </a:r>
            <a:endParaRPr lang="en-GB" sz="26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H</a:t>
            </a:r>
            <a:r>
              <a:rPr lang="en-GB" sz="2600" dirty="0" smtClean="0">
                <a:latin typeface="Times New Roman" panose="02020603050405020304" pitchFamily="18" charset="0"/>
                <a:cs typeface="Times New Roman" panose="02020603050405020304" pitchFamily="18" charset="0"/>
              </a:rPr>
              <a:t>elps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administrators</a:t>
            </a:r>
            <a:r>
              <a:rPr lang="en-GB" sz="2600" dirty="0">
                <a:latin typeface="Times New Roman" panose="02020603050405020304" pitchFamily="18" charset="0"/>
                <a:cs typeface="Times New Roman" panose="02020603050405020304" pitchFamily="18" charset="0"/>
              </a:rPr>
              <a:t> to </a:t>
            </a:r>
            <a:r>
              <a:rPr lang="en-GB" sz="2600" b="1" dirty="0">
                <a:solidFill>
                  <a:srgbClr val="0000CC"/>
                </a:solidFill>
                <a:latin typeface="Times New Roman" panose="02020603050405020304" pitchFamily="18" charset="0"/>
                <a:cs typeface="Times New Roman" panose="02020603050405020304" pitchFamily="18" charset="0"/>
              </a:rPr>
              <a:t>reduce network-wide threats </a:t>
            </a:r>
            <a:r>
              <a:rPr lang="en-GB" sz="2600" dirty="0">
                <a:latin typeface="Times New Roman" panose="02020603050405020304" pitchFamily="18" charset="0"/>
                <a:cs typeface="Times New Roman" panose="02020603050405020304" pitchFamily="18" charset="0"/>
              </a:rPr>
              <a:t>by </a:t>
            </a:r>
            <a:r>
              <a:rPr lang="en-GB" sz="2600" b="1" dirty="0">
                <a:solidFill>
                  <a:srgbClr val="660033"/>
                </a:solidFill>
                <a:latin typeface="Times New Roman" panose="02020603050405020304" pitchFamily="18" charset="0"/>
                <a:cs typeface="Times New Roman" panose="02020603050405020304" pitchFamily="18" charset="0"/>
              </a:rPr>
              <a:t>quarantining compromised areas</a:t>
            </a:r>
            <a:r>
              <a:rPr lang="en-GB" sz="2600" dirty="0">
                <a:latin typeface="Times New Roman" panose="02020603050405020304" pitchFamily="18" charset="0"/>
                <a:cs typeface="Times New Roman" panose="02020603050405020304" pitchFamily="18" charset="0"/>
              </a:rPr>
              <a:t> of the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and making it </a:t>
            </a:r>
            <a:r>
              <a:rPr lang="en-GB" sz="2600" b="1" dirty="0">
                <a:solidFill>
                  <a:srgbClr val="6600CC"/>
                </a:solidFill>
                <a:latin typeface="Times New Roman" panose="02020603050405020304" pitchFamily="18" charset="0"/>
                <a:cs typeface="Times New Roman" panose="02020603050405020304" pitchFamily="18" charset="0"/>
              </a:rPr>
              <a:t>more complex</a:t>
            </a:r>
            <a:r>
              <a:rPr lang="en-GB" sz="2600" dirty="0">
                <a:solidFill>
                  <a:srgbClr val="66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for </a:t>
            </a:r>
            <a:r>
              <a:rPr lang="en-GB" sz="2600" b="1" dirty="0" smtClean="0">
                <a:solidFill>
                  <a:srgbClr val="6600CC"/>
                </a:solidFill>
                <a:latin typeface="Times New Roman" panose="02020603050405020304" pitchFamily="18" charset="0"/>
                <a:cs typeface="Times New Roman" panose="02020603050405020304" pitchFamily="18" charset="0"/>
              </a:rPr>
              <a:t>trespassers </a:t>
            </a:r>
            <a:r>
              <a:rPr lang="en-GB" sz="2600" b="1" dirty="0" smtClean="0">
                <a:solidFill>
                  <a:srgbClr val="FF0000"/>
                </a:solidFill>
                <a:latin typeface="Times New Roman" panose="02020603050405020304" pitchFamily="18" charset="0"/>
                <a:cs typeface="Times New Roman" panose="02020603050405020304" pitchFamily="18" charset="0"/>
              </a:rPr>
              <a:t>(intruders)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to travel throughout an </a:t>
            </a:r>
            <a:r>
              <a:rPr lang="en-GB" sz="2600" b="1" dirty="0">
                <a:latin typeface="Times New Roman" panose="02020603050405020304" pitchFamily="18" charset="0"/>
                <a:cs typeface="Times New Roman" panose="02020603050405020304" pitchFamily="18" charset="0"/>
              </a:rPr>
              <a:t>organization's network</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27</a:t>
            </a:fld>
            <a:endParaRPr lang="en-US"/>
          </a:p>
        </p:txBody>
      </p:sp>
    </p:spTree>
    <p:extLst>
      <p:ext uri="{BB962C8B-B14F-4D97-AF65-F5344CB8AC3E}">
        <p14:creationId xmlns:p14="http://schemas.microsoft.com/office/powerpoint/2010/main" val="3620589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4475"/>
          </a:xfrm>
        </p:spPr>
        <p:txBody>
          <a:bodyPr/>
          <a:lstStyle/>
          <a:p>
            <a:r>
              <a:rPr lang="en-GB" sz="2800" b="1" dirty="0" smtClean="0">
                <a:solidFill>
                  <a:srgbClr val="0000CC"/>
                </a:solidFill>
                <a:latin typeface="Times New Roman" panose="02020603050405020304" pitchFamily="18" charset="0"/>
                <a:cs typeface="Times New Roman" panose="02020603050405020304" pitchFamily="18" charset="0"/>
              </a:rPr>
              <a:t/>
            </a:r>
            <a:br>
              <a:rPr lang="en-GB" sz="2800" b="1" dirty="0" smtClean="0">
                <a:solidFill>
                  <a:srgbClr val="0000CC"/>
                </a:solidFill>
                <a:latin typeface="Times New Roman" panose="02020603050405020304" pitchFamily="18" charset="0"/>
                <a:cs typeface="Times New Roman" panose="02020603050405020304" pitchFamily="18" charset="0"/>
              </a:rPr>
            </a:br>
            <a:r>
              <a:rPr lang="en-GB" sz="2800" b="1" dirty="0" smtClean="0">
                <a:solidFill>
                  <a:srgbClr val="0000CC"/>
                </a:solidFill>
                <a:latin typeface="Times New Roman" panose="02020603050405020304" pitchFamily="18" charset="0"/>
                <a:cs typeface="Times New Roman" panose="02020603050405020304" pitchFamily="18" charset="0"/>
              </a:rPr>
              <a:t>What </a:t>
            </a:r>
            <a:r>
              <a:rPr lang="en-GB" sz="2800" b="1" dirty="0">
                <a:solidFill>
                  <a:srgbClr val="0000CC"/>
                </a:solidFill>
                <a:latin typeface="Times New Roman" panose="02020603050405020304" pitchFamily="18" charset="0"/>
                <a:cs typeface="Times New Roman" panose="02020603050405020304" pitchFamily="18" charset="0"/>
              </a:rPr>
              <a:t>is the use of </a:t>
            </a:r>
            <a:r>
              <a:rPr lang="en-GB" sz="2800" b="1" dirty="0" err="1">
                <a:solidFill>
                  <a:srgbClr val="0000CC"/>
                </a:solidFill>
                <a:latin typeface="Times New Roman" panose="02020603050405020304" pitchFamily="18" charset="0"/>
                <a:cs typeface="Times New Roman" panose="02020603050405020304" pitchFamily="18" charset="0"/>
              </a:rPr>
              <a:t>Subnetting</a:t>
            </a:r>
            <a:r>
              <a:rPr lang="en-GB" sz="2800" b="1" dirty="0" smtClean="0">
                <a:solidFill>
                  <a:srgbClr val="0000CC"/>
                </a:solidFill>
                <a:latin typeface="Times New Roman" panose="02020603050405020304" pitchFamily="18" charset="0"/>
                <a:cs typeface="Times New Roman" panose="02020603050405020304" pitchFamily="18" charset="0"/>
              </a:rPr>
              <a:t>?------</a:t>
            </a:r>
            <a:r>
              <a:rPr lang="en-GB" sz="2800" b="1" dirty="0">
                <a:solidFill>
                  <a:srgbClr val="0000CC"/>
                </a:solidFill>
                <a:latin typeface="Times New Roman" panose="02020603050405020304" pitchFamily="18" charset="0"/>
                <a:cs typeface="Times New Roman" panose="02020603050405020304" pitchFamily="18" charset="0"/>
              </a:rPr>
              <a:t/>
            </a:r>
            <a:br>
              <a:rPr lang="en-GB" sz="2800" b="1" dirty="0">
                <a:solidFill>
                  <a:srgbClr val="0000CC"/>
                </a:solidFill>
                <a:latin typeface="Times New Roman" panose="02020603050405020304" pitchFamily="18" charset="0"/>
                <a:cs typeface="Times New Roman" panose="02020603050405020304" pitchFamily="18" charset="0"/>
              </a:rPr>
            </a:br>
            <a:endParaRPr lang="en-GB" sz="2800"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44475"/>
            <a:ext cx="9144000" cy="6613525"/>
          </a:xfrm>
        </p:spPr>
        <p:txBody>
          <a:bodyPr/>
          <a:lstStyle/>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4. Reliving </a:t>
            </a:r>
            <a:r>
              <a:rPr lang="en-GB" sz="2400" b="1" dirty="0">
                <a:solidFill>
                  <a:srgbClr val="FF0000"/>
                </a:solidFill>
                <a:latin typeface="Times New Roman" panose="02020603050405020304" pitchFamily="18" charset="0"/>
                <a:cs typeface="Times New Roman" panose="02020603050405020304" pitchFamily="18" charset="0"/>
              </a:rPr>
              <a:t>Network </a:t>
            </a:r>
            <a:r>
              <a:rPr lang="en-GB" sz="2400" b="1" dirty="0" smtClean="0">
                <a:solidFill>
                  <a:srgbClr val="FF0000"/>
                </a:solidFill>
                <a:latin typeface="Times New Roman" panose="02020603050405020304" pitchFamily="18" charset="0"/>
                <a:cs typeface="Times New Roman" panose="02020603050405020304" pitchFamily="18" charset="0"/>
              </a:rPr>
              <a:t>Congestion</a:t>
            </a:r>
            <a:endParaRPr lang="en-GB" sz="24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large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portion</a:t>
            </a:r>
            <a:r>
              <a:rPr lang="en-GB" sz="2400" dirty="0">
                <a:latin typeface="Times New Roman" panose="02020603050405020304" pitchFamily="18" charset="0"/>
                <a:cs typeface="Times New Roman" panose="02020603050405020304" pitchFamily="18" charset="0"/>
              </a:rPr>
              <a:t> of an </a:t>
            </a:r>
            <a:r>
              <a:rPr lang="en-GB" sz="2400" b="1" dirty="0">
                <a:latin typeface="Times New Roman" panose="02020603050405020304" pitchFamily="18" charset="0"/>
                <a:cs typeface="Times New Roman" panose="02020603050405020304" pitchFamily="18" charset="0"/>
              </a:rPr>
              <a:t>organization's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traffic</a:t>
            </a:r>
            <a:r>
              <a:rPr lang="en-GB" sz="2400" dirty="0">
                <a:latin typeface="Times New Roman" panose="02020603050405020304" pitchFamily="18" charset="0"/>
                <a:cs typeface="Times New Roman" panose="02020603050405020304" pitchFamily="18" charset="0"/>
              </a:rPr>
              <a:t> is intended to be </a:t>
            </a:r>
            <a:r>
              <a:rPr lang="en-GB" sz="2400" b="1" dirty="0">
                <a:solidFill>
                  <a:srgbClr val="006600"/>
                </a:solidFill>
                <a:latin typeface="Times New Roman" panose="02020603050405020304" pitchFamily="18" charset="0"/>
                <a:cs typeface="Times New Roman" panose="02020603050405020304" pitchFamily="18" charset="0"/>
              </a:rPr>
              <a:t>shared</a:t>
            </a:r>
            <a:r>
              <a:rPr lang="en-GB" sz="2400" dirty="0">
                <a:latin typeface="Times New Roman" panose="02020603050405020304" pitchFamily="18" charset="0"/>
                <a:cs typeface="Times New Roman" panose="02020603050405020304" pitchFamily="18" charset="0"/>
              </a:rPr>
              <a:t> regularly </a:t>
            </a:r>
            <a:r>
              <a:rPr lang="en-GB" sz="2400" b="1" dirty="0">
                <a:solidFill>
                  <a:srgbClr val="006600"/>
                </a:solidFill>
                <a:latin typeface="Times New Roman" panose="02020603050405020304" pitchFamily="18" charset="0"/>
                <a:cs typeface="Times New Roman" panose="02020603050405020304" pitchFamily="18" charset="0"/>
              </a:rPr>
              <a:t>across</a:t>
            </a:r>
            <a:r>
              <a:rPr lang="en-GB" sz="2400" dirty="0">
                <a:latin typeface="Times New Roman" panose="02020603050405020304" pitchFamily="18" charset="0"/>
                <a:cs typeface="Times New Roman" panose="02020603050405020304" pitchFamily="18" charset="0"/>
              </a:rPr>
              <a:t> a </a:t>
            </a:r>
            <a:r>
              <a:rPr lang="en-GB" sz="2400" b="1" dirty="0">
                <a:solidFill>
                  <a:srgbClr val="006600"/>
                </a:solidFill>
                <a:latin typeface="Times New Roman" panose="02020603050405020304" pitchFamily="18" charset="0"/>
                <a:cs typeface="Times New Roman" panose="02020603050405020304" pitchFamily="18" charset="0"/>
              </a:rPr>
              <a:t>group</a:t>
            </a:r>
            <a:r>
              <a:rPr lang="en-GB" sz="2400" dirty="0">
                <a:latin typeface="Times New Roman" panose="02020603050405020304" pitchFamily="18" charset="0"/>
                <a:cs typeface="Times New Roman" panose="02020603050405020304" pitchFamily="18" charset="0"/>
              </a:rPr>
              <a:t> of </a:t>
            </a:r>
            <a:r>
              <a:rPr lang="en-GB" sz="2400" b="1" dirty="0">
                <a:solidFill>
                  <a:srgbClr val="006600"/>
                </a:solidFill>
                <a:latin typeface="Times New Roman" panose="02020603050405020304" pitchFamily="18" charset="0"/>
                <a:cs typeface="Times New Roman" panose="02020603050405020304" pitchFamily="18" charset="0"/>
              </a:rPr>
              <a:t>computers</a:t>
            </a:r>
            <a:r>
              <a:rPr lang="en-GB" sz="2400" dirty="0">
                <a:latin typeface="Times New Roman" panose="02020603050405020304" pitchFamily="18" charset="0"/>
                <a:cs typeface="Times New Roman" panose="02020603050405020304" pitchFamily="18" charset="0"/>
              </a:rPr>
              <a:t>, putting them all on the </a:t>
            </a:r>
            <a:r>
              <a:rPr lang="en-GB" sz="2400" b="1" dirty="0">
                <a:solidFill>
                  <a:srgbClr val="FF0000"/>
                </a:solidFill>
                <a:latin typeface="Times New Roman" panose="02020603050405020304" pitchFamily="18" charset="0"/>
                <a:cs typeface="Times New Roman" panose="02020603050405020304" pitchFamily="18" charset="0"/>
              </a:rPr>
              <a:t>same subnet </a:t>
            </a:r>
            <a:r>
              <a:rPr lang="en-GB" sz="2400" b="1" dirty="0">
                <a:latin typeface="Times New Roman" panose="02020603050405020304" pitchFamily="18" charset="0"/>
                <a:cs typeface="Times New Roman" panose="02020603050405020304" pitchFamily="18" charset="0"/>
              </a:rPr>
              <a:t>can help </a:t>
            </a:r>
            <a:r>
              <a:rPr lang="en-GB" sz="2400" b="1" dirty="0">
                <a:solidFill>
                  <a:srgbClr val="FF0000"/>
                </a:solidFill>
                <a:latin typeface="Times New Roman" panose="02020603050405020304" pitchFamily="18" charset="0"/>
                <a:cs typeface="Times New Roman" panose="02020603050405020304" pitchFamily="18" charset="0"/>
              </a:rPr>
              <a:t>reduce network traffic</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Without </a:t>
            </a: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subnet</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data packets </a:t>
            </a:r>
            <a:r>
              <a:rPr lang="en-GB" sz="2400" dirty="0">
                <a:latin typeface="Times New Roman" panose="02020603050405020304" pitchFamily="18" charset="0"/>
                <a:cs typeface="Times New Roman" panose="02020603050405020304" pitchFamily="18" charset="0"/>
              </a:rPr>
              <a:t>from e</a:t>
            </a:r>
            <a:r>
              <a:rPr lang="en-GB" sz="2400" b="1" dirty="0">
                <a:solidFill>
                  <a:srgbClr val="6600CC"/>
                </a:solidFill>
                <a:latin typeface="Times New Roman" panose="02020603050405020304" pitchFamily="18" charset="0"/>
                <a:cs typeface="Times New Roman" panose="02020603050405020304" pitchFamily="18" charset="0"/>
              </a:rPr>
              <a:t>very </a:t>
            </a:r>
            <a:r>
              <a:rPr lang="en-GB" sz="2400" dirty="0">
                <a:latin typeface="Times New Roman" panose="02020603050405020304" pitchFamily="18" charset="0"/>
                <a:cs typeface="Times New Roman" panose="02020603050405020304" pitchFamily="18" charset="0"/>
              </a:rPr>
              <a:t>other </a:t>
            </a:r>
            <a:r>
              <a:rPr lang="en-GB" sz="2400" b="1" dirty="0">
                <a:solidFill>
                  <a:srgbClr val="6600CC"/>
                </a:solidFill>
                <a:latin typeface="Times New Roman" panose="02020603050405020304" pitchFamily="18" charset="0"/>
                <a:cs typeface="Times New Roman" panose="02020603050405020304" pitchFamily="18" charset="0"/>
              </a:rPr>
              <a:t>compute</a:t>
            </a:r>
            <a:r>
              <a:rPr lang="en-GB" sz="2400" dirty="0">
                <a:latin typeface="Times New Roman" panose="02020603050405020304" pitchFamily="18" charset="0"/>
                <a:cs typeface="Times New Roman" panose="02020603050405020304" pitchFamily="18" charset="0"/>
              </a:rPr>
              <a:t>r on the </a:t>
            </a:r>
            <a:r>
              <a:rPr lang="en-GB" sz="2400" b="1" dirty="0">
                <a:solidFill>
                  <a:srgbClr val="6600CC"/>
                </a:solidFill>
                <a:latin typeface="Times New Roman" panose="02020603050405020304" pitchFamily="18" charset="0"/>
                <a:cs typeface="Times New Roman" panose="02020603050405020304" pitchFamily="18" charset="0"/>
              </a:rPr>
              <a:t>network </a:t>
            </a:r>
            <a:r>
              <a:rPr lang="en-GB" sz="2400" dirty="0">
                <a:latin typeface="Times New Roman" panose="02020603050405020304" pitchFamily="18" charset="0"/>
                <a:cs typeface="Times New Roman" panose="02020603050405020304" pitchFamily="18" charset="0"/>
              </a:rPr>
              <a:t>would be </a:t>
            </a:r>
            <a:r>
              <a:rPr lang="en-GB" sz="2400" b="1" dirty="0">
                <a:latin typeface="Times New Roman" panose="02020603050405020304" pitchFamily="18" charset="0"/>
                <a:cs typeface="Times New Roman" panose="02020603050405020304" pitchFamily="18" charset="0"/>
              </a:rPr>
              <a:t>visible</a:t>
            </a:r>
            <a:r>
              <a:rPr lang="en-GB" sz="2400" dirty="0">
                <a:latin typeface="Times New Roman" panose="02020603050405020304" pitchFamily="18" charset="0"/>
                <a:cs typeface="Times New Roman" panose="02020603050405020304" pitchFamily="18" charset="0"/>
              </a:rPr>
              <a:t> to all </a:t>
            </a:r>
            <a:r>
              <a:rPr lang="en-GB" sz="2400" b="1" dirty="0">
                <a:latin typeface="Times New Roman" panose="02020603050405020304" pitchFamily="18" charset="0"/>
                <a:cs typeface="Times New Roman" panose="02020603050405020304" pitchFamily="18" charset="0"/>
              </a:rPr>
              <a:t>computers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servers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5. Efficiency</a:t>
            </a:r>
            <a:endParaRPr lang="en-GB" sz="24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To </a:t>
            </a:r>
            <a:r>
              <a:rPr lang="en-GB" sz="2400" b="1" dirty="0" smtClean="0">
                <a:latin typeface="Times New Roman" panose="02020603050405020304" pitchFamily="18" charset="0"/>
                <a:cs typeface="Times New Roman" panose="02020603050405020304" pitchFamily="18" charset="0"/>
              </a:rPr>
              <a:t>simplify </a:t>
            </a:r>
            <a:r>
              <a:rPr lang="en-GB" sz="2400" b="1" dirty="0">
                <a:latin typeface="Times New Roman" panose="02020603050405020304" pitchFamily="18" charset="0"/>
                <a:cs typeface="Times New Roman" panose="02020603050405020304" pitchFamily="18" charset="0"/>
              </a:rPr>
              <a:t>network traffic </a:t>
            </a:r>
            <a:r>
              <a:rPr lang="en-GB" sz="2400" dirty="0">
                <a:latin typeface="Times New Roman" panose="02020603050405020304" pitchFamily="18" charset="0"/>
                <a:cs typeface="Times New Roman" panose="02020603050405020304" pitchFamily="18" charset="0"/>
              </a:rPr>
              <a:t>by </a:t>
            </a:r>
            <a:r>
              <a:rPr lang="en-GB" sz="2400" b="1" dirty="0">
                <a:solidFill>
                  <a:srgbClr val="660033"/>
                </a:solidFill>
                <a:latin typeface="Times New Roman" panose="02020603050405020304" pitchFamily="18" charset="0"/>
                <a:cs typeface="Times New Roman" panose="02020603050405020304" pitchFamily="18" charset="0"/>
              </a:rPr>
              <a:t>eliminating</a:t>
            </a:r>
            <a:r>
              <a:rPr lang="en-GB" sz="2400" dirty="0">
                <a:latin typeface="Times New Roman" panose="02020603050405020304" pitchFamily="18" charset="0"/>
                <a:cs typeface="Times New Roman" panose="02020603050405020304" pitchFamily="18" charset="0"/>
              </a:rPr>
              <a:t> the need for </a:t>
            </a:r>
            <a:r>
              <a:rPr lang="en-GB" sz="2400" b="1" dirty="0">
                <a:solidFill>
                  <a:srgbClr val="660033"/>
                </a:solidFill>
                <a:latin typeface="Times New Roman" panose="02020603050405020304" pitchFamily="18" charset="0"/>
                <a:cs typeface="Times New Roman" panose="02020603050405020304" pitchFamily="18" charset="0"/>
              </a:rPr>
              <a:t>additional</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routers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This </a:t>
            </a:r>
            <a:r>
              <a:rPr lang="en-GB" sz="2400" b="1" dirty="0" smtClean="0">
                <a:solidFill>
                  <a:srgbClr val="0000CC"/>
                </a:solidFill>
                <a:latin typeface="Times New Roman" panose="02020603050405020304" pitchFamily="18" charset="0"/>
                <a:cs typeface="Times New Roman" panose="02020603050405020304" pitchFamily="18" charset="0"/>
              </a:rPr>
              <a:t>ensures</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data</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being </a:t>
            </a:r>
            <a:r>
              <a:rPr lang="en-GB" sz="2400" b="1" dirty="0">
                <a:solidFill>
                  <a:srgbClr val="0000CC"/>
                </a:solidFill>
                <a:latin typeface="Times New Roman" panose="02020603050405020304" pitchFamily="18" charset="0"/>
                <a:cs typeface="Times New Roman" panose="02020603050405020304" pitchFamily="18" charset="0"/>
              </a:rPr>
              <a:t>sent</a:t>
            </a:r>
            <a:r>
              <a:rPr lang="en-GB" sz="2400" dirty="0">
                <a:latin typeface="Times New Roman" panose="02020603050405020304" pitchFamily="18" charset="0"/>
                <a:cs typeface="Times New Roman" panose="02020603050405020304" pitchFamily="18" charset="0"/>
              </a:rPr>
              <a:t> can </a:t>
            </a:r>
            <a:r>
              <a:rPr lang="en-GB" sz="2400" b="1" dirty="0" smtClean="0">
                <a:solidFill>
                  <a:srgbClr val="0000CC"/>
                </a:solidFill>
                <a:latin typeface="Times New Roman" panose="02020603050405020304" pitchFamily="18" charset="0"/>
                <a:cs typeface="Times New Roman" panose="02020603050405020304" pitchFamily="18" charset="0"/>
              </a:rPr>
              <a:t>quickly</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as possible to its </a:t>
            </a:r>
            <a:r>
              <a:rPr lang="en-GB" sz="2400" b="1" dirty="0">
                <a:solidFill>
                  <a:srgbClr val="6600CC"/>
                </a:solidFill>
                <a:latin typeface="Times New Roman" panose="02020603050405020304" pitchFamily="18" charset="0"/>
                <a:cs typeface="Times New Roman" panose="02020603050405020304" pitchFamily="18" charset="0"/>
              </a:rPr>
              <a:t>destinatio</a:t>
            </a:r>
            <a:r>
              <a:rPr lang="en-GB" sz="2400" dirty="0">
                <a:latin typeface="Times New Roman" panose="02020603050405020304" pitchFamily="18" charset="0"/>
                <a:cs typeface="Times New Roman" panose="02020603050405020304" pitchFamily="18" charset="0"/>
              </a:rPr>
              <a:t>n, </a:t>
            </a:r>
            <a:r>
              <a:rPr lang="en-GB" sz="2400" b="1" dirty="0">
                <a:solidFill>
                  <a:srgbClr val="6600CC"/>
                </a:solidFill>
                <a:latin typeface="Times New Roman" panose="02020603050405020304" pitchFamily="18" charset="0"/>
                <a:cs typeface="Times New Roman" panose="02020603050405020304" pitchFamily="18" charset="0"/>
              </a:rPr>
              <a:t>avoiding</a:t>
            </a:r>
            <a:r>
              <a:rPr lang="en-GB" sz="2400" dirty="0">
                <a:latin typeface="Times New Roman" panose="02020603050405020304" pitchFamily="18" charset="0"/>
                <a:cs typeface="Times New Roman" panose="02020603050405020304" pitchFamily="18" charset="0"/>
              </a:rPr>
              <a:t> any </a:t>
            </a:r>
            <a:r>
              <a:rPr lang="en-GB" sz="2400" b="1" dirty="0">
                <a:solidFill>
                  <a:srgbClr val="6600CC"/>
                </a:solidFill>
                <a:latin typeface="Times New Roman" panose="02020603050405020304" pitchFamily="18" charset="0"/>
                <a:cs typeface="Times New Roman" panose="02020603050405020304" pitchFamily="18" charset="0"/>
              </a:rPr>
              <a:t>potential detours </a:t>
            </a:r>
            <a:r>
              <a:rPr lang="en-GB" sz="2400" dirty="0">
                <a:latin typeface="Times New Roman" panose="02020603050405020304" pitchFamily="18" charset="0"/>
                <a:cs typeface="Times New Roman" panose="02020603050405020304" pitchFamily="18" charset="0"/>
              </a:rPr>
              <a:t>that can </a:t>
            </a:r>
            <a:r>
              <a:rPr lang="en-GB" sz="2400" b="1" dirty="0">
                <a:solidFill>
                  <a:srgbClr val="6600CC"/>
                </a:solidFill>
                <a:latin typeface="Times New Roman" panose="02020603050405020304" pitchFamily="18" charset="0"/>
                <a:cs typeface="Times New Roman" panose="02020603050405020304" pitchFamily="18" charset="0"/>
              </a:rPr>
              <a:t>slow</a:t>
            </a:r>
            <a:r>
              <a:rPr lang="en-GB" sz="2400" dirty="0">
                <a:latin typeface="Times New Roman" panose="02020603050405020304" pitchFamily="18" charset="0"/>
                <a:cs typeface="Times New Roman" panose="02020603050405020304" pitchFamily="18" charset="0"/>
              </a:rPr>
              <a:t> it </a:t>
            </a:r>
            <a:r>
              <a:rPr lang="en-GB" sz="2400" b="1" dirty="0">
                <a:solidFill>
                  <a:srgbClr val="6600CC"/>
                </a:solidFill>
                <a:latin typeface="Times New Roman" panose="02020603050405020304" pitchFamily="18" charset="0"/>
                <a:cs typeface="Times New Roman" panose="02020603050405020304" pitchFamily="18" charset="0"/>
              </a:rPr>
              <a:t>down</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28</a:t>
            </a:fld>
            <a:endParaRPr lang="en-US"/>
          </a:p>
        </p:txBody>
      </p:sp>
    </p:spTree>
    <p:extLst>
      <p:ext uri="{BB962C8B-B14F-4D97-AF65-F5344CB8AC3E}">
        <p14:creationId xmlns:p14="http://schemas.microsoft.com/office/powerpoint/2010/main" val="4256325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lstStyle/>
          <a:p>
            <a:pPr eaLnBrk="1" hangingPunct="1">
              <a:defRPr/>
            </a:pPr>
            <a:r>
              <a:rPr lang="en-US" sz="3200" b="1" dirty="0" smtClean="0">
                <a:solidFill>
                  <a:srgbClr val="0000CC"/>
                </a:solidFill>
                <a:latin typeface="Times New Roman" panose="02020603050405020304" pitchFamily="18" charset="0"/>
                <a:cs typeface="Times New Roman" panose="02020603050405020304" pitchFamily="18" charset="0"/>
              </a:rPr>
              <a:t>Address Depletion</a:t>
            </a:r>
            <a:endParaRPr lang="en-US" sz="3200" b="1" dirty="0">
              <a:solidFill>
                <a:srgbClr val="0000CC"/>
              </a:solidFill>
              <a:latin typeface="Times New Roman" panose="02020603050405020304" pitchFamily="18" charset="0"/>
              <a:cs typeface="Times New Roman" panose="02020603050405020304" pitchFamily="18" charset="0"/>
            </a:endParaRPr>
          </a:p>
        </p:txBody>
      </p:sp>
      <p:sp>
        <p:nvSpPr>
          <p:cNvPr id="20483" name="Content Placeholder 2"/>
          <p:cNvSpPr>
            <a:spLocks noGrp="1"/>
          </p:cNvSpPr>
          <p:nvPr>
            <p:ph idx="1"/>
          </p:nvPr>
        </p:nvSpPr>
        <p:spPr>
          <a:xfrm>
            <a:off x="0" y="380999"/>
            <a:ext cx="9144000" cy="6477001"/>
          </a:xfrm>
        </p:spPr>
        <p:txBody>
          <a:bodyPr/>
          <a:lstStyle/>
          <a:p>
            <a:pPr algn="just" eaLnBrk="1" hangingPunct="1">
              <a:lnSpc>
                <a:spcPct val="150000"/>
              </a:lnSpc>
              <a:spcBef>
                <a:spcPts val="0"/>
              </a:spcBef>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b="1" dirty="0" smtClean="0">
                <a:solidFill>
                  <a:srgbClr val="FF0000"/>
                </a:solidFill>
                <a:latin typeface="Times New Roman" panose="02020603050405020304" pitchFamily="18" charset="0"/>
                <a:cs typeface="Times New Roman" panose="02020603050405020304" pitchFamily="18" charset="0"/>
              </a:rPr>
              <a:t>flaws</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classful</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addressing</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scheme</a:t>
            </a:r>
            <a:r>
              <a:rPr lang="en-US" sz="2800" dirty="0" smtClean="0">
                <a:latin typeface="Times New Roman" panose="02020603050405020304" pitchFamily="18" charset="0"/>
                <a:cs typeface="Times New Roman" panose="02020603050405020304" pitchFamily="18" charset="0"/>
              </a:rPr>
              <a:t> combined with the </a:t>
            </a:r>
            <a:r>
              <a:rPr lang="en-US" sz="2800" b="1" dirty="0" smtClean="0">
                <a:solidFill>
                  <a:srgbClr val="FF0000"/>
                </a:solidFill>
                <a:latin typeface="Times New Roman" panose="02020603050405020304" pitchFamily="18" charset="0"/>
                <a:cs typeface="Times New Roman" panose="02020603050405020304" pitchFamily="18" charset="0"/>
              </a:rPr>
              <a:t>fast</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growth</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of the </a:t>
            </a:r>
            <a:r>
              <a:rPr lang="en-US" sz="2800" b="1" dirty="0" smtClean="0">
                <a:solidFill>
                  <a:srgbClr val="FF0000"/>
                </a:solidFill>
                <a:latin typeface="Times New Roman" panose="02020603050405020304" pitchFamily="18" charset="0"/>
                <a:cs typeface="Times New Roman" panose="02020603050405020304" pitchFamily="18" charset="0"/>
              </a:rPr>
              <a:t>Internet</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led to the </a:t>
            </a:r>
            <a:r>
              <a:rPr lang="en-US" sz="2800" b="1" dirty="0" smtClean="0">
                <a:solidFill>
                  <a:srgbClr val="FF0000"/>
                </a:solidFill>
                <a:latin typeface="Times New Roman" panose="02020603050405020304" pitchFamily="18" charset="0"/>
                <a:cs typeface="Times New Roman" panose="02020603050405020304" pitchFamily="18" charset="0"/>
              </a:rPr>
              <a:t>near depletion</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of the </a:t>
            </a:r>
            <a:r>
              <a:rPr lang="en-US" sz="2800" b="1" dirty="0" smtClean="0">
                <a:latin typeface="Times New Roman" panose="02020603050405020304" pitchFamily="18" charset="0"/>
                <a:cs typeface="Times New Roman" panose="02020603050405020304" pitchFamily="18" charset="0"/>
              </a:rPr>
              <a:t>available</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addresses</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Yet the </a:t>
            </a:r>
            <a:r>
              <a:rPr lang="en-US" sz="2800" b="1" dirty="0" smtClean="0">
                <a:solidFill>
                  <a:srgbClr val="6600CC"/>
                </a:solidFill>
                <a:latin typeface="Times New Roman" panose="02020603050405020304" pitchFamily="18" charset="0"/>
                <a:cs typeface="Times New Roman" panose="02020603050405020304" pitchFamily="18" charset="0"/>
              </a:rPr>
              <a:t>number</a:t>
            </a:r>
            <a:r>
              <a:rPr lang="en-US" sz="2800" dirty="0" smtClean="0">
                <a:latin typeface="Times New Roman" panose="02020603050405020304" pitchFamily="18" charset="0"/>
                <a:cs typeface="Times New Roman" panose="02020603050405020304" pitchFamily="18" charset="0"/>
              </a:rPr>
              <a:t> of </a:t>
            </a:r>
            <a:r>
              <a:rPr lang="en-US" sz="2800" b="1" dirty="0" smtClean="0">
                <a:solidFill>
                  <a:srgbClr val="6600CC"/>
                </a:solidFill>
                <a:latin typeface="Times New Roman" panose="02020603050405020304" pitchFamily="18" charset="0"/>
                <a:cs typeface="Times New Roman" panose="02020603050405020304" pitchFamily="18" charset="0"/>
              </a:rPr>
              <a:t>devices</a:t>
            </a:r>
            <a:r>
              <a:rPr lang="en-US" sz="2800" dirty="0" smtClean="0">
                <a:latin typeface="Times New Roman" panose="02020603050405020304" pitchFamily="18" charset="0"/>
                <a:cs typeface="Times New Roman" panose="02020603050405020304" pitchFamily="18" charset="0"/>
              </a:rPr>
              <a:t> on the </a:t>
            </a:r>
            <a:r>
              <a:rPr lang="en-US" sz="2800" b="1" dirty="0" smtClean="0">
                <a:solidFill>
                  <a:srgbClr val="6600CC"/>
                </a:solidFill>
                <a:latin typeface="Times New Roman" panose="02020603050405020304" pitchFamily="18" charset="0"/>
                <a:cs typeface="Times New Roman" panose="02020603050405020304" pitchFamily="18" charset="0"/>
              </a:rPr>
              <a:t>Internet</a:t>
            </a:r>
            <a:r>
              <a:rPr lang="en-US" sz="2800" dirty="0" smtClean="0">
                <a:latin typeface="Times New Roman" panose="02020603050405020304" pitchFamily="18" charset="0"/>
                <a:cs typeface="Times New Roman" panose="02020603050405020304" pitchFamily="18" charset="0"/>
              </a:rPr>
              <a:t> is much </a:t>
            </a:r>
            <a:r>
              <a:rPr lang="en-US" sz="2800" b="1" dirty="0" smtClean="0">
                <a:solidFill>
                  <a:srgbClr val="FF0000"/>
                </a:solidFill>
                <a:latin typeface="Times New Roman" panose="02020603050405020304" pitchFamily="18" charset="0"/>
                <a:cs typeface="Times New Roman" panose="02020603050405020304" pitchFamily="18" charset="0"/>
              </a:rPr>
              <a:t>less than </a:t>
            </a:r>
            <a:r>
              <a:rPr lang="en-US" sz="2800" dirty="0" smtClean="0">
                <a:solidFill>
                  <a:srgbClr val="660033"/>
                </a:solidFill>
                <a:latin typeface="Times New Roman" panose="02020603050405020304" pitchFamily="18" charset="0"/>
                <a:cs typeface="Times New Roman" panose="02020603050405020304" pitchFamily="18" charset="0"/>
              </a:rPr>
              <a:t>the</a:t>
            </a:r>
            <a:r>
              <a:rPr lang="en-US" sz="2800" b="1" dirty="0" smtClean="0">
                <a:solidFill>
                  <a:srgbClr val="FF0000"/>
                </a:solidFill>
                <a:latin typeface="Times New Roman" panose="02020603050405020304" pitchFamily="18" charset="0"/>
                <a:cs typeface="Times New Roman" panose="02020603050405020304" pitchFamily="18" charset="0"/>
              </a:rPr>
              <a:t> 2</a:t>
            </a:r>
            <a:r>
              <a:rPr lang="en-US" sz="2800" b="1" baseline="30000" dirty="0" smtClean="0">
                <a:solidFill>
                  <a:srgbClr val="FF0000"/>
                </a:solidFill>
                <a:latin typeface="Times New Roman" panose="02020603050405020304" pitchFamily="18" charset="0"/>
                <a:cs typeface="Times New Roman" panose="02020603050405020304" pitchFamily="18" charset="0"/>
              </a:rPr>
              <a:t>32</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660033"/>
                </a:solidFill>
                <a:latin typeface="Times New Roman" panose="02020603050405020304" pitchFamily="18" charset="0"/>
                <a:cs typeface="Times New Roman" panose="02020603050405020304" pitchFamily="18" charset="0"/>
              </a:rPr>
              <a:t>address space</a:t>
            </a:r>
            <a:r>
              <a:rPr lang="en-US" sz="28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We have </a:t>
            </a:r>
            <a:r>
              <a:rPr lang="en-US" sz="2800" b="1" dirty="0" smtClean="0">
                <a:solidFill>
                  <a:srgbClr val="0000CC"/>
                </a:solidFill>
                <a:latin typeface="Times New Roman" panose="02020603050405020304" pitchFamily="18" charset="0"/>
                <a:cs typeface="Times New Roman" panose="02020603050405020304" pitchFamily="18" charset="0"/>
              </a:rPr>
              <a:t>run out </a:t>
            </a:r>
            <a:r>
              <a:rPr lang="en-US" sz="2800" dirty="0" smtClean="0">
                <a:latin typeface="Times New Roman" panose="02020603050405020304" pitchFamily="18" charset="0"/>
                <a:cs typeface="Times New Roman" panose="02020603050405020304" pitchFamily="18" charset="0"/>
              </a:rPr>
              <a:t>of</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0000CC"/>
                </a:solidFill>
                <a:latin typeface="Times New Roman" panose="02020603050405020304" pitchFamily="18" charset="0"/>
                <a:cs typeface="Times New Roman" panose="02020603050405020304" pitchFamily="18" charset="0"/>
              </a:rPr>
              <a:t>class A</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0000CC"/>
                </a:solidFill>
                <a:latin typeface="Times New Roman" panose="02020603050405020304" pitchFamily="18" charset="0"/>
                <a:cs typeface="Times New Roman" panose="02020603050405020304" pitchFamily="18" charset="0"/>
              </a:rPr>
              <a:t>B addresses</a:t>
            </a:r>
            <a:r>
              <a:rPr lang="en-US" sz="2800" dirty="0" smtClean="0">
                <a:latin typeface="Times New Roman" panose="02020603050405020304" pitchFamily="18" charset="0"/>
                <a:cs typeface="Times New Roman" panose="02020603050405020304" pitchFamily="18" charset="0"/>
              </a:rPr>
              <a:t>, and a </a:t>
            </a:r>
            <a:r>
              <a:rPr lang="en-US" sz="2800" b="1" dirty="0" smtClean="0">
                <a:solidFill>
                  <a:srgbClr val="FF0000"/>
                </a:solidFill>
                <a:latin typeface="Times New Roman" panose="02020603050405020304" pitchFamily="18" charset="0"/>
                <a:cs typeface="Times New Roman" panose="02020603050405020304" pitchFamily="18" charset="0"/>
              </a:rPr>
              <a:t>class C</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block</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is</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too small </a:t>
            </a:r>
            <a:r>
              <a:rPr lang="en-US" sz="2800" dirty="0" smtClean="0">
                <a:latin typeface="Times New Roman" panose="02020603050405020304" pitchFamily="18" charset="0"/>
                <a:cs typeface="Times New Roman" panose="02020603050405020304" pitchFamily="18" charset="0"/>
              </a:rPr>
              <a:t>for most </a:t>
            </a:r>
            <a:r>
              <a:rPr lang="en-US" sz="2800" b="1" dirty="0" smtClean="0">
                <a:latin typeface="Times New Roman" panose="02020603050405020304" pitchFamily="18" charset="0"/>
                <a:cs typeface="Times New Roman" panose="02020603050405020304" pitchFamily="18" charset="0"/>
              </a:rPr>
              <a:t>midsize organizations. </a:t>
            </a:r>
          </a:p>
          <a:p>
            <a:pPr algn="just" eaLnBrk="1" hangingPunct="1">
              <a:lnSpc>
                <a:spcPct val="150000"/>
              </a:lnSpc>
              <a:spcBef>
                <a:spcPts val="0"/>
              </a:spcBef>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One </a:t>
            </a:r>
            <a:r>
              <a:rPr lang="en-US" sz="2800" b="1" dirty="0" smtClean="0">
                <a:latin typeface="Times New Roman" panose="02020603050405020304" pitchFamily="18" charset="0"/>
                <a:cs typeface="Times New Roman" panose="02020603050405020304" pitchFamily="18" charset="0"/>
              </a:rPr>
              <a:t>solution</a:t>
            </a:r>
            <a:r>
              <a:rPr lang="en-US" sz="2800" dirty="0" smtClean="0">
                <a:latin typeface="Times New Roman" panose="02020603050405020304" pitchFamily="18" charset="0"/>
                <a:cs typeface="Times New Roman" panose="02020603050405020304" pitchFamily="18" charset="0"/>
              </a:rPr>
              <a:t> that has </a:t>
            </a:r>
            <a:r>
              <a:rPr lang="en-US" sz="2800" b="1" dirty="0" smtClean="0">
                <a:solidFill>
                  <a:srgbClr val="FF0000"/>
                </a:solidFill>
                <a:latin typeface="Times New Roman" panose="02020603050405020304" pitchFamily="18" charset="0"/>
                <a:cs typeface="Times New Roman" panose="02020603050405020304" pitchFamily="18" charset="0"/>
              </a:rPr>
              <a:t>alleviated</a:t>
            </a:r>
            <a:r>
              <a:rPr lang="en-US" sz="2800" dirty="0" smtClean="0">
                <a:latin typeface="Times New Roman" panose="02020603050405020304" pitchFamily="18" charset="0"/>
                <a:cs typeface="Times New Roman" panose="02020603050405020304" pitchFamily="18" charset="0"/>
              </a:rPr>
              <a:t> the </a:t>
            </a:r>
            <a:r>
              <a:rPr lang="en-US" sz="2800" b="1" dirty="0" smtClean="0">
                <a:solidFill>
                  <a:srgbClr val="0000CC"/>
                </a:solidFill>
                <a:latin typeface="Times New Roman" panose="02020603050405020304" pitchFamily="18" charset="0"/>
                <a:cs typeface="Times New Roman" panose="02020603050405020304" pitchFamily="18" charset="0"/>
              </a:rPr>
              <a:t>problem</a:t>
            </a:r>
            <a:r>
              <a:rPr lang="en-US" sz="2800" dirty="0" smtClean="0">
                <a:latin typeface="Times New Roman" panose="02020603050405020304" pitchFamily="18" charset="0"/>
                <a:cs typeface="Times New Roman" panose="02020603050405020304" pitchFamily="18" charset="0"/>
              </a:rPr>
              <a:t> is the idea of </a:t>
            </a:r>
            <a:r>
              <a:rPr lang="en-US" sz="2800" b="1" dirty="0" smtClean="0">
                <a:solidFill>
                  <a:srgbClr val="FF0000"/>
                </a:solidFill>
                <a:latin typeface="Times New Roman" panose="02020603050405020304" pitchFamily="18" charset="0"/>
                <a:cs typeface="Times New Roman" panose="02020603050405020304" pitchFamily="18" charset="0"/>
              </a:rPr>
              <a:t>classless addressing</a:t>
            </a:r>
            <a:r>
              <a:rPr lang="en-US" sz="2800" dirty="0" smtClean="0">
                <a:solidFill>
                  <a:srgbClr val="FF0000"/>
                </a:solidFill>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41325"/>
          </a:xfrm>
        </p:spPr>
        <p:txBody>
          <a:bodyPr rtlCol="0">
            <a:noAutofit/>
          </a:bodyPr>
          <a:lstStyle/>
          <a:p>
            <a:pPr eaLnBrk="1" fontAlgn="auto" hangingPunct="1">
              <a:spcAft>
                <a:spcPts val="0"/>
              </a:spcAft>
              <a:defRPr/>
            </a:pPr>
            <a:r>
              <a:rPr lang="en-US" sz="2800" b="1" dirty="0" smtClean="0">
                <a:solidFill>
                  <a:srgbClr val="6600CC"/>
                </a:solidFill>
                <a:latin typeface="Times New Roman" panose="02020603050405020304" pitchFamily="18" charset="0"/>
                <a:cs typeface="Times New Roman" panose="02020603050405020304" pitchFamily="18" charset="0"/>
              </a:rPr>
              <a:t>Internet Protocol (IP) continued</a:t>
            </a:r>
            <a:endParaRPr lang="en-US" sz="2800" b="1"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41325"/>
            <a:ext cx="9144000" cy="6416675"/>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For this purpose the </a:t>
            </a:r>
            <a:r>
              <a:rPr lang="en-US" sz="2600" b="1" dirty="0" smtClean="0">
                <a:latin typeface="Times New Roman" panose="02020603050405020304" pitchFamily="18" charset="0"/>
                <a:cs typeface="Times New Roman" panose="02020603050405020304" pitchFamily="18" charset="0"/>
              </a:rPr>
              <a:t>Internet Protocol </a:t>
            </a:r>
            <a:r>
              <a:rPr lang="en-US" sz="2600" dirty="0" smtClean="0">
                <a:latin typeface="Times New Roman" panose="02020603050405020304" pitchFamily="18" charset="0"/>
                <a:cs typeface="Times New Roman" panose="02020603050405020304" pitchFamily="18" charset="0"/>
              </a:rPr>
              <a:t>defines </a:t>
            </a:r>
            <a:r>
              <a:rPr lang="en-US" sz="2600" b="1" dirty="0" smtClean="0">
                <a:solidFill>
                  <a:srgbClr val="0000CC"/>
                </a:solidFill>
                <a:latin typeface="Times New Roman" panose="02020603050405020304" pitchFamily="18" charset="0"/>
                <a:cs typeface="Times New Roman" panose="02020603050405020304" pitchFamily="18" charset="0"/>
              </a:rPr>
              <a:t>addressing methods</a:t>
            </a:r>
            <a:r>
              <a:rPr lang="en-US" sz="2600" dirty="0" smtClean="0">
                <a:latin typeface="Times New Roman" panose="02020603050405020304" pitchFamily="18" charset="0"/>
                <a:cs typeface="Times New Roman" panose="02020603050405020304" pitchFamily="18" charset="0"/>
              </a:rPr>
              <a:t> and </a:t>
            </a:r>
            <a:r>
              <a:rPr lang="en-US" sz="2600" b="1" dirty="0" smtClean="0">
                <a:solidFill>
                  <a:srgbClr val="FF00FF"/>
                </a:solidFill>
                <a:latin typeface="Times New Roman" panose="02020603050405020304" pitchFamily="18" charset="0"/>
                <a:cs typeface="Times New Roman" panose="02020603050405020304" pitchFamily="18" charset="0"/>
              </a:rPr>
              <a:t>structures </a:t>
            </a:r>
            <a:r>
              <a:rPr lang="en-US" sz="2600" dirty="0" smtClean="0">
                <a:latin typeface="Times New Roman" panose="02020603050405020304" pitchFamily="18" charset="0"/>
                <a:cs typeface="Times New Roman" panose="02020603050405020304" pitchFamily="18" charset="0"/>
              </a:rPr>
              <a:t>for </a:t>
            </a:r>
            <a:r>
              <a:rPr lang="en-US" sz="2600" b="1" dirty="0" smtClean="0">
                <a:solidFill>
                  <a:srgbClr val="FF00FF"/>
                </a:solidFill>
                <a:latin typeface="Times New Roman" panose="02020603050405020304" pitchFamily="18" charset="0"/>
                <a:cs typeface="Times New Roman" panose="02020603050405020304" pitchFamily="18" charset="0"/>
              </a:rPr>
              <a:t>datagram encapsulation</a:t>
            </a:r>
            <a:r>
              <a:rPr lang="en-US" sz="2600" dirty="0" smtClean="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first </a:t>
            </a:r>
            <a:r>
              <a:rPr lang="en-US" sz="2600" b="1" dirty="0" smtClean="0">
                <a:latin typeface="Times New Roman" panose="02020603050405020304" pitchFamily="18" charset="0"/>
                <a:cs typeface="Times New Roman" panose="02020603050405020304" pitchFamily="18" charset="0"/>
              </a:rPr>
              <a:t>major version </a:t>
            </a:r>
            <a:r>
              <a:rPr lang="en-US" sz="2600" dirty="0" smtClean="0">
                <a:latin typeface="Times New Roman" panose="02020603050405020304" pitchFamily="18" charset="0"/>
                <a:cs typeface="Times New Roman" panose="02020603050405020304" pitchFamily="18" charset="0"/>
              </a:rPr>
              <a:t>of</a:t>
            </a:r>
            <a:r>
              <a:rPr lang="en-US" sz="2600" b="1" dirty="0" smtClean="0">
                <a:latin typeface="Times New Roman" panose="02020603050405020304" pitchFamily="18" charset="0"/>
                <a:cs typeface="Times New Roman" panose="02020603050405020304" pitchFamily="18" charset="0"/>
              </a:rPr>
              <a:t> addressing structure</a:t>
            </a:r>
            <a:r>
              <a:rPr lang="en-US" sz="2600" dirty="0" smtClean="0">
                <a:latin typeface="Times New Roman" panose="02020603050405020304" pitchFamily="18" charset="0"/>
                <a:cs typeface="Times New Roman" panose="02020603050405020304" pitchFamily="18" charset="0"/>
              </a:rPr>
              <a:t>, now referred to as </a:t>
            </a:r>
            <a:r>
              <a:rPr lang="en-US" sz="2600" b="1" dirty="0" smtClean="0">
                <a:solidFill>
                  <a:srgbClr val="6600CC"/>
                </a:solidFill>
                <a:latin typeface="Times New Roman" panose="02020603050405020304" pitchFamily="18" charset="0"/>
                <a:cs typeface="Times New Roman" panose="02020603050405020304" pitchFamily="18" charset="0"/>
              </a:rPr>
              <a:t>Internet Protocol Version 4</a:t>
            </a:r>
            <a:r>
              <a:rPr lang="en-US" sz="2600" dirty="0" smtClean="0">
                <a:latin typeface="Times New Roman" panose="02020603050405020304" pitchFamily="18" charset="0"/>
                <a:cs typeface="Times New Roman" panose="02020603050405020304" pitchFamily="18" charset="0"/>
              </a:rPr>
              <a:t> (</a:t>
            </a:r>
            <a:r>
              <a:rPr lang="en-US" sz="2600" dirty="0" smtClean="0">
                <a:solidFill>
                  <a:srgbClr val="FF0000"/>
                </a:solidFill>
                <a:latin typeface="Times New Roman" panose="02020603050405020304" pitchFamily="18" charset="0"/>
                <a:cs typeface="Times New Roman" panose="02020603050405020304" pitchFamily="18" charset="0"/>
              </a:rPr>
              <a:t>IPv4</a:t>
            </a:r>
            <a:r>
              <a:rPr lang="en-US" sz="2600" dirty="0" smtClean="0">
                <a:latin typeface="Times New Roman" panose="02020603050405020304" pitchFamily="18" charset="0"/>
                <a:cs typeface="Times New Roman" panose="02020603050405020304" pitchFamily="18" charset="0"/>
              </a:rPr>
              <a:t>) is still the </a:t>
            </a:r>
            <a:r>
              <a:rPr lang="en-US" sz="2600" b="1" dirty="0" smtClean="0">
                <a:solidFill>
                  <a:srgbClr val="006600"/>
                </a:solidFill>
                <a:latin typeface="Times New Roman" panose="02020603050405020304" pitchFamily="18" charset="0"/>
                <a:cs typeface="Times New Roman" panose="02020603050405020304" pitchFamily="18" charset="0"/>
              </a:rPr>
              <a:t>dominant protocol</a:t>
            </a:r>
            <a:r>
              <a:rPr lang="en-US" sz="2600" dirty="0" smtClean="0">
                <a:solidFill>
                  <a:srgbClr val="006600"/>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of the </a:t>
            </a:r>
            <a:r>
              <a:rPr lang="en-US" sz="2600" b="1" dirty="0" smtClean="0">
                <a:solidFill>
                  <a:srgbClr val="006600"/>
                </a:solidFill>
                <a:latin typeface="Times New Roman" panose="02020603050405020304" pitchFamily="18" charset="0"/>
                <a:cs typeface="Times New Roman" panose="02020603050405020304" pitchFamily="18" charset="0"/>
              </a:rPr>
              <a:t>Internet</a:t>
            </a:r>
            <a:r>
              <a:rPr lang="en-US" sz="2600" dirty="0" smtClean="0">
                <a:latin typeface="Times New Roman" panose="02020603050405020304" pitchFamily="18" charset="0"/>
                <a:cs typeface="Times New Roman" panose="02020603050405020304" pitchFamily="18" charset="0"/>
              </a:rPr>
              <a:t>, although the successor, </a:t>
            </a:r>
            <a:r>
              <a:rPr lang="en-US" sz="2600" b="1" dirty="0" smtClean="0">
                <a:latin typeface="Times New Roman" panose="02020603050405020304" pitchFamily="18" charset="0"/>
                <a:cs typeface="Times New Roman" panose="02020603050405020304" pitchFamily="18" charset="0"/>
              </a:rPr>
              <a:t>Internet Protocol Version 6 </a:t>
            </a:r>
            <a:r>
              <a:rPr lang="en-US" sz="2600" dirty="0" smtClean="0">
                <a:latin typeface="Times New Roman" panose="02020603050405020304" pitchFamily="18" charset="0"/>
                <a:cs typeface="Times New Roman" panose="02020603050405020304" pitchFamily="18" charset="0"/>
              </a:rPr>
              <a:t>(</a:t>
            </a:r>
            <a:r>
              <a:rPr lang="en-US" sz="2600" dirty="0" smtClean="0">
                <a:solidFill>
                  <a:srgbClr val="FF0000"/>
                </a:solidFill>
                <a:latin typeface="Times New Roman" panose="02020603050405020304" pitchFamily="18" charset="0"/>
                <a:cs typeface="Times New Roman" panose="02020603050405020304" pitchFamily="18" charset="0"/>
              </a:rPr>
              <a:t>IPv6</a:t>
            </a:r>
            <a:r>
              <a:rPr lang="en-US" sz="2600" dirty="0" smtClean="0">
                <a:latin typeface="Times New Roman" panose="02020603050405020304" pitchFamily="18" charset="0"/>
                <a:cs typeface="Times New Roman" panose="02020603050405020304" pitchFamily="18" charset="0"/>
              </a:rPr>
              <a:t>), is being deployed actively </a:t>
            </a:r>
            <a:r>
              <a:rPr lang="en-US" sz="2600" b="1" dirty="0" smtClean="0">
                <a:latin typeface="Times New Roman" panose="02020603050405020304" pitchFamily="18" charset="0"/>
                <a:cs typeface="Times New Roman" panose="02020603050405020304" pitchFamily="18" charset="0"/>
              </a:rPr>
              <a:t>worldwide (128 bits).</a:t>
            </a:r>
          </a:p>
          <a:p>
            <a:pPr algn="just" eaLnBrk="1" fontAlgn="auto" hangingPunct="1">
              <a:lnSpc>
                <a:spcPct val="150000"/>
              </a:lnSpc>
              <a:spcBef>
                <a:spcPts val="0"/>
              </a:spcBef>
              <a:spcAft>
                <a:spcPts val="0"/>
              </a:spcAft>
              <a:buFont typeface="Wingdings" panose="05000000000000000000" pitchFamily="2" charset="2"/>
              <a:buChar char="§"/>
              <a:defRPr/>
            </a:pPr>
            <a:r>
              <a:rPr lang="en-US" sz="2600" b="1" dirty="0">
                <a:solidFill>
                  <a:srgbClr val="FF0000"/>
                </a:solidFill>
                <a:latin typeface="Times New Roman" panose="02020603050405020304" pitchFamily="18" charset="0"/>
                <a:cs typeface="Times New Roman" panose="02020603050405020304" pitchFamily="18" charset="0"/>
              </a:rPr>
              <a:t>Communication</a:t>
            </a:r>
            <a:r>
              <a:rPr lang="en-US" sz="2600" dirty="0">
                <a:latin typeface="Times New Roman" panose="02020603050405020304" pitchFamily="18" charset="0"/>
                <a:cs typeface="Times New Roman" panose="02020603050405020304" pitchFamily="18" charset="0"/>
              </a:rPr>
              <a:t> at the </a:t>
            </a:r>
            <a:r>
              <a:rPr lang="en-US" sz="2600" b="1" dirty="0">
                <a:solidFill>
                  <a:srgbClr val="FF0000"/>
                </a:solidFill>
                <a:latin typeface="Times New Roman" panose="02020603050405020304" pitchFamily="18" charset="0"/>
                <a:cs typeface="Times New Roman" panose="02020603050405020304" pitchFamily="18" charset="0"/>
              </a:rPr>
              <a:t>network</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layer</a:t>
            </a:r>
            <a:r>
              <a:rPr lang="en-US" sz="2600" dirty="0">
                <a:latin typeface="Times New Roman" panose="02020603050405020304" pitchFamily="18" charset="0"/>
                <a:cs typeface="Times New Roman" panose="02020603050405020304" pitchFamily="18" charset="0"/>
              </a:rPr>
              <a:t> is </a:t>
            </a:r>
            <a:r>
              <a:rPr lang="en-US" sz="2600" b="1" dirty="0">
                <a:solidFill>
                  <a:srgbClr val="006600"/>
                </a:solidFill>
                <a:latin typeface="Times New Roman" panose="02020603050405020304" pitchFamily="18" charset="0"/>
                <a:cs typeface="Times New Roman" panose="02020603050405020304" pitchFamily="18" charset="0"/>
              </a:rPr>
              <a:t>host-to-host (computer-to-computer)</a:t>
            </a:r>
            <a:r>
              <a:rPr lang="en-US" sz="2600" dirty="0">
                <a:latin typeface="Times New Roman" panose="02020603050405020304" pitchFamily="18" charset="0"/>
                <a:cs typeface="Times New Roman" panose="02020603050405020304" pitchFamily="18" charset="0"/>
              </a:rPr>
              <a:t>; a computer somewhere in the world needs to </a:t>
            </a:r>
            <a:r>
              <a:rPr lang="en-US" sz="2600" b="1" dirty="0">
                <a:latin typeface="Times New Roman" panose="02020603050405020304" pitchFamily="18" charset="0"/>
                <a:cs typeface="Times New Roman" panose="02020603050405020304" pitchFamily="18" charset="0"/>
              </a:rPr>
              <a:t>communicate</a:t>
            </a:r>
            <a:r>
              <a:rPr lang="en-US" sz="2600" dirty="0">
                <a:latin typeface="Times New Roman" panose="02020603050405020304" pitchFamily="18" charset="0"/>
                <a:cs typeface="Times New Roman" panose="02020603050405020304" pitchFamily="18" charset="0"/>
              </a:rPr>
              <a:t> with another </a:t>
            </a:r>
            <a:r>
              <a:rPr lang="en-US" sz="2600" b="1" dirty="0">
                <a:latin typeface="Times New Roman" panose="02020603050405020304" pitchFamily="18" charset="0"/>
                <a:cs typeface="Times New Roman" panose="02020603050405020304" pitchFamily="18" charset="0"/>
              </a:rPr>
              <a:t>computer</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somewhere</a:t>
            </a:r>
            <a:r>
              <a:rPr lang="en-US" sz="2600" dirty="0">
                <a:latin typeface="Times New Roman" panose="02020603050405020304" pitchFamily="18" charset="0"/>
                <a:cs typeface="Times New Roman" panose="02020603050405020304" pitchFamily="18" charset="0"/>
              </a:rPr>
              <a:t> else in the </a:t>
            </a:r>
            <a:r>
              <a:rPr lang="en-US" sz="2600" b="1" dirty="0">
                <a:latin typeface="Times New Roman" panose="02020603050405020304" pitchFamily="18" charset="0"/>
                <a:cs typeface="Times New Roman" panose="02020603050405020304" pitchFamily="18" charset="0"/>
              </a:rPr>
              <a:t>world</a:t>
            </a:r>
            <a:r>
              <a:rPr lang="en-US" sz="26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endParaRPr lang="en-US" sz="26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a:t>
            </a:fld>
            <a:endParaRPr lang="en-US"/>
          </a:p>
        </p:txBody>
      </p:sp>
    </p:spTree>
    <p:extLst>
      <p:ext uri="{BB962C8B-B14F-4D97-AF65-F5344CB8AC3E}">
        <p14:creationId xmlns:p14="http://schemas.microsoft.com/office/powerpoint/2010/main" val="302317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4"/>
            <a:ext cx="8229600" cy="366712"/>
          </a:xfrm>
        </p:spPr>
        <p:txBody>
          <a:bodyPr/>
          <a:lstStyle/>
          <a:p>
            <a:pPr eaLnBrk="1" hangingPunct="1">
              <a:defRPr/>
            </a:pPr>
            <a:r>
              <a:rPr lang="en-US" sz="2800" b="1" dirty="0" smtClean="0">
                <a:solidFill>
                  <a:srgbClr val="0000CC"/>
                </a:solidFill>
                <a:latin typeface="Times New Roman" panose="02020603050405020304" pitchFamily="18" charset="0"/>
                <a:cs typeface="Times New Roman" panose="02020603050405020304" pitchFamily="18" charset="0"/>
              </a:rPr>
              <a:t>Classless Addressing </a:t>
            </a: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96876"/>
            <a:ext cx="9144000" cy="6461124"/>
          </a:xfrm>
        </p:spPr>
        <p:txBody>
          <a:bodyPr>
            <a:noAutofit/>
          </a:bodyPr>
          <a:lstStyle/>
          <a:p>
            <a:pPr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To overcome </a:t>
            </a:r>
            <a:r>
              <a:rPr lang="en-US" sz="3000" b="1" dirty="0" smtClean="0">
                <a:latin typeface="Times New Roman" panose="02020603050405020304" pitchFamily="18" charset="0"/>
                <a:cs typeface="Times New Roman" panose="02020603050405020304" pitchFamily="18" charset="0"/>
              </a:rPr>
              <a:t>address depletion </a:t>
            </a:r>
            <a:r>
              <a:rPr lang="en-US" sz="3000" dirty="0" smtClean="0">
                <a:latin typeface="Times New Roman" panose="02020603050405020304" pitchFamily="18" charset="0"/>
                <a:cs typeface="Times New Roman" panose="02020603050405020304" pitchFamily="18" charset="0"/>
              </a:rPr>
              <a:t>and give more organizations access to the </a:t>
            </a:r>
            <a:r>
              <a:rPr lang="en-US" sz="3000" b="1" dirty="0" smtClean="0">
                <a:solidFill>
                  <a:srgbClr val="660033"/>
                </a:solidFill>
                <a:latin typeface="Times New Roman" panose="02020603050405020304" pitchFamily="18" charset="0"/>
                <a:cs typeface="Times New Roman" panose="02020603050405020304" pitchFamily="18" charset="0"/>
              </a:rPr>
              <a:t>Internet</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0000CC"/>
                </a:solidFill>
                <a:latin typeface="Times New Roman" panose="02020603050405020304" pitchFamily="18" charset="0"/>
                <a:cs typeface="Times New Roman" panose="02020603050405020304" pitchFamily="18" charset="0"/>
              </a:rPr>
              <a:t>classless addressing </a:t>
            </a:r>
            <a:r>
              <a:rPr lang="en-US" sz="3000" dirty="0" smtClean="0">
                <a:latin typeface="Times New Roman" panose="02020603050405020304" pitchFamily="18" charset="0"/>
                <a:cs typeface="Times New Roman" panose="02020603050405020304" pitchFamily="18" charset="0"/>
              </a:rPr>
              <a:t>was </a:t>
            </a:r>
            <a:r>
              <a:rPr lang="en-US" sz="3000" b="1" dirty="0" smtClean="0">
                <a:latin typeface="Times New Roman" panose="02020603050405020304" pitchFamily="18" charset="0"/>
                <a:cs typeface="Times New Roman" panose="02020603050405020304" pitchFamily="18" charset="0"/>
              </a:rPr>
              <a:t>designed</a:t>
            </a:r>
            <a:r>
              <a:rPr lang="en-US" sz="3000" dirty="0" smtClean="0">
                <a:latin typeface="Times New Roman" panose="02020603050405020304" pitchFamily="18" charset="0"/>
                <a:cs typeface="Times New Roman" panose="02020603050405020304" pitchFamily="18" charset="0"/>
              </a:rPr>
              <a:t> and </a:t>
            </a:r>
            <a:r>
              <a:rPr lang="en-US" sz="3000" b="1" dirty="0" smtClean="0">
                <a:latin typeface="Times New Roman" panose="02020603050405020304" pitchFamily="18" charset="0"/>
                <a:cs typeface="Times New Roman" panose="02020603050405020304" pitchFamily="18" charset="0"/>
              </a:rPr>
              <a:t>implemented</a:t>
            </a:r>
            <a:r>
              <a:rPr lang="en-US" sz="30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defRPr/>
            </a:pPr>
            <a:r>
              <a:rPr lang="en-US" sz="3000" dirty="0" smtClean="0">
                <a:latin typeface="Times New Roman" panose="02020603050405020304" pitchFamily="18" charset="0"/>
                <a:cs typeface="Times New Roman" panose="02020603050405020304" pitchFamily="18" charset="0"/>
              </a:rPr>
              <a:t>In this </a:t>
            </a:r>
            <a:r>
              <a:rPr lang="en-US" sz="3000" b="1" dirty="0" smtClean="0">
                <a:latin typeface="Times New Roman" panose="02020603050405020304" pitchFamily="18" charset="0"/>
                <a:cs typeface="Times New Roman" panose="02020603050405020304" pitchFamily="18" charset="0"/>
              </a:rPr>
              <a:t>scheme</a:t>
            </a:r>
            <a:r>
              <a:rPr lang="en-US" sz="3000" dirty="0" smtClean="0">
                <a:latin typeface="Times New Roman" panose="02020603050405020304" pitchFamily="18" charset="0"/>
                <a:cs typeface="Times New Roman" panose="02020603050405020304" pitchFamily="18" charset="0"/>
              </a:rPr>
              <a:t>, there are </a:t>
            </a:r>
            <a:r>
              <a:rPr lang="en-US" sz="3000" b="1" dirty="0" smtClean="0">
                <a:solidFill>
                  <a:srgbClr val="FF0000"/>
                </a:solidFill>
                <a:latin typeface="Times New Roman" panose="02020603050405020304" pitchFamily="18" charset="0"/>
                <a:cs typeface="Times New Roman" panose="02020603050405020304" pitchFamily="18" charset="0"/>
              </a:rPr>
              <a:t>no classes</a:t>
            </a:r>
            <a:r>
              <a:rPr lang="en-US" sz="3000" dirty="0" smtClean="0">
                <a:latin typeface="Times New Roman" panose="02020603050405020304" pitchFamily="18" charset="0"/>
                <a:cs typeface="Times New Roman" panose="02020603050405020304" pitchFamily="18" charset="0"/>
              </a:rPr>
              <a:t>, but the addresses are </a:t>
            </a:r>
            <a:r>
              <a:rPr lang="en-US" sz="3000" b="1" dirty="0" smtClean="0">
                <a:solidFill>
                  <a:srgbClr val="FF0000"/>
                </a:solidFill>
                <a:latin typeface="Times New Roman" panose="02020603050405020304" pitchFamily="18" charset="0"/>
                <a:cs typeface="Times New Roman" panose="02020603050405020304" pitchFamily="18" charset="0"/>
              </a:rPr>
              <a:t>still granted </a:t>
            </a:r>
            <a:r>
              <a:rPr lang="en-US" sz="3000" dirty="0" smtClean="0">
                <a:latin typeface="Times New Roman" panose="02020603050405020304" pitchFamily="18" charset="0"/>
                <a:cs typeface="Times New Roman" panose="02020603050405020304" pitchFamily="18" charset="0"/>
              </a:rPr>
              <a:t>in </a:t>
            </a:r>
            <a:r>
              <a:rPr lang="en-US" sz="3000" b="1" dirty="0" smtClean="0">
                <a:solidFill>
                  <a:srgbClr val="FF0000"/>
                </a:solidFill>
                <a:latin typeface="Times New Roman" panose="02020603050405020304" pitchFamily="18" charset="0"/>
                <a:cs typeface="Times New Roman" panose="02020603050405020304" pitchFamily="18" charset="0"/>
              </a:rPr>
              <a:t>blocks</a:t>
            </a:r>
            <a:r>
              <a:rPr lang="en-US" sz="30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3000" b="1" dirty="0" smtClean="0">
                <a:solidFill>
                  <a:srgbClr val="6600CC"/>
                </a:solidFill>
                <a:latin typeface="Times New Roman" panose="02020603050405020304" pitchFamily="18" charset="0"/>
                <a:cs typeface="Times New Roman" panose="02020603050405020304" pitchFamily="18" charset="0"/>
              </a:rPr>
              <a:t>Address Blocks </a:t>
            </a:r>
          </a:p>
          <a:p>
            <a:pPr lvl="1" algn="just" eaLnBrk="1" hangingPunct="1">
              <a:lnSpc>
                <a:spcPct val="150000"/>
              </a:lnSpc>
              <a:spcBef>
                <a:spcPts val="0"/>
              </a:spcBef>
              <a:buFont typeface="Wingdings" panose="05000000000000000000" pitchFamily="2" charset="2"/>
              <a:buChar char="ü"/>
              <a:defRPr/>
            </a:pPr>
            <a:r>
              <a:rPr lang="en-US" sz="3000" dirty="0" smtClean="0">
                <a:latin typeface="Times New Roman" panose="02020603050405020304" pitchFamily="18" charset="0"/>
                <a:cs typeface="Times New Roman" panose="02020603050405020304" pitchFamily="18" charset="0"/>
              </a:rPr>
              <a:t>In </a:t>
            </a:r>
            <a:r>
              <a:rPr lang="en-US" sz="3000" b="1" dirty="0" smtClean="0">
                <a:latin typeface="Times New Roman" panose="02020603050405020304" pitchFamily="18" charset="0"/>
                <a:cs typeface="Times New Roman" panose="02020603050405020304" pitchFamily="18" charset="0"/>
              </a:rPr>
              <a:t>classless addressing</a:t>
            </a:r>
            <a:r>
              <a:rPr lang="en-US" sz="3000" dirty="0" smtClean="0">
                <a:latin typeface="Times New Roman" panose="02020603050405020304" pitchFamily="18" charset="0"/>
                <a:cs typeface="Times New Roman" panose="02020603050405020304" pitchFamily="18" charset="0"/>
              </a:rPr>
              <a:t>, when an </a:t>
            </a:r>
            <a:r>
              <a:rPr lang="en-US" sz="3000" b="1" dirty="0" smtClean="0">
                <a:latin typeface="Times New Roman" panose="02020603050405020304" pitchFamily="18" charset="0"/>
                <a:cs typeface="Times New Roman" panose="02020603050405020304" pitchFamily="18" charset="0"/>
              </a:rPr>
              <a:t>entity</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006600"/>
                </a:solidFill>
                <a:latin typeface="Times New Roman" panose="02020603050405020304" pitchFamily="18" charset="0"/>
                <a:cs typeface="Times New Roman" panose="02020603050405020304" pitchFamily="18" charset="0"/>
              </a:rPr>
              <a:t>small</a:t>
            </a:r>
            <a:r>
              <a:rPr lang="en-US" sz="3000" dirty="0" smtClean="0">
                <a:latin typeface="Times New Roman" panose="02020603050405020304" pitchFamily="18" charset="0"/>
                <a:cs typeface="Times New Roman" panose="02020603050405020304" pitchFamily="18" charset="0"/>
              </a:rPr>
              <a:t> or </a:t>
            </a:r>
            <a:r>
              <a:rPr lang="en-US" sz="3000" b="1" dirty="0" smtClean="0">
                <a:solidFill>
                  <a:srgbClr val="006600"/>
                </a:solidFill>
                <a:latin typeface="Times New Roman" panose="02020603050405020304" pitchFamily="18" charset="0"/>
                <a:cs typeface="Times New Roman" panose="02020603050405020304" pitchFamily="18" charset="0"/>
              </a:rPr>
              <a:t>large</a:t>
            </a:r>
            <a:r>
              <a:rPr lang="en-US" sz="3000" dirty="0" smtClean="0">
                <a:latin typeface="Times New Roman" panose="02020603050405020304" pitchFamily="18" charset="0"/>
                <a:cs typeface="Times New Roman" panose="02020603050405020304" pitchFamily="18" charset="0"/>
              </a:rPr>
              <a:t>, needs to be </a:t>
            </a:r>
            <a:r>
              <a:rPr lang="en-US" sz="3000" b="1" dirty="0" smtClean="0">
                <a:solidFill>
                  <a:srgbClr val="6600CC"/>
                </a:solidFill>
                <a:latin typeface="Times New Roman" panose="02020603050405020304" pitchFamily="18" charset="0"/>
                <a:cs typeface="Times New Roman" panose="02020603050405020304" pitchFamily="18" charset="0"/>
              </a:rPr>
              <a:t>connected</a:t>
            </a:r>
            <a:r>
              <a:rPr lang="en-US" sz="3000" dirty="0" smtClean="0">
                <a:latin typeface="Times New Roman" panose="02020603050405020304" pitchFamily="18" charset="0"/>
                <a:cs typeface="Times New Roman" panose="02020603050405020304" pitchFamily="18" charset="0"/>
              </a:rPr>
              <a:t> to the  </a:t>
            </a:r>
            <a:r>
              <a:rPr lang="en-US" sz="3000" b="1" dirty="0" smtClean="0">
                <a:latin typeface="Times New Roman" panose="02020603050405020304" pitchFamily="18" charset="0"/>
                <a:cs typeface="Times New Roman" panose="02020603050405020304" pitchFamily="18" charset="0"/>
              </a:rPr>
              <a:t>Internet</a:t>
            </a:r>
            <a:r>
              <a:rPr lang="en-US" sz="3000" dirty="0" smtClean="0">
                <a:latin typeface="Times New Roman" panose="02020603050405020304" pitchFamily="18" charset="0"/>
                <a:cs typeface="Times New Roman" panose="02020603050405020304" pitchFamily="18" charset="0"/>
              </a:rPr>
              <a:t>, it is granted a </a:t>
            </a:r>
            <a:r>
              <a:rPr lang="en-US" sz="3000" b="1" dirty="0" smtClean="0">
                <a:solidFill>
                  <a:srgbClr val="FF0000"/>
                </a:solidFill>
                <a:latin typeface="Times New Roman" panose="02020603050405020304" pitchFamily="18" charset="0"/>
                <a:cs typeface="Times New Roman" panose="02020603050405020304" pitchFamily="18" charset="0"/>
              </a:rPr>
              <a:t>block (range) </a:t>
            </a:r>
            <a:r>
              <a:rPr lang="en-US" sz="3000" dirty="0" smtClean="0">
                <a:latin typeface="Times New Roman" panose="02020603050405020304" pitchFamily="18" charset="0"/>
                <a:cs typeface="Times New Roman" panose="02020603050405020304" pitchFamily="18" charset="0"/>
              </a:rPr>
              <a:t>of</a:t>
            </a:r>
            <a:r>
              <a:rPr lang="en-US" sz="3000" b="1" dirty="0" smtClean="0">
                <a:solidFill>
                  <a:srgbClr val="FF0000"/>
                </a:solidFill>
                <a:latin typeface="Times New Roman" panose="02020603050405020304" pitchFamily="18" charset="0"/>
                <a:cs typeface="Times New Roman" panose="02020603050405020304" pitchFamily="18" charset="0"/>
              </a:rPr>
              <a:t> addresses</a:t>
            </a:r>
            <a:r>
              <a:rPr lang="en-US" sz="3000"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4"/>
            <a:ext cx="8229600" cy="366712"/>
          </a:xfrm>
        </p:spPr>
        <p:txBody>
          <a:bodyPr/>
          <a:lstStyle/>
          <a:p>
            <a:pPr eaLnBrk="1" hangingPunct="1">
              <a:defRPr/>
            </a:pPr>
            <a:r>
              <a:rPr lang="en-US" sz="2800" b="1" dirty="0" smtClean="0">
                <a:solidFill>
                  <a:srgbClr val="0000CC"/>
                </a:solidFill>
                <a:latin typeface="Times New Roman" panose="02020603050405020304" pitchFamily="18" charset="0"/>
                <a:cs typeface="Times New Roman" panose="02020603050405020304" pitchFamily="18" charset="0"/>
              </a:rPr>
              <a:t>Classless Addressing continued </a:t>
            </a: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96876"/>
            <a:ext cx="9144000" cy="6461124"/>
          </a:xfrm>
        </p:spPr>
        <p:txBody>
          <a:bodyPr>
            <a:noAutofit/>
          </a:bodyPr>
          <a:lstStyle/>
          <a:p>
            <a:pPr lvl="1"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The </a:t>
            </a:r>
            <a:r>
              <a:rPr lang="en-US" sz="3000" b="1" dirty="0" smtClean="0">
                <a:latin typeface="Times New Roman" panose="02020603050405020304" pitchFamily="18" charset="0"/>
                <a:cs typeface="Times New Roman" panose="02020603050405020304" pitchFamily="18" charset="0"/>
              </a:rPr>
              <a:t>size</a:t>
            </a:r>
            <a:r>
              <a:rPr lang="en-US" sz="3000" dirty="0" smtClean="0">
                <a:latin typeface="Times New Roman" panose="02020603050405020304" pitchFamily="18" charset="0"/>
                <a:cs typeface="Times New Roman" panose="02020603050405020304" pitchFamily="18" charset="0"/>
              </a:rPr>
              <a:t> of the </a:t>
            </a:r>
            <a:r>
              <a:rPr lang="en-US" sz="3000" b="1" dirty="0" smtClean="0">
                <a:latin typeface="Times New Roman" panose="02020603050405020304" pitchFamily="18" charset="0"/>
                <a:cs typeface="Times New Roman" panose="02020603050405020304" pitchFamily="18" charset="0"/>
              </a:rPr>
              <a:t>block</a:t>
            </a:r>
            <a:r>
              <a:rPr lang="en-US" sz="3000" dirty="0" smtClean="0">
                <a:latin typeface="Times New Roman" panose="02020603050405020304" pitchFamily="18" charset="0"/>
                <a:cs typeface="Times New Roman" panose="02020603050405020304" pitchFamily="18" charset="0"/>
              </a:rPr>
              <a:t> (the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number</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of</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addresses</a:t>
            </a:r>
            <a:r>
              <a:rPr lang="en-US" sz="3000" dirty="0" smtClean="0">
                <a:latin typeface="Times New Roman" panose="02020603050405020304" pitchFamily="18" charset="0"/>
                <a:cs typeface="Times New Roman" panose="02020603050405020304" pitchFamily="18" charset="0"/>
              </a:rPr>
              <a:t>) varies based on the </a:t>
            </a:r>
            <a:r>
              <a:rPr lang="en-US" sz="3000" b="1" dirty="0" smtClean="0">
                <a:solidFill>
                  <a:srgbClr val="FF0000"/>
                </a:solidFill>
                <a:latin typeface="Times New Roman" panose="02020603050405020304" pitchFamily="18" charset="0"/>
                <a:cs typeface="Times New Roman" panose="02020603050405020304" pitchFamily="18" charset="0"/>
              </a:rPr>
              <a:t>nature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and</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size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of the </a:t>
            </a:r>
            <a:r>
              <a:rPr lang="en-US" sz="3000" b="1" dirty="0" smtClean="0">
                <a:latin typeface="Times New Roman" panose="02020603050405020304" pitchFamily="18" charset="0"/>
                <a:cs typeface="Times New Roman" panose="02020603050405020304" pitchFamily="18" charset="0"/>
              </a:rPr>
              <a:t>entity</a:t>
            </a:r>
            <a:r>
              <a:rPr lang="en-US" sz="3000" dirty="0" smtClean="0">
                <a:latin typeface="Times New Roman" panose="02020603050405020304" pitchFamily="18" charset="0"/>
                <a:cs typeface="Times New Roman" panose="02020603050405020304" pitchFamily="18" charset="0"/>
              </a:rPr>
              <a:t>. </a:t>
            </a:r>
          </a:p>
          <a:p>
            <a:pPr lvl="1"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For example, a </a:t>
            </a:r>
            <a:r>
              <a:rPr lang="en-US" sz="3000" b="1" dirty="0" smtClean="0">
                <a:solidFill>
                  <a:srgbClr val="0000CC"/>
                </a:solidFill>
                <a:latin typeface="Times New Roman" panose="02020603050405020304" pitchFamily="18" charset="0"/>
                <a:cs typeface="Times New Roman" panose="02020603050405020304" pitchFamily="18" charset="0"/>
              </a:rPr>
              <a:t>household</a:t>
            </a:r>
            <a:r>
              <a:rPr lang="en-US" sz="3000" dirty="0" smtClean="0">
                <a:latin typeface="Times New Roman" panose="02020603050405020304" pitchFamily="18" charset="0"/>
                <a:cs typeface="Times New Roman" panose="02020603050405020304" pitchFamily="18" charset="0"/>
              </a:rPr>
              <a:t> may be given only </a:t>
            </a:r>
            <a:r>
              <a:rPr lang="en-US" sz="3000" b="1" dirty="0" smtClean="0">
                <a:solidFill>
                  <a:srgbClr val="FF0000"/>
                </a:solidFill>
                <a:latin typeface="Times New Roman" panose="02020603050405020304" pitchFamily="18" charset="0"/>
                <a:cs typeface="Times New Roman" panose="02020603050405020304" pitchFamily="18" charset="0"/>
              </a:rPr>
              <a:t>two</a:t>
            </a:r>
            <a:r>
              <a:rPr lang="en-US" sz="3000" b="1" dirty="0" smtClean="0">
                <a:latin typeface="Times New Roman" panose="02020603050405020304" pitchFamily="18" charset="0"/>
                <a:cs typeface="Times New Roman" panose="02020603050405020304" pitchFamily="18" charset="0"/>
              </a:rPr>
              <a:t> addresses</a:t>
            </a:r>
            <a:r>
              <a:rPr lang="en-US" sz="3000" dirty="0" smtClean="0">
                <a:latin typeface="Times New Roman" panose="02020603050405020304" pitchFamily="18" charset="0"/>
                <a:cs typeface="Times New Roman" panose="02020603050405020304" pitchFamily="18" charset="0"/>
              </a:rPr>
              <a:t>; a </a:t>
            </a:r>
            <a:r>
              <a:rPr lang="en-US" sz="3000" b="1" dirty="0" smtClean="0">
                <a:solidFill>
                  <a:srgbClr val="0000CC"/>
                </a:solidFill>
                <a:latin typeface="Times New Roman" panose="02020603050405020304" pitchFamily="18" charset="0"/>
                <a:cs typeface="Times New Roman" panose="02020603050405020304" pitchFamily="18" charset="0"/>
              </a:rPr>
              <a:t>large organization </a:t>
            </a:r>
            <a:r>
              <a:rPr lang="en-US" sz="3000" dirty="0" smtClean="0">
                <a:latin typeface="Times New Roman" panose="02020603050405020304" pitchFamily="18" charset="0"/>
                <a:cs typeface="Times New Roman" panose="02020603050405020304" pitchFamily="18" charset="0"/>
              </a:rPr>
              <a:t>may be given </a:t>
            </a:r>
            <a:r>
              <a:rPr lang="en-US" sz="3000" b="1" dirty="0" smtClean="0">
                <a:solidFill>
                  <a:srgbClr val="FF0000"/>
                </a:solidFill>
                <a:latin typeface="Times New Roman" panose="02020603050405020304" pitchFamily="18" charset="0"/>
                <a:cs typeface="Times New Roman" panose="02020603050405020304" pitchFamily="18" charset="0"/>
              </a:rPr>
              <a:t>thousands</a:t>
            </a:r>
            <a:r>
              <a:rPr lang="en-US" sz="3000" dirty="0" smtClean="0">
                <a:latin typeface="Times New Roman" panose="02020603050405020304" pitchFamily="18" charset="0"/>
                <a:cs typeface="Times New Roman" panose="02020603050405020304" pitchFamily="18" charset="0"/>
              </a:rPr>
              <a:t> of </a:t>
            </a:r>
            <a:r>
              <a:rPr lang="en-US" sz="3000" b="1" dirty="0" smtClean="0">
                <a:latin typeface="Times New Roman" panose="02020603050405020304" pitchFamily="18" charset="0"/>
                <a:cs typeface="Times New Roman" panose="02020603050405020304" pitchFamily="18" charset="0"/>
              </a:rPr>
              <a:t>addresses</a:t>
            </a:r>
            <a:r>
              <a:rPr lang="en-US" sz="3000" dirty="0" smtClean="0">
                <a:latin typeface="Times New Roman" panose="02020603050405020304" pitchFamily="18" charset="0"/>
                <a:cs typeface="Times New Roman" panose="02020603050405020304" pitchFamily="18" charset="0"/>
              </a:rPr>
              <a:t>. </a:t>
            </a:r>
          </a:p>
          <a:p>
            <a:pPr lvl="1" algn="just" eaLnBrk="1" hangingPunct="1">
              <a:lnSpc>
                <a:spcPct val="150000"/>
              </a:lnSpc>
              <a:spcBef>
                <a:spcPts val="0"/>
              </a:spcBef>
              <a:buFont typeface="Wingdings" panose="05000000000000000000" pitchFamily="2" charset="2"/>
              <a:buChar char="ü"/>
              <a:defRPr/>
            </a:pPr>
            <a:r>
              <a:rPr lang="en-US" sz="3000" dirty="0" smtClean="0">
                <a:latin typeface="Times New Roman" panose="02020603050405020304" pitchFamily="18" charset="0"/>
                <a:cs typeface="Times New Roman" panose="02020603050405020304" pitchFamily="18" charset="0"/>
              </a:rPr>
              <a:t>An </a:t>
            </a:r>
            <a:r>
              <a:rPr lang="en-US" sz="3000" dirty="0" smtClean="0">
                <a:solidFill>
                  <a:srgbClr val="FF0000"/>
                </a:solidFill>
                <a:latin typeface="Times New Roman" panose="02020603050405020304" pitchFamily="18" charset="0"/>
                <a:cs typeface="Times New Roman" panose="02020603050405020304" pitchFamily="18" charset="0"/>
              </a:rPr>
              <a:t>ISP</a:t>
            </a:r>
            <a:r>
              <a:rPr lang="en-US" sz="3000" dirty="0" smtClean="0">
                <a:latin typeface="Times New Roman" panose="02020603050405020304" pitchFamily="18" charset="0"/>
                <a:cs typeface="Times New Roman" panose="02020603050405020304" pitchFamily="18" charset="0"/>
              </a:rPr>
              <a:t>, as the Internet service provider, may be given </a:t>
            </a:r>
            <a:r>
              <a:rPr lang="en-US" sz="3000" b="1" dirty="0" smtClean="0">
                <a:solidFill>
                  <a:srgbClr val="FF0000"/>
                </a:solidFill>
                <a:latin typeface="Times New Roman" panose="02020603050405020304" pitchFamily="18" charset="0"/>
                <a:cs typeface="Times New Roman" panose="02020603050405020304" pitchFamily="18" charset="0"/>
              </a:rPr>
              <a:t>thousands</a:t>
            </a:r>
            <a:r>
              <a:rPr lang="en-US" sz="3000" dirty="0" smtClean="0">
                <a:latin typeface="Times New Roman" panose="02020603050405020304" pitchFamily="18" charset="0"/>
                <a:cs typeface="Times New Roman" panose="02020603050405020304" pitchFamily="18" charset="0"/>
              </a:rPr>
              <a:t> or </a:t>
            </a:r>
            <a:r>
              <a:rPr lang="en-US" sz="3000" b="1" dirty="0" smtClean="0">
                <a:solidFill>
                  <a:srgbClr val="FF0000"/>
                </a:solidFill>
                <a:latin typeface="Times New Roman" panose="02020603050405020304" pitchFamily="18" charset="0"/>
                <a:cs typeface="Times New Roman" panose="02020603050405020304" pitchFamily="18" charset="0"/>
              </a:rPr>
              <a:t>hundreds</a:t>
            </a:r>
            <a:r>
              <a:rPr lang="en-US" sz="3000" dirty="0" smtClean="0">
                <a:latin typeface="Times New Roman" panose="02020603050405020304" pitchFamily="18" charset="0"/>
                <a:cs typeface="Times New Roman" panose="02020603050405020304" pitchFamily="18" charset="0"/>
              </a:rPr>
              <a:t> of </a:t>
            </a:r>
            <a:r>
              <a:rPr lang="en-US" sz="3000" b="1" dirty="0" smtClean="0">
                <a:solidFill>
                  <a:srgbClr val="FF0000"/>
                </a:solidFill>
                <a:latin typeface="Times New Roman" panose="02020603050405020304" pitchFamily="18" charset="0"/>
                <a:cs typeface="Times New Roman" panose="02020603050405020304" pitchFamily="18" charset="0"/>
              </a:rPr>
              <a:t>thousands</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based on the </a:t>
            </a:r>
            <a:r>
              <a:rPr lang="en-US" sz="3000" b="1" dirty="0" smtClean="0">
                <a:latin typeface="Times New Roman" panose="02020603050405020304" pitchFamily="18" charset="0"/>
                <a:cs typeface="Times New Roman" panose="02020603050405020304" pitchFamily="18" charset="0"/>
              </a:rPr>
              <a:t>number</a:t>
            </a:r>
            <a:r>
              <a:rPr lang="en-US" sz="3000" dirty="0" smtClean="0">
                <a:latin typeface="Times New Roman" panose="02020603050405020304" pitchFamily="18" charset="0"/>
                <a:cs typeface="Times New Roman" panose="02020603050405020304" pitchFamily="18" charset="0"/>
              </a:rPr>
              <a:t> of </a:t>
            </a:r>
            <a:r>
              <a:rPr lang="en-US" sz="3000" b="1" dirty="0" smtClean="0">
                <a:latin typeface="Times New Roman" panose="02020603050405020304" pitchFamily="18" charset="0"/>
                <a:cs typeface="Times New Roman" panose="02020603050405020304" pitchFamily="18" charset="0"/>
              </a:rPr>
              <a:t>customers</a:t>
            </a:r>
            <a:r>
              <a:rPr lang="en-US" sz="3000" dirty="0" smtClean="0">
                <a:latin typeface="Times New Roman" panose="02020603050405020304" pitchFamily="18" charset="0"/>
                <a:cs typeface="Times New Roman" panose="02020603050405020304" pitchFamily="18" charset="0"/>
              </a:rPr>
              <a:t> it may </a:t>
            </a:r>
            <a:r>
              <a:rPr lang="en-US" sz="3000" b="1" dirty="0" smtClean="0">
                <a:latin typeface="Times New Roman" panose="02020603050405020304" pitchFamily="18" charset="0"/>
                <a:cs typeface="Times New Roman" panose="02020603050405020304" pitchFamily="18" charset="0"/>
              </a:rPr>
              <a:t>serve</a:t>
            </a:r>
            <a:r>
              <a:rPr lang="en-US" sz="30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defRPr/>
            </a:pPr>
            <a:endParaRPr lang="en-US" sz="30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31</a:t>
            </a:fld>
            <a:endParaRPr lang="en-US"/>
          </a:p>
        </p:txBody>
      </p:sp>
    </p:spTree>
    <p:extLst>
      <p:ext uri="{BB962C8B-B14F-4D97-AF65-F5344CB8AC3E}">
        <p14:creationId xmlns:p14="http://schemas.microsoft.com/office/powerpoint/2010/main" val="2154143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lstStyle/>
          <a:p>
            <a:pPr eaLnBrk="1" hangingPunct="1">
              <a:defRPr/>
            </a:pPr>
            <a:r>
              <a:rPr lang="en-US" sz="3200" b="1" dirty="0" smtClean="0">
                <a:solidFill>
                  <a:srgbClr val="0000CC"/>
                </a:solidFill>
                <a:latin typeface="Times New Roman" panose="02020603050405020304" pitchFamily="18" charset="0"/>
                <a:cs typeface="Times New Roman" panose="02020603050405020304" pitchFamily="18" charset="0"/>
              </a:rPr>
              <a:t>Restriction</a:t>
            </a:r>
            <a:endParaRPr lang="en-US" sz="32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To simplify the handling of </a:t>
            </a:r>
            <a:r>
              <a:rPr lang="en-US" sz="2800" b="1" dirty="0" smtClean="0">
                <a:latin typeface="Times New Roman" panose="02020603050405020304" pitchFamily="18" charset="0"/>
                <a:cs typeface="Times New Roman" panose="02020603050405020304" pitchFamily="18" charset="0"/>
              </a:rPr>
              <a:t>addresses</a:t>
            </a:r>
            <a:r>
              <a:rPr lang="en-US" sz="2800" dirty="0" smtClean="0">
                <a:latin typeface="Times New Roman" panose="02020603050405020304" pitchFamily="18" charset="0"/>
                <a:cs typeface="Times New Roman" panose="02020603050405020304" pitchFamily="18" charset="0"/>
              </a:rPr>
              <a:t>, the </a:t>
            </a:r>
            <a:r>
              <a:rPr lang="en-US" sz="2800" b="1" dirty="0" smtClean="0">
                <a:latin typeface="Times New Roman" panose="02020603050405020304" pitchFamily="18" charset="0"/>
                <a:cs typeface="Times New Roman" panose="02020603050405020304" pitchFamily="18" charset="0"/>
              </a:rPr>
              <a:t>Internet authorities</a:t>
            </a:r>
            <a:r>
              <a:rPr lang="en-US" sz="2800" dirty="0" smtClean="0">
                <a:latin typeface="Times New Roman" panose="02020603050405020304" pitchFamily="18" charset="0"/>
                <a:cs typeface="Times New Roman" panose="02020603050405020304" pitchFamily="18" charset="0"/>
              </a:rPr>
              <a:t> impose </a:t>
            </a:r>
            <a:r>
              <a:rPr lang="en-US" sz="2800" b="1" dirty="0" smtClean="0">
                <a:solidFill>
                  <a:srgbClr val="FF0000"/>
                </a:solidFill>
                <a:latin typeface="Times New Roman" panose="02020603050405020304" pitchFamily="18" charset="0"/>
                <a:cs typeface="Times New Roman" panose="02020603050405020304" pitchFamily="18" charset="0"/>
              </a:rPr>
              <a:t>three restrictions </a:t>
            </a:r>
            <a:r>
              <a:rPr lang="en-US" sz="2800" dirty="0" smtClean="0">
                <a:latin typeface="Times New Roman" panose="02020603050405020304" pitchFamily="18" charset="0"/>
                <a:cs typeface="Times New Roman" panose="02020603050405020304" pitchFamily="18" charset="0"/>
              </a:rPr>
              <a:t>on </a:t>
            </a:r>
            <a:r>
              <a:rPr lang="en-US" sz="2800" b="1" dirty="0" smtClean="0">
                <a:solidFill>
                  <a:srgbClr val="660033"/>
                </a:solidFill>
                <a:latin typeface="Times New Roman" panose="02020603050405020304" pitchFamily="18" charset="0"/>
                <a:cs typeface="Times New Roman" panose="02020603050405020304" pitchFamily="18" charset="0"/>
              </a:rPr>
              <a:t>classless address blocks: </a:t>
            </a:r>
          </a:p>
          <a:p>
            <a:pPr marL="971550" lvl="1" indent="-514350" algn="just" eaLnBrk="1" hangingPunct="1">
              <a:lnSpc>
                <a:spcPct val="150000"/>
              </a:lnSpc>
              <a:spcBef>
                <a:spcPts val="0"/>
              </a:spcBef>
              <a:buFont typeface="+mj-lt"/>
              <a:buAutoNum type="arabicPeriod"/>
              <a:defRPr/>
            </a:pPr>
            <a:r>
              <a:rPr lang="en-US" dirty="0" smtClean="0">
                <a:latin typeface="Times New Roman" panose="02020603050405020304" pitchFamily="18" charset="0"/>
                <a:cs typeface="Times New Roman" panose="02020603050405020304" pitchFamily="18" charset="0"/>
              </a:rPr>
              <a:t>The</a:t>
            </a:r>
            <a:r>
              <a:rPr lang="en-US" b="1" dirty="0" smtClean="0">
                <a:solidFill>
                  <a:srgbClr val="6600CC"/>
                </a:solidFill>
                <a:latin typeface="Times New Roman" panose="02020603050405020304" pitchFamily="18" charset="0"/>
                <a:cs typeface="Times New Roman" panose="02020603050405020304" pitchFamily="18" charset="0"/>
              </a:rPr>
              <a:t> addresses </a:t>
            </a:r>
            <a:r>
              <a:rPr lang="en-US" dirty="0" smtClean="0">
                <a:latin typeface="Times New Roman" panose="02020603050405020304" pitchFamily="18" charset="0"/>
                <a:cs typeface="Times New Roman" panose="02020603050405020304" pitchFamily="18" charset="0"/>
              </a:rPr>
              <a:t>in a </a:t>
            </a:r>
            <a:r>
              <a:rPr lang="en-US" b="1" dirty="0" smtClean="0">
                <a:solidFill>
                  <a:srgbClr val="6600CC"/>
                </a:solidFill>
                <a:latin typeface="Times New Roman" panose="02020603050405020304" pitchFamily="18" charset="0"/>
                <a:cs typeface="Times New Roman" panose="02020603050405020304" pitchFamily="18" charset="0"/>
              </a:rPr>
              <a:t>block </a:t>
            </a:r>
            <a:r>
              <a:rPr lang="en-US" dirty="0" smtClean="0">
                <a:latin typeface="Times New Roman" panose="02020603050405020304" pitchFamily="18" charset="0"/>
                <a:cs typeface="Times New Roman" panose="02020603050405020304" pitchFamily="18" charset="0"/>
              </a:rPr>
              <a:t>must be </a:t>
            </a:r>
            <a:r>
              <a:rPr lang="en-US" b="1" dirty="0" smtClean="0">
                <a:solidFill>
                  <a:srgbClr val="6600CC"/>
                </a:solidFill>
                <a:latin typeface="Times New Roman" panose="02020603050405020304" pitchFamily="18" charset="0"/>
                <a:cs typeface="Times New Roman" panose="02020603050405020304" pitchFamily="18" charset="0"/>
              </a:rPr>
              <a:t>contiguous, one after another. </a:t>
            </a:r>
          </a:p>
          <a:p>
            <a:pPr marL="971550" lvl="1" indent="-514350" algn="just" eaLnBrk="1" hangingPunct="1">
              <a:lnSpc>
                <a:spcPct val="150000"/>
              </a:lnSpc>
              <a:spcBef>
                <a:spcPts val="0"/>
              </a:spcBef>
              <a:buFont typeface="+mj-lt"/>
              <a:buAutoNum type="arabicPeriod"/>
              <a:defRPr/>
            </a:pPr>
            <a:r>
              <a:rPr lang="en-US" dirty="0" smtClean="0">
                <a:latin typeface="Times New Roman" panose="02020603050405020304" pitchFamily="18" charset="0"/>
                <a:cs typeface="Times New Roman" panose="02020603050405020304" pitchFamily="18" charset="0"/>
              </a:rPr>
              <a:t>The</a:t>
            </a:r>
            <a:r>
              <a:rPr lang="en-US" b="1" dirty="0" smtClean="0">
                <a:solidFill>
                  <a:srgbClr val="FF0000"/>
                </a:solidFill>
                <a:latin typeface="Times New Roman" panose="02020603050405020304" pitchFamily="18" charset="0"/>
                <a:cs typeface="Times New Roman" panose="02020603050405020304" pitchFamily="18" charset="0"/>
              </a:rPr>
              <a:t> number </a:t>
            </a:r>
            <a:r>
              <a:rPr lang="en-US" dirty="0" smtClean="0">
                <a:latin typeface="Times New Roman" panose="02020603050405020304" pitchFamily="18" charset="0"/>
                <a:cs typeface="Times New Roman" panose="02020603050405020304" pitchFamily="18" charset="0"/>
              </a:rPr>
              <a:t>of</a:t>
            </a:r>
            <a:r>
              <a:rPr lang="en-US" b="1" dirty="0" smtClean="0">
                <a:solidFill>
                  <a:srgbClr val="FF0000"/>
                </a:solidFill>
                <a:latin typeface="Times New Roman" panose="02020603050405020304" pitchFamily="18" charset="0"/>
                <a:cs typeface="Times New Roman" panose="02020603050405020304" pitchFamily="18" charset="0"/>
              </a:rPr>
              <a:t> addresses </a:t>
            </a:r>
            <a:r>
              <a:rPr lang="en-US" dirty="0" smtClean="0">
                <a:latin typeface="Times New Roman" panose="02020603050405020304" pitchFamily="18" charset="0"/>
                <a:cs typeface="Times New Roman" panose="02020603050405020304" pitchFamily="18" charset="0"/>
              </a:rPr>
              <a:t>in a </a:t>
            </a:r>
            <a:r>
              <a:rPr lang="en-US" b="1" dirty="0" smtClean="0">
                <a:solidFill>
                  <a:srgbClr val="FF0000"/>
                </a:solidFill>
                <a:latin typeface="Times New Roman" panose="02020603050405020304" pitchFamily="18" charset="0"/>
                <a:cs typeface="Times New Roman" panose="02020603050405020304" pitchFamily="18" charset="0"/>
              </a:rPr>
              <a:t>block must </a:t>
            </a:r>
            <a:r>
              <a:rPr lang="en-US" dirty="0" smtClean="0">
                <a:latin typeface="Times New Roman" panose="02020603050405020304" pitchFamily="18" charset="0"/>
                <a:cs typeface="Times New Roman" panose="02020603050405020304" pitchFamily="18" charset="0"/>
              </a:rPr>
              <a:t>be a </a:t>
            </a:r>
            <a:r>
              <a:rPr lang="en-US" b="1" dirty="0" smtClean="0">
                <a:solidFill>
                  <a:srgbClr val="FF0000"/>
                </a:solidFill>
                <a:latin typeface="Times New Roman" panose="02020603050405020304" pitchFamily="18" charset="0"/>
                <a:cs typeface="Times New Roman" panose="02020603050405020304" pitchFamily="18" charset="0"/>
              </a:rPr>
              <a:t>power </a:t>
            </a:r>
            <a:r>
              <a:rPr lang="en-US" dirty="0" smtClean="0">
                <a:latin typeface="Times New Roman" panose="02020603050405020304" pitchFamily="18" charset="0"/>
                <a:cs typeface="Times New Roman" panose="02020603050405020304" pitchFamily="18" charset="0"/>
              </a:rPr>
              <a:t>of </a:t>
            </a:r>
            <a:r>
              <a:rPr lang="en-US" b="1" dirty="0" smtClean="0">
                <a:solidFill>
                  <a:srgbClr val="FF0000"/>
                </a:solidFill>
                <a:latin typeface="Times New Roman" panose="02020603050405020304" pitchFamily="18" charset="0"/>
                <a:cs typeface="Times New Roman" panose="02020603050405020304" pitchFamily="18" charset="0"/>
              </a:rPr>
              <a:t>2 (1, 2, 4, 8 .... ). </a:t>
            </a:r>
          </a:p>
          <a:p>
            <a:pPr marL="971550" lvl="1" indent="-514350" algn="just" eaLnBrk="1" hangingPunct="1">
              <a:lnSpc>
                <a:spcPct val="150000"/>
              </a:lnSpc>
              <a:spcBef>
                <a:spcPts val="0"/>
              </a:spcBef>
              <a:buFont typeface="+mj-lt"/>
              <a:buAutoNum type="arabicPeriod"/>
              <a:defRPr/>
            </a:pPr>
            <a:r>
              <a:rPr lang="en-US" dirty="0" smtClean="0">
                <a:latin typeface="Times New Roman" panose="02020603050405020304" pitchFamily="18" charset="0"/>
                <a:cs typeface="Times New Roman" panose="02020603050405020304" pitchFamily="18" charset="0"/>
              </a:rPr>
              <a:t>The</a:t>
            </a:r>
            <a:r>
              <a:rPr lang="en-US" b="1" dirty="0" smtClean="0">
                <a:latin typeface="Times New Roman" panose="02020603050405020304" pitchFamily="18" charset="0"/>
                <a:cs typeface="Times New Roman" panose="02020603050405020304" pitchFamily="18" charset="0"/>
              </a:rPr>
              <a:t> first address </a:t>
            </a:r>
            <a:r>
              <a:rPr lang="en-US" dirty="0" smtClean="0">
                <a:latin typeface="Times New Roman" panose="02020603050405020304" pitchFamily="18" charset="0"/>
                <a:cs typeface="Times New Roman" panose="02020603050405020304" pitchFamily="18" charset="0"/>
              </a:rPr>
              <a:t>must be </a:t>
            </a:r>
            <a:r>
              <a:rPr lang="en-US" b="1" dirty="0" smtClean="0">
                <a:latin typeface="Times New Roman" panose="02020603050405020304" pitchFamily="18" charset="0"/>
                <a:cs typeface="Times New Roman" panose="02020603050405020304" pitchFamily="18" charset="0"/>
              </a:rPr>
              <a:t>evenly divisible </a:t>
            </a:r>
            <a:r>
              <a:rPr lang="en-US" dirty="0" smtClean="0">
                <a:latin typeface="Times New Roman" panose="02020603050405020304" pitchFamily="18" charset="0"/>
                <a:cs typeface="Times New Roman" panose="02020603050405020304" pitchFamily="18" charset="0"/>
              </a:rPr>
              <a:t>by the </a:t>
            </a:r>
            <a:r>
              <a:rPr lang="en-US" b="1" dirty="0" smtClean="0">
                <a:latin typeface="Times New Roman" panose="02020603050405020304" pitchFamily="18" charset="0"/>
                <a:cs typeface="Times New Roman" panose="02020603050405020304" pitchFamily="18" charset="0"/>
              </a:rPr>
              <a:t>number </a:t>
            </a:r>
            <a:r>
              <a:rPr lang="en-US" dirty="0" smtClean="0">
                <a:latin typeface="Times New Roman" panose="02020603050405020304" pitchFamily="18" charset="0"/>
                <a:cs typeface="Times New Roman" panose="02020603050405020304" pitchFamily="18" charset="0"/>
              </a:rPr>
              <a:t>of</a:t>
            </a:r>
            <a:r>
              <a:rPr lang="en-US" b="1" dirty="0" smtClean="0">
                <a:latin typeface="Times New Roman" panose="02020603050405020304" pitchFamily="18" charset="0"/>
                <a:cs typeface="Times New Roman" panose="02020603050405020304" pitchFamily="18" charset="0"/>
              </a:rPr>
              <a:t> addresses. </a:t>
            </a:r>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lstStyle/>
          <a:p>
            <a:pPr eaLnBrk="1" hangingPunct="1">
              <a:defRPr/>
            </a:pPr>
            <a:r>
              <a:rPr lang="en-US" sz="3200" b="1" dirty="0" smtClean="0">
                <a:solidFill>
                  <a:srgbClr val="0000CC"/>
                </a:solidFill>
                <a:latin typeface="Times New Roman" panose="02020603050405020304" pitchFamily="18" charset="0"/>
                <a:cs typeface="Times New Roman" panose="02020603050405020304" pitchFamily="18" charset="0"/>
              </a:rPr>
              <a:t>Restriction continued</a:t>
            </a:r>
            <a:endParaRPr lang="en-US" sz="32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50152"/>
            <a:ext cx="9144000" cy="3886200"/>
          </a:xfrm>
        </p:spPr>
        <p:txBody>
          <a:bodyPr>
            <a:noAutofit/>
          </a:bodyPr>
          <a:lstStyle/>
          <a:p>
            <a:pPr algn="just" eaLnBrk="1" hangingPunct="1">
              <a:lnSpc>
                <a:spcPct val="15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This figure </a:t>
            </a:r>
            <a:r>
              <a:rPr lang="en-US" dirty="0">
                <a:latin typeface="Times New Roman" panose="02020603050405020304" pitchFamily="18" charset="0"/>
                <a:cs typeface="Times New Roman" panose="02020603050405020304" pitchFamily="18" charset="0"/>
              </a:rPr>
              <a:t>shows a </a:t>
            </a:r>
            <a:r>
              <a:rPr lang="en-US" b="1" dirty="0">
                <a:solidFill>
                  <a:srgbClr val="6600CC"/>
                </a:solidFill>
                <a:latin typeface="Times New Roman" panose="02020603050405020304" pitchFamily="18" charset="0"/>
                <a:cs typeface="Times New Roman" panose="02020603050405020304" pitchFamily="18" charset="0"/>
              </a:rPr>
              <a:t>block</a:t>
            </a:r>
            <a:r>
              <a:rPr lang="en-US" dirty="0">
                <a:latin typeface="Times New Roman" panose="02020603050405020304" pitchFamily="18" charset="0"/>
                <a:cs typeface="Times New Roman" panose="02020603050405020304" pitchFamily="18" charset="0"/>
              </a:rPr>
              <a:t> of </a:t>
            </a:r>
            <a:r>
              <a:rPr lang="en-US" b="1" dirty="0">
                <a:solidFill>
                  <a:srgbClr val="6600CC"/>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in both </a:t>
            </a:r>
            <a:r>
              <a:rPr lang="en-US" b="1" dirty="0">
                <a:solidFill>
                  <a:srgbClr val="FF0000"/>
                </a:solidFill>
                <a:latin typeface="Times New Roman" panose="02020603050405020304" pitchFamily="18" charset="0"/>
                <a:cs typeface="Times New Roman" panose="02020603050405020304" pitchFamily="18" charset="0"/>
              </a:rPr>
              <a:t>binary</a:t>
            </a:r>
            <a:r>
              <a:rPr lang="en-US" dirty="0">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dotted-decimal</a:t>
            </a:r>
            <a:r>
              <a:rPr lang="en-US" b="1" dirty="0">
                <a:latin typeface="Times New Roman" panose="02020603050405020304" pitchFamily="18" charset="0"/>
                <a:cs typeface="Times New Roman" panose="02020603050405020304" pitchFamily="18" charset="0"/>
              </a:rPr>
              <a:t> notation</a:t>
            </a:r>
            <a:r>
              <a:rPr lang="en-US" dirty="0">
                <a:latin typeface="Times New Roman" panose="02020603050405020304" pitchFamily="18" charset="0"/>
                <a:cs typeface="Times New Roman" panose="02020603050405020304" pitchFamily="18" charset="0"/>
              </a:rPr>
              <a:t>, granted to a </a:t>
            </a:r>
            <a:r>
              <a:rPr lang="en-US" b="1" dirty="0">
                <a:latin typeface="Times New Roman" panose="02020603050405020304" pitchFamily="18" charset="0"/>
                <a:cs typeface="Times New Roman" panose="02020603050405020304" pitchFamily="18" charset="0"/>
              </a:rPr>
              <a:t>small business </a:t>
            </a:r>
            <a:r>
              <a:rPr lang="en-US" dirty="0">
                <a:latin typeface="Times New Roman" panose="02020603050405020304" pitchFamily="18" charset="0"/>
                <a:cs typeface="Times New Roman" panose="02020603050405020304" pitchFamily="18" charset="0"/>
              </a:rPr>
              <a:t>that needs </a:t>
            </a:r>
            <a:r>
              <a:rPr lang="en-US" b="1" dirty="0">
                <a:solidFill>
                  <a:srgbClr val="FF0000"/>
                </a:solidFill>
                <a:latin typeface="Times New Roman" panose="02020603050405020304" pitchFamily="18" charset="0"/>
                <a:cs typeface="Times New Roman" panose="02020603050405020304" pitchFamily="18" charset="0"/>
              </a:rPr>
              <a:t>16</a:t>
            </a: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We can see that the restrictions are applied to this block. The </a:t>
            </a:r>
            <a:r>
              <a:rPr lang="en-US" b="1" dirty="0">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are </a:t>
            </a:r>
            <a:r>
              <a:rPr lang="en-US" b="1" dirty="0">
                <a:solidFill>
                  <a:srgbClr val="6600CC"/>
                </a:solidFill>
                <a:latin typeface="Times New Roman" panose="02020603050405020304" pitchFamily="18" charset="0"/>
                <a:cs typeface="Times New Roman" panose="02020603050405020304" pitchFamily="18" charset="0"/>
              </a:rPr>
              <a:t>contiguous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p:txBody>
      </p:sp>
      <p:pic>
        <p:nvPicPr>
          <p:cNvPr id="22532" name="Picture 6"/>
          <p:cNvPicPr>
            <a:picLocks noChangeAspect="1" noChangeArrowheads="1"/>
          </p:cNvPicPr>
          <p:nvPr/>
        </p:nvPicPr>
        <p:blipFill>
          <a:blip r:embed="rId2"/>
          <a:srcRect/>
          <a:stretch>
            <a:fillRect/>
          </a:stretch>
        </p:blipFill>
        <p:spPr bwMode="auto">
          <a:xfrm>
            <a:off x="266700" y="491536"/>
            <a:ext cx="8610600" cy="244808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33</a:t>
            </a:fld>
            <a:endParaRPr lang="en-US"/>
          </a:p>
        </p:txBody>
      </p:sp>
    </p:spTree>
    <p:extLst>
      <p:ext uri="{BB962C8B-B14F-4D97-AF65-F5344CB8AC3E}">
        <p14:creationId xmlns:p14="http://schemas.microsoft.com/office/powerpoint/2010/main" val="953685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lstStyle/>
          <a:p>
            <a:pPr eaLnBrk="1" hangingPunct="1">
              <a:defRPr/>
            </a:pPr>
            <a:r>
              <a:rPr lang="en-US" sz="3200" b="1" dirty="0" smtClean="0">
                <a:solidFill>
                  <a:srgbClr val="0000CC"/>
                </a:solidFill>
                <a:latin typeface="Times New Roman" panose="02020603050405020304" pitchFamily="18" charset="0"/>
                <a:cs typeface="Times New Roman" panose="02020603050405020304" pitchFamily="18" charset="0"/>
              </a:rPr>
              <a:t>Restriction continued</a:t>
            </a:r>
            <a:endParaRPr lang="en-US" sz="32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381000"/>
            <a:ext cx="8839200" cy="3886200"/>
          </a:xfrm>
        </p:spPr>
        <p:txBody>
          <a:bodyPr>
            <a:noAutofit/>
          </a:bodyPr>
          <a:lstStyle/>
          <a:p>
            <a:pPr algn="just" eaLnBrk="1" hangingPunct="1">
              <a:lnSpc>
                <a:spcPct val="15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is a power of 2 (</a:t>
            </a:r>
            <a:r>
              <a:rPr lang="en-US" dirty="0" smtClean="0">
                <a:solidFill>
                  <a:srgbClr val="FF0000"/>
                </a:solidFill>
                <a:latin typeface="Times New Roman" panose="02020603050405020304" pitchFamily="18" charset="0"/>
                <a:cs typeface="Times New Roman" panose="02020603050405020304" pitchFamily="18" charset="0"/>
              </a:rPr>
              <a:t>16= </a:t>
            </a:r>
            <a:r>
              <a:rPr lang="en-US" b="1" dirty="0">
                <a:solidFill>
                  <a:srgbClr val="FF0000"/>
                </a:solidFill>
                <a:latin typeface="Times New Roman" panose="02020603050405020304" pitchFamily="18" charset="0"/>
                <a:cs typeface="Times New Roman" panose="02020603050405020304" pitchFamily="18" charset="0"/>
              </a:rPr>
              <a:t>2</a:t>
            </a:r>
            <a:r>
              <a:rPr lang="en-US" b="1" baseline="30000" dirty="0">
                <a:solidFill>
                  <a:srgbClr val="FF0000"/>
                </a:solidFill>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and the first </a:t>
            </a:r>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is divisible by </a:t>
            </a:r>
            <a:r>
              <a:rPr lang="en-US" b="1" dirty="0">
                <a:latin typeface="Times New Roman" panose="02020603050405020304" pitchFamily="18" charset="0"/>
                <a:cs typeface="Times New Roman" panose="02020603050405020304" pitchFamily="18" charset="0"/>
              </a:rPr>
              <a:t>16</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address, when converted to a decimal number, is </a:t>
            </a:r>
            <a:r>
              <a:rPr lang="en-US" b="1" dirty="0">
                <a:solidFill>
                  <a:srgbClr val="FF0000"/>
                </a:solidFill>
                <a:latin typeface="Times New Roman" panose="02020603050405020304" pitchFamily="18" charset="0"/>
                <a:cs typeface="Times New Roman" panose="02020603050405020304" pitchFamily="18" charset="0"/>
              </a:rPr>
              <a:t>3,440,387,360</a:t>
            </a:r>
            <a:r>
              <a:rPr lang="en-US" dirty="0">
                <a:latin typeface="Times New Roman" panose="02020603050405020304" pitchFamily="18" charset="0"/>
                <a:cs typeface="Times New Roman" panose="02020603050405020304" pitchFamily="18" charset="0"/>
              </a:rPr>
              <a:t>, which when divided by </a:t>
            </a:r>
            <a:r>
              <a:rPr lang="en-US" b="1" dirty="0">
                <a:solidFill>
                  <a:srgbClr val="FF0000"/>
                </a:solidFill>
                <a:latin typeface="Times New Roman" panose="02020603050405020304" pitchFamily="18" charset="0"/>
                <a:cs typeface="Times New Roman" panose="02020603050405020304" pitchFamily="18" charset="0"/>
              </a:rPr>
              <a:t>16</a:t>
            </a:r>
            <a:r>
              <a:rPr lang="en-US" dirty="0">
                <a:latin typeface="Times New Roman" panose="02020603050405020304" pitchFamily="18" charset="0"/>
                <a:cs typeface="Times New Roman" panose="02020603050405020304" pitchFamily="18" charset="0"/>
              </a:rPr>
              <a:t> results in </a:t>
            </a:r>
            <a:r>
              <a:rPr lang="en-US" b="1" dirty="0">
                <a:solidFill>
                  <a:srgbClr val="FF0000"/>
                </a:solidFill>
                <a:latin typeface="Times New Roman" panose="02020603050405020304" pitchFamily="18" charset="0"/>
                <a:cs typeface="Times New Roman" panose="02020603050405020304" pitchFamily="18" charset="0"/>
              </a:rPr>
              <a:t>215,024,210</a:t>
            </a:r>
            <a:r>
              <a:rPr lang="en-US" dirty="0">
                <a:solidFill>
                  <a:srgbClr val="FF0000"/>
                </a:solidFill>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defRPr/>
            </a:pPr>
            <a:endParaRPr lang="en-US" sz="2800" b="1" dirty="0" smtClean="0">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34</a:t>
            </a:fld>
            <a:endParaRPr lang="en-US"/>
          </a:p>
        </p:txBody>
      </p:sp>
    </p:spTree>
    <p:extLst>
      <p:ext uri="{BB962C8B-B14F-4D97-AF65-F5344CB8AC3E}">
        <p14:creationId xmlns:p14="http://schemas.microsoft.com/office/powerpoint/2010/main" val="1241365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pPr eaLnBrk="1" hangingPunct="1">
              <a:defRPr/>
            </a:pPr>
            <a:r>
              <a:rPr lang="en-US" sz="3200" b="1" dirty="0" smtClean="0">
                <a:solidFill>
                  <a:srgbClr val="0000CC"/>
                </a:solidFill>
                <a:latin typeface="Times New Roman" panose="02020603050405020304" pitchFamily="18" charset="0"/>
                <a:cs typeface="Times New Roman" panose="02020603050405020304" pitchFamily="18" charset="0"/>
              </a:rPr>
              <a:t>Classless Addressing Mask </a:t>
            </a:r>
            <a:endParaRPr lang="en-US" sz="32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533400"/>
            <a:ext cx="8915400" cy="6476999"/>
          </a:xfrm>
        </p:spPr>
        <p:txBody>
          <a:bodyPr>
            <a:noAutofit/>
          </a:bodyPr>
          <a:lstStyle/>
          <a:p>
            <a:pPr algn="just" eaLnBrk="1" hangingPunct="1">
              <a:lnSpc>
                <a:spcPct val="150000"/>
              </a:lnSpc>
              <a:spcBef>
                <a:spcPts val="0"/>
              </a:spcBef>
              <a:buFont typeface="Wingdings" panose="05000000000000000000" pitchFamily="2" charset="2"/>
              <a:buChar char="§"/>
              <a:defRPr/>
            </a:pPr>
            <a:r>
              <a:rPr lang="en-US" sz="3400" dirty="0" smtClean="0">
                <a:latin typeface="Times New Roman" panose="02020603050405020304" pitchFamily="18" charset="0"/>
                <a:cs typeface="Times New Roman" panose="02020603050405020304" pitchFamily="18" charset="0"/>
              </a:rPr>
              <a:t>A better way to define a </a:t>
            </a:r>
            <a:r>
              <a:rPr lang="en-US" sz="3400" b="1" dirty="0" smtClean="0">
                <a:latin typeface="Times New Roman" panose="02020603050405020304" pitchFamily="18" charset="0"/>
                <a:cs typeface="Times New Roman" panose="02020603050405020304" pitchFamily="18" charset="0"/>
              </a:rPr>
              <a:t>block</a:t>
            </a:r>
            <a:r>
              <a:rPr lang="en-US" sz="3400" dirty="0" smtClean="0">
                <a:latin typeface="Times New Roman" panose="02020603050405020304" pitchFamily="18" charset="0"/>
                <a:cs typeface="Times New Roman" panose="02020603050405020304" pitchFamily="18" charset="0"/>
              </a:rPr>
              <a:t> of </a:t>
            </a:r>
            <a:r>
              <a:rPr lang="en-US" sz="3400" b="1" dirty="0" smtClean="0">
                <a:latin typeface="Times New Roman" panose="02020603050405020304" pitchFamily="18" charset="0"/>
                <a:cs typeface="Times New Roman" panose="02020603050405020304" pitchFamily="18" charset="0"/>
              </a:rPr>
              <a:t>addresses</a:t>
            </a:r>
            <a:r>
              <a:rPr lang="en-US" sz="3400" dirty="0" smtClean="0">
                <a:latin typeface="Times New Roman" panose="02020603050405020304" pitchFamily="18" charset="0"/>
                <a:cs typeface="Times New Roman" panose="02020603050405020304" pitchFamily="18" charset="0"/>
              </a:rPr>
              <a:t> is to select any address in the </a:t>
            </a:r>
            <a:r>
              <a:rPr lang="en-US" sz="3400" b="1" dirty="0" smtClean="0">
                <a:solidFill>
                  <a:srgbClr val="FF0000"/>
                </a:solidFill>
                <a:latin typeface="Times New Roman" panose="02020603050405020304" pitchFamily="18" charset="0"/>
                <a:cs typeface="Times New Roman" panose="02020603050405020304" pitchFamily="18" charset="0"/>
              </a:rPr>
              <a:t>block</a:t>
            </a:r>
            <a:r>
              <a:rPr lang="en-US" sz="3400" dirty="0" smtClean="0">
                <a:latin typeface="Times New Roman" panose="02020603050405020304" pitchFamily="18" charset="0"/>
                <a:cs typeface="Times New Roman" panose="02020603050405020304" pitchFamily="18" charset="0"/>
              </a:rPr>
              <a:t> and the </a:t>
            </a:r>
            <a:r>
              <a:rPr lang="en-US" sz="3400" b="1" dirty="0" smtClean="0">
                <a:solidFill>
                  <a:srgbClr val="FF0000"/>
                </a:solidFill>
                <a:latin typeface="Times New Roman" panose="02020603050405020304" pitchFamily="18" charset="0"/>
                <a:cs typeface="Times New Roman" panose="02020603050405020304" pitchFamily="18" charset="0"/>
              </a:rPr>
              <a:t>mask</a:t>
            </a:r>
            <a:r>
              <a:rPr lang="en-US" sz="34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3400" dirty="0" smtClean="0">
                <a:latin typeface="Times New Roman" panose="02020603050405020304" pitchFamily="18" charset="0"/>
                <a:cs typeface="Times New Roman" panose="02020603050405020304" pitchFamily="18" charset="0"/>
              </a:rPr>
              <a:t>As we discussed before, a mask is a </a:t>
            </a:r>
            <a:r>
              <a:rPr lang="en-US" sz="3400" b="1" dirty="0" smtClean="0">
                <a:solidFill>
                  <a:srgbClr val="6600CC"/>
                </a:solidFill>
                <a:latin typeface="Times New Roman" panose="02020603050405020304" pitchFamily="18" charset="0"/>
                <a:cs typeface="Times New Roman" panose="02020603050405020304" pitchFamily="18" charset="0"/>
              </a:rPr>
              <a:t>32-bit number </a:t>
            </a:r>
            <a:r>
              <a:rPr lang="en-US" sz="3400" dirty="0" smtClean="0">
                <a:latin typeface="Times New Roman" panose="02020603050405020304" pitchFamily="18" charset="0"/>
                <a:cs typeface="Times New Roman" panose="02020603050405020304" pitchFamily="18" charset="0"/>
              </a:rPr>
              <a:t>in which the </a:t>
            </a:r>
            <a:r>
              <a:rPr lang="en-US" sz="3400" b="1" dirty="0" smtClean="0">
                <a:solidFill>
                  <a:srgbClr val="FF0000"/>
                </a:solidFill>
                <a:latin typeface="Times New Roman" panose="02020603050405020304" pitchFamily="18" charset="0"/>
                <a:cs typeface="Times New Roman" panose="02020603050405020304" pitchFamily="18" charset="0"/>
              </a:rPr>
              <a:t>n</a:t>
            </a:r>
            <a:r>
              <a:rPr lang="en-US" sz="3400" b="1" dirty="0" smtClean="0">
                <a:latin typeface="Times New Roman" panose="02020603050405020304" pitchFamily="18" charset="0"/>
                <a:cs typeface="Times New Roman" panose="02020603050405020304" pitchFamily="18" charset="0"/>
              </a:rPr>
              <a:t> leftmost bits </a:t>
            </a:r>
            <a:r>
              <a:rPr lang="en-US" sz="3400" dirty="0" smtClean="0">
                <a:latin typeface="Times New Roman" panose="02020603050405020304" pitchFamily="18" charset="0"/>
                <a:cs typeface="Times New Roman" panose="02020603050405020304" pitchFamily="18" charset="0"/>
              </a:rPr>
              <a:t>are </a:t>
            </a:r>
            <a:r>
              <a:rPr lang="en-US" sz="3400" b="1" dirty="0" smtClean="0">
                <a:solidFill>
                  <a:srgbClr val="FF0000"/>
                </a:solidFill>
                <a:latin typeface="Times New Roman" panose="02020603050405020304" pitchFamily="18" charset="0"/>
                <a:cs typeface="Times New Roman" panose="02020603050405020304" pitchFamily="18" charset="0"/>
              </a:rPr>
              <a:t>1s</a:t>
            </a:r>
            <a:r>
              <a:rPr lang="en-US" sz="3400" dirty="0" smtClean="0">
                <a:latin typeface="Times New Roman" panose="02020603050405020304" pitchFamily="18" charset="0"/>
                <a:cs typeface="Times New Roman" panose="02020603050405020304" pitchFamily="18" charset="0"/>
              </a:rPr>
              <a:t> and </a:t>
            </a:r>
            <a:r>
              <a:rPr lang="en-US" sz="3400" smtClean="0">
                <a:latin typeface="Times New Roman" panose="02020603050405020304" pitchFamily="18" charset="0"/>
                <a:cs typeface="Times New Roman" panose="02020603050405020304" pitchFamily="18" charset="0"/>
              </a:rPr>
              <a:t>the </a:t>
            </a:r>
            <a:r>
              <a:rPr lang="en-US" sz="3400" b="1" smtClean="0">
                <a:solidFill>
                  <a:srgbClr val="FF0000"/>
                </a:solidFill>
                <a:latin typeface="Times New Roman" panose="02020603050405020304" pitchFamily="18" charset="0"/>
                <a:cs typeface="Times New Roman" panose="02020603050405020304" pitchFamily="18" charset="0"/>
              </a:rPr>
              <a:t>32-n </a:t>
            </a:r>
            <a:r>
              <a:rPr lang="en-US" sz="3400" b="1" dirty="0" smtClean="0">
                <a:latin typeface="Times New Roman" panose="02020603050405020304" pitchFamily="18" charset="0"/>
                <a:cs typeface="Times New Roman" panose="02020603050405020304" pitchFamily="18" charset="0"/>
              </a:rPr>
              <a:t>rightmost</a:t>
            </a:r>
            <a:r>
              <a:rPr lang="en-US" sz="3400" dirty="0" smtClean="0">
                <a:latin typeface="Times New Roman" panose="02020603050405020304" pitchFamily="18" charset="0"/>
                <a:cs typeface="Times New Roman" panose="02020603050405020304" pitchFamily="18" charset="0"/>
              </a:rPr>
              <a:t> </a:t>
            </a:r>
            <a:r>
              <a:rPr lang="en-US" sz="3400" b="1" dirty="0" smtClean="0">
                <a:solidFill>
                  <a:srgbClr val="9900FF"/>
                </a:solidFill>
                <a:latin typeface="Times New Roman" panose="02020603050405020304" pitchFamily="18" charset="0"/>
                <a:cs typeface="Times New Roman" panose="02020603050405020304" pitchFamily="18" charset="0"/>
              </a:rPr>
              <a:t>bits</a:t>
            </a:r>
            <a:r>
              <a:rPr lang="en-US" sz="3400" dirty="0" smtClean="0">
                <a:latin typeface="Times New Roman" panose="02020603050405020304" pitchFamily="18" charset="0"/>
                <a:cs typeface="Times New Roman" panose="02020603050405020304" pitchFamily="18" charset="0"/>
              </a:rPr>
              <a:t> are </a:t>
            </a:r>
            <a:r>
              <a:rPr lang="en-US" sz="3400" b="1" dirty="0" smtClean="0">
                <a:solidFill>
                  <a:srgbClr val="FF0000"/>
                </a:solidFill>
                <a:latin typeface="Times New Roman" panose="02020603050405020304" pitchFamily="18" charset="0"/>
                <a:cs typeface="Times New Roman" panose="02020603050405020304" pitchFamily="18" charset="0"/>
              </a:rPr>
              <a:t>0s</a:t>
            </a:r>
            <a:r>
              <a:rPr lang="en-US" sz="3400" dirty="0" smtClean="0">
                <a:solidFill>
                  <a:srgbClr val="FF0000"/>
                </a:solidFill>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3400" dirty="0" smtClean="0">
                <a:latin typeface="Times New Roman" panose="02020603050405020304" pitchFamily="18" charset="0"/>
                <a:cs typeface="Times New Roman" panose="02020603050405020304" pitchFamily="18" charset="0"/>
              </a:rPr>
              <a:t>However, in </a:t>
            </a:r>
            <a:r>
              <a:rPr lang="en-US" sz="3400" b="1" dirty="0" smtClean="0">
                <a:solidFill>
                  <a:srgbClr val="006600"/>
                </a:solidFill>
                <a:latin typeface="Times New Roman" panose="02020603050405020304" pitchFamily="18" charset="0"/>
                <a:cs typeface="Times New Roman" panose="02020603050405020304" pitchFamily="18" charset="0"/>
              </a:rPr>
              <a:t>classless addressing </a:t>
            </a:r>
            <a:r>
              <a:rPr lang="en-US" sz="3400" dirty="0" smtClean="0">
                <a:latin typeface="Times New Roman" panose="02020603050405020304" pitchFamily="18" charset="0"/>
                <a:cs typeface="Times New Roman" panose="02020603050405020304" pitchFamily="18" charset="0"/>
              </a:rPr>
              <a:t>the </a:t>
            </a:r>
            <a:r>
              <a:rPr lang="en-US" sz="3400" b="1" dirty="0" smtClean="0">
                <a:latin typeface="Times New Roman" panose="02020603050405020304" pitchFamily="18" charset="0"/>
                <a:cs typeface="Times New Roman" panose="02020603050405020304" pitchFamily="18" charset="0"/>
              </a:rPr>
              <a:t>mask</a:t>
            </a:r>
            <a:r>
              <a:rPr lang="en-US" sz="3400" dirty="0" smtClean="0">
                <a:latin typeface="Times New Roman" panose="02020603050405020304" pitchFamily="18" charset="0"/>
                <a:cs typeface="Times New Roman" panose="02020603050405020304" pitchFamily="18" charset="0"/>
              </a:rPr>
              <a:t> for a </a:t>
            </a:r>
            <a:r>
              <a:rPr lang="en-US" sz="3400" b="1" dirty="0" smtClean="0">
                <a:latin typeface="Times New Roman" panose="02020603050405020304" pitchFamily="18" charset="0"/>
                <a:cs typeface="Times New Roman" panose="02020603050405020304" pitchFamily="18" charset="0"/>
              </a:rPr>
              <a:t>block</a:t>
            </a:r>
            <a:r>
              <a:rPr lang="en-US" sz="3400" dirty="0" smtClean="0">
                <a:latin typeface="Times New Roman" panose="02020603050405020304" pitchFamily="18" charset="0"/>
                <a:cs typeface="Times New Roman" panose="02020603050405020304" pitchFamily="18" charset="0"/>
              </a:rPr>
              <a:t> can take any value from </a:t>
            </a:r>
            <a:r>
              <a:rPr lang="en-US" sz="3400" b="1" dirty="0" smtClean="0">
                <a:solidFill>
                  <a:srgbClr val="FF0000"/>
                </a:solidFill>
                <a:latin typeface="Times New Roman" panose="02020603050405020304" pitchFamily="18" charset="0"/>
                <a:cs typeface="Times New Roman" panose="02020603050405020304" pitchFamily="18" charset="0"/>
              </a:rPr>
              <a:t>0 to 32</a:t>
            </a:r>
            <a:r>
              <a:rPr lang="en-US" sz="3400"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9"/>
          </a:xfrm>
        </p:spPr>
        <p:txBody>
          <a:bodyPr/>
          <a:lstStyle/>
          <a:p>
            <a:pPr eaLnBrk="1" hangingPunct="1">
              <a:defRPr/>
            </a:pPr>
            <a:r>
              <a:rPr lang="en-US" sz="3200" b="1" dirty="0" smtClean="0">
                <a:solidFill>
                  <a:srgbClr val="0000CC"/>
                </a:solidFill>
                <a:latin typeface="Times New Roman" panose="02020603050405020304" pitchFamily="18" charset="0"/>
                <a:cs typeface="Times New Roman" panose="02020603050405020304" pitchFamily="18" charset="0"/>
              </a:rPr>
              <a:t>Classless Addressing Mask continued </a:t>
            </a:r>
            <a:endParaRPr lang="en-US" sz="32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457200"/>
            <a:ext cx="9067800" cy="6553199"/>
          </a:xfrm>
        </p:spPr>
        <p:txBody>
          <a:bodyPr>
            <a:noAutofit/>
          </a:bodyPr>
          <a:lstStyle/>
          <a:p>
            <a:pPr algn="just" eaLnBrk="1" hangingPunct="1">
              <a:lnSpc>
                <a:spcPct val="150000"/>
              </a:lnSpc>
              <a:spcBef>
                <a:spcPts val="0"/>
              </a:spcBef>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It is very convenient to give just the </a:t>
            </a:r>
            <a:r>
              <a:rPr lang="en-US" sz="3600" b="1" dirty="0">
                <a:latin typeface="Times New Roman" panose="02020603050405020304" pitchFamily="18" charset="0"/>
                <a:cs typeface="Times New Roman" panose="02020603050405020304" pitchFamily="18" charset="0"/>
              </a:rPr>
              <a:t>value</a:t>
            </a:r>
            <a:r>
              <a:rPr lang="en-US" sz="3600" dirty="0">
                <a:latin typeface="Times New Roman" panose="02020603050405020304" pitchFamily="18" charset="0"/>
                <a:cs typeface="Times New Roman" panose="02020603050405020304" pitchFamily="18" charset="0"/>
              </a:rPr>
              <a:t> of </a:t>
            </a:r>
            <a:r>
              <a:rPr lang="en-US" sz="3600" b="1" dirty="0">
                <a:solidFill>
                  <a:srgbClr val="FF0000"/>
                </a:solidFill>
                <a:latin typeface="Times New Roman" panose="02020603050405020304" pitchFamily="18" charset="0"/>
                <a:cs typeface="Times New Roman" panose="02020603050405020304" pitchFamily="18" charset="0"/>
              </a:rPr>
              <a:t>n</a:t>
            </a:r>
            <a:r>
              <a:rPr lang="en-US" sz="3600" dirty="0">
                <a:latin typeface="Times New Roman" panose="02020603050405020304" pitchFamily="18" charset="0"/>
                <a:cs typeface="Times New Roman" panose="02020603050405020304" pitchFamily="18" charset="0"/>
              </a:rPr>
              <a:t> preceded by a </a:t>
            </a:r>
            <a:r>
              <a:rPr lang="en-US" sz="3600" b="1" dirty="0">
                <a:latin typeface="Times New Roman" panose="02020603050405020304" pitchFamily="18" charset="0"/>
                <a:cs typeface="Times New Roman" panose="02020603050405020304" pitchFamily="18" charset="0"/>
              </a:rPr>
              <a:t>slash (CIDR – Classless Inter Domain Routing  notation).</a:t>
            </a:r>
          </a:p>
          <a:p>
            <a:pPr algn="just" eaLnBrk="1" hangingPunct="1">
              <a:lnSpc>
                <a:spcPct val="150000"/>
              </a:lnSpc>
              <a:spcBef>
                <a:spcPts val="0"/>
              </a:spcBef>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The </a:t>
            </a:r>
            <a:r>
              <a:rPr lang="en-US" sz="3600" b="1" dirty="0">
                <a:solidFill>
                  <a:srgbClr val="6600CC"/>
                </a:solidFill>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and the </a:t>
            </a:r>
            <a:r>
              <a:rPr lang="en-US" sz="3600" b="1" dirty="0">
                <a:solidFill>
                  <a:srgbClr val="FF0000"/>
                </a:solidFill>
                <a:latin typeface="Times New Roman" panose="02020603050405020304" pitchFamily="18" charset="0"/>
                <a:cs typeface="Times New Roman" panose="02020603050405020304" pitchFamily="18" charset="0"/>
              </a:rPr>
              <a:t>/n</a:t>
            </a:r>
            <a:r>
              <a:rPr lang="en-US" sz="3600" b="1" dirty="0">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notation</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completely </a:t>
            </a:r>
            <a:r>
              <a:rPr lang="en-US" sz="3600" b="1" dirty="0">
                <a:latin typeface="Times New Roman" panose="02020603050405020304" pitchFamily="18" charset="0"/>
                <a:cs typeface="Times New Roman" panose="02020603050405020304" pitchFamily="18" charset="0"/>
              </a:rPr>
              <a:t>define</a:t>
            </a:r>
            <a:r>
              <a:rPr lang="en-US" sz="3600" dirty="0">
                <a:latin typeface="Times New Roman" panose="02020603050405020304" pitchFamily="18" charset="0"/>
                <a:cs typeface="Times New Roman" panose="02020603050405020304" pitchFamily="18" charset="0"/>
              </a:rPr>
              <a:t> the whole </a:t>
            </a:r>
            <a:r>
              <a:rPr lang="en-US" sz="3600" b="1" dirty="0">
                <a:latin typeface="Times New Roman" panose="02020603050405020304" pitchFamily="18" charset="0"/>
                <a:cs typeface="Times New Roman" panose="02020603050405020304" pitchFamily="18" charset="0"/>
              </a:rPr>
              <a:t>block</a:t>
            </a:r>
            <a:r>
              <a:rPr lang="en-US" sz="3600" dirty="0">
                <a:latin typeface="Times New Roman" panose="02020603050405020304" pitchFamily="18" charset="0"/>
                <a:cs typeface="Times New Roman" panose="02020603050405020304" pitchFamily="18" charset="0"/>
              </a:rPr>
              <a:t> (the</a:t>
            </a:r>
            <a:r>
              <a:rPr lang="en-US" sz="3600" dirty="0">
                <a:solidFill>
                  <a:srgbClr val="FF0000"/>
                </a:solidFill>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first address</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dirty="0">
                <a:solidFill>
                  <a:srgbClr val="FF0000"/>
                </a:solidFill>
                <a:latin typeface="Times New Roman" panose="02020603050405020304" pitchFamily="18" charset="0"/>
                <a:cs typeface="Times New Roman" panose="02020603050405020304" pitchFamily="18" charset="0"/>
              </a:rPr>
              <a:t> </a:t>
            </a:r>
            <a:r>
              <a:rPr lang="en-US" sz="3600" b="1" dirty="0">
                <a:solidFill>
                  <a:srgbClr val="0000CC"/>
                </a:solidFill>
                <a:latin typeface="Times New Roman" panose="02020603050405020304" pitchFamily="18" charset="0"/>
                <a:cs typeface="Times New Roman" panose="02020603050405020304" pitchFamily="18" charset="0"/>
              </a:rPr>
              <a:t>last address, </a:t>
            </a:r>
            <a:r>
              <a:rPr lang="en-US" sz="3600" dirty="0">
                <a:latin typeface="Times New Roman" panose="02020603050405020304" pitchFamily="18" charset="0"/>
                <a:cs typeface="Times New Roman" panose="02020603050405020304" pitchFamily="18" charset="0"/>
              </a:rPr>
              <a:t>and the </a:t>
            </a:r>
            <a:r>
              <a:rPr lang="en-US" sz="3600" b="1" dirty="0">
                <a:solidFill>
                  <a:srgbClr val="9900FF"/>
                </a:solidFill>
                <a:latin typeface="Times New Roman" panose="02020603050405020304" pitchFamily="18" charset="0"/>
                <a:cs typeface="Times New Roman" panose="02020603050405020304" pitchFamily="18" charset="0"/>
              </a:rPr>
              <a:t>number of addresses</a:t>
            </a:r>
            <a:r>
              <a:rPr lang="en-US" sz="3600" dirty="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36</a:t>
            </a:fld>
            <a:endParaRPr lang="en-US"/>
          </a:p>
        </p:txBody>
      </p:sp>
    </p:spTree>
    <p:extLst>
      <p:ext uri="{BB962C8B-B14F-4D97-AF65-F5344CB8AC3E}">
        <p14:creationId xmlns:p14="http://schemas.microsoft.com/office/powerpoint/2010/main" val="1664611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lstStyle/>
          <a:p>
            <a:pPr eaLnBrk="1" hangingPunct="1">
              <a:defRPr/>
            </a:pPr>
            <a:r>
              <a:rPr lang="en-US" sz="3200" b="1" dirty="0" smtClean="0">
                <a:solidFill>
                  <a:srgbClr val="FF0000"/>
                </a:solidFill>
                <a:latin typeface="Times New Roman" panose="02020603050405020304" pitchFamily="18" charset="0"/>
                <a:cs typeface="Times New Roman" panose="02020603050405020304" pitchFamily="18" charset="0"/>
              </a:rPr>
              <a:t>1. First Address </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a:normAutofit fontScale="77500" lnSpcReduction="20000"/>
          </a:bodyPr>
          <a:lstStyle/>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first address </a:t>
            </a:r>
            <a:r>
              <a:rPr lang="en-US" dirty="0" smtClean="0">
                <a:latin typeface="Times New Roman" panose="02020603050405020304" pitchFamily="18" charset="0"/>
                <a:cs typeface="Times New Roman" panose="02020603050405020304" pitchFamily="18" charset="0"/>
              </a:rPr>
              <a:t>in the </a:t>
            </a:r>
            <a:r>
              <a:rPr lang="en-US" b="1" dirty="0" smtClean="0">
                <a:latin typeface="Times New Roman" panose="02020603050405020304" pitchFamily="18" charset="0"/>
                <a:cs typeface="Times New Roman" panose="02020603050405020304" pitchFamily="18" charset="0"/>
              </a:rPr>
              <a:t>block</a:t>
            </a:r>
            <a:r>
              <a:rPr lang="en-US" dirty="0" smtClean="0">
                <a:latin typeface="Times New Roman" panose="02020603050405020304" pitchFamily="18" charset="0"/>
                <a:cs typeface="Times New Roman" panose="02020603050405020304" pitchFamily="18" charset="0"/>
              </a:rPr>
              <a:t> can be found by setting the </a:t>
            </a:r>
            <a:r>
              <a:rPr lang="en-US" b="1" dirty="0" smtClean="0">
                <a:solidFill>
                  <a:srgbClr val="FF0000"/>
                </a:solidFill>
                <a:latin typeface="Times New Roman" panose="02020603050405020304" pitchFamily="18" charset="0"/>
                <a:cs typeface="Times New Roman" panose="02020603050405020304" pitchFamily="18" charset="0"/>
              </a:rPr>
              <a:t>32-n</a:t>
            </a:r>
            <a:r>
              <a:rPr lang="en-US" dirty="0" smtClean="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FF"/>
                </a:solidFill>
                <a:latin typeface="Times New Roman" panose="02020603050405020304" pitchFamily="18" charset="0"/>
                <a:cs typeface="Times New Roman" panose="02020603050405020304" pitchFamily="18" charset="0"/>
              </a:rPr>
              <a:t>rightmost</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bits</a:t>
            </a:r>
            <a:r>
              <a:rPr lang="en-US" dirty="0" smtClean="0">
                <a:latin typeface="Times New Roman" panose="02020603050405020304" pitchFamily="18" charset="0"/>
                <a:cs typeface="Times New Roman" panose="02020603050405020304" pitchFamily="18" charset="0"/>
              </a:rPr>
              <a:t> in the </a:t>
            </a:r>
            <a:r>
              <a:rPr lang="en-US" b="1" dirty="0" smtClean="0">
                <a:solidFill>
                  <a:srgbClr val="0000CC"/>
                </a:solidFill>
                <a:latin typeface="Times New Roman" panose="02020603050405020304" pitchFamily="18" charset="0"/>
                <a:cs typeface="Times New Roman" panose="02020603050405020304" pitchFamily="18" charset="0"/>
              </a:rPr>
              <a:t>binary notation </a:t>
            </a:r>
            <a:r>
              <a:rPr lang="en-US" dirty="0" smtClean="0">
                <a:latin typeface="Times New Roman" panose="02020603050405020304" pitchFamily="18" charset="0"/>
                <a:cs typeface="Times New Roman" panose="02020603050405020304" pitchFamily="18" charset="0"/>
              </a:rPr>
              <a:t>of the </a:t>
            </a:r>
            <a:r>
              <a:rPr lang="en-US" b="1" dirty="0" smtClean="0">
                <a:latin typeface="Times New Roman" panose="02020603050405020304" pitchFamily="18" charset="0"/>
                <a:cs typeface="Times New Roman" panose="02020603050405020304" pitchFamily="18" charset="0"/>
              </a:rPr>
              <a:t>address</a:t>
            </a:r>
            <a:r>
              <a:rPr lang="en-US" dirty="0" smtClean="0">
                <a:latin typeface="Times New Roman" panose="02020603050405020304" pitchFamily="18" charset="0"/>
                <a:cs typeface="Times New Roman" panose="02020603050405020304" pitchFamily="18" charset="0"/>
              </a:rPr>
              <a:t> to </a:t>
            </a:r>
            <a:r>
              <a:rPr lang="en-US" b="1" dirty="0" smtClean="0">
                <a:solidFill>
                  <a:srgbClr val="FF0000"/>
                </a:solidFill>
                <a:latin typeface="Times New Roman" panose="02020603050405020304" pitchFamily="18" charset="0"/>
                <a:cs typeface="Times New Roman" panose="02020603050405020304" pitchFamily="18" charset="0"/>
              </a:rPr>
              <a:t>0s</a:t>
            </a:r>
            <a:r>
              <a:rPr lang="en-US" dirty="0" smtClean="0">
                <a:solidFill>
                  <a:srgbClr val="FF00FF"/>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algn="just" eaLnBrk="1" hangingPunct="1">
              <a:lnSpc>
                <a:spcPct val="170000"/>
              </a:lnSpc>
              <a:spcBef>
                <a:spcPts val="0"/>
              </a:spcBef>
              <a:buFont typeface="Wingdings" panose="05000000000000000000" pitchFamily="2" charset="2"/>
              <a:buChar char="Ø"/>
              <a:defRPr/>
            </a:pPr>
            <a:r>
              <a:rPr lang="en-US" dirty="0" smtClean="0">
                <a:latin typeface="Times New Roman" panose="02020603050405020304" pitchFamily="18" charset="0"/>
                <a:cs typeface="Times New Roman" panose="02020603050405020304" pitchFamily="18" charset="0"/>
              </a:rPr>
              <a:t>Example 5: A block of addresses is granted to a small organization. </a:t>
            </a:r>
          </a:p>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We know that one of the addresses is </a:t>
            </a:r>
            <a:r>
              <a:rPr lang="en-US" b="1" dirty="0" smtClean="0">
                <a:solidFill>
                  <a:srgbClr val="FF0000"/>
                </a:solidFill>
                <a:latin typeface="Times New Roman" panose="02020603050405020304" pitchFamily="18" charset="0"/>
                <a:cs typeface="Times New Roman" panose="02020603050405020304" pitchFamily="18" charset="0"/>
              </a:rPr>
              <a:t>205.16.37.39/28</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What is the </a:t>
            </a:r>
            <a:r>
              <a:rPr lang="en-US" b="1" dirty="0" smtClean="0">
                <a:latin typeface="Times New Roman" panose="02020603050405020304" pitchFamily="18" charset="0"/>
                <a:cs typeface="Times New Roman" panose="02020603050405020304" pitchFamily="18" charset="0"/>
              </a:rPr>
              <a:t>first address </a:t>
            </a:r>
            <a:r>
              <a:rPr lang="en-US" dirty="0" smtClean="0">
                <a:latin typeface="Times New Roman" panose="02020603050405020304" pitchFamily="18" charset="0"/>
                <a:cs typeface="Times New Roman" panose="02020603050405020304" pitchFamily="18" charset="0"/>
              </a:rPr>
              <a:t>in the </a:t>
            </a:r>
            <a:r>
              <a:rPr lang="en-US" b="1" dirty="0" smtClean="0">
                <a:latin typeface="Times New Roman" panose="02020603050405020304" pitchFamily="18" charset="0"/>
                <a:cs typeface="Times New Roman" panose="02020603050405020304" pitchFamily="18" charset="0"/>
              </a:rPr>
              <a:t>block</a:t>
            </a:r>
            <a:r>
              <a:rPr lang="en-US" dirty="0" smtClean="0">
                <a:latin typeface="Times New Roman" panose="02020603050405020304" pitchFamily="18" charset="0"/>
                <a:cs typeface="Times New Roman" panose="02020603050405020304" pitchFamily="18" charset="0"/>
              </a:rPr>
              <a:t>?</a:t>
            </a:r>
          </a:p>
          <a:p>
            <a:pPr algn="just" eaLnBrk="1" hangingPunct="1">
              <a:lnSpc>
                <a:spcPct val="170000"/>
              </a:lnSpc>
              <a:spcBef>
                <a:spcPts val="0"/>
              </a:spcBef>
              <a:buFont typeface="Wingdings" panose="05000000000000000000" pitchFamily="2" charset="2"/>
              <a:buChar char="Ø"/>
              <a:defRPr/>
            </a:pPr>
            <a:r>
              <a:rPr lang="en-US" b="1" dirty="0" smtClean="0">
                <a:solidFill>
                  <a:schemeClr val="hlink"/>
                </a:solidFill>
                <a:latin typeface="Times New Roman" panose="02020603050405020304" pitchFamily="18" charset="0"/>
                <a:cs typeface="Times New Roman" panose="02020603050405020304" pitchFamily="18" charset="0"/>
              </a:rPr>
              <a:t>Solution</a:t>
            </a:r>
          </a:p>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binary</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representation</a:t>
            </a:r>
            <a:r>
              <a:rPr lang="en-US" dirty="0" smtClean="0">
                <a:latin typeface="Times New Roman" panose="02020603050405020304" pitchFamily="18" charset="0"/>
                <a:cs typeface="Times New Roman" panose="02020603050405020304" pitchFamily="18" charset="0"/>
              </a:rPr>
              <a:t> of the given </a:t>
            </a:r>
            <a:r>
              <a:rPr lang="en-US" b="1" dirty="0" smtClean="0">
                <a:latin typeface="Times New Roman" panose="02020603050405020304" pitchFamily="18" charset="0"/>
                <a:cs typeface="Times New Roman" panose="02020603050405020304" pitchFamily="18" charset="0"/>
              </a:rPr>
              <a:t>address</a:t>
            </a:r>
            <a:r>
              <a:rPr lang="en-US" dirty="0" smtClean="0">
                <a:latin typeface="Times New Roman" panose="02020603050405020304" pitchFamily="18" charset="0"/>
                <a:cs typeface="Times New Roman" panose="02020603050405020304" pitchFamily="18" charset="0"/>
              </a:rPr>
              <a:t> is</a:t>
            </a:r>
          </a:p>
          <a:p>
            <a:pPr marL="0" indent="0" algn="just" eaLnBrk="1" hangingPunct="1">
              <a:lnSpc>
                <a:spcPct val="170000"/>
              </a:lnSpc>
              <a:spcBef>
                <a:spcPts val="0"/>
              </a:spcBef>
              <a:buNone/>
              <a:defRPr/>
            </a:pPr>
            <a:r>
              <a:rPr lang="en-US" dirty="0" smtClean="0">
                <a:solidFill>
                  <a:schemeClr val="folHlink"/>
                </a:solidFill>
                <a:latin typeface="Times New Roman" panose="02020603050405020304" pitchFamily="18" charset="0"/>
                <a:cs typeface="Times New Roman" panose="02020603050405020304" pitchFamily="18" charset="0"/>
              </a:rPr>
              <a:t>	</a:t>
            </a:r>
            <a:r>
              <a:rPr lang="en-US" b="1" dirty="0" smtClean="0">
                <a:solidFill>
                  <a:schemeClr val="folHlink"/>
                </a:solidFill>
                <a:latin typeface="Times New Roman" panose="02020603050405020304" pitchFamily="18" charset="0"/>
                <a:cs typeface="Times New Roman" panose="02020603050405020304" pitchFamily="18" charset="0"/>
              </a:rPr>
              <a:t>11001101   00010000        00100101        00100111</a:t>
            </a:r>
          </a:p>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If we set </a:t>
            </a:r>
            <a:r>
              <a:rPr lang="en-US" b="1" dirty="0" smtClean="0">
                <a:solidFill>
                  <a:srgbClr val="FF0000"/>
                </a:solidFill>
                <a:latin typeface="Times New Roman" panose="02020603050405020304" pitchFamily="18" charset="0"/>
                <a:cs typeface="Times New Roman" panose="02020603050405020304" pitchFamily="18" charset="0"/>
              </a:rPr>
              <a:t>32−28 </a:t>
            </a:r>
            <a:r>
              <a:rPr lang="en-US" b="1" dirty="0" smtClean="0">
                <a:solidFill>
                  <a:srgbClr val="0000CC"/>
                </a:solidFill>
                <a:latin typeface="Times New Roman" panose="02020603050405020304" pitchFamily="18" charset="0"/>
                <a:cs typeface="Times New Roman" panose="02020603050405020304" pitchFamily="18" charset="0"/>
              </a:rPr>
              <a:t>rightmost bits </a:t>
            </a:r>
            <a:r>
              <a:rPr lang="en-US" dirty="0" smtClean="0">
                <a:latin typeface="Times New Roman" panose="02020603050405020304" pitchFamily="18" charset="0"/>
                <a:cs typeface="Times New Roman" panose="02020603050405020304" pitchFamily="18" charset="0"/>
              </a:rPr>
              <a:t>to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we get </a:t>
            </a:r>
          </a:p>
          <a:p>
            <a:pPr marL="0" indent="0" algn="just" eaLnBrk="1" hangingPunct="1">
              <a:lnSpc>
                <a:spcPct val="170000"/>
              </a:lnSpc>
              <a:spcBef>
                <a:spcPts val="0"/>
              </a:spcBef>
              <a:buNone/>
              <a:defRPr/>
            </a:pPr>
            <a:r>
              <a:rPr lang="en-US" dirty="0" smtClean="0">
                <a:solidFill>
                  <a:schemeClr val="folHlink"/>
                </a:solidFill>
                <a:latin typeface="Times New Roman" panose="02020603050405020304" pitchFamily="18" charset="0"/>
                <a:cs typeface="Times New Roman" panose="02020603050405020304" pitchFamily="18" charset="0"/>
              </a:rPr>
              <a:t>	</a:t>
            </a:r>
            <a:r>
              <a:rPr lang="en-US" b="1" dirty="0" smtClean="0">
                <a:solidFill>
                  <a:schemeClr val="folHlink"/>
                </a:solidFill>
                <a:latin typeface="Times New Roman" panose="02020603050405020304" pitchFamily="18" charset="0"/>
                <a:cs typeface="Times New Roman" panose="02020603050405020304" pitchFamily="18" charset="0"/>
              </a:rPr>
              <a:t>11001101 00010000 00100101 0010</a:t>
            </a:r>
            <a:r>
              <a:rPr lang="en-US"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0000</a:t>
            </a:r>
            <a:r>
              <a:rPr lang="en-US" b="1" dirty="0" smtClean="0">
                <a:solidFill>
                  <a:srgbClr val="0070C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smtClean="0">
                <a:solidFill>
                  <a:schemeClr val="folHlink"/>
                </a:solidFill>
                <a:latin typeface="Times New Roman" panose="02020603050405020304" pitchFamily="18" charset="0"/>
                <a:cs typeface="Times New Roman" panose="02020603050405020304" pitchFamily="18" charset="0"/>
              </a:rPr>
              <a:t>205.16.37.32</a:t>
            </a:r>
            <a:r>
              <a:rPr lang="en-US" dirty="0" smtClean="0">
                <a:latin typeface="Times New Roman" panose="02020603050405020304" pitchFamily="18" charset="0"/>
                <a:cs typeface="Times New Roman" panose="02020603050405020304" pitchFamily="18" charset="0"/>
              </a:rPr>
              <a:t>. </a:t>
            </a:r>
          </a:p>
          <a:p>
            <a:pPr algn="just" eaLnBrk="1" hangingPunct="1">
              <a:lnSpc>
                <a:spcPct val="170000"/>
              </a:lnSpc>
              <a:spcBef>
                <a:spcPts val="0"/>
              </a:spcBef>
              <a:defRPr/>
            </a:pPr>
            <a:endParaRPr lang="en-US" dirty="0" smtClean="0">
              <a:latin typeface="Times New Roman" panose="02020603050405020304" pitchFamily="18" charset="0"/>
              <a:cs typeface="Times New Roman" panose="02020603050405020304" pitchFamily="18" charset="0"/>
            </a:endParaRPr>
          </a:p>
          <a:p>
            <a:pPr algn="just" eaLnBrk="1" hangingPunct="1">
              <a:lnSpc>
                <a:spcPct val="170000"/>
              </a:lnSpc>
              <a:spcBef>
                <a:spcPts val="0"/>
              </a:spcBef>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lstStyle/>
          <a:p>
            <a:pPr eaLnBrk="1" hangingPunct="1">
              <a:defRPr/>
            </a:pPr>
            <a:r>
              <a:rPr lang="en-US" sz="3200" b="1" dirty="0" smtClean="0">
                <a:solidFill>
                  <a:srgbClr val="FF0000"/>
                </a:solidFill>
                <a:latin typeface="Times New Roman" panose="02020603050405020304" pitchFamily="18" charset="0"/>
                <a:cs typeface="Times New Roman" panose="02020603050405020304" pitchFamily="18" charset="0"/>
              </a:rPr>
              <a:t>2. Last Address </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rmAutofit fontScale="77500" lnSpcReduction="20000"/>
          </a:bodyPr>
          <a:lstStyle/>
          <a:p>
            <a:pPr algn="just" eaLnBrk="1" hangingPunct="1">
              <a:lnSpc>
                <a:spcPct val="170000"/>
              </a:lnSpc>
              <a:spcBef>
                <a:spcPts val="0"/>
              </a:spcBef>
              <a:buFont typeface="Wingdings" panose="05000000000000000000" pitchFamily="2" charset="2"/>
              <a:buChar char="§"/>
              <a:defRPr/>
            </a:pPr>
            <a:r>
              <a:rPr lang="en-US" sz="3300" dirty="0" smtClean="0">
                <a:latin typeface="Times New Roman" panose="02020603050405020304" pitchFamily="18" charset="0"/>
                <a:cs typeface="Times New Roman" panose="02020603050405020304" pitchFamily="18" charset="0"/>
              </a:rPr>
              <a:t>The </a:t>
            </a:r>
            <a:r>
              <a:rPr lang="en-US" sz="3300" b="1" dirty="0" smtClean="0">
                <a:latin typeface="Times New Roman" panose="02020603050405020304" pitchFamily="18" charset="0"/>
                <a:cs typeface="Times New Roman" panose="02020603050405020304" pitchFamily="18" charset="0"/>
              </a:rPr>
              <a:t>last</a:t>
            </a:r>
            <a:r>
              <a:rPr lang="en-US" sz="3300" dirty="0" smtClean="0">
                <a:latin typeface="Times New Roman" panose="02020603050405020304" pitchFamily="18" charset="0"/>
                <a:cs typeface="Times New Roman" panose="02020603050405020304" pitchFamily="18" charset="0"/>
              </a:rPr>
              <a:t> </a:t>
            </a:r>
            <a:r>
              <a:rPr lang="en-US" sz="3300" b="1" dirty="0" smtClean="0">
                <a:latin typeface="Times New Roman" panose="02020603050405020304" pitchFamily="18" charset="0"/>
                <a:cs typeface="Times New Roman" panose="02020603050405020304" pitchFamily="18" charset="0"/>
              </a:rPr>
              <a:t>address</a:t>
            </a:r>
            <a:r>
              <a:rPr lang="en-US" sz="3300" dirty="0" smtClean="0">
                <a:latin typeface="Times New Roman" panose="02020603050405020304" pitchFamily="18" charset="0"/>
                <a:cs typeface="Times New Roman" panose="02020603050405020304" pitchFamily="18" charset="0"/>
              </a:rPr>
              <a:t> in the </a:t>
            </a:r>
            <a:r>
              <a:rPr lang="en-US" sz="3300" b="1" dirty="0" smtClean="0">
                <a:latin typeface="Times New Roman" panose="02020603050405020304" pitchFamily="18" charset="0"/>
                <a:cs typeface="Times New Roman" panose="02020603050405020304" pitchFamily="18" charset="0"/>
              </a:rPr>
              <a:t>block</a:t>
            </a:r>
            <a:r>
              <a:rPr lang="en-US" sz="3300" dirty="0" smtClean="0">
                <a:latin typeface="Times New Roman" panose="02020603050405020304" pitchFamily="18" charset="0"/>
                <a:cs typeface="Times New Roman" panose="02020603050405020304" pitchFamily="18" charset="0"/>
              </a:rPr>
              <a:t> can be found by </a:t>
            </a:r>
            <a:r>
              <a:rPr lang="en-US" sz="3300" b="1" dirty="0" smtClean="0">
                <a:latin typeface="Times New Roman" panose="02020603050405020304" pitchFamily="18" charset="0"/>
                <a:cs typeface="Times New Roman" panose="02020603050405020304" pitchFamily="18" charset="0"/>
              </a:rPr>
              <a:t>setting</a:t>
            </a:r>
            <a:r>
              <a:rPr lang="en-US" sz="3300" dirty="0" smtClean="0">
                <a:latin typeface="Times New Roman" panose="02020603050405020304" pitchFamily="18" charset="0"/>
                <a:cs typeface="Times New Roman" panose="02020603050405020304" pitchFamily="18" charset="0"/>
              </a:rPr>
              <a:t> the </a:t>
            </a:r>
            <a:r>
              <a:rPr lang="en-US" sz="3300" b="1" dirty="0" smtClean="0">
                <a:solidFill>
                  <a:srgbClr val="0000CC"/>
                </a:solidFill>
                <a:latin typeface="Times New Roman" panose="02020603050405020304" pitchFamily="18" charset="0"/>
                <a:cs typeface="Times New Roman" panose="02020603050405020304" pitchFamily="18" charset="0"/>
              </a:rPr>
              <a:t>32- n </a:t>
            </a:r>
            <a:r>
              <a:rPr lang="en-US" sz="3300" b="1" dirty="0" smtClean="0">
                <a:solidFill>
                  <a:srgbClr val="660033"/>
                </a:solidFill>
                <a:latin typeface="Times New Roman" panose="02020603050405020304" pitchFamily="18" charset="0"/>
                <a:cs typeface="Times New Roman" panose="02020603050405020304" pitchFamily="18" charset="0"/>
              </a:rPr>
              <a:t>rightmost bits </a:t>
            </a:r>
            <a:r>
              <a:rPr lang="en-US" sz="3300" dirty="0" smtClean="0">
                <a:latin typeface="Times New Roman" panose="02020603050405020304" pitchFamily="18" charset="0"/>
                <a:cs typeface="Times New Roman" panose="02020603050405020304" pitchFamily="18" charset="0"/>
              </a:rPr>
              <a:t>in the </a:t>
            </a:r>
            <a:r>
              <a:rPr lang="en-US" sz="3300" b="1" dirty="0" smtClean="0">
                <a:solidFill>
                  <a:srgbClr val="6600CC"/>
                </a:solidFill>
                <a:latin typeface="Times New Roman" panose="02020603050405020304" pitchFamily="18" charset="0"/>
                <a:cs typeface="Times New Roman" panose="02020603050405020304" pitchFamily="18" charset="0"/>
              </a:rPr>
              <a:t>binary</a:t>
            </a:r>
            <a:r>
              <a:rPr lang="en-US" sz="3300" dirty="0" smtClean="0">
                <a:latin typeface="Times New Roman" panose="02020603050405020304" pitchFamily="18" charset="0"/>
                <a:cs typeface="Times New Roman" panose="02020603050405020304" pitchFamily="18" charset="0"/>
              </a:rPr>
              <a:t> </a:t>
            </a:r>
            <a:r>
              <a:rPr lang="en-US" sz="3300" b="1" dirty="0" smtClean="0">
                <a:solidFill>
                  <a:srgbClr val="6600CC"/>
                </a:solidFill>
                <a:latin typeface="Times New Roman" panose="02020603050405020304" pitchFamily="18" charset="0"/>
                <a:cs typeface="Times New Roman" panose="02020603050405020304" pitchFamily="18" charset="0"/>
              </a:rPr>
              <a:t>notation</a:t>
            </a:r>
            <a:r>
              <a:rPr lang="en-US" sz="3300" dirty="0" smtClean="0">
                <a:latin typeface="Times New Roman" panose="02020603050405020304" pitchFamily="18" charset="0"/>
                <a:cs typeface="Times New Roman" panose="02020603050405020304" pitchFamily="18" charset="0"/>
              </a:rPr>
              <a:t> of the </a:t>
            </a:r>
            <a:r>
              <a:rPr lang="en-US" sz="3300" b="1" dirty="0" smtClean="0">
                <a:latin typeface="Times New Roman" panose="02020603050405020304" pitchFamily="18" charset="0"/>
                <a:cs typeface="Times New Roman" panose="02020603050405020304" pitchFamily="18" charset="0"/>
              </a:rPr>
              <a:t>address</a:t>
            </a:r>
            <a:r>
              <a:rPr lang="en-US" sz="3300" dirty="0" smtClean="0">
                <a:latin typeface="Times New Roman" panose="02020603050405020304" pitchFamily="18" charset="0"/>
                <a:cs typeface="Times New Roman" panose="02020603050405020304" pitchFamily="18" charset="0"/>
              </a:rPr>
              <a:t> to </a:t>
            </a:r>
            <a:r>
              <a:rPr lang="en-US" sz="3300" b="1" dirty="0" smtClean="0">
                <a:solidFill>
                  <a:srgbClr val="FF00FF"/>
                </a:solidFill>
                <a:latin typeface="Times New Roman" panose="02020603050405020304" pitchFamily="18" charset="0"/>
                <a:cs typeface="Times New Roman" panose="02020603050405020304" pitchFamily="18" charset="0"/>
              </a:rPr>
              <a:t>1s</a:t>
            </a:r>
            <a:r>
              <a:rPr lang="en-US" sz="3300" dirty="0" smtClean="0">
                <a:latin typeface="Times New Roman" panose="02020603050405020304" pitchFamily="18" charset="0"/>
                <a:cs typeface="Times New Roman" panose="02020603050405020304" pitchFamily="18" charset="0"/>
              </a:rPr>
              <a:t>. </a:t>
            </a:r>
          </a:p>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Example 6: Find the </a:t>
            </a:r>
            <a:r>
              <a:rPr lang="en-US" b="1" dirty="0" smtClean="0">
                <a:solidFill>
                  <a:srgbClr val="FF0000"/>
                </a:solidFill>
                <a:latin typeface="Times New Roman" panose="02020603050405020304" pitchFamily="18" charset="0"/>
                <a:cs typeface="Times New Roman" panose="02020603050405020304" pitchFamily="18" charset="0"/>
              </a:rPr>
              <a:t>last address </a:t>
            </a:r>
            <a:r>
              <a:rPr lang="en-US" dirty="0" smtClean="0">
                <a:latin typeface="Times New Roman" panose="02020603050405020304" pitchFamily="18" charset="0"/>
                <a:cs typeface="Times New Roman" panose="02020603050405020304" pitchFamily="18" charset="0"/>
              </a:rPr>
              <a:t>for the </a:t>
            </a:r>
            <a:r>
              <a:rPr lang="en-US" b="1" dirty="0" smtClean="0">
                <a:solidFill>
                  <a:srgbClr val="FF0000"/>
                </a:solidFill>
                <a:latin typeface="Times New Roman" panose="02020603050405020304" pitchFamily="18" charset="0"/>
                <a:cs typeface="Times New Roman" panose="02020603050405020304" pitchFamily="18" charset="0"/>
              </a:rPr>
              <a:t>block</a:t>
            </a:r>
            <a:r>
              <a:rPr lang="en-US" dirty="0" smtClean="0">
                <a:latin typeface="Times New Roman" panose="02020603050405020304" pitchFamily="18" charset="0"/>
                <a:cs typeface="Times New Roman" panose="02020603050405020304" pitchFamily="18" charset="0"/>
              </a:rPr>
              <a:t> in </a:t>
            </a:r>
            <a:r>
              <a:rPr lang="en-US" b="1" dirty="0" smtClean="0">
                <a:latin typeface="Times New Roman" panose="02020603050405020304" pitchFamily="18" charset="0"/>
                <a:cs typeface="Times New Roman" panose="02020603050405020304" pitchFamily="18" charset="0"/>
              </a:rPr>
              <a:t>Example 5</a:t>
            </a:r>
            <a:r>
              <a:rPr lang="en-US" dirty="0" smtClean="0">
                <a:latin typeface="Times New Roman" panose="02020603050405020304" pitchFamily="18" charset="0"/>
                <a:cs typeface="Times New Roman" panose="02020603050405020304" pitchFamily="18" charset="0"/>
              </a:rPr>
              <a:t>.</a:t>
            </a:r>
          </a:p>
          <a:p>
            <a:pPr algn="just" eaLnBrk="1" hangingPunct="1">
              <a:lnSpc>
                <a:spcPct val="170000"/>
              </a:lnSpc>
              <a:spcBef>
                <a:spcPts val="0"/>
              </a:spcBef>
              <a:buFont typeface="Wingdings" panose="05000000000000000000" pitchFamily="2" charset="2"/>
              <a:buChar char="Ø"/>
              <a:defRPr/>
            </a:pPr>
            <a:r>
              <a:rPr lang="en-US" b="1" dirty="0" smtClean="0">
                <a:solidFill>
                  <a:schemeClr val="hlink"/>
                </a:solidFill>
                <a:latin typeface="Times New Roman" panose="02020603050405020304" pitchFamily="18" charset="0"/>
                <a:cs typeface="Times New Roman" panose="02020603050405020304" pitchFamily="18" charset="0"/>
              </a:rPr>
              <a:t>Solution</a:t>
            </a:r>
          </a:p>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binary representation</a:t>
            </a:r>
            <a:r>
              <a:rPr lang="en-US" dirty="0" smtClean="0">
                <a:latin typeface="Times New Roman" panose="02020603050405020304" pitchFamily="18" charset="0"/>
                <a:cs typeface="Times New Roman" panose="02020603050405020304" pitchFamily="18" charset="0"/>
              </a:rPr>
              <a:t> of the given </a:t>
            </a:r>
            <a:r>
              <a:rPr lang="en-US" b="1" dirty="0" smtClean="0">
                <a:latin typeface="Times New Roman" panose="02020603050405020304" pitchFamily="18" charset="0"/>
                <a:cs typeface="Times New Roman" panose="02020603050405020304" pitchFamily="18" charset="0"/>
              </a:rPr>
              <a:t>address</a:t>
            </a:r>
            <a:r>
              <a:rPr lang="en-US" dirty="0" smtClean="0">
                <a:latin typeface="Times New Roman" panose="02020603050405020304" pitchFamily="18" charset="0"/>
                <a:cs typeface="Times New Roman" panose="02020603050405020304" pitchFamily="18" charset="0"/>
              </a:rPr>
              <a:t> is</a:t>
            </a:r>
          </a:p>
          <a:p>
            <a:pPr marL="0" indent="0" algn="just" eaLnBrk="1" hangingPunct="1">
              <a:lnSpc>
                <a:spcPct val="170000"/>
              </a:lnSpc>
              <a:spcBef>
                <a:spcPts val="0"/>
              </a:spcBef>
              <a:buNone/>
              <a:defRPr/>
            </a:pPr>
            <a:r>
              <a:rPr lang="en-US" dirty="0" smtClean="0">
                <a:solidFill>
                  <a:schemeClr val="folHlink"/>
                </a:solidFill>
                <a:latin typeface="Times New Roman" panose="02020603050405020304" pitchFamily="18" charset="0"/>
                <a:cs typeface="Times New Roman" panose="02020603050405020304" pitchFamily="18" charset="0"/>
              </a:rPr>
              <a:t>	</a:t>
            </a:r>
            <a:r>
              <a:rPr lang="en-US" b="1" dirty="0" smtClean="0">
                <a:solidFill>
                  <a:schemeClr val="folHlink"/>
                </a:solidFill>
                <a:latin typeface="Times New Roman" panose="02020603050405020304" pitchFamily="18" charset="0"/>
                <a:cs typeface="Times New Roman" panose="02020603050405020304" pitchFamily="18" charset="0"/>
              </a:rPr>
              <a:t>11001101    00010000    00100101    00100111</a:t>
            </a:r>
          </a:p>
          <a:p>
            <a:pPr algn="just" eaLnBrk="1" hangingPunct="1">
              <a:lnSpc>
                <a:spcPct val="17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If we </a:t>
            </a:r>
            <a:r>
              <a:rPr lang="en-US" b="1" dirty="0" smtClean="0">
                <a:solidFill>
                  <a:srgbClr val="FF0000"/>
                </a:solidFill>
                <a:latin typeface="Times New Roman" panose="02020603050405020304" pitchFamily="18" charset="0"/>
                <a:cs typeface="Times New Roman" panose="02020603050405020304" pitchFamily="18" charset="0"/>
              </a:rPr>
              <a:t>set 32−28 </a:t>
            </a:r>
            <a:r>
              <a:rPr lang="en-US" b="1" dirty="0" smtClean="0">
                <a:solidFill>
                  <a:srgbClr val="0000CC"/>
                </a:solidFill>
                <a:latin typeface="Times New Roman" panose="02020603050405020304" pitchFamily="18" charset="0"/>
                <a:cs typeface="Times New Roman" panose="02020603050405020304" pitchFamily="18" charset="0"/>
              </a:rPr>
              <a:t>rightmost</a:t>
            </a:r>
            <a:r>
              <a:rPr lang="en-US" dirty="0" smtClean="0">
                <a:latin typeface="Times New Roman" panose="02020603050405020304" pitchFamily="18" charset="0"/>
                <a:cs typeface="Times New Roman" panose="02020603050405020304" pitchFamily="18" charset="0"/>
              </a:rPr>
              <a:t> </a:t>
            </a:r>
            <a:r>
              <a:rPr lang="en-US" b="1" dirty="0" smtClean="0">
                <a:solidFill>
                  <a:srgbClr val="0000CC"/>
                </a:solidFill>
                <a:latin typeface="Times New Roman" panose="02020603050405020304" pitchFamily="18" charset="0"/>
                <a:cs typeface="Times New Roman" panose="02020603050405020304" pitchFamily="18" charset="0"/>
              </a:rPr>
              <a:t>bits </a:t>
            </a:r>
            <a:r>
              <a:rPr lang="en-US" dirty="0" smtClean="0">
                <a:latin typeface="Times New Roman" panose="02020603050405020304" pitchFamily="18" charset="0"/>
                <a:cs typeface="Times New Roman" panose="02020603050405020304" pitchFamily="18" charset="0"/>
              </a:rPr>
              <a:t>to</a:t>
            </a:r>
            <a:r>
              <a:rPr lang="en-US" b="1" dirty="0" smtClean="0">
                <a:solidFill>
                  <a:srgbClr val="FF0000"/>
                </a:solidFill>
                <a:latin typeface="Times New Roman" panose="02020603050405020304" pitchFamily="18" charset="0"/>
                <a:cs typeface="Times New Roman" panose="02020603050405020304" pitchFamily="18" charset="0"/>
              </a:rPr>
              <a:t> 1</a:t>
            </a:r>
            <a:r>
              <a:rPr lang="en-US" dirty="0" smtClean="0">
                <a:latin typeface="Times New Roman" panose="02020603050405020304" pitchFamily="18" charset="0"/>
                <a:cs typeface="Times New Roman" panose="02020603050405020304" pitchFamily="18" charset="0"/>
              </a:rPr>
              <a:t>, we get </a:t>
            </a:r>
          </a:p>
          <a:p>
            <a:pPr marL="0" indent="0" algn="just" eaLnBrk="1" hangingPunct="1">
              <a:lnSpc>
                <a:spcPct val="170000"/>
              </a:lnSpc>
              <a:spcBef>
                <a:spcPts val="0"/>
              </a:spcBef>
              <a:buNone/>
              <a:defRPr/>
            </a:pPr>
            <a:r>
              <a:rPr lang="en-US" b="1" dirty="0" smtClean="0">
                <a:solidFill>
                  <a:schemeClr val="folHlink"/>
                </a:solidFill>
                <a:latin typeface="Times New Roman" panose="02020603050405020304" pitchFamily="18" charset="0"/>
                <a:cs typeface="Times New Roman" panose="02020603050405020304" pitchFamily="18" charset="0"/>
              </a:rPr>
              <a:t>	11001101 00010000 00100101 0010</a:t>
            </a:r>
            <a:r>
              <a:rPr lang="en-US"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1111  </a:t>
            </a:r>
          </a:p>
          <a:p>
            <a:pPr marL="0" indent="0" algn="just" eaLnBrk="1" hangingPunct="1">
              <a:lnSpc>
                <a:spcPct val="170000"/>
              </a:lnSpc>
              <a:spcBef>
                <a:spcPts val="0"/>
              </a:spcBef>
              <a:buNone/>
              <a:defRPr/>
            </a:pPr>
            <a:r>
              <a:rPr lang="en-US"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8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800" b="1" dirty="0" smtClean="0">
                <a:latin typeface="Times New Roman" panose="02020603050405020304" pitchFamily="18" charset="0"/>
                <a:cs typeface="Times New Roman" panose="02020603050405020304" pitchFamily="18" charset="0"/>
              </a:rPr>
              <a:t>or </a:t>
            </a:r>
          </a:p>
          <a:p>
            <a:pPr marL="0" indent="0" algn="just" eaLnBrk="1" hangingPunct="1">
              <a:lnSpc>
                <a:spcPct val="170000"/>
              </a:lnSpc>
              <a:spcBef>
                <a:spcPts val="0"/>
              </a:spcBef>
              <a:buNone/>
              <a:defRPr/>
            </a:pPr>
            <a:r>
              <a:rPr lang="en-US" dirty="0" smtClean="0">
                <a:solidFill>
                  <a:schemeClr val="folHlink"/>
                </a:solidFill>
                <a:latin typeface="Times New Roman" panose="02020603050405020304" pitchFamily="18" charset="0"/>
                <a:cs typeface="Times New Roman" panose="02020603050405020304" pitchFamily="18" charset="0"/>
              </a:rPr>
              <a:t>			205.16.37.47</a:t>
            </a:r>
          </a:p>
          <a:p>
            <a:pPr algn="just" eaLnBrk="1" hangingPunct="1">
              <a:lnSpc>
                <a:spcPct val="17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349250"/>
          </a:xfrm>
        </p:spPr>
        <p:txBody>
          <a:bodyPr/>
          <a:lstStyle/>
          <a:p>
            <a:pPr eaLnBrk="1" hangingPunct="1"/>
            <a:r>
              <a:rPr lang="en-US" sz="2800" b="1" dirty="0" smtClean="0">
                <a:solidFill>
                  <a:srgbClr val="FF0000"/>
                </a:solidFill>
                <a:latin typeface="Times New Roman" panose="02020603050405020304" pitchFamily="18" charset="0"/>
                <a:cs typeface="Times New Roman" panose="02020603050405020304" pitchFamily="18" charset="0"/>
              </a:rPr>
              <a:t>3. Number of Addresses </a:t>
            </a:r>
          </a:p>
        </p:txBody>
      </p:sp>
      <p:sp>
        <p:nvSpPr>
          <p:cNvPr id="27651" name="Content Placeholder 2"/>
          <p:cNvSpPr>
            <a:spLocks noGrp="1"/>
          </p:cNvSpPr>
          <p:nvPr>
            <p:ph idx="1"/>
          </p:nvPr>
        </p:nvSpPr>
        <p:spPr>
          <a:xfrm>
            <a:off x="0" y="349249"/>
            <a:ext cx="9144000" cy="6372226"/>
          </a:xfrm>
        </p:spPr>
        <p:txBody>
          <a:bodyPr/>
          <a:lstStyle/>
          <a:p>
            <a:pPr algn="just" eaLnBrk="1" hangingPunct="1">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number</a:t>
            </a:r>
            <a:r>
              <a:rPr lang="en-US" dirty="0" smtClean="0">
                <a:latin typeface="Times New Roman" panose="02020603050405020304" pitchFamily="18" charset="0"/>
                <a:cs typeface="Times New Roman" panose="02020603050405020304" pitchFamily="18" charset="0"/>
              </a:rPr>
              <a:t> of </a:t>
            </a:r>
            <a:r>
              <a:rPr lang="en-US" b="1" dirty="0" smtClean="0">
                <a:latin typeface="Times New Roman" panose="02020603050405020304" pitchFamily="18" charset="0"/>
                <a:cs typeface="Times New Roman" panose="02020603050405020304" pitchFamily="18" charset="0"/>
              </a:rPr>
              <a:t>addresses</a:t>
            </a:r>
            <a:r>
              <a:rPr lang="en-US" dirty="0" smtClean="0">
                <a:latin typeface="Times New Roman" panose="02020603050405020304" pitchFamily="18" charset="0"/>
                <a:cs typeface="Times New Roman" panose="02020603050405020304" pitchFamily="18" charset="0"/>
              </a:rPr>
              <a:t> in the </a:t>
            </a:r>
            <a:r>
              <a:rPr lang="en-US" b="1" dirty="0" smtClean="0">
                <a:solidFill>
                  <a:srgbClr val="9900FF"/>
                </a:solidFill>
                <a:latin typeface="Times New Roman" panose="02020603050405020304" pitchFamily="18" charset="0"/>
                <a:cs typeface="Times New Roman" panose="02020603050405020304" pitchFamily="18" charset="0"/>
              </a:rPr>
              <a:t>block</a:t>
            </a:r>
            <a:r>
              <a:rPr lang="en-US" dirty="0" smtClean="0">
                <a:latin typeface="Times New Roman" panose="02020603050405020304" pitchFamily="18" charset="0"/>
                <a:cs typeface="Times New Roman" panose="02020603050405020304" pitchFamily="18" charset="0"/>
              </a:rPr>
              <a:t> is the difference between the </a:t>
            </a:r>
            <a:r>
              <a:rPr lang="en-US" b="1" dirty="0" smtClean="0">
                <a:solidFill>
                  <a:srgbClr val="0000CC"/>
                </a:solidFill>
                <a:latin typeface="Times New Roman" panose="02020603050405020304" pitchFamily="18" charset="0"/>
                <a:cs typeface="Times New Roman" panose="02020603050405020304" pitchFamily="18" charset="0"/>
              </a:rPr>
              <a:t>last</a:t>
            </a:r>
            <a:r>
              <a:rPr lang="en-US" dirty="0" smtClean="0">
                <a:latin typeface="Times New Roman" panose="02020603050405020304" pitchFamily="18" charset="0"/>
                <a:cs typeface="Times New Roman" panose="02020603050405020304" pitchFamily="18" charset="0"/>
              </a:rPr>
              <a:t> and </a:t>
            </a:r>
            <a:r>
              <a:rPr lang="en-US" b="1" dirty="0" smtClean="0">
                <a:solidFill>
                  <a:srgbClr val="0000CC"/>
                </a:solidFill>
                <a:latin typeface="Times New Roman" panose="02020603050405020304" pitchFamily="18" charset="0"/>
                <a:cs typeface="Times New Roman" panose="02020603050405020304" pitchFamily="18" charset="0"/>
              </a:rPr>
              <a:t>first</a:t>
            </a:r>
            <a:r>
              <a:rPr lang="en-US" dirty="0" smtClean="0">
                <a:latin typeface="Times New Roman" panose="02020603050405020304" pitchFamily="18" charset="0"/>
                <a:cs typeface="Times New Roman" panose="02020603050405020304" pitchFamily="18" charset="0"/>
              </a:rPr>
              <a:t> </a:t>
            </a:r>
            <a:r>
              <a:rPr lang="en-US" b="1" dirty="0" smtClean="0">
                <a:solidFill>
                  <a:srgbClr val="0000CC"/>
                </a:solidFill>
                <a:latin typeface="Times New Roman" panose="02020603050405020304" pitchFamily="18" charset="0"/>
                <a:cs typeface="Times New Roman" panose="02020603050405020304" pitchFamily="18" charset="0"/>
              </a:rPr>
              <a:t>address</a:t>
            </a:r>
            <a:r>
              <a:rPr lang="en-US"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can easily be found using the formula </a:t>
            </a:r>
            <a:r>
              <a:rPr lang="en-US" b="1" dirty="0" smtClean="0">
                <a:solidFill>
                  <a:srgbClr val="FF0000"/>
                </a:solidFill>
                <a:latin typeface="Times New Roman" panose="02020603050405020304" pitchFamily="18" charset="0"/>
                <a:cs typeface="Times New Roman" panose="02020603050405020304" pitchFamily="18" charset="0"/>
              </a:rPr>
              <a:t>2</a:t>
            </a:r>
            <a:r>
              <a:rPr lang="en-US" b="1" baseline="30000" dirty="0" smtClean="0">
                <a:solidFill>
                  <a:srgbClr val="FF0000"/>
                </a:solidFill>
                <a:latin typeface="Times New Roman" panose="02020603050405020304" pitchFamily="18" charset="0"/>
                <a:cs typeface="Times New Roman" panose="02020603050405020304" pitchFamily="18" charset="0"/>
              </a:rPr>
              <a:t>32-n</a:t>
            </a:r>
            <a:r>
              <a:rPr lang="en-US" b="1" dirty="0" smtClean="0">
                <a:solidFill>
                  <a:srgbClr val="FF0000"/>
                </a:solidFill>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Example 7</a:t>
            </a:r>
          </a:p>
          <a:p>
            <a:pPr algn="just" eaLnBrk="1" hangingPunct="1">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Find the </a:t>
            </a:r>
            <a:r>
              <a:rPr lang="en-US" b="1" dirty="0" smtClean="0">
                <a:solidFill>
                  <a:srgbClr val="6600CC"/>
                </a:solidFill>
                <a:latin typeface="Times New Roman" panose="02020603050405020304" pitchFamily="18" charset="0"/>
                <a:cs typeface="Times New Roman" panose="02020603050405020304" pitchFamily="18" charset="0"/>
              </a:rPr>
              <a:t>number</a:t>
            </a:r>
            <a:r>
              <a:rPr lang="en-US" dirty="0" smtClean="0">
                <a:latin typeface="Times New Roman" panose="02020603050405020304" pitchFamily="18" charset="0"/>
                <a:cs typeface="Times New Roman" panose="02020603050405020304" pitchFamily="18" charset="0"/>
              </a:rPr>
              <a:t> of </a:t>
            </a:r>
            <a:r>
              <a:rPr lang="en-US" b="1" dirty="0" smtClean="0">
                <a:solidFill>
                  <a:srgbClr val="6600CC"/>
                </a:solidFill>
                <a:latin typeface="Times New Roman" panose="02020603050405020304" pitchFamily="18" charset="0"/>
                <a:cs typeface="Times New Roman" panose="02020603050405020304" pitchFamily="18" charset="0"/>
              </a:rPr>
              <a:t>addresses</a:t>
            </a:r>
            <a:r>
              <a:rPr lang="en-US" dirty="0" smtClean="0">
                <a:latin typeface="Times New Roman" panose="02020603050405020304" pitchFamily="18" charset="0"/>
                <a:cs typeface="Times New Roman" panose="02020603050405020304" pitchFamily="18" charset="0"/>
              </a:rPr>
              <a:t> in Example 5.</a:t>
            </a:r>
          </a:p>
          <a:p>
            <a:pPr algn="just" eaLnBrk="1" hangingPunct="1">
              <a:lnSpc>
                <a:spcPct val="150000"/>
              </a:lnSpc>
              <a:spcBef>
                <a:spcPts val="0"/>
              </a:spcBef>
              <a:buFont typeface="Wingdings" panose="05000000000000000000" pitchFamily="2" charset="2"/>
              <a:buChar char="ü"/>
            </a:pPr>
            <a:r>
              <a:rPr lang="en-US" b="1" dirty="0" smtClean="0">
                <a:solidFill>
                  <a:schemeClr val="hlink"/>
                </a:solidFill>
                <a:latin typeface="Times New Roman" panose="02020603050405020304" pitchFamily="18" charset="0"/>
                <a:cs typeface="Times New Roman" panose="02020603050405020304" pitchFamily="18" charset="0"/>
              </a:rPr>
              <a:t>Solution</a:t>
            </a:r>
          </a:p>
          <a:p>
            <a:pPr algn="just" eaLnBrk="1" hangingPunct="1">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a:t>
            </a:r>
            <a:r>
              <a:rPr lang="en-US" b="1" dirty="0" smtClean="0">
                <a:solidFill>
                  <a:srgbClr val="FF00FF"/>
                </a:solidFill>
                <a:latin typeface="Times New Roman" panose="02020603050405020304" pitchFamily="18" charset="0"/>
                <a:cs typeface="Times New Roman" panose="02020603050405020304" pitchFamily="18" charset="0"/>
              </a:rPr>
              <a:t>value</a:t>
            </a:r>
            <a:r>
              <a:rPr lang="en-US" dirty="0" smtClean="0">
                <a:latin typeface="Times New Roman" panose="02020603050405020304" pitchFamily="18" charset="0"/>
                <a:cs typeface="Times New Roman" panose="02020603050405020304" pitchFamily="18" charset="0"/>
              </a:rPr>
              <a:t> of </a:t>
            </a:r>
            <a:r>
              <a:rPr lang="en-US" b="1" dirty="0" smtClean="0">
                <a:solidFill>
                  <a:srgbClr val="FF00FF"/>
                </a:solidFill>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is </a:t>
            </a:r>
            <a:r>
              <a:rPr lang="en-US" b="1" dirty="0" smtClean="0">
                <a:latin typeface="Times New Roman" panose="02020603050405020304" pitchFamily="18" charset="0"/>
                <a:cs typeface="Times New Roman" panose="02020603050405020304" pitchFamily="18" charset="0"/>
              </a:rPr>
              <a:t>28</a:t>
            </a:r>
            <a:r>
              <a:rPr lang="en-US" dirty="0" smtClean="0">
                <a:latin typeface="Times New Roman" panose="02020603050405020304" pitchFamily="18" charset="0"/>
                <a:cs typeface="Times New Roman" panose="02020603050405020304" pitchFamily="18" charset="0"/>
              </a:rPr>
              <a:t>, which means that </a:t>
            </a:r>
            <a:r>
              <a:rPr lang="en-US" b="1" dirty="0" smtClean="0">
                <a:latin typeface="Times New Roman" panose="02020603050405020304" pitchFamily="18" charset="0"/>
                <a:cs typeface="Times New Roman" panose="02020603050405020304" pitchFamily="18" charset="0"/>
              </a:rPr>
              <a:t>number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addresses</a:t>
            </a:r>
            <a:r>
              <a:rPr lang="en-US" dirty="0" smtClean="0">
                <a:latin typeface="Times New Roman" panose="02020603050405020304" pitchFamily="18" charset="0"/>
                <a:cs typeface="Times New Roman" panose="02020603050405020304" pitchFamily="18" charset="0"/>
              </a:rPr>
              <a:t> is </a:t>
            </a:r>
            <a:r>
              <a:rPr lang="en-US" b="1" dirty="0" smtClean="0">
                <a:solidFill>
                  <a:srgbClr val="FF0000"/>
                </a:solidFill>
                <a:latin typeface="Times New Roman" panose="02020603050405020304" pitchFamily="18" charset="0"/>
                <a:cs typeface="Times New Roman" panose="02020603050405020304" pitchFamily="18" charset="0"/>
              </a:rPr>
              <a:t>2 </a:t>
            </a:r>
            <a:r>
              <a:rPr lang="en-US" b="1" baseline="30000" dirty="0" smtClean="0">
                <a:solidFill>
                  <a:srgbClr val="FF0000"/>
                </a:solidFill>
                <a:latin typeface="Times New Roman" panose="02020603050405020304" pitchFamily="18" charset="0"/>
                <a:cs typeface="Times New Roman" panose="02020603050405020304" pitchFamily="18" charset="0"/>
              </a:rPr>
              <a:t>32−28</a:t>
            </a:r>
            <a:r>
              <a:rPr lang="en-US" b="1"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 </a:t>
            </a:r>
            <a:r>
              <a:rPr lang="en-US" b="1" dirty="0" smtClean="0">
                <a:solidFill>
                  <a:srgbClr val="FF0000"/>
                </a:solidFill>
                <a:latin typeface="Times New Roman" panose="02020603050405020304" pitchFamily="18" charset="0"/>
                <a:cs typeface="Times New Roman" panose="02020603050405020304" pitchFamily="18" charset="0"/>
              </a:rPr>
              <a:t>16</a:t>
            </a:r>
            <a:r>
              <a:rPr lang="en-US"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41325"/>
          </a:xfrm>
        </p:spPr>
        <p:txBody>
          <a:bodyPr rtlCol="0">
            <a:noAutofit/>
          </a:bodyPr>
          <a:lstStyle/>
          <a:p>
            <a:pPr eaLnBrk="1" fontAlgn="auto" hangingPunct="1">
              <a:spcAft>
                <a:spcPts val="0"/>
              </a:spcAft>
              <a:defRPr/>
            </a:pPr>
            <a:r>
              <a:rPr lang="en-US" sz="2800" b="1" dirty="0" smtClean="0">
                <a:solidFill>
                  <a:srgbClr val="6600CC"/>
                </a:solidFill>
                <a:latin typeface="Times New Roman" panose="02020603050405020304" pitchFamily="18" charset="0"/>
                <a:cs typeface="Times New Roman" panose="02020603050405020304" pitchFamily="18" charset="0"/>
              </a:rPr>
              <a:t>Internet Protocol (IP) continued</a:t>
            </a:r>
            <a:endParaRPr lang="en-US" sz="2800" b="1"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41325"/>
            <a:ext cx="9144000" cy="6416675"/>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Usually, </a:t>
            </a:r>
            <a:r>
              <a:rPr lang="en-US" sz="2800" b="1" dirty="0">
                <a:latin typeface="Times New Roman" panose="02020603050405020304" pitchFamily="18" charset="0"/>
                <a:cs typeface="Times New Roman" panose="02020603050405020304" pitchFamily="18" charset="0"/>
              </a:rPr>
              <a:t>computers communicate </a:t>
            </a:r>
            <a:r>
              <a:rPr lang="en-US" sz="2800" dirty="0">
                <a:latin typeface="Times New Roman" panose="02020603050405020304" pitchFamily="18" charset="0"/>
                <a:cs typeface="Times New Roman" panose="02020603050405020304" pitchFamily="18" charset="0"/>
              </a:rPr>
              <a:t>through the </a:t>
            </a:r>
            <a:r>
              <a:rPr lang="en-US" sz="2800" b="1" dirty="0">
                <a:latin typeface="Times New Roman" panose="02020603050405020304" pitchFamily="18" charset="0"/>
                <a:cs typeface="Times New Roman" panose="02020603050405020304" pitchFamily="18" charset="0"/>
              </a:rPr>
              <a:t>Internet</a:t>
            </a:r>
            <a:r>
              <a:rPr lang="en-US" sz="28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b="1" dirty="0">
                <a:solidFill>
                  <a:srgbClr val="9900FF"/>
                </a:solidFill>
                <a:latin typeface="Times New Roman" panose="02020603050405020304" pitchFamily="18" charset="0"/>
                <a:cs typeface="Times New Roman" panose="02020603050405020304" pitchFamily="18" charset="0"/>
              </a:rPr>
              <a:t>packet transmitted </a:t>
            </a:r>
            <a:r>
              <a:rPr lang="en-US" sz="2800" dirty="0">
                <a:latin typeface="Times New Roman" panose="02020603050405020304" pitchFamily="18" charset="0"/>
                <a:cs typeface="Times New Roman" panose="02020603050405020304" pitchFamily="18" charset="0"/>
              </a:rPr>
              <a:t>by the </a:t>
            </a:r>
            <a:r>
              <a:rPr lang="en-US" sz="2800" b="1" dirty="0">
                <a:latin typeface="Times New Roman" panose="02020603050405020304" pitchFamily="18" charset="0"/>
                <a:cs typeface="Times New Roman" panose="02020603050405020304" pitchFamily="18" charset="0"/>
              </a:rPr>
              <a:t>sending computer </a:t>
            </a:r>
            <a:r>
              <a:rPr lang="en-US" sz="2800" dirty="0">
                <a:latin typeface="Times New Roman" panose="02020603050405020304" pitchFamily="18" charset="0"/>
                <a:cs typeface="Times New Roman" panose="02020603050405020304" pitchFamily="18" charset="0"/>
              </a:rPr>
              <a:t>may pass through several </a:t>
            </a:r>
            <a:r>
              <a:rPr lang="en-US" sz="2800" b="1" dirty="0">
                <a:solidFill>
                  <a:srgbClr val="FF0000"/>
                </a:solidFill>
                <a:latin typeface="Times New Roman" panose="02020603050405020304" pitchFamily="18" charset="0"/>
                <a:cs typeface="Times New Roman" panose="02020603050405020304" pitchFamily="18" charset="0"/>
              </a:rPr>
              <a:t>LANs</a:t>
            </a:r>
            <a:r>
              <a:rPr lang="en-US" sz="2800" dirty="0">
                <a:latin typeface="Times New Roman" panose="02020603050405020304" pitchFamily="18" charset="0"/>
                <a:cs typeface="Times New Roman" panose="02020603050405020304" pitchFamily="18" charset="0"/>
              </a:rPr>
              <a:t> or </a:t>
            </a:r>
            <a:r>
              <a:rPr lang="en-US" sz="2800" b="1" dirty="0">
                <a:solidFill>
                  <a:srgbClr val="FF0000"/>
                </a:solidFill>
                <a:latin typeface="Times New Roman" panose="02020603050405020304" pitchFamily="18" charset="0"/>
                <a:cs typeface="Times New Roman" panose="02020603050405020304" pitchFamily="18" charset="0"/>
              </a:rPr>
              <a:t>WANs</a:t>
            </a:r>
            <a:r>
              <a:rPr lang="en-US" sz="2800" dirty="0">
                <a:latin typeface="Times New Roman" panose="02020603050405020304" pitchFamily="18" charset="0"/>
                <a:cs typeface="Times New Roman" panose="02020603050405020304" pitchFamily="18" charset="0"/>
              </a:rPr>
              <a:t> before reaching the </a:t>
            </a:r>
            <a:r>
              <a:rPr lang="en-US" sz="2800" b="1" dirty="0">
                <a:latin typeface="Times New Roman" panose="02020603050405020304" pitchFamily="18" charset="0"/>
                <a:cs typeface="Times New Roman" panose="02020603050405020304" pitchFamily="18" charset="0"/>
              </a:rPr>
              <a:t>destination computer</a:t>
            </a:r>
            <a:r>
              <a:rPr lang="en-US" sz="28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For this </a:t>
            </a:r>
            <a:r>
              <a:rPr lang="en-US" sz="2800" b="1" dirty="0">
                <a:solidFill>
                  <a:srgbClr val="0000CC"/>
                </a:solidFill>
                <a:latin typeface="Times New Roman" panose="02020603050405020304" pitchFamily="18" charset="0"/>
                <a:cs typeface="Times New Roman" panose="02020603050405020304" pitchFamily="18" charset="0"/>
              </a:rPr>
              <a:t>level</a:t>
            </a:r>
            <a:r>
              <a:rPr lang="en-US" sz="2800" dirty="0">
                <a:latin typeface="Times New Roman" panose="02020603050405020304" pitchFamily="18" charset="0"/>
                <a:cs typeface="Times New Roman" panose="02020603050405020304" pitchFamily="18" charset="0"/>
              </a:rPr>
              <a:t> of </a:t>
            </a:r>
            <a:r>
              <a:rPr lang="en-US" sz="2800" b="1" dirty="0">
                <a:solidFill>
                  <a:srgbClr val="0000CC"/>
                </a:solidFill>
                <a:latin typeface="Times New Roman" panose="02020603050405020304" pitchFamily="18" charset="0"/>
                <a:cs typeface="Times New Roman" panose="02020603050405020304" pitchFamily="18" charset="0"/>
              </a:rPr>
              <a:t>communication</a:t>
            </a:r>
            <a:r>
              <a:rPr lang="en-US" sz="2800" dirty="0">
                <a:latin typeface="Times New Roman" panose="02020603050405020304" pitchFamily="18" charset="0"/>
                <a:cs typeface="Times New Roman" panose="02020603050405020304" pitchFamily="18" charset="0"/>
              </a:rPr>
              <a:t>, we need a </a:t>
            </a:r>
            <a:r>
              <a:rPr lang="en-US" sz="2800" b="1" dirty="0">
                <a:solidFill>
                  <a:srgbClr val="FF0000"/>
                </a:solidFill>
                <a:latin typeface="Times New Roman" panose="02020603050405020304" pitchFamily="18" charset="0"/>
                <a:cs typeface="Times New Roman" panose="02020603050405020304" pitchFamily="18" charset="0"/>
              </a:rPr>
              <a:t>global</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addressing</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scheme</a:t>
            </a:r>
            <a:r>
              <a:rPr lang="en-US" sz="2800" dirty="0">
                <a:latin typeface="Times New Roman" panose="02020603050405020304" pitchFamily="18" charset="0"/>
                <a:cs typeface="Times New Roman" panose="02020603050405020304" pitchFamily="18" charset="0"/>
              </a:rPr>
              <a:t>; we use the term </a:t>
            </a:r>
            <a:r>
              <a:rPr lang="en-US" sz="2800" b="1" dirty="0">
                <a:solidFill>
                  <a:srgbClr val="FF0000"/>
                </a:solidFill>
                <a:latin typeface="Times New Roman" panose="02020603050405020304" pitchFamily="18" charset="0"/>
                <a:cs typeface="Times New Roman" panose="02020603050405020304" pitchFamily="18" charset="0"/>
              </a:rPr>
              <a:t>IP address </a:t>
            </a:r>
            <a:r>
              <a:rPr lang="en-US" sz="2800" dirty="0">
                <a:latin typeface="Times New Roman" panose="02020603050405020304" pitchFamily="18" charset="0"/>
                <a:cs typeface="Times New Roman" panose="02020603050405020304" pitchFamily="18" charset="0"/>
              </a:rPr>
              <a:t>to mean a </a:t>
            </a:r>
            <a:r>
              <a:rPr lang="en-US" sz="2800" b="1" dirty="0">
                <a:solidFill>
                  <a:srgbClr val="FF0000"/>
                </a:solidFill>
                <a:latin typeface="Times New Roman" panose="02020603050405020304" pitchFamily="18" charset="0"/>
                <a:cs typeface="Times New Roman" panose="02020603050405020304" pitchFamily="18" charset="0"/>
              </a:rPr>
              <a:t>logical  address </a:t>
            </a:r>
            <a:r>
              <a:rPr lang="en-US" sz="2800" dirty="0">
                <a:latin typeface="Times New Roman" panose="02020603050405020304" pitchFamily="18" charset="0"/>
                <a:cs typeface="Times New Roman" panose="02020603050405020304" pitchFamily="18" charset="0"/>
              </a:rPr>
              <a:t>in the </a:t>
            </a:r>
            <a:r>
              <a:rPr lang="en-US" sz="2800" b="1" dirty="0">
                <a:latin typeface="Times New Roman" panose="02020603050405020304" pitchFamily="18" charset="0"/>
                <a:cs typeface="Times New Roman" panose="02020603050405020304" pitchFamily="18" charset="0"/>
              </a:rPr>
              <a:t>network layer </a:t>
            </a:r>
            <a:r>
              <a:rPr lang="en-US" sz="2800" dirty="0">
                <a:latin typeface="Times New Roman" panose="02020603050405020304" pitchFamily="18" charset="0"/>
                <a:cs typeface="Times New Roman" panose="02020603050405020304" pitchFamily="18" charset="0"/>
              </a:rPr>
              <a:t>of the </a:t>
            </a:r>
            <a:r>
              <a:rPr lang="en-US" sz="2800" b="1" dirty="0">
                <a:solidFill>
                  <a:srgbClr val="6600CC"/>
                </a:solidFill>
                <a:latin typeface="Times New Roman" panose="02020603050405020304" pitchFamily="18" charset="0"/>
                <a:cs typeface="Times New Roman" panose="02020603050405020304" pitchFamily="18" charset="0"/>
              </a:rPr>
              <a:t>TCP/IP protocol suite</a:t>
            </a:r>
            <a:r>
              <a:rPr lang="en-US" sz="2800" dirty="0">
                <a:latin typeface="Times New Roman" panose="02020603050405020304" pitchFamily="18" charset="0"/>
                <a:cs typeface="Times New Roman" panose="02020603050405020304"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a:t>
            </a:fld>
            <a:endParaRPr lang="en-US"/>
          </a:p>
        </p:txBody>
      </p:sp>
    </p:spTree>
    <p:extLst>
      <p:ext uri="{BB962C8B-B14F-4D97-AF65-F5344CB8AC3E}">
        <p14:creationId xmlns:p14="http://schemas.microsoft.com/office/powerpoint/2010/main" val="22144388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349250"/>
          </a:xfrm>
        </p:spPr>
        <p:txBody>
          <a:bodyPr/>
          <a:lstStyle/>
          <a:p>
            <a:pPr eaLnBrk="1" hangingPunct="1"/>
            <a:r>
              <a:rPr lang="en-US" sz="2800" b="1" dirty="0" smtClean="0">
                <a:solidFill>
                  <a:srgbClr val="FF0000"/>
                </a:solidFill>
                <a:latin typeface="Times New Roman" panose="02020603050405020304" pitchFamily="18" charset="0"/>
                <a:cs typeface="Times New Roman" panose="02020603050405020304" pitchFamily="18" charset="0"/>
              </a:rPr>
              <a:t>Number of Addresses continued </a:t>
            </a:r>
          </a:p>
        </p:txBody>
      </p:sp>
      <p:sp>
        <p:nvSpPr>
          <p:cNvPr id="27651" name="Content Placeholder 2"/>
          <p:cNvSpPr>
            <a:spLocks noGrp="1"/>
          </p:cNvSpPr>
          <p:nvPr>
            <p:ph idx="1"/>
          </p:nvPr>
        </p:nvSpPr>
        <p:spPr>
          <a:xfrm>
            <a:off x="0" y="349249"/>
            <a:ext cx="9144000" cy="6508752"/>
          </a:xfrm>
        </p:spPr>
        <p:txBody>
          <a:bodyPr/>
          <a:lstStyle/>
          <a:p>
            <a:pPr algn="just" eaLnBrk="1" hangingPunct="1">
              <a:lnSpc>
                <a:spcPct val="150000"/>
              </a:lnSpc>
              <a:spcBef>
                <a:spcPts val="0"/>
              </a:spcBef>
              <a:buFont typeface="Wingdings" panose="05000000000000000000" pitchFamily="2" charset="2"/>
              <a:buChar char="§"/>
              <a:defRPr/>
            </a:pPr>
            <a:r>
              <a:rPr lang="en-US" sz="2600" dirty="0">
                <a:latin typeface="Times New Roman" pitchFamily="18" charset="0"/>
              </a:rPr>
              <a:t>Another way to find the </a:t>
            </a:r>
            <a:r>
              <a:rPr lang="en-US" sz="2600" b="1" dirty="0">
                <a:latin typeface="Times New Roman" pitchFamily="18" charset="0"/>
              </a:rPr>
              <a:t>first address</a:t>
            </a:r>
            <a:r>
              <a:rPr lang="en-US" sz="2600" dirty="0">
                <a:latin typeface="Times New Roman" pitchFamily="18" charset="0"/>
              </a:rPr>
              <a:t>, the </a:t>
            </a:r>
            <a:r>
              <a:rPr lang="en-US" sz="2600" b="1" dirty="0">
                <a:solidFill>
                  <a:srgbClr val="6600CC"/>
                </a:solidFill>
                <a:latin typeface="Times New Roman" pitchFamily="18" charset="0"/>
              </a:rPr>
              <a:t>last address</a:t>
            </a:r>
            <a:r>
              <a:rPr lang="en-US" sz="2600" dirty="0">
                <a:latin typeface="Times New Roman" pitchFamily="18" charset="0"/>
              </a:rPr>
              <a:t>, and the </a:t>
            </a:r>
            <a:r>
              <a:rPr lang="en-US" sz="2600" b="1" dirty="0">
                <a:solidFill>
                  <a:srgbClr val="6600CC"/>
                </a:solidFill>
                <a:latin typeface="Times New Roman" pitchFamily="18" charset="0"/>
              </a:rPr>
              <a:t>number</a:t>
            </a:r>
            <a:r>
              <a:rPr lang="en-US" sz="2600" dirty="0">
                <a:latin typeface="Times New Roman" pitchFamily="18" charset="0"/>
              </a:rPr>
              <a:t> of </a:t>
            </a:r>
            <a:r>
              <a:rPr lang="en-US" sz="2600" b="1" dirty="0">
                <a:solidFill>
                  <a:srgbClr val="6600CC"/>
                </a:solidFill>
                <a:latin typeface="Times New Roman" pitchFamily="18" charset="0"/>
              </a:rPr>
              <a:t>addresses</a:t>
            </a:r>
            <a:r>
              <a:rPr lang="en-US" sz="2600" dirty="0">
                <a:latin typeface="Times New Roman" pitchFamily="18" charset="0"/>
              </a:rPr>
              <a:t> is to</a:t>
            </a:r>
            <a:r>
              <a:rPr lang="en-US" sz="2600" dirty="0">
                <a:solidFill>
                  <a:srgbClr val="FF0000"/>
                </a:solidFill>
                <a:latin typeface="Times New Roman" pitchFamily="18" charset="0"/>
              </a:rPr>
              <a:t> </a:t>
            </a:r>
            <a:r>
              <a:rPr lang="en-US" sz="2600" b="1" dirty="0">
                <a:solidFill>
                  <a:srgbClr val="FF0000"/>
                </a:solidFill>
                <a:latin typeface="Times New Roman" pitchFamily="18" charset="0"/>
              </a:rPr>
              <a:t>represent</a:t>
            </a:r>
            <a:r>
              <a:rPr lang="en-US" sz="2600" dirty="0">
                <a:solidFill>
                  <a:srgbClr val="FF0000"/>
                </a:solidFill>
                <a:latin typeface="Times New Roman" pitchFamily="18" charset="0"/>
              </a:rPr>
              <a:t> </a:t>
            </a:r>
            <a:r>
              <a:rPr lang="en-US" sz="2600" dirty="0">
                <a:latin typeface="Times New Roman" pitchFamily="18" charset="0"/>
              </a:rPr>
              <a:t>the</a:t>
            </a:r>
            <a:r>
              <a:rPr lang="en-US" sz="2600" dirty="0">
                <a:solidFill>
                  <a:srgbClr val="FF0000"/>
                </a:solidFill>
                <a:latin typeface="Times New Roman" pitchFamily="18" charset="0"/>
              </a:rPr>
              <a:t> </a:t>
            </a:r>
            <a:r>
              <a:rPr lang="en-US" sz="2600" b="1" dirty="0">
                <a:solidFill>
                  <a:srgbClr val="FF0000"/>
                </a:solidFill>
                <a:latin typeface="Times New Roman" pitchFamily="18" charset="0"/>
              </a:rPr>
              <a:t>mask</a:t>
            </a:r>
            <a:r>
              <a:rPr lang="en-US" sz="2600" dirty="0">
                <a:solidFill>
                  <a:srgbClr val="FF0000"/>
                </a:solidFill>
                <a:latin typeface="Times New Roman" pitchFamily="18" charset="0"/>
              </a:rPr>
              <a:t> </a:t>
            </a:r>
            <a:r>
              <a:rPr lang="en-US" sz="2600" dirty="0">
                <a:latin typeface="Times New Roman" pitchFamily="18" charset="0"/>
              </a:rPr>
              <a:t>as a </a:t>
            </a:r>
            <a:r>
              <a:rPr lang="en-US" sz="2600" b="1" dirty="0">
                <a:solidFill>
                  <a:srgbClr val="FF0000"/>
                </a:solidFill>
                <a:latin typeface="Times New Roman" pitchFamily="18" charset="0"/>
              </a:rPr>
              <a:t>32-bit binary</a:t>
            </a:r>
            <a:r>
              <a:rPr lang="en-US" sz="2600" dirty="0">
                <a:solidFill>
                  <a:srgbClr val="FF0000"/>
                </a:solidFill>
                <a:latin typeface="Times New Roman" pitchFamily="18" charset="0"/>
              </a:rPr>
              <a:t> </a:t>
            </a:r>
            <a:r>
              <a:rPr lang="en-US" sz="2600" dirty="0">
                <a:latin typeface="Times New Roman" pitchFamily="18" charset="0"/>
              </a:rPr>
              <a:t>(or </a:t>
            </a:r>
            <a:r>
              <a:rPr lang="en-US" sz="2600" b="1" dirty="0">
                <a:latin typeface="Times New Roman" pitchFamily="18" charset="0"/>
              </a:rPr>
              <a:t>8-digit hexadecimal</a:t>
            </a:r>
            <a:r>
              <a:rPr lang="en-US" sz="2600" dirty="0">
                <a:latin typeface="Times New Roman" pitchFamily="18" charset="0"/>
              </a:rPr>
              <a:t>) </a:t>
            </a:r>
            <a:r>
              <a:rPr lang="en-US" sz="2600" b="1" dirty="0">
                <a:latin typeface="Times New Roman" pitchFamily="18" charset="0"/>
              </a:rPr>
              <a:t>number</a:t>
            </a:r>
            <a:r>
              <a:rPr lang="en-US" sz="2600" dirty="0">
                <a:latin typeface="Times New Roman" pitchFamily="18" charset="0"/>
              </a:rPr>
              <a:t>. </a:t>
            </a:r>
            <a:endParaRPr lang="en-US" sz="2600" dirty="0" smtClean="0">
              <a:latin typeface="Times New Roman" pitchFamily="18" charset="0"/>
            </a:endParaRPr>
          </a:p>
          <a:p>
            <a:pPr algn="just" eaLnBrk="1" hangingPunct="1">
              <a:lnSpc>
                <a:spcPct val="150000"/>
              </a:lnSpc>
              <a:spcBef>
                <a:spcPts val="0"/>
              </a:spcBef>
              <a:buFont typeface="Wingdings" panose="05000000000000000000" pitchFamily="2" charset="2"/>
              <a:buChar char="§"/>
              <a:defRPr/>
            </a:pPr>
            <a:r>
              <a:rPr lang="en-US" sz="2600" dirty="0" smtClean="0">
                <a:latin typeface="Times New Roman" pitchFamily="18" charset="0"/>
              </a:rPr>
              <a:t>This </a:t>
            </a:r>
            <a:r>
              <a:rPr lang="en-US" sz="2600" dirty="0">
                <a:latin typeface="Times New Roman" pitchFamily="18" charset="0"/>
              </a:rPr>
              <a:t>is particularly </a:t>
            </a:r>
            <a:r>
              <a:rPr lang="en-US" sz="2600" b="1" dirty="0">
                <a:solidFill>
                  <a:srgbClr val="9900FF"/>
                </a:solidFill>
                <a:latin typeface="Times New Roman" pitchFamily="18" charset="0"/>
              </a:rPr>
              <a:t>useful</a:t>
            </a:r>
            <a:r>
              <a:rPr lang="en-US" sz="2600" dirty="0">
                <a:latin typeface="Times New Roman" pitchFamily="18" charset="0"/>
              </a:rPr>
              <a:t> </a:t>
            </a:r>
            <a:r>
              <a:rPr lang="en-US" sz="2600" b="1" dirty="0">
                <a:solidFill>
                  <a:srgbClr val="9900FF"/>
                </a:solidFill>
                <a:latin typeface="Times New Roman" pitchFamily="18" charset="0"/>
              </a:rPr>
              <a:t>when</a:t>
            </a:r>
            <a:r>
              <a:rPr lang="en-US" sz="2600" dirty="0">
                <a:latin typeface="Times New Roman" pitchFamily="18" charset="0"/>
              </a:rPr>
              <a:t> we are </a:t>
            </a:r>
            <a:r>
              <a:rPr lang="en-US" sz="2600" b="1" dirty="0">
                <a:solidFill>
                  <a:srgbClr val="9900FF"/>
                </a:solidFill>
                <a:latin typeface="Times New Roman" pitchFamily="18" charset="0"/>
              </a:rPr>
              <a:t>writing</a:t>
            </a:r>
            <a:r>
              <a:rPr lang="en-US" sz="2600" dirty="0">
                <a:latin typeface="Times New Roman" pitchFamily="18" charset="0"/>
              </a:rPr>
              <a:t> a </a:t>
            </a:r>
            <a:r>
              <a:rPr lang="en-US" sz="2600" b="1" dirty="0">
                <a:solidFill>
                  <a:srgbClr val="9900FF"/>
                </a:solidFill>
                <a:latin typeface="Times New Roman" pitchFamily="18" charset="0"/>
              </a:rPr>
              <a:t>program</a:t>
            </a:r>
            <a:r>
              <a:rPr lang="en-US" sz="2600" dirty="0">
                <a:latin typeface="Times New Roman" pitchFamily="18" charset="0"/>
              </a:rPr>
              <a:t> to </a:t>
            </a:r>
            <a:r>
              <a:rPr lang="en-US" sz="2600" b="1" dirty="0">
                <a:latin typeface="Times New Roman" pitchFamily="18" charset="0"/>
              </a:rPr>
              <a:t>find</a:t>
            </a:r>
            <a:r>
              <a:rPr lang="en-US" sz="2600" dirty="0">
                <a:latin typeface="Times New Roman" pitchFamily="18" charset="0"/>
              </a:rPr>
              <a:t> these </a:t>
            </a:r>
            <a:r>
              <a:rPr lang="en-US" sz="2600" b="1" dirty="0">
                <a:latin typeface="Times New Roman" pitchFamily="18" charset="0"/>
              </a:rPr>
              <a:t>pieces</a:t>
            </a:r>
            <a:r>
              <a:rPr lang="en-US" sz="2600" dirty="0">
                <a:latin typeface="Times New Roman" pitchFamily="18" charset="0"/>
              </a:rPr>
              <a:t> of </a:t>
            </a:r>
            <a:r>
              <a:rPr lang="en-US" sz="2600" b="1" dirty="0">
                <a:latin typeface="Times New Roman" pitchFamily="18" charset="0"/>
              </a:rPr>
              <a:t>information</a:t>
            </a:r>
            <a:r>
              <a:rPr lang="en-US" sz="2600" dirty="0">
                <a:latin typeface="Times New Roman" pitchFamily="18" charset="0"/>
              </a:rPr>
              <a:t>. In the above </a:t>
            </a:r>
            <a:r>
              <a:rPr lang="en-US" sz="2600" dirty="0" smtClean="0">
                <a:latin typeface="Times New Roman" pitchFamily="18" charset="0"/>
              </a:rPr>
              <a:t>example </a:t>
            </a:r>
            <a:r>
              <a:rPr lang="en-US" sz="2600" dirty="0">
                <a:latin typeface="Times New Roman" pitchFamily="18" charset="0"/>
              </a:rPr>
              <a:t>the </a:t>
            </a:r>
            <a:r>
              <a:rPr lang="en-US" sz="2600" b="1" dirty="0" smtClean="0">
                <a:latin typeface="Times New Roman" pitchFamily="18" charset="0"/>
              </a:rPr>
              <a:t>/28 </a:t>
            </a:r>
            <a:r>
              <a:rPr lang="en-US" sz="2600" dirty="0">
                <a:latin typeface="Times New Roman" pitchFamily="18" charset="0"/>
              </a:rPr>
              <a:t>can be represented as </a:t>
            </a:r>
          </a:p>
          <a:p>
            <a:pPr marL="0" indent="0" algn="just" eaLnBrk="1" hangingPunct="1">
              <a:lnSpc>
                <a:spcPct val="150000"/>
              </a:lnSpc>
              <a:spcBef>
                <a:spcPts val="0"/>
              </a:spcBef>
              <a:buNone/>
              <a:defRPr/>
            </a:pPr>
            <a:r>
              <a:rPr lang="en-US" sz="2600" b="1" dirty="0" smtClean="0">
                <a:solidFill>
                  <a:schemeClr val="folHlink"/>
                </a:solidFill>
                <a:effectLst>
                  <a:outerShdw blurRad="38100" dist="38100" dir="2700000" algn="tl">
                    <a:srgbClr val="000000">
                      <a:alpha val="43137"/>
                    </a:srgbClr>
                  </a:outerShdw>
                </a:effectLst>
                <a:latin typeface="Times New Roman" pitchFamily="18" charset="0"/>
              </a:rPr>
              <a:t>	11111111  </a:t>
            </a:r>
            <a:r>
              <a:rPr lang="en-US" sz="2600" b="1" dirty="0">
                <a:solidFill>
                  <a:schemeClr val="folHlink"/>
                </a:solidFill>
                <a:effectLst>
                  <a:outerShdw blurRad="38100" dist="38100" dir="2700000" algn="tl">
                    <a:srgbClr val="000000">
                      <a:alpha val="43137"/>
                    </a:srgbClr>
                  </a:outerShdw>
                </a:effectLst>
                <a:latin typeface="Times New Roman" pitchFamily="18" charset="0"/>
              </a:rPr>
              <a:t>11111111  11111111  11110000</a:t>
            </a:r>
            <a:r>
              <a:rPr lang="en-US" sz="2600" b="1" dirty="0">
                <a:effectLst>
                  <a:outerShdw blurRad="38100" dist="38100" dir="2700000" algn="tl">
                    <a:srgbClr val="000000">
                      <a:alpha val="43137"/>
                    </a:srgbClr>
                  </a:outerShdw>
                </a:effectLst>
                <a:latin typeface="Times New Roman" pitchFamily="18" charset="0"/>
              </a:rPr>
              <a:t> </a:t>
            </a:r>
          </a:p>
          <a:p>
            <a:pPr algn="just" eaLnBrk="1" hangingPunct="1">
              <a:lnSpc>
                <a:spcPct val="150000"/>
              </a:lnSpc>
              <a:spcBef>
                <a:spcPts val="0"/>
              </a:spcBef>
              <a:buNone/>
              <a:defRPr/>
            </a:pPr>
            <a:r>
              <a:rPr lang="en-US" sz="2600" dirty="0" smtClean="0">
                <a:latin typeface="Times New Roman" pitchFamily="18" charset="0"/>
              </a:rPr>
              <a:t>		(</a:t>
            </a:r>
            <a:r>
              <a:rPr lang="en-US" sz="2600" b="1" dirty="0">
                <a:latin typeface="Times New Roman" pitchFamily="18" charset="0"/>
              </a:rPr>
              <a:t>twenty-eight</a:t>
            </a:r>
            <a:r>
              <a:rPr lang="en-US" sz="2600" dirty="0">
                <a:latin typeface="Times New Roman" pitchFamily="18" charset="0"/>
              </a:rPr>
              <a:t> </a:t>
            </a:r>
            <a:r>
              <a:rPr lang="en-US" sz="2600" b="1" dirty="0" smtClean="0">
                <a:solidFill>
                  <a:srgbClr val="9900FF"/>
                </a:solidFill>
                <a:latin typeface="Times New Roman" pitchFamily="18" charset="0"/>
              </a:rPr>
              <a:t>1s </a:t>
            </a:r>
            <a:r>
              <a:rPr lang="en-US" sz="2600" dirty="0" smtClean="0">
                <a:latin typeface="Times New Roman" pitchFamily="18" charset="0"/>
              </a:rPr>
              <a:t>and </a:t>
            </a:r>
            <a:r>
              <a:rPr lang="en-US" sz="2600" b="1" dirty="0">
                <a:latin typeface="Times New Roman" pitchFamily="18" charset="0"/>
              </a:rPr>
              <a:t>four</a:t>
            </a:r>
            <a:r>
              <a:rPr lang="en-US" sz="2600" dirty="0">
                <a:latin typeface="Times New Roman" pitchFamily="18" charset="0"/>
              </a:rPr>
              <a:t> </a:t>
            </a:r>
            <a:r>
              <a:rPr lang="en-US" sz="2600" b="1" dirty="0">
                <a:solidFill>
                  <a:srgbClr val="9900FF"/>
                </a:solidFill>
                <a:latin typeface="Times New Roman" pitchFamily="18" charset="0"/>
              </a:rPr>
              <a:t>0s</a:t>
            </a:r>
            <a:r>
              <a:rPr lang="en-US" sz="2600" dirty="0">
                <a:latin typeface="Times New Roman" pitchFamily="18" charset="0"/>
              </a:rPr>
              <a:t>). </a:t>
            </a:r>
            <a:r>
              <a:rPr lang="en-US" sz="2600" dirty="0" smtClean="0">
                <a:latin typeface="Times New Roman" pitchFamily="18" charset="0"/>
              </a:rPr>
              <a:t> Find</a:t>
            </a:r>
            <a:endParaRPr lang="en-US" sz="2600" dirty="0">
              <a:latin typeface="Times New Roman" pitchFamily="18" charset="0"/>
            </a:endParaRPr>
          </a:p>
          <a:p>
            <a:pPr marL="0" indent="0" algn="just" eaLnBrk="1" hangingPunct="1">
              <a:lnSpc>
                <a:spcPct val="150000"/>
              </a:lnSpc>
              <a:spcBef>
                <a:spcPts val="0"/>
              </a:spcBef>
              <a:buNone/>
              <a:defRPr/>
            </a:pPr>
            <a:r>
              <a:rPr lang="en-US" sz="2600" dirty="0">
                <a:solidFill>
                  <a:schemeClr val="hlink"/>
                </a:solidFill>
                <a:latin typeface="Times New Roman" pitchFamily="18" charset="0"/>
              </a:rPr>
              <a:t>a.</a:t>
            </a:r>
            <a:r>
              <a:rPr lang="en-US" sz="2600" dirty="0">
                <a:latin typeface="Times New Roman" pitchFamily="18" charset="0"/>
              </a:rPr>
              <a:t> The </a:t>
            </a:r>
            <a:r>
              <a:rPr lang="en-US" sz="2600" b="1" dirty="0">
                <a:solidFill>
                  <a:srgbClr val="FF0000"/>
                </a:solidFill>
                <a:latin typeface="Times New Roman" pitchFamily="18" charset="0"/>
              </a:rPr>
              <a:t>first address</a:t>
            </a:r>
          </a:p>
          <a:p>
            <a:pPr marL="0" indent="0" algn="just" eaLnBrk="1" hangingPunct="1">
              <a:lnSpc>
                <a:spcPct val="150000"/>
              </a:lnSpc>
              <a:spcBef>
                <a:spcPts val="0"/>
              </a:spcBef>
              <a:buNone/>
              <a:defRPr/>
            </a:pPr>
            <a:r>
              <a:rPr lang="en-US" sz="2600" dirty="0">
                <a:solidFill>
                  <a:schemeClr val="hlink"/>
                </a:solidFill>
                <a:latin typeface="Times New Roman" pitchFamily="18" charset="0"/>
              </a:rPr>
              <a:t>b.</a:t>
            </a:r>
            <a:r>
              <a:rPr lang="en-US" sz="2600" dirty="0">
                <a:latin typeface="Times New Roman" pitchFamily="18" charset="0"/>
              </a:rPr>
              <a:t> The </a:t>
            </a:r>
            <a:r>
              <a:rPr lang="en-US" sz="2600" b="1" dirty="0">
                <a:solidFill>
                  <a:srgbClr val="0000CC"/>
                </a:solidFill>
                <a:latin typeface="Times New Roman" pitchFamily="18" charset="0"/>
              </a:rPr>
              <a:t>last address</a:t>
            </a:r>
          </a:p>
          <a:p>
            <a:pPr marL="0" indent="0" algn="just" eaLnBrk="1" hangingPunct="1">
              <a:lnSpc>
                <a:spcPct val="150000"/>
              </a:lnSpc>
              <a:spcBef>
                <a:spcPts val="0"/>
              </a:spcBef>
              <a:buNone/>
              <a:defRPr/>
            </a:pPr>
            <a:r>
              <a:rPr lang="en-US" sz="2600" dirty="0">
                <a:solidFill>
                  <a:schemeClr val="hlink"/>
                </a:solidFill>
                <a:latin typeface="Times New Roman" pitchFamily="18" charset="0"/>
              </a:rPr>
              <a:t>c.</a:t>
            </a:r>
            <a:r>
              <a:rPr lang="en-US" sz="2600" dirty="0">
                <a:latin typeface="Times New Roman" pitchFamily="18" charset="0"/>
              </a:rPr>
              <a:t> The </a:t>
            </a:r>
            <a:r>
              <a:rPr lang="en-US" sz="2600" b="1" dirty="0">
                <a:latin typeface="Times New Roman" pitchFamily="18" charset="0"/>
              </a:rPr>
              <a:t>number</a:t>
            </a:r>
            <a:r>
              <a:rPr lang="en-US" sz="2600" dirty="0">
                <a:latin typeface="Times New Roman" pitchFamily="18" charset="0"/>
              </a:rPr>
              <a:t> of </a:t>
            </a:r>
            <a:r>
              <a:rPr lang="en-US" sz="2600" b="1" dirty="0">
                <a:latin typeface="Times New Roman" pitchFamily="18" charset="0"/>
              </a:rPr>
              <a:t>addresses</a:t>
            </a:r>
            <a:r>
              <a:rPr lang="en-US" sz="2600" dirty="0">
                <a:latin typeface="Times New Roman" pitchFamily="18" charset="0"/>
              </a:rPr>
              <a:t>.</a:t>
            </a:r>
          </a:p>
          <a:p>
            <a:pPr algn="just" eaLnBrk="1" hangingPunct="1">
              <a:lnSpc>
                <a:spcPct val="150000"/>
              </a:lnSpc>
              <a:spcBef>
                <a:spcPts val="0"/>
              </a:spcBef>
              <a:defRPr/>
            </a:pPr>
            <a:endParaRPr lang="en-US" sz="2600" dirty="0"/>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40</a:t>
            </a:fld>
            <a:endParaRPr lang="en-US"/>
          </a:p>
        </p:txBody>
      </p:sp>
    </p:spTree>
    <p:extLst>
      <p:ext uri="{BB962C8B-B14F-4D97-AF65-F5344CB8AC3E}">
        <p14:creationId xmlns:p14="http://schemas.microsoft.com/office/powerpoint/2010/main" val="3629457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296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97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297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97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297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297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9705" name="Rectangle 9"/>
          <p:cNvSpPr>
            <a:spLocks noChangeArrowheads="1"/>
          </p:cNvSpPr>
          <p:nvPr/>
        </p:nvSpPr>
        <p:spPr bwMode="auto">
          <a:xfrm>
            <a:off x="76201" y="335664"/>
            <a:ext cx="9067800" cy="4616648"/>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800" b="1" dirty="0" smtClean="0">
                <a:solidFill>
                  <a:schemeClr val="hlink"/>
                </a:solidFill>
                <a:latin typeface="Times New Roman" pitchFamily="18" charset="0"/>
              </a:rPr>
              <a:t>Solution</a:t>
            </a:r>
          </a:p>
          <a:p>
            <a:pPr marL="514350" indent="-514350" algn="just">
              <a:lnSpc>
                <a:spcPct val="150000"/>
              </a:lnSpc>
              <a:buAutoNum type="alphaLcPeriod"/>
            </a:pPr>
            <a:r>
              <a:rPr lang="en-US" sz="2800" dirty="0" smtClean="0">
                <a:latin typeface="Times New Roman" pitchFamily="18" charset="0"/>
              </a:rPr>
              <a:t>The </a:t>
            </a:r>
            <a:r>
              <a:rPr lang="en-US" sz="2800" b="1" dirty="0" smtClean="0">
                <a:latin typeface="Times New Roman" pitchFamily="18" charset="0"/>
              </a:rPr>
              <a:t>first address </a:t>
            </a:r>
            <a:r>
              <a:rPr lang="en-US" sz="2800" dirty="0" smtClean="0">
                <a:latin typeface="Times New Roman" pitchFamily="18" charset="0"/>
              </a:rPr>
              <a:t>can be found by </a:t>
            </a:r>
            <a:r>
              <a:rPr lang="en-US" sz="2800" b="1" dirty="0" err="1" smtClean="0">
                <a:solidFill>
                  <a:srgbClr val="FF0000"/>
                </a:solidFill>
                <a:latin typeface="Times New Roman" pitchFamily="18" charset="0"/>
              </a:rPr>
              <a:t>ANDing</a:t>
            </a:r>
            <a:r>
              <a:rPr lang="en-US" sz="2800" dirty="0" smtClean="0">
                <a:latin typeface="Times New Roman" pitchFamily="18" charset="0"/>
              </a:rPr>
              <a:t> the given</a:t>
            </a:r>
            <a:br>
              <a:rPr lang="en-US" sz="2800" dirty="0" smtClean="0">
                <a:latin typeface="Times New Roman" pitchFamily="18" charset="0"/>
              </a:rPr>
            </a:br>
            <a:r>
              <a:rPr lang="en-US" sz="2800" dirty="0" smtClean="0">
                <a:latin typeface="Times New Roman" pitchFamily="18" charset="0"/>
              </a:rPr>
              <a:t>     </a:t>
            </a:r>
            <a:r>
              <a:rPr lang="en-US" sz="2800" b="1" dirty="0" smtClean="0">
                <a:solidFill>
                  <a:srgbClr val="9900FF"/>
                </a:solidFill>
                <a:latin typeface="Times New Roman" pitchFamily="18" charset="0"/>
              </a:rPr>
              <a:t>addresses</a:t>
            </a:r>
            <a:r>
              <a:rPr lang="en-US" sz="2800" dirty="0" smtClean="0">
                <a:latin typeface="Times New Roman" pitchFamily="18" charset="0"/>
              </a:rPr>
              <a:t> with the </a:t>
            </a:r>
            <a:r>
              <a:rPr lang="en-US" sz="2800" b="1" dirty="0" smtClean="0">
                <a:solidFill>
                  <a:srgbClr val="9900FF"/>
                </a:solidFill>
                <a:latin typeface="Times New Roman" pitchFamily="18" charset="0"/>
              </a:rPr>
              <a:t>mask</a:t>
            </a:r>
            <a:r>
              <a:rPr lang="en-US" sz="2800" dirty="0" smtClean="0">
                <a:latin typeface="Times New Roman" pitchFamily="18" charset="0"/>
              </a:rPr>
              <a:t>. </a:t>
            </a:r>
          </a:p>
          <a:p>
            <a:pPr marL="457200" indent="-457200" algn="just">
              <a:lnSpc>
                <a:spcPct val="150000"/>
              </a:lnSpc>
              <a:buFont typeface="Wingdings" panose="05000000000000000000" pitchFamily="2" charset="2"/>
              <a:buChar char="§"/>
            </a:pPr>
            <a:r>
              <a:rPr lang="en-US" sz="2800" b="1" dirty="0" err="1" smtClean="0">
                <a:latin typeface="Times New Roman" pitchFamily="18" charset="0"/>
              </a:rPr>
              <a:t>ANDing</a:t>
            </a:r>
            <a:r>
              <a:rPr lang="en-US" sz="2800" dirty="0" smtClean="0">
                <a:latin typeface="Times New Roman" pitchFamily="18" charset="0"/>
              </a:rPr>
              <a:t> here is done </a:t>
            </a:r>
            <a:r>
              <a:rPr lang="en-US" sz="2800" b="1" dirty="0" smtClean="0">
                <a:latin typeface="Times New Roman" pitchFamily="18" charset="0"/>
              </a:rPr>
              <a:t>bit</a:t>
            </a:r>
            <a:r>
              <a:rPr lang="en-US" sz="2800" dirty="0" smtClean="0">
                <a:latin typeface="Times New Roman" pitchFamily="18" charset="0"/>
              </a:rPr>
              <a:t> by</a:t>
            </a:r>
            <a:br>
              <a:rPr lang="en-US" sz="2800" dirty="0" smtClean="0">
                <a:latin typeface="Times New Roman" pitchFamily="18" charset="0"/>
              </a:rPr>
            </a:br>
            <a:r>
              <a:rPr lang="en-US" sz="2800" dirty="0" smtClean="0">
                <a:latin typeface="Times New Roman" pitchFamily="18" charset="0"/>
              </a:rPr>
              <a:t>     </a:t>
            </a:r>
            <a:r>
              <a:rPr lang="en-US" sz="2800" b="1" dirty="0" smtClean="0">
                <a:latin typeface="Times New Roman" pitchFamily="18" charset="0"/>
              </a:rPr>
              <a:t>bit</a:t>
            </a:r>
            <a:r>
              <a:rPr lang="en-US" sz="2800" dirty="0" smtClean="0">
                <a:latin typeface="Times New Roman" pitchFamily="18" charset="0"/>
              </a:rPr>
              <a:t>. </a:t>
            </a:r>
          </a:p>
          <a:p>
            <a:pPr marL="457200" indent="-457200" algn="just">
              <a:lnSpc>
                <a:spcPct val="150000"/>
              </a:lnSpc>
              <a:buFont typeface="Wingdings" panose="05000000000000000000" pitchFamily="2" charset="2"/>
              <a:buChar char="§"/>
            </a:pPr>
            <a:r>
              <a:rPr lang="en-US" sz="2800" dirty="0" smtClean="0">
                <a:latin typeface="Times New Roman" pitchFamily="18" charset="0"/>
              </a:rPr>
              <a:t>The result of </a:t>
            </a:r>
            <a:r>
              <a:rPr lang="en-US" sz="2800" b="1" dirty="0" err="1" smtClean="0">
                <a:solidFill>
                  <a:srgbClr val="FF0000"/>
                </a:solidFill>
                <a:latin typeface="Times New Roman" pitchFamily="18" charset="0"/>
              </a:rPr>
              <a:t>ANDing</a:t>
            </a:r>
            <a:r>
              <a:rPr lang="en-US" sz="2800" b="1" dirty="0" smtClean="0">
                <a:solidFill>
                  <a:srgbClr val="FF0000"/>
                </a:solidFill>
                <a:latin typeface="Times New Roman" pitchFamily="18" charset="0"/>
              </a:rPr>
              <a:t> 2 bits </a:t>
            </a:r>
            <a:r>
              <a:rPr lang="en-US" sz="2800" dirty="0" smtClean="0">
                <a:latin typeface="Times New Roman" pitchFamily="18" charset="0"/>
              </a:rPr>
              <a:t>is </a:t>
            </a:r>
            <a:r>
              <a:rPr lang="en-US" sz="2800" b="1" dirty="0" smtClean="0">
                <a:latin typeface="Times New Roman" pitchFamily="18" charset="0"/>
              </a:rPr>
              <a:t>1</a:t>
            </a:r>
            <a:r>
              <a:rPr lang="en-US" sz="2800" dirty="0" smtClean="0">
                <a:latin typeface="Times New Roman" pitchFamily="18" charset="0"/>
              </a:rPr>
              <a:t> if both </a:t>
            </a:r>
            <a:r>
              <a:rPr lang="en-US" sz="2800" b="1" dirty="0" smtClean="0">
                <a:latin typeface="Times New Roman" pitchFamily="18" charset="0"/>
              </a:rPr>
              <a:t>bits</a:t>
            </a:r>
            <a:r>
              <a:rPr lang="en-US" sz="2800" dirty="0" smtClean="0">
                <a:latin typeface="Times New Roman" pitchFamily="18" charset="0"/>
              </a:rPr>
              <a:t> are </a:t>
            </a:r>
            <a:r>
              <a:rPr lang="en-US" sz="2800" b="1" dirty="0" smtClean="0">
                <a:solidFill>
                  <a:srgbClr val="FF0000"/>
                </a:solidFill>
                <a:latin typeface="Times New Roman" pitchFamily="18" charset="0"/>
              </a:rPr>
              <a:t>1s</a:t>
            </a:r>
            <a:r>
              <a:rPr lang="en-US" sz="2800" dirty="0" smtClean="0">
                <a:latin typeface="Times New Roman" pitchFamily="18" charset="0"/>
              </a:rPr>
              <a:t>;</a:t>
            </a:r>
            <a:br>
              <a:rPr lang="en-US" sz="2800" dirty="0" smtClean="0">
                <a:latin typeface="Times New Roman" pitchFamily="18" charset="0"/>
              </a:rPr>
            </a:br>
            <a:r>
              <a:rPr lang="en-US" sz="2800" dirty="0" smtClean="0">
                <a:latin typeface="Times New Roman" pitchFamily="18" charset="0"/>
              </a:rPr>
              <a:t>     the </a:t>
            </a:r>
            <a:r>
              <a:rPr lang="en-US" sz="2800" b="1" dirty="0" smtClean="0">
                <a:latin typeface="Times New Roman" pitchFamily="18" charset="0"/>
              </a:rPr>
              <a:t>result</a:t>
            </a:r>
            <a:r>
              <a:rPr lang="en-US" sz="2800" dirty="0" smtClean="0">
                <a:latin typeface="Times New Roman" pitchFamily="18" charset="0"/>
              </a:rPr>
              <a:t> is </a:t>
            </a:r>
            <a:r>
              <a:rPr lang="en-US" sz="2800" b="1" dirty="0" smtClean="0">
                <a:solidFill>
                  <a:srgbClr val="FF0000"/>
                </a:solidFill>
                <a:latin typeface="Times New Roman" pitchFamily="18" charset="0"/>
              </a:rPr>
              <a:t>0</a:t>
            </a:r>
            <a:r>
              <a:rPr lang="en-US" sz="2800" dirty="0" smtClean="0">
                <a:latin typeface="Times New Roman" pitchFamily="18" charset="0"/>
              </a:rPr>
              <a:t> otherwise.</a:t>
            </a:r>
            <a:endParaRPr lang="en-US" sz="2800" dirty="0">
              <a:latin typeface="Times New Roman" pitchFamily="18" charset="0"/>
            </a:endParaRPr>
          </a:p>
        </p:txBody>
      </p:sp>
      <p:pic>
        <p:nvPicPr>
          <p:cNvPr id="29706" name="Picture 12"/>
          <p:cNvPicPr>
            <a:picLocks noChangeAspect="1" noChangeArrowheads="1"/>
          </p:cNvPicPr>
          <p:nvPr/>
        </p:nvPicPr>
        <p:blipFill>
          <a:blip r:embed="rId3"/>
          <a:srcRect/>
          <a:stretch>
            <a:fillRect/>
          </a:stretch>
        </p:blipFill>
        <p:spPr bwMode="auto">
          <a:xfrm>
            <a:off x="345996" y="5249688"/>
            <a:ext cx="8323342" cy="1371600"/>
          </a:xfrm>
          <a:prstGeom prst="rect">
            <a:avLst/>
          </a:prstGeom>
          <a:noFill/>
          <a:ln w="57150" cmpd="thickThin">
            <a:solidFill>
              <a:schemeClr val="folHlink"/>
            </a:solidFill>
            <a:miter lim="800000"/>
            <a:headEnd/>
            <a:tailEnd/>
          </a:ln>
        </p:spPr>
      </p:pic>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30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0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30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0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30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30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0729" name="Rectangle 9"/>
          <p:cNvSpPr>
            <a:spLocks noChangeArrowheads="1"/>
          </p:cNvSpPr>
          <p:nvPr/>
        </p:nvSpPr>
        <p:spPr bwMode="auto">
          <a:xfrm>
            <a:off x="204787" y="345281"/>
            <a:ext cx="8923338" cy="4539191"/>
          </a:xfrm>
          <a:prstGeom prst="rect">
            <a:avLst/>
          </a:prstGeom>
          <a:solidFill>
            <a:schemeClr val="bg1"/>
          </a:solidFill>
          <a:ln w="9525">
            <a:noFill/>
            <a:miter lim="800000"/>
            <a:headEnd/>
            <a:tailEnd/>
          </a:ln>
        </p:spPr>
        <p:txBody>
          <a:bodyPr wrap="square">
            <a:spAutoFit/>
          </a:bodyPr>
          <a:lstStyle/>
          <a:p>
            <a:pPr algn="just">
              <a:lnSpc>
                <a:spcPct val="150000"/>
              </a:lnSpc>
            </a:pPr>
            <a:r>
              <a:rPr lang="en-US" sz="2800" dirty="0">
                <a:solidFill>
                  <a:schemeClr val="hlink"/>
                </a:solidFill>
                <a:latin typeface="Times New Roman" pitchFamily="18" charset="0"/>
              </a:rPr>
              <a:t>b.</a:t>
            </a:r>
            <a:r>
              <a:rPr lang="en-US" sz="2800" dirty="0">
                <a:latin typeface="Times New Roman" pitchFamily="18" charset="0"/>
              </a:rPr>
              <a:t> The </a:t>
            </a:r>
            <a:r>
              <a:rPr lang="en-US" sz="2800" b="1" dirty="0">
                <a:latin typeface="Times New Roman" pitchFamily="18" charset="0"/>
              </a:rPr>
              <a:t>last address </a:t>
            </a:r>
            <a:r>
              <a:rPr lang="en-US" sz="2800" dirty="0">
                <a:latin typeface="Times New Roman" pitchFamily="18" charset="0"/>
              </a:rPr>
              <a:t>can be found by </a:t>
            </a:r>
            <a:r>
              <a:rPr lang="en-US" sz="2800" b="1" dirty="0" err="1">
                <a:solidFill>
                  <a:srgbClr val="FF0000"/>
                </a:solidFill>
                <a:latin typeface="Times New Roman" pitchFamily="18" charset="0"/>
              </a:rPr>
              <a:t>ORing</a:t>
            </a:r>
            <a:r>
              <a:rPr lang="en-US" sz="2800" dirty="0">
                <a:latin typeface="Times New Roman" pitchFamily="18" charset="0"/>
              </a:rPr>
              <a:t> the given</a:t>
            </a:r>
            <a:br>
              <a:rPr lang="en-US" sz="2800" dirty="0">
                <a:latin typeface="Times New Roman" pitchFamily="18" charset="0"/>
              </a:rPr>
            </a:br>
            <a:r>
              <a:rPr lang="en-US" sz="2800" dirty="0">
                <a:latin typeface="Times New Roman" pitchFamily="18" charset="0"/>
              </a:rPr>
              <a:t>     </a:t>
            </a:r>
            <a:r>
              <a:rPr lang="en-US" sz="2800" b="1" dirty="0">
                <a:solidFill>
                  <a:srgbClr val="660033"/>
                </a:solidFill>
                <a:latin typeface="Times New Roman" pitchFamily="18" charset="0"/>
              </a:rPr>
              <a:t>addresses</a:t>
            </a:r>
            <a:r>
              <a:rPr lang="en-US" sz="2800" dirty="0">
                <a:latin typeface="Times New Roman" pitchFamily="18" charset="0"/>
              </a:rPr>
              <a:t> with the </a:t>
            </a:r>
            <a:r>
              <a:rPr lang="en-US" sz="2800" b="1" dirty="0">
                <a:solidFill>
                  <a:srgbClr val="660033"/>
                </a:solidFill>
                <a:latin typeface="Times New Roman" pitchFamily="18" charset="0"/>
              </a:rPr>
              <a:t>complement</a:t>
            </a:r>
            <a:r>
              <a:rPr lang="en-US" sz="2800" dirty="0">
                <a:latin typeface="Times New Roman" pitchFamily="18" charset="0"/>
              </a:rPr>
              <a:t> of the </a:t>
            </a:r>
            <a:r>
              <a:rPr lang="en-US" sz="2800" b="1" dirty="0">
                <a:solidFill>
                  <a:srgbClr val="660033"/>
                </a:solidFill>
                <a:latin typeface="Times New Roman" pitchFamily="18" charset="0"/>
              </a:rPr>
              <a:t>mask</a:t>
            </a:r>
            <a:r>
              <a:rPr lang="en-US" sz="2800" dirty="0">
                <a:latin typeface="Times New Roman" pitchFamily="18" charset="0"/>
              </a:rPr>
              <a:t>. </a:t>
            </a:r>
            <a:endParaRPr lang="en-US" sz="2800" dirty="0" smtClean="0">
              <a:latin typeface="Times New Roman" pitchFamily="18" charset="0"/>
            </a:endParaRPr>
          </a:p>
          <a:p>
            <a:pPr marL="457200" indent="-457200" algn="just">
              <a:lnSpc>
                <a:spcPct val="150000"/>
              </a:lnSpc>
              <a:buFont typeface="Wingdings" panose="05000000000000000000" pitchFamily="2" charset="2"/>
              <a:buChar char="§"/>
            </a:pPr>
            <a:r>
              <a:rPr lang="en-US" sz="2800" b="1" dirty="0" err="1" smtClean="0">
                <a:latin typeface="Times New Roman" pitchFamily="18" charset="0"/>
              </a:rPr>
              <a:t>Oring</a:t>
            </a:r>
            <a:r>
              <a:rPr lang="en-US" sz="2800" b="1" dirty="0" smtClean="0">
                <a:latin typeface="Times New Roman" pitchFamily="18" charset="0"/>
              </a:rPr>
              <a:t> </a:t>
            </a:r>
            <a:r>
              <a:rPr lang="en-US" sz="2800" dirty="0" smtClean="0">
                <a:latin typeface="Times New Roman" pitchFamily="18" charset="0"/>
              </a:rPr>
              <a:t>here </a:t>
            </a:r>
            <a:r>
              <a:rPr lang="en-US" sz="2800" dirty="0">
                <a:latin typeface="Times New Roman" pitchFamily="18" charset="0"/>
              </a:rPr>
              <a:t>is done </a:t>
            </a:r>
            <a:r>
              <a:rPr lang="en-US" sz="2800" b="1" dirty="0">
                <a:solidFill>
                  <a:srgbClr val="6600CC"/>
                </a:solidFill>
                <a:latin typeface="Times New Roman" pitchFamily="18" charset="0"/>
              </a:rPr>
              <a:t>bit</a:t>
            </a:r>
            <a:r>
              <a:rPr lang="en-US" sz="2800" dirty="0">
                <a:latin typeface="Times New Roman" pitchFamily="18" charset="0"/>
              </a:rPr>
              <a:t> by </a:t>
            </a:r>
            <a:r>
              <a:rPr lang="en-US" sz="2800" b="1" dirty="0">
                <a:solidFill>
                  <a:srgbClr val="6600CC"/>
                </a:solidFill>
                <a:latin typeface="Times New Roman" pitchFamily="18" charset="0"/>
              </a:rPr>
              <a:t>bit</a:t>
            </a:r>
            <a:r>
              <a:rPr lang="en-US" sz="2800" dirty="0">
                <a:latin typeface="Times New Roman" pitchFamily="18" charset="0"/>
              </a:rPr>
              <a:t>. </a:t>
            </a:r>
            <a:endParaRPr lang="en-US" sz="2800" dirty="0" smtClean="0">
              <a:latin typeface="Times New Roman" pitchFamily="18" charset="0"/>
            </a:endParaRPr>
          </a:p>
          <a:p>
            <a:pPr marL="457200" indent="-457200" algn="just">
              <a:lnSpc>
                <a:spcPct val="150000"/>
              </a:lnSpc>
              <a:buFont typeface="Wingdings" panose="05000000000000000000" pitchFamily="2" charset="2"/>
              <a:buChar char="§"/>
            </a:pPr>
            <a:r>
              <a:rPr lang="en-US" sz="2800" dirty="0" smtClean="0">
                <a:latin typeface="Times New Roman" pitchFamily="18" charset="0"/>
              </a:rPr>
              <a:t>The </a:t>
            </a:r>
            <a:r>
              <a:rPr lang="en-US" sz="2800" dirty="0">
                <a:latin typeface="Times New Roman" pitchFamily="18" charset="0"/>
              </a:rPr>
              <a:t>result of </a:t>
            </a:r>
            <a:r>
              <a:rPr lang="en-US" sz="2800" b="1" dirty="0" err="1">
                <a:latin typeface="Times New Roman" pitchFamily="18" charset="0"/>
              </a:rPr>
              <a:t>ORing</a:t>
            </a:r>
            <a:r>
              <a:rPr lang="en-US" sz="2800" dirty="0">
                <a:latin typeface="Times New Roman" pitchFamily="18" charset="0"/>
              </a:rPr>
              <a:t> </a:t>
            </a:r>
            <a:r>
              <a:rPr lang="en-US" sz="2800" b="1" dirty="0">
                <a:solidFill>
                  <a:srgbClr val="FF0000"/>
                </a:solidFill>
                <a:latin typeface="Times New Roman" pitchFamily="18" charset="0"/>
              </a:rPr>
              <a:t>2 bits </a:t>
            </a:r>
            <a:r>
              <a:rPr lang="en-US" sz="2800" dirty="0">
                <a:latin typeface="Times New Roman" pitchFamily="18" charset="0"/>
              </a:rPr>
              <a:t>is </a:t>
            </a:r>
            <a:r>
              <a:rPr lang="en-US" sz="2800" b="1" dirty="0">
                <a:solidFill>
                  <a:srgbClr val="FF0000"/>
                </a:solidFill>
                <a:latin typeface="Times New Roman" pitchFamily="18" charset="0"/>
              </a:rPr>
              <a:t>0</a:t>
            </a:r>
            <a:r>
              <a:rPr lang="en-US" sz="2800" dirty="0">
                <a:latin typeface="Times New Roman" pitchFamily="18" charset="0"/>
              </a:rPr>
              <a:t> </a:t>
            </a:r>
            <a:r>
              <a:rPr lang="en-US" sz="2800" dirty="0" smtClean="0">
                <a:latin typeface="Times New Roman" pitchFamily="18" charset="0"/>
              </a:rPr>
              <a:t>if</a:t>
            </a:r>
            <a:r>
              <a:rPr lang="en-US" sz="2800" dirty="0">
                <a:latin typeface="Times New Roman" pitchFamily="18" charset="0"/>
              </a:rPr>
              <a:t> </a:t>
            </a:r>
            <a:r>
              <a:rPr lang="en-US" sz="2800" dirty="0" smtClean="0">
                <a:latin typeface="Times New Roman" pitchFamily="18" charset="0"/>
              </a:rPr>
              <a:t>both </a:t>
            </a:r>
            <a:r>
              <a:rPr lang="en-US" sz="2800" b="1" dirty="0">
                <a:latin typeface="Times New Roman" pitchFamily="18" charset="0"/>
              </a:rPr>
              <a:t>bits</a:t>
            </a:r>
            <a:r>
              <a:rPr lang="en-US" sz="2800" dirty="0">
                <a:latin typeface="Times New Roman" pitchFamily="18" charset="0"/>
              </a:rPr>
              <a:t> are </a:t>
            </a:r>
            <a:r>
              <a:rPr lang="en-US" sz="2800" b="1" dirty="0">
                <a:latin typeface="Times New Roman" pitchFamily="18" charset="0"/>
              </a:rPr>
              <a:t>0s</a:t>
            </a:r>
            <a:r>
              <a:rPr lang="en-US" sz="2800" dirty="0">
                <a:latin typeface="Times New Roman" pitchFamily="18" charset="0"/>
              </a:rPr>
              <a:t>; the </a:t>
            </a:r>
            <a:r>
              <a:rPr lang="en-US" sz="2800" b="1" dirty="0">
                <a:latin typeface="Times New Roman" pitchFamily="18" charset="0"/>
              </a:rPr>
              <a:t>result</a:t>
            </a:r>
            <a:r>
              <a:rPr lang="en-US" sz="2800" dirty="0">
                <a:latin typeface="Times New Roman" pitchFamily="18" charset="0"/>
              </a:rPr>
              <a:t> is </a:t>
            </a:r>
            <a:r>
              <a:rPr lang="en-US" sz="2800" b="1" dirty="0">
                <a:latin typeface="Times New Roman" pitchFamily="18" charset="0"/>
              </a:rPr>
              <a:t>1</a:t>
            </a:r>
            <a:r>
              <a:rPr lang="en-US" sz="2800" dirty="0">
                <a:latin typeface="Times New Roman" pitchFamily="18" charset="0"/>
              </a:rPr>
              <a:t> otherwise. </a:t>
            </a:r>
            <a:endParaRPr lang="en-US" sz="2800" dirty="0" smtClean="0">
              <a:latin typeface="Times New Roman" pitchFamily="18" charset="0"/>
            </a:endParaRPr>
          </a:p>
          <a:p>
            <a:pPr marL="457200" indent="-457200" algn="just">
              <a:lnSpc>
                <a:spcPct val="150000"/>
              </a:lnSpc>
              <a:buFont typeface="Wingdings" panose="05000000000000000000" pitchFamily="2" charset="2"/>
              <a:buChar char="§"/>
            </a:pPr>
            <a:r>
              <a:rPr lang="en-US" sz="2800" dirty="0" smtClean="0">
                <a:latin typeface="Times New Roman" pitchFamily="18" charset="0"/>
              </a:rPr>
              <a:t>The</a:t>
            </a:r>
            <a:r>
              <a:rPr lang="en-US" sz="2800" dirty="0">
                <a:latin typeface="Times New Roman" pitchFamily="18" charset="0"/>
              </a:rPr>
              <a:t> </a:t>
            </a:r>
            <a:r>
              <a:rPr lang="en-US" sz="2800" b="1" dirty="0" smtClean="0">
                <a:solidFill>
                  <a:srgbClr val="0000CC"/>
                </a:solidFill>
                <a:latin typeface="Times New Roman" pitchFamily="18" charset="0"/>
              </a:rPr>
              <a:t>complement</a:t>
            </a:r>
            <a:r>
              <a:rPr lang="en-US" sz="2800" dirty="0" smtClean="0">
                <a:latin typeface="Times New Roman" pitchFamily="18" charset="0"/>
              </a:rPr>
              <a:t> </a:t>
            </a:r>
            <a:r>
              <a:rPr lang="en-US" sz="2800" dirty="0">
                <a:latin typeface="Times New Roman" pitchFamily="18" charset="0"/>
              </a:rPr>
              <a:t>of a </a:t>
            </a:r>
            <a:r>
              <a:rPr lang="en-US" sz="2800" b="1" dirty="0">
                <a:solidFill>
                  <a:srgbClr val="0000CC"/>
                </a:solidFill>
                <a:latin typeface="Times New Roman" pitchFamily="18" charset="0"/>
              </a:rPr>
              <a:t>number</a:t>
            </a:r>
            <a:r>
              <a:rPr lang="en-US" sz="2800" dirty="0">
                <a:latin typeface="Times New Roman" pitchFamily="18" charset="0"/>
              </a:rPr>
              <a:t> is found by changing </a:t>
            </a:r>
            <a:r>
              <a:rPr lang="en-US" sz="2800" b="1" dirty="0">
                <a:latin typeface="Times New Roman" pitchFamily="18" charset="0"/>
              </a:rPr>
              <a:t>each </a:t>
            </a:r>
            <a:r>
              <a:rPr lang="en-US" sz="2800" b="1" dirty="0" smtClean="0">
                <a:latin typeface="Times New Roman" pitchFamily="18" charset="0"/>
              </a:rPr>
              <a:t>1</a:t>
            </a:r>
            <a:r>
              <a:rPr lang="en-US" sz="2800" dirty="0">
                <a:latin typeface="Times New Roman" pitchFamily="18" charset="0"/>
              </a:rPr>
              <a:t> </a:t>
            </a:r>
            <a:r>
              <a:rPr lang="en-US" sz="2800" dirty="0" smtClean="0">
                <a:latin typeface="Times New Roman" pitchFamily="18" charset="0"/>
              </a:rPr>
              <a:t>to </a:t>
            </a:r>
            <a:r>
              <a:rPr lang="en-US" sz="2800" b="1" dirty="0">
                <a:latin typeface="Times New Roman" pitchFamily="18" charset="0"/>
              </a:rPr>
              <a:t>0 </a:t>
            </a:r>
            <a:r>
              <a:rPr lang="en-US" sz="2800" dirty="0">
                <a:latin typeface="Times New Roman" pitchFamily="18" charset="0"/>
              </a:rPr>
              <a:t>and </a:t>
            </a:r>
            <a:r>
              <a:rPr lang="en-US" sz="2800" b="1" dirty="0">
                <a:solidFill>
                  <a:srgbClr val="FF0000"/>
                </a:solidFill>
                <a:latin typeface="Times New Roman" pitchFamily="18" charset="0"/>
              </a:rPr>
              <a:t>each 0 </a:t>
            </a:r>
            <a:r>
              <a:rPr lang="en-US" sz="2800" dirty="0">
                <a:latin typeface="Times New Roman" pitchFamily="18" charset="0"/>
              </a:rPr>
              <a:t>to </a:t>
            </a:r>
            <a:r>
              <a:rPr lang="en-US" sz="2800" b="1" dirty="0">
                <a:solidFill>
                  <a:srgbClr val="FF0000"/>
                </a:solidFill>
                <a:latin typeface="Times New Roman" pitchFamily="18" charset="0"/>
              </a:rPr>
              <a:t>1</a:t>
            </a:r>
            <a:r>
              <a:rPr lang="en-US" sz="2800" dirty="0">
                <a:latin typeface="Times New Roman" pitchFamily="18" charset="0"/>
              </a:rPr>
              <a:t>.</a:t>
            </a:r>
          </a:p>
        </p:txBody>
      </p:sp>
      <p:pic>
        <p:nvPicPr>
          <p:cNvPr id="30730" name="Picture 12"/>
          <p:cNvPicPr>
            <a:picLocks noChangeAspect="1" noChangeArrowheads="1"/>
          </p:cNvPicPr>
          <p:nvPr/>
        </p:nvPicPr>
        <p:blipFill>
          <a:blip r:embed="rId3"/>
          <a:srcRect/>
          <a:stretch>
            <a:fillRect/>
          </a:stretch>
        </p:blipFill>
        <p:spPr bwMode="auto">
          <a:xfrm>
            <a:off x="196904" y="5214937"/>
            <a:ext cx="8702675" cy="1323975"/>
          </a:xfrm>
          <a:prstGeom prst="rect">
            <a:avLst/>
          </a:prstGeom>
          <a:noFill/>
          <a:ln w="57150" cmpd="thickThin">
            <a:solidFill>
              <a:schemeClr val="folHlink"/>
            </a:solidFill>
            <a:miter lim="800000"/>
            <a:headEnd/>
            <a:tailEnd/>
          </a:ln>
        </p:spPr>
      </p:pic>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317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17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317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17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317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317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1753" name="Rectangle 9"/>
          <p:cNvSpPr>
            <a:spLocks noChangeArrowheads="1"/>
          </p:cNvSpPr>
          <p:nvPr/>
        </p:nvSpPr>
        <p:spPr bwMode="auto">
          <a:xfrm>
            <a:off x="228600" y="1295400"/>
            <a:ext cx="8686800" cy="2031325"/>
          </a:xfrm>
          <a:prstGeom prst="rect">
            <a:avLst/>
          </a:prstGeom>
          <a:solidFill>
            <a:schemeClr val="bg1"/>
          </a:solidFill>
          <a:ln w="9525">
            <a:noFill/>
            <a:miter lim="800000"/>
            <a:headEnd/>
            <a:tailEnd/>
          </a:ln>
        </p:spPr>
        <p:txBody>
          <a:bodyPr>
            <a:spAutoFit/>
          </a:bodyPr>
          <a:lstStyle/>
          <a:p>
            <a:pPr algn="just">
              <a:lnSpc>
                <a:spcPct val="150000"/>
              </a:lnSpc>
            </a:pPr>
            <a:r>
              <a:rPr lang="en-US" sz="2800" dirty="0">
                <a:solidFill>
                  <a:schemeClr val="hlink"/>
                </a:solidFill>
                <a:latin typeface="Times New Roman" pitchFamily="18" charset="0"/>
              </a:rPr>
              <a:t>c.</a:t>
            </a:r>
            <a:r>
              <a:rPr lang="en-US" sz="2800" dirty="0">
                <a:latin typeface="Times New Roman" pitchFamily="18" charset="0"/>
              </a:rPr>
              <a:t> The </a:t>
            </a:r>
            <a:r>
              <a:rPr lang="en-US" sz="2800" b="1" dirty="0">
                <a:solidFill>
                  <a:srgbClr val="FF0000"/>
                </a:solidFill>
                <a:latin typeface="Times New Roman" pitchFamily="18" charset="0"/>
              </a:rPr>
              <a:t>number</a:t>
            </a:r>
            <a:r>
              <a:rPr lang="en-US" sz="2800" dirty="0">
                <a:latin typeface="Times New Roman" pitchFamily="18" charset="0"/>
              </a:rPr>
              <a:t> of </a:t>
            </a:r>
            <a:r>
              <a:rPr lang="en-US" sz="2800" b="1" dirty="0">
                <a:solidFill>
                  <a:srgbClr val="FF0000"/>
                </a:solidFill>
                <a:latin typeface="Times New Roman" pitchFamily="18" charset="0"/>
              </a:rPr>
              <a:t>addresses</a:t>
            </a:r>
            <a:r>
              <a:rPr lang="en-US" sz="2800" dirty="0">
                <a:latin typeface="Times New Roman" pitchFamily="18" charset="0"/>
              </a:rPr>
              <a:t> can be found by</a:t>
            </a:r>
            <a:br>
              <a:rPr lang="en-US" sz="2800" dirty="0">
                <a:latin typeface="Times New Roman" pitchFamily="18" charset="0"/>
              </a:rPr>
            </a:br>
            <a:r>
              <a:rPr lang="en-US" sz="2800" dirty="0">
                <a:latin typeface="Times New Roman" pitchFamily="18" charset="0"/>
              </a:rPr>
              <a:t>       </a:t>
            </a:r>
            <a:r>
              <a:rPr lang="en-US" sz="2800" b="1" dirty="0">
                <a:latin typeface="Times New Roman" pitchFamily="18" charset="0"/>
              </a:rPr>
              <a:t>complementing</a:t>
            </a:r>
            <a:r>
              <a:rPr lang="en-US" sz="2800" dirty="0">
                <a:latin typeface="Times New Roman" pitchFamily="18" charset="0"/>
              </a:rPr>
              <a:t> the </a:t>
            </a:r>
            <a:r>
              <a:rPr lang="en-US" sz="2800" b="1" dirty="0">
                <a:latin typeface="Times New Roman" pitchFamily="18" charset="0"/>
              </a:rPr>
              <a:t>mask</a:t>
            </a:r>
            <a:r>
              <a:rPr lang="en-US" sz="2800" dirty="0">
                <a:latin typeface="Times New Roman" pitchFamily="18" charset="0"/>
              </a:rPr>
              <a:t>, interpreting it as a  </a:t>
            </a:r>
            <a:r>
              <a:rPr lang="en-US" sz="2800" b="1" dirty="0">
                <a:solidFill>
                  <a:srgbClr val="FF0000"/>
                </a:solidFill>
                <a:latin typeface="Times New Roman" pitchFamily="18" charset="0"/>
              </a:rPr>
              <a:t>decimal</a:t>
            </a:r>
            <a:r>
              <a:rPr lang="en-US" sz="2800" dirty="0">
                <a:latin typeface="Times New Roman" pitchFamily="18" charset="0"/>
              </a:rPr>
              <a:t/>
            </a:r>
            <a:br>
              <a:rPr lang="en-US" sz="2800" dirty="0">
                <a:latin typeface="Times New Roman" pitchFamily="18" charset="0"/>
              </a:rPr>
            </a:br>
            <a:r>
              <a:rPr lang="en-US" sz="2800" dirty="0">
                <a:latin typeface="Times New Roman" pitchFamily="18" charset="0"/>
              </a:rPr>
              <a:t>       </a:t>
            </a:r>
            <a:r>
              <a:rPr lang="en-US" sz="2800" b="1" dirty="0">
                <a:solidFill>
                  <a:srgbClr val="FF0000"/>
                </a:solidFill>
                <a:latin typeface="Times New Roman" pitchFamily="18" charset="0"/>
              </a:rPr>
              <a:t>number</a:t>
            </a:r>
            <a:r>
              <a:rPr lang="en-US" sz="2800" dirty="0">
                <a:latin typeface="Times New Roman" pitchFamily="18" charset="0"/>
              </a:rPr>
              <a:t>, and </a:t>
            </a:r>
            <a:r>
              <a:rPr lang="en-US" sz="2800" b="1" dirty="0">
                <a:latin typeface="Times New Roman" pitchFamily="18" charset="0"/>
              </a:rPr>
              <a:t>adding 1</a:t>
            </a:r>
            <a:r>
              <a:rPr lang="en-US" sz="2800" dirty="0">
                <a:latin typeface="Times New Roman" pitchFamily="18" charset="0"/>
              </a:rPr>
              <a:t> to it.</a:t>
            </a:r>
          </a:p>
        </p:txBody>
      </p:sp>
      <p:pic>
        <p:nvPicPr>
          <p:cNvPr id="31754" name="Picture 12"/>
          <p:cNvPicPr>
            <a:picLocks noChangeAspect="1" noChangeArrowheads="1"/>
          </p:cNvPicPr>
          <p:nvPr/>
        </p:nvPicPr>
        <p:blipFill>
          <a:blip r:embed="rId3"/>
          <a:srcRect/>
          <a:stretch>
            <a:fillRect/>
          </a:stretch>
        </p:blipFill>
        <p:spPr bwMode="auto">
          <a:xfrm>
            <a:off x="228600" y="4111970"/>
            <a:ext cx="8491537" cy="815975"/>
          </a:xfrm>
          <a:prstGeom prst="rect">
            <a:avLst/>
          </a:prstGeom>
          <a:noFill/>
          <a:ln w="57150" cmpd="thickThin">
            <a:solidFill>
              <a:schemeClr val="folHlink"/>
            </a:solidFill>
            <a:miter lim="800000"/>
            <a:headEnd/>
            <a:tailEnd/>
          </a:ln>
        </p:spPr>
      </p:pic>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290513"/>
          </a:xfrm>
        </p:spPr>
        <p:txBody>
          <a:bodyPr/>
          <a:lstStyle/>
          <a:p>
            <a:pPr eaLnBrk="1" hangingPunct="1"/>
            <a:r>
              <a:rPr lang="en-US" sz="2800" b="1" dirty="0" smtClean="0">
                <a:solidFill>
                  <a:srgbClr val="FF0000"/>
                </a:solidFill>
                <a:latin typeface="Times New Roman" panose="02020603050405020304" pitchFamily="18" charset="0"/>
                <a:cs typeface="Times New Roman" panose="02020603050405020304" pitchFamily="18" charset="0"/>
              </a:rPr>
              <a:t>Network Addresses</a:t>
            </a:r>
          </a:p>
        </p:txBody>
      </p:sp>
      <p:sp>
        <p:nvSpPr>
          <p:cNvPr id="3" name="Content Placeholder 2"/>
          <p:cNvSpPr>
            <a:spLocks noGrp="1"/>
          </p:cNvSpPr>
          <p:nvPr>
            <p:ph idx="1"/>
          </p:nvPr>
        </p:nvSpPr>
        <p:spPr>
          <a:xfrm>
            <a:off x="0" y="290513"/>
            <a:ext cx="9144000" cy="6567487"/>
          </a:xfrm>
        </p:spPr>
        <p:txBody>
          <a:bodyPr>
            <a:normAutofit/>
          </a:bodyPr>
          <a:lstStyle/>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 very important concept in </a:t>
            </a:r>
            <a:r>
              <a:rPr lang="en-US" sz="2400" b="1" dirty="0" smtClean="0">
                <a:latin typeface="Times New Roman" panose="02020603050405020304" pitchFamily="18" charset="0"/>
                <a:cs typeface="Times New Roman" panose="02020603050405020304" pitchFamily="18" charset="0"/>
              </a:rPr>
              <a:t>IP addressing </a:t>
            </a:r>
            <a:r>
              <a:rPr lang="en-US" sz="2400" dirty="0" smtClean="0">
                <a:latin typeface="Times New Roman" panose="02020603050405020304" pitchFamily="18" charset="0"/>
                <a:cs typeface="Times New Roman" panose="02020603050405020304" pitchFamily="18" charset="0"/>
              </a:rPr>
              <a:t>is the </a:t>
            </a:r>
            <a:r>
              <a:rPr lang="en-US" sz="2400" b="1" dirty="0" smtClean="0">
                <a:solidFill>
                  <a:srgbClr val="0000CC"/>
                </a:solidFill>
                <a:latin typeface="Times New Roman" panose="02020603050405020304" pitchFamily="18" charset="0"/>
                <a:cs typeface="Times New Roman" panose="02020603050405020304" pitchFamily="18" charset="0"/>
              </a:rPr>
              <a:t>network address</a:t>
            </a:r>
            <a:r>
              <a:rPr lang="en-US" sz="24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an organization is given a </a:t>
            </a:r>
            <a:r>
              <a:rPr lang="en-US" sz="2400" b="1" dirty="0" smtClean="0">
                <a:solidFill>
                  <a:srgbClr val="9900FF"/>
                </a:solidFill>
                <a:latin typeface="Times New Roman" panose="02020603050405020304" pitchFamily="18" charset="0"/>
                <a:cs typeface="Times New Roman" panose="02020603050405020304" pitchFamily="18" charset="0"/>
              </a:rPr>
              <a:t>block</a:t>
            </a:r>
            <a:r>
              <a:rPr lang="en-US" sz="2400" dirty="0" smtClean="0">
                <a:latin typeface="Times New Roman" panose="02020603050405020304" pitchFamily="18" charset="0"/>
                <a:cs typeface="Times New Roman" panose="02020603050405020304" pitchFamily="18" charset="0"/>
              </a:rPr>
              <a:t> of </a:t>
            </a:r>
            <a:r>
              <a:rPr lang="en-US" sz="2400" b="1" dirty="0" smtClean="0">
                <a:solidFill>
                  <a:srgbClr val="9900FF"/>
                </a:solidFill>
                <a:latin typeface="Times New Roman" panose="02020603050405020304" pitchFamily="18" charset="0"/>
                <a:cs typeface="Times New Roman" panose="02020603050405020304" pitchFamily="18" charset="0"/>
              </a:rPr>
              <a:t>addresses</a:t>
            </a:r>
            <a:r>
              <a:rPr lang="en-US" sz="2400" dirty="0" smtClean="0">
                <a:latin typeface="Times New Roman" panose="02020603050405020304" pitchFamily="18" charset="0"/>
                <a:cs typeface="Times New Roman" panose="02020603050405020304" pitchFamily="18" charset="0"/>
              </a:rPr>
              <a:t>, the organization is </a:t>
            </a:r>
            <a:r>
              <a:rPr lang="en-US" sz="2400" b="1" dirty="0" smtClean="0">
                <a:solidFill>
                  <a:srgbClr val="0000CC"/>
                </a:solidFill>
                <a:latin typeface="Times New Roman" panose="02020603050405020304" pitchFamily="18" charset="0"/>
                <a:cs typeface="Times New Roman" panose="02020603050405020304" pitchFamily="18" charset="0"/>
              </a:rPr>
              <a:t>free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0000CC"/>
                </a:solidFill>
                <a:latin typeface="Times New Roman" panose="02020603050405020304" pitchFamily="18" charset="0"/>
                <a:cs typeface="Times New Roman" panose="02020603050405020304" pitchFamily="18" charset="0"/>
              </a:rPr>
              <a:t>allocate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0000CC"/>
                </a:solidFill>
                <a:latin typeface="Times New Roman" panose="02020603050405020304" pitchFamily="18" charset="0"/>
                <a:cs typeface="Times New Roman" panose="02020603050405020304" pitchFamily="18" charset="0"/>
              </a:rPr>
              <a:t>addresses</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the </a:t>
            </a:r>
            <a:r>
              <a:rPr lang="en-US" sz="2400" b="1" dirty="0" smtClean="0">
                <a:latin typeface="Times New Roman" panose="02020603050405020304" pitchFamily="18" charset="0"/>
                <a:cs typeface="Times New Roman" panose="02020603050405020304" pitchFamily="18" charset="0"/>
              </a:rPr>
              <a:t>devices</a:t>
            </a:r>
            <a:r>
              <a:rPr lang="en-US" sz="2400" dirty="0" smtClean="0">
                <a:latin typeface="Times New Roman" panose="02020603050405020304" pitchFamily="18" charset="0"/>
                <a:cs typeface="Times New Roman" panose="02020603050405020304" pitchFamily="18" charset="0"/>
              </a:rPr>
              <a:t> that need to be </a:t>
            </a:r>
            <a:r>
              <a:rPr lang="en-US" sz="2400" b="1" dirty="0" smtClean="0">
                <a:latin typeface="Times New Roman" panose="02020603050405020304" pitchFamily="18" charset="0"/>
                <a:cs typeface="Times New Roman" panose="02020603050405020304" pitchFamily="18" charset="0"/>
              </a:rPr>
              <a:t>connected</a:t>
            </a:r>
            <a:r>
              <a:rPr lang="en-US" sz="2400" dirty="0" smtClean="0">
                <a:latin typeface="Times New Roman" panose="02020603050405020304" pitchFamily="18" charset="0"/>
                <a:cs typeface="Times New Roman" panose="02020603050405020304" pitchFamily="18" charset="0"/>
              </a:rPr>
              <a:t> to the </a:t>
            </a:r>
            <a:r>
              <a:rPr lang="en-US" sz="2400" b="1" dirty="0" smtClean="0">
                <a:latin typeface="Times New Roman" panose="02020603050405020304" pitchFamily="18" charset="0"/>
                <a:cs typeface="Times New Roman" panose="02020603050405020304" pitchFamily="18" charset="0"/>
              </a:rPr>
              <a:t>Internet</a:t>
            </a:r>
            <a:r>
              <a:rPr lang="en-US" sz="24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a:t>
            </a:r>
            <a:r>
              <a:rPr lang="en-US" sz="2400" b="1" dirty="0" smtClean="0">
                <a:solidFill>
                  <a:srgbClr val="FF0000"/>
                </a:solidFill>
                <a:latin typeface="Times New Roman" panose="02020603050405020304" pitchFamily="18" charset="0"/>
                <a:cs typeface="Times New Roman" panose="02020603050405020304" pitchFamily="18" charset="0"/>
              </a:rPr>
              <a:t>first address</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the </a:t>
            </a:r>
            <a:r>
              <a:rPr lang="en-US" sz="2400" b="1" dirty="0" smtClean="0">
                <a:solidFill>
                  <a:srgbClr val="FF0000"/>
                </a:solidFill>
                <a:latin typeface="Times New Roman" panose="02020603050405020304" pitchFamily="18" charset="0"/>
                <a:cs typeface="Times New Roman" panose="02020603050405020304" pitchFamily="18" charset="0"/>
              </a:rPr>
              <a:t>class</a:t>
            </a:r>
            <a:r>
              <a:rPr lang="en-US" sz="2400" dirty="0" smtClean="0">
                <a:latin typeface="Times New Roman" panose="02020603050405020304" pitchFamily="18" charset="0"/>
                <a:cs typeface="Times New Roman" panose="02020603050405020304" pitchFamily="18" charset="0"/>
              </a:rPr>
              <a:t>, however, is normally (not always) treated</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as a </a:t>
            </a:r>
            <a:r>
              <a:rPr lang="en-US" sz="2400" b="1" dirty="0" smtClean="0">
                <a:solidFill>
                  <a:srgbClr val="6600CC"/>
                </a:solidFill>
                <a:latin typeface="Times New Roman" panose="02020603050405020304" pitchFamily="18" charset="0"/>
                <a:cs typeface="Times New Roman" panose="02020603050405020304" pitchFamily="18" charset="0"/>
              </a:rPr>
              <a:t>special address</a:t>
            </a:r>
            <a:r>
              <a:rPr lang="en-US" sz="24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first address </a:t>
            </a:r>
            <a:r>
              <a:rPr lang="en-US" sz="2400" dirty="0" smtClean="0">
                <a:latin typeface="Times New Roman" panose="02020603050405020304" pitchFamily="18" charset="0"/>
                <a:cs typeface="Times New Roman" panose="02020603050405020304" pitchFamily="18" charset="0"/>
              </a:rPr>
              <a:t>is called the </a:t>
            </a:r>
            <a:r>
              <a:rPr lang="en-US" sz="2400" b="1" dirty="0" smtClean="0">
                <a:solidFill>
                  <a:srgbClr val="0000CC"/>
                </a:solidFill>
                <a:latin typeface="Times New Roman" panose="02020603050405020304" pitchFamily="18" charset="0"/>
                <a:cs typeface="Times New Roman" panose="02020603050405020304" pitchFamily="18" charset="0"/>
              </a:rPr>
              <a:t>network address </a:t>
            </a:r>
            <a:r>
              <a:rPr lang="en-US" sz="2400" dirty="0" smtClean="0">
                <a:latin typeface="Times New Roman" panose="02020603050405020304" pitchFamily="18" charset="0"/>
                <a:cs typeface="Times New Roman" panose="02020603050405020304" pitchFamily="18" charset="0"/>
              </a:rPr>
              <a:t>and </a:t>
            </a:r>
            <a:r>
              <a:rPr lang="en-US" sz="2400" b="1" dirty="0" smtClean="0">
                <a:latin typeface="Times New Roman" panose="02020603050405020304" pitchFamily="18" charset="0"/>
                <a:cs typeface="Times New Roman" panose="02020603050405020304" pitchFamily="18" charset="0"/>
              </a:rPr>
              <a:t>defines</a:t>
            </a:r>
            <a:r>
              <a:rPr lang="en-US" sz="2400" dirty="0" smtClean="0">
                <a:latin typeface="Times New Roman" panose="02020603050405020304" pitchFamily="18" charset="0"/>
                <a:cs typeface="Times New Roman" panose="02020603050405020304" pitchFamily="18" charset="0"/>
              </a:rPr>
              <a:t> the </a:t>
            </a:r>
            <a:r>
              <a:rPr lang="en-US" sz="2400" b="1" dirty="0" smtClean="0">
                <a:solidFill>
                  <a:srgbClr val="FF0000"/>
                </a:solidFill>
                <a:latin typeface="Times New Roman" panose="02020603050405020304" pitchFamily="18" charset="0"/>
                <a:cs typeface="Times New Roman" panose="02020603050405020304" pitchFamily="18" charset="0"/>
              </a:rPr>
              <a:t>organization network</a:t>
            </a:r>
            <a:r>
              <a:rPr lang="en-US" sz="2400" b="1"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It </a:t>
            </a:r>
            <a:r>
              <a:rPr lang="en-US" sz="2400" b="1" dirty="0" smtClean="0">
                <a:solidFill>
                  <a:srgbClr val="660033"/>
                </a:solidFill>
                <a:latin typeface="Times New Roman" panose="02020603050405020304" pitchFamily="18" charset="0"/>
                <a:cs typeface="Times New Roman" panose="02020603050405020304" pitchFamily="18" charset="0"/>
              </a:rPr>
              <a:t>defines</a:t>
            </a:r>
            <a:r>
              <a:rPr lang="en-US" sz="2400" dirty="0" smtClean="0">
                <a:latin typeface="Times New Roman" panose="02020603050405020304" pitchFamily="18" charset="0"/>
                <a:cs typeface="Times New Roman" panose="02020603050405020304" pitchFamily="18" charset="0"/>
              </a:rPr>
              <a:t> the </a:t>
            </a:r>
            <a:r>
              <a:rPr lang="en-US" sz="2400" b="1" dirty="0" smtClean="0">
                <a:solidFill>
                  <a:srgbClr val="660033"/>
                </a:solidFill>
                <a:latin typeface="Times New Roman" panose="02020603050405020304" pitchFamily="18" charset="0"/>
                <a:cs typeface="Times New Roman" panose="02020603050405020304" pitchFamily="18" charset="0"/>
              </a:rPr>
              <a:t>organization</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660033"/>
                </a:solidFill>
                <a:latin typeface="Times New Roman" panose="02020603050405020304" pitchFamily="18" charset="0"/>
                <a:cs typeface="Times New Roman" panose="02020603050405020304" pitchFamily="18" charset="0"/>
              </a:rPr>
              <a:t>itself</a:t>
            </a:r>
            <a:r>
              <a:rPr lang="en-US" sz="2400" dirty="0" smtClean="0">
                <a:latin typeface="Times New Roman" panose="02020603050405020304" pitchFamily="18" charset="0"/>
                <a:cs typeface="Times New Roman" panose="02020603050405020304" pitchFamily="18" charset="0"/>
              </a:rPr>
              <a:t> to the </a:t>
            </a:r>
            <a:r>
              <a:rPr lang="en-US" sz="2400" b="1" dirty="0" smtClean="0">
                <a:solidFill>
                  <a:srgbClr val="FF0000"/>
                </a:solidFill>
                <a:latin typeface="Times New Roman" panose="02020603050405020304" pitchFamily="18" charset="0"/>
                <a:cs typeface="Times New Roman" panose="02020603050405020304" pitchFamily="18" charset="0"/>
              </a:rPr>
              <a:t>rest</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of the </a:t>
            </a:r>
            <a:r>
              <a:rPr lang="en-US" sz="2400" b="1" dirty="0" smtClean="0">
                <a:solidFill>
                  <a:srgbClr val="FF0000"/>
                </a:solidFill>
                <a:latin typeface="Times New Roman" panose="02020603050405020304" pitchFamily="18" charset="0"/>
                <a:cs typeface="Times New Roman" panose="02020603050405020304" pitchFamily="18" charset="0"/>
              </a:rPr>
              <a:t>world</a:t>
            </a:r>
            <a:r>
              <a:rPr lang="en-US" sz="2400" dirty="0" smtClean="0">
                <a:solidFill>
                  <a:srgbClr val="FF0000"/>
                </a:solidFill>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first address </a:t>
            </a:r>
            <a:r>
              <a:rPr lang="en-US" sz="2400" dirty="0" smtClean="0">
                <a:latin typeface="Times New Roman" panose="02020603050405020304" pitchFamily="18" charset="0"/>
                <a:cs typeface="Times New Roman" panose="02020603050405020304" pitchFamily="18" charset="0"/>
              </a:rPr>
              <a:t>is the one that is used by </a:t>
            </a:r>
            <a:r>
              <a:rPr lang="en-US" sz="2400" b="1" dirty="0" smtClean="0">
                <a:solidFill>
                  <a:srgbClr val="FF0000"/>
                </a:solidFill>
                <a:latin typeface="Times New Roman" panose="02020603050405020304" pitchFamily="18" charset="0"/>
                <a:cs typeface="Times New Roman" panose="02020603050405020304" pitchFamily="18" charset="0"/>
              </a:rPr>
              <a:t>routers</a:t>
            </a:r>
            <a:r>
              <a:rPr lang="en-US" sz="2400" dirty="0" smtClean="0">
                <a:latin typeface="Times New Roman" panose="02020603050405020304" pitchFamily="18" charset="0"/>
                <a:cs typeface="Times New Roman" panose="02020603050405020304" pitchFamily="18" charset="0"/>
              </a:rPr>
              <a:t> to </a:t>
            </a:r>
            <a:r>
              <a:rPr lang="en-US" sz="2400" b="1" dirty="0" smtClean="0">
                <a:solidFill>
                  <a:srgbClr val="9900FF"/>
                </a:solidFill>
                <a:latin typeface="Times New Roman" panose="02020603050405020304" pitchFamily="18" charset="0"/>
                <a:cs typeface="Times New Roman" panose="02020603050405020304" pitchFamily="18" charset="0"/>
              </a:rPr>
              <a:t>direct</a:t>
            </a:r>
            <a:r>
              <a:rPr lang="en-US" sz="2400" dirty="0" smtClean="0">
                <a:latin typeface="Times New Roman" panose="02020603050405020304" pitchFamily="18" charset="0"/>
                <a:cs typeface="Times New Roman" panose="02020603050405020304" pitchFamily="18" charset="0"/>
              </a:rPr>
              <a:t> the </a:t>
            </a:r>
            <a:r>
              <a:rPr lang="en-US" sz="2400" b="1" dirty="0" smtClean="0">
                <a:solidFill>
                  <a:srgbClr val="9900FF"/>
                </a:solidFill>
                <a:latin typeface="Times New Roman" panose="02020603050405020304" pitchFamily="18" charset="0"/>
                <a:cs typeface="Times New Roman" panose="02020603050405020304" pitchFamily="18" charset="0"/>
              </a:rPr>
              <a:t>message</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9900FF"/>
                </a:solidFill>
                <a:latin typeface="Times New Roman" panose="02020603050405020304" pitchFamily="18" charset="0"/>
                <a:cs typeface="Times New Roman" panose="02020603050405020304" pitchFamily="18" charset="0"/>
              </a:rPr>
              <a:t>sent</a:t>
            </a:r>
            <a:r>
              <a:rPr lang="en-US" sz="2400" dirty="0" smtClean="0">
                <a:latin typeface="Times New Roman" panose="02020603050405020304" pitchFamily="18" charset="0"/>
                <a:cs typeface="Times New Roman" panose="02020603050405020304" pitchFamily="18" charset="0"/>
              </a:rPr>
              <a:t> to the </a:t>
            </a:r>
            <a:r>
              <a:rPr lang="en-US" sz="2400" b="1" dirty="0" smtClean="0">
                <a:latin typeface="Times New Roman" panose="02020603050405020304" pitchFamily="18" charset="0"/>
                <a:cs typeface="Times New Roman" panose="02020603050405020304" pitchFamily="18" charset="0"/>
              </a:rPr>
              <a:t>organization</a:t>
            </a:r>
            <a:r>
              <a:rPr lang="en-US" sz="2400" dirty="0" smtClean="0">
                <a:latin typeface="Times New Roman" panose="02020603050405020304" pitchFamily="18" charset="0"/>
                <a:cs typeface="Times New Roman" panose="02020603050405020304" pitchFamily="18" charset="0"/>
              </a:rPr>
              <a:t> from the </a:t>
            </a:r>
            <a:r>
              <a:rPr lang="en-US" sz="2400" b="1" dirty="0" smtClean="0">
                <a:latin typeface="Times New Roman" panose="02020603050405020304" pitchFamily="18" charset="0"/>
                <a:cs typeface="Times New Roman" panose="02020603050405020304" pitchFamily="18" charset="0"/>
              </a:rPr>
              <a:t>outside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30163"/>
            <a:ext cx="8229600" cy="319087"/>
          </a:xfrm>
        </p:spPr>
        <p:txBody>
          <a:bodyPr/>
          <a:lstStyle/>
          <a:p>
            <a:pPr eaLnBrk="1" hangingPunct="1"/>
            <a:r>
              <a:rPr lang="en-US" sz="2800" b="1" dirty="0" smtClean="0">
                <a:solidFill>
                  <a:srgbClr val="FF0000"/>
                </a:solidFill>
                <a:latin typeface="Times New Roman" panose="02020603050405020304" pitchFamily="18" charset="0"/>
                <a:cs typeface="Times New Roman" panose="02020603050405020304" pitchFamily="18" charset="0"/>
              </a:rPr>
              <a:t>Hierarchy</a:t>
            </a:r>
          </a:p>
        </p:txBody>
      </p:sp>
      <p:sp>
        <p:nvSpPr>
          <p:cNvPr id="33795" name="Content Placeholder 2"/>
          <p:cNvSpPr>
            <a:spLocks noGrp="1"/>
          </p:cNvSpPr>
          <p:nvPr>
            <p:ph idx="1"/>
          </p:nvPr>
        </p:nvSpPr>
        <p:spPr>
          <a:xfrm>
            <a:off x="0" y="349249"/>
            <a:ext cx="9067800" cy="6372225"/>
          </a:xfrm>
        </p:spPr>
        <p:txBody>
          <a:bodyPr/>
          <a:lstStyle/>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IP addresses, like other addresses or identifiers we encounter these days, have levels of hierarchy.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For example, a telephone network in Ethiopia has three levels of hierarchy. </a:t>
            </a:r>
          </a:p>
          <a:p>
            <a:pPr algn="just" eaLnBrk="1" hangingPunct="1">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 leftmost three digits (</a:t>
            </a:r>
            <a:r>
              <a:rPr lang="en-US" sz="2800" dirty="0" smtClean="0">
                <a:solidFill>
                  <a:srgbClr val="FF0000"/>
                </a:solidFill>
                <a:latin typeface="Times New Roman" panose="02020603050405020304" pitchFamily="18" charset="0"/>
                <a:cs typeface="Times New Roman" panose="02020603050405020304" pitchFamily="18" charset="0"/>
              </a:rPr>
              <a:t>251</a:t>
            </a:r>
            <a:r>
              <a:rPr lang="en-US" sz="2800" dirty="0" smtClean="0">
                <a:latin typeface="Times New Roman" panose="02020603050405020304" pitchFamily="18" charset="0"/>
                <a:cs typeface="Times New Roman" panose="02020603050405020304" pitchFamily="18" charset="0"/>
              </a:rPr>
              <a:t>) define the country code, the next three digits (</a:t>
            </a:r>
            <a:r>
              <a:rPr lang="en-US" sz="2800" dirty="0" smtClean="0">
                <a:solidFill>
                  <a:srgbClr val="FF0000"/>
                </a:solidFill>
                <a:latin typeface="Times New Roman" panose="02020603050405020304" pitchFamily="18" charset="0"/>
                <a:cs typeface="Times New Roman" panose="02020603050405020304" pitchFamily="18" charset="0"/>
              </a:rPr>
              <a:t>011</a:t>
            </a:r>
            <a:r>
              <a:rPr lang="en-US" sz="2800" dirty="0" smtClean="0">
                <a:latin typeface="Times New Roman" panose="02020603050405020304" pitchFamily="18" charset="0"/>
                <a:cs typeface="Times New Roman" panose="02020603050405020304" pitchFamily="18" charset="0"/>
              </a:rPr>
              <a:t>, for example) define the area, the last seven digits (</a:t>
            </a:r>
            <a:r>
              <a:rPr lang="en-US" sz="2800" dirty="0" smtClean="0">
                <a:solidFill>
                  <a:srgbClr val="FF0000"/>
                </a:solidFill>
                <a:latin typeface="Times New Roman" panose="02020603050405020304" pitchFamily="18" charset="0"/>
                <a:cs typeface="Times New Roman" panose="02020603050405020304" pitchFamily="18" charset="0"/>
              </a:rPr>
              <a:t>1112343, </a:t>
            </a:r>
            <a:r>
              <a:rPr lang="en-US" sz="2800" dirty="0" smtClean="0">
                <a:latin typeface="Times New Roman" panose="02020603050405020304" pitchFamily="18" charset="0"/>
                <a:cs typeface="Times New Roman" panose="02020603050405020304" pitchFamily="18" charset="0"/>
              </a:rPr>
              <a:t>for example) define the subscriber number.</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381000"/>
          </a:xfrm>
        </p:spPr>
        <p:txBody>
          <a:bodyPr/>
          <a:lstStyle/>
          <a:p>
            <a:pPr eaLnBrk="1" hangingPunct="1"/>
            <a:r>
              <a:rPr lang="en-US" sz="2800" b="1" dirty="0" smtClean="0">
                <a:solidFill>
                  <a:srgbClr val="FF0000"/>
                </a:solidFill>
                <a:latin typeface="Times New Roman" panose="02020603050405020304" pitchFamily="18" charset="0"/>
                <a:cs typeface="Times New Roman" panose="02020603050405020304" pitchFamily="18" charset="0"/>
              </a:rPr>
              <a:t>Two-Level Hierarchy: No Subnetting</a:t>
            </a:r>
          </a:p>
        </p:txBody>
      </p:sp>
      <p:sp>
        <p:nvSpPr>
          <p:cNvPr id="3" name="Content Placeholder 2"/>
          <p:cNvSpPr>
            <a:spLocks noGrp="1"/>
          </p:cNvSpPr>
          <p:nvPr>
            <p:ph idx="1"/>
          </p:nvPr>
        </p:nvSpPr>
        <p:spPr>
          <a:xfrm>
            <a:off x="0" y="381000"/>
            <a:ext cx="9144000" cy="64770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An IP address can define only two levels of hierarchy when </a:t>
            </a:r>
            <a:r>
              <a:rPr lang="en-US" sz="2600" dirty="0" smtClean="0">
                <a:solidFill>
                  <a:srgbClr val="FF0000"/>
                </a:solidFill>
                <a:latin typeface="Times New Roman" panose="02020603050405020304" pitchFamily="18" charset="0"/>
                <a:cs typeface="Times New Roman" panose="02020603050405020304" pitchFamily="18" charset="0"/>
              </a:rPr>
              <a:t>not subnetted</a:t>
            </a:r>
            <a:r>
              <a:rPr lang="en-US" sz="26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a:t>
            </a:r>
            <a:r>
              <a:rPr lang="en-US" sz="2600" dirty="0" smtClean="0">
                <a:solidFill>
                  <a:srgbClr val="FF0000"/>
                </a:solidFill>
                <a:latin typeface="Times New Roman" panose="02020603050405020304" pitchFamily="18" charset="0"/>
                <a:cs typeface="Times New Roman" panose="02020603050405020304" pitchFamily="18" charset="0"/>
              </a:rPr>
              <a:t>n leftmost bits of the address </a:t>
            </a:r>
            <a:r>
              <a:rPr lang="en-US" sz="2600" b="1" dirty="0" err="1"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x.y.z.t</a:t>
            </a:r>
            <a:r>
              <a:rPr lang="en-US" sz="26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define the </a:t>
            </a:r>
            <a:r>
              <a:rPr lang="en-US" sz="2600" dirty="0" smtClean="0">
                <a:solidFill>
                  <a:srgbClr val="FF0000"/>
                </a:solidFill>
                <a:latin typeface="Times New Roman" panose="02020603050405020304" pitchFamily="18" charset="0"/>
                <a:cs typeface="Times New Roman" panose="02020603050405020304" pitchFamily="18" charset="0"/>
              </a:rPr>
              <a:t>network</a:t>
            </a:r>
            <a:r>
              <a:rPr lang="en-US" sz="2600" dirty="0" smtClean="0">
                <a:latin typeface="Times New Roman" panose="02020603050405020304" pitchFamily="18" charset="0"/>
                <a:cs typeface="Times New Roman" panose="02020603050405020304" pitchFamily="18" charset="0"/>
              </a:rPr>
              <a:t> (organization network); the </a:t>
            </a:r>
            <a:r>
              <a:rPr lang="en-US" sz="2600" dirty="0" smtClean="0">
                <a:solidFill>
                  <a:srgbClr val="FF0000"/>
                </a:solidFill>
                <a:latin typeface="Times New Roman" panose="02020603050405020304" pitchFamily="18" charset="0"/>
                <a:cs typeface="Times New Roman" panose="02020603050405020304" pitchFamily="18" charset="0"/>
              </a:rPr>
              <a:t>32 – n </a:t>
            </a:r>
            <a:r>
              <a:rPr lang="en-US" sz="2600" dirty="0" smtClean="0">
                <a:latin typeface="Times New Roman" panose="02020603050405020304" pitchFamily="18" charset="0"/>
                <a:cs typeface="Times New Roman" panose="02020603050405020304" pitchFamily="18" charset="0"/>
              </a:rPr>
              <a:t>rightmost bits define the particular host (computer or router) to the network. </a:t>
            </a:r>
          </a:p>
          <a:p>
            <a:pPr algn="just" eaLnBrk="1" hangingPunct="1">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two common terms are </a:t>
            </a:r>
            <a:r>
              <a:rPr lang="en-US" sz="2600" dirty="0" smtClean="0">
                <a:solidFill>
                  <a:srgbClr val="FF0000"/>
                </a:solidFill>
                <a:latin typeface="Times New Roman" panose="02020603050405020304" pitchFamily="18" charset="0"/>
                <a:cs typeface="Times New Roman" panose="02020603050405020304" pitchFamily="18" charset="0"/>
              </a:rPr>
              <a:t>prefix</a:t>
            </a:r>
            <a:r>
              <a:rPr lang="en-US" sz="2600" dirty="0" smtClean="0">
                <a:latin typeface="Times New Roman" panose="02020603050405020304" pitchFamily="18" charset="0"/>
                <a:cs typeface="Times New Roman" panose="02020603050405020304" pitchFamily="18" charset="0"/>
              </a:rPr>
              <a:t> and </a:t>
            </a:r>
            <a:r>
              <a:rPr lang="en-US" sz="2600" dirty="0" smtClean="0">
                <a:solidFill>
                  <a:srgbClr val="FF0000"/>
                </a:solidFill>
                <a:latin typeface="Times New Roman" panose="02020603050405020304" pitchFamily="18" charset="0"/>
                <a:cs typeface="Times New Roman" panose="02020603050405020304" pitchFamily="18" charset="0"/>
              </a:rPr>
              <a:t>suffix</a:t>
            </a:r>
            <a:r>
              <a:rPr lang="en-US" sz="26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part of the address that defines the network is called the </a:t>
            </a:r>
            <a:r>
              <a:rPr lang="en-US" sz="2600" dirty="0" smtClean="0">
                <a:solidFill>
                  <a:srgbClr val="FF0000"/>
                </a:solidFill>
                <a:latin typeface="Times New Roman" panose="02020603050405020304" pitchFamily="18" charset="0"/>
                <a:cs typeface="Times New Roman" panose="02020603050405020304" pitchFamily="18" charset="0"/>
              </a:rPr>
              <a:t>prefix</a:t>
            </a:r>
            <a:r>
              <a:rPr lang="en-US" sz="2600" dirty="0" smtClean="0">
                <a:latin typeface="Times New Roman" panose="02020603050405020304" pitchFamily="18" charset="0"/>
                <a:cs typeface="Times New Roman" panose="02020603050405020304" pitchFamily="18" charset="0"/>
              </a:rPr>
              <a:t>; the part that defines the host is called the </a:t>
            </a:r>
            <a:r>
              <a:rPr lang="en-US" sz="2600" dirty="0" smtClean="0">
                <a:solidFill>
                  <a:srgbClr val="FF0000"/>
                </a:solidFill>
                <a:latin typeface="Times New Roman" panose="02020603050405020304" pitchFamily="18" charset="0"/>
                <a:cs typeface="Times New Roman" panose="02020603050405020304" pitchFamily="18" charset="0"/>
              </a:rPr>
              <a:t>suffix</a:t>
            </a:r>
            <a:r>
              <a:rPr lang="en-US" sz="2600" dirty="0" smtClean="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2600" dirty="0" smtClean="0">
                <a:latin typeface="Times New Roman" panose="02020603050405020304" pitchFamily="18" charset="0"/>
                <a:cs typeface="Times New Roman" panose="02020603050405020304" pitchFamily="18" charset="0"/>
              </a:rPr>
              <a:t>The prefix is </a:t>
            </a:r>
            <a:r>
              <a:rPr lang="en-US" sz="2600" dirty="0" smtClean="0">
                <a:solidFill>
                  <a:srgbClr val="FF0000"/>
                </a:solidFill>
                <a:latin typeface="Times New Roman" panose="02020603050405020304" pitchFamily="18" charset="0"/>
                <a:cs typeface="Times New Roman" panose="02020603050405020304" pitchFamily="18" charset="0"/>
              </a:rPr>
              <a:t>common to all addresses </a:t>
            </a:r>
            <a:r>
              <a:rPr lang="en-US" sz="2600" dirty="0" smtClean="0">
                <a:latin typeface="Times New Roman" panose="02020603050405020304" pitchFamily="18" charset="0"/>
                <a:cs typeface="Times New Roman" panose="02020603050405020304" pitchFamily="18" charset="0"/>
              </a:rPr>
              <a:t>in the network; the suffix changes from one device to another.</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365125"/>
          </a:xfrm>
        </p:spPr>
        <p:txBody>
          <a:bodyPr/>
          <a:lstStyle/>
          <a:p>
            <a:pPr eaLnBrk="1" hangingPunct="1"/>
            <a:r>
              <a:rPr lang="en-US" sz="2800" b="1" dirty="0" smtClean="0">
                <a:solidFill>
                  <a:srgbClr val="FF0000"/>
                </a:solidFill>
                <a:latin typeface="Times New Roman" panose="02020603050405020304" pitchFamily="18" charset="0"/>
                <a:cs typeface="Times New Roman" panose="02020603050405020304" pitchFamily="18" charset="0"/>
              </a:rPr>
              <a:t>Three-Levels of Hierarchy: Subnetting</a:t>
            </a:r>
          </a:p>
        </p:txBody>
      </p:sp>
      <p:sp>
        <p:nvSpPr>
          <p:cNvPr id="3" name="Content Placeholder 2"/>
          <p:cNvSpPr>
            <a:spLocks noGrp="1"/>
          </p:cNvSpPr>
          <p:nvPr>
            <p:ph idx="1"/>
          </p:nvPr>
        </p:nvSpPr>
        <p:spPr>
          <a:xfrm>
            <a:off x="0" y="365125"/>
            <a:ext cx="9144000" cy="6492875"/>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An organization that is granted a large block of addresses may want to create clusters of networks (called </a:t>
            </a:r>
            <a:r>
              <a:rPr lang="en-US" sz="2400" dirty="0" smtClean="0">
                <a:solidFill>
                  <a:srgbClr val="FF0000"/>
                </a:solidFill>
                <a:latin typeface="Times New Roman" panose="02020603050405020304" pitchFamily="18" charset="0"/>
                <a:cs typeface="Times New Roman" panose="02020603050405020304" pitchFamily="18" charset="0"/>
              </a:rPr>
              <a:t>subnets</a:t>
            </a:r>
            <a:r>
              <a:rPr lang="en-US" sz="2400" dirty="0" smtClean="0">
                <a:latin typeface="Times New Roman" panose="02020603050405020304" pitchFamily="18" charset="0"/>
                <a:cs typeface="Times New Roman" panose="02020603050405020304" pitchFamily="18" charset="0"/>
              </a:rPr>
              <a:t>) and divide the addresses between the different subnets.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rest of the world still sees the organization as </a:t>
            </a:r>
            <a:r>
              <a:rPr lang="en-US" sz="2400" dirty="0" smtClean="0">
                <a:solidFill>
                  <a:srgbClr val="FF0000"/>
                </a:solidFill>
                <a:latin typeface="Times New Roman" panose="02020603050405020304" pitchFamily="18" charset="0"/>
                <a:cs typeface="Times New Roman" panose="02020603050405020304" pitchFamily="18" charset="0"/>
              </a:rPr>
              <a:t>one entity</a:t>
            </a:r>
            <a:r>
              <a:rPr lang="en-US" sz="2400" dirty="0" smtClean="0">
                <a:latin typeface="Times New Roman" panose="02020603050405020304" pitchFamily="18" charset="0"/>
                <a:cs typeface="Times New Roman" panose="02020603050405020304" pitchFamily="18" charset="0"/>
              </a:rPr>
              <a:t>; however, internally there are </a:t>
            </a:r>
            <a:r>
              <a:rPr lang="en-US" sz="2400" dirty="0" smtClean="0">
                <a:solidFill>
                  <a:srgbClr val="FF0000"/>
                </a:solidFill>
                <a:latin typeface="Times New Roman" panose="02020603050405020304" pitchFamily="18" charset="0"/>
                <a:cs typeface="Times New Roman" panose="02020603050405020304" pitchFamily="18" charset="0"/>
              </a:rPr>
              <a:t>several subnets</a:t>
            </a:r>
            <a:r>
              <a:rPr lang="en-US" sz="24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All messages are sent to the router address that connects the organization to the rest of the Internet; the router routes the message to the </a:t>
            </a:r>
            <a:r>
              <a:rPr lang="en-US" sz="2400" dirty="0" smtClean="0">
                <a:solidFill>
                  <a:srgbClr val="FF0000"/>
                </a:solidFill>
                <a:latin typeface="Times New Roman" panose="02020603050405020304" pitchFamily="18" charset="0"/>
                <a:cs typeface="Times New Roman" panose="02020603050405020304" pitchFamily="18" charset="0"/>
              </a:rPr>
              <a:t>appropriate subnets.</a:t>
            </a:r>
            <a:r>
              <a:rPr lang="en-US" sz="24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organization, however, needs to create </a:t>
            </a:r>
            <a:r>
              <a:rPr lang="en-US" sz="2400" dirty="0" smtClean="0">
                <a:solidFill>
                  <a:srgbClr val="FF0000"/>
                </a:solidFill>
                <a:latin typeface="Times New Roman" panose="02020603050405020304" pitchFamily="18" charset="0"/>
                <a:cs typeface="Times New Roman" panose="02020603050405020304" pitchFamily="18" charset="0"/>
              </a:rPr>
              <a:t>small sub blocks </a:t>
            </a:r>
            <a:r>
              <a:rPr lang="en-US" sz="2400" dirty="0" smtClean="0">
                <a:latin typeface="Times New Roman" panose="02020603050405020304" pitchFamily="18" charset="0"/>
                <a:cs typeface="Times New Roman" panose="02020603050405020304" pitchFamily="18" charset="0"/>
              </a:rPr>
              <a:t>of addresses, each assigned to specific </a:t>
            </a:r>
            <a:r>
              <a:rPr lang="en-US" sz="2400" dirty="0" smtClean="0">
                <a:solidFill>
                  <a:srgbClr val="FF0000"/>
                </a:solidFill>
                <a:latin typeface="Times New Roman" panose="02020603050405020304" pitchFamily="18" charset="0"/>
                <a:cs typeface="Times New Roman" panose="02020603050405020304" pitchFamily="18" charset="0"/>
              </a:rPr>
              <a:t>subnets</a:t>
            </a:r>
            <a:r>
              <a:rPr lang="en-US" sz="24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defRPr/>
            </a:pPr>
            <a:r>
              <a:rPr lang="en-US" sz="2400" dirty="0" smtClean="0">
                <a:latin typeface="Times New Roman" panose="02020603050405020304" pitchFamily="18" charset="0"/>
                <a:cs typeface="Times New Roman" panose="02020603050405020304" pitchFamily="18" charset="0"/>
              </a:rPr>
              <a:t>The organization has its own mask; each subnet must also have its own.</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0"/>
            <a:ext cx="8229600" cy="304800"/>
          </a:xfrm>
        </p:spPr>
        <p:txBody>
          <a:bodyPr/>
          <a:lstStyle/>
          <a:p>
            <a:pPr eaLnBrk="1" hangingPunct="1"/>
            <a:r>
              <a:rPr lang="en-US" sz="2800" b="1" dirty="0" smtClean="0">
                <a:solidFill>
                  <a:srgbClr val="9900FF"/>
                </a:solidFill>
                <a:latin typeface="Times New Roman" panose="02020603050405020304" pitchFamily="18" charset="0"/>
                <a:cs typeface="Times New Roman" panose="02020603050405020304" pitchFamily="18" charset="0"/>
              </a:rPr>
              <a:t>Example 7</a:t>
            </a:r>
          </a:p>
        </p:txBody>
      </p:sp>
      <p:sp>
        <p:nvSpPr>
          <p:cNvPr id="3" name="Content Placeholder 2"/>
          <p:cNvSpPr>
            <a:spLocks noGrp="1"/>
          </p:cNvSpPr>
          <p:nvPr>
            <p:ph idx="1"/>
          </p:nvPr>
        </p:nvSpPr>
        <p:spPr>
          <a:xfrm>
            <a:off x="0" y="304800"/>
            <a:ext cx="9144000" cy="6553200"/>
          </a:xfrm>
        </p:spPr>
        <p:txBody>
          <a:bodyPr>
            <a:normAutofit fontScale="92500" lnSpcReduction="10000"/>
          </a:bodyPr>
          <a:lstStyle/>
          <a:p>
            <a:pPr algn="just" eaLnBrk="1" hangingPunct="1">
              <a:lnSpc>
                <a:spcPct val="150000"/>
              </a:lnSpc>
              <a:spcBef>
                <a:spcPts val="0"/>
              </a:spcBef>
              <a:buFont typeface="Wingdings" pitchFamily="2" charset="2"/>
              <a:buChar char="Ø"/>
              <a:defRPr/>
            </a:pPr>
            <a:r>
              <a:rPr lang="en-US" sz="2400" dirty="0" smtClean="0">
                <a:latin typeface="Times New Roman" panose="02020603050405020304" pitchFamily="18" charset="0"/>
                <a:cs typeface="Times New Roman" panose="02020603050405020304" pitchFamily="18" charset="0"/>
              </a:rPr>
              <a:t>Suppose an organization is given the block </a:t>
            </a:r>
            <a:r>
              <a:rPr lang="en-US" sz="2400" dirty="0" smtClean="0">
                <a:solidFill>
                  <a:srgbClr val="FF0000"/>
                </a:solidFill>
                <a:latin typeface="Times New Roman" panose="02020603050405020304" pitchFamily="18" charset="0"/>
                <a:cs typeface="Times New Roman" panose="02020603050405020304" pitchFamily="18" charset="0"/>
              </a:rPr>
              <a:t>17.12.14.0/26</a:t>
            </a:r>
            <a:r>
              <a:rPr lang="en-US" sz="2400" dirty="0" smtClean="0">
                <a:latin typeface="Times New Roman" panose="02020603050405020304" pitchFamily="18" charset="0"/>
                <a:cs typeface="Times New Roman" panose="02020603050405020304" pitchFamily="18" charset="0"/>
              </a:rPr>
              <a:t>, which contains 64 addresses. </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organization has three offices and needs to divide the addresses into </a:t>
            </a:r>
            <a:r>
              <a:rPr lang="en-US" sz="2400" dirty="0" smtClean="0">
                <a:solidFill>
                  <a:srgbClr val="FF0000"/>
                </a:solidFill>
                <a:latin typeface="Times New Roman" panose="02020603050405020304" pitchFamily="18" charset="0"/>
                <a:cs typeface="Times New Roman" panose="02020603050405020304" pitchFamily="18" charset="0"/>
              </a:rPr>
              <a:t>three sub blocks </a:t>
            </a:r>
            <a:r>
              <a:rPr lang="en-US" sz="2400" dirty="0" smtClean="0">
                <a:latin typeface="Times New Roman" panose="02020603050405020304" pitchFamily="18" charset="0"/>
                <a:cs typeface="Times New Roman" panose="02020603050405020304" pitchFamily="18" charset="0"/>
              </a:rPr>
              <a:t>of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a:t>
            </a:r>
            <a:r>
              <a:rPr lang="en-US" sz="2400" dirty="0" smtClean="0">
                <a:latin typeface="Times New Roman" panose="02020603050405020304" pitchFamily="18" charset="0"/>
                <a:cs typeface="Times New Roman" panose="02020603050405020304" pitchFamily="18" charset="0"/>
              </a:rPr>
              <a:t>, and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a:t>
            </a:r>
            <a:r>
              <a:rPr lang="en-US" sz="2400" dirty="0" smtClean="0">
                <a:latin typeface="Times New Roman" panose="02020603050405020304" pitchFamily="18" charset="0"/>
                <a:cs typeface="Times New Roman" panose="02020603050405020304" pitchFamily="18" charset="0"/>
              </a:rPr>
              <a:t> addresses. </a:t>
            </a:r>
          </a:p>
          <a:p>
            <a:pPr algn="just" eaLnBrk="1" hangingPunct="1">
              <a:lnSpc>
                <a:spcPct val="150000"/>
              </a:lnSpc>
              <a:spcBef>
                <a:spcPts val="0"/>
              </a:spcBef>
              <a:buFont typeface="Wingdings" pitchFamily="2" charset="2"/>
              <a:buChar char="Ø"/>
              <a:defRPr/>
            </a:pPr>
            <a:r>
              <a:rPr lang="en-US" sz="2400" dirty="0" smtClean="0">
                <a:latin typeface="Times New Roman" panose="02020603050405020304" pitchFamily="18" charset="0"/>
                <a:cs typeface="Times New Roman" panose="02020603050405020304" pitchFamily="18" charset="0"/>
              </a:rPr>
              <a:t>We can find the new masks by using the following arguments:</a:t>
            </a:r>
          </a:p>
          <a:p>
            <a:pPr marL="736600" lvl="1" indent="-338138" algn="just" eaLnBrk="1" hangingPunct="1">
              <a:lnSpc>
                <a:spcPct val="150000"/>
              </a:lnSpc>
              <a:spcBef>
                <a:spcPts val="0"/>
              </a:spcBef>
              <a:buFont typeface="+mj-lt"/>
              <a:buAutoNum type="arabicPeriod"/>
              <a:defRPr/>
            </a:pPr>
            <a:r>
              <a:rPr lang="en-US" sz="2400" dirty="0" smtClean="0">
                <a:latin typeface="Times New Roman" panose="02020603050405020304" pitchFamily="18" charset="0"/>
                <a:cs typeface="Times New Roman" panose="02020603050405020304" pitchFamily="18" charset="0"/>
              </a:rPr>
              <a:t>Suppose the mask for the first subnet is n1, then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baseline="30000"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32-n1</a:t>
            </a:r>
            <a:r>
              <a:rPr lang="en-US" sz="2400" dirty="0" smtClean="0">
                <a:latin typeface="Times New Roman" panose="02020603050405020304" pitchFamily="18" charset="0"/>
                <a:cs typeface="Times New Roman" panose="02020603050405020304" pitchFamily="18" charset="0"/>
              </a:rPr>
              <a:t> must be 32, which means that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n1 = 27</a:t>
            </a:r>
            <a:r>
              <a:rPr lang="en-US" sz="2400" dirty="0" smtClean="0">
                <a:latin typeface="Times New Roman" panose="02020603050405020304" pitchFamily="18" charset="0"/>
                <a:cs typeface="Times New Roman" panose="02020603050405020304" pitchFamily="18" charset="0"/>
              </a:rPr>
              <a:t>. </a:t>
            </a:r>
          </a:p>
          <a:p>
            <a:pPr marL="736600" lvl="1" indent="-338138" algn="just" eaLnBrk="1" hangingPunct="1">
              <a:lnSpc>
                <a:spcPct val="150000"/>
              </a:lnSpc>
              <a:spcBef>
                <a:spcPts val="0"/>
              </a:spcBef>
              <a:buFont typeface="+mj-lt"/>
              <a:buAutoNum type="arabicPeriod"/>
              <a:defRPr/>
            </a:pPr>
            <a:r>
              <a:rPr lang="en-US" sz="2400" dirty="0" smtClean="0">
                <a:latin typeface="Times New Roman" panose="02020603050405020304" pitchFamily="18" charset="0"/>
                <a:cs typeface="Times New Roman" panose="02020603050405020304" pitchFamily="18" charset="0"/>
              </a:rPr>
              <a:t>Suppose the mask for the second subnet is n2, then 2</a:t>
            </a:r>
            <a:r>
              <a:rPr lang="en-US" sz="2400" baseline="30000" dirty="0" smtClean="0">
                <a:latin typeface="Times New Roman" panose="02020603050405020304" pitchFamily="18" charset="0"/>
                <a:cs typeface="Times New Roman" panose="02020603050405020304" pitchFamily="18" charset="0"/>
              </a:rPr>
              <a:t>32-n2</a:t>
            </a:r>
            <a:r>
              <a:rPr lang="en-US" sz="2400" dirty="0" smtClean="0">
                <a:latin typeface="Times New Roman" panose="02020603050405020304" pitchFamily="18" charset="0"/>
                <a:cs typeface="Times New Roman" panose="02020603050405020304" pitchFamily="18" charset="0"/>
              </a:rPr>
              <a:t> must be 16, which means that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n2 = 28</a:t>
            </a:r>
            <a:r>
              <a:rPr lang="en-US" sz="2400" dirty="0" smtClean="0">
                <a:latin typeface="Times New Roman" panose="02020603050405020304" pitchFamily="18" charset="0"/>
                <a:cs typeface="Times New Roman" panose="02020603050405020304" pitchFamily="18" charset="0"/>
              </a:rPr>
              <a:t>. </a:t>
            </a:r>
          </a:p>
          <a:p>
            <a:pPr marL="736600" lvl="1" indent="-338138" algn="just" eaLnBrk="1" hangingPunct="1">
              <a:lnSpc>
                <a:spcPct val="150000"/>
              </a:lnSpc>
              <a:spcBef>
                <a:spcPts val="0"/>
              </a:spcBef>
              <a:buFont typeface="+mj-lt"/>
              <a:buAutoNum type="arabicPeriod"/>
              <a:defRPr/>
            </a:pPr>
            <a:r>
              <a:rPr lang="en-US" sz="2400" dirty="0" smtClean="0">
                <a:latin typeface="Times New Roman" panose="02020603050405020304" pitchFamily="18" charset="0"/>
                <a:cs typeface="Times New Roman" panose="02020603050405020304" pitchFamily="18" charset="0"/>
              </a:rPr>
              <a:t>Suppose the mask for the third subnet is n3, then 2</a:t>
            </a:r>
            <a:r>
              <a:rPr lang="en-US" sz="2400" baseline="30000" dirty="0" smtClean="0">
                <a:latin typeface="Times New Roman" panose="02020603050405020304" pitchFamily="18" charset="0"/>
                <a:cs typeface="Times New Roman" panose="02020603050405020304" pitchFamily="18" charset="0"/>
              </a:rPr>
              <a:t>32-n3</a:t>
            </a:r>
            <a:r>
              <a:rPr lang="en-US" sz="2400" dirty="0" smtClean="0">
                <a:latin typeface="Times New Roman" panose="02020603050405020304" pitchFamily="18" charset="0"/>
                <a:cs typeface="Times New Roman" panose="02020603050405020304" pitchFamily="18" charset="0"/>
              </a:rPr>
              <a:t> must be 16, which means that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n3 = 28</a:t>
            </a:r>
            <a:r>
              <a:rPr lang="en-US" sz="2400" dirty="0" smtClean="0">
                <a:latin typeface="Times New Roman" panose="02020603050405020304" pitchFamily="18" charset="0"/>
                <a:cs typeface="Times New Roman" panose="02020603050405020304" pitchFamily="18" charset="0"/>
              </a:rPr>
              <a:t>.</a:t>
            </a:r>
          </a:p>
          <a:p>
            <a:pPr marL="400050"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This means that we have the masks </a:t>
            </a:r>
            <a:r>
              <a:rPr lang="en-US" sz="2400" dirty="0" smtClean="0">
                <a:solidFill>
                  <a:srgbClr val="FF00FF"/>
                </a:solidFill>
                <a:latin typeface="Times New Roman" panose="02020603050405020304" pitchFamily="18" charset="0"/>
                <a:cs typeface="Times New Roman" panose="02020603050405020304" pitchFamily="18" charset="0"/>
              </a:rPr>
              <a:t>27, 28, 28 </a:t>
            </a:r>
            <a:r>
              <a:rPr lang="en-US" sz="2400" dirty="0" smtClean="0">
                <a:latin typeface="Times New Roman" panose="02020603050405020304" pitchFamily="18" charset="0"/>
                <a:cs typeface="Times New Roman" panose="02020603050405020304" pitchFamily="18" charset="0"/>
              </a:rPr>
              <a:t>with the organization mask being </a:t>
            </a:r>
            <a:r>
              <a:rPr lang="en-US" sz="2400" dirty="0" smtClean="0">
                <a:solidFill>
                  <a:srgbClr val="FF00FF"/>
                </a:solidFill>
                <a:latin typeface="Times New Roman" panose="02020603050405020304" pitchFamily="18" charset="0"/>
                <a:cs typeface="Times New Roman" panose="02020603050405020304" pitchFamily="18" charset="0"/>
              </a:rPr>
              <a:t>26</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endParaRPr lang="en-US" smtClean="0"/>
          </a:p>
        </p:txBody>
      </p:sp>
      <p:sp>
        <p:nvSpPr>
          <p:cNvPr id="37891" name="Content Placeholder 2"/>
          <p:cNvSpPr>
            <a:spLocks noGrp="1"/>
          </p:cNvSpPr>
          <p:nvPr>
            <p:ph idx="1"/>
          </p:nvPr>
        </p:nvSpPr>
        <p:spPr/>
        <p:txBody>
          <a:bodyPr/>
          <a:lstStyle/>
          <a:p>
            <a:pPr eaLnBrk="1" hangingPunct="1"/>
            <a:endParaRPr lang="en-US" smtClean="0"/>
          </a:p>
        </p:txBody>
      </p:sp>
      <p:pic>
        <p:nvPicPr>
          <p:cNvPr id="37892" name="Picture 6"/>
          <p:cNvPicPr>
            <a:picLocks noChangeAspect="1" noChangeArrowheads="1"/>
          </p:cNvPicPr>
          <p:nvPr/>
        </p:nvPicPr>
        <p:blipFill>
          <a:blip r:embed="rId2"/>
          <a:srcRect/>
          <a:stretch>
            <a:fillRect/>
          </a:stretch>
        </p:blipFill>
        <p:spPr bwMode="auto">
          <a:xfrm>
            <a:off x="533400" y="167148"/>
            <a:ext cx="7896225" cy="655161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rtlCol="0">
            <a:noAutofit/>
          </a:bodyPr>
          <a:lstStyle/>
          <a:p>
            <a:pPr eaLnBrk="1" fontAlgn="auto" hangingPunct="1">
              <a:spcAft>
                <a:spcPts val="0"/>
              </a:spcAft>
              <a:defRPr/>
            </a:pPr>
            <a:r>
              <a:rPr lang="en-US" sz="3200" b="1" dirty="0" smtClean="0">
                <a:solidFill>
                  <a:srgbClr val="6600CC"/>
                </a:solidFill>
                <a:latin typeface="Times New Roman" panose="02020603050405020304" pitchFamily="18" charset="0"/>
                <a:cs typeface="Times New Roman" panose="02020603050405020304" pitchFamily="18" charset="0"/>
              </a:rPr>
              <a:t>IPv4 Addresses </a:t>
            </a:r>
          </a:p>
        </p:txBody>
      </p:sp>
      <p:sp>
        <p:nvSpPr>
          <p:cNvPr id="5123" name="Content Placeholder 2"/>
          <p:cNvSpPr>
            <a:spLocks noGrp="1"/>
          </p:cNvSpPr>
          <p:nvPr>
            <p:ph idx="1"/>
          </p:nvPr>
        </p:nvSpPr>
        <p:spPr>
          <a:xfrm>
            <a:off x="152400" y="381000"/>
            <a:ext cx="8839200" cy="6477000"/>
          </a:xfrm>
        </p:spPr>
        <p:txBody>
          <a:bodyPr/>
          <a:lstStyle/>
          <a:p>
            <a:pPr algn="just" eaLnBrk="1" hangingPunct="1">
              <a:lnSpc>
                <a:spcPct val="150000"/>
              </a:lnSpc>
              <a:spcBef>
                <a:spcPts val="0"/>
              </a:spcBef>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An </a:t>
            </a:r>
            <a:r>
              <a:rPr lang="en-US" sz="3000" b="1" dirty="0" smtClean="0">
                <a:solidFill>
                  <a:srgbClr val="FF0000"/>
                </a:solidFill>
                <a:latin typeface="Times New Roman" panose="02020603050405020304" pitchFamily="18" charset="0"/>
                <a:cs typeface="Times New Roman" panose="02020603050405020304" pitchFamily="18" charset="0"/>
              </a:rPr>
              <a:t>IPv4</a:t>
            </a:r>
            <a:r>
              <a:rPr lang="en-US" sz="3000" dirty="0" smtClean="0">
                <a:latin typeface="Times New Roman" panose="02020603050405020304" pitchFamily="18" charset="0"/>
                <a:cs typeface="Times New Roman" panose="02020603050405020304" pitchFamily="18" charset="0"/>
              </a:rPr>
              <a:t> address is a </a:t>
            </a:r>
            <a:r>
              <a:rPr lang="en-US" sz="3000" b="1" dirty="0" smtClean="0">
                <a:solidFill>
                  <a:srgbClr val="FF0000"/>
                </a:solidFill>
                <a:latin typeface="Times New Roman" panose="02020603050405020304" pitchFamily="18" charset="0"/>
                <a:cs typeface="Times New Roman" panose="02020603050405020304" pitchFamily="18" charset="0"/>
              </a:rPr>
              <a:t>32-bit</a:t>
            </a:r>
            <a:r>
              <a:rPr lang="en-US" sz="3000" b="1"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address that </a:t>
            </a:r>
            <a:r>
              <a:rPr lang="en-US" sz="3000" b="1" dirty="0" smtClean="0">
                <a:latin typeface="Times New Roman" panose="02020603050405020304" pitchFamily="18" charset="0"/>
                <a:cs typeface="Times New Roman" panose="02020603050405020304" pitchFamily="18" charset="0"/>
              </a:rPr>
              <a:t>uniquely</a:t>
            </a:r>
            <a:r>
              <a:rPr lang="en-US" sz="3000" dirty="0" smtClean="0">
                <a:latin typeface="Times New Roman" panose="02020603050405020304" pitchFamily="18" charset="0"/>
                <a:cs typeface="Times New Roman" panose="02020603050405020304" pitchFamily="18" charset="0"/>
              </a:rPr>
              <a:t> and </a:t>
            </a:r>
            <a:r>
              <a:rPr lang="en-US" sz="3000" b="1" dirty="0" smtClean="0">
                <a:latin typeface="Times New Roman" panose="02020603050405020304" pitchFamily="18" charset="0"/>
                <a:cs typeface="Times New Roman" panose="02020603050405020304" pitchFamily="18" charset="0"/>
              </a:rPr>
              <a:t>universally</a:t>
            </a:r>
            <a:r>
              <a:rPr lang="en-US" sz="3000"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defines</a:t>
            </a:r>
            <a:r>
              <a:rPr lang="en-US" sz="3000" dirty="0" smtClean="0">
                <a:latin typeface="Times New Roman" panose="02020603050405020304" pitchFamily="18" charset="0"/>
                <a:cs typeface="Times New Roman" panose="02020603050405020304" pitchFamily="18" charset="0"/>
              </a:rPr>
              <a:t> the </a:t>
            </a:r>
            <a:r>
              <a:rPr lang="en-US" sz="3000" b="1" dirty="0" smtClean="0">
                <a:solidFill>
                  <a:srgbClr val="FF0000"/>
                </a:solidFill>
                <a:latin typeface="Times New Roman" panose="02020603050405020304" pitchFamily="18" charset="0"/>
                <a:cs typeface="Times New Roman" panose="02020603050405020304" pitchFamily="18" charset="0"/>
              </a:rPr>
              <a:t>connection</a:t>
            </a:r>
            <a:r>
              <a:rPr lang="en-US" sz="3000" dirty="0" smtClean="0">
                <a:latin typeface="Times New Roman" panose="02020603050405020304" pitchFamily="18" charset="0"/>
                <a:cs typeface="Times New Roman" panose="02020603050405020304" pitchFamily="18" charset="0"/>
              </a:rPr>
              <a:t> of a </a:t>
            </a:r>
            <a:r>
              <a:rPr lang="en-US" sz="3000" b="1" dirty="0" smtClean="0">
                <a:solidFill>
                  <a:srgbClr val="FF0000"/>
                </a:solidFill>
                <a:latin typeface="Times New Roman" panose="02020603050405020304" pitchFamily="18" charset="0"/>
                <a:cs typeface="Times New Roman" panose="02020603050405020304" pitchFamily="18" charset="0"/>
              </a:rPr>
              <a:t>device</a:t>
            </a:r>
            <a:r>
              <a:rPr lang="en-US" sz="3000"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for example</a:t>
            </a:r>
            <a:r>
              <a:rPr lang="en-US" sz="3000" dirty="0" smtClean="0">
                <a:latin typeface="Times New Roman" panose="02020603050405020304" pitchFamily="18" charset="0"/>
                <a:cs typeface="Times New Roman" panose="02020603050405020304" pitchFamily="18" charset="0"/>
              </a:rPr>
              <a:t>, a </a:t>
            </a:r>
            <a:r>
              <a:rPr lang="en-US" sz="3000" b="1" dirty="0" smtClean="0">
                <a:solidFill>
                  <a:srgbClr val="9900FF"/>
                </a:solidFill>
                <a:latin typeface="Times New Roman" panose="02020603050405020304" pitchFamily="18" charset="0"/>
                <a:cs typeface="Times New Roman" panose="02020603050405020304" pitchFamily="18" charset="0"/>
              </a:rPr>
              <a:t>computer</a:t>
            </a:r>
            <a:r>
              <a:rPr lang="en-US" sz="3000" dirty="0" smtClean="0">
                <a:latin typeface="Times New Roman" panose="02020603050405020304" pitchFamily="18" charset="0"/>
                <a:cs typeface="Times New Roman" panose="02020603050405020304" pitchFamily="18" charset="0"/>
              </a:rPr>
              <a:t> or a </a:t>
            </a:r>
            <a:r>
              <a:rPr lang="en-US" sz="3000" b="1" dirty="0" smtClean="0">
                <a:solidFill>
                  <a:srgbClr val="9900FF"/>
                </a:solidFill>
                <a:latin typeface="Times New Roman" panose="02020603050405020304" pitchFamily="18" charset="0"/>
                <a:cs typeface="Times New Roman" panose="02020603050405020304" pitchFamily="18" charset="0"/>
              </a:rPr>
              <a:t>router</a:t>
            </a:r>
            <a:r>
              <a:rPr lang="en-US" sz="3000" dirty="0" smtClean="0">
                <a:latin typeface="Times New Roman" panose="02020603050405020304" pitchFamily="18" charset="0"/>
                <a:cs typeface="Times New Roman" panose="02020603050405020304" pitchFamily="18" charset="0"/>
              </a:rPr>
              <a:t>) to the </a:t>
            </a:r>
            <a:r>
              <a:rPr lang="en-US" sz="3000" b="1" dirty="0" smtClean="0">
                <a:solidFill>
                  <a:srgbClr val="006600"/>
                </a:solidFill>
                <a:latin typeface="Times New Roman" panose="02020603050405020304" pitchFamily="18" charset="0"/>
                <a:cs typeface="Times New Roman" panose="02020603050405020304" pitchFamily="18" charset="0"/>
              </a:rPr>
              <a:t>Internet</a:t>
            </a:r>
            <a:r>
              <a:rPr lang="en-US" sz="30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3000" b="1" dirty="0" smtClean="0">
                <a:latin typeface="Times New Roman" panose="02020603050405020304" pitchFamily="18" charset="0"/>
                <a:cs typeface="Times New Roman" panose="02020603050405020304" pitchFamily="18" charset="0"/>
              </a:rPr>
              <a:t>IPv4 addresses </a:t>
            </a:r>
            <a:r>
              <a:rPr lang="en-US" sz="3000" dirty="0" smtClean="0">
                <a:latin typeface="Times New Roman" panose="02020603050405020304" pitchFamily="18" charset="0"/>
                <a:cs typeface="Times New Roman" panose="02020603050405020304" pitchFamily="18" charset="0"/>
              </a:rPr>
              <a:t>are </a:t>
            </a:r>
            <a:r>
              <a:rPr lang="en-US" sz="3000" b="1" dirty="0" smtClean="0">
                <a:solidFill>
                  <a:srgbClr val="FF0000"/>
                </a:solidFill>
                <a:latin typeface="Times New Roman" panose="02020603050405020304" pitchFamily="18" charset="0"/>
                <a:cs typeface="Times New Roman" panose="02020603050405020304" pitchFamily="18" charset="0"/>
              </a:rPr>
              <a:t>unique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and</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universal</a:t>
            </a:r>
            <a:r>
              <a:rPr lang="en-US" sz="30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ü"/>
            </a:pPr>
            <a:r>
              <a:rPr lang="en-US" sz="3000" dirty="0" smtClean="0">
                <a:latin typeface="Times New Roman" panose="02020603050405020304" pitchFamily="18" charset="0"/>
                <a:cs typeface="Times New Roman" panose="02020603050405020304" pitchFamily="18" charset="0"/>
              </a:rPr>
              <a:t>They are </a:t>
            </a:r>
            <a:r>
              <a:rPr lang="en-US" sz="3000" b="1" dirty="0" smtClean="0">
                <a:solidFill>
                  <a:srgbClr val="0000CC"/>
                </a:solidFill>
                <a:latin typeface="Times New Roman" panose="02020603050405020304" pitchFamily="18" charset="0"/>
                <a:cs typeface="Times New Roman" panose="02020603050405020304" pitchFamily="18" charset="0"/>
              </a:rPr>
              <a:t>unique</a:t>
            </a:r>
            <a:r>
              <a:rPr lang="en-US" sz="3000" dirty="0" smtClean="0">
                <a:latin typeface="Times New Roman" panose="02020603050405020304" pitchFamily="18" charset="0"/>
                <a:cs typeface="Times New Roman" panose="02020603050405020304" pitchFamily="18" charset="0"/>
              </a:rPr>
              <a:t> in the </a:t>
            </a:r>
            <a:r>
              <a:rPr lang="en-US" sz="3000" b="1" dirty="0" smtClean="0">
                <a:solidFill>
                  <a:srgbClr val="0000CC"/>
                </a:solidFill>
                <a:latin typeface="Times New Roman" panose="02020603050405020304" pitchFamily="18" charset="0"/>
                <a:cs typeface="Times New Roman" panose="02020603050405020304" pitchFamily="18" charset="0"/>
              </a:rPr>
              <a:t>sense</a:t>
            </a:r>
            <a:r>
              <a:rPr lang="en-US" sz="3000" dirty="0" smtClean="0">
                <a:latin typeface="Times New Roman" panose="02020603050405020304" pitchFamily="18" charset="0"/>
                <a:cs typeface="Times New Roman" panose="02020603050405020304" pitchFamily="18" charset="0"/>
              </a:rPr>
              <a:t> that </a:t>
            </a:r>
            <a:r>
              <a:rPr lang="en-US" sz="3000" b="1" dirty="0" smtClean="0">
                <a:latin typeface="Times New Roman" panose="02020603050405020304" pitchFamily="18" charset="0"/>
                <a:cs typeface="Times New Roman" panose="02020603050405020304" pitchFamily="18" charset="0"/>
              </a:rPr>
              <a:t>each address </a:t>
            </a:r>
            <a:r>
              <a:rPr lang="en-US" sz="3000" dirty="0" smtClean="0">
                <a:latin typeface="Times New Roman" panose="02020603050405020304" pitchFamily="18" charset="0"/>
                <a:cs typeface="Times New Roman" panose="02020603050405020304" pitchFamily="18" charset="0"/>
              </a:rPr>
              <a:t>defines </a:t>
            </a:r>
            <a:r>
              <a:rPr lang="en-US" sz="3000" b="1" dirty="0" smtClean="0">
                <a:solidFill>
                  <a:srgbClr val="6600CC"/>
                </a:solidFill>
                <a:latin typeface="Times New Roman" panose="02020603050405020304" pitchFamily="18" charset="0"/>
                <a:cs typeface="Times New Roman" panose="02020603050405020304" pitchFamily="18" charset="0"/>
              </a:rPr>
              <a:t>one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and</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6600CC"/>
                </a:solidFill>
                <a:latin typeface="Times New Roman" panose="02020603050405020304" pitchFamily="18" charset="0"/>
                <a:cs typeface="Times New Roman" panose="02020603050405020304" pitchFamily="18" charset="0"/>
              </a:rPr>
              <a:t>only</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6600CC"/>
                </a:solidFill>
                <a:latin typeface="Times New Roman" panose="02020603050405020304" pitchFamily="18" charset="0"/>
                <a:cs typeface="Times New Roman" panose="02020603050405020304" pitchFamily="18" charset="0"/>
              </a:rPr>
              <a:t>one</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6600CC"/>
                </a:solidFill>
                <a:latin typeface="Times New Roman" panose="02020603050405020304" pitchFamily="18" charset="0"/>
                <a:cs typeface="Times New Roman" panose="02020603050405020304" pitchFamily="18" charset="0"/>
              </a:rPr>
              <a:t>connection</a:t>
            </a:r>
            <a:r>
              <a:rPr lang="en-US" sz="3000" dirty="0" smtClean="0">
                <a:latin typeface="Times New Roman" panose="02020603050405020304" pitchFamily="18" charset="0"/>
                <a:cs typeface="Times New Roman" panose="02020603050405020304" pitchFamily="18" charset="0"/>
              </a:rPr>
              <a:t> to the </a:t>
            </a:r>
            <a:r>
              <a:rPr lang="en-US" sz="3000" b="1" dirty="0" smtClean="0">
                <a:solidFill>
                  <a:srgbClr val="6600CC"/>
                </a:solidFill>
                <a:latin typeface="Times New Roman" panose="02020603050405020304" pitchFamily="18" charset="0"/>
                <a:cs typeface="Times New Roman" panose="02020603050405020304" pitchFamily="18" charset="0"/>
              </a:rPr>
              <a:t>Internet</a:t>
            </a:r>
            <a:r>
              <a:rPr lang="en-US" sz="30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3000" b="1" dirty="0" smtClean="0">
                <a:latin typeface="Times New Roman" panose="02020603050405020304" pitchFamily="18" charset="0"/>
                <a:cs typeface="Times New Roman" panose="02020603050405020304" pitchFamily="18" charset="0"/>
              </a:rPr>
              <a:t>Two devices </a:t>
            </a:r>
            <a:r>
              <a:rPr lang="en-US" sz="3000" dirty="0" smtClean="0">
                <a:latin typeface="Times New Roman" panose="02020603050405020304" pitchFamily="18" charset="0"/>
                <a:cs typeface="Times New Roman" panose="02020603050405020304" pitchFamily="18" charset="0"/>
              </a:rPr>
              <a:t>on the </a:t>
            </a:r>
            <a:r>
              <a:rPr lang="en-US" sz="3000" b="1" dirty="0" smtClean="0">
                <a:latin typeface="Times New Roman" panose="02020603050405020304" pitchFamily="18" charset="0"/>
                <a:cs typeface="Times New Roman" panose="02020603050405020304" pitchFamily="18" charset="0"/>
              </a:rPr>
              <a:t>Internet</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can never </a:t>
            </a:r>
            <a:r>
              <a:rPr lang="en-US" sz="3000" dirty="0" smtClean="0">
                <a:latin typeface="Times New Roman" panose="02020603050405020304" pitchFamily="18" charset="0"/>
                <a:cs typeface="Times New Roman" panose="02020603050405020304" pitchFamily="18" charset="0"/>
              </a:rPr>
              <a:t>have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the</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same address at the same time</a:t>
            </a:r>
            <a:r>
              <a:rPr lang="en-US" sz="3000" dirty="0" smtClean="0">
                <a:solidFill>
                  <a:srgbClr val="FF0000"/>
                </a:solidFill>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pPr>
            <a:endParaRPr lang="en-US" sz="3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81000"/>
          </a:xfrm>
        </p:spPr>
        <p:txBody>
          <a:bodyPr/>
          <a:lstStyle/>
          <a:p>
            <a:pPr eaLnBrk="1" hangingPunct="1">
              <a:defRPr/>
            </a:pPr>
            <a:r>
              <a:rPr lang="en-US" sz="2800" b="1" dirty="0" smtClean="0">
                <a:solidFill>
                  <a:srgbClr val="6600CC"/>
                </a:solidFill>
                <a:latin typeface="Times New Roman" panose="02020603050405020304" pitchFamily="18" charset="0"/>
                <a:cs typeface="Times New Roman" panose="02020603050405020304" pitchFamily="18" charset="0"/>
              </a:rPr>
              <a:t>More Levels of Hierarchy</a:t>
            </a:r>
            <a:endParaRPr lang="en-US" sz="2800" b="1" dirty="0">
              <a:solidFill>
                <a:srgbClr val="66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067800" cy="6416675"/>
          </a:xfrm>
        </p:spPr>
        <p:txBody>
          <a:bodyPr>
            <a:normAutofit/>
          </a:bodyPr>
          <a:lstStyle/>
          <a:p>
            <a:pPr algn="just" eaLnBrk="1" hangingPunct="1">
              <a:lnSpc>
                <a:spcPct val="120000"/>
              </a:lnSpc>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The structure of classless addressing does not restrict the number of hierarchical levels. </a:t>
            </a:r>
          </a:p>
          <a:p>
            <a:pPr algn="just" eaLnBrk="1" hangingPunct="1">
              <a:lnSpc>
                <a:spcPct val="120000"/>
              </a:lnSpc>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An organization can divide the granted block of addresses into sub blocks. </a:t>
            </a:r>
          </a:p>
          <a:p>
            <a:pPr algn="just" eaLnBrk="1" hangingPunct="1">
              <a:lnSpc>
                <a:spcPct val="120000"/>
              </a:lnSpc>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Each sub block can in turn be divided into </a:t>
            </a:r>
            <a:r>
              <a:rPr lang="en-US" sz="2300" dirty="0" smtClean="0">
                <a:solidFill>
                  <a:srgbClr val="FF0000"/>
                </a:solidFill>
                <a:latin typeface="Times New Roman" panose="02020603050405020304" pitchFamily="18" charset="0"/>
                <a:cs typeface="Times New Roman" panose="02020603050405020304" pitchFamily="18" charset="0"/>
              </a:rPr>
              <a:t>smaller</a:t>
            </a:r>
            <a:r>
              <a:rPr lang="en-US" sz="2300" dirty="0" smtClean="0">
                <a:solidFill>
                  <a:srgbClr val="FF00FF"/>
                </a:solidFill>
                <a:latin typeface="Times New Roman" panose="02020603050405020304" pitchFamily="18" charset="0"/>
                <a:cs typeface="Times New Roman" panose="02020603050405020304" pitchFamily="18" charset="0"/>
              </a:rPr>
              <a:t> </a:t>
            </a:r>
            <a:r>
              <a:rPr lang="en-US" sz="2300" dirty="0" smtClean="0">
                <a:solidFill>
                  <a:srgbClr val="FF0000"/>
                </a:solidFill>
                <a:latin typeface="Times New Roman" panose="02020603050405020304" pitchFamily="18" charset="0"/>
                <a:cs typeface="Times New Roman" panose="02020603050405020304" pitchFamily="18" charset="0"/>
              </a:rPr>
              <a:t>sub blocks</a:t>
            </a:r>
            <a:r>
              <a:rPr lang="en-US" sz="2300" dirty="0" smtClean="0">
                <a:latin typeface="Times New Roman" panose="02020603050405020304" pitchFamily="18" charset="0"/>
                <a:cs typeface="Times New Roman" panose="02020603050405020304" pitchFamily="18" charset="0"/>
              </a:rPr>
              <a:t>. And so on. </a:t>
            </a:r>
          </a:p>
          <a:p>
            <a:pPr algn="just" eaLnBrk="1" hangingPunct="1">
              <a:lnSpc>
                <a:spcPct val="120000"/>
              </a:lnSpc>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One example of this is seen in the </a:t>
            </a:r>
            <a:r>
              <a:rPr lang="en-US" sz="2300" dirty="0" smtClean="0">
                <a:solidFill>
                  <a:srgbClr val="FF0000"/>
                </a:solidFill>
                <a:latin typeface="Times New Roman" panose="02020603050405020304" pitchFamily="18" charset="0"/>
                <a:cs typeface="Times New Roman" panose="02020603050405020304" pitchFamily="18" charset="0"/>
              </a:rPr>
              <a:t>ISPs</a:t>
            </a:r>
            <a:r>
              <a:rPr lang="en-US" sz="2300" dirty="0" smtClean="0">
                <a:latin typeface="Times New Roman" panose="02020603050405020304" pitchFamily="18" charset="0"/>
                <a:cs typeface="Times New Roman" panose="02020603050405020304" pitchFamily="18" charset="0"/>
              </a:rPr>
              <a:t>. A </a:t>
            </a:r>
            <a:r>
              <a:rPr lang="en-US" sz="2300" dirty="0" smtClean="0">
                <a:solidFill>
                  <a:srgbClr val="FF0000"/>
                </a:solidFill>
                <a:latin typeface="Times New Roman" panose="02020603050405020304" pitchFamily="18" charset="0"/>
                <a:cs typeface="Times New Roman" panose="02020603050405020304" pitchFamily="18" charset="0"/>
              </a:rPr>
              <a:t>national ISP </a:t>
            </a:r>
            <a:r>
              <a:rPr lang="en-US" sz="2300" dirty="0" smtClean="0">
                <a:latin typeface="Times New Roman" panose="02020603050405020304" pitchFamily="18" charset="0"/>
                <a:cs typeface="Times New Roman" panose="02020603050405020304" pitchFamily="18" charset="0"/>
              </a:rPr>
              <a:t>can divide a granted large block into smaller blocks and assign each of them to a </a:t>
            </a:r>
            <a:r>
              <a:rPr lang="en-US" sz="2300" dirty="0" smtClean="0">
                <a:solidFill>
                  <a:srgbClr val="FF0000"/>
                </a:solidFill>
                <a:latin typeface="Times New Roman" panose="02020603050405020304" pitchFamily="18" charset="0"/>
                <a:cs typeface="Times New Roman" panose="02020603050405020304" pitchFamily="18" charset="0"/>
              </a:rPr>
              <a:t>regional ISP</a:t>
            </a:r>
            <a:r>
              <a:rPr lang="en-US" sz="2300" dirty="0" smtClean="0">
                <a:latin typeface="Times New Roman" panose="02020603050405020304" pitchFamily="18" charset="0"/>
                <a:cs typeface="Times New Roman" panose="02020603050405020304" pitchFamily="18" charset="0"/>
              </a:rPr>
              <a:t>. A </a:t>
            </a:r>
            <a:r>
              <a:rPr lang="en-US" sz="2300" dirty="0" smtClean="0">
                <a:solidFill>
                  <a:srgbClr val="FF0000"/>
                </a:solidFill>
                <a:latin typeface="Times New Roman" panose="02020603050405020304" pitchFamily="18" charset="0"/>
                <a:cs typeface="Times New Roman" panose="02020603050405020304" pitchFamily="18" charset="0"/>
              </a:rPr>
              <a:t>regional ISP </a:t>
            </a:r>
            <a:r>
              <a:rPr lang="en-US" sz="2300" dirty="0" smtClean="0">
                <a:latin typeface="Times New Roman" panose="02020603050405020304" pitchFamily="18" charset="0"/>
                <a:cs typeface="Times New Roman" panose="02020603050405020304" pitchFamily="18" charset="0"/>
              </a:rPr>
              <a:t>can divide the block received from the national ISP into smaller blocks and assign each one to a </a:t>
            </a:r>
            <a:r>
              <a:rPr lang="en-US" sz="2300" dirty="0" smtClean="0">
                <a:solidFill>
                  <a:srgbClr val="FF0000"/>
                </a:solidFill>
                <a:latin typeface="Times New Roman" panose="02020603050405020304" pitchFamily="18" charset="0"/>
                <a:cs typeface="Times New Roman" panose="02020603050405020304" pitchFamily="18" charset="0"/>
              </a:rPr>
              <a:t>local ISP</a:t>
            </a:r>
            <a:r>
              <a:rPr lang="en-US" sz="2300" dirty="0" smtClean="0">
                <a:latin typeface="Times New Roman" panose="02020603050405020304" pitchFamily="18" charset="0"/>
                <a:cs typeface="Times New Roman" panose="02020603050405020304" pitchFamily="18" charset="0"/>
              </a:rPr>
              <a:t>. </a:t>
            </a:r>
          </a:p>
          <a:p>
            <a:pPr algn="just" eaLnBrk="1" hangingPunct="1">
              <a:lnSpc>
                <a:spcPct val="120000"/>
              </a:lnSpc>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A </a:t>
            </a:r>
            <a:r>
              <a:rPr lang="en-US" sz="2300" dirty="0" smtClean="0">
                <a:solidFill>
                  <a:srgbClr val="FF0000"/>
                </a:solidFill>
                <a:latin typeface="Times New Roman" panose="02020603050405020304" pitchFamily="18" charset="0"/>
                <a:cs typeface="Times New Roman" panose="02020603050405020304" pitchFamily="18" charset="0"/>
              </a:rPr>
              <a:t>local ISP </a:t>
            </a:r>
            <a:r>
              <a:rPr lang="en-US" sz="2300" dirty="0" smtClean="0">
                <a:latin typeface="Times New Roman" panose="02020603050405020304" pitchFamily="18" charset="0"/>
                <a:cs typeface="Times New Roman" panose="02020603050405020304" pitchFamily="18" charset="0"/>
              </a:rPr>
              <a:t>can divide the block received from the regional ISP into smaller blocks and assign each one to a </a:t>
            </a:r>
            <a:r>
              <a:rPr lang="en-US" sz="2300" dirty="0" smtClean="0">
                <a:solidFill>
                  <a:srgbClr val="FF0000"/>
                </a:solidFill>
                <a:latin typeface="Times New Roman" panose="02020603050405020304" pitchFamily="18" charset="0"/>
                <a:cs typeface="Times New Roman" panose="02020603050405020304" pitchFamily="18" charset="0"/>
              </a:rPr>
              <a:t>different organization</a:t>
            </a:r>
            <a:r>
              <a:rPr lang="en-US" sz="2300" dirty="0" smtClean="0">
                <a:latin typeface="Times New Roman" panose="02020603050405020304" pitchFamily="18" charset="0"/>
                <a:cs typeface="Times New Roman" panose="02020603050405020304" pitchFamily="18" charset="0"/>
              </a:rPr>
              <a:t>. </a:t>
            </a:r>
          </a:p>
          <a:p>
            <a:pPr algn="just" eaLnBrk="1" hangingPunct="1">
              <a:lnSpc>
                <a:spcPct val="120000"/>
              </a:lnSpc>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Finally, an organization can divide the received block and make </a:t>
            </a:r>
            <a:r>
              <a:rPr lang="en-US" sz="2300" dirty="0" smtClean="0">
                <a:solidFill>
                  <a:srgbClr val="FF0000"/>
                </a:solidFill>
                <a:latin typeface="Times New Roman" panose="02020603050405020304" pitchFamily="18" charset="0"/>
                <a:cs typeface="Times New Roman" panose="02020603050405020304" pitchFamily="18" charset="0"/>
              </a:rPr>
              <a:t>several subnets out of it</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 y="0"/>
            <a:ext cx="8229600" cy="304800"/>
          </a:xfrm>
        </p:spPr>
        <p:txBody>
          <a:bodyPr/>
          <a:lstStyle/>
          <a:p>
            <a:pPr eaLnBrk="1" hangingPunct="1"/>
            <a:r>
              <a:rPr lang="en-US" sz="3200" b="1" dirty="0" smtClean="0">
                <a:solidFill>
                  <a:srgbClr val="FF0000"/>
                </a:solidFill>
                <a:latin typeface="Times New Roman" panose="02020603050405020304" pitchFamily="18" charset="0"/>
                <a:cs typeface="Times New Roman" panose="02020603050405020304" pitchFamily="18" charset="0"/>
              </a:rPr>
              <a:t>Address Allocation</a:t>
            </a:r>
          </a:p>
        </p:txBody>
      </p:sp>
      <p:sp>
        <p:nvSpPr>
          <p:cNvPr id="3" name="Content Placeholder 2"/>
          <p:cNvSpPr>
            <a:spLocks noGrp="1"/>
          </p:cNvSpPr>
          <p:nvPr>
            <p:ph idx="1"/>
          </p:nvPr>
        </p:nvSpPr>
        <p:spPr>
          <a:xfrm>
            <a:off x="0" y="304799"/>
            <a:ext cx="9144000" cy="6553201"/>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The next issue in classless addressing is address allocation. How are the blocks allocated? </a:t>
            </a:r>
          </a:p>
          <a:p>
            <a:pPr algn="just" eaLnBrk="1" hangingPunct="1">
              <a:lnSpc>
                <a:spcPct val="150000"/>
              </a:lnSpc>
              <a:spcBef>
                <a:spcPts val="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The ultimate responsibility of address allocation is given to a </a:t>
            </a:r>
            <a:r>
              <a:rPr lang="en-US" sz="2200" dirty="0" smtClean="0">
                <a:solidFill>
                  <a:srgbClr val="FF0000"/>
                </a:solidFill>
                <a:latin typeface="Times New Roman" panose="02020603050405020304" pitchFamily="18" charset="0"/>
                <a:cs typeface="Times New Roman" panose="02020603050405020304" pitchFamily="18" charset="0"/>
              </a:rPr>
              <a:t>global authority </a:t>
            </a:r>
            <a:r>
              <a:rPr lang="en-US" sz="2200" dirty="0" smtClean="0">
                <a:latin typeface="Times New Roman" panose="02020603050405020304" pitchFamily="18" charset="0"/>
                <a:cs typeface="Times New Roman" panose="02020603050405020304" pitchFamily="18" charset="0"/>
              </a:rPr>
              <a:t>called the </a:t>
            </a:r>
            <a:r>
              <a:rPr lang="en-US" sz="2200" b="1" dirty="0" smtClean="0">
                <a:latin typeface="Times New Roman" panose="02020603050405020304" pitchFamily="18" charset="0"/>
                <a:cs typeface="Times New Roman" panose="02020603050405020304" pitchFamily="18" charset="0"/>
              </a:rPr>
              <a:t>Internet Corporation for Assigned Names and Addresses (</a:t>
            </a:r>
            <a:r>
              <a:rPr lang="en-US" sz="2200" b="1" dirty="0" smtClean="0">
                <a:solidFill>
                  <a:srgbClr val="FF0000"/>
                </a:solidFill>
                <a:latin typeface="Times New Roman" panose="02020603050405020304" pitchFamily="18" charset="0"/>
                <a:cs typeface="Times New Roman" panose="02020603050405020304" pitchFamily="18" charset="0"/>
              </a:rPr>
              <a:t>ICANN</a:t>
            </a:r>
            <a:r>
              <a:rPr lang="en-US" sz="2200" b="1"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However, ICANN does not normally allocate addresses to </a:t>
            </a:r>
            <a:r>
              <a:rPr lang="en-US" sz="2200" dirty="0" smtClean="0">
                <a:solidFill>
                  <a:srgbClr val="FF0000"/>
                </a:solidFill>
                <a:latin typeface="Times New Roman" panose="02020603050405020304" pitchFamily="18" charset="0"/>
                <a:cs typeface="Times New Roman" panose="02020603050405020304" pitchFamily="18" charset="0"/>
              </a:rPr>
              <a:t>individual organizations</a:t>
            </a:r>
            <a:r>
              <a:rPr lang="en-US" sz="2200" dirty="0" smtClean="0">
                <a:latin typeface="Times New Roman" panose="02020603050405020304" pitchFamily="18" charset="0"/>
                <a:cs typeface="Times New Roman" panose="02020603050405020304" pitchFamily="18" charset="0"/>
              </a:rPr>
              <a:t>. It assigns a large block of addresses </a:t>
            </a:r>
            <a:r>
              <a:rPr lang="en-US" sz="2200" dirty="0" smtClean="0">
                <a:solidFill>
                  <a:srgbClr val="FF0000"/>
                </a:solidFill>
                <a:latin typeface="Times New Roman" panose="02020603050405020304" pitchFamily="18" charset="0"/>
                <a:cs typeface="Times New Roman" panose="02020603050405020304" pitchFamily="18" charset="0"/>
              </a:rPr>
              <a:t>to an ISP</a:t>
            </a:r>
            <a:r>
              <a:rPr lang="en-US" sz="22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Each ISP, in turn, divides its assigned block into smaller sub blocks and grants the sub blocks to its customers. </a:t>
            </a:r>
          </a:p>
          <a:p>
            <a:pPr algn="just" eaLnBrk="1" hangingPunct="1">
              <a:lnSpc>
                <a:spcPct val="150000"/>
              </a:lnSpc>
              <a:spcBef>
                <a:spcPts val="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In other words, an ISP receives one large block to be distributed to its </a:t>
            </a:r>
            <a:r>
              <a:rPr lang="en-US" sz="2200" dirty="0" smtClean="0">
                <a:solidFill>
                  <a:srgbClr val="FF0000"/>
                </a:solidFill>
                <a:latin typeface="Times New Roman" panose="02020603050405020304" pitchFamily="18" charset="0"/>
                <a:cs typeface="Times New Roman" panose="02020603050405020304" pitchFamily="18" charset="0"/>
              </a:rPr>
              <a:t>Internet users</a:t>
            </a:r>
            <a:r>
              <a:rPr lang="en-US" sz="2200" dirty="0" smtClean="0">
                <a:latin typeface="Times New Roman" panose="02020603050405020304" pitchFamily="18" charset="0"/>
                <a:cs typeface="Times New Roman" panose="02020603050405020304" pitchFamily="18" charset="0"/>
              </a:rPr>
              <a:t>. This is called </a:t>
            </a:r>
            <a:r>
              <a:rPr lang="en-US" sz="2200" b="1" dirty="0" smtClean="0">
                <a:solidFill>
                  <a:srgbClr val="FF0000"/>
                </a:solidFill>
                <a:latin typeface="Times New Roman" panose="02020603050405020304" pitchFamily="18" charset="0"/>
                <a:cs typeface="Times New Roman" panose="02020603050405020304" pitchFamily="18" charset="0"/>
              </a:rPr>
              <a:t>address aggregation</a:t>
            </a: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FF00FF"/>
                </a:solidFill>
                <a:latin typeface="Times New Roman" panose="02020603050405020304" pitchFamily="18" charset="0"/>
                <a:cs typeface="Times New Roman" panose="02020603050405020304" pitchFamily="18" charset="0"/>
              </a:rPr>
              <a:t>many blocks of addresses are aggregated in one block and granted to one ISP</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21232" y="1"/>
            <a:ext cx="8229600" cy="380999"/>
          </a:xfrm>
        </p:spPr>
        <p:txBody>
          <a:bodyPr/>
          <a:lstStyle/>
          <a:p>
            <a:pPr eaLnBrk="1" hangingPunct="1"/>
            <a:r>
              <a:rPr lang="en-US" sz="2400" b="1" dirty="0" smtClean="0">
                <a:solidFill>
                  <a:srgbClr val="FF0000"/>
                </a:solidFill>
                <a:latin typeface="Times New Roman" panose="02020603050405020304" pitchFamily="18" charset="0"/>
                <a:cs typeface="Times New Roman" panose="02020603050405020304" pitchFamily="18" charset="0"/>
              </a:rPr>
              <a:t>Example 8</a:t>
            </a:r>
          </a:p>
        </p:txBody>
      </p:sp>
      <p:sp>
        <p:nvSpPr>
          <p:cNvPr id="4" name="Rectangle 9"/>
          <p:cNvSpPr>
            <a:spLocks noChangeArrowheads="1"/>
          </p:cNvSpPr>
          <p:nvPr/>
        </p:nvSpPr>
        <p:spPr bwMode="auto">
          <a:xfrm>
            <a:off x="17878" y="533400"/>
            <a:ext cx="9126122" cy="6324600"/>
          </a:xfrm>
          <a:prstGeom prst="rect">
            <a:avLst/>
          </a:prstGeom>
          <a:solidFill>
            <a:schemeClr val="bg1"/>
          </a:solidFill>
          <a:ln w="9525">
            <a:noFill/>
            <a:miter lim="800000"/>
            <a:headEnd/>
            <a:tailEnd/>
          </a:ln>
          <a:effectLst/>
        </p:spPr>
        <p:txBody>
          <a:bodyPr wrap="square">
            <a:spAutoFit/>
          </a:bodyPr>
          <a:lstStyle/>
          <a:p>
            <a:pPr marL="342900" indent="-342900" algn="just">
              <a:lnSpc>
                <a:spcPct val="150000"/>
              </a:lnSpc>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An ISP is granted a block of addresses starting with 190.100.0.0/16 (65,536 addresses). The ISP needs to distribute these addresses to three groups of customers as follows:</a:t>
            </a:r>
          </a:p>
          <a:p>
            <a:pPr algn="just">
              <a:lnSpc>
                <a:spcPct val="150000"/>
              </a:lnSpc>
              <a:defRPr/>
            </a:pPr>
            <a:r>
              <a:rPr lang="en-US" sz="2400" dirty="0">
                <a:solidFill>
                  <a:schemeClr val="hlink"/>
                </a:solidFill>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dirty="0">
                <a:solidFill>
                  <a:schemeClr val="hlink"/>
                </a:solidFill>
                <a:latin typeface="Times New Roman" panose="02020603050405020304" pitchFamily="18" charset="0"/>
                <a:cs typeface="Times New Roman" panose="02020603050405020304" pitchFamily="18" charset="0"/>
              </a:rPr>
              <a:t>The first group has 64 customers; each needs 256</a:t>
            </a:r>
            <a:br>
              <a:rPr lang="en-US" sz="2400" dirty="0">
                <a:solidFill>
                  <a:schemeClr val="hlink"/>
                </a:solidFill>
                <a:latin typeface="Times New Roman" panose="02020603050405020304" pitchFamily="18" charset="0"/>
                <a:cs typeface="Times New Roman" panose="02020603050405020304" pitchFamily="18" charset="0"/>
              </a:rPr>
            </a:br>
            <a:r>
              <a:rPr lang="en-US" sz="2400" dirty="0">
                <a:solidFill>
                  <a:schemeClr val="hlink"/>
                </a:solidFill>
                <a:latin typeface="Times New Roman" panose="02020603050405020304" pitchFamily="18" charset="0"/>
                <a:cs typeface="Times New Roman" panose="02020603050405020304" pitchFamily="18" charset="0"/>
              </a:rPr>
              <a:t>     addresses.</a:t>
            </a:r>
          </a:p>
          <a:p>
            <a:pPr algn="just">
              <a:lnSpc>
                <a:spcPct val="150000"/>
              </a:lnSpc>
              <a:defRPr/>
            </a:pPr>
            <a:r>
              <a:rPr lang="en-US" sz="2400" dirty="0">
                <a:solidFill>
                  <a:schemeClr val="hlink"/>
                </a:solidFill>
                <a:latin typeface="Times New Roman" panose="02020603050405020304" pitchFamily="18" charset="0"/>
                <a:cs typeface="Times New Roman" panose="02020603050405020304" pitchFamily="18" charset="0"/>
              </a:rPr>
              <a:t>b. The second group has 128 customers; each needs 128</a:t>
            </a:r>
            <a:br>
              <a:rPr lang="en-US" sz="2400" dirty="0">
                <a:solidFill>
                  <a:schemeClr val="hlink"/>
                </a:solidFill>
                <a:latin typeface="Times New Roman" panose="02020603050405020304" pitchFamily="18" charset="0"/>
                <a:cs typeface="Times New Roman" panose="02020603050405020304" pitchFamily="18" charset="0"/>
              </a:rPr>
            </a:br>
            <a:r>
              <a:rPr lang="en-US" sz="2400" dirty="0">
                <a:solidFill>
                  <a:schemeClr val="hlink"/>
                </a:solidFill>
                <a:latin typeface="Times New Roman" panose="02020603050405020304" pitchFamily="18" charset="0"/>
                <a:cs typeface="Times New Roman" panose="02020603050405020304" pitchFamily="18" charset="0"/>
              </a:rPr>
              <a:t>     addresses.</a:t>
            </a:r>
          </a:p>
          <a:p>
            <a:pPr algn="just">
              <a:lnSpc>
                <a:spcPct val="150000"/>
              </a:lnSpc>
              <a:defRPr/>
            </a:pPr>
            <a:r>
              <a:rPr lang="en-US" sz="2400" dirty="0">
                <a:solidFill>
                  <a:schemeClr val="hlink"/>
                </a:solidFill>
                <a:latin typeface="Times New Roman" panose="02020603050405020304" pitchFamily="18" charset="0"/>
                <a:cs typeface="Times New Roman" panose="02020603050405020304" pitchFamily="18" charset="0"/>
              </a:rPr>
              <a:t>c. The third group has 128 customers; each needs 64</a:t>
            </a:r>
            <a:br>
              <a:rPr lang="en-US" sz="2400" dirty="0">
                <a:solidFill>
                  <a:schemeClr val="hlink"/>
                </a:solidFill>
                <a:latin typeface="Times New Roman" panose="02020603050405020304" pitchFamily="18" charset="0"/>
                <a:cs typeface="Times New Roman" panose="02020603050405020304" pitchFamily="18" charset="0"/>
              </a:rPr>
            </a:br>
            <a:r>
              <a:rPr lang="en-US" sz="2400" dirty="0">
                <a:solidFill>
                  <a:schemeClr val="hlink"/>
                </a:solidFill>
                <a:latin typeface="Times New Roman" panose="02020603050405020304" pitchFamily="18" charset="0"/>
                <a:cs typeface="Times New Roman" panose="02020603050405020304" pitchFamily="18" charset="0"/>
              </a:rPr>
              <a:t>     addresses.</a:t>
            </a:r>
          </a:p>
          <a:p>
            <a:pPr marL="342900" indent="-342900" algn="just">
              <a:lnSpc>
                <a:spcPct val="150000"/>
              </a:lnSpc>
              <a:buFont typeface="Wingdings" panose="05000000000000000000" pitchFamily="2" charset="2"/>
              <a:buChar char="§"/>
              <a:defRPr/>
            </a:pPr>
            <a:r>
              <a:rPr lang="en-US" sz="2400" b="1" dirty="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the </a:t>
            </a:r>
            <a:r>
              <a:rPr lang="en-US" sz="2400" b="1" dirty="0" smtClean="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 blocks </a:t>
            </a:r>
            <a:r>
              <a:rPr lang="en-US" sz="2400" b="1" dirty="0">
                <a:solidFill>
                  <a:srgbClr val="FF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find out how many addresses are still available after these allocations.</a:t>
            </a:r>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6200"/>
            <a:ext cx="8229600" cy="122238"/>
          </a:xfrm>
        </p:spPr>
        <p:txBody>
          <a:bodyPr/>
          <a:lstStyle/>
          <a:p>
            <a:pPr eaLnBrk="1" hangingPunct="1"/>
            <a:r>
              <a:rPr lang="en-US" smtClean="0"/>
              <a:t>solution</a:t>
            </a:r>
          </a:p>
        </p:txBody>
      </p:sp>
      <p:sp>
        <p:nvSpPr>
          <p:cNvPr id="5" name="Rectangle 12"/>
          <p:cNvSpPr>
            <a:spLocks noChangeArrowheads="1"/>
          </p:cNvSpPr>
          <p:nvPr/>
        </p:nvSpPr>
        <p:spPr bwMode="auto">
          <a:xfrm>
            <a:off x="0" y="-76200"/>
            <a:ext cx="9067800" cy="1555041"/>
          </a:xfrm>
          <a:prstGeom prst="rect">
            <a:avLst/>
          </a:prstGeom>
          <a:solidFill>
            <a:schemeClr val="bg1"/>
          </a:solidFill>
          <a:ln w="9525">
            <a:noFill/>
            <a:miter lim="800000"/>
            <a:headEnd/>
            <a:tailEnd/>
          </a:ln>
          <a:effectLst/>
        </p:spPr>
        <p:txBody>
          <a:bodyPr wrap="square">
            <a:spAutoFit/>
          </a:bodyPr>
          <a:lstStyle/>
          <a:p>
            <a:pPr marL="342900" indent="-342900" algn="just">
              <a:lnSpc>
                <a:spcPct val="150000"/>
              </a:lnSpc>
              <a:buFont typeface="Wingdings" panose="05000000000000000000" pitchFamily="2" charset="2"/>
              <a:buChar char="§"/>
              <a:defRPr/>
            </a:pPr>
            <a:r>
              <a:rPr lang="en-US" sz="2200" dirty="0">
                <a:solidFill>
                  <a:schemeClr val="hlink"/>
                </a:solidFill>
                <a:latin typeface="Times New Roman" panose="02020603050405020304" pitchFamily="18" charset="0"/>
                <a:cs typeface="Times New Roman" panose="02020603050405020304" pitchFamily="18" charset="0"/>
              </a:rPr>
              <a:t>Group </a:t>
            </a:r>
            <a:r>
              <a:rPr lang="en-US" sz="2200" dirty="0" smtClean="0">
                <a:solidFill>
                  <a:schemeClr val="hlink"/>
                </a:solidFill>
                <a:latin typeface="Times New Roman" panose="02020603050405020304" pitchFamily="18" charset="0"/>
                <a:cs typeface="Times New Roman" panose="02020603050405020304" pitchFamily="18" charset="0"/>
              </a:rPr>
              <a:t>1: </a:t>
            </a: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this group, each customer needs 256 addresses. This means that 8 </a:t>
            </a:r>
            <a:r>
              <a:rPr lang="en-US" sz="2200" dirty="0" smtClean="0">
                <a:latin typeface="Times New Roman" panose="02020603050405020304" pitchFamily="18" charset="0"/>
                <a:cs typeface="Times New Roman" panose="02020603050405020304" pitchFamily="18" charset="0"/>
              </a:rPr>
              <a:t>bits </a:t>
            </a:r>
            <a:r>
              <a:rPr lang="en-US" sz="2200" dirty="0">
                <a:latin typeface="Times New Roman" panose="02020603050405020304" pitchFamily="18" charset="0"/>
                <a:cs typeface="Times New Roman" panose="02020603050405020304" pitchFamily="18" charset="0"/>
              </a:rPr>
              <a:t>are needed to define each host. The prefix length is then 32 − 8 = 24. The addresses are</a:t>
            </a:r>
          </a:p>
        </p:txBody>
      </p:sp>
      <p:pic>
        <p:nvPicPr>
          <p:cNvPr id="41988" name="Picture 13"/>
          <p:cNvPicPr>
            <a:picLocks noChangeAspect="1" noChangeArrowheads="1"/>
          </p:cNvPicPr>
          <p:nvPr/>
        </p:nvPicPr>
        <p:blipFill>
          <a:blip r:embed="rId2"/>
          <a:srcRect/>
          <a:stretch>
            <a:fillRect/>
          </a:stretch>
        </p:blipFill>
        <p:spPr bwMode="auto">
          <a:xfrm>
            <a:off x="717550" y="1538506"/>
            <a:ext cx="7433222" cy="1659760"/>
          </a:xfrm>
          <a:prstGeom prst="rect">
            <a:avLst/>
          </a:prstGeom>
          <a:noFill/>
          <a:ln w="57150" cmpd="thickThin">
            <a:solidFill>
              <a:schemeClr val="folHlink"/>
            </a:solidFill>
            <a:miter lim="800000"/>
            <a:headEnd/>
            <a:tailEnd/>
          </a:ln>
        </p:spPr>
      </p:pic>
      <p:sp>
        <p:nvSpPr>
          <p:cNvPr id="7" name="Rectangle 11"/>
          <p:cNvSpPr>
            <a:spLocks noChangeArrowheads="1"/>
          </p:cNvSpPr>
          <p:nvPr/>
        </p:nvSpPr>
        <p:spPr bwMode="auto">
          <a:xfrm>
            <a:off x="0" y="3200400"/>
            <a:ext cx="8839200" cy="1555041"/>
          </a:xfrm>
          <a:prstGeom prst="rect">
            <a:avLst/>
          </a:prstGeom>
          <a:solidFill>
            <a:schemeClr val="bg1"/>
          </a:solidFill>
          <a:ln w="9525">
            <a:noFill/>
            <a:miter lim="800000"/>
            <a:headEnd/>
            <a:tailEnd/>
          </a:ln>
          <a:effectLst/>
        </p:spPr>
        <p:txBody>
          <a:bodyPr wrap="square">
            <a:spAutoFit/>
          </a:bodyPr>
          <a:lstStyle/>
          <a:p>
            <a:pPr marL="457200" indent="-457200" algn="just">
              <a:lnSpc>
                <a:spcPct val="150000"/>
              </a:lnSpc>
              <a:buFont typeface="Wingdings" panose="05000000000000000000" pitchFamily="2" charset="2"/>
              <a:buChar char="§"/>
              <a:defRPr/>
            </a:pPr>
            <a:r>
              <a:rPr lang="en-US" sz="2200" dirty="0">
                <a:solidFill>
                  <a:schemeClr val="hlink"/>
                </a:solidFill>
                <a:latin typeface="Times New Roman" panose="02020603050405020304" pitchFamily="18" charset="0"/>
                <a:cs typeface="Times New Roman" panose="02020603050405020304" pitchFamily="18" charset="0"/>
              </a:rPr>
              <a:t>Group </a:t>
            </a:r>
            <a:r>
              <a:rPr lang="en-US" sz="2200" dirty="0" smtClean="0">
                <a:solidFill>
                  <a:schemeClr val="hlink"/>
                </a:solidFill>
                <a:latin typeface="Times New Roman" panose="02020603050405020304" pitchFamily="18" charset="0"/>
                <a:cs typeface="Times New Roman" panose="02020603050405020304" pitchFamily="18" charset="0"/>
              </a:rPr>
              <a:t>2: </a:t>
            </a: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this group, each customer needs 128 addresses. This means that 7 </a:t>
            </a:r>
            <a:r>
              <a:rPr lang="en-US" sz="2200" dirty="0" smtClean="0">
                <a:latin typeface="Times New Roman" panose="02020603050405020304" pitchFamily="18" charset="0"/>
                <a:cs typeface="Times New Roman" panose="02020603050405020304" pitchFamily="18" charset="0"/>
              </a:rPr>
              <a:t>bits </a:t>
            </a:r>
            <a:r>
              <a:rPr lang="en-US" sz="2200" dirty="0">
                <a:latin typeface="Times New Roman" panose="02020603050405020304" pitchFamily="18" charset="0"/>
                <a:cs typeface="Times New Roman" panose="02020603050405020304" pitchFamily="18" charset="0"/>
              </a:rPr>
              <a:t>are needed to define each host. The prefix length is then 32 − 7 = 25. The addresses are</a:t>
            </a:r>
          </a:p>
        </p:txBody>
      </p:sp>
      <p:pic>
        <p:nvPicPr>
          <p:cNvPr id="41990" name="Picture 13"/>
          <p:cNvPicPr>
            <a:picLocks noChangeAspect="1" noChangeArrowheads="1"/>
          </p:cNvPicPr>
          <p:nvPr/>
        </p:nvPicPr>
        <p:blipFill>
          <a:blip r:embed="rId3"/>
          <a:srcRect/>
          <a:stretch>
            <a:fillRect/>
          </a:stretch>
        </p:blipFill>
        <p:spPr bwMode="auto">
          <a:xfrm>
            <a:off x="457200" y="4885617"/>
            <a:ext cx="7693572" cy="1972383"/>
          </a:xfrm>
          <a:prstGeom prst="rect">
            <a:avLst/>
          </a:prstGeom>
          <a:noFill/>
          <a:ln w="57150" cmpd="thickThin">
            <a:solidFill>
              <a:schemeClr val="folHlink"/>
            </a:solidFill>
            <a:miter lim="800000"/>
            <a:headEnd/>
            <a:tailEnd/>
          </a:ln>
        </p:spPr>
      </p:pic>
      <p:sp>
        <p:nvSpPr>
          <p:cNvPr id="8" name="Slide Number Placeholder 7"/>
          <p:cNvSpPr>
            <a:spLocks noGrp="1"/>
          </p:cNvSpPr>
          <p:nvPr>
            <p:ph type="sldNum" sz="quarter" idx="12"/>
          </p:nvPr>
        </p:nvSpPr>
        <p:spPr/>
        <p:txBody>
          <a:bodyPr/>
          <a:lstStyle/>
          <a:p>
            <a:pPr>
              <a:defRPr/>
            </a:pPr>
            <a:fld id="{37D3E142-7188-41AC-8787-CFF8E30676BC}"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0" y="571554"/>
            <a:ext cx="8839200" cy="1790646"/>
          </a:xfrm>
          <a:prstGeom prst="rect">
            <a:avLst/>
          </a:prstGeom>
          <a:solidFill>
            <a:schemeClr val="bg1"/>
          </a:solidFill>
          <a:ln w="9525">
            <a:noFill/>
            <a:miter lim="800000"/>
            <a:headEnd/>
            <a:tailEnd/>
          </a:ln>
          <a:effectLst/>
        </p:spPr>
        <p:txBody>
          <a:bodyPr wrap="square">
            <a:spAutoFit/>
          </a:bodyPr>
          <a:lstStyle/>
          <a:p>
            <a:pPr marL="457200" indent="-457200" algn="just">
              <a:lnSpc>
                <a:spcPct val="150000"/>
              </a:lnSpc>
              <a:buFont typeface="Wingdings" panose="05000000000000000000" pitchFamily="2" charset="2"/>
              <a:buChar char="§"/>
              <a:defRPr/>
            </a:pPr>
            <a:r>
              <a:rPr lang="en-US" sz="2400" dirty="0">
                <a:solidFill>
                  <a:schemeClr val="hlink"/>
                </a:solidFill>
                <a:latin typeface="Times New Roman" panose="02020603050405020304" pitchFamily="18" charset="0"/>
                <a:cs typeface="Times New Roman" panose="02020603050405020304" pitchFamily="18" charset="0"/>
              </a:rPr>
              <a:t>Group </a:t>
            </a:r>
            <a:r>
              <a:rPr lang="en-US" sz="2400" dirty="0" smtClean="0">
                <a:solidFill>
                  <a:schemeClr val="hlink"/>
                </a:solidFill>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this group, each customer needs 64 addresses. This means that 6 </a:t>
            </a:r>
            <a:r>
              <a:rPr lang="en-US" sz="2400" dirty="0" smtClean="0">
                <a:latin typeface="Times New Roman" panose="02020603050405020304" pitchFamily="18" charset="0"/>
                <a:cs typeface="Times New Roman" panose="02020603050405020304" pitchFamily="18" charset="0"/>
              </a:rPr>
              <a:t>bits </a:t>
            </a:r>
            <a:r>
              <a:rPr lang="en-US" sz="2400" dirty="0">
                <a:latin typeface="Times New Roman" panose="02020603050405020304" pitchFamily="18" charset="0"/>
                <a:cs typeface="Times New Roman" panose="02020603050405020304" pitchFamily="18" charset="0"/>
              </a:rPr>
              <a:t>are needed to each host. The prefix length is then 32 − 6 = 26. The addresses are</a:t>
            </a:r>
          </a:p>
        </p:txBody>
      </p:sp>
      <p:pic>
        <p:nvPicPr>
          <p:cNvPr id="43011" name="Picture 12"/>
          <p:cNvPicPr>
            <a:picLocks noChangeAspect="1" noChangeArrowheads="1"/>
          </p:cNvPicPr>
          <p:nvPr/>
        </p:nvPicPr>
        <p:blipFill>
          <a:blip r:embed="rId2"/>
          <a:srcRect/>
          <a:stretch>
            <a:fillRect/>
          </a:stretch>
        </p:blipFill>
        <p:spPr bwMode="auto">
          <a:xfrm>
            <a:off x="685800" y="2569998"/>
            <a:ext cx="8001000" cy="2203389"/>
          </a:xfrm>
          <a:prstGeom prst="rect">
            <a:avLst/>
          </a:prstGeom>
          <a:noFill/>
          <a:ln w="57150" cmpd="thickThin">
            <a:solidFill>
              <a:schemeClr val="folHlink"/>
            </a:solidFill>
            <a:miter lim="800000"/>
            <a:headEnd/>
            <a:tailEnd/>
          </a:ln>
        </p:spPr>
      </p:pic>
      <p:sp>
        <p:nvSpPr>
          <p:cNvPr id="6" name="Rectangle 13"/>
          <p:cNvSpPr>
            <a:spLocks noChangeArrowheads="1"/>
          </p:cNvSpPr>
          <p:nvPr/>
        </p:nvSpPr>
        <p:spPr bwMode="auto">
          <a:xfrm>
            <a:off x="221232" y="5103674"/>
            <a:ext cx="8671034" cy="1754326"/>
          </a:xfrm>
          <a:prstGeom prst="rect">
            <a:avLst/>
          </a:prstGeom>
          <a:solidFill>
            <a:schemeClr val="bg1"/>
          </a:solidFill>
          <a:ln w="9525">
            <a:noFill/>
            <a:miter lim="800000"/>
            <a:headEnd/>
            <a:tailEnd/>
          </a:ln>
          <a:effectLst/>
        </p:spPr>
        <p:txBody>
          <a:bodyPr wrap="square">
            <a:spAutoFit/>
          </a:bodyPr>
          <a:lstStyle/>
          <a:p>
            <a:pPr marL="457200" indent="-457200" algn="just">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Number of granted addresses to the ISP: 65,536</a:t>
            </a:r>
          </a:p>
          <a:p>
            <a:pPr marL="457200" indent="-457200" algn="just">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Number of allocated addresses by the ISP: 40,960</a:t>
            </a:r>
          </a:p>
          <a:p>
            <a:pPr marL="457200" indent="-457200" algn="just">
              <a:lnSpc>
                <a:spcPct val="150000"/>
              </a:lnSpc>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Number of available addresses: 24,576</a:t>
            </a:r>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54</a:t>
            </a:fld>
            <a:endParaRPr lang="en-US"/>
          </a:p>
        </p:txBody>
      </p:sp>
      <p:sp>
        <p:nvSpPr>
          <p:cNvPr id="8" name="Title 1"/>
          <p:cNvSpPr>
            <a:spLocks noGrp="1"/>
          </p:cNvSpPr>
          <p:nvPr>
            <p:ph type="title"/>
          </p:nvPr>
        </p:nvSpPr>
        <p:spPr>
          <a:xfrm>
            <a:off x="221232" y="1"/>
            <a:ext cx="8229600" cy="557211"/>
          </a:xfrm>
        </p:spPr>
        <p:txBody>
          <a:bodyPr/>
          <a:lstStyle/>
          <a:p>
            <a:pPr algn="l" eaLnBrk="1" hangingPunct="1"/>
            <a:r>
              <a:rPr lang="en-US" sz="3200" b="1" dirty="0" smtClean="0">
                <a:solidFill>
                  <a:srgbClr val="00B050"/>
                </a:solidFill>
              </a:rPr>
              <a:t>Contd.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28600" y="0"/>
            <a:ext cx="8382000" cy="304800"/>
          </a:xfrm>
        </p:spPr>
        <p:txBody>
          <a:bodyPr/>
          <a:lstStyle/>
          <a:p>
            <a:pPr eaLnBrk="1" hangingPunct="1">
              <a:defRPr/>
            </a:pPr>
            <a:r>
              <a:rPr lang="en-US" sz="2800" b="1" dirty="0" smtClean="0">
                <a:solidFill>
                  <a:srgbClr val="FF0000"/>
                </a:solidFill>
                <a:latin typeface="Times New Roman" panose="02020603050405020304" pitchFamily="18" charset="0"/>
                <a:cs typeface="Times New Roman" panose="02020603050405020304" pitchFamily="18" charset="0"/>
              </a:rPr>
              <a:t>Network Address Translation (NAT)</a:t>
            </a:r>
          </a:p>
        </p:txBody>
      </p:sp>
      <p:sp>
        <p:nvSpPr>
          <p:cNvPr id="44035" name="Content Placeholder 2"/>
          <p:cNvSpPr>
            <a:spLocks noGrp="1"/>
          </p:cNvSpPr>
          <p:nvPr>
            <p:ph idx="1"/>
          </p:nvPr>
        </p:nvSpPr>
        <p:spPr>
          <a:xfrm>
            <a:off x="0" y="304800"/>
            <a:ext cx="9144000" cy="3810000"/>
          </a:xfrm>
        </p:spPr>
        <p:txBody>
          <a:bodyPr>
            <a:noAutofit/>
          </a:bodyPr>
          <a:lstStyle/>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Many users start to have more hosts to be connected to the internet</a:t>
            </a:r>
          </a:p>
          <a:p>
            <a:pPr algn="just" eaLnBrk="1" hangingPunct="1">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IP addresses are in depletion</a:t>
            </a:r>
          </a:p>
          <a:p>
            <a:pPr algn="just" eaLnBrk="1" hangingPunct="1">
              <a:lnSpc>
                <a:spcPct val="150000"/>
              </a:lnSpc>
              <a:spcBef>
                <a:spcPts val="0"/>
              </a:spcBef>
              <a:buFont typeface="Wingdings" panose="05000000000000000000" pitchFamily="2" charset="2"/>
              <a:buChar char="ü"/>
              <a:defRPr/>
            </a:pPr>
            <a:r>
              <a:rPr lang="en-US" sz="2400" b="1" dirty="0" smtClean="0">
                <a:solidFill>
                  <a:srgbClr val="FF00FF"/>
                </a:solidFill>
                <a:latin typeface="Times New Roman" panose="02020603050405020304" pitchFamily="18" charset="0"/>
                <a:cs typeface="Times New Roman" panose="02020603050405020304" pitchFamily="18" charset="0"/>
              </a:rPr>
              <a:t>Solution:</a:t>
            </a:r>
            <a:r>
              <a:rPr lang="en-US" sz="2400" dirty="0" smtClean="0">
                <a:latin typeface="Times New Roman" panose="02020603050405020304" pitchFamily="18" charset="0"/>
                <a:cs typeface="Times New Roman" panose="02020603050405020304" pitchFamily="18" charset="0"/>
              </a:rPr>
              <a:t> NAT</a:t>
            </a:r>
          </a:p>
          <a:p>
            <a:pPr algn="just">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NAT enables a user to have a large set of addresses internally and one address, or a small set of addresses, externally. </a:t>
            </a:r>
          </a:p>
          <a:p>
            <a:pPr algn="just">
              <a:lnSpc>
                <a:spcPct val="150000"/>
              </a:lnSpc>
              <a:spcBef>
                <a:spcPts val="0"/>
              </a:spcBef>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traffic inside can use the large set; the traffic outside, the small set.</a:t>
            </a:r>
          </a:p>
        </p:txBody>
      </p:sp>
      <p:pic>
        <p:nvPicPr>
          <p:cNvPr id="44036" name="Picture 4"/>
          <p:cNvPicPr>
            <a:picLocks noChangeAspect="1" noChangeArrowheads="1"/>
          </p:cNvPicPr>
          <p:nvPr/>
        </p:nvPicPr>
        <p:blipFill>
          <a:blip r:embed="rId2"/>
          <a:srcRect/>
          <a:stretch>
            <a:fillRect/>
          </a:stretch>
        </p:blipFill>
        <p:spPr bwMode="auto">
          <a:xfrm>
            <a:off x="838200" y="4267200"/>
            <a:ext cx="7869237" cy="26094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p:cNvPicPr>
            <a:picLocks noChangeAspect="1" noChangeArrowheads="1"/>
          </p:cNvPicPr>
          <p:nvPr/>
        </p:nvPicPr>
        <p:blipFill>
          <a:blip r:embed="rId2"/>
          <a:srcRect/>
          <a:stretch>
            <a:fillRect/>
          </a:stretch>
        </p:blipFill>
        <p:spPr bwMode="auto">
          <a:xfrm>
            <a:off x="152400" y="228600"/>
            <a:ext cx="8729663" cy="2225675"/>
          </a:xfrm>
          <a:prstGeom prst="rect">
            <a:avLst/>
          </a:prstGeom>
          <a:noFill/>
          <a:ln w="9525">
            <a:noFill/>
            <a:miter lim="800000"/>
            <a:headEnd/>
            <a:tailEnd/>
          </a:ln>
        </p:spPr>
      </p:pic>
      <p:pic>
        <p:nvPicPr>
          <p:cNvPr id="45059" name="Picture 6"/>
          <p:cNvPicPr>
            <a:picLocks noChangeAspect="1" noChangeArrowheads="1"/>
          </p:cNvPicPr>
          <p:nvPr/>
        </p:nvPicPr>
        <p:blipFill>
          <a:blip r:embed="rId3"/>
          <a:srcRect/>
          <a:stretch>
            <a:fillRect/>
          </a:stretch>
        </p:blipFill>
        <p:spPr bwMode="auto">
          <a:xfrm>
            <a:off x="76200" y="3076575"/>
            <a:ext cx="9013825" cy="23336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Reading Assignment:</a:t>
            </a:r>
          </a:p>
        </p:txBody>
      </p:sp>
      <p:sp>
        <p:nvSpPr>
          <p:cNvPr id="46083" name="Content Placeholder 2"/>
          <p:cNvSpPr>
            <a:spLocks noGrp="1"/>
          </p:cNvSpPr>
          <p:nvPr>
            <p:ph idx="1"/>
          </p:nvPr>
        </p:nvSpPr>
        <p:spPr/>
        <p:txBody>
          <a:bodyPr/>
          <a:lstStyle/>
          <a:p>
            <a:pPr marL="514350" indent="-514350">
              <a:buFont typeface="Calibri" pitchFamily="34" charset="0"/>
              <a:buAutoNum type="arabicPeriod"/>
            </a:pPr>
            <a:r>
              <a:rPr lang="en-US" smtClean="0"/>
              <a:t>Read how NAT works</a:t>
            </a:r>
          </a:p>
          <a:p>
            <a:pPr marL="514350" indent="-514350">
              <a:buFont typeface="Calibri" pitchFamily="34" charset="0"/>
              <a:buAutoNum type="arabicPeriod"/>
            </a:pPr>
            <a:r>
              <a:rPr lang="en-US" smtClean="0"/>
              <a:t>Investigate the global IP address scheme of Adama University and how they used it in NAT</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IPv6 ADDRESSES</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47107" name="Content Placeholder 2"/>
          <p:cNvSpPr>
            <a:spLocks noGrp="1"/>
          </p:cNvSpPr>
          <p:nvPr>
            <p:ph idx="1"/>
          </p:nvPr>
        </p:nvSpPr>
        <p:spPr>
          <a:xfrm>
            <a:off x="0" y="304800"/>
            <a:ext cx="9144000" cy="4343400"/>
          </a:xfrm>
        </p:spPr>
        <p:txBody>
          <a:bodyPr/>
          <a:lstStyle/>
          <a:p>
            <a:pPr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Despite all short-term solutions, address depletion is still a long-term problem for the Internet. </a:t>
            </a:r>
          </a:p>
          <a:p>
            <a:pPr algn="just">
              <a:lnSpc>
                <a:spcPct val="150000"/>
              </a:lnSpc>
              <a:spcBef>
                <a:spcPts val="0"/>
              </a:spcBef>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This and other problems in the IP protocol itself have been the motivation for IPv6. </a:t>
            </a:r>
          </a:p>
          <a:p>
            <a:pPr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An IPv6 address is 128 bits or 32 hexadecimal digits long.</a:t>
            </a:r>
          </a:p>
          <a:p>
            <a:pPr algn="just">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p:txBody>
      </p:sp>
      <p:pic>
        <p:nvPicPr>
          <p:cNvPr id="47108" name="Picture 7"/>
          <p:cNvPicPr>
            <a:picLocks noChangeAspect="1" noChangeArrowheads="1"/>
          </p:cNvPicPr>
          <p:nvPr/>
        </p:nvPicPr>
        <p:blipFill>
          <a:blip r:embed="rId2"/>
          <a:srcRect/>
          <a:stretch>
            <a:fillRect/>
          </a:stretch>
        </p:blipFill>
        <p:spPr bwMode="auto">
          <a:xfrm>
            <a:off x="173420" y="4016132"/>
            <a:ext cx="8779141" cy="215606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lstStyle/>
          <a:p>
            <a:pPr>
              <a:defRPr/>
            </a:pPr>
            <a:r>
              <a:rPr lang="en-US" sz="3200" b="1" dirty="0" smtClean="0">
                <a:solidFill>
                  <a:srgbClr val="FF0000"/>
                </a:solidFill>
                <a:latin typeface="Times New Roman" panose="02020603050405020304" pitchFamily="18" charset="0"/>
                <a:cs typeface="Times New Roman" panose="02020603050405020304" pitchFamily="18" charset="0"/>
              </a:rPr>
              <a:t>Abbreviated IPv6 addresses</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48131" name="Picture 6"/>
          <p:cNvPicPr>
            <a:picLocks noGrp="1" noChangeAspect="1" noChangeArrowheads="1"/>
          </p:cNvPicPr>
          <p:nvPr>
            <p:ph idx="1"/>
          </p:nvPr>
        </p:nvPicPr>
        <p:blipFill>
          <a:blip r:embed="rId2"/>
          <a:srcRect/>
          <a:stretch>
            <a:fillRect/>
          </a:stretch>
        </p:blipFill>
        <p:spPr>
          <a:xfrm>
            <a:off x="228600" y="1692275"/>
            <a:ext cx="8458200" cy="3808413"/>
          </a:xfrm>
          <a:noFill/>
        </p:spPr>
      </p:pic>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65125"/>
          </a:xfrm>
        </p:spPr>
        <p:txBody>
          <a:bodyPr rtlCol="0">
            <a:noAutofit/>
          </a:bodyPr>
          <a:lstStyle/>
          <a:p>
            <a:pPr eaLnBrk="1" fontAlgn="auto" hangingPunct="1">
              <a:spcAft>
                <a:spcPts val="0"/>
              </a:spcAft>
              <a:defRPr/>
            </a:pPr>
            <a:r>
              <a:rPr lang="en-US" sz="3200" b="1" dirty="0" smtClean="0">
                <a:solidFill>
                  <a:srgbClr val="6600CC"/>
                </a:solidFill>
                <a:latin typeface="Times New Roman" panose="02020603050405020304" pitchFamily="18" charset="0"/>
                <a:cs typeface="Times New Roman" panose="02020603050405020304" pitchFamily="18" charset="0"/>
              </a:rPr>
              <a:t>Address Space </a:t>
            </a:r>
          </a:p>
        </p:txBody>
      </p:sp>
      <p:sp>
        <p:nvSpPr>
          <p:cNvPr id="3" name="Content Placeholder 2"/>
          <p:cNvSpPr>
            <a:spLocks noGrp="1"/>
          </p:cNvSpPr>
          <p:nvPr>
            <p:ph idx="1"/>
          </p:nvPr>
        </p:nvSpPr>
        <p:spPr>
          <a:xfrm>
            <a:off x="0" y="365125"/>
            <a:ext cx="8991600" cy="6492875"/>
          </a:xfrm>
        </p:spPr>
        <p:txBody>
          <a:bodyPr rtlCol="0">
            <a:noAutofit/>
          </a:bodyPr>
          <a:lstStyle/>
          <a:p>
            <a:pPr algn="just" eaLnBrk="1" fontAlgn="auto" hangingPunct="1">
              <a:lnSpc>
                <a:spcPct val="170000"/>
              </a:lnSpc>
              <a:spcBef>
                <a:spcPts val="0"/>
              </a:spcBef>
              <a:spcAft>
                <a:spcPts val="0"/>
              </a:spcAft>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A </a:t>
            </a:r>
            <a:r>
              <a:rPr lang="en-US" sz="3000" b="1" dirty="0" smtClean="0">
                <a:latin typeface="Times New Roman" panose="02020603050405020304" pitchFamily="18" charset="0"/>
                <a:cs typeface="Times New Roman" panose="02020603050405020304" pitchFamily="18" charset="0"/>
              </a:rPr>
              <a:t>protocol</a:t>
            </a:r>
            <a:r>
              <a:rPr lang="en-US" sz="3000" dirty="0" smtClean="0">
                <a:latin typeface="Times New Roman" panose="02020603050405020304" pitchFamily="18" charset="0"/>
                <a:cs typeface="Times New Roman" panose="02020603050405020304" pitchFamily="18" charset="0"/>
              </a:rPr>
              <a:t> such as IPv4 that </a:t>
            </a:r>
            <a:r>
              <a:rPr lang="en-US" sz="3000" b="1" dirty="0" smtClean="0">
                <a:latin typeface="Times New Roman" panose="02020603050405020304" pitchFamily="18" charset="0"/>
                <a:cs typeface="Times New Roman" panose="02020603050405020304" pitchFamily="18" charset="0"/>
              </a:rPr>
              <a:t>defines addresses </a:t>
            </a:r>
            <a:r>
              <a:rPr lang="en-US" sz="3000" dirty="0" smtClean="0">
                <a:latin typeface="Times New Roman" panose="02020603050405020304" pitchFamily="18" charset="0"/>
                <a:cs typeface="Times New Roman" panose="02020603050405020304" pitchFamily="18" charset="0"/>
              </a:rPr>
              <a:t>has an </a:t>
            </a:r>
            <a:r>
              <a:rPr lang="en-US" sz="3000" b="1" dirty="0" smtClean="0">
                <a:solidFill>
                  <a:srgbClr val="FF0000"/>
                </a:solidFill>
                <a:latin typeface="Times New Roman" panose="02020603050405020304" pitchFamily="18" charset="0"/>
                <a:cs typeface="Times New Roman" panose="02020603050405020304" pitchFamily="18" charset="0"/>
              </a:rPr>
              <a:t>address space</a:t>
            </a:r>
            <a:r>
              <a:rPr lang="en-US" sz="3000" dirty="0" smtClean="0">
                <a:latin typeface="Times New Roman" panose="02020603050405020304" pitchFamily="18" charset="0"/>
                <a:cs typeface="Times New Roman" panose="02020603050405020304" pitchFamily="18" charset="0"/>
              </a:rPr>
              <a:t>. </a:t>
            </a:r>
          </a:p>
          <a:p>
            <a:pPr algn="just" eaLnBrk="1" fontAlgn="auto" hangingPunct="1">
              <a:lnSpc>
                <a:spcPct val="170000"/>
              </a:lnSpc>
              <a:spcBef>
                <a:spcPts val="0"/>
              </a:spcBef>
              <a:spcAft>
                <a:spcPts val="0"/>
              </a:spcAft>
              <a:buFont typeface="Wingdings" panose="05000000000000000000" pitchFamily="2" charset="2"/>
              <a:buChar char="ü"/>
              <a:defRPr/>
            </a:pPr>
            <a:r>
              <a:rPr lang="en-US" sz="3000" dirty="0" smtClean="0">
                <a:latin typeface="Times New Roman" panose="02020603050405020304" pitchFamily="18" charset="0"/>
                <a:cs typeface="Times New Roman" panose="02020603050405020304" pitchFamily="18" charset="0"/>
              </a:rPr>
              <a:t>An </a:t>
            </a:r>
            <a:r>
              <a:rPr lang="en-US" sz="3000" b="1" dirty="0" smtClean="0">
                <a:latin typeface="Times New Roman" panose="02020603050405020304" pitchFamily="18" charset="0"/>
                <a:cs typeface="Times New Roman" panose="02020603050405020304" pitchFamily="18" charset="0"/>
              </a:rPr>
              <a:t>address space </a:t>
            </a:r>
            <a:r>
              <a:rPr lang="en-US" sz="3000" dirty="0" smtClean="0">
                <a:latin typeface="Times New Roman" panose="02020603050405020304" pitchFamily="18" charset="0"/>
                <a:cs typeface="Times New Roman" panose="02020603050405020304" pitchFamily="18" charset="0"/>
              </a:rPr>
              <a:t>is the </a:t>
            </a:r>
            <a:r>
              <a:rPr lang="en-US" sz="3000" b="1" dirty="0" smtClean="0">
                <a:solidFill>
                  <a:srgbClr val="FF0000"/>
                </a:solidFill>
                <a:latin typeface="Times New Roman" panose="02020603050405020304" pitchFamily="18" charset="0"/>
                <a:cs typeface="Times New Roman" panose="02020603050405020304" pitchFamily="18" charset="0"/>
              </a:rPr>
              <a:t>total number </a:t>
            </a:r>
            <a:r>
              <a:rPr lang="en-US" sz="3000" dirty="0" smtClean="0">
                <a:latin typeface="Times New Roman" panose="02020603050405020304" pitchFamily="18" charset="0"/>
                <a:cs typeface="Times New Roman" panose="02020603050405020304" pitchFamily="18" charset="0"/>
              </a:rPr>
              <a:t>of</a:t>
            </a:r>
            <a:r>
              <a:rPr lang="en-US" sz="3000" b="1" dirty="0" smtClean="0">
                <a:solidFill>
                  <a:srgbClr val="FF0000"/>
                </a:solidFill>
                <a:latin typeface="Times New Roman" panose="02020603050405020304" pitchFamily="18" charset="0"/>
                <a:cs typeface="Times New Roman" panose="02020603050405020304" pitchFamily="18" charset="0"/>
              </a:rPr>
              <a:t> addresses </a:t>
            </a:r>
            <a:r>
              <a:rPr lang="en-US" sz="3000" dirty="0" smtClean="0">
                <a:latin typeface="Times New Roman" panose="02020603050405020304" pitchFamily="18" charset="0"/>
                <a:cs typeface="Times New Roman" panose="02020603050405020304" pitchFamily="18" charset="0"/>
              </a:rPr>
              <a:t>used by the </a:t>
            </a:r>
            <a:r>
              <a:rPr lang="en-US" sz="3000" b="1" dirty="0" smtClean="0">
                <a:solidFill>
                  <a:srgbClr val="FF00FF"/>
                </a:solidFill>
                <a:latin typeface="Times New Roman" panose="02020603050405020304" pitchFamily="18" charset="0"/>
                <a:cs typeface="Times New Roman" panose="02020603050405020304" pitchFamily="18" charset="0"/>
              </a:rPr>
              <a:t>protocol</a:t>
            </a:r>
            <a:r>
              <a:rPr lang="en-US" sz="3000" dirty="0" smtClean="0">
                <a:latin typeface="Times New Roman" panose="02020603050405020304" pitchFamily="18" charset="0"/>
                <a:cs typeface="Times New Roman" panose="02020603050405020304" pitchFamily="18" charset="0"/>
              </a:rPr>
              <a:t>. </a:t>
            </a:r>
          </a:p>
          <a:p>
            <a:pPr algn="just" eaLnBrk="1" fontAlgn="auto" hangingPunct="1">
              <a:lnSpc>
                <a:spcPct val="170000"/>
              </a:lnSpc>
              <a:spcBef>
                <a:spcPts val="0"/>
              </a:spcBef>
              <a:spcAft>
                <a:spcPts val="0"/>
              </a:spcAft>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If a </a:t>
            </a:r>
            <a:r>
              <a:rPr lang="en-US" sz="3000" b="1" dirty="0" smtClean="0">
                <a:latin typeface="Times New Roman" panose="02020603050405020304" pitchFamily="18" charset="0"/>
                <a:cs typeface="Times New Roman" panose="02020603050405020304" pitchFamily="18" charset="0"/>
              </a:rPr>
              <a:t>protocol</a:t>
            </a:r>
            <a:r>
              <a:rPr lang="en-US" sz="3000" dirty="0" smtClean="0">
                <a:latin typeface="Times New Roman" panose="02020603050405020304" pitchFamily="18" charset="0"/>
                <a:cs typeface="Times New Roman" panose="02020603050405020304" pitchFamily="18" charset="0"/>
              </a:rPr>
              <a:t> uses </a:t>
            </a:r>
            <a:r>
              <a:rPr lang="en-US" sz="3000" b="1" dirty="0" smtClean="0">
                <a:solidFill>
                  <a:srgbClr val="FF0000"/>
                </a:solidFill>
                <a:latin typeface="Times New Roman" panose="02020603050405020304" pitchFamily="18" charset="0"/>
                <a:cs typeface="Times New Roman" panose="02020603050405020304" pitchFamily="18" charset="0"/>
              </a:rPr>
              <a:t>N bits </a:t>
            </a:r>
            <a:r>
              <a:rPr lang="en-US" sz="3000" dirty="0" smtClean="0">
                <a:latin typeface="Times New Roman" panose="02020603050405020304" pitchFamily="18" charset="0"/>
                <a:cs typeface="Times New Roman" panose="02020603050405020304" pitchFamily="18" charset="0"/>
              </a:rPr>
              <a:t>to </a:t>
            </a:r>
            <a:r>
              <a:rPr lang="en-US" sz="3000" b="1" dirty="0" smtClean="0">
                <a:latin typeface="Times New Roman" panose="02020603050405020304" pitchFamily="18" charset="0"/>
                <a:cs typeface="Times New Roman" panose="02020603050405020304" pitchFamily="18" charset="0"/>
              </a:rPr>
              <a:t>define</a:t>
            </a:r>
            <a:r>
              <a:rPr lang="en-US" sz="3000" dirty="0" smtClean="0">
                <a:latin typeface="Times New Roman" panose="02020603050405020304" pitchFamily="18" charset="0"/>
                <a:cs typeface="Times New Roman" panose="02020603050405020304" pitchFamily="18" charset="0"/>
              </a:rPr>
              <a:t> an </a:t>
            </a:r>
            <a:r>
              <a:rPr lang="en-US" sz="3000" b="1" dirty="0" smtClean="0">
                <a:latin typeface="Times New Roman" panose="02020603050405020304" pitchFamily="18" charset="0"/>
                <a:cs typeface="Times New Roman" panose="02020603050405020304" pitchFamily="18" charset="0"/>
              </a:rPr>
              <a:t>address</a:t>
            </a:r>
            <a:r>
              <a:rPr lang="en-US" sz="3000" dirty="0" smtClean="0">
                <a:latin typeface="Times New Roman" panose="02020603050405020304" pitchFamily="18" charset="0"/>
                <a:cs typeface="Times New Roman" panose="02020603050405020304" pitchFamily="18" charset="0"/>
              </a:rPr>
              <a:t>, the </a:t>
            </a:r>
            <a:r>
              <a:rPr lang="en-US" sz="3000" b="1" dirty="0" smtClean="0">
                <a:solidFill>
                  <a:srgbClr val="006600"/>
                </a:solidFill>
                <a:latin typeface="Times New Roman" panose="02020603050405020304" pitchFamily="18" charset="0"/>
                <a:cs typeface="Times New Roman" panose="02020603050405020304" pitchFamily="18" charset="0"/>
              </a:rPr>
              <a:t>address space </a:t>
            </a:r>
            <a:r>
              <a:rPr lang="en-US" sz="3000" dirty="0" smtClean="0">
                <a:latin typeface="Times New Roman" panose="02020603050405020304" pitchFamily="18" charset="0"/>
                <a:cs typeface="Times New Roman" panose="02020603050405020304" pitchFamily="18" charset="0"/>
              </a:rPr>
              <a:t>is </a:t>
            </a:r>
            <a:r>
              <a:rPr lang="en-US" sz="3000" b="1" dirty="0" smtClean="0">
                <a:solidFill>
                  <a:srgbClr val="FF0000"/>
                </a:solidFill>
                <a:latin typeface="Times New Roman" panose="02020603050405020304" pitchFamily="18" charset="0"/>
                <a:cs typeface="Times New Roman" panose="02020603050405020304" pitchFamily="18" charset="0"/>
              </a:rPr>
              <a:t>2</a:t>
            </a:r>
            <a:r>
              <a:rPr lang="en-US" sz="3000" b="1" baseline="30000" dirty="0" smtClean="0">
                <a:solidFill>
                  <a:srgbClr val="FF0000"/>
                </a:solidFill>
                <a:latin typeface="Times New Roman" panose="02020603050405020304" pitchFamily="18" charset="0"/>
                <a:cs typeface="Times New Roman" panose="02020603050405020304" pitchFamily="18" charset="0"/>
              </a:rPr>
              <a:t>N</a:t>
            </a:r>
            <a:r>
              <a:rPr lang="en-US" sz="3000" b="1" dirty="0" smtClean="0">
                <a:solidFill>
                  <a:srgbClr val="FF0000"/>
                </a:solidFill>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because </a:t>
            </a:r>
            <a:r>
              <a:rPr lang="en-US" sz="3000" b="1" dirty="0" smtClean="0">
                <a:solidFill>
                  <a:srgbClr val="006600"/>
                </a:solidFill>
                <a:latin typeface="Times New Roman" panose="02020603050405020304" pitchFamily="18" charset="0"/>
                <a:cs typeface="Times New Roman" panose="02020603050405020304" pitchFamily="18" charset="0"/>
              </a:rPr>
              <a:t>each bit </a:t>
            </a:r>
            <a:r>
              <a:rPr lang="en-US" sz="3000" dirty="0" smtClean="0">
                <a:latin typeface="Times New Roman" panose="02020603050405020304" pitchFamily="18" charset="0"/>
                <a:cs typeface="Times New Roman" panose="02020603050405020304" pitchFamily="18" charset="0"/>
              </a:rPr>
              <a:t>can have </a:t>
            </a:r>
            <a:r>
              <a:rPr lang="en-US" sz="3000" b="1" dirty="0" smtClean="0">
                <a:solidFill>
                  <a:srgbClr val="9900FF"/>
                </a:solidFill>
                <a:latin typeface="Times New Roman" panose="02020603050405020304" pitchFamily="18" charset="0"/>
                <a:cs typeface="Times New Roman" panose="02020603050405020304" pitchFamily="18" charset="0"/>
              </a:rPr>
              <a:t>two different values</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0 or 1</a:t>
            </a:r>
            <a:r>
              <a:rPr lang="en-US" sz="3000" dirty="0" smtClean="0">
                <a:latin typeface="Times New Roman" panose="02020603050405020304" pitchFamily="18" charset="0"/>
                <a:cs typeface="Times New Roman" panose="02020603050405020304" pitchFamily="18" charset="0"/>
              </a:rPr>
              <a:t>) and </a:t>
            </a:r>
            <a:r>
              <a:rPr lang="en-US" sz="3000" b="1" dirty="0" smtClean="0">
                <a:latin typeface="Times New Roman" panose="02020603050405020304" pitchFamily="18" charset="0"/>
                <a:cs typeface="Times New Roman" panose="02020603050405020304" pitchFamily="18" charset="0"/>
              </a:rPr>
              <a:t>N bits </a:t>
            </a:r>
            <a:r>
              <a:rPr lang="en-US" sz="3000" dirty="0" smtClean="0">
                <a:latin typeface="Times New Roman" panose="02020603050405020304" pitchFamily="18" charset="0"/>
                <a:cs typeface="Times New Roman" panose="02020603050405020304" pitchFamily="18" charset="0"/>
              </a:rPr>
              <a:t>can have </a:t>
            </a:r>
            <a:r>
              <a:rPr lang="en-US" sz="3000" b="1" dirty="0" smtClean="0">
                <a:latin typeface="Times New Roman" panose="02020603050405020304" pitchFamily="18" charset="0"/>
                <a:cs typeface="Times New Roman" panose="02020603050405020304" pitchFamily="18" charset="0"/>
              </a:rPr>
              <a:t>2</a:t>
            </a:r>
            <a:r>
              <a:rPr lang="en-US" sz="3000" b="1" baseline="30000" dirty="0" smtClean="0">
                <a:latin typeface="Times New Roman" panose="02020603050405020304" pitchFamily="18" charset="0"/>
                <a:cs typeface="Times New Roman" panose="02020603050405020304" pitchFamily="18" charset="0"/>
              </a:rPr>
              <a:t>N</a:t>
            </a:r>
            <a:r>
              <a:rPr lang="en-US" sz="3000" b="1" dirty="0" smtClean="0">
                <a:latin typeface="Times New Roman" panose="02020603050405020304" pitchFamily="18" charset="0"/>
                <a:cs typeface="Times New Roman" panose="02020603050405020304" pitchFamily="18" charset="0"/>
              </a:rPr>
              <a:t> values</a:t>
            </a:r>
            <a:r>
              <a:rPr lang="en-US" sz="3000" dirty="0" smtClean="0">
                <a:latin typeface="Times New Roman" panose="02020603050405020304" pitchFamily="18" charset="0"/>
                <a:cs typeface="Times New Roman" panose="02020603050405020304" pitchFamily="18" charset="0"/>
              </a:rPr>
              <a:t>. </a:t>
            </a:r>
          </a:p>
          <a:p>
            <a:pPr algn="just" eaLnBrk="1" fontAlgn="auto" hangingPunct="1">
              <a:lnSpc>
                <a:spcPct val="170000"/>
              </a:lnSpc>
              <a:spcBef>
                <a:spcPts val="0"/>
              </a:spcBef>
              <a:spcAft>
                <a:spcPts val="0"/>
              </a:spcAft>
              <a:buFont typeface="Wingdings" panose="05000000000000000000" pitchFamily="2" charset="2"/>
              <a:buChar char="§"/>
              <a:defRPr/>
            </a:pPr>
            <a:endParaRPr lang="en-US" sz="3000" dirty="0" smtClean="0">
              <a:latin typeface="Times New Roman" panose="02020603050405020304" pitchFamily="18" charset="0"/>
              <a:cs typeface="Times New Roman" panose="02020603050405020304" pitchFamily="18" charset="0"/>
            </a:endParaRPr>
          </a:p>
          <a:p>
            <a:pPr algn="just" eaLnBrk="1" fontAlgn="auto" hangingPunct="1">
              <a:lnSpc>
                <a:spcPct val="170000"/>
              </a:lnSpc>
              <a:spcBef>
                <a:spcPts val="0"/>
              </a:spcBef>
              <a:spcAft>
                <a:spcPts val="0"/>
              </a:spcAft>
              <a:buFont typeface="Wingdings" panose="05000000000000000000" pitchFamily="2" charset="2"/>
              <a:buChar char="§"/>
              <a:defRPr/>
            </a:pPr>
            <a:endParaRPr lang="en-US" sz="3000" dirty="0" smtClean="0">
              <a:solidFill>
                <a:srgbClr val="FF00FF"/>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a:xfrm>
            <a:off x="457200" y="6356350"/>
            <a:ext cx="2133600" cy="365125"/>
          </a:xfrm>
        </p:spPr>
        <p:txBody>
          <a:bodyPr/>
          <a:lstStyle/>
          <a:p>
            <a:pPr algn="l">
              <a:defRPr/>
            </a:pPr>
            <a:r>
              <a:rPr lang="en-US"/>
              <a:t>19.</a:t>
            </a:r>
            <a:fld id="{D7BF91D2-CCD1-41C9-9233-E77915F39FF4}" type="slidenum">
              <a:rPr lang="en-US"/>
              <a:pPr algn="l">
                <a:defRPr/>
              </a:pPr>
              <a:t>60</a:t>
            </a:fld>
            <a:endParaRPr lang="en-US"/>
          </a:p>
        </p:txBody>
      </p:sp>
      <p:sp>
        <p:nvSpPr>
          <p:cNvPr id="49155" name="Rectangle 9"/>
          <p:cNvSpPr>
            <a:spLocks noChangeArrowheads="1"/>
          </p:cNvSpPr>
          <p:nvPr/>
        </p:nvSpPr>
        <p:spPr bwMode="auto">
          <a:xfrm>
            <a:off x="457200" y="694669"/>
            <a:ext cx="8686800" cy="519113"/>
          </a:xfrm>
          <a:prstGeom prst="rect">
            <a:avLst/>
          </a:prstGeom>
          <a:solidFill>
            <a:schemeClr val="bg1"/>
          </a:solidFill>
          <a:ln w="9525">
            <a:noFill/>
            <a:miter lim="800000"/>
            <a:headEnd/>
            <a:tailEnd/>
          </a:ln>
        </p:spPr>
        <p:txBody>
          <a:bodyPr>
            <a:spAutoFit/>
          </a:bodyPr>
          <a:lstStyle/>
          <a:p>
            <a:pPr algn="just"/>
            <a:r>
              <a:rPr lang="en-US" sz="2800" dirty="0">
                <a:latin typeface="Times New Roman" pitchFamily="18" charset="0"/>
              </a:rPr>
              <a:t>Expand the address 0:15::1:12:1213 to its original.</a:t>
            </a:r>
          </a:p>
        </p:txBody>
      </p:sp>
      <p:sp>
        <p:nvSpPr>
          <p:cNvPr id="49156" name="Text Box 10"/>
          <p:cNvSpPr txBox="1">
            <a:spLocks noChangeArrowheads="1"/>
          </p:cNvSpPr>
          <p:nvPr/>
        </p:nvSpPr>
        <p:spPr bwMode="auto">
          <a:xfrm>
            <a:off x="1143000" y="0"/>
            <a:ext cx="67818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9</a:t>
            </a:r>
          </a:p>
        </p:txBody>
      </p:sp>
      <p:sp>
        <p:nvSpPr>
          <p:cNvPr id="49157" name="Rectangle 11"/>
          <p:cNvSpPr>
            <a:spLocks noChangeArrowheads="1"/>
          </p:cNvSpPr>
          <p:nvPr/>
        </p:nvSpPr>
        <p:spPr bwMode="auto">
          <a:xfrm>
            <a:off x="152400" y="1475100"/>
            <a:ext cx="8991600" cy="2795958"/>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
            </a:pPr>
            <a:r>
              <a:rPr lang="en-US" sz="2400" dirty="0">
                <a:solidFill>
                  <a:schemeClr val="hlink"/>
                </a:solidFill>
                <a:latin typeface="Times New Roman" pitchFamily="18" charset="0"/>
              </a:rPr>
              <a:t>Solution</a:t>
            </a:r>
          </a:p>
          <a:p>
            <a:pPr marL="457200" indent="-457200" algn="just">
              <a:lnSpc>
                <a:spcPct val="150000"/>
              </a:lnSpc>
              <a:buFont typeface="Wingdings" panose="05000000000000000000" pitchFamily="2" charset="2"/>
              <a:buChar char="ü"/>
            </a:pPr>
            <a:r>
              <a:rPr lang="en-US" sz="2400" dirty="0">
                <a:latin typeface="Times New Roman"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49158" name="Picture 12"/>
          <p:cNvPicPr>
            <a:picLocks noChangeAspect="1" noChangeArrowheads="1"/>
          </p:cNvPicPr>
          <p:nvPr/>
        </p:nvPicPr>
        <p:blipFill>
          <a:blip r:embed="rId3"/>
          <a:srcRect/>
          <a:stretch>
            <a:fillRect/>
          </a:stretch>
        </p:blipFill>
        <p:spPr bwMode="auto">
          <a:xfrm>
            <a:off x="1752600" y="4498006"/>
            <a:ext cx="5138737" cy="647700"/>
          </a:xfrm>
          <a:prstGeom prst="rect">
            <a:avLst/>
          </a:prstGeom>
          <a:noFill/>
          <a:ln w="57150" cmpd="thickThin">
            <a:solidFill>
              <a:schemeClr val="folHlink"/>
            </a:solidFill>
            <a:miter lim="800000"/>
            <a:headEnd/>
            <a:tailEnd/>
          </a:ln>
        </p:spPr>
      </p:pic>
      <p:sp>
        <p:nvSpPr>
          <p:cNvPr id="49159" name="Rectangle 13"/>
          <p:cNvSpPr>
            <a:spLocks noChangeArrowheads="1"/>
          </p:cNvSpPr>
          <p:nvPr/>
        </p:nvSpPr>
        <p:spPr bwMode="auto">
          <a:xfrm>
            <a:off x="304800" y="5494363"/>
            <a:ext cx="8686800" cy="519113"/>
          </a:xfrm>
          <a:prstGeom prst="rect">
            <a:avLst/>
          </a:prstGeom>
          <a:solidFill>
            <a:schemeClr val="bg1"/>
          </a:solidFill>
          <a:ln w="9525">
            <a:noFill/>
            <a:miter lim="800000"/>
            <a:headEnd/>
            <a:tailEnd/>
          </a:ln>
        </p:spPr>
        <p:txBody>
          <a:bodyPr>
            <a:spAutoFit/>
          </a:bodyPr>
          <a:lstStyle/>
          <a:p>
            <a:pPr algn="just"/>
            <a:r>
              <a:rPr lang="en-US" sz="2800" i="1" dirty="0">
                <a:latin typeface="Times New Roman" pitchFamily="18" charset="0"/>
              </a:rPr>
              <a:t>This means that the original address is.</a:t>
            </a:r>
          </a:p>
        </p:txBody>
      </p:sp>
      <p:pic>
        <p:nvPicPr>
          <p:cNvPr id="49160" name="Picture 14"/>
          <p:cNvPicPr>
            <a:picLocks noChangeAspect="1" noChangeArrowheads="1"/>
          </p:cNvPicPr>
          <p:nvPr/>
        </p:nvPicPr>
        <p:blipFill>
          <a:blip r:embed="rId4"/>
          <a:srcRect/>
          <a:stretch>
            <a:fillRect/>
          </a:stretch>
        </p:blipFill>
        <p:spPr bwMode="auto">
          <a:xfrm>
            <a:off x="1752600" y="6322136"/>
            <a:ext cx="5102225" cy="296862"/>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25450"/>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ADDRESS MAPPING</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0179" name="Content Placeholder 2"/>
          <p:cNvSpPr>
            <a:spLocks noGrp="1"/>
          </p:cNvSpPr>
          <p:nvPr>
            <p:ph idx="1"/>
          </p:nvPr>
        </p:nvSpPr>
        <p:spPr>
          <a:xfrm>
            <a:off x="0" y="228600"/>
            <a:ext cx="9144000" cy="6629400"/>
          </a:xfrm>
        </p:spPr>
        <p:txBody>
          <a:bodyPr/>
          <a:lstStyle/>
          <a:p>
            <a:pPr algn="just" eaLnBrk="1" hangingPunct="1">
              <a:lnSpc>
                <a:spcPct val="150000"/>
              </a:lnSpc>
              <a:spcBef>
                <a:spcPts val="0"/>
              </a:spcBef>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The delivery of a packet to a host or a router requires two levels of addressing: </a:t>
            </a:r>
          </a:p>
          <a:p>
            <a:pPr algn="just" eaLnBrk="1" hangingPunct="1">
              <a:lnSpc>
                <a:spcPct val="150000"/>
              </a:lnSpc>
              <a:spcBef>
                <a:spcPts val="0"/>
              </a:spcBef>
              <a:buFont typeface="Wingdings" panose="05000000000000000000" pitchFamily="2" charset="2"/>
              <a:buChar char="ü"/>
            </a:pPr>
            <a:r>
              <a:rPr lang="en-US" sz="2900" dirty="0" smtClean="0">
                <a:solidFill>
                  <a:srgbClr val="FF00FF"/>
                </a:solidFill>
                <a:latin typeface="Times New Roman" panose="02020603050405020304" pitchFamily="18" charset="0"/>
                <a:cs typeface="Times New Roman" panose="02020603050405020304" pitchFamily="18" charset="0"/>
              </a:rPr>
              <a:t>logical</a:t>
            </a:r>
            <a:r>
              <a:rPr lang="en-US" sz="2900" dirty="0" smtClean="0">
                <a:latin typeface="Times New Roman" panose="02020603050405020304" pitchFamily="18" charset="0"/>
                <a:cs typeface="Times New Roman" panose="02020603050405020304" pitchFamily="18" charset="0"/>
              </a:rPr>
              <a:t> and </a:t>
            </a:r>
            <a:r>
              <a:rPr lang="en-US" sz="2900" dirty="0" smtClean="0">
                <a:solidFill>
                  <a:srgbClr val="FF00FF"/>
                </a:solidFill>
                <a:latin typeface="Times New Roman" panose="02020603050405020304" pitchFamily="18" charset="0"/>
                <a:cs typeface="Times New Roman" panose="02020603050405020304" pitchFamily="18" charset="0"/>
              </a:rPr>
              <a:t>physical</a:t>
            </a:r>
            <a:r>
              <a:rPr lang="en-US" sz="2900" dirty="0" smtClean="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We need to be able to map a logical address to its corresponding physical address and vice versa. </a:t>
            </a:r>
          </a:p>
          <a:p>
            <a:pPr algn="just" eaLnBrk="1" hangingPunct="1">
              <a:lnSpc>
                <a:spcPct val="150000"/>
              </a:lnSpc>
              <a:spcBef>
                <a:spcPts val="0"/>
              </a:spcBef>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This can be done by using either static or dynamic mapping.</a:t>
            </a:r>
          </a:p>
          <a:p>
            <a:pPr algn="just" eaLnBrk="1" hangingPunct="1">
              <a:lnSpc>
                <a:spcPct val="150000"/>
              </a:lnSpc>
              <a:spcBef>
                <a:spcPts val="0"/>
              </a:spcBef>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IP is used for logical addressing</a:t>
            </a:r>
          </a:p>
          <a:p>
            <a:pPr algn="just" eaLnBrk="1" hangingPunct="1">
              <a:lnSpc>
                <a:spcPct val="150000"/>
              </a:lnSpc>
              <a:spcBef>
                <a:spcPts val="0"/>
              </a:spcBef>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MAC is used for physical addressing in a local network such as Ethernet</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Mapping Logical to Physical Address: ARP</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a:noAutofit/>
          </a:bodyPr>
          <a:lstStyle/>
          <a:p>
            <a:pPr algn="just">
              <a:lnSpc>
                <a:spcPct val="15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Anytime a host or a router has an IP datagram to send to another host or router, it has the logical (IP) address of the receiver. </a:t>
            </a:r>
          </a:p>
          <a:p>
            <a:pPr algn="just">
              <a:lnSpc>
                <a:spcPct val="15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logical (IP) address is obtained from the DNS if the sender is the host or it is found in a routing table if the sender is a router. </a:t>
            </a:r>
          </a:p>
          <a:p>
            <a:pPr algn="just">
              <a:lnSpc>
                <a:spcPct val="150000"/>
              </a:lnSpc>
              <a:spcBef>
                <a:spcPts val="0"/>
              </a:spcBef>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But the IP datagram must be encapsulated in a frame to be able to pass through the physical network.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Mapping Logical to Physical Address: ARP-------</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a:noAutofit/>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This means that the sender needs the physical address of the receiver. The host or the router sends an ARP query packet.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packet includes the physical and IP addresses of the sender and the IP address of the receiver.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Because the sender does not know the physical address of the receiver, the query is broadcast over the network</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63</a:t>
            </a:fld>
            <a:endParaRPr lang="en-US"/>
          </a:p>
        </p:txBody>
      </p:sp>
    </p:spTree>
    <p:extLst>
      <p:ext uri="{BB962C8B-B14F-4D97-AF65-F5344CB8AC3E}">
        <p14:creationId xmlns:p14="http://schemas.microsoft.com/office/powerpoint/2010/main" val="11713693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Content Placeholder 2"/>
          <p:cNvSpPr>
            <a:spLocks noGrp="1"/>
          </p:cNvSpPr>
          <p:nvPr>
            <p:ph idx="1"/>
          </p:nvPr>
        </p:nvSpPr>
        <p:spPr/>
        <p:txBody>
          <a:bodyPr/>
          <a:lstStyle/>
          <a:p>
            <a:endParaRPr lang="en-US" smtClean="0"/>
          </a:p>
        </p:txBody>
      </p:sp>
      <p:pic>
        <p:nvPicPr>
          <p:cNvPr id="52228" name="Picture 7"/>
          <p:cNvPicPr>
            <a:picLocks noChangeAspect="1" noChangeArrowheads="1"/>
          </p:cNvPicPr>
          <p:nvPr/>
        </p:nvPicPr>
        <p:blipFill>
          <a:blip r:embed="rId2"/>
          <a:srcRect/>
          <a:stretch>
            <a:fillRect/>
          </a:stretch>
        </p:blipFill>
        <p:spPr bwMode="auto">
          <a:xfrm>
            <a:off x="701675" y="76200"/>
            <a:ext cx="7680325" cy="66087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8382000" cy="380999"/>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Mapping Physical to Logical Address: RARP</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lstStyle/>
          <a:p>
            <a:pPr algn="just">
              <a:lnSpc>
                <a:spcPct val="150000"/>
              </a:lnSpc>
              <a:spcBef>
                <a:spcPts val="0"/>
              </a:spcBef>
              <a:buFont typeface="Wingdings" panose="05000000000000000000" pitchFamily="2" charset="2"/>
              <a:buChar char="§"/>
              <a:defRPr/>
            </a:pPr>
            <a:r>
              <a:rPr lang="en-US" sz="2700" dirty="0" smtClean="0">
                <a:latin typeface="Times New Roman" panose="02020603050405020304" pitchFamily="18" charset="0"/>
                <a:cs typeface="Times New Roman" panose="02020603050405020304" pitchFamily="18" charset="0"/>
              </a:rPr>
              <a:t>There are occasions in which a host knows its physical address, but needs to know its logical address. </a:t>
            </a:r>
          </a:p>
          <a:p>
            <a:pPr algn="just">
              <a:lnSpc>
                <a:spcPct val="150000"/>
              </a:lnSpc>
              <a:spcBef>
                <a:spcPts val="0"/>
              </a:spcBef>
              <a:buFont typeface="Wingdings" panose="05000000000000000000" pitchFamily="2" charset="2"/>
              <a:buChar char="§"/>
              <a:defRPr/>
            </a:pPr>
            <a:r>
              <a:rPr lang="en-US" sz="2700" dirty="0" smtClean="0">
                <a:latin typeface="Times New Roman" panose="02020603050405020304" pitchFamily="18" charset="0"/>
                <a:cs typeface="Times New Roman" panose="02020603050405020304" pitchFamily="18" charset="0"/>
              </a:rPr>
              <a:t>This may happen in two cases:</a:t>
            </a:r>
          </a:p>
          <a:p>
            <a:pPr marL="514350" indent="-514350" algn="just">
              <a:lnSpc>
                <a:spcPct val="150000"/>
              </a:lnSpc>
              <a:spcBef>
                <a:spcPts val="0"/>
              </a:spcBef>
              <a:buFont typeface="+mj-lt"/>
              <a:buAutoNum type="arabicPeriod"/>
              <a:defRPr/>
            </a:pPr>
            <a:r>
              <a:rPr lang="en-US" sz="2700" dirty="0" smtClean="0">
                <a:latin typeface="Times New Roman" panose="02020603050405020304" pitchFamily="18" charset="0"/>
                <a:cs typeface="Times New Roman" panose="02020603050405020304" pitchFamily="18" charset="0"/>
              </a:rPr>
              <a:t>A diskless station is just booted. </a:t>
            </a:r>
          </a:p>
          <a:p>
            <a:pPr algn="just">
              <a:lnSpc>
                <a:spcPct val="150000"/>
              </a:lnSpc>
              <a:spcBef>
                <a:spcPts val="0"/>
              </a:spcBef>
              <a:buFont typeface="Wingdings" panose="05000000000000000000" pitchFamily="2" charset="2"/>
              <a:buChar char="§"/>
              <a:defRPr/>
            </a:pPr>
            <a:r>
              <a:rPr lang="en-US" sz="2700" dirty="0" smtClean="0">
                <a:latin typeface="Times New Roman" panose="02020603050405020304" pitchFamily="18" charset="0"/>
                <a:cs typeface="Times New Roman" panose="02020603050405020304" pitchFamily="18" charset="0"/>
              </a:rPr>
              <a:t>The station can find its physical address by checking its interface, but it does not know its IP address.</a:t>
            </a:r>
          </a:p>
          <a:p>
            <a:pPr marL="268288" indent="-268288" algn="just">
              <a:lnSpc>
                <a:spcPct val="150000"/>
              </a:lnSpc>
              <a:spcBef>
                <a:spcPts val="0"/>
              </a:spcBef>
              <a:buNone/>
              <a:defRPr/>
            </a:pPr>
            <a:r>
              <a:rPr lang="en-US" sz="2700" dirty="0" smtClean="0">
                <a:latin typeface="Times New Roman" panose="02020603050405020304" pitchFamily="18" charset="0"/>
                <a:cs typeface="Times New Roman" panose="02020603050405020304" pitchFamily="18" charset="0"/>
              </a:rPr>
              <a:t>2. An organization does not have enough IP addresses to assign to each station; it needs to assign IP addresses on demand. </a:t>
            </a:r>
          </a:p>
          <a:p>
            <a:pPr algn="just">
              <a:lnSpc>
                <a:spcPct val="150000"/>
              </a:lnSpc>
              <a:spcBef>
                <a:spcPts val="0"/>
              </a:spcBef>
              <a:buFont typeface="Wingdings" panose="05000000000000000000" pitchFamily="2" charset="2"/>
              <a:buChar char="§"/>
              <a:defRPr/>
            </a:pPr>
            <a:r>
              <a:rPr lang="en-US" sz="2700" dirty="0" smtClean="0">
                <a:latin typeface="Times New Roman" panose="02020603050405020304" pitchFamily="18" charset="0"/>
                <a:cs typeface="Times New Roman" panose="02020603050405020304" pitchFamily="18" charset="0"/>
              </a:rPr>
              <a:t>The station can send its physical address and ask for a short time lease.</a:t>
            </a:r>
            <a:endParaRPr lang="en-US" sz="2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8382000" cy="380999"/>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RARP--------------------</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lstStyle/>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Reverse Address Resolution Protocol (RARP) finds the logical address for a machine that knows only its physical address.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Each </a:t>
            </a:r>
            <a:r>
              <a:rPr lang="en-US" sz="2800" dirty="0">
                <a:latin typeface="Times New Roman" panose="02020603050405020304" pitchFamily="18" charset="0"/>
                <a:cs typeface="Times New Roman" panose="02020603050405020304" pitchFamily="18" charset="0"/>
              </a:rPr>
              <a:t>host or router is assigned one or more logical (IP) addresses, which are unique and independent of the physical (hardware) address of the machine.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create an IP datagram, a host or a router needs to know its own IP address or addresses.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IP address of a machine is usually read from its configuration file stored on a disk file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66</a:t>
            </a:fld>
            <a:endParaRPr lang="en-US"/>
          </a:p>
        </p:txBody>
      </p:sp>
    </p:spTree>
    <p:extLst>
      <p:ext uri="{BB962C8B-B14F-4D97-AF65-F5344CB8AC3E}">
        <p14:creationId xmlns:p14="http://schemas.microsoft.com/office/powerpoint/2010/main" val="1910568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8382000" cy="380999"/>
          </a:xfrm>
        </p:spPr>
        <p:txBody>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RARP--------------------</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lstStyle/>
          <a:p>
            <a:pPr algn="just">
              <a:lnSpc>
                <a:spcPct val="150000"/>
              </a:lnSpc>
              <a:spcBef>
                <a:spcPts val="0"/>
              </a:spcBef>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machine can get its physical address (by reading its NIC, for example), which is unique locally.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can then use the physical address to get the logical address by using the RARP protocol.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RARP request is created and broadcast on the local network.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Another </a:t>
            </a:r>
            <a:r>
              <a:rPr lang="en-US" sz="2800" dirty="0">
                <a:latin typeface="Times New Roman" panose="02020603050405020304" pitchFamily="18" charset="0"/>
                <a:cs typeface="Times New Roman" panose="02020603050405020304" pitchFamily="18" charset="0"/>
              </a:rPr>
              <a:t>machine on the local network that knows all the IP addresses will respond with a RARP reply.</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67</a:t>
            </a:fld>
            <a:endParaRPr lang="en-US"/>
          </a:p>
        </p:txBody>
      </p:sp>
    </p:spTree>
    <p:extLst>
      <p:ext uri="{BB962C8B-B14F-4D97-AF65-F5344CB8AC3E}">
        <p14:creationId xmlns:p14="http://schemas.microsoft.com/office/powerpoint/2010/main" val="13043334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lstStyle/>
          <a:p>
            <a:pPr>
              <a:defRPr/>
            </a:pPr>
            <a:r>
              <a:rPr lang="en-US" dirty="0" smtClean="0">
                <a:effectLst>
                  <a:outerShdw blurRad="38100" dist="38100" dir="2700000" algn="tl">
                    <a:srgbClr val="C0C0C0"/>
                  </a:outerShdw>
                </a:effectLst>
                <a:latin typeface="Times" pitchFamily="18" charset="0"/>
              </a:rPr>
              <a:t>ICMP</a:t>
            </a:r>
            <a:endParaRPr lang="en-US" dirty="0"/>
          </a:p>
        </p:txBody>
      </p:sp>
      <p:sp>
        <p:nvSpPr>
          <p:cNvPr id="3" name="Content Placeholder 2"/>
          <p:cNvSpPr>
            <a:spLocks noGrp="1"/>
          </p:cNvSpPr>
          <p:nvPr>
            <p:ph idx="1"/>
          </p:nvPr>
        </p:nvSpPr>
        <p:spPr>
          <a:xfrm>
            <a:off x="76200" y="533400"/>
            <a:ext cx="8915400" cy="6188075"/>
          </a:xfrm>
        </p:spPr>
        <p:txBody>
          <a:bodyPr/>
          <a:lstStyle/>
          <a:p>
            <a:pPr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The IP protocol has no error-reporting or error-correcting mechanism. </a:t>
            </a:r>
          </a:p>
          <a:p>
            <a:pPr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The IP protocol also lacks a mechanism for host and management queries. </a:t>
            </a:r>
          </a:p>
          <a:p>
            <a:pPr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The </a:t>
            </a:r>
            <a:r>
              <a:rPr lang="en-US" sz="3000" dirty="0" smtClean="0">
                <a:solidFill>
                  <a:schemeClr val="hlink"/>
                </a:solidFill>
                <a:latin typeface="Times New Roman" panose="02020603050405020304" pitchFamily="18" charset="0"/>
                <a:cs typeface="Times New Roman" panose="02020603050405020304" pitchFamily="18" charset="0"/>
              </a:rPr>
              <a:t>Internet Control Message Protocol (ICMP)</a:t>
            </a:r>
            <a:r>
              <a:rPr lang="en-US" sz="3000" dirty="0" smtClean="0">
                <a:latin typeface="Times New Roman" panose="02020603050405020304" pitchFamily="18" charset="0"/>
                <a:cs typeface="Times New Roman" panose="02020603050405020304" pitchFamily="18" charset="0"/>
              </a:rPr>
              <a:t> has been designed to compensate for the above two deficiencies. </a:t>
            </a:r>
          </a:p>
          <a:p>
            <a:pPr algn="just" eaLnBrk="1" hangingPunct="1">
              <a:lnSpc>
                <a:spcPct val="150000"/>
              </a:lnSpc>
              <a:spcBef>
                <a:spcPts val="0"/>
              </a:spcBef>
              <a:buFont typeface="Wingdings" panose="05000000000000000000" pitchFamily="2" charset="2"/>
              <a:buChar char="ü"/>
              <a:defRPr/>
            </a:pPr>
            <a:r>
              <a:rPr lang="en-US" sz="3000" dirty="0" smtClean="0">
                <a:latin typeface="Times New Roman" panose="02020603050405020304" pitchFamily="18" charset="0"/>
                <a:cs typeface="Times New Roman" panose="02020603050405020304" pitchFamily="18" charset="0"/>
              </a:rPr>
              <a:t>It is a companion to the IP protocol.</a:t>
            </a:r>
          </a:p>
          <a:p>
            <a:pPr algn="just" eaLnBrk="1" hangingPunct="1">
              <a:lnSpc>
                <a:spcPct val="150000"/>
              </a:lnSpc>
              <a:spcBef>
                <a:spcPts val="0"/>
              </a:spcBef>
              <a:buFont typeface="Wingdings" panose="05000000000000000000" pitchFamily="2" charset="2"/>
              <a:buChar char="§"/>
              <a:defRPr/>
            </a:pPr>
            <a:r>
              <a:rPr lang="en-US" sz="3000" dirty="0" smtClean="0">
                <a:latin typeface="Times New Roman" panose="02020603050405020304" pitchFamily="18" charset="0"/>
                <a:cs typeface="Times New Roman" panose="02020603050405020304" pitchFamily="18" charset="0"/>
              </a:rPr>
              <a:t>PING and TRACEROUTE are two tools for ICMP</a:t>
            </a: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68</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rtlCol="0">
            <a:noAutofit/>
          </a:bodyPr>
          <a:lstStyle/>
          <a:p>
            <a:pPr eaLnBrk="1" fontAlgn="auto" hangingPunct="1">
              <a:spcAft>
                <a:spcPts val="0"/>
              </a:spcAft>
              <a:defRPr/>
            </a:pPr>
            <a:r>
              <a:rPr lang="en-US" sz="3200" b="1" dirty="0" smtClean="0">
                <a:solidFill>
                  <a:srgbClr val="6600CC"/>
                </a:solidFill>
                <a:latin typeface="Times New Roman" panose="02020603050405020304" pitchFamily="18" charset="0"/>
                <a:cs typeface="Times New Roman" panose="02020603050405020304" pitchFamily="18" charset="0"/>
              </a:rPr>
              <a:t>Address Space continued</a:t>
            </a:r>
          </a:p>
        </p:txBody>
      </p:sp>
      <p:sp>
        <p:nvSpPr>
          <p:cNvPr id="3" name="Content Placeholder 2"/>
          <p:cNvSpPr>
            <a:spLocks noGrp="1"/>
          </p:cNvSpPr>
          <p:nvPr>
            <p:ph idx="1"/>
          </p:nvPr>
        </p:nvSpPr>
        <p:spPr>
          <a:xfrm>
            <a:off x="0" y="365125"/>
            <a:ext cx="9144000" cy="6492875"/>
          </a:xfrm>
        </p:spPr>
        <p:txBody>
          <a:bodyPr rtlCol="0">
            <a:noAutofit/>
          </a:bodyPr>
          <a:lstStyle/>
          <a:p>
            <a:pPr algn="just" eaLnBrk="1" fontAlgn="auto" hangingPunct="1">
              <a:lnSpc>
                <a:spcPct val="170000"/>
              </a:lnSpc>
              <a:spcBef>
                <a:spcPts val="0"/>
              </a:spcBef>
              <a:spcAft>
                <a:spcPts val="0"/>
              </a:spcAft>
              <a:buFont typeface="Wingdings" panose="05000000000000000000" pitchFamily="2" charset="2"/>
              <a:buChar char="§"/>
              <a:defRPr/>
            </a:pPr>
            <a:r>
              <a:rPr lang="en-US" sz="2900" dirty="0">
                <a:latin typeface="Times New Roman" panose="02020603050405020304" pitchFamily="18" charset="0"/>
                <a:cs typeface="Times New Roman" panose="02020603050405020304" pitchFamily="18" charset="0"/>
              </a:rPr>
              <a:t>IPv4 uses </a:t>
            </a:r>
            <a:r>
              <a:rPr lang="en-US" sz="2900" b="1" dirty="0">
                <a:solidFill>
                  <a:srgbClr val="FF0000"/>
                </a:solidFill>
                <a:latin typeface="Times New Roman" panose="02020603050405020304" pitchFamily="18" charset="0"/>
                <a:cs typeface="Times New Roman" panose="02020603050405020304" pitchFamily="18" charset="0"/>
              </a:rPr>
              <a:t>32-bit addresses</a:t>
            </a:r>
            <a:r>
              <a:rPr lang="en-US" sz="2900" dirty="0">
                <a:latin typeface="Times New Roman" panose="02020603050405020304" pitchFamily="18" charset="0"/>
                <a:cs typeface="Times New Roman" panose="02020603050405020304" pitchFamily="18" charset="0"/>
              </a:rPr>
              <a:t>, which means that the </a:t>
            </a:r>
            <a:r>
              <a:rPr lang="en-US" sz="2900" b="1" dirty="0">
                <a:latin typeface="Times New Roman" panose="02020603050405020304" pitchFamily="18" charset="0"/>
                <a:cs typeface="Times New Roman" panose="02020603050405020304" pitchFamily="18" charset="0"/>
              </a:rPr>
              <a:t>address</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space</a:t>
            </a:r>
            <a:r>
              <a:rPr lang="en-US" sz="2900" dirty="0">
                <a:latin typeface="Times New Roman" panose="02020603050405020304" pitchFamily="18" charset="0"/>
                <a:cs typeface="Times New Roman" panose="02020603050405020304" pitchFamily="18" charset="0"/>
              </a:rPr>
              <a:t> is </a:t>
            </a:r>
            <a:r>
              <a:rPr lang="en-US" sz="2900" b="1" dirty="0">
                <a:solidFill>
                  <a:srgbClr val="0000CC"/>
                </a:solidFill>
                <a:latin typeface="Times New Roman" panose="02020603050405020304" pitchFamily="18" charset="0"/>
                <a:cs typeface="Times New Roman" panose="02020603050405020304" pitchFamily="18" charset="0"/>
              </a:rPr>
              <a:t>2</a:t>
            </a:r>
            <a:r>
              <a:rPr lang="en-US" sz="2900" b="1" baseline="30000" dirty="0">
                <a:solidFill>
                  <a:srgbClr val="0000CC"/>
                </a:solidFill>
                <a:latin typeface="Times New Roman" panose="02020603050405020304" pitchFamily="18" charset="0"/>
                <a:cs typeface="Times New Roman" panose="02020603050405020304" pitchFamily="18" charset="0"/>
              </a:rPr>
              <a:t>32</a:t>
            </a:r>
            <a:r>
              <a:rPr lang="en-US" sz="2900" baseline="300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or </a:t>
            </a:r>
            <a:r>
              <a:rPr lang="en-US" sz="2900" b="1" dirty="0">
                <a:solidFill>
                  <a:srgbClr val="9900FF"/>
                </a:solidFill>
                <a:latin typeface="Times New Roman" panose="02020603050405020304" pitchFamily="18" charset="0"/>
                <a:cs typeface="Times New Roman" panose="02020603050405020304" pitchFamily="18" charset="0"/>
              </a:rPr>
              <a:t>4,294,967,296</a:t>
            </a:r>
            <a:r>
              <a:rPr lang="en-US" sz="2900" dirty="0">
                <a:latin typeface="Times New Roman" panose="02020603050405020304" pitchFamily="18" charset="0"/>
                <a:cs typeface="Times New Roman" panose="02020603050405020304" pitchFamily="18" charset="0"/>
              </a:rPr>
              <a:t> (more than </a:t>
            </a:r>
            <a:r>
              <a:rPr lang="en-US" sz="2900" b="1" dirty="0">
                <a:latin typeface="Times New Roman" panose="02020603050405020304" pitchFamily="18" charset="0"/>
                <a:cs typeface="Times New Roman" panose="02020603050405020304" pitchFamily="18" charset="0"/>
              </a:rPr>
              <a:t>4 billion</a:t>
            </a:r>
            <a:r>
              <a:rPr lang="en-US" sz="2900" dirty="0">
                <a:latin typeface="Times New Roman" panose="02020603050405020304" pitchFamily="18" charset="0"/>
                <a:cs typeface="Times New Roman" panose="02020603050405020304" pitchFamily="18" charset="0"/>
              </a:rPr>
              <a:t>). </a:t>
            </a:r>
            <a:endParaRPr lang="en-US" sz="2900" dirty="0" smtClean="0">
              <a:latin typeface="Times New Roman" panose="02020603050405020304" pitchFamily="18" charset="0"/>
              <a:cs typeface="Times New Roman" panose="02020603050405020304" pitchFamily="18" charset="0"/>
            </a:endParaRPr>
          </a:p>
          <a:p>
            <a:pPr algn="just" eaLnBrk="1" fontAlgn="auto" hangingPunct="1">
              <a:lnSpc>
                <a:spcPct val="170000"/>
              </a:lnSpc>
              <a:spcBef>
                <a:spcPts val="0"/>
              </a:spcBef>
              <a:spcAft>
                <a:spcPts val="0"/>
              </a:spcAft>
              <a:buFont typeface="Wingdings" panose="05000000000000000000" pitchFamily="2" charset="2"/>
              <a:buChar char="ü"/>
              <a:defRPr/>
            </a:pPr>
            <a:r>
              <a:rPr lang="en-US" sz="2900" dirty="0" smtClean="0">
                <a:latin typeface="Times New Roman" panose="02020603050405020304" pitchFamily="18" charset="0"/>
                <a:cs typeface="Times New Roman" panose="02020603050405020304" pitchFamily="18" charset="0"/>
              </a:rPr>
              <a:t>This means that, </a:t>
            </a:r>
            <a:r>
              <a:rPr lang="en-US" sz="2900" b="1" dirty="0" smtClean="0">
                <a:solidFill>
                  <a:srgbClr val="FF0000"/>
                </a:solidFill>
                <a:latin typeface="Times New Roman" panose="02020603050405020304" pitchFamily="18" charset="0"/>
                <a:cs typeface="Times New Roman" panose="02020603050405020304" pitchFamily="18" charset="0"/>
              </a:rPr>
              <a:t>theoretically</a:t>
            </a:r>
            <a:r>
              <a:rPr lang="en-US" sz="2900" dirty="0" smtClean="0">
                <a:latin typeface="Times New Roman" panose="02020603050405020304" pitchFamily="18" charset="0"/>
                <a:cs typeface="Times New Roman" panose="02020603050405020304" pitchFamily="18" charset="0"/>
              </a:rPr>
              <a:t>, if there were </a:t>
            </a:r>
            <a:r>
              <a:rPr lang="en-US" sz="2900" b="1" dirty="0" smtClean="0">
                <a:solidFill>
                  <a:srgbClr val="660033"/>
                </a:solidFill>
                <a:latin typeface="Times New Roman" panose="02020603050405020304" pitchFamily="18" charset="0"/>
                <a:cs typeface="Times New Roman" panose="02020603050405020304" pitchFamily="18" charset="0"/>
              </a:rPr>
              <a:t>no restrictions</a:t>
            </a:r>
            <a:r>
              <a:rPr lang="en-US" sz="2900" dirty="0" smtClean="0">
                <a:latin typeface="Times New Roman" panose="02020603050405020304" pitchFamily="18" charset="0"/>
                <a:cs typeface="Times New Roman" panose="02020603050405020304" pitchFamily="18" charset="0"/>
              </a:rPr>
              <a:t>, more </a:t>
            </a:r>
            <a:r>
              <a:rPr lang="en-US" sz="2900" b="1" dirty="0" smtClean="0">
                <a:solidFill>
                  <a:srgbClr val="FF0000"/>
                </a:solidFill>
                <a:latin typeface="Times New Roman" panose="02020603050405020304" pitchFamily="18" charset="0"/>
                <a:cs typeface="Times New Roman" panose="02020603050405020304" pitchFamily="18" charset="0"/>
              </a:rPr>
              <a:t>than 4 billion devices</a:t>
            </a:r>
            <a:r>
              <a:rPr lang="en-US" sz="2900" b="1" dirty="0" smtClean="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could be </a:t>
            </a:r>
            <a:r>
              <a:rPr lang="en-US" sz="2900" b="1" dirty="0" smtClean="0">
                <a:latin typeface="Times New Roman" panose="02020603050405020304" pitchFamily="18" charset="0"/>
                <a:cs typeface="Times New Roman" panose="02020603050405020304" pitchFamily="18" charset="0"/>
              </a:rPr>
              <a:t>connected</a:t>
            </a:r>
            <a:r>
              <a:rPr lang="en-US" sz="2900" dirty="0" smtClean="0">
                <a:latin typeface="Times New Roman" panose="02020603050405020304" pitchFamily="18" charset="0"/>
                <a:cs typeface="Times New Roman" panose="02020603050405020304" pitchFamily="18" charset="0"/>
              </a:rPr>
              <a:t> to the </a:t>
            </a:r>
            <a:r>
              <a:rPr lang="en-US" sz="2900" b="1" dirty="0" smtClean="0">
                <a:latin typeface="Times New Roman" panose="02020603050405020304" pitchFamily="18" charset="0"/>
                <a:cs typeface="Times New Roman" panose="02020603050405020304" pitchFamily="18" charset="0"/>
              </a:rPr>
              <a:t>Internet</a:t>
            </a:r>
            <a:r>
              <a:rPr lang="en-US" sz="2900" dirty="0" smtClean="0">
                <a:latin typeface="Times New Roman" panose="02020603050405020304" pitchFamily="18" charset="0"/>
                <a:cs typeface="Times New Roman" panose="02020603050405020304" pitchFamily="18" charset="0"/>
              </a:rPr>
              <a:t>. </a:t>
            </a:r>
          </a:p>
          <a:p>
            <a:pPr algn="just" eaLnBrk="1" fontAlgn="auto" hangingPunct="1">
              <a:lnSpc>
                <a:spcPct val="170000"/>
              </a:lnSpc>
              <a:spcBef>
                <a:spcPts val="0"/>
              </a:spcBef>
              <a:spcAft>
                <a:spcPts val="0"/>
              </a:spcAft>
              <a:buFont typeface="Wingdings" panose="05000000000000000000" pitchFamily="2" charset="2"/>
              <a:buChar char="§"/>
              <a:defRPr/>
            </a:pPr>
            <a:r>
              <a:rPr lang="en-US" sz="2900" dirty="0" smtClean="0">
                <a:latin typeface="Times New Roman" panose="02020603050405020304" pitchFamily="18" charset="0"/>
                <a:cs typeface="Times New Roman" panose="02020603050405020304" pitchFamily="18" charset="0"/>
              </a:rPr>
              <a:t>We will see shortly that the </a:t>
            </a:r>
            <a:r>
              <a:rPr lang="en-US" sz="2900" b="1" dirty="0" smtClean="0">
                <a:latin typeface="Times New Roman" panose="02020603050405020304" pitchFamily="18" charset="0"/>
                <a:cs typeface="Times New Roman" panose="02020603050405020304" pitchFamily="18" charset="0"/>
              </a:rPr>
              <a:t>actual number </a:t>
            </a:r>
            <a:r>
              <a:rPr lang="en-US" sz="2900" dirty="0" smtClean="0">
                <a:latin typeface="Times New Roman" panose="02020603050405020304" pitchFamily="18" charset="0"/>
                <a:cs typeface="Times New Roman" panose="02020603050405020304" pitchFamily="18" charset="0"/>
              </a:rPr>
              <a:t>is </a:t>
            </a:r>
            <a:r>
              <a:rPr lang="en-US" sz="2900" b="1" dirty="0" smtClean="0">
                <a:latin typeface="Times New Roman" panose="02020603050405020304" pitchFamily="18" charset="0"/>
                <a:cs typeface="Times New Roman" panose="02020603050405020304" pitchFamily="18" charset="0"/>
              </a:rPr>
              <a:t>much less </a:t>
            </a:r>
            <a:r>
              <a:rPr lang="en-US" sz="2900" dirty="0" smtClean="0">
                <a:latin typeface="Times New Roman" panose="02020603050405020304" pitchFamily="18" charset="0"/>
                <a:cs typeface="Times New Roman" panose="02020603050405020304" pitchFamily="18" charset="0"/>
              </a:rPr>
              <a:t>because of the </a:t>
            </a:r>
            <a:r>
              <a:rPr lang="en-US" sz="2900" b="1" dirty="0" smtClean="0">
                <a:solidFill>
                  <a:srgbClr val="FF00FF"/>
                </a:solidFill>
                <a:latin typeface="Times New Roman" panose="02020603050405020304" pitchFamily="18" charset="0"/>
                <a:cs typeface="Times New Roman" panose="02020603050405020304" pitchFamily="18" charset="0"/>
              </a:rPr>
              <a:t>restrictions </a:t>
            </a:r>
            <a:r>
              <a:rPr lang="en-US" sz="2900" dirty="0" smtClean="0">
                <a:latin typeface="Times New Roman" panose="02020603050405020304" pitchFamily="18" charset="0"/>
                <a:cs typeface="Times New Roman" panose="02020603050405020304" pitchFamily="18" charset="0"/>
              </a:rPr>
              <a:t>imposed on the </a:t>
            </a:r>
            <a:r>
              <a:rPr lang="en-US" sz="2900" b="1" dirty="0" smtClean="0">
                <a:solidFill>
                  <a:srgbClr val="FF00FF"/>
                </a:solidFill>
                <a:latin typeface="Times New Roman" panose="02020603050405020304" pitchFamily="18" charset="0"/>
                <a:cs typeface="Times New Roman" panose="02020603050405020304" pitchFamily="18" charset="0"/>
              </a:rPr>
              <a:t>addresses</a:t>
            </a:r>
            <a:r>
              <a:rPr lang="en-US" sz="2900" dirty="0" smtClean="0">
                <a:solidFill>
                  <a:srgbClr val="FF00FF"/>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7</a:t>
            </a:fld>
            <a:endParaRPr lang="en-US"/>
          </a:p>
        </p:txBody>
      </p:sp>
    </p:spTree>
    <p:extLst>
      <p:ext uri="{BB962C8B-B14F-4D97-AF65-F5344CB8AC3E}">
        <p14:creationId xmlns:p14="http://schemas.microsoft.com/office/powerpoint/2010/main" val="1210105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9600" cy="427037"/>
          </a:xfrm>
        </p:spPr>
        <p:txBody>
          <a:bodyPr rtlCol="0">
            <a:noAutofit/>
          </a:bodyPr>
          <a:lstStyle/>
          <a:p>
            <a:pPr eaLnBrk="1" fontAlgn="auto" hangingPunct="1">
              <a:spcAft>
                <a:spcPts val="0"/>
              </a:spcAft>
              <a:defRPr/>
            </a:pPr>
            <a:r>
              <a:rPr lang="en-US" sz="3200" b="1" dirty="0" smtClean="0">
                <a:solidFill>
                  <a:srgbClr val="9900FF"/>
                </a:solidFill>
                <a:latin typeface="Times New Roman" panose="02020603050405020304" pitchFamily="18" charset="0"/>
                <a:cs typeface="Times New Roman" panose="02020603050405020304" pitchFamily="18" charset="0"/>
              </a:rPr>
              <a:t>IP Address Notations</a:t>
            </a:r>
          </a:p>
        </p:txBody>
      </p:sp>
      <p:sp>
        <p:nvSpPr>
          <p:cNvPr id="3" name="Content Placeholder 2"/>
          <p:cNvSpPr>
            <a:spLocks noGrp="1"/>
          </p:cNvSpPr>
          <p:nvPr>
            <p:ph idx="1"/>
          </p:nvPr>
        </p:nvSpPr>
        <p:spPr>
          <a:xfrm>
            <a:off x="0" y="457200"/>
            <a:ext cx="8991600" cy="6248400"/>
          </a:xfrm>
        </p:spPr>
        <p:txBody>
          <a:bodyPr rtlCol="0">
            <a:noAutofit/>
          </a:bodyPr>
          <a:lstStyle/>
          <a:p>
            <a:pPr algn="just" eaLnBrk="1" fontAlgn="auto" hangingPunct="1">
              <a:lnSpc>
                <a:spcPct val="160000"/>
              </a:lnSpc>
              <a:spcBef>
                <a:spcPts val="0"/>
              </a:spcBef>
              <a:spcAft>
                <a:spcPts val="0"/>
              </a:spcAft>
              <a:buFont typeface="Wingdings" panose="05000000000000000000" pitchFamily="2" charset="2"/>
              <a:buChar char="Ø"/>
              <a:defRPr/>
            </a:pPr>
            <a:r>
              <a:rPr lang="en-US" sz="2800" dirty="0" smtClean="0">
                <a:latin typeface="Times New Roman" panose="02020603050405020304" pitchFamily="18" charset="0"/>
                <a:cs typeface="Times New Roman" panose="02020603050405020304" pitchFamily="18" charset="0"/>
              </a:rPr>
              <a:t>There are </a:t>
            </a:r>
            <a:r>
              <a:rPr lang="en-US" sz="2800" b="1" dirty="0" smtClean="0">
                <a:latin typeface="Times New Roman" panose="02020603050405020304" pitchFamily="18" charset="0"/>
                <a:cs typeface="Times New Roman" panose="02020603050405020304" pitchFamily="18" charset="0"/>
              </a:rPr>
              <a:t>two prevalent notations </a:t>
            </a:r>
            <a:r>
              <a:rPr lang="en-US" sz="2800" dirty="0" smtClean="0">
                <a:latin typeface="Times New Roman" panose="02020603050405020304" pitchFamily="18" charset="0"/>
                <a:cs typeface="Times New Roman" panose="02020603050405020304" pitchFamily="18" charset="0"/>
              </a:rPr>
              <a:t>to show an </a:t>
            </a:r>
            <a:r>
              <a:rPr lang="en-US" sz="2800" b="1" dirty="0" smtClean="0">
                <a:latin typeface="Times New Roman" panose="02020603050405020304" pitchFamily="18" charset="0"/>
                <a:cs typeface="Times New Roman" panose="02020603050405020304" pitchFamily="18" charset="0"/>
              </a:rPr>
              <a:t>1Pv4 address</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binary notation </a:t>
            </a:r>
            <a:r>
              <a:rPr lang="en-US" sz="2800" dirty="0" smtClean="0">
                <a:latin typeface="Times New Roman" panose="02020603050405020304" pitchFamily="18" charset="0"/>
                <a:cs typeface="Times New Roman" panose="02020603050405020304" pitchFamily="18" charset="0"/>
              </a:rPr>
              <a:t>and </a:t>
            </a:r>
            <a:r>
              <a:rPr lang="en-US" sz="2800" b="1" dirty="0" smtClean="0">
                <a:solidFill>
                  <a:srgbClr val="FF0000"/>
                </a:solidFill>
                <a:latin typeface="Times New Roman" panose="02020603050405020304" pitchFamily="18" charset="0"/>
                <a:cs typeface="Times New Roman" panose="02020603050405020304" pitchFamily="18" charset="0"/>
              </a:rPr>
              <a:t>dotted-decimal notation</a:t>
            </a:r>
            <a:r>
              <a:rPr lang="en-US" sz="2800" dirty="0" smtClean="0">
                <a:latin typeface="Times New Roman" panose="02020603050405020304" pitchFamily="18" charset="0"/>
                <a:cs typeface="Times New Roman" panose="02020603050405020304" pitchFamily="18" charset="0"/>
              </a:rPr>
              <a:t>.</a:t>
            </a:r>
          </a:p>
          <a:p>
            <a:pPr marL="514350" indent="-514350" algn="just" eaLnBrk="1" fontAlgn="auto" hangingPunct="1">
              <a:lnSpc>
                <a:spcPct val="160000"/>
              </a:lnSpc>
              <a:spcBef>
                <a:spcPts val="0"/>
              </a:spcBef>
              <a:spcAft>
                <a:spcPts val="0"/>
              </a:spcAft>
              <a:buAutoNum type="arabicPeriod"/>
              <a:defRPr/>
            </a:pPr>
            <a:r>
              <a:rPr lang="en-US" sz="2800" b="1" dirty="0" smtClean="0">
                <a:solidFill>
                  <a:srgbClr val="0000CC"/>
                </a:solidFill>
                <a:latin typeface="Times New Roman" panose="02020603050405020304" pitchFamily="18" charset="0"/>
                <a:cs typeface="Times New Roman" panose="02020603050405020304" pitchFamily="18" charset="0"/>
              </a:rPr>
              <a:t>Binary Notation</a:t>
            </a:r>
          </a:p>
          <a:p>
            <a:pPr algn="just" eaLnBrk="1" fontAlgn="auto" hangingPunct="1">
              <a:lnSpc>
                <a:spcPct val="160000"/>
              </a:lnSpc>
              <a:spcBef>
                <a:spcPts val="0"/>
              </a:spcBef>
              <a:spcAft>
                <a:spcPts val="0"/>
              </a:spcAft>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binary notation</a:t>
            </a:r>
            <a:r>
              <a:rPr lang="en-US" dirty="0" smtClean="0">
                <a:latin typeface="Times New Roman" panose="02020603050405020304" pitchFamily="18" charset="0"/>
                <a:cs typeface="Times New Roman" panose="02020603050405020304" pitchFamily="18" charset="0"/>
              </a:rPr>
              <a:t>, the IPv4 address is displayed as </a:t>
            </a:r>
            <a:r>
              <a:rPr lang="en-US" b="1" dirty="0" smtClean="0">
                <a:latin typeface="Times New Roman" panose="02020603050405020304" pitchFamily="18" charset="0"/>
                <a:cs typeface="Times New Roman" panose="02020603050405020304" pitchFamily="18" charset="0"/>
              </a:rPr>
              <a:t>32 bit</a:t>
            </a:r>
            <a:r>
              <a:rPr lang="en-US" dirty="0" smtClean="0">
                <a:latin typeface="Times New Roman" panose="02020603050405020304" pitchFamily="18" charset="0"/>
                <a:cs typeface="Times New Roman" panose="02020603050405020304" pitchFamily="18" charset="0"/>
              </a:rPr>
              <a:t>s. </a:t>
            </a:r>
          </a:p>
          <a:p>
            <a:pPr algn="just" eaLnBrk="1" fontAlgn="auto" hangingPunct="1">
              <a:lnSpc>
                <a:spcPct val="160000"/>
              </a:lnSpc>
              <a:spcBef>
                <a:spcPts val="0"/>
              </a:spcBef>
              <a:spcAft>
                <a:spcPts val="0"/>
              </a:spcAft>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Each </a:t>
            </a:r>
            <a:r>
              <a:rPr lang="en-US" b="1" dirty="0" smtClean="0">
                <a:solidFill>
                  <a:srgbClr val="FF0000"/>
                </a:solidFill>
                <a:latin typeface="Times New Roman" panose="02020603050405020304" pitchFamily="18" charset="0"/>
                <a:cs typeface="Times New Roman" panose="02020603050405020304" pitchFamily="18" charset="0"/>
              </a:rPr>
              <a:t>octet</a:t>
            </a:r>
            <a:r>
              <a:rPr lang="en-US" dirty="0" smtClean="0">
                <a:latin typeface="Times New Roman" panose="02020603050405020304" pitchFamily="18" charset="0"/>
                <a:cs typeface="Times New Roman" panose="02020603050405020304" pitchFamily="18" charset="0"/>
              </a:rPr>
              <a:t> is often referred to as a </a:t>
            </a:r>
            <a:r>
              <a:rPr lang="en-US" b="1" dirty="0" smtClean="0">
                <a:solidFill>
                  <a:srgbClr val="FF0000"/>
                </a:solidFill>
                <a:latin typeface="Times New Roman" panose="02020603050405020304" pitchFamily="18" charset="0"/>
                <a:cs typeface="Times New Roman" panose="02020603050405020304" pitchFamily="18" charset="0"/>
              </a:rPr>
              <a:t>byte</a:t>
            </a:r>
            <a:r>
              <a:rPr lang="en-US" dirty="0" smtClean="0">
                <a:latin typeface="Times New Roman" panose="02020603050405020304" pitchFamily="18" charset="0"/>
                <a:cs typeface="Times New Roman" panose="02020603050405020304" pitchFamily="18" charset="0"/>
              </a:rPr>
              <a:t>. </a:t>
            </a:r>
          </a:p>
          <a:p>
            <a:pPr algn="just" eaLnBrk="1" fontAlgn="auto" hangingPunct="1">
              <a:lnSpc>
                <a:spcPct val="160000"/>
              </a:lnSpc>
              <a:spcBef>
                <a:spcPts val="0"/>
              </a:spcBef>
              <a:spcAft>
                <a:spcPts val="0"/>
              </a:spcAft>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So it is common to hear an </a:t>
            </a:r>
            <a:r>
              <a:rPr lang="en-US" b="1" dirty="0" smtClean="0">
                <a:latin typeface="Times New Roman" panose="02020603050405020304" pitchFamily="18" charset="0"/>
                <a:cs typeface="Times New Roman" panose="02020603050405020304" pitchFamily="18" charset="0"/>
              </a:rPr>
              <a:t>IPv4 address </a:t>
            </a:r>
            <a:r>
              <a:rPr lang="en-US" dirty="0" smtClean="0">
                <a:latin typeface="Times New Roman" panose="02020603050405020304" pitchFamily="18" charset="0"/>
                <a:cs typeface="Times New Roman" panose="02020603050405020304" pitchFamily="18" charset="0"/>
              </a:rPr>
              <a:t>referred to as a </a:t>
            </a:r>
            <a:r>
              <a:rPr lang="en-US" b="1" dirty="0" smtClean="0">
                <a:solidFill>
                  <a:srgbClr val="0000CC"/>
                </a:solidFill>
                <a:latin typeface="Times New Roman" panose="02020603050405020304" pitchFamily="18" charset="0"/>
                <a:cs typeface="Times New Roman" panose="02020603050405020304" pitchFamily="18" charset="0"/>
              </a:rPr>
              <a:t>32-bit address </a:t>
            </a:r>
            <a:r>
              <a:rPr lang="en-US" dirty="0" smtClean="0">
                <a:latin typeface="Times New Roman" panose="02020603050405020304" pitchFamily="18" charset="0"/>
                <a:cs typeface="Times New Roman" panose="02020603050405020304" pitchFamily="18" charset="0"/>
              </a:rPr>
              <a:t>or a </a:t>
            </a:r>
            <a:r>
              <a:rPr lang="en-US" b="1" dirty="0" smtClean="0">
                <a:solidFill>
                  <a:srgbClr val="0000CC"/>
                </a:solidFill>
                <a:latin typeface="Times New Roman" panose="02020603050405020304" pitchFamily="18" charset="0"/>
                <a:cs typeface="Times New Roman" panose="02020603050405020304" pitchFamily="18" charset="0"/>
              </a:rPr>
              <a:t>4-byte address</a:t>
            </a:r>
            <a:r>
              <a:rPr lang="en-US"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9600" cy="427037"/>
          </a:xfrm>
        </p:spPr>
        <p:txBody>
          <a:bodyPr rtlCol="0">
            <a:noAutofit/>
          </a:bodyPr>
          <a:lstStyle/>
          <a:p>
            <a:pPr eaLnBrk="1" fontAlgn="auto" hangingPunct="1">
              <a:spcAft>
                <a:spcPts val="0"/>
              </a:spcAft>
              <a:defRPr/>
            </a:pPr>
            <a:r>
              <a:rPr lang="en-US" sz="3200" b="1" dirty="0" smtClean="0">
                <a:solidFill>
                  <a:srgbClr val="9900FF"/>
                </a:solidFill>
                <a:latin typeface="Times New Roman" panose="02020603050405020304" pitchFamily="18" charset="0"/>
                <a:cs typeface="Times New Roman" panose="02020603050405020304" pitchFamily="18" charset="0"/>
              </a:rPr>
              <a:t>IP Address Notations continued</a:t>
            </a:r>
          </a:p>
        </p:txBody>
      </p:sp>
      <p:sp>
        <p:nvSpPr>
          <p:cNvPr id="3" name="Content Placeholder 2"/>
          <p:cNvSpPr>
            <a:spLocks noGrp="1"/>
          </p:cNvSpPr>
          <p:nvPr>
            <p:ph idx="1"/>
          </p:nvPr>
        </p:nvSpPr>
        <p:spPr>
          <a:xfrm>
            <a:off x="0" y="457200"/>
            <a:ext cx="9144000" cy="64008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following is an </a:t>
            </a:r>
            <a:r>
              <a:rPr lang="en-US" sz="2800" b="1" dirty="0">
                <a:latin typeface="Times New Roman" panose="02020603050405020304" pitchFamily="18" charset="0"/>
                <a:cs typeface="Times New Roman" panose="02020603050405020304" pitchFamily="18" charset="0"/>
              </a:rPr>
              <a:t>example </a:t>
            </a:r>
            <a:r>
              <a:rPr lang="en-US" sz="2800" dirty="0">
                <a:latin typeface="Times New Roman" panose="02020603050405020304" pitchFamily="18" charset="0"/>
                <a:cs typeface="Times New Roman" panose="02020603050405020304" pitchFamily="18" charset="0"/>
              </a:rPr>
              <a:t>of an </a:t>
            </a:r>
            <a:r>
              <a:rPr lang="en-US" sz="2800" b="1" dirty="0">
                <a:latin typeface="Times New Roman" panose="02020603050405020304" pitchFamily="18" charset="0"/>
                <a:cs typeface="Times New Roman" panose="02020603050405020304" pitchFamily="18" charset="0"/>
              </a:rPr>
              <a:t>IPv4 address </a:t>
            </a:r>
            <a:r>
              <a:rPr lang="en-US" sz="2800" dirty="0">
                <a:latin typeface="Times New Roman" panose="02020603050405020304" pitchFamily="18" charset="0"/>
                <a:cs typeface="Times New Roman" panose="02020603050405020304" pitchFamily="18" charset="0"/>
              </a:rPr>
              <a:t>in </a:t>
            </a:r>
            <a:r>
              <a:rPr lang="en-US" sz="2800" b="1" dirty="0">
                <a:solidFill>
                  <a:srgbClr val="006600"/>
                </a:solidFill>
                <a:latin typeface="Times New Roman" panose="02020603050405020304" pitchFamily="18" charset="0"/>
                <a:cs typeface="Times New Roman" panose="02020603050405020304" pitchFamily="18" charset="0"/>
              </a:rPr>
              <a:t>binary notation: </a:t>
            </a:r>
          </a:p>
          <a:p>
            <a:pPr lvl="1" algn="just" eaLnBrk="1" fontAlgn="auto" hangingPunct="1">
              <a:lnSpc>
                <a:spcPct val="150000"/>
              </a:lnSpc>
              <a:spcBef>
                <a:spcPts val="0"/>
              </a:spcBef>
              <a:spcAft>
                <a:spcPts val="0"/>
              </a:spcAft>
              <a:buFont typeface="Arial" pitchFamily="34" charset="0"/>
              <a:buNone/>
              <a:defRPr/>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01110101 </a:t>
            </a:r>
            <a:r>
              <a:rPr lang="en-US" b="1" dirty="0">
                <a:solidFill>
                  <a:srgbClr val="00B0F0"/>
                </a:solidFill>
                <a:latin typeface="Times New Roman" panose="02020603050405020304" pitchFamily="18" charset="0"/>
                <a:cs typeface="Times New Roman" panose="02020603050405020304" pitchFamily="18" charset="0"/>
              </a:rPr>
              <a:t>10010101</a:t>
            </a:r>
            <a:r>
              <a:rPr lang="en-US" b="1"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00011101</a:t>
            </a:r>
            <a:r>
              <a:rPr lang="en-US" b="1" dirty="0">
                <a:latin typeface="Times New Roman" panose="02020603050405020304" pitchFamily="18" charset="0"/>
                <a:cs typeface="Times New Roman" panose="02020603050405020304" pitchFamily="18" charset="0"/>
              </a:rPr>
              <a:t> 00000010</a:t>
            </a:r>
          </a:p>
          <a:p>
            <a:pPr marL="0" indent="0" algn="just" eaLnBrk="1" fontAlgn="auto" hangingPunct="1">
              <a:lnSpc>
                <a:spcPct val="150000"/>
              </a:lnSpc>
              <a:spcBef>
                <a:spcPts val="0"/>
              </a:spcBef>
              <a:spcAft>
                <a:spcPts val="0"/>
              </a:spcAft>
              <a:buNone/>
              <a:defRPr/>
            </a:pPr>
            <a:r>
              <a:rPr lang="en-US" sz="2800" b="1" dirty="0" smtClean="0">
                <a:solidFill>
                  <a:srgbClr val="0000CC"/>
                </a:solidFill>
                <a:latin typeface="Times New Roman" panose="02020603050405020304" pitchFamily="18" charset="0"/>
                <a:cs typeface="Times New Roman" panose="02020603050405020304" pitchFamily="18" charset="0"/>
              </a:rPr>
              <a:t>2. Dotted-Decimal </a:t>
            </a:r>
            <a:r>
              <a:rPr lang="en-US" sz="2800" b="1" dirty="0">
                <a:solidFill>
                  <a:srgbClr val="0000CC"/>
                </a:solidFill>
                <a:latin typeface="Times New Roman" panose="02020603050405020304" pitchFamily="18" charset="0"/>
                <a:cs typeface="Times New Roman" panose="02020603050405020304" pitchFamily="18" charset="0"/>
              </a:rPr>
              <a:t>Notation </a:t>
            </a:r>
            <a:endParaRPr lang="en-US" sz="2800" b="1" dirty="0" smtClean="0">
              <a:solidFill>
                <a:srgbClr val="0000CC"/>
              </a:solidFill>
              <a:latin typeface="Times New Roman" panose="02020603050405020304" pitchFamily="18" charset="0"/>
              <a:cs typeface="Times New Roman" panose="02020603050405020304" pitchFamily="18" charset="0"/>
            </a:endParaRPr>
          </a:p>
          <a:p>
            <a:pPr algn="just" eaLnBrk="1" fontAlgn="auto" hangingPunct="1">
              <a:lnSpc>
                <a:spcPct val="150000"/>
              </a:lnSpc>
              <a:spcBef>
                <a:spcPts val="0"/>
              </a:spcBef>
              <a:spcAft>
                <a:spcPts val="0"/>
              </a:spcAft>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make the </a:t>
            </a:r>
            <a:r>
              <a:rPr lang="en-US" sz="2800" b="1" dirty="0">
                <a:solidFill>
                  <a:srgbClr val="FF0000"/>
                </a:solidFill>
                <a:latin typeface="Times New Roman" panose="02020603050405020304" pitchFamily="18" charset="0"/>
                <a:cs typeface="Times New Roman" panose="02020603050405020304" pitchFamily="18" charset="0"/>
              </a:rPr>
              <a:t>IPv4 address</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more compact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b="1" dirty="0">
                <a:solidFill>
                  <a:srgbClr val="FF0000"/>
                </a:solidFill>
                <a:latin typeface="Times New Roman" panose="02020603050405020304" pitchFamily="18" charset="0"/>
                <a:cs typeface="Times New Roman" panose="02020603050405020304" pitchFamily="18" charset="0"/>
              </a:rPr>
              <a:t>easier t</a:t>
            </a:r>
            <a:r>
              <a:rPr lang="en-US" sz="2800" dirty="0">
                <a:latin typeface="Times New Roman" panose="02020603050405020304" pitchFamily="18" charset="0"/>
                <a:cs typeface="Times New Roman" panose="02020603050405020304" pitchFamily="18" charset="0"/>
              </a:rPr>
              <a:t>o </a:t>
            </a:r>
            <a:r>
              <a:rPr lang="en-US" sz="2800" b="1" dirty="0">
                <a:solidFill>
                  <a:srgbClr val="FF0000"/>
                </a:solidFill>
                <a:latin typeface="Times New Roman" panose="02020603050405020304" pitchFamily="18" charset="0"/>
                <a:cs typeface="Times New Roman" panose="02020603050405020304" pitchFamily="18" charset="0"/>
              </a:rPr>
              <a:t>read</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lgn="just" eaLnBrk="1" fontAlgn="auto" hangingPunct="1">
              <a:lnSpc>
                <a:spcPct val="150000"/>
              </a:lnSpc>
              <a:spcBef>
                <a:spcPts val="0"/>
              </a:spcBef>
              <a:spcAft>
                <a:spcPts val="0"/>
              </a:spcAft>
              <a:buNone/>
              <a:defRPr/>
            </a:pP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Internet </a:t>
            </a:r>
            <a:r>
              <a:rPr lang="en-US" sz="2800" b="1" dirty="0">
                <a:latin typeface="Times New Roman" panose="02020603050405020304" pitchFamily="18" charset="0"/>
                <a:cs typeface="Times New Roman" panose="02020603050405020304" pitchFamily="18" charset="0"/>
              </a:rPr>
              <a:t>addresses </a:t>
            </a:r>
            <a:r>
              <a:rPr lang="en-US" sz="2800" dirty="0">
                <a:latin typeface="Times New Roman" panose="02020603050405020304" pitchFamily="18" charset="0"/>
                <a:cs typeface="Times New Roman" panose="02020603050405020304" pitchFamily="18" charset="0"/>
              </a:rPr>
              <a:t>are usually written in </a:t>
            </a:r>
            <a:r>
              <a:rPr lang="en-US" sz="2800" b="1" dirty="0">
                <a:latin typeface="Times New Roman" panose="02020603050405020304" pitchFamily="18" charset="0"/>
                <a:cs typeface="Times New Roman" panose="02020603050405020304" pitchFamily="18" charset="0"/>
              </a:rPr>
              <a:t>decimal</a:t>
            </a:r>
            <a:r>
              <a:rPr lang="en-US" sz="2800" dirty="0">
                <a:latin typeface="Times New Roman" panose="02020603050405020304" pitchFamily="18" charset="0"/>
                <a:cs typeface="Times New Roman" panose="02020603050405020304" pitchFamily="18" charset="0"/>
              </a:rPr>
              <a:t> form </a:t>
            </a:r>
            <a:r>
              <a:rPr lang="en-US" sz="2800" dirty="0" smtClean="0">
                <a:latin typeface="Times New Roman" panose="02020603050405020304" pitchFamily="18" charset="0"/>
                <a:cs typeface="Times New Roman" panose="02020603050405020304" pitchFamily="18" charset="0"/>
              </a:rPr>
              <a:t>	with </a:t>
            </a: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decimal point (dot)</a:t>
            </a:r>
            <a:r>
              <a:rPr lang="en-US" sz="2800" dirty="0">
                <a:latin typeface="Times New Roman" panose="02020603050405020304" pitchFamily="18" charset="0"/>
                <a:cs typeface="Times New Roman" panose="02020603050405020304" pitchFamily="18" charset="0"/>
              </a:rPr>
              <a:t> separating the </a:t>
            </a:r>
            <a:r>
              <a:rPr lang="en-US" sz="2800" b="1" dirty="0">
                <a:solidFill>
                  <a:srgbClr val="9900FF"/>
                </a:solidFill>
                <a:latin typeface="Times New Roman" panose="02020603050405020304" pitchFamily="18" charset="0"/>
                <a:cs typeface="Times New Roman" panose="02020603050405020304" pitchFamily="18" charset="0"/>
              </a:rPr>
              <a:t>bytes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0"/>
              </a:spcBef>
              <a:spcAft>
                <a:spcPts val="0"/>
              </a:spcAft>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following is the </a:t>
            </a:r>
            <a:r>
              <a:rPr lang="en-US" sz="2800" b="1" dirty="0">
                <a:solidFill>
                  <a:srgbClr val="660033"/>
                </a:solidFill>
                <a:latin typeface="Times New Roman" panose="02020603050405020304" pitchFamily="18" charset="0"/>
                <a:cs typeface="Times New Roman" panose="02020603050405020304" pitchFamily="18" charset="0"/>
              </a:rPr>
              <a:t>dotted-decimal notation </a:t>
            </a:r>
            <a:r>
              <a:rPr lang="en-US" sz="2800" dirty="0">
                <a:latin typeface="Times New Roman" panose="02020603050405020304" pitchFamily="18" charset="0"/>
                <a:cs typeface="Times New Roman" panose="02020603050405020304" pitchFamily="18" charset="0"/>
              </a:rPr>
              <a:t>of the above address: </a:t>
            </a:r>
            <a:r>
              <a:rPr lang="en-US" dirty="0">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117.</a:t>
            </a:r>
            <a:r>
              <a:rPr lang="en-US" b="1" dirty="0" smtClean="0">
                <a:solidFill>
                  <a:srgbClr val="00B0F0"/>
                </a:solidFill>
                <a:latin typeface="Times New Roman" panose="02020603050405020304" pitchFamily="18" charset="0"/>
                <a:cs typeface="Times New Roman" panose="02020603050405020304" pitchFamily="18" charset="0"/>
              </a:rPr>
              <a:t>149.</a:t>
            </a:r>
            <a:r>
              <a:rPr lang="en-US" b="1" dirty="0" smtClean="0">
                <a:solidFill>
                  <a:srgbClr val="7030A0"/>
                </a:solidFill>
                <a:latin typeface="Times New Roman" panose="02020603050405020304" pitchFamily="18" charset="0"/>
                <a:cs typeface="Times New Roman" panose="02020603050405020304" pitchFamily="18" charset="0"/>
              </a:rPr>
              <a:t>29.</a:t>
            </a:r>
            <a:r>
              <a:rPr lang="en-US" b="1" dirty="0" smtClean="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a:t>
            </a:fld>
            <a:endParaRPr lang="en-US"/>
          </a:p>
        </p:txBody>
      </p:sp>
    </p:spTree>
    <p:extLst>
      <p:ext uri="{BB962C8B-B14F-4D97-AF65-F5344CB8AC3E}">
        <p14:creationId xmlns:p14="http://schemas.microsoft.com/office/powerpoint/2010/main" val="154337561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1726</TotalTime>
  <Words>4474</Words>
  <Application>Microsoft Office PowerPoint</Application>
  <PresentationFormat>On-screen Show (4:3)</PresentationFormat>
  <Paragraphs>421</Paragraphs>
  <Slides>68</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68</vt:i4>
      </vt:variant>
    </vt:vector>
  </HeadingPairs>
  <TitlesOfParts>
    <vt:vector size="80" baseType="lpstr">
      <vt:lpstr>Andalus</vt:lpstr>
      <vt:lpstr>Arial</vt:lpstr>
      <vt:lpstr>Calibri</vt:lpstr>
      <vt:lpstr>Franklin Gothic Book</vt:lpstr>
      <vt:lpstr>Perpetua</vt:lpstr>
      <vt:lpstr>Tahoma</vt:lpstr>
      <vt:lpstr>Times</vt:lpstr>
      <vt:lpstr>Times New Roman</vt:lpstr>
      <vt:lpstr>Wingdings</vt:lpstr>
      <vt:lpstr>Wingdings 2</vt:lpstr>
      <vt:lpstr>Office Theme</vt:lpstr>
      <vt:lpstr>Equity</vt:lpstr>
      <vt:lpstr>CHAPTER SIX </vt:lpstr>
      <vt:lpstr>Internet Protocol (IP)</vt:lpstr>
      <vt:lpstr>Internet Protocol (IP) continued</vt:lpstr>
      <vt:lpstr>Internet Protocol (IP) continued</vt:lpstr>
      <vt:lpstr>IPv4 Addresses </vt:lpstr>
      <vt:lpstr>Address Space </vt:lpstr>
      <vt:lpstr>Address Space continued</vt:lpstr>
      <vt:lpstr>IP Address Notations</vt:lpstr>
      <vt:lpstr>IP Address Notations continued</vt:lpstr>
      <vt:lpstr>IP Address Notations continued</vt:lpstr>
      <vt:lpstr>PowerPoint Presentation</vt:lpstr>
      <vt:lpstr>PowerPoint Presentation</vt:lpstr>
      <vt:lpstr>PowerPoint Presentation</vt:lpstr>
      <vt:lpstr>Classful Addressing</vt:lpstr>
      <vt:lpstr>PowerPoint Presentation</vt:lpstr>
      <vt:lpstr>Classes and Blocks </vt:lpstr>
      <vt:lpstr>Classes and Blocks continued</vt:lpstr>
      <vt:lpstr>Classes and Blocks continued</vt:lpstr>
      <vt:lpstr>Network ID and Host ID </vt:lpstr>
      <vt:lpstr> Subnet Mask </vt:lpstr>
      <vt:lpstr> Subnet Mask------- </vt:lpstr>
      <vt:lpstr> Subnet Mask------- </vt:lpstr>
      <vt:lpstr>Mask continued </vt:lpstr>
      <vt:lpstr>Subnetting </vt:lpstr>
      <vt:lpstr>Subnetting----- </vt:lpstr>
      <vt:lpstr> What is the use of Subnetting? </vt:lpstr>
      <vt:lpstr> What is the use of Subnetting?------ </vt:lpstr>
      <vt:lpstr> What is the use of Subnetting?------ </vt:lpstr>
      <vt:lpstr>Address Depletion</vt:lpstr>
      <vt:lpstr>Classless Addressing </vt:lpstr>
      <vt:lpstr>Classless Addressing continued </vt:lpstr>
      <vt:lpstr>Restriction</vt:lpstr>
      <vt:lpstr>Restriction continued</vt:lpstr>
      <vt:lpstr>Restriction continued</vt:lpstr>
      <vt:lpstr>Classless Addressing Mask </vt:lpstr>
      <vt:lpstr>Classless Addressing Mask continued </vt:lpstr>
      <vt:lpstr>1. First Address </vt:lpstr>
      <vt:lpstr>2. Last Address </vt:lpstr>
      <vt:lpstr>3. Number of Addresses </vt:lpstr>
      <vt:lpstr>Number of Addresses continued </vt:lpstr>
      <vt:lpstr>PowerPoint Presentation</vt:lpstr>
      <vt:lpstr>PowerPoint Presentation</vt:lpstr>
      <vt:lpstr>PowerPoint Presentation</vt:lpstr>
      <vt:lpstr>Network Addresses</vt:lpstr>
      <vt:lpstr>Hierarchy</vt:lpstr>
      <vt:lpstr>Two-Level Hierarchy: No Subnetting</vt:lpstr>
      <vt:lpstr>Three-Levels of Hierarchy: Subnetting</vt:lpstr>
      <vt:lpstr>Example 7</vt:lpstr>
      <vt:lpstr>PowerPoint Presentation</vt:lpstr>
      <vt:lpstr>More Levels of Hierarchy</vt:lpstr>
      <vt:lpstr>Address Allocation</vt:lpstr>
      <vt:lpstr>Example 8</vt:lpstr>
      <vt:lpstr>solution</vt:lpstr>
      <vt:lpstr>Contd.</vt:lpstr>
      <vt:lpstr>Network Address Translation (NAT)</vt:lpstr>
      <vt:lpstr>PowerPoint Presentation</vt:lpstr>
      <vt:lpstr>Reading Assignment:</vt:lpstr>
      <vt:lpstr>IPv6 ADDRESSES</vt:lpstr>
      <vt:lpstr>Abbreviated IPv6 addresses</vt:lpstr>
      <vt:lpstr>PowerPoint Presentation</vt:lpstr>
      <vt:lpstr>ADDRESS MAPPING</vt:lpstr>
      <vt:lpstr>Mapping Logical to Physical Address: ARP</vt:lpstr>
      <vt:lpstr>Mapping Logical to Physical Address: ARP-------</vt:lpstr>
      <vt:lpstr>PowerPoint Presentation</vt:lpstr>
      <vt:lpstr>Mapping Physical to Logical Address: RARP</vt:lpstr>
      <vt:lpstr>RARP--------------------</vt:lpstr>
      <vt:lpstr>RARP--------------------</vt:lpstr>
      <vt:lpstr>ICMP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Seven</dc:title>
  <dc:creator>Matiyas;AbuYusra</dc:creator>
  <cp:lastModifiedBy>King</cp:lastModifiedBy>
  <cp:revision>220</cp:revision>
  <dcterms:created xsi:type="dcterms:W3CDTF">2010-05-11T07:29:03Z</dcterms:created>
  <dcterms:modified xsi:type="dcterms:W3CDTF">2024-01-08T10:23:03Z</dcterms:modified>
</cp:coreProperties>
</file>