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9"/>
  </p:notesMasterIdLst>
  <p:sldIdLst>
    <p:sldId id="257" r:id="rId2"/>
    <p:sldId id="258" r:id="rId3"/>
    <p:sldId id="285" r:id="rId4"/>
    <p:sldId id="554" r:id="rId5"/>
    <p:sldId id="557" r:id="rId6"/>
    <p:sldId id="559" r:id="rId7"/>
    <p:sldId id="558" r:id="rId8"/>
    <p:sldId id="562" r:id="rId9"/>
    <p:sldId id="564" r:id="rId10"/>
    <p:sldId id="566" r:id="rId11"/>
    <p:sldId id="293" r:id="rId12"/>
    <p:sldId id="294" r:id="rId13"/>
    <p:sldId id="295" r:id="rId14"/>
    <p:sldId id="567" r:id="rId15"/>
    <p:sldId id="568" r:id="rId16"/>
    <p:sldId id="570" r:id="rId17"/>
    <p:sldId id="572" r:id="rId18"/>
    <p:sldId id="574" r:id="rId19"/>
    <p:sldId id="576" r:id="rId20"/>
    <p:sldId id="578" r:id="rId21"/>
    <p:sldId id="580" r:id="rId22"/>
    <p:sldId id="582" r:id="rId23"/>
    <p:sldId id="584" r:id="rId24"/>
    <p:sldId id="381" r:id="rId25"/>
    <p:sldId id="586" r:id="rId26"/>
    <p:sldId id="588" r:id="rId27"/>
    <p:sldId id="590" r:id="rId28"/>
    <p:sldId id="592" r:id="rId29"/>
    <p:sldId id="594" r:id="rId30"/>
    <p:sldId id="595" r:id="rId31"/>
    <p:sldId id="597" r:id="rId32"/>
    <p:sldId id="598" r:id="rId33"/>
    <p:sldId id="389" r:id="rId34"/>
    <p:sldId id="390" r:id="rId35"/>
    <p:sldId id="599" r:id="rId36"/>
    <p:sldId id="601" r:id="rId37"/>
    <p:sldId id="603" r:id="rId38"/>
    <p:sldId id="605" r:id="rId39"/>
    <p:sldId id="606" r:id="rId40"/>
    <p:sldId id="608" r:id="rId41"/>
    <p:sldId id="610" r:id="rId42"/>
    <p:sldId id="398" r:id="rId43"/>
    <p:sldId id="399" r:id="rId44"/>
    <p:sldId id="401" r:id="rId45"/>
    <p:sldId id="611" r:id="rId46"/>
    <p:sldId id="613" r:id="rId47"/>
    <p:sldId id="404" r:id="rId48"/>
    <p:sldId id="615" r:id="rId49"/>
    <p:sldId id="406" r:id="rId50"/>
    <p:sldId id="617" r:id="rId51"/>
    <p:sldId id="618" r:id="rId52"/>
    <p:sldId id="620" r:id="rId53"/>
    <p:sldId id="625" r:id="rId54"/>
    <p:sldId id="414" r:id="rId55"/>
    <p:sldId id="415" r:id="rId56"/>
    <p:sldId id="416" r:id="rId57"/>
    <p:sldId id="633" r:id="rId58"/>
    <p:sldId id="635" r:id="rId59"/>
    <p:sldId id="637" r:id="rId60"/>
    <p:sldId id="639" r:id="rId61"/>
    <p:sldId id="428" r:id="rId62"/>
    <p:sldId id="889" r:id="rId63"/>
    <p:sldId id="429" r:id="rId64"/>
    <p:sldId id="649" r:id="rId65"/>
    <p:sldId id="651" r:id="rId66"/>
    <p:sldId id="832" r:id="rId67"/>
    <p:sldId id="874" r:id="rId68"/>
    <p:sldId id="876" r:id="rId69"/>
    <p:sldId id="870" r:id="rId70"/>
    <p:sldId id="878" r:id="rId71"/>
    <p:sldId id="879" r:id="rId72"/>
    <p:sldId id="869" r:id="rId73"/>
    <p:sldId id="881" r:id="rId74"/>
    <p:sldId id="883" r:id="rId75"/>
    <p:sldId id="885" r:id="rId76"/>
    <p:sldId id="873" r:id="rId77"/>
    <p:sldId id="887" r:id="rId78"/>
    <p:sldId id="438" r:id="rId79"/>
    <p:sldId id="891" r:id="rId80"/>
    <p:sldId id="858" r:id="rId81"/>
    <p:sldId id="439" r:id="rId82"/>
    <p:sldId id="862" r:id="rId83"/>
    <p:sldId id="865" r:id="rId84"/>
    <p:sldId id="893" r:id="rId85"/>
    <p:sldId id="895" r:id="rId86"/>
    <p:sldId id="867" r:id="rId87"/>
    <p:sldId id="868" r:id="rId88"/>
    <p:sldId id="863" r:id="rId89"/>
    <p:sldId id="665" r:id="rId90"/>
    <p:sldId id="851" r:id="rId91"/>
    <p:sldId id="853" r:id="rId92"/>
    <p:sldId id="861" r:id="rId93"/>
    <p:sldId id="897" r:id="rId94"/>
    <p:sldId id="834" r:id="rId95"/>
    <p:sldId id="835" r:id="rId96"/>
    <p:sldId id="898" r:id="rId97"/>
    <p:sldId id="900" r:id="rId98"/>
    <p:sldId id="902" r:id="rId99"/>
    <p:sldId id="904" r:id="rId100"/>
    <p:sldId id="906" r:id="rId101"/>
    <p:sldId id="908" r:id="rId102"/>
    <p:sldId id="837" r:id="rId103"/>
    <p:sldId id="910" r:id="rId104"/>
    <p:sldId id="839" r:id="rId105"/>
    <p:sldId id="841" r:id="rId106"/>
    <p:sldId id="842" r:id="rId107"/>
    <p:sldId id="843" r:id="rId108"/>
    <p:sldId id="844" r:id="rId109"/>
    <p:sldId id="449" r:id="rId110"/>
    <p:sldId id="450" r:id="rId111"/>
    <p:sldId id="451" r:id="rId112"/>
    <p:sldId id="452" r:id="rId113"/>
    <p:sldId id="689" r:id="rId114"/>
    <p:sldId id="691" r:id="rId115"/>
    <p:sldId id="455" r:id="rId116"/>
    <p:sldId id="456" r:id="rId117"/>
    <p:sldId id="693" r:id="rId118"/>
    <p:sldId id="695" r:id="rId119"/>
    <p:sldId id="459" r:id="rId120"/>
    <p:sldId id="697" r:id="rId121"/>
    <p:sldId id="699" r:id="rId122"/>
    <p:sldId id="701" r:id="rId123"/>
    <p:sldId id="462" r:id="rId124"/>
    <p:sldId id="702" r:id="rId125"/>
    <p:sldId id="704" r:id="rId126"/>
    <p:sldId id="706" r:id="rId127"/>
    <p:sldId id="708" r:id="rId128"/>
    <p:sldId id="465" r:id="rId129"/>
    <p:sldId id="710" r:id="rId130"/>
    <p:sldId id="712" r:id="rId131"/>
    <p:sldId id="468" r:id="rId132"/>
    <p:sldId id="714" r:id="rId133"/>
    <p:sldId id="469" r:id="rId134"/>
    <p:sldId id="716" r:id="rId135"/>
    <p:sldId id="718" r:id="rId136"/>
    <p:sldId id="720" r:id="rId137"/>
    <p:sldId id="473" r:id="rId138"/>
    <p:sldId id="722" r:id="rId139"/>
    <p:sldId id="476" r:id="rId140"/>
    <p:sldId id="477" r:id="rId141"/>
    <p:sldId id="478" r:id="rId142"/>
    <p:sldId id="479" r:id="rId143"/>
    <p:sldId id="480" r:id="rId144"/>
    <p:sldId id="481" r:id="rId145"/>
    <p:sldId id="482" r:id="rId146"/>
    <p:sldId id="483" r:id="rId147"/>
    <p:sldId id="724" r:id="rId148"/>
    <p:sldId id="485" r:id="rId149"/>
    <p:sldId id="727" r:id="rId150"/>
    <p:sldId id="487" r:id="rId151"/>
    <p:sldId id="729" r:id="rId152"/>
    <p:sldId id="489" r:id="rId153"/>
    <p:sldId id="490" r:id="rId154"/>
    <p:sldId id="491" r:id="rId155"/>
    <p:sldId id="493" r:id="rId156"/>
    <p:sldId id="731" r:id="rId157"/>
    <p:sldId id="494" r:id="rId158"/>
    <p:sldId id="496" r:id="rId159"/>
    <p:sldId id="733" r:id="rId160"/>
    <p:sldId id="735" r:id="rId161"/>
    <p:sldId id="737" r:id="rId162"/>
    <p:sldId id="739" r:id="rId163"/>
    <p:sldId id="500" r:id="rId164"/>
    <p:sldId id="741" r:id="rId165"/>
    <p:sldId id="743" r:id="rId166"/>
    <p:sldId id="745" r:id="rId167"/>
    <p:sldId id="747" r:id="rId168"/>
    <p:sldId id="748" r:id="rId169"/>
    <p:sldId id="750" r:id="rId170"/>
    <p:sldId id="752" r:id="rId171"/>
    <p:sldId id="507" r:id="rId172"/>
    <p:sldId id="754" r:id="rId173"/>
    <p:sldId id="756" r:id="rId174"/>
    <p:sldId id="758" r:id="rId175"/>
    <p:sldId id="509" r:id="rId176"/>
    <p:sldId id="511" r:id="rId177"/>
    <p:sldId id="760" r:id="rId178"/>
    <p:sldId id="762" r:id="rId179"/>
    <p:sldId id="764" r:id="rId180"/>
    <p:sldId id="766" r:id="rId181"/>
    <p:sldId id="768" r:id="rId182"/>
    <p:sldId id="770" r:id="rId183"/>
    <p:sldId id="517" r:id="rId184"/>
    <p:sldId id="518" r:id="rId185"/>
    <p:sldId id="772" r:id="rId186"/>
    <p:sldId id="774" r:id="rId187"/>
    <p:sldId id="776" r:id="rId188"/>
    <p:sldId id="778" r:id="rId189"/>
    <p:sldId id="780" r:id="rId190"/>
    <p:sldId id="523" r:id="rId191"/>
    <p:sldId id="524" r:id="rId192"/>
    <p:sldId id="782" r:id="rId193"/>
    <p:sldId id="784" r:id="rId194"/>
    <p:sldId id="786" r:id="rId195"/>
    <p:sldId id="788" r:id="rId196"/>
    <p:sldId id="528" r:id="rId197"/>
    <p:sldId id="529" r:id="rId198"/>
    <p:sldId id="790" r:id="rId199"/>
    <p:sldId id="530" r:id="rId200"/>
    <p:sldId id="531" r:id="rId201"/>
    <p:sldId id="792" r:id="rId202"/>
    <p:sldId id="794" r:id="rId203"/>
    <p:sldId id="796" r:id="rId204"/>
    <p:sldId id="798" r:id="rId205"/>
    <p:sldId id="800" r:id="rId206"/>
    <p:sldId id="536" r:id="rId207"/>
    <p:sldId id="537" r:id="rId208"/>
    <p:sldId id="538" r:id="rId209"/>
    <p:sldId id="802" r:id="rId210"/>
    <p:sldId id="804" r:id="rId211"/>
    <p:sldId id="806" r:id="rId212"/>
    <p:sldId id="808" r:id="rId213"/>
    <p:sldId id="810" r:id="rId214"/>
    <p:sldId id="812" r:id="rId215"/>
    <p:sldId id="814" r:id="rId216"/>
    <p:sldId id="545" r:id="rId217"/>
    <p:sldId id="816" r:id="rId218"/>
    <p:sldId id="818" r:id="rId219"/>
    <p:sldId id="820" r:id="rId220"/>
    <p:sldId id="822" r:id="rId221"/>
    <p:sldId id="824" r:id="rId222"/>
    <p:sldId id="826" r:id="rId223"/>
    <p:sldId id="551" r:id="rId224"/>
    <p:sldId id="828" r:id="rId225"/>
    <p:sldId id="830" r:id="rId226"/>
    <p:sldId id="319" r:id="rId227"/>
    <p:sldId id="362" r:id="rId2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FF0000"/>
    <a:srgbClr val="0000CC"/>
    <a:srgbClr val="6600CC"/>
    <a:srgbClr val="800000"/>
    <a:srgbClr val="0066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66" d="100"/>
          <a:sy n="66" d="100"/>
        </p:scale>
        <p:origin x="8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1C6F3-3264-4CC2-9543-4754ECF9B556}"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4609A-ED99-460E-82C4-2C6BEE059CB3}" type="slidenum">
              <a:rPr lang="en-US" smtClean="0"/>
              <a:t>‹#›</a:t>
            </a:fld>
            <a:endParaRPr lang="en-US"/>
          </a:p>
        </p:txBody>
      </p:sp>
    </p:spTree>
    <p:extLst>
      <p:ext uri="{BB962C8B-B14F-4D97-AF65-F5344CB8AC3E}">
        <p14:creationId xmlns:p14="http://schemas.microsoft.com/office/powerpoint/2010/main" val="3584323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B4C67-ECBE-4037-AADA-0E92BEDE8909}" type="slidenum">
              <a:rPr lang="en-US" smtClean="0"/>
              <a:pPr/>
              <a:t>119</a:t>
            </a:fld>
            <a:endParaRPr lang="en-US"/>
          </a:p>
        </p:txBody>
      </p:sp>
    </p:spTree>
    <p:extLst>
      <p:ext uri="{BB962C8B-B14F-4D97-AF65-F5344CB8AC3E}">
        <p14:creationId xmlns:p14="http://schemas.microsoft.com/office/powerpoint/2010/main" val="382882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B4C67-ECBE-4037-AADA-0E92BEDE8909}" type="slidenum">
              <a:rPr lang="en-US" smtClean="0"/>
              <a:pPr/>
              <a:t>120</a:t>
            </a:fld>
            <a:endParaRPr lang="en-US"/>
          </a:p>
        </p:txBody>
      </p:sp>
    </p:spTree>
    <p:extLst>
      <p:ext uri="{BB962C8B-B14F-4D97-AF65-F5344CB8AC3E}">
        <p14:creationId xmlns:p14="http://schemas.microsoft.com/office/powerpoint/2010/main" val="135983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B4C67-ECBE-4037-AADA-0E92BEDE8909}" type="slidenum">
              <a:rPr lang="en-US" smtClean="0"/>
              <a:pPr/>
              <a:t>121</a:t>
            </a:fld>
            <a:endParaRPr lang="en-US"/>
          </a:p>
        </p:txBody>
      </p:sp>
    </p:spTree>
    <p:extLst>
      <p:ext uri="{BB962C8B-B14F-4D97-AF65-F5344CB8AC3E}">
        <p14:creationId xmlns:p14="http://schemas.microsoft.com/office/powerpoint/2010/main" val="129201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B4C67-ECBE-4037-AADA-0E92BEDE8909}" type="slidenum">
              <a:rPr lang="en-US" smtClean="0"/>
              <a:pPr/>
              <a:t>122</a:t>
            </a:fld>
            <a:endParaRPr lang="en-US"/>
          </a:p>
        </p:txBody>
      </p:sp>
    </p:spTree>
    <p:extLst>
      <p:ext uri="{BB962C8B-B14F-4D97-AF65-F5344CB8AC3E}">
        <p14:creationId xmlns:p14="http://schemas.microsoft.com/office/powerpoint/2010/main" val="3709502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6331EC-43CF-4E5B-979B-A3F4B7C79AC5}"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750833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0DB37-200C-429D-97B5-B00498FCE41B}"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297419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197CE7-0E38-4AA1-B7F1-56FBFB52BF9A}"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163516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F58DFE-39CE-4A5C-BDAC-6D1F5762C425}"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212467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338C8F-C016-423E-960E-7C4C4B98A611}"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871784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11197A-C5FF-480F-820B-BF4C35DAB375}"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285030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CD532A-056A-4BB3-A990-769441510C8F}" type="datetime1">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146961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EF14BA-AD86-41E0-B5DE-250D50816E2F}" type="datetime1">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407090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B2993-6A97-4DE6-AFC3-D16DC59F4311}" type="datetime1">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36605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65EB1F-BD80-4386-94EB-863E54EF687C}"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156773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4E0671-518C-4284-A57B-972CA4B68BD6}"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376ED-7D7C-4AB7-9AAC-DFA34513ABCF}" type="slidenum">
              <a:rPr lang="en-US" smtClean="0"/>
              <a:t>‹#›</a:t>
            </a:fld>
            <a:endParaRPr lang="en-US"/>
          </a:p>
        </p:txBody>
      </p:sp>
    </p:spTree>
    <p:extLst>
      <p:ext uri="{BB962C8B-B14F-4D97-AF65-F5344CB8AC3E}">
        <p14:creationId xmlns:p14="http://schemas.microsoft.com/office/powerpoint/2010/main" val="212421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73FAC-EB10-4B3C-AD76-64EC3E4B89AF}" type="datetime1">
              <a:rPr lang="en-US" smtClean="0"/>
              <a:t>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376ED-7D7C-4AB7-9AAC-DFA34513ABCF}" type="slidenum">
              <a:rPr lang="en-US" smtClean="0"/>
              <a:t>‹#›</a:t>
            </a:fld>
            <a:endParaRPr lang="en-US"/>
          </a:p>
        </p:txBody>
      </p:sp>
    </p:spTree>
    <p:extLst>
      <p:ext uri="{BB962C8B-B14F-4D97-AF65-F5344CB8AC3E}">
        <p14:creationId xmlns:p14="http://schemas.microsoft.com/office/powerpoint/2010/main" val="1187614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javarevisited.blogspot.com/2011/11/run-java-program-from-command-prompt.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0000"/>
                </a:solidFill>
                <a:latin typeface="Times New Roman" panose="02020603050405020304" pitchFamily="18" charset="0"/>
                <a:cs typeface="Times New Roman" panose="02020603050405020304" pitchFamily="18" charset="0"/>
              </a:rPr>
              <a:t>CHAPTER TWO </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1069" y="4258101"/>
            <a:ext cx="11764370" cy="1918861"/>
          </a:xfrm>
        </p:spPr>
        <p:txBody>
          <a:bodyPr>
            <a:normAutofit/>
          </a:bodyPr>
          <a:lstStyle/>
          <a:p>
            <a:pPr marL="0" indent="0" algn="ctr">
              <a:buNone/>
            </a:pPr>
            <a:r>
              <a:rPr lang="en-GB" sz="3200" b="1" dirty="0" smtClean="0">
                <a:solidFill>
                  <a:srgbClr val="FF0000"/>
                </a:solidFill>
                <a:latin typeface="Times New Roman" panose="02020603050405020304" pitchFamily="18" charset="0"/>
                <a:cs typeface="Times New Roman" panose="02020603050405020304" pitchFamily="18" charset="0"/>
              </a:rPr>
              <a:t>BUILDING BLOCKS OF JAVA PROGRAM</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1</a:t>
            </a:fld>
            <a:endParaRPr lang="en-US"/>
          </a:p>
        </p:txBody>
      </p:sp>
    </p:spTree>
    <p:extLst>
      <p:ext uri="{BB962C8B-B14F-4D97-AF65-F5344CB8AC3E}">
        <p14:creationId xmlns:p14="http://schemas.microsoft.com/office/powerpoint/2010/main" val="4281438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90286"/>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2.1 Structure </a:t>
            </a:r>
            <a:r>
              <a:rPr lang="en-US" altLang="en-US" sz="2800" b="1" dirty="0">
                <a:solidFill>
                  <a:srgbClr val="FF0000"/>
                </a:solidFill>
                <a:latin typeface="Times New Roman" panose="02020603050405020304" pitchFamily="18" charset="0"/>
                <a:cs typeface="Times New Roman" panose="02020603050405020304" pitchFamily="18" charset="0"/>
              </a:rPr>
              <a:t>of Java Program continued--</a:t>
            </a:r>
            <a:endParaRPr lang="en-GB" sz="2800" dirty="0"/>
          </a:p>
        </p:txBody>
      </p:sp>
      <p:sp>
        <p:nvSpPr>
          <p:cNvPr id="3" name="Content Placeholder 2"/>
          <p:cNvSpPr>
            <a:spLocks noGrp="1"/>
          </p:cNvSpPr>
          <p:nvPr>
            <p:ph idx="1"/>
          </p:nvPr>
        </p:nvSpPr>
        <p:spPr>
          <a:xfrm>
            <a:off x="0" y="290286"/>
            <a:ext cx="12192000" cy="6567714"/>
          </a:xfrm>
        </p:spPr>
        <p:txBody>
          <a:bodyPr>
            <a:noAutofit/>
          </a:bodyPr>
          <a:lstStyle/>
          <a:p>
            <a:pPr algn="just">
              <a:lnSpc>
                <a:spcPct val="150000"/>
              </a:lnSpc>
              <a:spcBef>
                <a:spcPts val="0"/>
              </a:spcBef>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This stream is already </a:t>
            </a:r>
            <a:r>
              <a:rPr lang="en-US" sz="2400" b="1" dirty="0">
                <a:solidFill>
                  <a:srgbClr val="0000FF"/>
                </a:solidFill>
                <a:latin typeface="Times New Roman" panose="02020603050405020304" pitchFamily="18" charset="0"/>
                <a:cs typeface="Times New Roman" panose="02020603050405020304" pitchFamily="18" charset="0"/>
              </a:rPr>
              <a:t>open and ready to accept output data</a:t>
            </a:r>
            <a:r>
              <a:rPr lang="en-US"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defRPr/>
            </a:pPr>
            <a:r>
              <a:rPr lang="en-US" sz="2400" b="1" dirty="0">
                <a:solidFill>
                  <a:srgbClr val="FF0000"/>
                </a:solidFill>
                <a:latin typeface="Times New Roman" pitchFamily="18" charset="0"/>
                <a:cs typeface="Times New Roman" pitchFamily="18" charset="0"/>
              </a:rPr>
              <a:t>3.3 </a:t>
            </a:r>
            <a:r>
              <a:rPr lang="en-US" sz="2400" b="1" dirty="0" err="1">
                <a:solidFill>
                  <a:srgbClr val="FF0000"/>
                </a:solidFill>
                <a:latin typeface="Times New Roman" pitchFamily="18" charset="0"/>
                <a:cs typeface="Times New Roman" pitchFamily="18" charset="0"/>
              </a:rPr>
              <a:t>println</a:t>
            </a:r>
            <a:r>
              <a:rPr lang="en-US" sz="2400" b="1" dirty="0">
                <a:solidFill>
                  <a:srgbClr val="FF0000"/>
                </a:solidFill>
                <a:latin typeface="Times New Roman" pitchFamily="18" charset="0"/>
                <a:cs typeface="Times New Roman" pitchFamily="18" charset="0"/>
              </a:rPr>
              <a:t>( ) method </a:t>
            </a:r>
          </a:p>
          <a:p>
            <a:pPr algn="just">
              <a:lnSpc>
                <a:spcPct val="150000"/>
              </a:lnSpc>
              <a:spcBef>
                <a:spcPts val="0"/>
              </a:spcBef>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The method </a:t>
            </a:r>
            <a:r>
              <a:rPr lang="en-US" sz="2400" dirty="0" err="1">
                <a:latin typeface="Times New Roman" panose="02020603050405020304" pitchFamily="18" charset="0"/>
                <a:cs typeface="Times New Roman" panose="02020603050405020304" pitchFamily="18" charset="0"/>
              </a:rPr>
              <a:t>println</a:t>
            </a:r>
            <a:r>
              <a:rPr lang="en-US" sz="2400" dirty="0">
                <a:latin typeface="Times New Roman" panose="02020603050405020304" pitchFamily="18" charset="0"/>
                <a:cs typeface="Times New Roman" panose="02020603050405020304" pitchFamily="18" charset="0"/>
              </a:rPr>
              <a:t> prints the text on the screen with a new line. </a:t>
            </a:r>
          </a:p>
          <a:p>
            <a:pPr algn="just">
              <a:lnSpc>
                <a:spcPct val="150000"/>
              </a:lnSpc>
              <a:spcBef>
                <a:spcPts val="0"/>
              </a:spcBef>
              <a:buFont typeface="Wingdings" panose="05000000000000000000" pitchFamily="2" charset="2"/>
              <a:buChar char="§"/>
              <a:defRPr/>
            </a:pPr>
            <a:r>
              <a:rPr lang="en-US" sz="2400" b="1" dirty="0">
                <a:solidFill>
                  <a:srgbClr val="FF0000"/>
                </a:solidFill>
                <a:latin typeface="Times New Roman" pitchFamily="18" charset="0"/>
                <a:cs typeface="Times New Roman" pitchFamily="18" charset="0"/>
              </a:rPr>
              <a:t>Output</a:t>
            </a:r>
            <a:r>
              <a:rPr lang="en-US" sz="2400" dirty="0">
                <a:latin typeface="Times New Roman" pitchFamily="18" charset="0"/>
                <a:cs typeface="Times New Roman" pitchFamily="18" charset="0"/>
              </a:rPr>
              <a:t> in Java is actually accomplished by the built-in </a:t>
            </a:r>
            <a:r>
              <a:rPr lang="en-US" sz="2400" b="1" dirty="0" err="1">
                <a:solidFill>
                  <a:srgbClr val="D60093"/>
                </a:solidFill>
                <a:latin typeface="Times New Roman" pitchFamily="18" charset="0"/>
                <a:cs typeface="Times New Roman" pitchFamily="18" charset="0"/>
              </a:rPr>
              <a:t>println</a:t>
            </a:r>
            <a:r>
              <a:rPr lang="en-US" sz="2400" b="1" dirty="0">
                <a:solidFill>
                  <a:srgbClr val="D60093"/>
                </a:solidFill>
                <a:latin typeface="Times New Roman" pitchFamily="18" charset="0"/>
                <a:cs typeface="Times New Roman" pitchFamily="18" charset="0"/>
              </a:rPr>
              <a:t>( ) method </a:t>
            </a:r>
          </a:p>
          <a:p>
            <a:pPr algn="just">
              <a:lnSpc>
                <a:spcPct val="150000"/>
              </a:lnSpc>
              <a:spcBef>
                <a:spcPts val="0"/>
              </a:spcBef>
              <a:buFont typeface="Wingdings" panose="05000000000000000000" pitchFamily="2" charset="2"/>
              <a:buChar char="§"/>
              <a:defRPr/>
            </a:pPr>
            <a:r>
              <a:rPr lang="en-US" sz="2400" b="1" dirty="0">
                <a:latin typeface="Times New Roman" pitchFamily="18" charset="0"/>
                <a:cs typeface="Times New Roman" pitchFamily="18" charset="0"/>
              </a:rPr>
              <a:t>This </a:t>
            </a:r>
            <a:r>
              <a:rPr lang="en-US" sz="2400" b="1" dirty="0" err="1">
                <a:latin typeface="Times New Roman" pitchFamily="18" charset="0"/>
                <a:cs typeface="Times New Roman" pitchFamily="18" charset="0"/>
              </a:rPr>
              <a:t>println</a:t>
            </a:r>
            <a:r>
              <a:rPr lang="en-US" sz="2400" b="1" dirty="0">
                <a:latin typeface="Times New Roman" pitchFamily="18" charset="0"/>
                <a:cs typeface="Times New Roman" pitchFamily="18" charset="0"/>
              </a:rPr>
              <a:t>() method </a:t>
            </a:r>
            <a:r>
              <a:rPr lang="en-US" sz="2400" b="1" dirty="0">
                <a:solidFill>
                  <a:srgbClr val="0000FF"/>
                </a:solidFill>
                <a:latin typeface="Times New Roman" pitchFamily="18" charset="0"/>
                <a:cs typeface="Times New Roman" pitchFamily="18" charset="0"/>
              </a:rPr>
              <a:t>displays the string </a:t>
            </a:r>
            <a:r>
              <a:rPr lang="en-US" sz="2400" b="1" dirty="0">
                <a:latin typeface="Times New Roman" pitchFamily="18" charset="0"/>
                <a:cs typeface="Times New Roman" pitchFamily="18" charset="0"/>
              </a:rPr>
              <a:t>on the </a:t>
            </a:r>
            <a:r>
              <a:rPr lang="en-US" sz="2400" b="1" dirty="0">
                <a:solidFill>
                  <a:srgbClr val="0000FF"/>
                </a:solidFill>
                <a:latin typeface="Times New Roman" pitchFamily="18" charset="0"/>
                <a:cs typeface="Times New Roman" pitchFamily="18" charset="0"/>
              </a:rPr>
              <a:t>console</a:t>
            </a:r>
            <a:r>
              <a:rPr lang="en-US" sz="2400" b="1" dirty="0">
                <a:latin typeface="Times New Roman" pitchFamily="18" charset="0"/>
                <a:cs typeface="Times New Roman" pitchFamily="18" charset="0"/>
              </a:rPr>
              <a:t> which is </a:t>
            </a:r>
            <a:r>
              <a:rPr lang="en-US" sz="2400" dirty="0">
                <a:latin typeface="Times New Roman" pitchFamily="18" charset="0"/>
                <a:cs typeface="Times New Roman" pitchFamily="18" charset="0"/>
              </a:rPr>
              <a:t>passed to it when the method is called</a:t>
            </a:r>
            <a:r>
              <a:rPr lang="en-US" sz="2400" b="1" dirty="0">
                <a:latin typeface="Times New Roman" pitchFamily="18" charset="0"/>
                <a:cs typeface="Times New Roman" pitchFamily="18" charset="0"/>
              </a:rPr>
              <a:t>.</a:t>
            </a:r>
            <a:endParaRPr lang="en-US" sz="2400" dirty="0">
              <a:solidFill>
                <a:srgbClr val="006600"/>
              </a:solidFill>
              <a:latin typeface="Times New Roman" pitchFamily="18" charset="0"/>
              <a:cs typeface="Times New Roman" pitchFamily="18" charset="0"/>
            </a:endParaRPr>
          </a:p>
          <a:p>
            <a:pPr algn="just">
              <a:lnSpc>
                <a:spcPct val="150000"/>
              </a:lnSpc>
              <a:spcBef>
                <a:spcPts val="0"/>
              </a:spcBef>
              <a:buFont typeface="Wingdings" pitchFamily="2" charset="2"/>
              <a:buChar char="Ø"/>
              <a:defRPr/>
            </a:pPr>
            <a:r>
              <a:rPr lang="en-US" sz="2400" b="1" dirty="0" err="1" smtClean="0">
                <a:solidFill>
                  <a:srgbClr val="D60093"/>
                </a:solidFill>
                <a:latin typeface="Times New Roman" pitchFamily="18" charset="0"/>
                <a:cs typeface="Times New Roman" pitchFamily="18" charset="0"/>
              </a:rPr>
              <a:t>println</a:t>
            </a:r>
            <a:r>
              <a:rPr lang="en-US" sz="2400" b="1" dirty="0">
                <a:solidFill>
                  <a:srgbClr val="D60093"/>
                </a:solidFill>
                <a:latin typeface="Times New Roman" pitchFamily="18" charset="0"/>
                <a:cs typeface="Times New Roman" pitchFamily="18" charset="0"/>
              </a:rPr>
              <a:t>( ) statement ends with a </a:t>
            </a:r>
            <a:r>
              <a:rPr lang="en-US" sz="2400" b="1" dirty="0" smtClean="0">
                <a:solidFill>
                  <a:srgbClr val="D60093"/>
                </a:solidFill>
                <a:latin typeface="Times New Roman" pitchFamily="18" charset="0"/>
                <a:cs typeface="Times New Roman" pitchFamily="18" charset="0"/>
              </a:rPr>
              <a:t>semicolon</a:t>
            </a:r>
            <a:r>
              <a:rPr lang="en-US" sz="2400" dirty="0" smtClean="0">
                <a:latin typeface="Times New Roman" pitchFamily="18" charset="0"/>
                <a:cs typeface="Times New Roman" pitchFamily="18" charset="0"/>
              </a:rPr>
              <a:t>. All </a:t>
            </a:r>
            <a:r>
              <a:rPr lang="en-US" sz="2400" b="1" dirty="0">
                <a:solidFill>
                  <a:srgbClr val="0000FF"/>
                </a:solidFill>
                <a:latin typeface="Times New Roman" pitchFamily="18" charset="0"/>
                <a:cs typeface="Times New Roman" pitchFamily="18" charset="0"/>
              </a:rPr>
              <a:t>statements in Java end with a semicolon</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The reason that the other lines in the program do </a:t>
            </a:r>
            <a:r>
              <a:rPr lang="en-US" sz="2400" b="1" dirty="0">
                <a:solidFill>
                  <a:srgbClr val="D60093"/>
                </a:solidFill>
                <a:latin typeface="Times New Roman" pitchFamily="18" charset="0"/>
                <a:cs typeface="Times New Roman" pitchFamily="18" charset="0"/>
              </a:rPr>
              <a:t>not end in a semicolon</a:t>
            </a:r>
            <a:r>
              <a:rPr lang="en-US" sz="2400" dirty="0">
                <a:latin typeface="Times New Roman" pitchFamily="18" charset="0"/>
                <a:cs typeface="Times New Roman" pitchFamily="18" charset="0"/>
              </a:rPr>
              <a:t> is that they </a:t>
            </a:r>
            <a:r>
              <a:rPr lang="en-US" sz="2400" dirty="0">
                <a:solidFill>
                  <a:srgbClr val="0000FF"/>
                </a:solidFill>
                <a:latin typeface="Times New Roman" pitchFamily="18" charset="0"/>
                <a:cs typeface="Times New Roman" pitchFamily="18" charset="0"/>
              </a:rPr>
              <a:t>are </a:t>
            </a:r>
            <a:r>
              <a:rPr lang="en-US" sz="2400" b="1" dirty="0">
                <a:solidFill>
                  <a:srgbClr val="0000FF"/>
                </a:solidFill>
                <a:latin typeface="Times New Roman" pitchFamily="18" charset="0"/>
                <a:cs typeface="Times New Roman" pitchFamily="18" charset="0"/>
              </a:rPr>
              <a:t>not</a:t>
            </a:r>
            <a:r>
              <a:rPr lang="en-US" sz="2400" dirty="0">
                <a:solidFill>
                  <a:srgbClr val="0000FF"/>
                </a:solidFill>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technically, statements</a:t>
            </a:r>
            <a:r>
              <a:rPr lang="en-US" sz="2400" dirty="0">
                <a:latin typeface="Times New Roman" pitchFamily="18" charset="0"/>
                <a:cs typeface="Times New Roman" pitchFamily="18" charset="0"/>
              </a:rPr>
              <a:t>. </a:t>
            </a:r>
          </a:p>
          <a:p>
            <a:pPr marL="0" indent="0" algn="just">
              <a:lnSpc>
                <a:spcPct val="150000"/>
              </a:lnSpc>
              <a:spcBef>
                <a:spcPts val="0"/>
              </a:spcBef>
              <a:buNone/>
              <a:defRPr/>
            </a:pPr>
            <a:r>
              <a:rPr lang="en-US" sz="2400" b="1" dirty="0">
                <a:solidFill>
                  <a:srgbClr val="FF0000"/>
                </a:solidFill>
                <a:latin typeface="Times New Roman" pitchFamily="18" charset="0"/>
                <a:cs typeface="Times New Roman" pitchFamily="18" charset="0"/>
              </a:rPr>
              <a:t>4. Two Ending [ } }] curly Braces</a:t>
            </a:r>
          </a:p>
          <a:p>
            <a:pPr algn="just">
              <a:lnSpc>
                <a:spcPct val="150000"/>
              </a:lnSpc>
              <a:spcBef>
                <a:spcPts val="0"/>
              </a:spcBef>
              <a:buFont typeface="Wingdings" panose="05000000000000000000" pitchFamily="2" charset="2"/>
              <a:buChar char="§"/>
              <a:defRPr/>
            </a:pPr>
            <a:r>
              <a:rPr lang="en-US" sz="2400" dirty="0">
                <a:latin typeface="Times New Roman" pitchFamily="18" charset="0"/>
                <a:cs typeface="Times New Roman" pitchFamily="18" charset="0"/>
              </a:rPr>
              <a:t>The </a:t>
            </a:r>
            <a:r>
              <a:rPr lang="en-US" sz="2400" b="1" dirty="0">
                <a:solidFill>
                  <a:srgbClr val="0000FF"/>
                </a:solidFill>
                <a:latin typeface="Times New Roman" pitchFamily="18" charset="0"/>
                <a:cs typeface="Times New Roman" pitchFamily="18" charset="0"/>
              </a:rPr>
              <a:t>first } in the program ends main( ) method</a:t>
            </a:r>
          </a:p>
          <a:p>
            <a:pPr algn="just">
              <a:lnSpc>
                <a:spcPct val="150000"/>
              </a:lnSpc>
              <a:spcBef>
                <a:spcPts val="0"/>
              </a:spcBef>
              <a:buFont typeface="Wingdings" panose="05000000000000000000" pitchFamily="2" charset="2"/>
              <a:buChar char="§"/>
              <a:defRPr/>
            </a:pPr>
            <a:r>
              <a:rPr lang="en-US" sz="2400" dirty="0">
                <a:latin typeface="Times New Roman" pitchFamily="18" charset="0"/>
                <a:cs typeface="Times New Roman" pitchFamily="18" charset="0"/>
              </a:rPr>
              <a:t>And the </a:t>
            </a:r>
            <a:r>
              <a:rPr lang="en-US" sz="2400" b="1" dirty="0">
                <a:solidFill>
                  <a:srgbClr val="D60093"/>
                </a:solidFill>
                <a:latin typeface="Times New Roman" pitchFamily="18" charset="0"/>
                <a:cs typeface="Times New Roman" pitchFamily="18" charset="0"/>
              </a:rPr>
              <a:t>last } ends the 	Welcome class definition.</a:t>
            </a:r>
          </a:p>
          <a:p>
            <a:pPr marL="0" indent="0" algn="just">
              <a:lnSpc>
                <a:spcPct val="150000"/>
              </a:lnSpc>
              <a:spcBef>
                <a:spcPts val="0"/>
              </a:spcBef>
              <a:buNone/>
              <a:defRPr/>
            </a:pPr>
            <a:endParaRPr lang="en-US" sz="2400" dirty="0"/>
          </a:p>
        </p:txBody>
      </p:sp>
      <p:sp>
        <p:nvSpPr>
          <p:cNvPr id="4" name="Slide Number Placeholder 3"/>
          <p:cNvSpPr>
            <a:spLocks noGrp="1"/>
          </p:cNvSpPr>
          <p:nvPr>
            <p:ph type="sldNum" sz="quarter" idx="12"/>
          </p:nvPr>
        </p:nvSpPr>
        <p:spPr/>
        <p:txBody>
          <a:bodyPr/>
          <a:lstStyle/>
          <a:p>
            <a:fld id="{1C1376ED-7D7C-4AB7-9AAC-DFA34513ABCF}" type="slidenum">
              <a:rPr lang="en-US" smtClean="0"/>
              <a:t>10</a:t>
            </a:fld>
            <a:endParaRPr lang="en-US"/>
          </a:p>
        </p:txBody>
      </p:sp>
    </p:spTree>
    <p:extLst>
      <p:ext uri="{BB962C8B-B14F-4D97-AF65-F5344CB8AC3E}">
        <p14:creationId xmlns:p14="http://schemas.microsoft.com/office/powerpoint/2010/main" val="18789402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2856"/>
          </a:xfrm>
        </p:spPr>
        <p:txBody>
          <a:bodyPr>
            <a:noAutofit/>
          </a:bodyPr>
          <a:lstStyle/>
          <a:p>
            <a:pPr algn="ctr"/>
            <a:r>
              <a:rPr lang="en-GB" sz="2800" b="1" dirty="0">
                <a:solidFill>
                  <a:srgbClr val="660033"/>
                </a:solidFill>
                <a:latin typeface="Times New Roman" panose="02020603050405020304" pitchFamily="18" charset="0"/>
                <a:cs typeface="Times New Roman" panose="02020603050405020304" pitchFamily="18" charset="0"/>
              </a:rPr>
              <a:t>2. Join Two Java Strings</a:t>
            </a:r>
          </a:p>
        </p:txBody>
      </p:sp>
      <p:sp>
        <p:nvSpPr>
          <p:cNvPr id="3" name="Content Placeholder 2"/>
          <p:cNvSpPr>
            <a:spLocks noGrp="1"/>
          </p:cNvSpPr>
          <p:nvPr>
            <p:ph idx="1"/>
          </p:nvPr>
        </p:nvSpPr>
        <p:spPr>
          <a:xfrm>
            <a:off x="0" y="362856"/>
            <a:ext cx="12192000" cy="6495143"/>
          </a:xfrm>
        </p:spPr>
        <p:txBody>
          <a:bodyPr>
            <a:noAutofit/>
          </a:bodyPr>
          <a:lstStyle/>
          <a:p>
            <a:pPr lvl="0" algn="just" eaLnBrk="0" fontAlgn="base" hangingPunct="0">
              <a:lnSpc>
                <a:spcPct val="150000"/>
              </a:lnSpc>
              <a:spcBef>
                <a:spcPct val="0"/>
              </a:spcBef>
              <a:spcAft>
                <a:spcPct val="0"/>
              </a:spcAf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We can join </a:t>
            </a:r>
            <a:r>
              <a:rPr lang="en-US" altLang="en-US" sz="2600" b="1" dirty="0">
                <a:latin typeface="Times New Roman" panose="02020603050405020304" pitchFamily="18" charset="0"/>
                <a:cs typeface="Times New Roman" panose="02020603050405020304" pitchFamily="18" charset="0"/>
              </a:rPr>
              <a:t>two</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strings</a:t>
            </a:r>
            <a:r>
              <a:rPr lang="en-US" altLang="en-US" sz="2600" dirty="0">
                <a:latin typeface="Times New Roman" panose="02020603050405020304" pitchFamily="18" charset="0"/>
                <a:cs typeface="Times New Roman" panose="02020603050405020304" pitchFamily="18" charset="0"/>
              </a:rPr>
              <a:t> in Java using the </a:t>
            </a:r>
            <a:r>
              <a:rPr lang="en-US" altLang="en-US" sz="2600" b="1" dirty="0" err="1">
                <a:latin typeface="Times New Roman" panose="02020603050405020304" pitchFamily="18" charset="0"/>
                <a:cs typeface="Times New Roman" panose="02020603050405020304" pitchFamily="18" charset="0"/>
              </a:rPr>
              <a:t>concat</a:t>
            </a:r>
            <a:r>
              <a:rPr lang="en-US" altLang="en-US" sz="2600" b="1" dirty="0">
                <a:latin typeface="Times New Roman" panose="02020603050405020304" pitchFamily="18" charset="0"/>
                <a:cs typeface="Times New Roman" panose="02020603050405020304" pitchFamily="18" charset="0"/>
              </a:rPr>
              <a:t>() method</a:t>
            </a:r>
            <a:r>
              <a:rPr lang="en-US" altLang="en-US" sz="2600" dirty="0">
                <a:latin typeface="Times New Roman" panose="02020603050405020304" pitchFamily="18" charset="0"/>
                <a:cs typeface="Times New Roman" panose="02020603050405020304" pitchFamily="18" charset="0"/>
              </a:rPr>
              <a:t>. For </a:t>
            </a:r>
            <a:r>
              <a:rPr lang="en-US" altLang="en-US" sz="2600" dirty="0" smtClean="0">
                <a:latin typeface="Times New Roman" panose="02020603050405020304" pitchFamily="18" charset="0"/>
                <a:cs typeface="Times New Roman" panose="02020603050405020304" pitchFamily="18" charset="0"/>
              </a:rPr>
              <a:t>example</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 </a:t>
            </a:r>
            <a:r>
              <a:rPr lang="en-GB" altLang="en-US" sz="2600" dirty="0" smtClean="0">
                <a:latin typeface="Times New Roman" panose="02020603050405020304" pitchFamily="18" charset="0"/>
                <a:cs typeface="Times New Roman" panose="02020603050405020304" pitchFamily="18" charset="0"/>
              </a:rPr>
              <a:t>/*Java </a:t>
            </a:r>
            <a:r>
              <a:rPr lang="en-GB" altLang="en-US" sz="2600" dirty="0">
                <a:latin typeface="Times New Roman" panose="02020603050405020304" pitchFamily="18" charset="0"/>
                <a:cs typeface="Times New Roman" panose="02020603050405020304" pitchFamily="18" charset="0"/>
              </a:rPr>
              <a:t>program to demonstrate to concatenate two </a:t>
            </a:r>
            <a:r>
              <a:rPr lang="en-GB" altLang="en-US" sz="2600" dirty="0" smtClean="0">
                <a:latin typeface="Times New Roman" panose="02020603050405020304" pitchFamily="18" charset="0"/>
                <a:cs typeface="Times New Roman" panose="02020603050405020304" pitchFamily="18" charset="0"/>
              </a:rPr>
              <a:t>string</a:t>
            </a:r>
            <a:r>
              <a:rPr lang="en-GB" altLang="en-US" sz="2600" dirty="0">
                <a:latin typeface="Times New Roman" panose="02020603050405020304" pitchFamily="18" charset="0"/>
                <a:cs typeface="Times New Roman" panose="02020603050405020304" pitchFamily="18" charset="0"/>
              </a:rPr>
              <a:t>. Create two string named first and second  </a:t>
            </a:r>
            <a:r>
              <a:rPr lang="en-GB" altLang="en-US" sz="2600" dirty="0" smtClean="0">
                <a:latin typeface="Times New Roman" panose="02020603050405020304" pitchFamily="18" charset="0"/>
                <a:cs typeface="Times New Roman" panose="02020603050405020304" pitchFamily="18" charset="0"/>
              </a:rPr>
              <a:t>output </a:t>
            </a:r>
            <a:r>
              <a:rPr lang="en-GB" altLang="en-US" sz="2600" dirty="0">
                <a:latin typeface="Times New Roman" panose="02020603050405020304" pitchFamily="18" charset="0"/>
                <a:cs typeface="Times New Roman" panose="02020603050405020304" pitchFamily="18" charset="0"/>
              </a:rPr>
              <a:t>the string and concatenate the two strings </a:t>
            </a:r>
            <a:r>
              <a:rPr lang="en-GB" altLang="en-US" sz="2600" dirty="0" smtClean="0">
                <a:latin typeface="Times New Roman" panose="02020603050405020304" pitchFamily="18" charset="0"/>
                <a:cs typeface="Times New Roman" panose="02020603050405020304" pitchFamily="18" charset="0"/>
              </a:rPr>
              <a:t>*/</a:t>
            </a:r>
            <a:endParaRPr lang="en-GB" altLang="en-US" sz="2600" dirty="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//Define a class </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class </a:t>
            </a:r>
            <a:r>
              <a:rPr lang="en-GB" altLang="en-US" sz="2600" dirty="0" err="1">
                <a:latin typeface="Times New Roman" panose="02020603050405020304" pitchFamily="18" charset="0"/>
                <a:cs typeface="Times New Roman" panose="02020603050405020304" pitchFamily="18" charset="0"/>
              </a:rPr>
              <a:t>StringJavaJoins</a:t>
            </a:r>
            <a:r>
              <a:rPr lang="en-GB" altLang="en-US" sz="2600" dirty="0">
                <a:latin typeface="Times New Roman" panose="02020603050405020304" pitchFamily="18" charset="0"/>
                <a:cs typeface="Times New Roman" panose="02020603050405020304" pitchFamily="18" charset="0"/>
              </a:rPr>
              <a:t> {</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//Main method </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 public static void main(String[] </a:t>
            </a:r>
            <a:r>
              <a:rPr lang="en-GB" altLang="en-US" sz="2600" dirty="0" err="1">
                <a:latin typeface="Times New Roman" panose="02020603050405020304" pitchFamily="18" charset="0"/>
                <a:cs typeface="Times New Roman" panose="02020603050405020304" pitchFamily="18" charset="0"/>
              </a:rPr>
              <a:t>args</a:t>
            </a:r>
            <a:r>
              <a:rPr lang="en-GB" altLang="en-US" sz="26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//create first string and print the string</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String first="Java";</a:t>
            </a:r>
          </a:p>
          <a:p>
            <a:pPr marL="0" lvl="0" indent="0" algn="just" eaLnBrk="0" fontAlgn="base" hangingPunct="0">
              <a:lnSpc>
                <a:spcPct val="150000"/>
              </a:lnSpc>
              <a:spcBef>
                <a:spcPct val="0"/>
              </a:spcBef>
              <a:spcAft>
                <a:spcPct val="0"/>
              </a:spcAft>
              <a:buNone/>
            </a:pPr>
            <a:r>
              <a:rPr lang="en-GB" altLang="en-US" sz="2600" dirty="0" err="1">
                <a:latin typeface="Times New Roman" panose="02020603050405020304" pitchFamily="18" charset="0"/>
                <a:cs typeface="Times New Roman" panose="02020603050405020304" pitchFamily="18" charset="0"/>
              </a:rPr>
              <a:t>System.out.println</a:t>
            </a:r>
            <a:r>
              <a:rPr lang="en-GB" altLang="en-US" sz="2600" dirty="0">
                <a:latin typeface="Times New Roman" panose="02020603050405020304" pitchFamily="18" charset="0"/>
                <a:cs typeface="Times New Roman" panose="02020603050405020304" pitchFamily="18" charset="0"/>
              </a:rPr>
              <a:t>("First String:"+first);</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//create second string and print the </a:t>
            </a:r>
            <a:r>
              <a:rPr lang="en-GB" altLang="en-US" sz="2600" dirty="0" smtClean="0">
                <a:latin typeface="Times New Roman" panose="02020603050405020304" pitchFamily="18" charset="0"/>
                <a:cs typeface="Times New Roman" panose="02020603050405020304" pitchFamily="18" charset="0"/>
              </a:rPr>
              <a:t>string</a:t>
            </a:r>
            <a:endParaRPr lang="en-GB" alt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100</a:t>
            </a:fld>
            <a:endParaRPr lang="en-US"/>
          </a:p>
        </p:txBody>
      </p:sp>
    </p:spTree>
    <p:extLst>
      <p:ext uri="{BB962C8B-B14F-4D97-AF65-F5344CB8AC3E}">
        <p14:creationId xmlns:p14="http://schemas.microsoft.com/office/powerpoint/2010/main" val="347635163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28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2. Join Two Java Strings</a:t>
            </a:r>
          </a:p>
        </p:txBody>
      </p:sp>
      <p:sp>
        <p:nvSpPr>
          <p:cNvPr id="3" name="Content Placeholder 2"/>
          <p:cNvSpPr>
            <a:spLocks noGrp="1"/>
          </p:cNvSpPr>
          <p:nvPr>
            <p:ph idx="1"/>
          </p:nvPr>
        </p:nvSpPr>
        <p:spPr>
          <a:xfrm>
            <a:off x="0" y="362856"/>
            <a:ext cx="12192000" cy="6495143"/>
          </a:xfrm>
        </p:spPr>
        <p:txBody>
          <a:bodyPr>
            <a:noAutofit/>
          </a:bodyPr>
          <a:lstStyle/>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String second="Programming";</a:t>
            </a:r>
          </a:p>
          <a:p>
            <a:pPr marL="0" lvl="0" indent="0" algn="just" eaLnBrk="0" fontAlgn="base" hangingPunct="0">
              <a:lnSpc>
                <a:spcPct val="150000"/>
              </a:lnSpc>
              <a:spcBef>
                <a:spcPct val="0"/>
              </a:spcBef>
              <a:spcAft>
                <a:spcPct val="0"/>
              </a:spcAft>
              <a:buNone/>
            </a:pPr>
            <a:r>
              <a:rPr lang="en-GB" altLang="en-US" sz="2600" dirty="0" err="1">
                <a:latin typeface="Times New Roman" panose="02020603050405020304" pitchFamily="18" charset="0"/>
                <a:cs typeface="Times New Roman" panose="02020603050405020304" pitchFamily="18" charset="0"/>
              </a:rPr>
              <a:t>System.out.println</a:t>
            </a:r>
            <a:r>
              <a:rPr lang="en-GB" altLang="en-US" sz="2600" dirty="0">
                <a:latin typeface="Times New Roman" panose="02020603050405020304" pitchFamily="18" charset="0"/>
                <a:cs typeface="Times New Roman" panose="02020603050405020304" pitchFamily="18" charset="0"/>
              </a:rPr>
              <a:t>("Second String:"+second);</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//join two strings by calling </a:t>
            </a:r>
            <a:r>
              <a:rPr lang="en-GB" altLang="en-US" sz="2600" dirty="0" err="1">
                <a:latin typeface="Times New Roman" panose="02020603050405020304" pitchFamily="18" charset="0"/>
                <a:cs typeface="Times New Roman" panose="02020603050405020304" pitchFamily="18" charset="0"/>
              </a:rPr>
              <a:t>concat</a:t>
            </a:r>
            <a:r>
              <a:rPr lang="en-GB" altLang="en-US" sz="2600" dirty="0">
                <a:latin typeface="Times New Roman" panose="02020603050405020304" pitchFamily="18" charset="0"/>
                <a:cs typeface="Times New Roman" panose="02020603050405020304" pitchFamily="18" charset="0"/>
              </a:rPr>
              <a:t>() </a:t>
            </a:r>
            <a:r>
              <a:rPr lang="en-GB" altLang="en-US" sz="2600" dirty="0" smtClean="0">
                <a:latin typeface="Times New Roman" panose="02020603050405020304" pitchFamily="18" charset="0"/>
                <a:cs typeface="Times New Roman" panose="02020603050405020304" pitchFamily="18" charset="0"/>
              </a:rPr>
              <a:t>through </a:t>
            </a:r>
            <a:r>
              <a:rPr lang="en-GB" altLang="en-US" sz="2600" dirty="0">
                <a:latin typeface="Times New Roman" panose="02020603050405020304" pitchFamily="18" charset="0"/>
                <a:cs typeface="Times New Roman" panose="02020603050405020304" pitchFamily="18" charset="0"/>
              </a:rPr>
              <a:t>first and pass second as an argument</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String </a:t>
            </a:r>
            <a:r>
              <a:rPr lang="en-GB" altLang="en-US" sz="2600" dirty="0" err="1">
                <a:latin typeface="Times New Roman" panose="02020603050405020304" pitchFamily="18" charset="0"/>
                <a:cs typeface="Times New Roman" panose="02020603050405020304" pitchFamily="18" charset="0"/>
              </a:rPr>
              <a:t>joinedString</a:t>
            </a:r>
            <a:r>
              <a:rPr lang="en-GB" altLang="en-US" sz="2600" dirty="0">
                <a:latin typeface="Times New Roman" panose="02020603050405020304" pitchFamily="18" charset="0"/>
                <a:cs typeface="Times New Roman" panose="02020603050405020304" pitchFamily="18" charset="0"/>
              </a:rPr>
              <a:t>=</a:t>
            </a:r>
            <a:r>
              <a:rPr lang="en-GB" altLang="en-US" sz="2600" dirty="0" err="1">
                <a:latin typeface="Times New Roman" panose="02020603050405020304" pitchFamily="18" charset="0"/>
                <a:cs typeface="Times New Roman" panose="02020603050405020304" pitchFamily="18" charset="0"/>
              </a:rPr>
              <a:t>first.concat</a:t>
            </a:r>
            <a:r>
              <a:rPr lang="en-GB" altLang="en-US" sz="2600" dirty="0">
                <a:latin typeface="Times New Roman" panose="02020603050405020304" pitchFamily="18" charset="0"/>
                <a:cs typeface="Times New Roman" panose="02020603050405020304" pitchFamily="18" charset="0"/>
              </a:rPr>
              <a:t>(second);</a:t>
            </a:r>
          </a:p>
          <a:p>
            <a:pPr marL="0" lvl="0" indent="0" algn="just" eaLnBrk="0" fontAlgn="base" hangingPunct="0">
              <a:lnSpc>
                <a:spcPct val="150000"/>
              </a:lnSpc>
              <a:spcBef>
                <a:spcPct val="0"/>
              </a:spcBef>
              <a:spcAft>
                <a:spcPct val="0"/>
              </a:spcAft>
              <a:buNone/>
            </a:pPr>
            <a:r>
              <a:rPr lang="en-GB" altLang="en-US" sz="2600" dirty="0" err="1">
                <a:latin typeface="Times New Roman" panose="02020603050405020304" pitchFamily="18" charset="0"/>
                <a:cs typeface="Times New Roman" panose="02020603050405020304" pitchFamily="18" charset="0"/>
              </a:rPr>
              <a:t>System.out.println</a:t>
            </a:r>
            <a:r>
              <a:rPr lang="en-GB" altLang="en-US" sz="2600" dirty="0">
                <a:latin typeface="Times New Roman" panose="02020603050405020304" pitchFamily="18" charset="0"/>
                <a:cs typeface="Times New Roman" panose="02020603050405020304" pitchFamily="18" charset="0"/>
              </a:rPr>
              <a:t>("Joined String:"+</a:t>
            </a:r>
            <a:r>
              <a:rPr lang="en-GB" altLang="en-US" sz="2600" dirty="0" err="1">
                <a:latin typeface="Times New Roman" panose="02020603050405020304" pitchFamily="18" charset="0"/>
                <a:cs typeface="Times New Roman" panose="02020603050405020304" pitchFamily="18" charset="0"/>
              </a:rPr>
              <a:t>joinedString</a:t>
            </a:r>
            <a:r>
              <a:rPr lang="en-GB" altLang="en-US" sz="26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  }//End of main ()</a:t>
            </a:r>
          </a:p>
          <a:p>
            <a:pPr marL="0" lvl="0" indent="0" algn="just" eaLnBrk="0" fontAlgn="base" hangingPunct="0">
              <a:lnSpc>
                <a:spcPct val="150000"/>
              </a:lnSpc>
              <a:spcBef>
                <a:spcPct val="0"/>
              </a:spcBef>
              <a:spcAft>
                <a:spcPct val="0"/>
              </a:spcAft>
              <a:buNone/>
            </a:pPr>
            <a:r>
              <a:rPr lang="en-GB" altLang="en-US" sz="2600" dirty="0">
                <a:latin typeface="Times New Roman" panose="02020603050405020304" pitchFamily="18" charset="0"/>
                <a:cs typeface="Times New Roman" panose="02020603050405020304" pitchFamily="18" charset="0"/>
              </a:rPr>
              <a:t>}//End of class </a:t>
            </a:r>
            <a:r>
              <a:rPr lang="en-US" altLang="en-US" sz="26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1C1376ED-7D7C-4AB7-9AAC-DFA34513ABCF}" type="slidenum">
              <a:rPr lang="en-US" smtClean="0"/>
              <a:t>101</a:t>
            </a:fld>
            <a:endParaRPr lang="en-US"/>
          </a:p>
        </p:txBody>
      </p:sp>
    </p:spTree>
    <p:extLst>
      <p:ext uri="{BB962C8B-B14F-4D97-AF65-F5344CB8AC3E}">
        <p14:creationId xmlns:p14="http://schemas.microsoft.com/office/powerpoint/2010/main" val="34263854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62856"/>
          </a:xfrm>
        </p:spPr>
        <p:txBody>
          <a:bodyPr>
            <a:noAutofit/>
          </a:bodyPr>
          <a:lstStyle/>
          <a:p>
            <a:pPr algn="ctr"/>
            <a:r>
              <a:rPr lang="en-US" sz="2800" b="1" dirty="0" smtClean="0">
                <a:solidFill>
                  <a:srgbClr val="0033CC"/>
                </a:solidFill>
                <a:latin typeface="Times New Roman" panose="02020603050405020304" pitchFamily="18" charset="0"/>
                <a:cs typeface="Times New Roman" panose="02020603050405020304" pitchFamily="18" charset="0"/>
              </a:rPr>
              <a:t>Other String </a:t>
            </a:r>
            <a:r>
              <a:rPr lang="en-US" sz="2800" b="1" dirty="0">
                <a:solidFill>
                  <a:srgbClr val="0033CC"/>
                </a:solidFill>
                <a:latin typeface="Times New Roman" panose="02020603050405020304" pitchFamily="18" charset="0"/>
                <a:cs typeface="Times New Roman" panose="02020603050405020304" pitchFamily="18" charset="0"/>
              </a:rPr>
              <a:t>Methods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62858"/>
            <a:ext cx="12192000" cy="6337487"/>
          </a:xfrm>
        </p:spPr>
        <p:txBody>
          <a:bodyPr>
            <a:noAutofit/>
          </a:bodyPr>
          <a:lstStyle/>
          <a:p>
            <a:pPr marL="0" indent="0" algn="just">
              <a:lnSpc>
                <a:spcPct val="150000"/>
              </a:lnSpc>
              <a:spcBef>
                <a:spcPts val="0"/>
              </a:spcBef>
              <a:buSzPct val="100000"/>
              <a:buNone/>
              <a:defRPr/>
            </a:pPr>
            <a:r>
              <a:rPr lang="en-US" sz="2600" dirty="0" smtClean="0">
                <a:latin typeface="Times New Roman" panose="02020603050405020304" pitchFamily="18" charset="0"/>
                <a:cs typeface="Times New Roman" panose="02020603050405020304" pitchFamily="18" charset="0"/>
              </a:rPr>
              <a:t>3. </a:t>
            </a:r>
            <a:r>
              <a:rPr lang="en-US" sz="2600" dirty="0" smtClean="0">
                <a:latin typeface="Times New Roman" panose="02020603050405020304" pitchFamily="18" charset="0"/>
                <a:cs typeface="Times New Roman" panose="02020603050405020304" pitchFamily="18" charset="0"/>
              </a:rPr>
              <a:t>The </a:t>
            </a:r>
            <a:r>
              <a:rPr lang="en-US" sz="2600" b="1" dirty="0" err="1">
                <a:solidFill>
                  <a:srgbClr val="C00000"/>
                </a:solidFill>
                <a:latin typeface="Times New Roman" panose="02020603050405020304" pitchFamily="18" charset="0"/>
                <a:cs typeface="Times New Roman" panose="02020603050405020304" pitchFamily="18" charset="0"/>
              </a:rPr>
              <a:t>charAt</a:t>
            </a:r>
            <a:r>
              <a:rPr lang="en-US" sz="2600" b="1" dirty="0">
                <a:solidFill>
                  <a:srgbClr val="C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method returns the character at the specified index.</a:t>
            </a:r>
          </a:p>
          <a:p>
            <a:pPr marL="457200" indent="-457200" algn="just">
              <a:lnSpc>
                <a:spcPct val="150000"/>
              </a:lnSpc>
              <a:spcBef>
                <a:spcPts val="0"/>
              </a:spcBef>
              <a:buNone/>
              <a:defRPr/>
            </a:pPr>
            <a:r>
              <a:rPr lang="en-US" sz="2600" b="1" dirty="0">
                <a:solidFill>
                  <a:srgbClr val="002060"/>
                </a:solidFill>
                <a:latin typeface="Times New Roman" panose="02020603050405020304" pitchFamily="18" charset="0"/>
                <a:cs typeface="Times New Roman" panose="02020603050405020304" pitchFamily="18" charset="0"/>
              </a:rPr>
              <a:t>	</a:t>
            </a:r>
            <a:r>
              <a:rPr lang="en-US" sz="2600" b="1" u="sng" dirty="0">
                <a:solidFill>
                  <a:srgbClr val="002060"/>
                </a:solidFill>
                <a:latin typeface="Times New Roman" panose="02020603050405020304" pitchFamily="18" charset="0"/>
                <a:cs typeface="Times New Roman" panose="02020603050405020304" pitchFamily="18" charset="0"/>
              </a:rPr>
              <a:t>Syntax</a:t>
            </a:r>
            <a:r>
              <a:rPr lang="en-US" sz="2600" dirty="0">
                <a:latin typeface="Times New Roman" panose="02020603050405020304" pitchFamily="18" charset="0"/>
                <a:cs typeface="Times New Roman" panose="02020603050405020304" pitchFamily="18" charset="0"/>
              </a:rPr>
              <a:t> :   public char </a:t>
            </a:r>
            <a:r>
              <a:rPr lang="en-US" sz="2600" b="1" dirty="0" err="1">
                <a:latin typeface="Times New Roman" panose="02020603050405020304" pitchFamily="18" charset="0"/>
                <a:cs typeface="Times New Roman" panose="02020603050405020304" pitchFamily="18" charset="0"/>
              </a:rPr>
              <a:t>charAt</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index) </a:t>
            </a:r>
          </a:p>
          <a:p>
            <a:pPr lvl="1" algn="just">
              <a:lnSpc>
                <a:spcPct val="150000"/>
              </a:lnSpc>
              <a:spcBef>
                <a:spcPts val="0"/>
              </a:spcBef>
              <a:buNone/>
              <a:defRPr/>
            </a:pPr>
            <a:r>
              <a:rPr lang="en-US" sz="2600" dirty="0">
                <a:solidFill>
                  <a:srgbClr val="C00000"/>
                </a:solidFill>
                <a:latin typeface="Times New Roman" panose="02020603050405020304" pitchFamily="18" charset="0"/>
                <a:cs typeface="Times New Roman" panose="02020603050405020304" pitchFamily="18" charset="0"/>
              </a:rPr>
              <a:t>   </a:t>
            </a:r>
            <a:r>
              <a:rPr lang="en-US" sz="2600" b="1" u="sng" dirty="0">
                <a:solidFill>
                  <a:srgbClr val="C00000"/>
                </a:solidFill>
                <a:latin typeface="Times New Roman" panose="02020603050405020304" pitchFamily="18" charset="0"/>
                <a:cs typeface="Times New Roman" panose="02020603050405020304" pitchFamily="18" charset="0"/>
              </a:rPr>
              <a:t>Ex:</a:t>
            </a:r>
            <a:r>
              <a:rPr lang="en-US" sz="2600" dirty="0">
                <a:solidFill>
                  <a:srgbClr val="C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char </a:t>
            </a:r>
            <a:r>
              <a:rPr lang="en-US" sz="2600" dirty="0" err="1">
                <a:latin typeface="Times New Roman" panose="02020603050405020304" pitchFamily="18" charset="0"/>
                <a:cs typeface="Times New Roman" panose="02020603050405020304" pitchFamily="18" charset="0"/>
              </a:rPr>
              <a:t>ch</a:t>
            </a:r>
            <a:r>
              <a:rPr lang="en-US" sz="2600" dirty="0">
                <a:latin typeface="Times New Roman" panose="02020603050405020304" pitchFamily="18" charset="0"/>
                <a:cs typeface="Times New Roman" panose="02020603050405020304" pitchFamily="18" charset="0"/>
              </a:rPr>
              <a:t>;</a:t>
            </a:r>
          </a:p>
          <a:p>
            <a:pPr lvl="1" algn="just">
              <a:lnSpc>
                <a:spcPct val="150000"/>
              </a:lnSpc>
              <a:spcBef>
                <a:spcPts val="0"/>
              </a:spcBef>
              <a:buNone/>
              <a:defRPr/>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abc</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charAt</a:t>
            </a:r>
            <a:r>
              <a:rPr lang="en-US" sz="2600" dirty="0">
                <a:latin typeface="Times New Roman" panose="02020603050405020304" pitchFamily="18" charset="0"/>
                <a:cs typeface="Times New Roman" panose="02020603050405020304" pitchFamily="18" charset="0"/>
              </a:rPr>
              <a:t>(1); // </a:t>
            </a:r>
            <a:r>
              <a:rPr lang="en-US" sz="2600" dirty="0" err="1">
                <a:latin typeface="Times New Roman" panose="02020603050405020304" pitchFamily="18" charset="0"/>
                <a:cs typeface="Times New Roman" panose="02020603050405020304" pitchFamily="18" charset="0"/>
              </a:rPr>
              <a:t>ch</a:t>
            </a:r>
            <a:r>
              <a:rPr lang="en-US" sz="2600" dirty="0">
                <a:latin typeface="Times New Roman" panose="02020603050405020304" pitchFamily="18" charset="0"/>
                <a:cs typeface="Times New Roman" panose="02020603050405020304" pitchFamily="18" charset="0"/>
              </a:rPr>
              <a:t> = “b” </a:t>
            </a:r>
          </a:p>
          <a:p>
            <a:pPr marL="0" indent="0" algn="just">
              <a:lnSpc>
                <a:spcPct val="150000"/>
              </a:lnSpc>
              <a:spcBef>
                <a:spcPts val="0"/>
              </a:spcBef>
              <a:buSzPct val="100000"/>
              <a:buNone/>
              <a:defRPr/>
            </a:pPr>
            <a:r>
              <a:rPr lang="en-US" sz="2600" dirty="0">
                <a:latin typeface="Times New Roman" panose="02020603050405020304" pitchFamily="18" charset="0"/>
                <a:cs typeface="Times New Roman" panose="02020603050405020304" pitchFamily="18" charset="0"/>
              </a:rPr>
              <a:t>4</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The </a:t>
            </a:r>
            <a:r>
              <a:rPr lang="en-US" sz="2600" b="1" dirty="0">
                <a:solidFill>
                  <a:srgbClr val="C00000"/>
                </a:solidFill>
                <a:latin typeface="Times New Roman" panose="02020603050405020304" pitchFamily="18" charset="0"/>
                <a:cs typeface="Times New Roman" panose="02020603050405020304" pitchFamily="18" charset="0"/>
              </a:rPr>
              <a:t>equals(); </a:t>
            </a:r>
            <a:r>
              <a:rPr lang="en-US" sz="2600" dirty="0">
                <a:latin typeface="Times New Roman" panose="02020603050405020304" pitchFamily="18" charset="0"/>
                <a:cs typeface="Times New Roman" panose="02020603050405020304" pitchFamily="18" charset="0"/>
              </a:rPr>
              <a:t>method returns ‘</a:t>
            </a:r>
            <a:r>
              <a:rPr lang="en-US" sz="2600" dirty="0">
                <a:solidFill>
                  <a:srgbClr val="0033CC"/>
                </a:solidFill>
                <a:latin typeface="Times New Roman" panose="02020603050405020304" pitchFamily="18" charset="0"/>
                <a:cs typeface="Times New Roman" panose="02020603050405020304" pitchFamily="18" charset="0"/>
              </a:rPr>
              <a:t>true</a:t>
            </a:r>
            <a:r>
              <a:rPr lang="en-US" sz="2600" dirty="0">
                <a:latin typeface="Times New Roman" panose="02020603050405020304" pitchFamily="18" charset="0"/>
                <a:cs typeface="Times New Roman" panose="02020603050405020304" pitchFamily="18" charset="0"/>
              </a:rPr>
              <a:t>’ if two strings are equal. </a:t>
            </a:r>
          </a:p>
          <a:p>
            <a:pPr marL="457200" indent="-457200" algn="just">
              <a:lnSpc>
                <a:spcPct val="150000"/>
              </a:lnSpc>
              <a:spcBef>
                <a:spcPts val="0"/>
              </a:spcBef>
              <a:buNone/>
              <a:defRPr/>
            </a:pPr>
            <a:r>
              <a:rPr lang="en-US" sz="2600" dirty="0">
                <a:latin typeface="Times New Roman" panose="02020603050405020304" pitchFamily="18" charset="0"/>
                <a:cs typeface="Times New Roman" panose="02020603050405020304" pitchFamily="18" charset="0"/>
              </a:rPr>
              <a:t>	</a:t>
            </a:r>
            <a:r>
              <a:rPr lang="en-US" sz="2600" b="1" u="sng" dirty="0">
                <a:solidFill>
                  <a:srgbClr val="002060"/>
                </a:solidFill>
                <a:latin typeface="Times New Roman" panose="02020603050405020304" pitchFamily="18" charset="0"/>
                <a:cs typeface="Times New Roman" panose="02020603050405020304" pitchFamily="18" charset="0"/>
              </a:rPr>
              <a:t>Syntax</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public </a:t>
            </a:r>
            <a:r>
              <a:rPr lang="en-US" sz="2600" i="1" dirty="0" err="1">
                <a:latin typeface="Times New Roman" panose="02020603050405020304" pitchFamily="18" charset="0"/>
                <a:cs typeface="Times New Roman" panose="02020603050405020304" pitchFamily="18" charset="0"/>
              </a:rPr>
              <a:t>boolean</a:t>
            </a:r>
            <a:r>
              <a:rPr lang="en-US" sz="2600" i="1" dirty="0">
                <a:latin typeface="Times New Roman" panose="02020603050405020304" pitchFamily="18" charset="0"/>
                <a:cs typeface="Times New Roman" panose="02020603050405020304" pitchFamily="18" charset="0"/>
              </a:rPr>
              <a:t> </a:t>
            </a:r>
            <a:r>
              <a:rPr lang="en-US" sz="2600" i="1" dirty="0">
                <a:solidFill>
                  <a:srgbClr val="0033CC"/>
                </a:solidFill>
                <a:latin typeface="Times New Roman" panose="02020603050405020304" pitchFamily="18" charset="0"/>
                <a:cs typeface="Times New Roman" panose="02020603050405020304" pitchFamily="18" charset="0"/>
              </a:rPr>
              <a:t>equals</a:t>
            </a:r>
            <a:r>
              <a:rPr lang="en-US" sz="2600" i="1" dirty="0">
                <a:latin typeface="Times New Roman" panose="02020603050405020304" pitchFamily="18" charset="0"/>
                <a:cs typeface="Times New Roman" panose="02020603050405020304" pitchFamily="18" charset="0"/>
              </a:rPr>
              <a:t>(Object </a:t>
            </a:r>
            <a:r>
              <a:rPr lang="en-US" sz="2600" i="1" dirty="0" err="1">
                <a:latin typeface="Times New Roman" panose="02020603050405020304" pitchFamily="18" charset="0"/>
                <a:cs typeface="Times New Roman" panose="02020603050405020304" pitchFamily="18" charset="0"/>
              </a:rPr>
              <a:t>anObject</a:t>
            </a:r>
            <a:r>
              <a:rPr lang="en-US" sz="2600" i="1"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p>
          <a:p>
            <a:pPr lvl="1" algn="just">
              <a:lnSpc>
                <a:spcPct val="150000"/>
              </a:lnSpc>
              <a:spcBef>
                <a:spcPts val="0"/>
              </a:spcBef>
              <a:buNone/>
              <a:defRPr/>
            </a:pPr>
            <a:r>
              <a:rPr lang="en-US" sz="2600" dirty="0">
                <a:solidFill>
                  <a:srgbClr val="C00000"/>
                </a:solidFill>
                <a:latin typeface="Times New Roman" panose="02020603050405020304" pitchFamily="18" charset="0"/>
                <a:cs typeface="Times New Roman" panose="02020603050405020304" pitchFamily="18" charset="0"/>
              </a:rPr>
              <a:t>   </a:t>
            </a:r>
            <a:r>
              <a:rPr lang="en-US" sz="2600" b="1" u="sng" dirty="0">
                <a:solidFill>
                  <a:srgbClr val="C00000"/>
                </a:solidFill>
                <a:latin typeface="Times New Roman" panose="02020603050405020304" pitchFamily="18" charset="0"/>
                <a:cs typeface="Times New Roman" panose="02020603050405020304" pitchFamily="18" charset="0"/>
              </a:rPr>
              <a:t>Ex:</a:t>
            </a:r>
            <a:r>
              <a:rPr lang="en-US" sz="2600" dirty="0">
                <a:solidFill>
                  <a:srgbClr val="C00000"/>
                </a:solidFill>
                <a:latin typeface="Times New Roman" panose="02020603050405020304" pitchFamily="18" charset="0"/>
                <a:cs typeface="Times New Roman" panose="02020603050405020304" pitchFamily="18" charset="0"/>
              </a:rPr>
              <a:t>  String str1=“Hello”,str2=“hello”;</a:t>
            </a:r>
            <a:endParaRPr lang="en-US" sz="2600" dirty="0">
              <a:latin typeface="Times New Roman" panose="02020603050405020304" pitchFamily="18" charset="0"/>
              <a:cs typeface="Times New Roman" panose="02020603050405020304" pitchFamily="18" charset="0"/>
            </a:endParaRPr>
          </a:p>
          <a:p>
            <a:pPr lvl="1" algn="just">
              <a:lnSpc>
                <a:spcPct val="150000"/>
              </a:lnSpc>
              <a:spcBef>
                <a:spcPts val="0"/>
              </a:spcBef>
              <a:buNone/>
              <a:defRPr/>
            </a:pPr>
            <a:r>
              <a:rPr lang="en-US" sz="2600" dirty="0">
                <a:latin typeface="Times New Roman" panose="02020603050405020304" pitchFamily="18" charset="0"/>
                <a:cs typeface="Times New Roman" panose="02020603050405020304" pitchFamily="18" charset="0"/>
              </a:rPr>
              <a:t>    (str1.equals(str2))? </a:t>
            </a:r>
            <a:r>
              <a:rPr lang="en-US" sz="2600" dirty="0" err="1">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(“Equal”); : </a:t>
            </a:r>
            <a:r>
              <a:rPr lang="en-US" sz="2600" dirty="0" err="1">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(“Not Equal”);  // prints Not Equal</a:t>
            </a:r>
          </a:p>
          <a:p>
            <a:pPr marL="363538" indent="-363538" algn="just">
              <a:lnSpc>
                <a:spcPct val="150000"/>
              </a:lnSpc>
              <a:spcBef>
                <a:spcPts val="0"/>
              </a:spcBef>
              <a:buSzPct val="100000"/>
              <a:buNone/>
              <a:defRPr/>
            </a:pPr>
            <a:r>
              <a:rPr lang="en-US" sz="2600" dirty="0">
                <a:latin typeface="Times New Roman" panose="02020603050405020304" pitchFamily="18" charset="0"/>
                <a:cs typeface="Times New Roman" panose="02020603050405020304" pitchFamily="18" charset="0"/>
              </a:rPr>
              <a:t>5</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The </a:t>
            </a:r>
            <a:r>
              <a:rPr lang="en-US" sz="2600" b="1" dirty="0" err="1">
                <a:solidFill>
                  <a:srgbClr val="C00000"/>
                </a:solidFill>
                <a:latin typeface="Times New Roman" panose="02020603050405020304" pitchFamily="18" charset="0"/>
                <a:cs typeface="Times New Roman" panose="02020603050405020304" pitchFamily="18" charset="0"/>
              </a:rPr>
              <a:t>equalsIgnoreCase</a:t>
            </a:r>
            <a:r>
              <a:rPr lang="en-US" sz="2600" b="1" dirty="0">
                <a:solidFill>
                  <a:srgbClr val="C00000"/>
                </a:solidFill>
                <a:latin typeface="Times New Roman" panose="02020603050405020304" pitchFamily="18" charset="0"/>
                <a:cs typeface="Times New Roman" panose="02020603050405020304" pitchFamily="18" charset="0"/>
              </a:rPr>
              <a:t>();</a:t>
            </a:r>
            <a:r>
              <a:rPr lang="en-US" sz="2600" dirty="0">
                <a:solidFill>
                  <a:srgbClr val="C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method returns ‘</a:t>
            </a:r>
            <a:r>
              <a:rPr lang="en-US" sz="2600" dirty="0">
                <a:solidFill>
                  <a:srgbClr val="0033CC"/>
                </a:solidFill>
                <a:latin typeface="Times New Roman" panose="02020603050405020304" pitchFamily="18" charset="0"/>
                <a:cs typeface="Times New Roman" panose="02020603050405020304" pitchFamily="18" charset="0"/>
              </a:rPr>
              <a:t>true</a:t>
            </a:r>
            <a:r>
              <a:rPr lang="en-US" sz="2600" dirty="0">
                <a:latin typeface="Times New Roman" panose="02020603050405020304" pitchFamily="18" charset="0"/>
                <a:cs typeface="Times New Roman" panose="02020603050405020304" pitchFamily="18" charset="0"/>
              </a:rPr>
              <a:t>’ if two strings are equal, ignoring case consideration.</a:t>
            </a:r>
          </a:p>
          <a:p>
            <a:pPr marL="457200" indent="-457200" algn="just">
              <a:lnSpc>
                <a:spcPct val="150000"/>
              </a:lnSpc>
              <a:spcBef>
                <a:spcPts val="0"/>
              </a:spcBef>
              <a:buNone/>
              <a:defRPr/>
            </a:pPr>
            <a:r>
              <a:rPr lang="en-US" sz="2600" b="1" dirty="0">
                <a:solidFill>
                  <a:srgbClr val="002060"/>
                </a:solidFill>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276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62856"/>
          </a:xfrm>
        </p:spPr>
        <p:txBody>
          <a:bodyPr>
            <a:noAutofit/>
          </a:bodyPr>
          <a:lstStyle/>
          <a:p>
            <a:pPr algn="ctr"/>
            <a:r>
              <a:rPr lang="en-US" sz="2800" b="1" dirty="0" smtClean="0">
                <a:solidFill>
                  <a:srgbClr val="0033CC"/>
                </a:solidFill>
                <a:latin typeface="Times New Roman" panose="02020603050405020304" pitchFamily="18" charset="0"/>
                <a:cs typeface="Times New Roman" panose="02020603050405020304" pitchFamily="18" charset="0"/>
              </a:rPr>
              <a:t>Other String </a:t>
            </a:r>
            <a:r>
              <a:rPr lang="en-US" sz="2800" b="1" dirty="0">
                <a:solidFill>
                  <a:srgbClr val="0033CC"/>
                </a:solidFill>
                <a:latin typeface="Times New Roman" panose="02020603050405020304" pitchFamily="18" charset="0"/>
                <a:cs typeface="Times New Roman" panose="02020603050405020304" pitchFamily="18" charset="0"/>
              </a:rPr>
              <a:t>Methods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62858"/>
            <a:ext cx="12192000" cy="6337487"/>
          </a:xfrm>
        </p:spPr>
        <p:txBody>
          <a:bodyPr>
            <a:noAutofit/>
          </a:bodyPr>
          <a:lstStyle/>
          <a:p>
            <a:pPr marL="457200" indent="-457200" algn="just">
              <a:lnSpc>
                <a:spcPct val="150000"/>
              </a:lnSpc>
              <a:spcBef>
                <a:spcPts val="0"/>
              </a:spcBef>
              <a:buNone/>
              <a:defRPr/>
            </a:pPr>
            <a:r>
              <a:rPr lang="en-US" b="1" u="sng" dirty="0">
                <a:solidFill>
                  <a:srgbClr val="002060"/>
                </a:solidFill>
                <a:latin typeface="Times New Roman" panose="02020603050405020304" pitchFamily="18" charset="0"/>
                <a:cs typeface="Times New Roman" panose="02020603050405020304" pitchFamily="18" charset="0"/>
              </a:rPr>
              <a:t>Syntax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public </a:t>
            </a:r>
            <a:r>
              <a:rPr lang="en-US" i="1" dirty="0" err="1">
                <a:latin typeface="Times New Roman" panose="02020603050405020304" pitchFamily="18" charset="0"/>
                <a:cs typeface="Times New Roman" panose="02020603050405020304" pitchFamily="18" charset="0"/>
              </a:rPr>
              <a:t>boolean</a:t>
            </a:r>
            <a:r>
              <a:rPr lang="en-US" i="1" dirty="0">
                <a:latin typeface="Times New Roman" panose="02020603050405020304" pitchFamily="18" charset="0"/>
                <a:cs typeface="Times New Roman" panose="02020603050405020304" pitchFamily="18" charset="0"/>
              </a:rPr>
              <a:t> </a:t>
            </a:r>
            <a:r>
              <a:rPr lang="en-US" i="1" dirty="0" err="1">
                <a:solidFill>
                  <a:srgbClr val="0033CC"/>
                </a:solidFill>
                <a:latin typeface="Times New Roman" panose="02020603050405020304" pitchFamily="18" charset="0"/>
                <a:cs typeface="Times New Roman" panose="02020603050405020304" pitchFamily="18" charset="0"/>
              </a:rPr>
              <a:t>equalsIgnoreCase</a:t>
            </a:r>
            <a:r>
              <a:rPr lang="en-US" i="1" dirty="0">
                <a:latin typeface="Times New Roman" panose="02020603050405020304" pitchFamily="18" charset="0"/>
                <a:cs typeface="Times New Roman" panose="02020603050405020304" pitchFamily="18" charset="0"/>
              </a:rPr>
              <a:t>(String </a:t>
            </a:r>
            <a:r>
              <a:rPr lang="en-US" i="1" dirty="0" err="1">
                <a:latin typeface="Times New Roman" panose="02020603050405020304" pitchFamily="18" charset="0"/>
                <a:cs typeface="Times New Roman" panose="02020603050405020304" pitchFamily="18" charset="0"/>
              </a:rPr>
              <a:t>str</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lvl="1" algn="just">
              <a:lnSpc>
                <a:spcPct val="150000"/>
              </a:lnSpc>
              <a:spcBef>
                <a:spcPts val="0"/>
              </a:spcBef>
              <a:buNone/>
              <a:defRPr/>
            </a:pPr>
            <a:r>
              <a:rPr lang="en-US" sz="2800" dirty="0">
                <a:solidFill>
                  <a:srgbClr val="C00000"/>
                </a:solidFill>
                <a:latin typeface="Times New Roman" panose="02020603050405020304" pitchFamily="18" charset="0"/>
                <a:cs typeface="Times New Roman" panose="02020603050405020304" pitchFamily="18" charset="0"/>
              </a:rPr>
              <a:t>   </a:t>
            </a:r>
            <a:r>
              <a:rPr lang="en-US" sz="2800" b="1" u="sng" dirty="0">
                <a:solidFill>
                  <a:srgbClr val="C00000"/>
                </a:solidFill>
                <a:latin typeface="Times New Roman" panose="02020603050405020304" pitchFamily="18" charset="0"/>
                <a:cs typeface="Times New Roman" panose="02020603050405020304" pitchFamily="18" charset="0"/>
              </a:rPr>
              <a:t>Ex:</a:t>
            </a:r>
            <a:r>
              <a:rPr lang="en-US" sz="2800" dirty="0">
                <a:solidFill>
                  <a:srgbClr val="C00000"/>
                </a:solidFill>
                <a:latin typeface="Times New Roman" panose="02020603050405020304" pitchFamily="18" charset="0"/>
                <a:cs typeface="Times New Roman" panose="02020603050405020304" pitchFamily="18" charset="0"/>
              </a:rPr>
              <a:t>  String str1=“Hello”,str2=“hello”;</a:t>
            </a:r>
            <a:endParaRPr lang="en-US" sz="2800" dirty="0">
              <a:latin typeface="Times New Roman" panose="02020603050405020304" pitchFamily="18" charset="0"/>
              <a:cs typeface="Times New Roman" panose="02020603050405020304" pitchFamily="18" charset="0"/>
            </a:endParaRPr>
          </a:p>
          <a:p>
            <a:pPr lvl="1" algn="just">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a:t>
            </a:r>
            <a:r>
              <a:rPr lang="en-US" sz="2800" dirty="0">
                <a:solidFill>
                  <a:srgbClr val="0033CC"/>
                </a:solidFill>
                <a:latin typeface="Times New Roman" panose="02020603050405020304" pitchFamily="18" charset="0"/>
                <a:cs typeface="Times New Roman" panose="02020603050405020304" pitchFamily="18" charset="0"/>
              </a:rPr>
              <a:t>if</a:t>
            </a:r>
            <a:r>
              <a:rPr lang="en-US" sz="2800" dirty="0">
                <a:latin typeface="Times New Roman" panose="02020603050405020304" pitchFamily="18" charset="0"/>
                <a:cs typeface="Times New Roman" panose="02020603050405020304" pitchFamily="18" charset="0"/>
              </a:rPr>
              <a:t> (str1.equalsIgnoreCase(str2))</a:t>
            </a:r>
          </a:p>
          <a:p>
            <a:pPr lvl="1" algn="just">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System.out.println</a:t>
            </a:r>
            <a:r>
              <a:rPr lang="en-US" sz="2800" dirty="0">
                <a:latin typeface="Times New Roman" panose="02020603050405020304" pitchFamily="18" charset="0"/>
                <a:cs typeface="Times New Roman" panose="02020603050405020304" pitchFamily="18" charset="0"/>
              </a:rPr>
              <a:t>(“Equal”); </a:t>
            </a:r>
          </a:p>
          <a:p>
            <a:pPr lvl="1" algn="just">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System.out.println</a:t>
            </a:r>
            <a:r>
              <a:rPr lang="en-US" sz="2800" dirty="0">
                <a:latin typeface="Times New Roman" panose="02020603050405020304" pitchFamily="18" charset="0"/>
                <a:cs typeface="Times New Roman" panose="02020603050405020304" pitchFamily="18" charset="0"/>
              </a:rPr>
              <a:t>(“Not Equal”);  // prints Equal as an output</a:t>
            </a:r>
          </a:p>
          <a:p>
            <a:pPr marL="363538" indent="-363538" algn="just">
              <a:lnSpc>
                <a:spcPct val="150000"/>
              </a:lnSpc>
              <a:spcBef>
                <a:spcPts val="0"/>
              </a:spcBef>
              <a:buSzPct val="100000"/>
              <a:buNone/>
              <a:defRPr/>
            </a:pPr>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b="1" dirty="0" err="1">
                <a:solidFill>
                  <a:srgbClr val="C00000"/>
                </a:solidFill>
                <a:latin typeface="Times New Roman" panose="02020603050405020304" pitchFamily="18" charset="0"/>
                <a:cs typeface="Times New Roman" panose="02020603050405020304" pitchFamily="18" charset="0"/>
              </a:rPr>
              <a:t>toLowerCase</a:t>
            </a:r>
            <a:r>
              <a:rPr lang="en-US" b="1"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converts all of the characters in a String to lower case. </a:t>
            </a:r>
          </a:p>
          <a:p>
            <a:pPr marL="457200" indent="-457200"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public String </a:t>
            </a:r>
            <a:r>
              <a:rPr lang="en-US" i="1" dirty="0" err="1">
                <a:solidFill>
                  <a:srgbClr val="0033CC"/>
                </a:solidFill>
                <a:latin typeface="Times New Roman" panose="02020603050405020304" pitchFamily="18" charset="0"/>
                <a:cs typeface="Times New Roman" panose="02020603050405020304" pitchFamily="18" charset="0"/>
              </a:rPr>
              <a:t>toLowerCase</a:t>
            </a:r>
            <a:r>
              <a:rPr lang="en-US" i="1" dirty="0">
                <a:solidFill>
                  <a:srgbClr val="0033CC"/>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lvl="1" algn="just">
              <a:lnSpc>
                <a:spcPct val="150000"/>
              </a:lnSpc>
              <a:spcBef>
                <a:spcPts val="0"/>
              </a:spcBef>
              <a:buNone/>
              <a:defRPr/>
            </a:pPr>
            <a:r>
              <a:rPr lang="en-US" sz="2800" dirty="0">
                <a:solidFill>
                  <a:srgbClr val="C00000"/>
                </a:solidFill>
                <a:latin typeface="Times New Roman" panose="02020603050405020304" pitchFamily="18" charset="0"/>
                <a:cs typeface="Times New Roman" panose="02020603050405020304" pitchFamily="18" charset="0"/>
              </a:rPr>
              <a:t>   </a:t>
            </a:r>
            <a:r>
              <a:rPr lang="en-US" sz="2800" b="1" u="sng" dirty="0">
                <a:solidFill>
                  <a:srgbClr val="C00000"/>
                </a:solidFill>
                <a:latin typeface="Times New Roman" panose="02020603050405020304" pitchFamily="18" charset="0"/>
                <a:cs typeface="Times New Roman" panose="02020603050405020304" pitchFamily="18" charset="0"/>
              </a:rPr>
              <a:t>Ex:</a:t>
            </a:r>
            <a:r>
              <a:rPr lang="en-US" sz="2800" dirty="0">
                <a:solidFill>
                  <a:srgbClr val="C00000"/>
                </a:solidFill>
                <a:latin typeface="Times New Roman" panose="02020603050405020304" pitchFamily="18" charset="0"/>
                <a:cs typeface="Times New Roman" panose="02020603050405020304" pitchFamily="18" charset="0"/>
              </a:rPr>
              <a:t>  </a:t>
            </a:r>
            <a:r>
              <a:rPr lang="en-US" sz="2800" dirty="0">
                <a:solidFill>
                  <a:srgbClr val="002060"/>
                </a:solidFill>
                <a:latin typeface="Times New Roman" panose="02020603050405020304" pitchFamily="18" charset="0"/>
                <a:cs typeface="Times New Roman" panose="02020603050405020304" pitchFamily="18" charset="0"/>
              </a:rPr>
              <a:t>String</a:t>
            </a:r>
            <a:r>
              <a:rPr lang="en-US" sz="2800" dirty="0">
                <a:latin typeface="Times New Roman" panose="02020603050405020304" pitchFamily="18" charset="0"/>
                <a:cs typeface="Times New Roman" panose="02020603050405020304" pitchFamily="18" charset="0"/>
              </a:rPr>
              <a:t> str1=“HELLO THERE”;</a:t>
            </a:r>
          </a:p>
          <a:p>
            <a:pPr lvl="1" algn="just">
              <a:lnSpc>
                <a:spcPct val="150000"/>
              </a:lnSpc>
              <a:spcBef>
                <a:spcPts val="0"/>
              </a:spcBef>
              <a:buNone/>
              <a:defRP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System.out.println</a:t>
            </a:r>
            <a:r>
              <a:rPr lang="en-US" sz="2800" dirty="0">
                <a:latin typeface="Times New Roman" panose="02020603050405020304" pitchFamily="18" charset="0"/>
                <a:cs typeface="Times New Roman" panose="02020603050405020304" pitchFamily="18" charset="0"/>
              </a:rPr>
              <a:t>(str1.toLowerCase());   // prints </a:t>
            </a:r>
            <a:r>
              <a:rPr lang="en-US" sz="2800" b="1" dirty="0">
                <a:latin typeface="Times New Roman" panose="02020603050405020304" pitchFamily="18" charset="0"/>
                <a:cs typeface="Times New Roman" panose="02020603050405020304" pitchFamily="18" charset="0"/>
              </a:rPr>
              <a:t>hello there</a:t>
            </a:r>
          </a:p>
          <a:p>
            <a:pPr marL="0" indent="0" algn="just">
              <a:lnSpc>
                <a:spcPct val="150000"/>
              </a:lnSpc>
              <a:spcBef>
                <a:spcPts val="0"/>
              </a:spcBef>
              <a:buNone/>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a:p>
            <a:pPr lvl="1" algn="just">
              <a:lnSpc>
                <a:spcPct val="150000"/>
              </a:lnSpc>
              <a:spcBef>
                <a:spcPts val="0"/>
              </a:spcBef>
              <a:buNone/>
              <a:defRPr/>
            </a:pPr>
            <a:endParaRPr lang="en-US" sz="2800" dirty="0">
              <a:latin typeface="Times New Roman" panose="02020603050405020304" pitchFamily="18" charset="0"/>
              <a:cs typeface="Times New Roman" panose="02020603050405020304" pitchFamily="18" charset="0"/>
            </a:endParaRPr>
          </a:p>
          <a:p>
            <a:pPr algn="just">
              <a:lnSpc>
                <a:spcPct val="150000"/>
              </a:lnSpc>
              <a:spcBef>
                <a:spcPts val="0"/>
              </a:spcBef>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65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46742"/>
          </a:xfrm>
        </p:spPr>
        <p:txBody>
          <a:bodyPr>
            <a:noAutofit/>
          </a:bodyPr>
          <a:lstStyle/>
          <a:p>
            <a:pPr algn="ctr"/>
            <a:r>
              <a:rPr lang="en-US" sz="3200" dirty="0" err="1">
                <a:solidFill>
                  <a:srgbClr val="0033CC"/>
                </a:solidFill>
              </a:rPr>
              <a:t>Contd</a:t>
            </a:r>
            <a:r>
              <a:rPr lang="en-US" sz="3200" dirty="0">
                <a:solidFill>
                  <a:srgbClr val="0033CC"/>
                </a:solidFill>
              </a:rPr>
              <a:t>…</a:t>
            </a:r>
            <a:endParaRPr lang="en-US" sz="3200" dirty="0"/>
          </a:p>
        </p:txBody>
      </p:sp>
      <p:sp>
        <p:nvSpPr>
          <p:cNvPr id="3" name="Content Placeholder 2"/>
          <p:cNvSpPr>
            <a:spLocks noGrp="1"/>
          </p:cNvSpPr>
          <p:nvPr>
            <p:ph idx="1"/>
          </p:nvPr>
        </p:nvSpPr>
        <p:spPr>
          <a:xfrm>
            <a:off x="0" y="246744"/>
            <a:ext cx="12075886" cy="6611256"/>
          </a:xfrm>
        </p:spPr>
        <p:txBody>
          <a:bodyPr>
            <a:normAutofit fontScale="70000" lnSpcReduction="20000"/>
          </a:bodyPr>
          <a:lstStyle/>
          <a:p>
            <a:pPr marL="0" indent="0" algn="just">
              <a:lnSpc>
                <a:spcPct val="170000"/>
              </a:lnSpc>
              <a:spcBef>
                <a:spcPts val="0"/>
              </a:spcBef>
              <a:buSzPct val="100000"/>
              <a:buNone/>
              <a:defRPr/>
            </a:pPr>
            <a:r>
              <a:rPr lang="en-US" sz="2300" dirty="0">
                <a:latin typeface="Times New Roman" panose="02020603050405020304" pitchFamily="18" charset="0"/>
                <a:cs typeface="Times New Roman" panose="02020603050405020304" pitchFamily="18" charset="0"/>
              </a:rPr>
              <a:t>7</a:t>
            </a:r>
            <a:r>
              <a:rPr lang="en-US" sz="2300" dirty="0" smtClean="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The </a:t>
            </a:r>
            <a:r>
              <a:rPr lang="en-US" sz="2300" b="1" dirty="0" err="1">
                <a:solidFill>
                  <a:srgbClr val="C00000"/>
                </a:solidFill>
                <a:latin typeface="Times New Roman" panose="02020603050405020304" pitchFamily="18" charset="0"/>
                <a:cs typeface="Times New Roman" panose="02020603050405020304" pitchFamily="18" charset="0"/>
              </a:rPr>
              <a:t>toUpperCase</a:t>
            </a:r>
            <a:r>
              <a:rPr lang="en-US" sz="2300" b="1" dirty="0">
                <a:solidFill>
                  <a:srgbClr val="C00000"/>
                </a:solidFill>
                <a:latin typeface="Times New Roman" panose="02020603050405020304" pitchFamily="18" charset="0"/>
                <a:cs typeface="Times New Roman" panose="02020603050405020304" pitchFamily="18" charset="0"/>
              </a:rPr>
              <a:t>();</a:t>
            </a:r>
            <a:r>
              <a:rPr lang="en-US" sz="2300" dirty="0">
                <a:solidFill>
                  <a:srgbClr val="C00000"/>
                </a:solidFill>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method converts all of the characters in a String to upper case.</a:t>
            </a:r>
          </a:p>
          <a:p>
            <a:pPr marL="457200" indent="-457200" algn="just">
              <a:lnSpc>
                <a:spcPct val="170000"/>
              </a:lnSpc>
              <a:spcBef>
                <a:spcPts val="0"/>
              </a:spcBef>
              <a:buNone/>
              <a:defRPr/>
            </a:pPr>
            <a:r>
              <a:rPr lang="en-US" b="1" dirty="0">
                <a:solidFill>
                  <a:srgbClr val="002060"/>
                </a:solidFill>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sz="2100" dirty="0">
                <a:latin typeface="Times New Roman" panose="02020603050405020304" pitchFamily="18" charset="0"/>
                <a:cs typeface="Times New Roman" panose="02020603050405020304" pitchFamily="18" charset="0"/>
              </a:rPr>
              <a:t> : : </a:t>
            </a:r>
            <a:r>
              <a:rPr lang="en-US" sz="2300" i="1" dirty="0">
                <a:latin typeface="Times New Roman" panose="02020603050405020304" pitchFamily="18" charset="0"/>
                <a:cs typeface="Times New Roman" panose="02020603050405020304" pitchFamily="18" charset="0"/>
              </a:rPr>
              <a:t>public String </a:t>
            </a:r>
            <a:r>
              <a:rPr lang="en-US" sz="2300" i="1" dirty="0" err="1">
                <a:solidFill>
                  <a:srgbClr val="0033CC"/>
                </a:solidFill>
                <a:latin typeface="Times New Roman" panose="02020603050405020304" pitchFamily="18" charset="0"/>
                <a:cs typeface="Times New Roman" panose="02020603050405020304" pitchFamily="18" charset="0"/>
              </a:rPr>
              <a:t>toUpperCase</a:t>
            </a:r>
            <a:r>
              <a:rPr lang="en-US" sz="2300" i="1" dirty="0">
                <a:solidFill>
                  <a:srgbClr val="0033CC"/>
                </a:solidFill>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p>
            <a:pPr lvl="1" algn="just">
              <a:lnSpc>
                <a:spcPct val="170000"/>
              </a:lnSpc>
              <a:spcBef>
                <a:spcPts val="0"/>
              </a:spcBef>
              <a:buNone/>
              <a:defRPr/>
            </a:pPr>
            <a:r>
              <a:rPr lang="en-US"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dirty="0">
                <a:solidFill>
                  <a:srgbClr val="C00000"/>
                </a:solidFill>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System.out.println</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wel</a:t>
            </a:r>
            <a:r>
              <a:rPr lang="en-US" sz="1900" dirty="0">
                <a:latin typeface="Times New Roman" panose="02020603050405020304" pitchFamily="18" charset="0"/>
                <a:cs typeface="Times New Roman" panose="02020603050405020304" pitchFamily="18" charset="0"/>
              </a:rPr>
              <a:t>-come”.</a:t>
            </a:r>
            <a:r>
              <a:rPr lang="en-US" sz="1900" dirty="0" err="1">
                <a:latin typeface="Times New Roman" panose="02020603050405020304" pitchFamily="18" charset="0"/>
                <a:cs typeface="Times New Roman" panose="02020603050405020304" pitchFamily="18" charset="0"/>
              </a:rPr>
              <a:t>toUpperCase</a:t>
            </a:r>
            <a:r>
              <a:rPr lang="en-US" sz="1900" dirty="0">
                <a:latin typeface="Times New Roman" panose="02020603050405020304" pitchFamily="18" charset="0"/>
                <a:cs typeface="Times New Roman" panose="02020603050405020304" pitchFamily="18" charset="0"/>
              </a:rPr>
              <a:t>());  // prints </a:t>
            </a:r>
            <a:r>
              <a:rPr lang="en-US" sz="1900" b="1" dirty="0">
                <a:latin typeface="Times New Roman" panose="02020603050405020304" pitchFamily="18" charset="0"/>
                <a:cs typeface="Times New Roman" panose="02020603050405020304" pitchFamily="18" charset="0"/>
              </a:rPr>
              <a:t>WEL-COME</a:t>
            </a:r>
          </a:p>
          <a:p>
            <a:pPr marL="0" indent="0" algn="just">
              <a:lnSpc>
                <a:spcPct val="170000"/>
              </a:lnSpc>
              <a:spcBef>
                <a:spcPts val="0"/>
              </a:spcBef>
              <a:buSzPct val="100000"/>
              <a:buNone/>
              <a:defRPr/>
            </a:pPr>
            <a:r>
              <a:rPr lang="en-US" sz="2300" dirty="0">
                <a:latin typeface="Times New Roman" panose="02020603050405020304" pitchFamily="18" charset="0"/>
                <a:cs typeface="Times New Roman" panose="02020603050405020304" pitchFamily="18" charset="0"/>
              </a:rPr>
              <a:t>8</a:t>
            </a:r>
            <a:r>
              <a:rPr lang="en-US" sz="2300" dirty="0" smtClean="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The </a:t>
            </a:r>
            <a:r>
              <a:rPr lang="en-US" sz="2300" b="1" dirty="0">
                <a:solidFill>
                  <a:srgbClr val="C00000"/>
                </a:solidFill>
                <a:latin typeface="Times New Roman" panose="02020603050405020304" pitchFamily="18" charset="0"/>
                <a:cs typeface="Times New Roman" panose="02020603050405020304" pitchFamily="18" charset="0"/>
              </a:rPr>
              <a:t>trim();</a:t>
            </a:r>
            <a:r>
              <a:rPr lang="en-US" sz="2300" dirty="0">
                <a:latin typeface="Times New Roman" panose="02020603050405020304" pitchFamily="18" charset="0"/>
                <a:cs typeface="Times New Roman" panose="02020603050405020304" pitchFamily="18" charset="0"/>
              </a:rPr>
              <a:t> method removes white spaces at the beginning and end of a string.</a:t>
            </a:r>
          </a:p>
          <a:p>
            <a:pPr marL="457200" indent="-457200" algn="just">
              <a:lnSpc>
                <a:spcPct val="170000"/>
              </a:lnSpc>
              <a:spcBef>
                <a:spcPts val="0"/>
              </a:spcBef>
              <a:buNone/>
              <a:defRPr/>
            </a:pPr>
            <a:r>
              <a:rPr lang="en-US" b="1" dirty="0">
                <a:solidFill>
                  <a:srgbClr val="002060"/>
                </a:solidFill>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sz="2100" dirty="0">
                <a:latin typeface="Times New Roman" panose="02020603050405020304" pitchFamily="18" charset="0"/>
                <a:cs typeface="Times New Roman" panose="02020603050405020304" pitchFamily="18" charset="0"/>
              </a:rPr>
              <a:t> : </a:t>
            </a:r>
            <a:r>
              <a:rPr lang="en-US" sz="2300" i="1" dirty="0">
                <a:latin typeface="Times New Roman" panose="02020603050405020304" pitchFamily="18" charset="0"/>
                <a:cs typeface="Times New Roman" panose="02020603050405020304" pitchFamily="18" charset="0"/>
              </a:rPr>
              <a:t>public String </a:t>
            </a:r>
            <a:r>
              <a:rPr lang="en-US" sz="2300" i="1" dirty="0">
                <a:solidFill>
                  <a:srgbClr val="0033CC"/>
                </a:solidFill>
                <a:latin typeface="Times New Roman" panose="02020603050405020304" pitchFamily="18" charset="0"/>
                <a:cs typeface="Times New Roman" panose="02020603050405020304" pitchFamily="18" charset="0"/>
              </a:rPr>
              <a:t>trim( )</a:t>
            </a:r>
            <a:r>
              <a:rPr lang="en-US" sz="2300"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p>
            <a:pPr lvl="1" algn="just">
              <a:lnSpc>
                <a:spcPct val="170000"/>
              </a:lnSpc>
              <a:spcBef>
                <a:spcPts val="0"/>
              </a:spcBef>
              <a:buNone/>
              <a:defRPr/>
            </a:pPr>
            <a:r>
              <a:rPr lang="en-US"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dirty="0">
                <a:solidFill>
                  <a:srgbClr val="C00000"/>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wel</a:t>
            </a:r>
            <a:r>
              <a:rPr lang="en-US" dirty="0">
                <a:latin typeface="Times New Roman" panose="02020603050405020304" pitchFamily="18" charset="0"/>
                <a:cs typeface="Times New Roman" panose="02020603050405020304" pitchFamily="18" charset="0"/>
              </a:rPr>
              <a:t>-come   ”.trim()); //prints </a:t>
            </a:r>
            <a:r>
              <a:rPr lang="en-US" b="1" dirty="0" err="1" smtClean="0">
                <a:latin typeface="Times New Roman" panose="02020603050405020304" pitchFamily="18" charset="0"/>
                <a:cs typeface="Times New Roman" panose="02020603050405020304" pitchFamily="18" charset="0"/>
              </a:rPr>
              <a:t>wel</a:t>
            </a:r>
            <a:r>
              <a:rPr lang="en-US" b="1" dirty="0" smtClean="0">
                <a:latin typeface="Times New Roman" panose="02020603050405020304" pitchFamily="18" charset="0"/>
                <a:cs typeface="Times New Roman" panose="02020603050405020304" pitchFamily="18" charset="0"/>
              </a:rPr>
              <a:t>-come</a:t>
            </a:r>
          </a:p>
          <a:p>
            <a:pPr marL="0" indent="0" algn="just">
              <a:lnSpc>
                <a:spcPct val="170000"/>
              </a:lnSpc>
              <a:spcBef>
                <a:spcPts val="0"/>
              </a:spcBef>
              <a:buSzPct val="100000"/>
              <a:buNone/>
              <a:defRPr/>
            </a:pPr>
            <a:r>
              <a:rPr lang="en-US" sz="2300" dirty="0">
                <a:latin typeface="Times New Roman" panose="02020603050405020304" pitchFamily="18" charset="0"/>
                <a:cs typeface="Times New Roman" panose="02020603050405020304" pitchFamily="18" charset="0"/>
              </a:rPr>
              <a:t>9</a:t>
            </a:r>
            <a:r>
              <a:rPr lang="en-US" sz="2300" dirty="0" smtClean="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The </a:t>
            </a:r>
            <a:r>
              <a:rPr lang="en-US" sz="2300" b="1" dirty="0">
                <a:solidFill>
                  <a:srgbClr val="C00000"/>
                </a:solidFill>
                <a:latin typeface="Times New Roman" panose="02020603050405020304" pitchFamily="18" charset="0"/>
                <a:cs typeface="Times New Roman" panose="02020603050405020304" pitchFamily="18" charset="0"/>
              </a:rPr>
              <a:t>replace(); </a:t>
            </a:r>
            <a:r>
              <a:rPr lang="en-US" sz="2300" dirty="0">
                <a:latin typeface="Times New Roman" panose="02020603050405020304" pitchFamily="18" charset="0"/>
                <a:cs typeface="Times New Roman" panose="02020603050405020304" pitchFamily="18" charset="0"/>
              </a:rPr>
              <a:t>method replaces all appearances of a given character with another character. </a:t>
            </a:r>
          </a:p>
          <a:p>
            <a:pPr marL="457200" indent="-457200" algn="just">
              <a:lnSpc>
                <a:spcPct val="170000"/>
              </a:lnSpc>
              <a:spcBef>
                <a:spcPts val="0"/>
              </a:spcBef>
              <a:buNone/>
              <a:defRPr/>
            </a:pPr>
            <a:r>
              <a:rPr lang="en-US" dirty="0">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sz="2100" dirty="0">
                <a:latin typeface="Times New Roman" panose="02020603050405020304" pitchFamily="18" charset="0"/>
                <a:cs typeface="Times New Roman" panose="02020603050405020304" pitchFamily="18" charset="0"/>
              </a:rPr>
              <a:t> : </a:t>
            </a:r>
            <a:r>
              <a:rPr lang="en-US" sz="2300" i="1" dirty="0">
                <a:latin typeface="Times New Roman" panose="02020603050405020304" pitchFamily="18" charset="0"/>
                <a:cs typeface="Times New Roman" panose="02020603050405020304" pitchFamily="18" charset="0"/>
              </a:rPr>
              <a:t>public String </a:t>
            </a:r>
            <a:r>
              <a:rPr lang="en-US" sz="2300" i="1" dirty="0">
                <a:solidFill>
                  <a:srgbClr val="0033CC"/>
                </a:solidFill>
                <a:latin typeface="Times New Roman" panose="02020603050405020304" pitchFamily="18" charset="0"/>
                <a:cs typeface="Times New Roman" panose="02020603050405020304" pitchFamily="18" charset="0"/>
              </a:rPr>
              <a:t>replace( </a:t>
            </a:r>
            <a:r>
              <a:rPr lang="en-US" sz="2300" i="1" dirty="0">
                <a:solidFill>
                  <a:srgbClr val="002060"/>
                </a:solidFill>
                <a:latin typeface="Times New Roman" panose="02020603050405020304" pitchFamily="18" charset="0"/>
                <a:cs typeface="Times New Roman" panose="02020603050405020304" pitchFamily="18" charset="0"/>
              </a:rPr>
              <a:t>‘ch1’, ’ch2’</a:t>
            </a:r>
            <a:r>
              <a:rPr lang="en-US" sz="2300" i="1" dirty="0">
                <a:solidFill>
                  <a:srgbClr val="0033CC"/>
                </a:solidFill>
                <a:latin typeface="Times New Roman" panose="02020603050405020304" pitchFamily="18" charset="0"/>
                <a:cs typeface="Times New Roman" panose="02020603050405020304" pitchFamily="18" charset="0"/>
              </a:rPr>
              <a:t>)</a:t>
            </a:r>
            <a:r>
              <a:rPr lang="en-US" sz="2300"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p>
            <a:pPr lvl="1" algn="just">
              <a:lnSpc>
                <a:spcPct val="170000"/>
              </a:lnSpc>
              <a:spcBef>
                <a:spcPts val="0"/>
              </a:spcBef>
              <a:buNone/>
              <a:defRPr/>
            </a:pPr>
            <a:r>
              <a:rPr lang="en-US"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str1=“Hello”;</a:t>
            </a:r>
          </a:p>
          <a:p>
            <a:pPr lvl="1" algn="just">
              <a:lnSpc>
                <a:spcPct val="170000"/>
              </a:lnSpc>
              <a:spcBef>
                <a:spcPts val="0"/>
              </a:spcBef>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(str1.replace(‘l’, ‘m’)); // prints </a:t>
            </a:r>
            <a:r>
              <a:rPr lang="en-US" dirty="0" err="1">
                <a:latin typeface="Times New Roman" panose="02020603050405020304" pitchFamily="18" charset="0"/>
                <a:cs typeface="Times New Roman" panose="02020603050405020304" pitchFamily="18" charset="0"/>
              </a:rPr>
              <a:t>H</a:t>
            </a:r>
            <a:r>
              <a:rPr lang="en-US" b="1" dirty="0" err="1">
                <a:latin typeface="Times New Roman" panose="02020603050405020304" pitchFamily="18" charset="0"/>
                <a:cs typeface="Times New Roman" panose="02020603050405020304" pitchFamily="18" charset="0"/>
              </a:rPr>
              <a:t>emmo</a:t>
            </a:r>
            <a:r>
              <a:rPr lang="en-US" b="1" dirty="0">
                <a:latin typeface="Times New Roman" panose="02020603050405020304" pitchFamily="18" charset="0"/>
                <a:cs typeface="Times New Roman" panose="02020603050405020304" pitchFamily="18" charset="0"/>
              </a:rPr>
              <a:t> </a:t>
            </a:r>
          </a:p>
          <a:p>
            <a:pPr marL="0" indent="0" algn="just">
              <a:lnSpc>
                <a:spcPct val="170000"/>
              </a:lnSpc>
              <a:spcBef>
                <a:spcPts val="0"/>
              </a:spcBef>
              <a:buSzPct val="100000"/>
              <a:buNone/>
              <a:defRPr/>
            </a:pPr>
            <a:r>
              <a:rPr lang="en-US" sz="2300" b="1" dirty="0" smtClean="0">
                <a:solidFill>
                  <a:srgbClr val="C00000"/>
                </a:solidFill>
                <a:latin typeface="Times New Roman" panose="02020603050405020304" pitchFamily="18" charset="0"/>
                <a:cs typeface="Times New Roman" panose="02020603050405020304" pitchFamily="18" charset="0"/>
              </a:rPr>
              <a:t>10</a:t>
            </a:r>
            <a:r>
              <a:rPr lang="en-US" sz="2300" b="1" dirty="0" smtClean="0">
                <a:solidFill>
                  <a:srgbClr val="C00000"/>
                </a:solidFill>
                <a:latin typeface="Times New Roman" panose="02020603050405020304" pitchFamily="18" charset="0"/>
                <a:cs typeface="Times New Roman" panose="02020603050405020304" pitchFamily="18" charset="0"/>
              </a:rPr>
              <a:t>. </a:t>
            </a:r>
            <a:r>
              <a:rPr lang="en-US" sz="2300" b="1" dirty="0" err="1" smtClean="0">
                <a:solidFill>
                  <a:srgbClr val="C00000"/>
                </a:solidFill>
                <a:latin typeface="Times New Roman" panose="02020603050405020304" pitchFamily="18" charset="0"/>
                <a:cs typeface="Times New Roman" panose="02020603050405020304" pitchFamily="18" charset="0"/>
              </a:rPr>
              <a:t>compareTo</a:t>
            </a:r>
            <a:r>
              <a:rPr lang="en-US" sz="2300" b="1" dirty="0">
                <a:solidFill>
                  <a:srgbClr val="C00000"/>
                </a:solidFill>
                <a:latin typeface="Times New Roman" panose="02020603050405020304" pitchFamily="18" charset="0"/>
                <a:cs typeface="Times New Roman" panose="02020603050405020304" pitchFamily="18" charset="0"/>
              </a:rPr>
              <a:t>();</a:t>
            </a:r>
            <a:r>
              <a:rPr lang="en-US" sz="23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method Compares two strings lexicographically. </a:t>
            </a:r>
          </a:p>
          <a:p>
            <a:pPr lvl="1" algn="just">
              <a:lnSpc>
                <a:spcPct val="170000"/>
              </a:lnSpc>
              <a:spcBef>
                <a:spcPts val="0"/>
              </a:spcBef>
              <a:defRPr/>
            </a:pPr>
            <a:r>
              <a:rPr lang="en-US" dirty="0">
                <a:latin typeface="Times New Roman" panose="02020603050405020304" pitchFamily="18" charset="0"/>
                <a:cs typeface="Times New Roman" panose="02020603050405020304" pitchFamily="18" charset="0"/>
              </a:rPr>
              <a:t>The result is a negative integer if the first String is less than the second string. </a:t>
            </a:r>
          </a:p>
          <a:p>
            <a:pPr lvl="1" algn="just">
              <a:lnSpc>
                <a:spcPct val="170000"/>
              </a:lnSpc>
              <a:spcBef>
                <a:spcPts val="0"/>
              </a:spcBef>
              <a:defRPr/>
            </a:pPr>
            <a:r>
              <a:rPr lang="en-US" dirty="0">
                <a:latin typeface="Times New Roman" panose="02020603050405020304" pitchFamily="18" charset="0"/>
                <a:cs typeface="Times New Roman" panose="02020603050405020304" pitchFamily="18" charset="0"/>
              </a:rPr>
              <a:t>It returns a positive integer if the first String is greater than the second string. Otherwise the result is zero.</a:t>
            </a:r>
          </a:p>
          <a:p>
            <a:pPr marL="457200" indent="-457200" algn="just">
              <a:lnSpc>
                <a:spcPct val="170000"/>
              </a:lnSpc>
              <a:spcBef>
                <a:spcPts val="0"/>
              </a:spcBef>
              <a:buNone/>
              <a:defRPr/>
            </a:pPr>
            <a:r>
              <a:rPr lang="en-US" b="1" dirty="0">
                <a:solidFill>
                  <a:srgbClr val="002060"/>
                </a:solidFill>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sz="2100" dirty="0">
                <a:latin typeface="Times New Roman" panose="02020603050405020304" pitchFamily="18" charset="0"/>
                <a:cs typeface="Times New Roman" panose="02020603050405020304" pitchFamily="18" charset="0"/>
              </a:rPr>
              <a:t> : </a:t>
            </a:r>
            <a:r>
              <a:rPr lang="en-US" sz="2300" i="1" dirty="0">
                <a:latin typeface="Times New Roman" panose="02020603050405020304" pitchFamily="18" charset="0"/>
                <a:cs typeface="Times New Roman" panose="02020603050405020304" pitchFamily="18" charset="0"/>
              </a:rPr>
              <a:t>public </a:t>
            </a:r>
            <a:r>
              <a:rPr lang="en-US" sz="2300" i="1" dirty="0" err="1">
                <a:latin typeface="Times New Roman" panose="02020603050405020304" pitchFamily="18" charset="0"/>
                <a:cs typeface="Times New Roman" panose="02020603050405020304" pitchFamily="18" charset="0"/>
              </a:rPr>
              <a:t>int</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compareTo</a:t>
            </a:r>
            <a:r>
              <a:rPr lang="en-US" sz="2300" i="1" dirty="0">
                <a:latin typeface="Times New Roman" panose="02020603050405020304" pitchFamily="18" charset="0"/>
                <a:cs typeface="Times New Roman" panose="02020603050405020304" pitchFamily="18" charset="0"/>
              </a:rPr>
              <a:t>(String </a:t>
            </a:r>
            <a:r>
              <a:rPr lang="en-US" sz="2300" i="1" dirty="0" err="1">
                <a:latin typeface="Times New Roman" panose="02020603050405020304" pitchFamily="18" charset="0"/>
                <a:cs typeface="Times New Roman" panose="02020603050405020304" pitchFamily="18" charset="0"/>
              </a:rPr>
              <a:t>anotherString</a:t>
            </a:r>
            <a:r>
              <a:rPr lang="en-US" sz="2300" i="1" dirty="0">
                <a:latin typeface="Times New Roman" panose="02020603050405020304" pitchFamily="18" charset="0"/>
                <a:cs typeface="Times New Roman" panose="02020603050405020304" pitchFamily="18" charset="0"/>
              </a:rPr>
              <a:t>);</a:t>
            </a:r>
          </a:p>
          <a:p>
            <a:pPr algn="just">
              <a:lnSpc>
                <a:spcPct val="170000"/>
              </a:lnSpc>
              <a:spcBef>
                <a:spcPts val="0"/>
              </a:spcBef>
              <a:buNone/>
              <a:defRPr/>
            </a:pPr>
            <a:r>
              <a:rPr lang="en-US" dirty="0">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public </a:t>
            </a:r>
            <a:r>
              <a:rPr lang="en-US" sz="2300" i="1" dirty="0" err="1">
                <a:latin typeface="Times New Roman" panose="02020603050405020304" pitchFamily="18" charset="0"/>
                <a:cs typeface="Times New Roman" panose="02020603050405020304" pitchFamily="18" charset="0"/>
              </a:rPr>
              <a:t>int</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compareToIgnoreCase</a:t>
            </a:r>
            <a:r>
              <a:rPr lang="en-US" sz="2300" i="1" dirty="0">
                <a:latin typeface="Times New Roman" panose="02020603050405020304" pitchFamily="18" charset="0"/>
                <a:cs typeface="Times New Roman" panose="02020603050405020304" pitchFamily="18" charset="0"/>
              </a:rPr>
              <a:t>(String </a:t>
            </a:r>
            <a:r>
              <a:rPr lang="en-US" sz="2300" i="1" dirty="0" err="1">
                <a:latin typeface="Times New Roman" panose="02020603050405020304" pitchFamily="18" charset="0"/>
                <a:cs typeface="Times New Roman" panose="02020603050405020304" pitchFamily="18" charset="0"/>
              </a:rPr>
              <a:t>str</a:t>
            </a:r>
            <a:r>
              <a:rPr lang="en-US" sz="2300" i="1" dirty="0">
                <a:latin typeface="Times New Roman" panose="02020603050405020304" pitchFamily="18" charset="0"/>
                <a:cs typeface="Times New Roman" panose="02020603050405020304" pitchFamily="18" charset="0"/>
              </a:rPr>
              <a:t>); </a:t>
            </a:r>
          </a:p>
          <a:p>
            <a:pPr marL="969963" lvl="1" indent="-695325" algn="just">
              <a:lnSpc>
                <a:spcPct val="170000"/>
              </a:lnSpc>
              <a:spcBef>
                <a:spcPts val="0"/>
              </a:spcBef>
              <a:buNone/>
              <a:defRPr/>
            </a:pPr>
            <a:r>
              <a:rPr lang="en-US"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sz="19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(“hello”.</a:t>
            </a:r>
            <a:r>
              <a:rPr lang="en-US" sz="2100" dirty="0" err="1">
                <a:solidFill>
                  <a:srgbClr val="0033CC"/>
                </a:solidFill>
                <a:latin typeface="Times New Roman" panose="02020603050405020304" pitchFamily="18" charset="0"/>
                <a:cs typeface="Times New Roman" panose="02020603050405020304" pitchFamily="18" charset="0"/>
              </a:rPr>
              <a:t>compareTo</a:t>
            </a:r>
            <a:r>
              <a:rPr lang="en-US" sz="2100" dirty="0">
                <a:latin typeface="Times New Roman" panose="02020603050405020304" pitchFamily="18" charset="0"/>
                <a:cs typeface="Times New Roman" panose="02020603050405020304" pitchFamily="18" charset="0"/>
              </a:rPr>
              <a:t>(“Hello”)==0) ? </a:t>
            </a:r>
            <a:r>
              <a:rPr lang="en-US" sz="2100" dirty="0" err="1">
                <a:latin typeface="Times New Roman" panose="02020603050405020304" pitchFamily="18" charset="0"/>
                <a:cs typeface="Times New Roman" panose="02020603050405020304" pitchFamily="18" charset="0"/>
              </a:rPr>
              <a:t>System.out.println</a:t>
            </a:r>
            <a:r>
              <a:rPr lang="en-US" sz="2100" dirty="0">
                <a:latin typeface="Times New Roman" panose="02020603050405020304" pitchFamily="18" charset="0"/>
                <a:cs typeface="Times New Roman" panose="02020603050405020304" pitchFamily="18" charset="0"/>
              </a:rPr>
              <a:t>(“Equal”); :    </a:t>
            </a:r>
            <a:r>
              <a:rPr lang="en-US" sz="2100" dirty="0" err="1">
                <a:latin typeface="Times New Roman" panose="02020603050405020304" pitchFamily="18" charset="0"/>
                <a:cs typeface="Times New Roman" panose="02020603050405020304" pitchFamily="18" charset="0"/>
              </a:rPr>
              <a:t>System.out.println</a:t>
            </a:r>
            <a:r>
              <a:rPr lang="en-US" sz="2100" dirty="0">
                <a:latin typeface="Times New Roman" panose="02020603050405020304" pitchFamily="18" charset="0"/>
                <a:cs typeface="Times New Roman" panose="02020603050405020304" pitchFamily="18" charset="0"/>
              </a:rPr>
              <a:t>(“Not Equal”); //prints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Not Equal</a:t>
            </a:r>
          </a:p>
          <a:p>
            <a:pPr marL="457200" indent="-457200" algn="just">
              <a:lnSpc>
                <a:spcPct val="170000"/>
              </a:lnSpc>
              <a:spcBef>
                <a:spcPts val="0"/>
              </a:spcBef>
              <a:buFont typeface="+mj-lt"/>
              <a:buAutoNum type="arabicPeriod" startAt="7"/>
              <a:defRPr/>
            </a:pPr>
            <a:endParaRPr lang="en-US" sz="2300" dirty="0">
              <a:latin typeface="Times New Roman" panose="02020603050405020304" pitchFamily="18" charset="0"/>
              <a:cs typeface="Times New Roman" panose="02020603050405020304" pitchFamily="18" charset="0"/>
            </a:endParaRPr>
          </a:p>
          <a:p>
            <a:pPr algn="just">
              <a:lnSpc>
                <a:spcPct val="170000"/>
              </a:lnSpc>
              <a:spcBef>
                <a:spcPts val="0"/>
              </a:spcBef>
              <a:defRPr/>
            </a:pPr>
            <a:endParaRPr lang="en-US" dirty="0">
              <a:latin typeface="Times New Roman" panose="02020603050405020304" pitchFamily="18" charset="0"/>
              <a:cs typeface="Times New Roman" panose="02020603050405020304" pitchFamily="18" charset="0"/>
            </a:endParaRPr>
          </a:p>
          <a:p>
            <a:pPr algn="just">
              <a:lnSpc>
                <a:spcPct val="170000"/>
              </a:lnSpc>
              <a:spcBef>
                <a:spcPts val="0"/>
              </a:spcBef>
            </a:pPr>
            <a:endParaRPr lang="en-US" dirty="0">
              <a:latin typeface="Times New Roman" panose="02020603050405020304" pitchFamily="18" charset="0"/>
              <a:cs typeface="Times New Roman" panose="02020603050405020304" pitchFamily="18" charset="0"/>
            </a:endParaRPr>
          </a:p>
          <a:p>
            <a:pPr lvl="1" algn="just">
              <a:lnSpc>
                <a:spcPct val="170000"/>
              </a:lnSpc>
              <a:spcBef>
                <a:spcPts val="0"/>
              </a:spcBef>
              <a:buNone/>
              <a:defRPr/>
            </a:pPr>
            <a:endParaRPr lang="en-US" b="1" dirty="0">
              <a:latin typeface="Times New Roman" panose="02020603050405020304" pitchFamily="18" charset="0"/>
              <a:cs typeface="Times New Roman" panose="02020603050405020304" pitchFamily="18" charset="0"/>
            </a:endParaRPr>
          </a:p>
          <a:p>
            <a:pPr marL="457200" indent="-457200" algn="just">
              <a:lnSpc>
                <a:spcPct val="170000"/>
              </a:lnSpc>
              <a:spcBef>
                <a:spcPts val="0"/>
              </a:spcBef>
              <a:buFont typeface="+mj-lt"/>
              <a:buAutoNum type="arabicPeriod" startAt="7"/>
              <a:defRPr/>
            </a:pPr>
            <a:endParaRPr lang="en-US" sz="2300" dirty="0">
              <a:latin typeface="Times New Roman" panose="02020603050405020304" pitchFamily="18" charset="0"/>
              <a:cs typeface="Times New Roman" panose="02020603050405020304" pitchFamily="18" charset="0"/>
            </a:endParaRPr>
          </a:p>
          <a:p>
            <a:pPr algn="just">
              <a:lnSpc>
                <a:spcPct val="170000"/>
              </a:lnSpc>
              <a:spcBef>
                <a:spcPts val="0"/>
              </a:spcBef>
              <a:defRPr/>
            </a:pPr>
            <a:endParaRPr lang="en-US" dirty="0">
              <a:latin typeface="Times New Roman" panose="02020603050405020304" pitchFamily="18" charset="0"/>
              <a:cs typeface="Times New Roman" panose="02020603050405020304" pitchFamily="18" charset="0"/>
            </a:endParaRPr>
          </a:p>
          <a:p>
            <a:pPr algn="just">
              <a:lnSpc>
                <a:spcPct val="17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085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07999"/>
          </a:xfrm>
        </p:spPr>
        <p:txBody>
          <a:bodyPr>
            <a:normAutofit fontScale="90000"/>
          </a:bodyPr>
          <a:lstStyle/>
          <a:p>
            <a:r>
              <a:rPr lang="en-US" dirty="0" err="1">
                <a:solidFill>
                  <a:srgbClr val="0033CC"/>
                </a:solidFill>
              </a:rPr>
              <a:t>Contd</a:t>
            </a:r>
            <a:r>
              <a:rPr lang="en-US" dirty="0">
                <a:solidFill>
                  <a:srgbClr val="0033CC"/>
                </a:solidFill>
              </a:rPr>
              <a:t>…</a:t>
            </a:r>
            <a:endParaRPr lang="en-US" dirty="0"/>
          </a:p>
        </p:txBody>
      </p:sp>
      <p:sp>
        <p:nvSpPr>
          <p:cNvPr id="3" name="Content Placeholder 2"/>
          <p:cNvSpPr>
            <a:spLocks noGrp="1"/>
          </p:cNvSpPr>
          <p:nvPr>
            <p:ph idx="1"/>
          </p:nvPr>
        </p:nvSpPr>
        <p:spPr>
          <a:xfrm>
            <a:off x="116114" y="508000"/>
            <a:ext cx="11974286" cy="6350000"/>
          </a:xfrm>
        </p:spPr>
        <p:txBody>
          <a:bodyPr>
            <a:normAutofit lnSpcReduction="10000"/>
          </a:bodyPr>
          <a:lstStyle/>
          <a:p>
            <a:pPr marL="0" indent="0" algn="just">
              <a:lnSpc>
                <a:spcPct val="150000"/>
              </a:lnSpc>
              <a:spcBef>
                <a:spcPts val="0"/>
              </a:spcBef>
              <a:buSzPct val="100000"/>
              <a:buNone/>
              <a:defRPr/>
            </a:pPr>
            <a:r>
              <a:rPr lang="en-US" sz="2300" dirty="0" smtClean="0">
                <a:latin typeface="Times New Roman" panose="02020603050405020304" pitchFamily="18" charset="0"/>
                <a:cs typeface="Times New Roman" panose="02020603050405020304" pitchFamily="18" charset="0"/>
              </a:rPr>
              <a:t>11</a:t>
            </a:r>
            <a:r>
              <a:rPr lang="en-US" sz="2300" dirty="0" smtClean="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The </a:t>
            </a:r>
            <a:r>
              <a:rPr lang="en-US" sz="2300" b="1" dirty="0" err="1">
                <a:solidFill>
                  <a:srgbClr val="C00000"/>
                </a:solidFill>
                <a:latin typeface="Times New Roman" panose="02020603050405020304" pitchFamily="18" charset="0"/>
                <a:cs typeface="Times New Roman" panose="02020603050405020304" pitchFamily="18" charset="0"/>
              </a:rPr>
              <a:t>concat</a:t>
            </a:r>
            <a:r>
              <a:rPr lang="en-US" sz="2300" b="1" dirty="0">
                <a:solidFill>
                  <a:srgbClr val="C00000"/>
                </a:solidFill>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method concatenates the specified string to the end of this string. </a:t>
            </a:r>
          </a:p>
          <a:p>
            <a:pPr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sz="2100" dirty="0">
                <a:latin typeface="Times New Roman" panose="02020603050405020304" pitchFamily="18" charset="0"/>
                <a:cs typeface="Times New Roman" panose="02020603050405020304" pitchFamily="18" charset="0"/>
              </a:rPr>
              <a:t> : </a:t>
            </a:r>
            <a:r>
              <a:rPr lang="en-US" sz="2300" i="1" dirty="0">
                <a:latin typeface="Times New Roman" panose="02020603050405020304" pitchFamily="18" charset="0"/>
                <a:cs typeface="Times New Roman" panose="02020603050405020304" pitchFamily="18" charset="0"/>
              </a:rPr>
              <a:t>public String </a:t>
            </a:r>
            <a:r>
              <a:rPr lang="en-US" sz="2300" i="1" dirty="0" err="1">
                <a:solidFill>
                  <a:srgbClr val="0033CC"/>
                </a:solidFill>
                <a:latin typeface="Times New Roman" panose="02020603050405020304" pitchFamily="18" charset="0"/>
                <a:cs typeface="Times New Roman" panose="02020603050405020304" pitchFamily="18" charset="0"/>
              </a:rPr>
              <a:t>concat</a:t>
            </a:r>
            <a:r>
              <a:rPr lang="en-US" sz="2300" i="1" dirty="0">
                <a:latin typeface="Times New Roman" panose="02020603050405020304" pitchFamily="18" charset="0"/>
                <a:cs typeface="Times New Roman" panose="02020603050405020304" pitchFamily="18" charset="0"/>
              </a:rPr>
              <a:t>(String </a:t>
            </a:r>
            <a:r>
              <a:rPr lang="en-US" sz="2300" i="1" dirty="0" err="1">
                <a:latin typeface="Times New Roman" panose="02020603050405020304" pitchFamily="18" charset="0"/>
                <a:cs typeface="Times New Roman" panose="02020603050405020304" pitchFamily="18" charset="0"/>
              </a:rPr>
              <a:t>str</a:t>
            </a:r>
            <a:r>
              <a:rPr lang="en-US" sz="2300" i="1" dirty="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None/>
              <a:defRPr/>
            </a:pPr>
            <a:r>
              <a:rPr lang="en-US" b="1"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dirty="0">
                <a:solidFill>
                  <a:srgbClr val="C00000"/>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"to".</a:t>
            </a:r>
            <a:r>
              <a:rPr lang="en-US" sz="2000" i="1" dirty="0" err="1">
                <a:latin typeface="Times New Roman" panose="02020603050405020304" pitchFamily="18" charset="0"/>
                <a:cs typeface="Times New Roman" panose="02020603050405020304" pitchFamily="18" charset="0"/>
              </a:rPr>
              <a:t>concat</a:t>
            </a:r>
            <a:r>
              <a:rPr lang="en-US" sz="2000" i="1" dirty="0">
                <a:latin typeface="Times New Roman" panose="02020603050405020304" pitchFamily="18" charset="0"/>
                <a:cs typeface="Times New Roman" panose="02020603050405020304" pitchFamily="18" charset="0"/>
              </a:rPr>
              <a:t>("get").</a:t>
            </a:r>
            <a:r>
              <a:rPr lang="en-US" sz="2000" i="1" dirty="0" err="1">
                <a:latin typeface="Times New Roman" panose="02020603050405020304" pitchFamily="18" charset="0"/>
                <a:cs typeface="Times New Roman" panose="02020603050405020304" pitchFamily="18" charset="0"/>
              </a:rPr>
              <a:t>concat</a:t>
            </a:r>
            <a:r>
              <a:rPr lang="en-US" sz="2000" i="1" dirty="0">
                <a:latin typeface="Times New Roman" panose="02020603050405020304" pitchFamily="18" charset="0"/>
                <a:cs typeface="Times New Roman" panose="02020603050405020304" pitchFamily="18" charset="0"/>
              </a:rPr>
              <a:t>("her“)</a:t>
            </a:r>
            <a:r>
              <a:rPr lang="en-US" sz="2000" dirty="0">
                <a:latin typeface="Times New Roman" panose="02020603050405020304" pitchFamily="18" charset="0"/>
                <a:cs typeface="Times New Roman" panose="02020603050405020304" pitchFamily="18" charset="0"/>
              </a:rPr>
              <a:t>); // returns together </a:t>
            </a:r>
            <a:endParaRPr lang="en-US" sz="2000"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100000"/>
              <a:buNone/>
              <a:defRPr/>
            </a:pPr>
            <a:r>
              <a:rPr lang="en-US" sz="2300" b="1" dirty="0" smtClean="0">
                <a:solidFill>
                  <a:srgbClr val="C00000"/>
                </a:solidFill>
                <a:latin typeface="Times New Roman" panose="02020603050405020304" pitchFamily="18" charset="0"/>
                <a:cs typeface="Times New Roman" panose="02020603050405020304" pitchFamily="18" charset="0"/>
              </a:rPr>
              <a:t>12. </a:t>
            </a:r>
            <a:r>
              <a:rPr lang="en-US" sz="2300" b="1" dirty="0" err="1" smtClean="0">
                <a:solidFill>
                  <a:srgbClr val="C00000"/>
                </a:solidFill>
                <a:latin typeface="Times New Roman" panose="02020603050405020304" pitchFamily="18" charset="0"/>
                <a:cs typeface="Times New Roman" panose="02020603050405020304" pitchFamily="18" charset="0"/>
              </a:rPr>
              <a:t>comparetTo</a:t>
            </a:r>
            <a:r>
              <a:rPr lang="en-US" sz="2300" b="1" dirty="0">
                <a:solidFill>
                  <a:srgbClr val="C00000"/>
                </a:solidFill>
                <a:latin typeface="Times New Roman" panose="02020603050405020304" pitchFamily="18" charset="0"/>
                <a:cs typeface="Times New Roman" panose="02020603050405020304" pitchFamily="18" charset="0"/>
              </a:rPr>
              <a:t>();</a:t>
            </a:r>
            <a:r>
              <a:rPr lang="en-US" sz="2300" dirty="0">
                <a:solidFill>
                  <a:srgbClr val="C0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method Compares two strings lexicographically. </a:t>
            </a:r>
          </a:p>
          <a:p>
            <a:pPr lvl="1" algn="just">
              <a:lnSpc>
                <a:spcPct val="150000"/>
              </a:lnSpc>
              <a:spcBef>
                <a:spcPts val="0"/>
              </a:spcBef>
              <a:defRPr/>
            </a:pPr>
            <a:r>
              <a:rPr lang="en-US" dirty="0">
                <a:latin typeface="Times New Roman" panose="02020603050405020304" pitchFamily="18" charset="0"/>
                <a:cs typeface="Times New Roman" panose="02020603050405020304" pitchFamily="18" charset="0"/>
              </a:rPr>
              <a:t>The result is a negative integer if the first String is less than the second string. </a:t>
            </a:r>
          </a:p>
          <a:p>
            <a:pPr lvl="1" algn="just">
              <a:lnSpc>
                <a:spcPct val="150000"/>
              </a:lnSpc>
              <a:spcBef>
                <a:spcPts val="0"/>
              </a:spcBef>
              <a:defRPr/>
            </a:pPr>
            <a:r>
              <a:rPr lang="en-US" dirty="0">
                <a:latin typeface="Times New Roman" panose="02020603050405020304" pitchFamily="18" charset="0"/>
                <a:cs typeface="Times New Roman" panose="02020603050405020304" pitchFamily="18" charset="0"/>
              </a:rPr>
              <a:t>It returns a positive integer if the first String is greater than the second string. Otherwise the result is zero.</a:t>
            </a:r>
          </a:p>
          <a:p>
            <a:pPr marL="457200" indent="-457200" algn="just">
              <a:lnSpc>
                <a:spcPct val="150000"/>
              </a:lnSpc>
              <a:spcBef>
                <a:spcPts val="0"/>
              </a:spcBef>
              <a:buNone/>
              <a:defRPr/>
            </a:pPr>
            <a:r>
              <a:rPr lang="en-US" b="1" dirty="0">
                <a:solidFill>
                  <a:srgbClr val="002060"/>
                </a:solidFill>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sz="2100" dirty="0">
                <a:latin typeface="Times New Roman" panose="02020603050405020304" pitchFamily="18" charset="0"/>
                <a:cs typeface="Times New Roman" panose="02020603050405020304" pitchFamily="18" charset="0"/>
              </a:rPr>
              <a:t> : </a:t>
            </a:r>
            <a:r>
              <a:rPr lang="en-US" sz="2300" i="1" dirty="0">
                <a:latin typeface="Times New Roman" panose="02020603050405020304" pitchFamily="18" charset="0"/>
                <a:cs typeface="Times New Roman" panose="02020603050405020304" pitchFamily="18" charset="0"/>
              </a:rPr>
              <a:t>public </a:t>
            </a:r>
            <a:r>
              <a:rPr lang="en-US" sz="2300" i="1" dirty="0" err="1">
                <a:latin typeface="Times New Roman" panose="02020603050405020304" pitchFamily="18" charset="0"/>
                <a:cs typeface="Times New Roman" panose="02020603050405020304" pitchFamily="18" charset="0"/>
              </a:rPr>
              <a:t>int</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compareTo</a:t>
            </a:r>
            <a:r>
              <a:rPr lang="en-US" sz="2300" i="1" dirty="0">
                <a:latin typeface="Times New Roman" panose="02020603050405020304" pitchFamily="18" charset="0"/>
                <a:cs typeface="Times New Roman" panose="02020603050405020304" pitchFamily="18" charset="0"/>
              </a:rPr>
              <a:t>(String </a:t>
            </a:r>
            <a:r>
              <a:rPr lang="en-US" sz="2300" i="1" dirty="0" err="1">
                <a:latin typeface="Times New Roman" panose="02020603050405020304" pitchFamily="18" charset="0"/>
                <a:cs typeface="Times New Roman" panose="02020603050405020304" pitchFamily="18" charset="0"/>
              </a:rPr>
              <a:t>anotherString</a:t>
            </a:r>
            <a:r>
              <a:rPr lang="en-US" sz="2300" i="1" dirty="0">
                <a:latin typeface="Times New Roman" panose="02020603050405020304" pitchFamily="18" charset="0"/>
                <a:cs typeface="Times New Roman" panose="02020603050405020304" pitchFamily="18" charset="0"/>
              </a:rPr>
              <a:t>);</a:t>
            </a:r>
          </a:p>
          <a:p>
            <a:pPr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public </a:t>
            </a:r>
            <a:r>
              <a:rPr lang="en-US" sz="2300" i="1" dirty="0" err="1">
                <a:latin typeface="Times New Roman" panose="02020603050405020304" pitchFamily="18" charset="0"/>
                <a:cs typeface="Times New Roman" panose="02020603050405020304" pitchFamily="18" charset="0"/>
              </a:rPr>
              <a:t>int</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compareToIgnoreCase</a:t>
            </a:r>
            <a:r>
              <a:rPr lang="en-US" sz="2300" i="1" dirty="0">
                <a:latin typeface="Times New Roman" panose="02020603050405020304" pitchFamily="18" charset="0"/>
                <a:cs typeface="Times New Roman" panose="02020603050405020304" pitchFamily="18" charset="0"/>
              </a:rPr>
              <a:t>(String </a:t>
            </a:r>
            <a:r>
              <a:rPr lang="en-US" sz="2300" i="1" dirty="0" err="1">
                <a:latin typeface="Times New Roman" panose="02020603050405020304" pitchFamily="18" charset="0"/>
                <a:cs typeface="Times New Roman" panose="02020603050405020304" pitchFamily="18" charset="0"/>
              </a:rPr>
              <a:t>str</a:t>
            </a:r>
            <a:r>
              <a:rPr lang="en-US" sz="2300" i="1" dirty="0">
                <a:latin typeface="Times New Roman" panose="02020603050405020304" pitchFamily="18" charset="0"/>
                <a:cs typeface="Times New Roman" panose="02020603050405020304" pitchFamily="18" charset="0"/>
              </a:rPr>
              <a:t>); </a:t>
            </a:r>
          </a:p>
          <a:p>
            <a:pPr marL="969963" lvl="1" indent="-695325" algn="just">
              <a:lnSpc>
                <a:spcPct val="150000"/>
              </a:lnSpc>
              <a:spcBef>
                <a:spcPts val="0"/>
              </a:spcBef>
              <a:buNone/>
              <a:defRPr/>
            </a:pPr>
            <a:r>
              <a:rPr lang="en-US"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sz="19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(“hello”.</a:t>
            </a:r>
            <a:r>
              <a:rPr lang="en-US" sz="2100" dirty="0" err="1">
                <a:solidFill>
                  <a:srgbClr val="0033CC"/>
                </a:solidFill>
                <a:latin typeface="Times New Roman" panose="02020603050405020304" pitchFamily="18" charset="0"/>
                <a:cs typeface="Times New Roman" panose="02020603050405020304" pitchFamily="18" charset="0"/>
              </a:rPr>
              <a:t>compareTo</a:t>
            </a:r>
            <a:r>
              <a:rPr lang="en-US" sz="2100" dirty="0">
                <a:latin typeface="Times New Roman" panose="02020603050405020304" pitchFamily="18" charset="0"/>
                <a:cs typeface="Times New Roman" panose="02020603050405020304" pitchFamily="18" charset="0"/>
              </a:rPr>
              <a:t>(“Hello”)==0) ? </a:t>
            </a:r>
            <a:r>
              <a:rPr lang="en-US" sz="2100" dirty="0" err="1">
                <a:latin typeface="Times New Roman" panose="02020603050405020304" pitchFamily="18" charset="0"/>
                <a:cs typeface="Times New Roman" panose="02020603050405020304" pitchFamily="18" charset="0"/>
              </a:rPr>
              <a:t>System.out.println</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Equla</a:t>
            </a:r>
            <a:r>
              <a:rPr lang="en-US" sz="2100" dirty="0">
                <a:latin typeface="Times New Roman" panose="02020603050405020304" pitchFamily="18" charset="0"/>
                <a:cs typeface="Times New Roman" panose="02020603050405020304" pitchFamily="18" charset="0"/>
              </a:rPr>
              <a:t>”); :    </a:t>
            </a:r>
            <a:r>
              <a:rPr lang="en-US" sz="2100" dirty="0" err="1">
                <a:latin typeface="Times New Roman" panose="02020603050405020304" pitchFamily="18" charset="0"/>
                <a:cs typeface="Times New Roman" panose="02020603050405020304" pitchFamily="18" charset="0"/>
              </a:rPr>
              <a:t>System.out.println</a:t>
            </a:r>
            <a:r>
              <a:rPr lang="en-US" sz="2100" dirty="0">
                <a:latin typeface="Times New Roman" panose="02020603050405020304" pitchFamily="18" charset="0"/>
                <a:cs typeface="Times New Roman" panose="02020603050405020304" pitchFamily="18" charset="0"/>
              </a:rPr>
              <a:t>(“Not Equal”); //prints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Not Equal</a:t>
            </a:r>
            <a:endParaRPr lang="en-US" sz="2300" dirty="0">
              <a:latin typeface="Times New Roman" panose="02020603050405020304" pitchFamily="18" charset="0"/>
              <a:cs typeface="Times New Roman" panose="02020603050405020304" pitchFamily="18" charset="0"/>
            </a:endParaRPr>
          </a:p>
          <a:p>
            <a:pPr algn="just">
              <a:lnSpc>
                <a:spcPct val="150000"/>
              </a:lnSpc>
              <a:spcBef>
                <a:spcPts val="0"/>
              </a:spcBef>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868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1885"/>
          </a:xfrm>
        </p:spPr>
        <p:txBody>
          <a:bodyPr>
            <a:normAutofit fontScale="90000"/>
          </a:bodyPr>
          <a:lstStyle/>
          <a:p>
            <a:r>
              <a:rPr lang="en-US" dirty="0" err="1">
                <a:solidFill>
                  <a:srgbClr val="0033CC"/>
                </a:solidFill>
              </a:rPr>
              <a:t>Contd</a:t>
            </a:r>
            <a:r>
              <a:rPr lang="en-US" dirty="0">
                <a:solidFill>
                  <a:srgbClr val="0033CC"/>
                </a:solidFill>
              </a:rPr>
              <a:t>…</a:t>
            </a:r>
            <a:endParaRPr lang="en-US" dirty="0"/>
          </a:p>
        </p:txBody>
      </p:sp>
      <p:sp>
        <p:nvSpPr>
          <p:cNvPr id="3" name="Content Placeholder 2"/>
          <p:cNvSpPr>
            <a:spLocks noGrp="1"/>
          </p:cNvSpPr>
          <p:nvPr>
            <p:ph idx="1"/>
          </p:nvPr>
        </p:nvSpPr>
        <p:spPr>
          <a:xfrm>
            <a:off x="0" y="391886"/>
            <a:ext cx="12192000" cy="6466114"/>
          </a:xfrm>
        </p:spPr>
        <p:txBody>
          <a:bodyPr>
            <a:normAutofit/>
          </a:bodyPr>
          <a:lstStyle/>
          <a:p>
            <a:pPr marL="363538" indent="-363538" algn="just">
              <a:lnSpc>
                <a:spcPct val="150000"/>
              </a:lnSpc>
              <a:spcBef>
                <a:spcPts val="0"/>
              </a:spcBef>
              <a:buSzPct val="100000"/>
              <a:buNone/>
              <a:defRPr/>
            </a:pPr>
            <a:r>
              <a:rPr lang="en-US" sz="2300" dirty="0" smtClean="0">
                <a:latin typeface="Times New Roman" panose="02020603050405020304" pitchFamily="18" charset="0"/>
                <a:cs typeface="Times New Roman" panose="02020603050405020304" pitchFamily="18" charset="0"/>
              </a:rPr>
              <a:t>13. </a:t>
            </a:r>
            <a:r>
              <a:rPr lang="en-US" sz="2300" dirty="0" smtClean="0">
                <a:latin typeface="Times New Roman" panose="02020603050405020304" pitchFamily="18" charset="0"/>
                <a:cs typeface="Times New Roman" panose="02020603050405020304" pitchFamily="18" charset="0"/>
              </a:rPr>
              <a:t>The </a:t>
            </a:r>
            <a:r>
              <a:rPr lang="en-US" sz="2300" b="1" dirty="0">
                <a:solidFill>
                  <a:srgbClr val="C00000"/>
                </a:solidFill>
                <a:latin typeface="Times New Roman" panose="02020603050405020304" pitchFamily="18" charset="0"/>
                <a:cs typeface="Times New Roman" panose="02020603050405020304" pitchFamily="18" charset="0"/>
              </a:rPr>
              <a:t>substring(); </a:t>
            </a:r>
            <a:r>
              <a:rPr lang="en-US" sz="2300" dirty="0">
                <a:latin typeface="Times New Roman" panose="02020603050405020304" pitchFamily="18" charset="0"/>
                <a:cs typeface="Times New Roman" panose="02020603050405020304" pitchFamily="18" charset="0"/>
              </a:rPr>
              <a:t>method creates a substring starting from the specified index (n</a:t>
            </a:r>
            <a:r>
              <a:rPr lang="en-US" sz="2300" baseline="30000" dirty="0">
                <a:latin typeface="Times New Roman" panose="02020603050405020304" pitchFamily="18" charset="0"/>
                <a:cs typeface="Times New Roman" panose="02020603050405020304" pitchFamily="18" charset="0"/>
              </a:rPr>
              <a:t>th</a:t>
            </a:r>
            <a:r>
              <a:rPr lang="en-US" sz="2300" dirty="0">
                <a:latin typeface="Times New Roman" panose="02020603050405020304" pitchFamily="18" charset="0"/>
                <a:cs typeface="Times New Roman" panose="02020603050405020304" pitchFamily="18" charset="0"/>
              </a:rPr>
              <a:t> character) until the end of the string or until the specified end index. </a:t>
            </a:r>
          </a:p>
          <a:p>
            <a:pPr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sz="2100" dirty="0">
                <a:latin typeface="Times New Roman" panose="02020603050405020304" pitchFamily="18" charset="0"/>
                <a:cs typeface="Times New Roman" panose="02020603050405020304" pitchFamily="18" charset="0"/>
              </a:rPr>
              <a:t> : </a:t>
            </a:r>
            <a:r>
              <a:rPr lang="en-US" sz="2300" i="1" dirty="0">
                <a:latin typeface="Times New Roman" panose="02020603050405020304" pitchFamily="18" charset="0"/>
                <a:cs typeface="Times New Roman" panose="02020603050405020304" pitchFamily="18" charset="0"/>
              </a:rPr>
              <a:t>public String </a:t>
            </a:r>
            <a:r>
              <a:rPr lang="en-US" sz="2300" i="1" dirty="0">
                <a:solidFill>
                  <a:srgbClr val="0033CC"/>
                </a:solidFill>
                <a:latin typeface="Times New Roman" panose="02020603050405020304" pitchFamily="18" charset="0"/>
                <a:cs typeface="Times New Roman" panose="02020603050405020304" pitchFamily="18" charset="0"/>
              </a:rPr>
              <a:t>substring</a:t>
            </a:r>
            <a:r>
              <a:rPr lang="en-US" sz="2300" i="1" dirty="0">
                <a:latin typeface="Times New Roman" panose="02020603050405020304" pitchFamily="18" charset="0"/>
                <a:cs typeface="Times New Roman" panose="02020603050405020304" pitchFamily="18" charset="0"/>
              </a:rPr>
              <a:t>(</a:t>
            </a:r>
            <a:r>
              <a:rPr lang="en-US" sz="2300" i="1" dirty="0" err="1">
                <a:latin typeface="Times New Roman" panose="02020603050405020304" pitchFamily="18" charset="0"/>
                <a:cs typeface="Times New Roman" panose="02020603050405020304" pitchFamily="18" charset="0"/>
              </a:rPr>
              <a:t>int</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beginIndex</a:t>
            </a:r>
            <a:r>
              <a:rPr lang="en-US" sz="2300" i="1" dirty="0">
                <a:latin typeface="Times New Roman" panose="02020603050405020304" pitchFamily="18" charset="0"/>
                <a:cs typeface="Times New Roman" panose="02020603050405020304" pitchFamily="18" charset="0"/>
              </a:rPr>
              <a:t>);</a:t>
            </a:r>
          </a:p>
          <a:p>
            <a:pPr algn="just">
              <a:lnSpc>
                <a:spcPct val="150000"/>
              </a:lnSpc>
              <a:spcBef>
                <a:spcPts val="0"/>
              </a:spcBef>
              <a:buNone/>
              <a:defRPr/>
            </a:pPr>
            <a:r>
              <a:rPr lang="en-US" sz="2300" i="1" dirty="0">
                <a:latin typeface="Times New Roman" panose="02020603050405020304" pitchFamily="18" charset="0"/>
                <a:cs typeface="Times New Roman" panose="02020603050405020304" pitchFamily="18" charset="0"/>
              </a:rPr>
              <a:t>		      public String </a:t>
            </a:r>
            <a:r>
              <a:rPr lang="en-US" sz="2300" i="1" dirty="0">
                <a:solidFill>
                  <a:srgbClr val="0033CC"/>
                </a:solidFill>
                <a:latin typeface="Times New Roman" panose="02020603050405020304" pitchFamily="18" charset="0"/>
                <a:cs typeface="Times New Roman" panose="02020603050405020304" pitchFamily="18" charset="0"/>
              </a:rPr>
              <a:t>substring</a:t>
            </a:r>
            <a:r>
              <a:rPr lang="en-US" sz="2300" i="1" dirty="0">
                <a:latin typeface="Times New Roman" panose="02020603050405020304" pitchFamily="18" charset="0"/>
                <a:cs typeface="Times New Roman" panose="02020603050405020304" pitchFamily="18" charset="0"/>
              </a:rPr>
              <a:t>(</a:t>
            </a:r>
            <a:r>
              <a:rPr lang="en-US" sz="2300" i="1" dirty="0" err="1">
                <a:latin typeface="Times New Roman" panose="02020603050405020304" pitchFamily="18" charset="0"/>
                <a:cs typeface="Times New Roman" panose="02020603050405020304" pitchFamily="18" charset="0"/>
              </a:rPr>
              <a:t>int</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beginIndex</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int</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endIndex</a:t>
            </a:r>
            <a:r>
              <a:rPr lang="en-US" sz="2300" i="1" dirty="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None/>
              <a:defRPr/>
            </a:pPr>
            <a:r>
              <a:rPr lang="en-US" b="1"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dirty="0">
                <a:solidFill>
                  <a:srgbClr val="C0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smiles".substring</a:t>
            </a:r>
            <a:r>
              <a:rPr lang="en-US" sz="2000" dirty="0">
                <a:latin typeface="Times New Roman" panose="02020603050405020304" pitchFamily="18" charset="0"/>
                <a:cs typeface="Times New Roman" panose="02020603050405020304" pitchFamily="18" charset="0"/>
              </a:rPr>
              <a:t>(2); //returns "</a:t>
            </a:r>
            <a:r>
              <a:rPr lang="en-US" sz="2000" dirty="0" err="1">
                <a:latin typeface="Times New Roman" panose="02020603050405020304" pitchFamily="18" charset="0"/>
                <a:cs typeface="Times New Roman" panose="02020603050405020304" pitchFamily="18" charset="0"/>
              </a:rPr>
              <a:t>ile</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None/>
              <a:defRP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smiles".substring</a:t>
            </a:r>
            <a:r>
              <a:rPr lang="en-US" sz="2000" dirty="0">
                <a:latin typeface="Times New Roman" panose="02020603050405020304" pitchFamily="18" charset="0"/>
                <a:cs typeface="Times New Roman" panose="02020603050405020304" pitchFamily="18" charset="0"/>
              </a:rPr>
              <a:t>(1, 5); //returns "</a:t>
            </a:r>
            <a:r>
              <a:rPr lang="en-US" sz="2000" dirty="0" smtClean="0">
                <a:latin typeface="Times New Roman" panose="02020603050405020304" pitchFamily="18" charset="0"/>
                <a:cs typeface="Times New Roman" panose="02020603050405020304" pitchFamily="18" charset="0"/>
              </a:rPr>
              <a:t>mile“</a:t>
            </a:r>
            <a:endParaRPr lang="en-US" sz="2000" b="1"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SzPct val="100000"/>
              <a:buNone/>
              <a:defRPr/>
            </a:pPr>
            <a:r>
              <a:rPr lang="en-US" sz="2300" dirty="0" smtClean="0">
                <a:latin typeface="Times New Roman" panose="02020603050405020304" pitchFamily="18" charset="0"/>
                <a:cs typeface="Times New Roman" panose="02020603050405020304" pitchFamily="18" charset="0"/>
              </a:rPr>
              <a:t>14. </a:t>
            </a:r>
            <a:r>
              <a:rPr lang="en-US" sz="2300" dirty="0" smtClean="0">
                <a:latin typeface="Times New Roman" panose="02020603050405020304" pitchFamily="18" charset="0"/>
                <a:cs typeface="Times New Roman" panose="02020603050405020304" pitchFamily="18" charset="0"/>
              </a:rPr>
              <a:t>The</a:t>
            </a:r>
            <a:r>
              <a:rPr lang="en-US" sz="2300" b="1" dirty="0" smtClean="0">
                <a:solidFill>
                  <a:srgbClr val="C00000"/>
                </a:solidFill>
                <a:latin typeface="Times New Roman" panose="02020603050405020304" pitchFamily="18" charset="0"/>
                <a:cs typeface="Times New Roman" panose="02020603050405020304" pitchFamily="18" charset="0"/>
              </a:rPr>
              <a:t> </a:t>
            </a:r>
            <a:r>
              <a:rPr lang="en-US" sz="2300" b="1" dirty="0" err="1" smtClean="0">
                <a:solidFill>
                  <a:srgbClr val="C00000"/>
                </a:solidFill>
                <a:latin typeface="Times New Roman" panose="02020603050405020304" pitchFamily="18" charset="0"/>
                <a:cs typeface="Times New Roman" panose="02020603050405020304" pitchFamily="18" charset="0"/>
              </a:rPr>
              <a:t>startsWith</a:t>
            </a:r>
            <a:r>
              <a:rPr lang="en-US" sz="2300" b="1" dirty="0" smtClean="0">
                <a:solidFill>
                  <a:srgbClr val="C0000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Tests if this string starts with the specified prefix.</a:t>
            </a:r>
            <a:endParaRPr lang="en-US" sz="2300" dirty="0" smtClean="0">
              <a:latin typeface="Times New Roman" panose="02020603050405020304" pitchFamily="18" charset="0"/>
              <a:cs typeface="Times New Roman" panose="02020603050405020304" pitchFamily="18" charset="0"/>
            </a:endParaRPr>
          </a:p>
          <a:p>
            <a:pPr lvl="1" algn="just">
              <a:lnSpc>
                <a:spcPct val="150000"/>
              </a:lnSpc>
              <a:spcBef>
                <a:spcPts val="0"/>
              </a:spcBef>
              <a:buNone/>
              <a:defRPr/>
            </a:pPr>
            <a:r>
              <a:rPr lang="en-US" b="1" dirty="0" smtClean="0">
                <a:solidFill>
                  <a:srgbClr val="002060"/>
                </a:solidFill>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b="1" dirty="0">
                <a:solidFill>
                  <a:srgbClr val="002060"/>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public </a:t>
            </a:r>
            <a:r>
              <a:rPr lang="en-US" i="1" dirty="0" err="1">
                <a:latin typeface="Times New Roman" panose="02020603050405020304" pitchFamily="18" charset="0"/>
                <a:cs typeface="Times New Roman" panose="02020603050405020304" pitchFamily="18" charset="0"/>
              </a:rPr>
              <a:t>boolean</a:t>
            </a:r>
            <a:r>
              <a:rPr lang="en-US" i="1" dirty="0">
                <a:latin typeface="Times New Roman" panose="02020603050405020304" pitchFamily="18" charset="0"/>
                <a:cs typeface="Times New Roman" panose="02020603050405020304" pitchFamily="18" charset="0"/>
              </a:rPr>
              <a:t> </a:t>
            </a:r>
            <a:r>
              <a:rPr lang="en-US" i="1" dirty="0" err="1">
                <a:solidFill>
                  <a:srgbClr val="0033CC"/>
                </a:solidFill>
                <a:latin typeface="Times New Roman" panose="02020603050405020304" pitchFamily="18" charset="0"/>
                <a:cs typeface="Times New Roman" panose="02020603050405020304" pitchFamily="18" charset="0"/>
              </a:rPr>
              <a:t>startsWith</a:t>
            </a:r>
            <a:r>
              <a:rPr lang="en-US" i="1" dirty="0">
                <a:latin typeface="Times New Roman" panose="02020603050405020304" pitchFamily="18" charset="0"/>
                <a:cs typeface="Times New Roman" panose="02020603050405020304" pitchFamily="18" charset="0"/>
              </a:rPr>
              <a:t>(String prefix);</a:t>
            </a:r>
          </a:p>
          <a:p>
            <a:pPr lvl="1" algn="just">
              <a:lnSpc>
                <a:spcPct val="150000"/>
              </a:lnSpc>
              <a:spcBef>
                <a:spcPts val="0"/>
              </a:spcBef>
              <a:buNone/>
              <a:defRPr/>
            </a:pPr>
            <a:r>
              <a:rPr lang="en-US" b="1"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b="1"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“Figure”.</a:t>
            </a:r>
            <a:r>
              <a:rPr lang="en-US" sz="1800" dirty="0" err="1">
                <a:latin typeface="Times New Roman" panose="02020603050405020304" pitchFamily="18" charset="0"/>
                <a:cs typeface="Times New Roman" panose="02020603050405020304" pitchFamily="18" charset="0"/>
              </a:rPr>
              <a:t>startsWith</a:t>
            </a:r>
            <a:r>
              <a:rPr lang="en-US" sz="1800" dirty="0">
                <a:latin typeface="Times New Roman" panose="02020603050405020304" pitchFamily="18" charset="0"/>
                <a:cs typeface="Times New Roman" panose="02020603050405020304" pitchFamily="18" charset="0"/>
              </a:rPr>
              <a:t>(“Fig”); // returns </a:t>
            </a:r>
            <a:r>
              <a:rPr lang="en-US" sz="1800" dirty="0" smtClean="0">
                <a:solidFill>
                  <a:srgbClr val="0033CC"/>
                </a:solidFill>
                <a:latin typeface="Times New Roman" panose="02020603050405020304" pitchFamily="18" charset="0"/>
                <a:cs typeface="Times New Roman" panose="02020603050405020304" pitchFamily="18" charset="0"/>
              </a:rPr>
              <a:t>true</a:t>
            </a:r>
          </a:p>
          <a:p>
            <a:pPr marL="363538" indent="-363538" algn="just">
              <a:lnSpc>
                <a:spcPct val="150000"/>
              </a:lnSpc>
              <a:spcBef>
                <a:spcPts val="0"/>
              </a:spcBef>
              <a:buSzPct val="100000"/>
              <a:buNone/>
              <a:defRPr/>
            </a:pPr>
            <a:r>
              <a:rPr lang="en-US" sz="2300" dirty="0" smtClean="0">
                <a:latin typeface="Times New Roman" panose="02020603050405020304" pitchFamily="18" charset="0"/>
                <a:cs typeface="Times New Roman" panose="02020603050405020304" pitchFamily="18" charset="0"/>
              </a:rPr>
              <a:t>15. </a:t>
            </a:r>
            <a:r>
              <a:rPr lang="en-US" sz="2300" dirty="0" smtClean="0">
                <a:latin typeface="Times New Roman" panose="02020603050405020304" pitchFamily="18" charset="0"/>
                <a:cs typeface="Times New Roman" panose="02020603050405020304" pitchFamily="18" charset="0"/>
              </a:rPr>
              <a:t>The</a:t>
            </a:r>
            <a:r>
              <a:rPr lang="en-US" sz="2300" b="1" dirty="0" smtClean="0">
                <a:solidFill>
                  <a:srgbClr val="C00000"/>
                </a:solidFill>
                <a:latin typeface="Times New Roman" panose="02020603050405020304" pitchFamily="18" charset="0"/>
                <a:cs typeface="Times New Roman" panose="02020603050405020304" pitchFamily="18" charset="0"/>
              </a:rPr>
              <a:t> </a:t>
            </a:r>
            <a:r>
              <a:rPr lang="en-US" sz="2300" b="1" dirty="0" err="1" smtClean="0">
                <a:solidFill>
                  <a:srgbClr val="C00000"/>
                </a:solidFill>
                <a:latin typeface="Times New Roman" panose="02020603050405020304" pitchFamily="18" charset="0"/>
                <a:cs typeface="Times New Roman" panose="02020603050405020304" pitchFamily="18" charset="0"/>
              </a:rPr>
              <a:t>indexOf</a:t>
            </a:r>
            <a:r>
              <a:rPr lang="en-US" sz="2300" b="1" dirty="0" smtClean="0">
                <a:solidFill>
                  <a:srgbClr val="C00000"/>
                </a:solidFill>
                <a:latin typeface="Times New Roman" panose="02020603050405020304" pitchFamily="18" charset="0"/>
                <a:cs typeface="Times New Roman" panose="02020603050405020304" pitchFamily="18" charset="0"/>
              </a:rPr>
              <a:t>();</a:t>
            </a:r>
            <a:r>
              <a:rPr lang="en-US" sz="2300" dirty="0" smtClean="0">
                <a:solidFill>
                  <a:srgbClr val="C00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method returns the position of the first occurrence of a character in a string either starting from the beginning of the string or starting from a specific position. </a:t>
            </a:r>
            <a:endParaRPr lang="en-US" sz="2300" dirty="0" smtClean="0">
              <a:latin typeface="Times New Roman" panose="02020603050405020304" pitchFamily="18" charset="0"/>
              <a:cs typeface="Times New Roman" panose="02020603050405020304" pitchFamily="18" charset="0"/>
            </a:endParaRPr>
          </a:p>
          <a:p>
            <a:pPr algn="just">
              <a:lnSpc>
                <a:spcPct val="150000"/>
              </a:lnSpc>
              <a:spcBef>
                <a:spcPts val="0"/>
              </a:spcBef>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194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rmAutofit fontScale="90000"/>
          </a:bodyPr>
          <a:lstStyle/>
          <a:p>
            <a:r>
              <a:rPr lang="en-US" dirty="0" err="1">
                <a:solidFill>
                  <a:srgbClr val="0033CC"/>
                </a:solidFill>
              </a:rPr>
              <a:t>Contd</a:t>
            </a:r>
            <a:r>
              <a:rPr lang="en-US" dirty="0">
                <a:solidFill>
                  <a:srgbClr val="0033CC"/>
                </a:solidFill>
              </a:rPr>
              <a:t>…</a:t>
            </a:r>
            <a:endParaRPr lang="en-US" dirty="0"/>
          </a:p>
        </p:txBody>
      </p:sp>
      <p:sp>
        <p:nvSpPr>
          <p:cNvPr id="3" name="Content Placeholder 2"/>
          <p:cNvSpPr>
            <a:spLocks noGrp="1"/>
          </p:cNvSpPr>
          <p:nvPr>
            <p:ph idx="1"/>
          </p:nvPr>
        </p:nvSpPr>
        <p:spPr>
          <a:xfrm>
            <a:off x="116114" y="449942"/>
            <a:ext cx="12075886" cy="6408057"/>
          </a:xfrm>
        </p:spPr>
        <p:txBody>
          <a:bodyPr>
            <a:normAutofit fontScale="92500" lnSpcReduction="10000"/>
          </a:bodyPr>
          <a:lstStyle/>
          <a:p>
            <a:pPr marL="457200" indent="-457200" algn="just">
              <a:lnSpc>
                <a:spcPct val="150000"/>
              </a:lnSpc>
              <a:spcBef>
                <a:spcPts val="0"/>
              </a:spcBef>
              <a:buClr>
                <a:schemeClr val="tx2"/>
              </a:buClr>
              <a:buSzPct val="108000"/>
              <a:buFont typeface="Wingdings" pitchFamily="2" charset="2"/>
              <a:buChar char="§"/>
              <a:defRPr/>
            </a:pPr>
            <a:r>
              <a:rPr lang="en-US" sz="2300" dirty="0">
                <a:latin typeface="Times New Roman" panose="02020603050405020304" pitchFamily="18" charset="0"/>
                <a:cs typeface="Times New Roman" panose="02020603050405020304" pitchFamily="18" charset="0"/>
              </a:rPr>
              <a:t>public </a:t>
            </a:r>
            <a:r>
              <a:rPr lang="en-US" sz="2300" dirty="0" err="1">
                <a:latin typeface="Times New Roman" panose="02020603050405020304" pitchFamily="18" charset="0"/>
                <a:cs typeface="Times New Roman" panose="02020603050405020304" pitchFamily="18" charset="0"/>
              </a:rPr>
              <a:t>int</a:t>
            </a:r>
            <a:r>
              <a:rPr lang="en-US" sz="2300" dirty="0">
                <a:latin typeface="Times New Roman" panose="02020603050405020304" pitchFamily="18" charset="0"/>
                <a:cs typeface="Times New Roman" panose="02020603050405020304" pitchFamily="18" charset="0"/>
              </a:rPr>
              <a:t> </a:t>
            </a:r>
            <a:r>
              <a:rPr lang="en-US" sz="2300" dirty="0" err="1">
                <a:solidFill>
                  <a:srgbClr val="0033CC"/>
                </a:solidFill>
                <a:latin typeface="Times New Roman" panose="02020603050405020304" pitchFamily="18" charset="0"/>
                <a:cs typeface="Times New Roman" panose="02020603050405020304" pitchFamily="18" charset="0"/>
              </a:rPr>
              <a:t>indexOf</a:t>
            </a:r>
            <a:r>
              <a:rPr lang="en-US" sz="2300" dirty="0">
                <a:latin typeface="Times New Roman" panose="02020603050405020304" pitchFamily="18" charset="0"/>
                <a:cs typeface="Times New Roman" panose="02020603050405020304" pitchFamily="18" charset="0"/>
              </a:rPr>
              <a:t>(</a:t>
            </a:r>
            <a:r>
              <a:rPr lang="en-US" sz="2300" dirty="0" err="1">
                <a:latin typeface="Times New Roman" panose="02020603050405020304" pitchFamily="18" charset="0"/>
                <a:cs typeface="Times New Roman" panose="02020603050405020304" pitchFamily="18" charset="0"/>
              </a:rPr>
              <a:t>int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a:t>
            </a:r>
            <a:r>
              <a:rPr lang="en-US" sz="23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Returns the index of the first occurrence of the character within this string starting from  the first position. </a:t>
            </a:r>
          </a:p>
          <a:p>
            <a:pPr marL="457200" indent="-457200" algn="just">
              <a:lnSpc>
                <a:spcPct val="150000"/>
              </a:lnSpc>
              <a:spcBef>
                <a:spcPts val="0"/>
              </a:spcBef>
              <a:buClr>
                <a:schemeClr val="tx2"/>
              </a:buClr>
              <a:buSzPct val="108000"/>
              <a:buFont typeface="Wingdings" pitchFamily="2" charset="2"/>
              <a:buChar char="§"/>
              <a:defRPr/>
            </a:pPr>
            <a:r>
              <a:rPr lang="en-US" sz="2300" dirty="0">
                <a:latin typeface="Times New Roman" panose="02020603050405020304" pitchFamily="18" charset="0"/>
                <a:cs typeface="Times New Roman" panose="02020603050405020304" pitchFamily="18" charset="0"/>
              </a:rPr>
              <a:t>public </a:t>
            </a:r>
            <a:r>
              <a:rPr lang="en-US" sz="2300" dirty="0" err="1">
                <a:latin typeface="Times New Roman" panose="02020603050405020304" pitchFamily="18" charset="0"/>
                <a:cs typeface="Times New Roman" panose="02020603050405020304" pitchFamily="18" charset="0"/>
              </a:rPr>
              <a:t>int</a:t>
            </a:r>
            <a:r>
              <a:rPr lang="en-US" sz="2300" dirty="0">
                <a:latin typeface="Times New Roman" panose="02020603050405020304" pitchFamily="18" charset="0"/>
                <a:cs typeface="Times New Roman" panose="02020603050405020304" pitchFamily="18" charset="0"/>
              </a:rPr>
              <a:t> </a:t>
            </a:r>
            <a:r>
              <a:rPr lang="en-US" sz="2300" dirty="0" err="1">
                <a:solidFill>
                  <a:srgbClr val="0033CC"/>
                </a:solidFill>
                <a:latin typeface="Times New Roman" panose="02020603050405020304" pitchFamily="18" charset="0"/>
                <a:cs typeface="Times New Roman" panose="02020603050405020304" pitchFamily="18" charset="0"/>
              </a:rPr>
              <a:t>indexOf</a:t>
            </a:r>
            <a:r>
              <a:rPr lang="en-US" sz="2300" dirty="0">
                <a:latin typeface="Times New Roman" panose="02020603050405020304" pitchFamily="18" charset="0"/>
                <a:cs typeface="Times New Roman" panose="02020603050405020304" pitchFamily="18" charset="0"/>
              </a:rPr>
              <a:t>(String </a:t>
            </a:r>
            <a:r>
              <a:rPr lang="en-US" sz="2300" dirty="0" err="1">
                <a:latin typeface="Times New Roman" panose="02020603050405020304" pitchFamily="18" charset="0"/>
                <a:cs typeface="Times New Roman" panose="02020603050405020304" pitchFamily="18" charset="0"/>
              </a:rPr>
              <a:t>str</a:t>
            </a:r>
            <a:r>
              <a:rPr lang="en-US" sz="23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Returns the index of the first occurrence of the specified substring within this string. </a:t>
            </a:r>
          </a:p>
          <a:p>
            <a:pPr marL="457200" indent="-457200" algn="just">
              <a:lnSpc>
                <a:spcPct val="150000"/>
              </a:lnSpc>
              <a:spcBef>
                <a:spcPts val="0"/>
              </a:spcBef>
              <a:buClr>
                <a:schemeClr val="tx2"/>
              </a:buClr>
              <a:buSzPct val="108000"/>
              <a:buFont typeface="Wingdings" pitchFamily="2" charset="2"/>
              <a:buChar char="§"/>
              <a:defRPr/>
            </a:pPr>
            <a:r>
              <a:rPr lang="en-US" sz="2300" dirty="0">
                <a:latin typeface="Times New Roman" panose="02020603050405020304" pitchFamily="18" charset="0"/>
                <a:cs typeface="Times New Roman" panose="02020603050405020304" pitchFamily="18" charset="0"/>
              </a:rPr>
              <a:t>public </a:t>
            </a:r>
            <a:r>
              <a:rPr lang="en-US" sz="2300" dirty="0" err="1">
                <a:latin typeface="Times New Roman" panose="02020603050405020304" pitchFamily="18" charset="0"/>
                <a:cs typeface="Times New Roman" panose="02020603050405020304" pitchFamily="18" charset="0"/>
              </a:rPr>
              <a:t>int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a:t>
            </a:r>
            <a:r>
              <a:rPr lang="en-US" sz="2300" dirty="0" err="1">
                <a:solidFill>
                  <a:srgbClr val="0033CC"/>
                </a:solidFill>
                <a:latin typeface="Times New Roman" panose="02020603050405020304" pitchFamily="18" charset="0"/>
                <a:cs typeface="Times New Roman" panose="02020603050405020304" pitchFamily="18" charset="0"/>
              </a:rPr>
              <a:t>ndexOf</a:t>
            </a:r>
            <a:r>
              <a:rPr lang="en-US" sz="2300" dirty="0">
                <a:latin typeface="Times New Roman" panose="02020603050405020304" pitchFamily="18" charset="0"/>
                <a:cs typeface="Times New Roman" panose="02020603050405020304" pitchFamily="18" charset="0"/>
              </a:rPr>
              <a:t>(char </a:t>
            </a:r>
            <a:r>
              <a:rPr lang="en-US" sz="2300" dirty="0" err="1">
                <a:latin typeface="Times New Roman" panose="02020603050405020304" pitchFamily="18" charset="0"/>
                <a:cs typeface="Times New Roman" panose="02020603050405020304" pitchFamily="18" charset="0"/>
              </a:rPr>
              <a:t>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int</a:t>
            </a:r>
            <a:r>
              <a:rPr lang="en-US" sz="2300" dirty="0">
                <a:latin typeface="Times New Roman" panose="02020603050405020304" pitchFamily="18" charset="0"/>
                <a:cs typeface="Times New Roman" panose="02020603050405020304" pitchFamily="18" charset="0"/>
              </a:rPr>
              <a:t> n); </a:t>
            </a:r>
            <a:r>
              <a:rPr lang="en-US" dirty="0">
                <a:latin typeface="Times New Roman" panose="02020603050405020304" pitchFamily="18" charset="0"/>
                <a:cs typeface="Times New Roman" panose="02020603050405020304" pitchFamily="18" charset="0"/>
              </a:rPr>
              <a:t>- Returns the index of the first occurrence of the character within this string starting from  the n</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position.</a:t>
            </a:r>
          </a:p>
          <a:p>
            <a:pPr marL="457200" indent="-457200" algn="just">
              <a:lnSpc>
                <a:spcPct val="150000"/>
              </a:lnSpc>
              <a:spcBef>
                <a:spcPts val="0"/>
              </a:spcBef>
              <a:buClr>
                <a:srgbClr val="FF0000"/>
              </a:buClr>
              <a:buSzPct val="108000"/>
              <a:buNone/>
              <a:defRPr/>
            </a:pPr>
            <a:r>
              <a:rPr lang="en-US" b="1"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 </a:t>
            </a: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 = “How was your day today?”;</a:t>
            </a:r>
          </a:p>
          <a:p>
            <a:pPr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str.indexOf</a:t>
            </a:r>
            <a:r>
              <a:rPr lang="en-US" dirty="0">
                <a:latin typeface="Times New Roman" panose="02020603050405020304" pitchFamily="18" charset="0"/>
                <a:cs typeface="Times New Roman" panose="02020603050405020304" pitchFamily="18" charset="0"/>
              </a:rPr>
              <a:t>(‘t’); // prints 17</a:t>
            </a:r>
          </a:p>
          <a:p>
            <a:pPr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str.indexOf</a:t>
            </a:r>
            <a:r>
              <a:rPr lang="en-US" dirty="0">
                <a:latin typeface="Times New Roman" panose="02020603050405020304" pitchFamily="18" charset="0"/>
                <a:cs typeface="Times New Roman" panose="02020603050405020304" pitchFamily="18" charset="0"/>
              </a:rPr>
              <a:t>(‘y’, 17); // prints 21</a:t>
            </a:r>
          </a:p>
          <a:p>
            <a:pPr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str.indexOf</a:t>
            </a:r>
            <a:r>
              <a:rPr lang="en-US" dirty="0">
                <a:latin typeface="Times New Roman" panose="02020603050405020304" pitchFamily="18" charset="0"/>
                <a:cs typeface="Times New Roman" panose="02020603050405020304" pitchFamily="18" charset="0"/>
              </a:rPr>
              <a:t>(“was”); // Prints 4</a:t>
            </a:r>
          </a:p>
          <a:p>
            <a:pPr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str.indexOf</a:t>
            </a:r>
            <a:r>
              <a:rPr lang="en-US" dirty="0">
                <a:latin typeface="Times New Roman" panose="02020603050405020304" pitchFamily="18" charset="0"/>
                <a:cs typeface="Times New Roman" panose="02020603050405020304" pitchFamily="18" charset="0"/>
              </a:rPr>
              <a:t>("day",10)); //Prints 13</a:t>
            </a: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45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64456"/>
          </a:xfrm>
        </p:spPr>
        <p:txBody>
          <a:bodyPr>
            <a:noAutofit/>
          </a:bodyPr>
          <a:lstStyle/>
          <a:p>
            <a:r>
              <a:rPr lang="en-US" sz="3200" dirty="0" err="1">
                <a:solidFill>
                  <a:srgbClr val="0033CC"/>
                </a:solidFill>
              </a:rPr>
              <a:t>Contd</a:t>
            </a:r>
            <a:r>
              <a:rPr lang="en-US" sz="3200" dirty="0">
                <a:solidFill>
                  <a:srgbClr val="0033CC"/>
                </a:solidFill>
              </a:rPr>
              <a:t>…</a:t>
            </a:r>
            <a:endParaRPr lang="en-US" sz="3200" dirty="0"/>
          </a:p>
        </p:txBody>
      </p:sp>
      <p:sp>
        <p:nvSpPr>
          <p:cNvPr id="3" name="Content Placeholder 2"/>
          <p:cNvSpPr>
            <a:spLocks noGrp="1"/>
          </p:cNvSpPr>
          <p:nvPr>
            <p:ph idx="1"/>
          </p:nvPr>
        </p:nvSpPr>
        <p:spPr>
          <a:xfrm>
            <a:off x="0" y="464456"/>
            <a:ext cx="12192000" cy="6393543"/>
          </a:xfrm>
        </p:spPr>
        <p:txBody>
          <a:bodyPr>
            <a:normAutofit fontScale="92500"/>
          </a:bodyPr>
          <a:lstStyle/>
          <a:p>
            <a:pPr marL="0" indent="0" algn="just">
              <a:lnSpc>
                <a:spcPct val="150000"/>
              </a:lnSpc>
              <a:spcBef>
                <a:spcPts val="0"/>
              </a:spcBef>
              <a:buSzPct val="100000"/>
              <a:buNone/>
              <a:defRPr/>
            </a:pPr>
            <a:r>
              <a:rPr lang="en-US" sz="2300" dirty="0" smtClean="0">
                <a:latin typeface="Times New Roman" panose="02020603050405020304" pitchFamily="18" charset="0"/>
                <a:cs typeface="Times New Roman" panose="02020603050405020304" pitchFamily="18" charset="0"/>
              </a:rPr>
              <a:t>16. </a:t>
            </a:r>
            <a:r>
              <a:rPr lang="en-US" sz="2300" dirty="0" smtClean="0">
                <a:latin typeface="Times New Roman" panose="02020603050405020304" pitchFamily="18" charset="0"/>
                <a:cs typeface="Times New Roman" panose="02020603050405020304" pitchFamily="18" charset="0"/>
              </a:rPr>
              <a:t>The </a:t>
            </a:r>
            <a:r>
              <a:rPr lang="en-US" sz="2300" b="1" dirty="0" err="1">
                <a:solidFill>
                  <a:srgbClr val="C00000"/>
                </a:solidFill>
                <a:latin typeface="Times New Roman" panose="02020603050405020304" pitchFamily="18" charset="0"/>
                <a:cs typeface="Times New Roman" panose="02020603050405020304" pitchFamily="18" charset="0"/>
              </a:rPr>
              <a:t>lastIndexOf</a:t>
            </a:r>
            <a:r>
              <a:rPr lang="en-US" sz="2300" b="1" dirty="0">
                <a:solidFill>
                  <a:srgbClr val="C00000"/>
                </a:solidFill>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method </a:t>
            </a:r>
            <a:r>
              <a:rPr lang="en-US" sz="2000" dirty="0">
                <a:latin typeface="Times New Roman" panose="02020603050405020304" pitchFamily="18" charset="0"/>
                <a:cs typeface="Times New Roman" panose="02020603050405020304" pitchFamily="18" charset="0"/>
              </a:rPr>
              <a:t>Searches for the last occurrence of a character or substring. </a:t>
            </a:r>
          </a:p>
          <a:p>
            <a:pPr marL="571500" indent="171450" algn="just">
              <a:lnSpc>
                <a:spcPct val="150000"/>
              </a:lnSpc>
              <a:spcBef>
                <a:spcPts val="0"/>
              </a:spcBef>
              <a:buSzPct val="100000"/>
              <a:buFont typeface="Wingdings" pitchFamily="2" charset="2"/>
              <a:buChar char="§"/>
              <a:tabLst>
                <a:tab pos="685800" algn="l"/>
              </a:tabLst>
              <a:defRPr/>
            </a:pPr>
            <a:r>
              <a:rPr lang="en-US" sz="2000" dirty="0">
                <a:latin typeface="Times New Roman" panose="02020603050405020304" pitchFamily="18" charset="0"/>
                <a:cs typeface="Times New Roman" panose="02020603050405020304" pitchFamily="18" charset="0"/>
              </a:rPr>
              <a:t>The methods are similar to </a:t>
            </a:r>
            <a:r>
              <a:rPr lang="en-US" sz="2000" dirty="0" err="1">
                <a:latin typeface="Times New Roman" panose="02020603050405020304" pitchFamily="18" charset="0"/>
                <a:cs typeface="Times New Roman" panose="02020603050405020304" pitchFamily="18" charset="0"/>
              </a:rPr>
              <a:t>indexOf</a:t>
            </a:r>
            <a:r>
              <a:rPr lang="en-US" sz="2000" dirty="0">
                <a:latin typeface="Times New Roman" panose="02020603050405020304" pitchFamily="18" charset="0"/>
                <a:cs typeface="Times New Roman" panose="02020603050405020304" pitchFamily="18" charset="0"/>
              </a:rPr>
              <a:t>() method.</a:t>
            </a:r>
            <a:r>
              <a:rPr lang="en-US"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449263" indent="-449263" algn="just">
              <a:lnSpc>
                <a:spcPct val="150000"/>
              </a:lnSpc>
              <a:spcBef>
                <a:spcPts val="0"/>
              </a:spcBef>
              <a:buSzPct val="100000"/>
              <a:buNone/>
              <a:defRPr/>
            </a:pPr>
            <a:r>
              <a:rPr lang="en-US" sz="2300" b="1" dirty="0" smtClean="0">
                <a:solidFill>
                  <a:srgbClr val="C00000"/>
                </a:solidFill>
                <a:latin typeface="Times New Roman" panose="02020603050405020304" pitchFamily="18" charset="0"/>
                <a:cs typeface="Times New Roman" panose="02020603050405020304" pitchFamily="18" charset="0"/>
              </a:rPr>
              <a:t>17. </a:t>
            </a:r>
            <a:r>
              <a:rPr lang="en-US" sz="2300" b="1" dirty="0" err="1" smtClean="0">
                <a:solidFill>
                  <a:srgbClr val="C00000"/>
                </a:solidFill>
                <a:latin typeface="Times New Roman" panose="02020603050405020304" pitchFamily="18" charset="0"/>
                <a:cs typeface="Times New Roman" panose="02020603050405020304" pitchFamily="18" charset="0"/>
              </a:rPr>
              <a:t>valueOf</a:t>
            </a:r>
            <a:r>
              <a:rPr lang="en-US" sz="2300" b="1" dirty="0" smtClean="0">
                <a:solidFill>
                  <a:srgbClr val="C0000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creates a string object if the parameter or converts the parameter value to string representation if the parameter is a variable.</a:t>
            </a:r>
            <a:endParaRPr lang="en-US" sz="2300" dirty="0" smtClean="0">
              <a:latin typeface="Times New Roman" panose="02020603050405020304" pitchFamily="18" charset="0"/>
              <a:cs typeface="Times New Roman" panose="02020603050405020304" pitchFamily="18" charset="0"/>
            </a:endParaRPr>
          </a:p>
          <a:p>
            <a:pPr lvl="1" algn="just">
              <a:lnSpc>
                <a:spcPct val="150000"/>
              </a:lnSpc>
              <a:spcBef>
                <a:spcPts val="0"/>
              </a:spcBef>
              <a:buNone/>
              <a:defRPr/>
            </a:pPr>
            <a:r>
              <a:rPr lang="en-US" b="1" dirty="0" smtClean="0">
                <a:solidFill>
                  <a:srgbClr val="002060"/>
                </a:solidFill>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b="1" dirty="0">
                <a:solidFill>
                  <a:srgbClr val="002060"/>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public String </a:t>
            </a:r>
            <a:r>
              <a:rPr lang="en-US" i="1" dirty="0" err="1">
                <a:solidFill>
                  <a:srgbClr val="0033CC"/>
                </a:solidFill>
                <a:latin typeface="Times New Roman" panose="02020603050405020304" pitchFamily="18" charset="0"/>
                <a:cs typeface="Times New Roman" panose="02020603050405020304" pitchFamily="18" charset="0"/>
              </a:rPr>
              <a:t>valueOf</a:t>
            </a:r>
            <a:r>
              <a:rPr lang="en-US" i="1" dirty="0">
                <a:latin typeface="Times New Roman" panose="02020603050405020304" pitchFamily="18" charset="0"/>
                <a:cs typeface="Times New Roman" panose="02020603050405020304" pitchFamily="18" charset="0"/>
              </a:rPr>
              <a:t>(variable); </a:t>
            </a:r>
          </a:p>
          <a:p>
            <a:pPr lvl="1" algn="just">
              <a:lnSpc>
                <a:spcPct val="150000"/>
              </a:lnSpc>
              <a:spcBef>
                <a:spcPts val="0"/>
              </a:spcBef>
              <a:buNone/>
              <a:defRPr/>
            </a:pPr>
            <a:r>
              <a:rPr lang="en-US" i="1" dirty="0">
                <a:latin typeface="Times New Roman" panose="02020603050405020304" pitchFamily="18" charset="0"/>
                <a:cs typeface="Times New Roman" panose="02020603050405020304" pitchFamily="18" charset="0"/>
              </a:rPr>
              <a:t>			   public String </a:t>
            </a:r>
            <a:r>
              <a:rPr lang="en-US" i="1" dirty="0" err="1">
                <a:solidFill>
                  <a:srgbClr val="0033CC"/>
                </a:solidFill>
                <a:latin typeface="Times New Roman" panose="02020603050405020304" pitchFamily="18" charset="0"/>
                <a:cs typeface="Times New Roman" panose="02020603050405020304" pitchFamily="18" charset="0"/>
              </a:rPr>
              <a:t>valueOf</a:t>
            </a:r>
            <a:r>
              <a:rPr lang="en-US" i="1" dirty="0">
                <a:latin typeface="Times New Roman" panose="02020603050405020304" pitchFamily="18" charset="0"/>
                <a:cs typeface="Times New Roman" panose="02020603050405020304" pitchFamily="18" charset="0"/>
              </a:rPr>
              <a:t>(variable);</a:t>
            </a:r>
          </a:p>
          <a:p>
            <a:pPr lvl="1" algn="just">
              <a:lnSpc>
                <a:spcPct val="150000"/>
              </a:lnSpc>
              <a:spcBef>
                <a:spcPts val="0"/>
              </a:spcBef>
              <a:buNone/>
              <a:defRPr/>
            </a:pPr>
            <a:r>
              <a:rPr lang="en-US" b="1"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b="1" dirty="0">
                <a:solidFill>
                  <a:srgbClr val="C00000"/>
                </a:solidFill>
                <a:latin typeface="Times New Roman" panose="02020603050405020304" pitchFamily="18" charset="0"/>
                <a:cs typeface="Times New Roman" panose="02020603050405020304" pitchFamily="18" charset="0"/>
              </a:rPr>
              <a:t> </a:t>
            </a:r>
            <a:r>
              <a:rPr lang="it-IT" dirty="0">
                <a:solidFill>
                  <a:srgbClr val="0033CC"/>
                </a:solidFill>
                <a:latin typeface="Times New Roman" panose="02020603050405020304" pitchFamily="18" charset="0"/>
                <a:cs typeface="Times New Roman" panose="02020603050405020304" pitchFamily="18" charset="0"/>
              </a:rPr>
              <a:t>char</a:t>
            </a:r>
            <a:r>
              <a:rPr lang="it-IT" dirty="0">
                <a:latin typeface="Times New Roman" panose="02020603050405020304" pitchFamily="18" charset="0"/>
                <a:cs typeface="Times New Roman" panose="02020603050405020304" pitchFamily="18" charset="0"/>
              </a:rPr>
              <a:t> x[]={'H','e', 'l', 'l','o'};</a:t>
            </a:r>
            <a:endParaRPr lang="en-US" dirty="0">
              <a:latin typeface="Times New Roman" panose="02020603050405020304" pitchFamily="18" charset="0"/>
              <a:cs typeface="Times New Roman" panose="02020603050405020304" pitchFamily="18" charset="0"/>
            </a:endParaRPr>
          </a:p>
          <a:p>
            <a:pPr lvl="1"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String.valueOf</a:t>
            </a:r>
            <a:r>
              <a:rPr lang="en-US" dirty="0">
                <a:latin typeface="Times New Roman" panose="02020603050405020304" pitchFamily="18" charset="0"/>
                <a:cs typeface="Times New Roman" panose="02020603050405020304" pitchFamily="18" charset="0"/>
              </a:rPr>
              <a:t>(x));//prints Hello </a:t>
            </a:r>
          </a:p>
          <a:p>
            <a:pPr lvl="1"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String.valueOf</a:t>
            </a:r>
            <a:r>
              <a:rPr lang="en-US" dirty="0">
                <a:latin typeface="Times New Roman" panose="02020603050405020304" pitchFamily="18" charset="0"/>
                <a:cs typeface="Times New Roman" panose="02020603050405020304" pitchFamily="18" charset="0"/>
              </a:rPr>
              <a:t>(48.958));  // prints 48.958	</a:t>
            </a:r>
          </a:p>
          <a:p>
            <a:pPr marL="0" indent="0" algn="just">
              <a:lnSpc>
                <a:spcPct val="150000"/>
              </a:lnSpc>
              <a:spcBef>
                <a:spcPts val="0"/>
              </a:spcBef>
              <a:buSzPct val="100000"/>
              <a:buNone/>
              <a:defRPr/>
            </a:pPr>
            <a:r>
              <a:rPr lang="en-US" sz="2300" b="1" dirty="0" smtClean="0">
                <a:solidFill>
                  <a:srgbClr val="C00000"/>
                </a:solidFill>
                <a:latin typeface="Times New Roman" panose="02020603050405020304" pitchFamily="18" charset="0"/>
                <a:cs typeface="Times New Roman" panose="02020603050405020304" pitchFamily="18" charset="0"/>
              </a:rPr>
              <a:t>18. </a:t>
            </a:r>
            <a:r>
              <a:rPr lang="en-US" sz="2300" b="1" dirty="0" err="1" smtClean="0">
                <a:solidFill>
                  <a:srgbClr val="C00000"/>
                </a:solidFill>
                <a:latin typeface="Times New Roman" panose="02020603050405020304" pitchFamily="18" charset="0"/>
                <a:cs typeface="Times New Roman" panose="02020603050405020304" pitchFamily="18" charset="0"/>
              </a:rPr>
              <a:t>endsWith</a:t>
            </a:r>
            <a:r>
              <a:rPr lang="en-US" sz="2300" b="1" dirty="0">
                <a:solidFill>
                  <a:srgbClr val="C00000"/>
                </a:solidFill>
                <a:latin typeface="Times New Roman" panose="02020603050405020304" pitchFamily="18" charset="0"/>
                <a:cs typeface="Times New Roman" panose="02020603050405020304" pitchFamily="18" charset="0"/>
              </a:rPr>
              <a:t>();</a:t>
            </a:r>
            <a:r>
              <a:rPr lang="en-US" sz="23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Tests if this string ends with the specified suffix.</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None/>
              <a:defRPr/>
            </a:pPr>
            <a:r>
              <a:rPr lang="en-US" b="1" dirty="0">
                <a:solidFill>
                  <a:srgbClr val="002060"/>
                </a:solidFill>
                <a:latin typeface="Times New Roman" panose="02020603050405020304" pitchFamily="18" charset="0"/>
                <a:cs typeface="Times New Roman" panose="02020603050405020304" pitchFamily="18" charset="0"/>
              </a:rPr>
              <a:t>		</a:t>
            </a:r>
            <a:r>
              <a:rPr lang="en-US" b="1" u="sng" dirty="0">
                <a:solidFill>
                  <a:srgbClr val="002060"/>
                </a:solidFill>
                <a:latin typeface="Times New Roman" panose="02020603050405020304" pitchFamily="18" charset="0"/>
                <a:cs typeface="Times New Roman" panose="02020603050405020304" pitchFamily="18" charset="0"/>
              </a:rPr>
              <a:t>Syntax:</a:t>
            </a:r>
            <a:r>
              <a:rPr lang="en-US" b="1" dirty="0">
                <a:solidFill>
                  <a:srgbClr val="002060"/>
                </a:solidFill>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public </a:t>
            </a:r>
            <a:r>
              <a:rPr lang="en-US" sz="2300" i="1" dirty="0" err="1">
                <a:latin typeface="Times New Roman" panose="02020603050405020304" pitchFamily="18" charset="0"/>
                <a:cs typeface="Times New Roman" panose="02020603050405020304" pitchFamily="18" charset="0"/>
              </a:rPr>
              <a:t>boolean</a:t>
            </a:r>
            <a:r>
              <a:rPr lang="en-US" sz="2300" i="1" dirty="0">
                <a:latin typeface="Times New Roman" panose="02020603050405020304" pitchFamily="18" charset="0"/>
                <a:cs typeface="Times New Roman" panose="02020603050405020304" pitchFamily="18" charset="0"/>
              </a:rPr>
              <a:t> </a:t>
            </a:r>
            <a:r>
              <a:rPr lang="en-US" sz="2300" i="1" dirty="0" err="1">
                <a:solidFill>
                  <a:srgbClr val="0033CC"/>
                </a:solidFill>
                <a:latin typeface="Times New Roman" panose="02020603050405020304" pitchFamily="18" charset="0"/>
                <a:cs typeface="Times New Roman" panose="02020603050405020304" pitchFamily="18" charset="0"/>
              </a:rPr>
              <a:t>endsWith</a:t>
            </a:r>
            <a:r>
              <a:rPr lang="en-US" sz="2300" i="1" dirty="0">
                <a:latin typeface="Times New Roman" panose="02020603050405020304" pitchFamily="18" charset="0"/>
                <a:cs typeface="Times New Roman" panose="02020603050405020304" pitchFamily="18" charset="0"/>
              </a:rPr>
              <a:t>(String suffix);</a:t>
            </a:r>
          </a:p>
          <a:p>
            <a:pPr algn="just">
              <a:lnSpc>
                <a:spcPct val="150000"/>
              </a:lnSpc>
              <a:spcBef>
                <a:spcPts val="0"/>
              </a:spcBef>
              <a:buNone/>
              <a:defRPr/>
            </a:pPr>
            <a:r>
              <a:rPr lang="en-US" dirty="0">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Ex:</a:t>
            </a:r>
            <a:r>
              <a:rPr lang="en-US" b="1" dirty="0">
                <a:solidFill>
                  <a:srgbClr val="C00000"/>
                </a:solidFill>
                <a:latin typeface="Times New Roman" panose="02020603050405020304" pitchFamily="18" charset="0"/>
                <a:cs typeface="Times New Roman" panose="02020603050405020304" pitchFamily="18" charset="0"/>
              </a:rPr>
              <a:t>  </a:t>
            </a:r>
            <a:r>
              <a:rPr lang="en-US" sz="2300" i="1" dirty="0">
                <a:latin typeface="Times New Roman" panose="02020603050405020304" pitchFamily="18" charset="0"/>
                <a:cs typeface="Times New Roman" panose="02020603050405020304" pitchFamily="18" charset="0"/>
              </a:rPr>
              <a:t>“Figure”.</a:t>
            </a:r>
            <a:r>
              <a:rPr lang="en-US" sz="2300" i="1" dirty="0" err="1">
                <a:latin typeface="Times New Roman" panose="02020603050405020304" pitchFamily="18" charset="0"/>
                <a:cs typeface="Times New Roman" panose="02020603050405020304" pitchFamily="18" charset="0"/>
              </a:rPr>
              <a:t>endsWith</a:t>
            </a:r>
            <a:r>
              <a:rPr lang="en-US" sz="2300" i="1" dirty="0">
                <a:latin typeface="Times New Roman" panose="02020603050405020304" pitchFamily="18" charset="0"/>
                <a:cs typeface="Times New Roman" panose="02020603050405020304" pitchFamily="18" charset="0"/>
              </a:rPr>
              <a:t>(“re”); // true</a:t>
            </a:r>
          </a:p>
        </p:txBody>
      </p:sp>
    </p:spTree>
    <p:extLst>
      <p:ext uri="{BB962C8B-B14F-4D97-AF65-F5344CB8AC3E}">
        <p14:creationId xmlns:p14="http://schemas.microsoft.com/office/powerpoint/2010/main" val="1580790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667000"/>
            <a:ext cx="8229600" cy="1143000"/>
          </a:xfrm>
        </p:spPr>
        <p:txBody>
          <a:bodyPr>
            <a:normAutofit/>
          </a:bodyPr>
          <a:lstStyle/>
          <a:p>
            <a:pPr algn="ctr"/>
            <a:r>
              <a:rPr lang="en-US" sz="4800" b="1" dirty="0">
                <a:solidFill>
                  <a:srgbClr val="0000FF"/>
                </a:solidFill>
                <a:latin typeface="Times New Roman" pitchFamily="18" charset="0"/>
                <a:cs typeface="Times New Roman" pitchFamily="18" charset="0"/>
              </a:rPr>
              <a:t> Operators </a:t>
            </a:r>
          </a:p>
        </p:txBody>
      </p:sp>
      <p:sp>
        <p:nvSpPr>
          <p:cNvPr id="3" name="Slide Number Placeholder 2"/>
          <p:cNvSpPr>
            <a:spLocks noGrp="1"/>
          </p:cNvSpPr>
          <p:nvPr>
            <p:ph type="sldNum" sz="quarter" idx="12"/>
          </p:nvPr>
        </p:nvSpPr>
        <p:spPr/>
        <p:txBody>
          <a:bodyPr/>
          <a:lstStyle/>
          <a:p>
            <a:fld id="{1C7FB0BA-1777-4FB3-A4D9-B80D3147F0B1}" type="slidenum">
              <a:rPr lang="en-US" smtClean="0"/>
              <a:pPr/>
              <a:t>109</a:t>
            </a:fld>
            <a:endParaRPr lang="en-US"/>
          </a:p>
        </p:txBody>
      </p:sp>
    </p:spTree>
    <p:extLst>
      <p:ext uri="{BB962C8B-B14F-4D97-AF65-F5344CB8AC3E}">
        <p14:creationId xmlns:p14="http://schemas.microsoft.com/office/powerpoint/2010/main" val="4237161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1981200" y="0"/>
            <a:ext cx="8229600" cy="441325"/>
          </a:xfrm>
        </p:spPr>
        <p:txBody>
          <a:bodyPr>
            <a:normAutofit fontScale="90000"/>
          </a:bodyPr>
          <a:lstStyle/>
          <a:p>
            <a:pPr algn="ctr" eaLnBrk="1" hangingPunct="1"/>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sz="3200" b="1" dirty="0" smtClean="0">
                <a:solidFill>
                  <a:srgbClr val="FF0000"/>
                </a:solidFill>
                <a:latin typeface="Times New Roman" panose="02020603050405020304" pitchFamily="18" charset="0"/>
                <a:cs typeface="Times New Roman" panose="02020603050405020304" pitchFamily="18" charset="0"/>
              </a:rPr>
              <a:t>2.2 Java </a:t>
            </a:r>
            <a:r>
              <a:rPr lang="en-US" altLang="en-US" sz="3200" b="1" dirty="0">
                <a:solidFill>
                  <a:srgbClr val="FF0000"/>
                </a:solidFill>
                <a:latin typeface="Times New Roman" panose="02020603050405020304" pitchFamily="18" charset="0"/>
                <a:cs typeface="Times New Roman" panose="02020603050405020304" pitchFamily="18" charset="0"/>
              </a:rPr>
              <a:t>Program Development Environment</a:t>
            </a:r>
          </a:p>
        </p:txBody>
      </p:sp>
      <p:sp>
        <p:nvSpPr>
          <p:cNvPr id="86019" name="Content Placeholder 2"/>
          <p:cNvSpPr>
            <a:spLocks noGrp="1"/>
          </p:cNvSpPr>
          <p:nvPr>
            <p:ph idx="1"/>
          </p:nvPr>
        </p:nvSpPr>
        <p:spPr>
          <a:xfrm>
            <a:off x="0" y="533399"/>
            <a:ext cx="12192000" cy="6188075"/>
          </a:xfrm>
        </p:spPr>
        <p:txBody>
          <a:bodyPr>
            <a:normAutofit fontScale="92500"/>
          </a:bodyPr>
          <a:lstStyle/>
          <a:p>
            <a:pPr algn="just" eaLnBrk="1" hangingPunct="1">
              <a:lnSpc>
                <a:spcPct val="150000"/>
              </a:lnSpc>
              <a:spcBef>
                <a:spcPts val="0"/>
              </a:spcBef>
              <a:buFont typeface="Wingdings" panose="05000000000000000000" pitchFamily="2" charset="2"/>
              <a:buChar char="Ø"/>
            </a:pPr>
            <a:r>
              <a:rPr lang="en-US" altLang="en-US" b="1" dirty="0" smtClean="0">
                <a:latin typeface="Times New Roman" panose="02020603050405020304" pitchFamily="18" charset="0"/>
                <a:cs typeface="Times New Roman" panose="02020603050405020304" pitchFamily="18" charset="0"/>
              </a:rPr>
              <a:t>Java programs normally go through </a:t>
            </a:r>
            <a:r>
              <a:rPr lang="en-US" altLang="en-US" b="1" dirty="0" smtClean="0">
                <a:solidFill>
                  <a:srgbClr val="D60093"/>
                </a:solidFill>
                <a:latin typeface="Times New Roman" panose="02020603050405020304" pitchFamily="18" charset="0"/>
                <a:cs typeface="Times New Roman" panose="02020603050405020304" pitchFamily="18" charset="0"/>
              </a:rPr>
              <a:t>five phases:</a:t>
            </a:r>
          </a:p>
          <a:p>
            <a:pPr lvl="2" algn="just" eaLnBrk="1" hangingPunct="1">
              <a:lnSpc>
                <a:spcPct val="150000"/>
              </a:lnSpc>
              <a:spcBef>
                <a:spcPts val="0"/>
              </a:spcBef>
              <a:buFont typeface="Wingdings" panose="05000000000000000000" pitchFamily="2" charset="2"/>
              <a:buChar char="§"/>
            </a:pPr>
            <a:r>
              <a:rPr lang="en-US" altLang="en-US" sz="3200" b="1" dirty="0">
                <a:solidFill>
                  <a:srgbClr val="0000FF"/>
                </a:solidFill>
                <a:latin typeface="Times New Roman" panose="02020603050405020304" pitchFamily="18" charset="0"/>
                <a:cs typeface="Times New Roman" panose="02020603050405020304" pitchFamily="18" charset="0"/>
              </a:rPr>
              <a:t>Edit (Creating a Program)</a:t>
            </a:r>
          </a:p>
          <a:p>
            <a:pPr lvl="2" algn="just" eaLnBrk="1" hangingPunct="1">
              <a:lnSpc>
                <a:spcPct val="150000"/>
              </a:lnSpc>
              <a:spcBef>
                <a:spcPts val="0"/>
              </a:spcBef>
              <a:buFont typeface="Wingdings" panose="05000000000000000000" pitchFamily="2" charset="2"/>
              <a:buChar char="§"/>
            </a:pPr>
            <a:r>
              <a:rPr lang="en-US" altLang="en-US" sz="3200" b="1" dirty="0">
                <a:solidFill>
                  <a:srgbClr val="0000FF"/>
                </a:solidFill>
                <a:latin typeface="Times New Roman" panose="02020603050405020304" pitchFamily="18" charset="0"/>
                <a:cs typeface="Times New Roman" panose="02020603050405020304" pitchFamily="18" charset="0"/>
              </a:rPr>
              <a:t>Compile</a:t>
            </a:r>
          </a:p>
          <a:p>
            <a:pPr lvl="2" algn="just" eaLnBrk="1" hangingPunct="1">
              <a:lnSpc>
                <a:spcPct val="150000"/>
              </a:lnSpc>
              <a:spcBef>
                <a:spcPts val="0"/>
              </a:spcBef>
              <a:buFont typeface="Wingdings" panose="05000000000000000000" pitchFamily="2" charset="2"/>
              <a:buChar char="§"/>
            </a:pPr>
            <a:r>
              <a:rPr lang="en-US" altLang="en-US" sz="3200" b="1" dirty="0">
                <a:solidFill>
                  <a:srgbClr val="0000FF"/>
                </a:solidFill>
                <a:latin typeface="Times New Roman" panose="02020603050405020304" pitchFamily="18" charset="0"/>
                <a:cs typeface="Times New Roman" panose="02020603050405020304" pitchFamily="18" charset="0"/>
              </a:rPr>
              <a:t> Load</a:t>
            </a:r>
          </a:p>
          <a:p>
            <a:pPr lvl="2" algn="just" eaLnBrk="1" hangingPunct="1">
              <a:lnSpc>
                <a:spcPct val="150000"/>
              </a:lnSpc>
              <a:spcBef>
                <a:spcPts val="0"/>
              </a:spcBef>
              <a:buFont typeface="Wingdings" panose="05000000000000000000" pitchFamily="2" charset="2"/>
              <a:buChar char="§"/>
            </a:pPr>
            <a:r>
              <a:rPr lang="en-US" altLang="en-US" sz="3200" b="1" dirty="0">
                <a:solidFill>
                  <a:srgbClr val="0000FF"/>
                </a:solidFill>
                <a:latin typeface="Times New Roman" panose="02020603050405020304" pitchFamily="18" charset="0"/>
                <a:cs typeface="Times New Roman" panose="02020603050405020304" pitchFamily="18" charset="0"/>
              </a:rPr>
              <a:t>Verify </a:t>
            </a:r>
          </a:p>
          <a:p>
            <a:pPr lvl="2" algn="just" eaLnBrk="1" hangingPunct="1">
              <a:lnSpc>
                <a:spcPct val="150000"/>
              </a:lnSpc>
              <a:spcBef>
                <a:spcPts val="0"/>
              </a:spcBef>
              <a:buFont typeface="Wingdings" panose="05000000000000000000" pitchFamily="2" charset="2"/>
              <a:buChar char="§"/>
            </a:pPr>
            <a:r>
              <a:rPr lang="en-US" altLang="en-US" sz="3200" b="1" dirty="0">
                <a:solidFill>
                  <a:srgbClr val="0000FF"/>
                </a:solidFill>
                <a:latin typeface="Times New Roman" panose="02020603050405020304" pitchFamily="18" charset="0"/>
                <a:cs typeface="Times New Roman" panose="02020603050405020304" pitchFamily="18" charset="0"/>
              </a:rPr>
              <a:t>Execute</a:t>
            </a:r>
          </a:p>
          <a:p>
            <a:pPr algn="just" eaLnBrk="1" hangingPunct="1">
              <a:lnSpc>
                <a:spcPct val="150000"/>
              </a:lnSpc>
              <a:spcBef>
                <a:spcPts val="0"/>
              </a:spcBef>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We </a:t>
            </a:r>
            <a:r>
              <a:rPr lang="en-US" altLang="en-US" b="1" dirty="0" smtClean="0">
                <a:latin typeface="Times New Roman" panose="02020603050405020304" pitchFamily="18" charset="0"/>
                <a:cs typeface="Times New Roman" panose="02020603050405020304" pitchFamily="18" charset="0"/>
              </a:rPr>
              <a:t>discuss these phases in the context of the JDK 7.1 from </a:t>
            </a:r>
            <a:r>
              <a:rPr lang="en-US" altLang="en-US" b="1" dirty="0" err="1" smtClean="0">
                <a:latin typeface="Times New Roman" panose="02020603050405020304" pitchFamily="18" charset="0"/>
                <a:cs typeface="Times New Roman" panose="02020603050405020304" pitchFamily="18" charset="0"/>
              </a:rPr>
              <a:t>SunMicrosystems</a:t>
            </a:r>
            <a:r>
              <a:rPr lang="en-US" altLang="en-US" b="1" dirty="0" smtClean="0">
                <a:latin typeface="Times New Roman" panose="02020603050405020304" pitchFamily="18" charset="0"/>
                <a:cs typeface="Times New Roman" panose="02020603050405020304" pitchFamily="18" charset="0"/>
              </a:rPr>
              <a:t>, Inc</a:t>
            </a:r>
            <a:r>
              <a:rPr lang="en-US" altLang="en-US" dirty="0" smtClean="0">
                <a:latin typeface="Times New Roman" panose="02020603050405020304" pitchFamily="18" charset="0"/>
                <a:cs typeface="Times New Roman" panose="02020603050405020304" pitchFamily="18" charset="0"/>
              </a:rPr>
              <a:t>.,</a:t>
            </a:r>
          </a:p>
          <a:p>
            <a:pPr eaLnBrk="1" hangingPunct="1">
              <a:lnSpc>
                <a:spcPct val="150000"/>
              </a:lnSpc>
              <a:spcBef>
                <a:spcPts val="0"/>
              </a:spcBef>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You can </a:t>
            </a:r>
            <a:r>
              <a:rPr lang="en-US" altLang="en-US" b="1" dirty="0" smtClean="0">
                <a:solidFill>
                  <a:srgbClr val="006600"/>
                </a:solidFill>
                <a:latin typeface="Times New Roman" panose="02020603050405020304" pitchFamily="18" charset="0"/>
                <a:cs typeface="Times New Roman" panose="02020603050405020304" pitchFamily="18" charset="0"/>
              </a:rPr>
              <a:t>download the most up-to-date JDK and its documentation from: </a:t>
            </a:r>
            <a:r>
              <a:rPr lang="en-US" altLang="en-US" b="1" dirty="0" smtClean="0">
                <a:solidFill>
                  <a:srgbClr val="D60093"/>
                </a:solidFill>
                <a:latin typeface="Times New Roman" panose="02020603050405020304" pitchFamily="18" charset="0"/>
                <a:cs typeface="Times New Roman" panose="02020603050405020304" pitchFamily="18" charset="0"/>
              </a:rPr>
              <a:t>java.sun.com/</a:t>
            </a:r>
            <a:r>
              <a:rPr lang="en-US" altLang="en-US" b="1" dirty="0" err="1" smtClean="0">
                <a:solidFill>
                  <a:srgbClr val="D60093"/>
                </a:solidFill>
                <a:latin typeface="Times New Roman" panose="02020603050405020304" pitchFamily="18" charset="0"/>
                <a:cs typeface="Times New Roman" panose="02020603050405020304" pitchFamily="18" charset="0"/>
              </a:rPr>
              <a:t>javase</a:t>
            </a:r>
            <a:r>
              <a:rPr lang="en-US" altLang="en-US" b="1" dirty="0" smtClean="0">
                <a:solidFill>
                  <a:srgbClr val="D60093"/>
                </a:solidFill>
                <a:latin typeface="Times New Roman" panose="02020603050405020304" pitchFamily="18" charset="0"/>
                <a:cs typeface="Times New Roman" panose="02020603050405020304" pitchFamily="18" charset="0"/>
              </a:rPr>
              <a:t>/8.1/</a:t>
            </a:r>
            <a:r>
              <a:rPr lang="en-US" altLang="en-US" b="1" dirty="0" err="1" smtClean="0">
                <a:solidFill>
                  <a:srgbClr val="D60093"/>
                </a:solidFill>
                <a:latin typeface="Times New Roman" panose="02020603050405020304" pitchFamily="18" charset="0"/>
                <a:cs typeface="Times New Roman" panose="02020603050405020304" pitchFamily="18" charset="0"/>
              </a:rPr>
              <a:t>download.jsp</a:t>
            </a:r>
            <a:r>
              <a:rPr lang="en-US" altLang="en-US" dirty="0" smtClean="0">
                <a:latin typeface="Times New Roman" panose="02020603050405020304" pitchFamily="18" charset="0"/>
                <a:cs typeface="Times New Roman" panose="02020603050405020304" pitchFamily="18" charset="0"/>
              </a:rPr>
              <a:t>.</a:t>
            </a:r>
          </a:p>
        </p:txBody>
      </p:sp>
      <p:sp>
        <p:nvSpPr>
          <p:cNvPr id="860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C92F6D-CD3A-401D-99AE-96FAAC22E7E9}" type="slidenum">
              <a:rPr lang="en-US" altLang="en-US" sz="1200">
                <a:solidFill>
                  <a:srgbClr val="898989"/>
                </a:solidFill>
              </a:rPr>
              <a:pPr>
                <a:spcBef>
                  <a:spcPct val="0"/>
                </a:spcBef>
                <a:buFontTx/>
                <a:buNone/>
              </a:pPr>
              <a:t>11</a:t>
            </a:fld>
            <a:endParaRPr lang="en-US" altLang="en-US" sz="1200">
              <a:solidFill>
                <a:srgbClr val="898989"/>
              </a:solidFill>
            </a:endParaRPr>
          </a:p>
        </p:txBody>
      </p:sp>
    </p:spTree>
    <p:extLst>
      <p:ext uri="{BB962C8B-B14F-4D97-AF65-F5344CB8AC3E}">
        <p14:creationId xmlns:p14="http://schemas.microsoft.com/office/powerpoint/2010/main" val="9285381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r>
              <a:rPr lang="en-US" sz="3200" b="1" dirty="0">
                <a:solidFill>
                  <a:srgbClr val="0000FF"/>
                </a:solidFill>
                <a:latin typeface="Times New Roman" pitchFamily="18" charset="0"/>
                <a:cs typeface="Times New Roman" pitchFamily="18" charset="0"/>
              </a:rPr>
              <a:t>1) Arithmetic Operators </a:t>
            </a:r>
          </a:p>
        </p:txBody>
      </p:sp>
      <p:sp>
        <p:nvSpPr>
          <p:cNvPr id="3" name="Content Placeholder 2"/>
          <p:cNvSpPr>
            <a:spLocks noGrp="1"/>
          </p:cNvSpPr>
          <p:nvPr>
            <p:ph idx="1"/>
          </p:nvPr>
        </p:nvSpPr>
        <p:spPr>
          <a:xfrm>
            <a:off x="130629" y="457200"/>
            <a:ext cx="11959771" cy="6324600"/>
          </a:xfrm>
        </p:spPr>
        <p:txBody>
          <a:bodyPr>
            <a:norm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Arithmetic operators are used in mathematical expressions in the same way that they are used in algebra. </a:t>
            </a:r>
          </a:p>
          <a:p>
            <a:pPr algn="just">
              <a:lnSpc>
                <a:spcPct val="150000"/>
              </a:lnSpc>
              <a:spcBef>
                <a:spcPts val="0"/>
              </a:spcBef>
              <a:buFont typeface="Wingdings" pitchFamily="2" charset="2"/>
              <a:buChar char="§"/>
            </a:pPr>
            <a:r>
              <a:rPr lang="en-US" b="1" dirty="0">
                <a:latin typeface="Times New Roman" pitchFamily="18" charset="0"/>
                <a:cs typeface="Times New Roman" pitchFamily="18" charset="0"/>
              </a:rPr>
              <a:t>The following table lists the arithmetic operators: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operands of the arithmetic operators must be of a numeric type.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You cannot use them on </a:t>
            </a: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types, but you can use them on char types, since the char type in Java is, essentially, a subset of int.</a:t>
            </a:r>
          </a:p>
        </p:txBody>
      </p:sp>
      <p:sp>
        <p:nvSpPr>
          <p:cNvPr id="4" name="Slide Number Placeholder 3"/>
          <p:cNvSpPr>
            <a:spLocks noGrp="1"/>
          </p:cNvSpPr>
          <p:nvPr>
            <p:ph type="sldNum" sz="quarter" idx="12"/>
          </p:nvPr>
        </p:nvSpPr>
        <p:spPr/>
        <p:txBody>
          <a:bodyPr/>
          <a:lstStyle/>
          <a:p>
            <a:fld id="{1C7FB0BA-1777-4FB3-A4D9-B80D3147F0B1}" type="slidenum">
              <a:rPr lang="en-US" smtClean="0"/>
              <a:pPr/>
              <a:t>110</a:t>
            </a:fld>
            <a:endParaRPr lang="en-US"/>
          </a:p>
        </p:txBody>
      </p:sp>
    </p:spTree>
    <p:extLst>
      <p:ext uri="{BB962C8B-B14F-4D97-AF65-F5344CB8AC3E}">
        <p14:creationId xmlns:p14="http://schemas.microsoft.com/office/powerpoint/2010/main" val="1827765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768600" y="280532"/>
            <a:ext cx="6324600" cy="625838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1C7FB0BA-1777-4FB3-A4D9-B80D3147F0B1}" type="slidenum">
              <a:rPr lang="en-US" smtClean="0"/>
              <a:pPr/>
              <a:t>111</a:t>
            </a:fld>
            <a:endParaRPr lang="en-US"/>
          </a:p>
        </p:txBody>
      </p:sp>
    </p:spTree>
    <p:extLst>
      <p:ext uri="{BB962C8B-B14F-4D97-AF65-F5344CB8AC3E}">
        <p14:creationId xmlns:p14="http://schemas.microsoft.com/office/powerpoint/2010/main" val="24715743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06400"/>
          </a:xfrm>
        </p:spPr>
        <p:txBody>
          <a:bodyPr>
            <a:noAutofit/>
          </a:bodyPr>
          <a:lstStyle/>
          <a:p>
            <a:pPr algn="ctr"/>
            <a:r>
              <a:rPr lang="en-US" sz="2800" b="1" dirty="0">
                <a:solidFill>
                  <a:srgbClr val="0000FF"/>
                </a:solidFill>
                <a:latin typeface="Times New Roman" pitchFamily="18" charset="0"/>
                <a:cs typeface="Times New Roman" pitchFamily="18" charset="0"/>
              </a:rPr>
              <a:t>Basic Arithmetic Operators </a:t>
            </a:r>
          </a:p>
        </p:txBody>
      </p:sp>
      <p:sp>
        <p:nvSpPr>
          <p:cNvPr id="3" name="Content Placeholder 2"/>
          <p:cNvSpPr>
            <a:spLocks noGrp="1"/>
          </p:cNvSpPr>
          <p:nvPr>
            <p:ph idx="1"/>
          </p:nvPr>
        </p:nvSpPr>
        <p:spPr>
          <a:xfrm>
            <a:off x="130629" y="406400"/>
            <a:ext cx="12061371" cy="6451600"/>
          </a:xfrm>
        </p:spPr>
        <p:txBody>
          <a:bodyPr>
            <a:normAutofit fontScale="77500" lnSpcReduction="20000"/>
          </a:bodyPr>
          <a:lstStyle/>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addition, subtraction, multiplication, and division- all behave as you would expect for all numeric types.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The minus operator also has a unary form which negates its single operand.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Remember that when the division operator is applied to an integer type, there will be no fractional component attached to the result. </a:t>
            </a: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Note </a:t>
            </a:r>
            <a:r>
              <a:rPr lang="en-US" dirty="0">
                <a:latin typeface="Times New Roman" pitchFamily="18" charset="0"/>
                <a:cs typeface="Times New Roman" pitchFamily="18" charset="0"/>
              </a:rPr>
              <a:t>that integer division by 0 raises an exception, whereas floating-point division by 0 yields </a:t>
            </a: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infinite or </a:t>
            </a:r>
            <a:r>
              <a:rPr lang="en-US" dirty="0" err="1">
                <a:latin typeface="Times New Roman" pitchFamily="18" charset="0"/>
                <a:cs typeface="Times New Roman" pitchFamily="18" charset="0"/>
              </a:rPr>
              <a:t>NaN</a:t>
            </a:r>
            <a:r>
              <a:rPr lang="en-US" dirty="0">
                <a:latin typeface="Times New Roman" pitchFamily="18" charset="0"/>
                <a:cs typeface="Times New Roman" pitchFamily="18" charset="0"/>
              </a:rPr>
              <a:t> result.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You can use the arithmetic operators in your variable initializations: </a:t>
            </a:r>
          </a:p>
          <a:p>
            <a:pPr marL="800100" lvl="2" indent="0" algn="just">
              <a:lnSpc>
                <a:spcPct val="150000"/>
              </a:lnSpc>
              <a:spcBef>
                <a:spcPts val="0"/>
              </a:spcBef>
              <a:buNone/>
            </a:pPr>
            <a:r>
              <a:rPr lang="en-US" sz="3300" dirty="0" err="1">
                <a:latin typeface="Times New Roman" pitchFamily="18" charset="0"/>
                <a:cs typeface="Times New Roman" pitchFamily="18" charset="0"/>
              </a:rPr>
              <a:t>int</a:t>
            </a:r>
            <a:r>
              <a:rPr lang="en-US" sz="3300" dirty="0">
                <a:latin typeface="Times New Roman" pitchFamily="18" charset="0"/>
                <a:cs typeface="Times New Roman" pitchFamily="18" charset="0"/>
              </a:rPr>
              <a:t> n = 5; </a:t>
            </a:r>
          </a:p>
          <a:p>
            <a:pPr marL="800100" lvl="2" indent="0" algn="just">
              <a:lnSpc>
                <a:spcPct val="150000"/>
              </a:lnSpc>
              <a:spcBef>
                <a:spcPts val="0"/>
              </a:spcBef>
              <a:buNone/>
            </a:pPr>
            <a:r>
              <a:rPr lang="en-US" sz="3300" dirty="0" err="1">
                <a:latin typeface="Times New Roman" pitchFamily="18" charset="0"/>
                <a:cs typeface="Times New Roman" pitchFamily="18" charset="0"/>
              </a:rPr>
              <a:t>int</a:t>
            </a:r>
            <a:r>
              <a:rPr lang="en-US" sz="3300" dirty="0">
                <a:latin typeface="Times New Roman" pitchFamily="18" charset="0"/>
                <a:cs typeface="Times New Roman" pitchFamily="18" charset="0"/>
              </a:rPr>
              <a:t> a = 2 * n; // a is 10 </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There is a convenient shortcut for using binary arithmetic operators in an assignment. </a:t>
            </a:r>
            <a:r>
              <a:rPr lang="en-US" dirty="0" smtClean="0">
                <a:latin typeface="Times New Roman" pitchFamily="18" charset="0"/>
                <a:cs typeface="Times New Roman" pitchFamily="18" charset="0"/>
              </a:rPr>
              <a:t>For example</a:t>
            </a:r>
            <a:r>
              <a:rPr lang="en-US" dirty="0">
                <a:latin typeface="Times New Roman" pitchFamily="18" charset="0"/>
                <a:cs typeface="Times New Roman" pitchFamily="18" charset="0"/>
              </a:rPr>
              <a:t>, </a:t>
            </a:r>
          </a:p>
          <a:p>
            <a:pPr marL="800100" lvl="2" indent="0" algn="just">
              <a:lnSpc>
                <a:spcPct val="150000"/>
              </a:lnSpc>
              <a:spcBef>
                <a:spcPts val="0"/>
              </a:spcBef>
              <a:buNone/>
            </a:pPr>
            <a:r>
              <a:rPr lang="en-US" sz="3300" dirty="0">
                <a:latin typeface="Times New Roman" pitchFamily="18" charset="0"/>
                <a:cs typeface="Times New Roman" pitchFamily="18" charset="0"/>
              </a:rPr>
              <a:t>x += 4; </a:t>
            </a:r>
          </a:p>
          <a:p>
            <a:pPr marL="800100" lvl="2" indent="0" algn="just">
              <a:lnSpc>
                <a:spcPct val="150000"/>
              </a:lnSpc>
              <a:spcBef>
                <a:spcPts val="0"/>
              </a:spcBef>
              <a:buNone/>
            </a:pPr>
            <a:r>
              <a:rPr lang="en-US" sz="3300" dirty="0">
                <a:latin typeface="Times New Roman" pitchFamily="18" charset="0"/>
                <a:cs typeface="Times New Roman" pitchFamily="18" charset="0"/>
              </a:rPr>
              <a:t>is equivalent to </a:t>
            </a:r>
          </a:p>
          <a:p>
            <a:pPr marL="800100" lvl="2" indent="0" algn="just">
              <a:lnSpc>
                <a:spcPct val="150000"/>
              </a:lnSpc>
              <a:spcBef>
                <a:spcPts val="0"/>
              </a:spcBef>
              <a:buNone/>
            </a:pPr>
            <a:r>
              <a:rPr lang="en-US" sz="3300" dirty="0">
                <a:latin typeface="Times New Roman" pitchFamily="18" charset="0"/>
                <a:cs typeface="Times New Roman" pitchFamily="18" charset="0"/>
              </a:rPr>
              <a:t>x = x + 4;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112</a:t>
            </a:fld>
            <a:endParaRPr lang="en-US"/>
          </a:p>
        </p:txBody>
      </p:sp>
    </p:spTree>
    <p:extLst>
      <p:ext uri="{BB962C8B-B14F-4D97-AF65-F5344CB8AC3E}">
        <p14:creationId xmlns:p14="http://schemas.microsoft.com/office/powerpoint/2010/main" val="16401941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smtClean="0">
                <a:solidFill>
                  <a:srgbClr val="0000FF"/>
                </a:solidFill>
                <a:latin typeface="Times New Roman" pitchFamily="18" charset="0"/>
                <a:cs typeface="Times New Roman" pitchFamily="18" charset="0"/>
              </a:rPr>
              <a:t>Example </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30629" y="228600"/>
            <a:ext cx="12061371" cy="6629400"/>
          </a:xfrm>
        </p:spPr>
        <p:txBody>
          <a:bodyPr>
            <a:noAutofit/>
          </a:bodyPr>
          <a:lstStyle/>
          <a:p>
            <a:pPr algn="just">
              <a:lnSpc>
                <a:spcPct val="150000"/>
              </a:lnSpc>
              <a:spcBef>
                <a:spcPts val="0"/>
              </a:spcBef>
              <a:buFont typeface="Wingdings" pitchFamily="2" charset="2"/>
              <a:buChar char="§"/>
            </a:pPr>
            <a:r>
              <a:rPr lang="en-US" sz="2400" dirty="0" smtClean="0">
                <a:latin typeface="Times New Roman" pitchFamily="18" charset="0"/>
                <a:cs typeface="Times New Roman" pitchFamily="18" charset="0"/>
              </a:rPr>
              <a:t>Java program to illustrates </a:t>
            </a:r>
            <a:r>
              <a:rPr lang="en-US" sz="2400" dirty="0">
                <a:latin typeface="Times New Roman" pitchFamily="18" charset="0"/>
                <a:cs typeface="Times New Roman" pitchFamily="18" charset="0"/>
              </a:rPr>
              <a:t>arithmetic operators </a:t>
            </a:r>
            <a:r>
              <a:rPr lang="en-US" sz="2400" dirty="0" smtClean="0">
                <a:latin typeface="Times New Roman" pitchFamily="18" charset="0"/>
                <a:cs typeface="Times New Roman" pitchFamily="18" charset="0"/>
              </a:rPr>
              <a:t> and the </a:t>
            </a:r>
            <a:r>
              <a:rPr lang="en-US" sz="2400" dirty="0">
                <a:latin typeface="Times New Roman" pitchFamily="18" charset="0"/>
                <a:cs typeface="Times New Roman" pitchFamily="18" charset="0"/>
              </a:rPr>
              <a:t>difference between floating-point division and integer division.  </a:t>
            </a:r>
          </a:p>
          <a:p>
            <a:pPr lvl="1" algn="just">
              <a:lnSpc>
                <a:spcPct val="150000"/>
              </a:lnSpc>
              <a:spcBef>
                <a:spcPts val="0"/>
              </a:spcBef>
              <a:buNone/>
            </a:pPr>
            <a:r>
              <a:rPr lang="en-US" dirty="0">
                <a:latin typeface="Times New Roman" pitchFamily="18" charset="0"/>
                <a:cs typeface="Times New Roman" pitchFamily="18" charset="0"/>
              </a:rPr>
              <a:t>// Demonstrate the basic arithmetic operators. </a:t>
            </a:r>
          </a:p>
          <a:p>
            <a:pPr lvl="1" algn="just">
              <a:lnSpc>
                <a:spcPct val="150000"/>
              </a:lnSpc>
              <a:spcBef>
                <a:spcPts val="0"/>
              </a:spcBef>
              <a:buNone/>
            </a:pP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BasicMath</a:t>
            </a:r>
            <a:r>
              <a:rPr lang="en-US" dirty="0">
                <a:latin typeface="Times New Roman" pitchFamily="18" charset="0"/>
                <a:cs typeface="Times New Roman" pitchFamily="18" charset="0"/>
              </a:rPr>
              <a:t> { </a:t>
            </a:r>
          </a:p>
          <a:p>
            <a:pPr lvl="1" algn="just">
              <a:lnSpc>
                <a:spcPct val="150000"/>
              </a:lnSpc>
              <a:spcBef>
                <a:spcPts val="0"/>
              </a:spcBef>
              <a:buNone/>
            </a:pPr>
            <a:r>
              <a:rPr lang="en-US" dirty="0">
                <a:latin typeface="Times New Roman" pitchFamily="18" charset="0"/>
                <a:cs typeface="Times New Roman" pitchFamily="18" charset="0"/>
              </a:rPr>
              <a:t>  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 </a:t>
            </a:r>
          </a:p>
          <a:p>
            <a:pPr lvl="1" algn="just">
              <a:lnSpc>
                <a:spcPct val="150000"/>
              </a:lnSpc>
              <a:spcBef>
                <a:spcPts val="0"/>
              </a:spcBef>
              <a:buNone/>
            </a:pPr>
            <a:r>
              <a:rPr lang="en-US" dirty="0">
                <a:latin typeface="Times New Roman" pitchFamily="18" charset="0"/>
                <a:cs typeface="Times New Roman" pitchFamily="18" charset="0"/>
              </a:rPr>
              <a:t>    // arithmetic using integers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("Integer Arithmetic");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 = 1 + 1;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b = a * 3;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c = b / 4;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d = c - a;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e = -d; </a:t>
            </a:r>
          </a:p>
          <a:p>
            <a:pPr lvl="1" algn="just">
              <a:lnSpc>
                <a:spcPct val="150000"/>
              </a:lnSpc>
              <a:spcBef>
                <a:spcPts val="0"/>
              </a:spcBef>
              <a:buNone/>
            </a:pPr>
            <a:r>
              <a:rPr lang="en-US"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113</a:t>
            </a:fld>
            <a:endParaRPr lang="en-US"/>
          </a:p>
        </p:txBody>
      </p:sp>
    </p:spTree>
    <p:extLst>
      <p:ext uri="{BB962C8B-B14F-4D97-AF65-F5344CB8AC3E}">
        <p14:creationId xmlns:p14="http://schemas.microsoft.com/office/powerpoint/2010/main" val="21029877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smtClean="0">
                <a:solidFill>
                  <a:srgbClr val="0000FF"/>
                </a:solidFill>
                <a:latin typeface="Times New Roman" pitchFamily="18" charset="0"/>
                <a:cs typeface="Times New Roman" pitchFamily="18" charset="0"/>
              </a:rPr>
              <a:t>Example continued </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30629" y="228600"/>
            <a:ext cx="12061371" cy="6629400"/>
          </a:xfrm>
        </p:spPr>
        <p:txBody>
          <a:bodyPr>
            <a:normAutofit fontScale="92500" lnSpcReduction="10000"/>
          </a:bodyPr>
          <a:lstStyle/>
          <a:p>
            <a:pPr lvl="1" algn="just">
              <a:lnSpc>
                <a:spcPct val="150000"/>
              </a:lnSpc>
              <a:spcBef>
                <a:spcPts val="0"/>
              </a:spcBef>
              <a:buNone/>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("a = " + a);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("b = " + b);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("c = " + c);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("d = " + d);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("e = " + e); </a:t>
            </a:r>
            <a:endParaRPr lang="en-US" dirty="0" smtClean="0">
              <a:latin typeface="Times New Roman" pitchFamily="18" charset="0"/>
              <a:cs typeface="Times New Roman" pitchFamily="18" charset="0"/>
            </a:endParaRPr>
          </a:p>
          <a:p>
            <a:pPr lvl="1">
              <a:spcBef>
                <a:spcPts val="0"/>
              </a:spcBef>
              <a:buNone/>
            </a:pPr>
            <a:r>
              <a:rPr lang="en-US" dirty="0">
                <a:latin typeface="Times New Roman" pitchFamily="18" charset="0"/>
                <a:cs typeface="Times New Roman" pitchFamily="18" charset="0"/>
              </a:rPr>
              <a:t>// arithmetic using doubles </a:t>
            </a:r>
          </a:p>
          <a:p>
            <a:pPr lvl="1">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("\\nFloating Point Arithmetic"); </a:t>
            </a:r>
          </a:p>
          <a:p>
            <a:pPr lvl="1">
              <a:spcBef>
                <a:spcPts val="0"/>
              </a:spcBef>
              <a:buNone/>
            </a:pPr>
            <a:r>
              <a:rPr lang="en-US" dirty="0">
                <a:latin typeface="Times New Roman" pitchFamily="18" charset="0"/>
                <a:cs typeface="Times New Roman" pitchFamily="18" charset="0"/>
              </a:rPr>
              <a:t>    double da = 1 + 1; </a:t>
            </a:r>
          </a:p>
          <a:p>
            <a:pPr lvl="1">
              <a:spcBef>
                <a:spcPts val="0"/>
              </a:spcBef>
              <a:buNone/>
            </a:pPr>
            <a:r>
              <a:rPr lang="en-US" dirty="0">
                <a:latin typeface="Times New Roman" pitchFamily="18" charset="0"/>
                <a:cs typeface="Times New Roman" pitchFamily="18" charset="0"/>
              </a:rPr>
              <a:t>    double </a:t>
            </a:r>
            <a:r>
              <a:rPr lang="en-US" dirty="0" err="1">
                <a:latin typeface="Times New Roman" pitchFamily="18" charset="0"/>
                <a:cs typeface="Times New Roman" pitchFamily="18" charset="0"/>
              </a:rPr>
              <a:t>db</a:t>
            </a:r>
            <a:r>
              <a:rPr lang="en-US" dirty="0">
                <a:latin typeface="Times New Roman" pitchFamily="18" charset="0"/>
                <a:cs typeface="Times New Roman" pitchFamily="18" charset="0"/>
              </a:rPr>
              <a:t> = da * 3; </a:t>
            </a:r>
          </a:p>
          <a:p>
            <a:pPr lvl="1">
              <a:spcBef>
                <a:spcPts val="0"/>
              </a:spcBef>
              <a:buNone/>
            </a:pPr>
            <a:r>
              <a:rPr lang="en-US" dirty="0">
                <a:latin typeface="Times New Roman" pitchFamily="18" charset="0"/>
                <a:cs typeface="Times New Roman" pitchFamily="18" charset="0"/>
              </a:rPr>
              <a:t>    double dc = </a:t>
            </a:r>
            <a:r>
              <a:rPr lang="en-US" dirty="0" err="1">
                <a:latin typeface="Times New Roman" pitchFamily="18" charset="0"/>
                <a:cs typeface="Times New Roman" pitchFamily="18" charset="0"/>
              </a:rPr>
              <a:t>db</a:t>
            </a:r>
            <a:r>
              <a:rPr lang="en-US" dirty="0">
                <a:latin typeface="Times New Roman" pitchFamily="18" charset="0"/>
                <a:cs typeface="Times New Roman" pitchFamily="18" charset="0"/>
              </a:rPr>
              <a:t> / 4; </a:t>
            </a:r>
          </a:p>
          <a:p>
            <a:pPr lvl="1">
              <a:spcBef>
                <a:spcPts val="0"/>
              </a:spcBef>
              <a:buNone/>
            </a:pPr>
            <a:r>
              <a:rPr lang="en-US" dirty="0">
                <a:latin typeface="Times New Roman" pitchFamily="18" charset="0"/>
                <a:cs typeface="Times New Roman" pitchFamily="18" charset="0"/>
              </a:rPr>
              <a:t>    double </a:t>
            </a:r>
            <a:r>
              <a:rPr lang="en-US" dirty="0" err="1">
                <a:latin typeface="Times New Roman" pitchFamily="18" charset="0"/>
                <a:cs typeface="Times New Roman" pitchFamily="18" charset="0"/>
              </a:rPr>
              <a:t>dd</a:t>
            </a:r>
            <a:r>
              <a:rPr lang="en-US" dirty="0">
                <a:latin typeface="Times New Roman" pitchFamily="18" charset="0"/>
                <a:cs typeface="Times New Roman" pitchFamily="18" charset="0"/>
              </a:rPr>
              <a:t> = dc - a; </a:t>
            </a:r>
          </a:p>
          <a:p>
            <a:pPr lvl="1">
              <a:spcBef>
                <a:spcPts val="0"/>
              </a:spcBef>
              <a:buNone/>
            </a:pPr>
            <a:r>
              <a:rPr lang="en-US" dirty="0">
                <a:latin typeface="Times New Roman" pitchFamily="18" charset="0"/>
                <a:cs typeface="Times New Roman" pitchFamily="18" charset="0"/>
              </a:rPr>
              <a:t>    double de = -</a:t>
            </a:r>
            <a:r>
              <a:rPr lang="en-US" dirty="0" err="1">
                <a:latin typeface="Times New Roman" pitchFamily="18" charset="0"/>
                <a:cs typeface="Times New Roman" pitchFamily="18" charset="0"/>
              </a:rPr>
              <a:t>dd</a:t>
            </a:r>
            <a:r>
              <a:rPr lang="en-US" dirty="0">
                <a:latin typeface="Times New Roman" pitchFamily="18" charset="0"/>
                <a:cs typeface="Times New Roman" pitchFamily="18" charset="0"/>
              </a:rPr>
              <a:t>; </a:t>
            </a:r>
          </a:p>
          <a:p>
            <a:pPr lvl="1">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("da = " + da); </a:t>
            </a:r>
          </a:p>
          <a:p>
            <a:pPr lvl="1">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db</a:t>
            </a:r>
            <a:r>
              <a:rPr lang="en-US" dirty="0">
                <a:latin typeface="Times New Roman" pitchFamily="18" charset="0"/>
                <a:cs typeface="Times New Roman" pitchFamily="18" charset="0"/>
              </a:rPr>
              <a:t> = " + </a:t>
            </a:r>
            <a:r>
              <a:rPr lang="en-US" dirty="0" err="1">
                <a:latin typeface="Times New Roman" pitchFamily="18" charset="0"/>
                <a:cs typeface="Times New Roman" pitchFamily="18" charset="0"/>
              </a:rPr>
              <a:t>db</a:t>
            </a:r>
            <a:r>
              <a:rPr lang="en-US" dirty="0">
                <a:latin typeface="Times New Roman" pitchFamily="18" charset="0"/>
                <a:cs typeface="Times New Roman" pitchFamily="18" charset="0"/>
              </a:rPr>
              <a:t>); </a:t>
            </a:r>
          </a:p>
          <a:p>
            <a:pPr lvl="1">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("dc = " + dc); </a:t>
            </a:r>
          </a:p>
          <a:p>
            <a:pPr lvl="1">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dd</a:t>
            </a:r>
            <a:r>
              <a:rPr lang="en-US" dirty="0">
                <a:latin typeface="Times New Roman" pitchFamily="18" charset="0"/>
                <a:cs typeface="Times New Roman" pitchFamily="18" charset="0"/>
              </a:rPr>
              <a:t> = " + </a:t>
            </a:r>
            <a:r>
              <a:rPr lang="en-US" dirty="0" err="1">
                <a:latin typeface="Times New Roman" pitchFamily="18" charset="0"/>
                <a:cs typeface="Times New Roman" pitchFamily="18" charset="0"/>
              </a:rPr>
              <a:t>dd</a:t>
            </a:r>
            <a:r>
              <a:rPr lang="en-US" dirty="0">
                <a:latin typeface="Times New Roman" pitchFamily="18" charset="0"/>
                <a:cs typeface="Times New Roman" pitchFamily="18" charset="0"/>
              </a:rPr>
              <a:t>); </a:t>
            </a:r>
          </a:p>
          <a:p>
            <a:pPr lvl="1">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("de = " + de); </a:t>
            </a:r>
          </a:p>
          <a:p>
            <a:pPr lvl="1">
              <a:spcBef>
                <a:spcPts val="0"/>
              </a:spcBef>
              <a:buNone/>
            </a:pPr>
            <a:r>
              <a:rPr lang="en-US" dirty="0">
                <a:latin typeface="Times New Roman" pitchFamily="18" charset="0"/>
                <a:cs typeface="Times New Roman" pitchFamily="18" charset="0"/>
              </a:rPr>
              <a:t>  } </a:t>
            </a:r>
          </a:p>
          <a:p>
            <a:pPr lvl="1">
              <a:spcBef>
                <a:spcPts val="0"/>
              </a:spcBef>
              <a:buNone/>
            </a:pPr>
            <a:r>
              <a:rPr lang="en-US" dirty="0">
                <a:latin typeface="Times New Roman" pitchFamily="18" charset="0"/>
                <a:cs typeface="Times New Roman" pitchFamily="18" charset="0"/>
              </a:rPr>
              <a:t>}</a:t>
            </a:r>
          </a:p>
          <a:p>
            <a:pPr lvl="1" algn="just">
              <a:lnSpc>
                <a:spcPct val="150000"/>
              </a:lnSpc>
              <a:spcBef>
                <a:spcPts val="0"/>
              </a:spcBef>
              <a:buNone/>
            </a:pPr>
            <a:endParaRPr lang="en-US"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114</a:t>
            </a:fld>
            <a:endParaRPr lang="en-US"/>
          </a:p>
        </p:txBody>
      </p:sp>
    </p:spTree>
    <p:extLst>
      <p:ext uri="{BB962C8B-B14F-4D97-AF65-F5344CB8AC3E}">
        <p14:creationId xmlns:p14="http://schemas.microsoft.com/office/powerpoint/2010/main" val="23915271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800" b="1" dirty="0" smtClean="0">
                <a:solidFill>
                  <a:srgbClr val="0000FF"/>
                </a:solidFill>
                <a:latin typeface="Times New Roman" pitchFamily="18" charset="0"/>
                <a:cs typeface="Times New Roman" pitchFamily="18" charset="0"/>
              </a:rPr>
              <a:t>2. Modulus </a:t>
            </a:r>
            <a:r>
              <a:rPr lang="en-US" sz="2800" b="1" dirty="0">
                <a:solidFill>
                  <a:srgbClr val="0000FF"/>
                </a:solidFill>
                <a:latin typeface="Times New Roman" pitchFamily="18" charset="0"/>
                <a:cs typeface="Times New Roman" pitchFamily="18" charset="0"/>
              </a:rPr>
              <a:t>Operator</a:t>
            </a:r>
          </a:p>
        </p:txBody>
      </p:sp>
      <p:sp>
        <p:nvSpPr>
          <p:cNvPr id="3" name="Content Placeholder 2"/>
          <p:cNvSpPr>
            <a:spLocks noGrp="1"/>
          </p:cNvSpPr>
          <p:nvPr>
            <p:ph idx="1"/>
          </p:nvPr>
        </p:nvSpPr>
        <p:spPr>
          <a:xfrm>
            <a:off x="-1" y="304800"/>
            <a:ext cx="12061371" cy="6553200"/>
          </a:xfrm>
        </p:spPr>
        <p:txBody>
          <a:bodyPr>
            <a:normAutofit fontScale="92500" lnSpcReduction="10000"/>
          </a:bodyPr>
          <a:lstStyle/>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The </a:t>
            </a:r>
            <a:r>
              <a:rPr lang="en-US" b="1" i="1" dirty="0" smtClean="0">
                <a:solidFill>
                  <a:srgbClr val="0000FF"/>
                </a:solidFill>
                <a:latin typeface="Times New Roman" pitchFamily="18" charset="0"/>
                <a:cs typeface="Times New Roman" pitchFamily="18" charset="0"/>
              </a:rPr>
              <a:t>modulus operator, %, </a:t>
            </a:r>
            <a:r>
              <a:rPr lang="en-US" dirty="0" smtClean="0">
                <a:latin typeface="Times New Roman" pitchFamily="18" charset="0"/>
                <a:cs typeface="Times New Roman" pitchFamily="18" charset="0"/>
              </a:rPr>
              <a:t>returns the </a:t>
            </a:r>
            <a:r>
              <a:rPr lang="en-US" b="1" i="1" dirty="0" smtClean="0">
                <a:solidFill>
                  <a:srgbClr val="D60093"/>
                </a:solidFill>
                <a:latin typeface="Times New Roman" pitchFamily="18" charset="0"/>
                <a:cs typeface="Times New Roman" pitchFamily="18" charset="0"/>
              </a:rPr>
              <a:t>remainder of a division operation.</a:t>
            </a:r>
            <a:r>
              <a:rPr lang="en-US"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It can be applied to floating-point types as well as integer types.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This differs from C/C++, in which the % can only be applied to integer types. </a:t>
            </a:r>
          </a:p>
          <a:p>
            <a:pPr algn="just">
              <a:lnSpc>
                <a:spcPct val="150000"/>
              </a:lnSpc>
              <a:spcBef>
                <a:spcPts val="0"/>
              </a:spcBef>
              <a:buFont typeface="Wingdings" pitchFamily="2" charset="2"/>
              <a:buChar char="§"/>
            </a:pPr>
            <a:r>
              <a:rPr lang="en-US" b="1" i="1" dirty="0" smtClean="0">
                <a:latin typeface="Times New Roman" pitchFamily="18" charset="0"/>
                <a:cs typeface="Times New Roman" pitchFamily="18" charset="0"/>
              </a:rPr>
              <a:t>The following example program demonstrates the %:  </a:t>
            </a:r>
          </a:p>
          <a:p>
            <a:pPr lvl="1" algn="just">
              <a:lnSpc>
                <a:spcPct val="150000"/>
              </a:lnSpc>
              <a:spcBef>
                <a:spcPts val="0"/>
              </a:spcBef>
              <a:buNone/>
            </a:pPr>
            <a:r>
              <a:rPr lang="en-US" dirty="0" smtClean="0">
                <a:latin typeface="Times New Roman" pitchFamily="18" charset="0"/>
                <a:cs typeface="Times New Roman" pitchFamily="18" charset="0"/>
              </a:rPr>
              <a:t>// Demonstrate the % operator. </a:t>
            </a:r>
          </a:p>
          <a:p>
            <a:pPr lvl="1" algn="just">
              <a:lnSpc>
                <a:spcPct val="150000"/>
              </a:lnSpc>
              <a:spcBef>
                <a:spcPts val="0"/>
              </a:spcBef>
              <a:buNone/>
            </a:pP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ModulusOperator</a:t>
            </a:r>
            <a:r>
              <a:rPr lang="en-US" dirty="0" smtClean="0">
                <a:latin typeface="Times New Roman" pitchFamily="18" charset="0"/>
                <a:cs typeface="Times New Roman" pitchFamily="18" charset="0"/>
              </a:rPr>
              <a:t> { </a:t>
            </a:r>
          </a:p>
          <a:p>
            <a:pPr lvl="1" algn="just">
              <a:lnSpc>
                <a:spcPct val="150000"/>
              </a:lnSpc>
              <a:spcBef>
                <a:spcPts val="0"/>
              </a:spcBef>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 </a:t>
            </a:r>
          </a:p>
          <a:p>
            <a:pPr lvl="1" algn="just">
              <a:lnSpc>
                <a:spcPct val="150000"/>
              </a:lnSpc>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 = 42; </a:t>
            </a:r>
          </a:p>
          <a:p>
            <a:pPr lvl="1" algn="just">
              <a:lnSpc>
                <a:spcPct val="150000"/>
              </a:lnSpc>
              <a:spcBef>
                <a:spcPts val="0"/>
              </a:spcBef>
              <a:buNone/>
            </a:pPr>
            <a:r>
              <a:rPr lang="en-US" dirty="0" smtClean="0">
                <a:latin typeface="Times New Roman" pitchFamily="18" charset="0"/>
                <a:cs typeface="Times New Roman" pitchFamily="18" charset="0"/>
              </a:rPr>
              <a:t>    double y = 42.3; </a:t>
            </a:r>
          </a:p>
          <a:p>
            <a:pPr lvl="1" algn="just">
              <a:lnSpc>
                <a:spcPct val="150000"/>
              </a:lnSpc>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("x mod 10 = " + x % 10); </a:t>
            </a:r>
          </a:p>
          <a:p>
            <a:pPr lvl="1" algn="just">
              <a:lnSpc>
                <a:spcPct val="150000"/>
              </a:lnSpc>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("y mod 10 = " + y % 10); </a:t>
            </a:r>
          </a:p>
          <a:p>
            <a:pPr lvl="1" algn="just">
              <a:lnSpc>
                <a:spcPct val="150000"/>
              </a:lnSpc>
              <a:spcBef>
                <a:spcPts val="0"/>
              </a:spcBef>
              <a:buNone/>
            </a:pPr>
            <a:r>
              <a:rPr lang="en-US" dirty="0" smtClean="0">
                <a:latin typeface="Times New Roman" pitchFamily="18" charset="0"/>
                <a:cs typeface="Times New Roman" pitchFamily="18" charset="0"/>
              </a:rPr>
              <a:t>  } </a:t>
            </a:r>
          </a:p>
          <a:p>
            <a:pPr lvl="1" algn="just">
              <a:lnSpc>
                <a:spcPct val="150000"/>
              </a:lnSpc>
              <a:spcBef>
                <a:spcPts val="0"/>
              </a:spcBef>
              <a:buNone/>
            </a:pPr>
            <a:r>
              <a:rPr lang="en-US" dirty="0" smtClean="0">
                <a:latin typeface="Times New Roman" pitchFamily="18" charset="0"/>
                <a:cs typeface="Times New Roman" pitchFamily="18" charset="0"/>
              </a:rPr>
              <a:t>}  </a:t>
            </a:r>
          </a:p>
          <a:p>
            <a:pPr lvl="1" algn="just">
              <a:lnSpc>
                <a:spcPct val="150000"/>
              </a:lnSpc>
              <a:spcBef>
                <a:spcPts val="0"/>
              </a:spcBef>
              <a:buNone/>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115</a:t>
            </a:fld>
            <a:endParaRPr lang="en-US"/>
          </a:p>
        </p:txBody>
      </p:sp>
    </p:spTree>
    <p:extLst>
      <p:ext uri="{BB962C8B-B14F-4D97-AF65-F5344CB8AC3E}">
        <p14:creationId xmlns:p14="http://schemas.microsoft.com/office/powerpoint/2010/main" val="16962866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800" b="1" dirty="0" smtClean="0">
                <a:solidFill>
                  <a:srgbClr val="0000FF"/>
                </a:solidFill>
                <a:latin typeface="Times New Roman" pitchFamily="18" charset="0"/>
                <a:cs typeface="Times New Roman" pitchFamily="18" charset="0"/>
              </a:rPr>
              <a:t>Arithmetic </a:t>
            </a:r>
            <a:r>
              <a:rPr lang="en-US" sz="2800" b="1" dirty="0">
                <a:solidFill>
                  <a:srgbClr val="0000FF"/>
                </a:solidFill>
                <a:latin typeface="Times New Roman" pitchFamily="18" charset="0"/>
                <a:cs typeface="Times New Roman" pitchFamily="18" charset="0"/>
              </a:rPr>
              <a:t>Assignment Operators</a:t>
            </a:r>
          </a:p>
        </p:txBody>
      </p:sp>
      <p:sp>
        <p:nvSpPr>
          <p:cNvPr id="3" name="Content Placeholder 2"/>
          <p:cNvSpPr>
            <a:spLocks noGrp="1"/>
          </p:cNvSpPr>
          <p:nvPr>
            <p:ph idx="1"/>
          </p:nvPr>
        </p:nvSpPr>
        <p:spPr>
          <a:xfrm>
            <a:off x="101600" y="228600"/>
            <a:ext cx="12090400" cy="6745515"/>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Java provides special operators that can be used to </a:t>
            </a:r>
            <a:r>
              <a:rPr lang="en-US" b="1" i="1" dirty="0">
                <a:solidFill>
                  <a:srgbClr val="D60093"/>
                </a:solidFill>
                <a:latin typeface="Times New Roman" pitchFamily="18" charset="0"/>
                <a:cs typeface="Times New Roman" pitchFamily="18" charset="0"/>
              </a:rPr>
              <a:t>combine an arithmetic operation with an assignment</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As you probably know, statements like </a:t>
            </a:r>
            <a:r>
              <a:rPr lang="en-US" b="1" i="1" dirty="0">
                <a:latin typeface="Times New Roman" pitchFamily="18" charset="0"/>
                <a:cs typeface="Times New Roman" pitchFamily="18" charset="0"/>
              </a:rPr>
              <a:t>the following are quite common in programming:</a:t>
            </a:r>
            <a:r>
              <a:rPr lang="en-US" dirty="0">
                <a:latin typeface="Times New Roman" pitchFamily="18" charset="0"/>
                <a:cs typeface="Times New Roman" pitchFamily="18" charset="0"/>
              </a:rPr>
              <a:t>   </a:t>
            </a:r>
            <a:r>
              <a:rPr lang="en-US" b="1" i="1" dirty="0" smtClean="0">
                <a:solidFill>
                  <a:srgbClr val="0000FF"/>
                </a:solidFill>
                <a:latin typeface="Times New Roman" pitchFamily="18" charset="0"/>
                <a:cs typeface="Times New Roman" pitchFamily="18" charset="0"/>
              </a:rPr>
              <a:t>a = a + 4;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In Java, you can rewrite this statement as shown here:      </a:t>
            </a:r>
            <a:r>
              <a:rPr lang="en-US" dirty="0" smtClean="0">
                <a:latin typeface="Times New Roman" pitchFamily="18" charset="0"/>
                <a:cs typeface="Times New Roman" pitchFamily="18" charset="0"/>
              </a:rPr>
              <a:t> a += 4;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This version uses the </a:t>
            </a:r>
            <a:r>
              <a:rPr lang="en-US" b="1" i="1" dirty="0">
                <a:latin typeface="Times New Roman" pitchFamily="18" charset="0"/>
                <a:cs typeface="Times New Roman" pitchFamily="18" charset="0"/>
              </a:rPr>
              <a:t>+= assignment operator(additional Assignment operator).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Both statements perform the same action: they </a:t>
            </a:r>
            <a:r>
              <a:rPr lang="en-US" b="1" i="1" dirty="0">
                <a:solidFill>
                  <a:srgbClr val="D60093"/>
                </a:solidFill>
                <a:latin typeface="Times New Roman" pitchFamily="18" charset="0"/>
                <a:cs typeface="Times New Roman" pitchFamily="18" charset="0"/>
              </a:rPr>
              <a:t>increase the value of a by 4</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 Here is another example,     </a:t>
            </a:r>
          </a:p>
          <a:p>
            <a:pPr lvl="1" algn="just">
              <a:lnSpc>
                <a:spcPct val="150000"/>
              </a:lnSpc>
              <a:spcBef>
                <a:spcPts val="0"/>
              </a:spcBef>
              <a:buNone/>
            </a:pPr>
            <a:r>
              <a:rPr lang="en-US" dirty="0" smtClean="0">
                <a:latin typeface="Times New Roman" pitchFamily="18" charset="0"/>
                <a:cs typeface="Times New Roman" pitchFamily="18" charset="0"/>
              </a:rPr>
              <a:t>  a = a % 2;     </a:t>
            </a:r>
            <a:r>
              <a:rPr lang="en-US" sz="2800" dirty="0">
                <a:latin typeface="Times New Roman" pitchFamily="18" charset="0"/>
                <a:cs typeface="Times New Roman" pitchFamily="18" charset="0"/>
              </a:rPr>
              <a:t>which can be expressed </a:t>
            </a:r>
            <a:r>
              <a:rPr lang="en-US" sz="2800" dirty="0" smtClean="0">
                <a:latin typeface="Times New Roman" pitchFamily="18" charset="0"/>
                <a:cs typeface="Times New Roman" pitchFamily="18" charset="0"/>
              </a:rPr>
              <a:t>as,     </a:t>
            </a:r>
            <a:r>
              <a:rPr lang="en-US" dirty="0" smtClean="0">
                <a:latin typeface="Times New Roman" pitchFamily="18" charset="0"/>
                <a:cs typeface="Times New Roman" pitchFamily="18" charset="0"/>
              </a:rPr>
              <a:t>a %= 2;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In this case, the %= obtains the remainder of a/2 and puts that result back into a.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116</a:t>
            </a:fld>
            <a:endParaRPr lang="en-US"/>
          </a:p>
        </p:txBody>
      </p:sp>
    </p:spTree>
    <p:extLst>
      <p:ext uri="{BB962C8B-B14F-4D97-AF65-F5344CB8AC3E}">
        <p14:creationId xmlns:p14="http://schemas.microsoft.com/office/powerpoint/2010/main" val="25607956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435429"/>
          </a:xfrm>
        </p:spPr>
        <p:txBody>
          <a:bodyPr>
            <a:noAutofit/>
          </a:bodyPr>
          <a:lstStyle/>
          <a:p>
            <a:pPr algn="ctr"/>
            <a:r>
              <a:rPr lang="en-US" sz="2800" b="1" dirty="0" smtClean="0">
                <a:solidFill>
                  <a:srgbClr val="0000FF"/>
                </a:solidFill>
                <a:latin typeface="Times New Roman" pitchFamily="18" charset="0"/>
                <a:cs typeface="Times New Roman" pitchFamily="18" charset="0"/>
              </a:rPr>
              <a:t>Arithmetic </a:t>
            </a:r>
            <a:r>
              <a:rPr lang="en-US" sz="2800" b="1" dirty="0">
                <a:solidFill>
                  <a:srgbClr val="0000FF"/>
                </a:solidFill>
                <a:latin typeface="Times New Roman" pitchFamily="18" charset="0"/>
                <a:cs typeface="Times New Roman" pitchFamily="18" charset="0"/>
              </a:rPr>
              <a:t>Assignment </a:t>
            </a:r>
            <a:r>
              <a:rPr lang="en-US" sz="2800" b="1" dirty="0" smtClean="0">
                <a:solidFill>
                  <a:srgbClr val="0000FF"/>
                </a:solidFill>
                <a:latin typeface="Times New Roman" pitchFamily="18" charset="0"/>
                <a:cs typeface="Times New Roman" pitchFamily="18" charset="0"/>
              </a:rPr>
              <a:t>Operators 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01600" y="435429"/>
            <a:ext cx="11872686" cy="6538686"/>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There are assignment operators for all of the arithmetic, binary operators.</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Thus, any statement of the form </a:t>
            </a:r>
          </a:p>
          <a:p>
            <a:pPr algn="just">
              <a:lnSpc>
                <a:spcPct val="150000"/>
              </a:lnSpc>
              <a:spcBef>
                <a:spcPts val="0"/>
              </a:spcBef>
              <a:buNone/>
            </a:pPr>
            <a:r>
              <a:rPr lang="en-US" sz="2600" dirty="0">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var</a:t>
            </a:r>
            <a:r>
              <a:rPr lang="en-US" sz="2600" b="1" dirty="0">
                <a:solidFill>
                  <a:srgbClr val="0000FF"/>
                </a:solidFill>
                <a:latin typeface="Times New Roman" pitchFamily="18" charset="0"/>
                <a:cs typeface="Times New Roman" pitchFamily="18" charset="0"/>
              </a:rPr>
              <a:t> = </a:t>
            </a:r>
            <a:r>
              <a:rPr lang="en-US" sz="2600" b="1" dirty="0" err="1">
                <a:solidFill>
                  <a:srgbClr val="0000FF"/>
                </a:solidFill>
                <a:latin typeface="Times New Roman" pitchFamily="18" charset="0"/>
                <a:cs typeface="Times New Roman" pitchFamily="18" charset="0"/>
              </a:rPr>
              <a:t>var</a:t>
            </a:r>
            <a:r>
              <a:rPr lang="en-US" sz="2600" b="1" dirty="0">
                <a:solidFill>
                  <a:srgbClr val="0000FF"/>
                </a:solidFill>
                <a:latin typeface="Times New Roman" pitchFamily="18" charset="0"/>
                <a:cs typeface="Times New Roman" pitchFamily="18" charset="0"/>
              </a:rPr>
              <a:t> op expression;     </a:t>
            </a:r>
          </a:p>
          <a:p>
            <a:pPr algn="just">
              <a:lnSpc>
                <a:spcPct val="150000"/>
              </a:lnSpc>
              <a:spcBef>
                <a:spcPts val="0"/>
              </a:spcBef>
              <a:buNone/>
            </a:pPr>
            <a:r>
              <a:rPr lang="en-US" sz="2600" dirty="0">
                <a:latin typeface="Times New Roman" pitchFamily="18" charset="0"/>
                <a:cs typeface="Times New Roman" pitchFamily="18" charset="0"/>
              </a:rPr>
              <a:t>	  can be rewritten as </a:t>
            </a:r>
          </a:p>
          <a:p>
            <a:pPr algn="just">
              <a:lnSpc>
                <a:spcPct val="150000"/>
              </a:lnSpc>
              <a:spcBef>
                <a:spcPts val="0"/>
              </a:spcBef>
              <a:buNone/>
            </a:pPr>
            <a:r>
              <a:rPr lang="en-US" sz="2600" b="1" dirty="0">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var</a:t>
            </a:r>
            <a:r>
              <a:rPr lang="en-US" sz="2600" b="1" dirty="0">
                <a:solidFill>
                  <a:srgbClr val="0000FF"/>
                </a:solidFill>
                <a:latin typeface="Times New Roman" pitchFamily="18" charset="0"/>
                <a:cs typeface="Times New Roman" pitchFamily="18" charset="0"/>
              </a:rPr>
              <a:t> op= expression;</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i="1" dirty="0">
                <a:solidFill>
                  <a:srgbClr val="D60093"/>
                </a:solidFill>
                <a:latin typeface="Times New Roman" pitchFamily="18" charset="0"/>
                <a:cs typeface="Times New Roman" pitchFamily="18" charset="0"/>
              </a:rPr>
              <a:t>assignment operators provide two benefits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First, they </a:t>
            </a:r>
            <a:r>
              <a:rPr lang="en-US" sz="2600" b="1" i="1" dirty="0">
                <a:solidFill>
                  <a:srgbClr val="0000FF"/>
                </a:solidFill>
                <a:latin typeface="Times New Roman" pitchFamily="18" charset="0"/>
                <a:cs typeface="Times New Roman" pitchFamily="18" charset="0"/>
              </a:rPr>
              <a:t>save you a bit of typing</a:t>
            </a:r>
            <a:r>
              <a:rPr lang="en-US" sz="2600" dirty="0">
                <a:latin typeface="Times New Roman" pitchFamily="18" charset="0"/>
                <a:cs typeface="Times New Roman" pitchFamily="18" charset="0"/>
              </a:rPr>
              <a:t>, because they are </a:t>
            </a:r>
            <a:r>
              <a:rPr lang="en-US" sz="2600" b="1" i="1" dirty="0">
                <a:latin typeface="Times New Roman" pitchFamily="18" charset="0"/>
                <a:cs typeface="Times New Roman" pitchFamily="18" charset="0"/>
              </a:rPr>
              <a:t>"shorthand" for their equivalent long forms.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Second, they are </a:t>
            </a:r>
            <a:r>
              <a:rPr lang="en-US" sz="2600" b="1" i="1" dirty="0">
                <a:solidFill>
                  <a:srgbClr val="0000FF"/>
                </a:solidFill>
                <a:latin typeface="Times New Roman" pitchFamily="18" charset="0"/>
                <a:cs typeface="Times New Roman" pitchFamily="18" charset="0"/>
              </a:rPr>
              <a:t>implemented more efficiently by the Java run-time system </a:t>
            </a:r>
            <a:r>
              <a:rPr lang="en-US" sz="2600" dirty="0">
                <a:latin typeface="Times New Roman" pitchFamily="18" charset="0"/>
                <a:cs typeface="Times New Roman" pitchFamily="18" charset="0"/>
              </a:rPr>
              <a:t>than are their equivalent long forms.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117</a:t>
            </a:fld>
            <a:endParaRPr lang="en-US"/>
          </a:p>
        </p:txBody>
      </p:sp>
    </p:spTree>
    <p:extLst>
      <p:ext uri="{BB962C8B-B14F-4D97-AF65-F5344CB8AC3E}">
        <p14:creationId xmlns:p14="http://schemas.microsoft.com/office/powerpoint/2010/main" val="19013563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800" b="1" dirty="0" smtClean="0">
                <a:solidFill>
                  <a:srgbClr val="0000FF"/>
                </a:solidFill>
                <a:latin typeface="Times New Roman" pitchFamily="18" charset="0"/>
                <a:cs typeface="Times New Roman" pitchFamily="18" charset="0"/>
              </a:rPr>
              <a:t>Arithmetic </a:t>
            </a:r>
            <a:r>
              <a:rPr lang="en-US" sz="2800" b="1" dirty="0">
                <a:solidFill>
                  <a:srgbClr val="0000FF"/>
                </a:solidFill>
                <a:latin typeface="Times New Roman" pitchFamily="18" charset="0"/>
                <a:cs typeface="Times New Roman" pitchFamily="18" charset="0"/>
              </a:rPr>
              <a:t>Assignment </a:t>
            </a:r>
            <a:r>
              <a:rPr lang="en-US" sz="2800" b="1" dirty="0" smtClean="0">
                <a:solidFill>
                  <a:srgbClr val="0000FF"/>
                </a:solidFill>
                <a:latin typeface="Times New Roman" pitchFamily="18" charset="0"/>
                <a:cs typeface="Times New Roman" pitchFamily="18" charset="0"/>
              </a:rPr>
              <a:t>Operators 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01600" y="333829"/>
            <a:ext cx="12090400" cy="6640286"/>
          </a:xfrm>
        </p:spPr>
        <p:txBody>
          <a:bodyPr>
            <a:noAutofit/>
          </a:bodyPr>
          <a:lstStyle/>
          <a:p>
            <a:pPr lvl="1" algn="just">
              <a:lnSpc>
                <a:spcPct val="150000"/>
              </a:lnSpc>
              <a:spcBef>
                <a:spcPts val="0"/>
              </a:spcBef>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Demonstrate several assignment operators. </a:t>
            </a:r>
          </a:p>
          <a:p>
            <a:pPr lvl="1" algn="just">
              <a:lnSpc>
                <a:spcPct val="150000"/>
              </a:lnSpc>
              <a:spcBef>
                <a:spcPts val="0"/>
              </a:spcBef>
              <a:buNone/>
            </a:pPr>
            <a:r>
              <a:rPr lang="en-US" sz="2000" dirty="0">
                <a:latin typeface="Times New Roman" pitchFamily="18" charset="0"/>
                <a:cs typeface="Times New Roman" pitchFamily="18" charset="0"/>
              </a:rPr>
              <a:t>class </a:t>
            </a:r>
            <a:r>
              <a:rPr lang="en-US" sz="2000" dirty="0" err="1">
                <a:latin typeface="Times New Roman" pitchFamily="18" charset="0"/>
                <a:cs typeface="Times New Roman" pitchFamily="18" charset="0"/>
              </a:rPr>
              <a:t>SeveralAssignmentOperators</a:t>
            </a:r>
            <a:r>
              <a:rPr lang="en-US" sz="2000" dirty="0">
                <a:latin typeface="Times New Roman" pitchFamily="18" charset="0"/>
                <a:cs typeface="Times New Roman" pitchFamily="18" charset="0"/>
              </a:rPr>
              <a:t>{ </a:t>
            </a:r>
          </a:p>
          <a:p>
            <a:pPr lvl="1" algn="just">
              <a:lnSpc>
                <a:spcPct val="150000"/>
              </a:lnSpc>
              <a:spcBef>
                <a:spcPts val="0"/>
              </a:spcBef>
              <a:buNone/>
            </a:pPr>
            <a:r>
              <a:rPr lang="en-US" sz="2000" dirty="0">
                <a:latin typeface="Times New Roman" pitchFamily="18" charset="0"/>
                <a:cs typeface="Times New Roman" pitchFamily="18" charset="0"/>
              </a:rPr>
              <a:t>  public static void main(String </a:t>
            </a:r>
            <a:r>
              <a:rPr lang="en-US" sz="2000" dirty="0" err="1">
                <a:latin typeface="Times New Roman" pitchFamily="18" charset="0"/>
                <a:cs typeface="Times New Roman" pitchFamily="18" charset="0"/>
              </a:rPr>
              <a:t>args</a:t>
            </a:r>
            <a:r>
              <a:rPr lang="en-US" sz="2000" dirty="0">
                <a:latin typeface="Times New Roman" pitchFamily="18" charset="0"/>
                <a:cs typeface="Times New Roman" pitchFamily="18" charset="0"/>
              </a:rPr>
              <a:t>[]) { </a:t>
            </a:r>
          </a:p>
          <a:p>
            <a:pPr lvl="1" algn="just">
              <a:lnSpc>
                <a:spcPct val="150000"/>
              </a:lnSpc>
              <a:spcBef>
                <a:spcPts val="0"/>
              </a:spcBef>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 = 1; </a:t>
            </a:r>
          </a:p>
          <a:p>
            <a:pPr lvl="1" algn="just">
              <a:lnSpc>
                <a:spcPct val="150000"/>
              </a:lnSpc>
              <a:spcBef>
                <a:spcPts val="0"/>
              </a:spcBef>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 = 2; </a:t>
            </a:r>
          </a:p>
          <a:p>
            <a:pPr lvl="1" algn="just">
              <a:lnSpc>
                <a:spcPct val="150000"/>
              </a:lnSpc>
              <a:spcBef>
                <a:spcPts val="0"/>
              </a:spcBef>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c = 3; </a:t>
            </a:r>
          </a:p>
          <a:p>
            <a:pPr lvl="1" algn="just">
              <a:lnSpc>
                <a:spcPct val="150000"/>
              </a:lnSpc>
              <a:spcBef>
                <a:spcPts val="0"/>
              </a:spcBef>
              <a:buNone/>
            </a:pPr>
            <a:r>
              <a:rPr lang="en-US" sz="2000" dirty="0">
                <a:latin typeface="Times New Roman" pitchFamily="18" charset="0"/>
                <a:cs typeface="Times New Roman" pitchFamily="18" charset="0"/>
              </a:rPr>
              <a:t>    a += 5; </a:t>
            </a:r>
          </a:p>
          <a:p>
            <a:pPr lvl="1" algn="just">
              <a:lnSpc>
                <a:spcPct val="150000"/>
              </a:lnSpc>
              <a:spcBef>
                <a:spcPts val="0"/>
              </a:spcBef>
              <a:buNone/>
            </a:pPr>
            <a:r>
              <a:rPr lang="en-US" sz="2000" dirty="0">
                <a:latin typeface="Times New Roman" pitchFamily="18" charset="0"/>
                <a:cs typeface="Times New Roman" pitchFamily="18" charset="0"/>
              </a:rPr>
              <a:t>    b *= 4;  </a:t>
            </a:r>
          </a:p>
          <a:p>
            <a:pPr lvl="1" algn="just">
              <a:lnSpc>
                <a:spcPct val="150000"/>
              </a:lnSpc>
              <a:spcBef>
                <a:spcPts val="0"/>
              </a:spcBef>
              <a:buNone/>
            </a:pPr>
            <a:r>
              <a:rPr lang="en-US" sz="2000" dirty="0">
                <a:latin typeface="Times New Roman" pitchFamily="18" charset="0"/>
                <a:cs typeface="Times New Roman" pitchFamily="18" charset="0"/>
              </a:rPr>
              <a:t>    c += a * b; </a:t>
            </a:r>
          </a:p>
          <a:p>
            <a:pPr lvl="1" algn="just">
              <a:lnSpc>
                <a:spcPct val="150000"/>
              </a:lnSpc>
              <a:spcBef>
                <a:spcPts val="0"/>
              </a:spcBef>
              <a:buNone/>
            </a:pPr>
            <a:r>
              <a:rPr lang="en-US" sz="2000" dirty="0">
                <a:latin typeface="Times New Roman" pitchFamily="18" charset="0"/>
                <a:cs typeface="Times New Roman" pitchFamily="18" charset="0"/>
              </a:rPr>
              <a:t>    c %= 6; </a:t>
            </a:r>
          </a:p>
          <a:p>
            <a:pPr lvl="1" algn="just">
              <a:lnSpc>
                <a:spcPct val="150000"/>
              </a:lnSpc>
              <a:spcBef>
                <a:spcPts val="0"/>
              </a:spcBef>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("a = " + a); </a:t>
            </a:r>
          </a:p>
          <a:p>
            <a:pPr lvl="1" algn="just">
              <a:lnSpc>
                <a:spcPct val="150000"/>
              </a:lnSpc>
              <a:spcBef>
                <a:spcPts val="0"/>
              </a:spcBef>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("b = " + b); </a:t>
            </a:r>
          </a:p>
          <a:p>
            <a:pPr lvl="1" algn="just">
              <a:lnSpc>
                <a:spcPct val="150000"/>
              </a:lnSpc>
              <a:spcBef>
                <a:spcPts val="0"/>
              </a:spcBef>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System.out.println</a:t>
            </a:r>
            <a:r>
              <a:rPr lang="en-US" sz="2000" dirty="0">
                <a:latin typeface="Times New Roman" pitchFamily="18" charset="0"/>
                <a:cs typeface="Times New Roman" pitchFamily="18" charset="0"/>
              </a:rPr>
              <a:t>("c = " + c); </a:t>
            </a:r>
          </a:p>
          <a:p>
            <a:pPr lvl="1" algn="just">
              <a:lnSpc>
                <a:spcPct val="150000"/>
              </a:lnSpc>
              <a:spcBef>
                <a:spcPts val="0"/>
              </a:spcBef>
              <a:buNone/>
            </a:pPr>
            <a:r>
              <a:rPr lang="en-US" sz="2000" dirty="0">
                <a:latin typeface="Times New Roman" pitchFamily="18" charset="0"/>
                <a:cs typeface="Times New Roman" pitchFamily="18" charset="0"/>
              </a:rPr>
              <a:t>  } </a:t>
            </a:r>
            <a:r>
              <a:rPr lang="en-US" sz="2000" dirty="0" smtClean="0">
                <a:latin typeface="Times New Roman" pitchFamily="18" charset="0"/>
                <a:cs typeface="Times New Roman" pitchFamily="18" charset="0"/>
              </a:rPr>
              <a:t>		}  </a:t>
            </a:r>
            <a:endParaRPr lang="en-US" sz="2000" dirty="0">
              <a:latin typeface="Times New Roman" pitchFamily="18" charset="0"/>
              <a:cs typeface="Times New Roman" pitchFamily="18" charset="0"/>
            </a:endParaRPr>
          </a:p>
          <a:p>
            <a:pPr marL="0" indent="0" algn="just">
              <a:lnSpc>
                <a:spcPct val="150000"/>
              </a:lnSpc>
              <a:spcBef>
                <a:spcPts val="0"/>
              </a:spcBef>
              <a:buNone/>
            </a:pPr>
            <a:endParaRPr lang="en-US" sz="2000" dirty="0">
              <a:latin typeface="Times New Roman" pitchFamily="18" charset="0"/>
              <a:cs typeface="Times New Roman" pitchFamily="18" charset="0"/>
            </a:endParaRPr>
          </a:p>
          <a:p>
            <a:pPr marL="0" indent="0" algn="just">
              <a:lnSpc>
                <a:spcPct val="150000"/>
              </a:lnSpc>
              <a:spcBef>
                <a:spcPts val="0"/>
              </a:spcBef>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118</a:t>
            </a:fld>
            <a:endParaRPr lang="en-US"/>
          </a:p>
        </p:txBody>
      </p:sp>
    </p:spTree>
    <p:extLst>
      <p:ext uri="{BB962C8B-B14F-4D97-AF65-F5344CB8AC3E}">
        <p14:creationId xmlns:p14="http://schemas.microsoft.com/office/powerpoint/2010/main" val="21088702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2800" b="1" dirty="0">
                <a:solidFill>
                  <a:srgbClr val="0000FF"/>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 Increment </a:t>
            </a:r>
            <a:r>
              <a:rPr lang="en-US" sz="2800" b="1" dirty="0">
                <a:solidFill>
                  <a:srgbClr val="0000FF"/>
                </a:solidFill>
                <a:latin typeface="Times New Roman" pitchFamily="18" charset="0"/>
                <a:cs typeface="Times New Roman" pitchFamily="18" charset="0"/>
              </a:rPr>
              <a:t>and Decrement </a:t>
            </a:r>
          </a:p>
        </p:txBody>
      </p:sp>
      <p:sp>
        <p:nvSpPr>
          <p:cNvPr id="3" name="Content Placeholder 2"/>
          <p:cNvSpPr>
            <a:spLocks noGrp="1"/>
          </p:cNvSpPr>
          <p:nvPr>
            <p:ph idx="1"/>
          </p:nvPr>
        </p:nvSpPr>
        <p:spPr>
          <a:xfrm>
            <a:off x="188685" y="381000"/>
            <a:ext cx="11872685" cy="6477000"/>
          </a:xfrm>
        </p:spPr>
        <p:txBody>
          <a:bodyPr>
            <a:noAutofit/>
          </a:bodyPr>
          <a:lstStyle/>
          <a:p>
            <a:pPr algn="just">
              <a:lnSpc>
                <a:spcPct val="150000"/>
              </a:lnSpc>
              <a:spcBef>
                <a:spcPts val="0"/>
              </a:spcBef>
              <a:buFont typeface="Wingdings" pitchFamily="2" charset="2"/>
              <a:buChar char="Ø"/>
            </a:pPr>
            <a:r>
              <a:rPr lang="en-US" sz="2500" dirty="0">
                <a:latin typeface="Times New Roman" pitchFamily="18" charset="0"/>
                <a:cs typeface="Times New Roman" pitchFamily="18" charset="0"/>
              </a:rPr>
              <a:t>The </a:t>
            </a:r>
            <a:r>
              <a:rPr lang="en-US" sz="2500" b="1" i="1" dirty="0">
                <a:solidFill>
                  <a:srgbClr val="0000FF"/>
                </a:solidFill>
                <a:latin typeface="Times New Roman" pitchFamily="18" charset="0"/>
                <a:cs typeface="Times New Roman" pitchFamily="18" charset="0"/>
              </a:rPr>
              <a:t>++ and the - - </a:t>
            </a:r>
            <a:r>
              <a:rPr lang="en-US" sz="2500" dirty="0">
                <a:latin typeface="Times New Roman" pitchFamily="18" charset="0"/>
                <a:cs typeface="Times New Roman" pitchFamily="18" charset="0"/>
              </a:rPr>
              <a:t>are Java's </a:t>
            </a:r>
            <a:r>
              <a:rPr lang="en-US" sz="2500" b="1" i="1" dirty="0">
                <a:solidFill>
                  <a:srgbClr val="D60093"/>
                </a:solidFill>
                <a:latin typeface="Times New Roman" pitchFamily="18" charset="0"/>
                <a:cs typeface="Times New Roman" pitchFamily="18" charset="0"/>
              </a:rPr>
              <a:t>increment and decrement operators</a:t>
            </a:r>
            <a:r>
              <a:rPr lang="en-US" sz="25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The </a:t>
            </a:r>
            <a:r>
              <a:rPr lang="en-US" sz="2500" b="1" i="1" dirty="0">
                <a:solidFill>
                  <a:srgbClr val="0000FF"/>
                </a:solidFill>
                <a:latin typeface="Times New Roman" pitchFamily="18" charset="0"/>
                <a:cs typeface="Times New Roman" pitchFamily="18" charset="0"/>
              </a:rPr>
              <a:t>increment operator</a:t>
            </a:r>
            <a:r>
              <a:rPr lang="en-US" sz="2500" dirty="0">
                <a:latin typeface="Times New Roman" pitchFamily="18" charset="0"/>
                <a:cs typeface="Times New Roman" pitchFamily="18" charset="0"/>
              </a:rPr>
              <a:t> </a:t>
            </a:r>
            <a:r>
              <a:rPr lang="en-US" sz="2500" b="1" i="1" dirty="0">
                <a:solidFill>
                  <a:srgbClr val="D60093"/>
                </a:solidFill>
                <a:latin typeface="Times New Roman" pitchFamily="18" charset="0"/>
                <a:cs typeface="Times New Roman" pitchFamily="18" charset="0"/>
              </a:rPr>
              <a:t>increases its operand by one</a:t>
            </a:r>
            <a:r>
              <a:rPr lang="en-US" sz="25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The </a:t>
            </a:r>
            <a:r>
              <a:rPr lang="en-US" sz="2500" b="1" i="1" dirty="0">
                <a:solidFill>
                  <a:srgbClr val="0000FF"/>
                </a:solidFill>
                <a:latin typeface="Times New Roman" pitchFamily="18" charset="0"/>
                <a:cs typeface="Times New Roman" pitchFamily="18" charset="0"/>
              </a:rPr>
              <a:t>decrement operator </a:t>
            </a:r>
            <a:r>
              <a:rPr lang="en-US" sz="2500" b="1" i="1" dirty="0">
                <a:solidFill>
                  <a:srgbClr val="D60093"/>
                </a:solidFill>
                <a:latin typeface="Times New Roman" pitchFamily="18" charset="0"/>
                <a:cs typeface="Times New Roman" pitchFamily="18" charset="0"/>
              </a:rPr>
              <a:t>decreases its operand by one</a:t>
            </a:r>
            <a:r>
              <a:rPr lang="en-US" sz="25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For example, this statement:  </a:t>
            </a:r>
            <a:r>
              <a:rPr lang="en-US" sz="2500" b="1" i="1" dirty="0">
                <a:solidFill>
                  <a:srgbClr val="0000FF"/>
                </a:solidFill>
                <a:latin typeface="Times New Roman" pitchFamily="18" charset="0"/>
                <a:cs typeface="Times New Roman" pitchFamily="18" charset="0"/>
              </a:rPr>
              <a:t>x = x + 1;      </a:t>
            </a:r>
            <a:r>
              <a:rPr lang="en-US" sz="2500" dirty="0">
                <a:latin typeface="Times New Roman" pitchFamily="18" charset="0"/>
                <a:cs typeface="Times New Roman" pitchFamily="18" charset="0"/>
              </a:rPr>
              <a:t>can be rewritten like this by use of the increment operator:    </a:t>
            </a:r>
            <a:r>
              <a:rPr lang="en-US" sz="2500" b="1" i="1" dirty="0">
                <a:solidFill>
                  <a:srgbClr val="0000FF"/>
                </a:solidFill>
                <a:latin typeface="Times New Roman" pitchFamily="18" charset="0"/>
                <a:cs typeface="Times New Roman" pitchFamily="18" charset="0"/>
              </a:rPr>
              <a:t> x++;      </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Similarly, this statement: </a:t>
            </a:r>
            <a:r>
              <a:rPr lang="en-US" sz="2500" b="1" i="1" dirty="0">
                <a:solidFill>
                  <a:srgbClr val="0000FF"/>
                </a:solidFill>
                <a:latin typeface="Times New Roman" pitchFamily="18" charset="0"/>
                <a:cs typeface="Times New Roman" pitchFamily="18" charset="0"/>
              </a:rPr>
              <a:t>x = x - 1;</a:t>
            </a:r>
            <a:r>
              <a:rPr lang="en-US" sz="2500" dirty="0">
                <a:latin typeface="Times New Roman" pitchFamily="18" charset="0"/>
                <a:cs typeface="Times New Roman" pitchFamily="18" charset="0"/>
              </a:rPr>
              <a:t>   is equivalent to   </a:t>
            </a:r>
            <a:r>
              <a:rPr lang="en-US" sz="2500" b="1" i="1" dirty="0">
                <a:solidFill>
                  <a:srgbClr val="0000FF"/>
                </a:solidFill>
                <a:latin typeface="Times New Roman" pitchFamily="18" charset="0"/>
                <a:cs typeface="Times New Roman" pitchFamily="18" charset="0"/>
              </a:rPr>
              <a:t>x--; </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These operators are unique in that they can appear both in </a:t>
            </a:r>
            <a:r>
              <a:rPr lang="en-US" sz="2500" b="1" i="1" dirty="0">
                <a:solidFill>
                  <a:srgbClr val="0000FF"/>
                </a:solidFill>
                <a:latin typeface="Times New Roman" pitchFamily="18" charset="0"/>
                <a:cs typeface="Times New Roman" pitchFamily="18" charset="0"/>
              </a:rPr>
              <a:t>postfix form</a:t>
            </a:r>
            <a:r>
              <a:rPr lang="en-US" sz="2500" dirty="0">
                <a:latin typeface="Times New Roman" pitchFamily="18" charset="0"/>
                <a:cs typeface="Times New Roman" pitchFamily="18" charset="0"/>
              </a:rPr>
              <a:t>, where they </a:t>
            </a:r>
            <a:r>
              <a:rPr lang="en-US" sz="2500" b="1" i="1" dirty="0">
                <a:latin typeface="Times New Roman" pitchFamily="18" charset="0"/>
                <a:cs typeface="Times New Roman" pitchFamily="18" charset="0"/>
              </a:rPr>
              <a:t>follow the operand </a:t>
            </a:r>
            <a:r>
              <a:rPr lang="en-US" sz="2500" dirty="0">
                <a:latin typeface="Times New Roman" pitchFamily="18" charset="0"/>
                <a:cs typeface="Times New Roman" pitchFamily="18" charset="0"/>
              </a:rPr>
              <a:t>as just shown, and </a:t>
            </a:r>
            <a:r>
              <a:rPr lang="en-US" sz="2500" b="1" i="1" dirty="0">
                <a:solidFill>
                  <a:srgbClr val="0000FF"/>
                </a:solidFill>
                <a:latin typeface="Times New Roman" pitchFamily="18" charset="0"/>
                <a:cs typeface="Times New Roman" pitchFamily="18" charset="0"/>
              </a:rPr>
              <a:t>prefix form</a:t>
            </a:r>
            <a:r>
              <a:rPr lang="en-US" sz="2500" dirty="0">
                <a:latin typeface="Times New Roman" pitchFamily="18" charset="0"/>
                <a:cs typeface="Times New Roman" pitchFamily="18" charset="0"/>
              </a:rPr>
              <a:t>, where they </a:t>
            </a:r>
            <a:r>
              <a:rPr lang="en-US" sz="2500" b="1" i="1" dirty="0">
                <a:latin typeface="Times New Roman" pitchFamily="18" charset="0"/>
                <a:cs typeface="Times New Roman" pitchFamily="18" charset="0"/>
              </a:rPr>
              <a:t>precede the operand</a:t>
            </a:r>
            <a:r>
              <a:rPr lang="en-US" sz="25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In the </a:t>
            </a:r>
            <a:r>
              <a:rPr lang="en-US" sz="2500" b="1" i="1" dirty="0">
                <a:latin typeface="Times New Roman" pitchFamily="18" charset="0"/>
                <a:cs typeface="Times New Roman" pitchFamily="18" charset="0"/>
              </a:rPr>
              <a:t>foregoing examples, </a:t>
            </a:r>
            <a:r>
              <a:rPr lang="en-US" sz="2500" dirty="0">
                <a:latin typeface="Times New Roman" pitchFamily="18" charset="0"/>
                <a:cs typeface="Times New Roman" pitchFamily="18" charset="0"/>
              </a:rPr>
              <a:t>there is no difference between the prefix and postfix forms. </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However, when the </a:t>
            </a:r>
            <a:r>
              <a:rPr lang="en-US" sz="2500" b="1" i="1" dirty="0">
                <a:latin typeface="Times New Roman" pitchFamily="18" charset="0"/>
                <a:cs typeface="Times New Roman" pitchFamily="18" charset="0"/>
              </a:rPr>
              <a:t>increment and/or decrement operators are part of a larger expression</a:t>
            </a:r>
            <a:r>
              <a:rPr lang="en-US" sz="2500" dirty="0">
                <a:latin typeface="Times New Roman" pitchFamily="18" charset="0"/>
                <a:cs typeface="Times New Roman" pitchFamily="18" charset="0"/>
              </a:rPr>
              <a:t>, then a subtle, yet powerful, difference between these two forms appears. </a:t>
            </a:r>
          </a:p>
          <a:p>
            <a:pPr algn="just">
              <a:lnSpc>
                <a:spcPct val="150000"/>
              </a:lnSpc>
              <a:spcBef>
                <a:spcPts val="0"/>
              </a:spcBef>
              <a:buFont typeface="Wingdings" pitchFamily="2" charset="2"/>
              <a:buChar char="§"/>
            </a:pPr>
            <a:endParaRPr lang="en-US" sz="2500" dirty="0">
              <a:latin typeface="Times New Roman" pitchFamily="18" charset="0"/>
              <a:cs typeface="Times New Roman" pitchFamily="18" charset="0"/>
            </a:endParaRPr>
          </a:p>
          <a:p>
            <a:pPr algn="just">
              <a:lnSpc>
                <a:spcPct val="150000"/>
              </a:lnSpc>
              <a:spcBef>
                <a:spcPts val="0"/>
              </a:spcBef>
              <a:buNone/>
            </a:pP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119</a:t>
            </a:fld>
            <a:endParaRPr lang="en-US"/>
          </a:p>
        </p:txBody>
      </p:sp>
    </p:spTree>
    <p:extLst>
      <p:ext uri="{BB962C8B-B14F-4D97-AF65-F5344CB8AC3E}">
        <p14:creationId xmlns:p14="http://schemas.microsoft.com/office/powerpoint/2010/main" val="392520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3888F6-1E58-47C1-8F5E-9D1A28900A37}" type="slidenum">
              <a:rPr lang="en-US" altLang="en-US" sz="1200">
                <a:solidFill>
                  <a:srgbClr val="898989"/>
                </a:solidFill>
              </a:rPr>
              <a:pPr>
                <a:spcBef>
                  <a:spcPct val="0"/>
                </a:spcBef>
                <a:buFontTx/>
                <a:buNone/>
              </a:pPr>
              <a:t>12</a:t>
            </a:fld>
            <a:endParaRPr lang="en-US" altLang="en-US" sz="1200">
              <a:solidFill>
                <a:srgbClr val="898989"/>
              </a:solidFill>
            </a:endParaRPr>
          </a:p>
        </p:txBody>
      </p:sp>
      <p:pic>
        <p:nvPicPr>
          <p:cNvPr id="870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
            <a:ext cx="8858250" cy="677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73287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2800" b="1" dirty="0">
                <a:solidFill>
                  <a:srgbClr val="0000FF"/>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 Increment </a:t>
            </a:r>
            <a:r>
              <a:rPr lang="en-US" sz="2800" b="1" dirty="0">
                <a:solidFill>
                  <a:srgbClr val="0000FF"/>
                </a:solidFill>
                <a:latin typeface="Times New Roman" pitchFamily="18" charset="0"/>
                <a:cs typeface="Times New Roman" pitchFamily="18" charset="0"/>
              </a:rPr>
              <a:t>and </a:t>
            </a:r>
            <a:r>
              <a:rPr lang="en-US" sz="2800" b="1" dirty="0" smtClean="0">
                <a:solidFill>
                  <a:srgbClr val="0000FF"/>
                </a:solidFill>
                <a:latin typeface="Times New Roman" pitchFamily="18" charset="0"/>
                <a:cs typeface="Times New Roman" pitchFamily="18" charset="0"/>
              </a:rPr>
              <a:t>Decrement continued </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 y="381000"/>
            <a:ext cx="12061370" cy="6477000"/>
          </a:xfrm>
        </p:spPr>
        <p:txBody>
          <a:bodyPr>
            <a:noAutofit/>
          </a:bodyPr>
          <a:lstStyle/>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However</a:t>
            </a:r>
            <a:r>
              <a:rPr lang="en-US" sz="2600" dirty="0">
                <a:latin typeface="Times New Roman" pitchFamily="18" charset="0"/>
                <a:cs typeface="Times New Roman" pitchFamily="18" charset="0"/>
              </a:rPr>
              <a:t>, when the </a:t>
            </a:r>
            <a:r>
              <a:rPr lang="en-US" sz="2600" b="1" i="1" dirty="0">
                <a:latin typeface="Times New Roman" pitchFamily="18" charset="0"/>
                <a:cs typeface="Times New Roman" pitchFamily="18" charset="0"/>
              </a:rPr>
              <a:t>increment and/or decrement operators are part of a larger expression</a:t>
            </a:r>
            <a:r>
              <a:rPr lang="en-US" sz="2600" dirty="0">
                <a:latin typeface="Times New Roman" pitchFamily="18" charset="0"/>
                <a:cs typeface="Times New Roman" pitchFamily="18" charset="0"/>
              </a:rPr>
              <a:t>, then a subtle, yet powerful, difference between these two forms appears. </a:t>
            </a:r>
            <a:endParaRPr lang="en-US" sz="26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In the </a:t>
            </a:r>
            <a:r>
              <a:rPr lang="en-US" sz="2600" b="1" i="1" dirty="0">
                <a:solidFill>
                  <a:srgbClr val="0000FF"/>
                </a:solidFill>
                <a:latin typeface="Times New Roman" pitchFamily="18" charset="0"/>
                <a:cs typeface="Times New Roman" pitchFamily="18" charset="0"/>
              </a:rPr>
              <a:t>prefix form</a:t>
            </a:r>
            <a:r>
              <a:rPr lang="en-US" sz="2600" dirty="0">
                <a:latin typeface="Times New Roman" pitchFamily="18" charset="0"/>
                <a:cs typeface="Times New Roman" pitchFamily="18" charset="0"/>
              </a:rPr>
              <a:t>, the </a:t>
            </a:r>
            <a:r>
              <a:rPr lang="en-US" sz="2600" b="1" i="1" dirty="0">
                <a:latin typeface="Times New Roman" pitchFamily="18" charset="0"/>
                <a:cs typeface="Times New Roman" pitchFamily="18" charset="0"/>
              </a:rPr>
              <a:t>operand is incremented or decremented</a:t>
            </a:r>
            <a:r>
              <a:rPr lang="en-US" sz="2600" dirty="0">
                <a:latin typeface="Times New Roman" pitchFamily="18" charset="0"/>
                <a:cs typeface="Times New Roman" pitchFamily="18" charset="0"/>
              </a:rPr>
              <a:t> before the </a:t>
            </a:r>
            <a:r>
              <a:rPr lang="en-US" sz="2600" b="1" i="1" dirty="0">
                <a:latin typeface="Times New Roman" pitchFamily="18" charset="0"/>
                <a:cs typeface="Times New Roman" pitchFamily="18" charset="0"/>
              </a:rPr>
              <a:t>value is obtained for use in the expression.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In </a:t>
            </a:r>
            <a:r>
              <a:rPr lang="en-US" sz="2600" b="1" i="1" dirty="0">
                <a:solidFill>
                  <a:srgbClr val="0000FF"/>
                </a:solidFill>
                <a:latin typeface="Times New Roman" pitchFamily="18" charset="0"/>
                <a:cs typeface="Times New Roman" pitchFamily="18" charset="0"/>
              </a:rPr>
              <a:t>postfix form</a:t>
            </a:r>
            <a:r>
              <a:rPr lang="en-US" sz="2600" dirty="0">
                <a:latin typeface="Times New Roman" pitchFamily="18" charset="0"/>
                <a:cs typeface="Times New Roman" pitchFamily="18" charset="0"/>
              </a:rPr>
              <a:t>, the previous value is obtained for use in the expression, and then the operand is modified.</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 For example:  x = 42; </a:t>
            </a:r>
          </a:p>
          <a:p>
            <a:pPr lvl="1" algn="just">
              <a:lnSpc>
                <a:spcPct val="150000"/>
              </a:lnSpc>
              <a:spcBef>
                <a:spcPts val="0"/>
              </a:spcBef>
              <a:buNone/>
            </a:pPr>
            <a:r>
              <a:rPr lang="en-US" sz="2600" dirty="0">
                <a:latin typeface="Times New Roman" pitchFamily="18" charset="0"/>
                <a:cs typeface="Times New Roman" pitchFamily="18" charset="0"/>
              </a:rPr>
              <a:t>			    y = ++x;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In this case, </a:t>
            </a:r>
            <a:r>
              <a:rPr lang="en-US" sz="2600" b="1" i="1" dirty="0">
                <a:solidFill>
                  <a:srgbClr val="0000FF"/>
                </a:solidFill>
                <a:latin typeface="Times New Roman" pitchFamily="18" charset="0"/>
                <a:cs typeface="Times New Roman" pitchFamily="18" charset="0"/>
              </a:rPr>
              <a:t>y is set to 43 as you would expect</a:t>
            </a:r>
            <a:r>
              <a:rPr lang="en-US" sz="2600" dirty="0">
                <a:latin typeface="Times New Roman" pitchFamily="18" charset="0"/>
                <a:cs typeface="Times New Roman" pitchFamily="18" charset="0"/>
              </a:rPr>
              <a:t>, because the </a:t>
            </a:r>
            <a:r>
              <a:rPr lang="en-US" sz="2600" b="1" i="1" dirty="0">
                <a:latin typeface="Times New Roman" pitchFamily="18" charset="0"/>
                <a:cs typeface="Times New Roman" pitchFamily="18" charset="0"/>
              </a:rPr>
              <a:t>increment occurs before x is assigned to y</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Thus, the line y = ++x; is the equivalent of these two statements: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120</a:t>
            </a:fld>
            <a:endParaRPr lang="en-US"/>
          </a:p>
        </p:txBody>
      </p:sp>
    </p:spTree>
    <p:extLst>
      <p:ext uri="{BB962C8B-B14F-4D97-AF65-F5344CB8AC3E}">
        <p14:creationId xmlns:p14="http://schemas.microsoft.com/office/powerpoint/2010/main" val="33167605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2800" b="1" dirty="0">
                <a:solidFill>
                  <a:srgbClr val="0000FF"/>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4. Increment </a:t>
            </a:r>
            <a:r>
              <a:rPr lang="en-US" sz="2800" b="1" dirty="0">
                <a:solidFill>
                  <a:srgbClr val="0000FF"/>
                </a:solidFill>
                <a:latin typeface="Times New Roman" pitchFamily="18" charset="0"/>
                <a:cs typeface="Times New Roman" pitchFamily="18" charset="0"/>
              </a:rPr>
              <a:t>and </a:t>
            </a:r>
            <a:r>
              <a:rPr lang="en-US" sz="2800" b="1" dirty="0" smtClean="0">
                <a:solidFill>
                  <a:srgbClr val="0000FF"/>
                </a:solidFill>
                <a:latin typeface="Times New Roman" pitchFamily="18" charset="0"/>
                <a:cs typeface="Times New Roman" pitchFamily="18" charset="0"/>
              </a:rPr>
              <a:t>Decrement continued </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88685" y="381000"/>
            <a:ext cx="11872685" cy="6477000"/>
          </a:xfrm>
        </p:spPr>
        <p:txBody>
          <a:bodyPr>
            <a:noAutofit/>
          </a:bodyPr>
          <a:lstStyle/>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Thus</a:t>
            </a:r>
            <a:r>
              <a:rPr lang="en-US" sz="2600" dirty="0">
                <a:latin typeface="Times New Roman" pitchFamily="18" charset="0"/>
                <a:cs typeface="Times New Roman" pitchFamily="18" charset="0"/>
              </a:rPr>
              <a:t>, the line y = ++x; is the equivalent of these two statements: </a:t>
            </a:r>
          </a:p>
          <a:p>
            <a:pPr lvl="1" algn="just">
              <a:lnSpc>
                <a:spcPct val="150000"/>
              </a:lnSpc>
              <a:spcBef>
                <a:spcPts val="0"/>
              </a:spcBef>
              <a:buNone/>
            </a:pPr>
            <a:r>
              <a:rPr lang="en-US" sz="2600" b="1" dirty="0">
                <a:latin typeface="Times New Roman" pitchFamily="18" charset="0"/>
                <a:cs typeface="Times New Roman" pitchFamily="18" charset="0"/>
              </a:rPr>
              <a:t>x = x + 1; </a:t>
            </a:r>
          </a:p>
          <a:p>
            <a:pPr lvl="1" algn="just">
              <a:lnSpc>
                <a:spcPct val="150000"/>
              </a:lnSpc>
              <a:spcBef>
                <a:spcPts val="0"/>
              </a:spcBef>
              <a:buNone/>
            </a:pPr>
            <a:r>
              <a:rPr lang="en-US" sz="2600" b="1" dirty="0">
                <a:latin typeface="Times New Roman" pitchFamily="18" charset="0"/>
                <a:cs typeface="Times New Roman" pitchFamily="18" charset="0"/>
              </a:rPr>
              <a:t>y = x; </a:t>
            </a:r>
          </a:p>
          <a:p>
            <a:pPr algn="just">
              <a:lnSpc>
                <a:spcPct val="150000"/>
              </a:lnSpc>
              <a:spcBef>
                <a:spcPts val="0"/>
              </a:spcBef>
              <a:buFont typeface="Wingdings" pitchFamily="2" charset="2"/>
              <a:buChar char="§"/>
            </a:pPr>
            <a:r>
              <a:rPr lang="en-US" sz="2600" b="1" i="1" dirty="0">
                <a:latin typeface="Times New Roman" pitchFamily="18" charset="0"/>
                <a:cs typeface="Times New Roman" pitchFamily="18" charset="0"/>
              </a:rPr>
              <a:t>However, when written like this,      </a:t>
            </a:r>
          </a:p>
          <a:p>
            <a:pPr lvl="1" algn="just">
              <a:lnSpc>
                <a:spcPct val="150000"/>
              </a:lnSpc>
              <a:spcBef>
                <a:spcPts val="0"/>
              </a:spcBef>
              <a:buNone/>
            </a:pPr>
            <a:r>
              <a:rPr lang="en-US" sz="2600" dirty="0">
                <a:latin typeface="Times New Roman" pitchFamily="18" charset="0"/>
                <a:cs typeface="Times New Roman" pitchFamily="18" charset="0"/>
              </a:rPr>
              <a:t>x = 42; </a:t>
            </a:r>
          </a:p>
          <a:p>
            <a:pPr marL="60325" lvl="1" indent="0" algn="just">
              <a:lnSpc>
                <a:spcPct val="150000"/>
              </a:lnSpc>
              <a:spcBef>
                <a:spcPts val="0"/>
              </a:spcBef>
              <a:buNone/>
            </a:pPr>
            <a:r>
              <a:rPr lang="en-US" sz="2600" dirty="0">
                <a:latin typeface="Times New Roman" pitchFamily="18" charset="0"/>
                <a:cs typeface="Times New Roman" pitchFamily="18" charset="0"/>
              </a:rPr>
              <a:t>     y = x++;  the </a:t>
            </a:r>
            <a:r>
              <a:rPr lang="en-US" sz="2600" b="1" i="1" dirty="0">
                <a:latin typeface="Times New Roman" pitchFamily="18" charset="0"/>
                <a:cs typeface="Times New Roman" pitchFamily="18" charset="0"/>
              </a:rPr>
              <a:t>value of x is obtained before the increment operator is executed</a:t>
            </a:r>
            <a:r>
              <a:rPr lang="en-US" sz="2600" dirty="0">
                <a:latin typeface="Times New Roman" pitchFamily="18" charset="0"/>
                <a:cs typeface="Times New Roman" pitchFamily="18" charset="0"/>
              </a:rPr>
              <a:t>, so the value of </a:t>
            </a:r>
            <a:r>
              <a:rPr lang="en-US" sz="2600" b="1" i="1" dirty="0">
                <a:solidFill>
                  <a:srgbClr val="0000FF"/>
                </a:solidFill>
                <a:latin typeface="Times New Roman" pitchFamily="18" charset="0"/>
                <a:cs typeface="Times New Roman" pitchFamily="18" charset="0"/>
              </a:rPr>
              <a:t>y is 42</a:t>
            </a:r>
            <a:r>
              <a:rPr lang="en-US" sz="2600" dirty="0">
                <a:latin typeface="Times New Roman" pitchFamily="18" charset="0"/>
                <a:cs typeface="Times New Roman" pitchFamily="18" charset="0"/>
              </a:rPr>
              <a:t>. Of course, in both cases </a:t>
            </a:r>
            <a:r>
              <a:rPr lang="en-US" sz="2600" b="1" i="1" dirty="0">
                <a:solidFill>
                  <a:srgbClr val="0000FF"/>
                </a:solidFill>
                <a:latin typeface="Times New Roman" pitchFamily="18" charset="0"/>
                <a:cs typeface="Times New Roman" pitchFamily="18" charset="0"/>
              </a:rPr>
              <a:t>x is set to 43</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Here, the line y = x++; is the equivalent of these two statements:  </a:t>
            </a:r>
          </a:p>
          <a:p>
            <a:pPr lvl="1" algn="just">
              <a:lnSpc>
                <a:spcPct val="150000"/>
              </a:lnSpc>
              <a:spcBef>
                <a:spcPts val="0"/>
              </a:spcBef>
              <a:buNone/>
            </a:pPr>
            <a:r>
              <a:rPr lang="en-US" sz="2600" dirty="0">
                <a:latin typeface="Times New Roman" pitchFamily="18" charset="0"/>
                <a:cs typeface="Times New Roman" pitchFamily="18" charset="0"/>
              </a:rPr>
              <a:t>y = x; </a:t>
            </a:r>
          </a:p>
          <a:p>
            <a:pPr lvl="1" algn="just">
              <a:lnSpc>
                <a:spcPct val="150000"/>
              </a:lnSpc>
              <a:spcBef>
                <a:spcPts val="0"/>
              </a:spcBef>
              <a:buNone/>
            </a:pPr>
            <a:r>
              <a:rPr lang="en-US" sz="2600" dirty="0">
                <a:latin typeface="Times New Roman" pitchFamily="18" charset="0"/>
                <a:cs typeface="Times New Roman" pitchFamily="18" charset="0"/>
              </a:rPr>
              <a:t>x = x + 1; </a:t>
            </a:r>
          </a:p>
          <a:p>
            <a:pPr marL="0" indent="0"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121</a:t>
            </a:fld>
            <a:endParaRPr lang="en-US"/>
          </a:p>
        </p:txBody>
      </p:sp>
    </p:spTree>
    <p:extLst>
      <p:ext uri="{BB962C8B-B14F-4D97-AF65-F5344CB8AC3E}">
        <p14:creationId xmlns:p14="http://schemas.microsoft.com/office/powerpoint/2010/main" val="33655288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2800" b="1" dirty="0">
                <a:solidFill>
                  <a:srgbClr val="0000FF"/>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Example </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88686" y="381000"/>
            <a:ext cx="11872684" cy="6440714"/>
          </a:xfrm>
        </p:spPr>
        <p:txBody>
          <a:bodyPr>
            <a:noAutofit/>
          </a:bodyPr>
          <a:lstStyle/>
          <a:p>
            <a:pPr lvl="1">
              <a:lnSpc>
                <a:spcPct val="150000"/>
              </a:lnSpc>
              <a:spcBef>
                <a:spcPts val="0"/>
              </a:spcBef>
              <a:buNone/>
            </a:pPr>
            <a:r>
              <a:rPr lang="en-US" sz="1800" dirty="0">
                <a:latin typeface="Times New Roman" pitchFamily="18" charset="0"/>
                <a:cs typeface="Times New Roman" pitchFamily="18" charset="0"/>
              </a:rPr>
              <a:t>// Demonstrate Increment Operator</a:t>
            </a:r>
          </a:p>
          <a:p>
            <a:pPr lvl="1">
              <a:lnSpc>
                <a:spcPct val="150000"/>
              </a:lnSpc>
              <a:spcBef>
                <a:spcPts val="0"/>
              </a:spcBef>
              <a:buNone/>
            </a:pPr>
            <a:r>
              <a:rPr lang="en-US" sz="1800" dirty="0">
                <a:latin typeface="Times New Roman" pitchFamily="18" charset="0"/>
                <a:cs typeface="Times New Roman" pitchFamily="18" charset="0"/>
              </a:rPr>
              <a:t>class </a:t>
            </a:r>
            <a:r>
              <a:rPr lang="en-US" sz="1800" dirty="0" err="1">
                <a:latin typeface="Times New Roman" pitchFamily="18" charset="0"/>
                <a:cs typeface="Times New Roman" pitchFamily="18" charset="0"/>
              </a:rPr>
              <a:t>IncrementOperator</a:t>
            </a:r>
            <a:r>
              <a:rPr lang="en-US" sz="1800" dirty="0">
                <a:latin typeface="Times New Roman" pitchFamily="18" charset="0"/>
                <a:cs typeface="Times New Roman" pitchFamily="18" charset="0"/>
              </a:rPr>
              <a:t> { </a:t>
            </a:r>
          </a:p>
          <a:p>
            <a:pPr lvl="1">
              <a:lnSpc>
                <a:spcPct val="150000"/>
              </a:lnSpc>
              <a:spcBef>
                <a:spcPts val="0"/>
              </a:spcBef>
              <a:buNone/>
            </a:pPr>
            <a:r>
              <a:rPr lang="en-US" sz="1800" dirty="0">
                <a:latin typeface="Times New Roman" pitchFamily="18" charset="0"/>
                <a:cs typeface="Times New Roman" pitchFamily="18" charset="0"/>
              </a:rPr>
              <a:t>  public static void main(String </a:t>
            </a:r>
            <a:r>
              <a:rPr lang="en-US" sz="1800" dirty="0" err="1">
                <a:latin typeface="Times New Roman" pitchFamily="18" charset="0"/>
                <a:cs typeface="Times New Roman" pitchFamily="18" charset="0"/>
              </a:rPr>
              <a:t>args</a:t>
            </a:r>
            <a:r>
              <a:rPr lang="en-US" sz="1800" dirty="0">
                <a:latin typeface="Times New Roman" pitchFamily="18" charset="0"/>
                <a:cs typeface="Times New Roman" pitchFamily="18" charset="0"/>
              </a:rPr>
              <a:t>[]) { </a:t>
            </a:r>
          </a:p>
          <a:p>
            <a:pPr lvl="1">
              <a:lnSpc>
                <a:spcPct val="150000"/>
              </a:lnSpc>
              <a:spcBef>
                <a:spcPts val="0"/>
              </a:spcBef>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 = 1; </a:t>
            </a:r>
          </a:p>
          <a:p>
            <a:pPr lvl="1">
              <a:lnSpc>
                <a:spcPct val="150000"/>
              </a:lnSpc>
              <a:spcBef>
                <a:spcPts val="0"/>
              </a:spcBef>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b = 2; </a:t>
            </a:r>
          </a:p>
          <a:p>
            <a:pPr lvl="1">
              <a:lnSpc>
                <a:spcPct val="150000"/>
              </a:lnSpc>
              <a:spcBef>
                <a:spcPts val="0"/>
              </a:spcBef>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c; </a:t>
            </a:r>
          </a:p>
          <a:p>
            <a:pPr lvl="1">
              <a:lnSpc>
                <a:spcPct val="150000"/>
              </a:lnSpc>
              <a:spcBef>
                <a:spcPts val="0"/>
              </a:spcBef>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d; </a:t>
            </a:r>
          </a:p>
          <a:p>
            <a:pPr lvl="1">
              <a:lnSpc>
                <a:spcPct val="150000"/>
              </a:lnSpc>
              <a:spcBef>
                <a:spcPts val="0"/>
              </a:spcBef>
              <a:buNone/>
            </a:pPr>
            <a:r>
              <a:rPr lang="en-US" sz="1800" dirty="0">
                <a:latin typeface="Times New Roman" pitchFamily="18" charset="0"/>
                <a:cs typeface="Times New Roman" pitchFamily="18" charset="0"/>
              </a:rPr>
              <a:t>    c = ++b; </a:t>
            </a:r>
          </a:p>
          <a:p>
            <a:pPr lvl="1">
              <a:lnSpc>
                <a:spcPct val="150000"/>
              </a:lnSpc>
              <a:spcBef>
                <a:spcPts val="0"/>
              </a:spcBef>
              <a:buNone/>
            </a:pPr>
            <a:r>
              <a:rPr lang="en-US" sz="1800" dirty="0">
                <a:latin typeface="Times New Roman" pitchFamily="18" charset="0"/>
                <a:cs typeface="Times New Roman" pitchFamily="18" charset="0"/>
              </a:rPr>
              <a:t>    d = a++; </a:t>
            </a:r>
          </a:p>
          <a:p>
            <a:pPr lvl="1">
              <a:lnSpc>
                <a:spcPct val="150000"/>
              </a:lnSpc>
              <a:spcBef>
                <a:spcPts val="0"/>
              </a:spcBef>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a:t>
            </a:r>
            <a:r>
              <a:rPr lang="en-US" sz="1800" dirty="0">
                <a:latin typeface="Times New Roman" pitchFamily="18" charset="0"/>
                <a:cs typeface="Times New Roman" pitchFamily="18" charset="0"/>
              </a:rPr>
              <a:t>; </a:t>
            </a:r>
          </a:p>
          <a:p>
            <a:pPr lvl="1">
              <a:lnSpc>
                <a:spcPct val="150000"/>
              </a:lnSpc>
              <a:spcBef>
                <a:spcPts val="0"/>
              </a:spcBef>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("a = " + a); </a:t>
            </a:r>
          </a:p>
          <a:p>
            <a:pPr lvl="1">
              <a:lnSpc>
                <a:spcPct val="150000"/>
              </a:lnSpc>
              <a:spcBef>
                <a:spcPts val="0"/>
              </a:spcBef>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("b = " + b); </a:t>
            </a:r>
          </a:p>
          <a:p>
            <a:pPr lvl="1">
              <a:lnSpc>
                <a:spcPct val="150000"/>
              </a:lnSpc>
              <a:spcBef>
                <a:spcPts val="0"/>
              </a:spcBef>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("c = " + c); </a:t>
            </a:r>
          </a:p>
          <a:p>
            <a:pPr lvl="1">
              <a:lnSpc>
                <a:spcPct val="150000"/>
              </a:lnSpc>
              <a:spcBef>
                <a:spcPts val="0"/>
              </a:spcBef>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("d = " + d); </a:t>
            </a:r>
          </a:p>
          <a:p>
            <a:pPr lvl="1">
              <a:lnSpc>
                <a:spcPct val="150000"/>
              </a:lnSpc>
              <a:spcBef>
                <a:spcPts val="0"/>
              </a:spcBef>
              <a:buNone/>
            </a:pPr>
            <a:r>
              <a:rPr lang="en-US" sz="1800" dirty="0">
                <a:latin typeface="Times New Roman" pitchFamily="18" charset="0"/>
                <a:cs typeface="Times New Roman" pitchFamily="18" charset="0"/>
              </a:rPr>
              <a:t>  } </a:t>
            </a:r>
          </a:p>
          <a:p>
            <a:pPr lvl="1">
              <a:lnSpc>
                <a:spcPct val="150000"/>
              </a:lnSpc>
              <a:spcBef>
                <a:spcPts val="0"/>
              </a:spcBef>
              <a:buNone/>
            </a:pPr>
            <a:r>
              <a:rPr lang="en-US" sz="1800" dirty="0">
                <a:latin typeface="Times New Roman" pitchFamily="18" charset="0"/>
                <a:cs typeface="Times New Roman" pitchFamily="18" charset="0"/>
              </a:rPr>
              <a:t>}  </a:t>
            </a:r>
          </a:p>
          <a:p>
            <a:pPr marL="0" indent="0">
              <a:lnSpc>
                <a:spcPct val="150000"/>
              </a:lnSpc>
              <a:spcBef>
                <a:spcPts val="0"/>
              </a:spcBef>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122</a:t>
            </a:fld>
            <a:endParaRPr lang="en-US"/>
          </a:p>
        </p:txBody>
      </p:sp>
    </p:spTree>
    <p:extLst>
      <p:ext uri="{BB962C8B-B14F-4D97-AF65-F5344CB8AC3E}">
        <p14:creationId xmlns:p14="http://schemas.microsoft.com/office/powerpoint/2010/main" val="13005772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r>
              <a:rPr lang="en-US" sz="3200" b="1" dirty="0">
                <a:solidFill>
                  <a:srgbClr val="0000FF"/>
                </a:solidFill>
                <a:latin typeface="Times New Roman" pitchFamily="18" charset="0"/>
                <a:cs typeface="Times New Roman" pitchFamily="18" charset="0"/>
              </a:rPr>
              <a:t>2) Relational Operators</a:t>
            </a:r>
          </a:p>
        </p:txBody>
      </p:sp>
      <p:sp>
        <p:nvSpPr>
          <p:cNvPr id="3" name="Content Placeholder 2"/>
          <p:cNvSpPr>
            <a:spLocks noGrp="1"/>
          </p:cNvSpPr>
          <p:nvPr>
            <p:ph idx="1"/>
          </p:nvPr>
        </p:nvSpPr>
        <p:spPr>
          <a:xfrm>
            <a:off x="261257" y="304801"/>
            <a:ext cx="10406743" cy="2514600"/>
          </a:xfrm>
        </p:spPr>
        <p:txBody>
          <a:bodyPr>
            <a:normAutofit fontScale="85000" lnSpcReduction="10000"/>
          </a:bodyPr>
          <a:lstStyle/>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i="1" dirty="0">
                <a:solidFill>
                  <a:srgbClr val="0000FF"/>
                </a:solidFill>
                <a:latin typeface="Times New Roman" pitchFamily="18" charset="0"/>
                <a:cs typeface="Times New Roman" pitchFamily="18" charset="0"/>
              </a:rPr>
              <a:t>relational operators </a:t>
            </a:r>
            <a:r>
              <a:rPr lang="en-US" sz="2600" dirty="0">
                <a:latin typeface="Times New Roman" pitchFamily="18" charset="0"/>
                <a:cs typeface="Times New Roman" pitchFamily="18" charset="0"/>
              </a:rPr>
              <a:t>determine the </a:t>
            </a:r>
            <a:r>
              <a:rPr lang="en-US" sz="2600" b="1" i="1" dirty="0">
                <a:solidFill>
                  <a:srgbClr val="D60093"/>
                </a:solidFill>
                <a:latin typeface="Times New Roman" pitchFamily="18" charset="0"/>
                <a:cs typeface="Times New Roman" pitchFamily="18" charset="0"/>
              </a:rPr>
              <a:t>relationship that one operand has to the other</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Relational operators always produce a </a:t>
            </a:r>
            <a:r>
              <a:rPr lang="en-US" sz="2600" b="1" i="1" dirty="0">
                <a:solidFill>
                  <a:srgbClr val="0000FF"/>
                </a:solidFill>
                <a:latin typeface="Times New Roman" pitchFamily="18" charset="0"/>
                <a:cs typeface="Times New Roman" pitchFamily="18" charset="0"/>
              </a:rPr>
              <a:t>Boolean result</a:t>
            </a:r>
            <a:r>
              <a:rPr lang="en-US" sz="2600" dirty="0">
                <a:latin typeface="Times New Roman" pitchFamily="18" charset="0"/>
                <a:cs typeface="Times New Roman" pitchFamily="18" charset="0"/>
              </a:rPr>
              <a:t>.</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Specifically, they </a:t>
            </a:r>
            <a:r>
              <a:rPr lang="en-US" sz="2600" b="1" i="1" dirty="0">
                <a:latin typeface="Times New Roman" pitchFamily="18" charset="0"/>
                <a:cs typeface="Times New Roman" pitchFamily="18" charset="0"/>
              </a:rPr>
              <a:t>determine equality and ordering</a:t>
            </a:r>
            <a:r>
              <a:rPr lang="en-US" sz="2600" dirty="0">
                <a:latin typeface="Times New Roman" pitchFamily="18" charset="0"/>
                <a:cs typeface="Times New Roman" pitchFamily="18" charset="0"/>
              </a:rPr>
              <a:t>.</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The relational operators are shown here</a:t>
            </a:r>
          </a:p>
        </p:txBody>
      </p:sp>
      <p:pic>
        <p:nvPicPr>
          <p:cNvPr id="2050" name="Picture 2"/>
          <p:cNvPicPr>
            <a:picLocks noChangeAspect="1" noChangeArrowheads="1"/>
          </p:cNvPicPr>
          <p:nvPr/>
        </p:nvPicPr>
        <p:blipFill>
          <a:blip r:embed="rId2"/>
          <a:srcRect/>
          <a:stretch>
            <a:fillRect/>
          </a:stretch>
        </p:blipFill>
        <p:spPr bwMode="auto">
          <a:xfrm>
            <a:off x="3124200" y="2983880"/>
            <a:ext cx="4249057" cy="382776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C7FB0BA-1777-4FB3-A4D9-B80D3147F0B1}" type="slidenum">
              <a:rPr lang="en-US" smtClean="0"/>
              <a:pPr/>
              <a:t>123</a:t>
            </a:fld>
            <a:endParaRPr lang="en-US"/>
          </a:p>
        </p:txBody>
      </p:sp>
    </p:spTree>
    <p:extLst>
      <p:ext uri="{BB962C8B-B14F-4D97-AF65-F5344CB8AC3E}">
        <p14:creationId xmlns:p14="http://schemas.microsoft.com/office/powerpoint/2010/main" val="16099563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1885"/>
          </a:xfrm>
        </p:spPr>
        <p:txBody>
          <a:bodyPr>
            <a:noAutofit/>
          </a:bodyPr>
          <a:lstStyle/>
          <a:p>
            <a:pPr algn="ctr"/>
            <a:r>
              <a:rPr lang="en-US" sz="2800" b="1" dirty="0">
                <a:solidFill>
                  <a:srgbClr val="0000FF"/>
                </a:solidFill>
                <a:latin typeface="Times New Roman" pitchFamily="18" charset="0"/>
                <a:cs typeface="Times New Roman" pitchFamily="18" charset="0"/>
              </a:rPr>
              <a:t>2) Relational </a:t>
            </a:r>
            <a:r>
              <a:rPr lang="en-US" sz="2800" b="1" dirty="0" smtClean="0">
                <a:solidFill>
                  <a:srgbClr val="0000FF"/>
                </a:solidFill>
                <a:latin typeface="Times New Roman" pitchFamily="18" charset="0"/>
                <a:cs typeface="Times New Roman" pitchFamily="18" charset="0"/>
              </a:rPr>
              <a:t>Operators continued</a:t>
            </a:r>
            <a:endParaRPr lang="en-GB" sz="2800" dirty="0"/>
          </a:p>
        </p:txBody>
      </p:sp>
      <p:sp>
        <p:nvSpPr>
          <p:cNvPr id="3" name="Content Placeholder 2"/>
          <p:cNvSpPr>
            <a:spLocks noGrp="1"/>
          </p:cNvSpPr>
          <p:nvPr>
            <p:ph idx="1"/>
          </p:nvPr>
        </p:nvSpPr>
        <p:spPr>
          <a:xfrm>
            <a:off x="-1" y="391886"/>
            <a:ext cx="12192001" cy="6466114"/>
          </a:xfrm>
        </p:spPr>
        <p:txBody>
          <a:bodyPr>
            <a:normAutofit/>
          </a:bodyPr>
          <a:lstStyle/>
          <a:p>
            <a:pPr algn="just">
              <a:lnSpc>
                <a:spcPct val="150000"/>
              </a:lnSpc>
              <a:spcBef>
                <a:spcPts val="0"/>
              </a:spcBef>
              <a:buFont typeface="Wingdings" pitchFamily="2" charset="2"/>
              <a:buChar char="§"/>
            </a:pPr>
            <a:r>
              <a:rPr lang="en-US" sz="2600" i="1" dirty="0">
                <a:latin typeface="Times New Roman" pitchFamily="18" charset="0"/>
                <a:cs typeface="Times New Roman" pitchFamily="18" charset="0"/>
              </a:rPr>
              <a:t>The </a:t>
            </a:r>
            <a:r>
              <a:rPr lang="en-US" sz="2600" b="1" i="1" dirty="0">
                <a:solidFill>
                  <a:srgbClr val="0000FF"/>
                </a:solidFill>
                <a:latin typeface="Times New Roman" pitchFamily="18" charset="0"/>
                <a:cs typeface="Times New Roman" pitchFamily="18" charset="0"/>
              </a:rPr>
              <a:t>relational operators</a:t>
            </a:r>
            <a:r>
              <a:rPr lang="en-US" sz="2600" i="1" dirty="0">
                <a:latin typeface="Times New Roman" pitchFamily="18" charset="0"/>
                <a:cs typeface="Times New Roman" pitchFamily="18" charset="0"/>
              </a:rPr>
              <a:t> are most frequently used in the expressions that </a:t>
            </a:r>
            <a:r>
              <a:rPr lang="en-US" sz="2600" b="1" i="1" dirty="0">
                <a:solidFill>
                  <a:srgbClr val="0000FF"/>
                </a:solidFill>
                <a:latin typeface="Times New Roman" pitchFamily="18" charset="0"/>
                <a:cs typeface="Times New Roman" pitchFamily="18" charset="0"/>
              </a:rPr>
              <a:t>control the if statement and the various loop statements</a:t>
            </a:r>
            <a:r>
              <a:rPr lang="en-US" sz="2600" i="1"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i="1" dirty="0">
                <a:latin typeface="Times New Roman" pitchFamily="18" charset="0"/>
                <a:cs typeface="Times New Roman" pitchFamily="18" charset="0"/>
              </a:rPr>
              <a:t>Any type in Java, including </a:t>
            </a:r>
            <a:r>
              <a:rPr lang="en-US" sz="2600" b="1" i="1" dirty="0">
                <a:latin typeface="Times New Roman" pitchFamily="18" charset="0"/>
                <a:cs typeface="Times New Roman" pitchFamily="18" charset="0"/>
              </a:rPr>
              <a:t>integers, floating-point numbers, characters, and Booleans</a:t>
            </a:r>
            <a:r>
              <a:rPr lang="en-US" sz="2600" i="1" dirty="0">
                <a:latin typeface="Times New Roman" pitchFamily="18" charset="0"/>
                <a:cs typeface="Times New Roman" pitchFamily="18" charset="0"/>
              </a:rPr>
              <a:t> can be compared using the </a:t>
            </a:r>
            <a:r>
              <a:rPr lang="en-US" sz="2600" b="1" i="1" dirty="0">
                <a:solidFill>
                  <a:srgbClr val="0000FF"/>
                </a:solidFill>
                <a:latin typeface="Times New Roman" pitchFamily="18" charset="0"/>
                <a:cs typeface="Times New Roman" pitchFamily="18" charset="0"/>
              </a:rPr>
              <a:t>equality test, ==, and the inequality test, !=. </a:t>
            </a:r>
          </a:p>
          <a:p>
            <a:pPr algn="just">
              <a:lnSpc>
                <a:spcPct val="150000"/>
              </a:lnSpc>
              <a:spcBef>
                <a:spcPts val="0"/>
              </a:spcBef>
              <a:buFont typeface="Wingdings" pitchFamily="2" charset="2"/>
              <a:buChar char="§"/>
            </a:pPr>
            <a:r>
              <a:rPr lang="en-US" sz="2600" i="1" dirty="0">
                <a:latin typeface="Times New Roman" pitchFamily="18" charset="0"/>
                <a:cs typeface="Times New Roman" pitchFamily="18" charset="0"/>
              </a:rPr>
              <a:t>Notice that in Java (as in C and C++) equality is denoted with </a:t>
            </a:r>
            <a:r>
              <a:rPr lang="en-US" sz="2600" b="1" i="1" dirty="0">
                <a:latin typeface="Times New Roman" pitchFamily="18" charset="0"/>
                <a:cs typeface="Times New Roman" pitchFamily="18" charset="0"/>
              </a:rPr>
              <a:t>two equal signs, not one</a:t>
            </a:r>
            <a:r>
              <a:rPr lang="en-US" sz="2600" i="1"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i="1" dirty="0">
                <a:latin typeface="Times New Roman" pitchFamily="18" charset="0"/>
                <a:cs typeface="Times New Roman" pitchFamily="18" charset="0"/>
              </a:rPr>
              <a:t>Only </a:t>
            </a:r>
            <a:r>
              <a:rPr lang="en-US" sz="2600" b="1" i="1" dirty="0">
                <a:latin typeface="Times New Roman" pitchFamily="18" charset="0"/>
                <a:cs typeface="Times New Roman" pitchFamily="18" charset="0"/>
              </a:rPr>
              <a:t>numeric types can be compared using the ordering operators. </a:t>
            </a:r>
          </a:p>
          <a:p>
            <a:pPr algn="just">
              <a:lnSpc>
                <a:spcPct val="150000"/>
              </a:lnSpc>
              <a:spcBef>
                <a:spcPts val="0"/>
              </a:spcBef>
              <a:buFont typeface="Wingdings" pitchFamily="2" charset="2"/>
              <a:buChar char="§"/>
            </a:pPr>
            <a:r>
              <a:rPr lang="en-US" sz="2600" i="1" dirty="0">
                <a:latin typeface="Times New Roman" pitchFamily="18" charset="0"/>
                <a:cs typeface="Times New Roman" pitchFamily="18" charset="0"/>
              </a:rPr>
              <a:t>That is, only </a:t>
            </a:r>
            <a:r>
              <a:rPr lang="en-US" sz="2600" b="1" i="1" dirty="0">
                <a:solidFill>
                  <a:srgbClr val="0000FF"/>
                </a:solidFill>
                <a:latin typeface="Times New Roman" pitchFamily="18" charset="0"/>
                <a:cs typeface="Times New Roman" pitchFamily="18" charset="0"/>
              </a:rPr>
              <a:t>integer, floating-point, and character operands </a:t>
            </a:r>
            <a:r>
              <a:rPr lang="en-US" sz="2600" i="1" dirty="0">
                <a:latin typeface="Times New Roman" pitchFamily="18" charset="0"/>
                <a:cs typeface="Times New Roman" pitchFamily="18" charset="0"/>
              </a:rPr>
              <a:t>may be </a:t>
            </a:r>
            <a:r>
              <a:rPr lang="en-US" sz="2600" b="1" i="1" dirty="0">
                <a:latin typeface="Times New Roman" pitchFamily="18" charset="0"/>
                <a:cs typeface="Times New Roman" pitchFamily="18" charset="0"/>
              </a:rPr>
              <a:t>compared</a:t>
            </a:r>
            <a:r>
              <a:rPr lang="en-US" sz="2600" i="1" dirty="0">
                <a:latin typeface="Times New Roman" pitchFamily="18" charset="0"/>
                <a:cs typeface="Times New Roman" pitchFamily="18" charset="0"/>
              </a:rPr>
              <a:t> to see which is </a:t>
            </a:r>
            <a:r>
              <a:rPr lang="en-US" sz="2600" b="1" i="1" dirty="0">
                <a:latin typeface="Times New Roman" pitchFamily="18" charset="0"/>
                <a:cs typeface="Times New Roman" pitchFamily="18" charset="0"/>
              </a:rPr>
              <a:t>greater or less than the other.</a:t>
            </a:r>
            <a:r>
              <a:rPr lang="en-US" sz="2600" i="1"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i="1" dirty="0">
                <a:latin typeface="Times New Roman" pitchFamily="18" charset="0"/>
                <a:cs typeface="Times New Roman" pitchFamily="18" charset="0"/>
              </a:rPr>
              <a:t>As stated, the </a:t>
            </a:r>
            <a:r>
              <a:rPr lang="en-US" sz="2600" b="1" i="1" dirty="0">
                <a:solidFill>
                  <a:srgbClr val="D60093"/>
                </a:solidFill>
                <a:latin typeface="Times New Roman" pitchFamily="18" charset="0"/>
                <a:cs typeface="Times New Roman" pitchFamily="18" charset="0"/>
              </a:rPr>
              <a:t>result produced by a relational operator is a </a:t>
            </a:r>
            <a:r>
              <a:rPr lang="en-US" sz="2600" b="1" i="1" dirty="0" err="1">
                <a:solidFill>
                  <a:srgbClr val="D60093"/>
                </a:solidFill>
                <a:latin typeface="Times New Roman" pitchFamily="18" charset="0"/>
                <a:cs typeface="Times New Roman" pitchFamily="18" charset="0"/>
              </a:rPr>
              <a:t>boolean</a:t>
            </a:r>
            <a:r>
              <a:rPr lang="en-US" sz="2600" b="1" i="1" dirty="0">
                <a:solidFill>
                  <a:srgbClr val="D60093"/>
                </a:solidFill>
                <a:latin typeface="Times New Roman" pitchFamily="18" charset="0"/>
                <a:cs typeface="Times New Roman" pitchFamily="18" charset="0"/>
              </a:rPr>
              <a:t> value</a:t>
            </a:r>
            <a:r>
              <a:rPr lang="en-US" sz="2600" i="1"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b="1" i="1" dirty="0">
                <a:solidFill>
                  <a:srgbClr val="0000FF"/>
                </a:solidFill>
                <a:latin typeface="Times New Roman" pitchFamily="18" charset="0"/>
                <a:cs typeface="Times New Roman" pitchFamily="18" charset="0"/>
              </a:rPr>
              <a:t>For example</a:t>
            </a:r>
            <a:r>
              <a:rPr lang="en-US" sz="2600" i="1" dirty="0">
                <a:latin typeface="Times New Roman" pitchFamily="18" charset="0"/>
                <a:cs typeface="Times New Roman" pitchFamily="18" charset="0"/>
              </a:rPr>
              <a:t>, the following code fragment is perfectly valid: </a:t>
            </a:r>
          </a:p>
          <a:p>
            <a:pPr algn="just">
              <a:lnSpc>
                <a:spcPct val="150000"/>
              </a:lnSpc>
              <a:spcBef>
                <a:spcPts val="0"/>
              </a:spcBef>
            </a:pPr>
            <a:endParaRPr lang="en-US" sz="2600" i="1" dirty="0">
              <a:latin typeface="Times New Roman" pitchFamily="18" charset="0"/>
              <a:cs typeface="Times New Roman" pitchFamily="18" charset="0"/>
            </a:endParaRPr>
          </a:p>
          <a:p>
            <a:pPr algn="just">
              <a:lnSpc>
                <a:spcPct val="150000"/>
              </a:lnSpc>
              <a:spcBef>
                <a:spcPts val="0"/>
              </a:spcBef>
            </a:pPr>
            <a:endParaRPr lang="en-US" sz="2600" i="1" dirty="0">
              <a:latin typeface="Times New Roman" pitchFamily="18" charset="0"/>
              <a:cs typeface="Times New Roman" pitchFamily="18" charset="0"/>
            </a:endParaRPr>
          </a:p>
          <a:p>
            <a:pPr marL="0" indent="0">
              <a:lnSpc>
                <a:spcPct val="150000"/>
              </a:lnSpc>
              <a:buNone/>
            </a:pPr>
            <a:endParaRPr lang="en-GB" sz="2600" i="1" dirty="0"/>
          </a:p>
        </p:txBody>
      </p:sp>
      <p:sp>
        <p:nvSpPr>
          <p:cNvPr id="4" name="Slide Number Placeholder 3"/>
          <p:cNvSpPr>
            <a:spLocks noGrp="1"/>
          </p:cNvSpPr>
          <p:nvPr>
            <p:ph type="sldNum" sz="quarter" idx="12"/>
          </p:nvPr>
        </p:nvSpPr>
        <p:spPr/>
        <p:txBody>
          <a:bodyPr/>
          <a:lstStyle/>
          <a:p>
            <a:fld id="{1C1376ED-7D7C-4AB7-9AAC-DFA34513ABCF}" type="slidenum">
              <a:rPr lang="en-US" smtClean="0"/>
              <a:t>124</a:t>
            </a:fld>
            <a:endParaRPr lang="en-US"/>
          </a:p>
        </p:txBody>
      </p:sp>
    </p:spTree>
    <p:extLst>
      <p:ext uri="{BB962C8B-B14F-4D97-AF65-F5344CB8AC3E}">
        <p14:creationId xmlns:p14="http://schemas.microsoft.com/office/powerpoint/2010/main" val="39814274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1885"/>
          </a:xfrm>
        </p:spPr>
        <p:txBody>
          <a:bodyPr>
            <a:noAutofit/>
          </a:bodyPr>
          <a:lstStyle/>
          <a:p>
            <a:pPr algn="ctr"/>
            <a:r>
              <a:rPr lang="en-US" sz="2800" b="1" dirty="0">
                <a:solidFill>
                  <a:srgbClr val="0000FF"/>
                </a:solidFill>
                <a:latin typeface="Times New Roman" pitchFamily="18" charset="0"/>
                <a:cs typeface="Times New Roman" pitchFamily="18" charset="0"/>
              </a:rPr>
              <a:t>2) Relational </a:t>
            </a:r>
            <a:r>
              <a:rPr lang="en-US" sz="2800" b="1" dirty="0" smtClean="0">
                <a:solidFill>
                  <a:srgbClr val="0000FF"/>
                </a:solidFill>
                <a:latin typeface="Times New Roman" pitchFamily="18" charset="0"/>
                <a:cs typeface="Times New Roman" pitchFamily="18" charset="0"/>
              </a:rPr>
              <a:t>Operators continued</a:t>
            </a:r>
            <a:endParaRPr lang="en-GB" sz="2800" dirty="0"/>
          </a:p>
        </p:txBody>
      </p:sp>
      <p:sp>
        <p:nvSpPr>
          <p:cNvPr id="3" name="Content Placeholder 2"/>
          <p:cNvSpPr>
            <a:spLocks noGrp="1"/>
          </p:cNvSpPr>
          <p:nvPr>
            <p:ph idx="1"/>
          </p:nvPr>
        </p:nvSpPr>
        <p:spPr>
          <a:xfrm>
            <a:off x="-1" y="391886"/>
            <a:ext cx="12192001" cy="6466114"/>
          </a:xfrm>
        </p:spPr>
        <p:txBody>
          <a:bodyPr>
            <a:noAutofit/>
          </a:bodyPr>
          <a:lstStyle/>
          <a:p>
            <a:pPr algn="just">
              <a:lnSpc>
                <a:spcPct val="16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 = 4; </a:t>
            </a:r>
          </a:p>
          <a:p>
            <a:pPr lvl="1" algn="just">
              <a:lnSpc>
                <a:spcPct val="160000"/>
              </a:lnSpc>
              <a:spcBef>
                <a:spcPts val="0"/>
              </a:spcBef>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b = 1; </a:t>
            </a:r>
          </a:p>
          <a:p>
            <a:pPr lvl="1" algn="just">
              <a:lnSpc>
                <a:spcPct val="160000"/>
              </a:lnSpc>
              <a:spcBef>
                <a:spcPts val="0"/>
              </a:spcBef>
              <a:buNone/>
            </a:pP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c = a &lt; b;  </a:t>
            </a:r>
          </a:p>
          <a:p>
            <a:pPr algn="just">
              <a:lnSpc>
                <a:spcPct val="160000"/>
              </a:lnSpc>
              <a:spcBef>
                <a:spcPts val="0"/>
              </a:spcBef>
              <a:buFont typeface="Wingdings" pitchFamily="2" charset="2"/>
              <a:buChar char="§"/>
            </a:pPr>
            <a:r>
              <a:rPr lang="en-US" sz="2400" dirty="0">
                <a:latin typeface="Times New Roman" pitchFamily="18" charset="0"/>
                <a:cs typeface="Times New Roman" pitchFamily="18" charset="0"/>
              </a:rPr>
              <a:t>In this case, the result of a&lt;b (which is false) is stored in c.      </a:t>
            </a:r>
          </a:p>
          <a:p>
            <a:pPr algn="just">
              <a:lnSpc>
                <a:spcPct val="160000"/>
              </a:lnSpc>
              <a:spcBef>
                <a:spcPts val="0"/>
              </a:spcBef>
              <a:buFont typeface="Wingdings" pitchFamily="2" charset="2"/>
              <a:buChar char="§"/>
            </a:pPr>
            <a:r>
              <a:rPr lang="en-US" sz="2400" dirty="0">
                <a:latin typeface="Times New Roman" pitchFamily="18" charset="0"/>
                <a:cs typeface="Times New Roman" pitchFamily="18" charset="0"/>
              </a:rPr>
              <a:t>If you are coming from a C/C++ background, please note the following.</a:t>
            </a:r>
          </a:p>
          <a:p>
            <a:pPr algn="just">
              <a:lnSpc>
                <a:spcPct val="160000"/>
              </a:lnSpc>
              <a:spcBef>
                <a:spcPts val="0"/>
              </a:spcBef>
              <a:buFont typeface="Wingdings" pitchFamily="2" charset="2"/>
              <a:buChar char="§"/>
            </a:pPr>
            <a:r>
              <a:rPr lang="en-US" sz="2400" dirty="0">
                <a:latin typeface="Times New Roman" pitchFamily="18" charset="0"/>
                <a:cs typeface="Times New Roman" pitchFamily="18" charset="0"/>
              </a:rPr>
              <a:t>In C/C++, these types of statements are very common:  </a:t>
            </a:r>
          </a:p>
          <a:p>
            <a:pPr lvl="1" algn="just">
              <a:lnSpc>
                <a:spcPct val="160000"/>
              </a:lnSpc>
              <a:spcBef>
                <a:spcPts val="0"/>
              </a:spcBef>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done; </a:t>
            </a:r>
          </a:p>
          <a:p>
            <a:pPr lvl="1" algn="just">
              <a:lnSpc>
                <a:spcPct val="160000"/>
              </a:lnSpc>
              <a:spcBef>
                <a:spcPts val="0"/>
              </a:spcBef>
              <a:buNone/>
            </a:pPr>
            <a:r>
              <a:rPr lang="en-US" dirty="0">
                <a:latin typeface="Times New Roman" pitchFamily="18" charset="0"/>
                <a:cs typeface="Times New Roman" pitchFamily="18" charset="0"/>
              </a:rPr>
              <a:t>// ... </a:t>
            </a:r>
          </a:p>
          <a:p>
            <a:pPr lvl="1" algn="just">
              <a:lnSpc>
                <a:spcPct val="160000"/>
              </a:lnSpc>
              <a:spcBef>
                <a:spcPts val="0"/>
              </a:spcBef>
              <a:buNone/>
            </a:pPr>
            <a:r>
              <a:rPr lang="en-US" dirty="0">
                <a:latin typeface="Times New Roman" pitchFamily="18" charset="0"/>
                <a:cs typeface="Times New Roman" pitchFamily="18" charset="0"/>
              </a:rPr>
              <a:t>if(!done) ... // Valid in C/C++ </a:t>
            </a:r>
          </a:p>
          <a:p>
            <a:pPr lvl="1" algn="just">
              <a:lnSpc>
                <a:spcPct val="160000"/>
              </a:lnSpc>
              <a:spcBef>
                <a:spcPts val="0"/>
              </a:spcBef>
              <a:buNone/>
            </a:pPr>
            <a:r>
              <a:rPr lang="en-US" dirty="0">
                <a:latin typeface="Times New Roman" pitchFamily="18" charset="0"/>
                <a:cs typeface="Times New Roman" pitchFamily="18" charset="0"/>
              </a:rPr>
              <a:t>if(done) ...   // but not in Java.  </a:t>
            </a:r>
          </a:p>
          <a:p>
            <a:pPr algn="just">
              <a:lnSpc>
                <a:spcPct val="160000"/>
              </a:lnSpc>
              <a:spcBef>
                <a:spcPts val="0"/>
              </a:spcBef>
              <a:buFont typeface="Wingdings" pitchFamily="2" charset="2"/>
              <a:buChar char="Ø"/>
            </a:pPr>
            <a:endParaRPr lang="en-GB" sz="2400" i="1" dirty="0"/>
          </a:p>
        </p:txBody>
      </p:sp>
      <p:sp>
        <p:nvSpPr>
          <p:cNvPr id="4" name="Slide Number Placeholder 3"/>
          <p:cNvSpPr>
            <a:spLocks noGrp="1"/>
          </p:cNvSpPr>
          <p:nvPr>
            <p:ph type="sldNum" sz="quarter" idx="12"/>
          </p:nvPr>
        </p:nvSpPr>
        <p:spPr/>
        <p:txBody>
          <a:bodyPr/>
          <a:lstStyle/>
          <a:p>
            <a:fld id="{1C1376ED-7D7C-4AB7-9AAC-DFA34513ABCF}" type="slidenum">
              <a:rPr lang="en-US" smtClean="0"/>
              <a:t>125</a:t>
            </a:fld>
            <a:endParaRPr lang="en-US"/>
          </a:p>
        </p:txBody>
      </p:sp>
    </p:spTree>
    <p:extLst>
      <p:ext uri="{BB962C8B-B14F-4D97-AF65-F5344CB8AC3E}">
        <p14:creationId xmlns:p14="http://schemas.microsoft.com/office/powerpoint/2010/main" val="18871451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1885"/>
          </a:xfrm>
        </p:spPr>
        <p:txBody>
          <a:bodyPr>
            <a:noAutofit/>
          </a:bodyPr>
          <a:lstStyle/>
          <a:p>
            <a:pPr algn="ctr"/>
            <a:r>
              <a:rPr lang="en-US" sz="2800" b="1" dirty="0">
                <a:solidFill>
                  <a:srgbClr val="0000FF"/>
                </a:solidFill>
                <a:latin typeface="Times New Roman" pitchFamily="18" charset="0"/>
                <a:cs typeface="Times New Roman" pitchFamily="18" charset="0"/>
              </a:rPr>
              <a:t>2) Relational </a:t>
            </a:r>
            <a:r>
              <a:rPr lang="en-US" sz="2800" b="1" dirty="0" smtClean="0">
                <a:solidFill>
                  <a:srgbClr val="0000FF"/>
                </a:solidFill>
                <a:latin typeface="Times New Roman" pitchFamily="18" charset="0"/>
                <a:cs typeface="Times New Roman" pitchFamily="18" charset="0"/>
              </a:rPr>
              <a:t>Operators continued</a:t>
            </a:r>
            <a:endParaRPr lang="en-GB" sz="2800" dirty="0"/>
          </a:p>
        </p:txBody>
      </p:sp>
      <p:sp>
        <p:nvSpPr>
          <p:cNvPr id="3" name="Content Placeholder 2"/>
          <p:cNvSpPr>
            <a:spLocks noGrp="1"/>
          </p:cNvSpPr>
          <p:nvPr>
            <p:ph idx="1"/>
          </p:nvPr>
        </p:nvSpPr>
        <p:spPr>
          <a:xfrm>
            <a:off x="-1" y="391886"/>
            <a:ext cx="12192001" cy="6466114"/>
          </a:xfrm>
        </p:spPr>
        <p:txBody>
          <a:bodyPr>
            <a:noAutofit/>
          </a:bodyPr>
          <a:lstStyle/>
          <a:p>
            <a:pPr algn="just">
              <a:lnSpc>
                <a:spcPct val="16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 = 4; </a:t>
            </a:r>
          </a:p>
          <a:p>
            <a:pPr lvl="1" algn="just">
              <a:lnSpc>
                <a:spcPct val="160000"/>
              </a:lnSpc>
              <a:spcBef>
                <a:spcPts val="0"/>
              </a:spcBef>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b = 1; </a:t>
            </a:r>
          </a:p>
          <a:p>
            <a:pPr lvl="1" algn="just">
              <a:lnSpc>
                <a:spcPct val="160000"/>
              </a:lnSpc>
              <a:spcBef>
                <a:spcPts val="0"/>
              </a:spcBef>
              <a:buNone/>
            </a:pP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c = a &lt; b;  </a:t>
            </a:r>
          </a:p>
          <a:p>
            <a:pPr algn="just">
              <a:lnSpc>
                <a:spcPct val="160000"/>
              </a:lnSpc>
              <a:spcBef>
                <a:spcPts val="0"/>
              </a:spcBef>
              <a:buFont typeface="Wingdings" pitchFamily="2" charset="2"/>
              <a:buChar char="§"/>
            </a:pPr>
            <a:r>
              <a:rPr lang="en-US" sz="2400" dirty="0">
                <a:latin typeface="Times New Roman" pitchFamily="18" charset="0"/>
                <a:cs typeface="Times New Roman" pitchFamily="18" charset="0"/>
              </a:rPr>
              <a:t>In this case, the result of a&lt;b (which is false) is stored in c.      </a:t>
            </a:r>
          </a:p>
          <a:p>
            <a:pPr algn="just">
              <a:lnSpc>
                <a:spcPct val="160000"/>
              </a:lnSpc>
              <a:spcBef>
                <a:spcPts val="0"/>
              </a:spcBef>
              <a:buFont typeface="Wingdings" pitchFamily="2" charset="2"/>
              <a:buChar char="§"/>
            </a:pPr>
            <a:r>
              <a:rPr lang="en-US" sz="2400" dirty="0">
                <a:latin typeface="Times New Roman" pitchFamily="18" charset="0"/>
                <a:cs typeface="Times New Roman" pitchFamily="18" charset="0"/>
              </a:rPr>
              <a:t>If you are coming from a C/C++ background, please note the following.</a:t>
            </a:r>
          </a:p>
          <a:p>
            <a:pPr algn="just">
              <a:lnSpc>
                <a:spcPct val="160000"/>
              </a:lnSpc>
              <a:spcBef>
                <a:spcPts val="0"/>
              </a:spcBef>
              <a:buFont typeface="Wingdings" pitchFamily="2" charset="2"/>
              <a:buChar char="§"/>
            </a:pPr>
            <a:r>
              <a:rPr lang="en-US" sz="2400" dirty="0">
                <a:latin typeface="Times New Roman" pitchFamily="18" charset="0"/>
                <a:cs typeface="Times New Roman" pitchFamily="18" charset="0"/>
              </a:rPr>
              <a:t>In C/C++, these types of statements are very common:  </a:t>
            </a:r>
          </a:p>
          <a:p>
            <a:pPr lvl="1" algn="just">
              <a:lnSpc>
                <a:spcPct val="160000"/>
              </a:lnSpc>
              <a:spcBef>
                <a:spcPts val="0"/>
              </a:spcBef>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done; </a:t>
            </a:r>
          </a:p>
          <a:p>
            <a:pPr lvl="1" algn="just">
              <a:lnSpc>
                <a:spcPct val="160000"/>
              </a:lnSpc>
              <a:spcBef>
                <a:spcPts val="0"/>
              </a:spcBef>
              <a:buNone/>
            </a:pPr>
            <a:r>
              <a:rPr lang="en-US" dirty="0">
                <a:latin typeface="Times New Roman" pitchFamily="18" charset="0"/>
                <a:cs typeface="Times New Roman" pitchFamily="18" charset="0"/>
              </a:rPr>
              <a:t>// ... </a:t>
            </a:r>
          </a:p>
          <a:p>
            <a:pPr lvl="1" algn="just">
              <a:lnSpc>
                <a:spcPct val="160000"/>
              </a:lnSpc>
              <a:spcBef>
                <a:spcPts val="0"/>
              </a:spcBef>
              <a:buNone/>
            </a:pPr>
            <a:r>
              <a:rPr lang="en-US" dirty="0">
                <a:latin typeface="Times New Roman" pitchFamily="18" charset="0"/>
                <a:cs typeface="Times New Roman" pitchFamily="18" charset="0"/>
              </a:rPr>
              <a:t>if(!done) ... // Valid in C/C++ </a:t>
            </a:r>
          </a:p>
          <a:p>
            <a:pPr lvl="1" algn="just">
              <a:lnSpc>
                <a:spcPct val="160000"/>
              </a:lnSpc>
              <a:spcBef>
                <a:spcPts val="0"/>
              </a:spcBef>
              <a:buNone/>
            </a:pPr>
            <a:r>
              <a:rPr lang="en-US" dirty="0">
                <a:latin typeface="Times New Roman" pitchFamily="18" charset="0"/>
                <a:cs typeface="Times New Roman" pitchFamily="18" charset="0"/>
              </a:rPr>
              <a:t>if(done) ...   // but not in Java.  </a:t>
            </a:r>
          </a:p>
          <a:p>
            <a:pPr algn="just">
              <a:lnSpc>
                <a:spcPct val="160000"/>
              </a:lnSpc>
              <a:spcBef>
                <a:spcPts val="0"/>
              </a:spcBef>
              <a:buFont typeface="Wingdings" pitchFamily="2" charset="2"/>
              <a:buChar char="Ø"/>
            </a:pPr>
            <a:r>
              <a:rPr lang="en-US" sz="2400" b="1" i="1" dirty="0" smtClean="0">
                <a:solidFill>
                  <a:srgbClr val="0000FF"/>
                </a:solidFill>
                <a:latin typeface="Times New Roman" pitchFamily="18" charset="0"/>
                <a:cs typeface="Times New Roman" pitchFamily="18" charset="0"/>
              </a:rPr>
              <a:t> </a:t>
            </a:r>
            <a:endParaRPr lang="en-GB" sz="2400" i="1" dirty="0"/>
          </a:p>
        </p:txBody>
      </p:sp>
      <p:sp>
        <p:nvSpPr>
          <p:cNvPr id="4" name="Slide Number Placeholder 3"/>
          <p:cNvSpPr>
            <a:spLocks noGrp="1"/>
          </p:cNvSpPr>
          <p:nvPr>
            <p:ph type="sldNum" sz="quarter" idx="12"/>
          </p:nvPr>
        </p:nvSpPr>
        <p:spPr/>
        <p:txBody>
          <a:bodyPr/>
          <a:lstStyle/>
          <a:p>
            <a:fld id="{1C1376ED-7D7C-4AB7-9AAC-DFA34513ABCF}" type="slidenum">
              <a:rPr lang="en-US" smtClean="0"/>
              <a:t>126</a:t>
            </a:fld>
            <a:endParaRPr lang="en-US"/>
          </a:p>
        </p:txBody>
      </p:sp>
    </p:spTree>
    <p:extLst>
      <p:ext uri="{BB962C8B-B14F-4D97-AF65-F5344CB8AC3E}">
        <p14:creationId xmlns:p14="http://schemas.microsoft.com/office/powerpoint/2010/main" val="24540397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1885"/>
          </a:xfrm>
        </p:spPr>
        <p:txBody>
          <a:bodyPr>
            <a:noAutofit/>
          </a:bodyPr>
          <a:lstStyle/>
          <a:p>
            <a:pPr algn="ctr"/>
            <a:r>
              <a:rPr lang="en-US" sz="2800" b="1" dirty="0">
                <a:solidFill>
                  <a:srgbClr val="0000FF"/>
                </a:solidFill>
                <a:latin typeface="Times New Roman" pitchFamily="18" charset="0"/>
                <a:cs typeface="Times New Roman" pitchFamily="18" charset="0"/>
              </a:rPr>
              <a:t>2) Relational </a:t>
            </a:r>
            <a:r>
              <a:rPr lang="en-US" sz="2800" b="1" dirty="0" smtClean="0">
                <a:solidFill>
                  <a:srgbClr val="0000FF"/>
                </a:solidFill>
                <a:latin typeface="Times New Roman" pitchFamily="18" charset="0"/>
                <a:cs typeface="Times New Roman" pitchFamily="18" charset="0"/>
              </a:rPr>
              <a:t>Operators continued</a:t>
            </a:r>
            <a:endParaRPr lang="en-GB" sz="2800" dirty="0"/>
          </a:p>
        </p:txBody>
      </p:sp>
      <p:sp>
        <p:nvSpPr>
          <p:cNvPr id="3" name="Content Placeholder 2"/>
          <p:cNvSpPr>
            <a:spLocks noGrp="1"/>
          </p:cNvSpPr>
          <p:nvPr>
            <p:ph idx="1"/>
          </p:nvPr>
        </p:nvSpPr>
        <p:spPr>
          <a:xfrm>
            <a:off x="-1" y="391886"/>
            <a:ext cx="12192001" cy="6466114"/>
          </a:xfrm>
        </p:spPr>
        <p:txBody>
          <a:bodyPr>
            <a:noAutofit/>
          </a:bodyPr>
          <a:lstStyle/>
          <a:p>
            <a:pPr algn="just">
              <a:lnSpc>
                <a:spcPct val="160000"/>
              </a:lnSpc>
              <a:spcBef>
                <a:spcPts val="0"/>
              </a:spcBef>
              <a:buNone/>
            </a:pPr>
            <a:r>
              <a:rPr lang="en-US" sz="2400" b="1" i="1" dirty="0" smtClean="0">
                <a:solidFill>
                  <a:srgbClr val="0000FF"/>
                </a:solidFill>
                <a:latin typeface="Times New Roman" pitchFamily="18" charset="0"/>
                <a:cs typeface="Times New Roman" pitchFamily="18" charset="0"/>
              </a:rPr>
              <a:t>In Java, these statements must be written like this:      </a:t>
            </a:r>
          </a:p>
          <a:p>
            <a:pPr lvl="1" algn="just">
              <a:lnSpc>
                <a:spcPct val="160000"/>
              </a:lnSpc>
              <a:spcBef>
                <a:spcPts val="0"/>
              </a:spcBef>
              <a:buNone/>
            </a:pPr>
            <a:r>
              <a:rPr lang="en-US" dirty="0" smtClean="0">
                <a:latin typeface="Times New Roman" pitchFamily="18" charset="0"/>
                <a:cs typeface="Times New Roman" pitchFamily="18" charset="0"/>
              </a:rPr>
              <a:t>if(done == 0)) ... // This is Java-style. </a:t>
            </a:r>
          </a:p>
          <a:p>
            <a:pPr lvl="1" algn="just">
              <a:lnSpc>
                <a:spcPct val="160000"/>
              </a:lnSpc>
              <a:spcBef>
                <a:spcPts val="0"/>
              </a:spcBef>
              <a:buNone/>
            </a:pPr>
            <a:r>
              <a:rPr lang="en-US" dirty="0" smtClean="0">
                <a:latin typeface="Times New Roman" pitchFamily="18" charset="0"/>
                <a:cs typeface="Times New Roman" pitchFamily="18" charset="0"/>
              </a:rPr>
              <a:t>if(done != 0) ... </a:t>
            </a:r>
          </a:p>
          <a:p>
            <a:pPr algn="just">
              <a:lnSpc>
                <a:spcPct val="160000"/>
              </a:lnSpc>
              <a:spcBef>
                <a:spcPts val="0"/>
              </a:spcBef>
              <a:buFont typeface="Wingdings" pitchFamily="2" charset="2"/>
              <a:buChar char="§"/>
            </a:pPr>
            <a:r>
              <a:rPr lang="en-US" sz="2400" dirty="0" smtClean="0">
                <a:latin typeface="Times New Roman" pitchFamily="18" charset="0"/>
                <a:cs typeface="Times New Roman" pitchFamily="18" charset="0"/>
              </a:rPr>
              <a:t> The reason is that Java </a:t>
            </a:r>
            <a:r>
              <a:rPr lang="en-US" sz="2400" b="1" i="1" dirty="0" smtClean="0">
                <a:latin typeface="Times New Roman" pitchFamily="18" charset="0"/>
                <a:cs typeface="Times New Roman" pitchFamily="18" charset="0"/>
              </a:rPr>
              <a:t>does not define true and false in the same way as C/C++.</a:t>
            </a:r>
          </a:p>
          <a:p>
            <a:pPr algn="just">
              <a:lnSpc>
                <a:spcPct val="160000"/>
              </a:lnSpc>
              <a:spcBef>
                <a:spcPts val="0"/>
              </a:spcBef>
              <a:buFont typeface="Wingdings" pitchFamily="2" charset="2"/>
              <a:buChar char="§"/>
            </a:pPr>
            <a:r>
              <a:rPr lang="en-US" sz="2400" dirty="0" smtClean="0">
                <a:latin typeface="Times New Roman" pitchFamily="18" charset="0"/>
                <a:cs typeface="Times New Roman" pitchFamily="18" charset="0"/>
              </a:rPr>
              <a:t>In C/C++, </a:t>
            </a:r>
            <a:r>
              <a:rPr lang="en-US" sz="2400" b="1" i="1" dirty="0" smtClean="0">
                <a:solidFill>
                  <a:srgbClr val="0000FF"/>
                </a:solidFill>
                <a:latin typeface="Times New Roman" pitchFamily="18" charset="0"/>
                <a:cs typeface="Times New Roman" pitchFamily="18" charset="0"/>
              </a:rPr>
              <a:t>true is any nonzero value and false is zero</a:t>
            </a:r>
            <a:r>
              <a:rPr lang="en-US" sz="2400" dirty="0" smtClean="0">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sz="2400" dirty="0" smtClean="0">
                <a:latin typeface="Times New Roman" pitchFamily="18" charset="0"/>
                <a:cs typeface="Times New Roman" pitchFamily="18" charset="0"/>
              </a:rPr>
              <a:t>In Java, </a:t>
            </a:r>
            <a:r>
              <a:rPr lang="en-US" sz="2400" b="1" i="1" dirty="0" smtClean="0">
                <a:solidFill>
                  <a:srgbClr val="D60093"/>
                </a:solidFill>
                <a:latin typeface="Times New Roman" pitchFamily="18" charset="0"/>
                <a:cs typeface="Times New Roman" pitchFamily="18" charset="0"/>
              </a:rPr>
              <a:t>true and false are nonnumeric values which do not relate to zero or nonzero</a:t>
            </a:r>
            <a:r>
              <a:rPr lang="en-US" sz="2400" dirty="0" smtClean="0">
                <a:latin typeface="Times New Roman" pitchFamily="18" charset="0"/>
                <a:cs typeface="Times New Roman" pitchFamily="18" charset="0"/>
              </a:rPr>
              <a:t>.</a:t>
            </a:r>
          </a:p>
          <a:p>
            <a:pPr algn="just">
              <a:lnSpc>
                <a:spcPct val="160000"/>
              </a:lnSpc>
              <a:spcBef>
                <a:spcPts val="0"/>
              </a:spcBef>
              <a:buFont typeface="Wingdings" pitchFamily="2" charset="2"/>
              <a:buChar char="§"/>
            </a:pPr>
            <a:r>
              <a:rPr lang="en-US" sz="2400" dirty="0" smtClean="0">
                <a:latin typeface="Times New Roman" pitchFamily="18" charset="0"/>
                <a:cs typeface="Times New Roman" pitchFamily="18" charset="0"/>
              </a:rPr>
              <a:t>Therefore, to </a:t>
            </a:r>
            <a:r>
              <a:rPr lang="en-US" sz="2400" b="1" i="1" dirty="0" smtClean="0">
                <a:latin typeface="Times New Roman" pitchFamily="18" charset="0"/>
                <a:cs typeface="Times New Roman" pitchFamily="18" charset="0"/>
              </a:rPr>
              <a:t>test for zero or nonzero, you must explicitly employ </a:t>
            </a:r>
            <a:r>
              <a:rPr lang="en-US" sz="2400" dirty="0" smtClean="0">
                <a:latin typeface="Times New Roman" pitchFamily="18" charset="0"/>
                <a:cs typeface="Times New Roman" pitchFamily="18" charset="0"/>
              </a:rPr>
              <a:t>one or more of </a:t>
            </a:r>
            <a:r>
              <a:rPr lang="en-US" sz="2400" b="1" i="1" dirty="0" smtClean="0">
                <a:latin typeface="Times New Roman" pitchFamily="18" charset="0"/>
                <a:cs typeface="Times New Roman" pitchFamily="18" charset="0"/>
              </a:rPr>
              <a:t>the relational operators. </a:t>
            </a:r>
          </a:p>
          <a:p>
            <a:pPr marL="0" indent="0">
              <a:lnSpc>
                <a:spcPct val="160000"/>
              </a:lnSpc>
              <a:buNone/>
            </a:pPr>
            <a:endParaRPr lang="en-GB" sz="2400" i="1" dirty="0"/>
          </a:p>
        </p:txBody>
      </p:sp>
      <p:sp>
        <p:nvSpPr>
          <p:cNvPr id="4" name="Slide Number Placeholder 3"/>
          <p:cNvSpPr>
            <a:spLocks noGrp="1"/>
          </p:cNvSpPr>
          <p:nvPr>
            <p:ph type="sldNum" sz="quarter" idx="12"/>
          </p:nvPr>
        </p:nvSpPr>
        <p:spPr/>
        <p:txBody>
          <a:bodyPr/>
          <a:lstStyle/>
          <a:p>
            <a:fld id="{1C1376ED-7D7C-4AB7-9AAC-DFA34513ABCF}" type="slidenum">
              <a:rPr lang="en-US" smtClean="0"/>
              <a:t>127</a:t>
            </a:fld>
            <a:endParaRPr lang="en-US"/>
          </a:p>
        </p:txBody>
      </p:sp>
    </p:spTree>
    <p:extLst>
      <p:ext uri="{BB962C8B-B14F-4D97-AF65-F5344CB8AC3E}">
        <p14:creationId xmlns:p14="http://schemas.microsoft.com/office/powerpoint/2010/main" val="36665417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400" b="1" dirty="0">
                <a:solidFill>
                  <a:srgbClr val="0000FF"/>
                </a:solidFill>
                <a:latin typeface="Times New Roman" pitchFamily="18" charset="0"/>
                <a:cs typeface="Times New Roman" pitchFamily="18" charset="0"/>
              </a:rPr>
              <a:t>Example</a:t>
            </a:r>
          </a:p>
        </p:txBody>
      </p:sp>
      <p:sp>
        <p:nvSpPr>
          <p:cNvPr id="3" name="Content Placeholder 2"/>
          <p:cNvSpPr>
            <a:spLocks noGrp="1"/>
          </p:cNvSpPr>
          <p:nvPr>
            <p:ph idx="1"/>
          </p:nvPr>
        </p:nvSpPr>
        <p:spPr>
          <a:xfrm>
            <a:off x="101600" y="228600"/>
            <a:ext cx="12090400" cy="6629400"/>
          </a:xfrm>
        </p:spPr>
        <p:txBody>
          <a:bodyPr>
            <a:noAutofit/>
          </a:bodyPr>
          <a:lstStyle/>
          <a:p>
            <a:pPr marL="0" indent="0" algn="just">
              <a:lnSpc>
                <a:spcPct val="150000"/>
              </a:lnSpc>
              <a:spcBef>
                <a:spcPts val="0"/>
              </a:spcBef>
              <a:buNone/>
            </a:pPr>
            <a:r>
              <a:rPr lang="en-US" sz="2400" dirty="0">
                <a:latin typeface="Times New Roman" pitchFamily="18" charset="0"/>
                <a:cs typeface="Times New Roman" pitchFamily="18" charset="0"/>
              </a:rPr>
              <a:t>// Compare integers using if structures, relational </a:t>
            </a:r>
            <a:r>
              <a:rPr lang="en-US" sz="2400" dirty="0" smtClean="0">
                <a:latin typeface="Times New Roman" pitchFamily="18" charset="0"/>
                <a:cs typeface="Times New Roman" pitchFamily="18" charset="0"/>
              </a:rPr>
              <a:t>operators and </a:t>
            </a:r>
            <a:r>
              <a:rPr lang="en-US" sz="2400" dirty="0">
                <a:latin typeface="Times New Roman" pitchFamily="18" charset="0"/>
                <a:cs typeface="Times New Roman" pitchFamily="18" charset="0"/>
              </a:rPr>
              <a:t>equality operators.</a:t>
            </a:r>
          </a:p>
          <a:p>
            <a:pPr marL="0" indent="0" algn="just">
              <a:lnSpc>
                <a:spcPct val="150000"/>
              </a:lnSpc>
              <a:spcBef>
                <a:spcPts val="0"/>
              </a:spcBef>
              <a:buNone/>
            </a:pPr>
            <a:r>
              <a:rPr lang="en-US" sz="2400" dirty="0">
                <a:latin typeface="Times New Roman" pitchFamily="18" charset="0"/>
                <a:cs typeface="Times New Roman" pitchFamily="18" charset="0"/>
              </a:rPr>
              <a:t>// Java extension packages</a:t>
            </a:r>
          </a:p>
          <a:p>
            <a:pPr marL="0" indent="0" algn="just">
              <a:lnSpc>
                <a:spcPct val="150000"/>
              </a:lnSpc>
              <a:spcBef>
                <a:spcPts val="0"/>
              </a:spcBef>
              <a:buNone/>
            </a:pPr>
            <a:r>
              <a:rPr lang="en-US" sz="2400" dirty="0">
                <a:latin typeface="Times New Roman" pitchFamily="18" charset="0"/>
                <a:cs typeface="Times New Roman" pitchFamily="18" charset="0"/>
              </a:rPr>
              <a:t> import </a:t>
            </a:r>
            <a:r>
              <a:rPr lang="en-US" sz="2400" dirty="0" err="1">
                <a:latin typeface="Times New Roman" pitchFamily="18" charset="0"/>
                <a:cs typeface="Times New Roman" pitchFamily="18" charset="0"/>
              </a:rPr>
              <a:t>javax.swing.JOptionPane</a:t>
            </a:r>
            <a:r>
              <a:rPr lang="en-US" sz="2400" dirty="0">
                <a:latin typeface="Times New Roman" pitchFamily="18" charset="0"/>
                <a:cs typeface="Times New Roman" pitchFamily="18" charset="0"/>
              </a:rPr>
              <a:t>;</a:t>
            </a:r>
          </a:p>
          <a:p>
            <a:pPr marL="0" indent="0" algn="just">
              <a:lnSpc>
                <a:spcPct val="150000"/>
              </a:lnSpc>
              <a:spcBef>
                <a:spcPts val="0"/>
              </a:spcBef>
              <a:buNone/>
            </a:pPr>
            <a:r>
              <a:rPr lang="en-US" sz="2400" dirty="0">
                <a:latin typeface="Times New Roman" pitchFamily="18" charset="0"/>
                <a:cs typeface="Times New Roman" pitchFamily="18" charset="0"/>
              </a:rPr>
              <a:t>public class </a:t>
            </a:r>
            <a:r>
              <a:rPr lang="en-US" sz="2400" dirty="0" err="1">
                <a:latin typeface="Times New Roman" pitchFamily="18" charset="0"/>
                <a:cs typeface="Times New Roman" pitchFamily="18" charset="0"/>
              </a:rPr>
              <a:t>IncrementDecrement</a:t>
            </a:r>
            <a:r>
              <a:rPr lang="en-US" sz="2400" dirty="0">
                <a:latin typeface="Times New Roman" pitchFamily="18" charset="0"/>
                <a:cs typeface="Times New Roman" pitchFamily="18" charset="0"/>
              </a:rPr>
              <a:t> {</a:t>
            </a:r>
          </a:p>
          <a:p>
            <a:pPr marL="0" indent="0" algn="just">
              <a:lnSpc>
                <a:spcPct val="150000"/>
              </a:lnSpc>
              <a:spcBef>
                <a:spcPts val="0"/>
              </a:spcBef>
              <a:buNone/>
            </a:pPr>
            <a:r>
              <a:rPr lang="en-US" sz="2400" dirty="0">
                <a:latin typeface="Times New Roman" pitchFamily="18" charset="0"/>
                <a:cs typeface="Times New Roman" pitchFamily="18" charset="0"/>
              </a:rPr>
              <a:t>// main method begins execution of Java application</a:t>
            </a:r>
          </a:p>
          <a:p>
            <a:pPr marL="0" indent="0" algn="just">
              <a:lnSpc>
                <a:spcPct val="150000"/>
              </a:lnSpc>
              <a:spcBef>
                <a:spcPts val="0"/>
              </a:spcBef>
              <a:buNone/>
            </a:pPr>
            <a:r>
              <a:rPr lang="en-US" sz="2400" dirty="0">
                <a:latin typeface="Times New Roman" pitchFamily="18" charset="0"/>
                <a:cs typeface="Times New Roman" pitchFamily="18" charset="0"/>
              </a:rPr>
              <a:t>public static void main( 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 {</a:t>
            </a:r>
          </a:p>
          <a:p>
            <a:pPr marL="0" indent="0" algn="just">
              <a:lnSpc>
                <a:spcPct val="150000"/>
              </a:lnSpc>
              <a:spcBef>
                <a:spcPts val="0"/>
              </a:spcBef>
              <a:buNone/>
            </a:pPr>
            <a:r>
              <a:rPr lang="en-US" sz="2400" dirty="0">
                <a:latin typeface="Times New Roman" pitchFamily="18" charset="0"/>
                <a:cs typeface="Times New Roman" pitchFamily="18" charset="0"/>
              </a:rPr>
              <a:t>String </a:t>
            </a:r>
            <a:r>
              <a:rPr lang="en-US" sz="2400" dirty="0" err="1">
                <a:latin typeface="Times New Roman" pitchFamily="18" charset="0"/>
                <a:cs typeface="Times New Roman" pitchFamily="18" charset="0"/>
              </a:rPr>
              <a:t>firstNumber</a:t>
            </a:r>
            <a:r>
              <a:rPr lang="en-US" sz="2400" dirty="0">
                <a:latin typeface="Times New Roman" pitchFamily="18" charset="0"/>
                <a:cs typeface="Times New Roman" pitchFamily="18" charset="0"/>
              </a:rPr>
              <a:t>;   // first string entered by user</a:t>
            </a:r>
          </a:p>
          <a:p>
            <a:pPr marL="0" indent="0" algn="just">
              <a:lnSpc>
                <a:spcPct val="150000"/>
              </a:lnSpc>
              <a:spcBef>
                <a:spcPts val="0"/>
              </a:spcBef>
              <a:buNone/>
            </a:pPr>
            <a:r>
              <a:rPr lang="en-US" sz="2400" dirty="0">
                <a:latin typeface="Times New Roman" pitchFamily="18" charset="0"/>
                <a:cs typeface="Times New Roman" pitchFamily="18" charset="0"/>
              </a:rPr>
              <a:t>String </a:t>
            </a:r>
            <a:r>
              <a:rPr lang="en-US" sz="2400" dirty="0" err="1">
                <a:latin typeface="Times New Roman" pitchFamily="18" charset="0"/>
                <a:cs typeface="Times New Roman" pitchFamily="18" charset="0"/>
              </a:rPr>
              <a:t>secondNumber</a:t>
            </a:r>
            <a:r>
              <a:rPr lang="en-US" sz="2400" dirty="0">
                <a:latin typeface="Times New Roman" pitchFamily="18" charset="0"/>
                <a:cs typeface="Times New Roman" pitchFamily="18" charset="0"/>
              </a:rPr>
              <a:t>;  // second string entered by user</a:t>
            </a:r>
          </a:p>
          <a:p>
            <a:pPr marL="0" indent="0" algn="just">
              <a:lnSpc>
                <a:spcPct val="150000"/>
              </a:lnSpc>
              <a:spcBef>
                <a:spcPts val="0"/>
              </a:spcBef>
              <a:buNone/>
            </a:pPr>
            <a:r>
              <a:rPr lang="en-US" sz="2400" dirty="0">
                <a:latin typeface="Times New Roman" pitchFamily="18" charset="0"/>
                <a:cs typeface="Times New Roman" pitchFamily="18" charset="0"/>
              </a:rPr>
              <a:t>String result;        // a string containing the output</a:t>
            </a:r>
          </a:p>
          <a:p>
            <a:pPr marL="0" indent="0" algn="just">
              <a:lnSpc>
                <a:spcPct val="150000"/>
              </a:lnSpc>
              <a:spcBef>
                <a:spcPts val="0"/>
              </a:spcBef>
              <a:buNone/>
            </a:pP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number1;          // first number to compare</a:t>
            </a:r>
          </a:p>
          <a:p>
            <a:pPr marL="0" indent="0" algn="just">
              <a:lnSpc>
                <a:spcPct val="150000"/>
              </a:lnSpc>
              <a:spcBef>
                <a:spcPts val="0"/>
              </a:spcBef>
              <a:buNone/>
            </a:pP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number2;          // second number to compare</a:t>
            </a:r>
          </a:p>
          <a:p>
            <a:pPr marL="0" indent="0" algn="just">
              <a:lnSpc>
                <a:spcPct val="150000"/>
              </a:lnSpc>
              <a:spcBef>
                <a:spcPts val="0"/>
              </a:spcBef>
              <a:buNone/>
            </a:pPr>
            <a:r>
              <a:rPr lang="en-US" sz="2400" dirty="0">
                <a:latin typeface="Times New Roman" pitchFamily="18" charset="0"/>
                <a:cs typeface="Times New Roman" pitchFamily="18" charset="0"/>
              </a:rPr>
              <a:t> // read first number from user as a </a:t>
            </a:r>
            <a:r>
              <a:rPr lang="en-US" sz="2400" dirty="0" smtClean="0">
                <a:latin typeface="Times New Roman" pitchFamily="18" charset="0"/>
                <a:cs typeface="Times New Roman" pitchFamily="18" charset="0"/>
              </a:rPr>
              <a:t>string</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128</a:t>
            </a:fld>
            <a:endParaRPr lang="en-US"/>
          </a:p>
        </p:txBody>
      </p:sp>
    </p:spTree>
    <p:extLst>
      <p:ext uri="{BB962C8B-B14F-4D97-AF65-F5344CB8AC3E}">
        <p14:creationId xmlns:p14="http://schemas.microsoft.com/office/powerpoint/2010/main" val="48844254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400" b="1" dirty="0" smtClean="0">
                <a:solidFill>
                  <a:srgbClr val="0000FF"/>
                </a:solidFill>
                <a:latin typeface="Times New Roman" pitchFamily="18" charset="0"/>
                <a:cs typeface="Times New Roman" pitchFamily="18" charset="0"/>
              </a:rPr>
              <a:t>Example continued</a:t>
            </a:r>
            <a:endParaRPr lang="en-US" sz="24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01600" y="228600"/>
            <a:ext cx="12090400" cy="6629400"/>
          </a:xfrm>
        </p:spPr>
        <p:txBody>
          <a:bodyPr>
            <a:noAutofit/>
          </a:bodyPr>
          <a:lstStyle/>
          <a:p>
            <a:pPr marL="0" indent="0" algn="just">
              <a:lnSpc>
                <a:spcPct val="150000"/>
              </a:lnSpc>
              <a:spcBef>
                <a:spcPts val="0"/>
              </a:spcBef>
              <a:buNone/>
            </a:pPr>
            <a:r>
              <a:rPr lang="en-US" sz="2400" dirty="0" err="1" smtClean="0">
                <a:latin typeface="Times New Roman" pitchFamily="18" charset="0"/>
                <a:cs typeface="Times New Roman" pitchFamily="18" charset="0"/>
              </a:rPr>
              <a:t>firstNumber</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JOptionPane.showInputDialog</a:t>
            </a:r>
            <a:r>
              <a:rPr lang="en-US" sz="2400" dirty="0" smtClean="0">
                <a:latin typeface="Times New Roman" pitchFamily="18" charset="0"/>
                <a:cs typeface="Times New Roman" pitchFamily="18" charset="0"/>
              </a:rPr>
              <a:t>("Enter first integer:" );</a:t>
            </a:r>
          </a:p>
          <a:p>
            <a:pPr marL="0" indent="0" algn="just">
              <a:lnSpc>
                <a:spcPct val="150000"/>
              </a:lnSpc>
              <a:spcBef>
                <a:spcPts val="0"/>
              </a:spcBef>
              <a:buNone/>
            </a:pPr>
            <a:r>
              <a:rPr lang="en-US" sz="2400" dirty="0" smtClean="0">
                <a:latin typeface="Times New Roman" pitchFamily="18" charset="0"/>
                <a:cs typeface="Times New Roman" pitchFamily="18" charset="0"/>
              </a:rPr>
              <a:t> // read second number from user as a string</a:t>
            </a:r>
          </a:p>
          <a:p>
            <a:pPr marL="0" indent="0" algn="just">
              <a:lnSpc>
                <a:spcPct val="150000"/>
              </a:lnSpc>
              <a:spcBef>
                <a:spcPts val="0"/>
              </a:spcBef>
              <a:buNone/>
            </a:pPr>
            <a:r>
              <a:rPr lang="en-US" sz="2400" dirty="0" err="1" smtClean="0">
                <a:latin typeface="Times New Roman" pitchFamily="18" charset="0"/>
                <a:cs typeface="Times New Roman" pitchFamily="18" charset="0"/>
              </a:rPr>
              <a:t>secondNumber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JOptionPane.showInputDialog</a:t>
            </a:r>
            <a:r>
              <a:rPr lang="en-US" sz="2400" dirty="0" smtClean="0">
                <a:latin typeface="Times New Roman" pitchFamily="18" charset="0"/>
                <a:cs typeface="Times New Roman" pitchFamily="18" charset="0"/>
              </a:rPr>
              <a:t>("Enter second integer:" );</a:t>
            </a:r>
          </a:p>
          <a:p>
            <a:pPr marL="0" indent="0" algn="just">
              <a:lnSpc>
                <a:spcPct val="150000"/>
              </a:lnSpc>
              <a:spcBef>
                <a:spcPts val="0"/>
              </a:spcBef>
              <a:buNone/>
            </a:pPr>
            <a:r>
              <a:rPr lang="en-US" sz="2400" dirty="0" smtClean="0">
                <a:latin typeface="Times New Roman" pitchFamily="18" charset="0"/>
                <a:cs typeface="Times New Roman" pitchFamily="18" charset="0"/>
              </a:rPr>
              <a:t>// convert numbers from type String to type </a:t>
            </a:r>
            <a:r>
              <a:rPr lang="en-US" sz="2400" dirty="0" err="1" smtClean="0">
                <a:latin typeface="Times New Roman" pitchFamily="18" charset="0"/>
                <a:cs typeface="Times New Roman" pitchFamily="18" charset="0"/>
              </a:rPr>
              <a:t>int</a:t>
            </a:r>
            <a:endParaRPr lang="en-US" sz="2400" dirty="0" smtClean="0">
              <a:latin typeface="Times New Roman" pitchFamily="18" charset="0"/>
              <a:cs typeface="Times New Roman" pitchFamily="18" charset="0"/>
            </a:endParaRPr>
          </a:p>
          <a:p>
            <a:pPr marL="0" indent="0" algn="just">
              <a:lnSpc>
                <a:spcPct val="150000"/>
              </a:lnSpc>
              <a:spcBef>
                <a:spcPts val="0"/>
              </a:spcBef>
              <a:buNone/>
            </a:pPr>
            <a:r>
              <a:rPr lang="en-US" sz="2400" dirty="0" smtClean="0">
                <a:latin typeface="Times New Roman" pitchFamily="18" charset="0"/>
                <a:cs typeface="Times New Roman" pitchFamily="18" charset="0"/>
              </a:rPr>
              <a:t> number1 = </a:t>
            </a:r>
            <a:r>
              <a:rPr lang="en-US" sz="2400" dirty="0" err="1" smtClean="0">
                <a:latin typeface="Times New Roman" pitchFamily="18" charset="0"/>
                <a:cs typeface="Times New Roman" pitchFamily="18" charset="0"/>
              </a:rPr>
              <a:t>Integer.parseInt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firstNumber</a:t>
            </a:r>
            <a:r>
              <a:rPr lang="en-US" sz="2400" dirty="0" smtClean="0">
                <a:latin typeface="Times New Roman" pitchFamily="18" charset="0"/>
                <a:cs typeface="Times New Roman" pitchFamily="18" charset="0"/>
              </a:rPr>
              <a:t> );</a:t>
            </a:r>
          </a:p>
          <a:p>
            <a:pPr marL="0" indent="0" algn="just">
              <a:lnSpc>
                <a:spcPct val="170000"/>
              </a:lnSpc>
              <a:spcBef>
                <a:spcPts val="0"/>
              </a:spcBef>
              <a:buNone/>
            </a:pPr>
            <a:r>
              <a:rPr lang="en-US" sz="2400" dirty="0">
                <a:latin typeface="Times New Roman" pitchFamily="18" charset="0"/>
                <a:cs typeface="Times New Roman" pitchFamily="18" charset="0"/>
              </a:rPr>
              <a:t>number2 = </a:t>
            </a:r>
            <a:r>
              <a:rPr lang="en-US" sz="2400" dirty="0" err="1">
                <a:latin typeface="Times New Roman" pitchFamily="18" charset="0"/>
                <a:cs typeface="Times New Roman" pitchFamily="18" charset="0"/>
              </a:rPr>
              <a:t>Integer.parseInt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secondNumber</a:t>
            </a:r>
            <a:r>
              <a:rPr lang="en-US" sz="2400" dirty="0">
                <a:latin typeface="Times New Roman" pitchFamily="18" charset="0"/>
                <a:cs typeface="Times New Roman" pitchFamily="18" charset="0"/>
              </a:rPr>
              <a:t> );</a:t>
            </a:r>
          </a:p>
          <a:p>
            <a:pPr marL="0" indent="0" algn="just">
              <a:lnSpc>
                <a:spcPct val="170000"/>
              </a:lnSpc>
              <a:spcBef>
                <a:spcPts val="0"/>
              </a:spcBef>
              <a:buNone/>
            </a:pPr>
            <a:r>
              <a:rPr lang="en-US" sz="2400" dirty="0">
                <a:latin typeface="Times New Roman" pitchFamily="18" charset="0"/>
                <a:cs typeface="Times New Roman" pitchFamily="18" charset="0"/>
              </a:rPr>
              <a:t>// initialize result to empty String</a:t>
            </a:r>
          </a:p>
          <a:p>
            <a:pPr marL="0" indent="0" algn="just">
              <a:lnSpc>
                <a:spcPct val="170000"/>
              </a:lnSpc>
              <a:spcBef>
                <a:spcPts val="0"/>
              </a:spcBef>
              <a:buNone/>
            </a:pPr>
            <a:r>
              <a:rPr lang="en-US" sz="2400" dirty="0">
                <a:latin typeface="Times New Roman" pitchFamily="18" charset="0"/>
                <a:cs typeface="Times New Roman" pitchFamily="18" charset="0"/>
              </a:rPr>
              <a:t>result = "";</a:t>
            </a:r>
          </a:p>
          <a:p>
            <a:pPr marL="0" indent="0" algn="just">
              <a:lnSpc>
                <a:spcPct val="170000"/>
              </a:lnSpc>
              <a:spcBef>
                <a:spcPts val="0"/>
              </a:spcBef>
              <a:buNone/>
            </a:pPr>
            <a:r>
              <a:rPr lang="en-US" sz="2400" dirty="0">
                <a:latin typeface="Times New Roman" pitchFamily="18" charset="0"/>
                <a:cs typeface="Times New Roman" pitchFamily="18" charset="0"/>
              </a:rPr>
              <a:t>if ( number1 == number2 )</a:t>
            </a:r>
          </a:p>
          <a:p>
            <a:pPr marL="0" indent="0" algn="just">
              <a:lnSpc>
                <a:spcPct val="170000"/>
              </a:lnSpc>
              <a:spcBef>
                <a:spcPts val="0"/>
              </a:spcBef>
              <a:buNone/>
            </a:pPr>
            <a:r>
              <a:rPr lang="en-US" sz="2400" dirty="0">
                <a:latin typeface="Times New Roman" pitchFamily="18" charset="0"/>
                <a:cs typeface="Times New Roman" pitchFamily="18" charset="0"/>
              </a:rPr>
              <a:t>    result = number1 + " == " + number2;</a:t>
            </a:r>
          </a:p>
          <a:p>
            <a:pPr marL="0" indent="0" algn="just">
              <a:lnSpc>
                <a:spcPct val="170000"/>
              </a:lnSpc>
              <a:spcBef>
                <a:spcPts val="0"/>
              </a:spcBef>
              <a:buNone/>
            </a:pPr>
            <a:r>
              <a:rPr lang="en-US" sz="2400" dirty="0">
                <a:latin typeface="Times New Roman" pitchFamily="18" charset="0"/>
                <a:cs typeface="Times New Roman" pitchFamily="18" charset="0"/>
              </a:rPr>
              <a:t>if ( number1 != number2 )</a:t>
            </a:r>
          </a:p>
          <a:p>
            <a:pPr marL="0" indent="0" algn="just">
              <a:lnSpc>
                <a:spcPct val="170000"/>
              </a:lnSpc>
              <a:spcBef>
                <a:spcPts val="0"/>
              </a:spcBef>
              <a:buNone/>
            </a:pPr>
            <a:r>
              <a:rPr lang="en-US" sz="24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129</a:t>
            </a:fld>
            <a:endParaRPr lang="en-US"/>
          </a:p>
        </p:txBody>
      </p:sp>
    </p:spTree>
    <p:extLst>
      <p:ext uri="{BB962C8B-B14F-4D97-AF65-F5344CB8AC3E}">
        <p14:creationId xmlns:p14="http://schemas.microsoft.com/office/powerpoint/2010/main" val="201779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E29A70-55D5-4FEB-8573-C5F488DC8DC0}" type="slidenum">
              <a:rPr lang="en-US" altLang="en-US" sz="1200">
                <a:solidFill>
                  <a:srgbClr val="898989"/>
                </a:solidFill>
              </a:rPr>
              <a:pPr>
                <a:spcBef>
                  <a:spcPct val="0"/>
                </a:spcBef>
                <a:buFontTx/>
                <a:buNone/>
              </a:pPr>
              <a:t>13</a:t>
            </a:fld>
            <a:endParaRPr lang="en-US" altLang="en-US" sz="1200">
              <a:solidFill>
                <a:srgbClr val="898989"/>
              </a:solidFill>
            </a:endParaRPr>
          </a:p>
        </p:txBody>
      </p:sp>
      <p:pic>
        <p:nvPicPr>
          <p:cNvPr id="880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751"/>
            <a:ext cx="8915400" cy="678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99814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400" b="1" dirty="0" smtClean="0">
                <a:solidFill>
                  <a:srgbClr val="0000FF"/>
                </a:solidFill>
                <a:latin typeface="Times New Roman" pitchFamily="18" charset="0"/>
                <a:cs typeface="Times New Roman" pitchFamily="18" charset="0"/>
              </a:rPr>
              <a:t>Example continued</a:t>
            </a:r>
            <a:endParaRPr lang="en-US" sz="24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01600" y="228600"/>
            <a:ext cx="12090400" cy="6629400"/>
          </a:xfrm>
        </p:spPr>
        <p:txBody>
          <a:bodyPr>
            <a:noAutofit/>
          </a:bodyPr>
          <a:lstStyle/>
          <a:p>
            <a:pPr marL="0" indent="0" algn="just">
              <a:lnSpc>
                <a:spcPct val="170000"/>
              </a:lnSpc>
              <a:spcBef>
                <a:spcPts val="0"/>
              </a:spcBef>
              <a:buNone/>
            </a:pPr>
            <a:r>
              <a:rPr lang="en-US" sz="2400" dirty="0" err="1" smtClean="0">
                <a:latin typeface="Times New Roman" pitchFamily="18" charset="0"/>
                <a:cs typeface="Times New Roman" pitchFamily="18" charset="0"/>
              </a:rPr>
              <a:t>JOptionPane.showMessageDialog</a:t>
            </a:r>
            <a:r>
              <a:rPr lang="en-US" sz="2400" dirty="0" smtClean="0">
                <a:latin typeface="Times New Roman" pitchFamily="18" charset="0"/>
                <a:cs typeface="Times New Roman" pitchFamily="18" charset="0"/>
              </a:rPr>
              <a:t>(null</a:t>
            </a:r>
            <a:r>
              <a:rPr lang="en-US" sz="2400" dirty="0">
                <a:latin typeface="Times New Roman" pitchFamily="18" charset="0"/>
                <a:cs typeface="Times New Roman" pitchFamily="18" charset="0"/>
              </a:rPr>
              <a:t>, result, "Comparison Results",</a:t>
            </a:r>
            <a:r>
              <a:rPr lang="en-US" sz="2400" dirty="0" err="1">
                <a:latin typeface="Times New Roman" pitchFamily="18" charset="0"/>
                <a:cs typeface="Times New Roman" pitchFamily="18" charset="0"/>
              </a:rPr>
              <a:t>JOptionPane.INFORMATION_MESSAGE</a:t>
            </a:r>
            <a:r>
              <a:rPr lang="en-US" sz="2400" dirty="0">
                <a:latin typeface="Times New Roman" pitchFamily="18" charset="0"/>
                <a:cs typeface="Times New Roman" pitchFamily="18" charset="0"/>
              </a:rPr>
              <a:t> );</a:t>
            </a:r>
          </a:p>
          <a:p>
            <a:pPr marL="0" indent="0" algn="just">
              <a:lnSpc>
                <a:spcPct val="170000"/>
              </a:lnSpc>
              <a:spcBef>
                <a:spcPts val="0"/>
              </a:spcBef>
              <a:buNone/>
            </a:pPr>
            <a:r>
              <a:rPr lang="en-US" sz="2400" dirty="0" err="1">
                <a:latin typeface="Times New Roman" pitchFamily="18" charset="0"/>
                <a:cs typeface="Times New Roman" pitchFamily="18" charset="0"/>
              </a:rPr>
              <a:t>System.exit</a:t>
            </a:r>
            <a:r>
              <a:rPr lang="en-US" sz="2400" dirty="0">
                <a:latin typeface="Times New Roman" pitchFamily="18" charset="0"/>
                <a:cs typeface="Times New Roman" pitchFamily="18" charset="0"/>
              </a:rPr>
              <a:t>( 0 ); // terminate application</a:t>
            </a:r>
          </a:p>
          <a:p>
            <a:pPr marL="0" indent="0" algn="just">
              <a:lnSpc>
                <a:spcPct val="170000"/>
              </a:lnSpc>
              <a:spcBef>
                <a:spcPts val="0"/>
              </a:spcBef>
              <a:buNone/>
            </a:pPr>
            <a:r>
              <a:rPr lang="en-US" sz="2400" dirty="0">
                <a:latin typeface="Times New Roman" pitchFamily="18" charset="0"/>
                <a:cs typeface="Times New Roman" pitchFamily="18" charset="0"/>
              </a:rPr>
              <a:t>}  // end method main</a:t>
            </a:r>
          </a:p>
          <a:p>
            <a:pPr marL="0" indent="0" algn="just">
              <a:lnSpc>
                <a:spcPct val="170000"/>
              </a:lnSpc>
              <a:spcBef>
                <a:spcPts val="0"/>
              </a:spcBef>
              <a:buNone/>
            </a:pPr>
            <a:r>
              <a:rPr lang="en-US" sz="2400" dirty="0">
                <a:latin typeface="Times New Roman" pitchFamily="18" charset="0"/>
                <a:cs typeface="Times New Roman" pitchFamily="18" charset="0"/>
              </a:rPr>
              <a:t>} // end class Comparison</a:t>
            </a:r>
            <a:endParaRPr lang="en-US" sz="2400" dirty="0"/>
          </a:p>
          <a:p>
            <a:pPr marL="0" indent="0" algn="just">
              <a:lnSpc>
                <a:spcPct val="150000"/>
              </a:lnSpc>
              <a:spcBef>
                <a:spcPts val="0"/>
              </a:spcBef>
              <a:buNone/>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130</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16" y="3442588"/>
            <a:ext cx="3294567" cy="149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16" y="5233869"/>
            <a:ext cx="3408172" cy="1487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415" y="4008011"/>
            <a:ext cx="4969785" cy="234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1523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435429"/>
          </a:xfrm>
        </p:spPr>
        <p:txBody>
          <a:bodyPr>
            <a:normAutofit fontScale="90000"/>
          </a:bodyPr>
          <a:lstStyle/>
          <a:p>
            <a:pPr algn="ctr"/>
            <a:r>
              <a:rPr lang="en-US" sz="3200" b="1" dirty="0">
                <a:solidFill>
                  <a:srgbClr val="0000FF"/>
                </a:solidFill>
                <a:latin typeface="Times New Roman" pitchFamily="18" charset="0"/>
                <a:cs typeface="Times New Roman" pitchFamily="18" charset="0"/>
              </a:rPr>
              <a:t>Note</a:t>
            </a:r>
          </a:p>
        </p:txBody>
      </p:sp>
      <p:sp>
        <p:nvSpPr>
          <p:cNvPr id="3" name="Content Placeholder 2"/>
          <p:cNvSpPr>
            <a:spLocks noGrp="1"/>
          </p:cNvSpPr>
          <p:nvPr>
            <p:ph idx="1"/>
          </p:nvPr>
        </p:nvSpPr>
        <p:spPr>
          <a:xfrm>
            <a:off x="0" y="228600"/>
            <a:ext cx="12192000" cy="6553200"/>
          </a:xfrm>
        </p:spPr>
        <p:txBody>
          <a:bodyPr>
            <a:noAutofit/>
          </a:bodyPr>
          <a:lstStyle/>
          <a:p>
            <a:pPr algn="just">
              <a:lnSpc>
                <a:spcPct val="160000"/>
              </a:lnSpc>
              <a:spcBef>
                <a:spcPts val="0"/>
              </a:spcBef>
              <a:buFont typeface="Wingdings" pitchFamily="2" charset="2"/>
              <a:buChar char="Ø"/>
            </a:pPr>
            <a:r>
              <a:rPr lang="en-US" sz="2600" dirty="0">
                <a:latin typeface="Times New Roman" pitchFamily="18" charset="0"/>
                <a:cs typeface="Times New Roman" pitchFamily="18" charset="0"/>
              </a:rPr>
              <a:t>Java contains many </a:t>
            </a:r>
            <a:r>
              <a:rPr lang="en-US" sz="2600" b="1" dirty="0">
                <a:solidFill>
                  <a:srgbClr val="0000FF"/>
                </a:solidFill>
                <a:latin typeface="Times New Roman" pitchFamily="18" charset="0"/>
                <a:cs typeface="Times New Roman" pitchFamily="18" charset="0"/>
              </a:rPr>
              <a:t>predefined classes </a:t>
            </a:r>
            <a:r>
              <a:rPr lang="en-US" sz="2600" dirty="0">
                <a:latin typeface="Times New Roman" pitchFamily="18" charset="0"/>
                <a:cs typeface="Times New Roman" pitchFamily="18" charset="0"/>
              </a:rPr>
              <a:t>that are grouped into categories of </a:t>
            </a:r>
            <a:r>
              <a:rPr lang="en-US" sz="2600" b="1" dirty="0">
                <a:solidFill>
                  <a:srgbClr val="0000FF"/>
                </a:solidFill>
                <a:latin typeface="Times New Roman" pitchFamily="18" charset="0"/>
                <a:cs typeface="Times New Roman" pitchFamily="18" charset="0"/>
              </a:rPr>
              <a:t>related classes called packages</a:t>
            </a:r>
            <a:r>
              <a:rPr lang="en-US" sz="2600" dirty="0">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packages</a:t>
            </a:r>
            <a:r>
              <a:rPr lang="en-US" sz="2600" dirty="0">
                <a:latin typeface="Times New Roman" pitchFamily="18" charset="0"/>
                <a:cs typeface="Times New Roman" pitchFamily="18" charset="0"/>
              </a:rPr>
              <a:t> are referred to collectively as the </a:t>
            </a:r>
            <a:r>
              <a:rPr lang="en-US" sz="2600" b="1" dirty="0">
                <a:solidFill>
                  <a:srgbClr val="0000FF"/>
                </a:solidFill>
                <a:latin typeface="Times New Roman" pitchFamily="18" charset="0"/>
                <a:cs typeface="Times New Roman" pitchFamily="18" charset="0"/>
              </a:rPr>
              <a:t>Java class library or the Java applications programming interface (Java API).</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Class </a:t>
            </a:r>
            <a:r>
              <a:rPr lang="en-US" sz="2600" b="1" dirty="0" err="1">
                <a:solidFill>
                  <a:srgbClr val="D60093"/>
                </a:solidFill>
                <a:latin typeface="Times New Roman" pitchFamily="18" charset="0"/>
                <a:cs typeface="Times New Roman" pitchFamily="18" charset="0"/>
              </a:rPr>
              <a:t>JOptionPane</a:t>
            </a:r>
            <a:r>
              <a:rPr lang="en-US" sz="2600" dirty="0">
                <a:latin typeface="Times New Roman" pitchFamily="18" charset="0"/>
                <a:cs typeface="Times New Roman" pitchFamily="18" charset="0"/>
              </a:rPr>
              <a:t> is defined in </a:t>
            </a:r>
            <a:r>
              <a:rPr lang="en-US" sz="2600" b="1" dirty="0">
                <a:solidFill>
                  <a:srgbClr val="0000FF"/>
                </a:solidFill>
                <a:latin typeface="Times New Roman" pitchFamily="18" charset="0"/>
                <a:cs typeface="Times New Roman" pitchFamily="18" charset="0"/>
              </a:rPr>
              <a:t>package </a:t>
            </a:r>
            <a:r>
              <a:rPr lang="en-US" sz="2600" b="1" dirty="0" err="1">
                <a:solidFill>
                  <a:srgbClr val="0000FF"/>
                </a:solidFill>
                <a:latin typeface="Times New Roman" pitchFamily="18" charset="0"/>
                <a:cs typeface="Times New Roman" pitchFamily="18" charset="0"/>
              </a:rPr>
              <a:t>javax.swing</a:t>
            </a:r>
            <a:r>
              <a:rPr lang="en-US" sz="2600" dirty="0">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Class </a:t>
            </a:r>
            <a:r>
              <a:rPr lang="en-US" sz="2600" b="1" dirty="0" err="1">
                <a:latin typeface="Times New Roman" pitchFamily="18" charset="0"/>
                <a:cs typeface="Times New Roman" pitchFamily="18" charset="0"/>
              </a:rPr>
              <a:t>JOptionPane</a:t>
            </a:r>
            <a:r>
              <a:rPr lang="en-US" sz="2600" b="1" dirty="0">
                <a:latin typeface="Times New Roman" pitchFamily="18" charset="0"/>
                <a:cs typeface="Times New Roman" pitchFamily="18" charset="0"/>
              </a:rPr>
              <a:t> contains methods that display dialog boxes</a:t>
            </a:r>
            <a:r>
              <a:rPr lang="en-US" sz="2600" dirty="0">
                <a:latin typeface="Times New Roman" pitchFamily="18" charset="0"/>
                <a:cs typeface="Times New Roman" pitchFamily="18" charset="0"/>
              </a:rPr>
              <a:t>.</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compiler uses import statements </a:t>
            </a:r>
            <a:r>
              <a:rPr lang="en-US" sz="2600" dirty="0">
                <a:latin typeface="Times New Roman" pitchFamily="18" charset="0"/>
                <a:cs typeface="Times New Roman" pitchFamily="18" charset="0"/>
              </a:rPr>
              <a:t>to </a:t>
            </a:r>
            <a:r>
              <a:rPr lang="en-US" sz="2600" b="1" dirty="0">
                <a:latin typeface="Times New Roman" pitchFamily="18" charset="0"/>
                <a:cs typeface="Times New Roman" pitchFamily="18" charset="0"/>
              </a:rPr>
              <a:t>locate classes required to compile a Java program</a:t>
            </a:r>
            <a:r>
              <a:rPr lang="en-US" sz="2600" dirty="0">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err="1">
                <a:solidFill>
                  <a:srgbClr val="0000FF"/>
                </a:solidFill>
                <a:latin typeface="Times New Roman" pitchFamily="18" charset="0"/>
                <a:cs typeface="Times New Roman" pitchFamily="18" charset="0"/>
              </a:rPr>
              <a:t>javax.swing</a:t>
            </a:r>
            <a:r>
              <a:rPr lang="en-US" sz="2600" b="1" dirty="0">
                <a:solidFill>
                  <a:srgbClr val="0000FF"/>
                </a:solidFill>
                <a:latin typeface="Times New Roman" pitchFamily="18" charset="0"/>
                <a:cs typeface="Times New Roman" pitchFamily="18" charset="0"/>
              </a:rPr>
              <a:t> package </a:t>
            </a:r>
            <a:r>
              <a:rPr lang="en-US" sz="2600" dirty="0">
                <a:latin typeface="Times New Roman" pitchFamily="18" charset="0"/>
                <a:cs typeface="Times New Roman" pitchFamily="18" charset="0"/>
              </a:rPr>
              <a:t>contains many classes that help </a:t>
            </a:r>
            <a:r>
              <a:rPr lang="en-US" sz="2600" b="1" dirty="0">
                <a:latin typeface="Times New Roman" pitchFamily="18" charset="0"/>
                <a:cs typeface="Times New Roman" pitchFamily="18" charset="0"/>
              </a:rPr>
              <a:t>define a graphical user interface (GUI) for an application.</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 </a:t>
            </a:r>
            <a:endParaRPr lang="en-US" sz="2600" b="1" dirty="0">
              <a:solidFill>
                <a:srgbClr val="D60093"/>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131</a:t>
            </a:fld>
            <a:endParaRPr lang="en-US"/>
          </a:p>
        </p:txBody>
      </p:sp>
    </p:spTree>
    <p:extLst>
      <p:ext uri="{BB962C8B-B14F-4D97-AF65-F5344CB8AC3E}">
        <p14:creationId xmlns:p14="http://schemas.microsoft.com/office/powerpoint/2010/main" val="33400595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rmAutofit fontScale="90000"/>
          </a:bodyPr>
          <a:lstStyle/>
          <a:p>
            <a:pPr algn="ctr"/>
            <a:r>
              <a:rPr lang="en-US" sz="3200" b="1" dirty="0">
                <a:solidFill>
                  <a:srgbClr val="0000FF"/>
                </a:solidFill>
                <a:latin typeface="Times New Roman" pitchFamily="18" charset="0"/>
                <a:cs typeface="Times New Roman" pitchFamily="18" charset="0"/>
              </a:rPr>
              <a:t>Note</a:t>
            </a:r>
          </a:p>
        </p:txBody>
      </p:sp>
      <p:sp>
        <p:nvSpPr>
          <p:cNvPr id="3" name="Content Placeholder 2"/>
          <p:cNvSpPr>
            <a:spLocks noGrp="1"/>
          </p:cNvSpPr>
          <p:nvPr>
            <p:ph idx="1"/>
          </p:nvPr>
        </p:nvSpPr>
        <p:spPr>
          <a:xfrm>
            <a:off x="0" y="228600"/>
            <a:ext cx="12192000" cy="6553200"/>
          </a:xfrm>
        </p:spPr>
        <p:txBody>
          <a:bodyPr>
            <a:noAutofit/>
          </a:bodyPr>
          <a:lstStyle/>
          <a:p>
            <a:pPr algn="just">
              <a:lnSpc>
                <a:spcPct val="160000"/>
              </a:lnSpc>
              <a:spcBef>
                <a:spcPts val="0"/>
              </a:spcBef>
              <a:buFont typeface="Wingdings" pitchFamily="2" charset="2"/>
              <a:buChar char="§"/>
            </a:pPr>
            <a:r>
              <a:rPr lang="en-US" sz="2600" b="1" dirty="0">
                <a:solidFill>
                  <a:srgbClr val="0000FF"/>
                </a:solidFill>
                <a:latin typeface="Times New Roman" pitchFamily="18" charset="0"/>
                <a:cs typeface="Times New Roman" pitchFamily="18" charset="0"/>
              </a:rPr>
              <a:t>GUI components</a:t>
            </a:r>
            <a:r>
              <a:rPr lang="en-US" sz="2600" dirty="0">
                <a:latin typeface="Times New Roman" pitchFamily="18" charset="0"/>
                <a:cs typeface="Times New Roman" pitchFamily="18" charset="0"/>
              </a:rPr>
              <a:t> facilitate </a:t>
            </a:r>
            <a:r>
              <a:rPr lang="en-US" sz="2600" b="1" dirty="0">
                <a:latin typeface="Times New Roman" pitchFamily="18" charset="0"/>
                <a:cs typeface="Times New Roman" pitchFamily="18" charset="0"/>
              </a:rPr>
              <a:t>data entry by the user of a program and data outputs by a program</a:t>
            </a:r>
            <a:r>
              <a:rPr lang="en-US" sz="2600" dirty="0">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Method </a:t>
            </a:r>
            <a:r>
              <a:rPr lang="en-US" sz="2600" b="1" dirty="0" err="1">
                <a:solidFill>
                  <a:srgbClr val="0000FF"/>
                </a:solidFill>
                <a:latin typeface="Times New Roman" pitchFamily="18" charset="0"/>
                <a:cs typeface="Times New Roman" pitchFamily="18" charset="0"/>
              </a:rPr>
              <a:t>showMessageDialog</a:t>
            </a:r>
            <a:r>
              <a:rPr lang="en-US" sz="2600" dirty="0">
                <a:latin typeface="Times New Roman" pitchFamily="18" charset="0"/>
                <a:cs typeface="Times New Roman" pitchFamily="18" charset="0"/>
              </a:rPr>
              <a:t> of class </a:t>
            </a:r>
            <a:r>
              <a:rPr lang="en-US" sz="2600" b="1" dirty="0" err="1">
                <a:latin typeface="Times New Roman" pitchFamily="18" charset="0"/>
                <a:cs typeface="Times New Roman" pitchFamily="18" charset="0"/>
              </a:rPr>
              <a:t>JOptionPane</a:t>
            </a:r>
            <a:r>
              <a:rPr lang="en-US" sz="2600" dirty="0">
                <a:latin typeface="Times New Roman" pitchFamily="18" charset="0"/>
                <a:cs typeface="Times New Roman" pitchFamily="18" charset="0"/>
              </a:rPr>
              <a:t> displays a dialog box </a:t>
            </a:r>
            <a:r>
              <a:rPr lang="en-US" sz="2600" b="1" dirty="0">
                <a:latin typeface="Times New Roman" pitchFamily="18" charset="0"/>
                <a:cs typeface="Times New Roman" pitchFamily="18" charset="0"/>
              </a:rPr>
              <a:t>containing a message to the user</a:t>
            </a:r>
            <a:r>
              <a:rPr lang="en-US" sz="2600" dirty="0">
                <a:latin typeface="Times New Roman" pitchFamily="18" charset="0"/>
                <a:cs typeface="Times New Roman" pitchFamily="18" charset="0"/>
              </a:rPr>
              <a:t>.</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 Method </a:t>
            </a:r>
            <a:r>
              <a:rPr lang="en-US" sz="2600" b="1" dirty="0">
                <a:solidFill>
                  <a:srgbClr val="D60093"/>
                </a:solidFill>
                <a:latin typeface="Times New Roman" pitchFamily="18" charset="0"/>
                <a:cs typeface="Times New Roman" pitchFamily="18" charset="0"/>
              </a:rPr>
              <a:t>exit of class System terminates an application</a:t>
            </a:r>
            <a:r>
              <a:rPr lang="en-US" sz="2600" dirty="0">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Class </a:t>
            </a:r>
            <a:r>
              <a:rPr lang="en-US" sz="2600" b="1" dirty="0">
                <a:solidFill>
                  <a:srgbClr val="0000FF"/>
                </a:solidFill>
                <a:latin typeface="Times New Roman" pitchFamily="18" charset="0"/>
                <a:cs typeface="Times New Roman" pitchFamily="18" charset="0"/>
              </a:rPr>
              <a:t>System is in package </a:t>
            </a:r>
            <a:r>
              <a:rPr lang="en-US" sz="2600" b="1" dirty="0" err="1">
                <a:solidFill>
                  <a:srgbClr val="0000FF"/>
                </a:solidFill>
                <a:latin typeface="Times New Roman" pitchFamily="18" charset="0"/>
                <a:cs typeface="Times New Roman" pitchFamily="18" charset="0"/>
              </a:rPr>
              <a:t>java.lang</a:t>
            </a:r>
            <a:r>
              <a:rPr lang="en-US" sz="2600" b="1" dirty="0">
                <a:solidFill>
                  <a:srgbClr val="0000FF"/>
                </a:solidFill>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All Java programs import package </a:t>
            </a:r>
            <a:r>
              <a:rPr lang="en-US" sz="2600" b="1" dirty="0" err="1">
                <a:solidFill>
                  <a:srgbClr val="D60093"/>
                </a:solidFill>
                <a:latin typeface="Times New Roman" pitchFamily="18" charset="0"/>
                <a:cs typeface="Times New Roman" pitchFamily="18" charset="0"/>
              </a:rPr>
              <a:t>java.lang</a:t>
            </a:r>
            <a:r>
              <a:rPr lang="en-US" sz="2600" b="1" dirty="0">
                <a:solidFill>
                  <a:srgbClr val="D60093"/>
                </a:solidFill>
                <a:latin typeface="Times New Roman" pitchFamily="18" charset="0"/>
                <a:cs typeface="Times New Roman" pitchFamily="18" charset="0"/>
              </a:rPr>
              <a:t> by default.</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132</a:t>
            </a:fld>
            <a:endParaRPr lang="en-US"/>
          </a:p>
        </p:txBody>
      </p:sp>
    </p:spTree>
    <p:extLst>
      <p:ext uri="{BB962C8B-B14F-4D97-AF65-F5344CB8AC3E}">
        <p14:creationId xmlns:p14="http://schemas.microsoft.com/office/powerpoint/2010/main" val="199139781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r>
              <a:rPr lang="en-US" sz="3200" b="1" dirty="0">
                <a:solidFill>
                  <a:srgbClr val="0000FF"/>
                </a:solidFill>
                <a:latin typeface="Times New Roman" pitchFamily="18" charset="0"/>
                <a:cs typeface="Times New Roman" pitchFamily="18" charset="0"/>
              </a:rPr>
              <a:t>3) Boolean Logical Operators </a:t>
            </a:r>
          </a:p>
        </p:txBody>
      </p:sp>
      <p:sp>
        <p:nvSpPr>
          <p:cNvPr id="3" name="Content Placeholder 2"/>
          <p:cNvSpPr>
            <a:spLocks noGrp="1"/>
          </p:cNvSpPr>
          <p:nvPr>
            <p:ph idx="1"/>
          </p:nvPr>
        </p:nvSpPr>
        <p:spPr>
          <a:xfrm>
            <a:off x="145143" y="381000"/>
            <a:ext cx="11829143" cy="1676400"/>
          </a:xfrm>
        </p:spPr>
        <p:txBody>
          <a:bodyPr>
            <a:normAutofit fontScale="85000" lnSpcReduction="20000"/>
          </a:bodyPr>
          <a:lstStyle/>
          <a:p>
            <a:pPr algn="just">
              <a:lnSpc>
                <a:spcPct val="160000"/>
              </a:lnSpc>
              <a:spcBef>
                <a:spcPts val="0"/>
              </a:spcBef>
              <a:buFont typeface="Wingdings" pitchFamily="2" charset="2"/>
              <a:buChar char="§"/>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Boolean logical operators </a:t>
            </a:r>
            <a:r>
              <a:rPr lang="en-US" dirty="0">
                <a:latin typeface="Times New Roman" pitchFamily="18" charset="0"/>
                <a:cs typeface="Times New Roman" pitchFamily="18" charset="0"/>
              </a:rPr>
              <a:t>shown here operate only on </a:t>
            </a:r>
            <a:r>
              <a:rPr lang="en-US" b="1" i="1" dirty="0" err="1">
                <a:solidFill>
                  <a:srgbClr val="D60093"/>
                </a:solidFill>
                <a:latin typeface="Times New Roman" pitchFamily="18" charset="0"/>
                <a:cs typeface="Times New Roman" pitchFamily="18" charset="0"/>
              </a:rPr>
              <a:t>boolean</a:t>
            </a:r>
            <a:r>
              <a:rPr lang="en-US" b="1" i="1" dirty="0">
                <a:solidFill>
                  <a:srgbClr val="D60093"/>
                </a:solidFill>
                <a:latin typeface="Times New Roman" pitchFamily="18" charset="0"/>
                <a:cs typeface="Times New Roman" pitchFamily="18" charset="0"/>
              </a:rPr>
              <a:t> operands</a:t>
            </a:r>
            <a:r>
              <a:rPr lang="en-US" dirty="0">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dirty="0">
                <a:latin typeface="Times New Roman" pitchFamily="18" charset="0"/>
                <a:cs typeface="Times New Roman" pitchFamily="18" charset="0"/>
              </a:rPr>
              <a:t>All of the binary logical operators combine two </a:t>
            </a: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values to form a resultant </a:t>
            </a: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value.  </a:t>
            </a:r>
          </a:p>
        </p:txBody>
      </p:sp>
      <p:grpSp>
        <p:nvGrpSpPr>
          <p:cNvPr id="6" name="Group 5"/>
          <p:cNvGrpSpPr/>
          <p:nvPr/>
        </p:nvGrpSpPr>
        <p:grpSpPr>
          <a:xfrm>
            <a:off x="3581400" y="2133600"/>
            <a:ext cx="4800600" cy="4434590"/>
            <a:chOff x="2695575" y="1200150"/>
            <a:chExt cx="3752850" cy="5657850"/>
          </a:xfrm>
        </p:grpSpPr>
        <p:pic>
          <p:nvPicPr>
            <p:cNvPr id="3074" name="Picture 2"/>
            <p:cNvPicPr>
              <a:picLocks noChangeAspect="1" noChangeArrowheads="1"/>
            </p:cNvPicPr>
            <p:nvPr/>
          </p:nvPicPr>
          <p:blipFill>
            <a:blip r:embed="rId2"/>
            <a:srcRect/>
            <a:stretch>
              <a:fillRect/>
            </a:stretch>
          </p:blipFill>
          <p:spPr bwMode="auto">
            <a:xfrm>
              <a:off x="2695575" y="1200150"/>
              <a:ext cx="3752850" cy="44577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895600" y="5486400"/>
              <a:ext cx="3171825" cy="1371600"/>
            </a:xfrm>
            <a:prstGeom prst="rect">
              <a:avLst/>
            </a:prstGeom>
            <a:noFill/>
            <a:ln w="9525">
              <a:noFill/>
              <a:miter lim="800000"/>
              <a:headEnd/>
              <a:tailEnd/>
            </a:ln>
            <a:effectLst/>
          </p:spPr>
        </p:pic>
      </p:grpSp>
      <p:sp>
        <p:nvSpPr>
          <p:cNvPr id="7" name="Slide Number Placeholder 6"/>
          <p:cNvSpPr>
            <a:spLocks noGrp="1"/>
          </p:cNvSpPr>
          <p:nvPr>
            <p:ph type="sldNum" sz="quarter" idx="12"/>
          </p:nvPr>
        </p:nvSpPr>
        <p:spPr/>
        <p:txBody>
          <a:bodyPr/>
          <a:lstStyle/>
          <a:p>
            <a:fld id="{1C7FB0BA-1777-4FB3-A4D9-B80D3147F0B1}" type="slidenum">
              <a:rPr lang="en-US" smtClean="0"/>
              <a:pPr/>
              <a:t>133</a:t>
            </a:fld>
            <a:endParaRPr lang="en-US"/>
          </a:p>
        </p:txBody>
      </p:sp>
    </p:spTree>
    <p:extLst>
      <p:ext uri="{BB962C8B-B14F-4D97-AF65-F5344CB8AC3E}">
        <p14:creationId xmlns:p14="http://schemas.microsoft.com/office/powerpoint/2010/main" val="273097445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rmAutofit fontScale="90000"/>
          </a:bodyPr>
          <a:lstStyle/>
          <a:p>
            <a:pPr algn="ctr"/>
            <a:r>
              <a:rPr lang="en-US" sz="3200" b="1" dirty="0" smtClean="0">
                <a:solidFill>
                  <a:srgbClr val="0000FF"/>
                </a:solidFill>
                <a:latin typeface="Times New Roman" pitchFamily="18" charset="0"/>
                <a:cs typeface="Times New Roman" pitchFamily="18" charset="0"/>
              </a:rPr>
              <a:t>Example</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228600"/>
            <a:ext cx="12192000" cy="6553200"/>
          </a:xfrm>
        </p:spPr>
        <p:txBody>
          <a:bodyPr>
            <a:noAutofit/>
          </a:bodyPr>
          <a:lstStyle/>
          <a:p>
            <a:pPr lvl="1" algn="just">
              <a:lnSpc>
                <a:spcPct val="150000"/>
              </a:lnSpc>
              <a:spcBef>
                <a:spcPts val="0"/>
              </a:spcBef>
              <a:buNone/>
            </a:pPr>
            <a:r>
              <a:rPr lang="en-US" sz="2600" dirty="0">
                <a:latin typeface="Times New Roman" pitchFamily="18" charset="0"/>
                <a:cs typeface="Times New Roman" pitchFamily="18" charset="0"/>
              </a:rPr>
              <a:t>// Demonstrate the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logical operators. </a:t>
            </a:r>
          </a:p>
          <a:p>
            <a:pPr lvl="1" algn="just">
              <a:lnSpc>
                <a:spcPct val="150000"/>
              </a:lnSpc>
              <a:spcBef>
                <a:spcPts val="0"/>
              </a:spcBef>
              <a:buNone/>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BoolLogic</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a = true;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b = false;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c = a | b;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d = a &amp; b;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e = a ^ b;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f = (!a &amp; b) | (a &amp; !b);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g = !a;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a = " + a); </a:t>
            </a:r>
          </a:p>
          <a:p>
            <a:pPr marL="0" indent="0" algn="just">
              <a:lnSpc>
                <a:spcPct val="150000"/>
              </a:lnSpc>
              <a:spcBef>
                <a:spcPts val="0"/>
              </a:spcBef>
              <a:buNone/>
            </a:pPr>
            <a:endParaRPr lang="en-US" sz="2600" b="1" dirty="0">
              <a:solidFill>
                <a:srgbClr val="D60093"/>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134</a:t>
            </a:fld>
            <a:endParaRPr lang="en-US"/>
          </a:p>
        </p:txBody>
      </p:sp>
    </p:spTree>
    <p:extLst>
      <p:ext uri="{BB962C8B-B14F-4D97-AF65-F5344CB8AC3E}">
        <p14:creationId xmlns:p14="http://schemas.microsoft.com/office/powerpoint/2010/main" val="26310967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rmAutofit fontScale="90000"/>
          </a:bodyPr>
          <a:lstStyle/>
          <a:p>
            <a:pPr algn="ctr"/>
            <a:r>
              <a:rPr lang="en-US" sz="3200" b="1" dirty="0" smtClean="0">
                <a:solidFill>
                  <a:srgbClr val="0000FF"/>
                </a:solidFill>
                <a:latin typeface="Times New Roman" pitchFamily="18" charset="0"/>
                <a:cs typeface="Times New Roman" pitchFamily="18" charset="0"/>
              </a:rPr>
              <a:t>Example continued</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228600"/>
            <a:ext cx="12192000" cy="6553200"/>
          </a:xfrm>
        </p:spPr>
        <p:txBody>
          <a:bodyPr>
            <a:noAutofit/>
          </a:bodyPr>
          <a:lstStyle/>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b = " + b);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a|b</a:t>
            </a:r>
            <a:r>
              <a:rPr lang="en-US" sz="2600" dirty="0">
                <a:latin typeface="Times New Roman" pitchFamily="18" charset="0"/>
                <a:cs typeface="Times New Roman" pitchFamily="18" charset="0"/>
              </a:rPr>
              <a:t> = " + c);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a&amp;b</a:t>
            </a:r>
            <a:r>
              <a:rPr lang="en-US" sz="2600" dirty="0">
                <a:latin typeface="Times New Roman" pitchFamily="18" charset="0"/>
                <a:cs typeface="Times New Roman" pitchFamily="18" charset="0"/>
              </a:rPr>
              <a:t> = " + d);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a^b</a:t>
            </a:r>
            <a:r>
              <a:rPr lang="en-US" sz="2600" dirty="0">
                <a:latin typeface="Times New Roman" pitchFamily="18" charset="0"/>
                <a:cs typeface="Times New Roman" pitchFamily="18" charset="0"/>
              </a:rPr>
              <a:t> = " + e);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a&amp;b</a:t>
            </a:r>
            <a:r>
              <a:rPr lang="en-US" sz="2600" dirty="0">
                <a:latin typeface="Times New Roman" pitchFamily="18" charset="0"/>
                <a:cs typeface="Times New Roman" pitchFamily="18" charset="0"/>
              </a:rPr>
              <a:t> | a&amp;!b = " + f);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!a = " + g); </a:t>
            </a:r>
          </a:p>
          <a:p>
            <a:pPr lvl="1" algn="just">
              <a:lnSpc>
                <a:spcPct val="150000"/>
              </a:lnSpc>
              <a:spcBef>
                <a:spcPts val="0"/>
              </a:spcBef>
              <a:buNone/>
            </a:pP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Java supports </a:t>
            </a:r>
            <a:r>
              <a:rPr lang="en-US" sz="2600" b="1" i="1" dirty="0">
                <a:solidFill>
                  <a:srgbClr val="0000FF"/>
                </a:solidFill>
                <a:latin typeface="Times New Roman" pitchFamily="18" charset="0"/>
                <a:cs typeface="Times New Roman" pitchFamily="18" charset="0"/>
              </a:rPr>
              <a:t>short-circuit logical operators </a:t>
            </a:r>
            <a:r>
              <a:rPr lang="en-US" sz="2600" dirty="0">
                <a:latin typeface="Times New Roman" pitchFamily="18" charset="0"/>
                <a:cs typeface="Times New Roman" pitchFamily="18" charset="0"/>
              </a:rPr>
              <a:t>for the </a:t>
            </a:r>
            <a:r>
              <a:rPr lang="en-US" sz="2600" b="1" i="1" dirty="0">
                <a:solidFill>
                  <a:srgbClr val="0000FF"/>
                </a:solidFill>
                <a:latin typeface="Times New Roman" pitchFamily="18" charset="0"/>
                <a:cs typeface="Times New Roman" pitchFamily="18" charset="0"/>
              </a:rPr>
              <a:t>AND (&amp;&amp;) and OR (||)</a:t>
            </a:r>
            <a:r>
              <a:rPr lang="en-US" sz="2600" dirty="0">
                <a:latin typeface="Times New Roman" pitchFamily="18" charset="0"/>
                <a:cs typeface="Times New Roman" pitchFamily="18" charset="0"/>
              </a:rPr>
              <a:t> operators.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These operators allow you to </a:t>
            </a:r>
            <a:r>
              <a:rPr lang="en-US" sz="2600" b="1" i="1" dirty="0">
                <a:solidFill>
                  <a:srgbClr val="D60093"/>
                </a:solidFill>
                <a:latin typeface="Times New Roman" pitchFamily="18" charset="0"/>
                <a:cs typeface="Times New Roman" pitchFamily="18" charset="0"/>
              </a:rPr>
              <a:t>bypass evaluation of part of the expression</a:t>
            </a:r>
            <a:r>
              <a:rPr lang="en-US" sz="2600" dirty="0">
                <a:latin typeface="Times New Roman" pitchFamily="18" charset="0"/>
                <a:cs typeface="Times New Roman" pitchFamily="18" charset="0"/>
              </a:rPr>
              <a:t> if the value of the entire expression has already been determined. </a:t>
            </a:r>
          </a:p>
          <a:p>
            <a:pPr lvl="1" algn="just">
              <a:lnSpc>
                <a:spcPct val="150000"/>
              </a:lnSpc>
              <a:spcBef>
                <a:spcPts val="0"/>
              </a:spcBef>
              <a:buNone/>
            </a:pPr>
            <a:endParaRPr lang="en-US" sz="2600" b="1" dirty="0">
              <a:solidFill>
                <a:srgbClr val="D60093"/>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135</a:t>
            </a:fld>
            <a:endParaRPr lang="en-US"/>
          </a:p>
        </p:txBody>
      </p:sp>
    </p:spTree>
    <p:extLst>
      <p:ext uri="{BB962C8B-B14F-4D97-AF65-F5344CB8AC3E}">
        <p14:creationId xmlns:p14="http://schemas.microsoft.com/office/powerpoint/2010/main" val="27970102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rmAutofit fontScale="90000"/>
          </a:bodyPr>
          <a:lstStyle/>
          <a:p>
            <a:pPr algn="ctr"/>
            <a:r>
              <a:rPr lang="en-US" sz="3200" b="1" dirty="0" smtClean="0">
                <a:solidFill>
                  <a:srgbClr val="0000FF"/>
                </a:solidFill>
                <a:latin typeface="Times New Roman" pitchFamily="18" charset="0"/>
                <a:cs typeface="Times New Roman" pitchFamily="18" charset="0"/>
              </a:rPr>
              <a:t>Example continued</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228600"/>
            <a:ext cx="12192000" cy="6553200"/>
          </a:xfrm>
        </p:spPr>
        <p:txBody>
          <a:bodyPr>
            <a:noAutofit/>
          </a:bodyPr>
          <a:lstStyle/>
          <a:p>
            <a:pPr algn="just">
              <a:lnSpc>
                <a:spcPct val="150000"/>
              </a:lnSpc>
              <a:spcBef>
                <a:spcPts val="0"/>
              </a:spcBef>
              <a:buFont typeface="Wingdings" pitchFamily="2" charset="2"/>
              <a:buChar char="§"/>
            </a:pPr>
            <a:r>
              <a:rPr lang="en-US" sz="2400" b="1" i="1" dirty="0">
                <a:solidFill>
                  <a:srgbClr val="D60093"/>
                </a:solidFill>
                <a:latin typeface="Times New Roman" pitchFamily="18" charset="0"/>
                <a:cs typeface="Times New Roman" pitchFamily="18" charset="0"/>
              </a:rPr>
              <a:t>Let’s see the following examples:</a:t>
            </a:r>
          </a:p>
          <a:p>
            <a:pPr marL="0" indent="0" algn="just">
              <a:lnSpc>
                <a:spcPct val="150000"/>
              </a:lnSpc>
              <a:spcBef>
                <a:spcPts val="0"/>
              </a:spcBef>
              <a:buNone/>
            </a:pP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 = 2; </a:t>
            </a:r>
          </a:p>
          <a:p>
            <a:pPr marL="0" indent="0" algn="just">
              <a:lnSpc>
                <a:spcPct val="150000"/>
              </a:lnSpc>
              <a:spcBef>
                <a:spcPts val="0"/>
              </a:spcBef>
              <a:buNone/>
            </a:pP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b = 2; </a:t>
            </a:r>
          </a:p>
          <a:p>
            <a:pPr marL="0" indent="0" algn="just">
              <a:lnSpc>
                <a:spcPct val="150000"/>
              </a:lnSpc>
              <a:spcBef>
                <a:spcPts val="0"/>
              </a:spcBef>
              <a:buNone/>
            </a:pPr>
            <a:r>
              <a:rPr lang="en-US" sz="2400" dirty="0">
                <a:latin typeface="Times New Roman" pitchFamily="18" charset="0"/>
                <a:cs typeface="Times New Roman" pitchFamily="18" charset="0"/>
              </a:rPr>
              <a:t>if(a == 1 &amp;&amp; b == 2)   // b == 2 would not be </a:t>
            </a:r>
            <a:r>
              <a:rPr lang="en-US" sz="2400" dirty="0" smtClean="0">
                <a:latin typeface="Times New Roman" pitchFamily="18" charset="0"/>
                <a:cs typeface="Times New Roman" pitchFamily="18" charset="0"/>
              </a:rPr>
              <a:t>evaluated, because </a:t>
            </a:r>
            <a:r>
              <a:rPr lang="en-US" sz="2400" dirty="0">
                <a:latin typeface="Times New Roman" pitchFamily="18" charset="0"/>
                <a:cs typeface="Times New Roman" pitchFamily="18" charset="0"/>
              </a:rPr>
              <a:t>a == 1 is false. </a:t>
            </a:r>
          </a:p>
          <a:p>
            <a:pPr marL="0" indent="0" algn="just">
              <a:lnSpc>
                <a:spcPct val="150000"/>
              </a:lnSpc>
              <a:spcBef>
                <a:spcPts val="0"/>
              </a:spcBef>
              <a:buNone/>
            </a:pPr>
            <a:r>
              <a:rPr lang="en-US" sz="2400" dirty="0">
                <a:latin typeface="Times New Roman" pitchFamily="18" charset="0"/>
                <a:cs typeface="Times New Roman" pitchFamily="18" charset="0"/>
              </a:rPr>
              <a:t> if(a == 2 &amp;&amp; b == 2)   // Both expressions must be tested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determine if the expression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true. </a:t>
            </a:r>
            <a:endParaRPr lang="en-US" sz="2400" dirty="0" smtClean="0">
              <a:latin typeface="Times New Roman" pitchFamily="18" charset="0"/>
              <a:cs typeface="Times New Roman" pitchFamily="18" charset="0"/>
            </a:endParaRPr>
          </a:p>
          <a:p>
            <a:pPr marL="0" indent="0" algn="just">
              <a:lnSpc>
                <a:spcPct val="150000"/>
              </a:lnSpc>
              <a:spcBef>
                <a:spcPts val="0"/>
              </a:spcBef>
              <a:buNone/>
            </a:pPr>
            <a:r>
              <a:rPr lang="en-US" sz="2400" dirty="0">
                <a:latin typeface="Times New Roman" pitchFamily="18" charset="0"/>
                <a:cs typeface="Times New Roman" pitchFamily="18" charset="0"/>
              </a:rPr>
              <a:t> if(a == 1 || b == 2)   // Here, both expressions will be </a:t>
            </a:r>
            <a:r>
              <a:rPr lang="en-US" sz="2400" dirty="0" smtClean="0">
                <a:latin typeface="Times New Roman" pitchFamily="18" charset="0"/>
                <a:cs typeface="Times New Roman" pitchFamily="18" charset="0"/>
              </a:rPr>
              <a:t>evaluated </a:t>
            </a:r>
            <a:r>
              <a:rPr lang="en-US" sz="2400" dirty="0">
                <a:latin typeface="Times New Roman" pitchFamily="18" charset="0"/>
                <a:cs typeface="Times New Roman" pitchFamily="18" charset="0"/>
              </a:rPr>
              <a:t>because a == 1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false. </a:t>
            </a:r>
          </a:p>
          <a:p>
            <a:pPr marL="0" indent="0" algn="just">
              <a:lnSpc>
                <a:spcPct val="150000"/>
              </a:lnSpc>
              <a:spcBef>
                <a:spcPts val="0"/>
              </a:spcBef>
              <a:buNone/>
            </a:pPr>
            <a:r>
              <a:rPr lang="en-US" sz="2400" dirty="0">
                <a:latin typeface="Times New Roman" pitchFamily="18" charset="0"/>
                <a:cs typeface="Times New Roman" pitchFamily="18" charset="0"/>
              </a:rPr>
              <a:t> if(a == 2 || b == 2)   // This time only a == 2 is </a:t>
            </a:r>
            <a:r>
              <a:rPr lang="en-US" sz="2400" dirty="0" smtClean="0">
                <a:latin typeface="Times New Roman" pitchFamily="18" charset="0"/>
                <a:cs typeface="Times New Roman" pitchFamily="18" charset="0"/>
              </a:rPr>
              <a:t>evaluated </a:t>
            </a:r>
            <a:r>
              <a:rPr lang="en-US" sz="2400" dirty="0">
                <a:latin typeface="Times New Roman" pitchFamily="18" charset="0"/>
                <a:cs typeface="Times New Roman" pitchFamily="18" charset="0"/>
              </a:rPr>
              <a:t>because it is true and </a:t>
            </a:r>
            <a:r>
              <a:rPr lang="en-US" sz="2400" dirty="0" smtClean="0">
                <a:latin typeface="Times New Roman" pitchFamily="18" charset="0"/>
                <a:cs typeface="Times New Roman" pitchFamily="18" charset="0"/>
              </a:rPr>
              <a:t>sufficient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				//determine </a:t>
            </a:r>
            <a:r>
              <a:rPr lang="en-US" sz="2400" dirty="0">
                <a:latin typeface="Times New Roman" pitchFamily="18" charset="0"/>
                <a:cs typeface="Times New Roman" pitchFamily="18" charset="0"/>
              </a:rPr>
              <a:t>if the </a:t>
            </a:r>
            <a:r>
              <a:rPr lang="en-US" sz="2400" dirty="0" smtClean="0">
                <a:latin typeface="Times New Roman" pitchFamily="18" charset="0"/>
                <a:cs typeface="Times New Roman" pitchFamily="18" charset="0"/>
              </a:rPr>
              <a:t>expression </a:t>
            </a:r>
            <a:r>
              <a:rPr lang="en-US" sz="2400" dirty="0">
                <a:latin typeface="Times New Roman" pitchFamily="18" charset="0"/>
                <a:cs typeface="Times New Roman" pitchFamily="18" charset="0"/>
              </a:rPr>
              <a:t>is true. </a:t>
            </a:r>
          </a:p>
          <a:p>
            <a:pPr marL="0" indent="0" algn="just">
              <a:lnSpc>
                <a:spcPct val="150000"/>
              </a:lnSpc>
              <a:spcBef>
                <a:spcPts val="0"/>
              </a:spcBef>
              <a:buNone/>
            </a:pPr>
            <a:r>
              <a:rPr lang="en-US" sz="2400" dirty="0">
                <a:latin typeface="Times New Roman" pitchFamily="18" charset="0"/>
                <a:cs typeface="Times New Roman" pitchFamily="18" charset="0"/>
              </a:rPr>
              <a:t> if(a == 1 &amp;&amp; ++b == 2) // Notice that because </a:t>
            </a:r>
          </a:p>
          <a:p>
            <a:pPr marL="0" indent="0" algn="just">
              <a:lnSpc>
                <a:spcPct val="150000"/>
              </a:lnSpc>
              <a:spcBef>
                <a:spcPts val="0"/>
              </a:spcBef>
              <a:buNone/>
            </a:pPr>
            <a:r>
              <a:rPr lang="en-US" sz="2400" dirty="0">
                <a:latin typeface="Times New Roman" pitchFamily="18" charset="0"/>
                <a:cs typeface="Times New Roman" pitchFamily="18" charset="0"/>
              </a:rPr>
              <a:t>                       		// the first condition </a:t>
            </a:r>
          </a:p>
          <a:p>
            <a:pPr marL="0" indent="0" algn="just">
              <a:lnSpc>
                <a:spcPct val="150000"/>
              </a:lnSpc>
              <a:spcBef>
                <a:spcPts val="0"/>
              </a:spcBef>
              <a:buNone/>
            </a:pPr>
            <a:r>
              <a:rPr lang="en-US" sz="2400" dirty="0">
                <a:latin typeface="Times New Roman" pitchFamily="18" charset="0"/>
                <a:cs typeface="Times New Roman" pitchFamily="18" charset="0"/>
              </a:rPr>
              <a:t>                      		 // fails, b is never </a:t>
            </a:r>
          </a:p>
          <a:p>
            <a:pPr marL="0" indent="0" algn="just">
              <a:lnSpc>
                <a:spcPct val="150000"/>
              </a:lnSpc>
              <a:spcBef>
                <a:spcPts val="0"/>
              </a:spcBef>
              <a:buNone/>
            </a:pPr>
            <a:r>
              <a:rPr lang="en-US" sz="2400" dirty="0">
                <a:latin typeface="Times New Roman" pitchFamily="18" charset="0"/>
                <a:cs typeface="Times New Roman" pitchFamily="18" charset="0"/>
              </a:rPr>
              <a:t>                       		// incremented</a:t>
            </a:r>
          </a:p>
          <a:p>
            <a:pPr marL="0" indent="0" algn="just">
              <a:lnSpc>
                <a:spcPct val="150000"/>
              </a:lnSpc>
              <a:spcBef>
                <a:spcPts val="0"/>
              </a:spcBef>
              <a:buNone/>
            </a:pPr>
            <a:endParaRPr lang="en-US" sz="2400" dirty="0">
              <a:latin typeface="Times New Roman" pitchFamily="18" charset="0"/>
              <a:cs typeface="Times New Roman" pitchFamily="18" charset="0"/>
            </a:endParaRPr>
          </a:p>
          <a:p>
            <a:pPr marL="0" indent="0" algn="just">
              <a:lnSpc>
                <a:spcPct val="150000"/>
              </a:lnSpc>
              <a:spcBef>
                <a:spcPts val="0"/>
              </a:spcBef>
              <a:buNone/>
            </a:pPr>
            <a:r>
              <a:rPr lang="en-US" sz="24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136</a:t>
            </a:fld>
            <a:endParaRPr lang="en-US"/>
          </a:p>
        </p:txBody>
      </p:sp>
    </p:spTree>
    <p:extLst>
      <p:ext uri="{BB962C8B-B14F-4D97-AF65-F5344CB8AC3E}">
        <p14:creationId xmlns:p14="http://schemas.microsoft.com/office/powerpoint/2010/main" val="9155284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solidFill>
                  <a:srgbClr val="0000FF"/>
                </a:solidFill>
                <a:latin typeface="Times New Roman" pitchFamily="18" charset="0"/>
                <a:cs typeface="Times New Roman" pitchFamily="18" charset="0"/>
              </a:rPr>
              <a:t>4) Assignment Operator </a:t>
            </a:r>
          </a:p>
        </p:txBody>
      </p:sp>
      <p:sp>
        <p:nvSpPr>
          <p:cNvPr id="3" name="Content Placeholder 2"/>
          <p:cNvSpPr>
            <a:spLocks noGrp="1"/>
          </p:cNvSpPr>
          <p:nvPr>
            <p:ph idx="1"/>
          </p:nvPr>
        </p:nvSpPr>
        <p:spPr>
          <a:xfrm>
            <a:off x="130628" y="304800"/>
            <a:ext cx="12061371" cy="6553200"/>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assignment operator is the </a:t>
            </a:r>
            <a:r>
              <a:rPr lang="en-US" sz="2600" b="1" i="1" dirty="0">
                <a:solidFill>
                  <a:srgbClr val="0000FF"/>
                </a:solidFill>
                <a:latin typeface="Times New Roman" pitchFamily="18" charset="0"/>
                <a:cs typeface="Times New Roman" pitchFamily="18" charset="0"/>
              </a:rPr>
              <a:t>single equal sign, =.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assignment operator works in Java much as it does in any other computer language.</a:t>
            </a:r>
          </a:p>
          <a:p>
            <a:pPr algn="just">
              <a:lnSpc>
                <a:spcPct val="150000"/>
              </a:lnSpc>
              <a:spcBef>
                <a:spcPts val="0"/>
              </a:spcBef>
              <a:buFont typeface="Wingdings" pitchFamily="2" charset="2"/>
              <a:buChar char="§"/>
            </a:pPr>
            <a:r>
              <a:rPr lang="en-US" sz="2600" b="1" i="1" dirty="0">
                <a:solidFill>
                  <a:srgbClr val="0000FF"/>
                </a:solidFill>
                <a:latin typeface="Times New Roman" pitchFamily="18" charset="0"/>
                <a:cs typeface="Times New Roman" pitchFamily="18" charset="0"/>
              </a:rPr>
              <a:t> It has this general form or Syntax:  </a:t>
            </a:r>
          </a:p>
          <a:p>
            <a:pPr algn="just">
              <a:lnSpc>
                <a:spcPct val="150000"/>
              </a:lnSpc>
              <a:spcBef>
                <a:spcPts val="0"/>
              </a:spcBef>
              <a:buNone/>
            </a:pPr>
            <a:r>
              <a:rPr lang="en-US" sz="2600" b="1" dirty="0">
                <a:latin typeface="Times New Roman" pitchFamily="18" charset="0"/>
                <a:cs typeface="Times New Roman" pitchFamily="18" charset="0"/>
              </a:rPr>
              <a:t>	</a:t>
            </a:r>
            <a:r>
              <a:rPr lang="en-US" sz="2600" b="1" i="1" dirty="0">
                <a:solidFill>
                  <a:srgbClr val="D60093"/>
                </a:solidFill>
                <a:latin typeface="Times New Roman" pitchFamily="18" charset="0"/>
                <a:cs typeface="Times New Roman" pitchFamily="18" charset="0"/>
              </a:rPr>
              <a:t>	</a:t>
            </a:r>
            <a:r>
              <a:rPr lang="en-US" sz="2600" b="1" i="1" dirty="0" err="1">
                <a:solidFill>
                  <a:srgbClr val="D60093"/>
                </a:solidFill>
                <a:latin typeface="Times New Roman" pitchFamily="18" charset="0"/>
                <a:cs typeface="Times New Roman" pitchFamily="18" charset="0"/>
              </a:rPr>
              <a:t>var</a:t>
            </a:r>
            <a:r>
              <a:rPr lang="en-US" sz="2600" b="1" i="1" dirty="0">
                <a:solidFill>
                  <a:srgbClr val="D60093"/>
                </a:solidFill>
                <a:latin typeface="Times New Roman" pitchFamily="18" charset="0"/>
                <a:cs typeface="Times New Roman" pitchFamily="18" charset="0"/>
              </a:rPr>
              <a:t> = expression;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Here, the </a:t>
            </a:r>
            <a:r>
              <a:rPr lang="en-US" sz="2600" b="1" i="1" dirty="0">
                <a:latin typeface="Times New Roman" pitchFamily="18" charset="0"/>
                <a:cs typeface="Times New Roman" pitchFamily="18" charset="0"/>
              </a:rPr>
              <a:t>type of </a:t>
            </a:r>
            <a:r>
              <a:rPr lang="en-US" sz="2600" b="1" i="1" dirty="0" err="1">
                <a:latin typeface="Times New Roman" pitchFamily="18" charset="0"/>
                <a:cs typeface="Times New Roman" pitchFamily="18" charset="0"/>
              </a:rPr>
              <a:t>var</a:t>
            </a:r>
            <a:r>
              <a:rPr lang="en-US" sz="2600" b="1" i="1" dirty="0">
                <a:latin typeface="Times New Roman" pitchFamily="18" charset="0"/>
                <a:cs typeface="Times New Roman" pitchFamily="18" charset="0"/>
              </a:rPr>
              <a:t> must be compatible with the type of expression</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The </a:t>
            </a:r>
            <a:r>
              <a:rPr lang="en-US" sz="2600" b="1" i="1" dirty="0">
                <a:latin typeface="Times New Roman" pitchFamily="18" charset="0"/>
                <a:cs typeface="Times New Roman" pitchFamily="18" charset="0"/>
              </a:rPr>
              <a:t>assignment operator does have one interesting attribute that you may not be familiar with: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it allows you to create a chain of assignments. </a:t>
            </a:r>
            <a:r>
              <a:rPr lang="en-US" sz="2600" b="1" i="1" dirty="0" smtClean="0">
                <a:latin typeface="Times New Roman" pitchFamily="18" charset="0"/>
                <a:cs typeface="Times New Roman" pitchFamily="18" charset="0"/>
              </a:rPr>
              <a:t>For </a:t>
            </a:r>
            <a:r>
              <a:rPr lang="en-US" sz="2600" b="1" i="1" dirty="0">
                <a:latin typeface="Times New Roman" pitchFamily="18" charset="0"/>
                <a:cs typeface="Times New Roman" pitchFamily="18" charset="0"/>
              </a:rPr>
              <a:t>example, consider this fragment:  </a:t>
            </a:r>
          </a:p>
          <a:p>
            <a:pPr algn="just">
              <a:lnSpc>
                <a:spcPct val="150000"/>
              </a:lnSpc>
              <a:spcBef>
                <a:spcPts val="0"/>
              </a:spcBef>
              <a:buNone/>
            </a:pP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int</a:t>
            </a:r>
            <a:r>
              <a:rPr lang="en-US" sz="2600" b="1" dirty="0">
                <a:latin typeface="Times New Roman" pitchFamily="18" charset="0"/>
                <a:cs typeface="Times New Roman" pitchFamily="18" charset="0"/>
              </a:rPr>
              <a:t> x, y, z; </a:t>
            </a:r>
            <a:r>
              <a:rPr lang="en-US" sz="2600" dirty="0">
                <a:latin typeface="Times New Roman" pitchFamily="18" charset="0"/>
                <a:cs typeface="Times New Roman" pitchFamily="18" charset="0"/>
              </a:rPr>
              <a:t> </a:t>
            </a:r>
          </a:p>
          <a:p>
            <a:pPr algn="just">
              <a:lnSpc>
                <a:spcPct val="150000"/>
              </a:lnSpc>
              <a:spcBef>
                <a:spcPts val="0"/>
              </a:spcBef>
              <a:buNone/>
            </a:pPr>
            <a:r>
              <a:rPr lang="en-US" sz="2600" b="1" dirty="0">
                <a:latin typeface="Times New Roman" pitchFamily="18" charset="0"/>
                <a:cs typeface="Times New Roman" pitchFamily="18" charset="0"/>
              </a:rPr>
              <a:t>		x = y = z = 100; // set x, y, and z to 100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fragment sets the variables x, y, and z to 100 using a single statement.</a:t>
            </a:r>
          </a:p>
        </p:txBody>
      </p:sp>
      <p:sp>
        <p:nvSpPr>
          <p:cNvPr id="4" name="Slide Number Placeholder 3"/>
          <p:cNvSpPr>
            <a:spLocks noGrp="1"/>
          </p:cNvSpPr>
          <p:nvPr>
            <p:ph type="sldNum" sz="quarter" idx="12"/>
          </p:nvPr>
        </p:nvSpPr>
        <p:spPr/>
        <p:txBody>
          <a:bodyPr/>
          <a:lstStyle/>
          <a:p>
            <a:fld id="{1C7FB0BA-1777-4FB3-A4D9-B80D3147F0B1}" type="slidenum">
              <a:rPr lang="en-US" smtClean="0"/>
              <a:pPr/>
              <a:t>137</a:t>
            </a:fld>
            <a:endParaRPr lang="en-US"/>
          </a:p>
        </p:txBody>
      </p:sp>
    </p:spTree>
    <p:extLst>
      <p:ext uri="{BB962C8B-B14F-4D97-AF65-F5344CB8AC3E}">
        <p14:creationId xmlns:p14="http://schemas.microsoft.com/office/powerpoint/2010/main" val="172100258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solidFill>
                  <a:srgbClr val="0000FF"/>
                </a:solidFill>
                <a:latin typeface="Times New Roman" pitchFamily="18" charset="0"/>
                <a:cs typeface="Times New Roman" pitchFamily="18" charset="0"/>
              </a:rPr>
              <a:t>4) Assignment Operator </a:t>
            </a:r>
            <a:r>
              <a:rPr lang="en-US" sz="3200" b="1" dirty="0" smtClean="0">
                <a:solidFill>
                  <a:srgbClr val="0000FF"/>
                </a:solidFill>
                <a:latin typeface="Times New Roman" pitchFamily="18" charset="0"/>
                <a:cs typeface="Times New Roman" pitchFamily="18" charset="0"/>
              </a:rPr>
              <a:t>continued</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30628" y="304800"/>
            <a:ext cx="12061371" cy="6553200"/>
          </a:xfrm>
        </p:spPr>
        <p:txBody>
          <a:bodyPr>
            <a:noAutofit/>
          </a:bodyPr>
          <a:lstStyle/>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This works because the = is an operator that yields the value of the right-hand expression.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Thus, the value of z = 100 is 100, which is then assigned to y, which in turn is assigned to x.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Using a "chain of assignment" is an easy way to set a group of variables to a common value.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Let’s see the following simple </a:t>
            </a:r>
            <a:r>
              <a:rPr lang="en-US" sz="2400" dirty="0" smtClean="0">
                <a:latin typeface="Times New Roman" pitchFamily="18" charset="0"/>
                <a:cs typeface="Times New Roman" pitchFamily="18" charset="0"/>
              </a:rPr>
              <a:t>example: program </a:t>
            </a:r>
            <a:r>
              <a:rPr lang="en-US" sz="2400" dirty="0">
                <a:latin typeface="Times New Roman" pitchFamily="18" charset="0"/>
                <a:cs typeface="Times New Roman" pitchFamily="18" charset="0"/>
              </a:rPr>
              <a:t>to implement chain assignments</a:t>
            </a:r>
          </a:p>
          <a:p>
            <a:pPr marL="0" indent="0" algn="just">
              <a:lnSpc>
                <a:spcPct val="150000"/>
              </a:lnSpc>
              <a:spcBef>
                <a:spcPts val="0"/>
              </a:spcBef>
              <a:buNone/>
            </a:pPr>
            <a:r>
              <a:rPr lang="en-US" sz="2400" dirty="0">
                <a:latin typeface="Times New Roman" pitchFamily="18" charset="0"/>
                <a:cs typeface="Times New Roman" pitchFamily="18" charset="0"/>
              </a:rPr>
              <a:t>public class </a:t>
            </a:r>
            <a:r>
              <a:rPr lang="en-US" sz="2400" dirty="0" err="1">
                <a:latin typeface="Times New Roman" pitchFamily="18" charset="0"/>
                <a:cs typeface="Times New Roman" pitchFamily="18" charset="0"/>
              </a:rPr>
              <a:t>AssignmentOperator</a:t>
            </a:r>
            <a:r>
              <a:rPr lang="en-US" sz="2400" dirty="0">
                <a:latin typeface="Times New Roman" pitchFamily="18" charset="0"/>
                <a:cs typeface="Times New Roman" pitchFamily="18" charset="0"/>
              </a:rPr>
              <a:t> {</a:t>
            </a:r>
          </a:p>
          <a:p>
            <a:pPr marL="0" indent="0" algn="just">
              <a:lnSpc>
                <a:spcPct val="150000"/>
              </a:lnSpc>
              <a:spcBef>
                <a:spcPts val="0"/>
              </a:spcBef>
              <a:buNone/>
            </a:pPr>
            <a:r>
              <a:rPr lang="en-US" sz="2400" dirty="0">
                <a:latin typeface="Times New Roman" pitchFamily="18" charset="0"/>
                <a:cs typeface="Times New Roman" pitchFamily="18" charset="0"/>
              </a:rPr>
              <a:t>    public 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a:t>
            </a:r>
          </a:p>
          <a:p>
            <a:pPr marL="0" indent="0" algn="just">
              <a:lnSpc>
                <a:spcPct val="150000"/>
              </a:lnSpc>
              <a:spcBef>
                <a:spcPts val="0"/>
              </a:spcBef>
              <a:buNone/>
            </a:pP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x, y, z;</a:t>
            </a:r>
          </a:p>
          <a:p>
            <a:pPr marL="0" indent="0" algn="just">
              <a:lnSpc>
                <a:spcPct val="150000"/>
              </a:lnSpc>
              <a:spcBef>
                <a:spcPts val="0"/>
              </a:spcBef>
              <a:buNone/>
            </a:pPr>
            <a:r>
              <a:rPr lang="en-US" sz="2400" dirty="0">
                <a:latin typeface="Times New Roman" pitchFamily="18" charset="0"/>
                <a:cs typeface="Times New Roman" pitchFamily="18" charset="0"/>
              </a:rPr>
              <a:t>x = y = z = 100; // set x, y, and z to 100</a:t>
            </a:r>
          </a:p>
          <a:p>
            <a:pPr marL="0" indent="0" algn="just">
              <a:lnSpc>
                <a:spcPct val="150000"/>
              </a:lnSpc>
              <a:spcBef>
                <a:spcPts val="0"/>
              </a:spcBef>
              <a:buNone/>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("value of X="+x);</a:t>
            </a:r>
          </a:p>
          <a:p>
            <a:pPr marL="0" indent="0" algn="just">
              <a:lnSpc>
                <a:spcPct val="150000"/>
              </a:lnSpc>
              <a:spcBef>
                <a:spcPts val="0"/>
              </a:spcBef>
              <a:buNone/>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("value of Y="+y);</a:t>
            </a:r>
          </a:p>
          <a:p>
            <a:pPr marL="0" indent="0" algn="just">
              <a:lnSpc>
                <a:spcPct val="150000"/>
              </a:lnSpc>
              <a:spcBef>
                <a:spcPts val="0"/>
              </a:spcBef>
              <a:buNone/>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("value of Z="+z);</a:t>
            </a:r>
          </a:p>
          <a:p>
            <a:pPr marL="0" indent="0" algn="just">
              <a:lnSpc>
                <a:spcPct val="150000"/>
              </a:lnSpc>
              <a:spcBef>
                <a:spcPts val="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a:p>
            <a:pPr>
              <a:lnSpc>
                <a:spcPct val="150000"/>
              </a:lnSpc>
            </a:pPr>
            <a:endParaRPr lang="en-US" sz="2400" dirty="0"/>
          </a:p>
        </p:txBody>
      </p:sp>
      <p:sp>
        <p:nvSpPr>
          <p:cNvPr id="4" name="Slide Number Placeholder 3"/>
          <p:cNvSpPr>
            <a:spLocks noGrp="1"/>
          </p:cNvSpPr>
          <p:nvPr>
            <p:ph type="sldNum" sz="quarter" idx="12"/>
          </p:nvPr>
        </p:nvSpPr>
        <p:spPr/>
        <p:txBody>
          <a:bodyPr/>
          <a:lstStyle/>
          <a:p>
            <a:fld id="{1C7FB0BA-1777-4FB3-A4D9-B80D3147F0B1}" type="slidenum">
              <a:rPr lang="en-US" smtClean="0"/>
              <a:pPr/>
              <a:t>138</a:t>
            </a:fld>
            <a:endParaRPr lang="en-US"/>
          </a:p>
        </p:txBody>
      </p:sp>
    </p:spTree>
    <p:extLst>
      <p:ext uri="{BB962C8B-B14F-4D97-AF65-F5344CB8AC3E}">
        <p14:creationId xmlns:p14="http://schemas.microsoft.com/office/powerpoint/2010/main" val="198728139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2772230"/>
            <a:ext cx="9220200" cy="1477963"/>
          </a:xfrm>
        </p:spPr>
        <p:txBody>
          <a:bodyPr>
            <a:normAutofit/>
          </a:bodyPr>
          <a:lstStyle/>
          <a:p>
            <a:pPr marL="0" indent="0" algn="ctr">
              <a:buNone/>
            </a:pPr>
            <a:r>
              <a:rPr lang="en-US" b="1" dirty="0" smtClean="0">
                <a:solidFill>
                  <a:srgbClr val="FF0000"/>
                </a:solidFill>
                <a:latin typeface="Times New Roman" pitchFamily="18" charset="0"/>
                <a:cs typeface="Times New Roman" pitchFamily="18" charset="0"/>
              </a:rPr>
              <a:t>CONTROL STRUCTURE</a:t>
            </a:r>
          </a:p>
          <a:p>
            <a:pPr marL="0" indent="0" algn="ctr">
              <a:buNone/>
            </a:pPr>
            <a:endParaRPr lang="en-US"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139</a:t>
            </a:fld>
            <a:endParaRPr lang="en-US"/>
          </a:p>
        </p:txBody>
      </p:sp>
    </p:spTree>
    <p:extLst>
      <p:ext uri="{BB962C8B-B14F-4D97-AF65-F5344CB8AC3E}">
        <p14:creationId xmlns:p14="http://schemas.microsoft.com/office/powerpoint/2010/main" val="3970276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77370"/>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Java Data Types </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77372"/>
            <a:ext cx="11988800" cy="6480628"/>
          </a:xfrm>
        </p:spPr>
        <p:txBody>
          <a:bodyPr>
            <a:noAutofit/>
          </a:bodyPr>
          <a:lstStyle/>
          <a:p>
            <a:pPr marL="514350" indent="-514350" algn="just">
              <a:lnSpc>
                <a:spcPct val="150000"/>
              </a:lnSpc>
              <a:spcBef>
                <a:spcPts val="0"/>
              </a:spcBef>
              <a:buAutoNum type="arabicPeriod"/>
            </a:pPr>
            <a:r>
              <a:rPr lang="en-GB" sz="2400" b="1" dirty="0" smtClean="0">
                <a:solidFill>
                  <a:srgbClr val="6600CC"/>
                </a:solidFill>
                <a:latin typeface="Times New Roman" panose="02020603050405020304" pitchFamily="18" charset="0"/>
                <a:cs typeface="Times New Roman" panose="02020603050405020304" pitchFamily="18" charset="0"/>
              </a:rPr>
              <a:t>Simple Data Types</a:t>
            </a: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Java defines eight simple (or elemental) types of data: </a:t>
            </a:r>
            <a:r>
              <a:rPr lang="en-US" sz="2400" b="1" dirty="0">
                <a:latin typeface="Times New Roman" pitchFamily="18" charset="0"/>
                <a:cs typeface="Times New Roman" pitchFamily="18" charset="0"/>
              </a:rPr>
              <a:t>byte, short, </a:t>
            </a:r>
            <a:r>
              <a:rPr lang="en-US" sz="2400" b="1" dirty="0" err="1">
                <a:latin typeface="Times New Roman" pitchFamily="18" charset="0"/>
                <a:cs typeface="Times New Roman" pitchFamily="18" charset="0"/>
              </a:rPr>
              <a:t>int</a:t>
            </a:r>
            <a:r>
              <a:rPr lang="en-US" sz="2400" b="1" dirty="0">
                <a:latin typeface="Times New Roman" pitchFamily="18" charset="0"/>
                <a:cs typeface="Times New Roman" pitchFamily="18" charset="0"/>
              </a:rPr>
              <a:t>, long, char, float, double, and </a:t>
            </a:r>
            <a:r>
              <a:rPr lang="en-US" sz="2400" b="1" dirty="0" err="1">
                <a:latin typeface="Times New Roman" pitchFamily="18" charset="0"/>
                <a:cs typeface="Times New Roman" pitchFamily="18" charset="0"/>
              </a:rPr>
              <a:t>b</a:t>
            </a:r>
            <a:r>
              <a:rPr lang="en-US" sz="2400" b="1" dirty="0" err="1" smtClean="0">
                <a:latin typeface="Times New Roman" pitchFamily="18" charset="0"/>
                <a:cs typeface="Times New Roman" pitchFamily="18" charset="0"/>
              </a:rPr>
              <a:t>oolean</a:t>
            </a:r>
            <a:r>
              <a:rPr lang="en-US" sz="2400" b="1" dirty="0" smtClean="0">
                <a:latin typeface="Times New Roman" pitchFamily="18" charset="0"/>
                <a:cs typeface="Times New Roman" pitchFamily="18" charset="0"/>
              </a:rPr>
              <a:t>. These</a:t>
            </a:r>
            <a:r>
              <a:rPr lang="en-US" sz="2400" dirty="0" smtClean="0">
                <a:latin typeface="Times New Roman" pitchFamily="18" charset="0"/>
                <a:cs typeface="Times New Roman" pitchFamily="18" charset="0"/>
              </a:rPr>
              <a:t> </a:t>
            </a:r>
            <a:r>
              <a:rPr lang="en-US" sz="2400" b="1" dirty="0">
                <a:solidFill>
                  <a:srgbClr val="006600"/>
                </a:solidFill>
                <a:latin typeface="Times New Roman" pitchFamily="18" charset="0"/>
                <a:cs typeface="Times New Roman" pitchFamily="18" charset="0"/>
              </a:rPr>
              <a:t>can be put in four groups:</a:t>
            </a:r>
            <a:r>
              <a:rPr lang="en-US" sz="2400" dirty="0">
                <a:latin typeface="Times New Roman" pitchFamily="18" charset="0"/>
                <a:cs typeface="Times New Roman" pitchFamily="18" charset="0"/>
              </a:rPr>
              <a:t> </a:t>
            </a:r>
          </a:p>
          <a:p>
            <a:pPr algn="just">
              <a:lnSpc>
                <a:spcPct val="150000"/>
              </a:lnSpc>
              <a:spcBef>
                <a:spcPts val="0"/>
              </a:spcBef>
              <a:buNone/>
            </a:pPr>
            <a:r>
              <a:rPr lang="en-US" sz="2400" dirty="0">
                <a:solidFill>
                  <a:srgbClr val="0000FF"/>
                </a:solidFill>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1) Integers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This </a:t>
            </a:r>
            <a:r>
              <a:rPr lang="en-US" sz="2400" dirty="0" smtClean="0">
                <a:latin typeface="Times New Roman" pitchFamily="18" charset="0"/>
                <a:cs typeface="Times New Roman" pitchFamily="18" charset="0"/>
              </a:rPr>
              <a:t>includes </a:t>
            </a:r>
            <a:r>
              <a:rPr lang="en-US" sz="2400" b="1" dirty="0">
                <a:solidFill>
                  <a:srgbClr val="0000FF"/>
                </a:solidFill>
                <a:latin typeface="Times New Roman" pitchFamily="18" charset="0"/>
                <a:cs typeface="Times New Roman" pitchFamily="18" charset="0"/>
              </a:rPr>
              <a:t>byte, short, </a:t>
            </a:r>
            <a:r>
              <a:rPr lang="en-US" sz="2400" b="1" dirty="0" err="1">
                <a:solidFill>
                  <a:srgbClr val="0000FF"/>
                </a:solidFill>
                <a:latin typeface="Times New Roman" pitchFamily="18" charset="0"/>
                <a:cs typeface="Times New Roman" pitchFamily="18" charset="0"/>
              </a:rPr>
              <a:t>int</a:t>
            </a:r>
            <a:r>
              <a:rPr lang="en-US" sz="2400" b="1" dirty="0">
                <a:solidFill>
                  <a:srgbClr val="0000FF"/>
                </a:solidFill>
                <a:latin typeface="Times New Roman" pitchFamily="18" charset="0"/>
                <a:cs typeface="Times New Roman" pitchFamily="18" charset="0"/>
              </a:rPr>
              <a:t>, and long</a:t>
            </a:r>
            <a:r>
              <a:rPr lang="en-US" sz="2400" dirty="0">
                <a:latin typeface="Times New Roman" pitchFamily="18" charset="0"/>
                <a:cs typeface="Times New Roman" pitchFamily="18" charset="0"/>
              </a:rPr>
              <a:t>, which are for </a:t>
            </a:r>
            <a:r>
              <a:rPr lang="en-US" sz="2400" b="1" dirty="0">
                <a:solidFill>
                  <a:srgbClr val="D60093"/>
                </a:solidFill>
                <a:latin typeface="Times New Roman" pitchFamily="18" charset="0"/>
                <a:cs typeface="Times New Roman" pitchFamily="18" charset="0"/>
              </a:rPr>
              <a:t>whole-valued signed numbers only</a:t>
            </a:r>
            <a:r>
              <a:rPr lang="en-US" sz="2400" dirty="0">
                <a:latin typeface="Times New Roman" pitchFamily="18" charset="0"/>
                <a:cs typeface="Times New Roman" pitchFamily="18" charset="0"/>
              </a:rPr>
              <a:t>.  </a:t>
            </a:r>
          </a:p>
          <a:p>
            <a:pPr algn="just">
              <a:lnSpc>
                <a:spcPct val="150000"/>
              </a:lnSpc>
              <a:spcBef>
                <a:spcPts val="0"/>
              </a:spcBef>
              <a:buNone/>
            </a:pPr>
            <a:r>
              <a:rPr lang="en-US" sz="2400" b="1" dirty="0">
                <a:solidFill>
                  <a:srgbClr val="0000FF"/>
                </a:solidFill>
                <a:latin typeface="Times New Roman" pitchFamily="18" charset="0"/>
                <a:cs typeface="Times New Roman" pitchFamily="18" charset="0"/>
              </a:rPr>
              <a:t>2) Floating-point numbers</a:t>
            </a:r>
            <a:r>
              <a:rPr lang="en-US" sz="2400" dirty="0">
                <a:solidFill>
                  <a:srgbClr val="0000FF"/>
                </a:solidFill>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This </a:t>
            </a:r>
            <a:r>
              <a:rPr lang="en-US" sz="2400" dirty="0" smtClean="0">
                <a:latin typeface="Times New Roman" pitchFamily="18" charset="0"/>
                <a:cs typeface="Times New Roman" pitchFamily="18" charset="0"/>
              </a:rPr>
              <a:t>includes </a:t>
            </a:r>
            <a:r>
              <a:rPr lang="en-US" sz="2400" b="1" dirty="0">
                <a:solidFill>
                  <a:srgbClr val="0000FF"/>
                </a:solidFill>
                <a:latin typeface="Times New Roman" pitchFamily="18" charset="0"/>
                <a:cs typeface="Times New Roman" pitchFamily="18" charset="0"/>
              </a:rPr>
              <a:t>float and double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which represent </a:t>
            </a:r>
            <a:r>
              <a:rPr lang="en-US" sz="2400" b="1" dirty="0">
                <a:solidFill>
                  <a:srgbClr val="D60093"/>
                </a:solidFill>
                <a:latin typeface="Times New Roman" pitchFamily="18" charset="0"/>
                <a:cs typeface="Times New Roman" pitchFamily="18" charset="0"/>
              </a:rPr>
              <a:t>numbers with fractional precision</a:t>
            </a:r>
            <a:r>
              <a:rPr lang="en-US" sz="2400" dirty="0">
                <a:latin typeface="Times New Roman" pitchFamily="18" charset="0"/>
                <a:cs typeface="Times New Roman" pitchFamily="18" charset="0"/>
              </a:rPr>
              <a:t>. </a:t>
            </a:r>
          </a:p>
          <a:p>
            <a:pPr algn="just">
              <a:lnSpc>
                <a:spcPct val="150000"/>
              </a:lnSpc>
              <a:spcBef>
                <a:spcPts val="0"/>
              </a:spcBef>
              <a:buNone/>
            </a:pPr>
            <a:r>
              <a:rPr lang="en-US" sz="2400" b="1" dirty="0" smtClean="0">
                <a:solidFill>
                  <a:srgbClr val="0000FF"/>
                </a:solidFill>
                <a:latin typeface="Times New Roman" pitchFamily="18" charset="0"/>
                <a:cs typeface="Times New Roman" pitchFamily="18" charset="0"/>
              </a:rPr>
              <a:t>3) Characters </a:t>
            </a:r>
          </a:p>
          <a:p>
            <a:pPr algn="just">
              <a:lnSpc>
                <a:spcPct val="150000"/>
              </a:lnSpc>
              <a:spcBef>
                <a:spcPts val="0"/>
              </a:spcBef>
              <a:buFont typeface="Wingdings" pitchFamily="2" charset="2"/>
              <a:buChar char="§"/>
            </a:pPr>
            <a:r>
              <a:rPr lang="en-US" sz="2400" dirty="0" smtClean="0">
                <a:latin typeface="Times New Roman" pitchFamily="18" charset="0"/>
                <a:cs typeface="Times New Roman" pitchFamily="18" charset="0"/>
              </a:rPr>
              <a:t>This includes </a:t>
            </a:r>
            <a:r>
              <a:rPr lang="en-US" sz="2400" b="1" dirty="0" smtClean="0">
                <a:latin typeface="Times New Roman" pitchFamily="18" charset="0"/>
                <a:cs typeface="Times New Roman" pitchFamily="18" charset="0"/>
              </a:rPr>
              <a:t>char,</a:t>
            </a:r>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represents symbols in a character set</a:t>
            </a:r>
            <a:r>
              <a:rPr lang="en-US" sz="2400" dirty="0" smtClean="0">
                <a:latin typeface="Times New Roman" pitchFamily="18" charset="0"/>
                <a:cs typeface="Times New Roman" pitchFamily="18" charset="0"/>
              </a:rPr>
              <a:t>, like </a:t>
            </a:r>
            <a:r>
              <a:rPr lang="en-US" sz="2400" b="1" dirty="0" smtClean="0">
                <a:solidFill>
                  <a:srgbClr val="D60093"/>
                </a:solidFill>
                <a:latin typeface="Times New Roman" pitchFamily="18" charset="0"/>
                <a:cs typeface="Times New Roman" pitchFamily="18" charset="0"/>
              </a:rPr>
              <a:t>letters and numbers</a:t>
            </a:r>
            <a:r>
              <a:rPr lang="en-US" sz="2400" dirty="0" smtClean="0">
                <a:latin typeface="Times New Roman" pitchFamily="18" charset="0"/>
                <a:cs typeface="Times New Roman" pitchFamily="18" charset="0"/>
              </a:rPr>
              <a:t>.  </a:t>
            </a:r>
          </a:p>
          <a:p>
            <a:pPr algn="just">
              <a:lnSpc>
                <a:spcPct val="150000"/>
              </a:lnSpc>
              <a:spcBef>
                <a:spcPts val="0"/>
              </a:spcBef>
              <a:buNone/>
            </a:pPr>
            <a:r>
              <a:rPr lang="en-US" sz="2400" b="1" dirty="0" smtClean="0">
                <a:solidFill>
                  <a:srgbClr val="0000FF"/>
                </a:solidFill>
                <a:latin typeface="Times New Roman" pitchFamily="18" charset="0"/>
                <a:cs typeface="Times New Roman" pitchFamily="18" charset="0"/>
              </a:rPr>
              <a:t>4) Boolean</a:t>
            </a:r>
          </a:p>
          <a:p>
            <a:pPr algn="just">
              <a:lnSpc>
                <a:spcPct val="150000"/>
              </a:lnSpc>
              <a:spcBef>
                <a:spcPts val="0"/>
              </a:spcBef>
              <a:buFont typeface="Wingdings" pitchFamily="2" charset="2"/>
              <a:buChar char="§"/>
            </a:pPr>
            <a:r>
              <a:rPr lang="en-US" sz="2400" b="1" dirty="0" smtClean="0">
                <a:solidFill>
                  <a:srgbClr val="3366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 a </a:t>
            </a:r>
            <a:r>
              <a:rPr lang="en-US" sz="2400" b="1" dirty="0" smtClean="0">
                <a:solidFill>
                  <a:srgbClr val="FF0000"/>
                </a:solidFill>
                <a:latin typeface="Times New Roman" pitchFamily="18" charset="0"/>
                <a:cs typeface="Times New Roman" pitchFamily="18" charset="0"/>
              </a:rPr>
              <a:t>special type data type </a:t>
            </a:r>
            <a:r>
              <a:rPr lang="en-US" sz="2400" dirty="0" smtClean="0">
                <a:latin typeface="Times New Roman" pitchFamily="18" charset="0"/>
                <a:cs typeface="Times New Roman" pitchFamily="18" charset="0"/>
              </a:rPr>
              <a:t>used for representing </a:t>
            </a:r>
            <a:r>
              <a:rPr lang="en-US" sz="2400" b="1" dirty="0" smtClean="0">
                <a:solidFill>
                  <a:srgbClr val="0000FF"/>
                </a:solidFill>
                <a:latin typeface="Times New Roman" pitchFamily="18" charset="0"/>
                <a:cs typeface="Times New Roman" pitchFamily="18" charset="0"/>
              </a:rPr>
              <a:t>true/false values</a:t>
            </a:r>
            <a:r>
              <a:rPr lang="en-US" sz="2400" dirty="0" smtClean="0">
                <a:latin typeface="Times New Roman" pitchFamily="18" charset="0"/>
                <a:cs typeface="Times New Roman" pitchFamily="18" charset="0"/>
              </a:rPr>
              <a:t>.  </a:t>
            </a:r>
          </a:p>
          <a:p>
            <a:pPr marL="0" indent="0" algn="just">
              <a:lnSpc>
                <a:spcPct val="150000"/>
              </a:lnSpc>
              <a:spcBef>
                <a:spcPts val="0"/>
              </a:spcBef>
              <a:buNone/>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14</a:t>
            </a:fld>
            <a:endParaRPr lang="en-US"/>
          </a:p>
        </p:txBody>
      </p:sp>
    </p:spTree>
    <p:extLst>
      <p:ext uri="{BB962C8B-B14F-4D97-AF65-F5344CB8AC3E}">
        <p14:creationId xmlns:p14="http://schemas.microsoft.com/office/powerpoint/2010/main" val="151525358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r>
              <a:rPr lang="en-US" sz="3200" b="1" dirty="0">
                <a:solidFill>
                  <a:srgbClr val="0000FF"/>
                </a:solidFill>
                <a:latin typeface="Times New Roman" pitchFamily="18" charset="0"/>
                <a:cs typeface="Times New Roman" pitchFamily="18" charset="0"/>
              </a:rPr>
              <a:t>Control Structures</a:t>
            </a:r>
          </a:p>
        </p:txBody>
      </p:sp>
      <p:sp>
        <p:nvSpPr>
          <p:cNvPr id="3" name="Content Placeholder 2"/>
          <p:cNvSpPr>
            <a:spLocks noGrp="1"/>
          </p:cNvSpPr>
          <p:nvPr>
            <p:ph idx="1"/>
          </p:nvPr>
        </p:nvSpPr>
        <p:spPr>
          <a:xfrm>
            <a:off x="116114" y="381000"/>
            <a:ext cx="12075886" cy="6477000"/>
          </a:xfrm>
        </p:spPr>
        <p:txBody>
          <a:bodyPr>
            <a:normAutofit/>
          </a:bodyPr>
          <a:lstStyle/>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Normally, </a:t>
            </a:r>
            <a:r>
              <a:rPr lang="en-US" sz="2600" b="1" i="1" dirty="0">
                <a:solidFill>
                  <a:srgbClr val="0000FF"/>
                </a:solidFill>
                <a:latin typeface="Times New Roman" pitchFamily="18" charset="0"/>
                <a:cs typeface="Times New Roman" pitchFamily="18" charset="0"/>
              </a:rPr>
              <a:t>statements in a program are executed one after the other</a:t>
            </a:r>
            <a:r>
              <a:rPr lang="en-US" sz="2600" dirty="0">
                <a:latin typeface="Times New Roman" pitchFamily="18" charset="0"/>
                <a:cs typeface="Times New Roman" pitchFamily="18" charset="0"/>
              </a:rPr>
              <a:t> in the order in which they are written.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process is called  </a:t>
            </a:r>
            <a:r>
              <a:rPr lang="en-US" sz="2600" b="1" i="1" dirty="0">
                <a:solidFill>
                  <a:srgbClr val="0000FF"/>
                </a:solidFill>
                <a:latin typeface="Times New Roman" pitchFamily="18" charset="0"/>
                <a:cs typeface="Times New Roman" pitchFamily="18" charset="0"/>
              </a:rPr>
              <a:t>sequential execution</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Various Java statements, enable the programmer to specify that the </a:t>
            </a:r>
            <a:r>
              <a:rPr lang="en-US" sz="2600" b="1" i="1" dirty="0">
                <a:latin typeface="Times New Roman" pitchFamily="18" charset="0"/>
                <a:cs typeface="Times New Roman" pitchFamily="18" charset="0"/>
              </a:rPr>
              <a:t>next statement to execute is not necessarily the next one in sequence</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is called </a:t>
            </a:r>
            <a:r>
              <a:rPr lang="en-US" sz="2600" b="1" i="1" dirty="0">
                <a:solidFill>
                  <a:srgbClr val="0000FF"/>
                </a:solidFill>
                <a:latin typeface="Times New Roman" pitchFamily="18" charset="0"/>
                <a:cs typeface="Times New Roman" pitchFamily="18" charset="0"/>
              </a:rPr>
              <a:t>transfer of control</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A programming language uses </a:t>
            </a:r>
            <a:r>
              <a:rPr lang="en-US" sz="2600" b="1" i="1" dirty="0">
                <a:solidFill>
                  <a:srgbClr val="0000FF"/>
                </a:solidFill>
                <a:latin typeface="Times New Roman" pitchFamily="18" charset="0"/>
                <a:cs typeface="Times New Roman" pitchFamily="18" charset="0"/>
              </a:rPr>
              <a:t>control statements </a:t>
            </a:r>
            <a:r>
              <a:rPr lang="en-US" sz="2600" dirty="0">
                <a:latin typeface="Times New Roman" pitchFamily="18" charset="0"/>
                <a:cs typeface="Times New Roman" pitchFamily="18" charset="0"/>
              </a:rPr>
              <a:t>to cause the </a:t>
            </a:r>
            <a:r>
              <a:rPr lang="en-US" sz="2600" b="1" i="1" dirty="0">
                <a:solidFill>
                  <a:srgbClr val="0000FF"/>
                </a:solidFill>
                <a:latin typeface="Times New Roman" pitchFamily="18" charset="0"/>
                <a:cs typeface="Times New Roman" pitchFamily="18" charset="0"/>
              </a:rPr>
              <a:t>flow of execution to advance</a:t>
            </a:r>
            <a:r>
              <a:rPr lang="en-US" sz="2600" b="1" dirty="0">
                <a:solidFill>
                  <a:srgbClr val="0000FF"/>
                </a:solidFill>
                <a:latin typeface="Times New Roman" pitchFamily="18" charset="0"/>
                <a:cs typeface="Times New Roman" pitchFamily="18" charset="0"/>
              </a:rPr>
              <a:t> </a:t>
            </a:r>
            <a:r>
              <a:rPr lang="en-US" sz="2600" b="1" dirty="0">
                <a:latin typeface="Times New Roman" pitchFamily="18" charset="0"/>
                <a:cs typeface="Times New Roman" pitchFamily="18" charset="0"/>
              </a:rPr>
              <a:t>and </a:t>
            </a:r>
            <a:r>
              <a:rPr lang="en-US" sz="2600" b="1" i="1" dirty="0">
                <a:solidFill>
                  <a:srgbClr val="D60093"/>
                </a:solidFill>
                <a:latin typeface="Times New Roman" pitchFamily="18" charset="0"/>
                <a:cs typeface="Times New Roman" pitchFamily="18" charset="0"/>
              </a:rPr>
              <a:t>branch based on changes to the state of a program</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Java's program control statements can be put into the following categories: </a:t>
            </a:r>
            <a:r>
              <a:rPr lang="en-US" sz="2600" b="1" i="1" dirty="0">
                <a:solidFill>
                  <a:srgbClr val="0000FF"/>
                </a:solidFill>
                <a:latin typeface="Times New Roman" pitchFamily="18" charset="0"/>
                <a:cs typeface="Times New Roman" pitchFamily="18" charset="0"/>
              </a:rPr>
              <a:t>Sequence Structure, Selection Structure and Repetition Structure</a:t>
            </a: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140</a:t>
            </a:fld>
            <a:endParaRPr lang="en-US"/>
          </a:p>
        </p:txBody>
      </p:sp>
    </p:spTree>
    <p:extLst>
      <p:ext uri="{BB962C8B-B14F-4D97-AF65-F5344CB8AC3E}">
        <p14:creationId xmlns:p14="http://schemas.microsoft.com/office/powerpoint/2010/main" val="32222539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r>
              <a:rPr lang="en-US" sz="3200" b="1" dirty="0">
                <a:solidFill>
                  <a:srgbClr val="0000FF"/>
                </a:solidFill>
                <a:latin typeface="Times New Roman" pitchFamily="18" charset="0"/>
                <a:cs typeface="Times New Roman" pitchFamily="18" charset="0"/>
              </a:rPr>
              <a:t>1. Java Sequence Structure</a:t>
            </a:r>
          </a:p>
        </p:txBody>
      </p:sp>
      <p:sp>
        <p:nvSpPr>
          <p:cNvPr id="3" name="Content Placeholder 2"/>
          <p:cNvSpPr>
            <a:spLocks noGrp="1"/>
          </p:cNvSpPr>
          <p:nvPr>
            <p:ph idx="1"/>
          </p:nvPr>
        </p:nvSpPr>
        <p:spPr>
          <a:xfrm>
            <a:off x="217714" y="381000"/>
            <a:ext cx="11974286" cy="6400800"/>
          </a:xfrm>
        </p:spPr>
        <p:txBody>
          <a:bodyPr>
            <a:normAutofit/>
          </a:bodyPr>
          <a:lstStyle/>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In this structure, the </a:t>
            </a:r>
            <a:r>
              <a:rPr lang="en-US" b="1" i="1" dirty="0" smtClean="0">
                <a:solidFill>
                  <a:srgbClr val="0000FF"/>
                </a:solidFill>
                <a:latin typeface="Times New Roman" pitchFamily="18" charset="0"/>
                <a:cs typeface="Times New Roman" pitchFamily="18" charset="0"/>
              </a:rPr>
              <a:t>computer executes Java statements </a:t>
            </a:r>
            <a:r>
              <a:rPr lang="en-US" dirty="0" smtClean="0">
                <a:latin typeface="Times New Roman" pitchFamily="18" charset="0"/>
                <a:cs typeface="Times New Roman" pitchFamily="18" charset="0"/>
              </a:rPr>
              <a:t>one after the other in the </a:t>
            </a:r>
            <a:r>
              <a:rPr lang="en-US" b="1" i="1" dirty="0" smtClean="0">
                <a:solidFill>
                  <a:srgbClr val="D60093"/>
                </a:solidFill>
                <a:latin typeface="Times New Roman" pitchFamily="18" charset="0"/>
                <a:cs typeface="Times New Roman" pitchFamily="18" charset="0"/>
              </a:rPr>
              <a:t>order in which they are written—that is, in sequence</a:t>
            </a:r>
            <a:r>
              <a:rPr lang="en-US" dirty="0" smtClean="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The </a:t>
            </a:r>
            <a:r>
              <a:rPr lang="en-US" b="1" i="1" dirty="0" smtClean="0">
                <a:latin typeface="Times New Roman" pitchFamily="18" charset="0"/>
                <a:cs typeface="Times New Roman" pitchFamily="18" charset="0"/>
              </a:rPr>
              <a:t>following diagram illustrates </a:t>
            </a:r>
            <a:r>
              <a:rPr lang="en-US" dirty="0" smtClean="0">
                <a:latin typeface="Times New Roman" pitchFamily="18" charset="0"/>
                <a:cs typeface="Times New Roman" pitchFamily="18" charset="0"/>
              </a:rPr>
              <a:t>a typical </a:t>
            </a:r>
            <a:r>
              <a:rPr lang="en-US" b="1" i="1" dirty="0" smtClean="0">
                <a:solidFill>
                  <a:srgbClr val="0000FF"/>
                </a:solidFill>
                <a:latin typeface="Times New Roman" pitchFamily="18" charset="0"/>
                <a:cs typeface="Times New Roman" pitchFamily="18" charset="0"/>
              </a:rPr>
              <a:t>sequence structure</a:t>
            </a:r>
            <a:r>
              <a:rPr lang="en-US" dirty="0" smtClean="0">
                <a:latin typeface="Times New Roman" pitchFamily="18" charset="0"/>
                <a:cs typeface="Times New Roman" pitchFamily="18" charset="0"/>
              </a:rPr>
              <a:t> in which two calculations are performed in order.</a:t>
            </a:r>
          </a:p>
          <a:p>
            <a:pPr marL="0" indent="0" algn="just">
              <a:lnSpc>
                <a:spcPct val="150000"/>
              </a:lnSpc>
              <a:spcBef>
                <a:spcPts val="0"/>
              </a:spcBef>
              <a:buNone/>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529" y="3352800"/>
            <a:ext cx="798146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D966784D-B41B-4171-9A0F-7BF6ABA41897}" type="slidenum">
              <a:rPr lang="en-US" smtClean="0"/>
              <a:pPr/>
              <a:t>141</a:t>
            </a:fld>
            <a:endParaRPr lang="en-US"/>
          </a:p>
        </p:txBody>
      </p:sp>
    </p:spTree>
    <p:extLst>
      <p:ext uri="{BB962C8B-B14F-4D97-AF65-F5344CB8AC3E}">
        <p14:creationId xmlns:p14="http://schemas.microsoft.com/office/powerpoint/2010/main" val="350512011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rmAutofit fontScale="90000"/>
          </a:bodyPr>
          <a:lstStyle/>
          <a:p>
            <a:pPr algn="ctr"/>
            <a:r>
              <a:rPr lang="en-US" sz="3200" b="1" dirty="0">
                <a:solidFill>
                  <a:srgbClr val="0000FF"/>
                </a:solidFill>
                <a:latin typeface="Times New Roman" pitchFamily="18" charset="0"/>
                <a:cs typeface="Times New Roman" pitchFamily="18" charset="0"/>
              </a:rPr>
              <a:t>Example 1</a:t>
            </a:r>
          </a:p>
        </p:txBody>
      </p:sp>
      <p:sp>
        <p:nvSpPr>
          <p:cNvPr id="3" name="Content Placeholder 2"/>
          <p:cNvSpPr>
            <a:spLocks noGrp="1"/>
          </p:cNvSpPr>
          <p:nvPr>
            <p:ph idx="1"/>
          </p:nvPr>
        </p:nvSpPr>
        <p:spPr>
          <a:xfrm>
            <a:off x="537029" y="380999"/>
            <a:ext cx="11524342" cy="6340475"/>
          </a:xfrm>
        </p:spPr>
        <p:txBody>
          <a:bodyPr>
            <a:normAutofit fontScale="85000" lnSpcReduction="10000"/>
          </a:bodyPr>
          <a:lstStyle/>
          <a:p>
            <a:pPr marL="0" indent="0" algn="just">
              <a:lnSpc>
                <a:spcPct val="160000"/>
              </a:lnSpc>
              <a:spcBef>
                <a:spcPts val="0"/>
              </a:spcBef>
              <a:buNone/>
            </a:pP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SequenceExample</a:t>
            </a:r>
            <a:r>
              <a:rPr lang="en-US" dirty="0">
                <a:latin typeface="Times New Roman" pitchFamily="18" charset="0"/>
                <a:cs typeface="Times New Roman" pitchFamily="18" charset="0"/>
              </a:rPr>
              <a:t> {</a:t>
            </a:r>
          </a:p>
          <a:p>
            <a:pPr marL="0" indent="0" algn="just">
              <a:lnSpc>
                <a:spcPct val="160000"/>
              </a:lnSpc>
              <a:spcBef>
                <a:spcPts val="0"/>
              </a:spcBef>
              <a:buNone/>
            </a:pPr>
            <a:r>
              <a:rPr lang="en-US" dirty="0">
                <a:latin typeface="Times New Roman" pitchFamily="18" charset="0"/>
                <a:cs typeface="Times New Roman" pitchFamily="18" charset="0"/>
              </a:rPr>
              <a:t>public static void main(String </a:t>
            </a:r>
            <a:r>
              <a:rPr lang="en-US" dirty="0" err="1">
                <a:latin typeface="Times New Roman" pitchFamily="18" charset="0"/>
                <a:cs typeface="Times New Roman" pitchFamily="18" charset="0"/>
              </a:rPr>
              <a:t>args</a:t>
            </a:r>
            <a:r>
              <a:rPr lang="en-US" dirty="0" smtClean="0">
                <a:latin typeface="Times New Roman" pitchFamily="18" charset="0"/>
                <a:cs typeface="Times New Roman" pitchFamily="18" charset="0"/>
              </a:rPr>
              <a:t>[]) {</a:t>
            </a:r>
          </a:p>
          <a:p>
            <a:pPr marL="0" indent="0" algn="just">
              <a:lnSpc>
                <a:spcPct val="160000"/>
              </a:lnSpc>
              <a:spcBef>
                <a:spcPts val="0"/>
              </a:spcBef>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float num1, num2, num3;</a:t>
            </a:r>
          </a:p>
          <a:p>
            <a:pPr marL="0" indent="0" algn="just">
              <a:lnSpc>
                <a:spcPct val="160000"/>
              </a:lnSpc>
              <a:spcBef>
                <a:spcPts val="0"/>
              </a:spcBef>
              <a:buNone/>
            </a:pPr>
            <a:r>
              <a:rPr lang="en-US" dirty="0">
                <a:latin typeface="Times New Roman" pitchFamily="18" charset="0"/>
                <a:cs typeface="Times New Roman" pitchFamily="18" charset="0"/>
              </a:rPr>
              <a:t>    num1=20;</a:t>
            </a:r>
          </a:p>
          <a:p>
            <a:pPr marL="0" indent="0" algn="just">
              <a:lnSpc>
                <a:spcPct val="160000"/>
              </a:lnSpc>
              <a:spcBef>
                <a:spcPts val="0"/>
              </a:spcBef>
              <a:buNone/>
            </a:pPr>
            <a:r>
              <a:rPr lang="en-US" dirty="0">
                <a:latin typeface="Times New Roman" pitchFamily="18" charset="0"/>
                <a:cs typeface="Times New Roman" pitchFamily="18" charset="0"/>
              </a:rPr>
              <a:t>    num2=30;</a:t>
            </a:r>
          </a:p>
          <a:p>
            <a:pPr marL="0" indent="0" algn="just">
              <a:lnSpc>
                <a:spcPct val="160000"/>
              </a:lnSpc>
              <a:spcBef>
                <a:spcPts val="0"/>
              </a:spcBef>
              <a:buNone/>
            </a:pPr>
            <a:r>
              <a:rPr lang="en-US" dirty="0">
                <a:latin typeface="Times New Roman" pitchFamily="18" charset="0"/>
                <a:cs typeface="Times New Roman" pitchFamily="18" charset="0"/>
              </a:rPr>
              <a:t>    num2=num2*10;</a:t>
            </a:r>
          </a:p>
          <a:p>
            <a:pPr marL="0" indent="0" algn="just">
              <a:lnSpc>
                <a:spcPct val="16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("Num1 is "+ " "+num1 + " " +"and"+ " "+ "Num2 is"+ " "+num2);</a:t>
            </a:r>
          </a:p>
          <a:p>
            <a:pPr marL="0" indent="0" algn="just">
              <a:lnSpc>
                <a:spcPct val="160000"/>
              </a:lnSpc>
              <a:spcBef>
                <a:spcPts val="0"/>
              </a:spcBef>
              <a:buNone/>
            </a:pPr>
            <a:r>
              <a:rPr lang="en-US" dirty="0">
                <a:latin typeface="Times New Roman" pitchFamily="18" charset="0"/>
                <a:cs typeface="Times New Roman" pitchFamily="18" charset="0"/>
              </a:rPr>
              <a:t>    num3=num1*num2;</a:t>
            </a:r>
          </a:p>
          <a:p>
            <a:pPr marL="0" indent="0" algn="just">
              <a:lnSpc>
                <a:spcPct val="16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Num</a:t>
            </a:r>
            <a:r>
              <a:rPr lang="en-US" dirty="0">
                <a:latin typeface="Times New Roman" pitchFamily="18" charset="0"/>
                <a:cs typeface="Times New Roman" pitchFamily="18" charset="0"/>
              </a:rPr>
              <a:t> 3 is"+" "+num3);</a:t>
            </a:r>
          </a:p>
          <a:p>
            <a:pPr marL="0" indent="0" algn="just">
              <a:lnSpc>
                <a:spcPct val="160000"/>
              </a:lnSpc>
              <a:spcBef>
                <a:spcPts val="0"/>
              </a:spcBef>
              <a:buNone/>
            </a:pPr>
            <a:r>
              <a:rPr lang="en-US" dirty="0">
                <a:latin typeface="Times New Roman" pitchFamily="18" charset="0"/>
                <a:cs typeface="Times New Roman" pitchFamily="18" charset="0"/>
              </a:rPr>
              <a:t>     }</a:t>
            </a:r>
          </a:p>
          <a:p>
            <a:pPr marL="0" indent="0" algn="just">
              <a:lnSpc>
                <a:spcPct val="160000"/>
              </a:lnSpc>
              <a:spcBef>
                <a:spcPts val="0"/>
              </a:spcBef>
              <a:buNone/>
            </a:pP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142</a:t>
            </a:fld>
            <a:endParaRPr lang="en-US"/>
          </a:p>
        </p:txBody>
      </p:sp>
    </p:spTree>
    <p:extLst>
      <p:ext uri="{BB962C8B-B14F-4D97-AF65-F5344CB8AC3E}">
        <p14:creationId xmlns:p14="http://schemas.microsoft.com/office/powerpoint/2010/main" val="7288823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solidFill>
                  <a:srgbClr val="0000FF"/>
                </a:solidFill>
                <a:latin typeface="Times New Roman" pitchFamily="18" charset="0"/>
                <a:cs typeface="Times New Roman" pitchFamily="18" charset="0"/>
              </a:rPr>
              <a:t>Example 2</a:t>
            </a:r>
          </a:p>
        </p:txBody>
      </p:sp>
      <p:sp>
        <p:nvSpPr>
          <p:cNvPr id="3" name="Content Placeholder 2"/>
          <p:cNvSpPr>
            <a:spLocks noGrp="1"/>
          </p:cNvSpPr>
          <p:nvPr>
            <p:ph idx="1"/>
          </p:nvPr>
        </p:nvSpPr>
        <p:spPr>
          <a:xfrm>
            <a:off x="-1" y="304800"/>
            <a:ext cx="12192001" cy="6477000"/>
          </a:xfrm>
        </p:spPr>
        <p:txBody>
          <a:bodyPr>
            <a:normAutofit fontScale="70000" lnSpcReduction="20000"/>
          </a:bodyPr>
          <a:lstStyle/>
          <a:p>
            <a:pPr marL="0" indent="0" algn="just">
              <a:lnSpc>
                <a:spcPct val="150000"/>
              </a:lnSpc>
              <a:spcBef>
                <a:spcPts val="0"/>
              </a:spcBef>
              <a:buNone/>
            </a:pPr>
            <a:r>
              <a:rPr lang="en-US" dirty="0">
                <a:latin typeface="Times New Roman" pitchFamily="18" charset="0"/>
                <a:cs typeface="Times New Roman" pitchFamily="18" charset="0"/>
              </a:rPr>
              <a:t>import </a:t>
            </a:r>
            <a:r>
              <a:rPr lang="en-US" dirty="0" err="1">
                <a:latin typeface="Times New Roman" pitchFamily="18" charset="0"/>
                <a:cs typeface="Times New Roman" pitchFamily="18" charset="0"/>
              </a:rPr>
              <a:t>javax.swing.JOptionPane</a:t>
            </a:r>
            <a:r>
              <a:rPr lang="en-US" dirty="0">
                <a:latin typeface="Times New Roman" pitchFamily="18" charset="0"/>
                <a:cs typeface="Times New Roman" pitchFamily="18" charset="0"/>
              </a:rPr>
              <a:t>;</a:t>
            </a:r>
          </a:p>
          <a:p>
            <a:pPr marL="0" indent="0" algn="just">
              <a:lnSpc>
                <a:spcPct val="150000"/>
              </a:lnSpc>
              <a:spcBef>
                <a:spcPts val="0"/>
              </a:spcBef>
              <a:buNone/>
            </a:pPr>
            <a:r>
              <a:rPr lang="en-US" dirty="0">
                <a:latin typeface="Times New Roman" pitchFamily="18" charset="0"/>
                <a:cs typeface="Times New Roman" pitchFamily="18" charset="0"/>
              </a:rPr>
              <a:t> class SequenceExample2 {</a:t>
            </a:r>
          </a:p>
          <a:p>
            <a:pPr marL="0" indent="0" algn="just">
              <a:lnSpc>
                <a:spcPct val="150000"/>
              </a:lnSpc>
              <a:spcBef>
                <a:spcPts val="0"/>
              </a:spcBef>
              <a:buNone/>
            </a:pPr>
            <a:r>
              <a:rPr lang="en-US" dirty="0">
                <a:latin typeface="Times New Roman" pitchFamily="18" charset="0"/>
                <a:cs typeface="Times New Roman" pitchFamily="18" charset="0"/>
              </a:rPr>
              <a:t>public static void main( 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lgn="just">
              <a:lnSpc>
                <a:spcPct val="150000"/>
              </a:lnSpc>
              <a:spcBef>
                <a:spcPts val="0"/>
              </a:spcBef>
              <a:buNone/>
            </a:pPr>
            <a:r>
              <a:rPr lang="en-US" dirty="0">
                <a:latin typeface="Times New Roman" pitchFamily="18" charset="0"/>
                <a:cs typeface="Times New Roman" pitchFamily="18" charset="0"/>
              </a:rPr>
              <a:t>String </a:t>
            </a:r>
            <a:r>
              <a:rPr lang="en-US" dirty="0" err="1">
                <a:latin typeface="Times New Roman" pitchFamily="18" charset="0"/>
                <a:cs typeface="Times New Roman" pitchFamily="18" charset="0"/>
              </a:rPr>
              <a:t>firstNumber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secondNumber</a:t>
            </a:r>
            <a:r>
              <a:rPr lang="en-US" dirty="0">
                <a:latin typeface="Times New Roman" pitchFamily="18" charset="0"/>
                <a:cs typeface="Times New Roman" pitchFamily="18" charset="0"/>
              </a:rPr>
              <a:t>;</a:t>
            </a:r>
          </a:p>
          <a:p>
            <a:pPr marL="0" indent="0"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number1, number2, sum;</a:t>
            </a:r>
          </a:p>
          <a:p>
            <a:pPr marL="0" indent="0" algn="just">
              <a:lnSpc>
                <a:spcPct val="150000"/>
              </a:lnSpc>
              <a:spcBef>
                <a:spcPts val="0"/>
              </a:spcBef>
              <a:buNone/>
            </a:pPr>
            <a:r>
              <a:rPr lang="en-US" dirty="0">
                <a:latin typeface="Times New Roman" pitchFamily="18" charset="0"/>
                <a:cs typeface="Times New Roman" pitchFamily="18" charset="0"/>
              </a:rPr>
              <a:t>    </a:t>
            </a:r>
            <a:r>
              <a:rPr lang="en-US" sz="2400" dirty="0" err="1">
                <a:latin typeface="Times New Roman" pitchFamily="18" charset="0"/>
                <a:cs typeface="Times New Roman" pitchFamily="18" charset="0"/>
              </a:rPr>
              <a:t>firstNumber</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JOptionPane.showInputDialog</a:t>
            </a:r>
            <a:r>
              <a:rPr lang="en-US" sz="2400" dirty="0">
                <a:latin typeface="Times New Roman" pitchFamily="18" charset="0"/>
                <a:cs typeface="Times New Roman" pitchFamily="18" charset="0"/>
              </a:rPr>
              <a:t>("Enter the first Number");</a:t>
            </a:r>
          </a:p>
          <a:p>
            <a:pPr marL="0" indent="0"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secondNumber</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JOptionPane.showInputDialog</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Enterthesecond</a:t>
            </a:r>
            <a:r>
              <a:rPr lang="en-US" sz="2400" dirty="0">
                <a:latin typeface="Times New Roman" pitchFamily="18" charset="0"/>
                <a:cs typeface="Times New Roman" pitchFamily="18" charset="0"/>
              </a:rPr>
              <a:t> umber");</a:t>
            </a:r>
          </a:p>
          <a:p>
            <a:pPr marL="0" indent="0"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Convertthestringtwo</a:t>
            </a:r>
            <a:r>
              <a:rPr lang="en-US" dirty="0">
                <a:latin typeface="Times New Roman" pitchFamily="18" charset="0"/>
                <a:cs typeface="Times New Roman" pitchFamily="18" charset="0"/>
              </a:rPr>
              <a:t> Integer==========</a:t>
            </a:r>
          </a:p>
          <a:p>
            <a:pPr marL="0" indent="0" algn="just">
              <a:lnSpc>
                <a:spcPct val="150000"/>
              </a:lnSpc>
              <a:spcBef>
                <a:spcPts val="0"/>
              </a:spcBef>
              <a:buNone/>
            </a:pPr>
            <a:r>
              <a:rPr lang="en-US" dirty="0">
                <a:latin typeface="Times New Roman" pitchFamily="18" charset="0"/>
                <a:cs typeface="Times New Roman" pitchFamily="18" charset="0"/>
              </a:rPr>
              <a:t>    number1=</a:t>
            </a:r>
            <a:r>
              <a:rPr lang="en-US" dirty="0" err="1">
                <a:latin typeface="Times New Roman" pitchFamily="18" charset="0"/>
                <a:cs typeface="Times New Roman" pitchFamily="18" charset="0"/>
              </a:rPr>
              <a:t>Integer.parseInt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firstNumber</a:t>
            </a:r>
            <a:r>
              <a:rPr lang="en-US" dirty="0">
                <a:latin typeface="Times New Roman" pitchFamily="18" charset="0"/>
                <a:cs typeface="Times New Roman" pitchFamily="18" charset="0"/>
              </a:rPr>
              <a:t>);</a:t>
            </a:r>
          </a:p>
          <a:p>
            <a:pPr marL="0" indent="0" algn="just">
              <a:lnSpc>
                <a:spcPct val="150000"/>
              </a:lnSpc>
              <a:spcBef>
                <a:spcPts val="0"/>
              </a:spcBef>
              <a:buNone/>
            </a:pPr>
            <a:r>
              <a:rPr lang="en-US" dirty="0">
                <a:latin typeface="Times New Roman" pitchFamily="18" charset="0"/>
                <a:cs typeface="Times New Roman" pitchFamily="18" charset="0"/>
              </a:rPr>
              <a:t>    number2=</a:t>
            </a:r>
            <a:r>
              <a:rPr lang="en-US" dirty="0" err="1">
                <a:latin typeface="Times New Roman" pitchFamily="18" charset="0"/>
                <a:cs typeface="Times New Roman" pitchFamily="18" charset="0"/>
              </a:rPr>
              <a:t>Integer.parseInt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secondNumber</a:t>
            </a:r>
            <a:r>
              <a:rPr lang="en-US" dirty="0">
                <a:latin typeface="Times New Roman" pitchFamily="18" charset="0"/>
                <a:cs typeface="Times New Roman" pitchFamily="18" charset="0"/>
              </a:rPr>
              <a:t>);</a:t>
            </a:r>
          </a:p>
          <a:p>
            <a:pPr marL="0" indent="0" algn="just">
              <a:lnSpc>
                <a:spcPct val="150000"/>
              </a:lnSpc>
              <a:spcBef>
                <a:spcPts val="0"/>
              </a:spcBef>
              <a:buNone/>
            </a:pPr>
            <a:r>
              <a:rPr lang="en-US" dirty="0">
                <a:latin typeface="Times New Roman" pitchFamily="18" charset="0"/>
                <a:cs typeface="Times New Roman" pitchFamily="18" charset="0"/>
              </a:rPr>
              <a:t>    sum = number1 + number2; // add numbers</a:t>
            </a:r>
          </a:p>
          <a:p>
            <a:pPr marL="0" indent="0" algn="just">
              <a:lnSpc>
                <a:spcPct val="150000"/>
              </a:lnSpc>
              <a:spcBef>
                <a:spcPts val="0"/>
              </a:spcBef>
              <a:buNone/>
            </a:pPr>
            <a:r>
              <a:rPr lang="en-US" dirty="0" err="1">
                <a:latin typeface="Times New Roman" pitchFamily="18" charset="0"/>
                <a:cs typeface="Times New Roman" pitchFamily="18" charset="0"/>
              </a:rPr>
              <a:t>JOptionPane.showMessageDialog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null</a:t>
            </a:r>
            <a:r>
              <a:rPr lang="en-US" dirty="0" err="1" smtClean="0">
                <a:latin typeface="Times New Roman" pitchFamily="18" charset="0"/>
                <a:cs typeface="Times New Roman" pitchFamily="18" charset="0"/>
              </a:rPr>
              <a:t>,"</a:t>
            </a:r>
            <a:r>
              <a:rPr lang="en-US" dirty="0" err="1">
                <a:latin typeface="Times New Roman" pitchFamily="18" charset="0"/>
                <a:cs typeface="Times New Roman" pitchFamily="18" charset="0"/>
              </a:rPr>
              <a:t>The</a:t>
            </a:r>
            <a:r>
              <a:rPr lang="en-US" dirty="0">
                <a:latin typeface="Times New Roman" pitchFamily="18" charset="0"/>
                <a:cs typeface="Times New Roman" pitchFamily="18" charset="0"/>
              </a:rPr>
              <a:t> sum is "+ sum, "Sum of Two Integers", </a:t>
            </a:r>
            <a:r>
              <a:rPr lang="en-US" dirty="0" err="1">
                <a:latin typeface="Times New Roman" pitchFamily="18" charset="0"/>
                <a:cs typeface="Times New Roman" pitchFamily="18" charset="0"/>
              </a:rPr>
              <a:t>JOptionPane.PLAIN_MESSAGE</a:t>
            </a:r>
            <a:r>
              <a:rPr lang="en-US" dirty="0">
                <a:latin typeface="Times New Roman" pitchFamily="18" charset="0"/>
                <a:cs typeface="Times New Roman" pitchFamily="18" charset="0"/>
              </a:rPr>
              <a:t>);</a:t>
            </a:r>
          </a:p>
          <a:p>
            <a:pPr marL="0" indent="0" algn="just">
              <a:lnSpc>
                <a:spcPct val="150000"/>
              </a:lnSpc>
              <a:spcBef>
                <a:spcPts val="0"/>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p>
          <a:p>
            <a:pPr marL="0" indent="0" algn="just">
              <a:lnSpc>
                <a:spcPct val="150000"/>
              </a:lnSpc>
              <a:spcBef>
                <a:spcPts val="0"/>
              </a:spcBef>
              <a:buNone/>
            </a:pPr>
            <a:r>
              <a:rPr lang="en-US"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143</a:t>
            </a:fld>
            <a:endParaRPr lang="en-US"/>
          </a:p>
        </p:txBody>
      </p:sp>
    </p:spTree>
    <p:extLst>
      <p:ext uri="{BB962C8B-B14F-4D97-AF65-F5344CB8AC3E}">
        <p14:creationId xmlns:p14="http://schemas.microsoft.com/office/powerpoint/2010/main" val="158095013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3200" b="1" dirty="0">
                <a:solidFill>
                  <a:srgbClr val="0000FF"/>
                </a:solidFill>
                <a:latin typeface="Times New Roman" pitchFamily="18" charset="0"/>
                <a:cs typeface="Times New Roman" pitchFamily="18" charset="0"/>
              </a:rPr>
              <a:t>Activity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1257" y="381000"/>
                <a:ext cx="11785600" cy="6324600"/>
              </a:xfrm>
            </p:spPr>
            <p:txBody>
              <a:bodyPr>
                <a:normAutofit fontScale="92500" lnSpcReduction="10000"/>
              </a:bodyPr>
              <a:lstStyle/>
              <a:p>
                <a:pPr algn="just">
                  <a:lnSpc>
                    <a:spcPct val="150000"/>
                  </a:lnSpc>
                  <a:spcBef>
                    <a:spcPts val="0"/>
                  </a:spcBef>
                  <a:buFont typeface="Arial" charset="0"/>
                  <a:buNone/>
                  <a:defRPr/>
                </a:pPr>
                <a:r>
                  <a:rPr lang="en-US" dirty="0">
                    <a:latin typeface="Times New Roman" pitchFamily="18" charset="0"/>
                    <a:cs typeface="Times New Roman" pitchFamily="18" charset="0"/>
                  </a:rPr>
                  <a:t>1.Suppose that the monthly interest rate that the bank provides for the customer is 6%. Initial deposit of the customer is 4400, and interest is calculated at the end of each month. Write Java program to calculate Interest Rate and Ending Balance of the customers in the bank at the end of each month. </a:t>
                </a:r>
              </a:p>
              <a:p>
                <a:pPr algn="just">
                  <a:lnSpc>
                    <a:spcPct val="150000"/>
                  </a:lnSpc>
                  <a:spcBef>
                    <a:spcPts val="0"/>
                  </a:spcBef>
                  <a:buFont typeface="Arial" charset="0"/>
                  <a:buNone/>
                  <a:defRPr/>
                </a:pPr>
                <a:r>
                  <a:rPr lang="en-US" dirty="0">
                    <a:latin typeface="Times New Roman" pitchFamily="18" charset="0"/>
                    <a:cs typeface="Times New Roman" pitchFamily="18" charset="0"/>
                  </a:rPr>
                  <a:t>2. Write Java program for the following mathematical expression</a:t>
                </a:r>
              </a:p>
              <a:p>
                <a:pPr marL="0" indent="0" algn="just">
                  <a:lnSpc>
                    <a:spcPct val="150000"/>
                  </a:lnSpc>
                  <a:spcBef>
                    <a:spcPts val="0"/>
                  </a:spcBef>
                  <a:buNone/>
                </a:pPr>
                <a:r>
                  <a:rPr lang="en-US" dirty="0">
                    <a:latin typeface="Times New Roman" pitchFamily="18" charset="0"/>
                    <a:cs typeface="Times New Roman" pitchFamily="18" charset="0"/>
                  </a:rPr>
                  <a:t>A. s=</a:t>
                </a:r>
                <a14:m>
                  <m:oMath xmlns:m="http://schemas.openxmlformats.org/officeDocument/2006/math">
                    <m:f>
                      <m:fPr>
                        <m:ctrlPr>
                          <a:rPr lang="en-US" i="1">
                            <a:latin typeface="Cambria Math" panose="02040503050406030204" pitchFamily="18" charset="0"/>
                          </a:rPr>
                        </m:ctrlPr>
                      </m:fPr>
                      <m:num>
                        <m:r>
                          <a:rPr lang="en-US" i="1">
                            <a:latin typeface="Cambria Math"/>
                          </a:rPr>
                          <m:t>𝑥</m:t>
                        </m:r>
                        <m:r>
                          <a:rPr lang="en-US" i="1">
                            <a:latin typeface="Cambria Math"/>
                          </a:rPr>
                          <m:t>+</m:t>
                        </m:r>
                        <m:r>
                          <a:rPr lang="en-US" i="1">
                            <a:latin typeface="Cambria Math"/>
                          </a:rPr>
                          <m:t>𝑦</m:t>
                        </m:r>
                      </m:num>
                      <m:den>
                        <m:r>
                          <a:rPr lang="en-US" i="1">
                            <a:latin typeface="Cambria Math"/>
                          </a:rPr>
                          <m:t>𝑧</m:t>
                        </m:r>
                      </m:den>
                    </m:f>
                  </m:oMath>
                </a14:m>
                <a:r>
                  <a:rPr lang="en-US" dirty="0">
                    <a:latin typeface="Times New Roman" pitchFamily="18" charset="0"/>
                    <a:cs typeface="Times New Roman"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a:rPr>
                          <m:t>𝑥</m:t>
                        </m:r>
                        <m:r>
                          <a:rPr lang="en-US" i="1">
                            <a:latin typeface="Cambria Math"/>
                          </a:rPr>
                          <m:t>−</m:t>
                        </m:r>
                        <m:r>
                          <a:rPr lang="en-US" i="1">
                            <a:latin typeface="Cambria Math"/>
                          </a:rPr>
                          <m:t>𝑦</m:t>
                        </m:r>
                      </m:num>
                      <m:den>
                        <m:r>
                          <a:rPr lang="en-US" i="1">
                            <a:latin typeface="Cambria Math"/>
                          </a:rPr>
                          <m:t>𝑧</m:t>
                        </m:r>
                        <m:r>
                          <a:rPr lang="en-US" i="1">
                            <a:latin typeface="Cambria Math"/>
                          </a:rPr>
                          <m:t>−</m:t>
                        </m:r>
                        <m:r>
                          <a:rPr lang="en-US" i="1">
                            <a:latin typeface="Cambria Math"/>
                          </a:rPr>
                          <m:t>𝑥</m:t>
                        </m:r>
                      </m:den>
                    </m:f>
                  </m:oMath>
                </a14:m>
                <a:r>
                  <a:rPr lang="en-US" dirty="0">
                    <a:latin typeface="Times New Roman" pitchFamily="18" charset="0"/>
                    <a:cs typeface="Times New Roman" pitchFamily="18" charset="0"/>
                  </a:rPr>
                  <a:t>			B)  x=</a:t>
                </a:r>
                <a14:m>
                  <m:oMath xmlns:m="http://schemas.openxmlformats.org/officeDocument/2006/math">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a:rPr>
                              <m:t>𝑎</m:t>
                            </m:r>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2</m:t>
                            </m:r>
                          </m:sup>
                        </m:sSup>
                      </m:e>
                    </m:rad>
                  </m:oMath>
                </a14:m>
                <a:endParaRPr lang="en-US" dirty="0">
                  <a:latin typeface="Times New Roman" pitchFamily="18" charset="0"/>
                  <a:cs typeface="Times New Roman" pitchFamily="18" charset="0"/>
                </a:endParaRPr>
              </a:p>
              <a:p>
                <a:pPr marL="0" indent="0" algn="just">
                  <a:lnSpc>
                    <a:spcPct val="150000"/>
                  </a:lnSpc>
                  <a:spcBef>
                    <a:spcPts val="0"/>
                  </a:spcBef>
                  <a:buNone/>
                </a:pPr>
                <a:r>
                  <a:rPr lang="en-US" dirty="0">
                    <a:latin typeface="Times New Roman" pitchFamily="18" charset="0"/>
                    <a:cs typeface="Times New Roman" pitchFamily="18" charset="0"/>
                  </a:rPr>
                  <a:t>C) z= </a:t>
                </a:r>
                <a14:m>
                  <m:oMath xmlns:m="http://schemas.openxmlformats.org/officeDocument/2006/math">
                    <m:f>
                      <m:fPr>
                        <m:ctrlPr>
                          <a:rPr lang="en-US" i="1">
                            <a:latin typeface="Cambria Math" panose="02040503050406030204" pitchFamily="18" charset="0"/>
                          </a:rPr>
                        </m:ctrlPr>
                      </m:fPr>
                      <m:num>
                        <m:r>
                          <a:rPr lang="en-US" i="1">
                            <a:latin typeface="Cambria Math"/>
                          </a:rPr>
                          <m:t>𝑝</m:t>
                        </m:r>
                        <m:r>
                          <a:rPr lang="en-US" i="1">
                            <a:latin typeface="Cambria Math"/>
                          </a:rPr>
                          <m:t>−</m:t>
                        </m:r>
                        <m:r>
                          <a:rPr lang="en-US" i="1">
                            <a:latin typeface="Cambria Math"/>
                          </a:rPr>
                          <m:t>𝑞</m:t>
                        </m:r>
                      </m:num>
                      <m:den>
                        <m:r>
                          <a:rPr lang="en-US" i="1">
                            <a:latin typeface="Cambria Math"/>
                          </a:rPr>
                          <m:t>𝑟</m:t>
                        </m:r>
                        <m:r>
                          <a:rPr lang="en-US" i="1">
                            <a:latin typeface="Cambria Math"/>
                          </a:rPr>
                          <m:t>−</m:t>
                        </m:r>
                        <m:r>
                          <a:rPr lang="en-US" i="1">
                            <a:latin typeface="Cambria Math"/>
                          </a:rPr>
                          <m:t>𝑠</m:t>
                        </m:r>
                      </m:den>
                    </m:f>
                  </m:oMath>
                </a14:m>
                <a:r>
                  <a:rPr lang="en-US" dirty="0">
                    <a:latin typeface="Times New Roman" pitchFamily="18" charset="0"/>
                    <a:cs typeface="Times New Roman" pitchFamily="18" charset="0"/>
                  </a:rPr>
                  <a:t> + m*n			D) F=(9/5 * C) +32</a:t>
                </a:r>
              </a:p>
              <a:p>
                <a:pPr algn="just">
                  <a:lnSpc>
                    <a:spcPct val="150000"/>
                  </a:lnSpc>
                  <a:spcBef>
                    <a:spcPts val="0"/>
                  </a:spcBef>
                  <a:buFont typeface="Arial" charset="0"/>
                  <a:buNone/>
                  <a:defRPr/>
                </a:pPr>
                <a:r>
                  <a:rPr lang="en-US" dirty="0">
                    <a:latin typeface="Times New Roman" pitchFamily="18" charset="0"/>
                    <a:cs typeface="Times New Roman" pitchFamily="18" charset="0"/>
                  </a:rPr>
                  <a:t>3. Write Java program to calculate Average of two numbers, area of rectangle and volume of the Box. The program is expected to accept input from the users to display the output.</a:t>
                </a:r>
              </a:p>
              <a:p>
                <a:pPr marL="0" indent="0" algn="just">
                  <a:lnSpc>
                    <a:spcPct val="150000"/>
                  </a:lnSpc>
                  <a:spcBef>
                    <a:spcPts val="0"/>
                  </a:spcBef>
                  <a:buNone/>
                </a:pPr>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1257" y="381000"/>
                <a:ext cx="11785600" cy="6324600"/>
              </a:xfrm>
              <a:blipFill>
                <a:blip r:embed="rId2"/>
                <a:stretch>
                  <a:fillRect l="-931" r="-93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D966784D-B41B-4171-9A0F-7BF6ABA41897}" type="slidenum">
              <a:rPr lang="en-US" smtClean="0"/>
              <a:pPr/>
              <a:t>144</a:t>
            </a:fld>
            <a:endParaRPr lang="en-US"/>
          </a:p>
        </p:txBody>
      </p:sp>
    </p:spTree>
    <p:extLst>
      <p:ext uri="{BB962C8B-B14F-4D97-AF65-F5344CB8AC3E}">
        <p14:creationId xmlns:p14="http://schemas.microsoft.com/office/powerpoint/2010/main" val="386111816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r>
              <a:rPr lang="en-US" sz="3200" b="1" dirty="0">
                <a:solidFill>
                  <a:srgbClr val="0000FF"/>
                </a:solidFill>
                <a:latin typeface="Times New Roman" pitchFamily="18" charset="0"/>
                <a:cs typeface="Times New Roman" pitchFamily="18" charset="0"/>
              </a:rPr>
              <a:t>2. Selection Statements in Java</a:t>
            </a:r>
          </a:p>
        </p:txBody>
      </p:sp>
      <p:sp>
        <p:nvSpPr>
          <p:cNvPr id="3" name="Content Placeholder 2"/>
          <p:cNvSpPr>
            <a:spLocks noGrp="1"/>
          </p:cNvSpPr>
          <p:nvPr>
            <p:ph idx="1"/>
          </p:nvPr>
        </p:nvSpPr>
        <p:spPr>
          <a:xfrm>
            <a:off x="0" y="381000"/>
            <a:ext cx="12192000" cy="6324600"/>
          </a:xfrm>
        </p:spPr>
        <p:txBody>
          <a:bodyPr>
            <a:normAutofit fontScale="85000" lnSpcReduction="20000"/>
          </a:bodyPr>
          <a:lstStyle/>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Java has </a:t>
            </a:r>
            <a:r>
              <a:rPr lang="en-US" b="1" i="1" dirty="0">
                <a:solidFill>
                  <a:srgbClr val="0000FF"/>
                </a:solidFill>
                <a:latin typeface="Times New Roman" pitchFamily="18" charset="0"/>
                <a:cs typeface="Times New Roman" pitchFamily="18" charset="0"/>
              </a:rPr>
              <a:t>three types of selection statements</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The </a:t>
            </a:r>
            <a:r>
              <a:rPr lang="en-US" b="1" i="1" dirty="0">
                <a:solidFill>
                  <a:srgbClr val="D60093"/>
                </a:solidFill>
                <a:latin typeface="Times New Roman" pitchFamily="18" charset="0"/>
                <a:cs typeface="Times New Roman" pitchFamily="18" charset="0"/>
              </a:rPr>
              <a:t>if statement</a:t>
            </a:r>
            <a:r>
              <a:rPr lang="en-US" dirty="0">
                <a:latin typeface="Times New Roman" pitchFamily="18" charset="0"/>
                <a:cs typeface="Times New Roman" pitchFamily="18" charset="0"/>
              </a:rPr>
              <a:t> either </a:t>
            </a:r>
            <a:r>
              <a:rPr lang="en-US" b="1" i="1" dirty="0">
                <a:solidFill>
                  <a:srgbClr val="008000"/>
                </a:solidFill>
                <a:latin typeface="Times New Roman" pitchFamily="18" charset="0"/>
                <a:cs typeface="Times New Roman" pitchFamily="18" charset="0"/>
              </a:rPr>
              <a:t>performs (selects) an action</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if a condition is true, or skips it, if the condition is false</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if statement is a </a:t>
            </a:r>
            <a:r>
              <a:rPr lang="en-US" b="1" i="1" dirty="0">
                <a:solidFill>
                  <a:srgbClr val="0000FF"/>
                </a:solidFill>
                <a:latin typeface="Times New Roman" pitchFamily="18" charset="0"/>
                <a:cs typeface="Times New Roman" pitchFamily="18" charset="0"/>
              </a:rPr>
              <a:t>single-selection statement </a:t>
            </a:r>
            <a:r>
              <a:rPr lang="en-US" dirty="0">
                <a:latin typeface="Times New Roman" pitchFamily="18" charset="0"/>
                <a:cs typeface="Times New Roman" pitchFamily="18" charset="0"/>
              </a:rPr>
              <a:t>because it </a:t>
            </a:r>
            <a:r>
              <a:rPr lang="en-US" b="1" i="1" dirty="0">
                <a:solidFill>
                  <a:srgbClr val="0000FF"/>
                </a:solidFill>
                <a:latin typeface="Times New Roman" pitchFamily="18" charset="0"/>
                <a:cs typeface="Times New Roman" pitchFamily="18" charset="0"/>
              </a:rPr>
              <a:t>selects or ignores a single action </a:t>
            </a:r>
            <a:r>
              <a:rPr lang="en-US" dirty="0">
                <a:latin typeface="Times New Roman" pitchFamily="18" charset="0"/>
                <a:cs typeface="Times New Roman" pitchFamily="18" charset="0"/>
              </a:rPr>
              <a:t>(or, a single group of actions).</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The </a:t>
            </a:r>
            <a:r>
              <a:rPr lang="en-US" b="1" i="1" dirty="0">
                <a:solidFill>
                  <a:srgbClr val="D60093"/>
                </a:solidFill>
                <a:latin typeface="Times New Roman" pitchFamily="18" charset="0"/>
                <a:cs typeface="Times New Roman" pitchFamily="18" charset="0"/>
              </a:rPr>
              <a:t>if…else statement </a:t>
            </a:r>
            <a:r>
              <a:rPr lang="en-US" dirty="0">
                <a:latin typeface="Times New Roman" pitchFamily="18" charset="0"/>
                <a:cs typeface="Times New Roman" pitchFamily="18" charset="0"/>
              </a:rPr>
              <a:t>performs an action </a:t>
            </a:r>
            <a:r>
              <a:rPr lang="en-US" b="1" i="1" dirty="0">
                <a:solidFill>
                  <a:srgbClr val="0000FF"/>
                </a:solidFill>
                <a:latin typeface="Times New Roman" pitchFamily="18" charset="0"/>
                <a:cs typeface="Times New Roman" pitchFamily="18" charset="0"/>
              </a:rPr>
              <a:t>if a condition is true </a:t>
            </a:r>
            <a:r>
              <a:rPr lang="en-US" dirty="0">
                <a:latin typeface="Times New Roman" pitchFamily="18" charset="0"/>
                <a:cs typeface="Times New Roman" pitchFamily="18" charset="0"/>
              </a:rPr>
              <a:t>and </a:t>
            </a:r>
            <a:r>
              <a:rPr lang="en-US" b="1" i="1" dirty="0">
                <a:latin typeface="Times New Roman" pitchFamily="18" charset="0"/>
                <a:cs typeface="Times New Roman" pitchFamily="18" charset="0"/>
              </a:rPr>
              <a:t>performs a  different action if the condition is false</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if…else statement </a:t>
            </a:r>
            <a:r>
              <a:rPr lang="en-US" dirty="0">
                <a:latin typeface="Times New Roman" pitchFamily="18" charset="0"/>
                <a:cs typeface="Times New Roman" pitchFamily="18" charset="0"/>
              </a:rPr>
              <a:t>is called a </a:t>
            </a:r>
            <a:r>
              <a:rPr lang="en-US" b="1" i="1" dirty="0">
                <a:solidFill>
                  <a:srgbClr val="0000FF"/>
                </a:solidFill>
                <a:latin typeface="Times New Roman" pitchFamily="18" charset="0"/>
                <a:cs typeface="Times New Roman" pitchFamily="18" charset="0"/>
              </a:rPr>
              <a:t>double-selection statement </a:t>
            </a:r>
            <a:r>
              <a:rPr lang="en-US" dirty="0">
                <a:latin typeface="Times New Roman" pitchFamily="18" charset="0"/>
                <a:cs typeface="Times New Roman" pitchFamily="18" charset="0"/>
              </a:rPr>
              <a:t>because it selects between two different actions (or groups of actions).</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The  </a:t>
            </a:r>
            <a:r>
              <a:rPr lang="en-US" b="1" i="1" dirty="0">
                <a:solidFill>
                  <a:srgbClr val="D60093"/>
                </a:solidFill>
                <a:latin typeface="Times New Roman" pitchFamily="18" charset="0"/>
                <a:cs typeface="Times New Roman" pitchFamily="18" charset="0"/>
              </a:rPr>
              <a:t>switch statement </a:t>
            </a:r>
            <a:r>
              <a:rPr lang="en-US" dirty="0">
                <a:latin typeface="Times New Roman" pitchFamily="18" charset="0"/>
                <a:cs typeface="Times New Roman" pitchFamily="18" charset="0"/>
              </a:rPr>
              <a:t>performs </a:t>
            </a:r>
            <a:r>
              <a:rPr lang="en-US" b="1" i="1" dirty="0">
                <a:latin typeface="Times New Roman" pitchFamily="18" charset="0"/>
                <a:cs typeface="Times New Roman" pitchFamily="18" charset="0"/>
              </a:rPr>
              <a:t>one of many different actions</a:t>
            </a:r>
            <a:r>
              <a:rPr lang="en-US" dirty="0">
                <a:latin typeface="Times New Roman" pitchFamily="18" charset="0"/>
                <a:cs typeface="Times New Roman" pitchFamily="18" charset="0"/>
              </a:rPr>
              <a:t>, depending on the value of an expression.</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switch statement is called a </a:t>
            </a:r>
            <a:r>
              <a:rPr lang="en-US" b="1" i="1" dirty="0">
                <a:solidFill>
                  <a:srgbClr val="D60093"/>
                </a:solidFill>
                <a:latin typeface="Times New Roman" pitchFamily="18" charset="0"/>
                <a:cs typeface="Times New Roman" pitchFamily="18" charset="0"/>
              </a:rPr>
              <a:t>multiple-selection statement</a:t>
            </a:r>
            <a:r>
              <a:rPr lang="en-US" dirty="0">
                <a:latin typeface="Times New Roman" pitchFamily="18" charset="0"/>
                <a:cs typeface="Times New Roman" pitchFamily="18" charset="0"/>
              </a:rPr>
              <a:t> because it </a:t>
            </a:r>
            <a:r>
              <a:rPr lang="en-US" b="1" i="1" dirty="0">
                <a:latin typeface="Times New Roman" pitchFamily="18" charset="0"/>
                <a:cs typeface="Times New Roman" pitchFamily="18" charset="0"/>
              </a:rPr>
              <a:t>selects among many different actions (or groups of actions)</a:t>
            </a: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145</a:t>
            </a:fld>
            <a:endParaRPr lang="en-US"/>
          </a:p>
        </p:txBody>
      </p:sp>
    </p:spTree>
    <p:extLst>
      <p:ext uri="{BB962C8B-B14F-4D97-AF65-F5344CB8AC3E}">
        <p14:creationId xmlns:p14="http://schemas.microsoft.com/office/powerpoint/2010/main" val="154774654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3200" b="1" dirty="0">
                <a:solidFill>
                  <a:srgbClr val="D60093"/>
                </a:solidFill>
                <a:latin typeface="Times New Roman" pitchFamily="18" charset="0"/>
                <a:cs typeface="Times New Roman" pitchFamily="18" charset="0"/>
              </a:rPr>
              <a:t>A. </a:t>
            </a:r>
            <a:r>
              <a:rPr lang="en-US" sz="3200" b="1" dirty="0" smtClean="0">
                <a:solidFill>
                  <a:srgbClr val="D60093"/>
                </a:solidFill>
                <a:latin typeface="Times New Roman" pitchFamily="18" charset="0"/>
                <a:cs typeface="Times New Roman" pitchFamily="18" charset="0"/>
              </a:rPr>
              <a:t>if-------statement</a:t>
            </a:r>
            <a:endParaRPr lang="en-US" sz="3200" dirty="0"/>
          </a:p>
        </p:txBody>
      </p:sp>
      <p:sp>
        <p:nvSpPr>
          <p:cNvPr id="3" name="Content Placeholder 2"/>
          <p:cNvSpPr>
            <a:spLocks noGrp="1"/>
          </p:cNvSpPr>
          <p:nvPr>
            <p:ph idx="1"/>
          </p:nvPr>
        </p:nvSpPr>
        <p:spPr>
          <a:xfrm>
            <a:off x="-1" y="304800"/>
            <a:ext cx="12192001" cy="6553200"/>
          </a:xfrm>
        </p:spPr>
        <p:txBody>
          <a:bodyPr>
            <a:normAutofit fontScale="85000" lnSpcReduction="10000"/>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Either performs (selects) an action, </a:t>
            </a:r>
            <a:r>
              <a:rPr lang="en-US" b="1" i="1" dirty="0">
                <a:solidFill>
                  <a:srgbClr val="0000FF"/>
                </a:solidFill>
                <a:latin typeface="Times New Roman" pitchFamily="18" charset="0"/>
                <a:cs typeface="Times New Roman" pitchFamily="18" charset="0"/>
              </a:rPr>
              <a:t>if a condition is true</a:t>
            </a:r>
            <a:r>
              <a:rPr lang="en-US" b="1" i="1" dirty="0">
                <a:latin typeface="Times New Roman" pitchFamily="18" charset="0"/>
                <a:cs typeface="Times New Roman" pitchFamily="18" charset="0"/>
              </a:rPr>
              <a:t>, </a:t>
            </a:r>
            <a:r>
              <a:rPr lang="en-US" b="1" i="1" dirty="0">
                <a:solidFill>
                  <a:srgbClr val="D60093"/>
                </a:solidFill>
                <a:latin typeface="Times New Roman" pitchFamily="18" charset="0"/>
                <a:cs typeface="Times New Roman" pitchFamily="18" charset="0"/>
              </a:rPr>
              <a:t>or skips it, if the condition is false</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if statement is a </a:t>
            </a:r>
            <a:r>
              <a:rPr lang="en-US" b="1" i="1" dirty="0">
                <a:solidFill>
                  <a:srgbClr val="0000FF"/>
                </a:solidFill>
                <a:latin typeface="Times New Roman" pitchFamily="18" charset="0"/>
                <a:cs typeface="Times New Roman" pitchFamily="18" charset="0"/>
              </a:rPr>
              <a:t>single-selection statement </a:t>
            </a:r>
            <a:r>
              <a:rPr lang="en-US" dirty="0">
                <a:latin typeface="Times New Roman" pitchFamily="18" charset="0"/>
                <a:cs typeface="Times New Roman" pitchFamily="18" charset="0"/>
              </a:rPr>
              <a:t>because it </a:t>
            </a:r>
            <a:r>
              <a:rPr lang="en-US" b="1" i="1" dirty="0">
                <a:solidFill>
                  <a:srgbClr val="0000FF"/>
                </a:solidFill>
                <a:latin typeface="Times New Roman" pitchFamily="18" charset="0"/>
                <a:cs typeface="Times New Roman" pitchFamily="18" charset="0"/>
              </a:rPr>
              <a:t>selects or ignores a single action </a:t>
            </a:r>
            <a:r>
              <a:rPr lang="en-US" dirty="0">
                <a:latin typeface="Times New Roman" pitchFamily="18" charset="0"/>
                <a:cs typeface="Times New Roman" pitchFamily="18" charset="0"/>
              </a:rPr>
              <a:t>(or, a single group of actions).</a:t>
            </a:r>
          </a:p>
          <a:p>
            <a:pPr algn="just">
              <a:lnSpc>
                <a:spcPct val="150000"/>
              </a:lnSpc>
              <a:spcBef>
                <a:spcPts val="0"/>
              </a:spcBef>
              <a:buFont typeface="Wingdings" pitchFamily="2" charset="2"/>
              <a:buChar char="§"/>
            </a:pPr>
            <a:r>
              <a:rPr lang="en-US" b="1" i="1" dirty="0">
                <a:solidFill>
                  <a:srgbClr val="0000FF"/>
                </a:solidFill>
                <a:latin typeface="Times New Roman" pitchFamily="18" charset="0"/>
                <a:cs typeface="Times New Roman" pitchFamily="18" charset="0"/>
              </a:rPr>
              <a:t>Syntax:</a:t>
            </a:r>
          </a:p>
          <a:p>
            <a:pPr algn="just">
              <a:lnSpc>
                <a:spcPct val="150000"/>
              </a:lnSpc>
              <a:spcBef>
                <a:spcPts val="0"/>
              </a:spcBef>
              <a:buNone/>
            </a:pPr>
            <a:r>
              <a:rPr lang="en-US" dirty="0">
                <a:latin typeface="Times New Roman" pitchFamily="18" charset="0"/>
                <a:cs typeface="Times New Roman" pitchFamily="18" charset="0"/>
              </a:rPr>
              <a:t>	if(expression)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ct val="150000"/>
              </a:lnSpc>
              <a:spcBef>
                <a:spcPts val="0"/>
              </a:spcBef>
              <a:buNone/>
            </a:pPr>
            <a:r>
              <a:rPr lang="en-US" dirty="0">
                <a:latin typeface="Times New Roman" pitchFamily="18" charset="0"/>
                <a:cs typeface="Times New Roman" pitchFamily="18" charset="0"/>
              </a:rPr>
              <a:t>	statement1;</a:t>
            </a:r>
          </a:p>
          <a:p>
            <a:pPr marL="0" indent="0" algn="just">
              <a:lnSpc>
                <a:spcPct val="150000"/>
              </a:lnSpc>
              <a:spcBef>
                <a:spcPts val="0"/>
              </a:spcBef>
              <a:buNone/>
            </a:pP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Look at the following  simple java program and the figure to illustrate single selection statement:</a:t>
            </a:r>
          </a:p>
          <a:p>
            <a:pPr marL="0" indent="0" algn="just">
              <a:lnSpc>
                <a:spcPct val="150000"/>
              </a:lnSpc>
              <a:spcBef>
                <a:spcPts val="0"/>
              </a:spcBef>
              <a:buNone/>
            </a:pPr>
            <a:r>
              <a:rPr lang="en-US" dirty="0">
                <a:latin typeface="Times New Roman" pitchFamily="18" charset="0"/>
                <a:cs typeface="Times New Roman" pitchFamily="18" charset="0"/>
              </a:rPr>
              <a:t>if ( </a:t>
            </a:r>
            <a:r>
              <a:rPr lang="en-US" dirty="0" err="1">
                <a:latin typeface="Times New Roman" pitchFamily="18" charset="0"/>
                <a:cs typeface="Times New Roman" pitchFamily="18" charset="0"/>
              </a:rPr>
              <a:t>studentGrade</a:t>
            </a:r>
            <a:r>
              <a:rPr lang="en-US" dirty="0">
                <a:latin typeface="Times New Roman" pitchFamily="18" charset="0"/>
                <a:cs typeface="Times New Roman" pitchFamily="18" charset="0"/>
              </a:rPr>
              <a:t> &gt;= 60 ) {</a:t>
            </a:r>
          </a:p>
          <a:p>
            <a:pPr marL="0" indent="0"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 "Passed" ); </a:t>
            </a:r>
          </a:p>
          <a:p>
            <a:pPr marL="0" indent="0" algn="just">
              <a:lnSpc>
                <a:spcPct val="150000"/>
              </a:lnSpc>
              <a:spcBef>
                <a:spcPts val="0"/>
              </a:spcBef>
              <a:buNone/>
            </a:pP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146</a:t>
            </a:fld>
            <a:endParaRPr lang="en-US"/>
          </a:p>
        </p:txBody>
      </p:sp>
    </p:spTree>
    <p:extLst>
      <p:ext uri="{BB962C8B-B14F-4D97-AF65-F5344CB8AC3E}">
        <p14:creationId xmlns:p14="http://schemas.microsoft.com/office/powerpoint/2010/main" val="92971632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086" y="0"/>
            <a:ext cx="8229600" cy="304800"/>
          </a:xfrm>
        </p:spPr>
        <p:txBody>
          <a:bodyPr>
            <a:noAutofit/>
          </a:bodyPr>
          <a:lstStyle/>
          <a:p>
            <a:pPr algn="ctr"/>
            <a:r>
              <a:rPr lang="en-US" sz="3200" b="1" dirty="0">
                <a:solidFill>
                  <a:srgbClr val="D60093"/>
                </a:solidFill>
                <a:latin typeface="Times New Roman" pitchFamily="18" charset="0"/>
                <a:cs typeface="Times New Roman" pitchFamily="18" charset="0"/>
              </a:rPr>
              <a:t>A. </a:t>
            </a:r>
            <a:r>
              <a:rPr lang="en-US" sz="3200" b="1" dirty="0" smtClean="0">
                <a:solidFill>
                  <a:srgbClr val="D60093"/>
                </a:solidFill>
                <a:latin typeface="Times New Roman" pitchFamily="18" charset="0"/>
                <a:cs typeface="Times New Roman" pitchFamily="18" charset="0"/>
              </a:rPr>
              <a:t>if-------statement continued</a:t>
            </a:r>
            <a:endParaRPr lang="en-US" sz="3200" dirty="0"/>
          </a:p>
        </p:txBody>
      </p:sp>
      <p:sp>
        <p:nvSpPr>
          <p:cNvPr id="3" name="Content Placeholder 2"/>
          <p:cNvSpPr>
            <a:spLocks noGrp="1"/>
          </p:cNvSpPr>
          <p:nvPr>
            <p:ph idx="1"/>
          </p:nvPr>
        </p:nvSpPr>
        <p:spPr>
          <a:xfrm>
            <a:off x="-1" y="304800"/>
            <a:ext cx="12192001" cy="6553200"/>
          </a:xfrm>
        </p:spPr>
        <p:txBody>
          <a:bodyPr>
            <a:normAutofit fontScale="92500" lnSpcReduction="10000"/>
          </a:bodyPr>
          <a:lstStyle/>
          <a:p>
            <a:pPr algn="just">
              <a:lnSpc>
                <a:spcPct val="150000"/>
              </a:lnSpc>
              <a:spcBef>
                <a:spcPts val="0"/>
              </a:spcBef>
              <a:buFont typeface="Wingdings" pitchFamily="2" charset="2"/>
              <a:buChar char="§"/>
            </a:pPr>
            <a:endParaRPr lang="en-US" dirty="0" smtClean="0">
              <a:latin typeface="Times New Roman" panose="02020603050405020304"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If the grade is greater than or equal to 60, the program prints “Passed,” then transitions to the final state of this activity.</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 If the grade is less than 60, the program immediately transitions to the final state without displaying a message.</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Look at the following Java program to perform the single selection statement.</a:t>
            </a:r>
          </a:p>
          <a:p>
            <a:pPr algn="just">
              <a:lnSpc>
                <a:spcPct val="150000"/>
              </a:lnSpc>
              <a:spcBef>
                <a:spcPts val="0"/>
              </a:spcBef>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147</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086" y="487394"/>
            <a:ext cx="6296316" cy="314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80079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rmAutofit fontScale="90000"/>
          </a:bodyPr>
          <a:lstStyle/>
          <a:p>
            <a:pPr algn="ctr"/>
            <a:r>
              <a:rPr lang="en-US" sz="3600" b="1" dirty="0">
                <a:solidFill>
                  <a:srgbClr val="0000FF"/>
                </a:solidFill>
                <a:latin typeface="Times New Roman" pitchFamily="18" charset="0"/>
                <a:cs typeface="Times New Roman" pitchFamily="18" charset="0"/>
              </a:rPr>
              <a:t>Example 1</a:t>
            </a:r>
          </a:p>
        </p:txBody>
      </p:sp>
      <p:sp>
        <p:nvSpPr>
          <p:cNvPr id="3" name="Content Placeholder 2"/>
          <p:cNvSpPr>
            <a:spLocks noGrp="1"/>
          </p:cNvSpPr>
          <p:nvPr>
            <p:ph idx="1"/>
          </p:nvPr>
        </p:nvSpPr>
        <p:spPr>
          <a:xfrm>
            <a:off x="101600" y="457200"/>
            <a:ext cx="12090400" cy="6248400"/>
          </a:xfrm>
        </p:spPr>
        <p:txBody>
          <a:bodyPr>
            <a:normAutofit/>
          </a:bodyPr>
          <a:lstStyle/>
          <a:p>
            <a:pPr marL="0" indent="0" algn="just">
              <a:spcBef>
                <a:spcPts val="0"/>
              </a:spcBef>
              <a:buNone/>
            </a:pPr>
            <a:r>
              <a:rPr lang="en-US" dirty="0">
                <a:latin typeface="Times New Roman" pitchFamily="18" charset="0"/>
                <a:cs typeface="Times New Roman" pitchFamily="18" charset="0"/>
              </a:rPr>
              <a:t> class IfSelectionExample2 {</a:t>
            </a:r>
          </a:p>
          <a:p>
            <a:pPr marL="0" indent="0" algn="just">
              <a:spcBef>
                <a:spcPts val="0"/>
              </a:spcBef>
              <a:buNone/>
            </a:pPr>
            <a:r>
              <a:rPr lang="en-US" dirty="0">
                <a:latin typeface="Times New Roman" pitchFamily="18" charset="0"/>
                <a:cs typeface="Times New Roman" pitchFamily="18" charset="0"/>
              </a:rPr>
              <a:t>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pPr marL="0" indent="0" algn="just">
              <a:spcBef>
                <a:spcPts val="0"/>
              </a:spcBef>
              <a:buNone/>
            </a:pPr>
            <a:r>
              <a:rPr lang="en-US" dirty="0">
                <a:latin typeface="Times New Roman" pitchFamily="18" charset="0"/>
                <a:cs typeface="Times New Roman" pitchFamily="18" charset="0"/>
              </a:rPr>
              <a:t>    {</a:t>
            </a:r>
          </a:p>
          <a:p>
            <a:pPr marL="0" indent="0" algn="just">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marks =60;</a:t>
            </a:r>
          </a:p>
          <a:p>
            <a:pPr marL="0" indent="0" algn="just">
              <a:spcBef>
                <a:spcPts val="0"/>
              </a:spcBef>
              <a:buNone/>
            </a:pPr>
            <a:r>
              <a:rPr lang="en-US" dirty="0">
                <a:latin typeface="Times New Roman" pitchFamily="18" charset="0"/>
                <a:cs typeface="Times New Roman" pitchFamily="18" charset="0"/>
              </a:rPr>
              <a:t>      if(marks&gt;=60)</a:t>
            </a:r>
          </a:p>
          <a:p>
            <a:pPr marL="0" indent="0" algn="just">
              <a:spcBef>
                <a:spcPts val="0"/>
              </a:spcBef>
              <a:buNone/>
            </a:pPr>
            <a:r>
              <a:rPr lang="en-US" dirty="0">
                <a:latin typeface="Times New Roman" pitchFamily="18" charset="0"/>
                <a:cs typeface="Times New Roman" pitchFamily="18" charset="0"/>
              </a:rPr>
              <a:t>   {</a:t>
            </a:r>
          </a:p>
          <a:p>
            <a:pPr marL="0" indent="0" algn="just">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("Passed");</a:t>
            </a:r>
          </a:p>
          <a:p>
            <a:pPr marL="0" indent="0" algn="just">
              <a:spcBef>
                <a:spcPts val="0"/>
              </a:spcBef>
              <a:buNone/>
            </a:pPr>
            <a:r>
              <a:rPr lang="en-US" dirty="0">
                <a:latin typeface="Times New Roman" pitchFamily="18" charset="0"/>
                <a:cs typeface="Times New Roman" pitchFamily="18" charset="0"/>
              </a:rPr>
              <a:t>    }</a:t>
            </a:r>
          </a:p>
          <a:p>
            <a:pPr marL="0" indent="0" algn="just">
              <a:spcBef>
                <a:spcPts val="0"/>
              </a:spcBef>
              <a:buNone/>
            </a:pPr>
            <a:r>
              <a:rPr lang="en-US" dirty="0">
                <a:latin typeface="Times New Roman" pitchFamily="18" charset="0"/>
                <a:cs typeface="Times New Roman" pitchFamily="18" charset="0"/>
              </a:rPr>
              <a:t>}</a:t>
            </a:r>
          </a:p>
          <a:p>
            <a:pPr marL="0" indent="0" algn="just">
              <a:spcBef>
                <a:spcPts val="0"/>
              </a:spcBef>
              <a:buNone/>
            </a:pPr>
            <a:r>
              <a:rPr lang="en-US" dirty="0">
                <a:latin typeface="Times New Roman" pitchFamily="18" charset="0"/>
                <a:cs typeface="Times New Roman" pitchFamily="18" charset="0"/>
              </a:rPr>
              <a:t>}</a:t>
            </a:r>
          </a:p>
          <a:p>
            <a:pPr algn="just">
              <a:spcBef>
                <a:spcPts val="0"/>
              </a:spcBef>
              <a:buFont typeface="Wingdings" pitchFamily="2" charset="2"/>
              <a:buChar char="§"/>
            </a:pPr>
            <a:r>
              <a:rPr lang="en-US" dirty="0">
                <a:latin typeface="Times New Roman" pitchFamily="18" charset="0"/>
                <a:cs typeface="Times New Roman" pitchFamily="18" charset="0"/>
              </a:rPr>
              <a:t>If the program is expected to accept input from the user the above program is rewrite as follows:</a:t>
            </a:r>
          </a:p>
          <a:p>
            <a:pPr marL="0" indent="0" algn="just">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148</a:t>
            </a:fld>
            <a:endParaRPr lang="en-US"/>
          </a:p>
        </p:txBody>
      </p:sp>
    </p:spTree>
    <p:extLst>
      <p:ext uri="{BB962C8B-B14F-4D97-AF65-F5344CB8AC3E}">
        <p14:creationId xmlns:p14="http://schemas.microsoft.com/office/powerpoint/2010/main" val="185152661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90286"/>
          </a:xfrm>
        </p:spPr>
        <p:txBody>
          <a:bodyPr>
            <a:normAutofit fontScale="90000"/>
          </a:bodyPr>
          <a:lstStyle/>
          <a:p>
            <a:pPr algn="ctr"/>
            <a:r>
              <a:rPr lang="en-US" sz="3600" b="1" dirty="0">
                <a:solidFill>
                  <a:srgbClr val="0000FF"/>
                </a:solidFill>
                <a:latin typeface="Times New Roman" pitchFamily="18" charset="0"/>
                <a:cs typeface="Times New Roman" pitchFamily="18" charset="0"/>
              </a:rPr>
              <a:t>Example </a:t>
            </a:r>
            <a:r>
              <a:rPr lang="en-US" sz="3600" b="1" dirty="0" smtClean="0">
                <a:solidFill>
                  <a:srgbClr val="0000FF"/>
                </a:solidFill>
                <a:latin typeface="Times New Roman" pitchFamily="18" charset="0"/>
                <a:cs typeface="Times New Roman" pitchFamily="18" charset="0"/>
              </a:rPr>
              <a:t>2</a:t>
            </a:r>
            <a:endParaRPr lang="en-US" sz="36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290286"/>
            <a:ext cx="12192000" cy="6415314"/>
          </a:xfrm>
        </p:spPr>
        <p:txBody>
          <a:bodyPr>
            <a:noAutofit/>
          </a:bodyPr>
          <a:lstStyle/>
          <a:p>
            <a:pPr marL="0" indent="0" algn="just">
              <a:lnSpc>
                <a:spcPct val="160000"/>
              </a:lnSpc>
              <a:spcBef>
                <a:spcPts val="0"/>
              </a:spcBef>
              <a:buNone/>
            </a:pPr>
            <a:r>
              <a:rPr lang="en-US" sz="2200" dirty="0">
                <a:latin typeface="Times New Roman" pitchFamily="18" charset="0"/>
                <a:cs typeface="Times New Roman" pitchFamily="18" charset="0"/>
              </a:rPr>
              <a:t>import </a:t>
            </a:r>
            <a:r>
              <a:rPr lang="en-US" sz="2200" dirty="0" err="1">
                <a:latin typeface="Times New Roman" pitchFamily="18" charset="0"/>
                <a:cs typeface="Times New Roman" pitchFamily="18" charset="0"/>
              </a:rPr>
              <a:t>javax.swing.JOptionPane</a:t>
            </a:r>
            <a:r>
              <a:rPr lang="en-US" sz="2200" dirty="0">
                <a:latin typeface="Times New Roman" pitchFamily="18" charset="0"/>
                <a:cs typeface="Times New Roman" pitchFamily="18" charset="0"/>
              </a:rPr>
              <a:t>;</a:t>
            </a:r>
          </a:p>
          <a:p>
            <a:pPr marL="0" indent="0" algn="just">
              <a:lnSpc>
                <a:spcPct val="160000"/>
              </a:lnSpc>
              <a:spcBef>
                <a:spcPts val="0"/>
              </a:spcBef>
              <a:buNone/>
            </a:pPr>
            <a:r>
              <a:rPr lang="en-US" sz="2200" dirty="0" smtClean="0">
                <a:latin typeface="Times New Roman" pitchFamily="18" charset="0"/>
                <a:cs typeface="Times New Roman" pitchFamily="18" charset="0"/>
              </a:rPr>
              <a:t>class </a:t>
            </a:r>
            <a:r>
              <a:rPr lang="en-US" sz="2200" dirty="0" err="1">
                <a:latin typeface="Times New Roman" pitchFamily="18" charset="0"/>
                <a:cs typeface="Times New Roman" pitchFamily="18" charset="0"/>
              </a:rPr>
              <a:t>IfSelectionExample</a:t>
            </a:r>
            <a:r>
              <a:rPr lang="en-US" sz="2200" dirty="0">
                <a:latin typeface="Times New Roman" pitchFamily="18" charset="0"/>
                <a:cs typeface="Times New Roman" pitchFamily="18" charset="0"/>
              </a:rPr>
              <a:t> {</a:t>
            </a:r>
          </a:p>
          <a:p>
            <a:pPr marL="0" indent="0" algn="just">
              <a:lnSpc>
                <a:spcPct val="160000"/>
              </a:lnSpc>
              <a:spcBef>
                <a:spcPts val="0"/>
              </a:spcBef>
              <a:buNone/>
            </a:pPr>
            <a:r>
              <a:rPr lang="en-US" sz="2200" dirty="0">
                <a:latin typeface="Times New Roman" pitchFamily="18" charset="0"/>
                <a:cs typeface="Times New Roman" pitchFamily="18" charset="0"/>
              </a:rPr>
              <a:t>public static void main(String </a:t>
            </a:r>
            <a:r>
              <a:rPr lang="en-US" sz="2200" dirty="0" err="1">
                <a:latin typeface="Times New Roman" pitchFamily="18" charset="0"/>
                <a:cs typeface="Times New Roman" pitchFamily="18" charset="0"/>
              </a:rPr>
              <a:t>args</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marL="0" indent="0" algn="just">
              <a:lnSpc>
                <a:spcPct val="160000"/>
              </a:lnSpc>
              <a:spcBef>
                <a:spcPts val="0"/>
              </a:spcBef>
              <a:buNone/>
            </a:pPr>
            <a:r>
              <a:rPr lang="en-US" sz="2200" dirty="0">
                <a:latin typeface="Times New Roman" pitchFamily="18" charset="0"/>
                <a:cs typeface="Times New Roman" pitchFamily="18" charset="0"/>
              </a:rPr>
              <a:t>    String Grade;</a:t>
            </a:r>
          </a:p>
          <a:p>
            <a:pPr marL="0" indent="0" algn="just">
              <a:lnSpc>
                <a:spcPct val="160000"/>
              </a:lnSpc>
              <a:spcBef>
                <a:spcPts val="0"/>
              </a:spcBef>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marks;</a:t>
            </a:r>
          </a:p>
          <a:p>
            <a:pPr marL="0" indent="0" algn="just">
              <a:lnSpc>
                <a:spcPct val="160000"/>
              </a:lnSpc>
              <a:spcBef>
                <a:spcPts val="0"/>
              </a:spcBef>
              <a:buNone/>
            </a:pPr>
            <a:r>
              <a:rPr lang="en-US" sz="2200" dirty="0">
                <a:latin typeface="Times New Roman" pitchFamily="18" charset="0"/>
                <a:cs typeface="Times New Roman" pitchFamily="18" charset="0"/>
              </a:rPr>
              <a:t>    Grade=</a:t>
            </a:r>
            <a:r>
              <a:rPr lang="en-US" sz="2200" dirty="0" err="1">
                <a:latin typeface="Times New Roman" pitchFamily="18" charset="0"/>
                <a:cs typeface="Times New Roman" pitchFamily="18" charset="0"/>
              </a:rPr>
              <a:t>JOptionPane.showInputDialog</a:t>
            </a:r>
            <a:r>
              <a:rPr lang="en-US" sz="2200" dirty="0">
                <a:latin typeface="Times New Roman" pitchFamily="18" charset="0"/>
                <a:cs typeface="Times New Roman" pitchFamily="18" charset="0"/>
              </a:rPr>
              <a:t>("Enter Grade of the Student");</a:t>
            </a:r>
          </a:p>
          <a:p>
            <a:pPr marL="0" indent="0" algn="just">
              <a:lnSpc>
                <a:spcPct val="160000"/>
              </a:lnSpc>
              <a:spcBef>
                <a:spcPts val="0"/>
              </a:spcBef>
              <a:buNone/>
            </a:pPr>
            <a:r>
              <a:rPr lang="en-US" sz="2200" dirty="0">
                <a:latin typeface="Times New Roman" pitchFamily="18" charset="0"/>
                <a:cs typeface="Times New Roman" pitchFamily="18" charset="0"/>
              </a:rPr>
              <a:t>    marks=</a:t>
            </a:r>
            <a:r>
              <a:rPr lang="en-US" sz="2200" dirty="0" err="1">
                <a:latin typeface="Times New Roman" pitchFamily="18" charset="0"/>
                <a:cs typeface="Times New Roman" pitchFamily="18" charset="0"/>
              </a:rPr>
              <a:t>Integer.parseInt</a:t>
            </a:r>
            <a:r>
              <a:rPr lang="en-US" sz="2200" dirty="0">
                <a:latin typeface="Times New Roman" pitchFamily="18" charset="0"/>
                <a:cs typeface="Times New Roman" pitchFamily="18" charset="0"/>
              </a:rPr>
              <a:t>(Grade);</a:t>
            </a:r>
          </a:p>
          <a:p>
            <a:pPr marL="0" indent="0" algn="just">
              <a:lnSpc>
                <a:spcPct val="160000"/>
              </a:lnSpc>
              <a:spcBef>
                <a:spcPts val="0"/>
              </a:spcBef>
              <a:buNone/>
            </a:pPr>
            <a:r>
              <a:rPr lang="en-US" sz="2200" dirty="0">
                <a:latin typeface="Times New Roman" pitchFamily="18" charset="0"/>
                <a:cs typeface="Times New Roman" pitchFamily="18" charset="0"/>
              </a:rPr>
              <a:t>   if(marks &gt;= 60</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marL="0" indent="0" algn="just">
              <a:lnSpc>
                <a:spcPct val="160000"/>
              </a:lnSpc>
              <a:spcBef>
                <a:spcPts val="0"/>
              </a:spcBef>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JOptionPane.showMessageDialog</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null,"Passed</a:t>
            </a:r>
            <a:r>
              <a:rPr lang="en-US" sz="2200" dirty="0">
                <a:latin typeface="Times New Roman" pitchFamily="18" charset="0"/>
                <a:cs typeface="Times New Roman" pitchFamily="18" charset="0"/>
              </a:rPr>
              <a:t>", "Result of the Student is",</a:t>
            </a:r>
            <a:r>
              <a:rPr lang="en-US" sz="2200" dirty="0" err="1">
                <a:latin typeface="Times New Roman" pitchFamily="18" charset="0"/>
                <a:cs typeface="Times New Roman" pitchFamily="18" charset="0"/>
              </a:rPr>
              <a:t>JOptionPane.PLAIN_MESSAGE</a:t>
            </a:r>
            <a:r>
              <a:rPr lang="en-US" sz="2200" dirty="0">
                <a:latin typeface="Times New Roman" pitchFamily="18" charset="0"/>
                <a:cs typeface="Times New Roman" pitchFamily="18" charset="0"/>
              </a:rPr>
              <a:t>);</a:t>
            </a:r>
          </a:p>
          <a:p>
            <a:pPr marL="0" indent="0" algn="just">
              <a:lnSpc>
                <a:spcPct val="160000"/>
              </a:lnSpc>
              <a:spcBef>
                <a:spcPts val="0"/>
              </a:spcBef>
              <a:buNone/>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t>
            </a:r>
          </a:p>
          <a:p>
            <a:pPr marL="0" indent="0" algn="just">
              <a:lnSpc>
                <a:spcPct val="160000"/>
              </a:lnSpc>
              <a:spcBef>
                <a:spcPts val="0"/>
              </a:spcBef>
              <a:buNone/>
            </a:pP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149</a:t>
            </a:fld>
            <a:endParaRPr lang="en-US"/>
          </a:p>
        </p:txBody>
      </p:sp>
    </p:spTree>
    <p:extLst>
      <p:ext uri="{BB962C8B-B14F-4D97-AF65-F5344CB8AC3E}">
        <p14:creationId xmlns:p14="http://schemas.microsoft.com/office/powerpoint/2010/main" val="1326188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1" y="261257"/>
            <a:ext cx="12192000" cy="6596743"/>
          </a:xfrm>
        </p:spPr>
        <p:txBody>
          <a:bodyPr>
            <a:normAutofit/>
          </a:bodyPr>
          <a:lstStyle/>
          <a:p>
            <a:pPr marL="514350" indent="-514350" algn="just">
              <a:lnSpc>
                <a:spcPct val="160000"/>
              </a:lnSpc>
              <a:spcBef>
                <a:spcPts val="0"/>
              </a:spcBef>
              <a:buAutoNum type="arabicPeriod"/>
            </a:pPr>
            <a:r>
              <a:rPr lang="en-GB" sz="2600" b="1" dirty="0" smtClean="0">
                <a:solidFill>
                  <a:srgbClr val="6600CC"/>
                </a:solidFill>
                <a:latin typeface="Times New Roman" panose="02020603050405020304" pitchFamily="18" charset="0"/>
                <a:cs typeface="Times New Roman" panose="02020603050405020304" pitchFamily="18" charset="0"/>
              </a:rPr>
              <a:t>Integers </a:t>
            </a:r>
          </a:p>
          <a:p>
            <a:pPr algn="just">
              <a:lnSpc>
                <a:spcPct val="160000"/>
              </a:lnSpc>
              <a:spcBef>
                <a:spcPts val="0"/>
              </a:spcBef>
              <a:buFont typeface="Wingdings" pitchFamily="2" charset="2"/>
              <a:buChar char="Ø"/>
            </a:pPr>
            <a:r>
              <a:rPr lang="en-US" sz="2600" dirty="0">
                <a:latin typeface="Times New Roman" pitchFamily="18" charset="0"/>
                <a:cs typeface="Times New Roman" pitchFamily="18" charset="0"/>
              </a:rPr>
              <a:t>Java defines fou</a:t>
            </a:r>
            <a:r>
              <a:rPr lang="en-US" sz="2600" b="1" dirty="0">
                <a:latin typeface="Times New Roman" pitchFamily="18" charset="0"/>
                <a:cs typeface="Times New Roman" pitchFamily="18" charset="0"/>
              </a:rPr>
              <a:t>r integer types: </a:t>
            </a:r>
            <a:r>
              <a:rPr lang="en-US" sz="2600" b="1" dirty="0">
                <a:solidFill>
                  <a:srgbClr val="0000FF"/>
                </a:solidFill>
                <a:latin typeface="Times New Roman" pitchFamily="18" charset="0"/>
                <a:cs typeface="Times New Roman" pitchFamily="18" charset="0"/>
              </a:rPr>
              <a:t>byte, short, </a:t>
            </a:r>
            <a:r>
              <a:rPr lang="en-US" sz="2600" b="1" dirty="0" err="1">
                <a:solidFill>
                  <a:srgbClr val="0000FF"/>
                </a:solidFill>
                <a:latin typeface="Times New Roman" pitchFamily="18" charset="0"/>
                <a:cs typeface="Times New Roman" pitchFamily="18" charset="0"/>
              </a:rPr>
              <a:t>int</a:t>
            </a:r>
            <a:r>
              <a:rPr lang="en-US" sz="2600" b="1" dirty="0">
                <a:solidFill>
                  <a:srgbClr val="0000FF"/>
                </a:solidFill>
                <a:latin typeface="Times New Roman" pitchFamily="18" charset="0"/>
                <a:cs typeface="Times New Roman" pitchFamily="18" charset="0"/>
              </a:rPr>
              <a:t>, and long</a:t>
            </a:r>
            <a:r>
              <a:rPr lang="en-US" sz="2600" dirty="0">
                <a:latin typeface="Times New Roman" pitchFamily="18" charset="0"/>
                <a:cs typeface="Times New Roman" pitchFamily="18" charset="0"/>
              </a:rPr>
              <a:t>.</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 All of these are </a:t>
            </a:r>
            <a:r>
              <a:rPr lang="en-US" sz="2600" b="1" dirty="0">
                <a:solidFill>
                  <a:srgbClr val="D60093"/>
                </a:solidFill>
                <a:latin typeface="Times New Roman" pitchFamily="18" charset="0"/>
                <a:cs typeface="Times New Roman" pitchFamily="18" charset="0"/>
              </a:rPr>
              <a:t>signed positive and negative values</a:t>
            </a:r>
            <a:r>
              <a:rPr lang="en-US" sz="2600" dirty="0">
                <a:latin typeface="Times New Roman" pitchFamily="18" charset="0"/>
                <a:cs typeface="Times New Roman" pitchFamily="18" charset="0"/>
              </a:rPr>
              <a:t>.</a:t>
            </a: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 Java does </a:t>
            </a:r>
            <a:r>
              <a:rPr lang="en-US" sz="2600" b="1" dirty="0">
                <a:latin typeface="Times New Roman" pitchFamily="18" charset="0"/>
                <a:cs typeface="Times New Roman" pitchFamily="18" charset="0"/>
              </a:rPr>
              <a:t>not support </a:t>
            </a:r>
            <a:r>
              <a:rPr lang="en-US" sz="2600" b="1" dirty="0">
                <a:solidFill>
                  <a:srgbClr val="FF0000"/>
                </a:solidFill>
                <a:latin typeface="Times New Roman" pitchFamily="18" charset="0"/>
                <a:cs typeface="Times New Roman" pitchFamily="18" charset="0"/>
              </a:rPr>
              <a:t>unsigned</a:t>
            </a:r>
            <a:r>
              <a:rPr lang="en-US" sz="2600" b="1" dirty="0">
                <a:latin typeface="Times New Roman" pitchFamily="18" charset="0"/>
                <a:cs typeface="Times New Roman" pitchFamily="18" charset="0"/>
              </a:rPr>
              <a:t>, positive-only integers</a:t>
            </a:r>
            <a:r>
              <a:rPr lang="en-US" sz="2600" dirty="0">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sz="2600" dirty="0" smtClean="0">
                <a:latin typeface="Times New Roman" pitchFamily="18" charset="0"/>
                <a:cs typeface="Times New Roman" pitchFamily="18" charset="0"/>
              </a:rPr>
              <a:t>But C/C</a:t>
            </a:r>
            <a:r>
              <a:rPr lang="en-US" sz="2600" dirty="0">
                <a:latin typeface="Times New Roman" pitchFamily="18" charset="0"/>
                <a:cs typeface="Times New Roman" pitchFamily="18" charset="0"/>
              </a:rPr>
              <a:t>++, support both </a:t>
            </a:r>
            <a:r>
              <a:rPr lang="en-US" sz="2600" b="1" dirty="0">
                <a:latin typeface="Times New Roman" pitchFamily="18" charset="0"/>
                <a:cs typeface="Times New Roman" pitchFamily="18" charset="0"/>
              </a:rPr>
              <a:t>signed and unsigned integers</a:t>
            </a:r>
            <a:r>
              <a:rPr lang="en-US" sz="2600" dirty="0">
                <a:latin typeface="Times New Roman" pitchFamily="18" charset="0"/>
                <a:cs typeface="Times New Roman" pitchFamily="18" charset="0"/>
              </a:rPr>
              <a:t>. </a:t>
            </a:r>
          </a:p>
          <a:p>
            <a:pPr algn="just">
              <a:lnSpc>
                <a:spcPct val="160000"/>
              </a:lnSpc>
              <a:spcBef>
                <a:spcPts val="0"/>
              </a:spcBef>
              <a:buFont typeface="Wingdings" pitchFamily="2" charset="2"/>
              <a:buChar char="§"/>
            </a:pPr>
            <a:r>
              <a:rPr lang="en-US" sz="2600" dirty="0" smtClean="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width of an integer type </a:t>
            </a:r>
            <a:r>
              <a:rPr lang="en-US" sz="2600" dirty="0">
                <a:latin typeface="Times New Roman" pitchFamily="18" charset="0"/>
                <a:cs typeface="Times New Roman" pitchFamily="18" charset="0"/>
              </a:rPr>
              <a:t>should not be thought of as the </a:t>
            </a:r>
            <a:r>
              <a:rPr lang="en-US" sz="2600" b="1" dirty="0">
                <a:solidFill>
                  <a:srgbClr val="0000FF"/>
                </a:solidFill>
                <a:latin typeface="Times New Roman" pitchFamily="18" charset="0"/>
                <a:cs typeface="Times New Roman" pitchFamily="18" charset="0"/>
              </a:rPr>
              <a:t>amount of storage it consumes</a:t>
            </a:r>
            <a:r>
              <a:rPr lang="en-US" sz="2600" dirty="0">
                <a:latin typeface="Times New Roman" pitchFamily="18" charset="0"/>
                <a:cs typeface="Times New Roman" pitchFamily="18" charset="0"/>
              </a:rPr>
              <a:t>, but rather as the </a:t>
            </a:r>
            <a:r>
              <a:rPr lang="en-US" sz="2600" b="1" dirty="0">
                <a:solidFill>
                  <a:srgbClr val="FF0000"/>
                </a:solidFill>
                <a:latin typeface="Times New Roman" pitchFamily="18" charset="0"/>
                <a:cs typeface="Times New Roman" pitchFamily="18" charset="0"/>
              </a:rPr>
              <a:t>behavior</a:t>
            </a:r>
            <a:r>
              <a:rPr lang="en-US" sz="2600" b="1" dirty="0">
                <a:solidFill>
                  <a:srgbClr val="D60093"/>
                </a:solidFill>
                <a:latin typeface="Times New Roman" pitchFamily="18" charset="0"/>
                <a:cs typeface="Times New Roman" pitchFamily="18" charset="0"/>
              </a:rPr>
              <a:t> it </a:t>
            </a:r>
            <a:r>
              <a:rPr lang="en-US" sz="2600" b="1" dirty="0">
                <a:solidFill>
                  <a:srgbClr val="FF0000"/>
                </a:solidFill>
                <a:latin typeface="Times New Roman" pitchFamily="18" charset="0"/>
                <a:cs typeface="Times New Roman" pitchFamily="18" charset="0"/>
              </a:rPr>
              <a:t>defines</a:t>
            </a:r>
            <a:r>
              <a:rPr lang="en-US" sz="2600" b="1" dirty="0">
                <a:solidFill>
                  <a:srgbClr val="D60093"/>
                </a:solidFill>
                <a:latin typeface="Times New Roman" pitchFamily="18" charset="0"/>
                <a:cs typeface="Times New Roman" pitchFamily="18" charset="0"/>
              </a:rPr>
              <a:t> for </a:t>
            </a:r>
            <a:r>
              <a:rPr lang="en-US" sz="2600" b="1" dirty="0">
                <a:solidFill>
                  <a:srgbClr val="FF0000"/>
                </a:solidFill>
                <a:latin typeface="Times New Roman" pitchFamily="18" charset="0"/>
                <a:cs typeface="Times New Roman" pitchFamily="18" charset="0"/>
              </a:rPr>
              <a:t>variables</a:t>
            </a:r>
            <a:r>
              <a:rPr lang="en-US" sz="2600" b="1" dirty="0">
                <a:solidFill>
                  <a:srgbClr val="D60093"/>
                </a:solidFill>
                <a:latin typeface="Times New Roman" pitchFamily="18" charset="0"/>
                <a:cs typeface="Times New Roman" pitchFamily="18" charset="0"/>
              </a:rPr>
              <a:t> and </a:t>
            </a:r>
            <a:r>
              <a:rPr lang="en-US" sz="2600" b="1" dirty="0">
                <a:solidFill>
                  <a:srgbClr val="FF0000"/>
                </a:solidFill>
                <a:latin typeface="Times New Roman" pitchFamily="18" charset="0"/>
                <a:cs typeface="Times New Roman" pitchFamily="18" charset="0"/>
              </a:rPr>
              <a:t>expressions</a:t>
            </a:r>
            <a:r>
              <a:rPr lang="en-US" sz="2600" b="1" dirty="0">
                <a:solidFill>
                  <a:srgbClr val="D60093"/>
                </a:solidFill>
                <a:latin typeface="Times New Roman" pitchFamily="18" charset="0"/>
                <a:cs typeface="Times New Roman" pitchFamily="18" charset="0"/>
              </a:rPr>
              <a:t> of that </a:t>
            </a:r>
            <a:r>
              <a:rPr lang="en-US" sz="2600" b="1" dirty="0">
                <a:solidFill>
                  <a:srgbClr val="0000FF"/>
                </a:solidFill>
                <a:latin typeface="Times New Roman" pitchFamily="18" charset="0"/>
                <a:cs typeface="Times New Roman" pitchFamily="18" charset="0"/>
              </a:rPr>
              <a:t>type</a:t>
            </a:r>
            <a:r>
              <a:rPr lang="en-US" sz="2600" b="1" dirty="0">
                <a:solidFill>
                  <a:srgbClr val="3366FF"/>
                </a:solidFill>
                <a:latin typeface="Times New Roman" pitchFamily="18" charset="0"/>
                <a:cs typeface="Times New Roman" pitchFamily="18" charset="0"/>
              </a:rPr>
              <a:t>. </a:t>
            </a:r>
            <a:endParaRPr lang="en-US" sz="2600" b="1" dirty="0" smtClean="0">
              <a:solidFill>
                <a:srgbClr val="3366FF"/>
              </a:solidFill>
              <a:latin typeface="Times New Roman" pitchFamily="18" charset="0"/>
              <a:cs typeface="Times New Roman" pitchFamily="18" charset="0"/>
            </a:endParaRPr>
          </a:p>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Java run-time environment </a:t>
            </a:r>
            <a:r>
              <a:rPr lang="en-US" sz="2600" dirty="0">
                <a:latin typeface="Times New Roman" pitchFamily="18" charset="0"/>
                <a:cs typeface="Times New Roman" pitchFamily="18" charset="0"/>
              </a:rPr>
              <a:t>is free to use whatever </a:t>
            </a:r>
            <a:r>
              <a:rPr lang="en-US" sz="2600" b="1" dirty="0">
                <a:latin typeface="Times New Roman" pitchFamily="18" charset="0"/>
                <a:cs typeface="Times New Roman" pitchFamily="18" charset="0"/>
              </a:rPr>
              <a:t>size it wants, as long as the types behave as you declared them.</a:t>
            </a:r>
          </a:p>
          <a:p>
            <a:pPr algn="just">
              <a:lnSpc>
                <a:spcPct val="160000"/>
              </a:lnSpc>
              <a:spcBef>
                <a:spcPts val="0"/>
              </a:spcBef>
              <a:buFont typeface="Wingdings" pitchFamily="2" charset="2"/>
              <a:buChar char="§"/>
            </a:pPr>
            <a:endParaRPr lang="en-US" sz="2600" b="1" dirty="0">
              <a:solidFill>
                <a:srgbClr val="3366FF"/>
              </a:solidFill>
              <a:latin typeface="Times New Roman" pitchFamily="18" charset="0"/>
              <a:cs typeface="Times New Roman" pitchFamily="18" charset="0"/>
            </a:endParaRPr>
          </a:p>
          <a:p>
            <a:pPr algn="just">
              <a:lnSpc>
                <a:spcPct val="160000"/>
              </a:lnSpc>
              <a:spcBef>
                <a:spcPts val="0"/>
              </a:spcBef>
            </a:pPr>
            <a:endParaRPr lang="en-US" sz="2600" dirty="0">
              <a:latin typeface="Times New Roman" pitchFamily="18" charset="0"/>
              <a:cs typeface="Times New Roman" pitchFamily="18" charset="0"/>
            </a:endParaRPr>
          </a:p>
          <a:p>
            <a:pPr marL="0" indent="0" algn="just">
              <a:lnSpc>
                <a:spcPct val="16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15</a:t>
            </a:fld>
            <a:endParaRPr lang="en-US"/>
          </a:p>
        </p:txBody>
      </p:sp>
    </p:spTree>
    <p:extLst>
      <p:ext uri="{BB962C8B-B14F-4D97-AF65-F5344CB8AC3E}">
        <p14:creationId xmlns:p14="http://schemas.microsoft.com/office/powerpoint/2010/main" val="322735875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61257"/>
          </a:xfrm>
        </p:spPr>
        <p:txBody>
          <a:bodyPr>
            <a:noAutofit/>
          </a:bodyPr>
          <a:lstStyle/>
          <a:p>
            <a:pPr algn="ctr"/>
            <a:r>
              <a:rPr lang="en-US" sz="3200" b="1" dirty="0">
                <a:solidFill>
                  <a:srgbClr val="0000FF"/>
                </a:solidFill>
                <a:latin typeface="Times New Roman" pitchFamily="18" charset="0"/>
                <a:cs typeface="Times New Roman" pitchFamily="18" charset="0"/>
              </a:rPr>
              <a:t>2. if…else Selection Statement</a:t>
            </a:r>
          </a:p>
        </p:txBody>
      </p:sp>
      <p:sp>
        <p:nvSpPr>
          <p:cNvPr id="3" name="Content Placeholder 2"/>
          <p:cNvSpPr>
            <a:spLocks noGrp="1"/>
          </p:cNvSpPr>
          <p:nvPr>
            <p:ph idx="1"/>
          </p:nvPr>
        </p:nvSpPr>
        <p:spPr>
          <a:xfrm>
            <a:off x="1" y="261257"/>
            <a:ext cx="12192000" cy="6596743"/>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is a </a:t>
            </a:r>
            <a:r>
              <a:rPr lang="en-US" sz="2600" b="1" dirty="0">
                <a:solidFill>
                  <a:srgbClr val="D60093"/>
                </a:solidFill>
                <a:latin typeface="Times New Roman" pitchFamily="18" charset="0"/>
                <a:cs typeface="Times New Roman" pitchFamily="18" charset="0"/>
              </a:rPr>
              <a:t>double-selection statement </a:t>
            </a:r>
            <a:r>
              <a:rPr lang="en-US" sz="2600" dirty="0">
                <a:latin typeface="Times New Roman" pitchFamily="18" charset="0"/>
                <a:cs typeface="Times New Roman" pitchFamily="18" charset="0"/>
              </a:rPr>
              <a:t>allows the </a:t>
            </a:r>
            <a:r>
              <a:rPr lang="en-US" sz="2600" b="1" dirty="0">
                <a:solidFill>
                  <a:srgbClr val="0000FF"/>
                </a:solidFill>
                <a:latin typeface="Times New Roman" pitchFamily="18" charset="0"/>
                <a:cs typeface="Times New Roman" pitchFamily="18" charset="0"/>
              </a:rPr>
              <a:t>programmer to specify an action to perform when the condition is true</a:t>
            </a:r>
            <a:r>
              <a:rPr lang="en-US" sz="2600" dirty="0">
                <a:latin typeface="Times New Roman" pitchFamily="18" charset="0"/>
                <a:cs typeface="Times New Roman" pitchFamily="18" charset="0"/>
              </a:rPr>
              <a:t> and a </a:t>
            </a:r>
            <a:r>
              <a:rPr lang="en-US" sz="2600" b="1" dirty="0">
                <a:latin typeface="Times New Roman" pitchFamily="18" charset="0"/>
                <a:cs typeface="Times New Roman" pitchFamily="18" charset="0"/>
              </a:rPr>
              <a:t>different action when the condition is false.</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performs an indicated </a:t>
            </a:r>
            <a:r>
              <a:rPr lang="en-US" sz="2600" b="1" dirty="0">
                <a:solidFill>
                  <a:srgbClr val="0000FF"/>
                </a:solidFill>
                <a:latin typeface="Times New Roman" pitchFamily="18" charset="0"/>
                <a:cs typeface="Times New Roman" pitchFamily="18" charset="0"/>
              </a:rPr>
              <a:t>action only when the condition is true</a:t>
            </a:r>
            <a:r>
              <a:rPr lang="en-US" sz="2600" dirty="0">
                <a:latin typeface="Times New Roman" pitchFamily="18" charset="0"/>
                <a:cs typeface="Times New Roman" pitchFamily="18" charset="0"/>
              </a:rPr>
              <a:t>; otherwise, the </a:t>
            </a:r>
            <a:r>
              <a:rPr lang="en-US" sz="2600" b="1" dirty="0">
                <a:latin typeface="Times New Roman" pitchFamily="18" charset="0"/>
                <a:cs typeface="Times New Roman" pitchFamily="18" charset="0"/>
              </a:rPr>
              <a:t>action is skipped</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600" b="1" dirty="0" smtClean="0">
                <a:solidFill>
                  <a:srgbClr val="0000FF"/>
                </a:solidFill>
                <a:latin typeface="Times New Roman" pitchFamily="18" charset="0"/>
                <a:cs typeface="Times New Roman" pitchFamily="18" charset="0"/>
              </a:rPr>
              <a:t>Syntax</a:t>
            </a:r>
            <a:r>
              <a:rPr lang="en-US" sz="2600" b="1" dirty="0">
                <a:solidFill>
                  <a:srgbClr val="0000FF"/>
                </a:solidFill>
                <a:latin typeface="Times New Roman" pitchFamily="18" charset="0"/>
                <a:cs typeface="Times New Roman" pitchFamily="18" charset="0"/>
              </a:rPr>
              <a:t>:</a:t>
            </a:r>
          </a:p>
          <a:p>
            <a:pPr algn="just">
              <a:lnSpc>
                <a:spcPct val="150000"/>
              </a:lnSpc>
              <a:spcBef>
                <a:spcPts val="0"/>
              </a:spcBef>
              <a:buNone/>
            </a:pPr>
            <a:r>
              <a:rPr lang="en-US" sz="2600" b="1" dirty="0">
                <a:solidFill>
                  <a:srgbClr val="D60093"/>
                </a:solidFill>
                <a:latin typeface="Times New Roman" pitchFamily="18" charset="0"/>
                <a:cs typeface="Times New Roman" pitchFamily="18" charset="0"/>
              </a:rPr>
              <a:t>if(expression) {</a:t>
            </a:r>
          </a:p>
          <a:p>
            <a:pPr algn="just">
              <a:lnSpc>
                <a:spcPct val="150000"/>
              </a:lnSpc>
              <a:spcBef>
                <a:spcPts val="0"/>
              </a:spcBef>
              <a:buNone/>
            </a:pPr>
            <a:r>
              <a:rPr lang="en-US" sz="2600" b="1" dirty="0">
                <a:solidFill>
                  <a:srgbClr val="D60093"/>
                </a:solidFill>
                <a:latin typeface="Times New Roman" pitchFamily="18" charset="0"/>
                <a:cs typeface="Times New Roman" pitchFamily="18" charset="0"/>
              </a:rPr>
              <a:t>	Statement1;</a:t>
            </a:r>
          </a:p>
          <a:p>
            <a:pPr algn="just">
              <a:lnSpc>
                <a:spcPct val="150000"/>
              </a:lnSpc>
              <a:spcBef>
                <a:spcPts val="0"/>
              </a:spcBef>
              <a:buNone/>
            </a:pPr>
            <a:r>
              <a:rPr lang="en-US" sz="2600" b="1" dirty="0">
                <a:solidFill>
                  <a:srgbClr val="D60093"/>
                </a:solidFill>
                <a:latin typeface="Times New Roman" pitchFamily="18" charset="0"/>
                <a:cs typeface="Times New Roman" pitchFamily="18" charset="0"/>
              </a:rPr>
              <a:t>else{</a:t>
            </a:r>
          </a:p>
          <a:p>
            <a:pPr algn="just">
              <a:lnSpc>
                <a:spcPct val="150000"/>
              </a:lnSpc>
              <a:spcBef>
                <a:spcPts val="0"/>
              </a:spcBef>
              <a:buNone/>
            </a:pPr>
            <a:r>
              <a:rPr lang="en-US" sz="2600" b="1" dirty="0">
                <a:solidFill>
                  <a:srgbClr val="D60093"/>
                </a:solidFill>
                <a:latin typeface="Times New Roman" pitchFamily="18" charset="0"/>
                <a:cs typeface="Times New Roman" pitchFamily="18" charset="0"/>
              </a:rPr>
              <a:t>Statement2;</a:t>
            </a:r>
          </a:p>
          <a:p>
            <a:pPr algn="just">
              <a:lnSpc>
                <a:spcPct val="150000"/>
              </a:lnSpc>
              <a:spcBef>
                <a:spcPts val="0"/>
              </a:spcBef>
              <a:buNone/>
            </a:pPr>
            <a:r>
              <a:rPr lang="en-US" sz="2600" b="1" dirty="0">
                <a:solidFill>
                  <a:srgbClr val="D60093"/>
                </a:solidFill>
                <a:latin typeface="Times New Roman" pitchFamily="18" charset="0"/>
                <a:cs typeface="Times New Roman" pitchFamily="18" charset="0"/>
              </a:rPr>
              <a:t>}</a:t>
            </a:r>
          </a:p>
          <a:p>
            <a:pPr marL="0" indent="0"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150</a:t>
            </a:fld>
            <a:endParaRPr lang="en-US"/>
          </a:p>
        </p:txBody>
      </p:sp>
      <p:sp>
        <p:nvSpPr>
          <p:cNvPr id="6" name="TextBox 5"/>
          <p:cNvSpPr txBox="1"/>
          <p:nvPr/>
        </p:nvSpPr>
        <p:spPr>
          <a:xfrm>
            <a:off x="4717143" y="2960915"/>
            <a:ext cx="7112000" cy="3785652"/>
          </a:xfrm>
          <a:prstGeom prst="rect">
            <a:avLst/>
          </a:prstGeom>
          <a:noFill/>
        </p:spPr>
        <p:txBody>
          <a:bodyPr wrap="square" rtlCol="0">
            <a:spAutoFit/>
          </a:bodyPr>
          <a:lstStyle/>
          <a:p>
            <a:pPr marL="342900" indent="-342900" algn="just">
              <a:lnSpc>
                <a:spcPct val="150000"/>
              </a:lnSpc>
              <a:spcBef>
                <a:spcPts val="0"/>
              </a:spcBef>
              <a:buFont typeface="Wingdings" panose="05000000000000000000" pitchFamily="2" charset="2"/>
              <a:buChar char="§"/>
            </a:pPr>
            <a:r>
              <a:rPr lang="en-US" sz="2400" b="1" dirty="0">
                <a:solidFill>
                  <a:srgbClr val="0000FF"/>
                </a:solidFill>
                <a:latin typeface="Times New Roman" pitchFamily="18" charset="0"/>
                <a:cs typeface="Times New Roman" pitchFamily="18" charset="0"/>
              </a:rPr>
              <a:t>First</a:t>
            </a:r>
            <a:r>
              <a:rPr lang="en-US" sz="2400" dirty="0">
                <a:latin typeface="Times New Roman" pitchFamily="18" charset="0"/>
                <a:cs typeface="Times New Roman" pitchFamily="18" charset="0"/>
              </a:rPr>
              <a:t>, the expression which must be of </a:t>
            </a:r>
            <a:r>
              <a:rPr lang="en-US" sz="2400" b="1" dirty="0">
                <a:latin typeface="Times New Roman" pitchFamily="18" charset="0"/>
                <a:cs typeface="Times New Roman" pitchFamily="18" charset="0"/>
              </a:rPr>
              <a:t>type </a:t>
            </a:r>
            <a:r>
              <a:rPr lang="en-US" sz="2400" b="1" dirty="0" err="1">
                <a:latin typeface="Times New Roman" pitchFamily="18" charset="0"/>
                <a:cs typeface="Times New Roman" pitchFamily="18" charset="0"/>
              </a:rPr>
              <a:t>boolean</a:t>
            </a:r>
            <a:r>
              <a:rPr lang="en-US" sz="2400" b="1" dirty="0">
                <a:latin typeface="Times New Roman" pitchFamily="18" charset="0"/>
                <a:cs typeface="Times New Roman" pitchFamily="18" charset="0"/>
              </a:rPr>
              <a:t> or Boolean is evaluated</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lgn="just">
              <a:lnSpc>
                <a:spcPct val="150000"/>
              </a:lnSpc>
              <a:spcBef>
                <a:spcPts val="0"/>
              </a:spcBef>
              <a:buFont typeface="Wingdings" panose="05000000000000000000" pitchFamily="2" charset="2"/>
              <a:buChar char="§"/>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its </a:t>
            </a:r>
            <a:r>
              <a:rPr lang="en-US" sz="2400" b="1" dirty="0">
                <a:latin typeface="Times New Roman" pitchFamily="18" charset="0"/>
                <a:cs typeface="Times New Roman" pitchFamily="18" charset="0"/>
              </a:rPr>
              <a:t>value is true</a:t>
            </a:r>
            <a:r>
              <a:rPr lang="en-US" sz="2400" dirty="0">
                <a:latin typeface="Times New Roman" pitchFamily="18" charset="0"/>
                <a:cs typeface="Times New Roman" pitchFamily="18" charset="0"/>
              </a:rPr>
              <a:t>, then </a:t>
            </a:r>
            <a:r>
              <a:rPr lang="en-US" sz="2400" b="1" dirty="0">
                <a:solidFill>
                  <a:srgbClr val="0000FF"/>
                </a:solidFill>
                <a:latin typeface="Times New Roman" pitchFamily="18" charset="0"/>
                <a:cs typeface="Times New Roman" pitchFamily="18" charset="0"/>
              </a:rPr>
              <a:t>statement1 is executed</a:t>
            </a:r>
            <a:r>
              <a:rPr lang="en-US" sz="2400" dirty="0">
                <a:latin typeface="Times New Roman" pitchFamily="18" charset="0"/>
                <a:cs typeface="Times New Roman" pitchFamily="18" charset="0"/>
              </a:rPr>
              <a:t>; otherwise</a:t>
            </a:r>
            <a:r>
              <a:rPr lang="en-US" sz="2400" b="1" dirty="0">
                <a:latin typeface="Times New Roman" pitchFamily="18" charset="0"/>
                <a:cs typeface="Times New Roman" pitchFamily="18" charset="0"/>
              </a:rPr>
              <a:t>, if there is an else clause, statement2 is executed</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lgn="just">
              <a:lnSpc>
                <a:spcPct val="150000"/>
              </a:lnSpc>
              <a:spcBef>
                <a:spcPts val="0"/>
              </a:spcBef>
              <a:buFont typeface="Wingdings" panose="05000000000000000000" pitchFamily="2" charset="2"/>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else clause is optional.</a:t>
            </a:r>
          </a:p>
          <a:p>
            <a:endParaRPr lang="en-GB" sz="2400" dirty="0"/>
          </a:p>
        </p:txBody>
      </p:sp>
      <p:sp>
        <p:nvSpPr>
          <p:cNvPr id="7" name="Down Arrow 6"/>
          <p:cNvSpPr/>
          <p:nvPr/>
        </p:nvSpPr>
        <p:spPr>
          <a:xfrm>
            <a:off x="4241800" y="2960915"/>
            <a:ext cx="362857" cy="3760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913043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61257"/>
          </a:xfrm>
        </p:spPr>
        <p:txBody>
          <a:bodyPr>
            <a:noAutofit/>
          </a:bodyPr>
          <a:lstStyle/>
          <a:p>
            <a:pPr algn="ctr"/>
            <a:r>
              <a:rPr lang="en-US" sz="3200" b="1" dirty="0">
                <a:solidFill>
                  <a:srgbClr val="0000FF"/>
                </a:solidFill>
                <a:latin typeface="Times New Roman" pitchFamily="18" charset="0"/>
                <a:cs typeface="Times New Roman" pitchFamily="18" charset="0"/>
              </a:rPr>
              <a:t>2. if…else Selection </a:t>
            </a:r>
            <a:r>
              <a:rPr lang="en-US" sz="3200" b="1" dirty="0" smtClean="0">
                <a:solidFill>
                  <a:srgbClr val="0000FF"/>
                </a:solidFill>
                <a:latin typeface="Times New Roman" pitchFamily="18" charset="0"/>
                <a:cs typeface="Times New Roman" pitchFamily="18" charset="0"/>
              </a:rPr>
              <a:t>Statement continued</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 y="261257"/>
            <a:ext cx="12192000" cy="6596743"/>
          </a:xfrm>
        </p:spPr>
        <p:txBody>
          <a:bodyPr>
            <a:noAutofit/>
          </a:bodyPr>
          <a:lstStyle/>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You can build a series of tests by joining another if to the else clause of a previous if.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Look the following simple Java Code and its corresponding pictures to illustrate the if-else selection statement :</a:t>
            </a:r>
          </a:p>
          <a:p>
            <a:pPr marL="0" indent="0" algn="just">
              <a:lnSpc>
                <a:spcPct val="150000"/>
              </a:lnSpc>
              <a:spcBef>
                <a:spcPts val="0"/>
              </a:spcBef>
              <a:buNone/>
            </a:pPr>
            <a:r>
              <a:rPr lang="en-US" sz="2400" dirty="0">
                <a:latin typeface="Times New Roman" pitchFamily="18" charset="0"/>
                <a:cs typeface="Times New Roman" pitchFamily="18" charset="0"/>
              </a:rPr>
              <a:t>if ( grade &gt;= 60 ) {</a:t>
            </a:r>
          </a:p>
          <a:p>
            <a:pPr marL="0" indent="0"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 "Passed" );</a:t>
            </a:r>
          </a:p>
          <a:p>
            <a:pPr marL="0" indent="0" algn="just">
              <a:lnSpc>
                <a:spcPct val="150000"/>
              </a:lnSpc>
              <a:spcBef>
                <a:spcPts val="0"/>
              </a:spcBef>
              <a:buNone/>
            </a:pPr>
            <a:r>
              <a:rPr lang="en-US" sz="2400" dirty="0">
                <a:latin typeface="Times New Roman" pitchFamily="18" charset="0"/>
                <a:cs typeface="Times New Roman" pitchFamily="18" charset="0"/>
              </a:rPr>
              <a:t>}</a:t>
            </a:r>
          </a:p>
          <a:p>
            <a:pPr marL="0" indent="0" algn="just">
              <a:lnSpc>
                <a:spcPct val="150000"/>
              </a:lnSpc>
              <a:spcBef>
                <a:spcPts val="0"/>
              </a:spcBef>
              <a:buNone/>
            </a:pPr>
            <a:r>
              <a:rPr lang="en-US" sz="2400" dirty="0">
                <a:latin typeface="Times New Roman" pitchFamily="18" charset="0"/>
                <a:cs typeface="Times New Roman" pitchFamily="18" charset="0"/>
              </a:rPr>
              <a:t>else{</a:t>
            </a:r>
          </a:p>
          <a:p>
            <a:pPr marL="0" indent="0"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 "Failed" );</a:t>
            </a:r>
          </a:p>
          <a:p>
            <a:pPr marL="0" indent="0" algn="just">
              <a:lnSpc>
                <a:spcPct val="150000"/>
              </a:lnSpc>
              <a:spcBef>
                <a:spcPts val="0"/>
              </a:spcBef>
              <a:buNone/>
            </a:pP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indicates that print “Passed” if grade is grater or equal to 60 else print “Failed” if the grade is less than 60.</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Let’s see the following Example to print “Failed” since the variable mark is initialized to 30. </a:t>
            </a:r>
          </a:p>
          <a:p>
            <a:pPr marL="0" indent="0" algn="just">
              <a:lnSpc>
                <a:spcPct val="150000"/>
              </a:lnSpc>
              <a:spcBef>
                <a:spcPts val="0"/>
              </a:spcBef>
              <a:buNone/>
            </a:pPr>
            <a:endParaRPr lang="en-US" sz="24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4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151</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799771"/>
            <a:ext cx="5740254" cy="312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22789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3200" b="1" dirty="0">
                <a:solidFill>
                  <a:srgbClr val="0000FF"/>
                </a:solidFill>
                <a:latin typeface="Times New Roman" pitchFamily="18" charset="0"/>
                <a:cs typeface="Times New Roman" pitchFamily="18" charset="0"/>
              </a:rPr>
              <a:t/>
            </a:r>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Example 1</a:t>
            </a:r>
            <a:br>
              <a:rPr lang="en-US" sz="3200" b="1" dirty="0">
                <a:solidFill>
                  <a:srgbClr val="0000FF"/>
                </a:solidFill>
                <a:latin typeface="Times New Roman" pitchFamily="18" charset="0"/>
                <a:cs typeface="Times New Roman" pitchFamily="18" charset="0"/>
              </a:rPr>
            </a:br>
            <a:endParaRPr lang="en-US" sz="3200" b="1" dirty="0">
              <a:solidFill>
                <a:srgbClr val="0000FF"/>
              </a:solidFill>
            </a:endParaRPr>
          </a:p>
        </p:txBody>
      </p:sp>
      <p:sp>
        <p:nvSpPr>
          <p:cNvPr id="3" name="Content Placeholder 2"/>
          <p:cNvSpPr>
            <a:spLocks noGrp="1"/>
          </p:cNvSpPr>
          <p:nvPr>
            <p:ph idx="1"/>
          </p:nvPr>
        </p:nvSpPr>
        <p:spPr>
          <a:xfrm>
            <a:off x="116114" y="304800"/>
            <a:ext cx="11959772" cy="6553200"/>
          </a:xfrm>
        </p:spPr>
        <p:txBody>
          <a:bodyPr>
            <a:normAutofit fontScale="77500" lnSpcReduction="20000"/>
          </a:bodyPr>
          <a:lstStyle/>
          <a:p>
            <a:pPr marL="0" indent="0" algn="just">
              <a:lnSpc>
                <a:spcPct val="160000"/>
              </a:lnSpc>
              <a:spcBef>
                <a:spcPts val="0"/>
              </a:spcBef>
              <a:buNone/>
            </a:pPr>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IfElseExample</a:t>
            </a:r>
            <a:r>
              <a:rPr lang="en-US" dirty="0">
                <a:latin typeface="Times New Roman" pitchFamily="18" charset="0"/>
                <a:cs typeface="Times New Roman" pitchFamily="18" charset="0"/>
              </a:rPr>
              <a:t> {</a:t>
            </a:r>
          </a:p>
          <a:p>
            <a:pPr marL="0" indent="0" algn="just">
              <a:lnSpc>
                <a:spcPct val="160000"/>
              </a:lnSpc>
              <a:spcBef>
                <a:spcPts val="0"/>
              </a:spcBef>
              <a:buNone/>
            </a:pPr>
            <a:r>
              <a:rPr lang="en-US" dirty="0">
                <a:latin typeface="Times New Roman" pitchFamily="18" charset="0"/>
                <a:cs typeface="Times New Roman" pitchFamily="18" charset="0"/>
              </a:rPr>
              <a:t>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p>
          <a:p>
            <a:pPr marL="0" indent="0" algn="just">
              <a:lnSpc>
                <a:spcPct val="16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marks =30;</a:t>
            </a:r>
          </a:p>
          <a:p>
            <a:pPr marL="0" indent="0" algn="just">
              <a:lnSpc>
                <a:spcPct val="160000"/>
              </a:lnSpc>
              <a:spcBef>
                <a:spcPts val="0"/>
              </a:spcBef>
              <a:buNone/>
            </a:pPr>
            <a:r>
              <a:rPr lang="en-US" dirty="0">
                <a:latin typeface="Times New Roman" pitchFamily="18" charset="0"/>
                <a:cs typeface="Times New Roman" pitchFamily="18" charset="0"/>
              </a:rPr>
              <a:t>      if(marks&gt;=60) {</a:t>
            </a:r>
          </a:p>
          <a:p>
            <a:pPr marL="0" indent="0" algn="just">
              <a:lnSpc>
                <a:spcPct val="16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("Passed");</a:t>
            </a:r>
          </a:p>
          <a:p>
            <a:pPr marL="0" indent="0" algn="just">
              <a:lnSpc>
                <a:spcPct val="160000"/>
              </a:lnSpc>
              <a:spcBef>
                <a:spcPts val="0"/>
              </a:spcBef>
              <a:buNone/>
            </a:pPr>
            <a:r>
              <a:rPr lang="en-US" dirty="0">
                <a:latin typeface="Times New Roman" pitchFamily="18" charset="0"/>
                <a:cs typeface="Times New Roman" pitchFamily="18" charset="0"/>
              </a:rPr>
              <a:t>    }</a:t>
            </a:r>
          </a:p>
          <a:p>
            <a:pPr marL="0" indent="0" algn="just">
              <a:lnSpc>
                <a:spcPct val="160000"/>
              </a:lnSpc>
              <a:spcBef>
                <a:spcPts val="0"/>
              </a:spcBef>
              <a:buNone/>
            </a:pPr>
            <a:r>
              <a:rPr lang="en-US" dirty="0">
                <a:latin typeface="Times New Roman" pitchFamily="18" charset="0"/>
                <a:cs typeface="Times New Roman" pitchFamily="18" charset="0"/>
              </a:rPr>
              <a:t> else{</a:t>
            </a:r>
          </a:p>
          <a:p>
            <a:pPr marL="0" indent="0" algn="just">
              <a:lnSpc>
                <a:spcPct val="16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("Failed");</a:t>
            </a:r>
          </a:p>
          <a:p>
            <a:pPr marL="0" indent="0" algn="just">
              <a:lnSpc>
                <a:spcPct val="160000"/>
              </a:lnSpc>
              <a:spcBef>
                <a:spcPts val="0"/>
              </a:spcBef>
              <a:buNone/>
            </a:pPr>
            <a:r>
              <a:rPr lang="en-US" dirty="0">
                <a:latin typeface="Times New Roman" pitchFamily="18" charset="0"/>
                <a:cs typeface="Times New Roman" pitchFamily="18" charset="0"/>
              </a:rPr>
              <a:t> }</a:t>
            </a:r>
          </a:p>
          <a:p>
            <a:pPr marL="0" indent="0" algn="just">
              <a:lnSpc>
                <a:spcPct val="160000"/>
              </a:lnSpc>
              <a:spcBef>
                <a:spcPts val="0"/>
              </a:spcBef>
              <a:buNone/>
            </a:pPr>
            <a:r>
              <a:rPr lang="en-US" dirty="0">
                <a:latin typeface="Times New Roman" pitchFamily="18" charset="0"/>
                <a:cs typeface="Times New Roman" pitchFamily="18" charset="0"/>
              </a:rPr>
              <a:t>}</a:t>
            </a:r>
          </a:p>
          <a:p>
            <a:pPr marL="0" indent="0" algn="just">
              <a:lnSpc>
                <a:spcPct val="160000"/>
              </a:lnSpc>
              <a:spcBef>
                <a:spcPts val="0"/>
              </a:spcBef>
              <a:buNone/>
            </a:pPr>
            <a:r>
              <a:rPr lang="en-US" dirty="0">
                <a:latin typeface="Times New Roman" pitchFamily="18" charset="0"/>
                <a:cs typeface="Times New Roman" pitchFamily="18" charset="0"/>
              </a:rPr>
              <a:t>}</a:t>
            </a:r>
          </a:p>
          <a:p>
            <a:pPr algn="just">
              <a:lnSpc>
                <a:spcPct val="160000"/>
              </a:lnSpc>
              <a:spcBef>
                <a:spcPts val="0"/>
              </a:spcBef>
              <a:buFont typeface="Wingdings" pitchFamily="2" charset="2"/>
              <a:buChar char="§"/>
            </a:pPr>
            <a:r>
              <a:rPr lang="en-US" b="1" i="1" dirty="0">
                <a:solidFill>
                  <a:srgbClr val="0000FF"/>
                </a:solidFill>
                <a:latin typeface="Times New Roman" pitchFamily="18" charset="0"/>
                <a:cs typeface="Times New Roman" pitchFamily="18" charset="0"/>
              </a:rPr>
              <a:t>Activity: </a:t>
            </a:r>
            <a:r>
              <a:rPr lang="en-US" dirty="0">
                <a:latin typeface="Times New Roman" pitchFamily="18" charset="0"/>
                <a:cs typeface="Times New Roman" pitchFamily="18" charset="0"/>
              </a:rPr>
              <a:t>Rewrite the above program assuming that the output is based on the input given from the user.</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152</a:t>
            </a:fld>
            <a:endParaRPr lang="en-US"/>
          </a:p>
        </p:txBody>
      </p:sp>
    </p:spTree>
    <p:extLst>
      <p:ext uri="{BB962C8B-B14F-4D97-AF65-F5344CB8AC3E}">
        <p14:creationId xmlns:p14="http://schemas.microsoft.com/office/powerpoint/2010/main" val="214019276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rmAutofit fontScale="90000"/>
          </a:bodyPr>
          <a:lstStyle/>
          <a:p>
            <a:pPr algn="ctr"/>
            <a:r>
              <a:rPr lang="en-US" sz="3200" b="1" dirty="0">
                <a:solidFill>
                  <a:srgbClr val="0000FF"/>
                </a:solidFill>
                <a:latin typeface="Times New Roman" pitchFamily="18" charset="0"/>
                <a:cs typeface="Times New Roman" pitchFamily="18" charset="0"/>
              </a:rPr>
              <a:t>Exercise </a:t>
            </a:r>
          </a:p>
        </p:txBody>
      </p:sp>
      <p:sp>
        <p:nvSpPr>
          <p:cNvPr id="3" name="Content Placeholder 2"/>
          <p:cNvSpPr>
            <a:spLocks noGrp="1"/>
          </p:cNvSpPr>
          <p:nvPr>
            <p:ph idx="1"/>
          </p:nvPr>
        </p:nvSpPr>
        <p:spPr>
          <a:xfrm>
            <a:off x="159657" y="381000"/>
            <a:ext cx="12032343" cy="6324600"/>
          </a:xfrm>
        </p:spPr>
        <p:txBody>
          <a:bodyPr>
            <a:normAutofit/>
          </a:bodyPr>
          <a:lstStyle/>
          <a:p>
            <a:pPr marL="514350" indent="-514350" algn="just">
              <a:lnSpc>
                <a:spcPct val="150000"/>
              </a:lnSpc>
              <a:spcBef>
                <a:spcPts val="0"/>
              </a:spcBef>
              <a:buAutoNum type="arabicPeriod"/>
            </a:pPr>
            <a:r>
              <a:rPr lang="en-US" dirty="0">
                <a:latin typeface="Times New Roman" pitchFamily="18" charset="0"/>
                <a:cs typeface="Times New Roman" pitchFamily="18" charset="0"/>
              </a:rPr>
              <a:t>Write Java Program to identify that the number is “Positive’, or “Negative” after accepting n number of inputs from the user.</a:t>
            </a:r>
          </a:p>
          <a:p>
            <a:pPr marL="514350" indent="-514350" algn="just">
              <a:lnSpc>
                <a:spcPct val="150000"/>
              </a:lnSpc>
              <a:spcBef>
                <a:spcPts val="0"/>
              </a:spcBef>
              <a:buAutoNum type="arabicPeriod"/>
            </a:pPr>
            <a:r>
              <a:rPr lang="en-US" dirty="0">
                <a:latin typeface="Times New Roman" pitchFamily="18" charset="0"/>
                <a:cs typeface="Times New Roman" pitchFamily="18" charset="0"/>
              </a:rPr>
              <a:t>Write java program to identify whether the number is “Odd” or “Even” number after accepting n number of inputs from the user.</a:t>
            </a:r>
          </a:p>
          <a:p>
            <a:pPr marL="514350" indent="-514350" algn="just">
              <a:lnSpc>
                <a:spcPct val="150000"/>
              </a:lnSpc>
              <a:spcBef>
                <a:spcPts val="0"/>
              </a:spcBef>
              <a:buAutoNum type="arabicPeriod"/>
            </a:pPr>
            <a:r>
              <a:rPr lang="en-US" dirty="0">
                <a:latin typeface="Times New Roman" pitchFamily="18" charset="0"/>
                <a:cs typeface="Times New Roman" pitchFamily="18" charset="0"/>
              </a:rPr>
              <a:t>Write Java program to indicate whether the students are “Promoted” to the next class or Detained to the class he/she is learning based on average mark used to promote or detained as a requirement.  </a:t>
            </a:r>
          </a:p>
          <a:p>
            <a:pPr marL="0" indent="0" algn="just">
              <a:lnSpc>
                <a:spcPct val="150000"/>
              </a:lnSpc>
              <a:spcBef>
                <a:spcPts val="0"/>
              </a:spcBef>
              <a:buNone/>
            </a:pPr>
            <a:endParaRPr lang="en-US" dirty="0">
              <a:latin typeface="Times New Roman" pitchFamily="18" charset="0"/>
              <a:cs typeface="Times New Roman" pitchFamily="18" charset="0"/>
            </a:endParaRPr>
          </a:p>
          <a:p>
            <a:pPr marL="514350" indent="-514350" algn="just">
              <a:lnSpc>
                <a:spcPct val="150000"/>
              </a:lnSpc>
              <a:spcBef>
                <a:spcPts val="0"/>
              </a:spcBef>
              <a:buAutoNum type="arabicPeriod"/>
            </a:pPr>
            <a:endParaRPr lang="en-US" dirty="0">
              <a:latin typeface="Times New Roman" pitchFamily="18" charset="0"/>
              <a:cs typeface="Times New Roman" pitchFamily="18" charset="0"/>
            </a:endParaRPr>
          </a:p>
          <a:p>
            <a:pPr marL="514350" indent="-514350" algn="just">
              <a:lnSpc>
                <a:spcPct val="150000"/>
              </a:lnSpc>
              <a:spcBef>
                <a:spcPts val="0"/>
              </a:spcBef>
              <a:buAutoNum type="arabicPeriod"/>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153</a:t>
            </a:fld>
            <a:endParaRPr lang="en-US"/>
          </a:p>
        </p:txBody>
      </p:sp>
    </p:spTree>
    <p:extLst>
      <p:ext uri="{BB962C8B-B14F-4D97-AF65-F5344CB8AC3E}">
        <p14:creationId xmlns:p14="http://schemas.microsoft.com/office/powerpoint/2010/main" val="266210382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rmAutofit fontScale="90000"/>
          </a:bodyPr>
          <a:lstStyle/>
          <a:p>
            <a:pPr algn="ctr"/>
            <a:r>
              <a:rPr lang="en-US" sz="3200" b="1" dirty="0">
                <a:solidFill>
                  <a:srgbClr val="0000FF"/>
                </a:solidFill>
                <a:latin typeface="Times New Roman" pitchFamily="18" charset="0"/>
                <a:cs typeface="Times New Roman" pitchFamily="18" charset="0"/>
              </a:rPr>
              <a:t>The if-else-if  </a:t>
            </a:r>
            <a:r>
              <a:rPr lang="en-US" sz="3200" b="1" dirty="0" err="1">
                <a:solidFill>
                  <a:srgbClr val="0000FF"/>
                </a:solidFill>
                <a:latin typeface="Times New Roman" pitchFamily="18" charset="0"/>
                <a:cs typeface="Times New Roman" pitchFamily="18" charset="0"/>
              </a:rPr>
              <a:t>Lader</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228600"/>
            <a:ext cx="12075886" cy="6629400"/>
          </a:xfrm>
        </p:spPr>
        <p:txBody>
          <a:bodyPr>
            <a:normAutofit fontScale="70000" lnSpcReduction="20000"/>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common </a:t>
            </a:r>
            <a:r>
              <a:rPr lang="en-US" b="1" dirty="0">
                <a:solidFill>
                  <a:srgbClr val="D60093"/>
                </a:solidFill>
                <a:latin typeface="Times New Roman" pitchFamily="18" charset="0"/>
                <a:cs typeface="Times New Roman" pitchFamily="18" charset="0"/>
              </a:rPr>
              <a:t>programming construct that is based upon a sequence of nested </a:t>
            </a:r>
            <a:r>
              <a:rPr lang="en-US" dirty="0">
                <a:latin typeface="Times New Roman" pitchFamily="18" charset="0"/>
                <a:cs typeface="Times New Roman" pitchFamily="18" charset="0"/>
              </a:rPr>
              <a:t>ifs is the </a:t>
            </a:r>
            <a:r>
              <a:rPr lang="en-US" b="1" dirty="0">
                <a:solidFill>
                  <a:srgbClr val="0000FF"/>
                </a:solidFill>
                <a:latin typeface="Times New Roman" pitchFamily="18" charset="0"/>
                <a:cs typeface="Times New Roman" pitchFamily="18" charset="0"/>
              </a:rPr>
              <a:t>if-else-if ladder</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b="1" dirty="0">
                <a:solidFill>
                  <a:srgbClr val="0000FF"/>
                </a:solidFill>
                <a:latin typeface="Times New Roman" pitchFamily="18" charset="0"/>
                <a:cs typeface="Times New Roman" pitchFamily="18" charset="0"/>
              </a:rPr>
              <a:t>general form  or syntax </a:t>
            </a:r>
            <a:r>
              <a:rPr lang="en-US" dirty="0">
                <a:latin typeface="Times New Roman" pitchFamily="18" charset="0"/>
                <a:cs typeface="Times New Roman" pitchFamily="18" charset="0"/>
              </a:rPr>
              <a:t>of if-else-if is looks like the following:</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if(expression1)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  statement1;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else if(expression2){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     statement2;</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	}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else if(expression3)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    statement3;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 .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else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    statement n; </a:t>
            </a:r>
          </a:p>
          <a:p>
            <a:pPr lvl="2" algn="just">
              <a:lnSpc>
                <a:spcPct val="150000"/>
              </a:lnSpc>
              <a:spcBef>
                <a:spcPts val="0"/>
              </a:spcBef>
              <a:buNone/>
            </a:pPr>
            <a:r>
              <a:rPr lang="en-US" sz="2800" b="1" dirty="0">
                <a:solidFill>
                  <a:srgbClr val="D60093"/>
                </a:solidFill>
                <a:latin typeface="Times New Roman" pitchFamily="18" charset="0"/>
                <a:cs typeface="Times New Roman" pitchFamily="18" charset="0"/>
              </a:rPr>
              <a:t>	}</a:t>
            </a:r>
          </a:p>
          <a:p>
            <a:pPr marL="0" indent="0" algn="just">
              <a:lnSpc>
                <a:spcPct val="150000"/>
              </a:lnSpc>
              <a:spcBef>
                <a:spcPts val="0"/>
              </a:spcBef>
              <a:buNone/>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marL="514350" indent="-514350" algn="just">
              <a:lnSpc>
                <a:spcPct val="150000"/>
              </a:lnSpc>
              <a:spcBef>
                <a:spcPts val="0"/>
              </a:spcBef>
              <a:buAutoNum type="arabicPeriod"/>
            </a:pPr>
            <a:endParaRPr lang="en-US" dirty="0">
              <a:latin typeface="Times New Roman" pitchFamily="18" charset="0"/>
              <a:cs typeface="Times New Roman" pitchFamily="18" charset="0"/>
            </a:endParaRPr>
          </a:p>
          <a:p>
            <a:pPr marL="514350" indent="-514350" algn="just">
              <a:lnSpc>
                <a:spcPct val="150000"/>
              </a:lnSpc>
              <a:spcBef>
                <a:spcPts val="0"/>
              </a:spcBef>
              <a:buAutoNum type="arabicPeriod"/>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154</a:t>
            </a:fld>
            <a:endParaRPr lang="en-US"/>
          </a:p>
        </p:txBody>
      </p:sp>
      <p:sp>
        <p:nvSpPr>
          <p:cNvPr id="5" name="TextBox 4"/>
          <p:cNvSpPr txBox="1"/>
          <p:nvPr/>
        </p:nvSpPr>
        <p:spPr>
          <a:xfrm>
            <a:off x="3802744" y="1117600"/>
            <a:ext cx="8389256" cy="5632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400" dirty="0">
                <a:latin typeface="Times New Roman" pitchFamily="18" charset="0"/>
                <a:cs typeface="Times New Roman" pitchFamily="18" charset="0"/>
              </a:rPr>
              <a:t>The </a:t>
            </a:r>
            <a:r>
              <a:rPr lang="en-US" sz="2400" b="1" i="1" dirty="0">
                <a:latin typeface="Times New Roman" pitchFamily="18" charset="0"/>
                <a:cs typeface="Times New Roman" pitchFamily="18" charset="0"/>
              </a:rPr>
              <a:t>if –else-if statements are executed from the top to down. </a:t>
            </a:r>
          </a:p>
          <a:p>
            <a:pPr marL="342900" indent="-342900" algn="just">
              <a:lnSpc>
                <a:spcPct val="150000"/>
              </a:lnSpc>
              <a:buFont typeface="Wingdings" panose="05000000000000000000" pitchFamily="2" charset="2"/>
              <a:buChar char="§"/>
            </a:pPr>
            <a:r>
              <a:rPr lang="en-US" sz="2400" dirty="0" smtClean="0">
                <a:latin typeface="Times New Roman" pitchFamily="18" charset="0"/>
                <a:cs typeface="Times New Roman" pitchFamily="18" charset="0"/>
              </a:rPr>
              <a:t>As </a:t>
            </a:r>
            <a:r>
              <a:rPr lang="en-US" sz="2400" dirty="0">
                <a:latin typeface="Times New Roman" pitchFamily="18" charset="0"/>
                <a:cs typeface="Times New Roman" pitchFamily="18" charset="0"/>
              </a:rPr>
              <a:t>soon as one of the conditions controlling the </a:t>
            </a:r>
            <a:r>
              <a:rPr lang="en-US" sz="2400" b="1" i="1" dirty="0">
                <a:solidFill>
                  <a:srgbClr val="0000FF"/>
                </a:solidFill>
                <a:latin typeface="Times New Roman" pitchFamily="18" charset="0"/>
                <a:cs typeface="Times New Roman" pitchFamily="18" charset="0"/>
              </a:rPr>
              <a:t>if is true</a:t>
            </a:r>
            <a:r>
              <a:rPr lang="en-US" sz="2400" dirty="0">
                <a:latin typeface="Times New Roman" pitchFamily="18" charset="0"/>
                <a:cs typeface="Times New Roman" pitchFamily="18" charset="0"/>
              </a:rPr>
              <a:t>, the </a:t>
            </a:r>
            <a:r>
              <a:rPr lang="en-US" sz="2400" b="1" i="1" dirty="0">
                <a:solidFill>
                  <a:srgbClr val="0000FF"/>
                </a:solidFill>
                <a:latin typeface="Times New Roman" pitchFamily="18" charset="0"/>
                <a:cs typeface="Times New Roman" pitchFamily="18" charset="0"/>
              </a:rPr>
              <a:t>statement associated with that if is executed</a:t>
            </a:r>
            <a:r>
              <a:rPr lang="en-US" sz="2400" b="1" i="1" dirty="0">
                <a:solidFill>
                  <a:srgbClr val="3366FF"/>
                </a:solidFill>
                <a:latin typeface="Times New Roman" pitchFamily="18" charset="0"/>
                <a:cs typeface="Times New Roman" pitchFamily="18" charset="0"/>
              </a:rPr>
              <a:t>, </a:t>
            </a:r>
            <a:r>
              <a:rPr lang="en-US" sz="2400" b="1" i="1" dirty="0">
                <a:solidFill>
                  <a:srgbClr val="D60093"/>
                </a:solidFill>
                <a:latin typeface="Times New Roman" pitchFamily="18" charset="0"/>
                <a:cs typeface="Times New Roman" pitchFamily="18" charset="0"/>
              </a:rPr>
              <a:t>and the rest of the ladder is bypassed</a:t>
            </a:r>
            <a:r>
              <a:rPr lang="en-US" sz="2400" dirty="0">
                <a:solidFill>
                  <a:srgbClr val="D60093"/>
                </a:solidFill>
                <a:latin typeface="Times New Roman" pitchFamily="18" charset="0"/>
                <a:cs typeface="Times New Roman" pitchFamily="18" charset="0"/>
              </a:rPr>
              <a:t>. </a:t>
            </a:r>
            <a:endParaRPr lang="en-US" sz="2400" dirty="0" smtClean="0">
              <a:solidFill>
                <a:srgbClr val="D60093"/>
              </a:solidFill>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
            </a:pPr>
            <a:r>
              <a:rPr lang="en-US" sz="2400" dirty="0" smtClean="0">
                <a:latin typeface="Times New Roman" pitchFamily="18" charset="0"/>
                <a:cs typeface="Times New Roman" pitchFamily="18" charset="0"/>
              </a:rPr>
              <a:t>If </a:t>
            </a:r>
            <a:r>
              <a:rPr lang="en-US" sz="2400" b="1" i="1" dirty="0">
                <a:solidFill>
                  <a:srgbClr val="0000FF"/>
                </a:solidFill>
                <a:latin typeface="Times New Roman" pitchFamily="18" charset="0"/>
                <a:cs typeface="Times New Roman" pitchFamily="18" charset="0"/>
              </a:rPr>
              <a:t>none of the conditions is true</a:t>
            </a:r>
            <a:r>
              <a:rPr lang="en-US" sz="2400" dirty="0">
                <a:latin typeface="Times New Roman" pitchFamily="18" charset="0"/>
                <a:cs typeface="Times New Roman" pitchFamily="18" charset="0"/>
              </a:rPr>
              <a:t>, then the </a:t>
            </a:r>
            <a:r>
              <a:rPr lang="en-US" sz="2400" b="1" i="1" dirty="0">
                <a:solidFill>
                  <a:srgbClr val="D60093"/>
                </a:solidFill>
                <a:latin typeface="Times New Roman" pitchFamily="18" charset="0"/>
                <a:cs typeface="Times New Roman" pitchFamily="18" charset="0"/>
              </a:rPr>
              <a:t>final else statement will be executed.</a:t>
            </a:r>
            <a:r>
              <a:rPr lang="en-US" sz="2400" b="1" i="1" dirty="0">
                <a:solidFill>
                  <a:srgbClr val="FF0000"/>
                </a:solidFill>
                <a:latin typeface="Times New Roman" pitchFamily="18" charset="0"/>
                <a:cs typeface="Times New Roman" pitchFamily="18" charset="0"/>
              </a:rPr>
              <a:t> </a:t>
            </a:r>
            <a:endParaRPr lang="en-US" sz="2400" b="1" i="1" dirty="0" smtClean="0">
              <a:solidFill>
                <a:srgbClr val="FF0000"/>
              </a:solidFill>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
            </a:pPr>
            <a:r>
              <a:rPr lang="en-US" sz="2400" dirty="0" smtClean="0">
                <a:latin typeface="Times New Roman" pitchFamily="18" charset="0"/>
                <a:cs typeface="Times New Roman" pitchFamily="18" charset="0"/>
              </a:rPr>
              <a:t>The </a:t>
            </a:r>
            <a:r>
              <a:rPr lang="en-US" sz="2400" b="1" i="1" dirty="0">
                <a:solidFill>
                  <a:srgbClr val="D60093"/>
                </a:solidFill>
                <a:latin typeface="Times New Roman" pitchFamily="18" charset="0"/>
                <a:cs typeface="Times New Roman" pitchFamily="18" charset="0"/>
              </a:rPr>
              <a:t>final else acts </a:t>
            </a:r>
            <a:r>
              <a:rPr lang="en-US" sz="2400" dirty="0">
                <a:latin typeface="Times New Roman" pitchFamily="18" charset="0"/>
                <a:cs typeface="Times New Roman" pitchFamily="18" charset="0"/>
              </a:rPr>
              <a:t>as a </a:t>
            </a:r>
            <a:r>
              <a:rPr lang="en-US" sz="2400" b="1" i="1" dirty="0">
                <a:solidFill>
                  <a:srgbClr val="0000FF"/>
                </a:solidFill>
                <a:latin typeface="Times New Roman" pitchFamily="18" charset="0"/>
                <a:cs typeface="Times New Roman" pitchFamily="18" charset="0"/>
              </a:rPr>
              <a:t>default condition</a:t>
            </a:r>
            <a:r>
              <a:rPr lang="en-US" sz="2400" dirty="0">
                <a:latin typeface="Times New Roman" pitchFamily="18" charset="0"/>
                <a:cs typeface="Times New Roman" pitchFamily="18" charset="0"/>
              </a:rPr>
              <a:t>; that is, if all other conditional tests fail, then the </a:t>
            </a:r>
            <a:r>
              <a:rPr lang="en-US" sz="2400" b="1" i="1" dirty="0">
                <a:solidFill>
                  <a:srgbClr val="0000FF"/>
                </a:solidFill>
                <a:latin typeface="Times New Roman" pitchFamily="18" charset="0"/>
                <a:cs typeface="Times New Roman" pitchFamily="18" charset="0"/>
              </a:rPr>
              <a:t>last else statement is performed</a:t>
            </a:r>
            <a:r>
              <a:rPr lang="en-US" sz="2400" dirty="0">
                <a:solidFill>
                  <a:srgbClr val="0000FF"/>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there is </a:t>
            </a:r>
            <a:r>
              <a:rPr lang="en-US" sz="2400" b="1" i="1" dirty="0">
                <a:solidFill>
                  <a:srgbClr val="0000FF"/>
                </a:solidFill>
                <a:latin typeface="Times New Roman" pitchFamily="18" charset="0"/>
                <a:cs typeface="Times New Roman" pitchFamily="18" charset="0"/>
              </a:rPr>
              <a:t>no final else </a:t>
            </a:r>
            <a:r>
              <a:rPr lang="en-US" sz="2400" dirty="0">
                <a:latin typeface="Times New Roman" pitchFamily="18" charset="0"/>
                <a:cs typeface="Times New Roman" pitchFamily="18" charset="0"/>
              </a:rPr>
              <a:t>and </a:t>
            </a:r>
            <a:r>
              <a:rPr lang="en-US" sz="2400" b="1" i="1" dirty="0">
                <a:solidFill>
                  <a:srgbClr val="0000FF"/>
                </a:solidFill>
                <a:latin typeface="Times New Roman" pitchFamily="18" charset="0"/>
                <a:cs typeface="Times New Roman" pitchFamily="18" charset="0"/>
              </a:rPr>
              <a:t>all other conditions are false</a:t>
            </a:r>
            <a:r>
              <a:rPr lang="en-US" sz="2400" dirty="0">
                <a:latin typeface="Times New Roman" pitchFamily="18" charset="0"/>
                <a:cs typeface="Times New Roman" pitchFamily="18" charset="0"/>
              </a:rPr>
              <a:t>, then </a:t>
            </a:r>
            <a:r>
              <a:rPr lang="en-US" sz="2400" b="1" i="1" dirty="0">
                <a:solidFill>
                  <a:srgbClr val="D60093"/>
                </a:solidFill>
                <a:latin typeface="Times New Roman" pitchFamily="18" charset="0"/>
                <a:cs typeface="Times New Roman" pitchFamily="18" charset="0"/>
              </a:rPr>
              <a:t>no action will take place</a:t>
            </a:r>
            <a:r>
              <a:rPr lang="en-US" sz="2400" b="1" i="1" dirty="0" smtClean="0">
                <a:latin typeface="Times New Roman" pitchFamily="18" charset="0"/>
                <a:cs typeface="Times New Roman" pitchFamily="18" charset="0"/>
              </a:rPr>
              <a:t>.</a:t>
            </a:r>
            <a:endParaRPr lang="en-US" sz="2400" b="1" i="1" dirty="0">
              <a:latin typeface="Times New Roman" pitchFamily="18" charset="0"/>
              <a:cs typeface="Times New Roman" pitchFamily="18" charset="0"/>
            </a:endParaRPr>
          </a:p>
        </p:txBody>
      </p:sp>
    </p:spTree>
    <p:extLst>
      <p:ext uri="{BB962C8B-B14F-4D97-AF65-F5344CB8AC3E}">
        <p14:creationId xmlns:p14="http://schemas.microsoft.com/office/powerpoint/2010/main" val="7894196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3200" b="1" dirty="0">
                <a:solidFill>
                  <a:srgbClr val="0000FF"/>
                </a:solidFill>
                <a:latin typeface="Times New Roman" pitchFamily="18" charset="0"/>
                <a:cs typeface="Times New Roman" pitchFamily="18" charset="0"/>
              </a:rPr>
              <a:t>Example 1</a:t>
            </a:r>
          </a:p>
        </p:txBody>
      </p:sp>
      <p:sp>
        <p:nvSpPr>
          <p:cNvPr id="3" name="Content Placeholder 2"/>
          <p:cNvSpPr>
            <a:spLocks noGrp="1"/>
          </p:cNvSpPr>
          <p:nvPr>
            <p:ph idx="1"/>
          </p:nvPr>
        </p:nvSpPr>
        <p:spPr>
          <a:xfrm>
            <a:off x="116114" y="420914"/>
            <a:ext cx="12075886" cy="6437086"/>
          </a:xfrm>
        </p:spPr>
        <p:txBody>
          <a:bodyPr>
            <a:noAutofit/>
          </a:bodyPr>
          <a:lstStyle/>
          <a:p>
            <a:pPr marL="0" indent="0" algn="just">
              <a:lnSpc>
                <a:spcPct val="160000"/>
              </a:lnSpc>
              <a:spcBef>
                <a:spcPts val="0"/>
              </a:spcBef>
              <a:buNone/>
            </a:pPr>
            <a:r>
              <a:rPr lang="en-US" sz="2600" dirty="0">
                <a:latin typeface="Times New Roman" pitchFamily="18" charset="0"/>
                <a:cs typeface="Times New Roman" pitchFamily="18" charset="0"/>
              </a:rPr>
              <a:t>//Program to display Positive, Negative or Zero </a:t>
            </a:r>
            <a:r>
              <a:rPr lang="en-US" sz="2600" dirty="0" smtClean="0">
                <a:latin typeface="Times New Roman" pitchFamily="18" charset="0"/>
                <a:cs typeface="Times New Roman" pitchFamily="18" charset="0"/>
              </a:rPr>
              <a:t>after accepting </a:t>
            </a:r>
            <a:r>
              <a:rPr lang="en-US" sz="2600" dirty="0">
                <a:latin typeface="Times New Roman" pitchFamily="18" charset="0"/>
                <a:cs typeface="Times New Roman" pitchFamily="18" charset="0"/>
              </a:rPr>
              <a:t>n number of inputs from the user</a:t>
            </a:r>
          </a:p>
          <a:p>
            <a:pPr marL="0" indent="0" algn="just">
              <a:lnSpc>
                <a:spcPct val="160000"/>
              </a:lnSpc>
              <a:spcBef>
                <a:spcPts val="0"/>
              </a:spcBef>
              <a:buNone/>
            </a:pPr>
            <a:r>
              <a:rPr lang="en-US" sz="2600" dirty="0">
                <a:latin typeface="Times New Roman" pitchFamily="18" charset="0"/>
                <a:cs typeface="Times New Roman" pitchFamily="18" charset="0"/>
              </a:rPr>
              <a:t>import </a:t>
            </a:r>
            <a:r>
              <a:rPr lang="en-US" sz="2600" dirty="0" err="1">
                <a:latin typeface="Times New Roman" pitchFamily="18" charset="0"/>
                <a:cs typeface="Times New Roman" pitchFamily="18" charset="0"/>
              </a:rPr>
              <a:t>javax.swing.JOptionPane</a:t>
            </a:r>
            <a:r>
              <a:rPr lang="en-US" sz="2600" dirty="0">
                <a:latin typeface="Times New Roman" pitchFamily="18" charset="0"/>
                <a:cs typeface="Times New Roman" pitchFamily="18" charset="0"/>
              </a:rPr>
              <a:t>;</a:t>
            </a:r>
          </a:p>
          <a:p>
            <a:pPr marL="0" indent="0" algn="just">
              <a:lnSpc>
                <a:spcPct val="160000"/>
              </a:lnSpc>
              <a:spcBef>
                <a:spcPts val="0"/>
              </a:spcBef>
              <a:buNone/>
            </a:pPr>
            <a:r>
              <a:rPr lang="en-US" sz="2600" dirty="0">
                <a:latin typeface="Times New Roman" pitchFamily="18" charset="0"/>
                <a:cs typeface="Times New Roman" pitchFamily="18" charset="0"/>
              </a:rPr>
              <a:t>public class IfElseIfExample3 {</a:t>
            </a:r>
          </a:p>
          <a:p>
            <a:pPr marL="0" indent="0" algn="just">
              <a:lnSpc>
                <a:spcPct val="160000"/>
              </a:lnSpc>
              <a:spcBef>
                <a:spcPts val="0"/>
              </a:spcBef>
              <a:buNone/>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a:t>
            </a:r>
          </a:p>
          <a:p>
            <a:pPr marL="0" indent="0" algn="just">
              <a:lnSpc>
                <a:spcPct val="160000"/>
              </a:lnSpc>
              <a:spcBef>
                <a:spcPts val="0"/>
              </a:spcBef>
              <a:buNone/>
            </a:pPr>
            <a:r>
              <a:rPr lang="en-US" sz="2600" dirty="0">
                <a:latin typeface="Times New Roman" pitchFamily="18" charset="0"/>
                <a:cs typeface="Times New Roman" pitchFamily="18" charset="0"/>
              </a:rPr>
              <a:t>    String Number;</a:t>
            </a:r>
          </a:p>
          <a:p>
            <a:pPr marL="0" indent="0" algn="just">
              <a:lnSpc>
                <a:spcPct val="16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n;</a:t>
            </a:r>
          </a:p>
          <a:p>
            <a:pPr marL="0" indent="0" algn="just">
              <a:lnSpc>
                <a:spcPct val="160000"/>
              </a:lnSpc>
              <a:spcBef>
                <a:spcPts val="0"/>
              </a:spcBef>
              <a:buNone/>
            </a:pPr>
            <a:r>
              <a:rPr lang="en-US" sz="2600" dirty="0">
                <a:latin typeface="Times New Roman" pitchFamily="18" charset="0"/>
                <a:cs typeface="Times New Roman" pitchFamily="18" charset="0"/>
              </a:rPr>
              <a:t>    Number=</a:t>
            </a:r>
            <a:r>
              <a:rPr lang="en-US" sz="2600" dirty="0" err="1">
                <a:latin typeface="Times New Roman" pitchFamily="18" charset="0"/>
                <a:cs typeface="Times New Roman" pitchFamily="18" charset="0"/>
              </a:rPr>
              <a:t>JOptionPane.showInputDialog</a:t>
            </a:r>
            <a:r>
              <a:rPr lang="en-US" sz="2600" dirty="0">
                <a:latin typeface="Times New Roman" pitchFamily="18" charset="0"/>
                <a:cs typeface="Times New Roman" pitchFamily="18" charset="0"/>
              </a:rPr>
              <a:t>("Enter the Number n");</a:t>
            </a:r>
          </a:p>
          <a:p>
            <a:pPr marL="0" indent="0" algn="just">
              <a:lnSpc>
                <a:spcPct val="160000"/>
              </a:lnSpc>
              <a:spcBef>
                <a:spcPts val="0"/>
              </a:spcBef>
              <a:buNone/>
            </a:pPr>
            <a:r>
              <a:rPr lang="en-US" sz="2600" dirty="0">
                <a:latin typeface="Times New Roman" pitchFamily="18" charset="0"/>
                <a:cs typeface="Times New Roman" pitchFamily="18" charset="0"/>
              </a:rPr>
              <a:t>    n=</a:t>
            </a:r>
            <a:r>
              <a:rPr lang="en-US" sz="2600" dirty="0" err="1">
                <a:latin typeface="Times New Roman" pitchFamily="18" charset="0"/>
                <a:cs typeface="Times New Roman" pitchFamily="18" charset="0"/>
              </a:rPr>
              <a:t>Integer.parseInt</a:t>
            </a:r>
            <a:r>
              <a:rPr lang="en-US" sz="2600" dirty="0">
                <a:latin typeface="Times New Roman" pitchFamily="18" charset="0"/>
                <a:cs typeface="Times New Roman" pitchFamily="18" charset="0"/>
              </a:rPr>
              <a:t>(Number);</a:t>
            </a:r>
          </a:p>
          <a:p>
            <a:pPr marL="0" indent="0" algn="just">
              <a:lnSpc>
                <a:spcPct val="160000"/>
              </a:lnSpc>
              <a:spcBef>
                <a:spcPts val="0"/>
              </a:spcBef>
              <a:buNone/>
            </a:pPr>
            <a:r>
              <a:rPr lang="en-US" sz="2600" dirty="0">
                <a:latin typeface="Times New Roman" pitchFamily="18" charset="0"/>
                <a:cs typeface="Times New Roman" pitchFamily="18" charset="0"/>
              </a:rPr>
              <a:t>    if(n&gt;0) {</a:t>
            </a:r>
          </a:p>
          <a:p>
            <a:pPr marL="0" indent="0" algn="just">
              <a:lnSpc>
                <a:spcPct val="160000"/>
              </a:lnSpc>
              <a:spcBef>
                <a:spcPts val="0"/>
              </a:spcBef>
              <a:buNone/>
            </a:pP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155</a:t>
            </a:fld>
            <a:endParaRPr lang="en-US"/>
          </a:p>
        </p:txBody>
      </p:sp>
    </p:spTree>
    <p:extLst>
      <p:ext uri="{BB962C8B-B14F-4D97-AF65-F5344CB8AC3E}">
        <p14:creationId xmlns:p14="http://schemas.microsoft.com/office/powerpoint/2010/main" val="312687661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solidFill>
                  <a:srgbClr val="0000FF"/>
                </a:solidFill>
                <a:latin typeface="Times New Roman" pitchFamily="18" charset="0"/>
                <a:cs typeface="Times New Roman" pitchFamily="18" charset="0"/>
              </a:rPr>
              <a:t>Example </a:t>
            </a:r>
            <a:r>
              <a:rPr lang="en-US" sz="2800" b="1" dirty="0" smtClean="0">
                <a:solidFill>
                  <a:srgbClr val="0000FF"/>
                </a:solidFill>
                <a:latin typeface="Times New Roman" pitchFamily="18" charset="0"/>
                <a:cs typeface="Times New Roman" pitchFamily="18" charset="0"/>
              </a:rPr>
              <a:t>1 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16114" y="304800"/>
            <a:ext cx="12075886" cy="6553200"/>
          </a:xfrm>
        </p:spPr>
        <p:txBody>
          <a:bodyPr>
            <a:noAutofit/>
          </a:bodyPr>
          <a:lstStyle/>
          <a:p>
            <a:pPr marL="0" indent="0" algn="just">
              <a:lnSpc>
                <a:spcPct val="160000"/>
              </a:lnSpc>
              <a:spcBef>
                <a:spcPts val="0"/>
              </a:spcBef>
              <a:buNone/>
            </a:pPr>
            <a:r>
              <a:rPr lang="en-US" sz="2700" dirty="0" err="1">
                <a:latin typeface="Times New Roman" pitchFamily="18" charset="0"/>
                <a:cs typeface="Times New Roman" pitchFamily="18" charset="0"/>
              </a:rPr>
              <a:t>System.out.println</a:t>
            </a:r>
            <a:r>
              <a:rPr lang="en-US" sz="2700" dirty="0">
                <a:latin typeface="Times New Roman" pitchFamily="18" charset="0"/>
                <a:cs typeface="Times New Roman" pitchFamily="18" charset="0"/>
              </a:rPr>
              <a:t>("The number n is Positive");</a:t>
            </a:r>
          </a:p>
          <a:p>
            <a:pPr marL="0" indent="0" algn="just">
              <a:lnSpc>
                <a:spcPct val="160000"/>
              </a:lnSpc>
              <a:spcBef>
                <a:spcPts val="0"/>
              </a:spcBef>
              <a:buNone/>
            </a:pPr>
            <a:r>
              <a:rPr lang="en-US" sz="2700" dirty="0">
                <a:latin typeface="Times New Roman" pitchFamily="18" charset="0"/>
                <a:cs typeface="Times New Roman" pitchFamily="18" charset="0"/>
              </a:rPr>
              <a:t>            }</a:t>
            </a:r>
          </a:p>
          <a:p>
            <a:pPr marL="0" indent="0" algn="just">
              <a:lnSpc>
                <a:spcPct val="160000"/>
              </a:lnSpc>
              <a:spcBef>
                <a:spcPts val="0"/>
              </a:spcBef>
              <a:buNone/>
            </a:pPr>
            <a:r>
              <a:rPr lang="en-US" sz="2700" dirty="0">
                <a:latin typeface="Times New Roman" pitchFamily="18" charset="0"/>
                <a:cs typeface="Times New Roman" pitchFamily="18" charset="0"/>
              </a:rPr>
              <a:t> else if (n &lt; 0) {</a:t>
            </a:r>
          </a:p>
          <a:p>
            <a:pPr marL="0" indent="0" algn="just">
              <a:lnSpc>
                <a:spcPct val="160000"/>
              </a:lnSpc>
              <a:spcBef>
                <a:spcPts val="0"/>
              </a:spcBef>
              <a:buNone/>
            </a:pP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System.out.println</a:t>
            </a:r>
            <a:r>
              <a:rPr lang="en-US" sz="2700" dirty="0">
                <a:latin typeface="Times New Roman" pitchFamily="18" charset="0"/>
                <a:cs typeface="Times New Roman" pitchFamily="18" charset="0"/>
              </a:rPr>
              <a:t>("The number n is Negative");</a:t>
            </a:r>
          </a:p>
          <a:p>
            <a:pPr marL="0" indent="0" algn="just">
              <a:lnSpc>
                <a:spcPct val="160000"/>
              </a:lnSpc>
              <a:spcBef>
                <a:spcPts val="0"/>
              </a:spcBef>
              <a:buNone/>
            </a:pPr>
            <a:r>
              <a:rPr lang="en-US" sz="2700" dirty="0">
                <a:latin typeface="Times New Roman" pitchFamily="18" charset="0"/>
                <a:cs typeface="Times New Roman" pitchFamily="18" charset="0"/>
              </a:rPr>
              <a:t>            }</a:t>
            </a:r>
          </a:p>
          <a:p>
            <a:pPr marL="0" indent="0" algn="just">
              <a:lnSpc>
                <a:spcPct val="160000"/>
              </a:lnSpc>
              <a:spcBef>
                <a:spcPts val="0"/>
              </a:spcBef>
              <a:buNone/>
            </a:pPr>
            <a:r>
              <a:rPr lang="en-US" sz="2700" dirty="0">
                <a:latin typeface="Times New Roman" pitchFamily="18" charset="0"/>
                <a:cs typeface="Times New Roman" pitchFamily="18" charset="0"/>
              </a:rPr>
              <a:t> else{</a:t>
            </a:r>
          </a:p>
          <a:p>
            <a:pPr marL="0" indent="0" algn="just">
              <a:lnSpc>
                <a:spcPct val="160000"/>
              </a:lnSpc>
              <a:spcBef>
                <a:spcPts val="0"/>
              </a:spcBef>
              <a:buNone/>
            </a:pP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System.out.println</a:t>
            </a:r>
            <a:r>
              <a:rPr lang="en-US" sz="2700" dirty="0">
                <a:latin typeface="Times New Roman" pitchFamily="18" charset="0"/>
                <a:cs typeface="Times New Roman" pitchFamily="18" charset="0"/>
              </a:rPr>
              <a:t>("The number n is Zero");</a:t>
            </a:r>
          </a:p>
          <a:p>
            <a:pPr marL="0" indent="0" algn="just">
              <a:lnSpc>
                <a:spcPct val="160000"/>
              </a:lnSpc>
              <a:spcBef>
                <a:spcPts val="0"/>
              </a:spcBef>
              <a:buNone/>
            </a:pPr>
            <a:r>
              <a:rPr lang="en-US" sz="2700" dirty="0">
                <a:latin typeface="Times New Roman" pitchFamily="18" charset="0"/>
                <a:cs typeface="Times New Roman" pitchFamily="18" charset="0"/>
              </a:rPr>
              <a:t>            }</a:t>
            </a:r>
          </a:p>
          <a:p>
            <a:pPr marL="0" indent="0" algn="just">
              <a:lnSpc>
                <a:spcPct val="160000"/>
              </a:lnSpc>
              <a:spcBef>
                <a:spcPts val="0"/>
              </a:spcBef>
              <a:buNone/>
            </a:pPr>
            <a:r>
              <a:rPr lang="en-US" sz="2700" dirty="0">
                <a:latin typeface="Times New Roman" pitchFamily="18" charset="0"/>
                <a:cs typeface="Times New Roman" pitchFamily="18" charset="0"/>
              </a:rPr>
              <a:t>    }</a:t>
            </a:r>
          </a:p>
          <a:p>
            <a:pPr marL="0" indent="0" algn="just">
              <a:lnSpc>
                <a:spcPct val="160000"/>
              </a:lnSpc>
              <a:spcBef>
                <a:spcPts val="0"/>
              </a:spcBef>
              <a:buNone/>
            </a:pPr>
            <a:r>
              <a:rPr lang="en-US" sz="27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156</a:t>
            </a:fld>
            <a:endParaRPr lang="en-US"/>
          </a:p>
        </p:txBody>
      </p:sp>
    </p:spTree>
    <p:extLst>
      <p:ext uri="{BB962C8B-B14F-4D97-AF65-F5344CB8AC3E}">
        <p14:creationId xmlns:p14="http://schemas.microsoft.com/office/powerpoint/2010/main" val="33277026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3200" b="1" dirty="0">
                <a:solidFill>
                  <a:srgbClr val="0000FF"/>
                </a:solidFill>
                <a:latin typeface="Times New Roman" pitchFamily="18" charset="0"/>
                <a:cs typeface="Times New Roman" pitchFamily="18" charset="0"/>
              </a:rPr>
              <a:t>Exercise</a:t>
            </a:r>
          </a:p>
        </p:txBody>
      </p:sp>
      <p:sp>
        <p:nvSpPr>
          <p:cNvPr id="3" name="Content Placeholder 2"/>
          <p:cNvSpPr>
            <a:spLocks noGrp="1"/>
          </p:cNvSpPr>
          <p:nvPr>
            <p:ph idx="1"/>
          </p:nvPr>
        </p:nvSpPr>
        <p:spPr>
          <a:xfrm>
            <a:off x="246743" y="304800"/>
            <a:ext cx="11814628" cy="6553200"/>
          </a:xfrm>
        </p:spPr>
        <p:txBody>
          <a:bodyPr>
            <a:normAutofit lnSpcReduction="10000"/>
          </a:bodyPr>
          <a:lstStyle/>
          <a:p>
            <a:pPr marL="514350" indent="-514350" algn="just">
              <a:buAutoNum type="arabicPeriod"/>
            </a:pPr>
            <a:r>
              <a:rPr lang="en-US" sz="2400" dirty="0">
                <a:latin typeface="Times New Roman" pitchFamily="18" charset="0"/>
                <a:cs typeface="Times New Roman" pitchFamily="18" charset="0"/>
              </a:rPr>
              <a:t>Write Java Program based on the following input and output information to illustrate if---else—if ladder.</a:t>
            </a:r>
          </a:p>
          <a:p>
            <a:pPr algn="just">
              <a:buFont typeface="Arial" charset="0"/>
              <a:buNone/>
            </a:pPr>
            <a:r>
              <a:rPr lang="en-US" sz="2400" b="1" dirty="0">
                <a:latin typeface="Times New Roman" pitchFamily="18" charset="0"/>
                <a:cs typeface="Times New Roman" pitchFamily="18" charset="0"/>
              </a:rPr>
              <a:t>	</a:t>
            </a:r>
            <a:r>
              <a:rPr lang="en-US" sz="2400" b="1" u="sng" dirty="0">
                <a:latin typeface="Times New Roman" pitchFamily="18" charset="0"/>
                <a:cs typeface="Times New Roman" pitchFamily="18" charset="0"/>
              </a:rPr>
              <a:t>Input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Output</a:t>
            </a:r>
            <a:endParaRPr lang="en-US" sz="2400" b="1" u="sng" dirty="0">
              <a:latin typeface="Times New Roman" pitchFamily="18" charset="0"/>
              <a:cs typeface="Times New Roman" pitchFamily="18" charset="0"/>
            </a:endParaRPr>
          </a:p>
          <a:p>
            <a:pPr algn="just">
              <a:buFont typeface="Arial" charset="0"/>
              <a:buNone/>
            </a:pPr>
            <a:r>
              <a:rPr lang="en-US" sz="2400" dirty="0">
                <a:latin typeface="Times New Roman" pitchFamily="18" charset="0"/>
                <a:cs typeface="Times New Roman" pitchFamily="18" charset="0"/>
              </a:rPr>
              <a:t>	(marks&gt;=90)  and  (marks&lt;=100)			  	  </a:t>
            </a:r>
            <a:r>
              <a:rPr lang="en-US" sz="2400" dirty="0" smtClean="0">
                <a:latin typeface="Times New Roman" pitchFamily="18" charset="0"/>
                <a:cs typeface="Times New Roman" pitchFamily="18" charset="0"/>
              </a:rPr>
              <a:t>	   A</a:t>
            </a:r>
            <a:endParaRPr lang="en-US" sz="2400" dirty="0">
              <a:latin typeface="Times New Roman" pitchFamily="18" charset="0"/>
              <a:cs typeface="Times New Roman" pitchFamily="18" charset="0"/>
            </a:endParaRPr>
          </a:p>
          <a:p>
            <a:pPr algn="just">
              <a:buFont typeface="Arial" charset="0"/>
              <a:buNone/>
            </a:pPr>
            <a:r>
              <a:rPr lang="en-US" sz="2400" dirty="0">
                <a:latin typeface="Times New Roman" pitchFamily="18" charset="0"/>
                <a:cs typeface="Times New Roman" pitchFamily="18" charset="0"/>
              </a:rPr>
              <a:t>	(marks&gt;=80) and (marks&lt;90)				  	   B</a:t>
            </a:r>
          </a:p>
          <a:p>
            <a:pPr algn="just">
              <a:buFont typeface="Arial" charset="0"/>
              <a:buNone/>
            </a:pPr>
            <a:r>
              <a:rPr lang="en-US" sz="2400" dirty="0">
                <a:latin typeface="Times New Roman" pitchFamily="18" charset="0"/>
                <a:cs typeface="Times New Roman" pitchFamily="18" charset="0"/>
              </a:rPr>
              <a:t>	(marks&gt;=70)and (marks&lt;80)				   	   C</a:t>
            </a:r>
          </a:p>
          <a:p>
            <a:pPr algn="just">
              <a:buFont typeface="Arial" charset="0"/>
              <a:buNone/>
            </a:pPr>
            <a:r>
              <a:rPr lang="en-US" sz="2400" dirty="0">
                <a:latin typeface="Times New Roman" pitchFamily="18" charset="0"/>
                <a:cs typeface="Times New Roman" pitchFamily="18" charset="0"/>
              </a:rPr>
              <a:t>	(marks&gt;=60)and (marks&lt;70)				   	   D</a:t>
            </a:r>
          </a:p>
          <a:p>
            <a:pPr algn="just">
              <a:buFont typeface="Arial" charset="0"/>
              <a:buNone/>
            </a:pPr>
            <a:r>
              <a:rPr lang="en-US" sz="2400" dirty="0">
                <a:latin typeface="Times New Roman" pitchFamily="18" charset="0"/>
                <a:cs typeface="Times New Roman" pitchFamily="18" charset="0"/>
              </a:rPr>
              <a:t>	(marks&gt;=30) and (marks&lt;60)				   	   F</a:t>
            </a:r>
          </a:p>
          <a:p>
            <a:pPr algn="just">
              <a:buFont typeface="Arial" charset="0"/>
              <a:buNone/>
            </a:pPr>
            <a:r>
              <a:rPr lang="en-US" sz="2400" dirty="0">
                <a:latin typeface="Times New Roman" pitchFamily="18" charset="0"/>
                <a:cs typeface="Times New Roman" pitchFamily="18" charset="0"/>
              </a:rPr>
              <a:t>	Otherwise 						  	</a:t>
            </a:r>
            <a:r>
              <a:rPr lang="en-US" sz="2400" dirty="0" smtClean="0">
                <a:latin typeface="Times New Roman" pitchFamily="18" charset="0"/>
                <a:cs typeface="Times New Roman" pitchFamily="18" charset="0"/>
              </a:rPr>
              <a:t>	  NG</a:t>
            </a:r>
            <a:endParaRPr lang="en-US" sz="2400" dirty="0">
              <a:latin typeface="Times New Roman" pitchFamily="18" charset="0"/>
              <a:cs typeface="Times New Roman" pitchFamily="18" charset="0"/>
            </a:endParaRPr>
          </a:p>
          <a:p>
            <a:pPr marL="398463" indent="-398463" algn="just">
              <a:spcBef>
                <a:spcPts val="0"/>
              </a:spcBef>
              <a:buNone/>
              <a:defRPr/>
            </a:pPr>
            <a:r>
              <a:rPr lang="en-US" sz="2400" dirty="0">
                <a:latin typeface="Times New Roman" pitchFamily="18" charset="0"/>
                <a:cs typeface="Times New Roman" pitchFamily="18" charset="0"/>
              </a:rPr>
              <a:t>2. Write C++ program that performs the following input and output operation .			</a:t>
            </a:r>
          </a:p>
          <a:p>
            <a:pPr marL="0" indent="0" algn="just">
              <a:spcBef>
                <a:spcPts val="0"/>
              </a:spcBef>
              <a:buNone/>
              <a:defRPr/>
            </a:pPr>
            <a:r>
              <a:rPr lang="en-US" sz="2400" dirty="0">
                <a:latin typeface="Times New Roman" pitchFamily="18" charset="0"/>
                <a:cs typeface="Times New Roman" pitchFamily="18" charset="0"/>
              </a:rPr>
              <a:t> 	</a:t>
            </a:r>
            <a:r>
              <a:rPr lang="en-US" sz="2400" b="1" u="sng" dirty="0">
                <a:latin typeface="Times New Roman" pitchFamily="18" charset="0"/>
                <a:cs typeface="Times New Roman" pitchFamily="18" charset="0"/>
              </a:rPr>
              <a:t>Input</a:t>
            </a:r>
            <a:r>
              <a:rPr lang="en-US" sz="2400" dirty="0">
                <a:latin typeface="Times New Roman" pitchFamily="18" charset="0"/>
                <a:cs typeface="Times New Roman" pitchFamily="18" charset="0"/>
              </a:rPr>
              <a:t>				</a:t>
            </a:r>
            <a:r>
              <a:rPr lang="en-US" sz="2400" b="1" u="sng" dirty="0">
                <a:latin typeface="Times New Roman" pitchFamily="18" charset="0"/>
                <a:cs typeface="Times New Roman" pitchFamily="18" charset="0"/>
              </a:rPr>
              <a:t>Output</a:t>
            </a:r>
          </a:p>
          <a:p>
            <a:pPr marL="514350" indent="-514350" algn="just">
              <a:spcBef>
                <a:spcPts val="0"/>
              </a:spcBef>
              <a:buNone/>
              <a:defRPr/>
            </a:pPr>
            <a:r>
              <a:rPr lang="en-US" sz="2400" b="1" dirty="0">
                <a:latin typeface="Times New Roman" pitchFamily="18" charset="0"/>
                <a:cs typeface="Times New Roman" pitchFamily="18" charset="0"/>
              </a:rPr>
              <a:t>		A				Excellent</a:t>
            </a:r>
          </a:p>
          <a:p>
            <a:pPr marL="514350" indent="-514350" algn="just">
              <a:spcBef>
                <a:spcPts val="0"/>
              </a:spcBef>
              <a:buNone/>
              <a:defRPr/>
            </a:pPr>
            <a:r>
              <a:rPr lang="en-US" sz="2400" b="1" dirty="0">
                <a:latin typeface="Times New Roman" pitchFamily="18" charset="0"/>
                <a:cs typeface="Times New Roman" pitchFamily="18" charset="0"/>
              </a:rPr>
              <a:t>		B				Very Good</a:t>
            </a:r>
          </a:p>
          <a:p>
            <a:pPr marL="514350" indent="-514350" algn="just">
              <a:spcBef>
                <a:spcPts val="0"/>
              </a:spcBef>
              <a:buNone/>
              <a:defRPr/>
            </a:pPr>
            <a:r>
              <a:rPr lang="en-US" sz="2400" b="1" dirty="0">
                <a:latin typeface="Times New Roman" pitchFamily="18" charset="0"/>
                <a:cs typeface="Times New Roman" pitchFamily="18" charset="0"/>
              </a:rPr>
              <a:t>		C				Satisfactory		  </a:t>
            </a:r>
          </a:p>
          <a:p>
            <a:pPr marL="514350" indent="-514350" algn="just">
              <a:spcBef>
                <a:spcPts val="0"/>
              </a:spcBef>
              <a:buNone/>
              <a:defRPr/>
            </a:pPr>
            <a:r>
              <a:rPr lang="en-US" sz="2400" b="1" dirty="0">
                <a:latin typeface="Times New Roman" pitchFamily="18" charset="0"/>
                <a:cs typeface="Times New Roman" pitchFamily="18" charset="0"/>
              </a:rPr>
              <a:t>		D				Not Satisfactory</a:t>
            </a:r>
          </a:p>
          <a:p>
            <a:pPr marL="514350" indent="-514350" algn="just">
              <a:spcBef>
                <a:spcPts val="0"/>
              </a:spcBef>
              <a:buNone/>
              <a:defRPr/>
            </a:pPr>
            <a:r>
              <a:rPr lang="en-US" sz="2400" b="1" dirty="0">
                <a:latin typeface="Times New Roman" pitchFamily="18" charset="0"/>
                <a:cs typeface="Times New Roman" pitchFamily="18" charset="0"/>
              </a:rPr>
              <a:t>		F 				Fail</a:t>
            </a:r>
          </a:p>
          <a:p>
            <a:pPr marL="514350" indent="-514350" algn="just">
              <a:spcBef>
                <a:spcPts val="0"/>
              </a:spcBef>
              <a:buNone/>
              <a:defRPr/>
            </a:pPr>
            <a:r>
              <a:rPr lang="en-US" sz="2400" b="1" dirty="0">
                <a:latin typeface="Times New Roman" pitchFamily="18" charset="0"/>
                <a:cs typeface="Times New Roman" pitchFamily="18" charset="0"/>
              </a:rPr>
              <a:t>		Otherwise			Invalid Input						</a:t>
            </a:r>
          </a:p>
          <a:p>
            <a:pPr marL="0" indent="0">
              <a:buNone/>
            </a:pPr>
            <a:endParaRPr lang="en-US" sz="2400" dirty="0"/>
          </a:p>
          <a:p>
            <a:pPr marL="339725" indent="-339725" algn="just">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157</a:t>
            </a:fld>
            <a:endParaRPr lang="en-US"/>
          </a:p>
        </p:txBody>
      </p:sp>
    </p:spTree>
    <p:extLst>
      <p:ext uri="{BB962C8B-B14F-4D97-AF65-F5344CB8AC3E}">
        <p14:creationId xmlns:p14="http://schemas.microsoft.com/office/powerpoint/2010/main" val="76184245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800" b="1" dirty="0">
                <a:solidFill>
                  <a:srgbClr val="0000FF"/>
                </a:solidFill>
                <a:latin typeface="Times New Roman" pitchFamily="18" charset="0"/>
                <a:cs typeface="Times New Roman" pitchFamily="18" charset="0"/>
              </a:rPr>
              <a:t>Dangling-else Problem</a:t>
            </a:r>
          </a:p>
        </p:txBody>
      </p:sp>
      <p:sp>
        <p:nvSpPr>
          <p:cNvPr id="3" name="Content Placeholder 2"/>
          <p:cNvSpPr>
            <a:spLocks noGrp="1"/>
          </p:cNvSpPr>
          <p:nvPr>
            <p:ph idx="1"/>
          </p:nvPr>
        </p:nvSpPr>
        <p:spPr>
          <a:xfrm>
            <a:off x="1" y="304799"/>
            <a:ext cx="12192000" cy="6662058"/>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Java compiler always associates an else with the immediately preceding if unless told to do otherwise by the placement of braces ({ and }).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behavior can lead to what is referred to as the </a:t>
            </a:r>
            <a:r>
              <a:rPr lang="en-US" sz="2600" b="1" i="1" dirty="0">
                <a:solidFill>
                  <a:srgbClr val="D60093"/>
                </a:solidFill>
                <a:latin typeface="Times New Roman" pitchFamily="18" charset="0"/>
                <a:cs typeface="Times New Roman" pitchFamily="18" charset="0"/>
              </a:rPr>
              <a:t>dangling-else problem</a:t>
            </a:r>
            <a:r>
              <a:rPr lang="en-US" sz="2600" dirty="0">
                <a:latin typeface="Times New Roman" pitchFamily="18" charset="0"/>
                <a:cs typeface="Times New Roman" pitchFamily="18" charset="0"/>
              </a:rPr>
              <a:t>. For example, </a:t>
            </a:r>
          </a:p>
          <a:p>
            <a:pPr marL="0" indent="0" algn="just">
              <a:lnSpc>
                <a:spcPct val="150000"/>
              </a:lnSpc>
              <a:spcBef>
                <a:spcPts val="0"/>
              </a:spcBef>
              <a:buNone/>
            </a:pPr>
            <a:r>
              <a:rPr lang="en-US" sz="2600" dirty="0">
                <a:latin typeface="Times New Roman" pitchFamily="18" charset="0"/>
                <a:cs typeface="Times New Roman" pitchFamily="18" charset="0"/>
              </a:rPr>
              <a:t>if ( x &gt; 5 )</a:t>
            </a:r>
          </a:p>
          <a:p>
            <a:pPr marL="0" indent="0" algn="just">
              <a:lnSpc>
                <a:spcPct val="150000"/>
              </a:lnSpc>
              <a:spcBef>
                <a:spcPts val="0"/>
              </a:spcBef>
              <a:buNone/>
            </a:pPr>
            <a:r>
              <a:rPr lang="en-US" sz="2600" dirty="0">
                <a:latin typeface="Times New Roman" pitchFamily="18" charset="0"/>
                <a:cs typeface="Times New Roman" pitchFamily="18" charset="0"/>
              </a:rPr>
              <a:t>if ( y &gt; 5 )</a:t>
            </a:r>
          </a:p>
          <a:p>
            <a:pPr marL="0" indent="0"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"x and y are &gt; 5" );</a:t>
            </a:r>
          </a:p>
          <a:p>
            <a:pPr marL="0" indent="0" algn="just">
              <a:lnSpc>
                <a:spcPct val="150000"/>
              </a:lnSpc>
              <a:spcBef>
                <a:spcPts val="0"/>
              </a:spcBef>
              <a:buNone/>
            </a:pPr>
            <a:r>
              <a:rPr lang="en-US" sz="2600" dirty="0">
                <a:latin typeface="Times New Roman" pitchFamily="18" charset="0"/>
                <a:cs typeface="Times New Roman" pitchFamily="18" charset="0"/>
              </a:rPr>
              <a:t>else</a:t>
            </a:r>
          </a:p>
          <a:p>
            <a:pPr marL="0" indent="0"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"x is &lt;= 5" );</a:t>
            </a:r>
          </a:p>
          <a:p>
            <a:pPr marL="0" indent="0" algn="just">
              <a:lnSpc>
                <a:spcPct val="150000"/>
              </a:lnSpc>
              <a:spcBef>
                <a:spcPts val="0"/>
              </a:spcBef>
              <a:buNone/>
            </a:pPr>
            <a:r>
              <a:rPr lang="en-US" sz="2600" dirty="0">
                <a:latin typeface="Times New Roman" pitchFamily="18" charset="0"/>
                <a:cs typeface="Times New Roman" pitchFamily="18" charset="0"/>
              </a:rPr>
              <a:t>appears to indicate that if x is greater than 5, the nested if statement determines whether y is also greater than 5.</a:t>
            </a: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158</a:t>
            </a:fld>
            <a:endParaRPr lang="en-US"/>
          </a:p>
        </p:txBody>
      </p:sp>
    </p:spTree>
    <p:extLst>
      <p:ext uri="{BB962C8B-B14F-4D97-AF65-F5344CB8AC3E}">
        <p14:creationId xmlns:p14="http://schemas.microsoft.com/office/powerpoint/2010/main" val="260076605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800" b="1" dirty="0">
                <a:solidFill>
                  <a:srgbClr val="0000FF"/>
                </a:solidFill>
                <a:latin typeface="Times New Roman" pitchFamily="18" charset="0"/>
                <a:cs typeface="Times New Roman" pitchFamily="18" charset="0"/>
              </a:rPr>
              <a:t>Dangling-else </a:t>
            </a:r>
            <a:r>
              <a:rPr lang="en-US" sz="2800" b="1" dirty="0" smtClean="0">
                <a:solidFill>
                  <a:srgbClr val="0000FF"/>
                </a:solidFill>
                <a:latin typeface="Times New Roman" pitchFamily="18" charset="0"/>
                <a:cs typeface="Times New Roman" pitchFamily="18" charset="0"/>
              </a:rPr>
              <a:t>Problem 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 y="304799"/>
            <a:ext cx="12192000" cy="6662058"/>
          </a:xfrm>
        </p:spPr>
        <p:txBody>
          <a:bodyPr>
            <a:noAutofit/>
          </a:bodyPr>
          <a:lstStyle/>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If so, the string "x and y are &gt; 5" is output. </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Otherwise, it appears that </a:t>
            </a:r>
            <a:r>
              <a:rPr lang="en-US" sz="2600" b="1" dirty="0" smtClean="0">
                <a:solidFill>
                  <a:srgbClr val="D60093"/>
                </a:solidFill>
                <a:latin typeface="Times New Roman" pitchFamily="18" charset="0"/>
                <a:cs typeface="Times New Roman" pitchFamily="18" charset="0"/>
              </a:rPr>
              <a:t>if x is not greater than 5</a:t>
            </a:r>
            <a:r>
              <a:rPr lang="en-US" sz="2600" dirty="0" smtClean="0">
                <a:latin typeface="Times New Roman" pitchFamily="18" charset="0"/>
                <a:cs typeface="Times New Roman" pitchFamily="18" charset="0"/>
              </a:rPr>
              <a:t>, the else part of the if…else outputs the string "x is &lt;= 5". </a:t>
            </a:r>
          </a:p>
          <a:p>
            <a:pPr algn="just">
              <a:lnSpc>
                <a:spcPct val="150000"/>
              </a:lnSpc>
              <a:spcBef>
                <a:spcPts val="0"/>
              </a:spcBef>
              <a:buFont typeface="Wingdings" pitchFamily="2" charset="2"/>
              <a:buChar char="§"/>
            </a:pPr>
            <a:r>
              <a:rPr lang="en-US" sz="2600" b="1" dirty="0">
                <a:solidFill>
                  <a:srgbClr val="0000FF"/>
                </a:solidFill>
                <a:latin typeface="Times New Roman" pitchFamily="18" charset="0"/>
                <a:cs typeface="Times New Roman" pitchFamily="18" charset="0"/>
              </a:rPr>
              <a:t>Beware!</a:t>
            </a:r>
            <a:r>
              <a:rPr lang="en-US" sz="2600" dirty="0">
                <a:latin typeface="Times New Roman" pitchFamily="18" charset="0"/>
                <a:cs typeface="Times New Roman" pitchFamily="18" charset="0"/>
              </a:rPr>
              <a:t> This </a:t>
            </a:r>
            <a:r>
              <a:rPr lang="en-US" sz="2600" b="1" dirty="0">
                <a:latin typeface="Times New Roman" pitchFamily="18" charset="0"/>
                <a:cs typeface="Times New Roman" pitchFamily="18" charset="0"/>
              </a:rPr>
              <a:t>nested if…else statement does not execute as it appears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compiler actually interprets the statement as </a:t>
            </a:r>
          </a:p>
          <a:p>
            <a:pPr marL="0" indent="0" algn="just">
              <a:lnSpc>
                <a:spcPct val="150000"/>
              </a:lnSpc>
              <a:spcBef>
                <a:spcPts val="0"/>
              </a:spcBef>
              <a:buNone/>
            </a:pPr>
            <a:r>
              <a:rPr lang="en-US" sz="2600" dirty="0">
                <a:latin typeface="Times New Roman" pitchFamily="18" charset="0"/>
                <a:cs typeface="Times New Roman" pitchFamily="18" charset="0"/>
              </a:rPr>
              <a:t>if ( x &gt; 5 )</a:t>
            </a:r>
          </a:p>
          <a:p>
            <a:pPr marL="0" indent="0" algn="just">
              <a:lnSpc>
                <a:spcPct val="150000"/>
              </a:lnSpc>
              <a:spcBef>
                <a:spcPts val="0"/>
              </a:spcBef>
              <a:buNone/>
            </a:pPr>
            <a:r>
              <a:rPr lang="en-US" sz="2600" dirty="0">
                <a:latin typeface="Times New Roman" pitchFamily="18" charset="0"/>
                <a:cs typeface="Times New Roman" pitchFamily="18" charset="0"/>
              </a:rPr>
              <a:t>if ( y &gt; 5 )</a:t>
            </a:r>
          </a:p>
          <a:p>
            <a:pPr marL="0" indent="0"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"x and y are &gt; 5" );</a:t>
            </a:r>
          </a:p>
          <a:p>
            <a:pPr marL="0" indent="0" algn="just">
              <a:lnSpc>
                <a:spcPct val="150000"/>
              </a:lnSpc>
              <a:spcBef>
                <a:spcPts val="0"/>
              </a:spcBef>
              <a:buNone/>
            </a:pPr>
            <a:r>
              <a:rPr lang="en-US" sz="2600" dirty="0">
                <a:latin typeface="Times New Roman" pitchFamily="18" charset="0"/>
                <a:cs typeface="Times New Roman" pitchFamily="18" charset="0"/>
              </a:rPr>
              <a:t>else</a:t>
            </a:r>
          </a:p>
          <a:p>
            <a:pPr marL="0" indent="0"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"x is &lt;= 5" );</a:t>
            </a:r>
          </a:p>
          <a:p>
            <a:pPr marL="0" indent="0" algn="just">
              <a:lnSpc>
                <a:spcPct val="150000"/>
              </a:lnSpc>
              <a:spcBef>
                <a:spcPts val="0"/>
              </a:spcBef>
              <a:buNone/>
            </a:pPr>
            <a:r>
              <a:rPr lang="en-US" sz="2600" dirty="0">
                <a:latin typeface="Times New Roman" pitchFamily="18" charset="0"/>
                <a:cs typeface="Times New Roman" pitchFamily="18" charset="0"/>
              </a:rPr>
              <a:t>in which the body of the first if is a nested if…else. </a:t>
            </a: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159</a:t>
            </a:fld>
            <a:endParaRPr lang="en-US"/>
          </a:p>
        </p:txBody>
      </p:sp>
    </p:spTree>
    <p:extLst>
      <p:ext uri="{BB962C8B-B14F-4D97-AF65-F5344CB8AC3E}">
        <p14:creationId xmlns:p14="http://schemas.microsoft.com/office/powerpoint/2010/main" val="685073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1" y="261257"/>
            <a:ext cx="12192000" cy="6596743"/>
          </a:xfrm>
        </p:spPr>
        <p:txBody>
          <a:bodyPr>
            <a:norm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In fact, at least one implementation stores </a:t>
            </a:r>
            <a:r>
              <a:rPr lang="en-US" b="1" dirty="0">
                <a:solidFill>
                  <a:srgbClr val="D60093"/>
                </a:solidFill>
                <a:latin typeface="Times New Roman" pitchFamily="18" charset="0"/>
                <a:cs typeface="Times New Roman" pitchFamily="18" charset="0"/>
              </a:rPr>
              <a:t>bytes and shorts as 32-bit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(rather than 8- and 16-bit) values to </a:t>
            </a:r>
            <a:r>
              <a:rPr lang="en-US" b="1" dirty="0">
                <a:solidFill>
                  <a:srgbClr val="D60093"/>
                </a:solidFill>
                <a:latin typeface="Times New Roman" pitchFamily="18" charset="0"/>
                <a:cs typeface="Times New Roman" pitchFamily="18" charset="0"/>
              </a:rPr>
              <a:t>improve performance</a:t>
            </a:r>
            <a:r>
              <a:rPr lang="en-US" dirty="0">
                <a:latin typeface="Times New Roman" pitchFamily="18" charset="0"/>
                <a:cs typeface="Times New Roman" pitchFamily="18" charset="0"/>
              </a:rPr>
              <a:t>, because </a:t>
            </a:r>
            <a:r>
              <a:rPr lang="en-US" b="1" dirty="0">
                <a:latin typeface="Times New Roman" pitchFamily="18" charset="0"/>
                <a:cs typeface="Times New Roman" pitchFamily="18" charset="0"/>
              </a:rPr>
              <a:t>that is the word size of most computers currently in use</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width</a:t>
            </a:r>
            <a:r>
              <a:rPr lang="en-US" dirty="0">
                <a:latin typeface="Times New Roman" pitchFamily="18" charset="0"/>
                <a:cs typeface="Times New Roman" pitchFamily="18" charset="0"/>
              </a:rPr>
              <a:t> and </a:t>
            </a:r>
            <a:r>
              <a:rPr lang="en-US" b="1" dirty="0">
                <a:solidFill>
                  <a:srgbClr val="FF0000"/>
                </a:solidFill>
                <a:latin typeface="Times New Roman" pitchFamily="18" charset="0"/>
                <a:cs typeface="Times New Roman" pitchFamily="18" charset="0"/>
              </a:rPr>
              <a:t>ranges</a:t>
            </a:r>
            <a:r>
              <a:rPr lang="en-US" dirty="0">
                <a:latin typeface="Times New Roman" pitchFamily="18" charset="0"/>
                <a:cs typeface="Times New Roman" pitchFamily="18" charset="0"/>
              </a:rPr>
              <a:t> of these </a:t>
            </a:r>
            <a:r>
              <a:rPr lang="en-US" b="1" dirty="0">
                <a:latin typeface="Times New Roman" pitchFamily="18" charset="0"/>
                <a:cs typeface="Times New Roman" pitchFamily="18" charset="0"/>
              </a:rPr>
              <a:t>integer types vary widely</a:t>
            </a:r>
            <a:r>
              <a:rPr lang="en-US" dirty="0">
                <a:latin typeface="Times New Roman" pitchFamily="18" charset="0"/>
                <a:cs typeface="Times New Roman" pitchFamily="18" charset="0"/>
              </a:rPr>
              <a:t>, as shown in this table: </a:t>
            </a:r>
            <a:endParaRPr lang="en-US" dirty="0"/>
          </a:p>
        </p:txBody>
      </p:sp>
      <p:sp>
        <p:nvSpPr>
          <p:cNvPr id="4" name="Slide Number Placeholder 3"/>
          <p:cNvSpPr>
            <a:spLocks noGrp="1"/>
          </p:cNvSpPr>
          <p:nvPr>
            <p:ph type="sldNum" sz="quarter" idx="12"/>
          </p:nvPr>
        </p:nvSpPr>
        <p:spPr/>
        <p:txBody>
          <a:bodyPr/>
          <a:lstStyle/>
          <a:p>
            <a:fld id="{1C1376ED-7D7C-4AB7-9AAC-DFA34513ABCF}" type="slidenum">
              <a:rPr lang="en-US" smtClean="0"/>
              <a:t>16</a:t>
            </a:fld>
            <a:endParaRPr lang="en-US"/>
          </a:p>
        </p:txBody>
      </p:sp>
      <p:pic>
        <p:nvPicPr>
          <p:cNvPr id="5" name="Picture 2"/>
          <p:cNvPicPr>
            <a:picLocks noChangeAspect="1" noChangeArrowheads="1"/>
          </p:cNvPicPr>
          <p:nvPr/>
        </p:nvPicPr>
        <p:blipFill>
          <a:blip r:embed="rId2"/>
          <a:srcRect/>
          <a:stretch>
            <a:fillRect/>
          </a:stretch>
        </p:blipFill>
        <p:spPr bwMode="auto">
          <a:xfrm>
            <a:off x="838201" y="3164114"/>
            <a:ext cx="10618110" cy="3592524"/>
          </a:xfrm>
          <a:prstGeom prst="rect">
            <a:avLst/>
          </a:prstGeom>
          <a:noFill/>
          <a:ln w="9525">
            <a:noFill/>
            <a:miter lim="800000"/>
            <a:headEnd/>
            <a:tailEnd/>
          </a:ln>
          <a:effectLst/>
        </p:spPr>
      </p:pic>
    </p:spTree>
    <p:extLst>
      <p:ext uri="{BB962C8B-B14F-4D97-AF65-F5344CB8AC3E}">
        <p14:creationId xmlns:p14="http://schemas.microsoft.com/office/powerpoint/2010/main" val="167130894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800" b="1" dirty="0">
                <a:solidFill>
                  <a:srgbClr val="0000FF"/>
                </a:solidFill>
                <a:latin typeface="Times New Roman" pitchFamily="18" charset="0"/>
                <a:cs typeface="Times New Roman" pitchFamily="18" charset="0"/>
              </a:rPr>
              <a:t>Dangling-else </a:t>
            </a:r>
            <a:r>
              <a:rPr lang="en-US" sz="2800" b="1" dirty="0" smtClean="0">
                <a:solidFill>
                  <a:srgbClr val="0000FF"/>
                </a:solidFill>
                <a:latin typeface="Times New Roman" pitchFamily="18" charset="0"/>
                <a:cs typeface="Times New Roman" pitchFamily="18" charset="0"/>
              </a:rPr>
              <a:t>Problem 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 y="304799"/>
            <a:ext cx="12192000" cy="6662058"/>
          </a:xfrm>
        </p:spPr>
        <p:txBody>
          <a:bodyPr>
            <a:noAutofit/>
          </a:bodyPr>
          <a:lstStyle/>
          <a:p>
            <a:pPr algn="just">
              <a:lnSpc>
                <a:spcPct val="150000"/>
              </a:lnSpc>
              <a:spcBef>
                <a:spcPts val="0"/>
              </a:spcBef>
              <a:buFont typeface="Wingdings" pitchFamily="2" charset="2"/>
              <a:buChar char="Ø"/>
            </a:pPr>
            <a:r>
              <a:rPr lang="en-US" sz="2600" dirty="0" smtClean="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outer if statement </a:t>
            </a:r>
            <a:r>
              <a:rPr lang="en-US" sz="2600" dirty="0">
                <a:latin typeface="Times New Roman" pitchFamily="18" charset="0"/>
                <a:cs typeface="Times New Roman" pitchFamily="18" charset="0"/>
              </a:rPr>
              <a:t>tests whether </a:t>
            </a:r>
            <a:r>
              <a:rPr lang="en-US" sz="2600" b="1" dirty="0">
                <a:latin typeface="Times New Roman" pitchFamily="18" charset="0"/>
                <a:cs typeface="Times New Roman" pitchFamily="18" charset="0"/>
              </a:rPr>
              <a:t>x is greater than 5</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 If so, execution continues by testing whether y is also greater than 5.</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If the </a:t>
            </a:r>
            <a:r>
              <a:rPr lang="en-US" sz="2600" b="1" dirty="0">
                <a:solidFill>
                  <a:srgbClr val="0000FF"/>
                </a:solidFill>
                <a:latin typeface="Times New Roman" pitchFamily="18" charset="0"/>
                <a:cs typeface="Times New Roman" pitchFamily="18" charset="0"/>
              </a:rPr>
              <a:t>second condition is true</a:t>
            </a:r>
            <a:r>
              <a:rPr lang="en-US" sz="2600" dirty="0">
                <a:latin typeface="Times New Roman" pitchFamily="18" charset="0"/>
                <a:cs typeface="Times New Roman" pitchFamily="18" charset="0"/>
              </a:rPr>
              <a:t>, the proper string—"x and y are &gt; 5"—is displayed.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However, if the </a:t>
            </a:r>
            <a:r>
              <a:rPr lang="en-US" sz="2600" b="1" dirty="0">
                <a:latin typeface="Times New Roman" pitchFamily="18" charset="0"/>
                <a:cs typeface="Times New Roman" pitchFamily="18" charset="0"/>
              </a:rPr>
              <a:t>second condition is false</a:t>
            </a:r>
            <a:r>
              <a:rPr lang="en-US" sz="2600" dirty="0">
                <a:latin typeface="Times New Roman" pitchFamily="18" charset="0"/>
                <a:cs typeface="Times New Roman" pitchFamily="18" charset="0"/>
              </a:rPr>
              <a:t>, the string </a:t>
            </a:r>
            <a:r>
              <a:rPr lang="en-US" sz="2600" b="1" dirty="0">
                <a:latin typeface="Times New Roman" pitchFamily="18" charset="0"/>
                <a:cs typeface="Times New Roman" pitchFamily="18" charset="0"/>
              </a:rPr>
              <a:t>"x is &lt;= 5" is displayed, </a:t>
            </a:r>
            <a:r>
              <a:rPr lang="en-US" sz="2600" dirty="0">
                <a:latin typeface="Times New Roman" pitchFamily="18" charset="0"/>
                <a:cs typeface="Times New Roman" pitchFamily="18" charset="0"/>
              </a:rPr>
              <a:t>even though we know that x is greater than 5. </a:t>
            </a:r>
            <a:endParaRPr lang="en-US" sz="26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600" b="1" i="1" dirty="0">
                <a:solidFill>
                  <a:srgbClr val="0000FF"/>
                </a:solidFill>
                <a:latin typeface="Times New Roman" pitchFamily="18" charset="0"/>
                <a:cs typeface="Times New Roman" pitchFamily="18" charset="0"/>
              </a:rPr>
              <a:t>Equally bad</a:t>
            </a:r>
            <a:r>
              <a:rPr lang="en-US" sz="2600" dirty="0">
                <a:latin typeface="Times New Roman" pitchFamily="18" charset="0"/>
                <a:cs typeface="Times New Roman" pitchFamily="18" charset="0"/>
              </a:rPr>
              <a:t>, if the </a:t>
            </a:r>
            <a:r>
              <a:rPr lang="en-US" sz="2600" b="1" i="1" dirty="0">
                <a:latin typeface="Times New Roman" pitchFamily="18" charset="0"/>
                <a:cs typeface="Times New Roman" pitchFamily="18" charset="0"/>
              </a:rPr>
              <a:t>outer if statement’s condition is false</a:t>
            </a:r>
            <a:r>
              <a:rPr lang="en-US" sz="2600" dirty="0">
                <a:latin typeface="Times New Roman" pitchFamily="18" charset="0"/>
                <a:cs typeface="Times New Roman" pitchFamily="18" charset="0"/>
              </a:rPr>
              <a:t>, the </a:t>
            </a:r>
            <a:r>
              <a:rPr lang="en-US" sz="2600" b="1" i="1" dirty="0">
                <a:latin typeface="Times New Roman" pitchFamily="18" charset="0"/>
                <a:cs typeface="Times New Roman" pitchFamily="18" charset="0"/>
              </a:rPr>
              <a:t>inner if…else is skipped and nothing is displayed</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To force the nested if…else statement to execute as it was originally intended, we must write it as follows:</a:t>
            </a:r>
          </a:p>
          <a:p>
            <a:pPr marL="0" indent="0" algn="just">
              <a:lnSpc>
                <a:spcPct val="150000"/>
              </a:lnSpc>
              <a:spcBef>
                <a:spcPts val="0"/>
              </a:spcBef>
              <a:buNone/>
            </a:pPr>
            <a:r>
              <a:rPr lang="en-US" sz="2600" dirty="0">
                <a:latin typeface="Times New Roman" pitchFamily="18" charset="0"/>
                <a:cs typeface="Times New Roman" pitchFamily="18" charset="0"/>
              </a:rPr>
              <a:t>if ( x &gt; 5 ) </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a:latin typeface="Times New Roman" pitchFamily="18" charset="0"/>
                <a:cs typeface="Times New Roman" pitchFamily="18" charset="0"/>
              </a:rPr>
              <a:t>if ( y &gt; 5 )</a:t>
            </a:r>
          </a:p>
          <a:p>
            <a:pPr marL="0" indent="0" algn="just">
              <a:lnSpc>
                <a:spcPct val="150000"/>
              </a:lnSpc>
              <a:spcBef>
                <a:spcPts val="0"/>
              </a:spcBef>
              <a:buNone/>
            </a:pP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160</a:t>
            </a:fld>
            <a:endParaRPr lang="en-US"/>
          </a:p>
        </p:txBody>
      </p:sp>
    </p:spTree>
    <p:extLst>
      <p:ext uri="{BB962C8B-B14F-4D97-AF65-F5344CB8AC3E}">
        <p14:creationId xmlns:p14="http://schemas.microsoft.com/office/powerpoint/2010/main" val="70027478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800" b="1" dirty="0">
                <a:solidFill>
                  <a:srgbClr val="0000FF"/>
                </a:solidFill>
                <a:latin typeface="Times New Roman" pitchFamily="18" charset="0"/>
                <a:cs typeface="Times New Roman" pitchFamily="18" charset="0"/>
              </a:rPr>
              <a:t>Dangling-else </a:t>
            </a:r>
            <a:r>
              <a:rPr lang="en-US" sz="2800" b="1" dirty="0" smtClean="0">
                <a:solidFill>
                  <a:srgbClr val="0000FF"/>
                </a:solidFill>
                <a:latin typeface="Times New Roman" pitchFamily="18" charset="0"/>
                <a:cs typeface="Times New Roman" pitchFamily="18" charset="0"/>
              </a:rPr>
              <a:t>Problem 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 y="304799"/>
            <a:ext cx="12192000" cy="6662058"/>
          </a:xfrm>
        </p:spPr>
        <p:txBody>
          <a:bodyPr>
            <a:noAutofit/>
          </a:bodyPr>
          <a:lstStyle/>
          <a:p>
            <a:pPr algn="just">
              <a:lnSpc>
                <a:spcPct val="150000"/>
              </a:lnSpc>
              <a:spcBef>
                <a:spcPts val="0"/>
              </a:spcBef>
              <a:buFont typeface="Wingdings" pitchFamily="2" charset="2"/>
              <a:buChar char="Ø"/>
            </a:pPr>
            <a:r>
              <a:rPr lang="en-US" dirty="0" err="1" smtClean="0">
                <a:latin typeface="Times New Roman" pitchFamily="18" charset="0"/>
                <a:cs typeface="Times New Roman" pitchFamily="18" charset="0"/>
              </a:rPr>
              <a:t>System.out.println</a:t>
            </a:r>
            <a:r>
              <a:rPr lang="en-US" dirty="0">
                <a:latin typeface="Times New Roman" pitchFamily="18" charset="0"/>
                <a:cs typeface="Times New Roman" pitchFamily="18" charset="0"/>
              </a:rPr>
              <a:t>( "x and y are &gt; 5" );</a:t>
            </a:r>
          </a:p>
          <a:p>
            <a:pPr marL="0" indent="0" algn="just">
              <a:lnSpc>
                <a:spcPct val="150000"/>
              </a:lnSpc>
              <a:spcBef>
                <a:spcPts val="0"/>
              </a:spcBef>
              <a:buNone/>
            </a:pPr>
            <a:r>
              <a:rPr lang="en-US" dirty="0">
                <a:latin typeface="Times New Roman" pitchFamily="18" charset="0"/>
                <a:cs typeface="Times New Roman" pitchFamily="18" charset="0"/>
              </a:rPr>
              <a:t>}</a:t>
            </a:r>
          </a:p>
          <a:p>
            <a:pPr marL="0" indent="0" algn="just">
              <a:lnSpc>
                <a:spcPct val="150000"/>
              </a:lnSpc>
              <a:spcBef>
                <a:spcPts val="0"/>
              </a:spcBef>
              <a:buNone/>
            </a:pPr>
            <a:r>
              <a:rPr lang="en-US" dirty="0">
                <a:latin typeface="Times New Roman" pitchFamily="18" charset="0"/>
                <a:cs typeface="Times New Roman" pitchFamily="18" charset="0"/>
              </a:rPr>
              <a:t>else</a:t>
            </a:r>
          </a:p>
          <a:p>
            <a:pPr marL="0" indent="0"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 "x is &lt;= 5"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braces ({}) indicate to the compiler that the second if statement is in the body of the first if and that the else is associated with the first if.</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following example illustrates the dangling-else problem:</a:t>
            </a: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marL="0" indent="0" algn="just">
              <a:lnSpc>
                <a:spcPct val="150000"/>
              </a:lnSpc>
              <a:spcBef>
                <a:spcPts val="0"/>
              </a:spcBef>
              <a:buNone/>
            </a:pPr>
            <a:endParaRPr lang="en-US" dirty="0" smtClean="0">
              <a:latin typeface="Times New Roman" pitchFamily="18" charset="0"/>
              <a:cs typeface="Times New Roman" pitchFamily="18" charset="0"/>
            </a:endParaRPr>
          </a:p>
          <a:p>
            <a:pPr marL="0" indent="0" algn="just">
              <a:lnSpc>
                <a:spcPct val="150000"/>
              </a:lnSpc>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161</a:t>
            </a:fld>
            <a:endParaRPr lang="en-US"/>
          </a:p>
        </p:txBody>
      </p:sp>
    </p:spTree>
    <p:extLst>
      <p:ext uri="{BB962C8B-B14F-4D97-AF65-F5344CB8AC3E}">
        <p14:creationId xmlns:p14="http://schemas.microsoft.com/office/powerpoint/2010/main" val="107499874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2800" b="1" dirty="0">
                <a:solidFill>
                  <a:srgbClr val="0000FF"/>
                </a:solidFill>
                <a:latin typeface="Times New Roman" pitchFamily="18" charset="0"/>
                <a:cs typeface="Times New Roman" pitchFamily="18" charset="0"/>
              </a:rPr>
              <a:t>Dangling-else </a:t>
            </a:r>
            <a:r>
              <a:rPr lang="en-US" sz="2800" b="1" dirty="0" smtClean="0">
                <a:solidFill>
                  <a:srgbClr val="0000FF"/>
                </a:solidFill>
                <a:latin typeface="Times New Roman" pitchFamily="18" charset="0"/>
                <a:cs typeface="Times New Roman" pitchFamily="18" charset="0"/>
              </a:rPr>
              <a:t>Problem 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 y="228600"/>
            <a:ext cx="12192000" cy="6738257"/>
          </a:xfrm>
        </p:spPr>
        <p:txBody>
          <a:bodyPr>
            <a:noAutofit/>
          </a:bodyPr>
          <a:lstStyle/>
          <a:p>
            <a:pPr marL="0" indent="0">
              <a:lnSpc>
                <a:spcPct val="150000"/>
              </a:lnSpc>
              <a:spcBef>
                <a:spcPts val="0"/>
              </a:spcBef>
              <a:buNone/>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DanglingElseProblem</a:t>
            </a:r>
            <a:r>
              <a:rPr lang="en-US" sz="2600" dirty="0">
                <a:latin typeface="Times New Roman" pitchFamily="18" charset="0"/>
                <a:cs typeface="Times New Roman" pitchFamily="18" charset="0"/>
              </a:rPr>
              <a:t> {</a:t>
            </a:r>
          </a:p>
          <a:p>
            <a:pPr marL="0" indent="0">
              <a:lnSpc>
                <a:spcPct val="150000"/>
              </a:lnSpc>
              <a:spcBef>
                <a:spcPts val="0"/>
              </a:spcBef>
              <a:buNone/>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a:t>
            </a:r>
          </a:p>
          <a:p>
            <a:pPr marL="0" indent="0">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x=4;</a:t>
            </a:r>
          </a:p>
          <a:p>
            <a:pPr marL="0" indent="0">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y=8;</a:t>
            </a:r>
          </a:p>
          <a:p>
            <a:pPr marL="0" indent="0">
              <a:lnSpc>
                <a:spcPct val="150000"/>
              </a:lnSpc>
              <a:spcBef>
                <a:spcPts val="0"/>
              </a:spcBef>
              <a:buNone/>
            </a:pPr>
            <a:r>
              <a:rPr lang="en-US" sz="2600" dirty="0">
                <a:latin typeface="Times New Roman" pitchFamily="18" charset="0"/>
                <a:cs typeface="Times New Roman" pitchFamily="18" charset="0"/>
              </a:rPr>
              <a:t>  if ( x &gt; 5 ) </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0" indent="0">
              <a:lnSpc>
                <a:spcPct val="150000"/>
              </a:lnSpc>
              <a:spcBef>
                <a:spcPts val="0"/>
              </a:spcBef>
              <a:buNone/>
            </a:pPr>
            <a:r>
              <a:rPr lang="en-US" sz="2600" dirty="0">
                <a:latin typeface="Times New Roman" pitchFamily="18" charset="0"/>
                <a:cs typeface="Times New Roman" pitchFamily="18" charset="0"/>
              </a:rPr>
              <a:t>if ( y &gt; 5 )</a:t>
            </a:r>
          </a:p>
          <a:p>
            <a:pPr marL="0" indent="0">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"x and y are &gt; 5" );</a:t>
            </a:r>
          </a:p>
          <a:p>
            <a:pPr marL="0" indent="0">
              <a:lnSpc>
                <a:spcPct val="150000"/>
              </a:lnSpc>
              <a:spcBef>
                <a:spcPts val="0"/>
              </a:spcBef>
              <a:buNone/>
            </a:pPr>
            <a:r>
              <a:rPr lang="en-US" sz="2600" dirty="0">
                <a:latin typeface="Times New Roman" pitchFamily="18" charset="0"/>
                <a:cs typeface="Times New Roman" pitchFamily="18" charset="0"/>
              </a:rPr>
              <a:t>    }</a:t>
            </a:r>
          </a:p>
          <a:p>
            <a:pPr marL="0" indent="0">
              <a:lnSpc>
                <a:spcPct val="150000"/>
              </a:lnSpc>
              <a:spcBef>
                <a:spcPts val="0"/>
              </a:spcBef>
              <a:buNone/>
            </a:pPr>
            <a:r>
              <a:rPr lang="en-US" sz="2600" dirty="0">
                <a:latin typeface="Times New Roman" pitchFamily="18" charset="0"/>
                <a:cs typeface="Times New Roman" pitchFamily="18" charset="0"/>
              </a:rPr>
              <a:t>else</a:t>
            </a:r>
          </a:p>
          <a:p>
            <a:pPr marL="0" indent="0">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"x is &lt;= 5" );   </a:t>
            </a:r>
          </a:p>
          <a:p>
            <a:pPr marL="0" indent="0">
              <a:lnSpc>
                <a:spcPct val="150000"/>
              </a:lnSpc>
              <a:spcBef>
                <a:spcPts val="0"/>
              </a:spcBef>
              <a:buNone/>
            </a:pP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162</a:t>
            </a:fld>
            <a:endParaRPr lang="en-US"/>
          </a:p>
        </p:txBody>
      </p:sp>
    </p:spTree>
    <p:extLst>
      <p:ext uri="{BB962C8B-B14F-4D97-AF65-F5344CB8AC3E}">
        <p14:creationId xmlns:p14="http://schemas.microsoft.com/office/powerpoint/2010/main" val="273861013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solidFill>
                  <a:srgbClr val="0000FF"/>
                </a:solidFill>
                <a:latin typeface="Times New Roman" pitchFamily="18" charset="0"/>
                <a:cs typeface="Times New Roman" pitchFamily="18" charset="0"/>
              </a:rPr>
              <a:t>3. Switch </a:t>
            </a:r>
          </a:p>
        </p:txBody>
      </p:sp>
      <p:sp>
        <p:nvSpPr>
          <p:cNvPr id="3" name="Content Placeholder 2"/>
          <p:cNvSpPr>
            <a:spLocks noGrp="1"/>
          </p:cNvSpPr>
          <p:nvPr>
            <p:ph idx="1"/>
          </p:nvPr>
        </p:nvSpPr>
        <p:spPr>
          <a:xfrm>
            <a:off x="130628" y="228600"/>
            <a:ext cx="12061371" cy="6553200"/>
          </a:xfrm>
        </p:spPr>
        <p:txBody>
          <a:bodyPr>
            <a:noAutofit/>
          </a:bodyPr>
          <a:lstStyle/>
          <a:p>
            <a:pPr algn="just">
              <a:lnSpc>
                <a:spcPct val="150000"/>
              </a:lnSpc>
              <a:spcBef>
                <a:spcPts val="0"/>
              </a:spcBef>
              <a:buFont typeface="Wingdings" pitchFamily="2" charset="2"/>
              <a:buChar char="§"/>
            </a:pPr>
            <a:r>
              <a:rPr lang="en-US" sz="2400" b="1" dirty="0">
                <a:solidFill>
                  <a:srgbClr val="0000FF"/>
                </a:solidFill>
                <a:latin typeface="Times New Roman" pitchFamily="18" charset="0"/>
                <a:cs typeface="Times New Roman" pitchFamily="18" charset="0"/>
              </a:rPr>
              <a:t>is Java's multi-way branch statement</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used to </a:t>
            </a:r>
            <a:r>
              <a:rPr lang="en-US" sz="2400" b="1" dirty="0">
                <a:solidFill>
                  <a:srgbClr val="0000FF"/>
                </a:solidFill>
                <a:latin typeface="Times New Roman" pitchFamily="18" charset="0"/>
                <a:cs typeface="Times New Roman" pitchFamily="18" charset="0"/>
              </a:rPr>
              <a:t>dispatch execution to different parts of your code based on the value of an expression</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It is often provides a </a:t>
            </a:r>
            <a:r>
              <a:rPr lang="en-US" sz="2400" b="1" dirty="0">
                <a:latin typeface="Times New Roman" pitchFamily="18" charset="0"/>
                <a:cs typeface="Times New Roman" pitchFamily="18" charset="0"/>
              </a:rPr>
              <a:t>better alternative than a large s</a:t>
            </a:r>
            <a:r>
              <a:rPr lang="en-US" sz="2400" dirty="0">
                <a:latin typeface="Times New Roman" pitchFamily="18" charset="0"/>
                <a:cs typeface="Times New Roman" pitchFamily="18" charset="0"/>
              </a:rPr>
              <a:t>eries of </a:t>
            </a:r>
            <a:r>
              <a:rPr lang="en-US" sz="2400" b="1" dirty="0">
                <a:solidFill>
                  <a:srgbClr val="0000FF"/>
                </a:solidFill>
                <a:latin typeface="Times New Roman" pitchFamily="18" charset="0"/>
                <a:cs typeface="Times New Roman" pitchFamily="18" charset="0"/>
              </a:rPr>
              <a:t>if-else-if statements</a:t>
            </a:r>
            <a:r>
              <a:rPr lang="en-US" sz="2400" dirty="0">
                <a:solidFill>
                  <a:srgbClr val="0000FF"/>
                </a:solidFill>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b="1" dirty="0">
                <a:solidFill>
                  <a:srgbClr val="0000FF"/>
                </a:solidFill>
                <a:latin typeface="Times New Roman" pitchFamily="18" charset="0"/>
                <a:cs typeface="Times New Roman" pitchFamily="18" charset="0"/>
              </a:rPr>
              <a:t>Syntax:</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switch (expression) {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case value1: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 statement sequence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break;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case value2: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 statement sequence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break; </a:t>
            </a:r>
          </a:p>
          <a:p>
            <a:pPr marL="800100" lvl="2" indent="0" algn="just">
              <a:lnSpc>
                <a:spcPct val="150000"/>
              </a:lnSpc>
              <a:spcBef>
                <a:spcPts val="0"/>
              </a:spcBef>
              <a:buNone/>
            </a:pPr>
            <a:endParaRPr lang="en-US" sz="2400" b="1" dirty="0">
              <a:solidFill>
                <a:srgbClr val="D60093"/>
              </a:solidFill>
              <a:latin typeface="Times New Roman" pitchFamily="18" charset="0"/>
              <a:cs typeface="Times New Roman" pitchFamily="18" charset="0"/>
            </a:endParaRPr>
          </a:p>
          <a:p>
            <a:pPr marL="0" indent="0" algn="just">
              <a:lnSpc>
                <a:spcPct val="150000"/>
              </a:lnSpc>
              <a:spcBef>
                <a:spcPts val="0"/>
              </a:spcBef>
              <a:buNone/>
            </a:pPr>
            <a:endParaRPr lang="en-US" sz="2400" b="1" dirty="0">
              <a:solidFill>
                <a:srgbClr val="D60093"/>
              </a:solidFill>
              <a:latin typeface="Times New Roman" pitchFamily="18" charset="0"/>
              <a:cs typeface="Times New Roman" pitchFamily="18" charset="0"/>
            </a:endParaRPr>
          </a:p>
          <a:p>
            <a:pPr marL="0" indent="0" algn="just">
              <a:lnSpc>
                <a:spcPct val="150000"/>
              </a:lnSpc>
              <a:spcBef>
                <a:spcPts val="0"/>
              </a:spcBef>
              <a:buNone/>
            </a:pPr>
            <a:endParaRPr lang="en-US" sz="2400" b="1" dirty="0">
              <a:solidFill>
                <a:srgbClr val="D60093"/>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163</a:t>
            </a:fld>
            <a:endParaRPr lang="en-US"/>
          </a:p>
        </p:txBody>
      </p:sp>
    </p:spTree>
    <p:extLst>
      <p:ext uri="{BB962C8B-B14F-4D97-AF65-F5344CB8AC3E}">
        <p14:creationId xmlns:p14="http://schemas.microsoft.com/office/powerpoint/2010/main" val="197353974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solidFill>
                  <a:srgbClr val="0000FF"/>
                </a:solidFill>
                <a:latin typeface="Times New Roman" pitchFamily="18" charset="0"/>
                <a:cs typeface="Times New Roman" pitchFamily="18" charset="0"/>
              </a:rPr>
              <a:t>3. Switch </a:t>
            </a:r>
            <a:r>
              <a:rPr lang="en-US" sz="3200" b="1" dirty="0" smtClean="0">
                <a:solidFill>
                  <a:srgbClr val="0000FF"/>
                </a:solidFill>
                <a:latin typeface="Times New Roman" pitchFamily="18" charset="0"/>
                <a:cs typeface="Times New Roman" pitchFamily="18" charset="0"/>
              </a:rPr>
              <a:t>continued-----</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30628" y="228600"/>
            <a:ext cx="12061371" cy="6553200"/>
          </a:xfrm>
        </p:spPr>
        <p:txBody>
          <a:bodyPr>
            <a:noAutofit/>
          </a:bodyPr>
          <a:lstStyle/>
          <a:p>
            <a:pPr marL="0" indent="0" algn="just">
              <a:lnSpc>
                <a:spcPct val="150000"/>
              </a:lnSpc>
              <a:spcBef>
                <a:spcPts val="0"/>
              </a:spcBef>
              <a:buNone/>
            </a:pPr>
            <a:r>
              <a:rPr lang="en-US" sz="2400" b="1" dirty="0" smtClean="0">
                <a:solidFill>
                  <a:srgbClr val="D60093"/>
                </a:solidFill>
                <a:latin typeface="Times New Roman" pitchFamily="18" charset="0"/>
                <a:cs typeface="Times New Roman" pitchFamily="18" charset="0"/>
              </a:rPr>
              <a:t>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a:t>
            </a:r>
            <a:r>
              <a:rPr lang="en-US" sz="2400" b="1" dirty="0" smtClean="0">
                <a:solidFill>
                  <a:srgbClr val="D60093"/>
                </a:solidFill>
                <a:latin typeface="Times New Roman" pitchFamily="18" charset="0"/>
                <a:cs typeface="Times New Roman" pitchFamily="18" charset="0"/>
              </a:rPr>
              <a:t>-------</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a:t>
            </a:r>
            <a:r>
              <a:rPr lang="en-US" sz="2400" b="1" dirty="0" smtClean="0">
                <a:solidFill>
                  <a:srgbClr val="D60093"/>
                </a:solidFill>
                <a:latin typeface="Times New Roman" pitchFamily="18" charset="0"/>
                <a:cs typeface="Times New Roman" pitchFamily="18" charset="0"/>
              </a:rPr>
              <a:t>case </a:t>
            </a:r>
            <a:r>
              <a:rPr lang="en-US" sz="2400" b="1" dirty="0" err="1">
                <a:solidFill>
                  <a:srgbClr val="D60093"/>
                </a:solidFill>
                <a:latin typeface="Times New Roman" pitchFamily="18" charset="0"/>
                <a:cs typeface="Times New Roman" pitchFamily="18" charset="0"/>
              </a:rPr>
              <a:t>valueN</a:t>
            </a:r>
            <a:r>
              <a:rPr lang="en-US" sz="2400" b="1" dirty="0">
                <a:solidFill>
                  <a:srgbClr val="D60093"/>
                </a:solidFill>
                <a:latin typeface="Times New Roman" pitchFamily="18" charset="0"/>
                <a:cs typeface="Times New Roman" pitchFamily="18" charset="0"/>
              </a:rPr>
              <a:t>: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 statement sequence N</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break;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default: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 default statement sequence </a:t>
            </a:r>
          </a:p>
          <a:p>
            <a:pPr marL="0" indent="0" algn="just">
              <a:lnSpc>
                <a:spcPct val="150000"/>
              </a:lnSpc>
              <a:spcBef>
                <a:spcPts val="0"/>
              </a:spcBef>
              <a:buNone/>
            </a:pPr>
            <a:r>
              <a:rPr lang="en-US" sz="2400" b="1" dirty="0">
                <a:solidFill>
                  <a:srgbClr val="D60093"/>
                </a:solidFill>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The </a:t>
            </a:r>
            <a:r>
              <a:rPr lang="en-US" sz="2400" b="1" dirty="0">
                <a:solidFill>
                  <a:srgbClr val="0000FF"/>
                </a:solidFill>
                <a:latin typeface="Times New Roman" pitchFamily="18" charset="0"/>
                <a:cs typeface="Times New Roman" pitchFamily="18" charset="0"/>
              </a:rPr>
              <a:t>expression</a:t>
            </a:r>
            <a:r>
              <a:rPr lang="en-US" sz="2400" dirty="0">
                <a:latin typeface="Times New Roman" pitchFamily="18" charset="0"/>
                <a:cs typeface="Times New Roman" pitchFamily="18" charset="0"/>
              </a:rPr>
              <a:t> must be of type </a:t>
            </a:r>
            <a:r>
              <a:rPr lang="en-US" sz="2400" b="1" dirty="0">
                <a:solidFill>
                  <a:srgbClr val="0000FF"/>
                </a:solidFill>
                <a:latin typeface="Times New Roman" pitchFamily="18" charset="0"/>
                <a:cs typeface="Times New Roman" pitchFamily="18" charset="0"/>
              </a:rPr>
              <a:t>byte, short, </a:t>
            </a:r>
            <a:r>
              <a:rPr lang="en-US" sz="2400" b="1" dirty="0" err="1">
                <a:solidFill>
                  <a:srgbClr val="0000FF"/>
                </a:solidFill>
                <a:latin typeface="Times New Roman" pitchFamily="18" charset="0"/>
                <a:cs typeface="Times New Roman" pitchFamily="18" charset="0"/>
              </a:rPr>
              <a:t>int</a:t>
            </a:r>
            <a:r>
              <a:rPr lang="en-US" sz="2400" b="1" dirty="0">
                <a:solidFill>
                  <a:srgbClr val="0000FF"/>
                </a:solidFill>
                <a:latin typeface="Times New Roman" pitchFamily="18" charset="0"/>
                <a:cs typeface="Times New Roman" pitchFamily="18" charset="0"/>
              </a:rPr>
              <a:t>, or char</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Each of the </a:t>
            </a:r>
            <a:r>
              <a:rPr lang="en-US" sz="2400" b="1" dirty="0">
                <a:solidFill>
                  <a:srgbClr val="0000FF"/>
                </a:solidFill>
                <a:latin typeface="Times New Roman" pitchFamily="18" charset="0"/>
                <a:cs typeface="Times New Roman" pitchFamily="18" charset="0"/>
              </a:rPr>
              <a:t>values specified in the case statements</a:t>
            </a:r>
            <a:r>
              <a:rPr lang="en-US" sz="2400" dirty="0">
                <a:latin typeface="Times New Roman" pitchFamily="18" charset="0"/>
                <a:cs typeface="Times New Roman" pitchFamily="18" charset="0"/>
              </a:rPr>
              <a:t> must be of a </a:t>
            </a:r>
            <a:r>
              <a:rPr lang="en-US" sz="2400" b="1" dirty="0">
                <a:solidFill>
                  <a:srgbClr val="D60093"/>
                </a:solidFill>
                <a:latin typeface="Times New Roman" pitchFamily="18" charset="0"/>
                <a:cs typeface="Times New Roman" pitchFamily="18" charset="0"/>
              </a:rPr>
              <a:t>type compatible with the expression</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Each </a:t>
            </a:r>
            <a:r>
              <a:rPr lang="en-US" sz="2400" b="1" dirty="0">
                <a:latin typeface="Times New Roman" pitchFamily="18" charset="0"/>
                <a:cs typeface="Times New Roman" pitchFamily="18" charset="0"/>
              </a:rPr>
              <a:t>case value must be a unique literal </a:t>
            </a:r>
            <a:r>
              <a:rPr lang="en-US" sz="2400" dirty="0">
                <a:latin typeface="Times New Roman" pitchFamily="18" charset="0"/>
                <a:cs typeface="Times New Roman" pitchFamily="18" charset="0"/>
              </a:rPr>
              <a:t>(that is, it must be a </a:t>
            </a:r>
            <a:r>
              <a:rPr lang="en-US" sz="2400" b="1" dirty="0">
                <a:solidFill>
                  <a:srgbClr val="D60093"/>
                </a:solidFill>
                <a:latin typeface="Times New Roman" pitchFamily="18" charset="0"/>
                <a:cs typeface="Times New Roman" pitchFamily="18" charset="0"/>
              </a:rPr>
              <a:t>constant, not a variable</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164</a:t>
            </a:fld>
            <a:endParaRPr lang="en-US"/>
          </a:p>
        </p:txBody>
      </p:sp>
    </p:spTree>
    <p:extLst>
      <p:ext uri="{BB962C8B-B14F-4D97-AF65-F5344CB8AC3E}">
        <p14:creationId xmlns:p14="http://schemas.microsoft.com/office/powerpoint/2010/main" val="247828193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75104"/>
          </a:xfrm>
        </p:spPr>
        <p:txBody>
          <a:bodyPr>
            <a:noAutofit/>
          </a:bodyPr>
          <a:lstStyle/>
          <a:p>
            <a:pPr algn="ctr"/>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375104"/>
            <a:ext cx="12191999" cy="6406695"/>
          </a:xfrm>
        </p:spPr>
        <p:txBody>
          <a:bodyPr>
            <a:noAutofit/>
          </a:bodyPr>
          <a:lstStyle/>
          <a:p>
            <a:pPr algn="just">
              <a:lnSpc>
                <a:spcPct val="150000"/>
              </a:lnSpc>
              <a:spcBef>
                <a:spcPts val="0"/>
              </a:spcBef>
              <a:buFont typeface="Wingdings" pitchFamily="2" charset="2"/>
              <a:buChar char="§"/>
            </a:pPr>
            <a:r>
              <a:rPr lang="en-US" sz="2400" b="1" dirty="0" smtClean="0">
                <a:latin typeface="Times New Roman" pitchFamily="18" charset="0"/>
                <a:cs typeface="Times New Roman" pitchFamily="18" charset="0"/>
              </a:rPr>
              <a:t>Duplicate </a:t>
            </a:r>
            <a:r>
              <a:rPr lang="en-US" sz="2400" b="1" dirty="0">
                <a:latin typeface="Times New Roman" pitchFamily="18" charset="0"/>
                <a:cs typeface="Times New Roman" pitchFamily="18" charset="0"/>
              </a:rPr>
              <a:t>case values are not allowed</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400" b="1" dirty="0">
                <a:solidFill>
                  <a:srgbClr val="0000FF"/>
                </a:solidFill>
                <a:latin typeface="Times New Roman" pitchFamily="18" charset="0"/>
                <a:cs typeface="Times New Roman" pitchFamily="18" charset="0"/>
              </a:rPr>
              <a:t>The switch statement works like this: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value of the expression is compared </a:t>
            </a:r>
            <a:r>
              <a:rPr lang="en-US" sz="2400" dirty="0">
                <a:latin typeface="Times New Roman" pitchFamily="18" charset="0"/>
                <a:cs typeface="Times New Roman" pitchFamily="18" charset="0"/>
              </a:rPr>
              <a:t>with </a:t>
            </a:r>
            <a:r>
              <a:rPr lang="en-US" sz="2400" b="1" dirty="0">
                <a:solidFill>
                  <a:srgbClr val="0000FF"/>
                </a:solidFill>
                <a:latin typeface="Times New Roman" pitchFamily="18" charset="0"/>
                <a:cs typeface="Times New Roman" pitchFamily="18" charset="0"/>
              </a:rPr>
              <a:t>each of the literal values in the case statements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If a </a:t>
            </a:r>
            <a:r>
              <a:rPr lang="en-US" sz="2400" b="1" dirty="0">
                <a:latin typeface="Times New Roman" pitchFamily="18" charset="0"/>
                <a:cs typeface="Times New Roman" pitchFamily="18" charset="0"/>
              </a:rPr>
              <a:t>match is found, the code sequence </a:t>
            </a:r>
            <a:r>
              <a:rPr lang="en-US" sz="2400" dirty="0">
                <a:latin typeface="Times New Roman" pitchFamily="18" charset="0"/>
                <a:cs typeface="Times New Roman" pitchFamily="18" charset="0"/>
              </a:rPr>
              <a:t>following that </a:t>
            </a:r>
            <a:r>
              <a:rPr lang="en-US" sz="2400" b="1" dirty="0">
                <a:solidFill>
                  <a:srgbClr val="0000FF"/>
                </a:solidFill>
                <a:latin typeface="Times New Roman" pitchFamily="18" charset="0"/>
                <a:cs typeface="Times New Roman" pitchFamily="18" charset="0"/>
              </a:rPr>
              <a:t>case statement is executed</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If </a:t>
            </a:r>
            <a:r>
              <a:rPr lang="en-US" sz="2400" b="1" dirty="0">
                <a:solidFill>
                  <a:srgbClr val="D60093"/>
                </a:solidFill>
                <a:latin typeface="Times New Roman" pitchFamily="18" charset="0"/>
                <a:cs typeface="Times New Roman" pitchFamily="18" charset="0"/>
              </a:rPr>
              <a:t>none of the constants matches </a:t>
            </a:r>
            <a:r>
              <a:rPr lang="en-US" sz="2400" dirty="0">
                <a:latin typeface="Times New Roman" pitchFamily="18" charset="0"/>
                <a:cs typeface="Times New Roman" pitchFamily="18" charset="0"/>
              </a:rPr>
              <a:t>the value of the </a:t>
            </a:r>
            <a:r>
              <a:rPr lang="en-US" sz="2400" b="1" dirty="0">
                <a:latin typeface="Times New Roman" pitchFamily="18" charset="0"/>
                <a:cs typeface="Times New Roman" pitchFamily="18" charset="0"/>
              </a:rPr>
              <a:t>expression</a:t>
            </a:r>
            <a:r>
              <a:rPr lang="en-US" sz="2400" dirty="0">
                <a:latin typeface="Times New Roman" pitchFamily="18" charset="0"/>
                <a:cs typeface="Times New Roman" pitchFamily="18" charset="0"/>
              </a:rPr>
              <a:t>, then the </a:t>
            </a:r>
            <a:r>
              <a:rPr lang="en-US" sz="2400" b="1" dirty="0">
                <a:latin typeface="Times New Roman" pitchFamily="18" charset="0"/>
                <a:cs typeface="Times New Roman" pitchFamily="18" charset="0"/>
              </a:rPr>
              <a:t>default statement is executed</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However, the default statement is optional.</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 If </a:t>
            </a:r>
            <a:r>
              <a:rPr lang="en-US" sz="2400" b="1" dirty="0">
                <a:solidFill>
                  <a:srgbClr val="D60093"/>
                </a:solidFill>
                <a:latin typeface="Times New Roman" pitchFamily="18" charset="0"/>
                <a:cs typeface="Times New Roman" pitchFamily="18" charset="0"/>
              </a:rPr>
              <a:t>no case matches and no default is present, then no further action is taken</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The </a:t>
            </a:r>
            <a:r>
              <a:rPr lang="en-US" sz="2400" b="1" dirty="0">
                <a:solidFill>
                  <a:srgbClr val="0000FF"/>
                </a:solidFill>
                <a:latin typeface="Times New Roman" pitchFamily="18" charset="0"/>
                <a:cs typeface="Times New Roman" pitchFamily="18" charset="0"/>
              </a:rPr>
              <a:t>break statement </a:t>
            </a:r>
            <a:r>
              <a:rPr lang="en-US" sz="2400" dirty="0">
                <a:latin typeface="Times New Roman" pitchFamily="18" charset="0"/>
                <a:cs typeface="Times New Roman" pitchFamily="18" charset="0"/>
              </a:rPr>
              <a:t>is used inside the switch to </a:t>
            </a:r>
            <a:r>
              <a:rPr lang="en-US" sz="2400" b="1" dirty="0">
                <a:solidFill>
                  <a:srgbClr val="0000FF"/>
                </a:solidFill>
                <a:latin typeface="Times New Roman" pitchFamily="18" charset="0"/>
                <a:cs typeface="Times New Roman" pitchFamily="18" charset="0"/>
              </a:rPr>
              <a:t>terminate a statement sequence</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When a </a:t>
            </a:r>
            <a:r>
              <a:rPr lang="en-US" sz="2400" b="1" dirty="0">
                <a:solidFill>
                  <a:srgbClr val="D60093"/>
                </a:solidFill>
                <a:latin typeface="Times New Roman" pitchFamily="18" charset="0"/>
                <a:cs typeface="Times New Roman" pitchFamily="18" charset="0"/>
              </a:rPr>
              <a:t>break statement is encountered</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execution branches to the first line of code that follows the entire switch statement</a:t>
            </a:r>
            <a:r>
              <a:rPr lang="en-US" sz="24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D966784D-B41B-4171-9A0F-7BF6ABA41897}" type="slidenum">
              <a:rPr lang="en-US" smtClean="0"/>
              <a:pPr/>
              <a:t>165</a:t>
            </a:fld>
            <a:endParaRPr lang="en-US"/>
          </a:p>
        </p:txBody>
      </p:sp>
    </p:spTree>
    <p:extLst>
      <p:ext uri="{BB962C8B-B14F-4D97-AF65-F5344CB8AC3E}">
        <p14:creationId xmlns:p14="http://schemas.microsoft.com/office/powerpoint/2010/main" val="291684627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75104"/>
          </a:xfrm>
        </p:spPr>
        <p:txBody>
          <a:bodyPr>
            <a:noAutofit/>
          </a:bodyPr>
          <a:lstStyle/>
          <a:p>
            <a:pPr algn="ctr"/>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375104"/>
            <a:ext cx="12191999" cy="6482896"/>
          </a:xfrm>
        </p:spPr>
        <p:txBody>
          <a:bodyPr>
            <a:noAutofit/>
          </a:bodyPr>
          <a:lstStyle/>
          <a:p>
            <a:pPr algn="just">
              <a:lnSpc>
                <a:spcPct val="150000"/>
              </a:lnSpc>
              <a:spcBef>
                <a:spcPts val="0"/>
              </a:spcBef>
              <a:buFont typeface="Wingdings" pitchFamily="2" charset="2"/>
              <a:buChar char="§"/>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has the effect of </a:t>
            </a:r>
            <a:r>
              <a:rPr lang="en-US" sz="2400" b="1" dirty="0">
                <a:solidFill>
                  <a:srgbClr val="0000FF"/>
                </a:solidFill>
                <a:latin typeface="Times New Roman" pitchFamily="18" charset="0"/>
                <a:cs typeface="Times New Roman" pitchFamily="18" charset="0"/>
              </a:rPr>
              <a:t>"jumping out" of the switch.  </a:t>
            </a:r>
          </a:p>
          <a:p>
            <a:pPr marL="0" indent="0" algn="just">
              <a:lnSpc>
                <a:spcPct val="150000"/>
              </a:lnSpc>
              <a:spcBef>
                <a:spcPts val="0"/>
              </a:spcBef>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simple example of the switch. </a:t>
            </a:r>
          </a:p>
          <a:p>
            <a:pPr marL="0" indent="0" algn="just">
              <a:lnSpc>
                <a:spcPct val="150000"/>
              </a:lnSpc>
              <a:spcBef>
                <a:spcPts val="0"/>
              </a:spcBef>
              <a:buNone/>
            </a:pPr>
            <a:r>
              <a:rPr lang="en-US" sz="2400" dirty="0">
                <a:latin typeface="Times New Roman" pitchFamily="18" charset="0"/>
                <a:cs typeface="Times New Roman" pitchFamily="18" charset="0"/>
              </a:rPr>
              <a:t>class </a:t>
            </a:r>
            <a:r>
              <a:rPr lang="en-US" sz="2400" dirty="0" err="1">
                <a:latin typeface="Times New Roman" pitchFamily="18" charset="0"/>
                <a:cs typeface="Times New Roman" pitchFamily="18" charset="0"/>
              </a:rPr>
              <a:t>SampleSwitch</a:t>
            </a:r>
            <a:r>
              <a:rPr lang="en-US" sz="2400" dirty="0">
                <a:latin typeface="Times New Roman" pitchFamily="18" charset="0"/>
                <a:cs typeface="Times New Roman" pitchFamily="18" charset="0"/>
              </a:rPr>
              <a:t> { </a:t>
            </a:r>
            <a:endParaRPr lang="en-US" sz="2400" dirty="0" smtClean="0">
              <a:latin typeface="Times New Roman" pitchFamily="18" charset="0"/>
              <a:cs typeface="Times New Roman" pitchFamily="18" charset="0"/>
            </a:endParaRPr>
          </a:p>
          <a:p>
            <a:pPr marL="0" indent="0" algn="just">
              <a:lnSpc>
                <a:spcPct val="150000"/>
              </a:lnSpc>
              <a:spcBef>
                <a:spcPts val="0"/>
              </a:spcBef>
              <a:buNone/>
            </a:pPr>
            <a:r>
              <a:rPr lang="en-US" sz="2400" dirty="0">
                <a:latin typeface="Times New Roman" pitchFamily="18" charset="0"/>
                <a:cs typeface="Times New Roman" pitchFamily="18" charset="0"/>
              </a:rPr>
              <a:t>public 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 </a:t>
            </a:r>
          </a:p>
          <a:p>
            <a:pPr marL="0" indent="0" algn="just">
              <a:lnSpc>
                <a:spcPct val="150000"/>
              </a:lnSpc>
              <a:spcBef>
                <a:spcPts val="0"/>
              </a:spcBef>
              <a:buNone/>
            </a:pPr>
            <a:r>
              <a:rPr lang="en-US" sz="2400" dirty="0">
                <a:latin typeface="Times New Roman" pitchFamily="18" charset="0"/>
                <a:cs typeface="Times New Roman" pitchFamily="18" charset="0"/>
              </a:rPr>
              <a:t>    for(</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=0;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&lt;6;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p>
          <a:p>
            <a:pPr marL="0" indent="0" algn="just">
              <a:lnSpc>
                <a:spcPct val="150000"/>
              </a:lnSpc>
              <a:spcBef>
                <a:spcPts val="0"/>
              </a:spcBef>
              <a:buNone/>
            </a:pPr>
            <a:r>
              <a:rPr lang="en-US" sz="2400" dirty="0">
                <a:latin typeface="Times New Roman" pitchFamily="18" charset="0"/>
                <a:cs typeface="Times New Roman" pitchFamily="18" charset="0"/>
              </a:rPr>
              <a:t>      switch(</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a:t>
            </a:r>
          </a:p>
          <a:p>
            <a:pPr marL="0" indent="0" algn="just">
              <a:lnSpc>
                <a:spcPct val="150000"/>
              </a:lnSpc>
              <a:spcBef>
                <a:spcPts val="0"/>
              </a:spcBef>
              <a:buNone/>
            </a:pPr>
            <a:r>
              <a:rPr lang="en-US" sz="2400" dirty="0">
                <a:latin typeface="Times New Roman" pitchFamily="18" charset="0"/>
                <a:cs typeface="Times New Roman" pitchFamily="18" charset="0"/>
              </a:rPr>
              <a:t>        case 0: </a:t>
            </a:r>
          </a:p>
          <a:p>
            <a:pPr marL="0" indent="0"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is zero."); </a:t>
            </a:r>
          </a:p>
          <a:p>
            <a:pPr marL="0" indent="0" algn="just">
              <a:lnSpc>
                <a:spcPct val="150000"/>
              </a:lnSpc>
              <a:spcBef>
                <a:spcPts val="0"/>
              </a:spcBef>
              <a:buNone/>
            </a:pPr>
            <a:r>
              <a:rPr lang="en-US" sz="2400" dirty="0">
                <a:latin typeface="Times New Roman" pitchFamily="18" charset="0"/>
                <a:cs typeface="Times New Roman" pitchFamily="18" charset="0"/>
              </a:rPr>
              <a:t>          break; </a:t>
            </a:r>
          </a:p>
          <a:p>
            <a:pPr marL="0" indent="0" algn="just">
              <a:lnSpc>
                <a:spcPct val="150000"/>
              </a:lnSpc>
              <a:spcBef>
                <a:spcPts val="0"/>
              </a:spcBef>
              <a:buNone/>
            </a:pPr>
            <a:r>
              <a:rPr lang="en-US" sz="2400" dirty="0">
                <a:latin typeface="Times New Roman" pitchFamily="18" charset="0"/>
                <a:cs typeface="Times New Roman" pitchFamily="18" charset="0"/>
              </a:rPr>
              <a:t>        case 1: </a:t>
            </a:r>
          </a:p>
          <a:p>
            <a:pPr marL="0" indent="0" algn="just">
              <a:lnSpc>
                <a:spcPct val="150000"/>
              </a:lnSpc>
              <a:spcBef>
                <a:spcPts val="0"/>
              </a:spcBef>
              <a:buNone/>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is one."); </a:t>
            </a:r>
          </a:p>
          <a:p>
            <a:pPr marL="0" indent="0" algn="just">
              <a:lnSpc>
                <a:spcPct val="150000"/>
              </a:lnSpc>
              <a:spcBef>
                <a:spcPts val="0"/>
              </a:spcBef>
              <a:buNone/>
            </a:pPr>
            <a:r>
              <a:rPr lang="en-US" sz="2400" dirty="0">
                <a:latin typeface="Times New Roman" pitchFamily="18" charset="0"/>
                <a:cs typeface="Times New Roman" pitchFamily="18" charset="0"/>
              </a:rPr>
              <a:t>          break; </a:t>
            </a:r>
          </a:p>
          <a:p>
            <a:pPr marL="0" indent="0" algn="just">
              <a:lnSpc>
                <a:spcPct val="150000"/>
              </a:lnSpc>
              <a:spcBef>
                <a:spcPts val="0"/>
              </a:spcBef>
              <a:buNone/>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166</a:t>
            </a:fld>
            <a:endParaRPr lang="en-US"/>
          </a:p>
        </p:txBody>
      </p:sp>
    </p:spTree>
    <p:extLst>
      <p:ext uri="{BB962C8B-B14F-4D97-AF65-F5344CB8AC3E}">
        <p14:creationId xmlns:p14="http://schemas.microsoft.com/office/powerpoint/2010/main" val="10604742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75104"/>
          </a:xfrm>
        </p:spPr>
        <p:txBody>
          <a:bodyPr>
            <a:noAutofit/>
          </a:bodyPr>
          <a:lstStyle/>
          <a:p>
            <a:pPr algn="ctr"/>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US"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375104"/>
            <a:ext cx="12191999" cy="6482896"/>
          </a:xfrm>
        </p:spPr>
        <p:txBody>
          <a:bodyPr>
            <a:noAutofit/>
          </a:bodyPr>
          <a:lstStyle/>
          <a:p>
            <a:pPr marL="0" indent="0" algn="just">
              <a:lnSpc>
                <a:spcPct val="150000"/>
              </a:lnSpc>
              <a:spcBef>
                <a:spcPts val="0"/>
              </a:spcBef>
              <a:buNone/>
            </a:pPr>
            <a:r>
              <a:rPr lang="en-US" sz="2400" dirty="0" smtClean="0">
                <a:latin typeface="Times New Roman" pitchFamily="18" charset="0"/>
                <a:cs typeface="Times New Roman" pitchFamily="18" charset="0"/>
              </a:rPr>
              <a:t>	case </a:t>
            </a:r>
            <a:r>
              <a:rPr lang="en-US" sz="2400" dirty="0">
                <a:latin typeface="Times New Roman" pitchFamily="18" charset="0"/>
                <a:cs typeface="Times New Roman" pitchFamily="18" charset="0"/>
              </a:rPr>
              <a:t>2: </a:t>
            </a:r>
          </a:p>
          <a:p>
            <a:pPr marL="0" indent="0"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is two."); </a:t>
            </a:r>
          </a:p>
          <a:p>
            <a:pPr marL="0" indent="0" algn="just">
              <a:lnSpc>
                <a:spcPct val="150000"/>
              </a:lnSpc>
              <a:spcBef>
                <a:spcPts val="0"/>
              </a:spcBef>
              <a:buNone/>
            </a:pPr>
            <a:r>
              <a:rPr lang="en-US" sz="2400" dirty="0">
                <a:latin typeface="Times New Roman" pitchFamily="18" charset="0"/>
                <a:cs typeface="Times New Roman" pitchFamily="18" charset="0"/>
              </a:rPr>
              <a:t>          break; </a:t>
            </a:r>
          </a:p>
          <a:p>
            <a:pPr marL="0" indent="0" algn="just">
              <a:lnSpc>
                <a:spcPct val="150000"/>
              </a:lnSpc>
              <a:spcBef>
                <a:spcPts val="0"/>
              </a:spcBef>
              <a:buNone/>
            </a:pPr>
            <a:r>
              <a:rPr lang="en-US" sz="2400" dirty="0">
                <a:latin typeface="Times New Roman" pitchFamily="18" charset="0"/>
                <a:cs typeface="Times New Roman" pitchFamily="18" charset="0"/>
              </a:rPr>
              <a:t>        case 3: </a:t>
            </a:r>
          </a:p>
          <a:p>
            <a:pPr marL="0" indent="0"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is three."); </a:t>
            </a:r>
          </a:p>
          <a:p>
            <a:pPr marL="0" indent="0" algn="just">
              <a:lnSpc>
                <a:spcPct val="150000"/>
              </a:lnSpc>
              <a:spcBef>
                <a:spcPts val="0"/>
              </a:spcBef>
              <a:buNone/>
            </a:pPr>
            <a:r>
              <a:rPr lang="en-US" sz="2400" dirty="0">
                <a:latin typeface="Times New Roman" pitchFamily="18" charset="0"/>
                <a:cs typeface="Times New Roman" pitchFamily="18" charset="0"/>
              </a:rPr>
              <a:t>          break; </a:t>
            </a:r>
          </a:p>
          <a:p>
            <a:pPr marL="0" indent="0" algn="just">
              <a:lnSpc>
                <a:spcPct val="150000"/>
              </a:lnSpc>
              <a:spcBef>
                <a:spcPts val="0"/>
              </a:spcBef>
              <a:buNone/>
            </a:pPr>
            <a:r>
              <a:rPr lang="en-US" sz="2400" dirty="0">
                <a:latin typeface="Times New Roman" pitchFamily="18" charset="0"/>
                <a:cs typeface="Times New Roman" pitchFamily="18" charset="0"/>
              </a:rPr>
              <a:t>        default: </a:t>
            </a:r>
          </a:p>
          <a:p>
            <a:pPr marL="0" indent="0"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is greater than 3."); </a:t>
            </a:r>
          </a:p>
          <a:p>
            <a:pPr marL="0" indent="0" algn="just">
              <a:lnSpc>
                <a:spcPct val="150000"/>
              </a:lnSpc>
              <a:spcBef>
                <a:spcPts val="0"/>
              </a:spcBef>
              <a:buNone/>
            </a:pPr>
            <a:r>
              <a:rPr lang="en-US" sz="2400" dirty="0">
                <a:latin typeface="Times New Roman" pitchFamily="18" charset="0"/>
                <a:cs typeface="Times New Roman" pitchFamily="18" charset="0"/>
              </a:rPr>
              <a:t>      } </a:t>
            </a:r>
          </a:p>
          <a:p>
            <a:pPr marL="0" indent="0" algn="just">
              <a:lnSpc>
                <a:spcPct val="150000"/>
              </a:lnSpc>
              <a:spcBef>
                <a:spcPts val="0"/>
              </a:spcBef>
              <a:buNone/>
            </a:pPr>
            <a:r>
              <a:rPr lang="en-US" sz="2400" dirty="0">
                <a:latin typeface="Times New Roman" pitchFamily="18" charset="0"/>
                <a:cs typeface="Times New Roman" pitchFamily="18" charset="0"/>
              </a:rPr>
              <a:t>  } </a:t>
            </a:r>
          </a:p>
          <a:p>
            <a:pPr marL="0" indent="0" algn="just">
              <a:lnSpc>
                <a:spcPct val="150000"/>
              </a:lnSpc>
              <a:spcBef>
                <a:spcPts val="0"/>
              </a:spcBef>
              <a:buNone/>
            </a:pPr>
            <a:r>
              <a:rPr lang="en-US" sz="2400" dirty="0">
                <a:latin typeface="Times New Roman" pitchFamily="18" charset="0"/>
                <a:cs typeface="Times New Roman" pitchFamily="18" charset="0"/>
              </a:rPr>
              <a:t>}</a:t>
            </a:r>
          </a:p>
          <a:p>
            <a:pPr marL="0" indent="0" algn="just">
              <a:lnSpc>
                <a:spcPct val="150000"/>
              </a:lnSpc>
              <a:spcBef>
                <a:spcPts val="0"/>
              </a:spcBef>
              <a:buNone/>
            </a:pPr>
            <a:endParaRPr lang="en-US" sz="2400" dirty="0">
              <a:latin typeface="Times New Roman" pitchFamily="18" charset="0"/>
              <a:cs typeface="Times New Roman" pitchFamily="18" charset="0"/>
            </a:endParaRPr>
          </a:p>
          <a:p>
            <a:pPr marL="0" indent="0" algn="just">
              <a:lnSpc>
                <a:spcPct val="150000"/>
              </a:lnSpc>
              <a:spcBef>
                <a:spcPts val="0"/>
              </a:spcBef>
              <a:buNone/>
            </a:pPr>
            <a:r>
              <a:rPr lang="en-US" sz="2400" dirty="0">
                <a:latin typeface="Times New Roman" pitchFamily="18" charset="0"/>
                <a:cs typeface="Times New Roman" pitchFamily="18" charset="0"/>
              </a:rPr>
              <a:t>  </a:t>
            </a:r>
          </a:p>
          <a:p>
            <a:pPr marL="0" indent="0" algn="just">
              <a:lnSpc>
                <a:spcPct val="150000"/>
              </a:lnSpc>
              <a:spcBef>
                <a:spcPts val="0"/>
              </a:spcBef>
              <a:buNone/>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167</a:t>
            </a:fld>
            <a:endParaRPr lang="en-US"/>
          </a:p>
        </p:txBody>
      </p:sp>
    </p:spTree>
    <p:extLst>
      <p:ext uri="{BB962C8B-B14F-4D97-AF65-F5344CB8AC3E}">
        <p14:creationId xmlns:p14="http://schemas.microsoft.com/office/powerpoint/2010/main" val="341391303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48343"/>
          </a:xfrm>
        </p:spPr>
        <p:txBody>
          <a:bodyPr>
            <a:noAutofit/>
          </a:bodyPr>
          <a:lstStyle/>
          <a:p>
            <a:pPr algn="ctr"/>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GB" sz="2800" dirty="0"/>
          </a:p>
        </p:txBody>
      </p:sp>
      <p:sp>
        <p:nvSpPr>
          <p:cNvPr id="3" name="Content Placeholder 2"/>
          <p:cNvSpPr>
            <a:spLocks noGrp="1"/>
          </p:cNvSpPr>
          <p:nvPr>
            <p:ph idx="1"/>
          </p:nvPr>
        </p:nvSpPr>
        <p:spPr>
          <a:xfrm>
            <a:off x="0" y="348342"/>
            <a:ext cx="12192000" cy="6509657"/>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As you can see, each time through the loop, the statements associated with the case  constant that matches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are executed. All others are bypassed.</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 After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is greater than 3,  no case statements match, so the default statement is executed.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break statement is optional. If you omit the break, execution will continue on into the next case.</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 It is sometimes desirable to have multiple cases without break statements between them.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For example, consider the following program:  </a:t>
            </a:r>
          </a:p>
          <a:p>
            <a:pPr lvl="1" algn="just">
              <a:lnSpc>
                <a:spcPct val="150000"/>
              </a:lnSpc>
              <a:spcBef>
                <a:spcPts val="0"/>
              </a:spcBef>
              <a:buNone/>
            </a:pPr>
            <a:r>
              <a:rPr lang="en-US" sz="2600" dirty="0">
                <a:latin typeface="Times New Roman" pitchFamily="18" charset="0"/>
                <a:cs typeface="Times New Roman" pitchFamily="18" charset="0"/>
              </a:rPr>
              <a:t>// In a switch, break statements are optional. </a:t>
            </a:r>
          </a:p>
          <a:p>
            <a:pPr lvl="1" algn="just">
              <a:lnSpc>
                <a:spcPct val="150000"/>
              </a:lnSpc>
              <a:spcBef>
                <a:spcPts val="0"/>
              </a:spcBef>
              <a:buNone/>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MissingBreak</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for(</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=0;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&lt;12;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a:r>
          </a:p>
          <a:p>
            <a:pPr lvl="1" algn="just">
              <a:lnSpc>
                <a:spcPct val="150000"/>
              </a:lnSpc>
              <a:spcBef>
                <a:spcPts val="0"/>
              </a:spcBef>
              <a:buNone/>
            </a:pPr>
            <a:r>
              <a:rPr lang="en-US" sz="2600" dirty="0">
                <a:latin typeface="Times New Roman" pitchFamily="18" charset="0"/>
                <a:cs typeface="Times New Roman" pitchFamily="18" charset="0"/>
              </a:rPr>
              <a:t>      </a:t>
            </a:r>
            <a:endParaRPr lang="en-GB"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168</a:t>
            </a:fld>
            <a:endParaRPr lang="en-US"/>
          </a:p>
        </p:txBody>
      </p:sp>
    </p:spTree>
    <p:extLst>
      <p:ext uri="{BB962C8B-B14F-4D97-AF65-F5344CB8AC3E}">
        <p14:creationId xmlns:p14="http://schemas.microsoft.com/office/powerpoint/2010/main" val="101717661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48343"/>
          </a:xfrm>
        </p:spPr>
        <p:txBody>
          <a:bodyPr>
            <a:noAutofit/>
          </a:bodyPr>
          <a:lstStyle/>
          <a:p>
            <a:pPr algn="ctr"/>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GB" sz="2800" dirty="0"/>
          </a:p>
        </p:txBody>
      </p:sp>
      <p:sp>
        <p:nvSpPr>
          <p:cNvPr id="3" name="Content Placeholder 2"/>
          <p:cNvSpPr>
            <a:spLocks noGrp="1"/>
          </p:cNvSpPr>
          <p:nvPr>
            <p:ph idx="1"/>
          </p:nvPr>
        </p:nvSpPr>
        <p:spPr>
          <a:xfrm>
            <a:off x="0" y="348342"/>
            <a:ext cx="12192000" cy="6509657"/>
          </a:xfrm>
        </p:spPr>
        <p:txBody>
          <a:bodyPr>
            <a:noAutofit/>
          </a:bodyPr>
          <a:lstStyle/>
          <a:p>
            <a:pPr lvl="1" algn="just">
              <a:lnSpc>
                <a:spcPct val="150000"/>
              </a:lnSpc>
              <a:spcBef>
                <a:spcPts val="0"/>
              </a:spcBef>
              <a:buNone/>
            </a:pPr>
            <a:r>
              <a:rPr lang="en-US" sz="2600" dirty="0">
                <a:latin typeface="Times New Roman" pitchFamily="18" charset="0"/>
                <a:cs typeface="Times New Roman" pitchFamily="18" charset="0"/>
              </a:rPr>
              <a:t>switch(</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case 0: </a:t>
            </a:r>
          </a:p>
          <a:p>
            <a:pPr lvl="1" algn="just">
              <a:lnSpc>
                <a:spcPct val="150000"/>
              </a:lnSpc>
              <a:spcBef>
                <a:spcPts val="0"/>
              </a:spcBef>
              <a:buNone/>
            </a:pPr>
            <a:r>
              <a:rPr lang="en-US" sz="2600" dirty="0">
                <a:latin typeface="Times New Roman" pitchFamily="18" charset="0"/>
                <a:cs typeface="Times New Roman" pitchFamily="18" charset="0"/>
              </a:rPr>
              <a:t>        case 1: </a:t>
            </a:r>
          </a:p>
          <a:p>
            <a:pPr lvl="1" algn="just">
              <a:lnSpc>
                <a:spcPct val="150000"/>
              </a:lnSpc>
              <a:spcBef>
                <a:spcPts val="0"/>
              </a:spcBef>
              <a:buNone/>
            </a:pPr>
            <a:r>
              <a:rPr lang="en-US" sz="2600" dirty="0">
                <a:latin typeface="Times New Roman" pitchFamily="18" charset="0"/>
                <a:cs typeface="Times New Roman" pitchFamily="18" charset="0"/>
              </a:rPr>
              <a:t>        case 2</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lvl="1" algn="just">
              <a:lnSpc>
                <a:spcPct val="150000"/>
              </a:lnSpc>
              <a:spcBef>
                <a:spcPts val="0"/>
              </a:spcBef>
              <a:buNone/>
            </a:pPr>
            <a:r>
              <a:rPr lang="en-US" sz="2600" dirty="0" smtClean="0">
                <a:latin typeface="Times New Roman" pitchFamily="18" charset="0"/>
                <a:cs typeface="Times New Roman" pitchFamily="18" charset="0"/>
              </a:rPr>
              <a:t>		  case </a:t>
            </a:r>
            <a:r>
              <a:rPr lang="en-US" sz="2600" dirty="0">
                <a:latin typeface="Times New Roman" pitchFamily="18" charset="0"/>
                <a:cs typeface="Times New Roman" pitchFamily="18" charset="0"/>
              </a:rPr>
              <a:t>3: </a:t>
            </a:r>
          </a:p>
          <a:p>
            <a:pPr lvl="1" algn="just">
              <a:lnSpc>
                <a:spcPct val="150000"/>
              </a:lnSpc>
              <a:spcBef>
                <a:spcPts val="0"/>
              </a:spcBef>
              <a:buNone/>
            </a:pPr>
            <a:r>
              <a:rPr lang="en-US" sz="2600" dirty="0">
                <a:latin typeface="Times New Roman" pitchFamily="18" charset="0"/>
                <a:cs typeface="Times New Roman" pitchFamily="18" charset="0"/>
              </a:rPr>
              <a:t>        case 4: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is less than 5"); </a:t>
            </a:r>
          </a:p>
          <a:p>
            <a:pPr lvl="1" algn="just">
              <a:lnSpc>
                <a:spcPct val="150000"/>
              </a:lnSpc>
              <a:spcBef>
                <a:spcPts val="0"/>
              </a:spcBef>
              <a:buNone/>
            </a:pPr>
            <a:r>
              <a:rPr lang="en-US" sz="2600" dirty="0">
                <a:latin typeface="Times New Roman" pitchFamily="18" charset="0"/>
                <a:cs typeface="Times New Roman" pitchFamily="18" charset="0"/>
              </a:rPr>
              <a:t>          break; </a:t>
            </a:r>
          </a:p>
          <a:p>
            <a:pPr lvl="1" algn="just">
              <a:lnSpc>
                <a:spcPct val="150000"/>
              </a:lnSpc>
              <a:spcBef>
                <a:spcPts val="0"/>
              </a:spcBef>
              <a:buNone/>
            </a:pPr>
            <a:r>
              <a:rPr lang="en-US" sz="2600" dirty="0">
                <a:latin typeface="Times New Roman" pitchFamily="18" charset="0"/>
                <a:cs typeface="Times New Roman" pitchFamily="18" charset="0"/>
              </a:rPr>
              <a:t>        case 5: </a:t>
            </a:r>
          </a:p>
          <a:p>
            <a:pPr lvl="1" algn="just">
              <a:lnSpc>
                <a:spcPct val="150000"/>
              </a:lnSpc>
              <a:spcBef>
                <a:spcPts val="0"/>
              </a:spcBef>
              <a:buNone/>
            </a:pPr>
            <a:r>
              <a:rPr lang="en-US" sz="2600" dirty="0">
                <a:latin typeface="Times New Roman" pitchFamily="18" charset="0"/>
                <a:cs typeface="Times New Roman" pitchFamily="18" charset="0"/>
              </a:rPr>
              <a:t>        case 6: </a:t>
            </a:r>
          </a:p>
          <a:p>
            <a:pPr lvl="1" algn="just">
              <a:lnSpc>
                <a:spcPct val="150000"/>
              </a:lnSpc>
              <a:spcBef>
                <a:spcPts val="0"/>
              </a:spcBef>
              <a:buNone/>
            </a:pPr>
            <a:r>
              <a:rPr lang="en-US" sz="2600" dirty="0">
                <a:latin typeface="Times New Roman" pitchFamily="18" charset="0"/>
                <a:cs typeface="Times New Roman" pitchFamily="18" charset="0"/>
              </a:rPr>
              <a:t>        case 7: </a:t>
            </a:r>
          </a:p>
          <a:p>
            <a:pPr lvl="1" algn="just">
              <a:lnSpc>
                <a:spcPct val="150000"/>
              </a:lnSpc>
              <a:spcBef>
                <a:spcPts val="0"/>
              </a:spcBef>
              <a:buNone/>
            </a:pPr>
            <a:r>
              <a:rPr lang="en-US" sz="2600" dirty="0">
                <a:latin typeface="Times New Roman" pitchFamily="18" charset="0"/>
                <a:cs typeface="Times New Roman" pitchFamily="18" charset="0"/>
              </a:rPr>
              <a:t>        </a:t>
            </a:r>
            <a:endParaRPr lang="en-US"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169</a:t>
            </a:fld>
            <a:endParaRPr lang="en-US"/>
          </a:p>
        </p:txBody>
      </p:sp>
    </p:spTree>
    <p:extLst>
      <p:ext uri="{BB962C8B-B14F-4D97-AF65-F5344CB8AC3E}">
        <p14:creationId xmlns:p14="http://schemas.microsoft.com/office/powerpoint/2010/main" val="3377768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1" y="261257"/>
            <a:ext cx="12192000" cy="6596743"/>
          </a:xfrm>
        </p:spPr>
        <p:txBody>
          <a:bodyPr>
            <a:normAutofit/>
          </a:bodyPr>
          <a:lstStyle/>
          <a:p>
            <a:pPr marL="514350" indent="-514350" algn="just">
              <a:lnSpc>
                <a:spcPct val="150000"/>
              </a:lnSpc>
              <a:spcBef>
                <a:spcPts val="0"/>
              </a:spcBef>
              <a:buAutoNum type="alphaUcPeriod"/>
            </a:pPr>
            <a:r>
              <a:rPr lang="en-US" b="1" dirty="0">
                <a:solidFill>
                  <a:srgbClr val="6600CC"/>
                </a:solidFill>
                <a:latin typeface="Times New Roman" pitchFamily="18" charset="0"/>
                <a:cs typeface="Times New Roman" pitchFamily="18" charset="0"/>
              </a:rPr>
              <a:t>b</a:t>
            </a:r>
            <a:r>
              <a:rPr lang="en-US" b="1" dirty="0" smtClean="0">
                <a:solidFill>
                  <a:srgbClr val="6600CC"/>
                </a:solidFill>
                <a:latin typeface="Times New Roman" pitchFamily="18" charset="0"/>
                <a:cs typeface="Times New Roman" pitchFamily="18" charset="0"/>
              </a:rPr>
              <a:t>yte</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is the </a:t>
            </a:r>
            <a:r>
              <a:rPr lang="en-US" b="1" dirty="0">
                <a:solidFill>
                  <a:srgbClr val="990099"/>
                </a:solidFill>
                <a:latin typeface="Times New Roman" pitchFamily="18" charset="0"/>
                <a:cs typeface="Times New Roman" pitchFamily="18" charset="0"/>
              </a:rPr>
              <a:t>smallest integer type</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is a </a:t>
            </a:r>
            <a:r>
              <a:rPr lang="en-US" b="1" dirty="0">
                <a:latin typeface="Times New Roman" pitchFamily="18" charset="0"/>
                <a:cs typeface="Times New Roman" pitchFamily="18" charset="0"/>
              </a:rPr>
              <a:t>signed 8-bit </a:t>
            </a:r>
            <a:r>
              <a:rPr lang="en-US" dirty="0">
                <a:latin typeface="Times New Roman" pitchFamily="18" charset="0"/>
                <a:cs typeface="Times New Roman" pitchFamily="18" charset="0"/>
              </a:rPr>
              <a:t>type that has a range from </a:t>
            </a:r>
            <a:r>
              <a:rPr lang="en-US" b="1" dirty="0">
                <a:latin typeface="Times New Roman" pitchFamily="18" charset="0"/>
                <a:cs typeface="Times New Roman" pitchFamily="18" charset="0"/>
              </a:rPr>
              <a:t>–128 to 127</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b="1" dirty="0">
                <a:solidFill>
                  <a:srgbClr val="0000FF"/>
                </a:solidFill>
                <a:latin typeface="Times New Roman" pitchFamily="18" charset="0"/>
                <a:cs typeface="Times New Roman" pitchFamily="18" charset="0"/>
              </a:rPr>
              <a:t>Variables of type byte </a:t>
            </a:r>
            <a:r>
              <a:rPr lang="en-US" dirty="0">
                <a:latin typeface="Times New Roman" pitchFamily="18" charset="0"/>
                <a:cs typeface="Times New Roman" pitchFamily="18" charset="0"/>
              </a:rPr>
              <a:t>are especially useful, when you're working with:</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a:t>
            </a:r>
            <a:r>
              <a:rPr lang="en-US" b="1" dirty="0">
                <a:solidFill>
                  <a:srgbClr val="D60093"/>
                </a:solidFill>
                <a:latin typeface="Times New Roman" pitchFamily="18" charset="0"/>
                <a:cs typeface="Times New Roman" pitchFamily="18" charset="0"/>
              </a:rPr>
              <a:t>stream of data from a network or file</a:t>
            </a:r>
            <a:r>
              <a:rPr lang="en-US" dirty="0">
                <a:solidFill>
                  <a:srgbClr val="3366FF"/>
                </a:solidFill>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b="1" dirty="0">
                <a:solidFill>
                  <a:srgbClr val="0000FF"/>
                </a:solidFill>
                <a:latin typeface="Times New Roman" pitchFamily="18" charset="0"/>
                <a:cs typeface="Times New Roman" pitchFamily="18" charset="0"/>
              </a:rPr>
              <a:t>raw binary data that may not be directly compatible with Java's other built-in types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b="1" dirty="0">
                <a:solidFill>
                  <a:srgbClr val="0000FF"/>
                </a:solidFill>
                <a:latin typeface="Times New Roman" pitchFamily="18" charset="0"/>
                <a:cs typeface="Times New Roman" pitchFamily="18" charset="0"/>
              </a:rPr>
              <a:t>Byte variables </a:t>
            </a:r>
            <a:r>
              <a:rPr lang="en-US" dirty="0">
                <a:latin typeface="Times New Roman" pitchFamily="18" charset="0"/>
                <a:cs typeface="Times New Roman" pitchFamily="18" charset="0"/>
              </a:rPr>
              <a:t>are declared by use of the </a:t>
            </a:r>
            <a:r>
              <a:rPr lang="en-US" b="1" dirty="0">
                <a:solidFill>
                  <a:srgbClr val="0000FF"/>
                </a:solidFill>
                <a:latin typeface="Times New Roman" pitchFamily="18" charset="0"/>
                <a:cs typeface="Times New Roman" pitchFamily="18" charset="0"/>
              </a:rPr>
              <a:t>byte keyword</a:t>
            </a:r>
            <a:r>
              <a:rPr lang="en-US" dirty="0">
                <a:solidFill>
                  <a:srgbClr val="3366FF"/>
                </a:solidFill>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b="1" dirty="0">
                <a:latin typeface="Times New Roman" pitchFamily="18" charset="0"/>
                <a:cs typeface="Times New Roman" pitchFamily="18" charset="0"/>
              </a:rPr>
              <a:t>For example, </a:t>
            </a:r>
            <a:r>
              <a:rPr lang="en-US" dirty="0">
                <a:latin typeface="Times New Roman" pitchFamily="18" charset="0"/>
                <a:cs typeface="Times New Roman" pitchFamily="18" charset="0"/>
              </a:rPr>
              <a:t>the following </a:t>
            </a:r>
            <a:r>
              <a:rPr lang="en-US" b="1" dirty="0">
                <a:solidFill>
                  <a:srgbClr val="006600"/>
                </a:solidFill>
                <a:latin typeface="Times New Roman" pitchFamily="18" charset="0"/>
                <a:cs typeface="Times New Roman" pitchFamily="18" charset="0"/>
              </a:rPr>
              <a:t>declares two byte variables called b and c: </a:t>
            </a:r>
          </a:p>
          <a:p>
            <a:pPr algn="just">
              <a:lnSpc>
                <a:spcPct val="150000"/>
              </a:lnSpc>
              <a:spcBef>
                <a:spcPts val="0"/>
              </a:spcBef>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byte b, c;</a:t>
            </a:r>
          </a:p>
          <a:p>
            <a:pPr marL="0" indent="0" algn="just">
              <a:lnSpc>
                <a:spcPct val="150000"/>
              </a:lnSpc>
              <a:spcBef>
                <a:spcPts val="0"/>
              </a:spcBef>
              <a:buNone/>
            </a:pPr>
            <a:endParaRPr lang="en-US" dirty="0" smtClean="0">
              <a:latin typeface="Times New Roman" pitchFamily="18" charset="0"/>
              <a:cs typeface="Times New Roman" pitchFamily="18" charset="0"/>
            </a:endParaRPr>
          </a:p>
          <a:p>
            <a:pPr marL="514350" indent="-514350" algn="just">
              <a:lnSpc>
                <a:spcPct val="150000"/>
              </a:lnSpc>
              <a:spcBef>
                <a:spcPts val="0"/>
              </a:spcBef>
              <a:buAutoNum type="alphaUcPeriod"/>
            </a:pPr>
            <a:endParaRPr lang="en-US" dirty="0"/>
          </a:p>
        </p:txBody>
      </p:sp>
      <p:sp>
        <p:nvSpPr>
          <p:cNvPr id="4" name="Slide Number Placeholder 3"/>
          <p:cNvSpPr>
            <a:spLocks noGrp="1"/>
          </p:cNvSpPr>
          <p:nvPr>
            <p:ph type="sldNum" sz="quarter" idx="12"/>
          </p:nvPr>
        </p:nvSpPr>
        <p:spPr/>
        <p:txBody>
          <a:bodyPr/>
          <a:lstStyle/>
          <a:p>
            <a:fld id="{1C1376ED-7D7C-4AB7-9AAC-DFA34513ABCF}" type="slidenum">
              <a:rPr lang="en-US" smtClean="0"/>
              <a:t>17</a:t>
            </a:fld>
            <a:endParaRPr lang="en-US"/>
          </a:p>
        </p:txBody>
      </p:sp>
    </p:spTree>
    <p:extLst>
      <p:ext uri="{BB962C8B-B14F-4D97-AF65-F5344CB8AC3E}">
        <p14:creationId xmlns:p14="http://schemas.microsoft.com/office/powerpoint/2010/main" val="423522555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48343"/>
          </a:xfrm>
        </p:spPr>
        <p:txBody>
          <a:bodyPr>
            <a:noAutofit/>
          </a:bodyPr>
          <a:lstStyle/>
          <a:p>
            <a:pPr algn="ctr"/>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GB" sz="2800" dirty="0"/>
          </a:p>
        </p:txBody>
      </p:sp>
      <p:sp>
        <p:nvSpPr>
          <p:cNvPr id="3" name="Content Placeholder 2"/>
          <p:cNvSpPr>
            <a:spLocks noGrp="1"/>
          </p:cNvSpPr>
          <p:nvPr>
            <p:ph idx="1"/>
          </p:nvPr>
        </p:nvSpPr>
        <p:spPr>
          <a:xfrm>
            <a:off x="0" y="348342"/>
            <a:ext cx="12192000" cy="6509657"/>
          </a:xfrm>
        </p:spPr>
        <p:txBody>
          <a:bodyPr>
            <a:noAutofit/>
          </a:bodyPr>
          <a:lstStyle/>
          <a:p>
            <a:pPr lvl="1" algn="just">
              <a:lnSpc>
                <a:spcPct val="150000"/>
              </a:lnSpc>
              <a:spcBef>
                <a:spcPts val="0"/>
              </a:spcBef>
              <a:buNone/>
            </a:pPr>
            <a:r>
              <a:rPr lang="en-US" sz="2600" dirty="0">
                <a:latin typeface="Times New Roman" pitchFamily="18" charset="0"/>
                <a:cs typeface="Times New Roman" pitchFamily="18" charset="0"/>
              </a:rPr>
              <a:t>case 8: </a:t>
            </a:r>
          </a:p>
          <a:p>
            <a:pPr lvl="1" algn="just">
              <a:lnSpc>
                <a:spcPct val="150000"/>
              </a:lnSpc>
              <a:spcBef>
                <a:spcPts val="0"/>
              </a:spcBef>
              <a:buNone/>
            </a:pPr>
            <a:r>
              <a:rPr lang="en-US" sz="2600" dirty="0">
                <a:latin typeface="Times New Roman" pitchFamily="18" charset="0"/>
                <a:cs typeface="Times New Roman" pitchFamily="18" charset="0"/>
              </a:rPr>
              <a:t>        case 9: </a:t>
            </a:r>
          </a:p>
          <a:p>
            <a:pPr lvl="1">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is less than 10"); </a:t>
            </a:r>
          </a:p>
          <a:p>
            <a:pPr lvl="1">
              <a:lnSpc>
                <a:spcPct val="150000"/>
              </a:lnSpc>
              <a:spcBef>
                <a:spcPts val="0"/>
              </a:spcBef>
              <a:buNone/>
            </a:pPr>
            <a:r>
              <a:rPr lang="en-US" sz="2600" dirty="0">
                <a:latin typeface="Times New Roman" pitchFamily="18" charset="0"/>
                <a:cs typeface="Times New Roman" pitchFamily="18" charset="0"/>
              </a:rPr>
              <a:t>          break; </a:t>
            </a:r>
          </a:p>
          <a:p>
            <a:pPr lvl="1">
              <a:lnSpc>
                <a:spcPct val="150000"/>
              </a:lnSpc>
              <a:spcBef>
                <a:spcPts val="0"/>
              </a:spcBef>
              <a:buNone/>
            </a:pPr>
            <a:r>
              <a:rPr lang="en-US" sz="2600" dirty="0">
                <a:latin typeface="Times New Roman" pitchFamily="18" charset="0"/>
                <a:cs typeface="Times New Roman" pitchFamily="18" charset="0"/>
              </a:rPr>
              <a:t>        default: </a:t>
            </a:r>
          </a:p>
          <a:p>
            <a:pPr lvl="1">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is 10 or more"); </a:t>
            </a:r>
          </a:p>
          <a:p>
            <a:pPr lvl="1">
              <a:lnSpc>
                <a:spcPct val="150000"/>
              </a:lnSpc>
              <a:spcBef>
                <a:spcPts val="0"/>
              </a:spcBef>
              <a:buNone/>
            </a:pPr>
            <a:r>
              <a:rPr lang="en-US" sz="2600" dirty="0">
                <a:latin typeface="Times New Roman" pitchFamily="18" charset="0"/>
                <a:cs typeface="Times New Roman" pitchFamily="18" charset="0"/>
              </a:rPr>
              <a:t>      } </a:t>
            </a:r>
          </a:p>
          <a:p>
            <a:pPr lvl="1">
              <a:lnSpc>
                <a:spcPct val="150000"/>
              </a:lnSpc>
              <a:spcBef>
                <a:spcPts val="0"/>
              </a:spcBef>
              <a:buNone/>
            </a:pPr>
            <a:r>
              <a:rPr lang="en-US" sz="2600" dirty="0">
                <a:latin typeface="Times New Roman" pitchFamily="18" charset="0"/>
                <a:cs typeface="Times New Roman" pitchFamily="18" charset="0"/>
              </a:rPr>
              <a:t>  } </a:t>
            </a:r>
          </a:p>
          <a:p>
            <a:pPr lvl="1">
              <a:lnSpc>
                <a:spcPct val="150000"/>
              </a:lnSpc>
              <a:spcBef>
                <a:spcPts val="0"/>
              </a:spcBef>
              <a:buNone/>
            </a:pPr>
            <a:r>
              <a:rPr lang="en-US" sz="2600" dirty="0">
                <a:latin typeface="Times New Roman" pitchFamily="18" charset="0"/>
                <a:cs typeface="Times New Roman" pitchFamily="18" charset="0"/>
              </a:rPr>
              <a:t>}   </a:t>
            </a:r>
            <a:endParaRPr lang="en-US"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170</a:t>
            </a:fld>
            <a:endParaRPr lang="en-US"/>
          </a:p>
        </p:txBody>
      </p:sp>
    </p:spTree>
    <p:extLst>
      <p:ext uri="{BB962C8B-B14F-4D97-AF65-F5344CB8AC3E}">
        <p14:creationId xmlns:p14="http://schemas.microsoft.com/office/powerpoint/2010/main" val="30772891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406400"/>
            <a:ext cx="12090400" cy="6451599"/>
          </a:xfrm>
        </p:spPr>
        <p:txBody>
          <a:bodyPr>
            <a:noAutofit/>
          </a:bodyPr>
          <a:lstStyle/>
          <a:p>
            <a:pPr algn="just">
              <a:lnSpc>
                <a:spcPct val="160000"/>
              </a:lnSpc>
              <a:spcBef>
                <a:spcPts val="0"/>
              </a:spcBef>
              <a:buFont typeface="Wingdings" pitchFamily="2" charset="2"/>
              <a:buChar char="§"/>
            </a:pPr>
            <a:r>
              <a:rPr lang="en-US" sz="2600" dirty="0">
                <a:latin typeface="Times New Roman" pitchFamily="18" charset="0"/>
                <a:cs typeface="Times New Roman" pitchFamily="18" charset="0"/>
              </a:rPr>
              <a:t>While the preceding example is, of course, contrived for the sake of illustration, omitting  the break statement has many practical applications in real programs. </a:t>
            </a:r>
            <a:endParaRPr lang="en-US" sz="2600" dirty="0" smtClean="0">
              <a:latin typeface="Times New Roman" pitchFamily="18" charset="0"/>
              <a:cs typeface="Times New Roman" pitchFamily="18" charset="0"/>
            </a:endParaRPr>
          </a:p>
          <a:p>
            <a:pPr algn="just">
              <a:lnSpc>
                <a:spcPct val="160000"/>
              </a:lnSpc>
              <a:spcBef>
                <a:spcPts val="0"/>
              </a:spcBef>
              <a:buFont typeface="Wingdings" pitchFamily="2" charset="2"/>
              <a:buChar char="§"/>
            </a:pPr>
            <a:r>
              <a:rPr lang="en-US" sz="2600" dirty="0" smtClean="0">
                <a:latin typeface="Times New Roman" pitchFamily="18" charset="0"/>
                <a:cs typeface="Times New Roman" pitchFamily="18" charset="0"/>
              </a:rPr>
              <a:t>To sample its more realistic usage, consider the following rewrite of the season example shown earlier. </a:t>
            </a:r>
            <a:r>
              <a:rPr lang="en-US" sz="2600" b="1" dirty="0" smtClean="0">
                <a:latin typeface="Times New Roman" pitchFamily="18" charset="0"/>
                <a:cs typeface="Times New Roman" pitchFamily="18" charset="0"/>
              </a:rPr>
              <a:t>This version uses a switch to provide a more efficient implementation.  </a:t>
            </a:r>
          </a:p>
          <a:p>
            <a:pPr lvl="1" algn="just">
              <a:lnSpc>
                <a:spcPct val="160000"/>
              </a:lnSpc>
              <a:spcBef>
                <a:spcPts val="0"/>
              </a:spcBef>
              <a:buNone/>
            </a:pPr>
            <a:r>
              <a:rPr lang="en-US" sz="2600" dirty="0" smtClean="0">
                <a:latin typeface="Times New Roman" pitchFamily="18" charset="0"/>
                <a:cs typeface="Times New Roman" pitchFamily="18" charset="0"/>
              </a:rPr>
              <a:t>// An improved version of the season program. </a:t>
            </a:r>
          </a:p>
          <a:p>
            <a:pPr lvl="1" algn="just">
              <a:lnSpc>
                <a:spcPct val="160000"/>
              </a:lnSpc>
              <a:spcBef>
                <a:spcPts val="0"/>
              </a:spcBef>
              <a:buNone/>
            </a:pPr>
            <a:r>
              <a:rPr lang="en-US" sz="2600" dirty="0" smtClean="0">
                <a:latin typeface="Times New Roman" pitchFamily="18" charset="0"/>
                <a:cs typeface="Times New Roman" pitchFamily="18" charset="0"/>
              </a:rPr>
              <a:t>class </a:t>
            </a:r>
            <a:r>
              <a:rPr lang="en-US" sz="2600" dirty="0" err="1" smtClean="0">
                <a:latin typeface="Times New Roman" pitchFamily="18" charset="0"/>
                <a:cs typeface="Times New Roman" pitchFamily="18" charset="0"/>
              </a:rPr>
              <a:t>SwitchMonth</a:t>
            </a:r>
            <a:r>
              <a:rPr lang="en-US" sz="2600" dirty="0" smtClean="0">
                <a:latin typeface="Times New Roman" pitchFamily="18" charset="0"/>
                <a:cs typeface="Times New Roman" pitchFamily="18" charset="0"/>
              </a:rPr>
              <a:t> { </a:t>
            </a:r>
          </a:p>
          <a:p>
            <a:pPr lvl="1" algn="just">
              <a:lnSpc>
                <a:spcPct val="160000"/>
              </a:lnSpc>
              <a:spcBef>
                <a:spcPts val="0"/>
              </a:spcBef>
              <a:buNone/>
            </a:pPr>
            <a:r>
              <a:rPr lang="en-US" sz="2600" dirty="0" smtClean="0">
                <a:latin typeface="Times New Roman" pitchFamily="18" charset="0"/>
                <a:cs typeface="Times New Roman" pitchFamily="18" charset="0"/>
              </a:rPr>
              <a:t>    public static void main(String </a:t>
            </a:r>
            <a:r>
              <a:rPr lang="en-US" sz="2600" dirty="0" err="1" smtClean="0">
                <a:latin typeface="Times New Roman" pitchFamily="18" charset="0"/>
                <a:cs typeface="Times New Roman" pitchFamily="18" charset="0"/>
              </a:rPr>
              <a:t>args</a:t>
            </a:r>
            <a:r>
              <a:rPr lang="en-US" sz="2600" dirty="0" smtClean="0">
                <a:latin typeface="Times New Roman" pitchFamily="18" charset="0"/>
                <a:cs typeface="Times New Roman" pitchFamily="18" charset="0"/>
              </a:rPr>
              <a:t>[]) { </a:t>
            </a:r>
          </a:p>
          <a:p>
            <a:pPr lvl="1" algn="just">
              <a:lnSpc>
                <a:spcPct val="160000"/>
              </a:lnSpc>
              <a:spcBef>
                <a:spcPts val="0"/>
              </a:spcBef>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month = 4; </a:t>
            </a:r>
          </a:p>
          <a:p>
            <a:pPr lvl="1" algn="just">
              <a:lnSpc>
                <a:spcPct val="160000"/>
              </a:lnSpc>
              <a:spcBef>
                <a:spcPts val="0"/>
              </a:spcBef>
              <a:buNone/>
            </a:pPr>
            <a:r>
              <a:rPr lang="en-US" sz="2600" dirty="0" smtClean="0">
                <a:latin typeface="Times New Roman" pitchFamily="18" charset="0"/>
                <a:cs typeface="Times New Roman" pitchFamily="18" charset="0"/>
              </a:rPr>
              <a:t>        String season; </a:t>
            </a:r>
          </a:p>
          <a:p>
            <a:pPr lvl="1" algn="just">
              <a:lnSpc>
                <a:spcPct val="160000"/>
              </a:lnSpc>
              <a:spcBef>
                <a:spcPts val="0"/>
              </a:spcBef>
              <a:buNone/>
            </a:pP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171</a:t>
            </a:fld>
            <a:endParaRPr lang="en-US"/>
          </a:p>
        </p:txBody>
      </p:sp>
      <p:sp>
        <p:nvSpPr>
          <p:cNvPr id="2" name="TextBox 1"/>
          <p:cNvSpPr txBox="1"/>
          <p:nvPr/>
        </p:nvSpPr>
        <p:spPr>
          <a:xfrm>
            <a:off x="4005943" y="0"/>
            <a:ext cx="4604657" cy="523220"/>
          </a:xfrm>
          <a:prstGeom prst="rect">
            <a:avLst/>
          </a:prstGeom>
          <a:noFill/>
        </p:spPr>
        <p:txBody>
          <a:bodyPr wrap="square" rtlCol="0">
            <a:spAutoFit/>
          </a:bodyPr>
          <a:lstStyle/>
          <a:p>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GB" sz="2800" dirty="0"/>
          </a:p>
        </p:txBody>
      </p:sp>
    </p:spTree>
    <p:extLst>
      <p:ext uri="{BB962C8B-B14F-4D97-AF65-F5344CB8AC3E}">
        <p14:creationId xmlns:p14="http://schemas.microsoft.com/office/powerpoint/2010/main" val="232007255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406400"/>
            <a:ext cx="12090400" cy="6451599"/>
          </a:xfrm>
        </p:spPr>
        <p:txBody>
          <a:bodyPr>
            <a:noAutofit/>
          </a:bodyPr>
          <a:lstStyle/>
          <a:p>
            <a:pPr lvl="1" algn="just">
              <a:lnSpc>
                <a:spcPct val="160000"/>
              </a:lnSpc>
              <a:spcBef>
                <a:spcPts val="0"/>
              </a:spcBef>
              <a:buNone/>
            </a:pPr>
            <a:r>
              <a:rPr lang="en-US" sz="2600" dirty="0">
                <a:latin typeface="Times New Roman" pitchFamily="18" charset="0"/>
                <a:cs typeface="Times New Roman" pitchFamily="18" charset="0"/>
              </a:rPr>
              <a:t>switch (month) { </a:t>
            </a:r>
          </a:p>
          <a:p>
            <a:pPr lvl="1" algn="just">
              <a:lnSpc>
                <a:spcPct val="160000"/>
              </a:lnSpc>
              <a:spcBef>
                <a:spcPts val="0"/>
              </a:spcBef>
              <a:buNone/>
            </a:pPr>
            <a:r>
              <a:rPr lang="en-US" sz="2600" dirty="0">
                <a:latin typeface="Times New Roman" pitchFamily="18" charset="0"/>
                <a:cs typeface="Times New Roman" pitchFamily="18" charset="0"/>
              </a:rPr>
              <a:t>          case 12:  </a:t>
            </a:r>
          </a:p>
          <a:p>
            <a:pPr lvl="1" algn="just">
              <a:lnSpc>
                <a:spcPct val="160000"/>
              </a:lnSpc>
              <a:spcBef>
                <a:spcPts val="0"/>
              </a:spcBef>
              <a:buNone/>
            </a:pPr>
            <a:r>
              <a:rPr lang="en-US" sz="2600" dirty="0">
                <a:latin typeface="Times New Roman" pitchFamily="18" charset="0"/>
                <a:cs typeface="Times New Roman" pitchFamily="18" charset="0"/>
              </a:rPr>
              <a:t>          case 1:  </a:t>
            </a:r>
          </a:p>
          <a:p>
            <a:pPr lvl="1" algn="just">
              <a:lnSpc>
                <a:spcPct val="160000"/>
              </a:lnSpc>
              <a:spcBef>
                <a:spcPts val="0"/>
              </a:spcBef>
              <a:buNone/>
            </a:pPr>
            <a:r>
              <a:rPr lang="en-US" sz="2600" dirty="0">
                <a:latin typeface="Times New Roman" pitchFamily="18" charset="0"/>
                <a:cs typeface="Times New Roman" pitchFamily="18" charset="0"/>
              </a:rPr>
              <a:t>          case 2: </a:t>
            </a:r>
          </a:p>
          <a:p>
            <a:pPr lvl="1" algn="just">
              <a:lnSpc>
                <a:spcPct val="160000"/>
              </a:lnSpc>
              <a:spcBef>
                <a:spcPts val="0"/>
              </a:spcBef>
              <a:buNone/>
            </a:pPr>
            <a:r>
              <a:rPr lang="en-US" sz="2600" dirty="0">
                <a:latin typeface="Times New Roman" pitchFamily="18" charset="0"/>
                <a:cs typeface="Times New Roman" pitchFamily="18" charset="0"/>
              </a:rPr>
              <a:t>            season = "Winter"; </a:t>
            </a:r>
          </a:p>
          <a:p>
            <a:pPr lvl="1" algn="just">
              <a:lnSpc>
                <a:spcPct val="160000"/>
              </a:lnSpc>
              <a:spcBef>
                <a:spcPts val="0"/>
              </a:spcBef>
              <a:buNone/>
            </a:pPr>
            <a:r>
              <a:rPr lang="en-US" sz="2600" dirty="0">
                <a:latin typeface="Times New Roman" pitchFamily="18" charset="0"/>
                <a:cs typeface="Times New Roman" pitchFamily="18" charset="0"/>
              </a:rPr>
              <a:t>            break; </a:t>
            </a:r>
          </a:p>
          <a:p>
            <a:pPr lvl="1" algn="just">
              <a:lnSpc>
                <a:spcPct val="160000"/>
              </a:lnSpc>
              <a:spcBef>
                <a:spcPts val="0"/>
              </a:spcBef>
              <a:buNone/>
            </a:pPr>
            <a:r>
              <a:rPr lang="en-US" sz="2600" dirty="0">
                <a:latin typeface="Times New Roman" pitchFamily="18" charset="0"/>
                <a:cs typeface="Times New Roman" pitchFamily="18" charset="0"/>
              </a:rPr>
              <a:t>          case 3:  </a:t>
            </a:r>
          </a:p>
          <a:p>
            <a:pPr lvl="1" algn="just">
              <a:lnSpc>
                <a:spcPct val="160000"/>
              </a:lnSpc>
              <a:spcBef>
                <a:spcPts val="0"/>
              </a:spcBef>
              <a:buNone/>
            </a:pPr>
            <a:r>
              <a:rPr lang="en-US" sz="2600" dirty="0">
                <a:latin typeface="Times New Roman" pitchFamily="18" charset="0"/>
                <a:cs typeface="Times New Roman" pitchFamily="18" charset="0"/>
              </a:rPr>
              <a:t>          case 4:  </a:t>
            </a:r>
          </a:p>
          <a:p>
            <a:pPr lvl="1" algn="just">
              <a:lnSpc>
                <a:spcPct val="160000"/>
              </a:lnSpc>
              <a:spcBef>
                <a:spcPts val="0"/>
              </a:spcBef>
              <a:buNone/>
            </a:pPr>
            <a:r>
              <a:rPr lang="en-US" sz="2600" dirty="0">
                <a:latin typeface="Times New Roman" pitchFamily="18" charset="0"/>
                <a:cs typeface="Times New Roman" pitchFamily="18" charset="0"/>
              </a:rPr>
              <a:t>          case 5: </a:t>
            </a:r>
          </a:p>
          <a:p>
            <a:pPr lvl="1" algn="just">
              <a:lnSpc>
                <a:spcPct val="160000"/>
              </a:lnSpc>
              <a:spcBef>
                <a:spcPts val="0"/>
              </a:spcBef>
              <a:buNone/>
            </a:pPr>
            <a:r>
              <a:rPr lang="en-US" sz="2600" dirty="0">
                <a:latin typeface="Times New Roman" pitchFamily="18" charset="0"/>
                <a:cs typeface="Times New Roman" pitchFamily="18" charset="0"/>
              </a:rPr>
              <a:t>            season = "Spring"; </a:t>
            </a:r>
          </a:p>
          <a:p>
            <a:pPr lvl="1" algn="just">
              <a:lnSpc>
                <a:spcPct val="16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172</a:t>
            </a:fld>
            <a:endParaRPr lang="en-US"/>
          </a:p>
        </p:txBody>
      </p:sp>
      <p:sp>
        <p:nvSpPr>
          <p:cNvPr id="2" name="TextBox 1"/>
          <p:cNvSpPr txBox="1"/>
          <p:nvPr/>
        </p:nvSpPr>
        <p:spPr>
          <a:xfrm>
            <a:off x="3844471" y="0"/>
            <a:ext cx="4604657" cy="523220"/>
          </a:xfrm>
          <a:prstGeom prst="rect">
            <a:avLst/>
          </a:prstGeom>
          <a:noFill/>
        </p:spPr>
        <p:txBody>
          <a:bodyPr wrap="square" rtlCol="0">
            <a:spAutoFit/>
          </a:bodyPr>
          <a:lstStyle/>
          <a:p>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GB" sz="2800" dirty="0"/>
          </a:p>
        </p:txBody>
      </p:sp>
    </p:spTree>
    <p:extLst>
      <p:ext uri="{BB962C8B-B14F-4D97-AF65-F5344CB8AC3E}">
        <p14:creationId xmlns:p14="http://schemas.microsoft.com/office/powerpoint/2010/main" val="24384839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406400"/>
            <a:ext cx="12090400" cy="6451599"/>
          </a:xfrm>
        </p:spPr>
        <p:txBody>
          <a:bodyPr>
            <a:noAutofit/>
          </a:bodyPr>
          <a:lstStyle/>
          <a:p>
            <a:pPr lvl="1" algn="just">
              <a:lnSpc>
                <a:spcPct val="150000"/>
              </a:lnSpc>
              <a:spcBef>
                <a:spcPts val="0"/>
              </a:spcBef>
              <a:buNone/>
            </a:pPr>
            <a:r>
              <a:rPr lang="en-US" sz="2600" dirty="0">
                <a:latin typeface="Times New Roman" pitchFamily="18" charset="0"/>
                <a:cs typeface="Times New Roman" pitchFamily="18" charset="0"/>
              </a:rPr>
              <a:t> break</a:t>
            </a:r>
            <a:r>
              <a:rPr lang="en-US" sz="2600" dirty="0" smtClean="0">
                <a:latin typeface="Times New Roman" pitchFamily="18" charset="0"/>
                <a:cs typeface="Times New Roman" pitchFamily="18" charset="0"/>
              </a:rPr>
              <a:t>;</a:t>
            </a:r>
          </a:p>
          <a:p>
            <a:pPr>
              <a:lnSpc>
                <a:spcPct val="150000"/>
              </a:lnSpc>
              <a:spcBef>
                <a:spcPts val="0"/>
              </a:spcBef>
              <a:buNone/>
            </a:pPr>
            <a:r>
              <a:rPr lang="en-US" sz="2600" dirty="0">
                <a:latin typeface="Times New Roman" pitchFamily="18" charset="0"/>
                <a:cs typeface="Times New Roman" pitchFamily="18" charset="0"/>
              </a:rPr>
              <a:t>	   case 6:  </a:t>
            </a:r>
          </a:p>
          <a:p>
            <a:pPr>
              <a:lnSpc>
                <a:spcPct val="150000"/>
              </a:lnSpc>
              <a:spcBef>
                <a:spcPts val="0"/>
              </a:spcBef>
              <a:buNone/>
            </a:pPr>
            <a:r>
              <a:rPr lang="en-US" sz="2600" dirty="0">
                <a:latin typeface="Times New Roman" pitchFamily="18" charset="0"/>
                <a:cs typeface="Times New Roman" pitchFamily="18" charset="0"/>
              </a:rPr>
              <a:t>          case 7:  </a:t>
            </a:r>
          </a:p>
          <a:p>
            <a:pPr>
              <a:lnSpc>
                <a:spcPct val="150000"/>
              </a:lnSpc>
              <a:spcBef>
                <a:spcPts val="0"/>
              </a:spcBef>
              <a:buNone/>
            </a:pPr>
            <a:r>
              <a:rPr lang="en-US" sz="2600" dirty="0">
                <a:latin typeface="Times New Roman" pitchFamily="18" charset="0"/>
                <a:cs typeface="Times New Roman" pitchFamily="18" charset="0"/>
              </a:rPr>
              <a:t>          case 8: </a:t>
            </a:r>
          </a:p>
          <a:p>
            <a:pPr>
              <a:lnSpc>
                <a:spcPct val="150000"/>
              </a:lnSpc>
              <a:spcBef>
                <a:spcPts val="0"/>
              </a:spcBef>
              <a:buNone/>
            </a:pPr>
            <a:r>
              <a:rPr lang="en-US" sz="2600" dirty="0">
                <a:latin typeface="Times New Roman" pitchFamily="18" charset="0"/>
                <a:cs typeface="Times New Roman" pitchFamily="18" charset="0"/>
              </a:rPr>
              <a:t>            season = "Summer"; </a:t>
            </a:r>
          </a:p>
          <a:p>
            <a:pPr>
              <a:lnSpc>
                <a:spcPct val="150000"/>
              </a:lnSpc>
              <a:spcBef>
                <a:spcPts val="0"/>
              </a:spcBef>
              <a:buNone/>
            </a:pPr>
            <a:r>
              <a:rPr lang="en-US" sz="2600" dirty="0">
                <a:latin typeface="Times New Roman" pitchFamily="18" charset="0"/>
                <a:cs typeface="Times New Roman" pitchFamily="18" charset="0"/>
              </a:rPr>
              <a:t>            break; </a:t>
            </a:r>
          </a:p>
          <a:p>
            <a:pPr>
              <a:lnSpc>
                <a:spcPct val="150000"/>
              </a:lnSpc>
              <a:spcBef>
                <a:spcPts val="0"/>
              </a:spcBef>
              <a:buNone/>
            </a:pPr>
            <a:r>
              <a:rPr lang="en-US" sz="2600" dirty="0">
                <a:latin typeface="Times New Roman" pitchFamily="18" charset="0"/>
                <a:cs typeface="Times New Roman" pitchFamily="18" charset="0"/>
              </a:rPr>
              <a:t>          case 9:  </a:t>
            </a:r>
          </a:p>
          <a:p>
            <a:pPr>
              <a:lnSpc>
                <a:spcPct val="150000"/>
              </a:lnSpc>
              <a:spcBef>
                <a:spcPts val="0"/>
              </a:spcBef>
              <a:buNone/>
            </a:pPr>
            <a:r>
              <a:rPr lang="en-US" sz="2600" dirty="0">
                <a:latin typeface="Times New Roman" pitchFamily="18" charset="0"/>
                <a:cs typeface="Times New Roman" pitchFamily="18" charset="0"/>
              </a:rPr>
              <a:t>          case 10:  </a:t>
            </a:r>
          </a:p>
          <a:p>
            <a:pPr>
              <a:lnSpc>
                <a:spcPct val="150000"/>
              </a:lnSpc>
              <a:spcBef>
                <a:spcPts val="0"/>
              </a:spcBef>
              <a:buNone/>
            </a:pPr>
            <a:r>
              <a:rPr lang="en-US" sz="2600" dirty="0">
                <a:latin typeface="Times New Roman" pitchFamily="18" charset="0"/>
                <a:cs typeface="Times New Roman" pitchFamily="18" charset="0"/>
              </a:rPr>
              <a:t>          case 11: </a:t>
            </a:r>
          </a:p>
          <a:p>
            <a:pPr>
              <a:lnSpc>
                <a:spcPct val="150000"/>
              </a:lnSpc>
              <a:spcBef>
                <a:spcPts val="0"/>
              </a:spcBef>
              <a:buNone/>
            </a:pPr>
            <a:r>
              <a:rPr lang="en-US" sz="2600" dirty="0">
                <a:latin typeface="Times New Roman" pitchFamily="18" charset="0"/>
                <a:cs typeface="Times New Roman" pitchFamily="18" charset="0"/>
              </a:rPr>
              <a:t>            season = "Autumn"; </a:t>
            </a:r>
          </a:p>
          <a:p>
            <a:pPr>
              <a:lnSpc>
                <a:spcPct val="150000"/>
              </a:lnSpc>
              <a:spcBef>
                <a:spcPts val="0"/>
              </a:spcBef>
              <a:buNone/>
            </a:pPr>
            <a:r>
              <a:rPr lang="en-US" sz="2600" dirty="0">
                <a:latin typeface="Times New Roman" pitchFamily="18" charset="0"/>
                <a:cs typeface="Times New Roman" pitchFamily="18" charset="0"/>
              </a:rPr>
              <a:t>            break; </a:t>
            </a:r>
          </a:p>
          <a:p>
            <a:pPr>
              <a:lnSpc>
                <a:spcPct val="150000"/>
              </a:lnSpc>
              <a:spcBef>
                <a:spcPts val="0"/>
              </a:spcBef>
              <a:buNone/>
            </a:pPr>
            <a:r>
              <a:rPr lang="en-US" sz="2600" dirty="0">
                <a:latin typeface="Times New Roman" pitchFamily="18" charset="0"/>
                <a:cs typeface="Times New Roman" pitchFamily="18" charset="0"/>
              </a:rPr>
              <a:t>          default: </a:t>
            </a:r>
          </a:p>
          <a:p>
            <a:pPr>
              <a:lnSpc>
                <a:spcPct val="150000"/>
              </a:lnSpc>
              <a:spcBef>
                <a:spcPts val="0"/>
              </a:spcBef>
              <a:buNone/>
            </a:pPr>
            <a:r>
              <a:rPr lang="en-US" sz="2600" dirty="0">
                <a:latin typeface="Times New Roman" pitchFamily="18" charset="0"/>
                <a:cs typeface="Times New Roman" pitchFamily="18" charset="0"/>
              </a:rPr>
              <a:t>            season = "Bogus Month"; </a:t>
            </a:r>
          </a:p>
          <a:p>
            <a:pPr>
              <a:lnSpc>
                <a:spcPct val="150000"/>
              </a:lnSpc>
              <a:spcBef>
                <a:spcPts val="0"/>
              </a:spcBef>
              <a:buNone/>
            </a:pPr>
            <a:r>
              <a:rPr lang="en-US" sz="2600" dirty="0">
                <a:latin typeface="Times New Roman" pitchFamily="18" charset="0"/>
                <a:cs typeface="Times New Roman" pitchFamily="18" charset="0"/>
              </a:rPr>
              <a:t>        } </a:t>
            </a:r>
          </a:p>
          <a:p>
            <a:pPr>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("April is in the " + season + "."); </a:t>
            </a:r>
          </a:p>
          <a:p>
            <a:pPr>
              <a:lnSpc>
                <a:spcPct val="150000"/>
              </a:lnSpc>
              <a:spcBef>
                <a:spcPts val="0"/>
              </a:spcBef>
              <a:buNone/>
            </a:pPr>
            <a:r>
              <a:rPr lang="en-US" sz="2600" dirty="0">
                <a:latin typeface="Times New Roman" pitchFamily="18" charset="0"/>
                <a:cs typeface="Times New Roman" pitchFamily="18" charset="0"/>
              </a:rPr>
              <a:t>    } </a:t>
            </a:r>
          </a:p>
          <a:p>
            <a:pPr>
              <a:lnSpc>
                <a:spcPct val="150000"/>
              </a:lnSpc>
              <a:spcBef>
                <a:spcPts val="0"/>
              </a:spcBef>
              <a:buNone/>
            </a:pPr>
            <a:r>
              <a:rPr lang="en-US" sz="2600" dirty="0">
                <a:latin typeface="Times New Roman" pitchFamily="18" charset="0"/>
                <a:cs typeface="Times New Roman" pitchFamily="18" charset="0"/>
              </a:rPr>
              <a:t>} </a:t>
            </a:r>
          </a:p>
          <a:p>
            <a:pPr lvl="1" algn="just">
              <a:lnSpc>
                <a:spcPct val="150000"/>
              </a:lnSpc>
              <a:spcBef>
                <a:spcPts val="0"/>
              </a:spcBef>
              <a:buNone/>
            </a:pP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173</a:t>
            </a:fld>
            <a:endParaRPr lang="en-US"/>
          </a:p>
        </p:txBody>
      </p:sp>
      <p:sp>
        <p:nvSpPr>
          <p:cNvPr id="2" name="TextBox 1"/>
          <p:cNvSpPr txBox="1"/>
          <p:nvPr/>
        </p:nvSpPr>
        <p:spPr>
          <a:xfrm>
            <a:off x="4005943" y="0"/>
            <a:ext cx="4604657" cy="523220"/>
          </a:xfrm>
          <a:prstGeom prst="rect">
            <a:avLst/>
          </a:prstGeom>
          <a:noFill/>
        </p:spPr>
        <p:txBody>
          <a:bodyPr wrap="square" rtlCol="0">
            <a:spAutoFit/>
          </a:bodyPr>
          <a:lstStyle/>
          <a:p>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GB" sz="2800" dirty="0"/>
          </a:p>
        </p:txBody>
      </p:sp>
    </p:spTree>
    <p:extLst>
      <p:ext uri="{BB962C8B-B14F-4D97-AF65-F5344CB8AC3E}">
        <p14:creationId xmlns:p14="http://schemas.microsoft.com/office/powerpoint/2010/main" val="41532068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406400"/>
            <a:ext cx="12090400" cy="6451599"/>
          </a:xfrm>
        </p:spPr>
        <p:txBody>
          <a:bodyPr>
            <a:noAutofit/>
          </a:bodyPr>
          <a:lstStyle/>
          <a:p>
            <a:pPr lvl="1" algn="just">
              <a:lnSpc>
                <a:spcPct val="150000"/>
              </a:lnSpc>
              <a:spcBef>
                <a:spcPts val="0"/>
              </a:spcBef>
              <a:buNone/>
            </a:pPr>
            <a:r>
              <a:rPr lang="en-US" sz="2600" dirty="0" smtClean="0">
                <a:latin typeface="Times New Roman" pitchFamily="18" charset="0"/>
                <a:cs typeface="Times New Roman" pitchFamily="18" charset="0"/>
              </a:rPr>
              <a:t>default</a:t>
            </a:r>
            <a:r>
              <a:rPr lang="en-US" sz="2600" dirty="0">
                <a:latin typeface="Times New Roman" pitchFamily="18" charset="0"/>
                <a:cs typeface="Times New Roman" pitchFamily="18" charset="0"/>
              </a:rPr>
              <a:t>: </a:t>
            </a:r>
          </a:p>
          <a:p>
            <a:pPr>
              <a:lnSpc>
                <a:spcPct val="150000"/>
              </a:lnSpc>
              <a:spcBef>
                <a:spcPts val="0"/>
              </a:spcBef>
              <a:buNone/>
            </a:pPr>
            <a:r>
              <a:rPr lang="en-US" sz="2600" dirty="0">
                <a:latin typeface="Times New Roman" pitchFamily="18" charset="0"/>
                <a:cs typeface="Times New Roman" pitchFamily="18" charset="0"/>
              </a:rPr>
              <a:t>            season = "Bogus Month"; </a:t>
            </a:r>
          </a:p>
          <a:p>
            <a:pPr>
              <a:lnSpc>
                <a:spcPct val="150000"/>
              </a:lnSpc>
              <a:spcBef>
                <a:spcPts val="0"/>
              </a:spcBef>
              <a:buNone/>
            </a:pPr>
            <a:r>
              <a:rPr lang="en-US" sz="2600" dirty="0">
                <a:latin typeface="Times New Roman" pitchFamily="18" charset="0"/>
                <a:cs typeface="Times New Roman" pitchFamily="18" charset="0"/>
              </a:rPr>
              <a:t>        } </a:t>
            </a:r>
          </a:p>
          <a:p>
            <a:pPr>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("April is in the " + season + "."); </a:t>
            </a:r>
          </a:p>
          <a:p>
            <a:pPr>
              <a:lnSpc>
                <a:spcPct val="150000"/>
              </a:lnSpc>
              <a:spcBef>
                <a:spcPts val="0"/>
              </a:spcBef>
              <a:buNone/>
            </a:pPr>
            <a:r>
              <a:rPr lang="en-US" sz="2600" dirty="0">
                <a:latin typeface="Times New Roman" pitchFamily="18" charset="0"/>
                <a:cs typeface="Times New Roman" pitchFamily="18" charset="0"/>
              </a:rPr>
              <a:t>    } </a:t>
            </a:r>
          </a:p>
          <a:p>
            <a:pPr>
              <a:lnSpc>
                <a:spcPct val="150000"/>
              </a:lnSpc>
              <a:spcBef>
                <a:spcPts val="0"/>
              </a:spcBef>
              <a:buNone/>
            </a:pPr>
            <a:r>
              <a:rPr lang="en-US" sz="2600" dirty="0">
                <a:latin typeface="Times New Roman" pitchFamily="18" charset="0"/>
                <a:cs typeface="Times New Roman" pitchFamily="18" charset="0"/>
              </a:rPr>
              <a:t>} </a:t>
            </a:r>
          </a:p>
          <a:p>
            <a:pPr lvl="1" algn="just">
              <a:lnSpc>
                <a:spcPct val="150000"/>
              </a:lnSpc>
              <a:spcBef>
                <a:spcPts val="0"/>
              </a:spcBef>
              <a:buNone/>
            </a:pP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174</a:t>
            </a:fld>
            <a:endParaRPr lang="en-US"/>
          </a:p>
        </p:txBody>
      </p:sp>
      <p:sp>
        <p:nvSpPr>
          <p:cNvPr id="2" name="TextBox 1"/>
          <p:cNvSpPr txBox="1"/>
          <p:nvPr/>
        </p:nvSpPr>
        <p:spPr>
          <a:xfrm>
            <a:off x="4005943" y="0"/>
            <a:ext cx="4604657" cy="523220"/>
          </a:xfrm>
          <a:prstGeom prst="rect">
            <a:avLst/>
          </a:prstGeom>
          <a:noFill/>
        </p:spPr>
        <p:txBody>
          <a:bodyPr wrap="square" rtlCol="0">
            <a:spAutoFit/>
          </a:bodyPr>
          <a:lstStyle/>
          <a:p>
            <a:r>
              <a:rPr lang="en-US" sz="2800" b="1" dirty="0">
                <a:solidFill>
                  <a:srgbClr val="0000FF"/>
                </a:solidFill>
                <a:latin typeface="Times New Roman" pitchFamily="18" charset="0"/>
                <a:cs typeface="Times New Roman" pitchFamily="18" charset="0"/>
              </a:rPr>
              <a:t>3. Switch </a:t>
            </a:r>
            <a:r>
              <a:rPr lang="en-US" sz="2800" b="1" dirty="0" smtClean="0">
                <a:solidFill>
                  <a:srgbClr val="0000FF"/>
                </a:solidFill>
                <a:latin typeface="Times New Roman" pitchFamily="18" charset="0"/>
                <a:cs typeface="Times New Roman" pitchFamily="18" charset="0"/>
              </a:rPr>
              <a:t>continued------</a:t>
            </a:r>
            <a:endParaRPr lang="en-GB" sz="2800" dirty="0"/>
          </a:p>
        </p:txBody>
      </p:sp>
    </p:spTree>
    <p:extLst>
      <p:ext uri="{BB962C8B-B14F-4D97-AF65-F5344CB8AC3E}">
        <p14:creationId xmlns:p14="http://schemas.microsoft.com/office/powerpoint/2010/main" val="245052794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81200" y="0"/>
            <a:ext cx="8229600" cy="457200"/>
          </a:xfrm>
        </p:spPr>
        <p:txBody>
          <a:bodyPr>
            <a:noAutofit/>
          </a:bodyPr>
          <a:lstStyle/>
          <a:p>
            <a:pPr algn="ctr"/>
            <a:r>
              <a:rPr lang="en-US" sz="3200" b="1" dirty="0">
                <a:solidFill>
                  <a:srgbClr val="0000FF"/>
                </a:solidFill>
                <a:latin typeface="Times New Roman" pitchFamily="18" charset="0"/>
                <a:cs typeface="Times New Roman" pitchFamily="18" charset="0"/>
              </a:rPr>
              <a:t>Exercise </a:t>
            </a:r>
          </a:p>
        </p:txBody>
      </p:sp>
      <p:sp>
        <p:nvSpPr>
          <p:cNvPr id="3" name="Content Placeholder 2"/>
          <p:cNvSpPr>
            <a:spLocks noGrp="1"/>
          </p:cNvSpPr>
          <p:nvPr>
            <p:ph idx="1"/>
          </p:nvPr>
        </p:nvSpPr>
        <p:spPr>
          <a:xfrm>
            <a:off x="130629" y="457200"/>
            <a:ext cx="11945257" cy="6400800"/>
          </a:xfrm>
        </p:spPr>
        <p:txBody>
          <a:bodyPr>
            <a:normAutofit fontScale="85000" lnSpcReduction="10000"/>
          </a:bodyPr>
          <a:lstStyle/>
          <a:p>
            <a:pPr algn="just">
              <a:lnSpc>
                <a:spcPct val="150000"/>
              </a:lnSpc>
              <a:spcBef>
                <a:spcPts val="0"/>
              </a:spcBef>
              <a:buNone/>
              <a:defRPr/>
            </a:pPr>
            <a:r>
              <a:rPr lang="en-US" dirty="0">
                <a:latin typeface="Times New Roman" pitchFamily="18" charset="0"/>
                <a:cs typeface="Times New Roman" pitchFamily="18" charset="0"/>
              </a:rPr>
              <a:t>1. Write Java program using switch statement to display a letter grade when users enters  different range of marks. Use the following input and output information for your work.</a:t>
            </a:r>
          </a:p>
          <a:p>
            <a:pPr algn="just">
              <a:lnSpc>
                <a:spcPct val="150000"/>
              </a:lnSpc>
              <a:spcBef>
                <a:spcPts val="0"/>
              </a:spcBef>
              <a:buNone/>
              <a:defRPr/>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Input </a:t>
            </a: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Output</a:t>
            </a:r>
          </a:p>
          <a:p>
            <a:pPr algn="just">
              <a:lnSpc>
                <a:spcPct val="150000"/>
              </a:lnSpc>
              <a:spcBef>
                <a:spcPts val="0"/>
              </a:spcBef>
              <a:buNone/>
              <a:defRPr/>
            </a:pPr>
            <a:r>
              <a:rPr lang="en-US" dirty="0">
                <a:latin typeface="Times New Roman" pitchFamily="18" charset="0"/>
                <a:cs typeface="Times New Roman" pitchFamily="18" charset="0"/>
              </a:rPr>
              <a:t>	(marks&gt;=90)  and  (marks&lt;=100)			   </a:t>
            </a:r>
            <a:r>
              <a:rPr lang="en-US" dirty="0" smtClean="0">
                <a:latin typeface="Times New Roman" pitchFamily="18" charset="0"/>
                <a:cs typeface="Times New Roman" pitchFamily="18" charset="0"/>
              </a:rPr>
              <a:t>	  A</a:t>
            </a:r>
            <a:r>
              <a:rPr lang="en-US" dirty="0">
                <a:latin typeface="Times New Roman" pitchFamily="18" charset="0"/>
                <a:cs typeface="Times New Roman" pitchFamily="18" charset="0"/>
              </a:rPr>
              <a:t>+</a:t>
            </a:r>
          </a:p>
          <a:p>
            <a:pPr algn="just">
              <a:lnSpc>
                <a:spcPct val="150000"/>
              </a:lnSpc>
              <a:spcBef>
                <a:spcPts val="0"/>
              </a:spcBef>
              <a:buNone/>
              <a:defRPr/>
            </a:pPr>
            <a:r>
              <a:rPr lang="en-US" dirty="0">
                <a:latin typeface="Times New Roman" pitchFamily="18" charset="0"/>
                <a:cs typeface="Times New Roman" pitchFamily="18" charset="0"/>
              </a:rPr>
              <a:t>	(marks&gt;=80) and (marks&lt;90)				   A</a:t>
            </a:r>
          </a:p>
          <a:p>
            <a:pPr algn="just">
              <a:lnSpc>
                <a:spcPct val="150000"/>
              </a:lnSpc>
              <a:spcBef>
                <a:spcPts val="0"/>
              </a:spcBef>
              <a:buNone/>
              <a:defRPr/>
            </a:pPr>
            <a:r>
              <a:rPr lang="en-US" dirty="0">
                <a:latin typeface="Times New Roman" pitchFamily="18" charset="0"/>
                <a:cs typeface="Times New Roman" pitchFamily="18" charset="0"/>
              </a:rPr>
              <a:t>	(marks&gt;=70) and (marks&lt;80)				   B+</a:t>
            </a:r>
          </a:p>
          <a:p>
            <a:pPr algn="just">
              <a:lnSpc>
                <a:spcPct val="150000"/>
              </a:lnSpc>
              <a:spcBef>
                <a:spcPts val="0"/>
              </a:spcBef>
              <a:buNone/>
              <a:defRPr/>
            </a:pPr>
            <a:r>
              <a:rPr lang="en-US" dirty="0">
                <a:latin typeface="Times New Roman" pitchFamily="18" charset="0"/>
                <a:cs typeface="Times New Roman" pitchFamily="18" charset="0"/>
              </a:rPr>
              <a:t>	(marks&gt;=65) and (marks&lt;70)				   B</a:t>
            </a:r>
          </a:p>
          <a:p>
            <a:pPr algn="just">
              <a:lnSpc>
                <a:spcPct val="150000"/>
              </a:lnSpc>
              <a:spcBef>
                <a:spcPts val="0"/>
              </a:spcBef>
              <a:buNone/>
              <a:defRPr/>
            </a:pPr>
            <a:r>
              <a:rPr lang="en-US" dirty="0">
                <a:latin typeface="Times New Roman" pitchFamily="18" charset="0"/>
                <a:cs typeface="Times New Roman" pitchFamily="18" charset="0"/>
              </a:rPr>
              <a:t>	(marks&gt;=55) and (marks&lt;65)				   C+</a:t>
            </a:r>
          </a:p>
          <a:p>
            <a:pPr algn="just">
              <a:lnSpc>
                <a:spcPct val="150000"/>
              </a:lnSpc>
              <a:spcBef>
                <a:spcPts val="0"/>
              </a:spcBef>
              <a:buNone/>
              <a:defRPr/>
            </a:pPr>
            <a:r>
              <a:rPr lang="en-US" dirty="0">
                <a:latin typeface="Times New Roman" pitchFamily="18" charset="0"/>
                <a:cs typeface="Times New Roman" pitchFamily="18" charset="0"/>
              </a:rPr>
              <a:t>	(marks&gt;=45)and (marks&lt;55)				   C</a:t>
            </a:r>
          </a:p>
          <a:p>
            <a:pPr algn="just">
              <a:lnSpc>
                <a:spcPct val="150000"/>
              </a:lnSpc>
              <a:spcBef>
                <a:spcPts val="0"/>
              </a:spcBef>
              <a:buNone/>
              <a:defRPr/>
            </a:pPr>
            <a:r>
              <a:rPr lang="en-US" dirty="0">
                <a:latin typeface="Times New Roman" pitchFamily="18" charset="0"/>
                <a:cs typeface="Times New Roman" pitchFamily="18" charset="0"/>
              </a:rPr>
              <a:t>	(marks&gt;=35)and (marks&lt;45)				   D</a:t>
            </a:r>
          </a:p>
          <a:p>
            <a:pPr algn="just">
              <a:lnSpc>
                <a:spcPct val="150000"/>
              </a:lnSpc>
              <a:spcBef>
                <a:spcPts val="0"/>
              </a:spcBef>
              <a:buNone/>
              <a:defRPr/>
            </a:pPr>
            <a:r>
              <a:rPr lang="en-US" dirty="0">
                <a:latin typeface="Times New Roman" pitchFamily="18" charset="0"/>
                <a:cs typeface="Times New Roman" pitchFamily="18" charset="0"/>
              </a:rPr>
              <a:t>	(marks&gt;=1) and (marks&lt;35)				   F</a:t>
            </a:r>
          </a:p>
          <a:p>
            <a:pPr algn="just">
              <a:lnSpc>
                <a:spcPct val="150000"/>
              </a:lnSpc>
              <a:spcBef>
                <a:spcPts val="0"/>
              </a:spcBef>
              <a:buNone/>
              <a:defRPr/>
            </a:pPr>
            <a:r>
              <a:rPr lang="en-US" dirty="0">
                <a:latin typeface="Times New Roman" pitchFamily="18" charset="0"/>
                <a:cs typeface="Times New Roman" pitchFamily="18" charset="0"/>
              </a:rPr>
              <a:t>	otherwise 						    	   NG	</a:t>
            </a:r>
          </a:p>
        </p:txBody>
      </p:sp>
      <p:sp>
        <p:nvSpPr>
          <p:cNvPr id="4" name="Slide Number Placeholder 3"/>
          <p:cNvSpPr>
            <a:spLocks noGrp="1"/>
          </p:cNvSpPr>
          <p:nvPr>
            <p:ph type="sldNum" sz="quarter" idx="12"/>
          </p:nvPr>
        </p:nvSpPr>
        <p:spPr/>
        <p:txBody>
          <a:bodyPr/>
          <a:lstStyle/>
          <a:p>
            <a:pPr>
              <a:defRPr/>
            </a:pPr>
            <a:fld id="{D8F942F1-710E-42FB-A95D-5EA4656F037E}" type="slidenum">
              <a:rPr lang="en-US" smtClean="0"/>
              <a:pPr>
                <a:defRPr/>
              </a:pPr>
              <a:t>175</a:t>
            </a:fld>
            <a:endParaRPr lang="en-US"/>
          </a:p>
        </p:txBody>
      </p:sp>
    </p:spTree>
    <p:extLst>
      <p:ext uri="{BB962C8B-B14F-4D97-AF65-F5344CB8AC3E}">
        <p14:creationId xmlns:p14="http://schemas.microsoft.com/office/powerpoint/2010/main" val="124405180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3200" b="1" dirty="0">
                <a:solidFill>
                  <a:srgbClr val="FF0000"/>
                </a:solidFill>
                <a:latin typeface="Times New Roman" pitchFamily="18" charset="0"/>
                <a:cs typeface="Times New Roman" pitchFamily="18" charset="0"/>
              </a:rPr>
              <a:t>2. Iteration Statements</a:t>
            </a:r>
          </a:p>
        </p:txBody>
      </p:sp>
      <p:sp>
        <p:nvSpPr>
          <p:cNvPr id="3" name="Content Placeholder 2"/>
          <p:cNvSpPr>
            <a:spLocks noGrp="1"/>
          </p:cNvSpPr>
          <p:nvPr>
            <p:ph idx="1"/>
          </p:nvPr>
        </p:nvSpPr>
        <p:spPr>
          <a:xfrm>
            <a:off x="0" y="304799"/>
            <a:ext cx="12192000" cy="6662057"/>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Java's iteration statements are </a:t>
            </a:r>
            <a:r>
              <a:rPr lang="en-US" sz="2600" b="1" dirty="0">
                <a:solidFill>
                  <a:srgbClr val="0000FF"/>
                </a:solidFill>
                <a:latin typeface="Times New Roman" pitchFamily="18" charset="0"/>
                <a:cs typeface="Times New Roman" pitchFamily="18" charset="0"/>
              </a:rPr>
              <a:t>for, while,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and</a:t>
            </a:r>
            <a:r>
              <a:rPr lang="en-US" sz="2600" b="1"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do-while</a:t>
            </a:r>
            <a:r>
              <a:rPr lang="en-US" sz="2600" b="1"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These statements create what we commonly called </a:t>
            </a:r>
            <a:r>
              <a:rPr lang="en-US" sz="2600" b="1" dirty="0">
                <a:solidFill>
                  <a:srgbClr val="0000FF"/>
                </a:solidFill>
                <a:latin typeface="Times New Roman" pitchFamily="18" charset="0"/>
                <a:cs typeface="Times New Roman" pitchFamily="18" charset="0"/>
              </a:rPr>
              <a:t>loops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 </a:t>
            </a:r>
            <a:r>
              <a:rPr lang="en-US" sz="2600" b="1" dirty="0">
                <a:solidFill>
                  <a:srgbClr val="0000FF"/>
                </a:solidFill>
                <a:latin typeface="Times New Roman" pitchFamily="18" charset="0"/>
                <a:cs typeface="Times New Roman" pitchFamily="18" charset="0"/>
              </a:rPr>
              <a:t>loop repeatedly executes </a:t>
            </a: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same set of instructions </a:t>
            </a:r>
            <a:r>
              <a:rPr lang="en-US" sz="2600" dirty="0">
                <a:solidFill>
                  <a:srgbClr val="0000FF"/>
                </a:solidFill>
                <a:latin typeface="Times New Roman" pitchFamily="18" charset="0"/>
                <a:cs typeface="Times New Roman" pitchFamily="18" charset="0"/>
              </a:rPr>
              <a:t>until a </a:t>
            </a:r>
            <a:r>
              <a:rPr lang="en-US" sz="2600" b="1" dirty="0">
                <a:solidFill>
                  <a:srgbClr val="0000FF"/>
                </a:solidFill>
                <a:latin typeface="Times New Roman" pitchFamily="18" charset="0"/>
                <a:cs typeface="Times New Roman" pitchFamily="18" charset="0"/>
              </a:rPr>
              <a:t>termination condition is met</a:t>
            </a:r>
            <a:r>
              <a:rPr lang="en-US" sz="2600" dirty="0">
                <a:latin typeface="Times New Roman" pitchFamily="18" charset="0"/>
                <a:cs typeface="Times New Roman" pitchFamily="18" charset="0"/>
              </a:rPr>
              <a:t>.</a:t>
            </a:r>
            <a:r>
              <a:rPr lang="en-US" sz="2600" dirty="0">
                <a:solidFill>
                  <a:srgbClr val="0000FF"/>
                </a:solidFill>
                <a:latin typeface="Times New Roman" pitchFamily="18" charset="0"/>
                <a:cs typeface="Times New Roman" pitchFamily="18" charset="0"/>
              </a:rPr>
              <a:t> </a:t>
            </a:r>
          </a:p>
          <a:p>
            <a:pPr marL="514350" indent="-514350" algn="just">
              <a:lnSpc>
                <a:spcPct val="150000"/>
              </a:lnSpc>
              <a:spcBef>
                <a:spcPts val="0"/>
              </a:spcBef>
              <a:buAutoNum type="alphaUcParenR"/>
            </a:pPr>
            <a:r>
              <a:rPr lang="en-US" sz="2600" b="1" dirty="0">
                <a:solidFill>
                  <a:srgbClr val="0000FF"/>
                </a:solidFill>
                <a:latin typeface="Times New Roman" pitchFamily="18" charset="0"/>
                <a:cs typeface="Times New Roman" pitchFamily="18" charset="0"/>
              </a:rPr>
              <a:t>While Loop</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while loop </a:t>
            </a:r>
            <a:r>
              <a:rPr lang="en-US" sz="2600" dirty="0">
                <a:latin typeface="Times New Roman" pitchFamily="18" charset="0"/>
                <a:cs typeface="Times New Roman" pitchFamily="18" charset="0"/>
              </a:rPr>
              <a:t>is Java's most fundamental looping statement.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 It executes the </a:t>
            </a:r>
            <a:r>
              <a:rPr lang="en-US" sz="2600" b="1" dirty="0">
                <a:solidFill>
                  <a:srgbClr val="FF0000"/>
                </a:solidFill>
                <a:latin typeface="Times New Roman" pitchFamily="18" charset="0"/>
                <a:cs typeface="Times New Roman" pitchFamily="18" charset="0"/>
              </a:rPr>
              <a:t>body of the loop repeatedly </a:t>
            </a:r>
            <a:r>
              <a:rPr lang="en-US" sz="2600" dirty="0">
                <a:latin typeface="Times New Roman" pitchFamily="18" charset="0"/>
                <a:cs typeface="Times New Roman" pitchFamily="18" charset="0"/>
              </a:rPr>
              <a:t>while its controlling expression is </a:t>
            </a:r>
            <a:r>
              <a:rPr lang="en-US" sz="2600" b="1" dirty="0">
                <a:solidFill>
                  <a:srgbClr val="0000FF"/>
                </a:solidFill>
                <a:latin typeface="Times New Roman" pitchFamily="18" charset="0"/>
                <a:cs typeface="Times New Roman" pitchFamily="18" charset="0"/>
              </a:rPr>
              <a:t>true</a:t>
            </a:r>
            <a:r>
              <a:rPr lang="en-US" sz="2600" b="1"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b="1" dirty="0">
                <a:solidFill>
                  <a:srgbClr val="0000FF"/>
                </a:solidFill>
                <a:latin typeface="Times New Roman" pitchFamily="18" charset="0"/>
                <a:cs typeface="Times New Roman" pitchFamily="18" charset="0"/>
              </a:rPr>
              <a:t>Syntax: </a:t>
            </a:r>
          </a:p>
          <a:p>
            <a:pPr lvl="1" algn="just">
              <a:lnSpc>
                <a:spcPct val="150000"/>
              </a:lnSpc>
              <a:spcBef>
                <a:spcPts val="0"/>
              </a:spcBef>
              <a:buNone/>
            </a:pPr>
            <a:r>
              <a:rPr lang="en-US" sz="2600" b="1" dirty="0">
                <a:solidFill>
                  <a:srgbClr val="D60093"/>
                </a:solidFill>
                <a:latin typeface="Times New Roman" pitchFamily="18" charset="0"/>
                <a:cs typeface="Times New Roman" pitchFamily="18" charset="0"/>
              </a:rPr>
              <a:t>while(condition) { </a:t>
            </a:r>
          </a:p>
          <a:p>
            <a:pPr lvl="1" algn="just">
              <a:lnSpc>
                <a:spcPct val="150000"/>
              </a:lnSpc>
              <a:spcBef>
                <a:spcPts val="0"/>
              </a:spcBef>
              <a:buNone/>
            </a:pPr>
            <a:r>
              <a:rPr lang="en-US" sz="2600" b="1" dirty="0">
                <a:solidFill>
                  <a:srgbClr val="D60093"/>
                </a:solidFill>
                <a:latin typeface="Times New Roman" pitchFamily="18" charset="0"/>
                <a:cs typeface="Times New Roman" pitchFamily="18" charset="0"/>
              </a:rPr>
              <a:t>    // body of loop </a:t>
            </a:r>
          </a:p>
          <a:p>
            <a:pPr lvl="1" algn="just">
              <a:lnSpc>
                <a:spcPct val="150000"/>
              </a:lnSpc>
              <a:spcBef>
                <a:spcPts val="0"/>
              </a:spcBef>
              <a:buNone/>
            </a:pPr>
            <a:r>
              <a:rPr lang="en-US" sz="2600" b="1" dirty="0">
                <a:solidFill>
                  <a:srgbClr val="D60093"/>
                </a:solidFill>
                <a:latin typeface="Times New Roman" pitchFamily="18" charset="0"/>
                <a:cs typeface="Times New Roman" pitchFamily="18" charset="0"/>
              </a:rPr>
              <a:t>}  </a:t>
            </a:r>
          </a:p>
          <a:p>
            <a:pPr marL="0" indent="0" algn="just">
              <a:lnSpc>
                <a:spcPct val="150000"/>
              </a:lnSpc>
              <a:spcBef>
                <a:spcPts val="0"/>
              </a:spcBef>
              <a:buNone/>
            </a:pPr>
            <a:endParaRPr lang="en-US" sz="2600" dirty="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z="1400" smtClean="0"/>
              <a:pPr/>
              <a:t>176</a:t>
            </a:fld>
            <a:endParaRPr lang="en-US" sz="1400"/>
          </a:p>
        </p:txBody>
      </p:sp>
      <p:sp>
        <p:nvSpPr>
          <p:cNvPr id="5" name="TextBox 4"/>
          <p:cNvSpPr txBox="1"/>
          <p:nvPr/>
        </p:nvSpPr>
        <p:spPr>
          <a:xfrm>
            <a:off x="7039429" y="5036457"/>
            <a:ext cx="4702628" cy="830997"/>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itchFamily="18" charset="0"/>
                <a:cs typeface="Times New Roman" pitchFamily="18" charset="0"/>
              </a:rPr>
              <a:t>The condition can be any </a:t>
            </a:r>
            <a:r>
              <a:rPr lang="en-US" sz="2400" b="1" dirty="0">
                <a:latin typeface="Times New Roman" pitchFamily="18" charset="0"/>
                <a:cs typeface="Times New Roman" pitchFamily="18" charset="0"/>
              </a:rPr>
              <a:t>Boolean expression</a:t>
            </a:r>
            <a:endParaRPr lang="en-GB" sz="2400" dirty="0"/>
          </a:p>
        </p:txBody>
      </p:sp>
    </p:spTree>
    <p:extLst>
      <p:ext uri="{BB962C8B-B14F-4D97-AF65-F5344CB8AC3E}">
        <p14:creationId xmlns:p14="http://schemas.microsoft.com/office/powerpoint/2010/main" val="221813869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solidFill>
                  <a:srgbClr val="FF0000"/>
                </a:solidFill>
                <a:latin typeface="Times New Roman" pitchFamily="18" charset="0"/>
                <a:cs typeface="Times New Roman" pitchFamily="18" charset="0"/>
              </a:rPr>
              <a:t>2. Iteration </a:t>
            </a:r>
            <a:r>
              <a:rPr lang="en-US" sz="2800" b="1" dirty="0" smtClean="0">
                <a:solidFill>
                  <a:srgbClr val="FF0000"/>
                </a:solidFill>
                <a:latin typeface="Times New Roman" pitchFamily="18" charset="0"/>
                <a:cs typeface="Times New Roman" pitchFamily="18" charset="0"/>
              </a:rPr>
              <a:t>Statements-------</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799"/>
            <a:ext cx="12192000" cy="6662057"/>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body of the loop will be </a:t>
            </a:r>
            <a:r>
              <a:rPr lang="en-US" b="1" dirty="0">
                <a:solidFill>
                  <a:srgbClr val="FF0000"/>
                </a:solidFill>
                <a:latin typeface="Times New Roman" pitchFamily="18" charset="0"/>
                <a:cs typeface="Times New Roman" pitchFamily="18" charset="0"/>
              </a:rPr>
              <a:t>executed</a:t>
            </a:r>
            <a:r>
              <a:rPr lang="en-US" dirty="0">
                <a:latin typeface="Times New Roman" pitchFamily="18" charset="0"/>
                <a:cs typeface="Times New Roman" pitchFamily="18" charset="0"/>
              </a:rPr>
              <a:t> as long as the </a:t>
            </a:r>
            <a:r>
              <a:rPr lang="en-US" b="1" dirty="0">
                <a:solidFill>
                  <a:srgbClr val="FF0000"/>
                </a:solidFill>
                <a:latin typeface="Times New Roman" pitchFamily="18" charset="0"/>
                <a:cs typeface="Times New Roman" pitchFamily="18" charset="0"/>
              </a:rPr>
              <a:t>conditional expression is true</a:t>
            </a:r>
            <a:r>
              <a:rPr lang="en-US" b="1"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When condition becomes false, </a:t>
            </a:r>
            <a:r>
              <a:rPr lang="en-US" b="1" dirty="0">
                <a:latin typeface="Times New Roman" pitchFamily="18" charset="0"/>
                <a:cs typeface="Times New Roman" pitchFamily="18" charset="0"/>
              </a:rPr>
              <a:t>control passes </a:t>
            </a:r>
            <a:r>
              <a:rPr lang="en-US" dirty="0">
                <a:latin typeface="Times New Roman" pitchFamily="18" charset="0"/>
                <a:cs typeface="Times New Roman" pitchFamily="18" charset="0"/>
              </a:rPr>
              <a:t>to the </a:t>
            </a:r>
            <a:r>
              <a:rPr lang="en-US" b="1" dirty="0">
                <a:latin typeface="Times New Roman" pitchFamily="18" charset="0"/>
                <a:cs typeface="Times New Roman" pitchFamily="18" charset="0"/>
              </a:rPr>
              <a:t>next </a:t>
            </a:r>
            <a:r>
              <a:rPr lang="en-US" dirty="0">
                <a:latin typeface="Times New Roman" pitchFamily="18" charset="0"/>
                <a:cs typeface="Times New Roman" pitchFamily="18" charset="0"/>
              </a:rPr>
              <a:t>line of </a:t>
            </a:r>
            <a:r>
              <a:rPr lang="en-US" b="1" dirty="0">
                <a:latin typeface="Times New Roman" pitchFamily="18" charset="0"/>
                <a:cs typeface="Times New Roman" pitchFamily="18" charset="0"/>
              </a:rPr>
              <a:t>code immediately </a:t>
            </a:r>
            <a:r>
              <a:rPr lang="en-US" dirty="0">
                <a:latin typeface="Times New Roman" pitchFamily="18" charset="0"/>
                <a:cs typeface="Times New Roman" pitchFamily="18" charset="0"/>
              </a:rPr>
              <a:t>following the </a:t>
            </a:r>
            <a:r>
              <a:rPr lang="en-US" b="1" dirty="0">
                <a:latin typeface="Times New Roman" pitchFamily="18" charset="0"/>
                <a:cs typeface="Times New Roman" pitchFamily="18" charset="0"/>
              </a:rPr>
              <a:t>loop</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curly braces are unnecessary if only a </a:t>
            </a:r>
            <a:r>
              <a:rPr lang="en-US" b="1" dirty="0">
                <a:solidFill>
                  <a:srgbClr val="FF0000"/>
                </a:solidFill>
                <a:latin typeface="Times New Roman" pitchFamily="18" charset="0"/>
                <a:cs typeface="Times New Roman" pitchFamily="18" charset="0"/>
              </a:rPr>
              <a:t>single statement </a:t>
            </a:r>
            <a:r>
              <a:rPr lang="en-US" dirty="0">
                <a:latin typeface="Times New Roman" pitchFamily="18" charset="0"/>
                <a:cs typeface="Times New Roman" pitchFamily="18" charset="0"/>
              </a:rPr>
              <a:t>is</a:t>
            </a:r>
            <a:r>
              <a:rPr lang="en-US" b="1" dirty="0">
                <a:solidFill>
                  <a:srgbClr val="FF0000"/>
                </a:solidFill>
                <a:latin typeface="Times New Roman" pitchFamily="18" charset="0"/>
                <a:cs typeface="Times New Roman" pitchFamily="18" charset="0"/>
              </a:rPr>
              <a:t> being repeated.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b="1" dirty="0">
                <a:latin typeface="Times New Roman" pitchFamily="18" charset="0"/>
                <a:cs typeface="Times New Roman" pitchFamily="18" charset="0"/>
              </a:rPr>
              <a:t>Example 1</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pPr>
            <a:r>
              <a:rPr lang="en-US" dirty="0" smtClean="0">
                <a:latin typeface="Times New Roman" pitchFamily="18" charset="0"/>
                <a:cs typeface="Times New Roman" pitchFamily="18" charset="0"/>
              </a:rPr>
              <a:t>Java </a:t>
            </a:r>
            <a:r>
              <a:rPr lang="en-US" dirty="0">
                <a:latin typeface="Times New Roman" pitchFamily="18" charset="0"/>
                <a:cs typeface="Times New Roman" pitchFamily="18" charset="0"/>
              </a:rPr>
              <a:t>program using while loop that counts down from 10, printing exactly  in one line:      </a:t>
            </a:r>
          </a:p>
          <a:p>
            <a:pPr lvl="1" algn="just">
              <a:lnSpc>
                <a:spcPct val="150000"/>
              </a:lnSpc>
              <a:spcBef>
                <a:spcPts val="0"/>
              </a:spcBef>
              <a:buNone/>
            </a:pPr>
            <a:r>
              <a:rPr lang="en-US" sz="2800" dirty="0" smtClean="0">
                <a:latin typeface="Times New Roman" pitchFamily="18" charset="0"/>
                <a:cs typeface="Times New Roman" pitchFamily="18" charset="0"/>
              </a:rPr>
              <a:t>//Define a class named While</a:t>
            </a:r>
          </a:p>
          <a:p>
            <a:pPr lvl="1" algn="just">
              <a:lnSpc>
                <a:spcPct val="150000"/>
              </a:lnSpc>
              <a:spcBef>
                <a:spcPts val="0"/>
              </a:spcBef>
              <a:buNone/>
            </a:pPr>
            <a:r>
              <a:rPr lang="en-US" sz="2800" dirty="0" smtClean="0">
                <a:latin typeface="Times New Roman" pitchFamily="18" charset="0"/>
                <a:cs typeface="Times New Roman" pitchFamily="18" charset="0"/>
              </a:rPr>
              <a:t>class </a:t>
            </a:r>
            <a:r>
              <a:rPr lang="en-US" sz="2800" dirty="0">
                <a:latin typeface="Times New Roman" pitchFamily="18" charset="0"/>
                <a:cs typeface="Times New Roman" pitchFamily="18" charset="0"/>
              </a:rPr>
              <a:t>While { </a:t>
            </a:r>
          </a:p>
          <a:p>
            <a:pPr lvl="1" algn="just">
              <a:lnSpc>
                <a:spcPct val="150000"/>
              </a:lnSpc>
              <a:spcBef>
                <a:spcPts val="0"/>
              </a:spcBef>
              <a:buNone/>
            </a:pPr>
            <a:r>
              <a:rPr lang="en-US" sz="28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177</a:t>
            </a:fld>
            <a:endParaRPr lang="en-US"/>
          </a:p>
        </p:txBody>
      </p:sp>
    </p:spTree>
    <p:extLst>
      <p:ext uri="{BB962C8B-B14F-4D97-AF65-F5344CB8AC3E}">
        <p14:creationId xmlns:p14="http://schemas.microsoft.com/office/powerpoint/2010/main" val="246074192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solidFill>
                  <a:srgbClr val="FF0000"/>
                </a:solidFill>
                <a:latin typeface="Times New Roman" pitchFamily="18" charset="0"/>
                <a:cs typeface="Times New Roman" pitchFamily="18" charset="0"/>
              </a:rPr>
              <a:t>2. Iteration </a:t>
            </a:r>
            <a:r>
              <a:rPr lang="en-US" sz="2800" b="1" dirty="0" smtClean="0">
                <a:solidFill>
                  <a:srgbClr val="FF0000"/>
                </a:solidFill>
                <a:latin typeface="Times New Roman" pitchFamily="18" charset="0"/>
                <a:cs typeface="Times New Roman" pitchFamily="18" charset="0"/>
              </a:rPr>
              <a:t>Statements-------</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799"/>
            <a:ext cx="12192000" cy="6662057"/>
          </a:xfrm>
        </p:spPr>
        <p:txBody>
          <a:bodyPr>
            <a:noAutofit/>
          </a:bodyPr>
          <a:lstStyle/>
          <a:p>
            <a:pPr lvl="1" algn="just">
              <a:lnSpc>
                <a:spcPct val="150000"/>
              </a:lnSpc>
              <a:spcBef>
                <a:spcPts val="0"/>
              </a:spcBef>
              <a:buNone/>
            </a:pPr>
            <a:r>
              <a:rPr lang="en-US" sz="2600" dirty="0" smtClean="0">
                <a:latin typeface="Times New Roman" pitchFamily="18" charset="0"/>
                <a:cs typeface="Times New Roman" pitchFamily="18" charset="0"/>
              </a:rPr>
              <a:t>//main method ()</a:t>
            </a:r>
          </a:p>
          <a:p>
            <a:pPr lvl="1" algn="just">
              <a:lnSpc>
                <a:spcPct val="150000"/>
              </a:lnSpc>
              <a:spcBef>
                <a:spcPts val="0"/>
              </a:spcBef>
              <a:buNone/>
            </a:pPr>
            <a:r>
              <a:rPr lang="en-US" sz="2600" dirty="0" smtClean="0">
                <a:latin typeface="Times New Roman" pitchFamily="18" charset="0"/>
                <a:cs typeface="Times New Roman" pitchFamily="18" charset="0"/>
              </a:rPr>
              <a:t>public </a:t>
            </a:r>
            <a:r>
              <a:rPr lang="en-US" sz="2600" dirty="0">
                <a:latin typeface="Times New Roman" pitchFamily="18" charset="0"/>
                <a:cs typeface="Times New Roman" pitchFamily="18" charset="0"/>
              </a:rPr>
              <a:t>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endParaRPr lang="en-US" sz="2600" dirty="0" smtClean="0">
              <a:latin typeface="Times New Roman" pitchFamily="18" charset="0"/>
              <a:cs typeface="Times New Roman" pitchFamily="18" charset="0"/>
            </a:endParaRPr>
          </a:p>
          <a:p>
            <a:pPr lvl="1" algn="just">
              <a:lnSpc>
                <a:spcPct val="150000"/>
              </a:lnSpc>
              <a:spcBef>
                <a:spcPts val="0"/>
              </a:spcBef>
              <a:buNone/>
            </a:pPr>
            <a:r>
              <a:rPr lang="en-US" sz="2600" dirty="0" smtClean="0">
                <a:latin typeface="Times New Roman" pitchFamily="18" charset="0"/>
                <a:cs typeface="Times New Roman" pitchFamily="18" charset="0"/>
              </a:rPr>
              <a:t>//Declare a variable named n and initialized to 10</a:t>
            </a:r>
            <a:endParaRPr lang="en-US" sz="2600" dirty="0">
              <a:latin typeface="Times New Roman" pitchFamily="18" charset="0"/>
              <a:cs typeface="Times New Roman" pitchFamily="18" charset="0"/>
            </a:endParaRP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n = 10; </a:t>
            </a:r>
          </a:p>
          <a:p>
            <a:pPr lvl="1" algn="just">
              <a:lnSpc>
                <a:spcPct val="150000"/>
              </a:lnSpc>
              <a:spcBef>
                <a:spcPts val="0"/>
              </a:spcBef>
              <a:buNone/>
            </a:pPr>
            <a:r>
              <a:rPr lang="en-US" sz="2600" dirty="0">
                <a:latin typeface="Times New Roman" pitchFamily="18" charset="0"/>
                <a:cs typeface="Times New Roman" pitchFamily="18" charset="0"/>
              </a:rPr>
              <a:t>       while(n &gt; 0) {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(n+” “); </a:t>
            </a:r>
          </a:p>
          <a:p>
            <a:pPr lvl="1" algn="just">
              <a:lnSpc>
                <a:spcPct val="150000"/>
              </a:lnSpc>
              <a:spcBef>
                <a:spcPts val="0"/>
              </a:spcBef>
              <a:buNone/>
            </a:pPr>
            <a:r>
              <a:rPr lang="en-US" sz="2600" dirty="0" smtClean="0">
                <a:latin typeface="Times New Roman" pitchFamily="18" charset="0"/>
                <a:cs typeface="Times New Roman" pitchFamily="18" charset="0"/>
              </a:rPr>
              <a:t>  //Decrement n at each iteration</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n- </a:t>
            </a:r>
            <a:r>
              <a:rPr lang="en-US" sz="2600" dirty="0">
                <a:latin typeface="Times New Roman" pitchFamily="18" charset="0"/>
                <a:cs typeface="Times New Roman" pitchFamily="18" charset="0"/>
              </a:rPr>
              <a:t>-;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}//End of while----loop </a:t>
            </a:r>
            <a:endParaRPr lang="en-US" sz="2600" dirty="0">
              <a:latin typeface="Times New Roman" pitchFamily="18" charset="0"/>
              <a:cs typeface="Times New Roman" pitchFamily="18" charset="0"/>
            </a:endParaRPr>
          </a:p>
          <a:p>
            <a:pPr lvl="1" algn="just">
              <a:lnSpc>
                <a:spcPct val="150000"/>
              </a:lnSpc>
              <a:spcBef>
                <a:spcPts val="0"/>
              </a:spcBef>
              <a:buNone/>
            </a:pPr>
            <a:r>
              <a:rPr lang="en-US" sz="2600" dirty="0">
                <a:latin typeface="Times New Roman" pitchFamily="18" charset="0"/>
                <a:cs typeface="Times New Roman" pitchFamily="18" charset="0"/>
              </a:rPr>
              <a:t>  } </a:t>
            </a:r>
            <a:r>
              <a:rPr lang="en-US" sz="2600" dirty="0" smtClean="0">
                <a:latin typeface="Times New Roman" pitchFamily="18" charset="0"/>
                <a:cs typeface="Times New Roman" pitchFamily="18" charset="0"/>
              </a:rPr>
              <a:t>//End of main program ()</a:t>
            </a:r>
            <a:endParaRPr lang="en-US" sz="2600" dirty="0">
              <a:latin typeface="Times New Roman" pitchFamily="18" charset="0"/>
              <a:cs typeface="Times New Roman" pitchFamily="18" charset="0"/>
            </a:endParaRP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//End of class</a:t>
            </a:r>
            <a:endParaRPr lang="en-US" sz="2600" dirty="0">
              <a:latin typeface="Times New Roman" pitchFamily="18" charset="0"/>
              <a:cs typeface="Times New Roman" pitchFamily="18" charset="0"/>
            </a:endParaRPr>
          </a:p>
          <a:p>
            <a:pPr lvl="1" algn="just">
              <a:lnSpc>
                <a:spcPct val="150000"/>
              </a:lnSpc>
              <a:spcBef>
                <a:spcPts val="0"/>
              </a:spcBef>
              <a:buNone/>
            </a:pP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178</a:t>
            </a:fld>
            <a:endParaRPr lang="en-US"/>
          </a:p>
        </p:txBody>
      </p:sp>
    </p:spTree>
    <p:extLst>
      <p:ext uri="{BB962C8B-B14F-4D97-AF65-F5344CB8AC3E}">
        <p14:creationId xmlns:p14="http://schemas.microsoft.com/office/powerpoint/2010/main" val="172021141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dirty="0">
                <a:latin typeface="Times New Roman" pitchFamily="18" charset="0"/>
                <a:cs typeface="Times New Roman" pitchFamily="18" charset="0"/>
              </a:rPr>
              <a:t>Example 2</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799"/>
            <a:ext cx="12192000" cy="6662057"/>
          </a:xfrm>
        </p:spPr>
        <p:txBody>
          <a:bodyPr>
            <a:noAutofit/>
          </a:bodyPr>
          <a:lstStyle/>
          <a:p>
            <a:pPr algn="just">
              <a:lnSpc>
                <a:spcPct val="150000"/>
              </a:lnSpc>
              <a:spcBef>
                <a:spcPts val="0"/>
              </a:spcBef>
              <a:buFont typeface="Wingdings" pitchFamily="2" charset="2"/>
              <a:buChar char="Ø"/>
            </a:pPr>
            <a:r>
              <a:rPr lang="en-US" sz="2600" dirty="0" smtClean="0">
                <a:latin typeface="Times New Roman" pitchFamily="18" charset="0"/>
                <a:cs typeface="Times New Roman" pitchFamily="18" charset="0"/>
              </a:rPr>
              <a:t>Write </a:t>
            </a:r>
            <a:r>
              <a:rPr lang="en-US" sz="2600" dirty="0">
                <a:latin typeface="Times New Roman" pitchFamily="18" charset="0"/>
                <a:cs typeface="Times New Roman" pitchFamily="18" charset="0"/>
              </a:rPr>
              <a:t>Java program to calculate the sum of 10 positive integers. </a:t>
            </a:r>
          </a:p>
          <a:p>
            <a:pPr algn="just">
              <a:lnSpc>
                <a:spcPct val="150000"/>
              </a:lnSpc>
              <a:spcBef>
                <a:spcPts val="0"/>
              </a:spcBef>
              <a:buNone/>
            </a:pPr>
            <a:r>
              <a:rPr lang="en-US" sz="2600" dirty="0" smtClean="0">
                <a:latin typeface="Times New Roman" pitchFamily="18" charset="0"/>
                <a:cs typeface="Times New Roman" pitchFamily="18" charset="0"/>
              </a:rPr>
              <a:t> //Define a class </a:t>
            </a:r>
          </a:p>
          <a:p>
            <a:pPr algn="just">
              <a:lnSpc>
                <a:spcPct val="150000"/>
              </a:lnSpc>
              <a:spcBef>
                <a:spcPts val="0"/>
              </a:spcBef>
              <a:buNone/>
            </a:pPr>
            <a:r>
              <a:rPr lang="en-US" sz="2600" dirty="0" smtClean="0">
                <a:latin typeface="Times New Roman" pitchFamily="18" charset="0"/>
                <a:cs typeface="Times New Roman" pitchFamily="18" charset="0"/>
              </a:rPr>
              <a:t>class  </a:t>
            </a:r>
            <a:r>
              <a:rPr lang="en-US" sz="2600" dirty="0" err="1">
                <a:latin typeface="Times New Roman" pitchFamily="18" charset="0"/>
                <a:cs typeface="Times New Roman" pitchFamily="18" charset="0"/>
              </a:rPr>
              <a:t>WhileSumOf</a:t>
            </a:r>
            <a:r>
              <a:rPr lang="en-US" sz="2600" dirty="0">
                <a:latin typeface="Times New Roman" pitchFamily="18" charset="0"/>
                <a:cs typeface="Times New Roman" pitchFamily="18" charset="0"/>
              </a:rPr>
              <a:t> { </a:t>
            </a:r>
          </a:p>
          <a:p>
            <a:pPr algn="just">
              <a:lnSpc>
                <a:spcPct val="150000"/>
              </a:lnSpc>
              <a:spcBef>
                <a:spcPts val="0"/>
              </a:spcBef>
              <a:buNone/>
            </a:pPr>
            <a:r>
              <a:rPr lang="en-US" sz="2600" dirty="0">
                <a:latin typeface="Times New Roman" pitchFamily="18" charset="0"/>
                <a:cs typeface="Times New Roman" pitchFamily="18" charset="0"/>
              </a:rPr>
              <a:t>public static void  main( 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algn="just">
              <a:lnSpc>
                <a:spcPct val="150000"/>
              </a:lnSpc>
              <a:spcBef>
                <a:spcPts val="0"/>
              </a:spcBef>
              <a:buNone/>
            </a:pPr>
            <a:r>
              <a:rPr lang="en-US" sz="2600" dirty="0">
                <a:latin typeface="Times New Roman" pitchFamily="18" charset="0"/>
                <a:cs typeface="Times New Roman" pitchFamily="18" charset="0"/>
              </a:rPr>
              <a:t>//Declaration of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variables named total and </a:t>
            </a:r>
            <a:r>
              <a:rPr lang="en-US" sz="2600" dirty="0">
                <a:latin typeface="Times New Roman" pitchFamily="18" charset="0"/>
                <a:cs typeface="Times New Roman" pitchFamily="18" charset="0"/>
              </a:rPr>
              <a:t>initialize to 0 and number initialized to 1</a:t>
            </a:r>
          </a:p>
          <a:p>
            <a:pPr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total=0; </a:t>
            </a:r>
          </a:p>
          <a:p>
            <a:pPr algn="just">
              <a:lnSpc>
                <a:spcPct val="150000"/>
              </a:lnSpc>
              <a:spcBef>
                <a:spcPts val="0"/>
              </a:spcBef>
              <a:buNone/>
            </a:pP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number=1;</a:t>
            </a:r>
          </a:p>
          <a:p>
            <a:pPr algn="just">
              <a:lnSpc>
                <a:spcPct val="150000"/>
              </a:lnSpc>
              <a:spcBef>
                <a:spcPts val="0"/>
              </a:spcBef>
              <a:buNone/>
            </a:pPr>
            <a:r>
              <a:rPr lang="en-US" sz="2600" dirty="0">
                <a:latin typeface="Times New Roman" pitchFamily="18" charset="0"/>
                <a:cs typeface="Times New Roman" pitchFamily="18" charset="0"/>
              </a:rPr>
              <a:t>//While Loop to count the number 1 to 10</a:t>
            </a:r>
          </a:p>
          <a:p>
            <a:pPr algn="just">
              <a:lnSpc>
                <a:spcPct val="150000"/>
              </a:lnSpc>
              <a:spcBef>
                <a:spcPts val="0"/>
              </a:spcBef>
              <a:buNone/>
            </a:pPr>
            <a:r>
              <a:rPr lang="en-US" sz="2600" dirty="0">
                <a:latin typeface="Times New Roman" pitchFamily="18" charset="0"/>
                <a:cs typeface="Times New Roman" pitchFamily="18" charset="0"/>
              </a:rPr>
              <a:t>while (number&lt;=10){</a:t>
            </a:r>
          </a:p>
          <a:p>
            <a:pPr algn="just">
              <a:lnSpc>
                <a:spcPct val="150000"/>
              </a:lnSpc>
              <a:spcBef>
                <a:spcPts val="0"/>
              </a:spcBef>
              <a:buNone/>
            </a:pPr>
            <a:r>
              <a:rPr lang="en-US" sz="2600" dirty="0">
                <a:latin typeface="Times New Roman" pitchFamily="18" charset="0"/>
                <a:cs typeface="Times New Roman" pitchFamily="18" charset="0"/>
              </a:rPr>
              <a:t>//Calculate the sum of positive numbers </a:t>
            </a:r>
          </a:p>
          <a:p>
            <a:pPr algn="just">
              <a:lnSpc>
                <a:spcPct val="150000"/>
              </a:lnSpc>
              <a:spcBef>
                <a:spcPts val="0"/>
              </a:spcBef>
              <a:buNone/>
            </a:pPr>
            <a:r>
              <a:rPr lang="en-US" sz="2600" dirty="0">
                <a:latin typeface="Times New Roman" pitchFamily="18" charset="0"/>
                <a:cs typeface="Times New Roman" pitchFamily="18" charset="0"/>
              </a:rPr>
              <a:t>total=(</a:t>
            </a:r>
            <a:r>
              <a:rPr lang="en-US" sz="2600" dirty="0" err="1">
                <a:latin typeface="Times New Roman" pitchFamily="18" charset="0"/>
                <a:cs typeface="Times New Roman" pitchFamily="18" charset="0"/>
              </a:rPr>
              <a:t>total+number</a:t>
            </a: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179</a:t>
            </a:fld>
            <a:endParaRPr lang="en-US"/>
          </a:p>
        </p:txBody>
      </p:sp>
    </p:spTree>
    <p:extLst>
      <p:ext uri="{BB962C8B-B14F-4D97-AF65-F5344CB8AC3E}">
        <p14:creationId xmlns:p14="http://schemas.microsoft.com/office/powerpoint/2010/main" val="143278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1" y="261257"/>
            <a:ext cx="12192000" cy="6596743"/>
          </a:xfrm>
        </p:spPr>
        <p:txBody>
          <a:bodyPr>
            <a:noAutofit/>
          </a:bodyPr>
          <a:lstStyle/>
          <a:p>
            <a:pPr marL="514350" indent="-514350" algn="just">
              <a:lnSpc>
                <a:spcPct val="170000"/>
              </a:lnSpc>
              <a:spcBef>
                <a:spcPts val="0"/>
              </a:spcBef>
              <a:buAutoNum type="alphaUcPeriod"/>
            </a:pPr>
            <a:r>
              <a:rPr lang="en-US" sz="2600" b="1" dirty="0" smtClean="0">
                <a:solidFill>
                  <a:srgbClr val="6600CC"/>
                </a:solidFill>
                <a:latin typeface="Times New Roman" pitchFamily="18" charset="0"/>
                <a:cs typeface="Times New Roman" pitchFamily="18" charset="0"/>
              </a:rPr>
              <a:t>short</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is a </a:t>
            </a:r>
            <a:r>
              <a:rPr lang="en-US" sz="2600" b="1" dirty="0">
                <a:latin typeface="Times New Roman" pitchFamily="18" charset="0"/>
                <a:cs typeface="Times New Roman" pitchFamily="18" charset="0"/>
              </a:rPr>
              <a:t>signed 16-bit type</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It </a:t>
            </a:r>
            <a:r>
              <a:rPr lang="en-US" sz="2600" b="1" dirty="0">
                <a:solidFill>
                  <a:srgbClr val="800000"/>
                </a:solidFill>
                <a:latin typeface="Times New Roman" pitchFamily="18" charset="0"/>
                <a:cs typeface="Times New Roman" pitchFamily="18" charset="0"/>
              </a:rPr>
              <a:t>has a range from –32,768 to 32,767. </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It is probably the </a:t>
            </a:r>
            <a:r>
              <a:rPr lang="en-US" sz="2600" b="1" dirty="0">
                <a:solidFill>
                  <a:srgbClr val="0000FF"/>
                </a:solidFill>
                <a:latin typeface="Times New Roman" pitchFamily="18" charset="0"/>
                <a:cs typeface="Times New Roman" pitchFamily="18" charset="0"/>
              </a:rPr>
              <a:t>least-used Java type</a:t>
            </a:r>
            <a:r>
              <a:rPr lang="en-US" sz="2600" dirty="0">
                <a:latin typeface="Times New Roman" pitchFamily="18" charset="0"/>
                <a:cs typeface="Times New Roman" pitchFamily="18" charset="0"/>
              </a:rPr>
              <a:t>, since it is </a:t>
            </a:r>
            <a:r>
              <a:rPr lang="en-US" sz="2600" b="1" dirty="0">
                <a:solidFill>
                  <a:srgbClr val="0000FF"/>
                </a:solidFill>
                <a:latin typeface="Times New Roman" pitchFamily="18" charset="0"/>
                <a:cs typeface="Times New Roman" pitchFamily="18" charset="0"/>
              </a:rPr>
              <a:t>defined as having its high byte first</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(called big-endian  format)</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Here are some examples of short variable declarations:      </a:t>
            </a:r>
          </a:p>
          <a:p>
            <a:pPr lvl="2" algn="just">
              <a:lnSpc>
                <a:spcPct val="170000"/>
              </a:lnSpc>
              <a:spcBef>
                <a:spcPts val="0"/>
              </a:spcBef>
              <a:buNone/>
            </a:pPr>
            <a:r>
              <a:rPr lang="en-US" sz="2600" b="1" dirty="0">
                <a:latin typeface="Times New Roman" pitchFamily="18" charset="0"/>
                <a:cs typeface="Times New Roman" pitchFamily="18" charset="0"/>
              </a:rPr>
              <a:t>short s; </a:t>
            </a:r>
          </a:p>
          <a:p>
            <a:pPr lvl="2" algn="just">
              <a:lnSpc>
                <a:spcPct val="170000"/>
              </a:lnSpc>
              <a:spcBef>
                <a:spcPts val="0"/>
              </a:spcBef>
              <a:buNone/>
            </a:pPr>
            <a:r>
              <a:rPr lang="en-US" sz="2600" b="1" dirty="0">
                <a:latin typeface="Times New Roman" pitchFamily="18" charset="0"/>
                <a:cs typeface="Times New Roman" pitchFamily="18" charset="0"/>
              </a:rPr>
              <a:t>short t; </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algn="just">
              <a:lnSpc>
                <a:spcPct val="170000"/>
              </a:lnSpc>
              <a:spcBef>
                <a:spcPts val="0"/>
              </a:spcBef>
              <a:buFont typeface="Wingdings" pitchFamily="2" charset="2"/>
              <a:buChar char="Ø"/>
            </a:pPr>
            <a:r>
              <a:rPr lang="en-US" sz="2600" b="1" u="sng" dirty="0">
                <a:solidFill>
                  <a:srgbClr val="0000FF"/>
                </a:solidFill>
                <a:latin typeface="Times New Roman" pitchFamily="18" charset="0"/>
                <a:cs typeface="Times New Roman" pitchFamily="18" charset="0"/>
              </a:rPr>
              <a:t>Note :-"</a:t>
            </a:r>
            <a:r>
              <a:rPr lang="en-US" sz="2600" dirty="0">
                <a:latin typeface="Times New Roman" pitchFamily="18" charset="0"/>
                <a:cs typeface="Times New Roman" pitchFamily="18" charset="0"/>
              </a:rPr>
              <a:t>Endianness" describes how </a:t>
            </a:r>
            <a:r>
              <a:rPr lang="en-US" sz="2600" b="1" dirty="0">
                <a:latin typeface="Times New Roman" pitchFamily="18" charset="0"/>
                <a:cs typeface="Times New Roman" pitchFamily="18" charset="0"/>
              </a:rPr>
              <a:t>multi byte data types</a:t>
            </a:r>
            <a:r>
              <a:rPr lang="en-US" sz="2600" dirty="0">
                <a:latin typeface="Times New Roman" pitchFamily="18" charset="0"/>
                <a:cs typeface="Times New Roman" pitchFamily="18" charset="0"/>
              </a:rPr>
              <a:t>, such as </a:t>
            </a:r>
            <a:r>
              <a:rPr lang="en-US" sz="2600" b="1" dirty="0">
                <a:latin typeface="Times New Roman" pitchFamily="18" charset="0"/>
                <a:cs typeface="Times New Roman" pitchFamily="18" charset="0"/>
              </a:rPr>
              <a:t>short, </a:t>
            </a:r>
            <a:r>
              <a:rPr lang="en-US" sz="2600" b="1" dirty="0" err="1">
                <a:latin typeface="Times New Roman" pitchFamily="18" charset="0"/>
                <a:cs typeface="Times New Roman" pitchFamily="18" charset="0"/>
              </a:rPr>
              <a:t>int</a:t>
            </a:r>
            <a:r>
              <a:rPr lang="en-US" sz="2600" b="1" dirty="0">
                <a:latin typeface="Times New Roman" pitchFamily="18" charset="0"/>
                <a:cs typeface="Times New Roman" pitchFamily="18" charset="0"/>
              </a:rPr>
              <a:t>, and long</a:t>
            </a:r>
            <a:r>
              <a:rPr lang="en-US" sz="2600" dirty="0">
                <a:latin typeface="Times New Roman" pitchFamily="18" charset="0"/>
                <a:cs typeface="Times New Roman" pitchFamily="18" charset="0"/>
              </a:rPr>
              <a:t>, are </a:t>
            </a:r>
            <a:r>
              <a:rPr lang="en-US" sz="2600" b="1" dirty="0">
                <a:solidFill>
                  <a:srgbClr val="0000FF"/>
                </a:solidFill>
                <a:latin typeface="Times New Roman" pitchFamily="18" charset="0"/>
                <a:cs typeface="Times New Roman" pitchFamily="18" charset="0"/>
              </a:rPr>
              <a:t>stored in memory</a:t>
            </a:r>
            <a:r>
              <a:rPr lang="en-US" sz="2600" dirty="0" smtClean="0">
                <a:latin typeface="Times New Roman" pitchFamily="18" charset="0"/>
                <a:cs typeface="Times New Roman" pitchFamily="18" charset="0"/>
              </a:rPr>
              <a:t>.</a:t>
            </a:r>
          </a:p>
          <a:p>
            <a:pPr marL="0" indent="0" algn="just">
              <a:lnSpc>
                <a:spcPct val="170000"/>
              </a:lnSpc>
              <a:spcBef>
                <a:spcPts val="0"/>
              </a:spcBef>
              <a:buNone/>
            </a:pPr>
            <a:endParaRPr lang="en-US" sz="2600" dirty="0" smtClean="0">
              <a:latin typeface="Times New Roman" pitchFamily="18" charset="0"/>
              <a:cs typeface="Times New Roman" pitchFamily="18" charset="0"/>
            </a:endParaRPr>
          </a:p>
          <a:p>
            <a:pPr marL="514350" indent="-514350" algn="just">
              <a:lnSpc>
                <a:spcPct val="170000"/>
              </a:lnSpc>
              <a:spcBef>
                <a:spcPts val="0"/>
              </a:spcBef>
              <a:buAutoNum type="alphaUcPeriod"/>
            </a:pPr>
            <a:endParaRPr lang="en-US"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18</a:t>
            </a:fld>
            <a:endParaRPr lang="en-US"/>
          </a:p>
        </p:txBody>
      </p:sp>
    </p:spTree>
    <p:extLst>
      <p:ext uri="{BB962C8B-B14F-4D97-AF65-F5344CB8AC3E}">
        <p14:creationId xmlns:p14="http://schemas.microsoft.com/office/powerpoint/2010/main" val="425583329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latin typeface="Times New Roman" pitchFamily="18" charset="0"/>
                <a:cs typeface="Times New Roman" pitchFamily="18" charset="0"/>
              </a:rPr>
              <a:t>Example </a:t>
            </a:r>
            <a:r>
              <a:rPr lang="en-US" sz="2800" b="1" dirty="0" smtClean="0">
                <a:latin typeface="Times New Roman" pitchFamily="18" charset="0"/>
                <a:cs typeface="Times New Roman" pitchFamily="18" charset="0"/>
              </a:rPr>
              <a:t>2---------</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799"/>
            <a:ext cx="12192000" cy="6662057"/>
          </a:xfrm>
        </p:spPr>
        <p:txBody>
          <a:bodyPr>
            <a:noAutofit/>
          </a:bodyPr>
          <a:lstStyle/>
          <a:p>
            <a:pPr algn="just">
              <a:lnSpc>
                <a:spcPct val="150000"/>
              </a:lnSpc>
              <a:spcBef>
                <a:spcPts val="0"/>
              </a:spcBef>
              <a:buNone/>
            </a:pPr>
            <a:r>
              <a:rPr lang="en-US" sz="2600" dirty="0" smtClean="0">
                <a:latin typeface="Times New Roman" panose="02020603050405020304" pitchFamily="18" charset="0"/>
                <a:cs typeface="Times New Roman" pitchFamily="18" charset="0"/>
              </a:rPr>
              <a:t>//</a:t>
            </a:r>
            <a:r>
              <a:rPr lang="en-US" sz="2600" dirty="0">
                <a:latin typeface="Times New Roman" pitchFamily="18" charset="0"/>
                <a:cs typeface="Times New Roman" pitchFamily="18" charset="0"/>
              </a:rPr>
              <a:t>Increment the number by 1 at each </a:t>
            </a:r>
            <a:r>
              <a:rPr lang="en-US" sz="2600" dirty="0" smtClean="0">
                <a:latin typeface="Times New Roman" pitchFamily="18" charset="0"/>
                <a:cs typeface="Times New Roman" pitchFamily="18" charset="0"/>
              </a:rPr>
              <a:t>iteration</a:t>
            </a:r>
          </a:p>
          <a:p>
            <a:pPr algn="just">
              <a:lnSpc>
                <a:spcPct val="150000"/>
              </a:lnSpc>
              <a:spcBef>
                <a:spcPts val="0"/>
              </a:spcBef>
              <a:buNone/>
            </a:pPr>
            <a:r>
              <a:rPr lang="en-US" sz="2600" dirty="0">
                <a:latin typeface="Times New Roman" pitchFamily="18" charset="0"/>
                <a:cs typeface="Times New Roman" pitchFamily="18" charset="0"/>
              </a:rPr>
              <a:t>number++;</a:t>
            </a:r>
          </a:p>
          <a:p>
            <a:pPr algn="just">
              <a:lnSpc>
                <a:spcPct val="150000"/>
              </a:lnSpc>
              <a:spcBef>
                <a:spcPts val="0"/>
              </a:spcBef>
              <a:buNone/>
            </a:pPr>
            <a:r>
              <a:rPr lang="en-US" sz="2600" dirty="0">
                <a:latin typeface="Times New Roman" pitchFamily="18" charset="0"/>
                <a:cs typeface="Times New Roman" pitchFamily="18" charset="0"/>
              </a:rPr>
              <a:t>}//End of while loop</a:t>
            </a:r>
          </a:p>
          <a:p>
            <a:pPr algn="just">
              <a:lnSpc>
                <a:spcPct val="150000"/>
              </a:lnSpc>
              <a:spcBef>
                <a:spcPts val="0"/>
              </a:spcBef>
              <a:buNone/>
            </a:pPr>
            <a:r>
              <a:rPr lang="en-US" sz="2600" b="1" dirty="0">
                <a:latin typeface="Times New Roman" pitchFamily="18" charset="0"/>
                <a:cs typeface="Times New Roman" pitchFamily="18" charset="0"/>
              </a:rPr>
              <a:t>//Display outputs</a:t>
            </a:r>
          </a:p>
          <a:p>
            <a:pPr algn="just">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("Sum="+total );  </a:t>
            </a:r>
          </a:p>
          <a:p>
            <a:pPr algn="just">
              <a:lnSpc>
                <a:spcPct val="150000"/>
              </a:lnSpc>
              <a:spcBef>
                <a:spcPts val="0"/>
              </a:spcBef>
              <a:buNone/>
            </a:pPr>
            <a:r>
              <a:rPr lang="en-US" sz="2600" dirty="0">
                <a:latin typeface="Times New Roman" pitchFamily="18" charset="0"/>
                <a:cs typeface="Times New Roman" pitchFamily="18" charset="0"/>
              </a:rPr>
              <a:t>}//End of main () </a:t>
            </a:r>
          </a:p>
          <a:p>
            <a:pPr algn="just">
              <a:lnSpc>
                <a:spcPct val="150000"/>
              </a:lnSpc>
              <a:spcBef>
                <a:spcPts val="0"/>
              </a:spcBef>
              <a:buNone/>
            </a:pPr>
            <a:r>
              <a:rPr lang="en-US" sz="2600" dirty="0">
                <a:latin typeface="Times New Roman" pitchFamily="18" charset="0"/>
                <a:cs typeface="Times New Roman" pitchFamily="18" charset="0"/>
              </a:rPr>
              <a:t>} //End of class</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body of the while (or any other of Java's loops) can be empty. </a:t>
            </a:r>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is because a null  statement (one that consists only of a semicolon) is syntactically valid in Java.</a:t>
            </a:r>
          </a:p>
          <a:p>
            <a:pPr algn="just">
              <a:lnSpc>
                <a:spcPct val="150000"/>
              </a:lnSpc>
              <a:spcBef>
                <a:spcPts val="0"/>
              </a:spcBef>
              <a:buFont typeface="Wingdings" pitchFamily="2" charset="2"/>
              <a:buChar char="Ø"/>
            </a:pPr>
            <a:r>
              <a:rPr lang="en-US" sz="2600" b="1" dirty="0">
                <a:latin typeface="Times New Roman" pitchFamily="18" charset="0"/>
                <a:cs typeface="Times New Roman" pitchFamily="18" charset="0"/>
              </a:rPr>
              <a:t>Consider</a:t>
            </a:r>
            <a:r>
              <a:rPr lang="en-US" sz="2600" dirty="0">
                <a:latin typeface="Times New Roman" pitchFamily="18" charset="0"/>
                <a:cs typeface="Times New Roman" pitchFamily="18" charset="0"/>
              </a:rPr>
              <a:t> the following </a:t>
            </a:r>
            <a:r>
              <a:rPr lang="en-US" sz="2600" b="1" dirty="0">
                <a:solidFill>
                  <a:srgbClr val="FF0000"/>
                </a:solidFill>
                <a:latin typeface="Times New Roman" pitchFamily="18" charset="0"/>
                <a:cs typeface="Times New Roman" pitchFamily="18" charset="0"/>
              </a:rPr>
              <a:t>Java program to demonstrate the body of the while---loop </a:t>
            </a:r>
            <a:r>
              <a:rPr lang="en-US" sz="2600" dirty="0">
                <a:latin typeface="Times New Roman" pitchFamily="18" charset="0"/>
                <a:cs typeface="Times New Roman" pitchFamily="18" charset="0"/>
              </a:rPr>
              <a:t>to be empty and the program finds the </a:t>
            </a:r>
            <a:r>
              <a:rPr lang="en-US" sz="2600" b="1" dirty="0">
                <a:latin typeface="Times New Roman" pitchFamily="18" charset="0"/>
                <a:cs typeface="Times New Roman" pitchFamily="18" charset="0"/>
              </a:rPr>
              <a:t>mid-range between 100 and 200</a:t>
            </a:r>
            <a:r>
              <a:rPr lang="en-US" sz="2600" dirty="0">
                <a:latin typeface="Times New Roman" pitchFamily="18" charset="0"/>
                <a:cs typeface="Times New Roman" pitchFamily="18" charset="0"/>
              </a:rPr>
              <a:t>.</a:t>
            </a:r>
          </a:p>
          <a:p>
            <a:pPr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180</a:t>
            </a:fld>
            <a:endParaRPr lang="en-US"/>
          </a:p>
        </p:txBody>
      </p:sp>
    </p:spTree>
    <p:extLst>
      <p:ext uri="{BB962C8B-B14F-4D97-AF65-F5344CB8AC3E}">
        <p14:creationId xmlns:p14="http://schemas.microsoft.com/office/powerpoint/2010/main" val="25886814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latin typeface="Times New Roman" pitchFamily="18" charset="0"/>
                <a:cs typeface="Times New Roman" pitchFamily="18" charset="0"/>
              </a:rPr>
              <a:t>Example </a:t>
            </a:r>
            <a:r>
              <a:rPr lang="en-US" sz="2800" b="1" dirty="0" smtClean="0">
                <a:latin typeface="Times New Roman" pitchFamily="18" charset="0"/>
                <a:cs typeface="Times New Roman" pitchFamily="18" charset="0"/>
              </a:rPr>
              <a:t>2---------</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799"/>
            <a:ext cx="12192000" cy="6662057"/>
          </a:xfrm>
        </p:spPr>
        <p:txBody>
          <a:bodyPr>
            <a:noAutofit/>
          </a:bodyPr>
          <a:lstStyle/>
          <a:p>
            <a:pPr algn="just">
              <a:lnSpc>
                <a:spcPct val="150000"/>
              </a:lnSpc>
              <a:spcBef>
                <a:spcPts val="0"/>
              </a:spcBef>
              <a:buNone/>
            </a:pPr>
            <a:r>
              <a:rPr lang="en-US" sz="2600" dirty="0">
                <a:latin typeface="Times New Roman" pitchFamily="18" charset="0"/>
                <a:cs typeface="Times New Roman" pitchFamily="18" charset="0"/>
              </a:rPr>
              <a:t>// The target of a loop can be empty.  </a:t>
            </a:r>
          </a:p>
          <a:p>
            <a:pPr lvl="1" algn="just">
              <a:lnSpc>
                <a:spcPct val="150000"/>
              </a:lnSpc>
              <a:spcBef>
                <a:spcPts val="0"/>
              </a:spcBef>
              <a:buNone/>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NoBody</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j;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100; </a:t>
            </a:r>
          </a:p>
          <a:p>
            <a:pPr lvl="1" algn="just">
              <a:lnSpc>
                <a:spcPct val="150000"/>
              </a:lnSpc>
              <a:spcBef>
                <a:spcPts val="0"/>
              </a:spcBef>
              <a:buNone/>
            </a:pPr>
            <a:r>
              <a:rPr lang="en-US" sz="2600" dirty="0">
                <a:latin typeface="Times New Roman" pitchFamily="18" charset="0"/>
                <a:cs typeface="Times New Roman" pitchFamily="18" charset="0"/>
              </a:rPr>
              <a:t>    j = 200; </a:t>
            </a:r>
          </a:p>
          <a:p>
            <a:pPr lvl="1" algn="just">
              <a:lnSpc>
                <a:spcPct val="150000"/>
              </a:lnSpc>
              <a:spcBef>
                <a:spcPts val="0"/>
              </a:spcBef>
              <a:buNone/>
            </a:pPr>
            <a:r>
              <a:rPr lang="en-US" sz="2600" dirty="0">
                <a:latin typeface="Times New Roman" pitchFamily="18" charset="0"/>
                <a:cs typeface="Times New Roman" pitchFamily="18" charset="0"/>
              </a:rPr>
              <a:t>    // find midpoint between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and j </a:t>
            </a:r>
          </a:p>
          <a:p>
            <a:pPr lvl="1" algn="just">
              <a:lnSpc>
                <a:spcPct val="150000"/>
              </a:lnSpc>
              <a:spcBef>
                <a:spcPts val="0"/>
              </a:spcBef>
              <a:buNone/>
            </a:pPr>
            <a:r>
              <a:rPr lang="en-US" sz="2600" dirty="0">
                <a:latin typeface="Times New Roman" pitchFamily="18" charset="0"/>
                <a:cs typeface="Times New Roman" pitchFamily="18" charset="0"/>
              </a:rPr>
              <a:t>    while(++</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&lt; --j) ; // no body in this loop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("Midpoint is " +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a:r>
          </a:p>
          <a:p>
            <a:pPr lvl="1" algn="just">
              <a:lnSpc>
                <a:spcPct val="150000"/>
              </a:lnSpc>
              <a:spcBef>
                <a:spcPts val="0"/>
              </a:spcBef>
              <a:buNone/>
            </a:pP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a:t>
            </a:r>
          </a:p>
          <a:p>
            <a:pPr marL="0" indent="0" algn="just">
              <a:lnSpc>
                <a:spcPct val="150000"/>
              </a:lnSpc>
              <a:spcBef>
                <a:spcPts val="0"/>
              </a:spcBef>
              <a:buNone/>
            </a:pPr>
            <a:endParaRPr lang="en-US" sz="2600" b="1"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181</a:t>
            </a:fld>
            <a:endParaRPr lang="en-US"/>
          </a:p>
        </p:txBody>
      </p:sp>
      <p:sp>
        <p:nvSpPr>
          <p:cNvPr id="5" name="TextBox 4"/>
          <p:cNvSpPr txBox="1"/>
          <p:nvPr/>
        </p:nvSpPr>
        <p:spPr>
          <a:xfrm>
            <a:off x="7590971" y="4833257"/>
            <a:ext cx="4223658" cy="1384995"/>
          </a:xfrm>
          <a:prstGeom prst="rect">
            <a:avLst/>
          </a:prstGeom>
          <a:noFill/>
        </p:spPr>
        <p:txBody>
          <a:bodyPr wrap="square" rtlCol="0">
            <a:spAutoFit/>
          </a:bodyPr>
          <a:lstStyle/>
          <a:p>
            <a:pPr marL="342900" indent="-342900">
              <a:buFont typeface="Wingdings" panose="05000000000000000000" pitchFamily="2" charset="2"/>
              <a:buChar char="§"/>
            </a:pPr>
            <a:r>
              <a:rPr lang="en-US" sz="2800" dirty="0">
                <a:latin typeface="Times New Roman" pitchFamily="18" charset="0"/>
                <a:cs typeface="Times New Roman" pitchFamily="18" charset="0"/>
              </a:rPr>
              <a:t>This program finds the midpoint between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 and j. </a:t>
            </a:r>
            <a:endParaRPr lang="en-US" sz="2800" b="1" i="1" dirty="0">
              <a:latin typeface="Times New Roman" pitchFamily="18" charset="0"/>
              <a:cs typeface="Times New Roman" pitchFamily="18" charset="0"/>
            </a:endParaRPr>
          </a:p>
          <a:p>
            <a:pPr marL="342900" indent="-342900">
              <a:buFont typeface="Wingdings" panose="05000000000000000000" pitchFamily="2" charset="2"/>
              <a:buChar char="§"/>
            </a:pPr>
            <a:endParaRPr lang="en-GB" sz="2800" dirty="0"/>
          </a:p>
        </p:txBody>
      </p:sp>
    </p:spTree>
    <p:extLst>
      <p:ext uri="{BB962C8B-B14F-4D97-AF65-F5344CB8AC3E}">
        <p14:creationId xmlns:p14="http://schemas.microsoft.com/office/powerpoint/2010/main" val="406566755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latin typeface="Times New Roman" pitchFamily="18" charset="0"/>
                <a:cs typeface="Times New Roman" pitchFamily="18" charset="0"/>
              </a:rPr>
              <a:t>Example </a:t>
            </a:r>
            <a:r>
              <a:rPr lang="en-US" sz="2800" b="1" dirty="0" smtClean="0">
                <a:latin typeface="Times New Roman" pitchFamily="18" charset="0"/>
                <a:cs typeface="Times New Roman" pitchFamily="18" charset="0"/>
              </a:rPr>
              <a:t>2---------</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799"/>
            <a:ext cx="12192000" cy="6662057"/>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Here is how the while loop works. The value of </a:t>
            </a:r>
            <a:r>
              <a:rPr lang="en-US" sz="2600" b="1" dirty="0" err="1">
                <a:latin typeface="Times New Roman" pitchFamily="18" charset="0"/>
                <a:cs typeface="Times New Roman" pitchFamily="18" charset="0"/>
              </a:rPr>
              <a:t>i</a:t>
            </a:r>
            <a:r>
              <a:rPr lang="en-US" sz="2600" b="1" dirty="0">
                <a:latin typeface="Times New Roman" pitchFamily="18" charset="0"/>
                <a:cs typeface="Times New Roman" pitchFamily="18" charset="0"/>
              </a:rPr>
              <a:t> is incremented, and the value of j is decremented.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These values are then </a:t>
            </a:r>
            <a:r>
              <a:rPr lang="en-US" sz="2600" b="1" dirty="0">
                <a:latin typeface="Times New Roman" pitchFamily="18" charset="0"/>
                <a:cs typeface="Times New Roman" pitchFamily="18" charset="0"/>
              </a:rPr>
              <a:t>compared with one another</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If the new value of </a:t>
            </a:r>
            <a:r>
              <a:rPr lang="en-US" sz="2600" b="1" dirty="0" err="1">
                <a:latin typeface="Times New Roman" pitchFamily="18" charset="0"/>
                <a:cs typeface="Times New Roman" pitchFamily="18" charset="0"/>
              </a:rPr>
              <a:t>i</a:t>
            </a:r>
            <a:r>
              <a:rPr lang="en-US" sz="2600" b="1" dirty="0">
                <a:latin typeface="Times New Roman" pitchFamily="18" charset="0"/>
                <a:cs typeface="Times New Roman" pitchFamily="18" charset="0"/>
              </a:rPr>
              <a:t> is still less than </a:t>
            </a: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new value of j,</a:t>
            </a:r>
            <a:r>
              <a:rPr lang="en-US" sz="2600" dirty="0">
                <a:latin typeface="Times New Roman" pitchFamily="18" charset="0"/>
                <a:cs typeface="Times New Roman" pitchFamily="18" charset="0"/>
              </a:rPr>
              <a:t> then the </a:t>
            </a:r>
            <a:r>
              <a:rPr lang="en-US" sz="2600" b="1" dirty="0">
                <a:latin typeface="Times New Roman" pitchFamily="18" charset="0"/>
                <a:cs typeface="Times New Roman" pitchFamily="18" charset="0"/>
              </a:rPr>
              <a:t>loop repeats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If </a:t>
            </a:r>
            <a:r>
              <a:rPr lang="en-US" sz="2600" b="1" dirty="0" err="1">
                <a:solidFill>
                  <a:srgbClr val="FF0000"/>
                </a:solidFill>
                <a:latin typeface="Times New Roman" pitchFamily="18" charset="0"/>
                <a:cs typeface="Times New Roman" pitchFamily="18" charset="0"/>
              </a:rPr>
              <a:t>i</a:t>
            </a:r>
            <a:r>
              <a:rPr lang="en-US" sz="2600" b="1" dirty="0">
                <a:solidFill>
                  <a:srgbClr val="FF0000"/>
                </a:solidFill>
                <a:latin typeface="Times New Roman" pitchFamily="18" charset="0"/>
                <a:cs typeface="Times New Roman" pitchFamily="18" charset="0"/>
              </a:rPr>
              <a:t> is equal </a:t>
            </a:r>
            <a:r>
              <a:rPr lang="en-US" sz="2600" b="1" dirty="0">
                <a:latin typeface="Times New Roman" pitchFamily="18" charset="0"/>
                <a:cs typeface="Times New Roman" pitchFamily="18" charset="0"/>
              </a:rPr>
              <a:t>to or </a:t>
            </a:r>
            <a:r>
              <a:rPr lang="en-US" sz="2600" b="1" dirty="0">
                <a:solidFill>
                  <a:srgbClr val="FF0000"/>
                </a:solidFill>
                <a:latin typeface="Times New Roman" pitchFamily="18" charset="0"/>
                <a:cs typeface="Times New Roman" pitchFamily="18" charset="0"/>
              </a:rPr>
              <a:t>greater than j</a:t>
            </a:r>
            <a:r>
              <a:rPr lang="en-US" sz="2600" dirty="0">
                <a:solidFill>
                  <a:srgbClr val="FF0000"/>
                </a:solidFill>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dirty="0">
                <a:solidFill>
                  <a:srgbClr val="FF0000"/>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loop stops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Upon exit from the loop,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will hold a value that is midway between the original values of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and j.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Of course, this procedure only works when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is less than j to begin with.</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As you can see, there is </a:t>
            </a:r>
            <a:r>
              <a:rPr lang="en-US" sz="2600" b="1" dirty="0">
                <a:solidFill>
                  <a:srgbClr val="0000FF"/>
                </a:solidFill>
                <a:latin typeface="Times New Roman" pitchFamily="18" charset="0"/>
                <a:cs typeface="Times New Roman" pitchFamily="18" charset="0"/>
              </a:rPr>
              <a:t>no need for a loop body</a:t>
            </a:r>
            <a:r>
              <a:rPr lang="en-US" sz="2600" dirty="0">
                <a:latin typeface="Times New Roman" pitchFamily="18" charset="0"/>
                <a:cs typeface="Times New Roman" pitchFamily="18" charset="0"/>
              </a:rPr>
              <a:t>; all of the </a:t>
            </a:r>
            <a:r>
              <a:rPr lang="en-US" sz="2600" b="1" dirty="0">
                <a:solidFill>
                  <a:srgbClr val="FF0000"/>
                </a:solidFill>
                <a:latin typeface="Times New Roman" pitchFamily="18" charset="0"/>
                <a:cs typeface="Times New Roman" pitchFamily="18" charset="0"/>
              </a:rPr>
              <a:t>action occurs within the conditional expression,</a:t>
            </a:r>
            <a:r>
              <a:rPr lang="en-US" sz="2600" dirty="0">
                <a:latin typeface="Times New Roman" pitchFamily="18" charset="0"/>
                <a:cs typeface="Times New Roman" pitchFamily="18" charset="0"/>
              </a:rPr>
              <a:t> itself.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182</a:t>
            </a:fld>
            <a:endParaRPr lang="en-US"/>
          </a:p>
        </p:txBody>
      </p:sp>
    </p:spTree>
    <p:extLst>
      <p:ext uri="{BB962C8B-B14F-4D97-AF65-F5344CB8AC3E}">
        <p14:creationId xmlns:p14="http://schemas.microsoft.com/office/powerpoint/2010/main" val="374697602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3200" b="1" dirty="0">
                <a:latin typeface="Times New Roman" pitchFamily="18" charset="0"/>
                <a:cs typeface="Times New Roman" pitchFamily="18" charset="0"/>
              </a:rPr>
              <a:t>Activity 1</a:t>
            </a:r>
          </a:p>
        </p:txBody>
      </p:sp>
      <p:sp>
        <p:nvSpPr>
          <p:cNvPr id="3" name="Content Placeholder 2"/>
          <p:cNvSpPr>
            <a:spLocks noGrp="1"/>
          </p:cNvSpPr>
          <p:nvPr>
            <p:ph idx="1"/>
          </p:nvPr>
        </p:nvSpPr>
        <p:spPr>
          <a:xfrm>
            <a:off x="159657" y="381000"/>
            <a:ext cx="11930743" cy="6477000"/>
          </a:xfrm>
        </p:spPr>
        <p:txBody>
          <a:bodyPr>
            <a:normAutofit/>
          </a:bodyPr>
          <a:lstStyle/>
          <a:p>
            <a:pPr marL="514350" indent="-514350" algn="just">
              <a:buAutoNum type="arabicPeriod"/>
            </a:pPr>
            <a:r>
              <a:rPr lang="en-US" dirty="0">
                <a:latin typeface="Times New Roman" pitchFamily="18" charset="0"/>
                <a:cs typeface="Times New Roman" pitchFamily="18" charset="0"/>
              </a:rPr>
              <a:t>Write Java program to display “Welcome to Java program”  “*” five times respectively.</a:t>
            </a:r>
          </a:p>
          <a:p>
            <a:pPr marL="514350" indent="-514350" algn="just">
              <a:buAutoNum type="arabicPeriod"/>
            </a:pPr>
            <a:r>
              <a:rPr lang="en-US" dirty="0">
                <a:latin typeface="Times New Roman" pitchFamily="18" charset="0"/>
                <a:cs typeface="Times New Roman" pitchFamily="18" charset="0"/>
              </a:rPr>
              <a:t>Write Java Program for the sum and average of n natural number using while Loop. The program is expected to accept any n number as an input from the user.</a:t>
            </a:r>
          </a:p>
          <a:p>
            <a:pPr marL="514350" indent="-514350" algn="just">
              <a:buFont typeface="+mj-lt"/>
              <a:buAutoNum type="arabicPeriod"/>
            </a:pPr>
            <a:r>
              <a:rPr lang="en-US" dirty="0">
                <a:latin typeface="Times New Roman" pitchFamily="18" charset="0"/>
                <a:cs typeface="Times New Roman" pitchFamily="18" charset="0"/>
              </a:rPr>
              <a:t>Write Java program to calculate factorial of n number inputted by the user using while Loop.</a:t>
            </a:r>
          </a:p>
          <a:p>
            <a:pPr marL="514350" indent="-514350" algn="just">
              <a:buFont typeface="+mj-lt"/>
              <a:buAutoNum type="arabicPeriod"/>
            </a:pPr>
            <a:r>
              <a:rPr lang="en-US" dirty="0">
                <a:latin typeface="Times New Roman" pitchFamily="18" charset="0"/>
                <a:cs typeface="Times New Roman" pitchFamily="18" charset="0"/>
              </a:rPr>
              <a:t>Write Java program to calculate sum of the first 10 even number using while Loop. </a:t>
            </a:r>
          </a:p>
          <a:p>
            <a:pPr marL="514350" indent="-514350" algn="just">
              <a:buFont typeface="+mj-lt"/>
              <a:buAutoNum type="arabicPeriod"/>
            </a:pPr>
            <a:r>
              <a:rPr lang="en-US" dirty="0">
                <a:latin typeface="Times New Roman" pitchFamily="18" charset="0"/>
                <a:cs typeface="Times New Roman" pitchFamily="18" charset="0"/>
              </a:rPr>
              <a:t>Write Java program to calculate the sum of the first 10 odd number using while loop.</a:t>
            </a:r>
          </a:p>
          <a:p>
            <a:pPr marL="514350" indent="-514350" algn="just">
              <a:buFont typeface="+mj-lt"/>
              <a:buAutoNum type="arabicPeriod"/>
            </a:pPr>
            <a:r>
              <a:rPr lang="en-US" dirty="0">
                <a:latin typeface="Times New Roman" pitchFamily="18" charset="0"/>
                <a:cs typeface="Times New Roman" pitchFamily="18" charset="0"/>
              </a:rPr>
              <a:t>Write separate Java program to calculate the reverse of sum of 10 even and odd numbers using  while loop.</a:t>
            </a:r>
          </a:p>
          <a:p>
            <a:pPr marL="514350" indent="-514350" algn="just">
              <a:buFont typeface="+mj-lt"/>
              <a:buAutoNum type="arabicPeriod"/>
            </a:pP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a:p>
            <a:pPr lvl="0" algn="just">
              <a:buNone/>
            </a:pPr>
            <a:endParaRPr lang="en-US" dirty="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C7F4659-C7A5-4FB7-BAC3-3073A7FE2855}" type="slidenum">
              <a:rPr lang="en-US" smtClean="0"/>
              <a:pPr/>
              <a:t>183</a:t>
            </a:fld>
            <a:endParaRPr lang="en-US"/>
          </a:p>
        </p:txBody>
      </p:sp>
    </p:spTree>
    <p:extLst>
      <p:ext uri="{BB962C8B-B14F-4D97-AF65-F5344CB8AC3E}">
        <p14:creationId xmlns:p14="http://schemas.microsoft.com/office/powerpoint/2010/main" val="13322140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solidFill>
                  <a:srgbClr val="FF0000"/>
                </a:solidFill>
                <a:latin typeface="Times New Roman" pitchFamily="18" charset="0"/>
                <a:cs typeface="Times New Roman" pitchFamily="18" charset="0"/>
              </a:rPr>
              <a:t>B) do-while Loop</a:t>
            </a:r>
          </a:p>
        </p:txBody>
      </p:sp>
      <p:sp>
        <p:nvSpPr>
          <p:cNvPr id="3" name="Content Placeholder 2"/>
          <p:cNvSpPr>
            <a:spLocks noGrp="1"/>
          </p:cNvSpPr>
          <p:nvPr>
            <p:ph idx="1"/>
          </p:nvPr>
        </p:nvSpPr>
        <p:spPr>
          <a:xfrm>
            <a:off x="145143" y="304800"/>
            <a:ext cx="12046857" cy="6553200"/>
          </a:xfrm>
        </p:spPr>
        <p:txBody>
          <a:bodyPr>
            <a:noAutofit/>
          </a:bodyPr>
          <a:lstStyle/>
          <a:p>
            <a:pPr algn="just">
              <a:lnSpc>
                <a:spcPct val="150000"/>
              </a:lnSpc>
              <a:spcBef>
                <a:spcPts val="0"/>
              </a:spcBef>
              <a:buFont typeface="Wingdings" pitchFamily="2" charset="2"/>
              <a:buChar char="Ø"/>
            </a:pPr>
            <a:r>
              <a:rPr lang="en-US" sz="2600" dirty="0" smtClean="0">
                <a:latin typeface="Times New Roman" pitchFamily="18" charset="0"/>
                <a:cs typeface="Times New Roman" pitchFamily="18" charset="0"/>
              </a:rPr>
              <a:t>If </a:t>
            </a:r>
            <a:r>
              <a:rPr lang="en-US" sz="2600" b="1" dirty="0" smtClean="0">
                <a:latin typeface="Times New Roman" pitchFamily="18" charset="0"/>
                <a:cs typeface="Times New Roman" pitchFamily="18" charset="0"/>
              </a:rPr>
              <a:t>while loop is initially false</a:t>
            </a:r>
            <a:r>
              <a:rPr lang="en-US" sz="2600" dirty="0" smtClean="0">
                <a:latin typeface="Times New Roman" pitchFamily="18" charset="0"/>
                <a:cs typeface="Times New Roman" pitchFamily="18" charset="0"/>
              </a:rPr>
              <a:t>, then the </a:t>
            </a:r>
            <a:r>
              <a:rPr lang="en-US" sz="2600" b="1" dirty="0" smtClean="0">
                <a:solidFill>
                  <a:srgbClr val="0000FF"/>
                </a:solidFill>
                <a:latin typeface="Times New Roman" pitchFamily="18" charset="0"/>
                <a:cs typeface="Times New Roman" pitchFamily="18" charset="0"/>
              </a:rPr>
              <a:t>body of the loop will not be executed</a:t>
            </a:r>
            <a:r>
              <a:rPr lang="en-US" sz="2600" dirty="0" smtClean="0">
                <a:latin typeface="Times New Roman" pitchFamily="18" charset="0"/>
                <a:cs typeface="Times New Roman" pitchFamily="18" charset="0"/>
              </a:rPr>
              <a:t> at all. </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However, sometimes it is desirable to </a:t>
            </a:r>
            <a:r>
              <a:rPr lang="en-US" sz="2600" b="1" dirty="0" smtClean="0">
                <a:solidFill>
                  <a:srgbClr val="0000FF"/>
                </a:solidFill>
                <a:latin typeface="Times New Roman" pitchFamily="18" charset="0"/>
                <a:cs typeface="Times New Roman" pitchFamily="18" charset="0"/>
              </a:rPr>
              <a:t>execute the body of a while loop at least once</a:t>
            </a:r>
            <a:r>
              <a:rPr lang="en-US" sz="2600" dirty="0" smtClean="0">
                <a:latin typeface="Times New Roman" pitchFamily="18" charset="0"/>
                <a:cs typeface="Times New Roman" pitchFamily="18" charset="0"/>
              </a:rPr>
              <a:t>, even if the </a:t>
            </a:r>
            <a:r>
              <a:rPr lang="en-US" sz="2600" b="1" dirty="0" smtClean="0">
                <a:latin typeface="Times New Roman" pitchFamily="18" charset="0"/>
                <a:cs typeface="Times New Roman" pitchFamily="18" charset="0"/>
              </a:rPr>
              <a:t>conditional expression is false </a:t>
            </a:r>
            <a:r>
              <a:rPr lang="en-US" sz="2600" dirty="0" smtClean="0">
                <a:latin typeface="Times New Roman" pitchFamily="18" charset="0"/>
                <a:cs typeface="Times New Roman" pitchFamily="18" charset="0"/>
              </a:rPr>
              <a:t>to begin with. </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In other words, there are times when you would like to </a:t>
            </a:r>
            <a:r>
              <a:rPr lang="en-US" sz="2600" b="1" dirty="0" smtClean="0">
                <a:solidFill>
                  <a:srgbClr val="FF0000"/>
                </a:solidFill>
                <a:latin typeface="Times New Roman" pitchFamily="18" charset="0"/>
                <a:cs typeface="Times New Roman" pitchFamily="18" charset="0"/>
              </a:rPr>
              <a:t>test the termination expression</a:t>
            </a:r>
            <a:r>
              <a:rPr lang="en-US" sz="2600" b="1" dirty="0" smtClean="0">
                <a:latin typeface="Times New Roman" pitchFamily="18" charset="0"/>
                <a:cs typeface="Times New Roman" pitchFamily="18" charset="0"/>
              </a:rPr>
              <a:t> at the end of the loop rather than at the beginning</a:t>
            </a:r>
            <a:r>
              <a:rPr lang="en-US" sz="2600" dirty="0" smtClean="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600" dirty="0" smtClean="0">
                <a:latin typeface="Times New Roman" pitchFamily="18" charset="0"/>
                <a:cs typeface="Times New Roman" pitchFamily="18" charset="0"/>
              </a:rPr>
              <a:t>The </a:t>
            </a:r>
            <a:r>
              <a:rPr lang="en-US" sz="2600" b="1" dirty="0" smtClean="0">
                <a:solidFill>
                  <a:srgbClr val="0000FF"/>
                </a:solidFill>
                <a:latin typeface="Times New Roman" pitchFamily="18" charset="0"/>
                <a:cs typeface="Times New Roman" pitchFamily="18" charset="0"/>
              </a:rPr>
              <a:t>do-while loop</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always </a:t>
            </a:r>
            <a:r>
              <a:rPr lang="en-US" sz="2600" b="1" dirty="0" smtClean="0">
                <a:solidFill>
                  <a:srgbClr val="D60093"/>
                </a:solidFill>
                <a:latin typeface="Times New Roman" pitchFamily="18" charset="0"/>
                <a:cs typeface="Times New Roman" pitchFamily="18" charset="0"/>
              </a:rPr>
              <a:t>executes its body at least once.</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Because its </a:t>
            </a:r>
            <a:r>
              <a:rPr lang="en-US" sz="2600" b="1" dirty="0" smtClean="0">
                <a:solidFill>
                  <a:srgbClr val="0000FF"/>
                </a:solidFill>
                <a:latin typeface="Times New Roman" pitchFamily="18" charset="0"/>
                <a:cs typeface="Times New Roman" pitchFamily="18" charset="0"/>
              </a:rPr>
              <a:t>conditional expression </a:t>
            </a:r>
            <a:r>
              <a:rPr lang="en-US" sz="2600" dirty="0" smtClean="0">
                <a:latin typeface="Times New Roman" pitchFamily="18" charset="0"/>
                <a:cs typeface="Times New Roman" pitchFamily="18" charset="0"/>
              </a:rPr>
              <a:t>is at the </a:t>
            </a:r>
            <a:r>
              <a:rPr lang="en-US" sz="2600" b="1" dirty="0" smtClean="0">
                <a:latin typeface="Times New Roman" pitchFamily="18" charset="0"/>
                <a:cs typeface="Times New Roman" pitchFamily="18" charset="0"/>
              </a:rPr>
              <a:t>bottom of the loop</a:t>
            </a:r>
            <a:r>
              <a:rPr lang="en-US" sz="2600" dirty="0" smtClean="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b="1" i="1" dirty="0">
                <a:solidFill>
                  <a:srgbClr val="0000FF"/>
                </a:solidFill>
                <a:latin typeface="Times New Roman" pitchFamily="18" charset="0"/>
                <a:cs typeface="Times New Roman" pitchFamily="18" charset="0"/>
              </a:rPr>
              <a:t>Syntax</a:t>
            </a:r>
            <a:r>
              <a:rPr lang="en-US" sz="2600" b="1" dirty="0">
                <a:latin typeface="Times New Roman" pitchFamily="18" charset="0"/>
                <a:cs typeface="Times New Roman" pitchFamily="18" charset="0"/>
              </a:rPr>
              <a:t>  </a:t>
            </a:r>
          </a:p>
          <a:p>
            <a:pPr lvl="1" algn="just">
              <a:lnSpc>
                <a:spcPct val="150000"/>
              </a:lnSpc>
              <a:spcBef>
                <a:spcPts val="0"/>
              </a:spcBef>
              <a:buNone/>
            </a:pPr>
            <a:r>
              <a:rPr lang="en-US" sz="2600" dirty="0">
                <a:latin typeface="Times New Roman" pitchFamily="18" charset="0"/>
                <a:cs typeface="Times New Roman" pitchFamily="18" charset="0"/>
              </a:rPr>
              <a:t>do { </a:t>
            </a:r>
          </a:p>
          <a:p>
            <a:pPr lvl="1" algn="just">
              <a:lnSpc>
                <a:spcPct val="150000"/>
              </a:lnSpc>
              <a:spcBef>
                <a:spcPts val="0"/>
              </a:spcBef>
              <a:buNone/>
            </a:pPr>
            <a:r>
              <a:rPr lang="en-US" sz="2600" dirty="0">
                <a:latin typeface="Times New Roman" pitchFamily="18" charset="0"/>
                <a:cs typeface="Times New Roman" pitchFamily="18" charset="0"/>
              </a:rPr>
              <a:t>   // body of loop </a:t>
            </a:r>
          </a:p>
          <a:p>
            <a:pPr lvl="1" algn="just">
              <a:lnSpc>
                <a:spcPct val="150000"/>
              </a:lnSpc>
              <a:spcBef>
                <a:spcPts val="0"/>
              </a:spcBef>
              <a:buNone/>
            </a:pPr>
            <a:r>
              <a:rPr lang="en-US" sz="2600" dirty="0">
                <a:latin typeface="Times New Roman" pitchFamily="18" charset="0"/>
                <a:cs typeface="Times New Roman" pitchFamily="18" charset="0"/>
              </a:rPr>
              <a:t>} while (condition);  </a:t>
            </a:r>
          </a:p>
          <a:p>
            <a:pPr marL="0" indent="0" algn="just">
              <a:lnSpc>
                <a:spcPct val="150000"/>
              </a:lnSpc>
              <a:spcBef>
                <a:spcPts val="0"/>
              </a:spcBef>
              <a:buNone/>
            </a:pPr>
            <a:endParaRPr lang="en-US" sz="2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184</a:t>
            </a:fld>
            <a:endParaRPr lang="en-US"/>
          </a:p>
        </p:txBody>
      </p:sp>
    </p:spTree>
    <p:extLst>
      <p:ext uri="{BB962C8B-B14F-4D97-AF65-F5344CB8AC3E}">
        <p14:creationId xmlns:p14="http://schemas.microsoft.com/office/powerpoint/2010/main" val="144681562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solidFill>
                  <a:srgbClr val="FF0000"/>
                </a:solidFill>
                <a:latin typeface="Times New Roman" pitchFamily="18" charset="0"/>
                <a:cs typeface="Times New Roman" pitchFamily="18" charset="0"/>
              </a:rPr>
              <a:t>B) do-while </a:t>
            </a:r>
            <a:r>
              <a:rPr lang="en-US" sz="3200" b="1" dirty="0" smtClean="0">
                <a:solidFill>
                  <a:srgbClr val="FF0000"/>
                </a:solidFill>
                <a:latin typeface="Times New Roman" pitchFamily="18" charset="0"/>
                <a:cs typeface="Times New Roman" pitchFamily="18" charset="0"/>
              </a:rPr>
              <a:t>Loop----</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5143" y="304800"/>
            <a:ext cx="12046857" cy="6553200"/>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Each </a:t>
            </a:r>
            <a:r>
              <a:rPr lang="en-US" sz="2600" b="1" dirty="0">
                <a:solidFill>
                  <a:srgbClr val="FF0000"/>
                </a:solidFill>
                <a:latin typeface="Times New Roman" pitchFamily="18" charset="0"/>
                <a:cs typeface="Times New Roman" pitchFamily="18" charset="0"/>
              </a:rPr>
              <a:t>iteration</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of the </a:t>
            </a:r>
            <a:r>
              <a:rPr lang="en-US" sz="2600" b="1" dirty="0">
                <a:solidFill>
                  <a:srgbClr val="0000FF"/>
                </a:solidFill>
                <a:latin typeface="Times New Roman" pitchFamily="18" charset="0"/>
                <a:cs typeface="Times New Roman" pitchFamily="18" charset="0"/>
              </a:rPr>
              <a:t>do-while loop first executes the body of the loop </a:t>
            </a:r>
            <a:r>
              <a:rPr lang="en-US" sz="2600" dirty="0">
                <a:latin typeface="Times New Roman" pitchFamily="18" charset="0"/>
                <a:cs typeface="Times New Roman" pitchFamily="18" charset="0"/>
              </a:rPr>
              <a:t>and then </a:t>
            </a:r>
            <a:r>
              <a:rPr lang="en-US" sz="2600" b="1" dirty="0">
                <a:latin typeface="Times New Roman" pitchFamily="18" charset="0"/>
                <a:cs typeface="Times New Roman" pitchFamily="18" charset="0"/>
              </a:rPr>
              <a:t>evaluates the conditional expression</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If this </a:t>
            </a:r>
            <a:r>
              <a:rPr lang="en-US" sz="2600" b="1" dirty="0">
                <a:latin typeface="Times New Roman" pitchFamily="18" charset="0"/>
                <a:cs typeface="Times New Roman" pitchFamily="18" charset="0"/>
              </a:rPr>
              <a:t>expression</a:t>
            </a:r>
            <a:r>
              <a:rPr lang="en-US" sz="2600" dirty="0">
                <a:latin typeface="Times New Roman" pitchFamily="18" charset="0"/>
                <a:cs typeface="Times New Roman" pitchFamily="18" charset="0"/>
              </a:rPr>
              <a:t> is </a:t>
            </a:r>
            <a:r>
              <a:rPr lang="en-US" sz="2600" b="1" dirty="0">
                <a:solidFill>
                  <a:srgbClr val="0000FF"/>
                </a:solidFill>
                <a:latin typeface="Times New Roman" pitchFamily="18" charset="0"/>
                <a:cs typeface="Times New Roman" pitchFamily="18" charset="0"/>
              </a:rPr>
              <a:t>true</a:t>
            </a:r>
            <a:r>
              <a:rPr lang="en-US" sz="2600" dirty="0">
                <a:latin typeface="Times New Roman" pitchFamily="18" charset="0"/>
                <a:cs typeface="Times New Roman" pitchFamily="18" charset="0"/>
              </a:rPr>
              <a:t>, the </a:t>
            </a:r>
            <a:r>
              <a:rPr lang="en-US" sz="2600" b="1" dirty="0">
                <a:solidFill>
                  <a:srgbClr val="008000"/>
                </a:solidFill>
                <a:latin typeface="Times New Roman" pitchFamily="18" charset="0"/>
                <a:cs typeface="Times New Roman" pitchFamily="18" charset="0"/>
              </a:rPr>
              <a:t>loop will repeat</a:t>
            </a:r>
            <a:r>
              <a:rPr lang="en-US" sz="2600" dirty="0">
                <a:latin typeface="Times New Roman" pitchFamily="18" charset="0"/>
                <a:cs typeface="Times New Roman" pitchFamily="18" charset="0"/>
              </a:rPr>
              <a:t>. Otherwise, the </a:t>
            </a:r>
            <a:r>
              <a:rPr lang="en-US" sz="2600" b="1" dirty="0">
                <a:solidFill>
                  <a:srgbClr val="D60093"/>
                </a:solidFill>
                <a:latin typeface="Times New Roman" pitchFamily="18" charset="0"/>
                <a:cs typeface="Times New Roman" pitchFamily="18" charset="0"/>
              </a:rPr>
              <a:t>loop terminates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As with all of Java's loops, condition must be a </a:t>
            </a:r>
            <a:r>
              <a:rPr lang="en-US" sz="2600" b="1" dirty="0">
                <a:latin typeface="Times New Roman" pitchFamily="18" charset="0"/>
                <a:cs typeface="Times New Roman" pitchFamily="18" charset="0"/>
              </a:rPr>
              <a:t>Boolean expression.  </a:t>
            </a:r>
          </a:p>
          <a:p>
            <a:pPr algn="just">
              <a:lnSpc>
                <a:spcPct val="150000"/>
              </a:lnSpc>
              <a:spcBef>
                <a:spcPts val="0"/>
              </a:spcBef>
              <a:buFont typeface="Wingdings" pitchFamily="2" charset="2"/>
              <a:buChar char="Ø"/>
            </a:pPr>
            <a:r>
              <a:rPr lang="en-US" sz="2600" b="1" dirty="0">
                <a:latin typeface="Times New Roman" pitchFamily="18" charset="0"/>
                <a:cs typeface="Times New Roman" pitchFamily="18" charset="0"/>
              </a:rPr>
              <a:t>Example 1</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pPr>
            <a:r>
              <a:rPr lang="en-US" sz="2600" dirty="0" smtClean="0">
                <a:latin typeface="Times New Roman" pitchFamily="18" charset="0"/>
                <a:cs typeface="Times New Roman" pitchFamily="18" charset="0"/>
              </a:rPr>
              <a:t>Write </a:t>
            </a:r>
            <a:r>
              <a:rPr lang="en-US" sz="2600" dirty="0">
                <a:latin typeface="Times New Roman" pitchFamily="18" charset="0"/>
                <a:cs typeface="Times New Roman" pitchFamily="18" charset="0"/>
              </a:rPr>
              <a:t>Java program  to print the number 1 to 10 in a single line using do---while  Loop</a:t>
            </a:r>
            <a:r>
              <a:rPr lang="en-US" sz="2600" dirty="0" smtClean="0">
                <a:latin typeface="Times New Roman" pitchFamily="18" charset="0"/>
                <a:cs typeface="Times New Roman" pitchFamily="18" charset="0"/>
              </a:rPr>
              <a:t>.</a:t>
            </a:r>
          </a:p>
          <a:p>
            <a:pPr lvl="1" algn="just">
              <a:lnSpc>
                <a:spcPct val="150000"/>
              </a:lnSpc>
              <a:spcBef>
                <a:spcPts val="0"/>
              </a:spcBef>
              <a:buNone/>
            </a:pPr>
            <a:r>
              <a:rPr lang="en-US" sz="2600" dirty="0">
                <a:latin typeface="Times New Roman" pitchFamily="18" charset="0"/>
                <a:cs typeface="Times New Roman" pitchFamily="18" charset="0"/>
              </a:rPr>
              <a:t>// Demonstrate the do-while loop. </a:t>
            </a:r>
          </a:p>
          <a:p>
            <a:pPr lvl="1" algn="just">
              <a:lnSpc>
                <a:spcPct val="150000"/>
              </a:lnSpc>
              <a:spcBef>
                <a:spcPts val="0"/>
              </a:spcBef>
              <a:buNone/>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DoWhile</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//Declaration of variables and initialize to 1</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n=1;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185</a:t>
            </a:fld>
            <a:endParaRPr lang="en-US"/>
          </a:p>
        </p:txBody>
      </p:sp>
    </p:spTree>
    <p:extLst>
      <p:ext uri="{BB962C8B-B14F-4D97-AF65-F5344CB8AC3E}">
        <p14:creationId xmlns:p14="http://schemas.microsoft.com/office/powerpoint/2010/main" val="412027080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solidFill>
                  <a:srgbClr val="FF0000"/>
                </a:solidFill>
                <a:latin typeface="Times New Roman" pitchFamily="18" charset="0"/>
                <a:cs typeface="Times New Roman" pitchFamily="18" charset="0"/>
              </a:rPr>
              <a:t>B) do-while </a:t>
            </a:r>
            <a:r>
              <a:rPr lang="en-US" sz="3200" b="1" dirty="0" smtClean="0">
                <a:solidFill>
                  <a:srgbClr val="FF0000"/>
                </a:solidFill>
                <a:latin typeface="Times New Roman" pitchFamily="18" charset="0"/>
                <a:cs typeface="Times New Roman" pitchFamily="18" charset="0"/>
              </a:rPr>
              <a:t>Loop----</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5143" y="304800"/>
            <a:ext cx="12046857" cy="6553200"/>
          </a:xfrm>
        </p:spPr>
        <p:txBody>
          <a:bodyPr>
            <a:noAutofit/>
          </a:bodyPr>
          <a:lstStyle/>
          <a:p>
            <a:pPr lvl="1" algn="just">
              <a:lnSpc>
                <a:spcPct val="150000"/>
              </a:lnSpc>
              <a:spcBef>
                <a:spcPts val="0"/>
              </a:spcBef>
              <a:buNone/>
            </a:pPr>
            <a:r>
              <a:rPr lang="en-US" sz="2600" dirty="0">
                <a:latin typeface="Times New Roman" pitchFamily="18" charset="0"/>
                <a:cs typeface="Times New Roman" pitchFamily="18" charset="0"/>
              </a:rPr>
              <a:t>//Do while ---Loop</a:t>
            </a:r>
          </a:p>
          <a:p>
            <a:pPr lvl="1" algn="just">
              <a:lnSpc>
                <a:spcPct val="150000"/>
              </a:lnSpc>
              <a:spcBef>
                <a:spcPts val="0"/>
              </a:spcBef>
              <a:buNone/>
            </a:pPr>
            <a:r>
              <a:rPr lang="en-US" sz="2600" dirty="0">
                <a:latin typeface="Times New Roman" pitchFamily="18" charset="0"/>
                <a:cs typeface="Times New Roman" pitchFamily="18" charset="0"/>
              </a:rPr>
              <a:t>do { </a:t>
            </a:r>
          </a:p>
          <a:p>
            <a:pPr lvl="1" algn="just">
              <a:lnSpc>
                <a:spcPct val="150000"/>
              </a:lnSpc>
              <a:spcBef>
                <a:spcPts val="0"/>
              </a:spcBef>
              <a:buNone/>
            </a:pPr>
            <a:r>
              <a:rPr lang="en-US" sz="2600" dirty="0">
                <a:latin typeface="Times New Roman" pitchFamily="18" charset="0"/>
                <a:cs typeface="Times New Roman" pitchFamily="18" charset="0"/>
              </a:rPr>
              <a:t>//Display  n number</a:t>
            </a:r>
          </a:p>
          <a:p>
            <a:pPr lvl="1" algn="just">
              <a:lnSpc>
                <a:spcPct val="150000"/>
              </a:lnSpc>
              <a:spcBef>
                <a:spcPts val="0"/>
              </a:spcBef>
              <a:buNone/>
            </a:pPr>
            <a:r>
              <a:rPr lang="en-US" sz="2600" dirty="0" err="1">
                <a:latin typeface="Times New Roman" pitchFamily="18" charset="0"/>
                <a:cs typeface="Times New Roman" pitchFamily="18" charset="0"/>
              </a:rPr>
              <a:t>System.out.print</a:t>
            </a:r>
            <a:r>
              <a:rPr lang="en-US" sz="2600" dirty="0">
                <a:latin typeface="Times New Roman" pitchFamily="18" charset="0"/>
                <a:cs typeface="Times New Roman" pitchFamily="18" charset="0"/>
              </a:rPr>
              <a:t>(+n+" "); </a:t>
            </a:r>
          </a:p>
          <a:p>
            <a:pPr lvl="1" algn="just">
              <a:lnSpc>
                <a:spcPct val="150000"/>
              </a:lnSpc>
              <a:spcBef>
                <a:spcPts val="0"/>
              </a:spcBef>
              <a:buNone/>
            </a:pPr>
            <a:r>
              <a:rPr lang="en-US" sz="2600" dirty="0">
                <a:latin typeface="Times New Roman" pitchFamily="18" charset="0"/>
                <a:cs typeface="Times New Roman" pitchFamily="18" charset="0"/>
              </a:rPr>
              <a:t>n++; </a:t>
            </a:r>
          </a:p>
          <a:p>
            <a:pPr lvl="1" algn="just">
              <a:lnSpc>
                <a:spcPct val="150000"/>
              </a:lnSpc>
              <a:spcBef>
                <a:spcPts val="0"/>
              </a:spcBef>
              <a:buNone/>
            </a:pP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while(n&lt;=10); </a:t>
            </a:r>
          </a:p>
          <a:p>
            <a:pPr lvl="1" algn="just">
              <a:lnSpc>
                <a:spcPct val="150000"/>
              </a:lnSpc>
              <a:spcBef>
                <a:spcPts val="0"/>
              </a:spcBef>
              <a:buNone/>
            </a:pP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a:t>
            </a: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186</a:t>
            </a:fld>
            <a:endParaRPr lang="en-US"/>
          </a:p>
        </p:txBody>
      </p:sp>
    </p:spTree>
    <p:extLst>
      <p:ext uri="{BB962C8B-B14F-4D97-AF65-F5344CB8AC3E}">
        <p14:creationId xmlns:p14="http://schemas.microsoft.com/office/powerpoint/2010/main" val="20413634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latin typeface="Times New Roman" pitchFamily="18" charset="0"/>
                <a:cs typeface="Times New Roman" pitchFamily="18" charset="0"/>
              </a:rPr>
              <a:t>Example 2</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5143" y="304800"/>
            <a:ext cx="12046857" cy="6553200"/>
          </a:xfrm>
        </p:spPr>
        <p:txBody>
          <a:bodyPr>
            <a:noAutofit/>
          </a:bodyPr>
          <a:lstStyle/>
          <a:p>
            <a:pPr algn="just">
              <a:lnSpc>
                <a:spcPct val="150000"/>
              </a:lnSpc>
              <a:spcBef>
                <a:spcPts val="0"/>
              </a:spcBef>
              <a:buFont typeface="Wingdings" pitchFamily="2" charset="2"/>
              <a:buChar char="Ø"/>
            </a:pPr>
            <a:r>
              <a:rPr lang="en-US" sz="2600" dirty="0" smtClean="0">
                <a:latin typeface="Times New Roman" pitchFamily="18" charset="0"/>
                <a:cs typeface="Times New Roman" pitchFamily="18" charset="0"/>
              </a:rPr>
              <a:t>Write </a:t>
            </a:r>
            <a:r>
              <a:rPr lang="en-US" sz="2600" dirty="0">
                <a:latin typeface="Times New Roman" pitchFamily="18" charset="0"/>
                <a:cs typeface="Times New Roman" pitchFamily="18" charset="0"/>
              </a:rPr>
              <a:t>Java program to calculate the sum of multiple positive integers inputted by the user and the program stops when the user inputs 0. </a:t>
            </a:r>
          </a:p>
          <a:p>
            <a:pPr algn="just">
              <a:lnSpc>
                <a:spcPct val="150000"/>
              </a:lnSpc>
              <a:spcBef>
                <a:spcPts val="0"/>
              </a:spcBef>
              <a:buNone/>
            </a:pPr>
            <a:r>
              <a:rPr lang="en-US" sz="2600" dirty="0">
                <a:latin typeface="Times New Roman" pitchFamily="18" charset="0"/>
                <a:cs typeface="Times New Roman" pitchFamily="18" charset="0"/>
              </a:rPr>
              <a:t>import </a:t>
            </a:r>
            <a:r>
              <a:rPr lang="en-US" sz="2600" dirty="0" err="1">
                <a:latin typeface="Times New Roman" pitchFamily="18" charset="0"/>
                <a:cs typeface="Times New Roman" pitchFamily="18" charset="0"/>
              </a:rPr>
              <a:t>java.util.Scanner</a:t>
            </a:r>
            <a:r>
              <a:rPr lang="en-US" sz="2600" dirty="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TestDoWhile</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 /** Main method */</a:t>
            </a:r>
          </a:p>
          <a:p>
            <a:pPr algn="just">
              <a:lnSpc>
                <a:spcPct val="150000"/>
              </a:lnSpc>
              <a:spcBef>
                <a:spcPts val="0"/>
              </a:spcBef>
              <a:buNone/>
            </a:pPr>
            <a:r>
              <a:rPr lang="en-US" sz="2600" dirty="0">
                <a:latin typeface="Times New Roman" pitchFamily="18" charset="0"/>
                <a:cs typeface="Times New Roman" pitchFamily="18" charset="0"/>
              </a:rPr>
              <a:t> 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//Declaration of variables by the name </a:t>
            </a:r>
            <a:r>
              <a:rPr lang="en-US" sz="2600" dirty="0" err="1">
                <a:latin typeface="Times New Roman" pitchFamily="18" charset="0"/>
                <a:cs typeface="Times New Roman" pitchFamily="18" charset="0"/>
              </a:rPr>
              <a:t>num</a:t>
            </a:r>
            <a:endParaRPr lang="en-US" sz="2600" dirty="0">
              <a:latin typeface="Times New Roman" pitchFamily="18" charset="0"/>
              <a:cs typeface="Times New Roman" pitchFamily="18" charset="0"/>
            </a:endParaRPr>
          </a:p>
          <a:p>
            <a:pPr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num</a:t>
            </a:r>
            <a:r>
              <a:rPr lang="en-US" sz="2600" dirty="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 //Declaration of variables by the name sum and </a:t>
            </a:r>
          </a:p>
          <a:p>
            <a:pPr algn="just">
              <a:lnSpc>
                <a:spcPct val="150000"/>
              </a:lnSpc>
              <a:spcBef>
                <a:spcPts val="0"/>
              </a:spcBef>
              <a:buNone/>
            </a:pPr>
            <a:r>
              <a:rPr lang="en-US" sz="2600" dirty="0">
                <a:latin typeface="Times New Roman" pitchFamily="18" charset="0"/>
                <a:cs typeface="Times New Roman" pitchFamily="18" charset="0"/>
              </a:rPr>
              <a:t> //initialized to 0</a:t>
            </a:r>
          </a:p>
          <a:p>
            <a:pPr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sum = 0</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187</a:t>
            </a:fld>
            <a:endParaRPr lang="en-US"/>
          </a:p>
        </p:txBody>
      </p:sp>
    </p:spTree>
    <p:extLst>
      <p:ext uri="{BB962C8B-B14F-4D97-AF65-F5344CB8AC3E}">
        <p14:creationId xmlns:p14="http://schemas.microsoft.com/office/powerpoint/2010/main" val="314654547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latin typeface="Times New Roman" pitchFamily="18" charset="0"/>
                <a:cs typeface="Times New Roman" pitchFamily="18" charset="0"/>
              </a:rPr>
              <a:t>Example 2</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5143" y="304800"/>
            <a:ext cx="12046857" cy="6553200"/>
          </a:xfrm>
        </p:spPr>
        <p:txBody>
          <a:bodyPr>
            <a:noAutofit/>
          </a:bodyPr>
          <a:lstStyle/>
          <a:p>
            <a:pPr algn="just">
              <a:lnSpc>
                <a:spcPct val="150000"/>
              </a:lnSpc>
              <a:spcBef>
                <a:spcPts val="0"/>
              </a:spcBef>
              <a:buNone/>
            </a:pPr>
            <a:r>
              <a:rPr lang="en-US" sz="2600" dirty="0">
                <a:latin typeface="Times New Roman" pitchFamily="18" charset="0"/>
                <a:cs typeface="Times New Roman" pitchFamily="18" charset="0"/>
              </a:rPr>
              <a:t> // Create objects of Scanner class</a:t>
            </a:r>
          </a:p>
          <a:p>
            <a:pPr algn="just">
              <a:lnSpc>
                <a:spcPct val="150000"/>
              </a:lnSpc>
              <a:spcBef>
                <a:spcPts val="0"/>
              </a:spcBef>
              <a:buNone/>
            </a:pPr>
            <a:r>
              <a:rPr lang="en-US" sz="2600" dirty="0">
                <a:latin typeface="Times New Roman" pitchFamily="18" charset="0"/>
                <a:cs typeface="Times New Roman" pitchFamily="18" charset="0"/>
              </a:rPr>
              <a:t>Scanner input = new Scanner(System.in);</a:t>
            </a:r>
          </a:p>
          <a:p>
            <a:pPr algn="just">
              <a:lnSpc>
                <a:spcPct val="150000"/>
              </a:lnSpc>
              <a:spcBef>
                <a:spcPts val="0"/>
              </a:spcBef>
              <a:buNone/>
            </a:pPr>
            <a:r>
              <a:rPr lang="en-US" sz="2600" dirty="0">
                <a:latin typeface="Times New Roman" pitchFamily="18" charset="0"/>
                <a:cs typeface="Times New Roman" pitchFamily="18" charset="0"/>
              </a:rPr>
              <a:t>// Keep reading data until the input is 0</a:t>
            </a:r>
          </a:p>
          <a:p>
            <a:pPr algn="just">
              <a:lnSpc>
                <a:spcPct val="150000"/>
              </a:lnSpc>
              <a:spcBef>
                <a:spcPts val="0"/>
              </a:spcBef>
              <a:buNone/>
            </a:pPr>
            <a:r>
              <a:rPr lang="en-US" sz="2600" dirty="0">
                <a:latin typeface="Times New Roman" pitchFamily="18" charset="0"/>
                <a:cs typeface="Times New Roman" pitchFamily="18" charset="0"/>
              </a:rPr>
              <a:t>do </a:t>
            </a:r>
            <a:r>
              <a:rPr lang="en-US" sz="2600" dirty="0" smtClean="0">
                <a:latin typeface="Times New Roman" pitchFamily="18" charset="0"/>
                <a:cs typeface="Times New Roman" pitchFamily="18" charset="0"/>
              </a:rPr>
              <a:t>{</a:t>
            </a:r>
          </a:p>
          <a:p>
            <a:pPr algn="just">
              <a:lnSpc>
                <a:spcPct val="150000"/>
              </a:lnSpc>
              <a:spcBef>
                <a:spcPts val="0"/>
              </a:spcBef>
              <a:buNone/>
            </a:pPr>
            <a:r>
              <a:rPr lang="en-US" sz="2400" dirty="0">
                <a:latin typeface="Times New Roman" pitchFamily="18" charset="0"/>
                <a:cs typeface="Times New Roman" pitchFamily="18" charset="0"/>
              </a:rPr>
              <a:t>// Read the next data</a:t>
            </a:r>
          </a:p>
          <a:p>
            <a:pPr algn="just">
              <a:lnSpc>
                <a:spcPct val="150000"/>
              </a:lnSpc>
              <a:spcBef>
                <a:spcPts val="0"/>
              </a:spcBef>
              <a:buNone/>
            </a:pPr>
            <a:r>
              <a:rPr lang="en-US" sz="2400" dirty="0" err="1">
                <a:latin typeface="Times New Roman" pitchFamily="18" charset="0"/>
                <a:cs typeface="Times New Roman" pitchFamily="18" charset="0"/>
              </a:rPr>
              <a:t>System.out.print</a:t>
            </a:r>
            <a:r>
              <a:rPr lang="en-US" sz="2400" dirty="0">
                <a:latin typeface="Times New Roman" pitchFamily="18" charset="0"/>
                <a:cs typeface="Times New Roman" pitchFamily="18" charset="0"/>
              </a:rPr>
              <a:t>("Enter an integer (the input ends if it is 0): ");</a:t>
            </a:r>
          </a:p>
          <a:p>
            <a:pPr algn="just">
              <a:lnSpc>
                <a:spcPct val="150000"/>
              </a:lnSpc>
              <a:spcBef>
                <a:spcPts val="0"/>
              </a:spcBef>
              <a:buNone/>
            </a:pPr>
            <a:r>
              <a:rPr lang="en-US" sz="2400" dirty="0">
                <a:latin typeface="Times New Roman" pitchFamily="18" charset="0"/>
                <a:cs typeface="Times New Roman" pitchFamily="18" charset="0"/>
              </a:rPr>
              <a:t>//Call the </a:t>
            </a:r>
            <a:r>
              <a:rPr lang="en-US" sz="2400" dirty="0" err="1">
                <a:latin typeface="Times New Roman" pitchFamily="18" charset="0"/>
                <a:cs typeface="Times New Roman" pitchFamily="18" charset="0"/>
              </a:rPr>
              <a:t>nextInt</a:t>
            </a:r>
            <a:r>
              <a:rPr lang="en-US" sz="2400" dirty="0">
                <a:latin typeface="Times New Roman" pitchFamily="18" charset="0"/>
                <a:cs typeface="Times New Roman" pitchFamily="18" charset="0"/>
              </a:rPr>
              <a:t>() to read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values</a:t>
            </a:r>
          </a:p>
          <a:p>
            <a:pPr algn="just">
              <a:lnSpc>
                <a:spcPct val="150000"/>
              </a:lnSpc>
              <a:spcBef>
                <a:spcPts val="0"/>
              </a:spcBef>
              <a:buNone/>
            </a:pPr>
            <a:r>
              <a:rPr lang="en-US" sz="2400" dirty="0" err="1">
                <a:latin typeface="Times New Roman" pitchFamily="18" charset="0"/>
                <a:cs typeface="Times New Roman" pitchFamily="18" charset="0"/>
              </a:rPr>
              <a:t>num</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input.nextInt</a:t>
            </a:r>
            <a:r>
              <a:rPr lang="en-US" sz="2400" dirty="0">
                <a:latin typeface="Times New Roman" pitchFamily="18" charset="0"/>
                <a:cs typeface="Times New Roman" pitchFamily="18" charset="0"/>
              </a:rPr>
              <a:t>();</a:t>
            </a:r>
          </a:p>
          <a:p>
            <a:pPr algn="just">
              <a:lnSpc>
                <a:spcPct val="150000"/>
              </a:lnSpc>
              <a:spcBef>
                <a:spcPts val="0"/>
              </a:spcBef>
              <a:buNone/>
            </a:pPr>
            <a:r>
              <a:rPr lang="en-US" sz="2400" dirty="0">
                <a:latin typeface="Times New Roman" pitchFamily="18" charset="0"/>
                <a:cs typeface="Times New Roman" pitchFamily="18" charset="0"/>
              </a:rPr>
              <a:t>//Calculate Sum</a:t>
            </a:r>
          </a:p>
          <a:p>
            <a:pPr algn="just">
              <a:lnSpc>
                <a:spcPct val="150000"/>
              </a:lnSpc>
              <a:spcBef>
                <a:spcPts val="0"/>
              </a:spcBef>
              <a:buNone/>
            </a:pPr>
            <a:r>
              <a:rPr lang="en-US" sz="2400" dirty="0">
                <a:latin typeface="Times New Roman" pitchFamily="18" charset="0"/>
                <a:cs typeface="Times New Roman" pitchFamily="18" charset="0"/>
              </a:rPr>
              <a:t>sum=(</a:t>
            </a:r>
            <a:r>
              <a:rPr lang="en-US" sz="2400" dirty="0" err="1">
                <a:latin typeface="Times New Roman" pitchFamily="18" charset="0"/>
                <a:cs typeface="Times New Roman" pitchFamily="18" charset="0"/>
              </a:rPr>
              <a:t>sum+num</a:t>
            </a:r>
            <a:r>
              <a:rPr lang="en-US" sz="2400" dirty="0">
                <a:latin typeface="Times New Roman" pitchFamily="18" charset="0"/>
                <a:cs typeface="Times New Roman" pitchFamily="18" charset="0"/>
              </a:rPr>
              <a:t>);</a:t>
            </a:r>
          </a:p>
          <a:p>
            <a:pPr algn="just">
              <a:lnSpc>
                <a:spcPct val="150000"/>
              </a:lnSpc>
              <a:spcBef>
                <a:spcPts val="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//End of do()</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188</a:t>
            </a:fld>
            <a:endParaRPr lang="en-US"/>
          </a:p>
        </p:txBody>
      </p:sp>
    </p:spTree>
    <p:extLst>
      <p:ext uri="{BB962C8B-B14F-4D97-AF65-F5344CB8AC3E}">
        <p14:creationId xmlns:p14="http://schemas.microsoft.com/office/powerpoint/2010/main" val="152178797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28600"/>
          </a:xfrm>
        </p:spPr>
        <p:txBody>
          <a:bodyPr>
            <a:noAutofit/>
          </a:bodyPr>
          <a:lstStyle/>
          <a:p>
            <a:pPr algn="ctr"/>
            <a:r>
              <a:rPr lang="en-US" sz="3200" b="1" dirty="0">
                <a:latin typeface="Times New Roman" pitchFamily="18" charset="0"/>
                <a:cs typeface="Times New Roman" pitchFamily="18" charset="0"/>
              </a:rPr>
              <a:t>Example 2</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5143" y="304800"/>
            <a:ext cx="12046857" cy="6553200"/>
          </a:xfrm>
        </p:spPr>
        <p:txBody>
          <a:bodyPr>
            <a:noAutofit/>
          </a:bodyPr>
          <a:lstStyle/>
          <a:p>
            <a:pPr algn="just">
              <a:lnSpc>
                <a:spcPct val="150000"/>
              </a:lnSpc>
              <a:spcBef>
                <a:spcPts val="0"/>
              </a:spcBef>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Read until </a:t>
            </a:r>
            <a:r>
              <a:rPr lang="en-US" sz="2400" dirty="0" err="1">
                <a:latin typeface="Times New Roman" pitchFamily="18" charset="0"/>
                <a:cs typeface="Times New Roman" pitchFamily="18" charset="0"/>
              </a:rPr>
              <a:t>num</a:t>
            </a:r>
            <a:r>
              <a:rPr lang="en-US" sz="2400" dirty="0">
                <a:latin typeface="Times New Roman" pitchFamily="18" charset="0"/>
                <a:cs typeface="Times New Roman" pitchFamily="18" charset="0"/>
              </a:rPr>
              <a:t>!=0</a:t>
            </a:r>
          </a:p>
          <a:p>
            <a:pPr algn="just">
              <a:lnSpc>
                <a:spcPct val="150000"/>
              </a:lnSpc>
              <a:spcBef>
                <a:spcPts val="0"/>
              </a:spcBef>
              <a:buNone/>
            </a:pPr>
            <a:r>
              <a:rPr lang="en-US" sz="2400" dirty="0">
                <a:latin typeface="Times New Roman" pitchFamily="18" charset="0"/>
                <a:cs typeface="Times New Roman" pitchFamily="18" charset="0"/>
              </a:rPr>
              <a:t>while (</a:t>
            </a:r>
            <a:r>
              <a:rPr lang="en-US" sz="2400" dirty="0" err="1">
                <a:latin typeface="Times New Roman" pitchFamily="18" charset="0"/>
                <a:cs typeface="Times New Roman" pitchFamily="18" charset="0"/>
              </a:rPr>
              <a:t>num</a:t>
            </a:r>
            <a:r>
              <a:rPr lang="en-US" sz="2400" dirty="0">
                <a:latin typeface="Times New Roman" pitchFamily="18" charset="0"/>
                <a:cs typeface="Times New Roman" pitchFamily="18" charset="0"/>
              </a:rPr>
              <a:t> != 0);</a:t>
            </a:r>
          </a:p>
          <a:p>
            <a:pPr algn="just">
              <a:lnSpc>
                <a:spcPct val="150000"/>
              </a:lnSpc>
              <a:spcBef>
                <a:spcPts val="0"/>
              </a:spcBef>
              <a:buNone/>
            </a:pPr>
            <a:r>
              <a:rPr lang="en-US" sz="2400" dirty="0">
                <a:latin typeface="Times New Roman" pitchFamily="18" charset="0"/>
                <a:cs typeface="Times New Roman" pitchFamily="18" charset="0"/>
              </a:rPr>
              <a:t>//Display output</a:t>
            </a:r>
          </a:p>
          <a:p>
            <a:pPr algn="just">
              <a:lnSpc>
                <a:spcPct val="150000"/>
              </a:lnSpc>
              <a:spcBef>
                <a:spcPts val="0"/>
              </a:spcBef>
              <a:buNone/>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("Sum=" + sum);</a:t>
            </a:r>
          </a:p>
          <a:p>
            <a:pPr algn="just">
              <a:lnSpc>
                <a:spcPct val="150000"/>
              </a:lnSpc>
              <a:spcBef>
                <a:spcPts val="0"/>
              </a:spcBef>
              <a:buNone/>
            </a:pPr>
            <a:r>
              <a:rPr lang="en-US" sz="2400" dirty="0" smtClean="0">
                <a:latin typeface="Times New Roman" pitchFamily="18" charset="0"/>
                <a:cs typeface="Times New Roman" pitchFamily="18" charset="0"/>
              </a:rPr>
              <a:t>}//End of main ()</a:t>
            </a:r>
            <a:endParaRPr lang="en-US" sz="2400" dirty="0">
              <a:latin typeface="Times New Roman" pitchFamily="18" charset="0"/>
              <a:cs typeface="Times New Roman" pitchFamily="18" charset="0"/>
            </a:endParaRPr>
          </a:p>
          <a:p>
            <a:pPr algn="just">
              <a:lnSpc>
                <a:spcPct val="150000"/>
              </a:lnSpc>
              <a:spcBef>
                <a:spcPts val="0"/>
              </a:spcBef>
              <a:buNone/>
            </a:pPr>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//End of class</a:t>
            </a:r>
            <a:endParaRPr lang="en-US" sz="2400" dirty="0">
              <a:latin typeface="Times New Roman" pitchFamily="18" charset="0"/>
              <a:cs typeface="Times New Roman" pitchFamily="18" charset="0"/>
            </a:endParaRPr>
          </a:p>
          <a:p>
            <a:pPr algn="just">
              <a:lnSpc>
                <a:spcPct val="150000"/>
              </a:lnSpc>
              <a:spcBef>
                <a:spcPts val="0"/>
              </a:spcBef>
              <a:buNone/>
            </a:pPr>
            <a:endParaRPr lang="en-US" sz="2400" dirty="0"/>
          </a:p>
          <a:p>
            <a:pPr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189</a:t>
            </a:fld>
            <a:endParaRPr lang="en-US"/>
          </a:p>
        </p:txBody>
      </p:sp>
    </p:spTree>
    <p:extLst>
      <p:ext uri="{BB962C8B-B14F-4D97-AF65-F5344CB8AC3E}">
        <p14:creationId xmlns:p14="http://schemas.microsoft.com/office/powerpoint/2010/main" val="2212758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1" y="261258"/>
            <a:ext cx="12192000" cy="6596742"/>
          </a:xfrm>
        </p:spPr>
        <p:txBody>
          <a:bodyPr>
            <a:noAutofit/>
          </a:bodyPr>
          <a:lstStyle/>
          <a:p>
            <a:pPr algn="just">
              <a:lnSpc>
                <a:spcPct val="150000"/>
              </a:lnSpc>
              <a:spcBef>
                <a:spcPts val="0"/>
              </a:spcBef>
              <a:buFont typeface="Wingdings" pitchFamily="2" charset="2"/>
              <a:buChar char="§"/>
            </a:pPr>
            <a:r>
              <a:rPr lang="en-US" sz="2700" dirty="0" smtClean="0">
                <a:latin typeface="Times New Roman" pitchFamily="18" charset="0"/>
                <a:cs typeface="Times New Roman" pitchFamily="18" charset="0"/>
              </a:rPr>
              <a:t>If it takes </a:t>
            </a:r>
            <a:r>
              <a:rPr lang="en-US" sz="2700" b="1" dirty="0" smtClean="0">
                <a:solidFill>
                  <a:srgbClr val="D60093"/>
                </a:solidFill>
                <a:latin typeface="Times New Roman" pitchFamily="18" charset="0"/>
                <a:cs typeface="Times New Roman" pitchFamily="18" charset="0"/>
              </a:rPr>
              <a:t>2 bytes to represent a short</a:t>
            </a:r>
            <a:r>
              <a:rPr lang="en-US" sz="2700" dirty="0" smtClean="0">
                <a:latin typeface="Times New Roman" pitchFamily="18" charset="0"/>
                <a:cs typeface="Times New Roman" pitchFamily="18" charset="0"/>
              </a:rPr>
              <a:t>, then which one </a:t>
            </a:r>
            <a:r>
              <a:rPr lang="en-US" sz="2700" b="1" dirty="0" smtClean="0">
                <a:latin typeface="Times New Roman" pitchFamily="18" charset="0"/>
                <a:cs typeface="Times New Roman" pitchFamily="18" charset="0"/>
              </a:rPr>
              <a:t>comes first, the most significant or the least significant?</a:t>
            </a:r>
            <a:r>
              <a:rPr lang="en-US" sz="2700"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smtClean="0">
                <a:latin typeface="Times New Roman" pitchFamily="18" charset="0"/>
                <a:cs typeface="Times New Roman" pitchFamily="18" charset="0"/>
              </a:rPr>
              <a:t>To say that a machine is </a:t>
            </a:r>
            <a:r>
              <a:rPr lang="en-US" sz="2700" b="1" dirty="0" smtClean="0">
                <a:solidFill>
                  <a:srgbClr val="D60093"/>
                </a:solidFill>
                <a:latin typeface="Times New Roman" pitchFamily="18" charset="0"/>
                <a:cs typeface="Times New Roman" pitchFamily="18" charset="0"/>
              </a:rPr>
              <a:t>big-endian</a:t>
            </a:r>
            <a:r>
              <a:rPr lang="en-US" sz="2700" b="1" dirty="0" smtClean="0">
                <a:latin typeface="Times New Roman" pitchFamily="18" charset="0"/>
                <a:cs typeface="Times New Roman" pitchFamily="18" charset="0"/>
              </a:rPr>
              <a:t>,</a:t>
            </a:r>
            <a:r>
              <a:rPr lang="en-US" sz="2700" dirty="0" smtClean="0">
                <a:latin typeface="Times New Roman" pitchFamily="18" charset="0"/>
                <a:cs typeface="Times New Roman" pitchFamily="18" charset="0"/>
              </a:rPr>
              <a:t> means that the </a:t>
            </a:r>
            <a:r>
              <a:rPr lang="en-US" sz="2700" b="1" dirty="0" smtClean="0">
                <a:solidFill>
                  <a:srgbClr val="D60093"/>
                </a:solidFill>
                <a:latin typeface="Times New Roman" pitchFamily="18" charset="0"/>
                <a:cs typeface="Times New Roman" pitchFamily="18" charset="0"/>
              </a:rPr>
              <a:t>most significant byte is first</a:t>
            </a:r>
            <a:r>
              <a:rPr lang="en-US" sz="2700" b="1" dirty="0" smtClean="0">
                <a:solidFill>
                  <a:srgbClr val="0000FF"/>
                </a:solidFill>
                <a:latin typeface="Times New Roman" pitchFamily="18" charset="0"/>
                <a:cs typeface="Times New Roman" pitchFamily="18" charset="0"/>
              </a:rPr>
              <a:t>, followed by the least significant one</a:t>
            </a:r>
            <a:r>
              <a:rPr lang="en-US" sz="2700" dirty="0" smtClean="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700" dirty="0" smtClean="0">
                <a:latin typeface="Times New Roman" pitchFamily="18" charset="0"/>
                <a:cs typeface="Times New Roman" pitchFamily="18" charset="0"/>
              </a:rPr>
              <a:t>Machines such as the </a:t>
            </a:r>
            <a:r>
              <a:rPr lang="en-US" sz="2700" b="1" dirty="0" smtClean="0">
                <a:latin typeface="Times New Roman" pitchFamily="18" charset="0"/>
                <a:cs typeface="Times New Roman" pitchFamily="18" charset="0"/>
              </a:rPr>
              <a:t>SPARC and PowerPC </a:t>
            </a:r>
            <a:r>
              <a:rPr lang="en-US" sz="2700" dirty="0" smtClean="0">
                <a:latin typeface="Times New Roman" pitchFamily="18" charset="0"/>
                <a:cs typeface="Times New Roman" pitchFamily="18" charset="0"/>
              </a:rPr>
              <a:t>are </a:t>
            </a:r>
            <a:r>
              <a:rPr lang="en-US" sz="2700" b="1" dirty="0" smtClean="0">
                <a:solidFill>
                  <a:srgbClr val="D60093"/>
                </a:solidFill>
                <a:latin typeface="Times New Roman" pitchFamily="18" charset="0"/>
                <a:cs typeface="Times New Roman" pitchFamily="18" charset="0"/>
              </a:rPr>
              <a:t>big-endian</a:t>
            </a:r>
            <a:r>
              <a:rPr lang="en-US" sz="2700" dirty="0" smtClean="0">
                <a:latin typeface="Times New Roman" pitchFamily="18" charset="0"/>
                <a:cs typeface="Times New Roman" pitchFamily="18" charset="0"/>
              </a:rPr>
              <a:t>, while the </a:t>
            </a:r>
            <a:r>
              <a:rPr lang="en-US" sz="2700" b="1" dirty="0" smtClean="0">
                <a:latin typeface="Times New Roman" pitchFamily="18" charset="0"/>
                <a:cs typeface="Times New Roman" pitchFamily="18" charset="0"/>
              </a:rPr>
              <a:t>Intel x86 </a:t>
            </a:r>
            <a:r>
              <a:rPr lang="en-US" sz="2700" dirty="0" smtClean="0">
                <a:latin typeface="Times New Roman" pitchFamily="18" charset="0"/>
                <a:cs typeface="Times New Roman" pitchFamily="18" charset="0"/>
              </a:rPr>
              <a:t>series is </a:t>
            </a:r>
            <a:r>
              <a:rPr lang="en-US" sz="2700" b="1" dirty="0" smtClean="0">
                <a:solidFill>
                  <a:srgbClr val="0000FF"/>
                </a:solidFill>
                <a:latin typeface="Times New Roman" pitchFamily="18" charset="0"/>
                <a:cs typeface="Times New Roman" pitchFamily="18" charset="0"/>
              </a:rPr>
              <a:t>little-endian</a:t>
            </a:r>
            <a:r>
              <a:rPr lang="en-US" sz="2700" dirty="0" smtClean="0">
                <a:solidFill>
                  <a:srgbClr val="0000FF"/>
                </a:solidFill>
                <a:latin typeface="Times New Roman" pitchFamily="18" charset="0"/>
                <a:cs typeface="Times New Roman" pitchFamily="18" charset="0"/>
              </a:rPr>
              <a:t>.</a:t>
            </a:r>
            <a:r>
              <a:rPr lang="en-US" sz="2700" dirty="0" smtClean="0">
                <a:latin typeface="Times New Roman" pitchFamily="18" charset="0"/>
                <a:cs typeface="Times New Roman" pitchFamily="18" charset="0"/>
              </a:rPr>
              <a:t> </a:t>
            </a:r>
          </a:p>
          <a:p>
            <a:pPr marL="0" indent="0" algn="just">
              <a:lnSpc>
                <a:spcPct val="150000"/>
              </a:lnSpc>
              <a:spcBef>
                <a:spcPts val="0"/>
              </a:spcBef>
              <a:buNone/>
            </a:pPr>
            <a:r>
              <a:rPr lang="en-US" sz="2700" b="1" dirty="0" smtClean="0">
                <a:solidFill>
                  <a:srgbClr val="6600CC"/>
                </a:solidFill>
                <a:latin typeface="Times New Roman" pitchFamily="18" charset="0"/>
                <a:cs typeface="Times New Roman" pitchFamily="18" charset="0"/>
              </a:rPr>
              <a:t>C. </a:t>
            </a:r>
            <a:r>
              <a:rPr lang="en-US" sz="2700" b="1" dirty="0" err="1">
                <a:solidFill>
                  <a:srgbClr val="6600CC"/>
                </a:solidFill>
                <a:latin typeface="Times New Roman" pitchFamily="18" charset="0"/>
                <a:cs typeface="Times New Roman" pitchFamily="18" charset="0"/>
              </a:rPr>
              <a:t>i</a:t>
            </a:r>
            <a:r>
              <a:rPr lang="en-US" sz="2700" b="1" dirty="0" err="1" smtClean="0">
                <a:solidFill>
                  <a:srgbClr val="6600CC"/>
                </a:solidFill>
                <a:latin typeface="Times New Roman" pitchFamily="18" charset="0"/>
                <a:cs typeface="Times New Roman" pitchFamily="18" charset="0"/>
              </a:rPr>
              <a:t>nt</a:t>
            </a:r>
            <a:endParaRPr lang="en-US" sz="2700" b="1" dirty="0" smtClean="0">
              <a:solidFill>
                <a:srgbClr val="6600CC"/>
              </a:solidFill>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is the most </a:t>
            </a:r>
            <a:r>
              <a:rPr lang="en-US" sz="2700" b="1" dirty="0">
                <a:solidFill>
                  <a:srgbClr val="0000FF"/>
                </a:solidFill>
                <a:latin typeface="Times New Roman" pitchFamily="18" charset="0"/>
                <a:cs typeface="Times New Roman" pitchFamily="18" charset="0"/>
              </a:rPr>
              <a:t>commonly used integer type</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is a </a:t>
            </a:r>
            <a:r>
              <a:rPr lang="en-US" sz="2700" b="1" dirty="0">
                <a:solidFill>
                  <a:srgbClr val="006600"/>
                </a:solidFill>
                <a:latin typeface="Times New Roman" pitchFamily="18" charset="0"/>
                <a:cs typeface="Times New Roman" pitchFamily="18" charset="0"/>
              </a:rPr>
              <a:t>signed 32-bit type that has a range from –2,147,483,648 to 2,147,483,647</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is the most </a:t>
            </a:r>
            <a:r>
              <a:rPr lang="en-US" sz="2700" b="1" dirty="0">
                <a:solidFill>
                  <a:srgbClr val="0000FF"/>
                </a:solidFill>
                <a:latin typeface="Times New Roman" pitchFamily="18" charset="0"/>
                <a:cs typeface="Times New Roman" pitchFamily="18" charset="0"/>
              </a:rPr>
              <a:t>versatile and efficient type</a:t>
            </a:r>
            <a:r>
              <a:rPr lang="en-US" sz="2700" dirty="0">
                <a:latin typeface="Times New Roman" pitchFamily="18" charset="0"/>
                <a:cs typeface="Times New Roman" pitchFamily="18" charset="0"/>
              </a:rPr>
              <a:t>.</a:t>
            </a:r>
          </a:p>
          <a:p>
            <a:pPr marL="0" indent="0" algn="just">
              <a:lnSpc>
                <a:spcPct val="150000"/>
              </a:lnSpc>
              <a:spcBef>
                <a:spcPts val="0"/>
              </a:spcBef>
              <a:buNone/>
            </a:pPr>
            <a:endParaRPr lang="en-US" sz="2700" dirty="0" smtClean="0">
              <a:latin typeface="Times New Roman" pitchFamily="18" charset="0"/>
              <a:cs typeface="Times New Roman" pitchFamily="18" charset="0"/>
            </a:endParaRPr>
          </a:p>
          <a:p>
            <a:pPr marL="0" indent="0" algn="just">
              <a:lnSpc>
                <a:spcPct val="150000"/>
              </a:lnSpc>
              <a:spcBef>
                <a:spcPts val="0"/>
              </a:spcBef>
              <a:buNone/>
            </a:pPr>
            <a:endParaRPr lang="en-US" sz="2700" dirty="0" smtClean="0">
              <a:latin typeface="Times New Roman" pitchFamily="18" charset="0"/>
              <a:cs typeface="Times New Roman" pitchFamily="18" charset="0"/>
            </a:endParaRPr>
          </a:p>
          <a:p>
            <a:pPr marL="514350" indent="-514350" algn="just">
              <a:lnSpc>
                <a:spcPct val="150000"/>
              </a:lnSpc>
              <a:spcBef>
                <a:spcPts val="0"/>
              </a:spcBef>
              <a:buAutoNum type="alphaUcPeriod"/>
            </a:pPr>
            <a:endParaRPr lang="en-US" sz="2700" dirty="0"/>
          </a:p>
        </p:txBody>
      </p:sp>
      <p:sp>
        <p:nvSpPr>
          <p:cNvPr id="4" name="Slide Number Placeholder 3"/>
          <p:cNvSpPr>
            <a:spLocks noGrp="1"/>
          </p:cNvSpPr>
          <p:nvPr>
            <p:ph type="sldNum" sz="quarter" idx="12"/>
          </p:nvPr>
        </p:nvSpPr>
        <p:spPr/>
        <p:txBody>
          <a:bodyPr/>
          <a:lstStyle/>
          <a:p>
            <a:fld id="{1C1376ED-7D7C-4AB7-9AAC-DFA34513ABCF}" type="slidenum">
              <a:rPr lang="en-US" smtClean="0"/>
              <a:t>19</a:t>
            </a:fld>
            <a:endParaRPr lang="en-US"/>
          </a:p>
        </p:txBody>
      </p:sp>
    </p:spTree>
    <p:extLst>
      <p:ext uri="{BB962C8B-B14F-4D97-AF65-F5344CB8AC3E}">
        <p14:creationId xmlns:p14="http://schemas.microsoft.com/office/powerpoint/2010/main" val="882876856"/>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3200" b="1" dirty="0">
                <a:latin typeface="Times New Roman" pitchFamily="18" charset="0"/>
                <a:cs typeface="Times New Roman" pitchFamily="18" charset="0"/>
              </a:rPr>
              <a:t>Activity 2</a:t>
            </a:r>
          </a:p>
        </p:txBody>
      </p:sp>
      <p:sp>
        <p:nvSpPr>
          <p:cNvPr id="3" name="Content Placeholder 2"/>
          <p:cNvSpPr>
            <a:spLocks noGrp="1"/>
          </p:cNvSpPr>
          <p:nvPr>
            <p:ph idx="1"/>
          </p:nvPr>
        </p:nvSpPr>
        <p:spPr>
          <a:xfrm>
            <a:off x="101600" y="381000"/>
            <a:ext cx="11901714" cy="6477000"/>
          </a:xfrm>
        </p:spPr>
        <p:txBody>
          <a:bodyPr>
            <a:normAutofit/>
          </a:bodyPr>
          <a:lstStyle/>
          <a:p>
            <a:pPr marL="514350" indent="-514350" algn="just">
              <a:lnSpc>
                <a:spcPct val="150000"/>
              </a:lnSpc>
              <a:spcBef>
                <a:spcPts val="0"/>
              </a:spcBef>
              <a:buAutoNum type="arabicPeriod"/>
            </a:pPr>
            <a:r>
              <a:rPr lang="en-US" sz="2600" dirty="0">
                <a:latin typeface="Times New Roman" pitchFamily="18" charset="0"/>
                <a:cs typeface="Times New Roman" pitchFamily="18" charset="0"/>
              </a:rPr>
              <a:t>Write Java Program to print English Upper Case Alphabet using  do---While Loop</a:t>
            </a:r>
          </a:p>
          <a:p>
            <a:pPr marL="514350" indent="-514350" algn="just">
              <a:lnSpc>
                <a:spcPct val="150000"/>
              </a:lnSpc>
              <a:spcBef>
                <a:spcPts val="0"/>
              </a:spcBef>
              <a:buAutoNum type="arabicPeriod"/>
            </a:pPr>
            <a:r>
              <a:rPr lang="en-US" sz="2600" dirty="0">
                <a:latin typeface="Times New Roman" pitchFamily="18" charset="0"/>
                <a:cs typeface="Times New Roman" pitchFamily="18" charset="0"/>
              </a:rPr>
              <a:t>Write Java program to display “Welcome to Java program” and “*” five times respectively using do—while loop.</a:t>
            </a:r>
          </a:p>
          <a:p>
            <a:pPr marL="514350" indent="-514350" algn="just">
              <a:lnSpc>
                <a:spcPct val="150000"/>
              </a:lnSpc>
              <a:spcBef>
                <a:spcPts val="0"/>
              </a:spcBef>
              <a:buAutoNum type="arabicPeriod"/>
            </a:pPr>
            <a:r>
              <a:rPr lang="en-US" sz="2600" dirty="0">
                <a:latin typeface="Times New Roman" pitchFamily="18" charset="0"/>
                <a:cs typeface="Times New Roman" pitchFamily="18" charset="0"/>
              </a:rPr>
              <a:t>Write Java Program for the sum and average of n natural number using do----while Loop. The program is expected to accept any n number from the user.</a:t>
            </a:r>
          </a:p>
          <a:p>
            <a:pPr marL="514350" indent="-514350" algn="just">
              <a:lnSpc>
                <a:spcPct val="150000"/>
              </a:lnSpc>
              <a:spcBef>
                <a:spcPts val="0"/>
              </a:spcBef>
              <a:buFont typeface="+mj-lt"/>
              <a:buAutoNum type="arabicPeriod"/>
            </a:pPr>
            <a:r>
              <a:rPr lang="en-US" sz="2600" dirty="0">
                <a:latin typeface="Times New Roman" pitchFamily="18" charset="0"/>
                <a:cs typeface="Times New Roman" pitchFamily="18" charset="0"/>
              </a:rPr>
              <a:t>Write Java program to calculate sum of the first 10 even number using while Loop. </a:t>
            </a:r>
          </a:p>
          <a:p>
            <a:pPr marL="514350" indent="-514350" algn="just">
              <a:lnSpc>
                <a:spcPct val="150000"/>
              </a:lnSpc>
              <a:spcBef>
                <a:spcPts val="0"/>
              </a:spcBef>
              <a:buFont typeface="+mj-lt"/>
              <a:buAutoNum type="arabicPeriod"/>
            </a:pPr>
            <a:r>
              <a:rPr lang="en-US" sz="2600" dirty="0">
                <a:latin typeface="Times New Roman" pitchFamily="18" charset="0"/>
                <a:cs typeface="Times New Roman" pitchFamily="18" charset="0"/>
              </a:rPr>
              <a:t>Write Java program to calculate the sum of the first 10 odd number using while loop.</a:t>
            </a:r>
          </a:p>
          <a:p>
            <a:pPr marL="514350" indent="-514350" algn="just">
              <a:lnSpc>
                <a:spcPct val="150000"/>
              </a:lnSpc>
              <a:spcBef>
                <a:spcPts val="0"/>
              </a:spcBef>
              <a:buFont typeface="+mj-lt"/>
              <a:buAutoNum type="arabicPeriod"/>
            </a:pPr>
            <a:r>
              <a:rPr lang="en-US" sz="2600" dirty="0">
                <a:latin typeface="Times New Roman" pitchFamily="18" charset="0"/>
                <a:cs typeface="Times New Roman" pitchFamily="18" charset="0"/>
              </a:rPr>
              <a:t>Write separate Java program to calculate the reverse of sum of 10 even and odd numbers using  while loop.</a:t>
            </a:r>
          </a:p>
          <a:p>
            <a:pPr marL="514350" indent="-514350" algn="just">
              <a:lnSpc>
                <a:spcPct val="150000"/>
              </a:lnSpc>
              <a:spcBef>
                <a:spcPts val="0"/>
              </a:spcBef>
              <a:buFont typeface="+mj-lt"/>
              <a:buAutoNum type="arabicPeriod"/>
            </a:pPr>
            <a:endParaRPr lang="en-US" sz="2600" dirty="0">
              <a:latin typeface="Times New Roman" pitchFamily="18" charset="0"/>
              <a:cs typeface="Times New Roman" pitchFamily="18" charset="0"/>
            </a:endParaRPr>
          </a:p>
          <a:p>
            <a:pPr marL="514350" indent="-514350" algn="just">
              <a:lnSpc>
                <a:spcPct val="150000"/>
              </a:lnSpc>
              <a:spcBef>
                <a:spcPts val="0"/>
              </a:spcBef>
              <a:buFont typeface="+mj-lt"/>
              <a:buAutoNum type="arabicPeriod"/>
            </a:pPr>
            <a:endParaRPr lang="en-US" sz="2600" dirty="0">
              <a:latin typeface="Times New Roman" pitchFamily="18" charset="0"/>
              <a:cs typeface="Times New Roman" pitchFamily="18" charset="0"/>
            </a:endParaRPr>
          </a:p>
          <a:p>
            <a:pPr marL="514350" indent="-514350" algn="just">
              <a:lnSpc>
                <a:spcPct val="150000"/>
              </a:lnSpc>
              <a:spcBef>
                <a:spcPts val="0"/>
              </a:spcBef>
              <a:buFont typeface="+mj-lt"/>
              <a:buAutoNum type="arabicPeriod"/>
            </a:pPr>
            <a:endParaRPr lang="en-US" sz="2600" dirty="0">
              <a:latin typeface="Times New Roman" pitchFamily="18" charset="0"/>
              <a:cs typeface="Times New Roman" pitchFamily="18" charset="0"/>
            </a:endParaRPr>
          </a:p>
          <a:p>
            <a:pPr marL="514350" indent="-514350" algn="just">
              <a:lnSpc>
                <a:spcPct val="150000"/>
              </a:lnSpc>
              <a:spcBef>
                <a:spcPts val="0"/>
              </a:spcBef>
              <a:buFont typeface="+mj-lt"/>
              <a:buAutoNum type="arabicPeriod"/>
            </a:pPr>
            <a:endParaRPr lang="en-US" sz="2600" dirty="0">
              <a:latin typeface="Times New Roman" pitchFamily="18" charset="0"/>
              <a:cs typeface="Times New Roman" pitchFamily="18" charset="0"/>
            </a:endParaRPr>
          </a:p>
          <a:p>
            <a:pPr lvl="0"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C7F4659-C7A5-4FB7-BAC3-3073A7FE2855}" type="slidenum">
              <a:rPr lang="en-US" smtClean="0"/>
              <a:pPr/>
              <a:t>190</a:t>
            </a:fld>
            <a:endParaRPr lang="en-US"/>
          </a:p>
        </p:txBody>
      </p:sp>
    </p:spTree>
    <p:extLst>
      <p:ext uri="{BB962C8B-B14F-4D97-AF65-F5344CB8AC3E}">
        <p14:creationId xmlns:p14="http://schemas.microsoft.com/office/powerpoint/2010/main" val="3586208756"/>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75771"/>
          </a:xfrm>
        </p:spPr>
        <p:txBody>
          <a:bodyPr>
            <a:noAutofit/>
          </a:bodyPr>
          <a:lstStyle/>
          <a:p>
            <a:pPr algn="ctr"/>
            <a:r>
              <a:rPr lang="en-US" sz="3200" b="1" dirty="0">
                <a:solidFill>
                  <a:srgbClr val="FF0000"/>
                </a:solidFill>
                <a:latin typeface="Times New Roman" pitchFamily="18" charset="0"/>
                <a:cs typeface="Times New Roman" pitchFamily="18" charset="0"/>
              </a:rPr>
              <a:t>C) for---------Loop </a:t>
            </a:r>
          </a:p>
        </p:txBody>
      </p:sp>
      <p:sp>
        <p:nvSpPr>
          <p:cNvPr id="3" name="Content Placeholder 2"/>
          <p:cNvSpPr>
            <a:spLocks noGrp="1"/>
          </p:cNvSpPr>
          <p:nvPr>
            <p:ph idx="1"/>
          </p:nvPr>
        </p:nvSpPr>
        <p:spPr>
          <a:xfrm>
            <a:off x="0" y="275771"/>
            <a:ext cx="12192000" cy="6445704"/>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It is a powerful and versatile construct. </a:t>
            </a:r>
          </a:p>
          <a:p>
            <a:pPr algn="just">
              <a:lnSpc>
                <a:spcPct val="150000"/>
              </a:lnSpc>
              <a:spcBef>
                <a:spcPts val="0"/>
              </a:spcBef>
              <a:buFont typeface="Wingdings" pitchFamily="2" charset="2"/>
              <a:buChar char="Ø"/>
            </a:pPr>
            <a:r>
              <a:rPr lang="en-US" sz="2600" b="1" dirty="0">
                <a:latin typeface="Times New Roman" pitchFamily="18" charset="0"/>
                <a:cs typeface="Times New Roman" pitchFamily="18" charset="0"/>
              </a:rPr>
              <a:t>Syntax</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for(initialization; condition; iteration) { </a:t>
            </a:r>
          </a:p>
          <a:p>
            <a:pPr algn="just">
              <a:lnSpc>
                <a:spcPct val="150000"/>
              </a:lnSpc>
              <a:spcBef>
                <a:spcPts val="0"/>
              </a:spcBef>
              <a:buNone/>
            </a:pPr>
            <a:r>
              <a:rPr lang="en-US" sz="2600" b="1" dirty="0">
                <a:solidFill>
                  <a:srgbClr val="FF0000"/>
                </a:solidFill>
                <a:latin typeface="Times New Roman" pitchFamily="18" charset="0"/>
                <a:cs typeface="Times New Roman" pitchFamily="18" charset="0"/>
              </a:rPr>
              <a:t>          // body of for loop</a:t>
            </a:r>
          </a:p>
          <a:p>
            <a:pPr algn="just">
              <a:lnSpc>
                <a:spcPct val="150000"/>
              </a:lnSpc>
              <a:spcBef>
                <a:spcPts val="0"/>
              </a:spcBef>
              <a:buNone/>
            </a:pPr>
            <a:r>
              <a:rPr lang="en-US" sz="2600" b="1" dirty="0">
                <a:solidFill>
                  <a:srgbClr val="FF0000"/>
                </a:solidFill>
                <a:latin typeface="Times New Roman" pitchFamily="18" charset="0"/>
                <a:cs typeface="Times New Roman" pitchFamily="18" charset="0"/>
              </a:rPr>
              <a:t>        }</a:t>
            </a:r>
            <a:r>
              <a:rPr lang="en-US" sz="2600" b="1"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If </a:t>
            </a:r>
            <a:r>
              <a:rPr lang="en-US" sz="2600" b="1" dirty="0">
                <a:latin typeface="Times New Roman" pitchFamily="18" charset="0"/>
                <a:cs typeface="Times New Roman" pitchFamily="18" charset="0"/>
              </a:rPr>
              <a:t>only one statement</a:t>
            </a:r>
            <a:r>
              <a:rPr lang="en-US" sz="2600" dirty="0">
                <a:latin typeface="Times New Roman" pitchFamily="18" charset="0"/>
                <a:cs typeface="Times New Roman" pitchFamily="18" charset="0"/>
              </a:rPr>
              <a:t> is </a:t>
            </a:r>
            <a:r>
              <a:rPr lang="en-US" sz="2600" b="1" dirty="0">
                <a:latin typeface="Times New Roman" pitchFamily="18" charset="0"/>
                <a:cs typeface="Times New Roman" pitchFamily="18" charset="0"/>
              </a:rPr>
              <a:t>being</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repeated</a:t>
            </a:r>
            <a:r>
              <a:rPr lang="en-US" sz="2600" dirty="0">
                <a:latin typeface="Times New Roman" pitchFamily="18" charset="0"/>
                <a:cs typeface="Times New Roman" pitchFamily="18" charset="0"/>
              </a:rPr>
              <a:t>, there is </a:t>
            </a:r>
            <a:r>
              <a:rPr lang="en-US" sz="2600" b="1" dirty="0">
                <a:solidFill>
                  <a:srgbClr val="0000CC"/>
                </a:solidFill>
                <a:latin typeface="Times New Roman" pitchFamily="18" charset="0"/>
                <a:cs typeface="Times New Roman" pitchFamily="18" charset="0"/>
              </a:rPr>
              <a:t>no need </a:t>
            </a:r>
            <a:r>
              <a:rPr lang="en-US" sz="2600" dirty="0">
                <a:latin typeface="Times New Roman" pitchFamily="18" charset="0"/>
                <a:cs typeface="Times New Roman" pitchFamily="18" charset="0"/>
              </a:rPr>
              <a:t>for the </a:t>
            </a:r>
            <a:r>
              <a:rPr lang="en-US" sz="2600" b="1" dirty="0">
                <a:solidFill>
                  <a:srgbClr val="0000CC"/>
                </a:solidFill>
                <a:latin typeface="Times New Roman" pitchFamily="18" charset="0"/>
                <a:cs typeface="Times New Roman" pitchFamily="18" charset="0"/>
              </a:rPr>
              <a:t>curly braces</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The for </a:t>
            </a:r>
            <a:r>
              <a:rPr lang="en-US" sz="2600" b="1" dirty="0">
                <a:solidFill>
                  <a:srgbClr val="0000FF"/>
                </a:solidFill>
                <a:latin typeface="Times New Roman" pitchFamily="18" charset="0"/>
                <a:cs typeface="Times New Roman" pitchFamily="18" charset="0"/>
              </a:rPr>
              <a:t>loop operates as follows: </a:t>
            </a:r>
          </a:p>
          <a:p>
            <a:pPr algn="just">
              <a:lnSpc>
                <a:spcPct val="150000"/>
              </a:lnSpc>
              <a:spcBef>
                <a:spcPts val="0"/>
              </a:spcBef>
              <a:buNone/>
            </a:pPr>
            <a:r>
              <a:rPr lang="en-US" sz="2600" dirty="0">
                <a:latin typeface="Times New Roman" pitchFamily="18" charset="0"/>
                <a:cs typeface="Times New Roman" pitchFamily="18" charset="0"/>
              </a:rPr>
              <a:t>1. When the </a:t>
            </a:r>
            <a:r>
              <a:rPr lang="en-US" sz="2600" b="1" dirty="0">
                <a:latin typeface="Times New Roman" pitchFamily="18" charset="0"/>
                <a:cs typeface="Times New Roman" pitchFamily="18" charset="0"/>
              </a:rPr>
              <a:t>loop first starts</a:t>
            </a:r>
            <a:r>
              <a:rPr lang="en-US" sz="2600" dirty="0">
                <a:latin typeface="Times New Roman" pitchFamily="18" charset="0"/>
                <a:cs typeface="Times New Roman" pitchFamily="18" charset="0"/>
              </a:rPr>
              <a:t>, the </a:t>
            </a:r>
            <a:r>
              <a:rPr lang="en-US" sz="2600" b="1" dirty="0">
                <a:solidFill>
                  <a:srgbClr val="D60093"/>
                </a:solidFill>
                <a:latin typeface="Times New Roman" pitchFamily="18" charset="0"/>
                <a:cs typeface="Times New Roman" pitchFamily="18" charset="0"/>
              </a:rPr>
              <a:t>initialization portion of the loop is executed</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And this is an </a:t>
            </a:r>
            <a:r>
              <a:rPr lang="en-US" sz="2600" b="1" dirty="0">
                <a:latin typeface="Times New Roman" pitchFamily="18" charset="0"/>
                <a:cs typeface="Times New Roman" pitchFamily="18" charset="0"/>
              </a:rPr>
              <a:t>expression</a:t>
            </a:r>
            <a:r>
              <a:rPr lang="en-US" sz="2600" dirty="0">
                <a:latin typeface="Times New Roman" pitchFamily="18" charset="0"/>
                <a:cs typeface="Times New Roman" pitchFamily="18" charset="0"/>
              </a:rPr>
              <a:t> that </a:t>
            </a:r>
            <a:r>
              <a:rPr lang="en-US" sz="2600" b="1" dirty="0">
                <a:solidFill>
                  <a:srgbClr val="FF0000"/>
                </a:solidFill>
                <a:latin typeface="Times New Roman" pitchFamily="18" charset="0"/>
                <a:cs typeface="Times New Roman" pitchFamily="18" charset="0"/>
              </a:rPr>
              <a:t>sets the value of the loop </a:t>
            </a:r>
            <a:r>
              <a:rPr lang="en-US" sz="2600" b="1" dirty="0">
                <a:latin typeface="Times New Roman" pitchFamily="18" charset="0"/>
                <a:cs typeface="Times New Roman" pitchFamily="18" charset="0"/>
              </a:rPr>
              <a:t>control variable</a:t>
            </a:r>
            <a:r>
              <a:rPr lang="en-US" sz="2600" dirty="0">
                <a:latin typeface="Times New Roman" pitchFamily="18" charset="0"/>
                <a:cs typeface="Times New Roman" pitchFamily="18" charset="0"/>
              </a:rPr>
              <a:t>, which acts as a </a:t>
            </a:r>
            <a:r>
              <a:rPr lang="en-US" sz="2600" b="1" dirty="0">
                <a:latin typeface="Times New Roman" pitchFamily="18" charset="0"/>
                <a:cs typeface="Times New Roman" pitchFamily="18" charset="0"/>
              </a:rPr>
              <a:t>counter that controls the loop.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initialization expression </a:t>
            </a:r>
            <a:r>
              <a:rPr lang="en-US" sz="2600" dirty="0">
                <a:latin typeface="Times New Roman" pitchFamily="18" charset="0"/>
                <a:cs typeface="Times New Roman" pitchFamily="18" charset="0"/>
              </a:rPr>
              <a:t>is only </a:t>
            </a:r>
            <a:r>
              <a:rPr lang="en-US" sz="2600" b="1" dirty="0">
                <a:latin typeface="Times New Roman" pitchFamily="18" charset="0"/>
                <a:cs typeface="Times New Roman" pitchFamily="18" charset="0"/>
              </a:rPr>
              <a:t>executed once</a:t>
            </a:r>
            <a:r>
              <a:rPr lang="en-US" sz="26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191</a:t>
            </a:fld>
            <a:endParaRPr lang="en-US"/>
          </a:p>
        </p:txBody>
      </p:sp>
    </p:spTree>
    <p:extLst>
      <p:ext uri="{BB962C8B-B14F-4D97-AF65-F5344CB8AC3E}">
        <p14:creationId xmlns:p14="http://schemas.microsoft.com/office/powerpoint/2010/main" val="55008742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75771"/>
          </a:xfrm>
        </p:spPr>
        <p:txBody>
          <a:bodyPr>
            <a:noAutofit/>
          </a:bodyPr>
          <a:lstStyle/>
          <a:p>
            <a:pPr algn="ctr"/>
            <a:r>
              <a:rPr lang="en-US" sz="3200" b="1" dirty="0">
                <a:solidFill>
                  <a:srgbClr val="FF0000"/>
                </a:solidFill>
                <a:latin typeface="Times New Roman" pitchFamily="18" charset="0"/>
                <a:cs typeface="Times New Roman" pitchFamily="18" charset="0"/>
              </a:rPr>
              <a:t>C) for---------</a:t>
            </a:r>
            <a:r>
              <a:rPr lang="en-US" sz="3200" b="1" dirty="0" smtClean="0">
                <a:solidFill>
                  <a:srgbClr val="FF0000"/>
                </a:solidFill>
                <a:latin typeface="Times New Roman" pitchFamily="18" charset="0"/>
                <a:cs typeface="Times New Roman" pitchFamily="18" charset="0"/>
              </a:rPr>
              <a:t>Loop---------- </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275771"/>
            <a:ext cx="12192000" cy="6445704"/>
          </a:xfrm>
        </p:spPr>
        <p:txBody>
          <a:bodyPr>
            <a:noAutofit/>
          </a:bodyPr>
          <a:lstStyle/>
          <a:p>
            <a:pPr algn="just">
              <a:lnSpc>
                <a:spcPct val="150000"/>
              </a:lnSpc>
              <a:spcBef>
                <a:spcPts val="0"/>
              </a:spcBef>
              <a:buNone/>
            </a:pPr>
            <a:r>
              <a:rPr lang="en-US" sz="2600" dirty="0">
                <a:latin typeface="Times New Roman" pitchFamily="18" charset="0"/>
                <a:cs typeface="Times New Roman" pitchFamily="18" charset="0"/>
              </a:rPr>
              <a:t>2. Second, the </a:t>
            </a:r>
            <a:r>
              <a:rPr lang="en-US" sz="2600" b="1" dirty="0">
                <a:solidFill>
                  <a:srgbClr val="0000FF"/>
                </a:solidFill>
                <a:latin typeface="Times New Roman" pitchFamily="18" charset="0"/>
                <a:cs typeface="Times New Roman" pitchFamily="18" charset="0"/>
              </a:rPr>
              <a:t>test condition is evaluated</a:t>
            </a:r>
            <a:r>
              <a:rPr lang="en-US" sz="2600" b="1"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must be a </a:t>
            </a:r>
            <a:r>
              <a:rPr lang="en-US" sz="2600" b="1" dirty="0">
                <a:latin typeface="Times New Roman" pitchFamily="18" charset="0"/>
                <a:cs typeface="Times New Roman" pitchFamily="18" charset="0"/>
              </a:rPr>
              <a:t>Boolean expression</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It usually </a:t>
            </a:r>
            <a:r>
              <a:rPr lang="en-US" sz="2600" b="1" dirty="0">
                <a:solidFill>
                  <a:srgbClr val="FF0000"/>
                </a:solidFill>
                <a:latin typeface="Times New Roman" pitchFamily="18" charset="0"/>
                <a:cs typeface="Times New Roman" pitchFamily="18" charset="0"/>
              </a:rPr>
              <a:t>tests the loop control variable against a target value</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If this </a:t>
            </a:r>
            <a:r>
              <a:rPr lang="en-US" sz="2600" b="1" dirty="0">
                <a:latin typeface="Times New Roman" pitchFamily="18" charset="0"/>
                <a:cs typeface="Times New Roman" pitchFamily="18" charset="0"/>
              </a:rPr>
              <a:t>expression is true</a:t>
            </a:r>
            <a:r>
              <a:rPr lang="en-US" sz="2600" dirty="0">
                <a:latin typeface="Times New Roman" pitchFamily="18" charset="0"/>
                <a:cs typeface="Times New Roman" pitchFamily="18" charset="0"/>
              </a:rPr>
              <a:t>, then the </a:t>
            </a:r>
            <a:r>
              <a:rPr lang="en-US" sz="2600" b="1" dirty="0">
                <a:solidFill>
                  <a:srgbClr val="0000FF"/>
                </a:solidFill>
                <a:latin typeface="Times New Roman" pitchFamily="18" charset="0"/>
                <a:cs typeface="Times New Roman" pitchFamily="18" charset="0"/>
              </a:rPr>
              <a:t>body of the loop </a:t>
            </a:r>
            <a:r>
              <a:rPr lang="en-US" sz="2600" dirty="0">
                <a:latin typeface="Times New Roman" pitchFamily="18" charset="0"/>
                <a:cs typeface="Times New Roman" pitchFamily="18" charset="0"/>
              </a:rPr>
              <a:t>is </a:t>
            </a:r>
            <a:r>
              <a:rPr lang="en-US" sz="2600" b="1" dirty="0">
                <a:latin typeface="Times New Roman" pitchFamily="18" charset="0"/>
                <a:cs typeface="Times New Roman" pitchFamily="18" charset="0"/>
              </a:rPr>
              <a:t>executed</a:t>
            </a:r>
            <a:r>
              <a:rPr lang="en-US" sz="2600" dirty="0">
                <a:latin typeface="Times New Roman" pitchFamily="18" charset="0"/>
                <a:cs typeface="Times New Roman" pitchFamily="18" charset="0"/>
              </a:rPr>
              <a:t>. If it is false, the </a:t>
            </a:r>
            <a:r>
              <a:rPr lang="en-US" sz="2600" b="1" dirty="0">
                <a:latin typeface="Times New Roman" pitchFamily="18" charset="0"/>
                <a:cs typeface="Times New Roman" pitchFamily="18" charset="0"/>
              </a:rPr>
              <a:t>loop terminates</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3. </a:t>
            </a:r>
            <a:r>
              <a:rPr lang="en-US" sz="2600" b="1" dirty="0">
                <a:latin typeface="Times New Roman" pitchFamily="18" charset="0"/>
                <a:cs typeface="Times New Roman" pitchFamily="18" charset="0"/>
              </a:rPr>
              <a:t>Thirdly</a:t>
            </a:r>
            <a:r>
              <a:rPr lang="en-US" sz="2600" dirty="0">
                <a:latin typeface="Times New Roman" pitchFamily="18" charset="0"/>
                <a:cs typeface="Times New Roman" pitchFamily="18" charset="0"/>
              </a:rPr>
              <a:t>, the </a:t>
            </a:r>
            <a:r>
              <a:rPr lang="en-US" sz="2600" b="1" dirty="0">
                <a:solidFill>
                  <a:srgbClr val="FF0000"/>
                </a:solidFill>
                <a:latin typeface="Times New Roman" pitchFamily="18" charset="0"/>
                <a:cs typeface="Times New Roman" pitchFamily="18" charset="0"/>
              </a:rPr>
              <a:t>iteration portion </a:t>
            </a:r>
            <a:r>
              <a:rPr lang="en-US" sz="2600" dirty="0">
                <a:latin typeface="Times New Roman" pitchFamily="18" charset="0"/>
                <a:cs typeface="Times New Roman" pitchFamily="18" charset="0"/>
              </a:rPr>
              <a:t>of the </a:t>
            </a:r>
            <a:r>
              <a:rPr lang="en-US" sz="2600" b="1" dirty="0">
                <a:latin typeface="Times New Roman" pitchFamily="18" charset="0"/>
                <a:cs typeface="Times New Roman" pitchFamily="18" charset="0"/>
              </a:rPr>
              <a:t>loop </a:t>
            </a:r>
            <a:r>
              <a:rPr lang="en-US" sz="2600" dirty="0">
                <a:latin typeface="Times New Roman" pitchFamily="18" charset="0"/>
                <a:cs typeface="Times New Roman" pitchFamily="18" charset="0"/>
              </a:rPr>
              <a:t>is</a:t>
            </a:r>
            <a:r>
              <a:rPr lang="en-US" sz="2600" b="1" dirty="0">
                <a:latin typeface="Times New Roman" pitchFamily="18" charset="0"/>
                <a:cs typeface="Times New Roman" pitchFamily="18" charset="0"/>
              </a:rPr>
              <a:t> executed</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is usually an </a:t>
            </a:r>
            <a:r>
              <a:rPr lang="en-US" sz="2600" b="1" dirty="0">
                <a:solidFill>
                  <a:srgbClr val="D60093"/>
                </a:solidFill>
                <a:latin typeface="Times New Roman" pitchFamily="18" charset="0"/>
                <a:cs typeface="Times New Roman" pitchFamily="18" charset="0"/>
              </a:rPr>
              <a:t>expression</a:t>
            </a:r>
            <a:r>
              <a:rPr lang="en-US" sz="2600" dirty="0">
                <a:latin typeface="Times New Roman" pitchFamily="18" charset="0"/>
                <a:cs typeface="Times New Roman" pitchFamily="18" charset="0"/>
              </a:rPr>
              <a:t> that </a:t>
            </a:r>
            <a:r>
              <a:rPr lang="en-US" sz="2600" b="1" dirty="0">
                <a:solidFill>
                  <a:srgbClr val="0000FF"/>
                </a:solidFill>
                <a:latin typeface="Times New Roman" pitchFamily="18" charset="0"/>
                <a:cs typeface="Times New Roman" pitchFamily="18" charset="0"/>
              </a:rPr>
              <a:t>increments</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or</a:t>
            </a:r>
            <a:r>
              <a:rPr lang="en-US" sz="2600" b="1"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decrements</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loop control variable</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loop</a:t>
            </a:r>
            <a:r>
              <a:rPr lang="en-US" sz="2600" dirty="0">
                <a:latin typeface="Times New Roman" pitchFamily="18" charset="0"/>
                <a:cs typeface="Times New Roman" pitchFamily="18" charset="0"/>
              </a:rPr>
              <a:t> then </a:t>
            </a:r>
            <a:r>
              <a:rPr lang="en-US" sz="2600" b="1" dirty="0">
                <a:latin typeface="Times New Roman" pitchFamily="18" charset="0"/>
                <a:cs typeface="Times New Roman" pitchFamily="18" charset="0"/>
              </a:rPr>
              <a:t>iterates:</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First </a:t>
            </a:r>
            <a:r>
              <a:rPr lang="en-US" sz="2600" b="1" dirty="0">
                <a:latin typeface="Times New Roman" pitchFamily="18" charset="0"/>
                <a:cs typeface="Times New Roman" pitchFamily="18" charset="0"/>
              </a:rPr>
              <a:t>evaluating</a:t>
            </a:r>
            <a:r>
              <a:rPr lang="en-US" sz="2600" dirty="0">
                <a:latin typeface="Times New Roman" pitchFamily="18" charset="0"/>
                <a:cs typeface="Times New Roman" pitchFamily="18" charset="0"/>
              </a:rPr>
              <a:t> the </a:t>
            </a:r>
            <a:r>
              <a:rPr lang="en-US" sz="2600" b="1" dirty="0">
                <a:solidFill>
                  <a:srgbClr val="FF0000"/>
                </a:solidFill>
                <a:latin typeface="Times New Roman" pitchFamily="18" charset="0"/>
                <a:cs typeface="Times New Roman" pitchFamily="18" charset="0"/>
              </a:rPr>
              <a:t>conditional expression</a:t>
            </a:r>
            <a:r>
              <a:rPr lang="en-US" sz="2600" dirty="0">
                <a:solidFill>
                  <a:srgbClr val="FF0000"/>
                </a:solidFill>
                <a:latin typeface="Times New Roman" pitchFamily="18" charset="0"/>
                <a:cs typeface="Times New Roman" pitchFamily="18" charset="0"/>
              </a:rPr>
              <a:t>, </a:t>
            </a:r>
            <a:r>
              <a:rPr lang="en-US" sz="2600" b="1" dirty="0" smtClean="0">
                <a:solidFill>
                  <a:srgbClr val="D60093"/>
                </a:solidFill>
                <a:latin typeface="Times New Roman" pitchFamily="18" charset="0"/>
                <a:cs typeface="Times New Roman" pitchFamily="18" charset="0"/>
              </a:rPr>
              <a:t>executing </a:t>
            </a:r>
            <a:r>
              <a:rPr lang="en-US" sz="2600" dirty="0">
                <a:solidFill>
                  <a:srgbClr val="D60093"/>
                </a:solidFill>
                <a:latin typeface="Times New Roman" pitchFamily="18" charset="0"/>
                <a:cs typeface="Times New Roman" pitchFamily="18" charset="0"/>
              </a:rPr>
              <a:t>the </a:t>
            </a:r>
            <a:r>
              <a:rPr lang="en-US" sz="2600" b="1" dirty="0">
                <a:solidFill>
                  <a:srgbClr val="D60093"/>
                </a:solidFill>
                <a:latin typeface="Times New Roman" pitchFamily="18" charset="0"/>
                <a:cs typeface="Times New Roman" pitchFamily="18" charset="0"/>
              </a:rPr>
              <a:t>body of the loop</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And then </a:t>
            </a:r>
            <a:r>
              <a:rPr lang="en-US" sz="2600" b="1" dirty="0">
                <a:latin typeface="Times New Roman" pitchFamily="18" charset="0"/>
                <a:cs typeface="Times New Roman" pitchFamily="18" charset="0"/>
              </a:rPr>
              <a:t>executing the iteration expression </a:t>
            </a:r>
            <a:r>
              <a:rPr lang="en-US" sz="2600" dirty="0">
                <a:latin typeface="Times New Roman" pitchFamily="18" charset="0"/>
                <a:cs typeface="Times New Roman" pitchFamily="18" charset="0"/>
              </a:rPr>
              <a:t>with each pass. </a:t>
            </a:r>
          </a:p>
          <a:p>
            <a:pPr algn="just">
              <a:lnSpc>
                <a:spcPct val="150000"/>
              </a:lnSpc>
              <a:spcBef>
                <a:spcPts val="0"/>
              </a:spcBef>
              <a:buFont typeface="Wingdings" panose="05000000000000000000" pitchFamily="2" charset="2"/>
              <a:buChar char="ü"/>
            </a:pPr>
            <a:r>
              <a:rPr lang="en-US" sz="2600" dirty="0">
                <a:latin typeface="Times New Roman" pitchFamily="18" charset="0"/>
                <a:cs typeface="Times New Roman" pitchFamily="18" charset="0"/>
              </a:rPr>
              <a:t>This process repeats until the </a:t>
            </a:r>
            <a:r>
              <a:rPr lang="en-US" sz="2600" b="1" dirty="0">
                <a:solidFill>
                  <a:srgbClr val="0000FF"/>
                </a:solidFill>
                <a:latin typeface="Times New Roman" pitchFamily="18" charset="0"/>
                <a:cs typeface="Times New Roman" pitchFamily="18" charset="0"/>
              </a:rPr>
              <a:t>controlling expression is false. </a:t>
            </a:r>
          </a:p>
          <a:p>
            <a:pPr>
              <a:lnSpc>
                <a:spcPct val="150000"/>
              </a:lnSpc>
              <a:buNone/>
            </a:pPr>
            <a:endParaRPr lang="en-US" sz="2600" dirty="0"/>
          </a:p>
        </p:txBody>
      </p:sp>
      <p:sp>
        <p:nvSpPr>
          <p:cNvPr id="4" name="Slide Number Placeholder 3"/>
          <p:cNvSpPr>
            <a:spLocks noGrp="1"/>
          </p:cNvSpPr>
          <p:nvPr>
            <p:ph type="sldNum" sz="quarter" idx="12"/>
          </p:nvPr>
        </p:nvSpPr>
        <p:spPr/>
        <p:txBody>
          <a:bodyPr/>
          <a:lstStyle/>
          <a:p>
            <a:fld id="{9D06273B-D5B6-4514-AD81-34E8E8FD6039}" type="slidenum">
              <a:rPr lang="en-US" smtClean="0"/>
              <a:pPr/>
              <a:t>192</a:t>
            </a:fld>
            <a:endParaRPr lang="en-US"/>
          </a:p>
        </p:txBody>
      </p:sp>
    </p:spTree>
    <p:extLst>
      <p:ext uri="{BB962C8B-B14F-4D97-AF65-F5344CB8AC3E}">
        <p14:creationId xmlns:p14="http://schemas.microsoft.com/office/powerpoint/2010/main" val="250779347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75771"/>
          </a:xfrm>
        </p:spPr>
        <p:txBody>
          <a:bodyPr>
            <a:noAutofit/>
          </a:bodyPr>
          <a:lstStyle/>
          <a:p>
            <a:pPr algn="ctr"/>
            <a:r>
              <a:rPr lang="en-US" sz="2800" b="1" dirty="0">
                <a:latin typeface="Times New Roman" pitchFamily="18" charset="0"/>
                <a:cs typeface="Times New Roman" pitchFamily="18" charset="0"/>
              </a:rPr>
              <a:t>Example 1</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275770"/>
            <a:ext cx="12192000" cy="6582229"/>
          </a:xfrm>
        </p:spPr>
        <p:txBody>
          <a:bodyPr>
            <a:noAutofit/>
          </a:bodyPr>
          <a:lstStyle/>
          <a:p>
            <a:pPr algn="just">
              <a:lnSpc>
                <a:spcPct val="150000"/>
              </a:lnSpc>
              <a:spcBef>
                <a:spcPts val="0"/>
              </a:spcBef>
              <a:buFont typeface="Wingdings" pitchFamily="2" charset="2"/>
              <a:buChar char="Ø"/>
            </a:pPr>
            <a:r>
              <a:rPr lang="en-US" sz="2400" dirty="0" smtClean="0">
                <a:latin typeface="Times New Roman" pitchFamily="18" charset="0"/>
                <a:cs typeface="Times New Roman" pitchFamily="18" charset="0"/>
              </a:rPr>
              <a:t>Write </a:t>
            </a:r>
            <a:r>
              <a:rPr lang="en-US" sz="2400" dirty="0">
                <a:latin typeface="Times New Roman" pitchFamily="18" charset="0"/>
                <a:cs typeface="Times New Roman" pitchFamily="18" charset="0"/>
              </a:rPr>
              <a:t>Java program to print a number 1 to 10 in a single line using for---loop.</a:t>
            </a:r>
          </a:p>
          <a:p>
            <a:pPr algn="just">
              <a:lnSpc>
                <a:spcPct val="150000"/>
              </a:lnSpc>
              <a:spcBef>
                <a:spcPts val="0"/>
              </a:spcBef>
              <a:buNone/>
            </a:pPr>
            <a:r>
              <a:rPr lang="en-US" sz="2400" dirty="0">
                <a:latin typeface="Times New Roman" pitchFamily="18" charset="0"/>
                <a:cs typeface="Times New Roman" pitchFamily="18" charset="0"/>
              </a:rPr>
              <a:t>public class ForLoopEx1 {</a:t>
            </a:r>
          </a:p>
          <a:p>
            <a:pPr algn="just">
              <a:lnSpc>
                <a:spcPct val="150000"/>
              </a:lnSpc>
              <a:spcBef>
                <a:spcPts val="0"/>
              </a:spcBef>
              <a:buNone/>
            </a:pPr>
            <a:r>
              <a:rPr lang="en-US" sz="2400" dirty="0" smtClean="0">
                <a:latin typeface="Times New Roman" pitchFamily="18" charset="0"/>
                <a:cs typeface="Times New Roman" pitchFamily="18" charset="0"/>
              </a:rPr>
              <a:t>public </a:t>
            </a:r>
            <a:r>
              <a:rPr lang="en-US" sz="2400" dirty="0">
                <a:latin typeface="Times New Roman" pitchFamily="18" charset="0"/>
                <a:cs typeface="Times New Roman" pitchFamily="18" charset="0"/>
              </a:rPr>
              <a:t>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a:t>
            </a:r>
          </a:p>
          <a:p>
            <a:pPr algn="just">
              <a:lnSpc>
                <a:spcPct val="150000"/>
              </a:lnSpc>
              <a:spcBef>
                <a:spcPts val="0"/>
              </a:spcBef>
              <a:buNone/>
            </a:pPr>
            <a:r>
              <a:rPr lang="en-US" sz="2400" dirty="0">
                <a:latin typeface="Times New Roman" pitchFamily="18" charset="0"/>
                <a:cs typeface="Times New Roman" pitchFamily="18" charset="0"/>
              </a:rPr>
              <a:t>   //Declaration of variables</a:t>
            </a:r>
          </a:p>
          <a:p>
            <a:pPr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lgn="just">
              <a:lnSpc>
                <a:spcPct val="150000"/>
              </a:lnSpc>
              <a:spcBef>
                <a:spcPts val="0"/>
              </a:spcBef>
              <a:buNone/>
            </a:pPr>
            <a:r>
              <a:rPr lang="en-US" sz="2400" dirty="0">
                <a:latin typeface="Times New Roman" pitchFamily="18" charset="0"/>
                <a:cs typeface="Times New Roman" pitchFamily="18" charset="0"/>
              </a:rPr>
              <a:t>   //For Loop</a:t>
            </a:r>
          </a:p>
          <a:p>
            <a:pPr algn="just">
              <a:lnSpc>
                <a:spcPct val="150000"/>
              </a:lnSpc>
              <a:spcBef>
                <a:spcPts val="0"/>
              </a:spcBef>
              <a:buNone/>
            </a:pPr>
            <a:r>
              <a:rPr lang="en-US" sz="2400" dirty="0">
                <a:latin typeface="Times New Roman" pitchFamily="18" charset="0"/>
                <a:cs typeface="Times New Roman" pitchFamily="18" charset="0"/>
              </a:rPr>
              <a:t>    for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=1;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&lt;=10;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p>
          <a:p>
            <a:pPr algn="just">
              <a:lnSpc>
                <a:spcPct val="150000"/>
              </a:lnSpc>
              <a:spcBef>
                <a:spcPts val="0"/>
              </a:spcBef>
              <a:buNone/>
            </a:pPr>
            <a:r>
              <a:rPr lang="en-US" sz="2400" dirty="0">
                <a:latin typeface="Times New Roman" pitchFamily="18" charset="0"/>
                <a:cs typeface="Times New Roman" pitchFamily="18" charset="0"/>
              </a:rPr>
              <a:t>    //Body of for Loop  </a:t>
            </a:r>
          </a:p>
          <a:p>
            <a:pPr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p>
          <a:p>
            <a:pPr algn="just">
              <a:lnSpc>
                <a:spcPct val="150000"/>
              </a:lnSpc>
              <a:spcBef>
                <a:spcPts val="0"/>
              </a:spcBef>
              <a:buNone/>
            </a:pPr>
            <a:r>
              <a:rPr lang="en-US" sz="2400" dirty="0">
                <a:latin typeface="Times New Roman" pitchFamily="18" charset="0"/>
                <a:cs typeface="Times New Roman" pitchFamily="18" charset="0"/>
              </a:rPr>
              <a:t>        }//End of for Loop</a:t>
            </a:r>
          </a:p>
          <a:p>
            <a:pPr algn="just">
              <a:lnSpc>
                <a:spcPct val="150000"/>
              </a:lnSpc>
              <a:spcBef>
                <a:spcPts val="0"/>
              </a:spcBef>
              <a:buNone/>
            </a:pPr>
            <a:r>
              <a:rPr lang="en-US" sz="2400" dirty="0">
                <a:latin typeface="Times New Roman" pitchFamily="18" charset="0"/>
                <a:cs typeface="Times New Roman" pitchFamily="18" charset="0"/>
              </a:rPr>
              <a:t>    }//End of main </a:t>
            </a:r>
          </a:p>
          <a:p>
            <a:pPr algn="just">
              <a:lnSpc>
                <a:spcPct val="150000"/>
              </a:lnSpc>
              <a:spcBef>
                <a:spcPts val="0"/>
              </a:spcBef>
              <a:buNone/>
            </a:pPr>
            <a:r>
              <a:rPr lang="en-US" sz="2400" dirty="0">
                <a:latin typeface="Times New Roman" pitchFamily="18" charset="0"/>
                <a:cs typeface="Times New Roman" pitchFamily="18" charset="0"/>
              </a:rPr>
              <a:t>}//End of class</a:t>
            </a:r>
          </a:p>
          <a:p>
            <a:pPr algn="just">
              <a:lnSpc>
                <a:spcPct val="150000"/>
              </a:lnSpc>
              <a:spcBef>
                <a:spcPts val="0"/>
              </a:spcBef>
              <a:buNone/>
            </a:pPr>
            <a:endParaRPr lang="en-US" sz="2400" dirty="0">
              <a:latin typeface="Times New Roman" pitchFamily="18" charset="0"/>
              <a:cs typeface="Times New Roman" pitchFamily="18" charset="0"/>
            </a:endParaRPr>
          </a:p>
          <a:p>
            <a:pPr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193</a:t>
            </a:fld>
            <a:endParaRPr lang="en-US"/>
          </a:p>
        </p:txBody>
      </p:sp>
    </p:spTree>
    <p:extLst>
      <p:ext uri="{BB962C8B-B14F-4D97-AF65-F5344CB8AC3E}">
        <p14:creationId xmlns:p14="http://schemas.microsoft.com/office/powerpoint/2010/main" val="396947969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75771"/>
          </a:xfrm>
        </p:spPr>
        <p:txBody>
          <a:bodyPr>
            <a:noAutofit/>
          </a:bodyPr>
          <a:lstStyle/>
          <a:p>
            <a:pPr algn="ctr"/>
            <a:r>
              <a:rPr lang="en-US" sz="2800" b="1" dirty="0">
                <a:latin typeface="Times New Roman" pitchFamily="18" charset="0"/>
                <a:cs typeface="Times New Roman" pitchFamily="18" charset="0"/>
              </a:rPr>
              <a:t>Example </a:t>
            </a:r>
            <a:r>
              <a:rPr lang="en-US" sz="2800" b="1" dirty="0" smtClean="0">
                <a:latin typeface="Times New Roman" pitchFamily="18" charset="0"/>
                <a:cs typeface="Times New Roman" pitchFamily="18" charset="0"/>
              </a:rPr>
              <a:t>2</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275770"/>
            <a:ext cx="12192000" cy="6582229"/>
          </a:xfrm>
        </p:spPr>
        <p:txBody>
          <a:bodyPr>
            <a:noAutofit/>
          </a:bodyPr>
          <a:lstStyle/>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Write Java program to calculate the sum of the first 10 even numbers using for----loop:</a:t>
            </a:r>
          </a:p>
          <a:p>
            <a:pPr algn="just">
              <a:lnSpc>
                <a:spcPct val="150000"/>
              </a:lnSpc>
              <a:spcBef>
                <a:spcPts val="0"/>
              </a:spcBef>
              <a:buNone/>
            </a:pPr>
            <a:r>
              <a:rPr lang="en-US" dirty="0">
                <a:latin typeface="Times New Roman" pitchFamily="18" charset="0"/>
                <a:cs typeface="Times New Roman" pitchFamily="18" charset="0"/>
              </a:rPr>
              <a:t>public class </a:t>
            </a:r>
            <a:r>
              <a:rPr lang="en-US" dirty="0" err="1">
                <a:latin typeface="Times New Roman" pitchFamily="18" charset="0"/>
                <a:cs typeface="Times New Roman" pitchFamily="18" charset="0"/>
              </a:rPr>
              <a:t>ForLoopSum</a:t>
            </a:r>
            <a:r>
              <a:rPr lang="en-US" dirty="0">
                <a:latin typeface="Times New Roman" pitchFamily="18" charset="0"/>
                <a:cs typeface="Times New Roman" pitchFamily="18" charset="0"/>
              </a:rPr>
              <a:t> {</a:t>
            </a:r>
          </a:p>
          <a:p>
            <a:pPr algn="just">
              <a:lnSpc>
                <a:spcPct val="150000"/>
              </a:lnSpc>
              <a:spcBef>
                <a:spcPts val="0"/>
              </a:spcBef>
              <a:buNone/>
            </a:pPr>
            <a:r>
              <a:rPr lang="en-US" dirty="0" smtClean="0">
                <a:latin typeface="Times New Roman" pitchFamily="18" charset="0"/>
                <a:cs typeface="Times New Roman" pitchFamily="18" charset="0"/>
              </a:rPr>
              <a:t>public </a:t>
            </a:r>
            <a:r>
              <a:rPr lang="en-US" dirty="0">
                <a:latin typeface="Times New Roman" pitchFamily="18" charset="0"/>
                <a:cs typeface="Times New Roman" pitchFamily="18" charset="0"/>
              </a:rPr>
              <a:t>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p>
          <a:p>
            <a:pPr algn="just">
              <a:lnSpc>
                <a:spcPct val="150000"/>
              </a:lnSpc>
              <a:spcBef>
                <a:spcPts val="0"/>
              </a:spcBef>
              <a:buNone/>
            </a:pPr>
            <a:r>
              <a:rPr lang="en-US" dirty="0">
                <a:latin typeface="Times New Roman" pitchFamily="18" charset="0"/>
                <a:cs typeface="Times New Roman" pitchFamily="18" charset="0"/>
              </a:rPr>
              <a:t>//Declaration of </a:t>
            </a:r>
            <a:r>
              <a:rPr lang="en-US" dirty="0" smtClean="0">
                <a:latin typeface="Times New Roman" pitchFamily="18" charset="0"/>
                <a:cs typeface="Times New Roman" pitchFamily="18" charset="0"/>
              </a:rPr>
              <a:t>variables named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initialize to 0</a:t>
            </a:r>
          </a:p>
          <a:p>
            <a:pPr algn="just">
              <a:lnSpc>
                <a:spcPct val="150000"/>
              </a:lnSpc>
              <a:spcBef>
                <a:spcPts val="0"/>
              </a:spcBef>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sum;</a:t>
            </a:r>
          </a:p>
          <a:p>
            <a:pPr algn="just">
              <a:lnSpc>
                <a:spcPct val="150000"/>
              </a:lnSpc>
              <a:spcBef>
                <a:spcPts val="0"/>
              </a:spcBef>
              <a:buNone/>
            </a:pPr>
            <a:r>
              <a:rPr lang="en-US" dirty="0">
                <a:latin typeface="Times New Roman" pitchFamily="18" charset="0"/>
                <a:cs typeface="Times New Roman" pitchFamily="18" charset="0"/>
              </a:rPr>
              <a:t>sum=0;</a:t>
            </a:r>
          </a:p>
          <a:p>
            <a:pPr algn="just">
              <a:lnSpc>
                <a:spcPct val="150000"/>
              </a:lnSpc>
              <a:spcBef>
                <a:spcPts val="0"/>
              </a:spcBef>
              <a:buNone/>
            </a:pPr>
            <a:r>
              <a:rPr lang="en-US" dirty="0">
                <a:latin typeface="Times New Roman" pitchFamily="18" charset="0"/>
                <a:cs typeface="Times New Roman" pitchFamily="18" charset="0"/>
              </a:rPr>
              <a:t>//For Loop</a:t>
            </a:r>
          </a:p>
          <a:p>
            <a:pPr algn="just">
              <a:lnSpc>
                <a:spcPct val="150000"/>
              </a:lnSpc>
              <a:spcBef>
                <a:spcPts val="0"/>
              </a:spcBef>
              <a:buNone/>
            </a:pPr>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a:t>
            </a:r>
            <a:r>
              <a:rPr lang="en-US" dirty="0">
                <a:latin typeface="Times New Roman" pitchFamily="18" charset="0"/>
                <a:cs typeface="Times New Roman" pitchFamily="18" charset="0"/>
              </a:rPr>
              <a:t>=2; </a:t>
            </a:r>
            <a:r>
              <a:rPr lang="en-US" dirty="0" err="1">
                <a:latin typeface="Times New Roman" pitchFamily="18" charset="0"/>
                <a:cs typeface="Times New Roman" pitchFamily="18" charset="0"/>
              </a:rPr>
              <a:t>num</a:t>
            </a:r>
            <a:r>
              <a:rPr lang="en-US" dirty="0">
                <a:latin typeface="Times New Roman" pitchFamily="18" charset="0"/>
                <a:cs typeface="Times New Roman" pitchFamily="18" charset="0"/>
              </a:rPr>
              <a:t>&lt;=20; </a:t>
            </a:r>
            <a:r>
              <a:rPr lang="en-US" dirty="0" err="1">
                <a:latin typeface="Times New Roman" pitchFamily="18" charset="0"/>
                <a:cs typeface="Times New Roman" pitchFamily="18" charset="0"/>
              </a:rPr>
              <a:t>num</a:t>
            </a:r>
            <a:r>
              <a:rPr lang="en-US" dirty="0">
                <a:latin typeface="Times New Roman" pitchFamily="18" charset="0"/>
                <a:cs typeface="Times New Roman" pitchFamily="18" charset="0"/>
              </a:rPr>
              <a:t>=num+2) {</a:t>
            </a:r>
          </a:p>
          <a:p>
            <a:pPr algn="just">
              <a:lnSpc>
                <a:spcPct val="150000"/>
              </a:lnSpc>
              <a:spcBef>
                <a:spcPts val="0"/>
              </a:spcBef>
              <a:buNone/>
            </a:pPr>
            <a:r>
              <a:rPr lang="en-US" dirty="0">
                <a:latin typeface="Times New Roman" pitchFamily="18" charset="0"/>
                <a:cs typeface="Times New Roman" pitchFamily="18" charset="0"/>
              </a:rPr>
              <a:t>//Perform sum of even </a:t>
            </a:r>
            <a:r>
              <a:rPr lang="en-US" dirty="0" smtClean="0">
                <a:latin typeface="Times New Roman" pitchFamily="18" charset="0"/>
                <a:cs typeface="Times New Roman" pitchFamily="18" charset="0"/>
              </a:rPr>
              <a:t>numbers</a:t>
            </a:r>
          </a:p>
        </p:txBody>
      </p:sp>
      <p:sp>
        <p:nvSpPr>
          <p:cNvPr id="4" name="Slide Number Placeholder 3"/>
          <p:cNvSpPr>
            <a:spLocks noGrp="1"/>
          </p:cNvSpPr>
          <p:nvPr>
            <p:ph type="sldNum" sz="quarter" idx="12"/>
          </p:nvPr>
        </p:nvSpPr>
        <p:spPr/>
        <p:txBody>
          <a:bodyPr/>
          <a:lstStyle/>
          <a:p>
            <a:fld id="{9D06273B-D5B6-4514-AD81-34E8E8FD6039}" type="slidenum">
              <a:rPr lang="en-US" smtClean="0"/>
              <a:pPr/>
              <a:t>194</a:t>
            </a:fld>
            <a:endParaRPr lang="en-US"/>
          </a:p>
        </p:txBody>
      </p:sp>
    </p:spTree>
    <p:extLst>
      <p:ext uri="{BB962C8B-B14F-4D97-AF65-F5344CB8AC3E}">
        <p14:creationId xmlns:p14="http://schemas.microsoft.com/office/powerpoint/2010/main" val="331929096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75771"/>
          </a:xfrm>
        </p:spPr>
        <p:txBody>
          <a:bodyPr>
            <a:noAutofit/>
          </a:bodyPr>
          <a:lstStyle/>
          <a:p>
            <a:pPr algn="ctr"/>
            <a:r>
              <a:rPr lang="en-US" sz="2800" b="1" dirty="0">
                <a:latin typeface="Times New Roman" pitchFamily="18" charset="0"/>
                <a:cs typeface="Times New Roman" pitchFamily="18" charset="0"/>
              </a:rPr>
              <a:t>Example </a:t>
            </a:r>
            <a:r>
              <a:rPr lang="en-US" sz="2800" b="1" dirty="0" smtClean="0">
                <a:latin typeface="Times New Roman" pitchFamily="18" charset="0"/>
                <a:cs typeface="Times New Roman" pitchFamily="18" charset="0"/>
              </a:rPr>
              <a:t>2</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275770"/>
            <a:ext cx="12192000" cy="6582229"/>
          </a:xfrm>
        </p:spPr>
        <p:txBody>
          <a:bodyPr>
            <a:noAutofit/>
          </a:bodyPr>
          <a:lstStyle/>
          <a:p>
            <a:pPr algn="just">
              <a:lnSpc>
                <a:spcPct val="150000"/>
              </a:lnSpc>
              <a:spcBef>
                <a:spcPts val="0"/>
              </a:spcBef>
              <a:buNone/>
            </a:pPr>
            <a:r>
              <a:rPr lang="en-US" dirty="0">
                <a:latin typeface="Times New Roman" pitchFamily="18" charset="0"/>
                <a:cs typeface="Times New Roman" pitchFamily="18" charset="0"/>
              </a:rPr>
              <a:t>sum=(</a:t>
            </a:r>
            <a:r>
              <a:rPr lang="en-US" dirty="0" err="1">
                <a:latin typeface="Times New Roman" pitchFamily="18" charset="0"/>
                <a:cs typeface="Times New Roman" pitchFamily="18" charset="0"/>
              </a:rPr>
              <a:t>sum+num</a:t>
            </a:r>
            <a:r>
              <a:rPr lang="en-US" dirty="0">
                <a:latin typeface="Times New Roman" pitchFamily="18" charset="0"/>
                <a:cs typeface="Times New Roman" pitchFamily="18" charset="0"/>
              </a:rPr>
              <a:t>);</a:t>
            </a:r>
          </a:p>
          <a:p>
            <a:pPr algn="just">
              <a:lnSpc>
                <a:spcPct val="150000"/>
              </a:lnSpc>
              <a:spcBef>
                <a:spcPts val="0"/>
              </a:spcBef>
              <a:buNone/>
            </a:pPr>
            <a:r>
              <a:rPr lang="en-US" dirty="0">
                <a:latin typeface="Times New Roman" pitchFamily="18" charset="0"/>
                <a:cs typeface="Times New Roman" pitchFamily="18" charset="0"/>
              </a:rPr>
              <a:t>    }//End of for loop</a:t>
            </a:r>
          </a:p>
          <a:p>
            <a:pPr algn="just">
              <a:lnSpc>
                <a:spcPct val="150000"/>
              </a:lnSpc>
              <a:spcBef>
                <a:spcPts val="0"/>
              </a:spcBef>
              <a:buNone/>
            </a:pPr>
            <a:r>
              <a:rPr lang="en-US" dirty="0">
                <a:latin typeface="Times New Roman" pitchFamily="18" charset="0"/>
                <a:cs typeface="Times New Roman" pitchFamily="18" charset="0"/>
              </a:rPr>
              <a:t>//Display output</a:t>
            </a:r>
          </a:p>
          <a:p>
            <a:pPr algn="just">
              <a:lnSpc>
                <a:spcPct val="150000"/>
              </a:lnSpc>
              <a:spcBef>
                <a:spcPts val="0"/>
              </a:spcBef>
              <a:buNone/>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("Sum="+sum);</a:t>
            </a:r>
          </a:p>
          <a:p>
            <a:pPr algn="just">
              <a:lnSpc>
                <a:spcPct val="150000"/>
              </a:lnSpc>
              <a:spcBef>
                <a:spcPts val="0"/>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}//End of main ()</a:t>
            </a:r>
            <a:endParaRPr lang="en-US" dirty="0">
              <a:latin typeface="Times New Roman" pitchFamily="18" charset="0"/>
              <a:cs typeface="Times New Roman" pitchFamily="18" charset="0"/>
            </a:endParaRPr>
          </a:p>
          <a:p>
            <a:pPr algn="just">
              <a:lnSpc>
                <a:spcPct val="150000"/>
              </a:lnSpc>
              <a:spcBef>
                <a:spcPts val="0"/>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}//End of class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195</a:t>
            </a:fld>
            <a:endParaRPr lang="en-US"/>
          </a:p>
        </p:txBody>
      </p:sp>
    </p:spTree>
    <p:extLst>
      <p:ext uri="{BB962C8B-B14F-4D97-AF65-F5344CB8AC3E}">
        <p14:creationId xmlns:p14="http://schemas.microsoft.com/office/powerpoint/2010/main" val="6445098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3200" b="1" dirty="0">
                <a:latin typeface="Times New Roman" pitchFamily="18" charset="0"/>
                <a:cs typeface="Times New Roman" pitchFamily="18" charset="0"/>
              </a:rPr>
              <a:t>Activity 3</a:t>
            </a:r>
          </a:p>
        </p:txBody>
      </p:sp>
      <p:sp>
        <p:nvSpPr>
          <p:cNvPr id="3" name="Content Placeholder 2"/>
          <p:cNvSpPr>
            <a:spLocks noGrp="1"/>
          </p:cNvSpPr>
          <p:nvPr>
            <p:ph idx="1"/>
          </p:nvPr>
        </p:nvSpPr>
        <p:spPr>
          <a:xfrm>
            <a:off x="0" y="381000"/>
            <a:ext cx="12090400" cy="6477000"/>
          </a:xfrm>
        </p:spPr>
        <p:txBody>
          <a:bodyPr>
            <a:normAutofit lnSpcReduction="10000"/>
          </a:bodyPr>
          <a:lstStyle/>
          <a:p>
            <a:pPr marL="514350" indent="-514350" algn="just">
              <a:lnSpc>
                <a:spcPct val="150000"/>
              </a:lnSpc>
              <a:spcBef>
                <a:spcPts val="0"/>
              </a:spcBef>
              <a:buFont typeface="+mj-lt"/>
              <a:buAutoNum type="arabicPeriod"/>
            </a:pPr>
            <a:r>
              <a:rPr lang="en-US" dirty="0" smtClean="0">
                <a:latin typeface="Times New Roman" pitchFamily="18" charset="0"/>
                <a:cs typeface="Times New Roman" pitchFamily="18" charset="0"/>
              </a:rPr>
              <a:t>Write Java Program for the sum of n natural number using for statement. The program is expected to accept any n number from the user.</a:t>
            </a:r>
          </a:p>
          <a:p>
            <a:pPr marL="514350" indent="-514350" algn="just">
              <a:lnSpc>
                <a:spcPct val="150000"/>
              </a:lnSpc>
              <a:spcBef>
                <a:spcPts val="0"/>
              </a:spcBef>
              <a:buFont typeface="+mj-lt"/>
              <a:buAutoNum type="arabicPeriod"/>
            </a:pPr>
            <a:r>
              <a:rPr lang="en-US" dirty="0" smtClean="0">
                <a:latin typeface="Times New Roman" pitchFamily="18" charset="0"/>
                <a:cs typeface="Times New Roman" pitchFamily="18" charset="0"/>
              </a:rPr>
              <a:t>Write Java program to calculate factorial of n number inputted by the user using for statement.</a:t>
            </a:r>
          </a:p>
          <a:p>
            <a:pPr marL="514350" indent="-514350" algn="just">
              <a:lnSpc>
                <a:spcPct val="150000"/>
              </a:lnSpc>
              <a:spcBef>
                <a:spcPts val="0"/>
              </a:spcBef>
              <a:buFont typeface="+mj-lt"/>
              <a:buAutoNum type="arabicPeriod"/>
            </a:pPr>
            <a:r>
              <a:rPr lang="en-US" dirty="0" smtClean="0">
                <a:latin typeface="Times New Roman" pitchFamily="18" charset="0"/>
                <a:cs typeface="Times New Roman" pitchFamily="18" charset="0"/>
              </a:rPr>
              <a:t>Write Java  program for sum of squares of n natural number inputted by the user.</a:t>
            </a:r>
          </a:p>
          <a:p>
            <a:pPr marL="514350" indent="-514350" algn="just">
              <a:lnSpc>
                <a:spcPct val="150000"/>
              </a:lnSpc>
              <a:spcBef>
                <a:spcPts val="0"/>
              </a:spcBef>
              <a:buFont typeface="+mj-lt"/>
              <a:buAutoNum type="arabicPeriod"/>
            </a:pPr>
            <a:r>
              <a:rPr lang="en-US" dirty="0" smtClean="0">
                <a:latin typeface="Times New Roman" pitchFamily="18" charset="0"/>
                <a:cs typeface="Times New Roman" pitchFamily="18" charset="0"/>
              </a:rPr>
              <a:t>Write Java program to calculate the sum of the first 10 odd number using for statement.</a:t>
            </a:r>
          </a:p>
          <a:p>
            <a:pPr marL="514350" indent="-514350" algn="just">
              <a:lnSpc>
                <a:spcPct val="150000"/>
              </a:lnSpc>
              <a:spcBef>
                <a:spcPts val="0"/>
              </a:spcBef>
              <a:buFont typeface="+mj-lt"/>
              <a:buAutoNum type="arabicPeriod"/>
            </a:pPr>
            <a:r>
              <a:rPr lang="en-US" dirty="0" smtClean="0">
                <a:latin typeface="Times New Roman" pitchFamily="18" charset="0"/>
                <a:cs typeface="Times New Roman" pitchFamily="18" charset="0"/>
              </a:rPr>
              <a:t>Write separate Java program to calculate the reverse of sum of 10 even and odd numbers using for statement.</a:t>
            </a:r>
          </a:p>
          <a:p>
            <a:pPr marL="514350" indent="-514350" algn="just">
              <a:lnSpc>
                <a:spcPct val="150000"/>
              </a:lnSpc>
              <a:spcBef>
                <a:spcPts val="0"/>
              </a:spcBef>
              <a:buFont typeface="+mj-lt"/>
              <a:buAutoNum type="arabicPeriod"/>
            </a:pPr>
            <a:endParaRPr lang="en-US" dirty="0" smtClean="0">
              <a:latin typeface="Times New Roman" pitchFamily="18" charset="0"/>
              <a:cs typeface="Times New Roman" pitchFamily="18" charset="0"/>
            </a:endParaRPr>
          </a:p>
          <a:p>
            <a:pPr marL="514350" indent="-514350" algn="just">
              <a:lnSpc>
                <a:spcPct val="150000"/>
              </a:lnSpc>
              <a:spcBef>
                <a:spcPts val="0"/>
              </a:spcBef>
              <a:buFont typeface="+mj-lt"/>
              <a:buAutoNum type="arabicPeriod"/>
            </a:pPr>
            <a:endParaRPr lang="en-US" dirty="0" smtClean="0">
              <a:latin typeface="Times New Roman" pitchFamily="18" charset="0"/>
              <a:cs typeface="Times New Roman" pitchFamily="18" charset="0"/>
            </a:endParaRPr>
          </a:p>
          <a:p>
            <a:pPr marL="514350" indent="-514350" algn="just">
              <a:lnSpc>
                <a:spcPct val="150000"/>
              </a:lnSpc>
              <a:spcBef>
                <a:spcPts val="0"/>
              </a:spcBef>
              <a:buFont typeface="+mj-lt"/>
              <a:buAutoNum type="arabicPeriod"/>
            </a:pPr>
            <a:endParaRPr lang="en-US" dirty="0" smtClean="0">
              <a:latin typeface="Times New Roman" pitchFamily="18" charset="0"/>
              <a:cs typeface="Times New Roman" pitchFamily="18" charset="0"/>
            </a:endParaRPr>
          </a:p>
          <a:p>
            <a:pPr marL="514350" indent="-514350" algn="just">
              <a:lnSpc>
                <a:spcPct val="150000"/>
              </a:lnSpc>
              <a:spcBef>
                <a:spcPts val="0"/>
              </a:spcBef>
              <a:buFont typeface="+mj-lt"/>
              <a:buAutoNum type="arabicPeriod"/>
            </a:pPr>
            <a:endParaRPr lang="en-US" dirty="0" smtClean="0">
              <a:latin typeface="Times New Roman" pitchFamily="18" charset="0"/>
              <a:cs typeface="Times New Roman" pitchFamily="18" charset="0"/>
            </a:endParaRPr>
          </a:p>
          <a:p>
            <a:pPr lvl="0" algn="just">
              <a:lnSpc>
                <a:spcPct val="150000"/>
              </a:lnSpc>
              <a:spcBef>
                <a:spcPts val="0"/>
              </a:spcBef>
              <a:buNone/>
            </a:pPr>
            <a:endParaRPr lang="en-US" dirty="0" smtClean="0">
              <a:latin typeface="Times New Roman" pitchFamily="18" charset="0"/>
              <a:cs typeface="Times New Roman" pitchFamily="18" charset="0"/>
            </a:endParaRPr>
          </a:p>
          <a:p>
            <a:pPr algn="just">
              <a:lnSpc>
                <a:spcPct val="150000"/>
              </a:lnSpc>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C7F4659-C7A5-4FB7-BAC3-3073A7FE2855}" type="slidenum">
              <a:rPr lang="en-US" smtClean="0"/>
              <a:pPr/>
              <a:t>196</a:t>
            </a:fld>
            <a:endParaRPr lang="en-US"/>
          </a:p>
        </p:txBody>
      </p:sp>
    </p:spTree>
    <p:extLst>
      <p:ext uri="{BB962C8B-B14F-4D97-AF65-F5344CB8AC3E}">
        <p14:creationId xmlns:p14="http://schemas.microsoft.com/office/powerpoint/2010/main" val="133411923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solidFill>
                  <a:srgbClr val="FF0000"/>
                </a:solidFill>
                <a:latin typeface="Times New Roman" pitchFamily="18" charset="0"/>
                <a:cs typeface="Times New Roman" pitchFamily="18" charset="0"/>
              </a:rPr>
              <a:t> Nested  for Loops</a:t>
            </a:r>
          </a:p>
        </p:txBody>
      </p:sp>
      <p:sp>
        <p:nvSpPr>
          <p:cNvPr id="3" name="Content Placeholder 2"/>
          <p:cNvSpPr>
            <a:spLocks noGrp="1"/>
          </p:cNvSpPr>
          <p:nvPr>
            <p:ph idx="1"/>
          </p:nvPr>
        </p:nvSpPr>
        <p:spPr>
          <a:xfrm>
            <a:off x="0" y="304800"/>
            <a:ext cx="12192000" cy="6553200"/>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Like all other programming languages, Java allows loops to be nested.</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That is, one loop may be inside another.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For example, here is a program that nests for loops:  </a:t>
            </a:r>
          </a:p>
          <a:p>
            <a:pPr lvl="1" algn="just">
              <a:lnSpc>
                <a:spcPct val="150000"/>
              </a:lnSpc>
              <a:spcBef>
                <a:spcPts val="0"/>
              </a:spcBef>
              <a:buNone/>
            </a:pPr>
            <a:r>
              <a:rPr lang="en-US" sz="2800" dirty="0">
                <a:latin typeface="Times New Roman" pitchFamily="18" charset="0"/>
                <a:cs typeface="Times New Roman" pitchFamily="18" charset="0"/>
              </a:rPr>
              <a:t>public class </a:t>
            </a:r>
            <a:r>
              <a:rPr lang="en-US" sz="2800" dirty="0" err="1">
                <a:latin typeface="Times New Roman" pitchFamily="18" charset="0"/>
                <a:cs typeface="Times New Roman" pitchFamily="18" charset="0"/>
              </a:rPr>
              <a:t>ForLoopNest</a:t>
            </a:r>
            <a:r>
              <a:rPr lang="en-US" sz="2800" dirty="0">
                <a:latin typeface="Times New Roman" pitchFamily="18" charset="0"/>
                <a:cs typeface="Times New Roman" pitchFamily="18" charset="0"/>
              </a:rPr>
              <a:t> {</a:t>
            </a:r>
          </a:p>
          <a:p>
            <a:pPr lvl="1" algn="just">
              <a:lnSpc>
                <a:spcPct val="150000"/>
              </a:lnSpc>
              <a:spcBef>
                <a:spcPts val="0"/>
              </a:spcBef>
              <a:buNone/>
            </a:pPr>
            <a:r>
              <a:rPr lang="en-US" sz="2800" dirty="0">
                <a:latin typeface="Times New Roman" pitchFamily="18" charset="0"/>
                <a:cs typeface="Times New Roman" pitchFamily="18" charset="0"/>
              </a:rPr>
              <a:t>public static void main(String </a:t>
            </a:r>
            <a:r>
              <a:rPr lang="en-US" sz="2800" dirty="0" err="1">
                <a:latin typeface="Times New Roman" pitchFamily="18" charset="0"/>
                <a:cs typeface="Times New Roman" pitchFamily="18" charset="0"/>
              </a:rPr>
              <a:t>args</a:t>
            </a:r>
            <a:r>
              <a:rPr lang="en-US" sz="2800" dirty="0">
                <a:latin typeface="Times New Roman" pitchFamily="18" charset="0"/>
                <a:cs typeface="Times New Roman" pitchFamily="18" charset="0"/>
              </a:rPr>
              <a:t>[]) {  </a:t>
            </a:r>
          </a:p>
          <a:p>
            <a:pPr lvl="1" algn="just">
              <a:lnSpc>
                <a:spcPct val="150000"/>
              </a:lnSpc>
              <a:spcBef>
                <a:spcPts val="0"/>
              </a:spcBef>
              <a:buNone/>
            </a:pPr>
            <a:r>
              <a:rPr lang="en-US" sz="2800" dirty="0">
                <a:latin typeface="Times New Roman" pitchFamily="18" charset="0"/>
                <a:cs typeface="Times New Roman" pitchFamily="18" charset="0"/>
              </a:rPr>
              <a:t>    //Outer for Loop</a:t>
            </a:r>
          </a:p>
          <a:p>
            <a:pPr lvl="1" algn="just">
              <a:lnSpc>
                <a:spcPct val="150000"/>
              </a:lnSpc>
              <a:spcBef>
                <a:spcPts val="0"/>
              </a:spcBef>
              <a:buNone/>
            </a:pPr>
            <a:r>
              <a:rPr lang="en-US" sz="2800" dirty="0">
                <a:latin typeface="Times New Roman" pitchFamily="18" charset="0"/>
                <a:cs typeface="Times New Roman" pitchFamily="18" charset="0"/>
              </a:rPr>
              <a:t>     for(</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=0;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&lt;5; </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 { </a:t>
            </a:r>
          </a:p>
          <a:p>
            <a:pPr lvl="1" algn="just">
              <a:lnSpc>
                <a:spcPct val="150000"/>
              </a:lnSpc>
              <a:spcBef>
                <a:spcPts val="0"/>
              </a:spcBef>
              <a:buNone/>
            </a:pPr>
            <a:r>
              <a:rPr lang="en-US" sz="2800" i="1" dirty="0">
                <a:latin typeface="Times New Roman" pitchFamily="18" charset="0"/>
                <a:cs typeface="Times New Roman" pitchFamily="18" charset="0"/>
              </a:rPr>
              <a:t>     //Inner for Loop</a:t>
            </a:r>
          </a:p>
          <a:p>
            <a:pPr lvl="1" algn="just">
              <a:lnSpc>
                <a:spcPct val="150000"/>
              </a:lnSpc>
              <a:spcBef>
                <a:spcPts val="0"/>
              </a:spcBef>
              <a:buNone/>
            </a:pPr>
            <a:r>
              <a:rPr lang="en-US" sz="2800" dirty="0">
                <a:latin typeface="Times New Roman" pitchFamily="18" charset="0"/>
                <a:cs typeface="Times New Roman" pitchFamily="18" charset="0"/>
              </a:rPr>
              <a:t>      for(</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j=</a:t>
            </a:r>
            <a:r>
              <a:rPr lang="en-US" sz="2800" dirty="0" err="1">
                <a:latin typeface="Times New Roman" pitchFamily="18" charset="0"/>
                <a:cs typeface="Times New Roman" pitchFamily="18" charset="0"/>
              </a:rPr>
              <a:t>i</a:t>
            </a:r>
            <a:r>
              <a:rPr lang="en-US" sz="2800" dirty="0">
                <a:latin typeface="Times New Roman" pitchFamily="18" charset="0"/>
                <a:cs typeface="Times New Roman" pitchFamily="18" charset="0"/>
              </a:rPr>
              <a:t>; j&lt;5; j++) {</a:t>
            </a:r>
          </a:p>
          <a:p>
            <a:pPr lvl="1" algn="just">
              <a:lnSpc>
                <a:spcPct val="150000"/>
              </a:lnSpc>
              <a:spcBef>
                <a:spcPts val="0"/>
              </a:spcBef>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System.out.print</a:t>
            </a:r>
            <a:r>
              <a:rPr lang="en-US" sz="2800" dirty="0">
                <a:latin typeface="Times New Roman" pitchFamily="18" charset="0"/>
                <a:cs typeface="Times New Roman" pitchFamily="18" charset="0"/>
              </a:rPr>
              <a:t>("*"+" "); </a:t>
            </a:r>
          </a:p>
          <a:p>
            <a:pPr lvl="1" algn="just">
              <a:lnSpc>
                <a:spcPct val="150000"/>
              </a:lnSpc>
              <a:spcBef>
                <a:spcPts val="0"/>
              </a:spcBef>
              <a:buNone/>
            </a:pPr>
            <a:r>
              <a:rPr lang="en-US" sz="28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D06273B-D5B6-4514-AD81-34E8E8FD6039}" type="slidenum">
              <a:rPr lang="en-US" smtClean="0"/>
              <a:pPr/>
              <a:t>197</a:t>
            </a:fld>
            <a:endParaRPr lang="en-US"/>
          </a:p>
        </p:txBody>
      </p:sp>
    </p:spTree>
    <p:extLst>
      <p:ext uri="{BB962C8B-B14F-4D97-AF65-F5344CB8AC3E}">
        <p14:creationId xmlns:p14="http://schemas.microsoft.com/office/powerpoint/2010/main" val="16011389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solidFill>
                  <a:srgbClr val="FF0000"/>
                </a:solidFill>
                <a:latin typeface="Times New Roman" pitchFamily="18" charset="0"/>
                <a:cs typeface="Times New Roman" pitchFamily="18" charset="0"/>
              </a:rPr>
              <a:t> Nested  for Loops</a:t>
            </a:r>
          </a:p>
        </p:txBody>
      </p:sp>
      <p:sp>
        <p:nvSpPr>
          <p:cNvPr id="3" name="Content Placeholder 2"/>
          <p:cNvSpPr>
            <a:spLocks noGrp="1"/>
          </p:cNvSpPr>
          <p:nvPr>
            <p:ph idx="1"/>
          </p:nvPr>
        </p:nvSpPr>
        <p:spPr>
          <a:xfrm>
            <a:off x="0" y="304800"/>
            <a:ext cx="12192000" cy="6553200"/>
          </a:xfrm>
        </p:spPr>
        <p:txBody>
          <a:bodyPr>
            <a:noAutofit/>
          </a:bodyPr>
          <a:lstStyle/>
          <a:p>
            <a:pPr lvl="1" algn="just">
              <a:lnSpc>
                <a:spcPct val="150000"/>
              </a:lnSpc>
              <a:spcBef>
                <a:spcPts val="0"/>
              </a:spcBef>
              <a:buNone/>
            </a:pPr>
            <a:r>
              <a:rPr lang="en-US" sz="2800" dirty="0">
                <a:latin typeface="Times New Roman" pitchFamily="18" charset="0"/>
                <a:cs typeface="Times New Roman" pitchFamily="18" charset="0"/>
              </a:rPr>
              <a:t>//Display *</a:t>
            </a:r>
          </a:p>
          <a:p>
            <a:pPr lvl="1" algn="just">
              <a:lnSpc>
                <a:spcPct val="150000"/>
              </a:lnSpc>
              <a:spcBef>
                <a:spcPts val="0"/>
              </a:spcBef>
              <a:buNone/>
            </a:pPr>
            <a:r>
              <a:rPr lang="en-US" sz="2800" dirty="0">
                <a:latin typeface="Times New Roman" pitchFamily="18" charset="0"/>
                <a:cs typeface="Times New Roman" pitchFamily="18" charset="0"/>
              </a:rPr>
              <a:t>      }//End of inner for Loop</a:t>
            </a:r>
          </a:p>
          <a:p>
            <a:pPr lvl="1" algn="just">
              <a:lnSpc>
                <a:spcPct val="150000"/>
              </a:lnSpc>
              <a:spcBef>
                <a:spcPts val="0"/>
              </a:spcBef>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 </a:t>
            </a:r>
          </a:p>
          <a:p>
            <a:pPr lvl="1" algn="just">
              <a:lnSpc>
                <a:spcPct val="150000"/>
              </a:lnSpc>
              <a:spcBef>
                <a:spcPts val="0"/>
              </a:spcBef>
              <a:buNone/>
            </a:pPr>
            <a:r>
              <a:rPr lang="en-US" sz="2800" dirty="0">
                <a:latin typeface="Times New Roman" pitchFamily="18" charset="0"/>
                <a:cs typeface="Times New Roman" pitchFamily="18" charset="0"/>
              </a:rPr>
              <a:t>    } //End of outer for loop</a:t>
            </a:r>
          </a:p>
          <a:p>
            <a:pPr lvl="1" algn="just">
              <a:lnSpc>
                <a:spcPct val="150000"/>
              </a:lnSpc>
              <a:spcBef>
                <a:spcPts val="0"/>
              </a:spcBef>
              <a:buNone/>
            </a:pPr>
            <a:r>
              <a:rPr lang="en-US" sz="2800" dirty="0">
                <a:latin typeface="Times New Roman" pitchFamily="18" charset="0"/>
                <a:cs typeface="Times New Roman" pitchFamily="18" charset="0"/>
              </a:rPr>
              <a:t>  } //End of main()</a:t>
            </a:r>
          </a:p>
          <a:p>
            <a:pPr lvl="1" algn="just">
              <a:lnSpc>
                <a:spcPct val="150000"/>
              </a:lnSpc>
              <a:spcBef>
                <a:spcPts val="0"/>
              </a:spcBef>
              <a:buNone/>
            </a:pPr>
            <a:r>
              <a:rPr lang="en-US" sz="2800" dirty="0">
                <a:latin typeface="Times New Roman" pitchFamily="18" charset="0"/>
                <a:cs typeface="Times New Roman" pitchFamily="18" charset="0"/>
              </a:rPr>
              <a:t>}  //End of class</a:t>
            </a:r>
          </a:p>
          <a:p>
            <a:pPr lvl="1" algn="just">
              <a:lnSpc>
                <a:spcPct val="150000"/>
              </a:lnSpc>
              <a:spcBef>
                <a:spcPts val="0"/>
              </a:spcBef>
              <a:buNone/>
            </a:pPr>
            <a:endParaRPr lang="en-US" sz="2800" dirty="0">
              <a:latin typeface="Times New Roman" pitchFamily="18" charset="0"/>
              <a:cs typeface="Times New Roman" pitchFamily="18" charset="0"/>
            </a:endParaRPr>
          </a:p>
          <a:p>
            <a:pPr marL="0" indent="0" algn="just">
              <a:lnSpc>
                <a:spcPct val="150000"/>
              </a:lnSpc>
              <a:spcBef>
                <a:spcPts val="0"/>
              </a:spcBef>
              <a:buNone/>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D06273B-D5B6-4514-AD81-34E8E8FD6039}" type="slidenum">
              <a:rPr lang="en-US" smtClean="0"/>
              <a:pPr/>
              <a:t>198</a:t>
            </a:fld>
            <a:endParaRPr lang="en-US"/>
          </a:p>
        </p:txBody>
      </p:sp>
    </p:spTree>
    <p:extLst>
      <p:ext uri="{BB962C8B-B14F-4D97-AF65-F5344CB8AC3E}">
        <p14:creationId xmlns:p14="http://schemas.microsoft.com/office/powerpoint/2010/main" val="24945229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304800"/>
          </a:xfrm>
        </p:spPr>
        <p:txBody>
          <a:bodyPr>
            <a:noAutofit/>
          </a:bodyPr>
          <a:lstStyle/>
          <a:p>
            <a:pPr algn="ctr"/>
            <a:r>
              <a:rPr lang="en-US" sz="3200" b="1" dirty="0" smtClean="0">
                <a:solidFill>
                  <a:srgbClr val="FF0000"/>
                </a:solidFill>
                <a:latin typeface="Times New Roman" pitchFamily="18" charset="0"/>
                <a:cs typeface="Times New Roman" pitchFamily="18" charset="0"/>
              </a:rPr>
              <a:t>Exercise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752600" y="533400"/>
            <a:ext cx="8534400" cy="6019800"/>
          </a:xfrm>
        </p:spPr>
        <p:txBody>
          <a:bodyPr/>
          <a:lstStyle/>
          <a:p>
            <a:pPr marL="514350" indent="-514350" algn="just">
              <a:buAutoNum type="arabicPeriod"/>
            </a:pPr>
            <a:r>
              <a:rPr lang="en-US" dirty="0" smtClean="0">
                <a:latin typeface="Times New Roman" pitchFamily="18" charset="0"/>
                <a:cs typeface="Times New Roman" pitchFamily="18" charset="0"/>
              </a:rPr>
              <a:t>Write a java program to perform multiplication table. The program is expected to display the table as follows.</a:t>
            </a:r>
          </a:p>
          <a:p>
            <a:pPr marL="514350" indent="-514350"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199</a:t>
            </a:fld>
            <a:endParaRPr lang="en-US"/>
          </a:p>
        </p:txBody>
      </p:sp>
      <p:pic>
        <p:nvPicPr>
          <p:cNvPr id="1026" name="Picture 2"/>
          <p:cNvPicPr>
            <a:picLocks noChangeAspect="1" noChangeArrowheads="1"/>
          </p:cNvPicPr>
          <p:nvPr/>
        </p:nvPicPr>
        <p:blipFill>
          <a:blip r:embed="rId2"/>
          <a:srcRect/>
          <a:stretch>
            <a:fillRect/>
          </a:stretch>
        </p:blipFill>
        <p:spPr bwMode="auto">
          <a:xfrm>
            <a:off x="2971800" y="2362200"/>
            <a:ext cx="6487160" cy="3971731"/>
          </a:xfrm>
          <a:prstGeom prst="rect">
            <a:avLst/>
          </a:prstGeom>
          <a:noFill/>
          <a:ln w="9525">
            <a:noFill/>
            <a:miter lim="800000"/>
            <a:headEnd/>
            <a:tailEnd/>
          </a:ln>
          <a:effectLst/>
        </p:spPr>
      </p:pic>
    </p:spTree>
    <p:extLst>
      <p:ext uri="{BB962C8B-B14F-4D97-AF65-F5344CB8AC3E}">
        <p14:creationId xmlns:p14="http://schemas.microsoft.com/office/powerpoint/2010/main" val="2995675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2"/>
            <a:ext cx="11230970" cy="286556"/>
          </a:xfrm>
        </p:spPr>
        <p:txBody>
          <a:bodyPr>
            <a:normAutofit fontScale="90000"/>
          </a:bodyPr>
          <a:lstStyle/>
          <a:p>
            <a:pPr algn="ctr"/>
            <a:r>
              <a:rPr lang="en-US" sz="3200" b="1" dirty="0">
                <a:solidFill>
                  <a:srgbClr val="FF0000"/>
                </a:solidFill>
                <a:latin typeface="Times New Roman" panose="02020603050405020304" pitchFamily="18" charset="0"/>
                <a:cs typeface="Times New Roman" panose="02020603050405020304" pitchFamily="18" charset="0"/>
              </a:rPr>
              <a:t>O</a:t>
            </a:r>
            <a:r>
              <a:rPr lang="en-US" sz="3200" b="1" dirty="0" smtClean="0">
                <a:solidFill>
                  <a:srgbClr val="FF0000"/>
                </a:solidFill>
                <a:latin typeface="Times New Roman" panose="02020603050405020304" pitchFamily="18" charset="0"/>
                <a:cs typeface="Times New Roman" panose="02020603050405020304" pitchFamily="18" charset="0"/>
              </a:rPr>
              <a:t>utline</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6558"/>
            <a:ext cx="12091916" cy="6571441"/>
          </a:xfrm>
        </p:spPr>
        <p:txBody>
          <a:bodyPr>
            <a:noAutofit/>
          </a:bodyPr>
          <a:lstStyle/>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 simple Java Program </a:t>
            </a:r>
          </a:p>
          <a:p>
            <a:pPr lvl="1"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Java Program Development Environment</a:t>
            </a:r>
            <a:endParaRPr lang="en-US" dirty="0" smtClean="0">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Primitive Data Types </a:t>
            </a: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Variables</a:t>
            </a: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Constants </a:t>
            </a: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Assignments</a:t>
            </a: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Initializations </a:t>
            </a: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Operators</a:t>
            </a: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Strings</a:t>
            </a: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Control Flow </a:t>
            </a: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Arrays</a:t>
            </a:r>
          </a:p>
          <a:p>
            <a:pPr lvl="1"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Methods</a:t>
            </a:r>
          </a:p>
          <a:p>
            <a:pPr algn="just">
              <a:lnSpc>
                <a:spcPct val="150000"/>
              </a:lnSpc>
              <a:spcBef>
                <a:spcPts val="0"/>
              </a:spcBef>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2</a:t>
            </a:fld>
            <a:endParaRPr lang="en-US"/>
          </a:p>
        </p:txBody>
      </p:sp>
    </p:spTree>
    <p:extLst>
      <p:ext uri="{BB962C8B-B14F-4D97-AF65-F5344CB8AC3E}">
        <p14:creationId xmlns:p14="http://schemas.microsoft.com/office/powerpoint/2010/main" val="3410043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1" y="261258"/>
            <a:ext cx="12046856" cy="6596742"/>
          </a:xfrm>
        </p:spPr>
        <p:txBody>
          <a:bodyPr>
            <a:noAutofit/>
          </a:bodyPr>
          <a:lstStyle/>
          <a:p>
            <a:pPr algn="just">
              <a:lnSpc>
                <a:spcPct val="150000"/>
              </a:lnSpc>
              <a:spcBef>
                <a:spcPts val="0"/>
              </a:spcBef>
              <a:buFont typeface="Wingdings" pitchFamily="2" charset="2"/>
              <a:buChar char="§"/>
            </a:pPr>
            <a:r>
              <a:rPr lang="en-US" sz="2600" dirty="0" err="1">
                <a:latin typeface="Times New Roman" pitchFamily="18" charset="0"/>
                <a:cs typeface="Times New Roman" pitchFamily="18" charset="0"/>
              </a:rPr>
              <a:t>i</a:t>
            </a:r>
            <a:r>
              <a:rPr lang="en-US" sz="2600" dirty="0" err="1" smtClean="0">
                <a:latin typeface="Times New Roman" pitchFamily="18" charset="0"/>
                <a:cs typeface="Times New Roman" pitchFamily="18" charset="0"/>
              </a:rPr>
              <a:t>nt</a:t>
            </a:r>
            <a:r>
              <a:rPr lang="en-US" sz="2600" dirty="0" smtClean="0">
                <a:latin typeface="Times New Roman" pitchFamily="18" charset="0"/>
                <a:cs typeface="Times New Roman" pitchFamily="18" charset="0"/>
              </a:rPr>
              <a:t> type is </a:t>
            </a:r>
            <a:r>
              <a:rPr lang="en-US" sz="2600" dirty="0">
                <a:latin typeface="Times New Roman" pitchFamily="18" charset="0"/>
                <a:cs typeface="Times New Roman" pitchFamily="18" charset="0"/>
              </a:rPr>
              <a:t>mainly used to </a:t>
            </a:r>
            <a:r>
              <a:rPr lang="en-US" sz="2600" b="1" dirty="0">
                <a:solidFill>
                  <a:srgbClr val="D60093"/>
                </a:solidFill>
                <a:latin typeface="Times New Roman" pitchFamily="18" charset="0"/>
                <a:cs typeface="Times New Roman" pitchFamily="18" charset="0"/>
              </a:rPr>
              <a:t>create a number for counting or </a:t>
            </a:r>
            <a:r>
              <a:rPr lang="en-US" sz="2600" b="1" dirty="0">
                <a:solidFill>
                  <a:srgbClr val="006600"/>
                </a:solidFill>
                <a:latin typeface="Times New Roman" pitchFamily="18" charset="0"/>
                <a:cs typeface="Times New Roman" pitchFamily="18" charset="0"/>
              </a:rPr>
              <a:t>indexing arrays or doing integer math and to control loops.</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It may seem that using </a:t>
            </a:r>
            <a:r>
              <a:rPr lang="en-US" sz="2600" b="1" dirty="0">
                <a:solidFill>
                  <a:srgbClr val="0000FF"/>
                </a:solidFill>
                <a:latin typeface="Times New Roman" pitchFamily="18" charset="0"/>
                <a:cs typeface="Times New Roman" pitchFamily="18" charset="0"/>
              </a:rPr>
              <a:t>short or byte will save space</a:t>
            </a:r>
            <a:r>
              <a:rPr lang="en-US" sz="2600" dirty="0">
                <a:latin typeface="Times New Roman" pitchFamily="18" charset="0"/>
                <a:cs typeface="Times New Roman" pitchFamily="18" charset="0"/>
              </a:rPr>
              <a:t>, but there is </a:t>
            </a:r>
            <a:r>
              <a:rPr lang="en-US" sz="2600" b="1" dirty="0">
                <a:latin typeface="Times New Roman" pitchFamily="18" charset="0"/>
                <a:cs typeface="Times New Roman" pitchFamily="18" charset="0"/>
              </a:rPr>
              <a:t>no guarantee that Java won't promote those types to </a:t>
            </a:r>
            <a:r>
              <a:rPr lang="en-US" sz="2600" b="1" dirty="0" err="1">
                <a:latin typeface="Times New Roman" pitchFamily="18" charset="0"/>
                <a:cs typeface="Times New Roman" pitchFamily="18" charset="0"/>
              </a:rPr>
              <a:t>int</a:t>
            </a:r>
            <a:r>
              <a:rPr lang="en-US" sz="2600" b="1" dirty="0">
                <a:latin typeface="Times New Roman" pitchFamily="18" charset="0"/>
                <a:cs typeface="Times New Roman" pitchFamily="18" charset="0"/>
              </a:rPr>
              <a:t> internally anyway</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Remember, </a:t>
            </a:r>
            <a:r>
              <a:rPr lang="en-US" sz="2600" b="1" dirty="0">
                <a:solidFill>
                  <a:srgbClr val="0000FF"/>
                </a:solidFill>
                <a:latin typeface="Times New Roman" pitchFamily="18" charset="0"/>
                <a:cs typeface="Times New Roman" pitchFamily="18" charset="0"/>
              </a:rPr>
              <a:t>type determines behavior, not size.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only </a:t>
            </a:r>
            <a:r>
              <a:rPr lang="en-US" sz="2600" b="1" dirty="0">
                <a:solidFill>
                  <a:srgbClr val="D60093"/>
                </a:solidFill>
                <a:latin typeface="Times New Roman" pitchFamily="18" charset="0"/>
                <a:cs typeface="Times New Roman" pitchFamily="18" charset="0"/>
              </a:rPr>
              <a:t>exception is arrays</a:t>
            </a:r>
            <a:r>
              <a:rPr lang="en-US" sz="2600" dirty="0">
                <a:latin typeface="Times New Roman" pitchFamily="18" charset="0"/>
                <a:cs typeface="Times New Roman" pitchFamily="18" charset="0"/>
              </a:rPr>
              <a:t>, where </a:t>
            </a:r>
            <a:r>
              <a:rPr lang="en-US" sz="2600" b="1" dirty="0">
                <a:solidFill>
                  <a:srgbClr val="0000FF"/>
                </a:solidFill>
                <a:latin typeface="Times New Roman" pitchFamily="18" charset="0"/>
                <a:cs typeface="Times New Roman" pitchFamily="18" charset="0"/>
              </a:rPr>
              <a:t>byte is guaranteed </a:t>
            </a:r>
            <a:r>
              <a:rPr lang="en-US" sz="2600" dirty="0">
                <a:latin typeface="Times New Roman" pitchFamily="18" charset="0"/>
                <a:cs typeface="Times New Roman" pitchFamily="18" charset="0"/>
              </a:rPr>
              <a:t>to use </a:t>
            </a:r>
            <a:r>
              <a:rPr lang="en-US" sz="2600" b="1" dirty="0">
                <a:latin typeface="Times New Roman" pitchFamily="18" charset="0"/>
                <a:cs typeface="Times New Roman" pitchFamily="18" charset="0"/>
              </a:rPr>
              <a:t>only one byte per array element</a:t>
            </a:r>
            <a:r>
              <a:rPr lang="en-US" sz="2600" dirty="0">
                <a:latin typeface="Times New Roman" pitchFamily="18" charset="0"/>
                <a:cs typeface="Times New Roman" pitchFamily="18" charset="0"/>
              </a:rPr>
              <a:t>, </a:t>
            </a:r>
            <a:r>
              <a:rPr lang="en-US" sz="2600" b="1" dirty="0">
                <a:solidFill>
                  <a:srgbClr val="D60093"/>
                </a:solidFill>
                <a:latin typeface="Times New Roman" pitchFamily="18" charset="0"/>
                <a:cs typeface="Times New Roman" pitchFamily="18" charset="0"/>
              </a:rPr>
              <a:t>short will use two bytes</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and </a:t>
            </a:r>
            <a:r>
              <a:rPr lang="en-US" sz="2600" b="1" dirty="0" err="1">
                <a:latin typeface="Times New Roman" pitchFamily="18" charset="0"/>
                <a:cs typeface="Times New Roman" pitchFamily="18" charset="0"/>
              </a:rPr>
              <a:t>int</a:t>
            </a:r>
            <a:r>
              <a:rPr lang="en-US" sz="2600" b="1" dirty="0">
                <a:latin typeface="Times New Roman" pitchFamily="18" charset="0"/>
                <a:cs typeface="Times New Roman" pitchFamily="18" charset="0"/>
              </a:rPr>
              <a:t> will use four</a:t>
            </a:r>
            <a:r>
              <a:rPr lang="en-US" sz="2600" dirty="0" smtClean="0">
                <a:latin typeface="Times New Roman" pitchFamily="18" charset="0"/>
                <a:cs typeface="Times New Roman" pitchFamily="18" charset="0"/>
              </a:rPr>
              <a:t>.</a:t>
            </a:r>
          </a:p>
          <a:p>
            <a:pPr marL="0" indent="0" algn="just">
              <a:lnSpc>
                <a:spcPct val="150000"/>
              </a:lnSpc>
              <a:spcBef>
                <a:spcPts val="0"/>
              </a:spcBef>
              <a:buNone/>
            </a:pPr>
            <a:r>
              <a:rPr lang="en-US" sz="2600" b="1" dirty="0" smtClean="0">
                <a:solidFill>
                  <a:srgbClr val="6600CC"/>
                </a:solidFill>
                <a:latin typeface="Times New Roman" pitchFamily="18" charset="0"/>
                <a:cs typeface="Times New Roman" pitchFamily="18" charset="0"/>
              </a:rPr>
              <a:t>D. long</a:t>
            </a:r>
          </a:p>
          <a:p>
            <a:pPr algn="just">
              <a:lnSpc>
                <a:spcPct val="150000"/>
              </a:lnSpc>
              <a:spcBef>
                <a:spcPts val="0"/>
              </a:spcBef>
              <a:buFont typeface="Wingdings" pitchFamily="2" charset="2"/>
              <a:buChar char="§"/>
            </a:pPr>
            <a:r>
              <a:rPr lang="en-US" sz="2600" b="1" dirty="0">
                <a:latin typeface="Times New Roman" pitchFamily="18" charset="0"/>
                <a:cs typeface="Times New Roman" pitchFamily="18" charset="0"/>
              </a:rPr>
              <a:t>is a signed 64-bit type or 8 byte.</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is useful for those occasions where an </a:t>
            </a:r>
            <a:r>
              <a:rPr lang="en-US" sz="2600" b="1" dirty="0" err="1">
                <a:solidFill>
                  <a:srgbClr val="0000FF"/>
                </a:solidFill>
                <a:latin typeface="Times New Roman" pitchFamily="18" charset="0"/>
                <a:cs typeface="Times New Roman" pitchFamily="18" charset="0"/>
              </a:rPr>
              <a:t>int</a:t>
            </a:r>
            <a:r>
              <a:rPr lang="en-US" sz="2600" b="1" dirty="0">
                <a:solidFill>
                  <a:srgbClr val="0000FF"/>
                </a:solidFill>
                <a:latin typeface="Times New Roman" pitchFamily="18" charset="0"/>
                <a:cs typeface="Times New Roman" pitchFamily="18" charset="0"/>
              </a:rPr>
              <a:t> type is not large enough to hold </a:t>
            </a:r>
            <a:r>
              <a:rPr lang="en-US" sz="2600" b="1" dirty="0">
                <a:latin typeface="Times New Roman" pitchFamily="18" charset="0"/>
                <a:cs typeface="Times New Roman" pitchFamily="18" charset="0"/>
              </a:rPr>
              <a:t>t</a:t>
            </a:r>
            <a:r>
              <a:rPr lang="en-US" sz="2600" dirty="0">
                <a:latin typeface="Times New Roman" pitchFamily="18" charset="0"/>
                <a:cs typeface="Times New Roman" pitchFamily="18" charset="0"/>
              </a:rPr>
              <a:t>he desired value</a:t>
            </a:r>
            <a:r>
              <a:rPr lang="en-US" sz="2600" dirty="0" smtClean="0">
                <a:latin typeface="Times New Roman" pitchFamily="18" charset="0"/>
                <a:cs typeface="Times New Roman" pitchFamily="18" charset="0"/>
              </a:rPr>
              <a:t>.</a:t>
            </a: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514350" indent="-514350" algn="just">
              <a:lnSpc>
                <a:spcPct val="150000"/>
              </a:lnSpc>
              <a:spcBef>
                <a:spcPts val="0"/>
              </a:spcBef>
              <a:buAutoNum type="alphaUcPeriod"/>
            </a:pPr>
            <a:endParaRPr lang="en-US"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20</a:t>
            </a:fld>
            <a:endParaRPr lang="en-US"/>
          </a:p>
        </p:txBody>
      </p:sp>
    </p:spTree>
    <p:extLst>
      <p:ext uri="{BB962C8B-B14F-4D97-AF65-F5344CB8AC3E}">
        <p14:creationId xmlns:p14="http://schemas.microsoft.com/office/powerpoint/2010/main" val="34664569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49942"/>
          </a:xfrm>
        </p:spPr>
        <p:txBody>
          <a:bodyPr>
            <a:noAutofit/>
          </a:bodyPr>
          <a:lstStyle/>
          <a:p>
            <a:pPr algn="ctr"/>
            <a:r>
              <a:rPr lang="en-US" sz="2800" b="1" dirty="0">
                <a:solidFill>
                  <a:srgbClr val="FF0000"/>
                </a:solidFill>
                <a:latin typeface="Times New Roman" pitchFamily="18" charset="0"/>
                <a:cs typeface="Times New Roman" pitchFamily="18" charset="0"/>
              </a:rPr>
              <a:t>3) Jump Statements </a:t>
            </a:r>
          </a:p>
        </p:txBody>
      </p:sp>
      <p:sp>
        <p:nvSpPr>
          <p:cNvPr id="3" name="Content Placeholder 2"/>
          <p:cNvSpPr>
            <a:spLocks noGrp="1"/>
          </p:cNvSpPr>
          <p:nvPr>
            <p:ph idx="1"/>
          </p:nvPr>
        </p:nvSpPr>
        <p:spPr>
          <a:xfrm>
            <a:off x="188686" y="449942"/>
            <a:ext cx="11756571" cy="6408057"/>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Java supports three </a:t>
            </a:r>
            <a:r>
              <a:rPr lang="en-US" sz="2600" b="1" dirty="0">
                <a:latin typeface="Times New Roman" pitchFamily="18" charset="0"/>
                <a:cs typeface="Times New Roman" pitchFamily="18" charset="0"/>
              </a:rPr>
              <a:t>jump statements</a:t>
            </a: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break, continue</a:t>
            </a:r>
            <a:r>
              <a:rPr lang="en-US" sz="2600" dirty="0">
                <a:latin typeface="Times New Roman" pitchFamily="18" charset="0"/>
                <a:cs typeface="Times New Roman" pitchFamily="18" charset="0"/>
              </a:rPr>
              <a:t>, and </a:t>
            </a:r>
            <a:r>
              <a:rPr lang="en-US" sz="2600" b="1" dirty="0">
                <a:solidFill>
                  <a:srgbClr val="0000FF"/>
                </a:solidFill>
                <a:latin typeface="Times New Roman" pitchFamily="18" charset="0"/>
                <a:cs typeface="Times New Roman" pitchFamily="18" charset="0"/>
              </a:rPr>
              <a:t>return</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These </a:t>
            </a:r>
            <a:r>
              <a:rPr lang="en-US" sz="2600" b="1" dirty="0">
                <a:solidFill>
                  <a:srgbClr val="0000FF"/>
                </a:solidFill>
                <a:latin typeface="Times New Roman" pitchFamily="18" charset="0"/>
                <a:cs typeface="Times New Roman" pitchFamily="18" charset="0"/>
              </a:rPr>
              <a:t>statements transfer control </a:t>
            </a:r>
            <a:r>
              <a:rPr lang="en-US" sz="2600" dirty="0">
                <a:latin typeface="Times New Roman" pitchFamily="18" charset="0"/>
                <a:cs typeface="Times New Roman" pitchFamily="18" charset="0"/>
              </a:rPr>
              <a:t>to another </a:t>
            </a:r>
            <a:r>
              <a:rPr lang="en-US" sz="2600" b="1" dirty="0">
                <a:solidFill>
                  <a:srgbClr val="D60093"/>
                </a:solidFill>
                <a:latin typeface="Times New Roman" pitchFamily="18" charset="0"/>
                <a:cs typeface="Times New Roman" pitchFamily="18" charset="0"/>
              </a:rPr>
              <a:t>part of your program</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b="1" dirty="0">
                <a:latin typeface="Times New Roman" pitchFamily="18" charset="0"/>
                <a:cs typeface="Times New Roman" pitchFamily="18" charset="0"/>
              </a:rPr>
              <a:t>Note :</a:t>
            </a:r>
          </a:p>
          <a:p>
            <a:pPr algn="just">
              <a:lnSpc>
                <a:spcPct val="150000"/>
              </a:lnSpc>
              <a:spcBef>
                <a:spcPts val="0"/>
              </a:spcBef>
              <a:buFont typeface="Wingdings" pitchFamily="2" charset="2"/>
              <a:buChar char="§"/>
            </a:pP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In addition to the </a:t>
            </a:r>
            <a:r>
              <a:rPr lang="en-US" sz="2600" b="1" dirty="0">
                <a:latin typeface="Times New Roman" pitchFamily="18" charset="0"/>
                <a:cs typeface="Times New Roman" pitchFamily="18" charset="0"/>
              </a:rPr>
              <a:t>jump statements </a:t>
            </a:r>
            <a:r>
              <a:rPr lang="en-US" sz="2600" dirty="0">
                <a:latin typeface="Times New Roman" pitchFamily="18" charset="0"/>
                <a:cs typeface="Times New Roman" pitchFamily="18" charset="0"/>
              </a:rPr>
              <a:t>discussed here, Java supports one other way that you can change your </a:t>
            </a:r>
            <a:r>
              <a:rPr lang="en-US" sz="2600" b="1" dirty="0">
                <a:solidFill>
                  <a:srgbClr val="0000FF"/>
                </a:solidFill>
                <a:latin typeface="Times New Roman" pitchFamily="18" charset="0"/>
                <a:cs typeface="Times New Roman" pitchFamily="18" charset="0"/>
              </a:rPr>
              <a:t>program's flow of execution</a:t>
            </a:r>
            <a:r>
              <a:rPr lang="en-US" sz="2600" dirty="0">
                <a:latin typeface="Times New Roman" pitchFamily="18" charset="0"/>
                <a:cs typeface="Times New Roman" pitchFamily="18" charset="0"/>
              </a:rPr>
              <a:t>: through </a:t>
            </a:r>
            <a:r>
              <a:rPr lang="en-US" sz="2600" b="1" dirty="0">
                <a:solidFill>
                  <a:srgbClr val="FF0000"/>
                </a:solidFill>
                <a:latin typeface="Times New Roman" pitchFamily="18" charset="0"/>
                <a:cs typeface="Times New Roman" pitchFamily="18" charset="0"/>
              </a:rPr>
              <a:t>exception handling</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b="1" dirty="0">
                <a:latin typeface="Times New Roman" pitchFamily="18" charset="0"/>
                <a:cs typeface="Times New Roman" pitchFamily="18" charset="0"/>
              </a:rPr>
              <a:t>Exception handling </a:t>
            </a:r>
            <a:r>
              <a:rPr lang="en-US" sz="2600" dirty="0">
                <a:latin typeface="Times New Roman" pitchFamily="18" charset="0"/>
                <a:cs typeface="Times New Roman" pitchFamily="18" charset="0"/>
              </a:rPr>
              <a:t>provides a structured method by which </a:t>
            </a:r>
            <a:r>
              <a:rPr lang="en-US" sz="2600" b="1" dirty="0">
                <a:solidFill>
                  <a:srgbClr val="0000FF"/>
                </a:solidFill>
                <a:latin typeface="Times New Roman" pitchFamily="18" charset="0"/>
                <a:cs typeface="Times New Roman" pitchFamily="18" charset="0"/>
              </a:rPr>
              <a:t>run-time errors </a:t>
            </a:r>
            <a:r>
              <a:rPr lang="en-US" sz="2600" dirty="0">
                <a:latin typeface="Times New Roman" pitchFamily="18" charset="0"/>
                <a:cs typeface="Times New Roman" pitchFamily="18" charset="0"/>
              </a:rPr>
              <a:t>can be </a:t>
            </a:r>
            <a:r>
              <a:rPr lang="en-US" sz="2600" b="1" dirty="0">
                <a:latin typeface="Times New Roman" pitchFamily="18" charset="0"/>
                <a:cs typeface="Times New Roman" pitchFamily="18" charset="0"/>
              </a:rPr>
              <a:t>trapped</a:t>
            </a:r>
            <a:r>
              <a:rPr lang="en-US" sz="2600" dirty="0">
                <a:latin typeface="Times New Roman" pitchFamily="18" charset="0"/>
                <a:cs typeface="Times New Roman" pitchFamily="18" charset="0"/>
              </a:rPr>
              <a:t> and handled by your program.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It is supported by the keywords </a:t>
            </a:r>
            <a:r>
              <a:rPr lang="en-US" sz="2600" b="1" dirty="0">
                <a:solidFill>
                  <a:srgbClr val="FF0000"/>
                </a:solidFill>
                <a:latin typeface="Times New Roman" pitchFamily="18" charset="0"/>
                <a:cs typeface="Times New Roman" pitchFamily="18" charset="0"/>
              </a:rPr>
              <a:t>try, catch, throw, throws, and finally.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In essence, the </a:t>
            </a:r>
            <a:r>
              <a:rPr lang="en-US" sz="2600" b="1" dirty="0">
                <a:latin typeface="Times New Roman" pitchFamily="18" charset="0"/>
                <a:cs typeface="Times New Roman" pitchFamily="18" charset="0"/>
              </a:rPr>
              <a:t>exception handling mechanism </a:t>
            </a:r>
            <a:r>
              <a:rPr lang="en-US" sz="2600" dirty="0">
                <a:latin typeface="Times New Roman" pitchFamily="18" charset="0"/>
                <a:cs typeface="Times New Roman" pitchFamily="18" charset="0"/>
              </a:rPr>
              <a:t>allows your program to perform a nonlocal branch.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200</a:t>
            </a:fld>
            <a:endParaRPr lang="en-US"/>
          </a:p>
        </p:txBody>
      </p:sp>
    </p:spTree>
    <p:extLst>
      <p:ext uri="{BB962C8B-B14F-4D97-AF65-F5344CB8AC3E}">
        <p14:creationId xmlns:p14="http://schemas.microsoft.com/office/powerpoint/2010/main" val="396854254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49942"/>
          </a:xfrm>
        </p:spPr>
        <p:txBody>
          <a:bodyPr>
            <a:noAutofit/>
          </a:bodyPr>
          <a:lstStyle/>
          <a:p>
            <a:pPr algn="ctr">
              <a:spcBef>
                <a:spcPts val="0"/>
              </a:spcBef>
            </a:pPr>
            <a:r>
              <a:rPr lang="en-US" sz="2800" b="1" dirty="0" err="1">
                <a:solidFill>
                  <a:srgbClr val="FF0000"/>
                </a:solidFill>
                <a:latin typeface="Times New Roman" pitchFamily="18" charset="0"/>
                <a:cs typeface="Times New Roman" pitchFamily="18" charset="0"/>
              </a:rPr>
              <a:t>A.Using</a:t>
            </a:r>
            <a:r>
              <a:rPr lang="en-US" sz="2800" b="1" dirty="0">
                <a:solidFill>
                  <a:srgbClr val="FF0000"/>
                </a:solidFill>
                <a:latin typeface="Times New Roman" pitchFamily="18" charset="0"/>
                <a:cs typeface="Times New Roman" pitchFamily="18" charset="0"/>
              </a:rPr>
              <a:t> break </a:t>
            </a:r>
            <a:r>
              <a:rPr lang="en-US" sz="2800" b="1" dirty="0">
                <a:latin typeface="Times New Roman" pitchFamily="18" charset="0"/>
                <a:cs typeface="Times New Roman" pitchFamily="18" charset="0"/>
              </a:rPr>
              <a:t>  </a:t>
            </a:r>
          </a:p>
        </p:txBody>
      </p:sp>
      <p:sp>
        <p:nvSpPr>
          <p:cNvPr id="3" name="Content Placeholder 2"/>
          <p:cNvSpPr>
            <a:spLocks noGrp="1"/>
          </p:cNvSpPr>
          <p:nvPr>
            <p:ph idx="1"/>
          </p:nvPr>
        </p:nvSpPr>
        <p:spPr>
          <a:xfrm>
            <a:off x="130630" y="449942"/>
            <a:ext cx="12061370" cy="6408057"/>
          </a:xfrm>
        </p:spPr>
        <p:txBody>
          <a:bodyPr>
            <a:noAutofit/>
          </a:bodyPr>
          <a:lstStyle/>
          <a:p>
            <a:pPr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In Java, the </a:t>
            </a:r>
            <a:r>
              <a:rPr lang="en-US" sz="2600" b="1" dirty="0">
                <a:latin typeface="Times New Roman" pitchFamily="18" charset="0"/>
                <a:cs typeface="Times New Roman" pitchFamily="18" charset="0"/>
              </a:rPr>
              <a:t>break statement has three uses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First</a:t>
            </a: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it terminates a statement sequence </a:t>
            </a:r>
            <a:r>
              <a:rPr lang="en-US" sz="2600" dirty="0">
                <a:latin typeface="Times New Roman" pitchFamily="18" charset="0"/>
                <a:cs typeface="Times New Roman" pitchFamily="18" charset="0"/>
              </a:rPr>
              <a:t>in </a:t>
            </a:r>
            <a:r>
              <a:rPr lang="en-US" sz="2600" b="1" dirty="0">
                <a:latin typeface="Times New Roman" pitchFamily="18" charset="0"/>
                <a:cs typeface="Times New Roman" pitchFamily="18" charset="0"/>
              </a:rPr>
              <a:t>switch statement</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Second, it can be used to </a:t>
            </a:r>
            <a:r>
              <a:rPr lang="en-US" sz="2600" b="1" dirty="0">
                <a:solidFill>
                  <a:srgbClr val="FF0000"/>
                </a:solidFill>
                <a:latin typeface="Times New Roman" pitchFamily="18" charset="0"/>
                <a:cs typeface="Times New Roman" pitchFamily="18" charset="0"/>
              </a:rPr>
              <a:t>exit a loop</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Third, it can be used as a "civilized" form of </a:t>
            </a:r>
            <a:r>
              <a:rPr lang="en-US" sz="2600" dirty="0" err="1">
                <a:latin typeface="Times New Roman" pitchFamily="18" charset="0"/>
                <a:cs typeface="Times New Roman" pitchFamily="18" charset="0"/>
              </a:rPr>
              <a:t>goto</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solidFill>
                  <a:srgbClr val="0000FF"/>
                </a:solidFill>
                <a:latin typeface="Times New Roman" pitchFamily="18" charset="0"/>
                <a:cs typeface="Times New Roman" pitchFamily="18" charset="0"/>
              </a:rPr>
              <a:t>1. </a:t>
            </a:r>
            <a:r>
              <a:rPr lang="en-US" sz="2600" b="1" dirty="0">
                <a:solidFill>
                  <a:srgbClr val="0000FF"/>
                </a:solidFill>
                <a:latin typeface="Times New Roman" pitchFamily="18" charset="0"/>
                <a:cs typeface="Times New Roman" pitchFamily="18" charset="0"/>
              </a:rPr>
              <a:t>Using break to Exit a Loop</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By using break, you can</a:t>
            </a:r>
            <a:r>
              <a:rPr lang="en-US" sz="2600" b="1" dirty="0">
                <a:solidFill>
                  <a:srgbClr val="FF0000"/>
                </a:solidFill>
                <a:latin typeface="Times New Roman" pitchFamily="18" charset="0"/>
                <a:cs typeface="Times New Roman" pitchFamily="18" charset="0"/>
              </a:rPr>
              <a:t> force immediate termination of a loop</a:t>
            </a:r>
            <a:r>
              <a:rPr lang="en-US" sz="2600" dirty="0">
                <a:latin typeface="Times New Roman" pitchFamily="18" charset="0"/>
                <a:cs typeface="Times New Roman" pitchFamily="18" charset="0"/>
              </a:rPr>
              <a:t>, by passing the </a:t>
            </a:r>
            <a:r>
              <a:rPr lang="en-US" sz="2600" b="1" dirty="0">
                <a:latin typeface="Times New Roman" pitchFamily="18" charset="0"/>
                <a:cs typeface="Times New Roman" pitchFamily="18" charset="0"/>
              </a:rPr>
              <a:t>conditional  expression </a:t>
            </a:r>
            <a:r>
              <a:rPr lang="en-US" sz="2600" dirty="0">
                <a:latin typeface="Times New Roman" pitchFamily="18" charset="0"/>
                <a:cs typeface="Times New Roman" pitchFamily="18" charset="0"/>
              </a:rPr>
              <a:t>and any </a:t>
            </a:r>
            <a:r>
              <a:rPr lang="en-US" sz="2600" b="1" dirty="0">
                <a:solidFill>
                  <a:srgbClr val="D60093"/>
                </a:solidFill>
                <a:latin typeface="Times New Roman" pitchFamily="18" charset="0"/>
                <a:cs typeface="Times New Roman" pitchFamily="18" charset="0"/>
              </a:rPr>
              <a:t>remaining code in the body of the loop</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When a </a:t>
            </a:r>
            <a:r>
              <a:rPr lang="en-US" sz="2600" b="1" dirty="0">
                <a:solidFill>
                  <a:srgbClr val="0000FF"/>
                </a:solidFill>
                <a:latin typeface="Times New Roman" pitchFamily="18" charset="0"/>
                <a:cs typeface="Times New Roman" pitchFamily="18" charset="0"/>
              </a:rPr>
              <a:t>break statement </a:t>
            </a:r>
            <a:r>
              <a:rPr lang="en-US" sz="2600" dirty="0">
                <a:latin typeface="Times New Roman" pitchFamily="18" charset="0"/>
                <a:cs typeface="Times New Roman" pitchFamily="18" charset="0"/>
              </a:rPr>
              <a:t>is  encountered </a:t>
            </a:r>
            <a:r>
              <a:rPr lang="en-US" sz="2600" b="1" dirty="0">
                <a:latin typeface="Times New Roman" pitchFamily="18" charset="0"/>
                <a:cs typeface="Times New Roman" pitchFamily="18" charset="0"/>
              </a:rPr>
              <a:t>inside a loop:</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FF0000"/>
                </a:solidFill>
                <a:latin typeface="Times New Roman" pitchFamily="18" charset="0"/>
                <a:cs typeface="Times New Roman" pitchFamily="18" charset="0"/>
              </a:rPr>
              <a:t>loop is terminated </a:t>
            </a:r>
            <a:r>
              <a:rPr lang="en-US" sz="2600" dirty="0">
                <a:latin typeface="Times New Roman" pitchFamily="18" charset="0"/>
                <a:cs typeface="Times New Roman" pitchFamily="18" charset="0"/>
              </a:rPr>
              <a:t>and </a:t>
            </a:r>
            <a:r>
              <a:rPr lang="en-US" sz="2600" b="1" dirty="0">
                <a:solidFill>
                  <a:srgbClr val="0000FF"/>
                </a:solidFill>
                <a:latin typeface="Times New Roman" pitchFamily="18" charset="0"/>
                <a:cs typeface="Times New Roman" pitchFamily="18" charset="0"/>
              </a:rPr>
              <a:t>program control resumes at the next statement</a:t>
            </a:r>
            <a:r>
              <a:rPr lang="en-US" sz="2600" dirty="0">
                <a:latin typeface="Times New Roman" pitchFamily="18" charset="0"/>
                <a:cs typeface="Times New Roman" pitchFamily="18" charset="0"/>
              </a:rPr>
              <a:t> following the loop.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201</a:t>
            </a:fld>
            <a:endParaRPr lang="en-US"/>
          </a:p>
        </p:txBody>
      </p:sp>
    </p:spTree>
    <p:extLst>
      <p:ext uri="{BB962C8B-B14F-4D97-AF65-F5344CB8AC3E}">
        <p14:creationId xmlns:p14="http://schemas.microsoft.com/office/powerpoint/2010/main" val="394013434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49942"/>
          </a:xfrm>
        </p:spPr>
        <p:txBody>
          <a:bodyPr>
            <a:noAutofit/>
          </a:bodyPr>
          <a:lstStyle/>
          <a:p>
            <a:pPr algn="ctr">
              <a:spcBef>
                <a:spcPts val="0"/>
              </a:spcBef>
            </a:pPr>
            <a:r>
              <a:rPr lang="en-US" sz="2800" b="1" dirty="0" smtClean="0">
                <a:latin typeface="Times New Roman" pitchFamily="18" charset="0"/>
                <a:cs typeface="Times New Roman" pitchFamily="18" charset="0"/>
              </a:rPr>
              <a:t>Example 1</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30630" y="275772"/>
            <a:ext cx="12061370" cy="6582228"/>
          </a:xfrm>
        </p:spPr>
        <p:txBody>
          <a:bodyPr>
            <a:noAutofit/>
          </a:bodyPr>
          <a:lstStyle/>
          <a:p>
            <a:pPr algn="just">
              <a:lnSpc>
                <a:spcPct val="150000"/>
              </a:lnSpc>
              <a:spcBef>
                <a:spcPts val="0"/>
              </a:spcBef>
              <a:buFont typeface="Wingdings" panose="05000000000000000000" pitchFamily="2" charset="2"/>
              <a:buChar char="Ø"/>
            </a:pPr>
            <a:r>
              <a:rPr lang="en-US" dirty="0" smtClean="0">
                <a:latin typeface="Times New Roman" pitchFamily="18" charset="0"/>
                <a:cs typeface="Times New Roman" pitchFamily="18" charset="0"/>
              </a:rPr>
              <a:t>Write </a:t>
            </a:r>
            <a:r>
              <a:rPr lang="en-US" dirty="0">
                <a:latin typeface="Times New Roman" pitchFamily="18" charset="0"/>
                <a:cs typeface="Times New Roman" pitchFamily="18" charset="0"/>
              </a:rPr>
              <a:t>Java program to print the values from 1 to 30 but terminate the loop if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==20. Use the break statement with for---loop</a:t>
            </a:r>
            <a:r>
              <a:rPr lang="en-US" dirty="0" smtClean="0">
                <a:latin typeface="Times New Roman" pitchFamily="18" charset="0"/>
                <a:cs typeface="Times New Roman" pitchFamily="18" charset="0"/>
              </a:rPr>
              <a:t>.</a:t>
            </a:r>
          </a:p>
          <a:p>
            <a:pPr algn="just">
              <a:lnSpc>
                <a:spcPct val="150000"/>
              </a:lnSpc>
              <a:spcBef>
                <a:spcPts val="0"/>
              </a:spcBef>
              <a:buNone/>
            </a:pPr>
            <a:r>
              <a:rPr lang="en-US" dirty="0">
                <a:latin typeface="Times New Roman" pitchFamily="18" charset="0"/>
                <a:cs typeface="Times New Roman" pitchFamily="18" charset="0"/>
              </a:rPr>
              <a:t>public class LoopBreak1 {</a:t>
            </a:r>
          </a:p>
          <a:p>
            <a:pPr algn="just">
              <a:lnSpc>
                <a:spcPct val="150000"/>
              </a:lnSpc>
              <a:spcBef>
                <a:spcPts val="0"/>
              </a:spcBef>
              <a:buNone/>
            </a:pPr>
            <a:r>
              <a:rPr lang="en-US" dirty="0">
                <a:latin typeface="Times New Roman" pitchFamily="18" charset="0"/>
                <a:cs typeface="Times New Roman" pitchFamily="18" charset="0"/>
              </a:rPr>
              <a:t>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p>
          <a:p>
            <a:pPr algn="just">
              <a:lnSpc>
                <a:spcPct val="150000"/>
              </a:lnSpc>
              <a:spcBef>
                <a:spcPts val="0"/>
              </a:spcBef>
              <a:buNone/>
            </a:pPr>
            <a:r>
              <a:rPr lang="en-US" dirty="0">
                <a:latin typeface="Times New Roman" pitchFamily="18" charset="0"/>
                <a:cs typeface="Times New Roman" pitchFamily="18" charset="0"/>
              </a:rPr>
              <a:t>//For Loop to count the number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to 30</a:t>
            </a:r>
          </a:p>
          <a:p>
            <a:pPr algn="just">
              <a:lnSpc>
                <a:spcPct val="150000"/>
              </a:lnSpc>
              <a:spcBef>
                <a:spcPts val="0"/>
              </a:spcBef>
              <a:buNone/>
            </a:pPr>
            <a:r>
              <a:rPr lang="en-US" dirty="0">
                <a:latin typeface="Times New Roman" pitchFamily="18" charset="0"/>
                <a:cs typeface="Times New Roman" pitchFamily="18" charset="0"/>
              </a:rPr>
              <a:t>for(</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&lt;=30;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a:t>
            </a:r>
          </a:p>
          <a:p>
            <a:pPr algn="just">
              <a:lnSpc>
                <a:spcPct val="150000"/>
              </a:lnSpc>
              <a:spcBef>
                <a:spcPts val="0"/>
              </a:spcBef>
              <a:buNone/>
            </a:pPr>
            <a:r>
              <a:rPr lang="en-US" dirty="0">
                <a:latin typeface="Times New Roman" pitchFamily="18" charset="0"/>
                <a:cs typeface="Times New Roman" pitchFamily="18" charset="0"/>
              </a:rPr>
              <a:t>// Terminate loop if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is 10</a:t>
            </a:r>
          </a:p>
          <a:p>
            <a:pPr algn="just">
              <a:lnSpc>
                <a:spcPct val="150000"/>
              </a:lnSpc>
              <a:spcBef>
                <a:spcPts val="0"/>
              </a:spcBef>
              <a:buNone/>
            </a:pPr>
            <a:r>
              <a:rPr lang="en-US" dirty="0">
                <a:latin typeface="Times New Roman" pitchFamily="18" charset="0"/>
                <a:cs typeface="Times New Roman" pitchFamily="18" charset="0"/>
              </a:rPr>
              <a:t> if(</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10){</a:t>
            </a:r>
          </a:p>
          <a:p>
            <a:pPr algn="just">
              <a:lnSpc>
                <a:spcPct val="150000"/>
              </a:lnSpc>
              <a:spcBef>
                <a:spcPts val="0"/>
              </a:spcBef>
              <a:buNone/>
            </a:pPr>
            <a:r>
              <a:rPr lang="en-US" dirty="0">
                <a:latin typeface="Times New Roman" pitchFamily="18" charset="0"/>
                <a:cs typeface="Times New Roman" pitchFamily="18" charset="0"/>
              </a:rPr>
              <a:t>    break;</a:t>
            </a:r>
          </a:p>
          <a:p>
            <a:pPr algn="just">
              <a:lnSpc>
                <a:spcPct val="150000"/>
              </a:lnSpc>
              <a:spcBef>
                <a:spcPts val="0"/>
              </a:spcBef>
              <a:buNone/>
            </a:pPr>
            <a:r>
              <a:rPr lang="en-US" dirty="0">
                <a:latin typeface="Times New Roman" pitchFamily="18" charset="0"/>
                <a:cs typeface="Times New Roman" pitchFamily="18" charset="0"/>
              </a:rPr>
              <a:t>  } //End of if() </a:t>
            </a:r>
          </a:p>
          <a:p>
            <a:pPr algn="just">
              <a:lnSpc>
                <a:spcPct val="150000"/>
              </a:lnSpc>
              <a:spcBef>
                <a:spcPts val="0"/>
              </a:spcBef>
            </a:pPr>
            <a:endParaRPr lang="en-US" dirty="0"/>
          </a:p>
        </p:txBody>
      </p:sp>
      <p:sp>
        <p:nvSpPr>
          <p:cNvPr id="4" name="Slide Number Placeholder 3"/>
          <p:cNvSpPr>
            <a:spLocks noGrp="1"/>
          </p:cNvSpPr>
          <p:nvPr>
            <p:ph type="sldNum" sz="quarter" idx="12"/>
          </p:nvPr>
        </p:nvSpPr>
        <p:spPr/>
        <p:txBody>
          <a:bodyPr/>
          <a:lstStyle/>
          <a:p>
            <a:fld id="{9D06273B-D5B6-4514-AD81-34E8E8FD6039}" type="slidenum">
              <a:rPr lang="en-US" smtClean="0"/>
              <a:pPr/>
              <a:t>202</a:t>
            </a:fld>
            <a:endParaRPr lang="en-US"/>
          </a:p>
        </p:txBody>
      </p:sp>
    </p:spTree>
    <p:extLst>
      <p:ext uri="{BB962C8B-B14F-4D97-AF65-F5344CB8AC3E}">
        <p14:creationId xmlns:p14="http://schemas.microsoft.com/office/powerpoint/2010/main" val="352731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49942"/>
          </a:xfrm>
        </p:spPr>
        <p:txBody>
          <a:bodyPr>
            <a:noAutofit/>
          </a:bodyPr>
          <a:lstStyle/>
          <a:p>
            <a:pPr algn="ctr">
              <a:spcBef>
                <a:spcPts val="0"/>
              </a:spcBef>
            </a:pPr>
            <a:r>
              <a:rPr lang="en-US" sz="2800" b="1" dirty="0" smtClean="0">
                <a:latin typeface="Times New Roman" pitchFamily="18" charset="0"/>
                <a:cs typeface="Times New Roman" pitchFamily="18" charset="0"/>
              </a:rPr>
              <a:t>Example 1--------</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30630" y="449942"/>
            <a:ext cx="12061370" cy="6408057"/>
          </a:xfrm>
        </p:spPr>
        <p:txBody>
          <a:bodyPr>
            <a:noAutofit/>
          </a:bodyPr>
          <a:lstStyle/>
          <a:p>
            <a:pPr algn="just">
              <a:lnSpc>
                <a:spcPct val="150000"/>
              </a:lnSpc>
              <a:spcBef>
                <a:spcPts val="0"/>
              </a:spcBef>
              <a:buNone/>
            </a:pPr>
            <a:r>
              <a:rPr lang="en-US" sz="3200" b="1" i="1" dirty="0">
                <a:latin typeface="Times New Roman" pitchFamily="18" charset="0"/>
                <a:cs typeface="Times New Roman" pitchFamily="18" charset="0"/>
              </a:rPr>
              <a:t> </a:t>
            </a:r>
            <a:r>
              <a:rPr lang="en-US" sz="3200" dirty="0">
                <a:latin typeface="Times New Roman" pitchFamily="18" charset="0"/>
                <a:cs typeface="Times New Roman" pitchFamily="18" charset="0"/>
              </a:rPr>
              <a:t> else{</a:t>
            </a:r>
          </a:p>
          <a:p>
            <a:pPr algn="just">
              <a:lnSpc>
                <a:spcPct val="150000"/>
              </a:lnSpc>
              <a:spcBef>
                <a:spcPts val="0"/>
              </a:spcBef>
              <a:buNone/>
            </a:pPr>
            <a:r>
              <a:rPr lang="en-US" b="1" i="1" dirty="0" smtClean="0">
                <a:latin typeface="Times New Roman" pitchFamily="18" charset="0"/>
                <a:cs typeface="Times New Roman" pitchFamily="18" charset="0"/>
              </a:rPr>
              <a:t>//</a:t>
            </a:r>
            <a:r>
              <a:rPr lang="en-US" b="1" i="1" dirty="0">
                <a:latin typeface="Times New Roman" pitchFamily="18" charset="0"/>
                <a:cs typeface="Times New Roman" pitchFamily="18" charset="0"/>
              </a:rPr>
              <a:t>Print the value of </a:t>
            </a:r>
            <a:r>
              <a:rPr lang="en-US" b="1" i="1" dirty="0" err="1">
                <a:latin typeface="Times New Roman" pitchFamily="18" charset="0"/>
                <a:cs typeface="Times New Roman" pitchFamily="18" charset="0"/>
              </a:rPr>
              <a:t>i</a:t>
            </a:r>
            <a:r>
              <a:rPr lang="en-US" b="1" i="1" dirty="0">
                <a:latin typeface="Times New Roman" pitchFamily="18" charset="0"/>
                <a:cs typeface="Times New Roman" pitchFamily="18" charset="0"/>
              </a:rPr>
              <a:t> at each iteration </a:t>
            </a:r>
          </a:p>
          <a:p>
            <a:pPr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a:t>
            </a:r>
            <a:r>
              <a:rPr lang="en-US" dirty="0">
                <a:latin typeface="Times New Roman" pitchFamily="18" charset="0"/>
                <a:cs typeface="Times New Roman" pitchFamily="18" charset="0"/>
              </a:rPr>
              <a:t>(" " +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p>
          <a:p>
            <a:pPr algn="just">
              <a:lnSpc>
                <a:spcPct val="150000"/>
              </a:lnSpc>
              <a:spcBef>
                <a:spcPts val="0"/>
              </a:spcBef>
              <a:buNone/>
            </a:pPr>
            <a:r>
              <a:rPr lang="en-US" dirty="0">
                <a:latin typeface="Times New Roman" pitchFamily="18" charset="0"/>
                <a:cs typeface="Times New Roman" pitchFamily="18" charset="0"/>
              </a:rPr>
              <a:t>    } //End of else()</a:t>
            </a:r>
          </a:p>
          <a:p>
            <a:pPr algn="just">
              <a:lnSpc>
                <a:spcPct val="150000"/>
              </a:lnSpc>
              <a:spcBef>
                <a:spcPts val="0"/>
              </a:spcBef>
              <a:buNone/>
            </a:pPr>
            <a:r>
              <a:rPr lang="en-US" dirty="0">
                <a:latin typeface="Times New Roman" pitchFamily="18" charset="0"/>
                <a:cs typeface="Times New Roman" pitchFamily="18" charset="0"/>
              </a:rPr>
              <a:t>   }//End of for loop</a:t>
            </a:r>
          </a:p>
          <a:p>
            <a:pPr algn="just">
              <a:lnSpc>
                <a:spcPct val="150000"/>
              </a:lnSpc>
              <a:spcBef>
                <a:spcPts val="0"/>
              </a:spcBef>
              <a:buNone/>
            </a:pPr>
            <a:r>
              <a:rPr lang="en-US" dirty="0">
                <a:latin typeface="Times New Roman" pitchFamily="18" charset="0"/>
                <a:cs typeface="Times New Roman" pitchFamily="18" charset="0"/>
              </a:rPr>
              <a:t>   } //End of main ()</a:t>
            </a:r>
          </a:p>
          <a:p>
            <a:pPr algn="just">
              <a:lnSpc>
                <a:spcPct val="150000"/>
              </a:lnSpc>
              <a:spcBef>
                <a:spcPts val="0"/>
              </a:spcBef>
              <a:buNone/>
            </a:pPr>
            <a:r>
              <a:rPr lang="en-US" dirty="0">
                <a:latin typeface="Times New Roman" pitchFamily="18" charset="0"/>
                <a:cs typeface="Times New Roman" pitchFamily="18" charset="0"/>
              </a:rPr>
              <a:t>} //End of class</a:t>
            </a:r>
          </a:p>
          <a:p>
            <a:pPr algn="just">
              <a:lnSpc>
                <a:spcPct val="150000"/>
              </a:lnSpc>
              <a:spcBef>
                <a:spcPts val="0"/>
              </a:spcBef>
              <a:buNone/>
            </a:pPr>
            <a:endParaRPr lang="en-US" dirty="0">
              <a:latin typeface="Times New Roman" pitchFamily="18" charset="0"/>
              <a:cs typeface="Times New Roman" pitchFamily="18" charset="0"/>
            </a:endParaRPr>
          </a:p>
          <a:p>
            <a:pPr marL="0" indent="0" algn="just">
              <a:lnSpc>
                <a:spcPct val="150000"/>
              </a:lnSpc>
              <a:spcBef>
                <a:spcPts val="0"/>
              </a:spcBef>
              <a:buNone/>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marL="0" indent="0" algn="just">
              <a:lnSpc>
                <a:spcPct val="150000"/>
              </a:lnSpc>
              <a:spcBef>
                <a:spcPts val="0"/>
              </a:spcBef>
              <a:buNone/>
            </a:pP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a:latin typeface="Times New Roman" pitchFamily="18" charset="0"/>
              <a:cs typeface="Times New Roman" pitchFamily="18" charset="0"/>
            </a:endParaRPr>
          </a:p>
          <a:p>
            <a:pPr algn="just">
              <a:lnSpc>
                <a:spcPct val="150000"/>
              </a:lnSpc>
              <a:spcBef>
                <a:spcPts val="0"/>
              </a:spcBef>
              <a:buNone/>
            </a:pPr>
            <a:r>
              <a:rPr lang="en-US"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203</a:t>
            </a:fld>
            <a:endParaRPr lang="en-US"/>
          </a:p>
        </p:txBody>
      </p:sp>
    </p:spTree>
    <p:extLst>
      <p:ext uri="{BB962C8B-B14F-4D97-AF65-F5344CB8AC3E}">
        <p14:creationId xmlns:p14="http://schemas.microsoft.com/office/powerpoint/2010/main" val="387419552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49942"/>
          </a:xfrm>
        </p:spPr>
        <p:txBody>
          <a:bodyPr>
            <a:noAutofit/>
          </a:bodyPr>
          <a:lstStyle/>
          <a:p>
            <a:pPr algn="ctr">
              <a:spcBef>
                <a:spcPts val="0"/>
              </a:spcBef>
            </a:pPr>
            <a:r>
              <a:rPr lang="en-US" sz="2800" b="1" dirty="0" smtClean="0">
                <a:latin typeface="Times New Roman" pitchFamily="18" charset="0"/>
                <a:cs typeface="Times New Roman" pitchFamily="18" charset="0"/>
              </a:rPr>
              <a:t>Example 1-------</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30630" y="449942"/>
            <a:ext cx="12061370" cy="6408057"/>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dirty="0">
                <a:solidFill>
                  <a:srgbClr val="0000FF"/>
                </a:solidFill>
                <a:latin typeface="Times New Roman" pitchFamily="18" charset="0"/>
                <a:cs typeface="Times New Roman" pitchFamily="18" charset="0"/>
              </a:rPr>
              <a:t>break statement </a:t>
            </a:r>
            <a:r>
              <a:rPr lang="en-US" dirty="0">
                <a:latin typeface="Times New Roman" pitchFamily="18" charset="0"/>
                <a:cs typeface="Times New Roman" pitchFamily="18" charset="0"/>
              </a:rPr>
              <a:t>can be used with any of Java's loops, including intentionally infinite loops. </a:t>
            </a:r>
          </a:p>
          <a:p>
            <a:pPr algn="just">
              <a:lnSpc>
                <a:spcPct val="150000"/>
              </a:lnSpc>
              <a:spcBef>
                <a:spcPts val="0"/>
              </a:spcBef>
              <a:buFont typeface="Wingdings" pitchFamily="2" charset="2"/>
              <a:buChar char="Ø"/>
            </a:pPr>
            <a:r>
              <a:rPr lang="en-US" dirty="0" smtClean="0">
                <a:latin typeface="Times New Roman" pitchFamily="18" charset="0"/>
                <a:cs typeface="Times New Roman" pitchFamily="18" charset="0"/>
              </a:rPr>
              <a:t>Write </a:t>
            </a:r>
            <a:r>
              <a:rPr lang="en-US" dirty="0">
                <a:latin typeface="Times New Roman" pitchFamily="18" charset="0"/>
                <a:cs typeface="Times New Roman" pitchFamily="18" charset="0"/>
              </a:rPr>
              <a:t>Java program to print the value of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starting from 100 to down and exits the loop when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==80. Use the break statement with while---loop:</a:t>
            </a:r>
          </a:p>
          <a:p>
            <a:pPr algn="just">
              <a:lnSpc>
                <a:spcPct val="150000"/>
              </a:lnSpc>
              <a:spcBef>
                <a:spcPts val="0"/>
              </a:spcBef>
              <a:buNone/>
            </a:pPr>
            <a:r>
              <a:rPr lang="en-US" dirty="0">
                <a:latin typeface="Times New Roman" pitchFamily="18" charset="0"/>
                <a:cs typeface="Times New Roman" pitchFamily="18" charset="0"/>
              </a:rPr>
              <a:t>public class BreakLoop2 {</a:t>
            </a:r>
          </a:p>
          <a:p>
            <a:pPr algn="just">
              <a:lnSpc>
                <a:spcPct val="150000"/>
              </a:lnSpc>
              <a:spcBef>
                <a:spcPts val="0"/>
              </a:spcBef>
              <a:buNone/>
            </a:pPr>
            <a:r>
              <a:rPr lang="en-US" dirty="0">
                <a:latin typeface="Times New Roman" pitchFamily="18" charset="0"/>
                <a:cs typeface="Times New Roman" pitchFamily="18" charset="0"/>
              </a:rPr>
              <a:t>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p>
          <a:p>
            <a:pPr algn="just">
              <a:lnSpc>
                <a:spcPct val="150000"/>
              </a:lnSpc>
              <a:spcBef>
                <a:spcPts val="0"/>
              </a:spcBef>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algn="just">
              <a:lnSpc>
                <a:spcPct val="150000"/>
              </a:lnSpc>
              <a:spcBef>
                <a:spcPts val="0"/>
              </a:spcBef>
              <a:buNone/>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=100; </a:t>
            </a:r>
          </a:p>
          <a:p>
            <a:pPr algn="just">
              <a:lnSpc>
                <a:spcPct val="150000"/>
              </a:lnSpc>
              <a:spcBef>
                <a:spcPts val="0"/>
              </a:spcBef>
              <a:buNone/>
            </a:pPr>
            <a:r>
              <a:rPr lang="en-US" dirty="0">
                <a:latin typeface="Times New Roman" pitchFamily="18" charset="0"/>
                <a:cs typeface="Times New Roman" pitchFamily="18" charset="0"/>
              </a:rPr>
              <a:t>//While Loop to count the number until the </a:t>
            </a:r>
            <a:r>
              <a:rPr lang="en-US" dirty="0" smtClean="0">
                <a:latin typeface="Times New Roman" pitchFamily="18" charset="0"/>
                <a:cs typeface="Times New Roman" pitchFamily="18" charset="0"/>
              </a:rPr>
              <a:t>condition is </a:t>
            </a:r>
            <a:r>
              <a:rPr lang="en-US" dirty="0">
                <a:latin typeface="Times New Roman" pitchFamily="18" charset="0"/>
                <a:cs typeface="Times New Roman" pitchFamily="18" charset="0"/>
              </a:rPr>
              <a:t>evaluated to true</a:t>
            </a:r>
          </a:p>
          <a:p>
            <a:pPr algn="just">
              <a:lnSpc>
                <a:spcPct val="150000"/>
              </a:lnSpc>
              <a:spcBef>
                <a:spcPts val="0"/>
              </a:spcBef>
              <a:buNone/>
            </a:pPr>
            <a:r>
              <a:rPr lang="en-US" dirty="0">
                <a:latin typeface="Times New Roman" pitchFamily="18" charset="0"/>
                <a:cs typeface="Times New Roman" pitchFamily="18" charset="0"/>
              </a:rPr>
              <a:t>while(</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&gt;1) {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204</a:t>
            </a:fld>
            <a:endParaRPr lang="en-US"/>
          </a:p>
        </p:txBody>
      </p:sp>
    </p:spTree>
    <p:extLst>
      <p:ext uri="{BB962C8B-B14F-4D97-AF65-F5344CB8AC3E}">
        <p14:creationId xmlns:p14="http://schemas.microsoft.com/office/powerpoint/2010/main" val="9334705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33829"/>
          </a:xfrm>
        </p:spPr>
        <p:txBody>
          <a:bodyPr>
            <a:noAutofit/>
          </a:bodyPr>
          <a:lstStyle/>
          <a:p>
            <a:pPr algn="ctr">
              <a:spcBef>
                <a:spcPts val="0"/>
              </a:spcBef>
            </a:pPr>
            <a:r>
              <a:rPr lang="en-US" sz="2800" b="1" dirty="0" smtClean="0">
                <a:latin typeface="Times New Roman" pitchFamily="18" charset="0"/>
                <a:cs typeface="Times New Roman" pitchFamily="18" charset="0"/>
              </a:rPr>
              <a:t>Example 1-------</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30630" y="232230"/>
            <a:ext cx="12061370" cy="6625770"/>
          </a:xfrm>
        </p:spPr>
        <p:txBody>
          <a:bodyPr>
            <a:noAutofit/>
          </a:bodyPr>
          <a:lstStyle/>
          <a:p>
            <a:pPr algn="just">
              <a:lnSpc>
                <a:spcPct val="150000"/>
              </a:lnSpc>
              <a:spcBef>
                <a:spcPts val="0"/>
              </a:spcBef>
              <a:buNone/>
            </a:pPr>
            <a:r>
              <a:rPr lang="en-US" sz="2400" dirty="0">
                <a:latin typeface="Times New Roman" pitchFamily="18" charset="0"/>
                <a:cs typeface="Times New Roman" pitchFamily="18" charset="0"/>
              </a:rPr>
              <a:t>//Terminate the loop if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==80</a:t>
            </a:r>
          </a:p>
          <a:p>
            <a:pPr algn="just">
              <a:lnSpc>
                <a:spcPct val="150000"/>
              </a:lnSpc>
              <a:spcBef>
                <a:spcPts val="0"/>
              </a:spcBef>
              <a:buNone/>
            </a:pPr>
            <a:r>
              <a:rPr lang="en-US" sz="2400" dirty="0">
                <a:latin typeface="Times New Roman" pitchFamily="18" charset="0"/>
                <a:cs typeface="Times New Roman" pitchFamily="18" charset="0"/>
              </a:rPr>
              <a:t> if(</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==80){</a:t>
            </a:r>
          </a:p>
          <a:p>
            <a:pPr algn="just">
              <a:lnSpc>
                <a:spcPct val="150000"/>
              </a:lnSpc>
              <a:spcBef>
                <a:spcPts val="0"/>
              </a:spcBef>
              <a:buNone/>
            </a:pPr>
            <a:r>
              <a:rPr lang="en-US" sz="2400" dirty="0">
                <a:latin typeface="Times New Roman" pitchFamily="18" charset="0"/>
                <a:cs typeface="Times New Roman" pitchFamily="18" charset="0"/>
              </a:rPr>
              <a:t>     break;</a:t>
            </a:r>
          </a:p>
          <a:p>
            <a:pPr algn="just">
              <a:lnSpc>
                <a:spcPct val="150000"/>
              </a:lnSpc>
              <a:spcBef>
                <a:spcPts val="0"/>
              </a:spcBef>
              <a:buNone/>
            </a:pPr>
            <a:r>
              <a:rPr lang="en-US" sz="2400" dirty="0">
                <a:latin typeface="Times New Roman" pitchFamily="18" charset="0"/>
                <a:cs typeface="Times New Roman" pitchFamily="18" charset="0"/>
              </a:rPr>
              <a:t> }//End of break </a:t>
            </a:r>
            <a:endParaRPr lang="en-US" sz="2400" dirty="0" smtClean="0">
              <a:latin typeface="Times New Roman" pitchFamily="18" charset="0"/>
              <a:cs typeface="Times New Roman" pitchFamily="18" charset="0"/>
            </a:endParaRPr>
          </a:p>
          <a:p>
            <a:pPr algn="just">
              <a:lnSpc>
                <a:spcPct val="150000"/>
              </a:lnSpc>
              <a:spcBef>
                <a:spcPts val="0"/>
              </a:spcBef>
              <a:buNone/>
            </a:pPr>
            <a:r>
              <a:rPr lang="en-US" sz="2400" dirty="0">
                <a:latin typeface="Times New Roman" pitchFamily="18" charset="0"/>
                <a:cs typeface="Times New Roman" pitchFamily="18" charset="0"/>
              </a:rPr>
              <a:t>else{</a:t>
            </a:r>
          </a:p>
          <a:p>
            <a:pPr algn="just">
              <a:lnSpc>
                <a:spcPct val="150000"/>
              </a:lnSpc>
              <a:spcBef>
                <a:spcPts val="0"/>
              </a:spcBef>
              <a:buNone/>
            </a:pPr>
            <a:r>
              <a:rPr lang="en-US" sz="2400" dirty="0">
                <a:latin typeface="Times New Roman" pitchFamily="18" charset="0"/>
                <a:cs typeface="Times New Roman" pitchFamily="18" charset="0"/>
              </a:rPr>
              <a:t> //Print the Value of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and increment the value of </a:t>
            </a:r>
            <a:r>
              <a:rPr lang="en-US" sz="2400" dirty="0" err="1">
                <a:latin typeface="Times New Roman" pitchFamily="18" charset="0"/>
                <a:cs typeface="Times New Roman" pitchFamily="18" charset="0"/>
              </a:rPr>
              <a:t>i</a:t>
            </a:r>
            <a:endParaRPr lang="en-US" sz="2400" dirty="0">
              <a:latin typeface="Times New Roman" pitchFamily="18" charset="0"/>
              <a:cs typeface="Times New Roman" pitchFamily="18" charset="0"/>
            </a:endParaRPr>
          </a:p>
          <a:p>
            <a:pPr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System.out.printf</a:t>
            </a:r>
            <a:r>
              <a:rPr lang="en-US" sz="2400" dirty="0">
                <a:latin typeface="Times New Roman" pitchFamily="18" charset="0"/>
                <a:cs typeface="Times New Roman" pitchFamily="18" charset="0"/>
              </a:rPr>
              <a:t>("%4d",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p>
          <a:p>
            <a:pPr algn="just">
              <a:lnSpc>
                <a:spcPct val="150000"/>
              </a:lnSpc>
              <a:spcBef>
                <a:spcPts val="0"/>
              </a:spcBef>
              <a:buNone/>
            </a:pPr>
            <a:r>
              <a:rPr lang="en-US" sz="2400" dirty="0">
                <a:latin typeface="Times New Roman" pitchFamily="18" charset="0"/>
                <a:cs typeface="Times New Roman" pitchFamily="18" charset="0"/>
              </a:rPr>
              <a:t> }//End of </a:t>
            </a:r>
            <a:r>
              <a:rPr lang="en-US" sz="2400" dirty="0" smtClean="0">
                <a:latin typeface="Times New Roman" pitchFamily="18" charset="0"/>
                <a:cs typeface="Times New Roman" pitchFamily="18" charset="0"/>
              </a:rPr>
              <a:t>else</a:t>
            </a:r>
            <a:endParaRPr lang="en-US" sz="2400" dirty="0">
              <a:latin typeface="Times New Roman" pitchFamily="18" charset="0"/>
              <a:cs typeface="Times New Roman" pitchFamily="18" charset="0"/>
            </a:endParaRPr>
          </a:p>
          <a:p>
            <a:pPr algn="just">
              <a:lnSpc>
                <a:spcPct val="150000"/>
              </a:lnSpc>
              <a:spcBef>
                <a:spcPts val="0"/>
              </a:spcBef>
              <a:buNone/>
            </a:pPr>
            <a:r>
              <a:rPr lang="en-US" sz="2400" dirty="0">
                <a:latin typeface="Times New Roman" pitchFamily="18" charset="0"/>
                <a:cs typeface="Times New Roman" pitchFamily="18" charset="0"/>
              </a:rPr>
              <a:t>    }//End of </a:t>
            </a:r>
            <a:r>
              <a:rPr lang="en-US" sz="2400" dirty="0" smtClean="0">
                <a:latin typeface="Times New Roman" pitchFamily="18" charset="0"/>
                <a:cs typeface="Times New Roman" pitchFamily="18" charset="0"/>
              </a:rPr>
              <a:t>for----loop</a:t>
            </a:r>
            <a:endParaRPr lang="en-US" sz="2400" dirty="0">
              <a:latin typeface="Times New Roman" pitchFamily="18" charset="0"/>
              <a:cs typeface="Times New Roman" pitchFamily="18" charset="0"/>
            </a:endParaRPr>
          </a:p>
          <a:p>
            <a:pPr algn="just">
              <a:lnSpc>
                <a:spcPct val="150000"/>
              </a:lnSpc>
              <a:spcBef>
                <a:spcPts val="0"/>
              </a:spcBef>
              <a:buNone/>
            </a:pPr>
            <a:r>
              <a:rPr lang="en-US" sz="2400" dirty="0">
                <a:latin typeface="Times New Roman" pitchFamily="18" charset="0"/>
                <a:cs typeface="Times New Roman" pitchFamily="18" charset="0"/>
              </a:rPr>
              <a:t>}//End of </a:t>
            </a:r>
            <a:r>
              <a:rPr lang="en-US" sz="2400" dirty="0" smtClean="0">
                <a:latin typeface="Times New Roman" pitchFamily="18" charset="0"/>
                <a:cs typeface="Times New Roman" pitchFamily="18" charset="0"/>
              </a:rPr>
              <a:t>main ()</a:t>
            </a:r>
            <a:endParaRPr lang="en-US" sz="2400" dirty="0">
              <a:latin typeface="Times New Roman" pitchFamily="18" charset="0"/>
              <a:cs typeface="Times New Roman" pitchFamily="18" charset="0"/>
            </a:endParaRPr>
          </a:p>
          <a:p>
            <a:pPr algn="just">
              <a:lnSpc>
                <a:spcPct val="150000"/>
              </a:lnSpc>
              <a:spcBef>
                <a:spcPts val="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}//End of class </a:t>
            </a:r>
            <a:endParaRPr lang="en-US" sz="2400" dirty="0">
              <a:latin typeface="Times New Roman" pitchFamily="18" charset="0"/>
              <a:cs typeface="Times New Roman" pitchFamily="18" charset="0"/>
            </a:endParaRPr>
          </a:p>
          <a:p>
            <a:pPr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205</a:t>
            </a:fld>
            <a:endParaRPr lang="en-US"/>
          </a:p>
        </p:txBody>
      </p:sp>
      <p:sp>
        <p:nvSpPr>
          <p:cNvPr id="5" name="TextBox 4"/>
          <p:cNvSpPr txBox="1"/>
          <p:nvPr/>
        </p:nvSpPr>
        <p:spPr>
          <a:xfrm>
            <a:off x="5428343" y="4151086"/>
            <a:ext cx="6763657" cy="2677656"/>
          </a:xfrm>
          <a:prstGeom prst="rect">
            <a:avLst/>
          </a:prstGeom>
          <a:noFill/>
        </p:spPr>
        <p:txBody>
          <a:bodyPr wrap="square" rtlCol="0">
            <a:spAutoFit/>
          </a:bodyPr>
          <a:lstStyle/>
          <a:p>
            <a:pPr algn="just">
              <a:lnSpc>
                <a:spcPct val="150000"/>
              </a:lnSpc>
              <a:spcBef>
                <a:spcPts val="0"/>
              </a:spcBef>
              <a:buFont typeface="Wingdings" pitchFamily="2" charset="2"/>
              <a:buChar char="Ø"/>
            </a:pPr>
            <a:r>
              <a:rPr lang="en-US" sz="2400" b="1" dirty="0">
                <a:latin typeface="Times New Roman" pitchFamily="18" charset="0"/>
                <a:cs typeface="Times New Roman" pitchFamily="18" charset="0"/>
              </a:rPr>
              <a:t>Note</a:t>
            </a:r>
            <a:r>
              <a:rPr lang="en-US" sz="2400" dirty="0">
                <a:latin typeface="Times New Roman" pitchFamily="18" charset="0"/>
                <a:cs typeface="Times New Roman" pitchFamily="18" charset="0"/>
              </a:rPr>
              <a:t>: When we use the </a:t>
            </a:r>
            <a:r>
              <a:rPr lang="en-US" sz="2400" b="1" dirty="0">
                <a:latin typeface="Times New Roman" pitchFamily="18" charset="0"/>
                <a:cs typeface="Times New Roman" pitchFamily="18" charset="0"/>
              </a:rPr>
              <a:t>break inside a set of </a:t>
            </a:r>
            <a:r>
              <a:rPr lang="en-US" sz="2400" b="1" dirty="0">
                <a:solidFill>
                  <a:srgbClr val="FF0000"/>
                </a:solidFill>
                <a:latin typeface="Times New Roman" pitchFamily="18" charset="0"/>
                <a:cs typeface="Times New Roman" pitchFamily="18" charset="0"/>
              </a:rPr>
              <a:t>nested loops</a:t>
            </a:r>
            <a:r>
              <a:rPr lang="en-US" sz="2400" dirty="0">
                <a:latin typeface="Times New Roman" pitchFamily="18" charset="0"/>
                <a:cs typeface="Times New Roman" pitchFamily="18" charset="0"/>
              </a:rPr>
              <a:t>, the </a:t>
            </a:r>
            <a:r>
              <a:rPr lang="en-US" sz="2400" b="1" dirty="0">
                <a:solidFill>
                  <a:srgbClr val="FF0000"/>
                </a:solidFill>
                <a:latin typeface="Times New Roman" pitchFamily="18" charset="0"/>
                <a:cs typeface="Times New Roman" pitchFamily="18" charset="0"/>
              </a:rPr>
              <a:t>break statement </a:t>
            </a:r>
            <a:r>
              <a:rPr lang="en-US" sz="2400" dirty="0">
                <a:latin typeface="Times New Roman" pitchFamily="18" charset="0"/>
                <a:cs typeface="Times New Roman" pitchFamily="18" charset="0"/>
              </a:rPr>
              <a:t>will only </a:t>
            </a:r>
            <a:r>
              <a:rPr lang="en-US" sz="2400" b="1" dirty="0">
                <a:solidFill>
                  <a:srgbClr val="0000FF"/>
                </a:solidFill>
                <a:latin typeface="Times New Roman" pitchFamily="18" charset="0"/>
                <a:cs typeface="Times New Roman" pitchFamily="18" charset="0"/>
              </a:rPr>
              <a:t>break out of the innermost loop</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lnSpc>
                <a:spcPct val="150000"/>
              </a:lnSpc>
              <a:spcBef>
                <a:spcPts val="0"/>
              </a:spcBef>
              <a:buNone/>
            </a:pPr>
            <a:r>
              <a:rPr lang="en-US" sz="2400" dirty="0">
                <a:latin typeface="Times New Roman" pitchFamily="18" charset="0"/>
                <a:cs typeface="Times New Roman" pitchFamily="18" charset="0"/>
              </a:rPr>
              <a:t> </a:t>
            </a:r>
          </a:p>
          <a:p>
            <a:endParaRPr lang="en-GB" sz="2400" dirty="0"/>
          </a:p>
        </p:txBody>
      </p:sp>
      <p:sp>
        <p:nvSpPr>
          <p:cNvPr id="7" name="Down Arrow 6"/>
          <p:cNvSpPr/>
          <p:nvPr/>
        </p:nvSpPr>
        <p:spPr>
          <a:xfrm>
            <a:off x="4673600" y="4383314"/>
            <a:ext cx="116114" cy="24746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901565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r>
              <a:rPr lang="en-US" sz="3200" b="1" dirty="0">
                <a:latin typeface="Times New Roman" pitchFamily="18" charset="0"/>
                <a:cs typeface="Times New Roman" pitchFamily="18" charset="0"/>
              </a:rPr>
              <a:t>Activity</a:t>
            </a:r>
          </a:p>
        </p:txBody>
      </p:sp>
      <p:sp>
        <p:nvSpPr>
          <p:cNvPr id="3" name="Content Placeholder 2"/>
          <p:cNvSpPr>
            <a:spLocks noGrp="1"/>
          </p:cNvSpPr>
          <p:nvPr>
            <p:ph idx="1"/>
          </p:nvPr>
        </p:nvSpPr>
        <p:spPr>
          <a:xfrm>
            <a:off x="130629" y="457200"/>
            <a:ext cx="11901714" cy="6400800"/>
          </a:xfrm>
        </p:spPr>
        <p:txBody>
          <a:bodyPr>
            <a:normAutofit/>
          </a:bodyPr>
          <a:lstStyle/>
          <a:p>
            <a:pPr marL="514350" indent="-514350" algn="just">
              <a:lnSpc>
                <a:spcPct val="150000"/>
              </a:lnSpc>
              <a:spcBef>
                <a:spcPts val="0"/>
              </a:spcBef>
              <a:buAutoNum type="arabicPeriod"/>
            </a:pPr>
            <a:r>
              <a:rPr lang="en-US" dirty="0" smtClean="0">
                <a:latin typeface="Times New Roman" panose="02020603050405020304" pitchFamily="18" charset="0"/>
                <a:cs typeface="Times New Roman" pitchFamily="18" charset="0"/>
              </a:rPr>
              <a:t>Use </a:t>
            </a:r>
            <a:r>
              <a:rPr lang="en-US" b="1" dirty="0" smtClean="0">
                <a:solidFill>
                  <a:srgbClr val="0000FF"/>
                </a:solidFill>
                <a:latin typeface="Times New Roman" pitchFamily="18" charset="0"/>
                <a:cs typeface="Times New Roman" pitchFamily="18" charset="0"/>
              </a:rPr>
              <a:t>break statement with while---loop </a:t>
            </a:r>
            <a:r>
              <a:rPr lang="en-US" dirty="0" smtClean="0">
                <a:latin typeface="Times New Roman" pitchFamily="18" charset="0"/>
                <a:cs typeface="Times New Roman" pitchFamily="18" charset="0"/>
              </a:rPr>
              <a:t>and write Java program to calculate Sum of any positive integers &lt;=20. The program terminates the loop when (sum&gt;=100) and displays the number of positive integers counted and its sum.</a:t>
            </a:r>
          </a:p>
          <a:p>
            <a:pPr marL="514350" indent="-514350" algn="just">
              <a:lnSpc>
                <a:spcPct val="150000"/>
              </a:lnSpc>
              <a:spcBef>
                <a:spcPts val="0"/>
              </a:spcBef>
              <a:buAutoNum type="arabicPeriod"/>
            </a:pPr>
            <a:r>
              <a:rPr lang="en-US" dirty="0" smtClean="0">
                <a:latin typeface="Times New Roman" pitchFamily="18" charset="0"/>
                <a:cs typeface="Times New Roman" pitchFamily="18" charset="0"/>
              </a:rPr>
              <a:t>Use break statement with </a:t>
            </a:r>
            <a:r>
              <a:rPr lang="en-US" b="1" dirty="0" smtClean="0">
                <a:latin typeface="Times New Roman" pitchFamily="18" charset="0"/>
                <a:cs typeface="Times New Roman" pitchFamily="18" charset="0"/>
              </a:rPr>
              <a:t>do------while Loop </a:t>
            </a:r>
            <a:r>
              <a:rPr lang="en-US" dirty="0" smtClean="0">
                <a:latin typeface="Times New Roman" pitchFamily="18" charset="0"/>
                <a:cs typeface="Times New Roman" pitchFamily="18" charset="0"/>
              </a:rPr>
              <a:t>and write java program to calculate the sum of the first 10 positive even numbers. The loop terminates if(sum&gt;=30) .</a:t>
            </a:r>
          </a:p>
          <a:p>
            <a:pPr marL="514350" indent="-514350" algn="just">
              <a:lnSpc>
                <a:spcPct val="150000"/>
              </a:lnSpc>
              <a:spcBef>
                <a:spcPts val="0"/>
              </a:spcBef>
              <a:buAutoNum type="arabicPeriod"/>
            </a:pPr>
            <a:r>
              <a:rPr lang="en-US" dirty="0" smtClean="0">
                <a:latin typeface="Times New Roman" pitchFamily="18" charset="0"/>
                <a:cs typeface="Times New Roman" pitchFamily="18" charset="0"/>
              </a:rPr>
              <a:t>Write Java program to print multiplication table and asterisk printed diagonally as follows in the next slide. Use nested for----loop for your program: </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66784D-B41B-4171-9A0F-7BF6ABA41897}" type="slidenum">
              <a:rPr lang="en-US" smtClean="0"/>
              <a:pPr/>
              <a:t>206</a:t>
            </a:fld>
            <a:endParaRPr lang="en-US"/>
          </a:p>
        </p:txBody>
      </p:sp>
    </p:spTree>
    <p:extLst>
      <p:ext uri="{BB962C8B-B14F-4D97-AF65-F5344CB8AC3E}">
        <p14:creationId xmlns:p14="http://schemas.microsoft.com/office/powerpoint/2010/main" val="98236867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533400"/>
            <a:ext cx="8686800" cy="6172200"/>
          </a:xfrm>
        </p:spPr>
        <p:txBody>
          <a:bodyPr>
            <a:normAutofit/>
          </a:bodyPr>
          <a:lstStyle/>
          <a:p>
            <a:pPr lvl="1">
              <a:buNone/>
            </a:pP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207</a:t>
            </a:fld>
            <a:endParaRPr lang="en-US"/>
          </a:p>
        </p:txBody>
      </p:sp>
      <p:pic>
        <p:nvPicPr>
          <p:cNvPr id="5" name="Picture 2"/>
          <p:cNvPicPr>
            <a:picLocks noChangeAspect="1" noChangeArrowheads="1"/>
          </p:cNvPicPr>
          <p:nvPr/>
        </p:nvPicPr>
        <p:blipFill>
          <a:blip r:embed="rId2"/>
          <a:srcRect/>
          <a:stretch>
            <a:fillRect/>
          </a:stretch>
        </p:blipFill>
        <p:spPr bwMode="auto">
          <a:xfrm>
            <a:off x="3276600" y="304801"/>
            <a:ext cx="5486400" cy="28860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429001" y="3881438"/>
            <a:ext cx="3601273" cy="2976562"/>
          </a:xfrm>
          <a:prstGeom prst="rect">
            <a:avLst/>
          </a:prstGeom>
          <a:noFill/>
          <a:ln w="9525">
            <a:noFill/>
            <a:miter lim="800000"/>
            <a:headEnd/>
            <a:tailEnd/>
          </a:ln>
          <a:effectLst/>
        </p:spPr>
      </p:pic>
      <p:sp>
        <p:nvSpPr>
          <p:cNvPr id="7" name="TextBox 6"/>
          <p:cNvSpPr txBox="1"/>
          <p:nvPr/>
        </p:nvSpPr>
        <p:spPr>
          <a:xfrm>
            <a:off x="1752600" y="609600"/>
            <a:ext cx="838200" cy="523220"/>
          </a:xfrm>
          <a:prstGeom prst="rect">
            <a:avLst/>
          </a:prstGeom>
          <a:noFill/>
        </p:spPr>
        <p:txBody>
          <a:bodyPr wrap="square" rtlCol="0">
            <a:spAutoFit/>
          </a:bodyPr>
          <a:lstStyle/>
          <a:p>
            <a:r>
              <a:rPr lang="en-US" sz="2800" dirty="0">
                <a:latin typeface="Times New Roman" pitchFamily="18" charset="0"/>
                <a:cs typeface="Times New Roman" pitchFamily="18" charset="0"/>
              </a:rPr>
              <a:t>A)</a:t>
            </a:r>
          </a:p>
        </p:txBody>
      </p:sp>
      <p:sp>
        <p:nvSpPr>
          <p:cNvPr id="8" name="TextBox 7"/>
          <p:cNvSpPr txBox="1"/>
          <p:nvPr/>
        </p:nvSpPr>
        <p:spPr>
          <a:xfrm>
            <a:off x="1752600" y="4267200"/>
            <a:ext cx="838200" cy="523220"/>
          </a:xfrm>
          <a:prstGeom prst="rect">
            <a:avLst/>
          </a:prstGeom>
          <a:noFill/>
        </p:spPr>
        <p:txBody>
          <a:bodyPr wrap="square" rtlCol="0">
            <a:spAutoFit/>
          </a:bodyPr>
          <a:lstStyle/>
          <a:p>
            <a:r>
              <a:rPr lang="en-US" sz="2800" dirty="0">
                <a:latin typeface="Times New Roman" pitchFamily="18" charset="0"/>
                <a:cs typeface="Times New Roman" pitchFamily="18" charset="0"/>
              </a:rPr>
              <a:t>B)</a:t>
            </a:r>
          </a:p>
        </p:txBody>
      </p:sp>
    </p:spTree>
    <p:extLst>
      <p:ext uri="{BB962C8B-B14F-4D97-AF65-F5344CB8AC3E}">
        <p14:creationId xmlns:p14="http://schemas.microsoft.com/office/powerpoint/2010/main" val="70518129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r>
              <a:rPr lang="en-US" sz="2800" b="1" dirty="0">
                <a:solidFill>
                  <a:srgbClr val="FF0000"/>
                </a:solidFill>
                <a:latin typeface="Times New Roman" pitchFamily="18" charset="0"/>
                <a:cs typeface="Times New Roman" pitchFamily="18" charset="0"/>
              </a:rPr>
              <a:t>B. Using break as a </a:t>
            </a:r>
            <a:r>
              <a:rPr lang="en-US" sz="2800" b="1" dirty="0" smtClean="0">
                <a:solidFill>
                  <a:srgbClr val="FF0000"/>
                </a:solidFill>
                <a:latin typeface="Times New Roman" pitchFamily="18" charset="0"/>
                <a:cs typeface="Times New Roman" pitchFamily="18" charset="0"/>
              </a:rPr>
              <a:t>form </a:t>
            </a:r>
            <a:r>
              <a:rPr lang="en-US" sz="2800" b="1" dirty="0">
                <a:solidFill>
                  <a:srgbClr val="FF0000"/>
                </a:solidFill>
                <a:latin typeface="Times New Roman" pitchFamily="18" charset="0"/>
                <a:cs typeface="Times New Roman" pitchFamily="18" charset="0"/>
              </a:rPr>
              <a:t>of </a:t>
            </a:r>
            <a:r>
              <a:rPr lang="en-US" sz="2800" b="1" dirty="0" err="1">
                <a:solidFill>
                  <a:srgbClr val="FF0000"/>
                </a:solidFill>
                <a:latin typeface="Times New Roman" pitchFamily="18" charset="0"/>
                <a:cs typeface="Times New Roman" pitchFamily="18" charset="0"/>
              </a:rPr>
              <a:t>g</a:t>
            </a:r>
            <a:r>
              <a:rPr lang="en-US" sz="2800" b="1" dirty="0" err="1" smtClean="0">
                <a:solidFill>
                  <a:srgbClr val="FF0000"/>
                </a:solidFill>
                <a:latin typeface="Times New Roman" pitchFamily="18" charset="0"/>
                <a:cs typeface="Times New Roman" pitchFamily="18" charset="0"/>
              </a:rPr>
              <a:t>oto</a:t>
            </a:r>
            <a:r>
              <a:rPr lang="en-US" sz="2800" b="1" dirty="0" smtClean="0">
                <a:solidFill>
                  <a:srgbClr val="FF0000"/>
                </a:solidFill>
                <a:latin typeface="Times New Roman" pitchFamily="18" charset="0"/>
                <a:cs typeface="Times New Roman" pitchFamily="18" charset="0"/>
              </a:rPr>
              <a:t> </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0629" y="381000"/>
            <a:ext cx="11916228" cy="6477000"/>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break statement </a:t>
            </a:r>
            <a:r>
              <a:rPr lang="en-US" sz="2600" dirty="0">
                <a:latin typeface="Times New Roman" pitchFamily="18" charset="0"/>
                <a:cs typeface="Times New Roman" pitchFamily="18" charset="0"/>
              </a:rPr>
              <a:t>can also be employed by itself to provide a "civilized" form of the </a:t>
            </a:r>
            <a:r>
              <a:rPr lang="en-US" sz="2600" b="1" dirty="0" err="1">
                <a:latin typeface="Times New Roman" pitchFamily="18" charset="0"/>
                <a:cs typeface="Times New Roman" pitchFamily="18" charset="0"/>
              </a:rPr>
              <a:t>goto</a:t>
            </a:r>
            <a:r>
              <a:rPr lang="en-US" sz="2600" b="1" dirty="0">
                <a:latin typeface="Times New Roman" pitchFamily="18" charset="0"/>
                <a:cs typeface="Times New Roman" pitchFamily="18" charset="0"/>
              </a:rPr>
              <a:t> statement</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b="1" dirty="0">
                <a:solidFill>
                  <a:srgbClr val="0000FF"/>
                </a:solidFill>
                <a:latin typeface="Times New Roman" pitchFamily="18" charset="0"/>
                <a:cs typeface="Times New Roman" pitchFamily="18" charset="0"/>
              </a:rPr>
              <a:t>Java does not have a </a:t>
            </a:r>
            <a:r>
              <a:rPr lang="en-US" sz="2600" b="1" dirty="0" err="1">
                <a:solidFill>
                  <a:srgbClr val="0000FF"/>
                </a:solidFill>
                <a:latin typeface="Times New Roman" pitchFamily="18" charset="0"/>
                <a:cs typeface="Times New Roman" pitchFamily="18" charset="0"/>
              </a:rPr>
              <a:t>goto</a:t>
            </a:r>
            <a:r>
              <a:rPr lang="en-US" sz="2600" b="1" dirty="0">
                <a:solidFill>
                  <a:srgbClr val="0000FF"/>
                </a:solidFill>
                <a:latin typeface="Times New Roman" pitchFamily="18" charset="0"/>
                <a:cs typeface="Times New Roman" pitchFamily="18" charset="0"/>
              </a:rPr>
              <a:t> statement</a:t>
            </a:r>
            <a:r>
              <a:rPr lang="en-US" sz="2600" dirty="0">
                <a:latin typeface="Times New Roman" pitchFamily="18" charset="0"/>
                <a:cs typeface="Times New Roman" pitchFamily="18" charset="0"/>
              </a:rPr>
              <a:t>, because it provides a way to branch in an </a:t>
            </a:r>
            <a:r>
              <a:rPr lang="en-US" sz="2600" b="1" dirty="0">
                <a:latin typeface="Times New Roman" pitchFamily="18" charset="0"/>
                <a:cs typeface="Times New Roman" pitchFamily="18" charset="0"/>
              </a:rPr>
              <a:t>arbitrary</a:t>
            </a:r>
            <a:r>
              <a:rPr lang="en-US" sz="2600" dirty="0">
                <a:latin typeface="Times New Roman" pitchFamily="18" charset="0"/>
                <a:cs typeface="Times New Roman" pitchFamily="18" charset="0"/>
              </a:rPr>
              <a:t> and </a:t>
            </a:r>
            <a:r>
              <a:rPr lang="en-US" sz="2600" b="1" dirty="0">
                <a:solidFill>
                  <a:srgbClr val="008000"/>
                </a:solidFill>
                <a:latin typeface="Times New Roman" pitchFamily="18" charset="0"/>
                <a:cs typeface="Times New Roman" pitchFamily="18" charset="0"/>
              </a:rPr>
              <a:t>unstructured</a:t>
            </a:r>
            <a:r>
              <a:rPr lang="en-US" sz="2600" dirty="0">
                <a:latin typeface="Times New Roman" pitchFamily="18" charset="0"/>
                <a:cs typeface="Times New Roman" pitchFamily="18" charset="0"/>
              </a:rPr>
              <a:t> manner.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usually makes </a:t>
            </a:r>
            <a:r>
              <a:rPr lang="en-US" sz="2600" b="1" dirty="0" err="1">
                <a:latin typeface="Times New Roman" pitchFamily="18" charset="0"/>
                <a:cs typeface="Times New Roman" pitchFamily="18" charset="0"/>
              </a:rPr>
              <a:t>goto</a:t>
            </a:r>
            <a:r>
              <a:rPr lang="en-US" sz="2600" b="1" dirty="0">
                <a:latin typeface="Times New Roman" pitchFamily="18" charset="0"/>
                <a:cs typeface="Times New Roman" pitchFamily="18" charset="0"/>
              </a:rPr>
              <a:t>-ridden code hard to understand and hard to maintain</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It also </a:t>
            </a:r>
            <a:r>
              <a:rPr lang="en-US" sz="2600" b="1" dirty="0">
                <a:solidFill>
                  <a:srgbClr val="0000FF"/>
                </a:solidFill>
                <a:latin typeface="Times New Roman" pitchFamily="18" charset="0"/>
                <a:cs typeface="Times New Roman" pitchFamily="18" charset="0"/>
              </a:rPr>
              <a:t>prohibits certain compiler optimizations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There are, however, a few places where the </a:t>
            </a:r>
            <a:r>
              <a:rPr lang="en-US" sz="2600" b="1" dirty="0" err="1">
                <a:latin typeface="Times New Roman" pitchFamily="18" charset="0"/>
                <a:cs typeface="Times New Roman" pitchFamily="18" charset="0"/>
              </a:rPr>
              <a:t>goto</a:t>
            </a:r>
            <a:r>
              <a:rPr lang="en-US" sz="2600" dirty="0">
                <a:latin typeface="Times New Roman" pitchFamily="18" charset="0"/>
                <a:cs typeface="Times New Roman" pitchFamily="18" charset="0"/>
              </a:rPr>
              <a:t> is a </a:t>
            </a:r>
            <a:r>
              <a:rPr lang="en-US" sz="2600" b="1" dirty="0">
                <a:latin typeface="Times New Roman" pitchFamily="18" charset="0"/>
                <a:cs typeface="Times New Roman" pitchFamily="18" charset="0"/>
              </a:rPr>
              <a:t>valuable</a:t>
            </a:r>
            <a:r>
              <a:rPr lang="en-US" sz="2600" dirty="0">
                <a:latin typeface="Times New Roman" pitchFamily="18" charset="0"/>
                <a:cs typeface="Times New Roman" pitchFamily="18" charset="0"/>
              </a:rPr>
              <a:t> and </a:t>
            </a:r>
            <a:r>
              <a:rPr lang="en-US" sz="2600" b="1" dirty="0">
                <a:latin typeface="Times New Roman" pitchFamily="18" charset="0"/>
                <a:cs typeface="Times New Roman" pitchFamily="18" charset="0"/>
              </a:rPr>
              <a:t>legitimate</a:t>
            </a:r>
            <a:r>
              <a:rPr lang="en-US" sz="2600" dirty="0">
                <a:latin typeface="Times New Roman" pitchFamily="18" charset="0"/>
                <a:cs typeface="Times New Roman" pitchFamily="18" charset="0"/>
              </a:rPr>
              <a:t> </a:t>
            </a:r>
            <a:r>
              <a:rPr lang="en-US" sz="2600" b="1" dirty="0">
                <a:solidFill>
                  <a:srgbClr val="D60093"/>
                </a:solidFill>
                <a:latin typeface="Times New Roman" pitchFamily="18" charset="0"/>
                <a:cs typeface="Times New Roman" pitchFamily="18" charset="0"/>
              </a:rPr>
              <a:t>construct for flow control</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For </a:t>
            </a:r>
            <a:r>
              <a:rPr lang="en-US" sz="2600" b="1" dirty="0">
                <a:latin typeface="Times New Roman" pitchFamily="18" charset="0"/>
                <a:cs typeface="Times New Roman" pitchFamily="18" charset="0"/>
              </a:rPr>
              <a:t>example</a:t>
            </a:r>
            <a:r>
              <a:rPr lang="en-US" sz="2600" dirty="0">
                <a:latin typeface="Times New Roman" pitchFamily="18" charset="0"/>
                <a:cs typeface="Times New Roman" pitchFamily="18" charset="0"/>
              </a:rPr>
              <a:t>, the </a:t>
            </a:r>
            <a:r>
              <a:rPr lang="en-US" sz="2600" b="1" dirty="0" err="1">
                <a:solidFill>
                  <a:srgbClr val="0000FF"/>
                </a:solidFill>
                <a:latin typeface="Times New Roman" pitchFamily="18" charset="0"/>
                <a:cs typeface="Times New Roman" pitchFamily="18" charset="0"/>
              </a:rPr>
              <a:t>goto</a:t>
            </a:r>
            <a:r>
              <a:rPr lang="en-US" sz="2600" dirty="0">
                <a:latin typeface="Times New Roman" pitchFamily="18" charset="0"/>
                <a:cs typeface="Times New Roman" pitchFamily="18" charset="0"/>
              </a:rPr>
              <a:t> can be useful when you are </a:t>
            </a:r>
            <a:r>
              <a:rPr lang="en-US" sz="2600" b="1" dirty="0">
                <a:solidFill>
                  <a:srgbClr val="FF0000"/>
                </a:solidFill>
                <a:latin typeface="Times New Roman" pitchFamily="18" charset="0"/>
                <a:cs typeface="Times New Roman" pitchFamily="18" charset="0"/>
              </a:rPr>
              <a:t>exiting from a deeply nested set of loops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To handle such situations, Java defines an </a:t>
            </a:r>
            <a:r>
              <a:rPr lang="en-US" sz="2600" b="1" dirty="0">
                <a:latin typeface="Times New Roman" pitchFamily="18" charset="0"/>
                <a:cs typeface="Times New Roman" pitchFamily="18" charset="0"/>
              </a:rPr>
              <a:t>expanded form of the </a:t>
            </a:r>
            <a:r>
              <a:rPr lang="en-US" sz="2600" b="1" dirty="0">
                <a:solidFill>
                  <a:srgbClr val="0000FF"/>
                </a:solidFill>
                <a:latin typeface="Times New Roman" pitchFamily="18" charset="0"/>
                <a:cs typeface="Times New Roman" pitchFamily="18" charset="0"/>
              </a:rPr>
              <a:t>break statement</a:t>
            </a:r>
            <a:r>
              <a:rPr lang="en-US" sz="2600" b="1"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208</a:t>
            </a:fld>
            <a:endParaRPr lang="en-US"/>
          </a:p>
        </p:txBody>
      </p:sp>
    </p:spTree>
    <p:extLst>
      <p:ext uri="{BB962C8B-B14F-4D97-AF65-F5344CB8AC3E}">
        <p14:creationId xmlns:p14="http://schemas.microsoft.com/office/powerpoint/2010/main" val="303216523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r>
              <a:rPr lang="en-US" sz="2800" b="1" dirty="0">
                <a:solidFill>
                  <a:srgbClr val="FF0000"/>
                </a:solidFill>
                <a:latin typeface="Times New Roman" pitchFamily="18" charset="0"/>
                <a:cs typeface="Times New Roman" pitchFamily="18" charset="0"/>
              </a:rPr>
              <a:t>B. Using break as a </a:t>
            </a:r>
            <a:r>
              <a:rPr lang="en-US" sz="2800" b="1" dirty="0" smtClean="0">
                <a:solidFill>
                  <a:srgbClr val="FF0000"/>
                </a:solidFill>
                <a:latin typeface="Times New Roman" pitchFamily="18" charset="0"/>
                <a:cs typeface="Times New Roman" pitchFamily="18" charset="0"/>
              </a:rPr>
              <a:t>form </a:t>
            </a:r>
            <a:r>
              <a:rPr lang="en-US" sz="2800" b="1" dirty="0">
                <a:solidFill>
                  <a:srgbClr val="FF0000"/>
                </a:solidFill>
                <a:latin typeface="Times New Roman" pitchFamily="18" charset="0"/>
                <a:cs typeface="Times New Roman" pitchFamily="18" charset="0"/>
              </a:rPr>
              <a:t>of </a:t>
            </a:r>
            <a:r>
              <a:rPr lang="en-US" sz="2800" b="1" dirty="0" err="1" smtClean="0">
                <a:solidFill>
                  <a:srgbClr val="FF0000"/>
                </a:solidFill>
                <a:latin typeface="Times New Roman" pitchFamily="18" charset="0"/>
                <a:cs typeface="Times New Roman" pitchFamily="18" charset="0"/>
              </a:rPr>
              <a:t>goto</a:t>
            </a:r>
            <a:r>
              <a:rPr lang="en-US" sz="2800" b="1" dirty="0" smtClean="0">
                <a:solidFill>
                  <a:srgbClr val="FF0000"/>
                </a:solidFill>
                <a:latin typeface="Times New Roman" pitchFamily="18" charset="0"/>
                <a:cs typeface="Times New Roman" pitchFamily="18" charset="0"/>
              </a:rPr>
              <a:t>---- </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1999" cy="6477000"/>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By using this form of </a:t>
            </a:r>
            <a:r>
              <a:rPr lang="en-US" sz="2600" b="1" dirty="0">
                <a:latin typeface="Times New Roman" pitchFamily="18" charset="0"/>
                <a:cs typeface="Times New Roman" pitchFamily="18" charset="0"/>
              </a:rPr>
              <a:t>break</a:t>
            </a:r>
            <a:r>
              <a:rPr lang="en-US" sz="2600" dirty="0">
                <a:latin typeface="Times New Roman" pitchFamily="18" charset="0"/>
                <a:cs typeface="Times New Roman" pitchFamily="18" charset="0"/>
              </a:rPr>
              <a:t>, you can </a:t>
            </a:r>
            <a:r>
              <a:rPr lang="en-US" sz="2600" b="1" dirty="0">
                <a:solidFill>
                  <a:srgbClr val="0000CC"/>
                </a:solidFill>
                <a:latin typeface="Times New Roman" pitchFamily="18" charset="0"/>
                <a:cs typeface="Times New Roman" pitchFamily="18" charset="0"/>
              </a:rPr>
              <a:t>break out of one or more blocks of code</a:t>
            </a:r>
            <a:r>
              <a:rPr lang="en-US" sz="2600" b="1" dirty="0" smtClean="0">
                <a:solidFill>
                  <a:srgbClr val="FF0000"/>
                </a:solidFill>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These </a:t>
            </a:r>
            <a:r>
              <a:rPr lang="en-US" sz="2600" b="1" dirty="0">
                <a:latin typeface="Times New Roman" pitchFamily="18" charset="0"/>
                <a:cs typeface="Times New Roman" pitchFamily="18" charset="0"/>
              </a:rPr>
              <a:t>blocks need not be part of a </a:t>
            </a:r>
            <a:r>
              <a:rPr lang="en-US" sz="2600" b="1" dirty="0">
                <a:solidFill>
                  <a:srgbClr val="0000FF"/>
                </a:solidFill>
                <a:latin typeface="Times New Roman" pitchFamily="18" charset="0"/>
                <a:cs typeface="Times New Roman" pitchFamily="18" charset="0"/>
              </a:rPr>
              <a:t>loop</a:t>
            </a:r>
            <a:r>
              <a:rPr lang="en-US" sz="2600" b="1" dirty="0">
                <a:latin typeface="Times New Roman" pitchFamily="18" charset="0"/>
                <a:cs typeface="Times New Roman" pitchFamily="18" charset="0"/>
              </a:rPr>
              <a:t> or a </a:t>
            </a:r>
            <a:r>
              <a:rPr lang="en-US" sz="2600" b="1" dirty="0">
                <a:solidFill>
                  <a:srgbClr val="0000FF"/>
                </a:solidFill>
                <a:latin typeface="Times New Roman" pitchFamily="18" charset="0"/>
                <a:cs typeface="Times New Roman" pitchFamily="18" charset="0"/>
              </a:rPr>
              <a:t>switch</a:t>
            </a:r>
            <a:r>
              <a:rPr lang="en-US" sz="2600" dirty="0">
                <a:latin typeface="Times New Roman" pitchFamily="18" charset="0"/>
                <a:cs typeface="Times New Roman" pitchFamily="18" charset="0"/>
              </a:rPr>
              <a:t>. They can be any </a:t>
            </a:r>
            <a:r>
              <a:rPr lang="en-US" sz="2600" b="1" dirty="0">
                <a:latin typeface="Times New Roman" pitchFamily="18" charset="0"/>
                <a:cs typeface="Times New Roman" pitchFamily="18" charset="0"/>
              </a:rPr>
              <a:t>block</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Further, you can specify precisely where </a:t>
            </a:r>
            <a:r>
              <a:rPr lang="en-US" sz="2600" b="1" dirty="0">
                <a:solidFill>
                  <a:srgbClr val="FF0000"/>
                </a:solidFill>
                <a:latin typeface="Times New Roman" pitchFamily="18" charset="0"/>
                <a:cs typeface="Times New Roman" pitchFamily="18" charset="0"/>
              </a:rPr>
              <a:t>execution will resume</a:t>
            </a:r>
            <a:r>
              <a:rPr lang="en-US" sz="2600" dirty="0">
                <a:latin typeface="Times New Roman" pitchFamily="18" charset="0"/>
                <a:cs typeface="Times New Roman" pitchFamily="18" charset="0"/>
              </a:rPr>
              <a:t>, because this form of </a:t>
            </a:r>
            <a:r>
              <a:rPr lang="en-US" sz="2600" b="1" dirty="0">
                <a:solidFill>
                  <a:srgbClr val="0000FF"/>
                </a:solidFill>
                <a:latin typeface="Times New Roman" pitchFamily="18" charset="0"/>
                <a:cs typeface="Times New Roman" pitchFamily="18" charset="0"/>
              </a:rPr>
              <a:t>break works with a label</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The general form of the </a:t>
            </a:r>
            <a:r>
              <a:rPr lang="en-US" sz="2600" b="1" dirty="0">
                <a:latin typeface="Times New Roman" pitchFamily="18" charset="0"/>
                <a:cs typeface="Times New Roman" pitchFamily="18" charset="0"/>
              </a:rPr>
              <a:t>labeled break statement </a:t>
            </a:r>
            <a:r>
              <a:rPr lang="en-US" sz="2600" dirty="0">
                <a:latin typeface="Times New Roman" pitchFamily="18" charset="0"/>
                <a:cs typeface="Times New Roman" pitchFamily="18" charset="0"/>
              </a:rPr>
              <a:t>is:     </a:t>
            </a:r>
            <a:r>
              <a:rPr lang="en-US" sz="2600" dirty="0" smtClean="0">
                <a:latin typeface="Times New Roman" pitchFamily="18" charset="0"/>
                <a:cs typeface="Times New Roman" pitchFamily="18" charset="0"/>
              </a:rPr>
              <a:t>   </a:t>
            </a:r>
            <a:r>
              <a:rPr lang="en-US" sz="2600" b="1" dirty="0" smtClean="0">
                <a:solidFill>
                  <a:srgbClr val="D60093"/>
                </a:solidFill>
                <a:latin typeface="Times New Roman" pitchFamily="18" charset="0"/>
                <a:cs typeface="Times New Roman" pitchFamily="18" charset="0"/>
              </a:rPr>
              <a:t>break </a:t>
            </a:r>
            <a:r>
              <a:rPr lang="en-US" sz="2600" b="1" dirty="0">
                <a:solidFill>
                  <a:srgbClr val="D60093"/>
                </a:solidFill>
                <a:latin typeface="Times New Roman" pitchFamily="18" charset="0"/>
                <a:cs typeface="Times New Roman" pitchFamily="18" charset="0"/>
              </a:rPr>
              <a:t>label;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Here, </a:t>
            </a:r>
            <a:r>
              <a:rPr lang="en-US" sz="2600" b="1" dirty="0">
                <a:latin typeface="Times New Roman" pitchFamily="18" charset="0"/>
                <a:cs typeface="Times New Roman" pitchFamily="18" charset="0"/>
              </a:rPr>
              <a:t>label</a:t>
            </a:r>
            <a:r>
              <a:rPr lang="en-US" sz="2600" dirty="0">
                <a:latin typeface="Times New Roman" pitchFamily="18" charset="0"/>
                <a:cs typeface="Times New Roman" pitchFamily="18" charset="0"/>
              </a:rPr>
              <a:t> is the </a:t>
            </a:r>
            <a:r>
              <a:rPr lang="en-US" sz="2600" b="1" dirty="0">
                <a:latin typeface="Times New Roman" pitchFamily="18" charset="0"/>
                <a:cs typeface="Times New Roman" pitchFamily="18" charset="0"/>
              </a:rPr>
              <a:t>name</a:t>
            </a:r>
            <a:r>
              <a:rPr lang="en-US" sz="2600" dirty="0">
                <a:latin typeface="Times New Roman" pitchFamily="18" charset="0"/>
                <a:cs typeface="Times New Roman" pitchFamily="18" charset="0"/>
              </a:rPr>
              <a:t> of a </a:t>
            </a:r>
            <a:r>
              <a:rPr lang="en-US" sz="2600" b="1" dirty="0">
                <a:latin typeface="Times New Roman" pitchFamily="18" charset="0"/>
                <a:cs typeface="Times New Roman" pitchFamily="18" charset="0"/>
              </a:rPr>
              <a:t>label</a:t>
            </a:r>
            <a:r>
              <a:rPr lang="en-US" sz="2600" dirty="0">
                <a:latin typeface="Times New Roman" pitchFamily="18" charset="0"/>
                <a:cs typeface="Times New Roman" pitchFamily="18" charset="0"/>
              </a:rPr>
              <a:t> that </a:t>
            </a:r>
            <a:r>
              <a:rPr lang="en-US" sz="2600" b="1" dirty="0">
                <a:solidFill>
                  <a:srgbClr val="0000FF"/>
                </a:solidFill>
                <a:latin typeface="Times New Roman" pitchFamily="18" charset="0"/>
                <a:cs typeface="Times New Roman" pitchFamily="18" charset="0"/>
              </a:rPr>
              <a:t>identifies a block of code.</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When this form of </a:t>
            </a:r>
            <a:r>
              <a:rPr lang="en-US" sz="2600" b="1" dirty="0">
                <a:solidFill>
                  <a:srgbClr val="D60093"/>
                </a:solidFill>
                <a:latin typeface="Times New Roman" pitchFamily="18" charset="0"/>
                <a:cs typeface="Times New Roman" pitchFamily="18" charset="0"/>
              </a:rPr>
              <a:t>break executes</a:t>
            </a: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control is transferred out of the named block of code</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FF0000"/>
                </a:solidFill>
                <a:latin typeface="Times New Roman" pitchFamily="18" charset="0"/>
                <a:cs typeface="Times New Roman" pitchFamily="18" charset="0"/>
              </a:rPr>
              <a:t>labeled block of code </a:t>
            </a:r>
            <a:r>
              <a:rPr lang="en-US" sz="2600" dirty="0">
                <a:latin typeface="Times New Roman" pitchFamily="18" charset="0"/>
                <a:cs typeface="Times New Roman" pitchFamily="18" charset="0"/>
              </a:rPr>
              <a:t>must enclose the </a:t>
            </a:r>
            <a:r>
              <a:rPr lang="en-US" sz="2600" b="1" dirty="0">
                <a:latin typeface="Times New Roman" pitchFamily="18" charset="0"/>
                <a:cs typeface="Times New Roman" pitchFamily="18" charset="0"/>
              </a:rPr>
              <a:t>break statement</a:t>
            </a:r>
            <a:r>
              <a:rPr lang="en-US" sz="2600" dirty="0">
                <a:latin typeface="Times New Roman" pitchFamily="18" charset="0"/>
                <a:cs typeface="Times New Roman" pitchFamily="18" charset="0"/>
              </a:rPr>
              <a:t>, but it </a:t>
            </a:r>
            <a:r>
              <a:rPr lang="en-US" sz="2600" b="1" dirty="0">
                <a:solidFill>
                  <a:srgbClr val="7030A0"/>
                </a:solidFill>
                <a:latin typeface="Times New Roman" pitchFamily="18" charset="0"/>
                <a:cs typeface="Times New Roman" pitchFamily="18" charset="0"/>
              </a:rPr>
              <a:t>does not need to be the immediately enclosing block</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a:t>
            </a:r>
            <a:r>
              <a:rPr lang="en-US" sz="2600" dirty="0" smtClean="0">
                <a:latin typeface="Times New Roman" pitchFamily="18" charset="0"/>
                <a:cs typeface="Times New Roman" pitchFamily="18" charset="0"/>
              </a:rPr>
              <a:t>means, you can use </a:t>
            </a:r>
            <a:r>
              <a:rPr lang="en-US" sz="2600" dirty="0">
                <a:latin typeface="Times New Roman" pitchFamily="18" charset="0"/>
                <a:cs typeface="Times New Roman" pitchFamily="18" charset="0"/>
              </a:rPr>
              <a:t>a </a:t>
            </a:r>
            <a:r>
              <a:rPr lang="en-US" sz="2600" b="1" dirty="0">
                <a:solidFill>
                  <a:srgbClr val="D60093"/>
                </a:solidFill>
                <a:latin typeface="Times New Roman" pitchFamily="18" charset="0"/>
                <a:cs typeface="Times New Roman" pitchFamily="18" charset="0"/>
              </a:rPr>
              <a:t>labeled break statement </a:t>
            </a:r>
            <a:r>
              <a:rPr lang="en-US" sz="2600" dirty="0">
                <a:latin typeface="Times New Roman" pitchFamily="18" charset="0"/>
                <a:cs typeface="Times New Roman" pitchFamily="18" charset="0"/>
              </a:rPr>
              <a:t>to </a:t>
            </a:r>
            <a:r>
              <a:rPr lang="en-US" sz="2600" b="1" dirty="0">
                <a:latin typeface="Times New Roman" pitchFamily="18" charset="0"/>
                <a:cs typeface="Times New Roman" pitchFamily="18" charset="0"/>
              </a:rPr>
              <a:t>exit</a:t>
            </a:r>
            <a:r>
              <a:rPr lang="en-US" sz="2600" dirty="0">
                <a:latin typeface="Times New Roman" pitchFamily="18" charset="0"/>
                <a:cs typeface="Times New Roman" pitchFamily="18" charset="0"/>
              </a:rPr>
              <a:t> from a set of </a:t>
            </a:r>
            <a:r>
              <a:rPr lang="en-US" sz="2600" b="1" dirty="0">
                <a:solidFill>
                  <a:srgbClr val="0000FF"/>
                </a:solidFill>
                <a:latin typeface="Times New Roman" pitchFamily="18" charset="0"/>
                <a:cs typeface="Times New Roman" pitchFamily="18" charset="0"/>
              </a:rPr>
              <a:t>nested blocks</a:t>
            </a:r>
            <a:r>
              <a:rPr lang="en-US" sz="2600" dirty="0">
                <a:latin typeface="Times New Roman" pitchFamily="18" charset="0"/>
                <a:cs typeface="Times New Roman" pitchFamily="18" charset="0"/>
              </a:rPr>
              <a:t>. </a:t>
            </a:r>
          </a:p>
          <a:p>
            <a:pPr algn="just">
              <a:lnSpc>
                <a:spcPct val="150000"/>
              </a:lnSpc>
              <a:spcBef>
                <a:spcPts val="0"/>
              </a:spcBef>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209</a:t>
            </a:fld>
            <a:endParaRPr lang="en-US"/>
          </a:p>
        </p:txBody>
      </p:sp>
    </p:spTree>
    <p:extLst>
      <p:ext uri="{BB962C8B-B14F-4D97-AF65-F5344CB8AC3E}">
        <p14:creationId xmlns:p14="http://schemas.microsoft.com/office/powerpoint/2010/main" val="933877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0" y="261258"/>
            <a:ext cx="12090399" cy="6596742"/>
          </a:xfrm>
        </p:spPr>
        <p:txBody>
          <a:bodyPr>
            <a:noAutofit/>
          </a:bodyPr>
          <a:lstStyle/>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The range of a long is quite large. </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This makes it useful when </a:t>
            </a:r>
            <a:r>
              <a:rPr lang="en-US" sz="2600" b="1" dirty="0" smtClean="0">
                <a:solidFill>
                  <a:srgbClr val="0000FF"/>
                </a:solidFill>
                <a:latin typeface="Times New Roman" pitchFamily="18" charset="0"/>
                <a:cs typeface="Times New Roman" pitchFamily="18" charset="0"/>
              </a:rPr>
              <a:t>big, whole numbers are needed</a:t>
            </a:r>
            <a:r>
              <a:rPr lang="en-US" sz="2600" dirty="0" smtClean="0">
                <a:latin typeface="Times New Roman" pitchFamily="18" charset="0"/>
                <a:cs typeface="Times New Roman" pitchFamily="18" charset="0"/>
              </a:rPr>
              <a:t>.</a:t>
            </a:r>
          </a:p>
          <a:p>
            <a:pPr marL="0" indent="0" algn="just">
              <a:lnSpc>
                <a:spcPct val="150000"/>
              </a:lnSpc>
              <a:spcBef>
                <a:spcPts val="0"/>
              </a:spcBef>
              <a:buNone/>
            </a:pPr>
            <a:r>
              <a:rPr lang="en-US" sz="2600" b="1" dirty="0" smtClean="0">
                <a:solidFill>
                  <a:srgbClr val="6600CC"/>
                </a:solidFill>
                <a:latin typeface="Times New Roman" pitchFamily="18" charset="0"/>
                <a:cs typeface="Times New Roman" pitchFamily="18" charset="0"/>
              </a:rPr>
              <a:t>2. Floating Point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are also known as </a:t>
            </a:r>
            <a:r>
              <a:rPr lang="en-US" sz="2600" b="1" dirty="0">
                <a:solidFill>
                  <a:srgbClr val="D60093"/>
                </a:solidFill>
                <a:latin typeface="Times New Roman" pitchFamily="18" charset="0"/>
                <a:cs typeface="Times New Roman" pitchFamily="18" charset="0"/>
              </a:rPr>
              <a:t>real numbers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are used when </a:t>
            </a:r>
            <a:r>
              <a:rPr lang="en-US" sz="2600" b="1" dirty="0">
                <a:solidFill>
                  <a:srgbClr val="0000FF"/>
                </a:solidFill>
                <a:latin typeface="Times New Roman" pitchFamily="18" charset="0"/>
                <a:cs typeface="Times New Roman" pitchFamily="18" charset="0"/>
              </a:rPr>
              <a:t>evaluating expressions that require fractional precision</a:t>
            </a:r>
            <a:r>
              <a:rPr lang="en-US" sz="2600" b="1"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 For example, calculations such as </a:t>
            </a:r>
            <a:r>
              <a:rPr lang="en-US" sz="2600" b="1" dirty="0">
                <a:solidFill>
                  <a:srgbClr val="D60093"/>
                </a:solidFill>
                <a:latin typeface="Times New Roman" pitchFamily="18" charset="0"/>
                <a:cs typeface="Times New Roman" pitchFamily="18" charset="0"/>
              </a:rPr>
              <a:t>square root, or transcendental</a:t>
            </a:r>
            <a:r>
              <a:rPr lang="en-US" sz="2600" dirty="0">
                <a:latin typeface="Times New Roman" pitchFamily="18" charset="0"/>
                <a:cs typeface="Times New Roman" pitchFamily="18" charset="0"/>
              </a:rPr>
              <a:t> such as </a:t>
            </a:r>
            <a:r>
              <a:rPr lang="en-US" sz="2600" b="1" dirty="0">
                <a:solidFill>
                  <a:srgbClr val="D60093"/>
                </a:solidFill>
                <a:latin typeface="Times New Roman" pitchFamily="18" charset="0"/>
                <a:cs typeface="Times New Roman" pitchFamily="18" charset="0"/>
              </a:rPr>
              <a:t>sine and cosine</a:t>
            </a:r>
            <a:r>
              <a:rPr lang="en-US" sz="2600" dirty="0">
                <a:latin typeface="Times New Roman" pitchFamily="18" charset="0"/>
                <a:cs typeface="Times New Roman" pitchFamily="18" charset="0"/>
              </a:rPr>
              <a:t>, result in a value whose precision requires a </a:t>
            </a:r>
            <a:r>
              <a:rPr lang="en-US" sz="2600" b="1" dirty="0">
                <a:latin typeface="Times New Roman" pitchFamily="18" charset="0"/>
                <a:cs typeface="Times New Roman" pitchFamily="18" charset="0"/>
              </a:rPr>
              <a:t>floating-point type</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Java implements the </a:t>
            </a:r>
            <a:r>
              <a:rPr lang="en-US" sz="2600" b="1" dirty="0">
                <a:solidFill>
                  <a:srgbClr val="0000FF"/>
                </a:solidFill>
                <a:latin typeface="Times New Roman" pitchFamily="18" charset="0"/>
                <a:cs typeface="Times New Roman" pitchFamily="18" charset="0"/>
              </a:rPr>
              <a:t>standard (IEEE–754) </a:t>
            </a:r>
            <a:r>
              <a:rPr lang="en-US" sz="2600" dirty="0">
                <a:latin typeface="Times New Roman" pitchFamily="18" charset="0"/>
                <a:cs typeface="Times New Roman" pitchFamily="18" charset="0"/>
              </a:rPr>
              <a:t>set of </a:t>
            </a:r>
            <a:r>
              <a:rPr lang="en-US" sz="2600" b="1" dirty="0">
                <a:latin typeface="Times New Roman" pitchFamily="18" charset="0"/>
                <a:cs typeface="Times New Roman" pitchFamily="18" charset="0"/>
              </a:rPr>
              <a:t>floating-point types and operators</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There are </a:t>
            </a:r>
            <a:r>
              <a:rPr lang="en-US" sz="2600" b="1" dirty="0">
                <a:solidFill>
                  <a:srgbClr val="D60093"/>
                </a:solidFill>
                <a:latin typeface="Times New Roman" pitchFamily="18" charset="0"/>
                <a:cs typeface="Times New Roman" pitchFamily="18" charset="0"/>
              </a:rPr>
              <a:t>two kinds of floating-point types</a:t>
            </a: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float and double</a:t>
            </a:r>
            <a:r>
              <a:rPr lang="en-US" sz="2600"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which represent </a:t>
            </a:r>
            <a:r>
              <a:rPr lang="en-US" sz="2600" b="1" dirty="0">
                <a:solidFill>
                  <a:srgbClr val="0000FF"/>
                </a:solidFill>
                <a:latin typeface="Times New Roman" pitchFamily="18" charset="0"/>
                <a:cs typeface="Times New Roman" pitchFamily="18" charset="0"/>
              </a:rPr>
              <a:t>single- and double-precision numbers</a:t>
            </a:r>
            <a:r>
              <a:rPr lang="en-US" sz="2600" dirty="0">
                <a:latin typeface="Times New Roman" pitchFamily="18" charset="0"/>
                <a:cs typeface="Times New Roman" pitchFamily="18" charset="0"/>
              </a:rPr>
              <a:t>, respectively. </a:t>
            </a: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514350" indent="-514350" algn="just">
              <a:lnSpc>
                <a:spcPct val="150000"/>
              </a:lnSpc>
              <a:spcBef>
                <a:spcPts val="0"/>
              </a:spcBef>
              <a:buAutoNum type="alphaUcPeriod"/>
            </a:pPr>
            <a:endParaRPr lang="en-US"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21</a:t>
            </a:fld>
            <a:endParaRPr lang="en-US"/>
          </a:p>
        </p:txBody>
      </p:sp>
    </p:spTree>
    <p:extLst>
      <p:ext uri="{BB962C8B-B14F-4D97-AF65-F5344CB8AC3E}">
        <p14:creationId xmlns:p14="http://schemas.microsoft.com/office/powerpoint/2010/main" val="205936694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r>
              <a:rPr lang="en-US" sz="2800" b="1" dirty="0">
                <a:solidFill>
                  <a:srgbClr val="FF0000"/>
                </a:solidFill>
                <a:latin typeface="Times New Roman" pitchFamily="18" charset="0"/>
                <a:cs typeface="Times New Roman" pitchFamily="18" charset="0"/>
              </a:rPr>
              <a:t>B. Using break as a </a:t>
            </a:r>
            <a:r>
              <a:rPr lang="en-US" sz="2800" b="1" dirty="0" smtClean="0">
                <a:solidFill>
                  <a:srgbClr val="FF0000"/>
                </a:solidFill>
                <a:latin typeface="Times New Roman" pitchFamily="18" charset="0"/>
                <a:cs typeface="Times New Roman" pitchFamily="18" charset="0"/>
              </a:rPr>
              <a:t>form </a:t>
            </a:r>
            <a:r>
              <a:rPr lang="en-US" sz="2800" b="1" dirty="0">
                <a:solidFill>
                  <a:srgbClr val="FF0000"/>
                </a:solidFill>
                <a:latin typeface="Times New Roman" pitchFamily="18" charset="0"/>
                <a:cs typeface="Times New Roman" pitchFamily="18" charset="0"/>
              </a:rPr>
              <a:t>of </a:t>
            </a:r>
            <a:r>
              <a:rPr lang="en-US" sz="2800" b="1" dirty="0" err="1" smtClean="0">
                <a:solidFill>
                  <a:srgbClr val="FF0000"/>
                </a:solidFill>
                <a:latin typeface="Times New Roman" pitchFamily="18" charset="0"/>
                <a:cs typeface="Times New Roman" pitchFamily="18" charset="0"/>
              </a:rPr>
              <a:t>goto</a:t>
            </a:r>
            <a:r>
              <a:rPr lang="en-US" sz="2800" b="1" dirty="0" smtClean="0">
                <a:solidFill>
                  <a:srgbClr val="FF0000"/>
                </a:solidFill>
                <a:latin typeface="Times New Roman" pitchFamily="18" charset="0"/>
                <a:cs typeface="Times New Roman" pitchFamily="18" charset="0"/>
              </a:rPr>
              <a:t>----- </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1999" cy="6477000"/>
          </a:xfrm>
        </p:spPr>
        <p:txBody>
          <a:bodyPr>
            <a:noAutofit/>
          </a:bodyPr>
          <a:lstStyle/>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But you </a:t>
            </a:r>
            <a:r>
              <a:rPr lang="en-US" sz="2400" b="1" dirty="0">
                <a:solidFill>
                  <a:srgbClr val="0000FF"/>
                </a:solidFill>
                <a:latin typeface="Times New Roman" pitchFamily="18" charset="0"/>
                <a:cs typeface="Times New Roman" pitchFamily="18" charset="0"/>
              </a:rPr>
              <a:t>cannot use break to transfer control </a:t>
            </a:r>
            <a:r>
              <a:rPr lang="en-US" sz="2400" dirty="0">
                <a:latin typeface="Times New Roman" pitchFamily="18" charset="0"/>
                <a:cs typeface="Times New Roman" pitchFamily="18" charset="0"/>
              </a:rPr>
              <a:t>to a </a:t>
            </a:r>
            <a:r>
              <a:rPr lang="en-US" sz="2400" b="1" dirty="0">
                <a:latin typeface="Times New Roman" pitchFamily="18" charset="0"/>
                <a:cs typeface="Times New Roman" pitchFamily="18" charset="0"/>
              </a:rPr>
              <a:t>block of code</a:t>
            </a:r>
            <a:r>
              <a:rPr lang="en-US" sz="2400" dirty="0">
                <a:latin typeface="Times New Roman" pitchFamily="18" charset="0"/>
                <a:cs typeface="Times New Roman" pitchFamily="18" charset="0"/>
              </a:rPr>
              <a:t> that does </a:t>
            </a:r>
            <a:r>
              <a:rPr lang="en-US" sz="2400" b="1" dirty="0">
                <a:solidFill>
                  <a:srgbClr val="FF0000"/>
                </a:solidFill>
                <a:latin typeface="Times New Roman" pitchFamily="18" charset="0"/>
                <a:cs typeface="Times New Roman" pitchFamily="18" charset="0"/>
              </a:rPr>
              <a:t>not enclose the break statement</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To </a:t>
            </a:r>
            <a:r>
              <a:rPr lang="en-US" sz="2400" b="1" dirty="0">
                <a:latin typeface="Times New Roman" pitchFamily="18" charset="0"/>
                <a:cs typeface="Times New Roman" pitchFamily="18" charset="0"/>
              </a:rPr>
              <a:t>name a block</a:t>
            </a:r>
            <a:r>
              <a:rPr lang="en-US" sz="2400" dirty="0">
                <a:latin typeface="Times New Roman" pitchFamily="18" charset="0"/>
                <a:cs typeface="Times New Roman" pitchFamily="18" charset="0"/>
              </a:rPr>
              <a:t>, put a </a:t>
            </a:r>
            <a:r>
              <a:rPr lang="en-US" sz="2400" b="1" dirty="0">
                <a:solidFill>
                  <a:srgbClr val="D60093"/>
                </a:solidFill>
                <a:latin typeface="Times New Roman" pitchFamily="18" charset="0"/>
                <a:cs typeface="Times New Roman" pitchFamily="18" charset="0"/>
              </a:rPr>
              <a:t>label at the start of it</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A </a:t>
            </a:r>
            <a:r>
              <a:rPr lang="en-US" sz="2400" b="1" dirty="0">
                <a:solidFill>
                  <a:srgbClr val="FF0000"/>
                </a:solidFill>
                <a:latin typeface="Times New Roman" pitchFamily="18" charset="0"/>
                <a:cs typeface="Times New Roman" pitchFamily="18" charset="0"/>
              </a:rPr>
              <a:t>label</a:t>
            </a:r>
            <a:r>
              <a:rPr lang="en-US" sz="2400" dirty="0">
                <a:latin typeface="Times New Roman" pitchFamily="18" charset="0"/>
                <a:cs typeface="Times New Roman" pitchFamily="18" charset="0"/>
              </a:rPr>
              <a:t> is any valid </a:t>
            </a:r>
            <a:r>
              <a:rPr lang="en-US" sz="2400" b="1" dirty="0">
                <a:solidFill>
                  <a:srgbClr val="0000FF"/>
                </a:solidFill>
                <a:latin typeface="Times New Roman" pitchFamily="18" charset="0"/>
                <a:cs typeface="Times New Roman" pitchFamily="18" charset="0"/>
              </a:rPr>
              <a:t>Java identifier followed by a colon</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Once you have </a:t>
            </a:r>
            <a:r>
              <a:rPr lang="en-US" sz="2400" b="1" dirty="0">
                <a:latin typeface="Times New Roman" pitchFamily="18" charset="0"/>
                <a:cs typeface="Times New Roman" pitchFamily="18" charset="0"/>
              </a:rPr>
              <a:t>labeled a block</a:t>
            </a:r>
            <a:r>
              <a:rPr lang="en-US" sz="2400" dirty="0">
                <a:latin typeface="Times New Roman" pitchFamily="18" charset="0"/>
                <a:cs typeface="Times New Roman" pitchFamily="18" charset="0"/>
              </a:rPr>
              <a:t>, you can then use this </a:t>
            </a:r>
            <a:r>
              <a:rPr lang="en-US" sz="2400" b="1" dirty="0">
                <a:solidFill>
                  <a:srgbClr val="FF0000"/>
                </a:solidFill>
                <a:latin typeface="Times New Roman" pitchFamily="18" charset="0"/>
                <a:cs typeface="Times New Roman" pitchFamily="18" charset="0"/>
              </a:rPr>
              <a:t>label as the target of a break statement</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Doing so causes </a:t>
            </a:r>
            <a:r>
              <a:rPr lang="en-US" sz="2400" b="1" dirty="0">
                <a:solidFill>
                  <a:srgbClr val="0000FF"/>
                </a:solidFill>
                <a:latin typeface="Times New Roman" pitchFamily="18" charset="0"/>
                <a:cs typeface="Times New Roman" pitchFamily="18" charset="0"/>
              </a:rPr>
              <a:t>execution to resume </a:t>
            </a:r>
            <a:r>
              <a:rPr lang="en-US" sz="2400" dirty="0">
                <a:latin typeface="Times New Roman" pitchFamily="18" charset="0"/>
                <a:cs typeface="Times New Roman" pitchFamily="18" charset="0"/>
              </a:rPr>
              <a:t>at the end of the </a:t>
            </a:r>
            <a:r>
              <a:rPr lang="en-US" sz="2400" b="1" dirty="0">
                <a:latin typeface="Times New Roman" pitchFamily="18" charset="0"/>
                <a:cs typeface="Times New Roman" pitchFamily="18" charset="0"/>
              </a:rPr>
              <a:t>labeled block</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400" b="1" dirty="0">
                <a:solidFill>
                  <a:srgbClr val="D60093"/>
                </a:solidFill>
                <a:latin typeface="Times New Roman" pitchFamily="18" charset="0"/>
                <a:cs typeface="Times New Roman" pitchFamily="18" charset="0"/>
              </a:rPr>
              <a:t>Example</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Let’s see the, the following java program that shows three,</a:t>
            </a:r>
            <a:r>
              <a:rPr lang="en-US" sz="2400" b="1" dirty="0">
                <a:latin typeface="Times New Roman" pitchFamily="18" charset="0"/>
                <a:cs typeface="Times New Roman" pitchFamily="18" charset="0"/>
              </a:rPr>
              <a:t> nested blocks of code,</a:t>
            </a:r>
            <a:r>
              <a:rPr lang="en-US" sz="2400" dirty="0">
                <a:latin typeface="Times New Roman" pitchFamily="18" charset="0"/>
                <a:cs typeface="Times New Roman" pitchFamily="18" charset="0"/>
              </a:rPr>
              <a:t> each with its own </a:t>
            </a:r>
            <a:r>
              <a:rPr lang="en-US" sz="2400" b="1" dirty="0">
                <a:latin typeface="Times New Roman" pitchFamily="18" charset="0"/>
                <a:cs typeface="Times New Roman" pitchFamily="18" charset="0"/>
              </a:rPr>
              <a:t>label</a:t>
            </a:r>
            <a:r>
              <a:rPr lang="en-US" sz="2400" dirty="0">
                <a:latin typeface="Times New Roman" pitchFamily="18" charset="0"/>
                <a:cs typeface="Times New Roman" pitchFamily="18" charset="0"/>
              </a:rPr>
              <a:t> to demonstrate using break as </a:t>
            </a:r>
            <a:r>
              <a:rPr lang="en-US" sz="2400" b="1" dirty="0" err="1">
                <a:latin typeface="Times New Roman" pitchFamily="18" charset="0"/>
                <a:cs typeface="Times New Roman" pitchFamily="18" charset="0"/>
              </a:rPr>
              <a:t>goto</a:t>
            </a:r>
            <a:r>
              <a:rPr lang="en-US" sz="2400" b="1" dirty="0">
                <a:latin typeface="Times New Roman" pitchFamily="18" charset="0"/>
                <a:cs typeface="Times New Roman" pitchFamily="18" charset="0"/>
              </a:rPr>
              <a:t> to exit from nested block of code</a:t>
            </a:r>
            <a:r>
              <a:rPr lang="en-US" sz="2400" dirty="0">
                <a:latin typeface="Times New Roman" pitchFamily="18" charset="0"/>
                <a:cs typeface="Times New Roman" pitchFamily="18" charset="0"/>
              </a:rPr>
              <a:t>. The break statement causes execution to jump forward, past the end of the block labeled second, skipping the two </a:t>
            </a:r>
            <a:r>
              <a:rPr lang="en-US" sz="2400" dirty="0" err="1">
                <a:latin typeface="Times New Roman" pitchFamily="18" charset="0"/>
                <a:cs typeface="Times New Roman" pitchFamily="18" charset="0"/>
              </a:rPr>
              <a:t>println</a:t>
            </a:r>
            <a:r>
              <a:rPr lang="en-US" sz="2400" dirty="0">
                <a:latin typeface="Times New Roman" pitchFamily="18" charset="0"/>
                <a:cs typeface="Times New Roman" pitchFamily="18" charset="0"/>
              </a:rPr>
              <a:t>( ) statements under the first and second block .  </a:t>
            </a:r>
          </a:p>
          <a:p>
            <a:pPr algn="just">
              <a:lnSpc>
                <a:spcPct val="150000"/>
              </a:lnSpc>
              <a:spcBef>
                <a:spcPts val="0"/>
              </a:spcBef>
              <a:buFont typeface="Wingdings" pitchFamily="2" charset="2"/>
              <a:buChar char="§"/>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p>
        </p:txBody>
      </p:sp>
      <p:sp>
        <p:nvSpPr>
          <p:cNvPr id="4" name="Slide Number Placeholder 3"/>
          <p:cNvSpPr>
            <a:spLocks noGrp="1"/>
          </p:cNvSpPr>
          <p:nvPr>
            <p:ph type="sldNum" sz="quarter" idx="12"/>
          </p:nvPr>
        </p:nvSpPr>
        <p:spPr/>
        <p:txBody>
          <a:bodyPr/>
          <a:lstStyle/>
          <a:p>
            <a:fld id="{9D06273B-D5B6-4514-AD81-34E8E8FD6039}" type="slidenum">
              <a:rPr lang="en-US" smtClean="0"/>
              <a:pPr/>
              <a:t>210</a:t>
            </a:fld>
            <a:endParaRPr lang="en-US"/>
          </a:p>
        </p:txBody>
      </p:sp>
    </p:spTree>
    <p:extLst>
      <p:ext uri="{BB962C8B-B14F-4D97-AF65-F5344CB8AC3E}">
        <p14:creationId xmlns:p14="http://schemas.microsoft.com/office/powerpoint/2010/main" val="57198170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r>
              <a:rPr lang="en-US" sz="2800" b="1" dirty="0">
                <a:solidFill>
                  <a:srgbClr val="FF0000"/>
                </a:solidFill>
                <a:latin typeface="Times New Roman" pitchFamily="18" charset="0"/>
                <a:cs typeface="Times New Roman" pitchFamily="18" charset="0"/>
              </a:rPr>
              <a:t>B. Using break as a </a:t>
            </a:r>
            <a:r>
              <a:rPr lang="en-US" sz="2800" b="1" dirty="0" smtClean="0">
                <a:solidFill>
                  <a:srgbClr val="FF0000"/>
                </a:solidFill>
                <a:latin typeface="Times New Roman" pitchFamily="18" charset="0"/>
                <a:cs typeface="Times New Roman" pitchFamily="18" charset="0"/>
              </a:rPr>
              <a:t>form </a:t>
            </a:r>
            <a:r>
              <a:rPr lang="en-US" sz="2800" b="1" dirty="0">
                <a:solidFill>
                  <a:srgbClr val="FF0000"/>
                </a:solidFill>
                <a:latin typeface="Times New Roman" pitchFamily="18" charset="0"/>
                <a:cs typeface="Times New Roman" pitchFamily="18" charset="0"/>
              </a:rPr>
              <a:t>of </a:t>
            </a:r>
            <a:r>
              <a:rPr lang="en-US" sz="2800" b="1" dirty="0" err="1" smtClean="0">
                <a:solidFill>
                  <a:srgbClr val="FF0000"/>
                </a:solidFill>
                <a:latin typeface="Times New Roman" pitchFamily="18" charset="0"/>
                <a:cs typeface="Times New Roman" pitchFamily="18" charset="0"/>
              </a:rPr>
              <a:t>goto</a:t>
            </a:r>
            <a:r>
              <a:rPr lang="en-US" sz="2800" b="1" dirty="0" smtClean="0">
                <a:solidFill>
                  <a:srgbClr val="FF0000"/>
                </a:solidFill>
                <a:latin typeface="Times New Roman" pitchFamily="18" charset="0"/>
                <a:cs typeface="Times New Roman" pitchFamily="18" charset="0"/>
              </a:rPr>
              <a:t>----- </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1999" cy="6477000"/>
          </a:xfrm>
        </p:spPr>
        <p:txBody>
          <a:bodyPr>
            <a:noAutofit/>
          </a:bodyPr>
          <a:lstStyle/>
          <a:p>
            <a:pPr algn="just">
              <a:lnSpc>
                <a:spcPct val="150000"/>
              </a:lnSpc>
              <a:spcBef>
                <a:spcPts val="0"/>
              </a:spcBef>
              <a:buNone/>
            </a:pPr>
            <a:r>
              <a:rPr lang="en-US" sz="2400" dirty="0">
                <a:latin typeface="Times New Roman" pitchFamily="18" charset="0"/>
                <a:cs typeface="Times New Roman" pitchFamily="18" charset="0"/>
              </a:rPr>
              <a:t>public class </a:t>
            </a:r>
            <a:r>
              <a:rPr lang="en-US" sz="2400" dirty="0" err="1">
                <a:latin typeface="Times New Roman" pitchFamily="18" charset="0"/>
                <a:cs typeface="Times New Roman" pitchFamily="18" charset="0"/>
              </a:rPr>
              <a:t>LoopBreakGoTo</a:t>
            </a:r>
            <a:r>
              <a:rPr lang="en-US" sz="2400" dirty="0">
                <a:latin typeface="Times New Roman" pitchFamily="18" charset="0"/>
                <a:cs typeface="Times New Roman" pitchFamily="18" charset="0"/>
              </a:rPr>
              <a:t> {</a:t>
            </a:r>
          </a:p>
          <a:p>
            <a:pPr algn="just">
              <a:lnSpc>
                <a:spcPct val="150000"/>
              </a:lnSpc>
              <a:spcBef>
                <a:spcPts val="0"/>
              </a:spcBef>
              <a:buNone/>
            </a:pPr>
            <a:r>
              <a:rPr lang="en-US" sz="2400" dirty="0">
                <a:latin typeface="Times New Roman" pitchFamily="18" charset="0"/>
                <a:cs typeface="Times New Roman" pitchFamily="18" charset="0"/>
              </a:rPr>
              <a:t> public 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a:t>
            </a:r>
          </a:p>
          <a:p>
            <a:pPr algn="just">
              <a:lnSpc>
                <a:spcPct val="150000"/>
              </a:lnSpc>
              <a:spcBef>
                <a:spcPts val="0"/>
              </a:spcBef>
              <a:buNone/>
            </a:pP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t = true; </a:t>
            </a:r>
          </a:p>
          <a:p>
            <a:pPr algn="just">
              <a:lnSpc>
                <a:spcPct val="150000"/>
              </a:lnSpc>
              <a:spcBef>
                <a:spcPts val="0"/>
              </a:spcBef>
              <a:buNone/>
            </a:pPr>
            <a:r>
              <a:rPr lang="en-US" sz="2400" dirty="0">
                <a:latin typeface="Times New Roman" pitchFamily="18" charset="0"/>
                <a:cs typeface="Times New Roman" pitchFamily="18" charset="0"/>
              </a:rPr>
              <a:t>  //Label for first block of code </a:t>
            </a:r>
          </a:p>
          <a:p>
            <a:pPr algn="just">
              <a:lnSpc>
                <a:spcPct val="150000"/>
              </a:lnSpc>
              <a:spcBef>
                <a:spcPts val="0"/>
              </a:spcBef>
              <a:buNone/>
            </a:pPr>
            <a:r>
              <a:rPr lang="en-US" sz="2400" dirty="0">
                <a:latin typeface="Times New Roman" pitchFamily="18" charset="0"/>
                <a:cs typeface="Times New Roman" pitchFamily="18" charset="0"/>
              </a:rPr>
              <a:t>  first:{ </a:t>
            </a:r>
          </a:p>
          <a:p>
            <a:pPr algn="just">
              <a:lnSpc>
                <a:spcPct val="150000"/>
              </a:lnSpc>
              <a:spcBef>
                <a:spcPts val="0"/>
              </a:spcBef>
              <a:buNone/>
            </a:pPr>
            <a:r>
              <a:rPr lang="en-US" sz="2400" dirty="0">
                <a:latin typeface="Times New Roman" pitchFamily="18" charset="0"/>
                <a:cs typeface="Times New Roman" pitchFamily="18" charset="0"/>
              </a:rPr>
              <a:t>      //Label for 2nd block  of code</a:t>
            </a:r>
          </a:p>
          <a:p>
            <a:pPr algn="just">
              <a:lnSpc>
                <a:spcPct val="150000"/>
              </a:lnSpc>
              <a:spcBef>
                <a:spcPts val="0"/>
              </a:spcBef>
              <a:buNone/>
            </a:pPr>
            <a:r>
              <a:rPr lang="en-US" sz="2400" dirty="0">
                <a:latin typeface="Times New Roman" pitchFamily="18" charset="0"/>
                <a:cs typeface="Times New Roman" pitchFamily="18" charset="0"/>
              </a:rPr>
              <a:t>      second: { </a:t>
            </a:r>
          </a:p>
          <a:p>
            <a:pPr algn="just">
              <a:lnSpc>
                <a:spcPct val="150000"/>
              </a:lnSpc>
              <a:spcBef>
                <a:spcPts val="0"/>
              </a:spcBef>
              <a:buNone/>
            </a:pPr>
            <a:r>
              <a:rPr lang="en-US" sz="2400" dirty="0">
                <a:latin typeface="Times New Roman" pitchFamily="18" charset="0"/>
                <a:cs typeface="Times New Roman" pitchFamily="18" charset="0"/>
              </a:rPr>
              <a:t>       //Label for third block  code</a:t>
            </a:r>
          </a:p>
          <a:p>
            <a:pPr algn="just">
              <a:lnSpc>
                <a:spcPct val="150000"/>
              </a:lnSpc>
              <a:spcBef>
                <a:spcPts val="0"/>
              </a:spcBef>
              <a:buNone/>
            </a:pPr>
            <a:r>
              <a:rPr lang="en-US" sz="2400" dirty="0">
                <a:latin typeface="Times New Roman" pitchFamily="18" charset="0"/>
                <a:cs typeface="Times New Roman" pitchFamily="18" charset="0"/>
              </a:rPr>
              <a:t>        third: { </a:t>
            </a:r>
          </a:p>
          <a:p>
            <a:pPr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("Before the break.");</a:t>
            </a:r>
          </a:p>
          <a:p>
            <a:pPr algn="just">
              <a:lnSpc>
                <a:spcPct val="150000"/>
              </a:lnSpc>
              <a:spcBef>
                <a:spcPts val="0"/>
              </a:spcBef>
              <a:buNone/>
            </a:pPr>
            <a:r>
              <a:rPr lang="en-US" sz="2400" dirty="0">
                <a:latin typeface="Times New Roman" pitchFamily="18" charset="0"/>
                <a:cs typeface="Times New Roman" pitchFamily="18" charset="0"/>
              </a:rPr>
              <a:t>          //Exit out from the second block </a:t>
            </a:r>
          </a:p>
          <a:p>
            <a:pPr algn="just">
              <a:lnSpc>
                <a:spcPct val="150000"/>
              </a:lnSpc>
              <a:spcBef>
                <a:spcPts val="0"/>
              </a:spcBef>
              <a:buNone/>
            </a:pPr>
            <a:r>
              <a:rPr lang="en-US" sz="2400" dirty="0">
                <a:latin typeface="Times New Roman" pitchFamily="18" charset="0"/>
                <a:cs typeface="Times New Roman" pitchFamily="18" charset="0"/>
              </a:rPr>
              <a:t>          if(t) {</a:t>
            </a:r>
          </a:p>
          <a:p>
            <a:pPr algn="just">
              <a:lnSpc>
                <a:spcPct val="150000"/>
              </a:lnSpc>
              <a:spcBef>
                <a:spcPts val="0"/>
              </a:spcBef>
              <a:buNone/>
            </a:pPr>
            <a:r>
              <a:rPr lang="en-US" sz="24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211</a:t>
            </a:fld>
            <a:endParaRPr lang="en-US"/>
          </a:p>
        </p:txBody>
      </p:sp>
    </p:spTree>
    <p:extLst>
      <p:ext uri="{BB962C8B-B14F-4D97-AF65-F5344CB8AC3E}">
        <p14:creationId xmlns:p14="http://schemas.microsoft.com/office/powerpoint/2010/main" val="87936340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r>
              <a:rPr lang="en-US" sz="2800" b="1" dirty="0">
                <a:solidFill>
                  <a:srgbClr val="FF0000"/>
                </a:solidFill>
                <a:latin typeface="Times New Roman" pitchFamily="18" charset="0"/>
                <a:cs typeface="Times New Roman" pitchFamily="18" charset="0"/>
              </a:rPr>
              <a:t>B. Using break as a </a:t>
            </a:r>
            <a:r>
              <a:rPr lang="en-US" sz="2800" b="1" dirty="0" smtClean="0">
                <a:solidFill>
                  <a:srgbClr val="FF0000"/>
                </a:solidFill>
                <a:latin typeface="Times New Roman" pitchFamily="18" charset="0"/>
                <a:cs typeface="Times New Roman" pitchFamily="18" charset="0"/>
              </a:rPr>
              <a:t>form </a:t>
            </a:r>
            <a:r>
              <a:rPr lang="en-US" sz="2800" b="1" dirty="0">
                <a:solidFill>
                  <a:srgbClr val="FF0000"/>
                </a:solidFill>
                <a:latin typeface="Times New Roman" pitchFamily="18" charset="0"/>
                <a:cs typeface="Times New Roman" pitchFamily="18" charset="0"/>
              </a:rPr>
              <a:t>of </a:t>
            </a:r>
            <a:r>
              <a:rPr lang="en-US" sz="2800" b="1" dirty="0" err="1" smtClean="0">
                <a:solidFill>
                  <a:srgbClr val="FF0000"/>
                </a:solidFill>
                <a:latin typeface="Times New Roman" pitchFamily="18" charset="0"/>
                <a:cs typeface="Times New Roman" pitchFamily="18" charset="0"/>
              </a:rPr>
              <a:t>goto</a:t>
            </a:r>
            <a:r>
              <a:rPr lang="en-US" sz="2800" b="1" dirty="0" smtClean="0">
                <a:solidFill>
                  <a:srgbClr val="FF0000"/>
                </a:solidFill>
                <a:latin typeface="Times New Roman" pitchFamily="18" charset="0"/>
                <a:cs typeface="Times New Roman" pitchFamily="18" charset="0"/>
              </a:rPr>
              <a:t>----- </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1999" cy="6477000"/>
          </a:xfrm>
        </p:spPr>
        <p:txBody>
          <a:bodyPr>
            <a:noAutofit/>
          </a:bodyPr>
          <a:lstStyle/>
          <a:p>
            <a:pPr algn="just">
              <a:lnSpc>
                <a:spcPct val="150000"/>
              </a:lnSpc>
              <a:spcBef>
                <a:spcPts val="0"/>
              </a:spcBef>
              <a:buNone/>
            </a:pPr>
            <a:r>
              <a:rPr lang="en-US" sz="2400" dirty="0">
                <a:latin typeface="Times New Roman" pitchFamily="18" charset="0"/>
                <a:cs typeface="Times New Roman" pitchFamily="18" charset="0"/>
              </a:rPr>
              <a:t>break second;</a:t>
            </a:r>
          </a:p>
          <a:p>
            <a:pPr algn="just">
              <a:lnSpc>
                <a:spcPct val="150000"/>
              </a:lnSpc>
              <a:spcBef>
                <a:spcPts val="0"/>
              </a:spcBef>
              <a:buNone/>
            </a:pPr>
            <a:r>
              <a:rPr lang="en-US" sz="2400" dirty="0">
                <a:latin typeface="Times New Roman" pitchFamily="18" charset="0"/>
                <a:cs typeface="Times New Roman" pitchFamily="18" charset="0"/>
              </a:rPr>
              <a:t>          }</a:t>
            </a:r>
          </a:p>
          <a:p>
            <a:pPr algn="just">
              <a:lnSpc>
                <a:spcPct val="150000"/>
              </a:lnSpc>
              <a:spcBef>
                <a:spcPts val="0"/>
              </a:spcBef>
              <a:buNone/>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("This is under the third block"); </a:t>
            </a:r>
          </a:p>
          <a:p>
            <a:pPr algn="just">
              <a:lnSpc>
                <a:spcPct val="150000"/>
              </a:lnSpc>
              <a:spcBef>
                <a:spcPts val="0"/>
              </a:spcBef>
              <a:buNone/>
            </a:pPr>
            <a:r>
              <a:rPr lang="en-US" sz="2400" dirty="0">
                <a:latin typeface="Times New Roman" pitchFamily="18" charset="0"/>
                <a:cs typeface="Times New Roman" pitchFamily="18" charset="0"/>
              </a:rPr>
              <a:t>       } //End of third block</a:t>
            </a:r>
          </a:p>
          <a:p>
            <a:pPr algn="just">
              <a:lnSpc>
                <a:spcPct val="150000"/>
              </a:lnSpc>
              <a:spcBef>
                <a:spcPts val="0"/>
              </a:spcBef>
              <a:buNone/>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("This is under the second block"); </a:t>
            </a:r>
          </a:p>
          <a:p>
            <a:pPr algn="just">
              <a:lnSpc>
                <a:spcPct val="150000"/>
              </a:lnSpc>
              <a:spcBef>
                <a:spcPts val="0"/>
              </a:spcBef>
              <a:buNone/>
            </a:pPr>
            <a:r>
              <a:rPr lang="en-US" sz="2400" dirty="0">
                <a:latin typeface="Times New Roman" pitchFamily="18" charset="0"/>
                <a:cs typeface="Times New Roman" pitchFamily="18" charset="0"/>
              </a:rPr>
              <a:t>      } //End of Second Block </a:t>
            </a:r>
          </a:p>
          <a:p>
            <a:pPr algn="just">
              <a:lnSpc>
                <a:spcPct val="15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("This is under the first block"); </a:t>
            </a:r>
          </a:p>
          <a:p>
            <a:pPr algn="just">
              <a:lnSpc>
                <a:spcPct val="150000"/>
              </a:lnSpc>
              <a:spcBef>
                <a:spcPts val="0"/>
              </a:spcBef>
              <a:buNone/>
            </a:pPr>
            <a:r>
              <a:rPr lang="en-US" sz="2400" dirty="0">
                <a:latin typeface="Times New Roman" pitchFamily="18" charset="0"/>
                <a:cs typeface="Times New Roman" pitchFamily="18" charset="0"/>
              </a:rPr>
              <a:t>    }//End of first block  </a:t>
            </a:r>
          </a:p>
          <a:p>
            <a:pPr algn="just">
              <a:lnSpc>
                <a:spcPct val="150000"/>
              </a:lnSpc>
              <a:spcBef>
                <a:spcPts val="0"/>
              </a:spcBef>
              <a:buNone/>
            </a:pPr>
            <a:r>
              <a:rPr lang="en-US" sz="2400" dirty="0">
                <a:latin typeface="Times New Roman" pitchFamily="18" charset="0"/>
                <a:cs typeface="Times New Roman" pitchFamily="18" charset="0"/>
              </a:rPr>
              <a:t>    }//End of main ()</a:t>
            </a:r>
          </a:p>
          <a:p>
            <a:pPr algn="just">
              <a:lnSpc>
                <a:spcPct val="150000"/>
              </a:lnSpc>
              <a:spcBef>
                <a:spcPts val="0"/>
              </a:spcBef>
              <a:buNone/>
            </a:pPr>
            <a:r>
              <a:rPr lang="en-US" sz="2400" dirty="0">
                <a:latin typeface="Times New Roman" pitchFamily="18" charset="0"/>
                <a:cs typeface="Times New Roman" pitchFamily="18" charset="0"/>
              </a:rPr>
              <a:t> }//End of class</a:t>
            </a:r>
          </a:p>
          <a:p>
            <a:pPr algn="just">
              <a:lnSpc>
                <a:spcPct val="150000"/>
              </a:lnSpc>
              <a:spcBef>
                <a:spcPts val="0"/>
              </a:spcBef>
              <a:buFont typeface="Wingdings" pitchFamily="2" charset="2"/>
              <a:buChar char="Ø"/>
            </a:pPr>
            <a:r>
              <a:rPr lang="en-US" sz="2400" dirty="0" smtClean="0">
                <a:latin typeface="Times New Roman" pitchFamily="18" charset="0"/>
                <a:cs typeface="Times New Roman" pitchFamily="18" charset="0"/>
              </a:rPr>
              <a:t>Note: One </a:t>
            </a:r>
            <a:r>
              <a:rPr lang="en-US" sz="2400" dirty="0">
                <a:latin typeface="Times New Roman" pitchFamily="18" charset="0"/>
                <a:cs typeface="Times New Roman" pitchFamily="18" charset="0"/>
              </a:rPr>
              <a:t>of the most common uses for a </a:t>
            </a:r>
            <a:r>
              <a:rPr lang="en-US" sz="2400" dirty="0">
                <a:solidFill>
                  <a:srgbClr val="FF0000"/>
                </a:solidFill>
                <a:latin typeface="Times New Roman" pitchFamily="18" charset="0"/>
                <a:cs typeface="Times New Roman" pitchFamily="18" charset="0"/>
              </a:rPr>
              <a:t>labeled break statement </a:t>
            </a:r>
            <a:r>
              <a:rPr lang="en-US" sz="2400" dirty="0">
                <a:latin typeface="Times New Roman" pitchFamily="18" charset="0"/>
                <a:cs typeface="Times New Roman" pitchFamily="18" charset="0"/>
              </a:rPr>
              <a:t>is to </a:t>
            </a:r>
            <a:r>
              <a:rPr lang="en-US" sz="2400" dirty="0">
                <a:solidFill>
                  <a:srgbClr val="0000FF"/>
                </a:solidFill>
                <a:latin typeface="Times New Roman" pitchFamily="18" charset="0"/>
                <a:cs typeface="Times New Roman" pitchFamily="18" charset="0"/>
              </a:rPr>
              <a:t>exit from nested loops</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Example:</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Let’s see the following java program to demonstrate the </a:t>
            </a:r>
            <a:r>
              <a:rPr lang="en-US" sz="2400" dirty="0">
                <a:solidFill>
                  <a:srgbClr val="FF0000"/>
                </a:solidFill>
                <a:latin typeface="Times New Roman" pitchFamily="18" charset="0"/>
                <a:cs typeface="Times New Roman" pitchFamily="18" charset="0"/>
              </a:rPr>
              <a:t>labeled break statement used to exit from the nested for----loops</a:t>
            </a:r>
            <a:r>
              <a:rPr lang="en-US" sz="2400" dirty="0">
                <a:latin typeface="Times New Roman" pitchFamily="18" charset="0"/>
                <a:cs typeface="Times New Roman" pitchFamily="18" charset="0"/>
              </a:rPr>
              <a:t>. The program shows the outer loop executes only once and terminates both the inner and outer for loops when (j==10): </a:t>
            </a:r>
          </a:p>
          <a:p>
            <a:pPr algn="just">
              <a:lnSpc>
                <a:spcPct val="150000"/>
              </a:lnSpc>
              <a:spcBef>
                <a:spcPts val="0"/>
              </a:spcBef>
              <a:buNone/>
            </a:pPr>
            <a:endParaRPr lang="en-US" sz="2400" dirty="0">
              <a:latin typeface="Times New Roman" pitchFamily="18" charset="0"/>
              <a:cs typeface="Times New Roman" pitchFamily="18" charset="0"/>
            </a:endParaRPr>
          </a:p>
          <a:p>
            <a:pPr algn="just">
              <a:lnSpc>
                <a:spcPct val="150000"/>
              </a:lnSpc>
              <a:spcBef>
                <a:spcPts val="0"/>
              </a:spcBef>
              <a:buNone/>
            </a:pPr>
            <a:endParaRPr lang="en-US" sz="2400" dirty="0">
              <a:latin typeface="Times New Roman" pitchFamily="18" charset="0"/>
              <a:cs typeface="Times New Roman" pitchFamily="18" charset="0"/>
            </a:endParaRPr>
          </a:p>
          <a:p>
            <a:pPr algn="just">
              <a:lnSpc>
                <a:spcPct val="150000"/>
              </a:lnSpc>
              <a:spcBef>
                <a:spcPts val="0"/>
              </a:spcBef>
              <a:buNone/>
            </a:pPr>
            <a:endParaRPr lang="en-US" sz="2400" dirty="0">
              <a:latin typeface="Times New Roman" pitchFamily="18" charset="0"/>
              <a:cs typeface="Times New Roman" pitchFamily="18" charset="0"/>
            </a:endParaRPr>
          </a:p>
          <a:p>
            <a:pPr algn="just">
              <a:lnSpc>
                <a:spcPct val="150000"/>
              </a:lnSpc>
              <a:spcBef>
                <a:spcPts val="0"/>
              </a:spcBef>
              <a:buNone/>
            </a:pPr>
            <a:r>
              <a:rPr lang="en-US" sz="24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212</a:t>
            </a:fld>
            <a:endParaRPr lang="en-US"/>
          </a:p>
        </p:txBody>
      </p:sp>
    </p:spTree>
    <p:extLst>
      <p:ext uri="{BB962C8B-B14F-4D97-AF65-F5344CB8AC3E}">
        <p14:creationId xmlns:p14="http://schemas.microsoft.com/office/powerpoint/2010/main" val="842956683"/>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lnSpc>
                <a:spcPct val="150000"/>
              </a:lnSpc>
              <a:spcBef>
                <a:spcPts val="0"/>
              </a:spcBef>
            </a:pPr>
            <a:r>
              <a:rPr lang="en-US" sz="2800" b="1" dirty="0" smtClean="0">
                <a:latin typeface="Times New Roman" pitchFamily="18" charset="0"/>
                <a:cs typeface="Times New Roman" pitchFamily="18" charset="0"/>
              </a:rPr>
              <a:t>Example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1999" cy="6477000"/>
          </a:xfrm>
        </p:spPr>
        <p:txBody>
          <a:bodyPr>
            <a:noAutofit/>
          </a:bodyPr>
          <a:lstStyle/>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Let’s </a:t>
            </a:r>
            <a:r>
              <a:rPr lang="en-US" sz="2600" dirty="0">
                <a:latin typeface="Times New Roman" pitchFamily="18" charset="0"/>
                <a:cs typeface="Times New Roman" pitchFamily="18" charset="0"/>
              </a:rPr>
              <a:t>see the following java program to demonstrate the </a:t>
            </a:r>
            <a:r>
              <a:rPr lang="en-US" sz="2600" dirty="0">
                <a:solidFill>
                  <a:srgbClr val="FF0000"/>
                </a:solidFill>
                <a:latin typeface="Times New Roman" pitchFamily="18" charset="0"/>
                <a:cs typeface="Times New Roman" pitchFamily="18" charset="0"/>
              </a:rPr>
              <a:t>labeled break statement used to exit from the nested for----loops</a:t>
            </a:r>
            <a:r>
              <a:rPr lang="en-US" sz="2600" dirty="0">
                <a:latin typeface="Times New Roman" pitchFamily="18" charset="0"/>
                <a:cs typeface="Times New Roman" pitchFamily="18" charset="0"/>
              </a:rPr>
              <a:t>. The program shows the outer loop executes only once and terminates both the inner and outer for loops when (j==10): </a:t>
            </a:r>
            <a:endParaRPr lang="en-US" sz="2600" dirty="0" smtClean="0">
              <a:latin typeface="Times New Roman" pitchFamily="18" charset="0"/>
              <a:cs typeface="Times New Roman" pitchFamily="18" charset="0"/>
            </a:endParaRPr>
          </a:p>
          <a:p>
            <a:pPr algn="just">
              <a:lnSpc>
                <a:spcPct val="150000"/>
              </a:lnSpc>
              <a:spcBef>
                <a:spcPts val="0"/>
              </a:spcBef>
              <a:buNone/>
            </a:pPr>
            <a:r>
              <a:rPr lang="en-US" sz="2600" dirty="0">
                <a:latin typeface="Times New Roman" pitchFamily="18" charset="0"/>
                <a:cs typeface="Times New Roman" pitchFamily="18" charset="0"/>
              </a:rPr>
              <a:t>public class LoopBreakGoTo1 {</a:t>
            </a:r>
          </a:p>
          <a:p>
            <a:pPr algn="just">
              <a:lnSpc>
                <a:spcPct val="150000"/>
              </a:lnSpc>
              <a:spcBef>
                <a:spcPts val="0"/>
              </a:spcBef>
              <a:buNone/>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algn="just">
              <a:lnSpc>
                <a:spcPct val="150000"/>
              </a:lnSpc>
              <a:spcBef>
                <a:spcPts val="0"/>
              </a:spcBef>
              <a:buNone/>
            </a:pPr>
            <a:r>
              <a:rPr lang="en-US" sz="2600" dirty="0">
                <a:latin typeface="Times New Roman" pitchFamily="18" charset="0"/>
                <a:cs typeface="Times New Roman" pitchFamily="18" charset="0"/>
              </a:rPr>
              <a:t> //Label the nested for Loop</a:t>
            </a:r>
          </a:p>
          <a:p>
            <a:pPr algn="just">
              <a:lnSpc>
                <a:spcPct val="150000"/>
              </a:lnSpc>
              <a:spcBef>
                <a:spcPts val="0"/>
              </a:spcBef>
              <a:buNone/>
            </a:pPr>
            <a:r>
              <a:rPr lang="en-US" sz="2600" dirty="0">
                <a:latin typeface="Times New Roman" pitchFamily="18" charset="0"/>
                <a:cs typeface="Times New Roman" pitchFamily="18" charset="0"/>
              </a:rPr>
              <a:t> outer: </a:t>
            </a:r>
          </a:p>
          <a:p>
            <a:pPr algn="just">
              <a:lnSpc>
                <a:spcPct val="150000"/>
              </a:lnSpc>
              <a:spcBef>
                <a:spcPts val="0"/>
              </a:spcBef>
              <a:buNone/>
            </a:pPr>
            <a:r>
              <a:rPr lang="en-US" sz="2600" dirty="0">
                <a:latin typeface="Times New Roman" pitchFamily="18" charset="0"/>
                <a:cs typeface="Times New Roman" pitchFamily="18" charset="0"/>
              </a:rPr>
              <a:t>for(</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=0;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&lt;3;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a:t>
            </a:r>
          </a:p>
          <a:p>
            <a:pPr algn="just">
              <a:lnSpc>
                <a:spcPct val="150000"/>
              </a:lnSpc>
              <a:spcBef>
                <a:spcPts val="0"/>
              </a:spcBef>
              <a:buNone/>
            </a:pPr>
            <a:r>
              <a:rPr lang="en-US" sz="2600" dirty="0">
                <a:latin typeface="Times New Roman" pitchFamily="18" charset="0"/>
                <a:cs typeface="Times New Roman" pitchFamily="18" charset="0"/>
              </a:rPr>
              <a:t>//The outer loop executes only once</a:t>
            </a:r>
          </a:p>
          <a:p>
            <a:pPr algn="just">
              <a:lnSpc>
                <a:spcPct val="150000"/>
              </a:lnSpc>
              <a:spcBef>
                <a:spcPts val="0"/>
              </a:spcBef>
              <a:buNone/>
            </a:pPr>
            <a:r>
              <a:rPr lang="en-US" sz="2600" dirty="0" err="1">
                <a:latin typeface="Times New Roman" pitchFamily="18" charset="0"/>
                <a:cs typeface="Times New Roman" pitchFamily="18" charset="0"/>
              </a:rPr>
              <a:t>System.out.print</a:t>
            </a:r>
            <a:r>
              <a:rPr lang="en-US" sz="2600" dirty="0">
                <a:latin typeface="Times New Roman" pitchFamily="18" charset="0"/>
                <a:cs typeface="Times New Roman" pitchFamily="18" charset="0"/>
              </a:rPr>
              <a:t>("Pass " +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 "); </a:t>
            </a:r>
          </a:p>
          <a:p>
            <a:pPr algn="just">
              <a:lnSpc>
                <a:spcPct val="150000"/>
              </a:lnSpc>
              <a:spcBef>
                <a:spcPts val="0"/>
              </a:spcBef>
              <a:buNone/>
            </a:pPr>
            <a:r>
              <a:rPr lang="en-US" sz="2600" dirty="0">
                <a:latin typeface="Times New Roman" pitchFamily="18" charset="0"/>
                <a:cs typeface="Times New Roman" pitchFamily="18" charset="0"/>
              </a:rPr>
              <a:t>//Inner For </a:t>
            </a:r>
            <a:r>
              <a:rPr lang="en-US" sz="2600" dirty="0" smtClean="0">
                <a:latin typeface="Times New Roman" pitchFamily="18" charset="0"/>
                <a:cs typeface="Times New Roman" pitchFamily="18" charset="0"/>
              </a:rPr>
              <a:t>loop</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213</a:t>
            </a:fld>
            <a:endParaRPr lang="en-US"/>
          </a:p>
        </p:txBody>
      </p:sp>
    </p:spTree>
    <p:extLst>
      <p:ext uri="{BB962C8B-B14F-4D97-AF65-F5344CB8AC3E}">
        <p14:creationId xmlns:p14="http://schemas.microsoft.com/office/powerpoint/2010/main" val="329601330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lnSpc>
                <a:spcPct val="150000"/>
              </a:lnSpc>
              <a:spcBef>
                <a:spcPts val="0"/>
              </a:spcBef>
            </a:pPr>
            <a:r>
              <a:rPr lang="en-US" sz="2800" b="1" dirty="0" smtClean="0">
                <a:latin typeface="Times New Roman" pitchFamily="18" charset="0"/>
                <a:cs typeface="Times New Roman" pitchFamily="18" charset="0"/>
              </a:rPr>
              <a:t>Example------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1999" cy="6477000"/>
          </a:xfrm>
        </p:spPr>
        <p:txBody>
          <a:bodyPr>
            <a:noAutofit/>
          </a:bodyPr>
          <a:lstStyle/>
          <a:p>
            <a:pPr algn="just">
              <a:lnSpc>
                <a:spcPct val="150000"/>
              </a:lnSpc>
              <a:spcBef>
                <a:spcPts val="0"/>
              </a:spcBef>
              <a:buNone/>
            </a:pPr>
            <a:r>
              <a:rPr lang="en-US" sz="2600" dirty="0">
                <a:latin typeface="Times New Roman" pitchFamily="18" charset="0"/>
                <a:cs typeface="Times New Roman" pitchFamily="18" charset="0"/>
              </a:rPr>
              <a:t>for(</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j=0; j&lt;50; </a:t>
            </a:r>
            <a:r>
              <a:rPr lang="en-US" sz="2600" dirty="0" err="1">
                <a:latin typeface="Times New Roman" pitchFamily="18" charset="0"/>
                <a:cs typeface="Times New Roman" pitchFamily="18" charset="0"/>
              </a:rPr>
              <a:t>j++</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Exit from both inner and outer for loop if j==10</a:t>
            </a:r>
          </a:p>
          <a:p>
            <a:pPr algn="just">
              <a:lnSpc>
                <a:spcPct val="150000"/>
              </a:lnSpc>
              <a:spcBef>
                <a:spcPts val="0"/>
              </a:spcBef>
              <a:buNone/>
            </a:pPr>
            <a:r>
              <a:rPr lang="en-US" sz="2600" dirty="0">
                <a:latin typeface="Times New Roman" pitchFamily="18" charset="0"/>
                <a:cs typeface="Times New Roman" pitchFamily="18" charset="0"/>
              </a:rPr>
              <a:t>if(j == 10) {</a:t>
            </a:r>
          </a:p>
          <a:p>
            <a:pPr algn="just">
              <a:lnSpc>
                <a:spcPct val="150000"/>
              </a:lnSpc>
              <a:spcBef>
                <a:spcPts val="0"/>
              </a:spcBef>
              <a:buNone/>
            </a:pPr>
            <a:r>
              <a:rPr lang="en-US" sz="2600" dirty="0">
                <a:latin typeface="Times New Roman" pitchFamily="18" charset="0"/>
                <a:cs typeface="Times New Roman" pitchFamily="18" charset="0"/>
              </a:rPr>
              <a:t> break outer;</a:t>
            </a:r>
          </a:p>
          <a:p>
            <a:pPr algn="just">
              <a:lnSpc>
                <a:spcPct val="150000"/>
              </a:lnSpc>
              <a:spcBef>
                <a:spcPts val="0"/>
              </a:spcBef>
              <a:buNone/>
            </a:pPr>
            <a:r>
              <a:rPr lang="en-US" sz="2600" dirty="0">
                <a:latin typeface="Times New Roman" pitchFamily="18" charset="0"/>
                <a:cs typeface="Times New Roman" pitchFamily="18" charset="0"/>
              </a:rPr>
              <a:t>}//End of if()</a:t>
            </a:r>
          </a:p>
          <a:p>
            <a:pPr algn="just">
              <a:lnSpc>
                <a:spcPct val="150000"/>
              </a:lnSpc>
              <a:spcBef>
                <a:spcPts val="0"/>
              </a:spcBef>
              <a:buNone/>
            </a:pPr>
            <a:r>
              <a:rPr lang="en-US" sz="2600" dirty="0">
                <a:latin typeface="Times New Roman" pitchFamily="18" charset="0"/>
                <a:cs typeface="Times New Roman" pitchFamily="18" charset="0"/>
              </a:rPr>
              <a:t>else{</a:t>
            </a:r>
          </a:p>
          <a:p>
            <a:pPr algn="just">
              <a:lnSpc>
                <a:spcPct val="150000"/>
              </a:lnSpc>
              <a:spcBef>
                <a:spcPts val="0"/>
              </a:spcBef>
              <a:buNone/>
            </a:pPr>
            <a:r>
              <a:rPr lang="en-US" sz="2600" dirty="0" err="1">
                <a:latin typeface="Times New Roman" pitchFamily="18" charset="0"/>
                <a:cs typeface="Times New Roman" pitchFamily="18" charset="0"/>
              </a:rPr>
              <a:t>System.out.print</a:t>
            </a:r>
            <a:r>
              <a:rPr lang="en-US" sz="2600" dirty="0">
                <a:latin typeface="Times New Roman" pitchFamily="18" charset="0"/>
                <a:cs typeface="Times New Roman" pitchFamily="18" charset="0"/>
              </a:rPr>
              <a:t>(j + " ");  </a:t>
            </a:r>
          </a:p>
          <a:p>
            <a:pPr algn="just">
              <a:lnSpc>
                <a:spcPct val="150000"/>
              </a:lnSpc>
              <a:spcBef>
                <a:spcPts val="0"/>
              </a:spcBef>
              <a:buNone/>
            </a:pPr>
            <a:r>
              <a:rPr lang="en-US" sz="2600" dirty="0">
                <a:latin typeface="Times New Roman" pitchFamily="18" charset="0"/>
                <a:cs typeface="Times New Roman" pitchFamily="18" charset="0"/>
              </a:rPr>
              <a:t>}//End of else</a:t>
            </a:r>
            <a:r>
              <a:rPr lang="en-US" sz="2600" dirty="0" smtClean="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}//End of inner for loop</a:t>
            </a:r>
          </a:p>
          <a:p>
            <a:pPr algn="just">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("This will not print"); </a:t>
            </a:r>
          </a:p>
          <a:p>
            <a:pPr algn="just">
              <a:lnSpc>
                <a:spcPct val="150000"/>
              </a:lnSpc>
              <a:spcBef>
                <a:spcPts val="0"/>
              </a:spcBef>
              <a:buNone/>
            </a:pPr>
            <a:r>
              <a:rPr lang="en-US" sz="2600" dirty="0">
                <a:latin typeface="Times New Roman" pitchFamily="18" charset="0"/>
                <a:cs typeface="Times New Roman" pitchFamily="18" charset="0"/>
              </a:rPr>
              <a:t>} //End of outer for Loop</a:t>
            </a:r>
          </a:p>
          <a:p>
            <a:pPr algn="just">
              <a:lnSpc>
                <a:spcPct val="150000"/>
              </a:lnSpc>
              <a:spcBef>
                <a:spcPts val="0"/>
              </a:spcBef>
              <a:buNone/>
            </a:pP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214</a:t>
            </a:fld>
            <a:endParaRPr lang="en-US"/>
          </a:p>
        </p:txBody>
      </p:sp>
    </p:spTree>
    <p:extLst>
      <p:ext uri="{BB962C8B-B14F-4D97-AF65-F5344CB8AC3E}">
        <p14:creationId xmlns:p14="http://schemas.microsoft.com/office/powerpoint/2010/main" val="291806541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57200"/>
          </a:xfrm>
        </p:spPr>
        <p:txBody>
          <a:bodyPr>
            <a:noAutofit/>
          </a:bodyPr>
          <a:lstStyle/>
          <a:p>
            <a:pPr algn="ctr">
              <a:lnSpc>
                <a:spcPct val="150000"/>
              </a:lnSpc>
              <a:spcBef>
                <a:spcPts val="0"/>
              </a:spcBef>
            </a:pPr>
            <a:r>
              <a:rPr lang="en-US" sz="2800" b="1" dirty="0" smtClean="0">
                <a:latin typeface="Times New Roman" pitchFamily="18" charset="0"/>
                <a:cs typeface="Times New Roman" pitchFamily="18" charset="0"/>
              </a:rPr>
              <a:t>Example------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1999" cy="6477000"/>
          </a:xfrm>
        </p:spPr>
        <p:txBody>
          <a:bodyPr>
            <a:noAutofit/>
          </a:bodyPr>
          <a:lstStyle/>
          <a:p>
            <a:pPr algn="just">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("Loops are completed"); </a:t>
            </a:r>
          </a:p>
          <a:p>
            <a:pPr algn="just">
              <a:lnSpc>
                <a:spcPct val="150000"/>
              </a:lnSpc>
              <a:spcBef>
                <a:spcPts val="0"/>
              </a:spcBef>
              <a:buNone/>
            </a:pPr>
            <a:r>
              <a:rPr lang="en-US" sz="2600" dirty="0">
                <a:latin typeface="Times New Roman" pitchFamily="18" charset="0"/>
                <a:cs typeface="Times New Roman" pitchFamily="18" charset="0"/>
              </a:rPr>
              <a:t>  } //End of main ()</a:t>
            </a:r>
          </a:p>
          <a:p>
            <a:pPr algn="just">
              <a:lnSpc>
                <a:spcPct val="150000"/>
              </a:lnSpc>
              <a:spcBef>
                <a:spcPts val="0"/>
              </a:spcBef>
              <a:buNone/>
            </a:pPr>
            <a:r>
              <a:rPr lang="en-US" sz="2600" dirty="0">
                <a:latin typeface="Times New Roman" pitchFamily="18" charset="0"/>
                <a:cs typeface="Times New Roman" pitchFamily="18" charset="0"/>
              </a:rPr>
              <a:t>}//End of class</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As </a:t>
            </a:r>
            <a:r>
              <a:rPr lang="en-US" sz="2600" dirty="0">
                <a:latin typeface="Times New Roman" pitchFamily="18" charset="0"/>
                <a:cs typeface="Times New Roman" pitchFamily="18" charset="0"/>
              </a:rPr>
              <a:t>you can see, when the inner </a:t>
            </a:r>
            <a:r>
              <a:rPr lang="en-US" sz="2600" b="1" dirty="0">
                <a:solidFill>
                  <a:srgbClr val="FF0000"/>
                </a:solidFill>
                <a:latin typeface="Times New Roman" pitchFamily="18" charset="0"/>
                <a:cs typeface="Times New Roman" pitchFamily="18" charset="0"/>
              </a:rPr>
              <a:t>loop breaks to the outer loop</a:t>
            </a:r>
            <a:r>
              <a:rPr lang="en-US" sz="2600" dirty="0">
                <a:latin typeface="Times New Roman" pitchFamily="18" charset="0"/>
                <a:cs typeface="Times New Roman" pitchFamily="18" charset="0"/>
              </a:rPr>
              <a:t>, both </a:t>
            </a:r>
            <a:r>
              <a:rPr lang="en-US" sz="2600" b="1" dirty="0">
                <a:latin typeface="Times New Roman" pitchFamily="18" charset="0"/>
                <a:cs typeface="Times New Roman" pitchFamily="18" charset="0"/>
              </a:rPr>
              <a:t>loops have been terminated</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Keep in mind that you </a:t>
            </a:r>
            <a:r>
              <a:rPr lang="en-US" sz="2600" b="1" dirty="0">
                <a:solidFill>
                  <a:srgbClr val="0000FF"/>
                </a:solidFill>
                <a:latin typeface="Times New Roman" pitchFamily="18" charset="0"/>
                <a:cs typeface="Times New Roman" pitchFamily="18" charset="0"/>
              </a:rPr>
              <a:t>cannot break to any label which is not defined for an enclosing block</a:t>
            </a:r>
            <a:r>
              <a:rPr lang="en-US" sz="2600" dirty="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 </a:t>
            </a:r>
          </a:p>
          <a:p>
            <a:pPr algn="just">
              <a:lnSpc>
                <a:spcPct val="150000"/>
              </a:lnSpc>
              <a:spcBef>
                <a:spcPts val="0"/>
              </a:spcBef>
              <a:buNone/>
            </a:pPr>
            <a:endParaRPr lang="en-US" sz="2600" dirty="0">
              <a:latin typeface="Times New Roman" pitchFamily="18" charset="0"/>
              <a:cs typeface="Times New Roman" pitchFamily="18" charset="0"/>
            </a:endParaRPr>
          </a:p>
          <a:p>
            <a:pPr>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215</a:t>
            </a:fld>
            <a:endParaRPr lang="en-US"/>
          </a:p>
        </p:txBody>
      </p:sp>
    </p:spTree>
    <p:extLst>
      <p:ext uri="{BB962C8B-B14F-4D97-AF65-F5344CB8AC3E}">
        <p14:creationId xmlns:p14="http://schemas.microsoft.com/office/powerpoint/2010/main" val="329466010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solidFill>
                  <a:srgbClr val="FF0000"/>
                </a:solidFill>
                <a:latin typeface="Times New Roman" pitchFamily="18" charset="0"/>
                <a:cs typeface="Times New Roman" pitchFamily="18" charset="0"/>
              </a:rPr>
              <a:t>C</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Using continue</a:t>
            </a:r>
          </a:p>
        </p:txBody>
      </p:sp>
      <p:sp>
        <p:nvSpPr>
          <p:cNvPr id="3" name="Content Placeholder 2"/>
          <p:cNvSpPr>
            <a:spLocks noGrp="1"/>
          </p:cNvSpPr>
          <p:nvPr>
            <p:ph idx="1"/>
          </p:nvPr>
        </p:nvSpPr>
        <p:spPr>
          <a:xfrm>
            <a:off x="130629" y="304800"/>
            <a:ext cx="11959771" cy="6553200"/>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Sometimes it is useful to </a:t>
            </a:r>
            <a:r>
              <a:rPr lang="en-US" sz="2600" b="1" dirty="0">
                <a:solidFill>
                  <a:srgbClr val="0000FF"/>
                </a:solidFill>
                <a:latin typeface="Times New Roman" pitchFamily="18" charset="0"/>
                <a:cs typeface="Times New Roman" pitchFamily="18" charset="0"/>
              </a:rPr>
              <a:t>force an early iteration of a loop</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That is, you might want to </a:t>
            </a:r>
            <a:r>
              <a:rPr lang="en-US" sz="2600" b="1" dirty="0">
                <a:solidFill>
                  <a:srgbClr val="FF0000"/>
                </a:solidFill>
                <a:latin typeface="Times New Roman" pitchFamily="18" charset="0"/>
                <a:cs typeface="Times New Roman" pitchFamily="18" charset="0"/>
              </a:rPr>
              <a:t>continue running the loop</a:t>
            </a:r>
            <a:r>
              <a:rPr lang="en-US" sz="2600" dirty="0">
                <a:latin typeface="Times New Roman" pitchFamily="18" charset="0"/>
                <a:cs typeface="Times New Roman" pitchFamily="18" charset="0"/>
              </a:rPr>
              <a:t>, but </a:t>
            </a:r>
            <a:r>
              <a:rPr lang="en-US" sz="2600" b="1" dirty="0">
                <a:latin typeface="Times New Roman" pitchFamily="18" charset="0"/>
                <a:cs typeface="Times New Roman" pitchFamily="18" charset="0"/>
              </a:rPr>
              <a:t>stop processing the remainder of the code in its body </a:t>
            </a:r>
            <a:r>
              <a:rPr lang="en-US" sz="2600" dirty="0">
                <a:latin typeface="Times New Roman" pitchFamily="18" charset="0"/>
                <a:cs typeface="Times New Roman" pitchFamily="18" charset="0"/>
              </a:rPr>
              <a:t>for this particular iteration.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is, in effect, a </a:t>
            </a:r>
            <a:r>
              <a:rPr lang="en-US" sz="2600" b="1" dirty="0" err="1">
                <a:solidFill>
                  <a:srgbClr val="FF0000"/>
                </a:solidFill>
                <a:latin typeface="Times New Roman" pitchFamily="18" charset="0"/>
                <a:cs typeface="Times New Roman" pitchFamily="18" charset="0"/>
              </a:rPr>
              <a:t>goto</a:t>
            </a:r>
            <a:r>
              <a:rPr lang="en-US" sz="2600" b="1" dirty="0">
                <a:solidFill>
                  <a:srgbClr val="FF0000"/>
                </a:solidFill>
                <a:latin typeface="Times New Roman" pitchFamily="18" charset="0"/>
                <a:cs typeface="Times New Roman" pitchFamily="18" charset="0"/>
              </a:rPr>
              <a:t> just past the body of the loop, to the loop's end</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continue statement </a:t>
            </a:r>
            <a:r>
              <a:rPr lang="en-US" sz="2600" dirty="0">
                <a:latin typeface="Times New Roman" pitchFamily="18" charset="0"/>
                <a:cs typeface="Times New Roman" pitchFamily="18" charset="0"/>
              </a:rPr>
              <a:t>performs such an action.</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In </a:t>
            </a:r>
            <a:r>
              <a:rPr lang="en-US" sz="2600" b="1" dirty="0">
                <a:solidFill>
                  <a:srgbClr val="FF0000"/>
                </a:solidFill>
                <a:latin typeface="Times New Roman" pitchFamily="18" charset="0"/>
                <a:cs typeface="Times New Roman" pitchFamily="18" charset="0"/>
              </a:rPr>
              <a:t>while</a:t>
            </a:r>
            <a:r>
              <a:rPr lang="en-US" sz="2600" dirty="0">
                <a:latin typeface="Times New Roman" pitchFamily="18" charset="0"/>
                <a:cs typeface="Times New Roman" pitchFamily="18" charset="0"/>
              </a:rPr>
              <a:t> and </a:t>
            </a:r>
            <a:r>
              <a:rPr lang="en-US" sz="2600" b="1" dirty="0">
                <a:solidFill>
                  <a:srgbClr val="FF0000"/>
                </a:solidFill>
                <a:latin typeface="Times New Roman" pitchFamily="18" charset="0"/>
                <a:cs typeface="Times New Roman" pitchFamily="18" charset="0"/>
              </a:rPr>
              <a:t>do-while loops</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 </a:t>
            </a:r>
            <a:r>
              <a:rPr lang="en-US" sz="2600" b="1" dirty="0">
                <a:solidFill>
                  <a:srgbClr val="0000FF"/>
                </a:solidFill>
                <a:latin typeface="Times New Roman" pitchFamily="18" charset="0"/>
                <a:cs typeface="Times New Roman" pitchFamily="18" charset="0"/>
              </a:rPr>
              <a:t>continue statement </a:t>
            </a:r>
            <a:r>
              <a:rPr lang="en-US" sz="2600" dirty="0">
                <a:latin typeface="Times New Roman" pitchFamily="18" charset="0"/>
                <a:cs typeface="Times New Roman" pitchFamily="18" charset="0"/>
              </a:rPr>
              <a:t>causes </a:t>
            </a:r>
            <a:r>
              <a:rPr lang="en-US" sz="2600" b="1" dirty="0">
                <a:latin typeface="Times New Roman" pitchFamily="18" charset="0"/>
                <a:cs typeface="Times New Roman" pitchFamily="18" charset="0"/>
              </a:rPr>
              <a:t>control to be transferred </a:t>
            </a:r>
            <a:r>
              <a:rPr lang="en-US" sz="2600" dirty="0">
                <a:latin typeface="Times New Roman" pitchFamily="18" charset="0"/>
                <a:cs typeface="Times New Roman" pitchFamily="18" charset="0"/>
              </a:rPr>
              <a:t>directly to the </a:t>
            </a:r>
            <a:r>
              <a:rPr lang="en-US" sz="2600" b="1" dirty="0">
                <a:solidFill>
                  <a:srgbClr val="D60093"/>
                </a:solidFill>
                <a:latin typeface="Times New Roman" pitchFamily="18" charset="0"/>
                <a:cs typeface="Times New Roman" pitchFamily="18" charset="0"/>
              </a:rPr>
              <a:t>conditional expression </a:t>
            </a:r>
            <a:r>
              <a:rPr lang="en-US" sz="2600" b="1" dirty="0">
                <a:latin typeface="Times New Roman" pitchFamily="18" charset="0"/>
                <a:cs typeface="Times New Roman" pitchFamily="18" charset="0"/>
              </a:rPr>
              <a:t>that controls the loop</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In a </a:t>
            </a:r>
            <a:r>
              <a:rPr lang="en-US" sz="2600" b="1" dirty="0">
                <a:solidFill>
                  <a:srgbClr val="FF0000"/>
                </a:solidFill>
                <a:latin typeface="Times New Roman" pitchFamily="18" charset="0"/>
                <a:cs typeface="Times New Roman" pitchFamily="18" charset="0"/>
              </a:rPr>
              <a:t>for loop:</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Control goes first to the </a:t>
            </a:r>
            <a:r>
              <a:rPr lang="en-US" sz="2600" b="1" dirty="0">
                <a:solidFill>
                  <a:srgbClr val="0000FF"/>
                </a:solidFill>
                <a:latin typeface="Times New Roman" pitchFamily="18" charset="0"/>
                <a:cs typeface="Times New Roman" pitchFamily="18" charset="0"/>
              </a:rPr>
              <a:t>iteration portion of the for statement </a:t>
            </a:r>
            <a:r>
              <a:rPr lang="en-US" sz="2600" dirty="0">
                <a:latin typeface="Times New Roman" pitchFamily="18" charset="0"/>
                <a:cs typeface="Times New Roman" pitchFamily="18" charset="0"/>
              </a:rPr>
              <a:t>and then to the </a:t>
            </a:r>
            <a:r>
              <a:rPr lang="en-US" sz="2600" b="1" dirty="0">
                <a:solidFill>
                  <a:srgbClr val="FF0000"/>
                </a:solidFill>
                <a:latin typeface="Times New Roman" pitchFamily="18" charset="0"/>
                <a:cs typeface="Times New Roman" pitchFamily="18" charset="0"/>
              </a:rPr>
              <a:t>conditional expression</a:t>
            </a:r>
            <a:r>
              <a:rPr lang="en-US" sz="26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216</a:t>
            </a:fld>
            <a:endParaRPr lang="en-US"/>
          </a:p>
        </p:txBody>
      </p:sp>
    </p:spTree>
    <p:extLst>
      <p:ext uri="{BB962C8B-B14F-4D97-AF65-F5344CB8AC3E}">
        <p14:creationId xmlns:p14="http://schemas.microsoft.com/office/powerpoint/2010/main" val="63266470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a:solidFill>
                  <a:srgbClr val="FF0000"/>
                </a:solidFill>
                <a:latin typeface="Times New Roman" pitchFamily="18" charset="0"/>
                <a:cs typeface="Times New Roman" pitchFamily="18" charset="0"/>
              </a:rPr>
              <a:t>C</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Using </a:t>
            </a:r>
            <a:r>
              <a:rPr lang="en-US" sz="2800" b="1" dirty="0" smtClean="0">
                <a:solidFill>
                  <a:srgbClr val="FF0000"/>
                </a:solidFill>
                <a:latin typeface="Times New Roman" pitchFamily="18" charset="0"/>
                <a:cs typeface="Times New Roman" pitchFamily="18" charset="0"/>
              </a:rPr>
              <a:t>continue------</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0629" y="304800"/>
            <a:ext cx="11959771" cy="6553200"/>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For all </a:t>
            </a:r>
            <a:r>
              <a:rPr lang="en-US" b="1" dirty="0">
                <a:latin typeface="Times New Roman" pitchFamily="18" charset="0"/>
                <a:cs typeface="Times New Roman" pitchFamily="18" charset="0"/>
              </a:rPr>
              <a:t>three loops</a:t>
            </a:r>
            <a:r>
              <a:rPr lang="en-US" dirty="0">
                <a:latin typeface="Times New Roman" pitchFamily="18" charset="0"/>
                <a:cs typeface="Times New Roman" pitchFamily="18" charset="0"/>
              </a:rPr>
              <a:t>, any </a:t>
            </a:r>
            <a:r>
              <a:rPr lang="en-US" b="1" dirty="0">
                <a:latin typeface="Times New Roman" pitchFamily="18" charset="0"/>
                <a:cs typeface="Times New Roman" pitchFamily="18" charset="0"/>
              </a:rPr>
              <a:t>intermediate code is bypassed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b="1" dirty="0">
                <a:latin typeface="Times New Roman" pitchFamily="18" charset="0"/>
                <a:cs typeface="Times New Roman" pitchFamily="18" charset="0"/>
              </a:rPr>
              <a:t>Example</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Write Java program using continue statement to cause two numbers to be printed on each line. The loop continues to execute until i%2==0 is evaluated to true. The program prints two numbers as follows:</a:t>
            </a:r>
          </a:p>
          <a:p>
            <a:pPr algn="just">
              <a:lnSpc>
                <a:spcPct val="150000"/>
              </a:lnSpc>
              <a:spcBef>
                <a:spcPts val="0"/>
              </a:spcBef>
              <a:buNone/>
            </a:pPr>
            <a:r>
              <a:rPr lang="en-US" dirty="0">
                <a:latin typeface="Times New Roman" pitchFamily="18" charset="0"/>
                <a:cs typeface="Times New Roman" pitchFamily="18" charset="0"/>
              </a:rPr>
              <a:t>  </a:t>
            </a:r>
          </a:p>
          <a:p>
            <a:pPr>
              <a:lnSpc>
                <a:spcPct val="150000"/>
              </a:lnSpc>
              <a:spcBef>
                <a:spcPts val="0"/>
              </a:spcBef>
              <a:buNone/>
            </a:pPr>
            <a:endParaRPr lang="en-US" sz="3600" dirty="0"/>
          </a:p>
        </p:txBody>
      </p:sp>
      <p:sp>
        <p:nvSpPr>
          <p:cNvPr id="4" name="Slide Number Placeholder 3"/>
          <p:cNvSpPr>
            <a:spLocks noGrp="1"/>
          </p:cNvSpPr>
          <p:nvPr>
            <p:ph type="sldNum" sz="quarter" idx="12"/>
          </p:nvPr>
        </p:nvSpPr>
        <p:spPr/>
        <p:txBody>
          <a:bodyPr/>
          <a:lstStyle/>
          <a:p>
            <a:fld id="{9D06273B-D5B6-4514-AD81-34E8E8FD6039}" type="slidenum">
              <a:rPr lang="en-US" smtClean="0"/>
              <a:pPr/>
              <a:t>217</a:t>
            </a:fld>
            <a:endParaRPr lang="en-US"/>
          </a:p>
        </p:txBody>
      </p:sp>
      <p:pic>
        <p:nvPicPr>
          <p:cNvPr id="5" name="Picture 4"/>
          <p:cNvPicPr>
            <a:picLocks noChangeAspect="1" noChangeArrowheads="1"/>
          </p:cNvPicPr>
          <p:nvPr/>
        </p:nvPicPr>
        <p:blipFill>
          <a:blip r:embed="rId2"/>
          <a:srcRect/>
          <a:stretch>
            <a:fillRect/>
          </a:stretch>
        </p:blipFill>
        <p:spPr bwMode="auto">
          <a:xfrm>
            <a:off x="7874000" y="3115914"/>
            <a:ext cx="1524000" cy="3605561"/>
          </a:xfrm>
          <a:prstGeom prst="rect">
            <a:avLst/>
          </a:prstGeom>
          <a:noFill/>
          <a:ln w="9525">
            <a:noFill/>
            <a:miter lim="800000"/>
            <a:headEnd/>
            <a:tailEnd/>
          </a:ln>
          <a:effectLst/>
        </p:spPr>
      </p:pic>
    </p:spTree>
    <p:extLst>
      <p:ext uri="{BB962C8B-B14F-4D97-AF65-F5344CB8AC3E}">
        <p14:creationId xmlns:p14="http://schemas.microsoft.com/office/powerpoint/2010/main" val="143747429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smtClean="0">
                <a:solidFill>
                  <a:srgbClr val="FF0000"/>
                </a:solidFill>
                <a:latin typeface="Times New Roman" pitchFamily="18" charset="0"/>
                <a:cs typeface="Times New Roman" pitchFamily="18" charset="0"/>
              </a:rPr>
              <a:t>Example 1</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0629" y="304800"/>
            <a:ext cx="11959771" cy="6553200"/>
          </a:xfrm>
        </p:spPr>
        <p:txBody>
          <a:bodyPr>
            <a:noAutofit/>
          </a:bodyPr>
          <a:lstStyle/>
          <a:p>
            <a:pPr>
              <a:lnSpc>
                <a:spcPct val="150000"/>
              </a:lnSpc>
              <a:spcBef>
                <a:spcPts val="0"/>
              </a:spcBef>
              <a:buNone/>
            </a:pPr>
            <a:r>
              <a:rPr lang="en-US" sz="2600" dirty="0" smtClean="0">
                <a:latin typeface="Times New Roman" pitchFamily="18" charset="0"/>
                <a:cs typeface="Times New Roman" pitchFamily="18" charset="0"/>
              </a:rPr>
              <a:t>public </a:t>
            </a: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LoopContinue</a:t>
            </a:r>
            <a:r>
              <a:rPr lang="en-US" sz="2600" dirty="0">
                <a:latin typeface="Times New Roman" pitchFamily="18" charset="0"/>
                <a:cs typeface="Times New Roman" pitchFamily="18" charset="0"/>
              </a:rPr>
              <a:t> {</a:t>
            </a:r>
          </a:p>
          <a:p>
            <a:pPr>
              <a:lnSpc>
                <a:spcPct val="150000"/>
              </a:lnSpc>
              <a:spcBef>
                <a:spcPts val="0"/>
              </a:spcBef>
              <a:buNone/>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a:lnSpc>
                <a:spcPct val="150000"/>
              </a:lnSpc>
              <a:spcBef>
                <a:spcPts val="0"/>
              </a:spcBef>
              <a:buNone/>
            </a:pP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a:t>
            </a:r>
          </a:p>
          <a:p>
            <a:pPr>
              <a:lnSpc>
                <a:spcPct val="150000"/>
              </a:lnSpc>
              <a:spcBef>
                <a:spcPts val="0"/>
              </a:spcBef>
              <a:buNone/>
            </a:pPr>
            <a:r>
              <a:rPr lang="en-US" sz="2600" dirty="0">
                <a:latin typeface="Times New Roman" pitchFamily="18" charset="0"/>
                <a:cs typeface="Times New Roman" pitchFamily="18" charset="0"/>
              </a:rPr>
              <a:t> //For Loop to count the no from 0 to 10</a:t>
            </a:r>
          </a:p>
          <a:p>
            <a:pPr>
              <a:lnSpc>
                <a:spcPct val="150000"/>
              </a:lnSpc>
              <a:spcBef>
                <a:spcPts val="0"/>
              </a:spcBef>
              <a:buNone/>
            </a:pPr>
            <a:r>
              <a:rPr lang="en-US" sz="2600" dirty="0">
                <a:latin typeface="Times New Roman" pitchFamily="18" charset="0"/>
                <a:cs typeface="Times New Roman" pitchFamily="18" charset="0"/>
              </a:rPr>
              <a:t> for(</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=0;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&lt;=10;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a:t>
            </a:r>
          </a:p>
          <a:p>
            <a:pPr>
              <a:lnSpc>
                <a:spcPct val="150000"/>
              </a:lnSpc>
              <a:spcBef>
                <a:spcPts val="0"/>
              </a:spcBef>
              <a:buNone/>
            </a:pPr>
            <a:r>
              <a:rPr lang="en-US" sz="2600" dirty="0">
                <a:latin typeface="Times New Roman" pitchFamily="18" charset="0"/>
                <a:cs typeface="Times New Roman" pitchFamily="18" charset="0"/>
              </a:rPr>
              <a:t> //Print the value of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each iteration </a:t>
            </a:r>
          </a:p>
          <a:p>
            <a:pPr>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 "+" "); </a:t>
            </a:r>
          </a:p>
          <a:p>
            <a:pPr>
              <a:lnSpc>
                <a:spcPct val="150000"/>
              </a:lnSpc>
              <a:spcBef>
                <a:spcPts val="0"/>
              </a:spcBef>
              <a:buNone/>
            </a:pPr>
            <a:r>
              <a:rPr lang="en-US" sz="2600" dirty="0">
                <a:latin typeface="Times New Roman" pitchFamily="18" charset="0"/>
                <a:cs typeface="Times New Roman" pitchFamily="18" charset="0"/>
              </a:rPr>
              <a:t> //Test if i%2==0 to continue the execution of the loop</a:t>
            </a:r>
          </a:p>
          <a:p>
            <a:pPr>
              <a:lnSpc>
                <a:spcPct val="150000"/>
              </a:lnSpc>
              <a:spcBef>
                <a:spcPts val="0"/>
              </a:spcBef>
              <a:buNone/>
            </a:pPr>
            <a:r>
              <a:rPr lang="en-US" sz="2600" dirty="0">
                <a:latin typeface="Times New Roman" pitchFamily="18" charset="0"/>
                <a:cs typeface="Times New Roman" pitchFamily="18" charset="0"/>
              </a:rPr>
              <a:t> if (i%2 == 0</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a:lnSpc>
                <a:spcPct val="150000"/>
              </a:lnSpc>
              <a:spcBef>
                <a:spcPts val="0"/>
              </a:spcBef>
              <a:buNone/>
            </a:pPr>
            <a:r>
              <a:rPr lang="en-US" sz="2600" dirty="0">
                <a:latin typeface="Times New Roman" pitchFamily="18" charset="0"/>
                <a:cs typeface="Times New Roman" pitchFamily="18" charset="0"/>
              </a:rPr>
              <a:t>     continue; </a:t>
            </a:r>
          </a:p>
          <a:p>
            <a:pPr>
              <a:lnSpc>
                <a:spcPct val="150000"/>
              </a:lnSpc>
              <a:spcBef>
                <a:spcPts val="0"/>
              </a:spcBef>
              <a:buNone/>
            </a:pPr>
            <a:r>
              <a:rPr lang="en-US" sz="2600" dirty="0">
                <a:latin typeface="Times New Roman" pitchFamily="18" charset="0"/>
                <a:cs typeface="Times New Roman" pitchFamily="18" charset="0"/>
              </a:rPr>
              <a:t>      }//End of if</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218</a:t>
            </a:fld>
            <a:endParaRPr lang="en-US"/>
          </a:p>
        </p:txBody>
      </p:sp>
    </p:spTree>
    <p:extLst>
      <p:ext uri="{BB962C8B-B14F-4D97-AF65-F5344CB8AC3E}">
        <p14:creationId xmlns:p14="http://schemas.microsoft.com/office/powerpoint/2010/main" val="352166526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smtClean="0">
                <a:solidFill>
                  <a:srgbClr val="FF0000"/>
                </a:solidFill>
                <a:latin typeface="Times New Roman" pitchFamily="18" charset="0"/>
                <a:cs typeface="Times New Roman" pitchFamily="18" charset="0"/>
              </a:rPr>
              <a:t>Example 1------</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0629" y="304800"/>
            <a:ext cx="11959771" cy="6553200"/>
          </a:xfrm>
        </p:spPr>
        <p:txBody>
          <a:bodyPr>
            <a:noAutofit/>
          </a:bodyPr>
          <a:lstStyle/>
          <a:p>
            <a:pPr algn="just">
              <a:lnSpc>
                <a:spcPct val="150000"/>
              </a:lnSpc>
              <a:spcBef>
                <a:spcPts val="0"/>
              </a:spcBef>
              <a:buNone/>
            </a:pPr>
            <a:r>
              <a:rPr lang="en-US" sz="2600" dirty="0">
                <a:latin typeface="Times New Roman" pitchFamily="18" charset="0"/>
                <a:cs typeface="Times New Roman" pitchFamily="18" charset="0"/>
              </a:rPr>
              <a:t>//Print new line if i%2!=2</a:t>
            </a:r>
          </a:p>
          <a:p>
            <a:pPr algn="just">
              <a:lnSpc>
                <a:spcPct val="150000"/>
              </a:lnSpc>
              <a:spcBef>
                <a:spcPts val="0"/>
              </a:spcBef>
              <a:buNone/>
            </a:pPr>
            <a:r>
              <a:rPr lang="en-US" sz="2600" dirty="0">
                <a:latin typeface="Times New Roman" pitchFamily="18" charset="0"/>
                <a:cs typeface="Times New Roman" pitchFamily="18" charset="0"/>
              </a:rPr>
              <a:t>      else{</a:t>
            </a:r>
          </a:p>
          <a:p>
            <a:pPr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    }//End of else()</a:t>
            </a:r>
          </a:p>
          <a:p>
            <a:pPr algn="just">
              <a:lnSpc>
                <a:spcPct val="150000"/>
              </a:lnSpc>
              <a:spcBef>
                <a:spcPts val="0"/>
              </a:spcBef>
              <a:buNone/>
            </a:pPr>
            <a:r>
              <a:rPr lang="en-US" sz="2600" dirty="0">
                <a:latin typeface="Times New Roman" pitchFamily="18" charset="0"/>
                <a:cs typeface="Times New Roman" pitchFamily="18" charset="0"/>
              </a:rPr>
              <a:t>} //End of for Loop</a:t>
            </a:r>
          </a:p>
          <a:p>
            <a:pPr algn="just">
              <a:lnSpc>
                <a:spcPct val="150000"/>
              </a:lnSpc>
              <a:spcBef>
                <a:spcPts val="0"/>
              </a:spcBef>
              <a:buNone/>
            </a:pPr>
            <a:r>
              <a:rPr lang="en-US" sz="2600" dirty="0">
                <a:latin typeface="Times New Roman" pitchFamily="18" charset="0"/>
                <a:cs typeface="Times New Roman" pitchFamily="18" charset="0"/>
              </a:rPr>
              <a:t>}//End of main()</a:t>
            </a:r>
          </a:p>
          <a:p>
            <a:pPr algn="just">
              <a:lnSpc>
                <a:spcPct val="150000"/>
              </a:lnSpc>
              <a:spcBef>
                <a:spcPts val="0"/>
              </a:spcBef>
              <a:buNone/>
            </a:pPr>
            <a:r>
              <a:rPr lang="en-US" sz="2600" dirty="0">
                <a:latin typeface="Times New Roman" pitchFamily="18" charset="0"/>
                <a:cs typeface="Times New Roman" pitchFamily="18" charset="0"/>
              </a:rPr>
              <a:t>}//End of class</a:t>
            </a:r>
          </a:p>
          <a:p>
            <a:pPr algn="just">
              <a:lnSpc>
                <a:spcPct val="150000"/>
              </a:lnSpc>
              <a:spcBef>
                <a:spcPts val="0"/>
              </a:spcBef>
              <a:buFont typeface="Wingdings" pitchFamily="2" charset="2"/>
              <a:buChar char="Ø"/>
            </a:pPr>
            <a:r>
              <a:rPr lang="en-US" sz="2600" dirty="0" smtClean="0">
                <a:latin typeface="Times New Roman" pitchFamily="18" charset="0"/>
                <a:cs typeface="Times New Roman" pitchFamily="18" charset="0"/>
              </a:rPr>
              <a:t>Note: This </a:t>
            </a:r>
            <a:r>
              <a:rPr lang="en-US" sz="2600" dirty="0">
                <a:latin typeface="Times New Roman" pitchFamily="18" charset="0"/>
                <a:cs typeface="Times New Roman" pitchFamily="18" charset="0"/>
              </a:rPr>
              <a:t>code uses the % operator to check if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is even.</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If it is, the loop continues without printing a newline.</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As with the break statement, </a:t>
            </a:r>
            <a:r>
              <a:rPr lang="en-US" sz="2600" dirty="0">
                <a:solidFill>
                  <a:srgbClr val="FF0000"/>
                </a:solidFill>
                <a:latin typeface="Times New Roman" pitchFamily="18" charset="0"/>
                <a:cs typeface="Times New Roman" pitchFamily="18" charset="0"/>
              </a:rPr>
              <a:t>continue</a:t>
            </a:r>
            <a:r>
              <a:rPr lang="en-US" sz="2600" dirty="0">
                <a:latin typeface="Times New Roman" pitchFamily="18" charset="0"/>
                <a:cs typeface="Times New Roman" pitchFamily="18" charset="0"/>
              </a:rPr>
              <a:t> may specify a </a:t>
            </a:r>
            <a:r>
              <a:rPr lang="en-US" sz="2600" dirty="0">
                <a:solidFill>
                  <a:srgbClr val="FF0000"/>
                </a:solidFill>
                <a:latin typeface="Times New Roman" pitchFamily="18" charset="0"/>
                <a:cs typeface="Times New Roman" pitchFamily="18" charset="0"/>
              </a:rPr>
              <a:t>label</a:t>
            </a:r>
            <a:r>
              <a:rPr lang="en-US" sz="2600" dirty="0">
                <a:latin typeface="Times New Roman" pitchFamily="18" charset="0"/>
                <a:cs typeface="Times New Roman" pitchFamily="18" charset="0"/>
              </a:rPr>
              <a:t> to describe which </a:t>
            </a:r>
            <a:r>
              <a:rPr lang="en-US" sz="2600" dirty="0">
                <a:solidFill>
                  <a:srgbClr val="0000FF"/>
                </a:solidFill>
                <a:latin typeface="Times New Roman" pitchFamily="18" charset="0"/>
                <a:cs typeface="Times New Roman" pitchFamily="18" charset="0"/>
              </a:rPr>
              <a:t>enclosing loop to continue</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Example: Write Java program that uses continue to label which loop continues to print a triangular multiplication table for 1 through 6. The program terminates the inner loop with continue label and continues the outer loop to execute.</a:t>
            </a: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219</a:t>
            </a:fld>
            <a:endParaRPr lang="en-US"/>
          </a:p>
        </p:txBody>
      </p:sp>
    </p:spTree>
    <p:extLst>
      <p:ext uri="{BB962C8B-B14F-4D97-AF65-F5344CB8AC3E}">
        <p14:creationId xmlns:p14="http://schemas.microsoft.com/office/powerpoint/2010/main" val="2449351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0" y="261258"/>
            <a:ext cx="12090399" cy="6596742"/>
          </a:xfrm>
        </p:spPr>
        <p:txBody>
          <a:bodyPr>
            <a:noAutofit/>
          </a:bodyPr>
          <a:lstStyle/>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Their </a:t>
            </a:r>
            <a:r>
              <a:rPr lang="en-US" sz="2600" dirty="0">
                <a:latin typeface="Times New Roman" pitchFamily="18" charset="0"/>
                <a:cs typeface="Times New Roman" pitchFamily="18" charset="0"/>
              </a:rPr>
              <a:t>width and ranges are shown here</a:t>
            </a:r>
            <a:r>
              <a:rPr lang="en-US" sz="2600" dirty="0" smtClean="0">
                <a:latin typeface="Times New Roman" pitchFamily="18" charset="0"/>
                <a:cs typeface="Times New Roman" pitchFamily="18" charset="0"/>
              </a:rPr>
              <a:t>:</a:t>
            </a: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marL="514350" indent="-514350" algn="just">
              <a:lnSpc>
                <a:spcPct val="150000"/>
              </a:lnSpc>
              <a:spcBef>
                <a:spcPts val="0"/>
              </a:spcBef>
              <a:buAutoNum type="alphaUcPeriod"/>
            </a:pPr>
            <a:r>
              <a:rPr lang="en-US" sz="2600" b="1" dirty="0" smtClean="0">
                <a:solidFill>
                  <a:srgbClr val="6600CC"/>
                </a:solidFill>
                <a:latin typeface="Times New Roman" pitchFamily="18" charset="0"/>
                <a:cs typeface="Times New Roman" pitchFamily="18" charset="0"/>
              </a:rPr>
              <a:t>Float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specifies a </a:t>
            </a:r>
            <a:r>
              <a:rPr lang="en-US" sz="2600" b="1" dirty="0">
                <a:solidFill>
                  <a:srgbClr val="D60093"/>
                </a:solidFill>
                <a:latin typeface="Times New Roman" pitchFamily="18" charset="0"/>
                <a:cs typeface="Times New Roman" pitchFamily="18" charset="0"/>
              </a:rPr>
              <a:t>single-precision value </a:t>
            </a:r>
            <a:r>
              <a:rPr lang="en-US" sz="2600" dirty="0">
                <a:latin typeface="Times New Roman" pitchFamily="18" charset="0"/>
                <a:cs typeface="Times New Roman" pitchFamily="18" charset="0"/>
              </a:rPr>
              <a:t>that uses </a:t>
            </a:r>
            <a:r>
              <a:rPr lang="en-US" sz="2600" b="1" dirty="0">
                <a:solidFill>
                  <a:srgbClr val="D60093"/>
                </a:solidFill>
                <a:latin typeface="Times New Roman" pitchFamily="18" charset="0"/>
                <a:cs typeface="Times New Roman" pitchFamily="18" charset="0"/>
              </a:rPr>
              <a:t>32 bits of storage</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b="1" dirty="0">
                <a:latin typeface="Times New Roman" pitchFamily="18" charset="0"/>
                <a:cs typeface="Times New Roman" pitchFamily="18" charset="0"/>
              </a:rPr>
              <a:t>Single precision </a:t>
            </a:r>
            <a:r>
              <a:rPr lang="en-US" sz="2600" dirty="0">
                <a:latin typeface="Times New Roman" pitchFamily="18" charset="0"/>
                <a:cs typeface="Times New Roman" pitchFamily="18" charset="0"/>
              </a:rPr>
              <a:t>is </a:t>
            </a:r>
            <a:r>
              <a:rPr lang="en-US" sz="2600" b="1" dirty="0">
                <a:solidFill>
                  <a:srgbClr val="0000FF"/>
                </a:solidFill>
                <a:latin typeface="Times New Roman" pitchFamily="18" charset="0"/>
                <a:cs typeface="Times New Roman" pitchFamily="18" charset="0"/>
              </a:rPr>
              <a:t>faster on some processors and takes half as much space as double precision</a:t>
            </a:r>
            <a:r>
              <a:rPr lang="en-US" sz="2600" dirty="0">
                <a:latin typeface="Times New Roman" pitchFamily="18" charset="0"/>
                <a:cs typeface="Times New Roman" pitchFamily="18" charset="0"/>
              </a:rPr>
              <a:t>, but will become imprecise when the values are either very large or very small. </a:t>
            </a:r>
          </a:p>
          <a:p>
            <a:pPr marL="514350" indent="-514350" algn="just">
              <a:lnSpc>
                <a:spcPct val="150000"/>
              </a:lnSpc>
              <a:spcBef>
                <a:spcPts val="0"/>
              </a:spcBef>
              <a:buAutoNum type="alphaUcPeriod"/>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514350" indent="-514350" algn="just">
              <a:lnSpc>
                <a:spcPct val="150000"/>
              </a:lnSpc>
              <a:spcBef>
                <a:spcPts val="0"/>
              </a:spcBef>
              <a:buAutoNum type="alphaUcPeriod"/>
            </a:pPr>
            <a:endParaRPr lang="en-US"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22</a:t>
            </a:fld>
            <a:endParaRPr lang="en-US"/>
          </a:p>
        </p:txBody>
      </p:sp>
      <p:pic>
        <p:nvPicPr>
          <p:cNvPr id="5" name="Picture 2"/>
          <p:cNvPicPr>
            <a:picLocks noChangeAspect="1" noChangeArrowheads="1"/>
          </p:cNvPicPr>
          <p:nvPr/>
        </p:nvPicPr>
        <p:blipFill>
          <a:blip r:embed="rId2"/>
          <a:srcRect/>
          <a:stretch>
            <a:fillRect/>
          </a:stretch>
        </p:blipFill>
        <p:spPr bwMode="auto">
          <a:xfrm>
            <a:off x="2167165" y="889000"/>
            <a:ext cx="7571921" cy="2639450"/>
          </a:xfrm>
          <a:prstGeom prst="rect">
            <a:avLst/>
          </a:prstGeom>
          <a:noFill/>
          <a:ln w="9525">
            <a:noFill/>
            <a:miter lim="800000"/>
            <a:headEnd/>
            <a:tailEnd/>
          </a:ln>
          <a:effectLst/>
        </p:spPr>
      </p:pic>
    </p:spTree>
    <p:extLst>
      <p:ext uri="{BB962C8B-B14F-4D97-AF65-F5344CB8AC3E}">
        <p14:creationId xmlns:p14="http://schemas.microsoft.com/office/powerpoint/2010/main" val="3541143666"/>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smtClean="0">
                <a:solidFill>
                  <a:srgbClr val="FF0000"/>
                </a:solidFill>
                <a:latin typeface="Times New Roman" pitchFamily="18" charset="0"/>
                <a:cs typeface="Times New Roman" pitchFamily="18" charset="0"/>
              </a:rPr>
              <a:t>Example 2</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0629" y="304800"/>
            <a:ext cx="11959771" cy="6553200"/>
          </a:xfrm>
        </p:spPr>
        <p:txBody>
          <a:bodyPr>
            <a:noAutofit/>
          </a:bodyPr>
          <a:lstStyle/>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Write </a:t>
            </a:r>
            <a:r>
              <a:rPr lang="en-US" sz="2600" dirty="0">
                <a:latin typeface="Times New Roman" pitchFamily="18" charset="0"/>
                <a:cs typeface="Times New Roman" pitchFamily="18" charset="0"/>
              </a:rPr>
              <a:t>Java program that uses continue to label which loop continues to print a triangular multiplication table for 1 through 6. The program terminates the inner loop with continue label and continues the outer loop to execute</a:t>
            </a:r>
            <a:r>
              <a:rPr lang="en-US" sz="2600" dirty="0" smtClean="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public class </a:t>
            </a:r>
            <a:r>
              <a:rPr lang="en-US" sz="2600" dirty="0" err="1">
                <a:latin typeface="Times New Roman" pitchFamily="18" charset="0"/>
                <a:cs typeface="Times New Roman" pitchFamily="18" charset="0"/>
              </a:rPr>
              <a:t>LoopContinueMult</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 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algn="just">
              <a:lnSpc>
                <a:spcPct val="150000"/>
              </a:lnSpc>
              <a:spcBef>
                <a:spcPts val="0"/>
              </a:spcBef>
              <a:buNone/>
            </a:pPr>
            <a:r>
              <a:rPr lang="en-US" sz="2600" dirty="0">
                <a:latin typeface="Times New Roman" pitchFamily="18" charset="0"/>
                <a:cs typeface="Times New Roman" pitchFamily="18" charset="0"/>
              </a:rPr>
              <a:t>//Define a label </a:t>
            </a:r>
          </a:p>
          <a:p>
            <a:pPr algn="just">
              <a:lnSpc>
                <a:spcPct val="150000"/>
              </a:lnSpc>
              <a:spcBef>
                <a:spcPts val="0"/>
              </a:spcBef>
              <a:buNone/>
            </a:pPr>
            <a:r>
              <a:rPr lang="en-US" sz="2600" dirty="0">
                <a:latin typeface="Times New Roman" pitchFamily="18" charset="0"/>
                <a:cs typeface="Times New Roman" pitchFamily="18" charset="0"/>
              </a:rPr>
              <a:t>outer: </a:t>
            </a:r>
          </a:p>
          <a:p>
            <a:pPr algn="just">
              <a:lnSpc>
                <a:spcPct val="150000"/>
              </a:lnSpc>
              <a:spcBef>
                <a:spcPts val="0"/>
              </a:spcBef>
              <a:buNone/>
            </a:pPr>
            <a:r>
              <a:rPr lang="en-US" sz="2600" dirty="0">
                <a:latin typeface="Times New Roman" pitchFamily="18" charset="0"/>
                <a:cs typeface="Times New Roman" pitchFamily="18" charset="0"/>
              </a:rPr>
              <a:t>//Outer for Loop </a:t>
            </a:r>
          </a:p>
          <a:p>
            <a:pPr algn="just">
              <a:lnSpc>
                <a:spcPct val="150000"/>
              </a:lnSpc>
              <a:spcBef>
                <a:spcPts val="0"/>
              </a:spcBef>
              <a:buNone/>
            </a:pPr>
            <a:r>
              <a:rPr lang="en-US" sz="2600" dirty="0">
                <a:latin typeface="Times New Roman" pitchFamily="18" charset="0"/>
                <a:cs typeface="Times New Roman" pitchFamily="18" charset="0"/>
              </a:rPr>
              <a:t>for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=1;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&lt;=6;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a:t>
            </a:r>
          </a:p>
          <a:p>
            <a:pPr algn="just">
              <a:lnSpc>
                <a:spcPct val="150000"/>
              </a:lnSpc>
              <a:spcBef>
                <a:spcPts val="0"/>
              </a:spcBef>
              <a:buNone/>
            </a:pPr>
            <a:r>
              <a:rPr lang="en-US" sz="2600" dirty="0">
                <a:latin typeface="Times New Roman" pitchFamily="18" charset="0"/>
                <a:cs typeface="Times New Roman" pitchFamily="18" charset="0"/>
              </a:rPr>
              <a:t>//Inner for Loop</a:t>
            </a:r>
          </a:p>
          <a:p>
            <a:pPr algn="just">
              <a:lnSpc>
                <a:spcPct val="150000"/>
              </a:lnSpc>
              <a:spcBef>
                <a:spcPts val="0"/>
              </a:spcBef>
              <a:buNone/>
            </a:pPr>
            <a:r>
              <a:rPr lang="en-US" sz="2600" dirty="0">
                <a:latin typeface="Times New Roman" pitchFamily="18" charset="0"/>
                <a:cs typeface="Times New Roman" pitchFamily="18" charset="0"/>
              </a:rPr>
              <a:t> for(</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j=1; j&lt;=6; </a:t>
            </a:r>
            <a:r>
              <a:rPr lang="en-US" sz="2600" dirty="0" err="1">
                <a:latin typeface="Times New Roman" pitchFamily="18" charset="0"/>
                <a:cs typeface="Times New Roman" pitchFamily="18" charset="0"/>
              </a:rPr>
              <a:t>j++</a:t>
            </a:r>
            <a:r>
              <a:rPr lang="en-US" sz="2600" dirty="0">
                <a:latin typeface="Times New Roman" pitchFamily="18" charset="0"/>
                <a:cs typeface="Times New Roman" pitchFamily="18" charset="0"/>
              </a:rPr>
              <a:t>) {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220</a:t>
            </a:fld>
            <a:endParaRPr lang="en-US"/>
          </a:p>
        </p:txBody>
      </p:sp>
    </p:spTree>
    <p:extLst>
      <p:ext uri="{BB962C8B-B14F-4D97-AF65-F5344CB8AC3E}">
        <p14:creationId xmlns:p14="http://schemas.microsoft.com/office/powerpoint/2010/main" val="343405382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smtClean="0">
                <a:solidFill>
                  <a:srgbClr val="FF0000"/>
                </a:solidFill>
                <a:latin typeface="Times New Roman" pitchFamily="18" charset="0"/>
                <a:cs typeface="Times New Roman" pitchFamily="18" charset="0"/>
              </a:rPr>
              <a:t>Example 2------</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0629" y="304800"/>
            <a:ext cx="11959771" cy="6553200"/>
          </a:xfrm>
        </p:spPr>
        <p:txBody>
          <a:bodyPr>
            <a:noAutofit/>
          </a:bodyPr>
          <a:lstStyle/>
          <a:p>
            <a:pPr algn="just">
              <a:lnSpc>
                <a:spcPct val="150000"/>
              </a:lnSpc>
              <a:spcBef>
                <a:spcPts val="0"/>
              </a:spcBef>
              <a:buNone/>
            </a:pPr>
            <a:r>
              <a:rPr lang="en-US" sz="2600" dirty="0">
                <a:latin typeface="Times New Roman" pitchFamily="18" charset="0"/>
                <a:cs typeface="Times New Roman" pitchFamily="18" charset="0"/>
              </a:rPr>
              <a:t>//Execute outer for loop when (j&gt;</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if(j &gt;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//Exit the inner for loop after printing newline</a:t>
            </a:r>
          </a:p>
          <a:p>
            <a:pPr algn="just">
              <a:lnSpc>
                <a:spcPct val="150000"/>
              </a:lnSpc>
              <a:spcBef>
                <a:spcPts val="0"/>
              </a:spcBef>
              <a:buNone/>
            </a:pPr>
            <a:r>
              <a:rPr lang="en-US" sz="2600" dirty="0">
                <a:latin typeface="Times New Roman" pitchFamily="18" charset="0"/>
                <a:cs typeface="Times New Roman" pitchFamily="18" charset="0"/>
              </a:rPr>
              <a:t>//And continue to execute outer for Loop </a:t>
            </a:r>
          </a:p>
          <a:p>
            <a:pPr algn="just">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      continue outer; </a:t>
            </a:r>
          </a:p>
          <a:p>
            <a:pPr algn="just">
              <a:lnSpc>
                <a:spcPct val="150000"/>
              </a:lnSpc>
              <a:spcBef>
                <a:spcPts val="0"/>
              </a:spcBef>
              <a:buNone/>
            </a:pPr>
            <a:r>
              <a:rPr lang="en-US" sz="2600" dirty="0">
                <a:latin typeface="Times New Roman" pitchFamily="18" charset="0"/>
                <a:cs typeface="Times New Roman" pitchFamily="18" charset="0"/>
              </a:rPr>
              <a:t>     }//End of if() </a:t>
            </a:r>
          </a:p>
          <a:p>
            <a:pPr algn="just">
              <a:lnSpc>
                <a:spcPct val="150000"/>
              </a:lnSpc>
              <a:spcBef>
                <a:spcPts val="0"/>
              </a:spcBef>
              <a:buNone/>
            </a:pPr>
            <a:r>
              <a:rPr lang="en-US" sz="2600" dirty="0">
                <a:latin typeface="Times New Roman" pitchFamily="18" charset="0"/>
                <a:cs typeface="Times New Roman" pitchFamily="18" charset="0"/>
              </a:rPr>
              <a:t>   else</a:t>
            </a:r>
            <a:r>
              <a:rPr lang="en-US" sz="2600" dirty="0" smtClean="0">
                <a:latin typeface="Times New Roman" pitchFamily="18" charset="0"/>
                <a:cs typeface="Times New Roman" pitchFamily="18" charset="0"/>
              </a:rPr>
              <a:t>{</a:t>
            </a:r>
          </a:p>
          <a:p>
            <a:pPr algn="just">
              <a:lnSpc>
                <a:spcPct val="150000"/>
              </a:lnSpc>
              <a:spcBef>
                <a:spcPts val="0"/>
              </a:spcBef>
              <a:buNone/>
            </a:pPr>
            <a:r>
              <a:rPr lang="en-US" sz="2600" dirty="0" err="1">
                <a:latin typeface="Times New Roman" pitchFamily="18" charset="0"/>
                <a:cs typeface="Times New Roman" pitchFamily="18" charset="0"/>
              </a:rPr>
              <a:t>System.out.print</a:t>
            </a:r>
            <a:r>
              <a:rPr lang="en-US" sz="2600" dirty="0">
                <a:latin typeface="Times New Roman" pitchFamily="18" charset="0"/>
                <a:cs typeface="Times New Roman" pitchFamily="18" charset="0"/>
              </a:rPr>
              <a:t>(" " +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j)); </a:t>
            </a:r>
          </a:p>
          <a:p>
            <a:pPr algn="just">
              <a:lnSpc>
                <a:spcPct val="150000"/>
              </a:lnSpc>
              <a:spcBef>
                <a:spcPts val="0"/>
              </a:spcBef>
              <a:buNone/>
            </a:pPr>
            <a:r>
              <a:rPr lang="en-US" sz="2600" dirty="0">
                <a:latin typeface="Times New Roman" pitchFamily="18" charset="0"/>
                <a:cs typeface="Times New Roman" pitchFamily="18" charset="0"/>
              </a:rPr>
              <a:t>     } //End of else</a:t>
            </a:r>
          </a:p>
          <a:p>
            <a:pPr algn="just">
              <a:lnSpc>
                <a:spcPct val="150000"/>
              </a:lnSpc>
              <a:spcBef>
                <a:spcPts val="0"/>
              </a:spcBef>
              <a:buNone/>
            </a:pPr>
            <a:r>
              <a:rPr lang="en-US" sz="2600" dirty="0">
                <a:latin typeface="Times New Roman" pitchFamily="18" charset="0"/>
                <a:cs typeface="Times New Roman" pitchFamily="18" charset="0"/>
              </a:rPr>
              <a:t>   } //End of inner for Loop</a:t>
            </a:r>
          </a:p>
          <a:p>
            <a:pPr algn="just">
              <a:lnSpc>
                <a:spcPct val="150000"/>
              </a:lnSpc>
              <a:spcBef>
                <a:spcPts val="0"/>
              </a:spcBef>
              <a:buNone/>
            </a:pP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221</a:t>
            </a:fld>
            <a:endParaRPr lang="en-US"/>
          </a:p>
        </p:txBody>
      </p:sp>
    </p:spTree>
    <p:extLst>
      <p:ext uri="{BB962C8B-B14F-4D97-AF65-F5344CB8AC3E}">
        <p14:creationId xmlns:p14="http://schemas.microsoft.com/office/powerpoint/2010/main" val="133791506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04800"/>
          </a:xfrm>
        </p:spPr>
        <p:txBody>
          <a:bodyPr>
            <a:noAutofit/>
          </a:bodyPr>
          <a:lstStyle/>
          <a:p>
            <a:pPr algn="ctr"/>
            <a:r>
              <a:rPr lang="en-US" sz="2800" b="1" dirty="0" smtClean="0">
                <a:solidFill>
                  <a:srgbClr val="FF0000"/>
                </a:solidFill>
                <a:latin typeface="Times New Roman" pitchFamily="18" charset="0"/>
                <a:cs typeface="Times New Roman" pitchFamily="18" charset="0"/>
              </a:rPr>
              <a:t>Example 2------</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0629" y="304800"/>
            <a:ext cx="11959771" cy="6553200"/>
          </a:xfrm>
        </p:spPr>
        <p:txBody>
          <a:bodyPr>
            <a:noAutofit/>
          </a:bodyPr>
          <a:lstStyle/>
          <a:p>
            <a:pPr algn="just">
              <a:lnSpc>
                <a:spcPct val="150000"/>
              </a:lnSpc>
              <a:spcBef>
                <a:spcPts val="0"/>
              </a:spcBef>
              <a:buNone/>
            </a:pP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  } //End of outer for Loop</a:t>
            </a:r>
          </a:p>
          <a:p>
            <a:pPr algn="just">
              <a:lnSpc>
                <a:spcPct val="150000"/>
              </a:lnSpc>
              <a:spcBef>
                <a:spcPts val="0"/>
              </a:spcBef>
              <a:buNone/>
            </a:pPr>
            <a:r>
              <a:rPr lang="en-US" sz="2600" dirty="0">
                <a:latin typeface="Times New Roman" pitchFamily="18" charset="0"/>
                <a:cs typeface="Times New Roman" pitchFamily="18" charset="0"/>
              </a:rPr>
              <a:t> } //End of main () </a:t>
            </a:r>
          </a:p>
          <a:p>
            <a:pPr algn="just">
              <a:lnSpc>
                <a:spcPct val="150000"/>
              </a:lnSpc>
              <a:spcBef>
                <a:spcPts val="0"/>
              </a:spcBef>
              <a:buNone/>
            </a:pPr>
            <a:r>
              <a:rPr lang="en-US" sz="2600" dirty="0">
                <a:latin typeface="Times New Roman" pitchFamily="18" charset="0"/>
                <a:cs typeface="Times New Roman" pitchFamily="18" charset="0"/>
              </a:rPr>
              <a:t>}//End of </a:t>
            </a:r>
            <a:r>
              <a:rPr lang="en-US" sz="2600" dirty="0" smtClean="0">
                <a:latin typeface="Times New Roman" pitchFamily="18" charset="0"/>
                <a:cs typeface="Times New Roman" pitchFamily="18" charset="0"/>
              </a:rPr>
              <a:t>class</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continue statement </a:t>
            </a:r>
            <a:r>
              <a:rPr lang="en-US" sz="2600" dirty="0">
                <a:latin typeface="Times New Roman" pitchFamily="18" charset="0"/>
                <a:cs typeface="Times New Roman" pitchFamily="18" charset="0"/>
              </a:rPr>
              <a:t>in the above program </a:t>
            </a:r>
            <a:r>
              <a:rPr lang="en-US" sz="2600" b="1" dirty="0">
                <a:latin typeface="Times New Roman" pitchFamily="18" charset="0"/>
                <a:cs typeface="Times New Roman" pitchFamily="18" charset="0"/>
              </a:rPr>
              <a:t>terminates</a:t>
            </a:r>
            <a:r>
              <a:rPr lang="en-US" sz="2600" dirty="0">
                <a:latin typeface="Times New Roman" pitchFamily="18" charset="0"/>
                <a:cs typeface="Times New Roman" pitchFamily="18" charset="0"/>
              </a:rPr>
              <a:t> the </a:t>
            </a:r>
            <a:r>
              <a:rPr lang="en-US" sz="2600" b="1" dirty="0">
                <a:solidFill>
                  <a:srgbClr val="FF0000"/>
                </a:solidFill>
                <a:latin typeface="Times New Roman" pitchFamily="18" charset="0"/>
                <a:cs typeface="Times New Roman" pitchFamily="18" charset="0"/>
              </a:rPr>
              <a:t>loop counting j</a:t>
            </a:r>
            <a:r>
              <a:rPr lang="en-US" sz="2600" dirty="0">
                <a:latin typeface="Times New Roman" pitchFamily="18" charset="0"/>
                <a:cs typeface="Times New Roman" pitchFamily="18" charset="0"/>
              </a:rPr>
              <a:t> and </a:t>
            </a:r>
            <a:r>
              <a:rPr lang="en-US" sz="2600" b="1" dirty="0">
                <a:latin typeface="Times New Roman" pitchFamily="18" charset="0"/>
                <a:cs typeface="Times New Roman" pitchFamily="18" charset="0"/>
              </a:rPr>
              <a:t>continues</a:t>
            </a:r>
            <a:r>
              <a:rPr lang="en-US" sz="2600" dirty="0">
                <a:latin typeface="Times New Roman" pitchFamily="18" charset="0"/>
                <a:cs typeface="Times New Roman" pitchFamily="18" charset="0"/>
              </a:rPr>
              <a:t> with the </a:t>
            </a:r>
            <a:r>
              <a:rPr lang="en-US" sz="2600" b="1" dirty="0">
                <a:solidFill>
                  <a:srgbClr val="FF0000"/>
                </a:solidFill>
                <a:latin typeface="Times New Roman" pitchFamily="18" charset="0"/>
                <a:cs typeface="Times New Roman" pitchFamily="18" charset="0"/>
              </a:rPr>
              <a:t>next iteration </a:t>
            </a:r>
            <a:r>
              <a:rPr lang="en-US" sz="2600" dirty="0">
                <a:latin typeface="Times New Roman" pitchFamily="18" charset="0"/>
                <a:cs typeface="Times New Roman" pitchFamily="18" charset="0"/>
              </a:rPr>
              <a:t>of the </a:t>
            </a:r>
            <a:r>
              <a:rPr lang="en-US" sz="2600" b="1" dirty="0">
                <a:solidFill>
                  <a:srgbClr val="0000FF"/>
                </a:solidFill>
                <a:latin typeface="Times New Roman" pitchFamily="18" charset="0"/>
                <a:cs typeface="Times New Roman" pitchFamily="18" charset="0"/>
              </a:rPr>
              <a:t>loop counting </a:t>
            </a:r>
            <a:r>
              <a:rPr lang="en-US" sz="2600" b="1" dirty="0" err="1">
                <a:solidFill>
                  <a:srgbClr val="0000FF"/>
                </a:solidFill>
                <a:latin typeface="Times New Roman" pitchFamily="18" charset="0"/>
                <a:cs typeface="Times New Roman" pitchFamily="18" charset="0"/>
              </a:rPr>
              <a:t>i</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Good uses of </a:t>
            </a:r>
            <a:r>
              <a:rPr lang="en-US" sz="2600" b="1" dirty="0">
                <a:latin typeface="Times New Roman" pitchFamily="18" charset="0"/>
                <a:cs typeface="Times New Roman" pitchFamily="18" charset="0"/>
              </a:rPr>
              <a:t>continue</a:t>
            </a:r>
            <a:r>
              <a:rPr lang="en-US" sz="2600" dirty="0">
                <a:latin typeface="Times New Roman" pitchFamily="18" charset="0"/>
                <a:cs typeface="Times New Roman" pitchFamily="18" charset="0"/>
              </a:rPr>
              <a:t> are rare.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One reason is that </a:t>
            </a:r>
            <a:r>
              <a:rPr lang="en-US" sz="2600" b="1" dirty="0">
                <a:solidFill>
                  <a:srgbClr val="0000FF"/>
                </a:solidFill>
                <a:latin typeface="Times New Roman" pitchFamily="18" charset="0"/>
                <a:cs typeface="Times New Roman" pitchFamily="18" charset="0"/>
              </a:rPr>
              <a:t>Java provides a rich set of loop statements </a:t>
            </a:r>
            <a:r>
              <a:rPr lang="en-US" sz="2600" dirty="0">
                <a:latin typeface="Times New Roman" pitchFamily="18" charset="0"/>
                <a:cs typeface="Times New Roman" pitchFamily="18" charset="0"/>
              </a:rPr>
              <a:t>which fit most </a:t>
            </a:r>
            <a:r>
              <a:rPr lang="en-US" sz="2600" b="1" dirty="0">
                <a:latin typeface="Times New Roman" pitchFamily="18" charset="0"/>
                <a:cs typeface="Times New Roman" pitchFamily="18" charset="0"/>
              </a:rPr>
              <a:t>applications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However, for those </a:t>
            </a:r>
            <a:r>
              <a:rPr lang="en-US" sz="2600" b="1" dirty="0">
                <a:solidFill>
                  <a:srgbClr val="D60093"/>
                </a:solidFill>
                <a:latin typeface="Times New Roman" pitchFamily="18" charset="0"/>
                <a:cs typeface="Times New Roman" pitchFamily="18" charset="0"/>
              </a:rPr>
              <a:t>special circumstances </a:t>
            </a:r>
            <a:r>
              <a:rPr lang="en-US" sz="2600" dirty="0">
                <a:latin typeface="Times New Roman" pitchFamily="18" charset="0"/>
                <a:cs typeface="Times New Roman" pitchFamily="18" charset="0"/>
              </a:rPr>
              <a:t>in which early </a:t>
            </a:r>
            <a:r>
              <a:rPr lang="en-US" sz="2600" b="1" dirty="0">
                <a:solidFill>
                  <a:srgbClr val="0000FF"/>
                </a:solidFill>
                <a:latin typeface="Times New Roman" pitchFamily="18" charset="0"/>
                <a:cs typeface="Times New Roman" pitchFamily="18" charset="0"/>
              </a:rPr>
              <a:t>iteration</a:t>
            </a:r>
            <a:r>
              <a:rPr lang="en-US" sz="2600" dirty="0">
                <a:latin typeface="Times New Roman" pitchFamily="18" charset="0"/>
                <a:cs typeface="Times New Roman" pitchFamily="18" charset="0"/>
              </a:rPr>
              <a:t> is needed, the </a:t>
            </a:r>
            <a:r>
              <a:rPr lang="en-US" sz="2600" b="1" dirty="0">
                <a:solidFill>
                  <a:srgbClr val="FF0000"/>
                </a:solidFill>
                <a:latin typeface="Times New Roman" pitchFamily="18" charset="0"/>
                <a:cs typeface="Times New Roman" pitchFamily="18" charset="0"/>
              </a:rPr>
              <a:t>continue statement </a:t>
            </a:r>
            <a:r>
              <a:rPr lang="en-US" sz="2600" dirty="0">
                <a:latin typeface="Times New Roman" pitchFamily="18" charset="0"/>
                <a:cs typeface="Times New Roman" pitchFamily="18" charset="0"/>
              </a:rPr>
              <a:t>provides a </a:t>
            </a:r>
            <a:r>
              <a:rPr lang="en-US" sz="2600" b="1" dirty="0">
                <a:latin typeface="Times New Roman" pitchFamily="18" charset="0"/>
                <a:cs typeface="Times New Roman" pitchFamily="18" charset="0"/>
              </a:rPr>
              <a:t>structured way to accomplish </a:t>
            </a:r>
            <a:r>
              <a:rPr lang="en-US" sz="2600" dirty="0">
                <a:latin typeface="Times New Roman" pitchFamily="18" charset="0"/>
                <a:cs typeface="Times New Roman" pitchFamily="18" charset="0"/>
              </a:rPr>
              <a:t>it.</a:t>
            </a:r>
          </a:p>
          <a:p>
            <a:pPr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r>
              <a:rPr lang="en-US" sz="2600" dirty="0">
                <a:latin typeface="Times New Roman" pitchFamily="18" charset="0"/>
                <a:cs typeface="Times New Roman" pitchFamily="18" charset="0"/>
              </a:rPr>
              <a:t> </a:t>
            </a:r>
          </a:p>
          <a:p>
            <a:pPr marL="0" indent="0"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None/>
            </a:pP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222</a:t>
            </a:fld>
            <a:endParaRPr lang="en-US"/>
          </a:p>
        </p:txBody>
      </p:sp>
    </p:spTree>
    <p:extLst>
      <p:ext uri="{BB962C8B-B14F-4D97-AF65-F5344CB8AC3E}">
        <p14:creationId xmlns:p14="http://schemas.microsoft.com/office/powerpoint/2010/main" val="290785289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3200" b="1" dirty="0">
                <a:solidFill>
                  <a:srgbClr val="FF0000"/>
                </a:solidFill>
                <a:latin typeface="Times New Roman" pitchFamily="18" charset="0"/>
                <a:cs typeface="Times New Roman" pitchFamily="18" charset="0"/>
              </a:rPr>
              <a:t>D</a:t>
            </a:r>
            <a:r>
              <a:rPr lang="en-US" sz="3200" b="1" dirty="0" smtClean="0">
                <a:solidFill>
                  <a:srgbClr val="FF0000"/>
                </a:solidFill>
                <a:latin typeface="Times New Roman" pitchFamily="18" charset="0"/>
                <a:cs typeface="Times New Roman" pitchFamily="18" charset="0"/>
              </a:rPr>
              <a:t>) </a:t>
            </a:r>
            <a:r>
              <a:rPr lang="en-US" sz="3200" b="1" dirty="0">
                <a:solidFill>
                  <a:srgbClr val="FF0000"/>
                </a:solidFill>
                <a:latin typeface="Times New Roman" pitchFamily="18" charset="0"/>
                <a:cs typeface="Times New Roman" pitchFamily="18" charset="0"/>
              </a:rPr>
              <a:t>return </a:t>
            </a:r>
          </a:p>
        </p:txBody>
      </p:sp>
      <p:sp>
        <p:nvSpPr>
          <p:cNvPr id="3" name="Content Placeholder 2"/>
          <p:cNvSpPr>
            <a:spLocks noGrp="1"/>
          </p:cNvSpPr>
          <p:nvPr>
            <p:ph idx="1"/>
          </p:nvPr>
        </p:nvSpPr>
        <p:spPr>
          <a:xfrm>
            <a:off x="0" y="304800"/>
            <a:ext cx="12192000" cy="6553200"/>
          </a:xfrm>
        </p:spPr>
        <p:txBody>
          <a:bodyPr>
            <a:no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b="1" dirty="0">
                <a:solidFill>
                  <a:srgbClr val="0000FF"/>
                </a:solidFill>
                <a:latin typeface="Times New Roman" pitchFamily="18" charset="0"/>
                <a:cs typeface="Times New Roman" pitchFamily="18" charset="0"/>
              </a:rPr>
              <a:t>return statement </a:t>
            </a:r>
            <a:r>
              <a:rPr lang="en-US" dirty="0">
                <a:latin typeface="Times New Roman" pitchFamily="18" charset="0"/>
                <a:cs typeface="Times New Roman" pitchFamily="18" charset="0"/>
              </a:rPr>
              <a:t>is used to </a:t>
            </a:r>
            <a:r>
              <a:rPr lang="en-US" b="1" dirty="0">
                <a:latin typeface="Times New Roman" pitchFamily="18" charset="0"/>
                <a:cs typeface="Times New Roman" pitchFamily="18" charset="0"/>
              </a:rPr>
              <a:t>explicitly</a:t>
            </a:r>
            <a:r>
              <a:rPr lang="en-US" dirty="0">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return</a:t>
            </a:r>
            <a:r>
              <a:rPr lang="en-US" dirty="0">
                <a:latin typeface="Times New Roman" pitchFamily="18" charset="0"/>
                <a:cs typeface="Times New Roman" pitchFamily="18" charset="0"/>
              </a:rPr>
              <a:t> from a </a:t>
            </a:r>
            <a:r>
              <a:rPr lang="en-US" b="1" dirty="0">
                <a:latin typeface="Times New Roman" pitchFamily="18" charset="0"/>
                <a:cs typeface="Times New Roman" pitchFamily="18" charset="0"/>
              </a:rPr>
              <a:t>method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That is, it </a:t>
            </a:r>
            <a:r>
              <a:rPr lang="en-US" b="1" dirty="0">
                <a:solidFill>
                  <a:srgbClr val="FF0000"/>
                </a:solidFill>
                <a:latin typeface="Times New Roman" pitchFamily="18" charset="0"/>
                <a:cs typeface="Times New Roman" pitchFamily="18" charset="0"/>
              </a:rPr>
              <a:t>causes program control to transfer </a:t>
            </a:r>
            <a:r>
              <a:rPr lang="en-US" dirty="0">
                <a:latin typeface="Times New Roman" pitchFamily="18" charset="0"/>
                <a:cs typeface="Times New Roman" pitchFamily="18" charset="0"/>
              </a:rPr>
              <a:t>back to the </a:t>
            </a:r>
            <a:r>
              <a:rPr lang="en-US" b="1" dirty="0">
                <a:latin typeface="Times New Roman" pitchFamily="18" charset="0"/>
                <a:cs typeface="Times New Roman" pitchFamily="18" charset="0"/>
              </a:rPr>
              <a:t>caller of the method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As such, it is categorized as </a:t>
            </a:r>
            <a:r>
              <a:rPr lang="en-US" b="1" dirty="0">
                <a:latin typeface="Times New Roman" pitchFamily="18" charset="0"/>
                <a:cs typeface="Times New Roman" pitchFamily="18" charset="0"/>
              </a:rPr>
              <a:t>a jump statement.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At any time in a </a:t>
            </a:r>
            <a:r>
              <a:rPr lang="en-US" b="1" dirty="0">
                <a:solidFill>
                  <a:srgbClr val="0000FF"/>
                </a:solidFill>
                <a:latin typeface="Times New Roman" pitchFamily="18" charset="0"/>
                <a:cs typeface="Times New Roman" pitchFamily="18" charset="0"/>
              </a:rPr>
              <a:t>method the return statement </a:t>
            </a:r>
            <a:r>
              <a:rPr lang="en-US" dirty="0">
                <a:latin typeface="Times New Roman" pitchFamily="18" charset="0"/>
                <a:cs typeface="Times New Roman" pitchFamily="18" charset="0"/>
              </a:rPr>
              <a:t>can be used to cause </a:t>
            </a:r>
            <a:r>
              <a:rPr lang="en-US" b="1" dirty="0">
                <a:solidFill>
                  <a:srgbClr val="FF0000"/>
                </a:solidFill>
                <a:latin typeface="Times New Roman" pitchFamily="18" charset="0"/>
                <a:cs typeface="Times New Roman" pitchFamily="18" charset="0"/>
              </a:rPr>
              <a:t>execution to branch back to the caller of the method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Thus, the </a:t>
            </a:r>
            <a:r>
              <a:rPr lang="en-US" b="1" dirty="0">
                <a:solidFill>
                  <a:srgbClr val="0000FF"/>
                </a:solidFill>
                <a:latin typeface="Times New Roman" pitchFamily="18" charset="0"/>
                <a:cs typeface="Times New Roman" pitchFamily="18" charset="0"/>
              </a:rPr>
              <a:t>return statement </a:t>
            </a:r>
            <a:r>
              <a:rPr lang="en-US" dirty="0">
                <a:latin typeface="Times New Roman" pitchFamily="18" charset="0"/>
                <a:cs typeface="Times New Roman" pitchFamily="18" charset="0"/>
              </a:rPr>
              <a:t>immediately </a:t>
            </a:r>
            <a:r>
              <a:rPr lang="en-US" b="1" dirty="0">
                <a:latin typeface="Times New Roman" pitchFamily="18" charset="0"/>
                <a:cs typeface="Times New Roman" pitchFamily="18" charset="0"/>
              </a:rPr>
              <a:t>terminates</a:t>
            </a:r>
            <a:r>
              <a:rPr lang="en-US" dirty="0">
                <a:latin typeface="Times New Roman" pitchFamily="18" charset="0"/>
                <a:cs typeface="Times New Roman" pitchFamily="18" charset="0"/>
              </a:rPr>
              <a:t> the </a:t>
            </a:r>
            <a:r>
              <a:rPr lang="en-US" b="1" dirty="0">
                <a:latin typeface="Times New Roman" pitchFamily="18" charset="0"/>
                <a:cs typeface="Times New Roman" pitchFamily="18" charset="0"/>
              </a:rPr>
              <a:t>method</a:t>
            </a:r>
            <a:r>
              <a:rPr lang="en-US" dirty="0">
                <a:latin typeface="Times New Roman" pitchFamily="18" charset="0"/>
                <a:cs typeface="Times New Roman" pitchFamily="18" charset="0"/>
              </a:rPr>
              <a:t> in which it is </a:t>
            </a:r>
            <a:r>
              <a:rPr lang="en-US" b="1" dirty="0">
                <a:latin typeface="Times New Roman" pitchFamily="18" charset="0"/>
                <a:cs typeface="Times New Roman" pitchFamily="18" charset="0"/>
              </a:rPr>
              <a:t>executed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The following example illustrates this point. Here, return causes execution to return to the Java run-time system, since it is the run-time system that calls main( ).    </a:t>
            </a:r>
          </a:p>
          <a:p>
            <a:pPr lvl="1" algn="just">
              <a:lnSpc>
                <a:spcPct val="150000"/>
              </a:lnSpc>
              <a:spcBef>
                <a:spcPts val="0"/>
              </a:spcBef>
              <a:buNone/>
            </a:pPr>
            <a:r>
              <a:rPr lang="en-US" dirty="0" smtClean="0">
                <a:latin typeface="Times New Roman" pitchFamily="18" charset="0"/>
                <a:cs typeface="Times New Roman" pitchFamily="18" charset="0"/>
              </a:rPr>
              <a:t> </a:t>
            </a:r>
          </a:p>
          <a:p>
            <a:pPr lvl="1" algn="just">
              <a:lnSpc>
                <a:spcPct val="150000"/>
              </a:lnSpc>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223</a:t>
            </a:fld>
            <a:endParaRPr lang="en-US"/>
          </a:p>
        </p:txBody>
      </p:sp>
    </p:spTree>
    <p:extLst>
      <p:ext uri="{BB962C8B-B14F-4D97-AF65-F5344CB8AC3E}">
        <p14:creationId xmlns:p14="http://schemas.microsoft.com/office/powerpoint/2010/main" val="212114433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3200" b="1" dirty="0">
                <a:solidFill>
                  <a:srgbClr val="FF0000"/>
                </a:solidFill>
                <a:latin typeface="Times New Roman" pitchFamily="18" charset="0"/>
                <a:cs typeface="Times New Roman" pitchFamily="18" charset="0"/>
              </a:rPr>
              <a:t>D</a:t>
            </a:r>
            <a:r>
              <a:rPr lang="en-US" sz="3200" b="1" dirty="0" smtClean="0">
                <a:solidFill>
                  <a:srgbClr val="FF0000"/>
                </a:solidFill>
                <a:latin typeface="Times New Roman" pitchFamily="18" charset="0"/>
                <a:cs typeface="Times New Roman" pitchFamily="18" charset="0"/>
              </a:rPr>
              <a:t>) return------ </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800"/>
            <a:ext cx="12192000" cy="6553200"/>
          </a:xfrm>
        </p:spPr>
        <p:txBody>
          <a:bodyPr>
            <a:noAutofit/>
          </a:bodyPr>
          <a:lstStyle/>
          <a:p>
            <a:pPr algn="just">
              <a:lnSpc>
                <a:spcPct val="150000"/>
              </a:lnSpc>
              <a:spcBef>
                <a:spcPts val="0"/>
              </a:spcBef>
              <a:buNone/>
            </a:pPr>
            <a:r>
              <a:rPr lang="en-US" sz="2600" dirty="0">
                <a:latin typeface="Times New Roman" pitchFamily="18" charset="0"/>
                <a:cs typeface="Times New Roman" pitchFamily="18" charset="0"/>
              </a:rPr>
              <a:t>public class </a:t>
            </a:r>
            <a:r>
              <a:rPr lang="en-US" sz="2600" dirty="0" err="1">
                <a:latin typeface="Times New Roman" pitchFamily="18" charset="0"/>
                <a:cs typeface="Times New Roman" pitchFamily="18" charset="0"/>
              </a:rPr>
              <a:t>ReturnStatement</a:t>
            </a: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algn="just">
              <a:lnSpc>
                <a:spcPct val="150000"/>
              </a:lnSpc>
              <a:spcBef>
                <a:spcPts val="0"/>
              </a:spcBef>
              <a:buNone/>
            </a:pPr>
            <a:r>
              <a:rPr lang="en-US" sz="2600" dirty="0">
                <a:latin typeface="Times New Roman" pitchFamily="18" charset="0"/>
                <a:cs typeface="Times New Roman" pitchFamily="18" charset="0"/>
              </a:rPr>
              <a:t> //Declaration of Variables and assign true as a value</a:t>
            </a:r>
          </a:p>
          <a:p>
            <a:pPr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boolean</a:t>
            </a:r>
            <a:r>
              <a:rPr lang="en-US" sz="2600" dirty="0">
                <a:latin typeface="Times New Roman" pitchFamily="18" charset="0"/>
                <a:cs typeface="Times New Roman" pitchFamily="18" charset="0"/>
              </a:rPr>
              <a:t> t = true;  </a:t>
            </a:r>
          </a:p>
          <a:p>
            <a:pPr algn="just">
              <a:lnSpc>
                <a:spcPct val="150000"/>
              </a:lnSpc>
              <a:spcBef>
                <a:spcPts val="0"/>
              </a:spcBef>
              <a:buNone/>
            </a:pPr>
            <a:r>
              <a:rPr lang="en-US" sz="2600" dirty="0">
                <a:latin typeface="Times New Roman" pitchFamily="18" charset="0"/>
                <a:cs typeface="Times New Roman" pitchFamily="18" charset="0"/>
              </a:rPr>
              <a:t> //Print any Statement </a:t>
            </a:r>
            <a:r>
              <a:rPr lang="en-US" sz="2600" dirty="0" err="1">
                <a:latin typeface="Times New Roman" pitchFamily="18" charset="0"/>
                <a:cs typeface="Times New Roman" pitchFamily="18" charset="0"/>
              </a:rPr>
              <a:t>befor</a:t>
            </a:r>
            <a:r>
              <a:rPr lang="en-US" sz="2600" dirty="0">
                <a:latin typeface="Times New Roman" pitchFamily="18" charset="0"/>
                <a:cs typeface="Times New Roman" pitchFamily="18" charset="0"/>
              </a:rPr>
              <a:t> return to the main ()</a:t>
            </a:r>
          </a:p>
          <a:p>
            <a:pPr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("Before the return"); </a:t>
            </a:r>
          </a:p>
          <a:p>
            <a:pPr algn="just">
              <a:lnSpc>
                <a:spcPct val="150000"/>
              </a:lnSpc>
              <a:spcBef>
                <a:spcPts val="0"/>
              </a:spcBef>
              <a:buNone/>
            </a:pPr>
            <a:r>
              <a:rPr lang="en-US" sz="2600" dirty="0">
                <a:latin typeface="Times New Roman" pitchFamily="18" charset="0"/>
                <a:cs typeface="Times New Roman" pitchFamily="18" charset="0"/>
              </a:rPr>
              <a:t> //Test if t is evaluate as true </a:t>
            </a:r>
          </a:p>
          <a:p>
            <a:pPr algn="just">
              <a:lnSpc>
                <a:spcPct val="150000"/>
              </a:lnSpc>
              <a:spcBef>
                <a:spcPts val="0"/>
              </a:spcBef>
              <a:buNone/>
            </a:pPr>
            <a:r>
              <a:rPr lang="en-US" sz="2600" dirty="0">
                <a:latin typeface="Times New Roman" pitchFamily="18" charset="0"/>
                <a:cs typeface="Times New Roman" pitchFamily="18" charset="0"/>
              </a:rPr>
              <a:t> //and return to the caller</a:t>
            </a:r>
          </a:p>
          <a:p>
            <a:pPr algn="just">
              <a:lnSpc>
                <a:spcPct val="150000"/>
              </a:lnSpc>
              <a:spcBef>
                <a:spcPts val="0"/>
              </a:spcBef>
              <a:buNone/>
            </a:pPr>
            <a:r>
              <a:rPr lang="en-US" sz="2600" dirty="0">
                <a:latin typeface="Times New Roman" pitchFamily="18" charset="0"/>
                <a:cs typeface="Times New Roman" pitchFamily="18" charset="0"/>
              </a:rPr>
              <a:t>    if(t) </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algn="just">
              <a:lnSpc>
                <a:spcPct val="150000"/>
              </a:lnSpc>
              <a:spcBef>
                <a:spcPts val="0"/>
              </a:spcBef>
              <a:buNone/>
            </a:pPr>
            <a:r>
              <a:rPr lang="en-US" sz="2600" dirty="0">
                <a:latin typeface="Times New Roman" pitchFamily="18" charset="0"/>
                <a:cs typeface="Times New Roman" pitchFamily="18" charset="0"/>
              </a:rPr>
              <a:t>    return;</a:t>
            </a:r>
          </a:p>
          <a:p>
            <a:pPr algn="just">
              <a:lnSpc>
                <a:spcPct val="150000"/>
              </a:lnSpc>
              <a:spcBef>
                <a:spcPts val="0"/>
              </a:spcBef>
              <a:buNone/>
            </a:pPr>
            <a:r>
              <a:rPr lang="en-US" sz="2600" dirty="0">
                <a:latin typeface="Times New Roman" pitchFamily="18" charset="0"/>
                <a:cs typeface="Times New Roman" pitchFamily="18" charset="0"/>
              </a:rPr>
              <a:t>    }//End of if ()</a:t>
            </a:r>
          </a:p>
          <a:p>
            <a:pPr algn="just">
              <a:lnSpc>
                <a:spcPct val="150000"/>
              </a:lnSpc>
              <a:spcBef>
                <a:spcPts val="0"/>
              </a:spcBef>
              <a:buNone/>
            </a:pP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224</a:t>
            </a:fld>
            <a:endParaRPr lang="en-US"/>
          </a:p>
        </p:txBody>
      </p:sp>
    </p:spTree>
    <p:extLst>
      <p:ext uri="{BB962C8B-B14F-4D97-AF65-F5344CB8AC3E}">
        <p14:creationId xmlns:p14="http://schemas.microsoft.com/office/powerpoint/2010/main" val="274747934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81000"/>
          </a:xfrm>
        </p:spPr>
        <p:txBody>
          <a:bodyPr>
            <a:noAutofit/>
          </a:bodyPr>
          <a:lstStyle/>
          <a:p>
            <a:pPr algn="ctr"/>
            <a:r>
              <a:rPr lang="en-US" sz="3200" b="1" dirty="0">
                <a:solidFill>
                  <a:srgbClr val="FF0000"/>
                </a:solidFill>
                <a:latin typeface="Times New Roman" pitchFamily="18" charset="0"/>
                <a:cs typeface="Times New Roman" pitchFamily="18" charset="0"/>
              </a:rPr>
              <a:t>D</a:t>
            </a:r>
            <a:r>
              <a:rPr lang="en-US" sz="3200" b="1" dirty="0" smtClean="0">
                <a:solidFill>
                  <a:srgbClr val="FF0000"/>
                </a:solidFill>
                <a:latin typeface="Times New Roman" pitchFamily="18" charset="0"/>
                <a:cs typeface="Times New Roman" pitchFamily="18" charset="0"/>
              </a:rPr>
              <a:t>) return------ </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800"/>
            <a:ext cx="12192000" cy="6553200"/>
          </a:xfrm>
        </p:spPr>
        <p:txBody>
          <a:bodyPr>
            <a:noAutofit/>
          </a:bodyPr>
          <a:lstStyle/>
          <a:p>
            <a:pPr algn="just">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("This statement is not executed"); </a:t>
            </a:r>
          </a:p>
          <a:p>
            <a:pPr algn="just">
              <a:lnSpc>
                <a:spcPct val="150000"/>
              </a:lnSpc>
              <a:spcBef>
                <a:spcPts val="0"/>
              </a:spcBef>
              <a:buNone/>
            </a:pPr>
            <a:r>
              <a:rPr lang="en-US" sz="2600" dirty="0">
                <a:latin typeface="Times New Roman" pitchFamily="18" charset="0"/>
                <a:cs typeface="Times New Roman" pitchFamily="18" charset="0"/>
              </a:rPr>
              <a:t>  } //End of main()</a:t>
            </a:r>
          </a:p>
          <a:p>
            <a:pPr algn="just">
              <a:lnSpc>
                <a:spcPct val="150000"/>
              </a:lnSpc>
              <a:spcBef>
                <a:spcPts val="0"/>
              </a:spcBef>
              <a:buNone/>
            </a:pPr>
            <a:r>
              <a:rPr lang="en-US" sz="2600" dirty="0">
                <a:latin typeface="Times New Roman" pitchFamily="18" charset="0"/>
                <a:cs typeface="Times New Roman" pitchFamily="18" charset="0"/>
              </a:rPr>
              <a:t>  }//End of </a:t>
            </a:r>
            <a:r>
              <a:rPr lang="en-US" sz="2600" dirty="0" smtClean="0">
                <a:latin typeface="Times New Roman" pitchFamily="18" charset="0"/>
                <a:cs typeface="Times New Roman" pitchFamily="18" charset="0"/>
              </a:rPr>
              <a:t>class</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As soon as </a:t>
            </a:r>
            <a:r>
              <a:rPr lang="en-US" sz="2600" b="1" dirty="0">
                <a:solidFill>
                  <a:srgbClr val="0000FF"/>
                </a:solidFill>
                <a:latin typeface="Times New Roman" pitchFamily="18" charset="0"/>
                <a:cs typeface="Times New Roman" pitchFamily="18" charset="0"/>
              </a:rPr>
              <a:t>return is executed</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control passes back to the caller.</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One last point: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In the preceding program, the if(t) statement is necessary.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Without it, the Java compiler would flag an "unreachable code" error, because the compiler would know that the last </a:t>
            </a:r>
            <a:r>
              <a:rPr lang="en-US" sz="2600" dirty="0" err="1">
                <a:latin typeface="Times New Roman" pitchFamily="18" charset="0"/>
                <a:cs typeface="Times New Roman" pitchFamily="18" charset="0"/>
              </a:rPr>
              <a:t>println</a:t>
            </a:r>
            <a:r>
              <a:rPr lang="en-US" sz="2600" dirty="0">
                <a:latin typeface="Times New Roman" pitchFamily="18" charset="0"/>
                <a:cs typeface="Times New Roman" pitchFamily="18" charset="0"/>
              </a:rPr>
              <a:t>( ) statement would never be executed.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To prevent this error, the if statement is used here to trick the compiler for the sake of this demonstration. </a:t>
            </a:r>
          </a:p>
          <a:p>
            <a:pPr>
              <a:lnSpc>
                <a:spcPct val="150000"/>
              </a:lnSpc>
              <a:spcBef>
                <a:spcPts val="0"/>
              </a:spcBef>
              <a:buNone/>
            </a:pPr>
            <a:endParaRPr lang="en-US" sz="2600" dirty="0"/>
          </a:p>
          <a:p>
            <a:pPr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D06273B-D5B6-4514-AD81-34E8E8FD6039}" type="slidenum">
              <a:rPr lang="en-US" smtClean="0"/>
              <a:pPr/>
              <a:t>225</a:t>
            </a:fld>
            <a:endParaRPr lang="en-US"/>
          </a:p>
        </p:txBody>
      </p:sp>
    </p:spTree>
    <p:extLst>
      <p:ext uri="{BB962C8B-B14F-4D97-AF65-F5344CB8AC3E}">
        <p14:creationId xmlns:p14="http://schemas.microsoft.com/office/powerpoint/2010/main" val="237890742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1524000" y="0"/>
            <a:ext cx="9017000" cy="395785"/>
          </a:xfrm>
        </p:spPr>
        <p:txBody>
          <a:bodyPr>
            <a:normAutofit fontScale="90000"/>
          </a:bodyPr>
          <a:lstStyle/>
          <a:p>
            <a:pPr algn="ctr"/>
            <a:r>
              <a:rPr lang="en-US" altLang="en-US" sz="3200" b="1" dirty="0" err="1" smtClean="0">
                <a:solidFill>
                  <a:srgbClr val="FF0000"/>
                </a:solidFill>
                <a:latin typeface="Times New Roman" panose="02020603050405020304" pitchFamily="18" charset="0"/>
                <a:cs typeface="Times New Roman" panose="02020603050405020304" pitchFamily="18" charset="0"/>
              </a:rPr>
              <a:t>Selif</a:t>
            </a:r>
            <a:r>
              <a:rPr lang="en-US" altLang="en-US" sz="3200" b="1" dirty="0" smtClean="0">
                <a:solidFill>
                  <a:srgbClr val="FF0000"/>
                </a:solidFill>
                <a:latin typeface="Times New Roman" panose="02020603050405020304" pitchFamily="18" charset="0"/>
                <a:cs typeface="Times New Roman" panose="02020603050405020304" pitchFamily="18" charset="0"/>
              </a:rPr>
              <a:t>-test Exercise</a:t>
            </a:r>
            <a:endParaRPr lang="en-US" alt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395785"/>
            <a:ext cx="12192001" cy="6462215"/>
          </a:xfrm>
        </p:spPr>
        <p:txBody>
          <a:bodyPr>
            <a:noAutofit/>
          </a:bodyPr>
          <a:lstStyle/>
          <a:p>
            <a:pPr marL="385763" indent="-385763" algn="just">
              <a:lnSpc>
                <a:spcPct val="120000"/>
              </a:lnSpc>
              <a:spcBef>
                <a:spcPts val="0"/>
              </a:spcBef>
              <a:buFont typeface="Arial" panose="020B0604020202020204" pitchFamily="34" charset="0"/>
              <a:buAutoNum type="arabicPeriod"/>
              <a:defRPr/>
            </a:pPr>
            <a:r>
              <a:rPr lang="en-US" dirty="0" smtClean="0">
                <a:latin typeface="Times New Roman" panose="02020603050405020304" pitchFamily="18" charset="0"/>
                <a:cs typeface="Times New Roman" panose="02020603050405020304" pitchFamily="18" charset="0"/>
              </a:rPr>
              <a:t>Explain the term Java and why Java is used and list down the applications of Java programming languages?</a:t>
            </a:r>
          </a:p>
          <a:p>
            <a:pPr marL="385763" indent="-385763" algn="just">
              <a:lnSpc>
                <a:spcPct val="120000"/>
              </a:lnSpc>
              <a:spcBef>
                <a:spcPts val="0"/>
              </a:spcBef>
              <a:buFont typeface="Arial" panose="020B0604020202020204" pitchFamily="34" charset="0"/>
              <a:buAutoNum type="arabicPeriod"/>
              <a:defRPr/>
            </a:pPr>
            <a:r>
              <a:rPr lang="en-US" dirty="0" smtClean="0">
                <a:latin typeface="Times New Roman" panose="02020603050405020304" pitchFamily="18" charset="0"/>
                <a:cs typeface="Times New Roman" panose="02020603050405020304" pitchFamily="18" charset="0"/>
              </a:rPr>
              <a:t>What is Java platform and list down and explain the java platform components?</a:t>
            </a:r>
          </a:p>
          <a:p>
            <a:pPr marL="385763" indent="-385763" algn="just">
              <a:lnSpc>
                <a:spcPct val="120000"/>
              </a:lnSpc>
              <a:spcBef>
                <a:spcPts val="0"/>
              </a:spcBef>
              <a:buFont typeface="Arial" panose="020B0604020202020204" pitchFamily="34" charset="0"/>
              <a:buAutoNum type="arabicPeriod"/>
              <a:defRPr/>
            </a:pPr>
            <a:r>
              <a:rPr lang="en-US" dirty="0" smtClean="0">
                <a:latin typeface="Times New Roman" panose="02020603050405020304" pitchFamily="18" charset="0"/>
                <a:cs typeface="Times New Roman" panose="02020603050405020304" pitchFamily="18" charset="0"/>
              </a:rPr>
              <a:t>Write short difference between Java Development Kit(JDK) and Java Runtime Environment (JRE) components of java platform</a:t>
            </a:r>
          </a:p>
          <a:p>
            <a:pPr marL="385763" indent="-385763" algn="just">
              <a:lnSpc>
                <a:spcPct val="120000"/>
              </a:lnSpc>
              <a:spcBef>
                <a:spcPts val="0"/>
              </a:spcBef>
              <a:buFont typeface="Arial" panose="020B0604020202020204" pitchFamily="34" charset="0"/>
              <a:buAutoNum type="arabicPeriod"/>
              <a:defRPr/>
            </a:pPr>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is the Java source filename extension, and what is the Java bytecode filename extension?</a:t>
            </a:r>
          </a:p>
          <a:p>
            <a:pPr marL="385763" indent="-385763" algn="just">
              <a:lnSpc>
                <a:spcPct val="120000"/>
              </a:lnSpc>
              <a:spcBef>
                <a:spcPts val="0"/>
              </a:spcBef>
              <a:buFont typeface="Arial" panose="020B0604020202020204" pitchFamily="34" charset="0"/>
              <a:buAutoNum type="arabicPeriod"/>
              <a:defRPr/>
            </a:pPr>
            <a:r>
              <a:rPr lang="en-US" dirty="0">
                <a:latin typeface="Times New Roman" panose="02020603050405020304" pitchFamily="18" charset="0"/>
                <a:cs typeface="Times New Roman" panose="02020603050405020304" pitchFamily="18" charset="0"/>
              </a:rPr>
              <a:t>What are the input and output of a Java compiler?</a:t>
            </a:r>
          </a:p>
          <a:p>
            <a:pPr marL="385763" indent="-385763" algn="just">
              <a:lnSpc>
                <a:spcPct val="120000"/>
              </a:lnSpc>
              <a:spcBef>
                <a:spcPts val="0"/>
              </a:spcBef>
              <a:buFont typeface="Arial" panose="020B0604020202020204" pitchFamily="34" charset="0"/>
              <a:buAutoNum type="arabicPeriod"/>
              <a:defRPr/>
            </a:pPr>
            <a:r>
              <a:rPr lang="en-US" dirty="0">
                <a:latin typeface="Times New Roman" panose="02020603050405020304" pitchFamily="18" charset="0"/>
                <a:cs typeface="Times New Roman" panose="02020603050405020304" pitchFamily="18" charset="0"/>
              </a:rPr>
              <a:t>What is the command to compile </a:t>
            </a:r>
            <a:r>
              <a:rPr lang="en-US" dirty="0" smtClean="0">
                <a:latin typeface="Times New Roman" panose="02020603050405020304" pitchFamily="18" charset="0"/>
                <a:cs typeface="Times New Roman" panose="02020603050405020304" pitchFamily="18" charset="0"/>
              </a:rPr>
              <a:t>and run </a:t>
            </a:r>
            <a:r>
              <a:rPr lang="en-US" dirty="0">
                <a:latin typeface="Times New Roman" panose="02020603050405020304" pitchFamily="18" charset="0"/>
                <a:cs typeface="Times New Roman" panose="02020603050405020304" pitchFamily="18" charset="0"/>
              </a:rPr>
              <a:t>a Java program?</a:t>
            </a:r>
          </a:p>
          <a:p>
            <a:pPr marL="385763" indent="-385763" algn="just">
              <a:lnSpc>
                <a:spcPct val="120000"/>
              </a:lnSpc>
              <a:spcBef>
                <a:spcPts val="0"/>
              </a:spcBef>
              <a:buFont typeface="Arial" panose="020B0604020202020204" pitchFamily="34" charset="0"/>
              <a:buAutoNum type="arabicPeriod"/>
              <a:defRPr/>
            </a:pPr>
            <a:r>
              <a:rPr lang="en-US" dirty="0">
                <a:latin typeface="Times New Roman" panose="02020603050405020304" pitchFamily="18" charset="0"/>
                <a:cs typeface="Times New Roman" panose="02020603050405020304" pitchFamily="18" charset="0"/>
              </a:rPr>
              <a:t> What is </a:t>
            </a:r>
            <a:r>
              <a:rPr lang="en-US" dirty="0" smtClean="0">
                <a:latin typeface="Times New Roman" panose="02020603050405020304" pitchFamily="18" charset="0"/>
                <a:cs typeface="Times New Roman" panose="02020603050405020304" pitchFamily="18" charset="0"/>
              </a:rPr>
              <a:t>JVM and show the architecture of JVM graphically and explain the purpose of each components of the JVM?</a:t>
            </a:r>
            <a:endParaRPr lang="en-US" dirty="0">
              <a:latin typeface="Times New Roman" panose="02020603050405020304" pitchFamily="18" charset="0"/>
              <a:cs typeface="Times New Roman" panose="02020603050405020304" pitchFamily="18" charset="0"/>
            </a:endParaRPr>
          </a:p>
          <a:p>
            <a:pPr marL="385763" indent="-385763" algn="just">
              <a:lnSpc>
                <a:spcPct val="120000"/>
              </a:lnSpc>
              <a:spcBef>
                <a:spcPts val="0"/>
              </a:spcBef>
              <a:buFont typeface="Arial" panose="020B0604020202020204" pitchFamily="34" charset="0"/>
              <a:buAutoNum type="arabicPeriod"/>
              <a:defRPr/>
            </a:pPr>
            <a:r>
              <a:rPr lang="en-US" dirty="0">
                <a:latin typeface="Times New Roman" panose="02020603050405020304" pitchFamily="18" charset="0"/>
                <a:cs typeface="Times New Roman" panose="02020603050405020304" pitchFamily="18" charset="0"/>
              </a:rPr>
              <a:t>Can Java run on any machine? What is needed to run Java on </a:t>
            </a:r>
            <a:r>
              <a:rPr lang="en-US" dirty="0" smtClean="0">
                <a:latin typeface="Times New Roman" panose="02020603050405020304" pitchFamily="18" charset="0"/>
                <a:cs typeface="Times New Roman" panose="02020603050405020304" pitchFamily="18" charset="0"/>
              </a:rPr>
              <a:t>any </a:t>
            </a:r>
            <a:r>
              <a:rPr lang="en-US" dirty="0">
                <a:latin typeface="Times New Roman" panose="02020603050405020304" pitchFamily="18" charset="0"/>
                <a:cs typeface="Times New Roman" panose="02020603050405020304" pitchFamily="18" charset="0"/>
              </a:rPr>
              <a:t>computer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C1376ED-7D7C-4AB7-9AAC-DFA34513ABCF}" type="slidenum">
              <a:rPr lang="en-US" smtClean="0"/>
              <a:t>226</a:t>
            </a:fld>
            <a:endParaRPr lang="en-US"/>
          </a:p>
        </p:txBody>
      </p:sp>
    </p:spTree>
    <p:extLst>
      <p:ext uri="{BB962C8B-B14F-4D97-AF65-F5344CB8AC3E}">
        <p14:creationId xmlns:p14="http://schemas.microsoft.com/office/powerpoint/2010/main" val="115077127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627063" indent="-627063" algn="just">
              <a:lnSpc>
                <a:spcPct val="110000"/>
              </a:lnSpc>
              <a:spcBef>
                <a:spcPts val="0"/>
              </a:spcBef>
              <a:buNone/>
            </a:pPr>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primary objective of </a:t>
            </a:r>
            <a:r>
              <a:rPr lang="en-US" dirty="0">
                <a:latin typeface="Times New Roman" panose="02020603050405020304" pitchFamily="18" charset="0"/>
                <a:cs typeface="Times New Roman" panose="02020603050405020304" pitchFamily="18" charset="0"/>
                <a:hlinkClick r:id="rId2"/>
              </a:rPr>
              <a:t>Java programming</a:t>
            </a:r>
            <a:r>
              <a:rPr lang="en-US" dirty="0">
                <a:latin typeface="Times New Roman" panose="02020603050405020304" pitchFamily="18" charset="0"/>
                <a:cs typeface="Times New Roman" panose="02020603050405020304" pitchFamily="18" charset="0"/>
              </a:rPr>
              <a:t> language creation was to make it portable, simple and secure programming language. Apart from this, there are also some excellent features which play an important role in the popularity of this language. The features of Java are also known as java </a:t>
            </a:r>
            <a:r>
              <a:rPr lang="en-US" dirty="0" smtClean="0">
                <a:latin typeface="Times New Roman" panose="02020603050405020304" pitchFamily="18" charset="0"/>
                <a:cs typeface="Times New Roman" panose="02020603050405020304" pitchFamily="18" charset="0"/>
              </a:rPr>
              <a:t>buzzwords. List down and explain the features of java or buzzwords?</a:t>
            </a:r>
          </a:p>
          <a:p>
            <a:pPr marL="627063" indent="-627063" algn="just">
              <a:lnSpc>
                <a:spcPct val="110000"/>
              </a:lnSpc>
              <a:spcBef>
                <a:spcPts val="0"/>
              </a:spcBef>
              <a:buNone/>
            </a:pPr>
            <a:r>
              <a:rPr lang="en-US" dirty="0" smtClean="0">
                <a:latin typeface="Times New Roman" panose="02020603050405020304" pitchFamily="18" charset="0"/>
                <a:cs typeface="Times New Roman" panose="02020603050405020304" pitchFamily="18" charset="0"/>
              </a:rPr>
              <a:t>10. The java program development environment goes through five phases. List down and explain these development environment?</a:t>
            </a:r>
          </a:p>
          <a:p>
            <a:pPr marL="627063" indent="-627063" algn="just">
              <a:lnSpc>
                <a:spcPct val="110000"/>
              </a:lnSpc>
              <a:spcBef>
                <a:spcPts val="0"/>
              </a:spcBef>
              <a:buNone/>
            </a:pPr>
            <a:r>
              <a:rPr lang="en-US" dirty="0" smtClean="0">
                <a:latin typeface="Times New Roman" panose="02020603050405020304" pitchFamily="18" charset="0"/>
                <a:cs typeface="Times New Roman" panose="02020603050405020304" pitchFamily="18" charset="0"/>
              </a:rPr>
              <a:t>11. Select programmers notepad editor and write your own simple java program to calculate the sum of two numbers. Open </a:t>
            </a:r>
            <a:r>
              <a:rPr lang="en-US" dirty="0" err="1" smtClean="0">
                <a:latin typeface="Times New Roman" panose="02020603050405020304" pitchFamily="18" charset="0"/>
                <a:cs typeface="Times New Roman" panose="02020603050405020304" pitchFamily="18" charset="0"/>
              </a:rPr>
              <a:t>cmd</a:t>
            </a:r>
            <a:r>
              <a:rPr lang="en-US" dirty="0" smtClean="0">
                <a:latin typeface="Times New Roman" panose="02020603050405020304" pitchFamily="18" charset="0"/>
                <a:cs typeface="Times New Roman" panose="02020603050405020304" pitchFamily="18" charset="0"/>
              </a:rPr>
              <a:t>, compile and run the program? </a:t>
            </a:r>
          </a:p>
          <a:p>
            <a:pPr marL="627063" indent="-627063" algn="just">
              <a:lnSpc>
                <a:spcPct val="110000"/>
              </a:lnSpc>
              <a:spcBef>
                <a:spcPts val="0"/>
              </a:spcBef>
              <a:buNone/>
            </a:pPr>
            <a:r>
              <a:rPr lang="en-US" dirty="0" smtClean="0">
                <a:latin typeface="Times New Roman" panose="02020603050405020304" pitchFamily="18" charset="0"/>
                <a:cs typeface="Times New Roman" panose="02020603050405020304" pitchFamily="18" charset="0"/>
              </a:rPr>
              <a:t>12. List down the most common types of Java platform and explain the purpose of each types of the platform?</a:t>
            </a:r>
          </a:p>
          <a:p>
            <a:pPr marL="519113" indent="-519113" algn="just">
              <a:lnSpc>
                <a:spcPct val="110000"/>
              </a:lnSpc>
              <a:spcBef>
                <a:spcPts val="0"/>
              </a:spcBef>
              <a:buNone/>
              <a:defRPr/>
            </a:pPr>
            <a:r>
              <a:rPr lang="en-US" dirty="0" smtClean="0">
                <a:latin typeface="Times New Roman" panose="02020603050405020304" pitchFamily="18" charset="0"/>
                <a:cs typeface="Times New Roman" panose="02020603050405020304" pitchFamily="18" charset="0"/>
              </a:rPr>
              <a:t>13. </a:t>
            </a:r>
            <a:r>
              <a:rPr lang="en-US" dirty="0">
                <a:latin typeface="Times New Roman" panose="02020603050405020304" pitchFamily="18" charset="0"/>
                <a:cs typeface="Times New Roman" panose="02020603050405020304" pitchFamily="18" charset="0"/>
              </a:rPr>
              <a:t>If a </a:t>
            </a:r>
            <a:r>
              <a:rPr lang="en-US" dirty="0" err="1">
                <a:latin typeface="Times New Roman" panose="02020603050405020304" pitchFamily="18" charset="0"/>
                <a:cs typeface="Times New Roman" panose="02020603050405020304" pitchFamily="18" charset="0"/>
              </a:rPr>
              <a:t>NoClassDefFoundError</a:t>
            </a:r>
            <a:r>
              <a:rPr lang="en-US" dirty="0">
                <a:latin typeface="Times New Roman" panose="02020603050405020304" pitchFamily="18" charset="0"/>
                <a:cs typeface="Times New Roman" panose="02020603050405020304" pitchFamily="18" charset="0"/>
              </a:rPr>
              <a:t> occurs when you run a program, what is the cause of the </a:t>
            </a:r>
            <a:r>
              <a:rPr lang="en-US" dirty="0" smtClean="0">
                <a:latin typeface="Times New Roman" panose="02020603050405020304" pitchFamily="18" charset="0"/>
                <a:cs typeface="Times New Roman" panose="02020603050405020304" pitchFamily="18" charset="0"/>
              </a:rPr>
              <a:t>error?</a:t>
            </a:r>
          </a:p>
          <a:p>
            <a:pPr marL="519113" indent="-519113" algn="just">
              <a:lnSpc>
                <a:spcPct val="110000"/>
              </a:lnSpc>
              <a:spcBef>
                <a:spcPts val="0"/>
              </a:spcBef>
              <a:buNone/>
              <a:defRPr/>
            </a:pPr>
            <a:r>
              <a:rPr lang="en-US" dirty="0" smtClean="0">
                <a:latin typeface="Times New Roman" panose="02020603050405020304" pitchFamily="18" charset="0"/>
                <a:cs typeface="Times New Roman" panose="02020603050405020304" pitchFamily="18" charset="0"/>
              </a:rPr>
              <a:t>14. If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NoSuchMethodError</a:t>
            </a:r>
            <a:r>
              <a:rPr lang="en-US" dirty="0">
                <a:latin typeface="Times New Roman" panose="02020603050405020304" pitchFamily="18" charset="0"/>
                <a:cs typeface="Times New Roman" panose="02020603050405020304" pitchFamily="18" charset="0"/>
              </a:rPr>
              <a:t> occurs when you run a program, what is the cause of the error</a:t>
            </a:r>
            <a:r>
              <a:rPr lang="en-US" dirty="0" smtClean="0">
                <a:latin typeface="Times New Roman" panose="02020603050405020304" pitchFamily="18" charset="0"/>
                <a:cs typeface="Times New Roman" panose="02020603050405020304" pitchFamily="18" charset="0"/>
              </a:rPr>
              <a:t>?</a:t>
            </a:r>
          </a:p>
          <a:p>
            <a:pPr marL="519113" indent="-519113" algn="just">
              <a:lnSpc>
                <a:spcPct val="110000"/>
              </a:lnSpc>
              <a:spcBef>
                <a:spcPts val="0"/>
              </a:spcBef>
              <a:buNone/>
              <a:defRPr/>
            </a:pPr>
            <a:r>
              <a:rPr lang="en-US" dirty="0" smtClean="0">
                <a:latin typeface="Times New Roman" panose="02020603050405020304" pitchFamily="18" charset="0"/>
                <a:cs typeface="Times New Roman" panose="02020603050405020304" pitchFamily="18" charset="0"/>
              </a:rPr>
              <a:t>15. Java uses </a:t>
            </a:r>
            <a:r>
              <a:rPr lang="en-US" dirty="0" err="1" smtClean="0">
                <a:latin typeface="Times New Roman" panose="02020603050405020304" pitchFamily="18" charset="0"/>
                <a:cs typeface="Times New Roman" panose="02020603050405020304" pitchFamily="18" charset="0"/>
              </a:rPr>
              <a:t>System.out.println</a:t>
            </a:r>
            <a:r>
              <a:rPr lang="en-US" dirty="0" smtClean="0">
                <a:latin typeface="Times New Roman" panose="02020603050405020304" pitchFamily="18" charset="0"/>
                <a:cs typeface="Times New Roman" panose="02020603050405020304" pitchFamily="18" charset="0"/>
              </a:rPr>
              <a:t>(“   “);. Explain the purpose of the ter</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System, out and </a:t>
            </a:r>
            <a:r>
              <a:rPr lang="en-US" dirty="0" err="1" smtClean="0">
                <a:latin typeface="Times New Roman" panose="02020603050405020304" pitchFamily="18" charset="0"/>
                <a:cs typeface="Times New Roman" panose="02020603050405020304" pitchFamily="18" charset="0"/>
              </a:rPr>
              <a:t>println</a:t>
            </a:r>
            <a:r>
              <a:rPr lang="en-US" dirty="0" smtClean="0">
                <a:latin typeface="Times New Roman" panose="02020603050405020304" pitchFamily="18" charset="0"/>
                <a:cs typeface="Times New Roman" panose="02020603050405020304" pitchFamily="18" charset="0"/>
              </a:rPr>
              <a:t> ()  parts of the statement.</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C1376ED-7D7C-4AB7-9AAC-DFA34513ABCF}" type="slidenum">
              <a:rPr lang="en-US" smtClean="0"/>
              <a:t>227</a:t>
            </a:fld>
            <a:endParaRPr lang="en-US"/>
          </a:p>
        </p:txBody>
      </p:sp>
    </p:spTree>
    <p:extLst>
      <p:ext uri="{BB962C8B-B14F-4D97-AF65-F5344CB8AC3E}">
        <p14:creationId xmlns:p14="http://schemas.microsoft.com/office/powerpoint/2010/main" val="1975037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0" y="261258"/>
            <a:ext cx="12192000" cy="6596742"/>
          </a:xfrm>
        </p:spPr>
        <p:txBody>
          <a:bodyPr>
            <a:noAutofit/>
          </a:bodyPr>
          <a:lstStyle/>
          <a:p>
            <a:pPr algn="just">
              <a:lnSpc>
                <a:spcPct val="150000"/>
              </a:lnSpc>
              <a:spcBef>
                <a:spcPts val="0"/>
              </a:spcBef>
              <a:buFont typeface="Wingdings" pitchFamily="2" charset="2"/>
              <a:buChar char="§"/>
            </a:pPr>
            <a:r>
              <a:rPr lang="en-US" sz="2400" dirty="0" smtClean="0">
                <a:latin typeface="Times New Roman" pitchFamily="18" charset="0"/>
                <a:cs typeface="Times New Roman" pitchFamily="18" charset="0"/>
              </a:rPr>
              <a:t>useful </a:t>
            </a:r>
            <a:r>
              <a:rPr lang="en-US" sz="2400" dirty="0">
                <a:latin typeface="Times New Roman" pitchFamily="18" charset="0"/>
                <a:cs typeface="Times New Roman" pitchFamily="18" charset="0"/>
              </a:rPr>
              <a:t>when you </a:t>
            </a:r>
            <a:r>
              <a:rPr lang="en-US" sz="2400" dirty="0" smtClean="0">
                <a:latin typeface="Times New Roman" pitchFamily="18" charset="0"/>
                <a:cs typeface="Times New Roman" pitchFamily="18" charset="0"/>
              </a:rPr>
              <a:t>need </a:t>
            </a:r>
            <a:r>
              <a:rPr lang="en-US" sz="2400" b="1" dirty="0">
                <a:solidFill>
                  <a:srgbClr val="0000FF"/>
                </a:solidFill>
                <a:latin typeface="Times New Roman" pitchFamily="18" charset="0"/>
                <a:cs typeface="Times New Roman" pitchFamily="18" charset="0"/>
              </a:rPr>
              <a:t>fractional component</a:t>
            </a:r>
            <a:r>
              <a:rPr lang="en-US" sz="2400" dirty="0">
                <a:latin typeface="Times New Roman" pitchFamily="18" charset="0"/>
                <a:cs typeface="Times New Roman" pitchFamily="18" charset="0"/>
              </a:rPr>
              <a:t>, but </a:t>
            </a:r>
            <a:r>
              <a:rPr lang="en-US" sz="2400" dirty="0">
                <a:solidFill>
                  <a:srgbClr val="D60093"/>
                </a:solidFill>
                <a:latin typeface="Times New Roman" pitchFamily="18" charset="0"/>
                <a:cs typeface="Times New Roman" pitchFamily="18" charset="0"/>
              </a:rPr>
              <a:t>don't require </a:t>
            </a:r>
            <a:r>
              <a:rPr lang="en-US" sz="2400" dirty="0" smtClean="0">
                <a:solidFill>
                  <a:srgbClr val="D60093"/>
                </a:solidFill>
                <a:latin typeface="Times New Roman" pitchFamily="18" charset="0"/>
                <a:cs typeface="Times New Roman" pitchFamily="18" charset="0"/>
              </a:rPr>
              <a:t>large </a:t>
            </a:r>
            <a:r>
              <a:rPr lang="en-US" sz="2400" dirty="0">
                <a:solidFill>
                  <a:srgbClr val="D60093"/>
                </a:solidFill>
                <a:latin typeface="Times New Roman" pitchFamily="18" charset="0"/>
                <a:cs typeface="Times New Roman" pitchFamily="18" charset="0"/>
              </a:rPr>
              <a:t>degree of precision</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400" b="1" dirty="0">
                <a:latin typeface="Times New Roman" pitchFamily="18" charset="0"/>
                <a:cs typeface="Times New Roman" pitchFamily="18" charset="0"/>
              </a:rPr>
              <a:t>For example</a:t>
            </a:r>
            <a:r>
              <a:rPr lang="en-US" sz="2400" dirty="0">
                <a:latin typeface="Times New Roman" pitchFamily="18" charset="0"/>
                <a:cs typeface="Times New Roman" pitchFamily="18" charset="0"/>
              </a:rPr>
              <a:t>, float can be useful when representing </a:t>
            </a:r>
            <a:r>
              <a:rPr lang="en-US" sz="2400" b="1" dirty="0">
                <a:latin typeface="Times New Roman" pitchFamily="18" charset="0"/>
                <a:cs typeface="Times New Roman" pitchFamily="18" charset="0"/>
              </a:rPr>
              <a:t>dollars and cents</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  Here are some example float variable declarations:     </a:t>
            </a:r>
          </a:p>
          <a:p>
            <a:pPr algn="just">
              <a:lnSpc>
                <a:spcPct val="150000"/>
              </a:lnSpc>
              <a:spcBef>
                <a:spcPts val="0"/>
              </a:spcBef>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float </a:t>
            </a:r>
            <a:r>
              <a:rPr lang="en-US" sz="2400" b="1" dirty="0" err="1">
                <a:latin typeface="Times New Roman" pitchFamily="18" charset="0"/>
                <a:cs typeface="Times New Roman" pitchFamily="18" charset="0"/>
              </a:rPr>
              <a:t>hightemp</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lowtemp</a:t>
            </a:r>
            <a:r>
              <a:rPr lang="en-US" sz="2400" b="1" dirty="0" smtClean="0">
                <a:latin typeface="Times New Roman" pitchFamily="18" charset="0"/>
                <a:cs typeface="Times New Roman" pitchFamily="18" charset="0"/>
              </a:rPr>
              <a:t>;</a:t>
            </a:r>
          </a:p>
          <a:p>
            <a:pPr algn="just">
              <a:lnSpc>
                <a:spcPct val="150000"/>
              </a:lnSpc>
              <a:spcBef>
                <a:spcPts val="0"/>
              </a:spcBef>
              <a:buNone/>
            </a:pPr>
            <a:r>
              <a:rPr lang="en-US" sz="2400" b="1" dirty="0" smtClean="0">
                <a:solidFill>
                  <a:srgbClr val="6600CC"/>
                </a:solidFill>
                <a:latin typeface="Times New Roman" pitchFamily="18" charset="0"/>
                <a:cs typeface="Times New Roman" pitchFamily="18" charset="0"/>
              </a:rPr>
              <a:t>B. double</a:t>
            </a:r>
          </a:p>
          <a:p>
            <a:pPr algn="just">
              <a:lnSpc>
                <a:spcPct val="150000"/>
              </a:lnSpc>
              <a:spcBef>
                <a:spcPts val="0"/>
              </a:spcBef>
              <a:buFont typeface="Wingdings" pitchFamily="2" charset="2"/>
              <a:buChar char="Ø"/>
            </a:pPr>
            <a:r>
              <a:rPr lang="en-US" sz="2400" dirty="0" smtClean="0">
                <a:latin typeface="Times New Roman" pitchFamily="18" charset="0"/>
                <a:cs typeface="Times New Roman" pitchFamily="18" charset="0"/>
              </a:rPr>
              <a:t>Uses </a:t>
            </a:r>
            <a:r>
              <a:rPr lang="en-US" sz="2400" b="1" dirty="0">
                <a:solidFill>
                  <a:srgbClr val="D60093"/>
                </a:solidFill>
                <a:latin typeface="Times New Roman" pitchFamily="18" charset="0"/>
                <a:cs typeface="Times New Roman" pitchFamily="18" charset="0"/>
              </a:rPr>
              <a:t>64 bits to store a value</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smtClean="0">
                <a:latin typeface="Times New Roman" pitchFamily="18" charset="0"/>
                <a:cs typeface="Times New Roman" pitchFamily="18" charset="0"/>
              </a:rPr>
              <a:t>double </a:t>
            </a:r>
            <a:r>
              <a:rPr lang="en-US" sz="2400" dirty="0">
                <a:latin typeface="Times New Roman" pitchFamily="18" charset="0"/>
                <a:cs typeface="Times New Roman" pitchFamily="18" charset="0"/>
              </a:rPr>
              <a:t>precision is </a:t>
            </a:r>
            <a:r>
              <a:rPr lang="en-US" sz="2400" b="1" dirty="0" smtClean="0">
                <a:latin typeface="Times New Roman" pitchFamily="18" charset="0"/>
                <a:cs typeface="Times New Roman" pitchFamily="18" charset="0"/>
              </a:rPr>
              <a:t>faster </a:t>
            </a:r>
            <a:r>
              <a:rPr lang="en-US" sz="2400" b="1" dirty="0">
                <a:latin typeface="Times New Roman" pitchFamily="18" charset="0"/>
                <a:cs typeface="Times New Roman" pitchFamily="18" charset="0"/>
              </a:rPr>
              <a:t>than single precision </a:t>
            </a:r>
            <a:r>
              <a:rPr lang="en-US" sz="2400" dirty="0">
                <a:latin typeface="Times New Roman" pitchFamily="18" charset="0"/>
                <a:cs typeface="Times New Roman" pitchFamily="18" charset="0"/>
              </a:rPr>
              <a:t>on some modern processors that have been optimized for </a:t>
            </a:r>
            <a:r>
              <a:rPr lang="en-US" sz="2400" b="1" dirty="0">
                <a:solidFill>
                  <a:srgbClr val="D60093"/>
                </a:solidFill>
                <a:latin typeface="Times New Roman" pitchFamily="18" charset="0"/>
                <a:cs typeface="Times New Roman" pitchFamily="18" charset="0"/>
              </a:rPr>
              <a:t>high-speed mathematical calculations</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All </a:t>
            </a:r>
            <a:r>
              <a:rPr lang="en-US" sz="2400" b="1" dirty="0">
                <a:solidFill>
                  <a:srgbClr val="0000FF"/>
                </a:solidFill>
                <a:latin typeface="Times New Roman" pitchFamily="18" charset="0"/>
                <a:cs typeface="Times New Roman" pitchFamily="18" charset="0"/>
              </a:rPr>
              <a:t>transcendental math functions</a:t>
            </a:r>
            <a:r>
              <a:rPr lang="en-US" sz="2400" dirty="0">
                <a:latin typeface="Times New Roman" pitchFamily="18" charset="0"/>
                <a:cs typeface="Times New Roman" pitchFamily="18" charset="0"/>
              </a:rPr>
              <a:t>, such as </a:t>
            </a:r>
            <a:r>
              <a:rPr lang="en-US" sz="2400" b="1" dirty="0">
                <a:solidFill>
                  <a:srgbClr val="0000FF"/>
                </a:solidFill>
                <a:latin typeface="Times New Roman" pitchFamily="18" charset="0"/>
                <a:cs typeface="Times New Roman" pitchFamily="18" charset="0"/>
              </a:rPr>
              <a:t>sin( ), cos( ), and </a:t>
            </a:r>
            <a:r>
              <a:rPr lang="en-US" sz="2400" b="1" dirty="0" err="1">
                <a:solidFill>
                  <a:srgbClr val="0000FF"/>
                </a:solidFill>
                <a:latin typeface="Times New Roman" pitchFamily="18" charset="0"/>
                <a:cs typeface="Times New Roman" pitchFamily="18" charset="0"/>
              </a:rPr>
              <a:t>sqrt</a:t>
            </a:r>
            <a:r>
              <a:rPr lang="en-US" sz="2400" b="1"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 return </a:t>
            </a:r>
            <a:r>
              <a:rPr lang="en-US" sz="2400" b="1" dirty="0">
                <a:latin typeface="Times New Roman" pitchFamily="18" charset="0"/>
                <a:cs typeface="Times New Roman" pitchFamily="18" charset="0"/>
              </a:rPr>
              <a:t>double values.</a:t>
            </a: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It </a:t>
            </a:r>
            <a:r>
              <a:rPr lang="en-US" sz="2400" b="1" dirty="0">
                <a:latin typeface="Times New Roman" pitchFamily="18" charset="0"/>
                <a:cs typeface="Times New Roman" pitchFamily="18" charset="0"/>
              </a:rPr>
              <a:t>best data type </a:t>
            </a:r>
            <a:r>
              <a:rPr lang="en-US" sz="2400" dirty="0">
                <a:latin typeface="Times New Roman" pitchFamily="18" charset="0"/>
                <a:cs typeface="Times New Roman" pitchFamily="18" charset="0"/>
              </a:rPr>
              <a:t>when you need to </a:t>
            </a:r>
            <a:r>
              <a:rPr lang="en-US" sz="2400" b="1" dirty="0">
                <a:latin typeface="Times New Roman" pitchFamily="18" charset="0"/>
                <a:cs typeface="Times New Roman" pitchFamily="18" charset="0"/>
              </a:rPr>
              <a:t>maintain</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A</a:t>
            </a:r>
            <a:r>
              <a:rPr lang="en-US" sz="2400" b="1" dirty="0" smtClean="0">
                <a:solidFill>
                  <a:srgbClr val="0000FF"/>
                </a:solidFill>
                <a:latin typeface="Times New Roman" pitchFamily="18" charset="0"/>
                <a:cs typeface="Times New Roman" pitchFamily="18" charset="0"/>
              </a:rPr>
              <a:t>ccuracy </a:t>
            </a:r>
            <a:r>
              <a:rPr lang="en-US" sz="2400" b="1" dirty="0">
                <a:solidFill>
                  <a:srgbClr val="0000FF"/>
                </a:solidFill>
                <a:latin typeface="Times New Roman" pitchFamily="18" charset="0"/>
                <a:cs typeface="Times New Roman" pitchFamily="18" charset="0"/>
              </a:rPr>
              <a:t>over many iterative calculations</a:t>
            </a:r>
            <a:r>
              <a:rPr lang="en-US" sz="2400" dirty="0">
                <a:latin typeface="Times New Roman" pitchFamily="18" charset="0"/>
                <a:cs typeface="Times New Roman" pitchFamily="18" charset="0"/>
              </a:rPr>
              <a:t>, or</a:t>
            </a:r>
          </a:p>
          <a:p>
            <a:pPr algn="just">
              <a:lnSpc>
                <a:spcPct val="150000"/>
              </a:lnSpc>
              <a:spcBef>
                <a:spcPts val="0"/>
              </a:spcBef>
              <a:buFont typeface="Wingdings" pitchFamily="2" charset="2"/>
              <a:buChar char="§"/>
            </a:pPr>
            <a:r>
              <a:rPr lang="en-US" sz="2400" b="1" dirty="0">
                <a:latin typeface="Times New Roman" pitchFamily="18" charset="0"/>
                <a:cs typeface="Times New Roman" pitchFamily="18" charset="0"/>
              </a:rPr>
              <a:t>M</a:t>
            </a:r>
            <a:r>
              <a:rPr lang="en-US" sz="2400" b="1" dirty="0" smtClean="0">
                <a:latin typeface="Times New Roman" pitchFamily="18" charset="0"/>
                <a:cs typeface="Times New Roman" pitchFamily="18" charset="0"/>
              </a:rPr>
              <a:t>anipulating </a:t>
            </a:r>
            <a:r>
              <a:rPr lang="en-US" sz="2400" b="1" dirty="0">
                <a:latin typeface="Times New Roman" pitchFamily="18" charset="0"/>
                <a:cs typeface="Times New Roman" pitchFamily="18" charset="0"/>
              </a:rPr>
              <a:t>large-valued numbers</a:t>
            </a:r>
            <a:endParaRPr lang="en-US" sz="2400" dirty="0">
              <a:latin typeface="Times New Roman" pitchFamily="18" charset="0"/>
              <a:cs typeface="Times New Roman" pitchFamily="18" charset="0"/>
            </a:endParaRPr>
          </a:p>
          <a:p>
            <a:pPr algn="just">
              <a:lnSpc>
                <a:spcPct val="150000"/>
              </a:lnSpc>
              <a:spcBef>
                <a:spcPts val="0"/>
              </a:spcBef>
              <a:buNone/>
            </a:pPr>
            <a:endParaRPr lang="en-US" sz="2400" b="1"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514350" indent="-514350" algn="just">
              <a:lnSpc>
                <a:spcPct val="150000"/>
              </a:lnSpc>
              <a:spcBef>
                <a:spcPts val="0"/>
              </a:spcBef>
              <a:buAutoNum type="alphaUcPeriod"/>
            </a:pPr>
            <a:endParaRPr lang="en-US" sz="2400" dirty="0"/>
          </a:p>
        </p:txBody>
      </p:sp>
      <p:sp>
        <p:nvSpPr>
          <p:cNvPr id="4" name="Slide Number Placeholder 3"/>
          <p:cNvSpPr>
            <a:spLocks noGrp="1"/>
          </p:cNvSpPr>
          <p:nvPr>
            <p:ph type="sldNum" sz="quarter" idx="12"/>
          </p:nvPr>
        </p:nvSpPr>
        <p:spPr/>
        <p:txBody>
          <a:bodyPr/>
          <a:lstStyle/>
          <a:p>
            <a:fld id="{1C1376ED-7D7C-4AB7-9AAC-DFA34513ABCF}" type="slidenum">
              <a:rPr lang="en-US" smtClean="0"/>
              <a:t>23</a:t>
            </a:fld>
            <a:endParaRPr lang="en-US"/>
          </a:p>
        </p:txBody>
      </p:sp>
    </p:spTree>
    <p:extLst>
      <p:ext uri="{BB962C8B-B14F-4D97-AF65-F5344CB8AC3E}">
        <p14:creationId xmlns:p14="http://schemas.microsoft.com/office/powerpoint/2010/main" val="2828973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lvl="1" algn="ctr">
              <a:lnSpc>
                <a:spcPct val="150000"/>
              </a:lnSpc>
              <a:spcBef>
                <a:spcPts val="0"/>
              </a:spcBef>
              <a:buNone/>
            </a:pPr>
            <a:r>
              <a:rPr lang="en-US" sz="3200" b="1" u="sng" dirty="0">
                <a:latin typeface="Times New Roman" pitchFamily="18" charset="0"/>
                <a:cs typeface="Times New Roman" pitchFamily="18" charset="0"/>
              </a:rPr>
              <a:t>Activity</a:t>
            </a:r>
          </a:p>
          <a:p>
            <a:pPr marL="514350" lvl="1" indent="-514350" algn="just">
              <a:lnSpc>
                <a:spcPct val="150000"/>
              </a:lnSpc>
              <a:spcBef>
                <a:spcPts val="0"/>
              </a:spcBef>
              <a:buAutoNum type="arabicPeriod"/>
            </a:pPr>
            <a:r>
              <a:rPr lang="en-US" sz="3200" dirty="0">
                <a:latin typeface="Times New Roman" pitchFamily="18" charset="0"/>
                <a:cs typeface="Times New Roman" pitchFamily="18" charset="0"/>
              </a:rPr>
              <a:t>Write separate Java program to demonstrate short, byte, </a:t>
            </a:r>
            <a:r>
              <a:rPr lang="en-US" sz="3200" dirty="0" err="1">
                <a:latin typeface="Times New Roman" pitchFamily="18" charset="0"/>
                <a:cs typeface="Times New Roman" pitchFamily="18" charset="0"/>
              </a:rPr>
              <a:t>int</a:t>
            </a:r>
            <a:r>
              <a:rPr lang="en-US" sz="3200" dirty="0">
                <a:latin typeface="Times New Roman" pitchFamily="18" charset="0"/>
                <a:cs typeface="Times New Roman" pitchFamily="18" charset="0"/>
              </a:rPr>
              <a:t> and long respectively. </a:t>
            </a:r>
          </a:p>
          <a:p>
            <a:pPr marL="514350" lvl="1" indent="-514350" algn="just">
              <a:lnSpc>
                <a:spcPct val="150000"/>
              </a:lnSpc>
              <a:spcBef>
                <a:spcPts val="0"/>
              </a:spcBef>
              <a:buAutoNum type="arabicPeriod"/>
            </a:pPr>
            <a:r>
              <a:rPr lang="en-US" sz="3200" dirty="0">
                <a:latin typeface="Times New Roman" pitchFamily="18" charset="0"/>
                <a:cs typeface="Times New Roman" pitchFamily="18" charset="0"/>
              </a:rPr>
              <a:t>Use float data type and write separate Java program to calculate area of triangle and a program to exchange dollars  to Ethiopian birr respectively. Use 1 dollar is exchanged by </a:t>
            </a:r>
            <a:r>
              <a:rPr lang="en-US" sz="3200" dirty="0" smtClean="0">
                <a:latin typeface="Times New Roman" pitchFamily="18" charset="0"/>
                <a:cs typeface="Times New Roman" pitchFamily="18" charset="0"/>
              </a:rPr>
              <a:t>56.65 </a:t>
            </a:r>
            <a:r>
              <a:rPr lang="en-US" sz="3200" dirty="0">
                <a:latin typeface="Times New Roman" pitchFamily="18" charset="0"/>
                <a:cs typeface="Times New Roman" pitchFamily="18" charset="0"/>
              </a:rPr>
              <a:t>birr currently.</a:t>
            </a:r>
          </a:p>
          <a:p>
            <a:pPr marL="514350" lvl="1" indent="-514350" algn="just">
              <a:lnSpc>
                <a:spcPct val="150000"/>
              </a:lnSpc>
              <a:spcBef>
                <a:spcPts val="0"/>
              </a:spcBef>
              <a:buAutoNum type="arabicPeriod"/>
            </a:pPr>
            <a:r>
              <a:rPr lang="en-US" sz="3200" dirty="0">
                <a:latin typeface="Times New Roman" pitchFamily="18" charset="0"/>
                <a:cs typeface="Times New Roman" pitchFamily="18" charset="0"/>
              </a:rPr>
              <a:t>Use double data type and write separate Java Program to calculate area of a circle and a program to calculate the square root of any double number.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24</a:t>
            </a:fld>
            <a:endParaRPr lang="en-US"/>
          </a:p>
        </p:txBody>
      </p:sp>
    </p:spTree>
    <p:extLst>
      <p:ext uri="{BB962C8B-B14F-4D97-AF65-F5344CB8AC3E}">
        <p14:creationId xmlns:p14="http://schemas.microsoft.com/office/powerpoint/2010/main" val="3710580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0" y="261258"/>
            <a:ext cx="12192000" cy="6596742"/>
          </a:xfrm>
        </p:spPr>
        <p:txBody>
          <a:bodyPr>
            <a:noAutofit/>
          </a:bodyPr>
          <a:lstStyle/>
          <a:p>
            <a:pPr algn="just">
              <a:lnSpc>
                <a:spcPct val="150000"/>
              </a:lnSpc>
              <a:spcBef>
                <a:spcPts val="0"/>
              </a:spcBef>
              <a:buNone/>
            </a:pPr>
            <a:r>
              <a:rPr lang="en-US" sz="2400" b="1" dirty="0" smtClean="0">
                <a:latin typeface="Times New Roman" pitchFamily="18" charset="0"/>
                <a:cs typeface="Times New Roman" pitchFamily="18" charset="0"/>
              </a:rPr>
              <a:t>3. char</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is used to </a:t>
            </a:r>
            <a:r>
              <a:rPr lang="en-US" sz="2400" b="1" dirty="0">
                <a:solidFill>
                  <a:srgbClr val="0000FF"/>
                </a:solidFill>
                <a:latin typeface="Times New Roman" pitchFamily="18" charset="0"/>
                <a:cs typeface="Times New Roman" pitchFamily="18" charset="0"/>
              </a:rPr>
              <a:t>store characters </a:t>
            </a: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However, C/C++ programmers beware: </a:t>
            </a:r>
            <a:r>
              <a:rPr lang="en-US" sz="2400" b="1" dirty="0">
                <a:latin typeface="Times New Roman" pitchFamily="18" charset="0"/>
                <a:cs typeface="Times New Roman" pitchFamily="18" charset="0"/>
              </a:rPr>
              <a:t>char in Java is not the same as char in C or C++.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In C/C++, </a:t>
            </a:r>
            <a:r>
              <a:rPr lang="en-US" sz="2400" b="1" dirty="0">
                <a:latin typeface="Times New Roman" pitchFamily="18" charset="0"/>
                <a:cs typeface="Times New Roman" pitchFamily="18" charset="0"/>
              </a:rPr>
              <a:t>char is an integer type that is 8 bits wide</a:t>
            </a:r>
            <a:r>
              <a:rPr lang="en-US" sz="2400" dirty="0">
                <a:latin typeface="Times New Roman" pitchFamily="18" charset="0"/>
                <a:cs typeface="Times New Roman" pitchFamily="18" charset="0"/>
              </a:rPr>
              <a:t>. This is </a:t>
            </a:r>
            <a:r>
              <a:rPr lang="en-US" sz="2400" b="1" dirty="0">
                <a:latin typeface="Times New Roman" pitchFamily="18" charset="0"/>
                <a:cs typeface="Times New Roman" pitchFamily="18" charset="0"/>
              </a:rPr>
              <a:t>not the case in Java.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Instead, </a:t>
            </a:r>
            <a:r>
              <a:rPr lang="en-US" sz="2400" b="1" dirty="0">
                <a:solidFill>
                  <a:srgbClr val="0000FF"/>
                </a:solidFill>
                <a:latin typeface="Times New Roman" pitchFamily="18" charset="0"/>
                <a:cs typeface="Times New Roman" pitchFamily="18" charset="0"/>
              </a:rPr>
              <a:t>Java uses Unicode to represent characters</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b="1" dirty="0">
                <a:solidFill>
                  <a:srgbClr val="0000FF"/>
                </a:solidFill>
                <a:latin typeface="Times New Roman" pitchFamily="18" charset="0"/>
                <a:cs typeface="Times New Roman" pitchFamily="18" charset="0"/>
              </a:rPr>
              <a:t>Unicode</a:t>
            </a:r>
            <a:r>
              <a:rPr lang="en-US" sz="2400" dirty="0">
                <a:latin typeface="Times New Roman" pitchFamily="18" charset="0"/>
                <a:cs typeface="Times New Roman" pitchFamily="18" charset="0"/>
              </a:rPr>
              <a:t> defines a fully </a:t>
            </a:r>
            <a:r>
              <a:rPr lang="en-US" sz="2400" b="1" dirty="0">
                <a:solidFill>
                  <a:srgbClr val="D60093"/>
                </a:solidFill>
                <a:latin typeface="Times New Roman" pitchFamily="18" charset="0"/>
                <a:cs typeface="Times New Roman" pitchFamily="18" charset="0"/>
              </a:rPr>
              <a:t>international character set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that can </a:t>
            </a:r>
            <a:r>
              <a:rPr lang="en-US" sz="2400" b="1" dirty="0">
                <a:solidFill>
                  <a:srgbClr val="006600"/>
                </a:solidFill>
                <a:latin typeface="Times New Roman" pitchFamily="18" charset="0"/>
                <a:cs typeface="Times New Roman" pitchFamily="18" charset="0"/>
              </a:rPr>
              <a:t>represent all of the characters found in all human languages</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 It is a </a:t>
            </a:r>
            <a:r>
              <a:rPr lang="en-US" sz="2400" b="1" dirty="0">
                <a:latin typeface="Times New Roman" pitchFamily="18" charset="0"/>
                <a:cs typeface="Times New Roman" pitchFamily="18" charset="0"/>
              </a:rPr>
              <a:t>unification of dozens of character sets</a:t>
            </a:r>
            <a:r>
              <a:rPr lang="en-US" sz="2400" dirty="0">
                <a:latin typeface="Times New Roman" pitchFamily="18" charset="0"/>
                <a:cs typeface="Times New Roman" pitchFamily="18" charset="0"/>
              </a:rPr>
              <a:t>, such as </a:t>
            </a:r>
            <a:r>
              <a:rPr lang="en-US" sz="2400" b="1" dirty="0">
                <a:solidFill>
                  <a:srgbClr val="0000FF"/>
                </a:solidFill>
                <a:latin typeface="Times New Roman" pitchFamily="18" charset="0"/>
                <a:cs typeface="Times New Roman" pitchFamily="18" charset="0"/>
              </a:rPr>
              <a:t>Latin, Greek, Arabic, Cyrillic, Hebrew, Katakana, Hangul, and many more</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For this purpose, it requires </a:t>
            </a:r>
            <a:r>
              <a:rPr lang="en-US" sz="2400" b="1" dirty="0">
                <a:solidFill>
                  <a:srgbClr val="D60093"/>
                </a:solidFill>
                <a:latin typeface="Times New Roman" pitchFamily="18" charset="0"/>
                <a:cs typeface="Times New Roman" pitchFamily="18" charset="0"/>
              </a:rPr>
              <a:t>16 bits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Thus</a:t>
            </a:r>
            <a:r>
              <a:rPr lang="en-US" sz="2400" dirty="0">
                <a:latin typeface="Times New Roman" pitchFamily="18" charset="0"/>
                <a:cs typeface="Times New Roman" pitchFamily="18" charset="0"/>
              </a:rPr>
              <a:t>, in </a:t>
            </a:r>
            <a:r>
              <a:rPr lang="en-US" sz="2400" dirty="0">
                <a:solidFill>
                  <a:srgbClr val="0000FF"/>
                </a:solidFill>
                <a:latin typeface="Times New Roman" pitchFamily="18" charset="0"/>
                <a:cs typeface="Times New Roman" pitchFamily="18" charset="0"/>
              </a:rPr>
              <a:t>J</a:t>
            </a:r>
            <a:r>
              <a:rPr lang="en-US" sz="2400" b="1" dirty="0">
                <a:solidFill>
                  <a:srgbClr val="0000FF"/>
                </a:solidFill>
                <a:latin typeface="Times New Roman" pitchFamily="18" charset="0"/>
                <a:cs typeface="Times New Roman" pitchFamily="18" charset="0"/>
              </a:rPr>
              <a:t>ava char is a 16-bit type. </a:t>
            </a:r>
            <a:endParaRPr lang="en-US" sz="2400" b="1" dirty="0" smtClean="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The range of a char is </a:t>
            </a:r>
            <a:r>
              <a:rPr lang="en-US" sz="2400" b="1" i="1" dirty="0">
                <a:solidFill>
                  <a:srgbClr val="D60093"/>
                </a:solidFill>
                <a:latin typeface="Times New Roman" pitchFamily="18" charset="0"/>
                <a:cs typeface="Times New Roman" pitchFamily="18" charset="0"/>
              </a:rPr>
              <a:t>0 to 65,536</a:t>
            </a:r>
            <a:r>
              <a:rPr lang="en-US" sz="2400" dirty="0">
                <a:latin typeface="Times New Roman" pitchFamily="18" charset="0"/>
                <a:cs typeface="Times New Roman" pitchFamily="18" charset="0"/>
              </a:rPr>
              <a:t>. There are </a:t>
            </a:r>
            <a:r>
              <a:rPr lang="en-US" sz="2400" b="1" i="1" dirty="0">
                <a:latin typeface="Times New Roman" pitchFamily="18" charset="0"/>
                <a:cs typeface="Times New Roman" pitchFamily="18" charset="0"/>
              </a:rPr>
              <a:t>no negative chars.</a:t>
            </a:r>
            <a:r>
              <a:rPr lang="en-US" sz="2400" dirty="0">
                <a:latin typeface="Times New Roman" pitchFamily="18" charset="0"/>
                <a:cs typeface="Times New Roman" pitchFamily="18" charset="0"/>
              </a:rPr>
              <a:t> </a:t>
            </a:r>
          </a:p>
          <a:p>
            <a:pPr marL="0" indent="0" algn="just">
              <a:lnSpc>
                <a:spcPct val="150000"/>
              </a:lnSpc>
              <a:spcBef>
                <a:spcPts val="0"/>
              </a:spcBef>
              <a:buNone/>
            </a:pPr>
            <a:endParaRPr lang="en-US" sz="2400" b="1" dirty="0">
              <a:solidFill>
                <a:srgbClr val="0000FF"/>
              </a:solidFill>
              <a:latin typeface="Times New Roman" pitchFamily="18" charset="0"/>
              <a:cs typeface="Times New Roman" pitchFamily="18" charset="0"/>
            </a:endParaRPr>
          </a:p>
          <a:p>
            <a:pPr algn="just">
              <a:lnSpc>
                <a:spcPct val="150000"/>
              </a:lnSpc>
              <a:spcBef>
                <a:spcPts val="0"/>
              </a:spcBef>
              <a:buNone/>
            </a:pPr>
            <a:endParaRPr lang="en-US" sz="2400" b="1" dirty="0" smtClean="0">
              <a:latin typeface="Times New Roman" pitchFamily="18" charset="0"/>
              <a:cs typeface="Times New Roman" pitchFamily="18" charset="0"/>
            </a:endParaRPr>
          </a:p>
          <a:p>
            <a:pPr algn="just">
              <a:lnSpc>
                <a:spcPct val="150000"/>
              </a:lnSpc>
              <a:spcBef>
                <a:spcPts val="0"/>
              </a:spcBef>
              <a:buNone/>
            </a:pPr>
            <a:endParaRPr lang="en-US" sz="2400" b="1"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0" indent="0" algn="just">
              <a:lnSpc>
                <a:spcPct val="150000"/>
              </a:lnSpc>
              <a:spcBef>
                <a:spcPts val="0"/>
              </a:spcBef>
              <a:buNone/>
            </a:pPr>
            <a:endParaRPr lang="en-US" sz="2400" dirty="0" smtClean="0">
              <a:latin typeface="Times New Roman" pitchFamily="18" charset="0"/>
              <a:cs typeface="Times New Roman" pitchFamily="18" charset="0"/>
            </a:endParaRPr>
          </a:p>
          <a:p>
            <a:pPr marL="514350" indent="-514350" algn="just">
              <a:lnSpc>
                <a:spcPct val="150000"/>
              </a:lnSpc>
              <a:spcBef>
                <a:spcPts val="0"/>
              </a:spcBef>
              <a:buAutoNum type="alphaUcPeriod"/>
            </a:pPr>
            <a:endParaRPr lang="en-US" sz="2400" dirty="0"/>
          </a:p>
        </p:txBody>
      </p:sp>
      <p:sp>
        <p:nvSpPr>
          <p:cNvPr id="4" name="Slide Number Placeholder 3"/>
          <p:cNvSpPr>
            <a:spLocks noGrp="1"/>
          </p:cNvSpPr>
          <p:nvPr>
            <p:ph type="sldNum" sz="quarter" idx="12"/>
          </p:nvPr>
        </p:nvSpPr>
        <p:spPr/>
        <p:txBody>
          <a:bodyPr/>
          <a:lstStyle/>
          <a:p>
            <a:fld id="{1C1376ED-7D7C-4AB7-9AAC-DFA34513ABCF}" type="slidenum">
              <a:rPr lang="en-US" smtClean="0"/>
              <a:t>25</a:t>
            </a:fld>
            <a:endParaRPr lang="en-US"/>
          </a:p>
        </p:txBody>
      </p:sp>
    </p:spTree>
    <p:extLst>
      <p:ext uri="{BB962C8B-B14F-4D97-AF65-F5344CB8AC3E}">
        <p14:creationId xmlns:p14="http://schemas.microsoft.com/office/powerpoint/2010/main" val="628172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0" y="261258"/>
            <a:ext cx="12192000" cy="6596742"/>
          </a:xfrm>
        </p:spPr>
        <p:txBody>
          <a:bodyPr>
            <a:noAutofit/>
          </a:bodyPr>
          <a:lstStyle/>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standard set of characters known as ASCII </a:t>
            </a:r>
            <a:r>
              <a:rPr lang="en-US" sz="2600" dirty="0">
                <a:latin typeface="Times New Roman" pitchFamily="18" charset="0"/>
                <a:cs typeface="Times New Roman" pitchFamily="18" charset="0"/>
              </a:rPr>
              <a:t>still ranges from </a:t>
            </a:r>
            <a:r>
              <a:rPr lang="en-US" sz="2600" b="1" dirty="0">
                <a:solidFill>
                  <a:srgbClr val="D60093"/>
                </a:solidFill>
                <a:latin typeface="Times New Roman" pitchFamily="18" charset="0"/>
                <a:cs typeface="Times New Roman" pitchFamily="18" charset="0"/>
              </a:rPr>
              <a:t>0 to 127 </a:t>
            </a:r>
            <a:r>
              <a:rPr lang="en-US" sz="2600" dirty="0">
                <a:latin typeface="Times New Roman" pitchFamily="18" charset="0"/>
                <a:cs typeface="Times New Roman" pitchFamily="18" charset="0"/>
              </a:rPr>
              <a:t>as always, and the extended </a:t>
            </a:r>
            <a:r>
              <a:rPr lang="en-US" sz="2600" b="1" dirty="0">
                <a:latin typeface="Times New Roman" pitchFamily="18" charset="0"/>
                <a:cs typeface="Times New Roman" pitchFamily="18" charset="0"/>
              </a:rPr>
              <a:t>8-bit character set, ISO-Latin-1, ranges from 0 to 255</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Since </a:t>
            </a:r>
            <a:r>
              <a:rPr lang="en-US" sz="2600" b="1" dirty="0">
                <a:solidFill>
                  <a:srgbClr val="D60093"/>
                </a:solidFill>
                <a:latin typeface="Times New Roman" pitchFamily="18" charset="0"/>
                <a:cs typeface="Times New Roman" pitchFamily="18" charset="0"/>
              </a:rPr>
              <a:t>Java is designed to allow applets</a:t>
            </a:r>
            <a:r>
              <a:rPr lang="en-US" sz="2600" dirty="0">
                <a:latin typeface="Times New Roman" pitchFamily="18" charset="0"/>
                <a:cs typeface="Times New Roman" pitchFamily="18" charset="0"/>
              </a:rPr>
              <a:t> to be written for </a:t>
            </a:r>
            <a:r>
              <a:rPr lang="en-US" sz="2600" b="1" dirty="0">
                <a:latin typeface="Times New Roman" pitchFamily="18" charset="0"/>
                <a:cs typeface="Times New Roman" pitchFamily="18" charset="0"/>
              </a:rPr>
              <a:t>worldwide use</a:t>
            </a:r>
            <a:r>
              <a:rPr lang="en-US" sz="2600" dirty="0">
                <a:latin typeface="Times New Roman" pitchFamily="18" charset="0"/>
                <a:cs typeface="Times New Roman" pitchFamily="18" charset="0"/>
              </a:rPr>
              <a:t>, it makes sense that it would use </a:t>
            </a:r>
            <a:r>
              <a:rPr lang="en-US" sz="2600" b="1" dirty="0">
                <a:solidFill>
                  <a:srgbClr val="0000FF"/>
                </a:solidFill>
                <a:latin typeface="Times New Roman" pitchFamily="18" charset="0"/>
                <a:cs typeface="Times New Roman" pitchFamily="18" charset="0"/>
              </a:rPr>
              <a:t>Unicode to represent characters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Of course, the use of </a:t>
            </a:r>
            <a:r>
              <a:rPr lang="en-US" sz="2600" b="1" dirty="0">
                <a:solidFill>
                  <a:srgbClr val="0000FF"/>
                </a:solidFill>
                <a:latin typeface="Times New Roman" pitchFamily="18" charset="0"/>
                <a:cs typeface="Times New Roman" pitchFamily="18" charset="0"/>
              </a:rPr>
              <a:t>Unicode</a:t>
            </a:r>
            <a:r>
              <a:rPr lang="en-US" sz="2600" dirty="0">
                <a:latin typeface="Times New Roman" pitchFamily="18" charset="0"/>
                <a:cs typeface="Times New Roman" pitchFamily="18" charset="0"/>
              </a:rPr>
              <a:t> is somewhat </a:t>
            </a:r>
            <a:r>
              <a:rPr lang="en-US" sz="2600" b="1" dirty="0">
                <a:solidFill>
                  <a:srgbClr val="0000FF"/>
                </a:solidFill>
                <a:latin typeface="Times New Roman" pitchFamily="18" charset="0"/>
                <a:cs typeface="Times New Roman" pitchFamily="18" charset="0"/>
              </a:rPr>
              <a:t>inefficient</a:t>
            </a:r>
            <a:r>
              <a:rPr lang="en-US" sz="2600" dirty="0">
                <a:latin typeface="Times New Roman" pitchFamily="18" charset="0"/>
                <a:cs typeface="Times New Roman" pitchFamily="18" charset="0"/>
              </a:rPr>
              <a:t> for languages such as </a:t>
            </a:r>
            <a:r>
              <a:rPr lang="en-US" sz="2600" b="1" dirty="0">
                <a:latin typeface="Times New Roman" pitchFamily="18" charset="0"/>
                <a:cs typeface="Times New Roman" pitchFamily="18" charset="0"/>
              </a:rPr>
              <a:t>English, German, Spanish, or French</a:t>
            </a: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whose characters can easily be contained within 8 bits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But such is the </a:t>
            </a:r>
            <a:r>
              <a:rPr lang="en-US" sz="2600" b="1" dirty="0">
                <a:solidFill>
                  <a:srgbClr val="D60093"/>
                </a:solidFill>
                <a:latin typeface="Times New Roman" pitchFamily="18" charset="0"/>
                <a:cs typeface="Times New Roman" pitchFamily="18" charset="0"/>
              </a:rPr>
              <a:t>price that must be paid for global portability</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Example: Write Java program that demonstrates char variables    </a:t>
            </a:r>
          </a:p>
          <a:p>
            <a:pPr lvl="1" algn="just">
              <a:lnSpc>
                <a:spcPct val="150000"/>
              </a:lnSpc>
              <a:spcBef>
                <a:spcPts val="0"/>
              </a:spcBef>
              <a:buNone/>
            </a:pPr>
            <a:r>
              <a:rPr lang="en-US" sz="2600" dirty="0">
                <a:latin typeface="Times New Roman" pitchFamily="18" charset="0"/>
                <a:cs typeface="Times New Roman" pitchFamily="18" charset="0"/>
              </a:rPr>
              <a:t>// Demonstrate char data type. </a:t>
            </a:r>
          </a:p>
          <a:p>
            <a:pPr lvl="1" algn="just">
              <a:lnSpc>
                <a:spcPct val="150000"/>
              </a:lnSpc>
              <a:spcBef>
                <a:spcPts val="0"/>
              </a:spcBef>
              <a:buNone/>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CharDemo</a:t>
            </a:r>
            <a:r>
              <a:rPr lang="en-US" sz="2600" dirty="0">
                <a:latin typeface="Times New Roman" pitchFamily="18" charset="0"/>
                <a:cs typeface="Times New Roman" pitchFamily="18" charset="0"/>
              </a:rPr>
              <a:t> { </a:t>
            </a:r>
          </a:p>
          <a:p>
            <a:pPr marL="0" indent="0">
              <a:lnSpc>
                <a:spcPct val="150000"/>
              </a:lnSpc>
              <a:spcBef>
                <a:spcPts val="0"/>
              </a:spcBef>
              <a:buNone/>
            </a:pPr>
            <a:endParaRPr lang="en-US"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26</a:t>
            </a:fld>
            <a:endParaRPr lang="en-US"/>
          </a:p>
        </p:txBody>
      </p:sp>
    </p:spTree>
    <p:extLst>
      <p:ext uri="{BB962C8B-B14F-4D97-AF65-F5344CB8AC3E}">
        <p14:creationId xmlns:p14="http://schemas.microsoft.com/office/powerpoint/2010/main" val="2322941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0" y="261258"/>
            <a:ext cx="12192000" cy="6596742"/>
          </a:xfrm>
        </p:spPr>
        <p:txBody>
          <a:bodyPr>
            <a:noAutofit/>
          </a:bodyPr>
          <a:lstStyle/>
          <a:p>
            <a:pPr lvl="1" algn="just">
              <a:lnSpc>
                <a:spcPct val="150000"/>
              </a:lnSpc>
              <a:spcBef>
                <a:spcPts val="0"/>
              </a:spcBef>
              <a:buNone/>
            </a:pPr>
            <a:r>
              <a:rPr lang="en-US" dirty="0">
                <a:latin typeface="Times New Roman" pitchFamily="18" charset="0"/>
                <a:cs typeface="Times New Roman" pitchFamily="18" charset="0"/>
              </a:rPr>
              <a:t>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 </a:t>
            </a:r>
          </a:p>
          <a:p>
            <a:pPr lvl="1" algn="just">
              <a:lnSpc>
                <a:spcPct val="150000"/>
              </a:lnSpc>
              <a:spcBef>
                <a:spcPts val="0"/>
              </a:spcBef>
              <a:buNone/>
            </a:pPr>
            <a:r>
              <a:rPr lang="en-US" dirty="0">
                <a:latin typeface="Times New Roman" pitchFamily="18" charset="0"/>
                <a:cs typeface="Times New Roman" pitchFamily="18" charset="0"/>
              </a:rPr>
              <a:t>    char ch1, ch2; </a:t>
            </a:r>
          </a:p>
          <a:p>
            <a:pPr lvl="1" algn="just">
              <a:lnSpc>
                <a:spcPct val="150000"/>
              </a:lnSpc>
              <a:spcBef>
                <a:spcPts val="0"/>
              </a:spcBef>
              <a:buNone/>
            </a:pPr>
            <a:r>
              <a:rPr lang="en-US" dirty="0">
                <a:latin typeface="Times New Roman" pitchFamily="18" charset="0"/>
                <a:cs typeface="Times New Roman" pitchFamily="18" charset="0"/>
              </a:rPr>
              <a:t>     ch1 = 88;  // ASCII and Unicode code for X </a:t>
            </a:r>
          </a:p>
          <a:p>
            <a:pPr lvl="1" algn="just">
              <a:lnSpc>
                <a:spcPct val="150000"/>
              </a:lnSpc>
              <a:spcBef>
                <a:spcPts val="0"/>
              </a:spcBef>
              <a:buNone/>
            </a:pPr>
            <a:r>
              <a:rPr lang="en-US" dirty="0">
                <a:latin typeface="Times New Roman" pitchFamily="18" charset="0"/>
                <a:cs typeface="Times New Roman" pitchFamily="18" charset="0"/>
              </a:rPr>
              <a:t>    ch2 = 'Y';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a:t>
            </a:r>
            <a:r>
              <a:rPr lang="en-US" dirty="0">
                <a:latin typeface="Times New Roman" pitchFamily="18" charset="0"/>
                <a:cs typeface="Times New Roman" pitchFamily="18" charset="0"/>
              </a:rPr>
              <a:t>("ch1 and ch2: ");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(ch1 + " " + ch2); </a:t>
            </a:r>
          </a:p>
          <a:p>
            <a:pPr lvl="1" algn="just">
              <a:lnSpc>
                <a:spcPct val="150000"/>
              </a:lnSpc>
              <a:spcBef>
                <a:spcPts val="0"/>
              </a:spcBef>
              <a:buNone/>
            </a:pPr>
            <a:r>
              <a:rPr lang="en-US" dirty="0">
                <a:latin typeface="Times New Roman" pitchFamily="18" charset="0"/>
                <a:cs typeface="Times New Roman" pitchFamily="18" charset="0"/>
              </a:rPr>
              <a:t>  } </a:t>
            </a:r>
          </a:p>
          <a:p>
            <a:pPr lvl="1" algn="just">
              <a:lnSpc>
                <a:spcPct val="150000"/>
              </a:lnSpc>
              <a:spcBef>
                <a:spcPts val="0"/>
              </a:spcBef>
              <a:buNone/>
            </a:pP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Notice that ch1 is assigned the value 88, which is the </a:t>
            </a:r>
            <a:r>
              <a:rPr lang="en-US" sz="2400" b="1" dirty="0">
                <a:solidFill>
                  <a:srgbClr val="0000FF"/>
                </a:solidFill>
                <a:latin typeface="Times New Roman" pitchFamily="18" charset="0"/>
                <a:cs typeface="Times New Roman" pitchFamily="18" charset="0"/>
              </a:rPr>
              <a:t>ASCII (and Unicode) value </a:t>
            </a:r>
            <a:r>
              <a:rPr lang="en-US" sz="2400" dirty="0">
                <a:latin typeface="Times New Roman" pitchFamily="18" charset="0"/>
                <a:cs typeface="Times New Roman" pitchFamily="18" charset="0"/>
              </a:rPr>
              <a:t>that corresponds to the </a:t>
            </a:r>
            <a:r>
              <a:rPr lang="en-US" sz="2400" b="1" dirty="0">
                <a:latin typeface="Times New Roman" pitchFamily="18" charset="0"/>
                <a:cs typeface="Times New Roman" pitchFamily="18" charset="0"/>
              </a:rPr>
              <a:t>letter X</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ASCII character set occupies the first 127 </a:t>
            </a:r>
            <a:r>
              <a:rPr lang="en-US" sz="2400" dirty="0">
                <a:latin typeface="Times New Roman" pitchFamily="18" charset="0"/>
                <a:cs typeface="Times New Roman" pitchFamily="18" charset="0"/>
              </a:rPr>
              <a:t>values in the </a:t>
            </a:r>
            <a:r>
              <a:rPr lang="en-US" sz="2400" b="1" dirty="0">
                <a:solidFill>
                  <a:srgbClr val="0000FF"/>
                </a:solidFill>
                <a:latin typeface="Times New Roman" pitchFamily="18" charset="0"/>
                <a:cs typeface="Times New Roman" pitchFamily="18" charset="0"/>
              </a:rPr>
              <a:t>Unicode character set</a:t>
            </a:r>
            <a:r>
              <a:rPr lang="en-US" sz="2400" dirty="0">
                <a:latin typeface="Times New Roman" pitchFamily="18" charset="0"/>
                <a:cs typeface="Times New Roman" pitchFamily="18" charset="0"/>
              </a:rPr>
              <a:t>. </a:t>
            </a:r>
          </a:p>
          <a:p>
            <a:pPr algn="just">
              <a:lnSpc>
                <a:spcPct val="150000"/>
              </a:lnSpc>
              <a:spcBef>
                <a:spcPts val="0"/>
              </a:spcBef>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27</a:t>
            </a:fld>
            <a:endParaRPr lang="en-US"/>
          </a:p>
        </p:txBody>
      </p:sp>
      <p:sp>
        <p:nvSpPr>
          <p:cNvPr id="5" name="TextBox 4"/>
          <p:cNvSpPr txBox="1"/>
          <p:nvPr/>
        </p:nvSpPr>
        <p:spPr>
          <a:xfrm>
            <a:off x="7017657" y="522514"/>
            <a:ext cx="3962400" cy="1477328"/>
          </a:xfrm>
          <a:prstGeom prst="rect">
            <a:avLst/>
          </a:prstGeom>
          <a:noFill/>
        </p:spPr>
        <p:txBody>
          <a:bodyPr wrap="square" rtlCol="0">
            <a:spAutoFit/>
          </a:bodyPr>
          <a:lstStyle/>
          <a:p>
            <a:pPr algn="just"/>
            <a:r>
              <a:rPr lang="en-US" b="1" dirty="0">
                <a:solidFill>
                  <a:srgbClr val="0000FF"/>
                </a:solidFill>
                <a:latin typeface="Times New Roman" pitchFamily="18" charset="0"/>
                <a:cs typeface="Times New Roman" pitchFamily="18" charset="0"/>
              </a:rPr>
              <a:t>This program displays the following output: </a:t>
            </a:r>
          </a:p>
          <a:p>
            <a:pPr algn="just"/>
            <a:r>
              <a:rPr lang="en-US" b="1" dirty="0">
                <a:solidFill>
                  <a:srgbClr val="0000FF"/>
                </a:solidFill>
                <a:latin typeface="Times New Roman" pitchFamily="18" charset="0"/>
                <a:cs typeface="Times New Roman" pitchFamily="18" charset="0"/>
              </a:rPr>
              <a:t>    </a:t>
            </a:r>
          </a:p>
          <a:p>
            <a:pPr algn="just"/>
            <a:r>
              <a:rPr lang="en-US" b="1" dirty="0">
                <a:solidFill>
                  <a:srgbClr val="0000FF"/>
                </a:solidFill>
                <a:latin typeface="Times New Roman" pitchFamily="18" charset="0"/>
                <a:cs typeface="Times New Roman" pitchFamily="18" charset="0"/>
              </a:rPr>
              <a:t>  ch1 and ch2: X Y      </a:t>
            </a:r>
          </a:p>
          <a:p>
            <a:endParaRPr lang="en-US" dirty="0"/>
          </a:p>
        </p:txBody>
      </p:sp>
    </p:spTree>
    <p:extLst>
      <p:ext uri="{BB962C8B-B14F-4D97-AF65-F5344CB8AC3E}">
        <p14:creationId xmlns:p14="http://schemas.microsoft.com/office/powerpoint/2010/main" val="28485079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0" y="261258"/>
            <a:ext cx="12192000" cy="6596742"/>
          </a:xfrm>
        </p:spPr>
        <p:txBody>
          <a:bodyPr>
            <a:noAutofit/>
          </a:bodyPr>
          <a:lstStyle/>
          <a:p>
            <a:pPr algn="just">
              <a:lnSpc>
                <a:spcPct val="150000"/>
              </a:lnSpc>
              <a:spcBef>
                <a:spcPts val="0"/>
              </a:spcBef>
              <a:buFont typeface="Wingdings" panose="05000000000000000000" pitchFamily="2" charset="2"/>
              <a:buChar char="Ø"/>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hough</a:t>
            </a:r>
            <a:r>
              <a:rPr lang="en-US" sz="2400" b="1" dirty="0" smtClean="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chars are not integers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in many cases you can operate on them as if they were integers.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This </a:t>
            </a:r>
            <a:r>
              <a:rPr lang="en-US" sz="2400" dirty="0" smtClean="0">
                <a:latin typeface="Times New Roman" pitchFamily="18" charset="0"/>
                <a:cs typeface="Times New Roman" pitchFamily="18" charset="0"/>
              </a:rPr>
              <a:t>allows to </a:t>
            </a:r>
            <a:r>
              <a:rPr lang="en-US" sz="2400" b="1" dirty="0">
                <a:solidFill>
                  <a:srgbClr val="0000FF"/>
                </a:solidFill>
                <a:latin typeface="Times New Roman" pitchFamily="18" charset="0"/>
                <a:cs typeface="Times New Roman" pitchFamily="18" charset="0"/>
              </a:rPr>
              <a:t>add two characters together</a:t>
            </a:r>
            <a:r>
              <a:rPr lang="en-US" sz="2400" dirty="0">
                <a:latin typeface="Times New Roman" pitchFamily="18" charset="0"/>
                <a:cs typeface="Times New Roman" pitchFamily="18" charset="0"/>
              </a:rPr>
              <a:t>, or to </a:t>
            </a:r>
            <a:r>
              <a:rPr lang="en-US" sz="2400" dirty="0">
                <a:solidFill>
                  <a:srgbClr val="0000FF"/>
                </a:solidFill>
                <a:latin typeface="Times New Roman" pitchFamily="18" charset="0"/>
                <a:cs typeface="Times New Roman" pitchFamily="18" charset="0"/>
              </a:rPr>
              <a:t>increment the value of a character variable. </a:t>
            </a:r>
            <a:endParaRPr lang="en-US" sz="2400" dirty="0" smtClean="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Ø"/>
            </a:pPr>
            <a:r>
              <a:rPr lang="en-US" sz="2400" b="1" i="1" dirty="0">
                <a:solidFill>
                  <a:srgbClr val="0000FF"/>
                </a:solidFill>
                <a:latin typeface="Times New Roman" pitchFamily="18" charset="0"/>
                <a:cs typeface="Times New Roman" pitchFamily="18" charset="0"/>
              </a:rPr>
              <a:t>For example, consider the following program:</a:t>
            </a:r>
          </a:p>
          <a:p>
            <a:pPr lvl="1" algn="just">
              <a:lnSpc>
                <a:spcPct val="150000"/>
              </a:lnSpc>
              <a:spcBef>
                <a:spcPts val="0"/>
              </a:spcBef>
              <a:buNone/>
            </a:pPr>
            <a:r>
              <a:rPr lang="en-US" dirty="0">
                <a:latin typeface="Times New Roman" pitchFamily="18" charset="0"/>
                <a:cs typeface="Times New Roman" pitchFamily="18" charset="0"/>
              </a:rPr>
              <a:t>// char variables behave like integers. </a:t>
            </a:r>
          </a:p>
          <a:p>
            <a:pPr lvl="1" algn="just">
              <a:lnSpc>
                <a:spcPct val="150000"/>
              </a:lnSpc>
              <a:spcBef>
                <a:spcPts val="0"/>
              </a:spcBef>
              <a:buNone/>
            </a:pPr>
            <a:r>
              <a:rPr lang="en-US" dirty="0">
                <a:latin typeface="Times New Roman" pitchFamily="18" charset="0"/>
                <a:cs typeface="Times New Roman" pitchFamily="18" charset="0"/>
              </a:rPr>
              <a:t>class CharDemo2 { </a:t>
            </a:r>
          </a:p>
          <a:p>
            <a:pPr lvl="1" algn="just">
              <a:lnSpc>
                <a:spcPct val="150000"/>
              </a:lnSpc>
              <a:spcBef>
                <a:spcPts val="0"/>
              </a:spcBef>
              <a:buNone/>
            </a:pPr>
            <a:r>
              <a:rPr lang="en-US" dirty="0">
                <a:latin typeface="Times New Roman" pitchFamily="18" charset="0"/>
                <a:cs typeface="Times New Roman" pitchFamily="18" charset="0"/>
              </a:rPr>
              <a:t>  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 </a:t>
            </a:r>
          </a:p>
          <a:p>
            <a:pPr lvl="1" algn="just">
              <a:lnSpc>
                <a:spcPct val="150000"/>
              </a:lnSpc>
              <a:spcBef>
                <a:spcPts val="0"/>
              </a:spcBef>
              <a:buNone/>
            </a:pPr>
            <a:r>
              <a:rPr lang="en-US" dirty="0">
                <a:latin typeface="Times New Roman" pitchFamily="18" charset="0"/>
                <a:cs typeface="Times New Roman" pitchFamily="18" charset="0"/>
              </a:rPr>
              <a:t>    char ch1; </a:t>
            </a:r>
          </a:p>
          <a:p>
            <a:pPr lvl="1" algn="just">
              <a:lnSpc>
                <a:spcPct val="150000"/>
              </a:lnSpc>
              <a:spcBef>
                <a:spcPts val="0"/>
              </a:spcBef>
              <a:buNone/>
            </a:pPr>
            <a:r>
              <a:rPr lang="en-US" dirty="0">
                <a:latin typeface="Times New Roman" pitchFamily="18" charset="0"/>
                <a:cs typeface="Times New Roman" pitchFamily="18" charset="0"/>
              </a:rPr>
              <a:t>    ch1 = 'X';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("ch1 contains " + ch1); </a:t>
            </a:r>
          </a:p>
          <a:p>
            <a:pPr lvl="1" algn="just">
              <a:lnSpc>
                <a:spcPct val="150000"/>
              </a:lnSpc>
              <a:spcBef>
                <a:spcPts val="0"/>
              </a:spcBef>
              <a:buNone/>
            </a:pPr>
            <a:r>
              <a:rPr lang="en-US" dirty="0">
                <a:latin typeface="Times New Roman" pitchFamily="18" charset="0"/>
                <a:cs typeface="Times New Roman" pitchFamily="18" charset="0"/>
              </a:rPr>
              <a:t>    ch1++; // increment ch1</a:t>
            </a:r>
          </a:p>
          <a:p>
            <a:pPr lvl="1" algn="just">
              <a:lnSpc>
                <a:spcPct val="150000"/>
              </a:lnSpc>
              <a:spcBef>
                <a:spcPts val="0"/>
              </a:spcBef>
              <a:buNone/>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("ch1 is now " + ch1); </a:t>
            </a:r>
          </a:p>
          <a:p>
            <a:pPr lvl="1" algn="just">
              <a:lnSpc>
                <a:spcPct val="150000"/>
              </a:lnSpc>
              <a:spcBef>
                <a:spcPts val="0"/>
              </a:spcBef>
              <a:buNone/>
            </a:pP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  }    </a:t>
            </a:r>
            <a:endParaRPr lang="en-US" dirty="0">
              <a:latin typeface="Times New Roman" pitchFamily="18" charset="0"/>
              <a:cs typeface="Times New Roman" pitchFamily="18" charset="0"/>
            </a:endParaRPr>
          </a:p>
          <a:p>
            <a:pPr algn="just">
              <a:lnSpc>
                <a:spcPct val="150000"/>
              </a:lnSpc>
              <a:spcBef>
                <a:spcPts val="0"/>
              </a:spcBef>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28</a:t>
            </a:fld>
            <a:endParaRPr lang="en-US"/>
          </a:p>
        </p:txBody>
      </p:sp>
      <p:sp>
        <p:nvSpPr>
          <p:cNvPr id="6" name="TextBox 5"/>
          <p:cNvSpPr txBox="1"/>
          <p:nvPr/>
        </p:nvSpPr>
        <p:spPr>
          <a:xfrm>
            <a:off x="6313713" y="1779687"/>
            <a:ext cx="5878287" cy="5078313"/>
          </a:xfrm>
          <a:prstGeom prst="rect">
            <a:avLst/>
          </a:prstGeom>
          <a:noFill/>
        </p:spPr>
        <p:txBody>
          <a:bodyPr wrap="square" rtlCol="0">
            <a:spAutoFit/>
          </a:bodyPr>
          <a:lstStyle/>
          <a:p>
            <a:pPr algn="just">
              <a:lnSpc>
                <a:spcPct val="150000"/>
              </a:lnSpc>
              <a:spcBef>
                <a:spcPts val="0"/>
              </a:spcBef>
              <a:buFont typeface="Wingdings" pitchFamily="2" charset="2"/>
              <a:buChar char="§"/>
            </a:pPr>
            <a:r>
              <a:rPr lang="en-US" sz="2400" dirty="0" smtClean="0">
                <a:latin typeface="Times New Roman" pitchFamily="18" charset="0"/>
                <a:cs typeface="Times New Roman" pitchFamily="18" charset="0"/>
              </a:rPr>
              <a:t> The </a:t>
            </a:r>
            <a:r>
              <a:rPr lang="en-US" sz="2400" b="1" i="1" dirty="0">
                <a:latin typeface="Times New Roman" pitchFamily="18" charset="0"/>
                <a:cs typeface="Times New Roman" pitchFamily="18" charset="0"/>
              </a:rPr>
              <a:t>output generated by this program </a:t>
            </a:r>
            <a:r>
              <a:rPr lang="en-US" sz="2400" b="1" i="1" dirty="0" smtClean="0">
                <a:latin typeface="Times New Roman" pitchFamily="18" charset="0"/>
                <a:cs typeface="Times New Roman" pitchFamily="18" charset="0"/>
              </a:rPr>
              <a:t>is</a:t>
            </a:r>
            <a:endParaRPr lang="en-US" sz="2400" dirty="0">
              <a:latin typeface="Times New Roman" pitchFamily="18" charset="0"/>
              <a:cs typeface="Times New Roman" pitchFamily="18" charset="0"/>
            </a:endParaRPr>
          </a:p>
          <a:p>
            <a:pPr lvl="1" algn="just">
              <a:lnSpc>
                <a:spcPct val="150000"/>
              </a:lnSpc>
              <a:spcBef>
                <a:spcPts val="0"/>
              </a:spcBef>
              <a:buNone/>
            </a:pPr>
            <a:r>
              <a:rPr lang="en-US" dirty="0">
                <a:latin typeface="Times New Roman" pitchFamily="18" charset="0"/>
                <a:cs typeface="Times New Roman" pitchFamily="18" charset="0"/>
              </a:rPr>
              <a:t>ch1 contains X </a:t>
            </a:r>
          </a:p>
          <a:p>
            <a:pPr lvl="1" algn="just">
              <a:lnSpc>
                <a:spcPct val="150000"/>
              </a:lnSpc>
              <a:spcBef>
                <a:spcPts val="0"/>
              </a:spcBef>
              <a:buNone/>
            </a:pPr>
            <a:r>
              <a:rPr lang="en-US" dirty="0">
                <a:latin typeface="Times New Roman" pitchFamily="18" charset="0"/>
                <a:cs typeface="Times New Roman" pitchFamily="18" charset="0"/>
              </a:rPr>
              <a:t>ch1 is now Y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In the program, ch1 is first given the value </a:t>
            </a:r>
            <a:r>
              <a:rPr lang="en-US" sz="2400" dirty="0" smtClean="0">
                <a:latin typeface="Times New Roman" pitchFamily="18" charset="0"/>
                <a:cs typeface="Times New Roman" pitchFamily="18" charset="0"/>
              </a:rPr>
              <a:t>  X</a:t>
            </a:r>
            <a:r>
              <a:rPr lang="en-US" sz="2400" dirty="0">
                <a:latin typeface="Times New Roman" pitchFamily="18" charset="0"/>
                <a:cs typeface="Times New Roman" pitchFamily="18" charset="0"/>
              </a:rPr>
              <a:t>. Next, ch1 is </a:t>
            </a:r>
            <a:r>
              <a:rPr lang="en-US" sz="2400" b="1" i="1" dirty="0">
                <a:latin typeface="Times New Roman" pitchFamily="18" charset="0"/>
                <a:cs typeface="Times New Roman" pitchFamily="18" charset="0"/>
              </a:rPr>
              <a:t>incremented</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This results in </a:t>
            </a:r>
            <a:r>
              <a:rPr lang="en-US" sz="2400" b="1" i="1" dirty="0">
                <a:latin typeface="Times New Roman" pitchFamily="18" charset="0"/>
                <a:cs typeface="Times New Roman" pitchFamily="18" charset="0"/>
              </a:rPr>
              <a:t>ch1 containing Y</a:t>
            </a:r>
            <a:r>
              <a:rPr lang="en-US" sz="2400" dirty="0">
                <a:latin typeface="Times New Roman" pitchFamily="18" charset="0"/>
                <a:cs typeface="Times New Roman" pitchFamily="18" charset="0"/>
              </a:rPr>
              <a:t>, the next character in the ASCII (and </a:t>
            </a:r>
            <a:r>
              <a:rPr lang="en-US" sz="2400" b="1" i="1" dirty="0">
                <a:latin typeface="Times New Roman" pitchFamily="18" charset="0"/>
                <a:cs typeface="Times New Roman" pitchFamily="18" charset="0"/>
              </a:rPr>
              <a:t>Unicode</a:t>
            </a:r>
            <a:r>
              <a:rPr lang="en-US" sz="2400" dirty="0">
                <a:latin typeface="Times New Roman" pitchFamily="18" charset="0"/>
                <a:cs typeface="Times New Roman" pitchFamily="18" charset="0"/>
              </a:rPr>
              <a:t>) sequence.</a:t>
            </a:r>
          </a:p>
          <a:p>
            <a:pPr algn="just">
              <a:lnSpc>
                <a:spcPct val="150000"/>
              </a:lnSpc>
              <a:spcBef>
                <a:spcPts val="0"/>
              </a:spcBef>
              <a:buFont typeface="Wingdings" pitchFamily="2" charset="2"/>
              <a:buChar char="§"/>
            </a:pPr>
            <a:endParaRPr lang="en-US" sz="2400" b="1" dirty="0">
              <a:solidFill>
                <a:srgbClr val="0000FF"/>
              </a:solidFill>
              <a:latin typeface="Times New Roman" pitchFamily="18" charset="0"/>
              <a:cs typeface="Times New Roman" pitchFamily="18" charset="0"/>
            </a:endParaRPr>
          </a:p>
          <a:p>
            <a:pPr algn="just"/>
            <a:r>
              <a:rPr lang="en-US" b="1" dirty="0" smtClean="0">
                <a:solidFill>
                  <a:srgbClr val="0000FF"/>
                </a:solidFill>
                <a:latin typeface="Times New Roman" pitchFamily="18" charset="0"/>
                <a:cs typeface="Times New Roman" pitchFamily="18" charset="0"/>
              </a:rPr>
              <a:t> </a:t>
            </a:r>
            <a:endParaRPr lang="en-US" dirty="0"/>
          </a:p>
        </p:txBody>
      </p:sp>
      <p:sp>
        <p:nvSpPr>
          <p:cNvPr id="7" name="Down Arrow 6"/>
          <p:cNvSpPr/>
          <p:nvPr/>
        </p:nvSpPr>
        <p:spPr>
          <a:xfrm>
            <a:off x="6096000" y="1988457"/>
            <a:ext cx="333829" cy="45504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4261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1256"/>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a:t>
            </a:r>
            <a:r>
              <a:rPr lang="en-GB" sz="2800" b="1" dirty="0" smtClean="0">
                <a:solidFill>
                  <a:srgbClr val="FF0000"/>
                </a:solidFill>
                <a:latin typeface="Times New Roman" panose="02020603050405020304" pitchFamily="18" charset="0"/>
                <a:cs typeface="Times New Roman" panose="02020603050405020304" pitchFamily="18" charset="0"/>
              </a:rPr>
              <a:t>Types continued</a:t>
            </a:r>
            <a:endParaRPr lang="en-GB" sz="2800" dirty="0"/>
          </a:p>
        </p:txBody>
      </p:sp>
      <p:sp>
        <p:nvSpPr>
          <p:cNvPr id="3" name="Content Placeholder 2"/>
          <p:cNvSpPr>
            <a:spLocks noGrp="1"/>
          </p:cNvSpPr>
          <p:nvPr>
            <p:ph idx="1"/>
          </p:nvPr>
        </p:nvSpPr>
        <p:spPr>
          <a:xfrm>
            <a:off x="0" y="261258"/>
            <a:ext cx="12192000" cy="6596742"/>
          </a:xfrm>
        </p:spPr>
        <p:txBody>
          <a:bodyPr>
            <a:noAutofit/>
          </a:bodyPr>
          <a:lstStyle/>
          <a:p>
            <a:pPr lvl="1" algn="just">
              <a:lnSpc>
                <a:spcPct val="150000"/>
              </a:lnSpc>
              <a:spcBef>
                <a:spcPts val="0"/>
              </a:spcBef>
              <a:buNone/>
            </a:pPr>
            <a:r>
              <a:rPr lang="en-US" dirty="0">
                <a:latin typeface="Times New Roman" pitchFamily="18" charset="0"/>
                <a:cs typeface="Times New Roman" pitchFamily="18" charset="0"/>
              </a:rPr>
              <a:t>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 </a:t>
            </a:r>
          </a:p>
          <a:p>
            <a:pPr lvl="1" algn="just">
              <a:lnSpc>
                <a:spcPct val="150000"/>
              </a:lnSpc>
              <a:spcBef>
                <a:spcPts val="0"/>
              </a:spcBef>
              <a:buNone/>
            </a:pPr>
            <a:r>
              <a:rPr lang="en-US" dirty="0">
                <a:latin typeface="Times New Roman" pitchFamily="18" charset="0"/>
                <a:cs typeface="Times New Roman" pitchFamily="18" charset="0"/>
              </a:rPr>
              <a:t>    char ch1, ch2; </a:t>
            </a:r>
          </a:p>
          <a:p>
            <a:pPr lvl="1" algn="just">
              <a:lnSpc>
                <a:spcPct val="150000"/>
              </a:lnSpc>
              <a:spcBef>
                <a:spcPts val="0"/>
              </a:spcBef>
              <a:buNone/>
            </a:pPr>
            <a:r>
              <a:rPr lang="en-US" dirty="0">
                <a:latin typeface="Times New Roman" pitchFamily="18" charset="0"/>
                <a:cs typeface="Times New Roman" pitchFamily="18" charset="0"/>
              </a:rPr>
              <a:t>     ch1 = 88;  // ASCII and Unicode code for X </a:t>
            </a:r>
          </a:p>
          <a:p>
            <a:pPr lvl="1" algn="just">
              <a:lnSpc>
                <a:spcPct val="150000"/>
              </a:lnSpc>
              <a:spcBef>
                <a:spcPts val="0"/>
              </a:spcBef>
              <a:buNone/>
            </a:pPr>
            <a:r>
              <a:rPr lang="en-US" dirty="0">
                <a:latin typeface="Times New Roman" pitchFamily="18" charset="0"/>
                <a:cs typeface="Times New Roman" pitchFamily="18" charset="0"/>
              </a:rPr>
              <a:t>    ch2 = 'Y';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a:t>
            </a:r>
            <a:r>
              <a:rPr lang="en-US" dirty="0">
                <a:latin typeface="Times New Roman" pitchFamily="18" charset="0"/>
                <a:cs typeface="Times New Roman" pitchFamily="18" charset="0"/>
              </a:rPr>
              <a:t>("ch1 and ch2: "); </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(ch1 + " " + ch2); </a:t>
            </a:r>
          </a:p>
          <a:p>
            <a:pPr lvl="1" algn="just">
              <a:lnSpc>
                <a:spcPct val="150000"/>
              </a:lnSpc>
              <a:spcBef>
                <a:spcPts val="0"/>
              </a:spcBef>
              <a:buNone/>
            </a:pPr>
            <a:r>
              <a:rPr lang="en-US" dirty="0">
                <a:latin typeface="Times New Roman" pitchFamily="18" charset="0"/>
                <a:cs typeface="Times New Roman" pitchFamily="18" charset="0"/>
              </a:rPr>
              <a:t>  } </a:t>
            </a:r>
          </a:p>
          <a:p>
            <a:pPr lvl="1" algn="just">
              <a:lnSpc>
                <a:spcPct val="150000"/>
              </a:lnSpc>
              <a:spcBef>
                <a:spcPts val="0"/>
              </a:spcBef>
              <a:buNone/>
            </a:pP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Notice that ch1 is assigned the value 88, which is the </a:t>
            </a:r>
            <a:r>
              <a:rPr lang="en-US" sz="2400" b="1" dirty="0">
                <a:solidFill>
                  <a:srgbClr val="0000FF"/>
                </a:solidFill>
                <a:latin typeface="Times New Roman" pitchFamily="18" charset="0"/>
                <a:cs typeface="Times New Roman" pitchFamily="18" charset="0"/>
              </a:rPr>
              <a:t>ASCII (and Unicode) value </a:t>
            </a:r>
            <a:r>
              <a:rPr lang="en-US" sz="2400" dirty="0">
                <a:latin typeface="Times New Roman" pitchFamily="18" charset="0"/>
                <a:cs typeface="Times New Roman" pitchFamily="18" charset="0"/>
              </a:rPr>
              <a:t>that corresponds to the </a:t>
            </a:r>
            <a:r>
              <a:rPr lang="en-US" sz="2400" b="1" dirty="0">
                <a:latin typeface="Times New Roman" pitchFamily="18" charset="0"/>
                <a:cs typeface="Times New Roman" pitchFamily="18" charset="0"/>
              </a:rPr>
              <a:t>letter X</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ASCII character set occupies the first 127 </a:t>
            </a:r>
            <a:r>
              <a:rPr lang="en-US" sz="2400" dirty="0">
                <a:latin typeface="Times New Roman" pitchFamily="18" charset="0"/>
                <a:cs typeface="Times New Roman" pitchFamily="18" charset="0"/>
              </a:rPr>
              <a:t>values in the </a:t>
            </a:r>
            <a:r>
              <a:rPr lang="en-US" sz="2400" b="1" dirty="0">
                <a:solidFill>
                  <a:srgbClr val="0000FF"/>
                </a:solidFill>
                <a:latin typeface="Times New Roman" pitchFamily="18" charset="0"/>
                <a:cs typeface="Times New Roman" pitchFamily="18" charset="0"/>
              </a:rPr>
              <a:t>Unicode character set</a:t>
            </a:r>
            <a:r>
              <a:rPr lang="en-US" sz="2400" dirty="0">
                <a:latin typeface="Times New Roman" pitchFamily="18" charset="0"/>
                <a:cs typeface="Times New Roman" pitchFamily="18" charset="0"/>
              </a:rPr>
              <a:t>. </a:t>
            </a:r>
          </a:p>
          <a:p>
            <a:pPr algn="just">
              <a:lnSpc>
                <a:spcPct val="150000"/>
              </a:lnSpc>
              <a:spcBef>
                <a:spcPts val="0"/>
              </a:spcBef>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29</a:t>
            </a:fld>
            <a:endParaRPr lang="en-US"/>
          </a:p>
        </p:txBody>
      </p:sp>
      <p:sp>
        <p:nvSpPr>
          <p:cNvPr id="5" name="TextBox 4"/>
          <p:cNvSpPr txBox="1"/>
          <p:nvPr/>
        </p:nvSpPr>
        <p:spPr>
          <a:xfrm>
            <a:off x="7017657" y="522514"/>
            <a:ext cx="3962400" cy="1477328"/>
          </a:xfrm>
          <a:prstGeom prst="rect">
            <a:avLst/>
          </a:prstGeom>
          <a:noFill/>
        </p:spPr>
        <p:txBody>
          <a:bodyPr wrap="square" rtlCol="0">
            <a:spAutoFit/>
          </a:bodyPr>
          <a:lstStyle/>
          <a:p>
            <a:pPr algn="just"/>
            <a:r>
              <a:rPr lang="en-US" b="1" dirty="0">
                <a:solidFill>
                  <a:srgbClr val="0000FF"/>
                </a:solidFill>
                <a:latin typeface="Times New Roman" pitchFamily="18" charset="0"/>
                <a:cs typeface="Times New Roman" pitchFamily="18" charset="0"/>
              </a:rPr>
              <a:t>This program displays the following output: </a:t>
            </a:r>
          </a:p>
          <a:p>
            <a:pPr algn="just"/>
            <a:r>
              <a:rPr lang="en-US" b="1" dirty="0">
                <a:solidFill>
                  <a:srgbClr val="0000FF"/>
                </a:solidFill>
                <a:latin typeface="Times New Roman" pitchFamily="18" charset="0"/>
                <a:cs typeface="Times New Roman" pitchFamily="18" charset="0"/>
              </a:rPr>
              <a:t>    </a:t>
            </a:r>
          </a:p>
          <a:p>
            <a:pPr algn="just"/>
            <a:r>
              <a:rPr lang="en-US" b="1" dirty="0">
                <a:solidFill>
                  <a:srgbClr val="0000FF"/>
                </a:solidFill>
                <a:latin typeface="Times New Roman" pitchFamily="18" charset="0"/>
                <a:cs typeface="Times New Roman" pitchFamily="18" charset="0"/>
              </a:rPr>
              <a:t>  ch1 and ch2: X Y      </a:t>
            </a:r>
          </a:p>
          <a:p>
            <a:endParaRPr lang="en-US" dirty="0"/>
          </a:p>
        </p:txBody>
      </p:sp>
    </p:spTree>
    <p:extLst>
      <p:ext uri="{BB962C8B-B14F-4D97-AF65-F5344CB8AC3E}">
        <p14:creationId xmlns:p14="http://schemas.microsoft.com/office/powerpoint/2010/main" val="201255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1752600" y="0"/>
            <a:ext cx="8458200" cy="457200"/>
          </a:xfrm>
        </p:spPr>
        <p:txBody>
          <a:bodyPr>
            <a:normAutofit fontScale="90000"/>
          </a:bodyPr>
          <a:lstStyle/>
          <a:p>
            <a:pPr algn="ctr"/>
            <a:r>
              <a:rPr lang="en-US" altLang="en-US" sz="3200" b="1" dirty="0" smtClean="0">
                <a:solidFill>
                  <a:srgbClr val="FF0000"/>
                </a:solidFill>
                <a:latin typeface="Times New Roman" panose="02020603050405020304" pitchFamily="18" charset="0"/>
                <a:cs typeface="Times New Roman" panose="02020603050405020304" pitchFamily="18" charset="0"/>
              </a:rPr>
              <a:t>2.1 Structure </a:t>
            </a:r>
            <a:r>
              <a:rPr lang="en-US" altLang="en-US" sz="3200" b="1" dirty="0">
                <a:solidFill>
                  <a:srgbClr val="FF0000"/>
                </a:solidFill>
                <a:latin typeface="Times New Roman" panose="02020603050405020304" pitchFamily="18" charset="0"/>
                <a:cs typeface="Times New Roman" panose="02020603050405020304" pitchFamily="18" charset="0"/>
              </a:rPr>
              <a:t>of Java Program</a:t>
            </a:r>
          </a:p>
        </p:txBody>
      </p:sp>
      <p:sp>
        <p:nvSpPr>
          <p:cNvPr id="3" name="Content Placeholder 2"/>
          <p:cNvSpPr>
            <a:spLocks noGrp="1"/>
          </p:cNvSpPr>
          <p:nvPr>
            <p:ph idx="1"/>
          </p:nvPr>
        </p:nvSpPr>
        <p:spPr>
          <a:xfrm>
            <a:off x="0" y="457200"/>
            <a:ext cx="12192000" cy="6400800"/>
          </a:xfrm>
        </p:spPr>
        <p:txBody>
          <a:bodyPr>
            <a:noAutofit/>
          </a:bodyPr>
          <a:lstStyle/>
          <a:p>
            <a:pPr algn="just">
              <a:lnSpc>
                <a:spcPct val="160000"/>
              </a:lnSpc>
              <a:spcBef>
                <a:spcPts val="0"/>
              </a:spcBef>
              <a:buFont typeface="Arial" panose="020B0604020202020204" pitchFamily="34" charset="0"/>
              <a:buNone/>
              <a:defRPr/>
            </a:pPr>
            <a:r>
              <a:rPr lang="en-US" sz="2600" b="1" dirty="0" smtClean="0">
                <a:solidFill>
                  <a:srgbClr val="FF0000"/>
                </a:solidFill>
                <a:latin typeface="Times New Roman" pitchFamily="18" charset="0"/>
                <a:cs typeface="Times New Roman" pitchFamily="18" charset="0"/>
              </a:rPr>
              <a:t>//</a:t>
            </a:r>
            <a:r>
              <a:rPr lang="en-US" sz="2600" b="1" dirty="0">
                <a:solidFill>
                  <a:srgbClr val="FF0000"/>
                </a:solidFill>
                <a:latin typeface="Times New Roman" pitchFamily="18" charset="0"/>
                <a:cs typeface="Times New Roman" pitchFamily="18" charset="0"/>
              </a:rPr>
              <a:t>This is a simple Java program. Call this </a:t>
            </a:r>
            <a:endParaRPr lang="en-US" sz="2600" b="1" dirty="0" smtClean="0">
              <a:solidFill>
                <a:srgbClr val="FF0000"/>
              </a:solidFill>
              <a:latin typeface="Times New Roman" pitchFamily="18" charset="0"/>
              <a:cs typeface="Times New Roman" pitchFamily="18" charset="0"/>
            </a:endParaRPr>
          </a:p>
          <a:p>
            <a:pPr algn="just">
              <a:lnSpc>
                <a:spcPct val="160000"/>
              </a:lnSpc>
              <a:spcBef>
                <a:spcPts val="0"/>
              </a:spcBef>
              <a:buFont typeface="Arial" panose="020B0604020202020204" pitchFamily="34" charset="0"/>
              <a:buNone/>
              <a:defRPr/>
            </a:pPr>
            <a:r>
              <a:rPr lang="en-US" sz="2600" dirty="0">
                <a:latin typeface="Times New Roman" pitchFamily="18" charset="0"/>
                <a:cs typeface="Times New Roman" pitchFamily="18" charset="0"/>
              </a:rPr>
              <a:t>c</a:t>
            </a:r>
            <a:r>
              <a:rPr lang="en-US" sz="2600" dirty="0" smtClean="0">
                <a:latin typeface="Times New Roman" pitchFamily="18" charset="0"/>
                <a:cs typeface="Times New Roman" pitchFamily="18" charset="0"/>
              </a:rPr>
              <a:t>lass  Welcome { </a:t>
            </a:r>
          </a:p>
          <a:p>
            <a:pPr algn="just">
              <a:lnSpc>
                <a:spcPct val="160000"/>
              </a:lnSpc>
              <a:spcBef>
                <a:spcPts val="0"/>
              </a:spcBef>
              <a:buFont typeface="Arial" panose="020B0604020202020204" pitchFamily="34" charset="0"/>
              <a:buNone/>
              <a:defRPr/>
            </a:pPr>
            <a:r>
              <a:rPr lang="en-US" sz="2600" b="1" dirty="0" smtClean="0">
                <a:solidFill>
                  <a:srgbClr val="0000FF"/>
                </a:solidFill>
                <a:latin typeface="Times New Roman" pitchFamily="18" charset="0"/>
                <a:cs typeface="Times New Roman" pitchFamily="18" charset="0"/>
              </a:rPr>
              <a:t>  // Your program begins with a call to main() method</a:t>
            </a:r>
          </a:p>
          <a:p>
            <a:pPr algn="just">
              <a:lnSpc>
                <a:spcPct val="160000"/>
              </a:lnSpc>
              <a:spcBef>
                <a:spcPts val="0"/>
              </a:spcBef>
              <a:buFont typeface="Arial" panose="020B0604020202020204" pitchFamily="34" charset="0"/>
              <a:buNone/>
              <a:defRPr/>
            </a:pPr>
            <a:r>
              <a:rPr lang="en-US" sz="2600" dirty="0" smtClean="0">
                <a:latin typeface="Times New Roman" pitchFamily="18" charset="0"/>
                <a:cs typeface="Times New Roman" pitchFamily="18" charset="0"/>
              </a:rPr>
              <a:t>  	public static void main(String </a:t>
            </a:r>
            <a:r>
              <a:rPr lang="en-US" sz="2600" dirty="0" err="1" smtClean="0">
                <a:latin typeface="Times New Roman" pitchFamily="18" charset="0"/>
                <a:cs typeface="Times New Roman" pitchFamily="18" charset="0"/>
              </a:rPr>
              <a:t>args</a:t>
            </a:r>
            <a:r>
              <a:rPr lang="en-US" sz="2600" dirty="0" smtClean="0">
                <a:latin typeface="Times New Roman" pitchFamily="18" charset="0"/>
                <a:cs typeface="Times New Roman" pitchFamily="18" charset="0"/>
              </a:rPr>
              <a:t>[]) { </a:t>
            </a:r>
          </a:p>
          <a:p>
            <a:pPr algn="just">
              <a:lnSpc>
                <a:spcPct val="160000"/>
              </a:lnSpc>
              <a:spcBef>
                <a:spcPts val="0"/>
              </a:spcBef>
              <a:buFont typeface="Arial" panose="020B0604020202020204" pitchFamily="34" charset="0"/>
              <a:buNone/>
              <a:defRPr/>
            </a:pP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(“Welcome to Java Programming"); </a:t>
            </a:r>
          </a:p>
          <a:p>
            <a:pPr algn="just">
              <a:lnSpc>
                <a:spcPct val="160000"/>
              </a:lnSpc>
              <a:spcBef>
                <a:spcPts val="0"/>
              </a:spcBef>
              <a:buFont typeface="Arial" panose="020B0604020202020204" pitchFamily="34" charset="0"/>
              <a:buNone/>
              <a:defRPr/>
            </a:pPr>
            <a:r>
              <a:rPr lang="en-US" sz="2600" dirty="0" smtClean="0">
                <a:latin typeface="Times New Roman" pitchFamily="18" charset="0"/>
                <a:cs typeface="Times New Roman" pitchFamily="18" charset="0"/>
              </a:rPr>
              <a:t> 	 }//End of main ()</a:t>
            </a:r>
          </a:p>
          <a:p>
            <a:pPr algn="just">
              <a:lnSpc>
                <a:spcPct val="160000"/>
              </a:lnSpc>
              <a:spcBef>
                <a:spcPts val="0"/>
              </a:spcBef>
              <a:buFont typeface="Arial" panose="020B0604020202020204" pitchFamily="34" charset="0"/>
              <a:buNone/>
              <a:defRPr/>
            </a:pPr>
            <a:r>
              <a:rPr lang="en-US" sz="2600" dirty="0" smtClean="0">
                <a:latin typeface="Times New Roman" pitchFamily="18" charset="0"/>
                <a:cs typeface="Times New Roman" pitchFamily="18" charset="0"/>
              </a:rPr>
              <a:t>}//End of class</a:t>
            </a:r>
          </a:p>
          <a:p>
            <a:pPr marL="0" indent="0" algn="just">
              <a:lnSpc>
                <a:spcPct val="160000"/>
              </a:lnSpc>
              <a:spcBef>
                <a:spcPts val="0"/>
              </a:spcBef>
              <a:buNone/>
              <a:defRPr/>
            </a:pPr>
            <a:r>
              <a:rPr lang="en-US" sz="2600" b="1" dirty="0">
                <a:solidFill>
                  <a:srgbClr val="FF0000"/>
                </a:solidFill>
                <a:latin typeface="Times New Roman" pitchFamily="18" charset="0"/>
                <a:cs typeface="Times New Roman" pitchFamily="18" charset="0"/>
              </a:rPr>
              <a:t>1. Define a class  </a:t>
            </a:r>
          </a:p>
          <a:p>
            <a:pPr algn="just">
              <a:lnSpc>
                <a:spcPct val="160000"/>
              </a:lnSpc>
              <a:spcBef>
                <a:spcPts val="0"/>
              </a:spcBef>
              <a:buNone/>
              <a:defRPr/>
            </a:pP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class Welcome {      </a:t>
            </a:r>
          </a:p>
          <a:p>
            <a:pPr algn="just">
              <a:lnSpc>
                <a:spcPct val="160000"/>
              </a:lnSpc>
              <a:spcBef>
                <a:spcPts val="0"/>
              </a:spcBef>
              <a:buFont typeface="Wingdings" pitchFamily="2" charset="2"/>
              <a:buChar char="§"/>
              <a:defRPr/>
            </a:pPr>
            <a:r>
              <a:rPr lang="en-US" sz="2600" dirty="0">
                <a:latin typeface="Times New Roman" pitchFamily="18" charset="0"/>
                <a:cs typeface="Times New Roman" pitchFamily="18" charset="0"/>
              </a:rPr>
              <a:t>This line uses the </a:t>
            </a:r>
            <a:r>
              <a:rPr lang="en-US" sz="2600" b="1" dirty="0">
                <a:solidFill>
                  <a:srgbClr val="D60093"/>
                </a:solidFill>
                <a:latin typeface="Times New Roman" pitchFamily="18" charset="0"/>
                <a:cs typeface="Times New Roman" pitchFamily="18" charset="0"/>
              </a:rPr>
              <a:t>keyword class</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to </a:t>
            </a:r>
            <a:r>
              <a:rPr lang="en-US" sz="2600" b="1" dirty="0">
                <a:solidFill>
                  <a:srgbClr val="D60093"/>
                </a:solidFill>
                <a:latin typeface="Times New Roman" pitchFamily="18" charset="0"/>
                <a:cs typeface="Times New Roman" pitchFamily="18" charset="0"/>
              </a:rPr>
              <a:t>declare that a new class is being defined</a:t>
            </a:r>
            <a:r>
              <a:rPr lang="en-US" sz="2600" dirty="0">
                <a:latin typeface="Times New Roman" pitchFamily="18" charset="0"/>
                <a:cs typeface="Times New Roman" pitchFamily="18" charset="0"/>
              </a:rPr>
              <a:t>.</a:t>
            </a:r>
          </a:p>
          <a:p>
            <a:pPr algn="just">
              <a:lnSpc>
                <a:spcPct val="160000"/>
              </a:lnSpc>
              <a:spcBef>
                <a:spcPts val="0"/>
              </a:spcBef>
              <a:buFont typeface="Wingdings" pitchFamily="2" charset="2"/>
              <a:buChar char="§"/>
              <a:defRPr/>
            </a:pP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marL="0" indent="0" algn="just">
              <a:lnSpc>
                <a:spcPct val="160000"/>
              </a:lnSpc>
              <a:spcBef>
                <a:spcPts val="0"/>
              </a:spcBef>
              <a:buNone/>
              <a:defRPr/>
            </a:pPr>
            <a:endParaRPr lang="en-US" sz="2600" dirty="0">
              <a:latin typeface="Times New Roman" panose="02020603050405020304" pitchFamily="18" charset="0"/>
              <a:cs typeface="Times New Roman" panose="02020603050405020304" pitchFamily="18" charset="0"/>
            </a:endParaRPr>
          </a:p>
        </p:txBody>
      </p:sp>
      <p:sp>
        <p:nvSpPr>
          <p:cNvPr id="778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744EBC-386E-423D-8802-83E10604B807}" type="slidenum">
              <a:rPr lang="en-US" altLang="en-US" sz="1200">
                <a:solidFill>
                  <a:srgbClr val="898989"/>
                </a:solidFill>
              </a:rPr>
              <a:pPr>
                <a:spcBef>
                  <a:spcPct val="0"/>
                </a:spcBef>
                <a:buFontTx/>
                <a:buNone/>
              </a:pPr>
              <a:t>3</a:t>
            </a:fld>
            <a:endParaRPr lang="en-US" altLang="en-US" sz="1200">
              <a:solidFill>
                <a:srgbClr val="898989"/>
              </a:solidFill>
            </a:endParaRPr>
          </a:p>
        </p:txBody>
      </p:sp>
    </p:spTree>
    <p:extLst>
      <p:ext uri="{BB962C8B-B14F-4D97-AF65-F5344CB8AC3E}">
        <p14:creationId xmlns:p14="http://schemas.microsoft.com/office/powerpoint/2010/main" val="3465655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188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Types continued</a:t>
            </a:r>
            <a:endParaRPr lang="en-GB" sz="2800" dirty="0"/>
          </a:p>
        </p:txBody>
      </p:sp>
      <p:sp>
        <p:nvSpPr>
          <p:cNvPr id="3" name="Content Placeholder 2"/>
          <p:cNvSpPr>
            <a:spLocks noGrp="1"/>
          </p:cNvSpPr>
          <p:nvPr>
            <p:ph idx="1"/>
          </p:nvPr>
        </p:nvSpPr>
        <p:spPr>
          <a:xfrm>
            <a:off x="0" y="290286"/>
            <a:ext cx="12192000" cy="6567714"/>
          </a:xfrm>
        </p:spPr>
        <p:txBody>
          <a:bodyPr>
            <a:noAutofit/>
          </a:bodyPr>
          <a:lstStyle/>
          <a:p>
            <a:pPr marL="0" indent="0">
              <a:lnSpc>
                <a:spcPct val="150000"/>
              </a:lnSpc>
              <a:spcBef>
                <a:spcPts val="0"/>
              </a:spcBef>
              <a:buNone/>
            </a:pPr>
            <a:r>
              <a:rPr lang="en-GB" sz="2400" b="1" dirty="0" smtClean="0">
                <a:solidFill>
                  <a:srgbClr val="6600CC"/>
                </a:solidFill>
                <a:latin typeface="Times New Roman" panose="02020603050405020304" pitchFamily="18" charset="0"/>
                <a:cs typeface="Times New Roman" panose="02020603050405020304" pitchFamily="18" charset="0"/>
              </a:rPr>
              <a:t>4. </a:t>
            </a:r>
            <a:r>
              <a:rPr lang="en-GB" sz="2400" b="1" dirty="0" err="1" smtClean="0">
                <a:solidFill>
                  <a:srgbClr val="6600CC"/>
                </a:solidFill>
                <a:latin typeface="Times New Roman" panose="02020603050405020304" pitchFamily="18" charset="0"/>
                <a:cs typeface="Times New Roman" panose="02020603050405020304" pitchFamily="18" charset="0"/>
              </a:rPr>
              <a:t>boolean</a:t>
            </a:r>
            <a:endParaRPr lang="en-GB" sz="2400" b="1"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Java has a simple type, called </a:t>
            </a:r>
            <a:r>
              <a:rPr lang="en-US" sz="2400" b="1" dirty="0" err="1" smtClean="0">
                <a:solidFill>
                  <a:srgbClr val="0000FF"/>
                </a:solidFill>
                <a:latin typeface="Times New Roman" pitchFamily="18" charset="0"/>
                <a:cs typeface="Times New Roman" pitchFamily="18" charset="0"/>
              </a:rPr>
              <a:t>boolean</a:t>
            </a:r>
            <a:r>
              <a:rPr lang="en-US" sz="2400" b="1" dirty="0">
                <a:solidFill>
                  <a:srgbClr val="0000FF"/>
                </a:solidFill>
                <a:latin typeface="Times New Roman" pitchFamily="18" charset="0"/>
                <a:cs typeface="Times New Roman" pitchFamily="18" charset="0"/>
              </a:rPr>
              <a:t>, for logical values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can have only one of </a:t>
            </a:r>
            <a:r>
              <a:rPr lang="en-US" sz="2400" b="1" dirty="0">
                <a:solidFill>
                  <a:srgbClr val="D60093"/>
                </a:solidFill>
                <a:latin typeface="Times New Roman" pitchFamily="18" charset="0"/>
                <a:cs typeface="Times New Roman" pitchFamily="18" charset="0"/>
              </a:rPr>
              <a:t>two possible values, true or false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This </a:t>
            </a:r>
            <a:r>
              <a:rPr lang="en-US" sz="2400" dirty="0">
                <a:latin typeface="Times New Roman" pitchFamily="18" charset="0"/>
                <a:cs typeface="Times New Roman" pitchFamily="18" charset="0"/>
              </a:rPr>
              <a:t>is the type returned by all </a:t>
            </a:r>
            <a:r>
              <a:rPr lang="en-US" sz="2400" b="1" dirty="0">
                <a:solidFill>
                  <a:srgbClr val="D60093"/>
                </a:solidFill>
                <a:latin typeface="Times New Roman" pitchFamily="18" charset="0"/>
                <a:cs typeface="Times New Roman" pitchFamily="18" charset="0"/>
              </a:rPr>
              <a:t>relational operators</a:t>
            </a:r>
            <a:r>
              <a:rPr lang="en-US" sz="2400" dirty="0">
                <a:latin typeface="Times New Roman" pitchFamily="18" charset="0"/>
                <a:cs typeface="Times New Roman" pitchFamily="18" charset="0"/>
              </a:rPr>
              <a:t>, such as a &lt; b. </a:t>
            </a:r>
          </a:p>
          <a:p>
            <a:pPr algn="just">
              <a:lnSpc>
                <a:spcPct val="150000"/>
              </a:lnSpc>
              <a:spcBef>
                <a:spcPts val="0"/>
              </a:spcBef>
              <a:buFont typeface="Wingdings" pitchFamily="2" charset="2"/>
              <a:buChar char="§"/>
            </a:pP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is also the type required by the </a:t>
            </a:r>
            <a:r>
              <a:rPr lang="en-US" sz="2400" b="1" dirty="0">
                <a:solidFill>
                  <a:srgbClr val="0000FF"/>
                </a:solidFill>
                <a:latin typeface="Times New Roman" pitchFamily="18" charset="0"/>
                <a:cs typeface="Times New Roman" pitchFamily="18" charset="0"/>
              </a:rPr>
              <a:t>conditional expressions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that govern the control statements such as </a:t>
            </a:r>
            <a:r>
              <a:rPr lang="en-US" sz="2400" b="1" dirty="0">
                <a:solidFill>
                  <a:srgbClr val="0000FF"/>
                </a:solidFill>
                <a:latin typeface="Times New Roman" pitchFamily="18" charset="0"/>
                <a:cs typeface="Times New Roman" pitchFamily="18" charset="0"/>
              </a:rPr>
              <a:t>if and for</a:t>
            </a:r>
            <a:r>
              <a:rPr lang="en-US" sz="24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400" dirty="0" smtClean="0">
                <a:latin typeface="Times New Roman" pitchFamily="18" charset="0"/>
                <a:cs typeface="Times New Roman" pitchFamily="18" charset="0"/>
              </a:rPr>
              <a:t>Here </a:t>
            </a:r>
            <a:r>
              <a:rPr lang="en-US" sz="2400" dirty="0">
                <a:latin typeface="Times New Roman" pitchFamily="18" charset="0"/>
                <a:cs typeface="Times New Roman" pitchFamily="18" charset="0"/>
              </a:rPr>
              <a:t>is a program that </a:t>
            </a:r>
            <a:r>
              <a:rPr lang="en-US" sz="2400" b="1" dirty="0">
                <a:latin typeface="Times New Roman" pitchFamily="18" charset="0"/>
                <a:cs typeface="Times New Roman" pitchFamily="18" charset="0"/>
              </a:rPr>
              <a:t>demonstrates the </a:t>
            </a:r>
            <a:r>
              <a:rPr lang="en-US" sz="2400" b="1" dirty="0" err="1">
                <a:latin typeface="Times New Roman" pitchFamily="18" charset="0"/>
                <a:cs typeface="Times New Roman" pitchFamily="18" charset="0"/>
              </a:rPr>
              <a:t>b</a:t>
            </a:r>
            <a:r>
              <a:rPr lang="en-US" sz="2400" b="1" dirty="0" err="1" smtClean="0">
                <a:latin typeface="Times New Roman" pitchFamily="18" charset="0"/>
                <a:cs typeface="Times New Roman" pitchFamily="18" charset="0"/>
              </a:rPr>
              <a:t>oolean</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type</a:t>
            </a:r>
            <a:r>
              <a:rPr lang="en-US" sz="2400" dirty="0">
                <a:latin typeface="Times New Roman" pitchFamily="18" charset="0"/>
                <a:cs typeface="Times New Roman" pitchFamily="18" charset="0"/>
              </a:rPr>
              <a:t>:     </a:t>
            </a:r>
          </a:p>
          <a:p>
            <a:pPr lvl="1" algn="just">
              <a:lnSpc>
                <a:spcPct val="150000"/>
              </a:lnSpc>
              <a:spcBef>
                <a:spcPts val="0"/>
              </a:spcBef>
              <a:buNone/>
            </a:pPr>
            <a:r>
              <a:rPr lang="en-US" dirty="0" smtClean="0">
                <a:latin typeface="Times New Roman" pitchFamily="18" charset="0"/>
                <a:cs typeface="Times New Roman" pitchFamily="18" charset="0"/>
              </a:rPr>
              <a:t>class </a:t>
            </a:r>
            <a:r>
              <a:rPr lang="en-US" dirty="0" err="1">
                <a:latin typeface="Times New Roman" pitchFamily="18" charset="0"/>
                <a:cs typeface="Times New Roman" pitchFamily="18" charset="0"/>
              </a:rPr>
              <a:t>BoolTest</a:t>
            </a:r>
            <a:r>
              <a:rPr lang="en-US" dirty="0">
                <a:latin typeface="Times New Roman" pitchFamily="18" charset="0"/>
                <a:cs typeface="Times New Roman" pitchFamily="18" charset="0"/>
              </a:rPr>
              <a:t> { </a:t>
            </a:r>
          </a:p>
          <a:p>
            <a:pPr lvl="1" algn="just">
              <a:lnSpc>
                <a:spcPct val="150000"/>
              </a:lnSpc>
              <a:spcBef>
                <a:spcPts val="0"/>
              </a:spcBef>
              <a:buNone/>
            </a:pPr>
            <a:r>
              <a:rPr lang="en-US" dirty="0">
                <a:latin typeface="Times New Roman" pitchFamily="18" charset="0"/>
                <a:cs typeface="Times New Roman" pitchFamily="18" charset="0"/>
              </a:rPr>
              <a:t>  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 </a:t>
            </a:r>
          </a:p>
          <a:p>
            <a:pPr lvl="1" algn="just">
              <a:lnSpc>
                <a:spcPct val="150000"/>
              </a:lnSpc>
              <a:spcBef>
                <a:spcPts val="0"/>
              </a:spcBef>
              <a:buNone/>
            </a:pPr>
            <a:r>
              <a:rPr lang="en-US" b="1" dirty="0">
                <a:latin typeface="Times New Roman" pitchFamily="18" charset="0"/>
                <a:cs typeface="Times New Roman" pitchFamily="18" charset="0"/>
              </a:rPr>
              <a:t> //Declaration </a:t>
            </a:r>
            <a:r>
              <a:rPr lang="en-US" b="1" dirty="0" err="1">
                <a:latin typeface="Times New Roman" pitchFamily="18" charset="0"/>
                <a:cs typeface="Times New Roman" pitchFamily="18" charset="0"/>
              </a:rPr>
              <a:t>boolean</a:t>
            </a:r>
            <a:r>
              <a:rPr lang="en-US" b="1" dirty="0">
                <a:latin typeface="Times New Roman" pitchFamily="18" charset="0"/>
                <a:cs typeface="Times New Roman" pitchFamily="18" charset="0"/>
              </a:rPr>
              <a:t> data type</a:t>
            </a:r>
          </a:p>
          <a:p>
            <a:pPr lvl="1" algn="just">
              <a:lnSpc>
                <a:spcPct val="150000"/>
              </a:lnSpc>
              <a:spcBef>
                <a:spcPts val="0"/>
              </a:spcBef>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b; </a:t>
            </a:r>
            <a:endParaRPr lang="en-US" dirty="0" smtClean="0">
              <a:latin typeface="Times New Roman" pitchFamily="18" charset="0"/>
              <a:cs typeface="Times New Roman" pitchFamily="18" charset="0"/>
            </a:endParaRPr>
          </a:p>
          <a:p>
            <a:pPr lvl="1" algn="just">
              <a:lnSpc>
                <a:spcPct val="150000"/>
              </a:lnSpc>
              <a:spcBef>
                <a:spcPts val="0"/>
              </a:spcBef>
              <a:buNone/>
            </a:pPr>
            <a:r>
              <a:rPr lang="en-US" dirty="0">
                <a:latin typeface="Times New Roman" pitchFamily="18" charset="0"/>
                <a:cs typeface="Times New Roman" pitchFamily="18" charset="0"/>
              </a:rPr>
              <a:t> b = false; </a:t>
            </a:r>
          </a:p>
          <a:p>
            <a:pPr marL="0" indent="0">
              <a:lnSpc>
                <a:spcPct val="150000"/>
              </a:lnSpc>
              <a:spcBef>
                <a:spcPts val="0"/>
              </a:spcBef>
              <a:buNone/>
            </a:pPr>
            <a:endParaRPr lang="en-GB" sz="24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30</a:t>
            </a:fld>
            <a:endParaRPr lang="en-US"/>
          </a:p>
        </p:txBody>
      </p:sp>
    </p:spTree>
    <p:extLst>
      <p:ext uri="{BB962C8B-B14F-4D97-AF65-F5344CB8AC3E}">
        <p14:creationId xmlns:p14="http://schemas.microsoft.com/office/powerpoint/2010/main" val="122755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188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Types continued</a:t>
            </a:r>
            <a:endParaRPr lang="en-GB" sz="2800" dirty="0"/>
          </a:p>
        </p:txBody>
      </p:sp>
      <p:sp>
        <p:nvSpPr>
          <p:cNvPr id="3" name="Content Placeholder 2"/>
          <p:cNvSpPr>
            <a:spLocks noGrp="1"/>
          </p:cNvSpPr>
          <p:nvPr>
            <p:ph idx="1"/>
          </p:nvPr>
        </p:nvSpPr>
        <p:spPr>
          <a:xfrm>
            <a:off x="0" y="203200"/>
            <a:ext cx="12192000" cy="6654800"/>
          </a:xfrm>
        </p:spPr>
        <p:txBody>
          <a:bodyPr>
            <a:noAutofit/>
          </a:bodyPr>
          <a:lstStyle/>
          <a:p>
            <a:pPr lvl="1" algn="just">
              <a:lnSpc>
                <a:spcPct val="150000"/>
              </a:lnSpc>
              <a:spcBef>
                <a:spcPts val="0"/>
              </a:spcBef>
              <a:buNone/>
            </a:pPr>
            <a:r>
              <a:rPr lang="en-US" sz="2200" dirty="0" err="1" smtClean="0">
                <a:latin typeface="Times New Roman" pitchFamily="18" charset="0"/>
                <a:cs typeface="Times New Roman" pitchFamily="18" charset="0"/>
              </a:rPr>
              <a:t>System.out.println</a:t>
            </a:r>
            <a:r>
              <a:rPr lang="en-US" sz="2200" dirty="0">
                <a:latin typeface="Times New Roman" pitchFamily="18" charset="0"/>
                <a:cs typeface="Times New Roman" pitchFamily="18" charset="0"/>
              </a:rPr>
              <a:t>("b is " + b</a:t>
            </a:r>
            <a:r>
              <a:rPr lang="en-US" sz="2200" dirty="0" smtClean="0">
                <a:latin typeface="Times New Roman" pitchFamily="18" charset="0"/>
                <a:cs typeface="Times New Roman" pitchFamily="18" charset="0"/>
              </a:rPr>
              <a:t>);</a:t>
            </a:r>
          </a:p>
          <a:p>
            <a:pPr lvl="1" algn="just">
              <a:lnSpc>
                <a:spcPct val="150000"/>
              </a:lnSpc>
              <a:spcBef>
                <a:spcPts val="0"/>
              </a:spcBef>
              <a:buNone/>
            </a:pPr>
            <a:r>
              <a:rPr lang="en-US" sz="2200" dirty="0">
                <a:latin typeface="Times New Roman" pitchFamily="18" charset="0"/>
                <a:cs typeface="Times New Roman" pitchFamily="18" charset="0"/>
              </a:rPr>
              <a:t>b = true;</a:t>
            </a:r>
          </a:p>
          <a:p>
            <a:pPr lvl="1" algn="just">
              <a:lnSpc>
                <a:spcPct val="150000"/>
              </a:lnSpc>
              <a:spcBef>
                <a:spcPts val="0"/>
              </a:spcBef>
              <a:buNone/>
            </a:pP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("b is " + b); </a:t>
            </a:r>
          </a:p>
          <a:p>
            <a:pPr lvl="1" algn="just">
              <a:lnSpc>
                <a:spcPct val="150000"/>
              </a:lnSpc>
              <a:spcBef>
                <a:spcPts val="0"/>
              </a:spcBef>
              <a:buNone/>
            </a:pPr>
            <a:r>
              <a:rPr lang="en-US" sz="2200" dirty="0">
                <a:latin typeface="Times New Roman" pitchFamily="18" charset="0"/>
                <a:cs typeface="Times New Roman" pitchFamily="18" charset="0"/>
              </a:rPr>
              <a:t> // a </a:t>
            </a:r>
            <a:r>
              <a:rPr lang="en-US" sz="2200" dirty="0" err="1">
                <a:latin typeface="Times New Roman" pitchFamily="18" charset="0"/>
                <a:cs typeface="Times New Roman" pitchFamily="18" charset="0"/>
              </a:rPr>
              <a:t>boolean</a:t>
            </a:r>
            <a:r>
              <a:rPr lang="en-US" sz="2200" dirty="0">
                <a:latin typeface="Times New Roman" pitchFamily="18" charset="0"/>
                <a:cs typeface="Times New Roman" pitchFamily="18" charset="0"/>
              </a:rPr>
              <a:t> value can control the if statement </a:t>
            </a:r>
          </a:p>
          <a:p>
            <a:pPr lvl="1" algn="just">
              <a:lnSpc>
                <a:spcPct val="150000"/>
              </a:lnSpc>
              <a:spcBef>
                <a:spcPts val="0"/>
              </a:spcBef>
              <a:buNone/>
            </a:pPr>
            <a:r>
              <a:rPr lang="en-US" sz="2200" dirty="0">
                <a:latin typeface="Times New Roman" pitchFamily="18" charset="0"/>
                <a:cs typeface="Times New Roman" pitchFamily="18" charset="0"/>
              </a:rPr>
              <a:t>    if(b) {</a:t>
            </a:r>
          </a:p>
          <a:p>
            <a:pPr lvl="1" algn="just">
              <a:lnSpc>
                <a:spcPct val="150000"/>
              </a:lnSpc>
              <a:spcBef>
                <a:spcPts val="0"/>
              </a:spcBef>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("This is executed.");</a:t>
            </a:r>
          </a:p>
          <a:p>
            <a:pPr lvl="1" algn="just">
              <a:lnSpc>
                <a:spcPct val="150000"/>
              </a:lnSpc>
              <a:spcBef>
                <a:spcPts val="0"/>
              </a:spcBef>
              <a:buNone/>
            </a:pPr>
            <a:r>
              <a:rPr lang="en-US" sz="2200" dirty="0">
                <a:latin typeface="Times New Roman" pitchFamily="18" charset="0"/>
                <a:cs typeface="Times New Roman" pitchFamily="18" charset="0"/>
              </a:rPr>
              <a:t>    } </a:t>
            </a:r>
          </a:p>
          <a:p>
            <a:pPr lvl="1" algn="just">
              <a:lnSpc>
                <a:spcPct val="150000"/>
              </a:lnSpc>
              <a:spcBef>
                <a:spcPts val="0"/>
              </a:spcBef>
              <a:buNone/>
            </a:pPr>
            <a:r>
              <a:rPr lang="en-US" sz="2200" dirty="0">
                <a:latin typeface="Times New Roman" pitchFamily="18" charset="0"/>
                <a:cs typeface="Times New Roman" pitchFamily="18" charset="0"/>
              </a:rPr>
              <a:t>     b = false; </a:t>
            </a:r>
          </a:p>
          <a:p>
            <a:pPr lvl="1" algn="just">
              <a:lnSpc>
                <a:spcPct val="150000"/>
              </a:lnSpc>
              <a:spcBef>
                <a:spcPts val="0"/>
              </a:spcBef>
              <a:buNone/>
            </a:pPr>
            <a:r>
              <a:rPr lang="en-US" sz="2200" dirty="0">
                <a:latin typeface="Times New Roman" pitchFamily="18" charset="0"/>
                <a:cs typeface="Times New Roman" pitchFamily="18" charset="0"/>
              </a:rPr>
              <a:t>    if(b){</a:t>
            </a:r>
          </a:p>
          <a:p>
            <a:pPr lvl="1" algn="just">
              <a:lnSpc>
                <a:spcPct val="150000"/>
              </a:lnSpc>
              <a:spcBef>
                <a:spcPts val="0"/>
              </a:spcBef>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("This is not executed.");</a:t>
            </a:r>
          </a:p>
          <a:p>
            <a:pPr lvl="1" algn="just">
              <a:lnSpc>
                <a:spcPct val="150000"/>
              </a:lnSpc>
              <a:spcBef>
                <a:spcPts val="0"/>
              </a:spcBef>
              <a:buNone/>
            </a:pPr>
            <a:r>
              <a:rPr lang="en-US" sz="2200" dirty="0">
                <a:latin typeface="Times New Roman" pitchFamily="18" charset="0"/>
                <a:cs typeface="Times New Roman" pitchFamily="18" charset="0"/>
              </a:rPr>
              <a:t>    } </a:t>
            </a:r>
            <a:endParaRPr lang="en-US" sz="2200" dirty="0" smtClean="0">
              <a:latin typeface="Times New Roman" pitchFamily="18" charset="0"/>
              <a:cs typeface="Times New Roman" pitchFamily="18" charset="0"/>
            </a:endParaRPr>
          </a:p>
          <a:p>
            <a:pPr lvl="1" algn="just">
              <a:lnSpc>
                <a:spcPct val="150000"/>
              </a:lnSpc>
              <a:spcBef>
                <a:spcPts val="0"/>
              </a:spcBef>
              <a:buNone/>
            </a:pPr>
            <a:r>
              <a:rPr lang="en-US" sz="2200" dirty="0">
                <a:latin typeface="Times New Roman" pitchFamily="18" charset="0"/>
                <a:cs typeface="Times New Roman" pitchFamily="18" charset="0"/>
              </a:rPr>
              <a:t> // outcome of a relational operator is a </a:t>
            </a:r>
            <a:r>
              <a:rPr lang="en-US" sz="2200" dirty="0" err="1">
                <a:latin typeface="Times New Roman" pitchFamily="18" charset="0"/>
                <a:cs typeface="Times New Roman" pitchFamily="18" charset="0"/>
              </a:rPr>
              <a:t>boolean</a:t>
            </a:r>
            <a:r>
              <a:rPr lang="en-US" sz="2200" dirty="0">
                <a:latin typeface="Times New Roman" pitchFamily="18" charset="0"/>
                <a:cs typeface="Times New Roman" pitchFamily="18" charset="0"/>
              </a:rPr>
              <a:t> value </a:t>
            </a:r>
          </a:p>
          <a:p>
            <a:pPr lvl="1" algn="just">
              <a:lnSpc>
                <a:spcPct val="150000"/>
              </a:lnSpc>
              <a:spcBef>
                <a:spcPts val="0"/>
              </a:spcBef>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("10 &gt; 9 is " + (10 &gt; 9)); </a:t>
            </a:r>
          </a:p>
          <a:p>
            <a:pPr lvl="1" algn="just">
              <a:lnSpc>
                <a:spcPct val="150000"/>
              </a:lnSpc>
              <a:spcBef>
                <a:spcPts val="0"/>
              </a:spcBef>
              <a:buNone/>
            </a:pPr>
            <a:endParaRPr lang="en-US" sz="2200" dirty="0">
              <a:latin typeface="Times New Roman" pitchFamily="18" charset="0"/>
              <a:cs typeface="Times New Roman" pitchFamily="18" charset="0"/>
            </a:endParaRPr>
          </a:p>
          <a:p>
            <a:pPr lvl="1" algn="just">
              <a:lnSpc>
                <a:spcPct val="150000"/>
              </a:lnSpc>
              <a:spcBef>
                <a:spcPts val="0"/>
              </a:spcBef>
              <a:buNone/>
            </a:pPr>
            <a:endParaRPr lang="en-US" sz="2200" dirty="0">
              <a:latin typeface="Times New Roman" pitchFamily="18" charset="0"/>
              <a:cs typeface="Times New Roman" pitchFamily="18" charset="0"/>
            </a:endParaRPr>
          </a:p>
          <a:p>
            <a:pPr lvl="1" algn="just">
              <a:lnSpc>
                <a:spcPct val="150000"/>
              </a:lnSpc>
              <a:spcBef>
                <a:spcPts val="0"/>
              </a:spcBef>
              <a:buNone/>
            </a:pP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lvl="1" algn="just">
              <a:lnSpc>
                <a:spcPct val="150000"/>
              </a:lnSpc>
              <a:spcBef>
                <a:spcPts val="0"/>
              </a:spcBef>
              <a:buNone/>
            </a:pPr>
            <a:r>
              <a:rPr lang="en-US" sz="2200" dirty="0">
                <a:latin typeface="Times New Roman" pitchFamily="18" charset="0"/>
                <a:cs typeface="Times New Roman" pitchFamily="18" charset="0"/>
              </a:rPr>
              <a:t>     </a:t>
            </a:r>
          </a:p>
          <a:p>
            <a:pPr marL="0" indent="0">
              <a:lnSpc>
                <a:spcPct val="150000"/>
              </a:lnSpc>
              <a:spcBef>
                <a:spcPts val="0"/>
              </a:spcBef>
              <a:buNone/>
            </a:pPr>
            <a:endParaRPr lang="en-GB" sz="2200"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GB"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31</a:t>
            </a:fld>
            <a:endParaRPr lang="en-US"/>
          </a:p>
        </p:txBody>
      </p:sp>
    </p:spTree>
    <p:extLst>
      <p:ext uri="{BB962C8B-B14F-4D97-AF65-F5344CB8AC3E}">
        <p14:creationId xmlns:p14="http://schemas.microsoft.com/office/powerpoint/2010/main" val="6629852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188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Java Data Types continued</a:t>
            </a:r>
            <a:endParaRPr lang="en-GB" sz="2800" dirty="0"/>
          </a:p>
        </p:txBody>
      </p:sp>
      <p:sp>
        <p:nvSpPr>
          <p:cNvPr id="3" name="Content Placeholder 2"/>
          <p:cNvSpPr>
            <a:spLocks noGrp="1"/>
          </p:cNvSpPr>
          <p:nvPr>
            <p:ph idx="1"/>
          </p:nvPr>
        </p:nvSpPr>
        <p:spPr>
          <a:xfrm>
            <a:off x="0" y="290286"/>
            <a:ext cx="12192000" cy="6567714"/>
          </a:xfrm>
        </p:spPr>
        <p:txBody>
          <a:bodyPr>
            <a:noAutofit/>
          </a:bodyPr>
          <a:lstStyle/>
          <a:p>
            <a:pPr lvl="1" algn="just">
              <a:lnSpc>
                <a:spcPct val="150000"/>
              </a:lnSpc>
              <a:spcBef>
                <a:spcPts val="0"/>
              </a:spcBef>
              <a:buNone/>
            </a:pPr>
            <a:r>
              <a:rPr lang="en-US" dirty="0" err="1" smtClean="0">
                <a:latin typeface="Times New Roman" pitchFamily="18" charset="0"/>
                <a:cs typeface="Times New Roman" pitchFamily="18" charset="0"/>
              </a:rPr>
              <a:t>System.out.println</a:t>
            </a:r>
            <a:r>
              <a:rPr lang="en-US" dirty="0">
                <a:latin typeface="Times New Roman" pitchFamily="18" charset="0"/>
                <a:cs typeface="Times New Roman" pitchFamily="18" charset="0"/>
              </a:rPr>
              <a:t>("5&gt; 9 is " + (5 &gt; 9)); </a:t>
            </a:r>
          </a:p>
          <a:p>
            <a:pPr lvl="1" algn="just">
              <a:lnSpc>
                <a:spcPct val="150000"/>
              </a:lnSpc>
              <a:spcBef>
                <a:spcPts val="0"/>
              </a:spcBef>
              <a:buNone/>
            </a:pPr>
            <a:r>
              <a:rPr lang="en-US" dirty="0">
                <a:latin typeface="Times New Roman" pitchFamily="18" charset="0"/>
                <a:cs typeface="Times New Roman" pitchFamily="18" charset="0"/>
              </a:rPr>
              <a:t>  } </a:t>
            </a:r>
          </a:p>
          <a:p>
            <a:pPr lvl="1" algn="just">
              <a:lnSpc>
                <a:spcPct val="150000"/>
              </a:lnSpc>
              <a:spcBef>
                <a:spcPts val="0"/>
              </a:spcBef>
              <a:buNone/>
            </a:pP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There are </a:t>
            </a:r>
            <a:r>
              <a:rPr lang="en-US" sz="2400" b="1" dirty="0">
                <a:solidFill>
                  <a:srgbClr val="0000FF"/>
                </a:solidFill>
                <a:latin typeface="Times New Roman" pitchFamily="18" charset="0"/>
                <a:cs typeface="Times New Roman" pitchFamily="18" charset="0"/>
              </a:rPr>
              <a:t>three interesting things </a:t>
            </a:r>
            <a:r>
              <a:rPr lang="en-US" sz="2400" dirty="0">
                <a:latin typeface="Times New Roman" pitchFamily="18" charset="0"/>
                <a:cs typeface="Times New Roman" pitchFamily="18" charset="0"/>
              </a:rPr>
              <a:t>to notice about this program.</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First</a:t>
            </a:r>
            <a:r>
              <a:rPr lang="en-US" sz="2400" dirty="0">
                <a:solidFill>
                  <a:srgbClr val="0000FF"/>
                </a:solidFill>
                <a:latin typeface="Times New Roman" pitchFamily="18" charset="0"/>
                <a:cs typeface="Times New Roman" pitchFamily="18" charset="0"/>
              </a:rPr>
              <a:t>,</a:t>
            </a:r>
            <a:r>
              <a:rPr lang="en-US" sz="2400" dirty="0">
                <a:latin typeface="Times New Roman" pitchFamily="18" charset="0"/>
                <a:cs typeface="Times New Roman" pitchFamily="18" charset="0"/>
              </a:rPr>
              <a:t> as you can see, when a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value is output by </a:t>
            </a:r>
            <a:r>
              <a:rPr lang="en-US" sz="2400" dirty="0" err="1">
                <a:latin typeface="Times New Roman" pitchFamily="18" charset="0"/>
                <a:cs typeface="Times New Roman" pitchFamily="18" charset="0"/>
              </a:rPr>
              <a:t>println</a:t>
            </a:r>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true" or "false"</a:t>
            </a:r>
            <a:r>
              <a:rPr lang="en-US" sz="2400" dirty="0">
                <a:latin typeface="Times New Roman" pitchFamily="18" charset="0"/>
                <a:cs typeface="Times New Roman" pitchFamily="18" charset="0"/>
              </a:rPr>
              <a:t> is displayed. </a:t>
            </a:r>
          </a:p>
          <a:p>
            <a:pPr algn="just">
              <a:lnSpc>
                <a:spcPct val="150000"/>
              </a:lnSpc>
              <a:spcBef>
                <a:spcPts val="0"/>
              </a:spcBef>
              <a:buFont typeface="Wingdings" pitchFamily="2" charset="2"/>
              <a:buChar char="§"/>
            </a:pPr>
            <a:r>
              <a:rPr lang="en-US" sz="2400" b="1" dirty="0">
                <a:solidFill>
                  <a:srgbClr val="0000FF"/>
                </a:solidFill>
                <a:latin typeface="Times New Roman" pitchFamily="18" charset="0"/>
                <a:cs typeface="Times New Roman" pitchFamily="18" charset="0"/>
              </a:rPr>
              <a:t>Second</a:t>
            </a:r>
            <a:r>
              <a:rPr lang="en-US" sz="2400" dirty="0">
                <a:latin typeface="Times New Roman" pitchFamily="18" charset="0"/>
                <a:cs typeface="Times New Roman" pitchFamily="18" charset="0"/>
              </a:rPr>
              <a:t>, the value of a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variable is </a:t>
            </a:r>
            <a:r>
              <a:rPr lang="en-US" sz="2400" b="1" dirty="0">
                <a:latin typeface="Times New Roman" pitchFamily="18" charset="0"/>
                <a:cs typeface="Times New Roman" pitchFamily="18" charset="0"/>
              </a:rPr>
              <a:t>sufficient</a:t>
            </a:r>
            <a:r>
              <a:rPr lang="en-US" sz="2400" dirty="0">
                <a:latin typeface="Times New Roman" pitchFamily="18" charset="0"/>
                <a:cs typeface="Times New Roman" pitchFamily="18" charset="0"/>
              </a:rPr>
              <a:t>, by itself, to control the if statement.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There is no need to write an if statement like this:  </a:t>
            </a:r>
            <a:r>
              <a:rPr lang="en-US" sz="2400" dirty="0" smtClean="0">
                <a:latin typeface="Times New Roman" pitchFamily="18" charset="0"/>
                <a:cs typeface="Times New Roman" pitchFamily="18" charset="0"/>
              </a:rPr>
              <a:t>    if(b </a:t>
            </a:r>
            <a:r>
              <a:rPr lang="en-US" sz="2400" dirty="0">
                <a:latin typeface="Times New Roman" pitchFamily="18" charset="0"/>
                <a:cs typeface="Times New Roman" pitchFamily="18" charset="0"/>
              </a:rPr>
              <a:t>= = true) ...      </a:t>
            </a:r>
          </a:p>
          <a:p>
            <a:pPr algn="just">
              <a:lnSpc>
                <a:spcPct val="150000"/>
              </a:lnSpc>
              <a:spcBef>
                <a:spcPts val="0"/>
              </a:spcBef>
              <a:buFont typeface="Wingdings" pitchFamily="2" charset="2"/>
              <a:buChar char="§"/>
            </a:pPr>
            <a:r>
              <a:rPr lang="en-US" sz="2400" b="1" dirty="0">
                <a:solidFill>
                  <a:srgbClr val="0000FF"/>
                </a:solidFill>
                <a:latin typeface="Times New Roman" pitchFamily="18" charset="0"/>
                <a:cs typeface="Times New Roman" pitchFamily="18" charset="0"/>
              </a:rPr>
              <a:t>Third</a:t>
            </a:r>
            <a:r>
              <a:rPr lang="en-US" sz="2400"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the outcome of a </a:t>
            </a:r>
            <a:r>
              <a:rPr lang="en-US" sz="2400" b="1" dirty="0">
                <a:latin typeface="Times New Roman" pitchFamily="18" charset="0"/>
                <a:cs typeface="Times New Roman" pitchFamily="18" charset="0"/>
              </a:rPr>
              <a:t>relational operator</a:t>
            </a:r>
            <a:r>
              <a:rPr lang="en-US" sz="2400" dirty="0">
                <a:latin typeface="Times New Roman" pitchFamily="18" charset="0"/>
                <a:cs typeface="Times New Roman" pitchFamily="18" charset="0"/>
              </a:rPr>
              <a:t>, such as &lt;, is a </a:t>
            </a:r>
            <a:r>
              <a:rPr lang="en-US" sz="2400" b="1" dirty="0" err="1">
                <a:latin typeface="Times New Roman" pitchFamily="18" charset="0"/>
                <a:cs typeface="Times New Roman" pitchFamily="18" charset="0"/>
              </a:rPr>
              <a:t>boolean</a:t>
            </a:r>
            <a:r>
              <a:rPr lang="en-US" sz="2400" b="1" dirty="0">
                <a:latin typeface="Times New Roman" pitchFamily="18" charset="0"/>
                <a:cs typeface="Times New Roman" pitchFamily="18" charset="0"/>
              </a:rPr>
              <a:t> value</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This is why the expression 10 &gt; 9 displays the value "true."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Further, the extra set of parentheses around 10 &gt; 9 is necessary because the + operator has a higher precedence than the &gt;.   </a:t>
            </a:r>
          </a:p>
          <a:p>
            <a:pPr lvl="1"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32</a:t>
            </a:fld>
            <a:endParaRPr lang="en-US"/>
          </a:p>
        </p:txBody>
      </p:sp>
    </p:spTree>
    <p:extLst>
      <p:ext uri="{BB962C8B-B14F-4D97-AF65-F5344CB8AC3E}">
        <p14:creationId xmlns:p14="http://schemas.microsoft.com/office/powerpoint/2010/main" val="2694629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41829"/>
            <a:ext cx="8915400" cy="5787572"/>
          </a:xfrm>
        </p:spPr>
        <p:txBody>
          <a:bodyPr>
            <a:normAutofit/>
          </a:bodyPr>
          <a:lstStyle/>
          <a:p>
            <a:pPr>
              <a:lnSpc>
                <a:spcPct val="150000"/>
              </a:lnSpc>
              <a:spcBef>
                <a:spcPts val="0"/>
              </a:spcBef>
              <a:buFont typeface="Wingdings" pitchFamily="2" charset="2"/>
              <a:buChar char="§"/>
            </a:pPr>
            <a:r>
              <a:rPr lang="en-US" b="1" dirty="0" smtClean="0">
                <a:latin typeface="Times New Roman" pitchFamily="18" charset="0"/>
                <a:cs typeface="Times New Roman" pitchFamily="18" charset="0"/>
              </a:rPr>
              <a:t>Integer Literals</a:t>
            </a:r>
          </a:p>
          <a:p>
            <a:pPr>
              <a:lnSpc>
                <a:spcPct val="150000"/>
              </a:lnSpc>
              <a:spcBef>
                <a:spcPts val="0"/>
              </a:spcBef>
              <a:buFont typeface="Wingdings" pitchFamily="2" charset="2"/>
              <a:buChar char="§"/>
            </a:pPr>
            <a:r>
              <a:rPr lang="en-US" b="1" dirty="0" smtClean="0">
                <a:latin typeface="Times New Roman" pitchFamily="18" charset="0"/>
                <a:cs typeface="Times New Roman" pitchFamily="18" charset="0"/>
              </a:rPr>
              <a:t>Floating-Point Literals</a:t>
            </a:r>
          </a:p>
          <a:p>
            <a:pPr>
              <a:lnSpc>
                <a:spcPct val="150000"/>
              </a:lnSpc>
              <a:spcBef>
                <a:spcPts val="0"/>
              </a:spcBef>
              <a:buFont typeface="Wingdings" pitchFamily="2" charset="2"/>
              <a:buChar char="§"/>
            </a:pPr>
            <a:r>
              <a:rPr lang="en-US" b="1" dirty="0" smtClean="0">
                <a:latin typeface="Times New Roman" pitchFamily="18" charset="0"/>
                <a:cs typeface="Times New Roman" pitchFamily="18" charset="0"/>
              </a:rPr>
              <a:t>Boolean Literals</a:t>
            </a:r>
          </a:p>
          <a:p>
            <a:pPr>
              <a:lnSpc>
                <a:spcPct val="150000"/>
              </a:lnSpc>
              <a:spcBef>
                <a:spcPts val="0"/>
              </a:spcBef>
              <a:buFont typeface="Wingdings" pitchFamily="2" charset="2"/>
              <a:buChar char="§"/>
            </a:pPr>
            <a:r>
              <a:rPr lang="en-US" b="1" dirty="0" smtClean="0">
                <a:latin typeface="Times New Roman" pitchFamily="18" charset="0"/>
                <a:cs typeface="Times New Roman" pitchFamily="18" charset="0"/>
              </a:rPr>
              <a:t>Character Literals  </a:t>
            </a:r>
          </a:p>
          <a:p>
            <a:pPr>
              <a:lnSpc>
                <a:spcPct val="150000"/>
              </a:lnSpc>
              <a:spcBef>
                <a:spcPts val="0"/>
              </a:spcBef>
              <a:buFont typeface="Wingdings" pitchFamily="2" charset="2"/>
              <a:buChar char="§"/>
            </a:pPr>
            <a:r>
              <a:rPr lang="en-US" b="1" dirty="0" smtClean="0">
                <a:latin typeface="Times New Roman" pitchFamily="18" charset="0"/>
                <a:cs typeface="Times New Roman" pitchFamily="18" charset="0"/>
              </a:rPr>
              <a:t>String Literals </a:t>
            </a:r>
          </a:p>
          <a:p>
            <a:pPr>
              <a:lnSpc>
                <a:spcPct val="150000"/>
              </a:lnSpc>
              <a:spcBef>
                <a:spcPts val="0"/>
              </a:spcBef>
              <a:buFont typeface="Wingdings" pitchFamily="2" charset="2"/>
              <a:buChar char="§"/>
            </a:pPr>
            <a:endParaRPr lang="en-US" dirty="0"/>
          </a:p>
        </p:txBody>
      </p:sp>
      <p:sp>
        <p:nvSpPr>
          <p:cNvPr id="4" name="Rectangle 3"/>
          <p:cNvSpPr/>
          <p:nvPr/>
        </p:nvSpPr>
        <p:spPr>
          <a:xfrm rot="18000761">
            <a:off x="3400025" y="2908713"/>
            <a:ext cx="6899196"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READING ASSIGNMENT</a:t>
            </a:r>
          </a:p>
        </p:txBody>
      </p:sp>
      <p:sp>
        <p:nvSpPr>
          <p:cNvPr id="5" name="Slide Number Placeholder 4"/>
          <p:cNvSpPr>
            <a:spLocks noGrp="1"/>
          </p:cNvSpPr>
          <p:nvPr>
            <p:ph type="sldNum" sz="quarter" idx="12"/>
          </p:nvPr>
        </p:nvSpPr>
        <p:spPr/>
        <p:txBody>
          <a:bodyPr/>
          <a:lstStyle/>
          <a:p>
            <a:fld id="{1C7FB0BA-1777-4FB3-A4D9-B80D3147F0B1}" type="slidenum">
              <a:rPr lang="en-US" smtClean="0"/>
              <a:pPr/>
              <a:t>33</a:t>
            </a:fld>
            <a:endParaRPr lang="en-US"/>
          </a:p>
        </p:txBody>
      </p:sp>
    </p:spTree>
    <p:extLst>
      <p:ext uri="{BB962C8B-B14F-4D97-AF65-F5344CB8AC3E}">
        <p14:creationId xmlns:p14="http://schemas.microsoft.com/office/powerpoint/2010/main" val="2667353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981200" y="0"/>
            <a:ext cx="8229600" cy="457200"/>
          </a:xfrm>
        </p:spPr>
        <p:txBody>
          <a:bodyPr>
            <a:normAutofit fontScale="90000"/>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Reading Input from the Console</a:t>
            </a:r>
          </a:p>
        </p:txBody>
      </p:sp>
      <p:sp>
        <p:nvSpPr>
          <p:cNvPr id="58371" name="Content Placeholder 2"/>
          <p:cNvSpPr>
            <a:spLocks noGrp="1"/>
          </p:cNvSpPr>
          <p:nvPr>
            <p:ph idx="1"/>
          </p:nvPr>
        </p:nvSpPr>
        <p:spPr>
          <a:xfrm>
            <a:off x="0" y="304800"/>
            <a:ext cx="12075886" cy="6553200"/>
          </a:xfrm>
        </p:spPr>
        <p:txBody>
          <a:bodyPr>
            <a:normAutofit fontScale="92500" lnSpcReduction="10000"/>
          </a:bodyPr>
          <a:lstStyle/>
          <a:p>
            <a:pPr algn="just">
              <a:lnSpc>
                <a:spcPct val="150000"/>
              </a:lnSpc>
              <a:spcBef>
                <a:spcPts val="0"/>
              </a:spcBef>
              <a:buFont typeface="Wingdings" panose="05000000000000000000" pitchFamily="2" charset="2"/>
              <a:buChar char="§"/>
            </a:pPr>
            <a:r>
              <a:rPr lang="en-US" altLang="en-US" b="1" dirty="0">
                <a:solidFill>
                  <a:srgbClr val="006600"/>
                </a:solidFill>
                <a:latin typeface="Times New Roman" panose="02020603050405020304" pitchFamily="18" charset="0"/>
                <a:cs typeface="Times New Roman" panose="02020603050405020304" pitchFamily="18" charset="0"/>
              </a:rPr>
              <a:t>Reading input </a:t>
            </a:r>
            <a:r>
              <a:rPr lang="en-US" altLang="en-US" dirty="0">
                <a:latin typeface="Times New Roman" panose="02020603050405020304" pitchFamily="18" charset="0"/>
                <a:cs typeface="Times New Roman" panose="02020603050405020304" pitchFamily="18" charset="0"/>
              </a:rPr>
              <a:t>from the </a:t>
            </a:r>
            <a:r>
              <a:rPr lang="en-US" altLang="en-US" b="1" dirty="0">
                <a:solidFill>
                  <a:srgbClr val="0000FF"/>
                </a:solidFill>
                <a:latin typeface="Times New Roman" panose="02020603050405020304" pitchFamily="18" charset="0"/>
                <a:cs typeface="Times New Roman" panose="02020603050405020304" pitchFamily="18" charset="0"/>
              </a:rPr>
              <a:t>console enables the program to accept input from the user</a:t>
            </a:r>
            <a:r>
              <a:rPr lang="en-US" alt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the following java program, the </a:t>
            </a:r>
            <a:r>
              <a:rPr lang="en-US" altLang="en-US" b="1" dirty="0">
                <a:solidFill>
                  <a:srgbClr val="D60093"/>
                </a:solidFill>
                <a:latin typeface="Times New Roman" panose="02020603050405020304" pitchFamily="18" charset="0"/>
                <a:cs typeface="Times New Roman" panose="02020603050405020304" pitchFamily="18" charset="0"/>
              </a:rPr>
              <a:t>radius is fixed in the source code</a:t>
            </a:r>
            <a:r>
              <a:rPr lang="en-US"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To use a </a:t>
            </a:r>
            <a:r>
              <a:rPr lang="en-US" altLang="en-US" b="1" dirty="0">
                <a:latin typeface="Times New Roman" panose="02020603050405020304" pitchFamily="18" charset="0"/>
                <a:cs typeface="Times New Roman" panose="02020603050405020304" pitchFamily="18" charset="0"/>
              </a:rPr>
              <a:t>different radius</a:t>
            </a:r>
            <a:r>
              <a:rPr lang="en-US" altLang="en-US" dirty="0">
                <a:latin typeface="Times New Roman" panose="02020603050405020304" pitchFamily="18" charset="0"/>
                <a:cs typeface="Times New Roman" panose="02020603050405020304" pitchFamily="18" charset="0"/>
              </a:rPr>
              <a:t>, you have to  </a:t>
            </a:r>
            <a:r>
              <a:rPr lang="en-US" altLang="en-US" b="1" dirty="0">
                <a:solidFill>
                  <a:srgbClr val="006600"/>
                </a:solidFill>
                <a:latin typeface="Times New Roman" panose="02020603050405020304" pitchFamily="18" charset="0"/>
                <a:cs typeface="Times New Roman" panose="02020603050405020304" pitchFamily="18" charset="0"/>
              </a:rPr>
              <a:t>modify the source code and recompile</a:t>
            </a:r>
            <a:r>
              <a:rPr lang="en-US" altLang="en-US" dirty="0">
                <a:latin typeface="Times New Roman" panose="02020603050405020304" pitchFamily="18" charset="0"/>
                <a:cs typeface="Times New Roman" panose="02020603050405020304" pitchFamily="18" charset="0"/>
              </a:rPr>
              <a:t> it.</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Obviously, this is </a:t>
            </a:r>
            <a:r>
              <a:rPr lang="en-US" altLang="en-US" b="1" dirty="0">
                <a:latin typeface="Times New Roman" panose="02020603050405020304" pitchFamily="18" charset="0"/>
                <a:cs typeface="Times New Roman" panose="02020603050405020304" pitchFamily="18" charset="0"/>
              </a:rPr>
              <a:t>not convenient</a:t>
            </a:r>
            <a:r>
              <a:rPr lang="en-US" altLang="en-US" dirty="0">
                <a:latin typeface="Times New Roman" panose="02020603050405020304" pitchFamily="18" charset="0"/>
                <a:cs typeface="Times New Roman" panose="02020603050405020304" pitchFamily="18" charset="0"/>
              </a:rPr>
              <a:t>, so instead you can use the </a:t>
            </a:r>
            <a:r>
              <a:rPr lang="en-US" altLang="en-US" b="1" dirty="0">
                <a:solidFill>
                  <a:srgbClr val="0000FF"/>
                </a:solidFill>
                <a:latin typeface="Times New Roman" panose="02020603050405020304" pitchFamily="18" charset="0"/>
                <a:cs typeface="Times New Roman" panose="02020603050405020304" pitchFamily="18" charset="0"/>
              </a:rPr>
              <a:t>Scanner class for console input</a:t>
            </a:r>
            <a:r>
              <a:rPr lang="en-US" alt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itchFamily="2" charset="2"/>
              <a:buChar char="Ø"/>
            </a:pPr>
            <a:r>
              <a:rPr lang="en-US" altLang="en-US" dirty="0">
                <a:latin typeface="Times New Roman" panose="02020603050405020304" pitchFamily="18" charset="0"/>
                <a:cs typeface="Times New Roman" panose="02020603050405020304" pitchFamily="18" charset="0"/>
              </a:rPr>
              <a:t>Java uses </a:t>
            </a:r>
            <a:r>
              <a:rPr lang="en-US" altLang="en-US" b="1" dirty="0" err="1">
                <a:solidFill>
                  <a:srgbClr val="FF0000"/>
                </a:solidFill>
                <a:latin typeface="Times New Roman" panose="02020603050405020304" pitchFamily="18" charset="0"/>
                <a:cs typeface="Times New Roman" panose="02020603050405020304" pitchFamily="18" charset="0"/>
              </a:rPr>
              <a:t>System.out</a:t>
            </a:r>
            <a:r>
              <a:rPr lang="en-US" altLang="en-US" dirty="0">
                <a:latin typeface="Times New Roman" panose="02020603050405020304" pitchFamily="18" charset="0"/>
                <a:cs typeface="Times New Roman" panose="02020603050405020304" pitchFamily="18" charset="0"/>
              </a:rPr>
              <a:t> to refer to the </a:t>
            </a:r>
            <a:r>
              <a:rPr lang="en-US" altLang="en-US" b="1" dirty="0">
                <a:solidFill>
                  <a:srgbClr val="FF0000"/>
                </a:solidFill>
                <a:latin typeface="Times New Roman" panose="02020603050405020304" pitchFamily="18" charset="0"/>
                <a:cs typeface="Times New Roman" panose="02020603050405020304" pitchFamily="18" charset="0"/>
              </a:rPr>
              <a:t>standard output </a:t>
            </a:r>
            <a:r>
              <a:rPr lang="en-US" altLang="en-US" b="1" dirty="0">
                <a:latin typeface="Times New Roman" panose="02020603050405020304" pitchFamily="18" charset="0"/>
                <a:cs typeface="Times New Roman" panose="02020603050405020304" pitchFamily="18" charset="0"/>
              </a:rPr>
              <a:t>device</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FF0000"/>
                </a:solidFill>
                <a:latin typeface="Times New Roman" panose="02020603050405020304" pitchFamily="18" charset="0"/>
                <a:cs typeface="Times New Roman" panose="02020603050405020304" pitchFamily="18" charset="0"/>
              </a:rPr>
              <a:t>System.in</a:t>
            </a:r>
            <a:r>
              <a:rPr lang="en-US" altLang="en-US" dirty="0">
                <a:latin typeface="Times New Roman" panose="02020603050405020304" pitchFamily="18" charset="0"/>
                <a:cs typeface="Times New Roman" panose="02020603050405020304" pitchFamily="18" charset="0"/>
              </a:rPr>
              <a:t> to the </a:t>
            </a:r>
            <a:r>
              <a:rPr lang="en-US" altLang="en-US" b="1" dirty="0">
                <a:solidFill>
                  <a:srgbClr val="0000FF"/>
                </a:solidFill>
                <a:latin typeface="Times New Roman" panose="02020603050405020304" pitchFamily="18" charset="0"/>
                <a:cs typeface="Times New Roman" panose="02020603050405020304" pitchFamily="18" charset="0"/>
              </a:rPr>
              <a:t>standard input </a:t>
            </a:r>
            <a:r>
              <a:rPr lang="en-US" altLang="en-US" b="1" dirty="0">
                <a:latin typeface="Times New Roman" panose="02020603050405020304" pitchFamily="18" charset="0"/>
                <a:cs typeface="Times New Roman" panose="02020603050405020304" pitchFamily="18" charset="0"/>
              </a:rPr>
              <a:t>device</a:t>
            </a:r>
            <a:r>
              <a:rPr lang="en-US"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By default, the </a:t>
            </a:r>
            <a:r>
              <a:rPr lang="en-US" altLang="en-US" b="1" dirty="0">
                <a:solidFill>
                  <a:srgbClr val="D60093"/>
                </a:solidFill>
                <a:latin typeface="Times New Roman" panose="02020603050405020304" pitchFamily="18" charset="0"/>
                <a:cs typeface="Times New Roman" panose="02020603050405020304" pitchFamily="18" charset="0"/>
              </a:rPr>
              <a:t>output device </a:t>
            </a:r>
            <a:r>
              <a:rPr lang="en-US" altLang="en-US" dirty="0">
                <a:latin typeface="Times New Roman" panose="02020603050405020304" pitchFamily="18" charset="0"/>
                <a:cs typeface="Times New Roman" panose="02020603050405020304" pitchFamily="18" charset="0"/>
              </a:rPr>
              <a:t>is the </a:t>
            </a:r>
            <a:r>
              <a:rPr lang="en-US" altLang="en-US" b="1" dirty="0">
                <a:solidFill>
                  <a:srgbClr val="FF0000"/>
                </a:solidFill>
                <a:latin typeface="Times New Roman" panose="02020603050405020304" pitchFamily="18" charset="0"/>
                <a:cs typeface="Times New Roman" panose="02020603050405020304" pitchFamily="18" charset="0"/>
              </a:rPr>
              <a:t>display monitor </a:t>
            </a:r>
            <a:r>
              <a:rPr lang="en-US" altLang="en-US" dirty="0">
                <a:latin typeface="Times New Roman" panose="02020603050405020304" pitchFamily="18" charset="0"/>
                <a:cs typeface="Times New Roman" panose="02020603050405020304" pitchFamily="18" charset="0"/>
              </a:rPr>
              <a:t>and the </a:t>
            </a:r>
            <a:r>
              <a:rPr lang="en-US" altLang="en-US" b="1" dirty="0">
                <a:solidFill>
                  <a:srgbClr val="006600"/>
                </a:solidFill>
                <a:latin typeface="Times New Roman" panose="02020603050405020304" pitchFamily="18" charset="0"/>
                <a:cs typeface="Times New Roman" panose="02020603050405020304" pitchFamily="18" charset="0"/>
              </a:rPr>
              <a:t>input device </a:t>
            </a:r>
            <a:r>
              <a:rPr lang="en-US" altLang="en-US" dirty="0">
                <a:latin typeface="Times New Roman" panose="02020603050405020304" pitchFamily="18" charset="0"/>
                <a:cs typeface="Times New Roman" panose="02020603050405020304" pitchFamily="18" charset="0"/>
              </a:rPr>
              <a:t>is the </a:t>
            </a:r>
            <a:r>
              <a:rPr lang="en-US" altLang="en-US" b="1" dirty="0">
                <a:latin typeface="Times New Roman" panose="02020603050405020304" pitchFamily="18" charset="0"/>
                <a:cs typeface="Times New Roman" panose="02020603050405020304" pitchFamily="18" charset="0"/>
              </a:rPr>
              <a:t>keyboard</a:t>
            </a:r>
            <a:r>
              <a:rPr lang="en-US" alt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To </a:t>
            </a:r>
            <a:r>
              <a:rPr lang="en-US" altLang="en-US" b="1" dirty="0">
                <a:solidFill>
                  <a:srgbClr val="FF0000"/>
                </a:solidFill>
                <a:latin typeface="Times New Roman" panose="02020603050405020304" pitchFamily="18" charset="0"/>
                <a:cs typeface="Times New Roman" panose="02020603050405020304" pitchFamily="18" charset="0"/>
              </a:rPr>
              <a:t>perform console output</a:t>
            </a:r>
            <a:r>
              <a:rPr lang="en-US" altLang="en-US" dirty="0">
                <a:latin typeface="Times New Roman" panose="02020603050405020304" pitchFamily="18" charset="0"/>
                <a:cs typeface="Times New Roman" panose="02020603050405020304" pitchFamily="18" charset="0"/>
              </a:rPr>
              <a:t>, you simply use the </a:t>
            </a:r>
            <a:r>
              <a:rPr lang="en-US" altLang="en-US" b="1" dirty="0" err="1">
                <a:solidFill>
                  <a:srgbClr val="0000FF"/>
                </a:solidFill>
                <a:latin typeface="Times New Roman" panose="02020603050405020304" pitchFamily="18" charset="0"/>
                <a:cs typeface="Times New Roman" panose="02020603050405020304" pitchFamily="18" charset="0"/>
              </a:rPr>
              <a:t>println</a:t>
            </a:r>
            <a:r>
              <a:rPr lang="en-US" altLang="en-US" b="1" dirty="0">
                <a:solidFill>
                  <a:srgbClr val="0000FF"/>
                </a:solidFill>
                <a:latin typeface="Times New Roman" panose="02020603050405020304" pitchFamily="18" charset="0"/>
                <a:cs typeface="Times New Roman" panose="02020603050405020304" pitchFamily="18" charset="0"/>
              </a:rPr>
              <a:t> method</a:t>
            </a:r>
            <a:r>
              <a:rPr lang="en-US" altLang="en-US" dirty="0">
                <a:latin typeface="Times New Roman" panose="02020603050405020304" pitchFamily="18" charset="0"/>
                <a:cs typeface="Times New Roman" panose="02020603050405020304" pitchFamily="18" charset="0"/>
              </a:rPr>
              <a:t> to display a </a:t>
            </a:r>
            <a:r>
              <a:rPr lang="en-US" altLang="en-US" b="1" dirty="0">
                <a:latin typeface="Times New Roman" panose="02020603050405020304" pitchFamily="18" charset="0"/>
                <a:cs typeface="Times New Roman" panose="02020603050405020304" pitchFamily="18" charset="0"/>
              </a:rPr>
              <a:t>primitive value </a:t>
            </a:r>
            <a:r>
              <a:rPr lang="en-US" altLang="en-US" dirty="0">
                <a:latin typeface="Times New Roman" panose="02020603050405020304" pitchFamily="18" charset="0"/>
                <a:cs typeface="Times New Roman" panose="02020603050405020304" pitchFamily="18" charset="0"/>
              </a:rPr>
              <a:t>or a </a:t>
            </a:r>
            <a:r>
              <a:rPr lang="en-US" altLang="en-US" b="1" dirty="0">
                <a:latin typeface="Times New Roman" panose="02020603050405020304" pitchFamily="18" charset="0"/>
                <a:cs typeface="Times New Roman" panose="02020603050405020304" pitchFamily="18" charset="0"/>
              </a:rPr>
              <a:t>string</a:t>
            </a:r>
            <a:r>
              <a:rPr lang="en-US" altLang="en-US" dirty="0">
                <a:latin typeface="Times New Roman" panose="02020603050405020304" pitchFamily="18" charset="0"/>
                <a:cs typeface="Times New Roman" panose="02020603050405020304" pitchFamily="18" charset="0"/>
              </a:rPr>
              <a:t> to the </a:t>
            </a:r>
            <a:r>
              <a:rPr lang="en-US" altLang="en-US" b="1" dirty="0">
                <a:latin typeface="Times New Roman" panose="02020603050405020304" pitchFamily="18" charset="0"/>
                <a:cs typeface="Times New Roman" panose="02020603050405020304" pitchFamily="18" charset="0"/>
              </a:rPr>
              <a:t>console</a:t>
            </a:r>
            <a:r>
              <a:rPr lang="en-US" altLang="en-US" dirty="0">
                <a:latin typeface="Times New Roman" panose="02020603050405020304" pitchFamily="18" charset="0"/>
                <a:cs typeface="Times New Roman" panose="02020603050405020304" pitchFamily="18" charset="0"/>
              </a:rPr>
              <a:t>.</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7385F1-75AB-4E72-9663-C90033174658}" type="slidenum">
              <a:rPr lang="en-US" altLang="en-US">
                <a:solidFill>
                  <a:srgbClr val="898989"/>
                </a:solidFill>
                <a:latin typeface="Calibri" panose="020F0502020204030204" pitchFamily="34" charset="0"/>
              </a:rPr>
              <a:pPr/>
              <a:t>34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384398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Reading Input from the </a:t>
            </a:r>
            <a:r>
              <a:rPr lang="en-US" altLang="en-US" sz="2800" b="1" dirty="0" smtClean="0">
                <a:solidFill>
                  <a:srgbClr val="FF0000"/>
                </a:solidFill>
                <a:latin typeface="Times New Roman" panose="02020603050405020304" pitchFamily="18" charset="0"/>
                <a:cs typeface="Times New Roman" panose="02020603050405020304" pitchFamily="18" charset="0"/>
              </a:rPr>
              <a:t>Console </a:t>
            </a:r>
            <a:r>
              <a:rPr lang="en-US" altLang="en-US" sz="2800" b="1" dirty="0" err="1" smtClean="0">
                <a:solidFill>
                  <a:srgbClr val="FF0000"/>
                </a:solidFill>
                <a:latin typeface="Times New Roman" panose="02020603050405020304" pitchFamily="18" charset="0"/>
                <a:cs typeface="Times New Roman" panose="02020603050405020304" pitchFamily="18" charset="0"/>
              </a:rPr>
              <a:t>contnued</a:t>
            </a:r>
            <a:endParaRPr lang="en-GB" sz="2800" dirty="0"/>
          </a:p>
        </p:txBody>
      </p:sp>
      <p:sp>
        <p:nvSpPr>
          <p:cNvPr id="3" name="Content Placeholder 2"/>
          <p:cNvSpPr>
            <a:spLocks noGrp="1"/>
          </p:cNvSpPr>
          <p:nvPr>
            <p:ph idx="1"/>
          </p:nvPr>
        </p:nvSpPr>
        <p:spPr>
          <a:xfrm>
            <a:off x="-1" y="319314"/>
            <a:ext cx="12090401" cy="6538686"/>
          </a:xfrm>
        </p:spPr>
        <p:txBody>
          <a:bodyPr>
            <a:noAutofit/>
          </a:bodyPr>
          <a:lstStyle/>
          <a:p>
            <a:pPr algn="just">
              <a:lnSpc>
                <a:spcPct val="150000"/>
              </a:lnSpc>
              <a:spcBef>
                <a:spcPts val="0"/>
              </a:spcBef>
              <a:buFont typeface="Wingdings" panose="05000000000000000000" pitchFamily="2" charset="2"/>
              <a:buChar char="§"/>
            </a:pPr>
            <a:r>
              <a:rPr lang="en-US" altLang="en-US" sz="2600" b="1" i="1" dirty="0">
                <a:solidFill>
                  <a:srgbClr val="0000FF"/>
                </a:solidFill>
                <a:latin typeface="Times New Roman" panose="02020603050405020304" pitchFamily="18" charset="0"/>
                <a:cs typeface="Times New Roman" panose="02020603050405020304" pitchFamily="18" charset="0"/>
              </a:rPr>
              <a:t>Console input </a:t>
            </a:r>
            <a:r>
              <a:rPr lang="en-US" altLang="en-US" sz="2600" dirty="0">
                <a:latin typeface="Times New Roman" panose="02020603050405020304" pitchFamily="18" charset="0"/>
                <a:cs typeface="Times New Roman" panose="02020603050405020304" pitchFamily="18" charset="0"/>
              </a:rPr>
              <a:t>is </a:t>
            </a:r>
            <a:r>
              <a:rPr lang="en-US" altLang="en-US" sz="2600" b="1" i="1" dirty="0">
                <a:latin typeface="Times New Roman" panose="02020603050405020304" pitchFamily="18" charset="0"/>
                <a:cs typeface="Times New Roman" panose="02020603050405020304" pitchFamily="18" charset="0"/>
              </a:rPr>
              <a:t>not directly supported </a:t>
            </a:r>
            <a:r>
              <a:rPr lang="en-US" altLang="en-US" sz="2600" dirty="0">
                <a:latin typeface="Times New Roman" panose="02020603050405020304" pitchFamily="18" charset="0"/>
                <a:cs typeface="Times New Roman" panose="02020603050405020304" pitchFamily="18" charset="0"/>
              </a:rPr>
              <a:t>in </a:t>
            </a:r>
            <a:r>
              <a:rPr lang="en-US" altLang="en-US" sz="2600" b="1" i="1" dirty="0">
                <a:latin typeface="Times New Roman" panose="02020603050405020304" pitchFamily="18" charset="0"/>
                <a:cs typeface="Times New Roman" panose="02020603050405020304" pitchFamily="18" charset="0"/>
              </a:rPr>
              <a:t>Java</a:t>
            </a:r>
            <a:r>
              <a:rPr lang="en-US" altLang="en-US" sz="2600" dirty="0">
                <a:latin typeface="Times New Roman" panose="02020603050405020304" pitchFamily="18" charset="0"/>
                <a:cs typeface="Times New Roman" panose="02020603050405020304" pitchFamily="18" charset="0"/>
              </a:rPr>
              <a:t>, but you can use the </a:t>
            </a:r>
            <a:r>
              <a:rPr lang="en-US" altLang="en-US" sz="2600" b="1" i="1" dirty="0">
                <a:solidFill>
                  <a:srgbClr val="D60093"/>
                </a:solidFill>
                <a:latin typeface="Times New Roman" panose="02020603050405020304" pitchFamily="18" charset="0"/>
                <a:cs typeface="Times New Roman" panose="02020603050405020304" pitchFamily="18" charset="0"/>
              </a:rPr>
              <a:t>Scanner class </a:t>
            </a:r>
            <a:r>
              <a:rPr lang="en-US" altLang="en-US" sz="2600" dirty="0">
                <a:latin typeface="Times New Roman" panose="02020603050405020304" pitchFamily="18" charset="0"/>
                <a:cs typeface="Times New Roman" panose="02020603050405020304" pitchFamily="18" charset="0"/>
              </a:rPr>
              <a:t>to create an </a:t>
            </a:r>
            <a:r>
              <a:rPr lang="en-US" altLang="en-US" sz="2600" b="1" i="1" dirty="0">
                <a:latin typeface="Times New Roman" panose="02020603050405020304" pitchFamily="18" charset="0"/>
                <a:cs typeface="Times New Roman" panose="02020603050405020304" pitchFamily="18" charset="0"/>
              </a:rPr>
              <a:t>object</a:t>
            </a:r>
            <a:r>
              <a:rPr lang="en-US" altLang="en-US" sz="2600" dirty="0">
                <a:latin typeface="Times New Roman" panose="02020603050405020304" pitchFamily="18" charset="0"/>
                <a:cs typeface="Times New Roman" panose="02020603050405020304" pitchFamily="18" charset="0"/>
              </a:rPr>
              <a:t> to </a:t>
            </a:r>
            <a:r>
              <a:rPr lang="en-US" altLang="en-US" sz="2600" b="1" i="1" dirty="0">
                <a:solidFill>
                  <a:srgbClr val="FF0000"/>
                </a:solidFill>
                <a:latin typeface="Times New Roman" panose="02020603050405020304" pitchFamily="18" charset="0"/>
                <a:cs typeface="Times New Roman" panose="02020603050405020304" pitchFamily="18" charset="0"/>
              </a:rPr>
              <a:t>read input from System.in</a:t>
            </a:r>
            <a:r>
              <a:rPr lang="en-US" altLang="en-US" sz="2600" dirty="0">
                <a:latin typeface="Times New Roman" panose="02020603050405020304" pitchFamily="18" charset="0"/>
                <a:cs typeface="Times New Roman" panose="02020603050405020304" pitchFamily="18" charset="0"/>
              </a:rPr>
              <a:t>, as follows:</a:t>
            </a:r>
          </a:p>
          <a:p>
            <a:pPr algn="just">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	Scanner input = new Scanner(System.in);</a:t>
            </a:r>
          </a:p>
          <a:p>
            <a:pPr algn="just">
              <a:lnSpc>
                <a:spcPct val="150000"/>
              </a:lnSpc>
              <a:spcBef>
                <a:spcPts val="0"/>
              </a:spcBef>
              <a:buFont typeface="Wingdings" panose="05000000000000000000" pitchFamily="2" charset="2"/>
              <a:buChar char="Ø"/>
            </a:pPr>
            <a:r>
              <a:rPr lang="en-US" sz="2600" b="1" i="1" dirty="0">
                <a:solidFill>
                  <a:srgbClr val="FF0000"/>
                </a:solidFill>
                <a:latin typeface="Times New Roman" panose="02020603050405020304" pitchFamily="18" charset="0"/>
                <a:cs typeface="Times New Roman" panose="02020603050405020304" pitchFamily="18" charset="0"/>
              </a:rPr>
              <a:t>Example</a:t>
            </a:r>
            <a:r>
              <a:rPr lang="en-US" sz="2600" b="1" dirty="0">
                <a:solidFill>
                  <a:srgbClr val="FF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Write java program to read input from the console and to display area of a circle as an output. Suppose the program is used to calculate  area of a circle:</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import </a:t>
            </a:r>
            <a:r>
              <a:rPr lang="en-US" sz="2600" dirty="0" err="1">
                <a:latin typeface="Times New Roman" panose="02020603050405020304" pitchFamily="18" charset="0"/>
                <a:cs typeface="Times New Roman" panose="02020603050405020304" pitchFamily="18" charset="0"/>
              </a:rPr>
              <a:t>java.util.Scanner</a:t>
            </a:r>
            <a:r>
              <a:rPr lang="en-US" sz="2600"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//Scanner is a </a:t>
            </a:r>
            <a:r>
              <a:rPr lang="en-US" sz="2600" b="1" i="1" dirty="0" err="1">
                <a:latin typeface="Times New Roman" panose="02020603050405020304" pitchFamily="18" charset="0"/>
                <a:cs typeface="Times New Roman" panose="02020603050405020304" pitchFamily="18" charset="0"/>
              </a:rPr>
              <a:t>java.util</a:t>
            </a:r>
            <a:r>
              <a:rPr lang="en-US" sz="2600" b="1" i="1" dirty="0">
                <a:latin typeface="Times New Roman" panose="02020603050405020304" pitchFamily="18" charset="0"/>
                <a:cs typeface="Times New Roman" panose="02020603050405020304" pitchFamily="18" charset="0"/>
              </a:rPr>
              <a:t> package</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public class </a:t>
            </a:r>
            <a:r>
              <a:rPr lang="en-US" sz="2600" dirty="0" err="1">
                <a:latin typeface="Times New Roman" panose="02020603050405020304" pitchFamily="18" charset="0"/>
                <a:cs typeface="Times New Roman" panose="02020603050405020304" pitchFamily="18" charset="0"/>
              </a:rPr>
              <a:t>NumScanner</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public static void main(String[] </a:t>
            </a:r>
            <a:r>
              <a:rPr lang="en-US" sz="2600" dirty="0" err="1">
                <a:latin typeface="Times New Roman" panose="02020603050405020304" pitchFamily="18" charset="0"/>
                <a:cs typeface="Times New Roman" panose="02020603050405020304" pitchFamily="18" charset="0"/>
              </a:rPr>
              <a:t>args</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 Create a Scanner object </a:t>
            </a:r>
            <a:endParaRPr lang="en-US" sz="2600" b="1" i="1"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Scanner input = new Scanner(System.in);</a:t>
            </a:r>
          </a:p>
          <a:p>
            <a:pPr marL="0" indent="0" algn="just">
              <a:lnSpc>
                <a:spcPct val="150000"/>
              </a:lnSpc>
              <a:spcBef>
                <a:spcPts val="0"/>
              </a:spcBef>
              <a:buNone/>
            </a:pPr>
            <a:r>
              <a:rPr lang="en-US" sz="2600" b="1" i="1" dirty="0">
                <a:latin typeface="Times New Roman" panose="02020603050405020304" pitchFamily="18" charset="0"/>
                <a:cs typeface="Times New Roman" panose="02020603050405020304" pitchFamily="18" charset="0"/>
              </a:rPr>
              <a:t> // Prompt the user to enter the value of radius</a:t>
            </a:r>
          </a:p>
          <a:p>
            <a:pPr marL="0" indent="0" algn="just">
              <a:lnSpc>
                <a:spcPct val="150000"/>
              </a:lnSpc>
              <a:spcBef>
                <a:spcPts val="0"/>
              </a:spcBef>
              <a:buNone/>
            </a:pPr>
            <a:endParaRPr lang="en-US" sz="2600" b="1" i="1"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a:t>
            </a:r>
            <a:endParaRPr lang="en-GB"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35</a:t>
            </a:fld>
            <a:endParaRPr lang="en-US"/>
          </a:p>
        </p:txBody>
      </p:sp>
    </p:spTree>
    <p:extLst>
      <p:ext uri="{BB962C8B-B14F-4D97-AF65-F5344CB8AC3E}">
        <p14:creationId xmlns:p14="http://schemas.microsoft.com/office/powerpoint/2010/main" val="750947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Reading Input from the </a:t>
            </a:r>
            <a:r>
              <a:rPr lang="en-US" altLang="en-US" sz="2800" b="1" dirty="0" smtClean="0">
                <a:solidFill>
                  <a:srgbClr val="FF0000"/>
                </a:solidFill>
                <a:latin typeface="Times New Roman" panose="02020603050405020304" pitchFamily="18" charset="0"/>
                <a:cs typeface="Times New Roman" panose="02020603050405020304" pitchFamily="18" charset="0"/>
              </a:rPr>
              <a:t>Console </a:t>
            </a:r>
            <a:r>
              <a:rPr lang="en-US" altLang="en-US" sz="2800" b="1" dirty="0" err="1" smtClean="0">
                <a:solidFill>
                  <a:srgbClr val="FF0000"/>
                </a:solidFill>
                <a:latin typeface="Times New Roman" panose="02020603050405020304" pitchFamily="18" charset="0"/>
                <a:cs typeface="Times New Roman" panose="02020603050405020304" pitchFamily="18" charset="0"/>
              </a:rPr>
              <a:t>contnued</a:t>
            </a:r>
            <a:endParaRPr lang="en-GB" sz="2800" dirty="0"/>
          </a:p>
        </p:txBody>
      </p:sp>
      <p:sp>
        <p:nvSpPr>
          <p:cNvPr id="3" name="Content Placeholder 2"/>
          <p:cNvSpPr>
            <a:spLocks noGrp="1"/>
          </p:cNvSpPr>
          <p:nvPr>
            <p:ph idx="1"/>
          </p:nvPr>
        </p:nvSpPr>
        <p:spPr>
          <a:xfrm>
            <a:off x="-1" y="319314"/>
            <a:ext cx="12192001" cy="6538686"/>
          </a:xfrm>
        </p:spPr>
        <p:txBody>
          <a:bodyPr>
            <a:noAutofit/>
          </a:bodyPr>
          <a:lstStyle/>
          <a:p>
            <a:pPr marL="0" indent="0" algn="just">
              <a:lnSpc>
                <a:spcPct val="150000"/>
              </a:lnSpc>
              <a:spcBef>
                <a:spcPts val="0"/>
              </a:spcBef>
              <a:buNone/>
            </a:pPr>
            <a:r>
              <a:rPr lang="en-US" sz="2400" dirty="0" err="1" smtClean="0">
                <a:latin typeface="Times New Roman" panose="02020603050405020304" pitchFamily="18" charset="0"/>
                <a:cs typeface="Times New Roman" panose="02020603050405020304" pitchFamily="18" charset="0"/>
              </a:rPr>
              <a:t>System.out.print</a:t>
            </a:r>
            <a:r>
              <a:rPr lang="en-US" sz="2400" dirty="0">
                <a:latin typeface="Times New Roman" panose="02020603050405020304" pitchFamily="18" charset="0"/>
                <a:cs typeface="Times New Roman" panose="02020603050405020304" pitchFamily="18" charset="0"/>
              </a:rPr>
              <a:t>("Enter any number for radius:");</a:t>
            </a:r>
          </a:p>
          <a:p>
            <a:pPr marL="0" indent="0" algn="just">
              <a:lnSpc>
                <a:spcPct val="150000"/>
              </a:lnSpc>
              <a:spcBef>
                <a:spcPts val="0"/>
              </a:spcBef>
              <a:buNone/>
            </a:pPr>
            <a:r>
              <a:rPr lang="en-US" sz="2400" b="1" i="1" dirty="0">
                <a:latin typeface="Times New Roman" panose="02020603050405020304" pitchFamily="18" charset="0"/>
                <a:cs typeface="Times New Roman" panose="02020603050405020304" pitchFamily="18" charset="0"/>
              </a:rPr>
              <a:t> //Declaration of variables()</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double radius;</a:t>
            </a:r>
          </a:p>
          <a:p>
            <a:pPr marL="0" indent="0" algn="just">
              <a:lnSpc>
                <a:spcPct val="150000"/>
              </a:lnSpc>
              <a:spcBef>
                <a:spcPts val="0"/>
              </a:spcBef>
              <a:buNone/>
            </a:pPr>
            <a:r>
              <a:rPr lang="en-US" sz="2400" b="1" i="1" dirty="0">
                <a:latin typeface="Times New Roman" panose="02020603050405020304" pitchFamily="18" charset="0"/>
                <a:cs typeface="Times New Roman" panose="02020603050405020304" pitchFamily="18" charset="0"/>
              </a:rPr>
              <a:t>//Call </a:t>
            </a:r>
            <a:r>
              <a:rPr lang="en-US" sz="2400" b="1" i="1" dirty="0" err="1">
                <a:latin typeface="Times New Roman" panose="02020603050405020304" pitchFamily="18" charset="0"/>
                <a:cs typeface="Times New Roman" panose="02020603050405020304" pitchFamily="18" charset="0"/>
              </a:rPr>
              <a:t>nextDouble</a:t>
            </a:r>
            <a:r>
              <a:rPr lang="en-US" sz="2400" b="1" i="1" dirty="0">
                <a:latin typeface="Times New Roman" panose="02020603050405020304" pitchFamily="18" charset="0"/>
                <a:cs typeface="Times New Roman" panose="02020603050405020304" pitchFamily="18" charset="0"/>
              </a:rPr>
              <a:t>() to </a:t>
            </a:r>
            <a:r>
              <a:rPr lang="en-US" sz="2400" dirty="0">
                <a:latin typeface="Times New Roman" panose="02020603050405020304" pitchFamily="18" charset="0"/>
                <a:cs typeface="Times New Roman" panose="02020603050405020304" pitchFamily="18" charset="0"/>
              </a:rPr>
              <a:t>read a </a:t>
            </a:r>
            <a:r>
              <a:rPr lang="en-US" sz="2400" b="1" i="1" dirty="0">
                <a:solidFill>
                  <a:srgbClr val="FF0000"/>
                </a:solidFill>
                <a:latin typeface="Times New Roman" panose="02020603050405020304" pitchFamily="18" charset="0"/>
                <a:cs typeface="Times New Roman" panose="02020603050405020304" pitchFamily="18" charset="0"/>
              </a:rPr>
              <a:t>double value from the keyboard</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radius= </a:t>
            </a:r>
            <a:r>
              <a:rPr lang="en-US" sz="2400" dirty="0" err="1">
                <a:latin typeface="Times New Roman" panose="02020603050405020304" pitchFamily="18" charset="0"/>
                <a:cs typeface="Times New Roman" panose="02020603050405020304" pitchFamily="18" charset="0"/>
              </a:rPr>
              <a:t>input.nextDouble</a:t>
            </a:r>
            <a:r>
              <a:rPr lang="en-US"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400" b="1" i="1" dirty="0">
                <a:latin typeface="Times New Roman" panose="02020603050405020304" pitchFamily="18" charset="0"/>
                <a:cs typeface="Times New Roman" panose="02020603050405020304" pitchFamily="18" charset="0"/>
              </a:rPr>
              <a:t>//Declaration of variables</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double area;</a:t>
            </a:r>
          </a:p>
          <a:p>
            <a:pPr marL="0" indent="0" algn="just">
              <a:lnSpc>
                <a:spcPct val="150000"/>
              </a:lnSpc>
              <a:spcBef>
                <a:spcPts val="0"/>
              </a:spcBef>
              <a:buNone/>
            </a:pPr>
            <a:r>
              <a:rPr lang="en-US" sz="2400" b="1" i="1" dirty="0">
                <a:latin typeface="Times New Roman" panose="02020603050405020304" pitchFamily="18" charset="0"/>
                <a:cs typeface="Times New Roman" panose="02020603050405020304" pitchFamily="18" charset="0"/>
              </a:rPr>
              <a:t>// Compute area of a circle</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 area = (radius*radius)* 3.14159;</a:t>
            </a:r>
          </a:p>
          <a:p>
            <a:pPr marL="0" indent="0" algn="just">
              <a:lnSpc>
                <a:spcPct val="150000"/>
              </a:lnSpc>
              <a:spcBef>
                <a:spcPts val="0"/>
              </a:spcBef>
              <a:buNone/>
            </a:pPr>
            <a:r>
              <a:rPr lang="en-US" sz="2400" dirty="0" err="1" smtClean="0">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("Area of a circle="+ area); </a:t>
            </a:r>
          </a:p>
          <a:p>
            <a:pPr marL="0" indent="0" algn="just">
              <a:lnSpc>
                <a:spcPct val="150000"/>
              </a:lnSpc>
              <a:spcBef>
                <a:spcPts val="0"/>
              </a:spcBef>
              <a:buNone/>
            </a:pPr>
            <a:r>
              <a:rPr lang="en-US" sz="24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600" b="1" i="1"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a:t>
            </a:r>
          </a:p>
          <a:p>
            <a:pPr>
              <a:lnSpc>
                <a:spcPct val="150000"/>
              </a:lnSpc>
              <a:spcBef>
                <a:spcPts val="0"/>
              </a:spcBef>
            </a:pPr>
            <a:endParaRPr lang="en-GB"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36</a:t>
            </a:fld>
            <a:endParaRPr lang="en-US"/>
          </a:p>
        </p:txBody>
      </p:sp>
    </p:spTree>
    <p:extLst>
      <p:ext uri="{BB962C8B-B14F-4D97-AF65-F5344CB8AC3E}">
        <p14:creationId xmlns:p14="http://schemas.microsoft.com/office/powerpoint/2010/main" val="20226674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Reading Input from the </a:t>
            </a:r>
            <a:r>
              <a:rPr lang="en-US" altLang="en-US" sz="2800" b="1" dirty="0" smtClean="0">
                <a:solidFill>
                  <a:srgbClr val="FF0000"/>
                </a:solidFill>
                <a:latin typeface="Times New Roman" panose="02020603050405020304" pitchFamily="18" charset="0"/>
                <a:cs typeface="Times New Roman" panose="02020603050405020304" pitchFamily="18" charset="0"/>
              </a:rPr>
              <a:t>Console </a:t>
            </a:r>
            <a:r>
              <a:rPr lang="en-US" altLang="en-US" sz="2800" b="1" dirty="0" err="1" smtClean="0">
                <a:solidFill>
                  <a:srgbClr val="FF0000"/>
                </a:solidFill>
                <a:latin typeface="Times New Roman" panose="02020603050405020304" pitchFamily="18" charset="0"/>
                <a:cs typeface="Times New Roman" panose="02020603050405020304" pitchFamily="18" charset="0"/>
              </a:rPr>
              <a:t>contnued</a:t>
            </a:r>
            <a:endParaRPr lang="en-GB" sz="2800" dirty="0"/>
          </a:p>
        </p:txBody>
      </p:sp>
      <p:sp>
        <p:nvSpPr>
          <p:cNvPr id="3" name="Content Placeholder 2"/>
          <p:cNvSpPr>
            <a:spLocks noGrp="1"/>
          </p:cNvSpPr>
          <p:nvPr>
            <p:ph idx="1"/>
          </p:nvPr>
        </p:nvSpPr>
        <p:spPr>
          <a:xfrm>
            <a:off x="203200" y="319314"/>
            <a:ext cx="11567886" cy="6538686"/>
          </a:xfrm>
        </p:spPr>
        <p:txBody>
          <a:bodyPr>
            <a:noAutofit/>
          </a:bodyPr>
          <a:lstStyle/>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syntax </a:t>
            </a:r>
            <a:r>
              <a:rPr lang="en-US" altLang="en-US" sz="2600" b="1" dirty="0">
                <a:latin typeface="Times New Roman" panose="02020603050405020304" pitchFamily="18" charset="0"/>
                <a:cs typeface="Times New Roman" panose="02020603050405020304" pitchFamily="18" charset="0"/>
              </a:rPr>
              <a:t>new Scanner(System.in) </a:t>
            </a:r>
            <a:r>
              <a:rPr lang="en-US" altLang="en-US" sz="2600" dirty="0">
                <a:latin typeface="Times New Roman" panose="02020603050405020304" pitchFamily="18" charset="0"/>
                <a:cs typeface="Times New Roman" panose="02020603050405020304" pitchFamily="18" charset="0"/>
              </a:rPr>
              <a:t>creates an </a:t>
            </a:r>
            <a:r>
              <a:rPr lang="en-US" altLang="en-US" sz="2600" b="1" dirty="0">
                <a:latin typeface="Times New Roman" panose="02020603050405020304" pitchFamily="18" charset="0"/>
                <a:cs typeface="Times New Roman" panose="02020603050405020304" pitchFamily="18" charset="0"/>
              </a:rPr>
              <a:t>object</a:t>
            </a:r>
            <a:r>
              <a:rPr lang="en-US" altLang="en-US" sz="2600" dirty="0">
                <a:latin typeface="Times New Roman" panose="02020603050405020304" pitchFamily="18" charset="0"/>
                <a:cs typeface="Times New Roman" panose="02020603050405020304" pitchFamily="18" charset="0"/>
              </a:rPr>
              <a:t> of the </a:t>
            </a:r>
            <a:r>
              <a:rPr lang="en-US" altLang="en-US" sz="2600" b="1" dirty="0">
                <a:solidFill>
                  <a:srgbClr val="FF0000"/>
                </a:solidFill>
                <a:latin typeface="Times New Roman" panose="02020603050405020304" pitchFamily="18" charset="0"/>
                <a:cs typeface="Times New Roman" panose="02020603050405020304" pitchFamily="18" charset="0"/>
              </a:rPr>
              <a:t>Scanner</a:t>
            </a:r>
            <a:r>
              <a:rPr lang="en-US" altLang="en-US" sz="2600" dirty="0">
                <a:latin typeface="Times New Roman" panose="02020603050405020304" pitchFamily="18" charset="0"/>
                <a:cs typeface="Times New Roman" panose="02020603050405020304" pitchFamily="18" charset="0"/>
              </a:rPr>
              <a:t> type. </a:t>
            </a:r>
          </a:p>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syntax </a:t>
            </a:r>
            <a:r>
              <a:rPr lang="en-US" altLang="en-US" sz="2600" b="1" dirty="0">
                <a:solidFill>
                  <a:srgbClr val="0000FF"/>
                </a:solidFill>
                <a:latin typeface="Times New Roman" panose="02020603050405020304" pitchFamily="18" charset="0"/>
                <a:cs typeface="Times New Roman" panose="02020603050405020304" pitchFamily="18" charset="0"/>
              </a:rPr>
              <a:t>Scanner input declares </a:t>
            </a:r>
            <a:r>
              <a:rPr lang="en-US" altLang="en-US" sz="2600" dirty="0">
                <a:latin typeface="Times New Roman" panose="02020603050405020304" pitchFamily="18" charset="0"/>
                <a:cs typeface="Times New Roman" panose="02020603050405020304" pitchFamily="18" charset="0"/>
              </a:rPr>
              <a:t>that </a:t>
            </a:r>
            <a:r>
              <a:rPr lang="en-US" altLang="en-US" sz="2600" b="1" dirty="0">
                <a:solidFill>
                  <a:srgbClr val="FF0000"/>
                </a:solidFill>
                <a:latin typeface="Times New Roman" panose="02020603050405020304" pitchFamily="18" charset="0"/>
                <a:cs typeface="Times New Roman" panose="02020603050405020304" pitchFamily="18" charset="0"/>
              </a:rPr>
              <a:t>input</a:t>
            </a:r>
            <a:r>
              <a:rPr lang="en-US" altLang="en-US" sz="2600" dirty="0">
                <a:latin typeface="Times New Roman" panose="02020603050405020304" pitchFamily="18" charset="0"/>
                <a:cs typeface="Times New Roman" panose="02020603050405020304" pitchFamily="18" charset="0"/>
              </a:rPr>
              <a:t> is a </a:t>
            </a:r>
            <a:r>
              <a:rPr lang="en-US" altLang="en-US" sz="2600" b="1" dirty="0">
                <a:solidFill>
                  <a:srgbClr val="FF0000"/>
                </a:solidFill>
                <a:latin typeface="Times New Roman" panose="02020603050405020304" pitchFamily="18" charset="0"/>
                <a:cs typeface="Times New Roman" panose="02020603050405020304" pitchFamily="18" charset="0"/>
              </a:rPr>
              <a:t>variable</a:t>
            </a:r>
            <a:r>
              <a:rPr lang="en-US" altLang="en-US" sz="2600" dirty="0">
                <a:latin typeface="Times New Roman" panose="02020603050405020304" pitchFamily="18" charset="0"/>
                <a:cs typeface="Times New Roman" panose="02020603050405020304" pitchFamily="18" charset="0"/>
              </a:rPr>
              <a:t> whose type is </a:t>
            </a:r>
            <a:r>
              <a:rPr lang="en-US" altLang="en-US" sz="2600" b="1" dirty="0">
                <a:solidFill>
                  <a:srgbClr val="FF0000"/>
                </a:solidFill>
                <a:latin typeface="Times New Roman" panose="02020603050405020304" pitchFamily="18" charset="0"/>
                <a:cs typeface="Times New Roman" panose="02020603050405020304" pitchFamily="18" charset="0"/>
              </a:rPr>
              <a:t>Scanner</a:t>
            </a:r>
            <a:r>
              <a:rPr lang="en-US" alt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whole line  </a:t>
            </a:r>
          </a:p>
          <a:p>
            <a:pPr algn="just">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Scanner input=new Scanner(System.in) creates a </a:t>
            </a:r>
            <a:r>
              <a:rPr lang="en-US" altLang="en-US" sz="2600" b="1" dirty="0">
                <a:solidFill>
                  <a:srgbClr val="FF0000"/>
                </a:solidFill>
                <a:latin typeface="Times New Roman" panose="02020603050405020304" pitchFamily="18" charset="0"/>
                <a:cs typeface="Times New Roman" panose="02020603050405020304" pitchFamily="18" charset="0"/>
              </a:rPr>
              <a:t>Scanner object </a:t>
            </a:r>
            <a:r>
              <a:rPr lang="en-US" altLang="en-US" sz="2600" dirty="0">
                <a:latin typeface="Times New Roman" panose="02020603050405020304" pitchFamily="18" charset="0"/>
                <a:cs typeface="Times New Roman" panose="02020603050405020304" pitchFamily="18" charset="0"/>
              </a:rPr>
              <a:t>and assigns its </a:t>
            </a:r>
            <a:r>
              <a:rPr lang="en-US" altLang="en-US" sz="2600" b="1" dirty="0">
                <a:latin typeface="Times New Roman" panose="02020603050405020304" pitchFamily="18" charset="0"/>
                <a:cs typeface="Times New Roman" panose="02020603050405020304" pitchFamily="18" charset="0"/>
              </a:rPr>
              <a:t>reference</a:t>
            </a:r>
            <a:r>
              <a:rPr lang="en-US" altLang="en-US" sz="2600" dirty="0">
                <a:latin typeface="Times New Roman" panose="02020603050405020304" pitchFamily="18" charset="0"/>
                <a:cs typeface="Times New Roman" panose="02020603050405020304" pitchFamily="18" charset="0"/>
              </a:rPr>
              <a:t> to the variable </a:t>
            </a:r>
            <a:r>
              <a:rPr lang="en-US" altLang="en-US" sz="2600" b="1" dirty="0">
                <a:solidFill>
                  <a:srgbClr val="D60093"/>
                </a:solidFill>
                <a:latin typeface="Times New Roman" panose="02020603050405020304" pitchFamily="18" charset="0"/>
                <a:cs typeface="Times New Roman" panose="02020603050405020304" pitchFamily="18" charset="0"/>
              </a:rPr>
              <a:t>input</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The line </a:t>
            </a:r>
            <a:r>
              <a:rPr lang="en-US" altLang="en-US" sz="2600" b="1" dirty="0" err="1">
                <a:latin typeface="Times New Roman" panose="02020603050405020304" pitchFamily="18" charset="0"/>
                <a:cs typeface="Times New Roman" panose="02020603050405020304" pitchFamily="18" charset="0"/>
              </a:rPr>
              <a:t>System.out.print</a:t>
            </a:r>
            <a:r>
              <a:rPr lang="en-US" altLang="en-US" sz="2600" b="1" dirty="0">
                <a:latin typeface="Times New Roman" panose="02020603050405020304" pitchFamily="18" charset="0"/>
                <a:cs typeface="Times New Roman" panose="02020603050405020304" pitchFamily="18" charset="0"/>
              </a:rPr>
              <a:t>("Enter any number for radius:"); </a:t>
            </a:r>
            <a:r>
              <a:rPr lang="en-US" altLang="en-US" sz="2600" dirty="0">
                <a:latin typeface="Times New Roman" panose="02020603050405020304" pitchFamily="18" charset="0"/>
                <a:cs typeface="Times New Roman" panose="02020603050405020304" pitchFamily="18" charset="0"/>
              </a:rPr>
              <a:t>displays the string "Enter a number for radius: " to the </a:t>
            </a:r>
            <a:r>
              <a:rPr lang="en-US" altLang="en-US" sz="2600" b="1" dirty="0">
                <a:solidFill>
                  <a:srgbClr val="FF0000"/>
                </a:solidFill>
                <a:latin typeface="Times New Roman" panose="02020603050405020304" pitchFamily="18" charset="0"/>
                <a:cs typeface="Times New Roman" panose="02020603050405020304" pitchFamily="18" charset="0"/>
              </a:rPr>
              <a:t>console</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This is known as a </a:t>
            </a:r>
            <a:r>
              <a:rPr lang="en-US" altLang="en-US" sz="2600" b="1" dirty="0">
                <a:latin typeface="Times New Roman" panose="02020603050405020304" pitchFamily="18" charset="0"/>
                <a:cs typeface="Times New Roman" panose="02020603050405020304" pitchFamily="18" charset="0"/>
              </a:rPr>
              <a:t>prompt</a:t>
            </a:r>
            <a:r>
              <a:rPr lang="en-US" altLang="en-US" sz="2600" dirty="0">
                <a:latin typeface="Times New Roman" panose="02020603050405020304" pitchFamily="18" charset="0"/>
                <a:cs typeface="Times New Roman" panose="02020603050405020304" pitchFamily="18" charset="0"/>
              </a:rPr>
              <a:t>, because it </a:t>
            </a:r>
            <a:r>
              <a:rPr lang="en-US" altLang="en-US" sz="2600" b="1" dirty="0">
                <a:latin typeface="Times New Roman" panose="02020603050405020304" pitchFamily="18" charset="0"/>
                <a:cs typeface="Times New Roman" panose="02020603050405020304" pitchFamily="18" charset="0"/>
              </a:rPr>
              <a:t>directs the user to enter an input</a:t>
            </a:r>
            <a:r>
              <a:rPr lang="en-US" alt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An </a:t>
            </a:r>
            <a:r>
              <a:rPr lang="en-US" altLang="en-US" sz="2600" b="1" dirty="0">
                <a:solidFill>
                  <a:srgbClr val="0000FF"/>
                </a:solidFill>
                <a:latin typeface="Times New Roman" panose="02020603050405020304" pitchFamily="18" charset="0"/>
                <a:cs typeface="Times New Roman" panose="02020603050405020304" pitchFamily="18" charset="0"/>
              </a:rPr>
              <a:t>object may invoke its methods</a:t>
            </a:r>
            <a:r>
              <a:rPr lang="en-US" alt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To </a:t>
            </a:r>
            <a:r>
              <a:rPr lang="en-US" altLang="en-US" sz="2600" b="1" dirty="0">
                <a:latin typeface="Times New Roman" panose="02020603050405020304" pitchFamily="18" charset="0"/>
                <a:cs typeface="Times New Roman" panose="02020603050405020304" pitchFamily="18" charset="0"/>
              </a:rPr>
              <a:t>invoke a method on an object</a:t>
            </a:r>
            <a:r>
              <a:rPr lang="en-US" altLang="en-US" sz="2600" dirty="0">
                <a:latin typeface="Times New Roman" panose="02020603050405020304" pitchFamily="18" charset="0"/>
                <a:cs typeface="Times New Roman" panose="02020603050405020304" pitchFamily="18" charset="0"/>
              </a:rPr>
              <a:t> is to ask the </a:t>
            </a:r>
            <a:r>
              <a:rPr lang="en-US" altLang="en-US" sz="2600" b="1" dirty="0">
                <a:latin typeface="Times New Roman" panose="02020603050405020304" pitchFamily="18" charset="0"/>
                <a:cs typeface="Times New Roman" panose="02020603050405020304" pitchFamily="18" charset="0"/>
              </a:rPr>
              <a:t>object</a:t>
            </a:r>
            <a:r>
              <a:rPr lang="en-US" altLang="en-US" sz="2600" dirty="0">
                <a:latin typeface="Times New Roman" panose="02020603050405020304" pitchFamily="18" charset="0"/>
                <a:cs typeface="Times New Roman" panose="02020603050405020304" pitchFamily="18" charset="0"/>
              </a:rPr>
              <a:t> to perform a </a:t>
            </a:r>
            <a:r>
              <a:rPr lang="en-US" altLang="en-US" sz="2600" b="1" dirty="0">
                <a:latin typeface="Times New Roman" panose="02020603050405020304" pitchFamily="18" charset="0"/>
                <a:cs typeface="Times New Roman" panose="02020603050405020304" pitchFamily="18" charset="0"/>
              </a:rPr>
              <a:t>task</a:t>
            </a:r>
            <a:r>
              <a:rPr lang="en-US" altLang="en-US" sz="26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1C1376ED-7D7C-4AB7-9AAC-DFA34513ABCF}" type="slidenum">
              <a:rPr lang="en-US" smtClean="0"/>
              <a:t>37</a:t>
            </a:fld>
            <a:endParaRPr lang="en-US"/>
          </a:p>
        </p:txBody>
      </p:sp>
    </p:spTree>
    <p:extLst>
      <p:ext uri="{BB962C8B-B14F-4D97-AF65-F5344CB8AC3E}">
        <p14:creationId xmlns:p14="http://schemas.microsoft.com/office/powerpoint/2010/main" val="3911144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Reading Input from the </a:t>
            </a:r>
            <a:r>
              <a:rPr lang="en-US" altLang="en-US" sz="2800" b="1" dirty="0" smtClean="0">
                <a:solidFill>
                  <a:srgbClr val="FF0000"/>
                </a:solidFill>
                <a:latin typeface="Times New Roman" panose="02020603050405020304" pitchFamily="18" charset="0"/>
                <a:cs typeface="Times New Roman" panose="02020603050405020304" pitchFamily="18" charset="0"/>
              </a:rPr>
              <a:t>Console </a:t>
            </a:r>
            <a:r>
              <a:rPr lang="en-US" altLang="en-US" sz="2800" b="1" dirty="0" err="1" smtClean="0">
                <a:solidFill>
                  <a:srgbClr val="FF0000"/>
                </a:solidFill>
                <a:latin typeface="Times New Roman" panose="02020603050405020304" pitchFamily="18" charset="0"/>
                <a:cs typeface="Times New Roman" panose="02020603050405020304" pitchFamily="18" charset="0"/>
              </a:rPr>
              <a:t>contnued</a:t>
            </a:r>
            <a:endParaRPr lang="en-GB" sz="2800" dirty="0"/>
          </a:p>
        </p:txBody>
      </p:sp>
      <p:sp>
        <p:nvSpPr>
          <p:cNvPr id="3" name="Content Placeholder 2"/>
          <p:cNvSpPr>
            <a:spLocks noGrp="1"/>
          </p:cNvSpPr>
          <p:nvPr>
            <p:ph idx="1"/>
          </p:nvPr>
        </p:nvSpPr>
        <p:spPr>
          <a:xfrm>
            <a:off x="203199" y="319314"/>
            <a:ext cx="11858171" cy="6538686"/>
          </a:xfrm>
        </p:spPr>
        <p:txBody>
          <a:bodyPr>
            <a:noAutofit/>
          </a:bodyPr>
          <a:lstStyle/>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You can invoke the </a:t>
            </a:r>
            <a:r>
              <a:rPr lang="en-US" altLang="en-US" sz="2600" b="1" dirty="0" err="1">
                <a:solidFill>
                  <a:srgbClr val="0000FF"/>
                </a:solidFill>
                <a:latin typeface="Times New Roman" panose="02020603050405020304" pitchFamily="18" charset="0"/>
                <a:cs typeface="Times New Roman" panose="02020603050405020304" pitchFamily="18" charset="0"/>
              </a:rPr>
              <a:t>nextDouble</a:t>
            </a:r>
            <a:r>
              <a:rPr lang="en-US" altLang="en-US" sz="2600" b="1" dirty="0">
                <a:solidFill>
                  <a:srgbClr val="0000FF"/>
                </a:solidFill>
                <a:latin typeface="Times New Roman" panose="02020603050405020304" pitchFamily="18" charset="0"/>
                <a:cs typeface="Times New Roman" panose="02020603050405020304" pitchFamily="18" charset="0"/>
              </a:rPr>
              <a:t>() method </a:t>
            </a:r>
            <a:r>
              <a:rPr lang="en-US" altLang="en-US" sz="2600" dirty="0">
                <a:latin typeface="Times New Roman" panose="02020603050405020304" pitchFamily="18" charset="0"/>
                <a:cs typeface="Times New Roman" panose="02020603050405020304" pitchFamily="18" charset="0"/>
              </a:rPr>
              <a:t>to </a:t>
            </a:r>
            <a:r>
              <a:rPr lang="en-US" altLang="en-US" sz="2600" b="1" dirty="0">
                <a:latin typeface="Times New Roman" panose="02020603050405020304" pitchFamily="18" charset="0"/>
                <a:cs typeface="Times New Roman" panose="02020603050405020304" pitchFamily="18" charset="0"/>
              </a:rPr>
              <a:t>read</a:t>
            </a:r>
            <a:r>
              <a:rPr lang="en-US" altLang="en-US" sz="2600" dirty="0">
                <a:latin typeface="Times New Roman" panose="02020603050405020304" pitchFamily="18" charset="0"/>
                <a:cs typeface="Times New Roman" panose="02020603050405020304" pitchFamily="18" charset="0"/>
              </a:rPr>
              <a:t> a </a:t>
            </a:r>
            <a:r>
              <a:rPr lang="en-US" altLang="en-US" sz="2600" b="1" dirty="0">
                <a:latin typeface="Times New Roman" panose="02020603050405020304" pitchFamily="18" charset="0"/>
                <a:cs typeface="Times New Roman" panose="02020603050405020304" pitchFamily="18" charset="0"/>
              </a:rPr>
              <a:t>double value </a:t>
            </a:r>
            <a:r>
              <a:rPr lang="en-US" altLang="en-US" sz="2600" dirty="0">
                <a:latin typeface="Times New Roman" panose="02020603050405020304" pitchFamily="18" charset="0"/>
                <a:cs typeface="Times New Roman" panose="02020603050405020304" pitchFamily="18" charset="0"/>
              </a:rPr>
              <a:t>as follows:</a:t>
            </a:r>
          </a:p>
          <a:p>
            <a:pPr algn="just">
              <a:lnSpc>
                <a:spcPct val="150000"/>
              </a:lnSpc>
              <a:spcBef>
                <a:spcPts val="0"/>
              </a:spcBef>
              <a:buNone/>
            </a:pPr>
            <a:r>
              <a:rPr lang="en-US" altLang="en-US" sz="2600" dirty="0">
                <a:latin typeface="Times New Roman" panose="02020603050405020304" pitchFamily="18" charset="0"/>
                <a:cs typeface="Times New Roman" panose="02020603050405020304" pitchFamily="18" charset="0"/>
              </a:rPr>
              <a:t>	double radius = </a:t>
            </a:r>
            <a:r>
              <a:rPr lang="en-US" altLang="en-US" sz="2600" dirty="0" err="1">
                <a:latin typeface="Times New Roman" panose="02020603050405020304" pitchFamily="18" charset="0"/>
                <a:cs typeface="Times New Roman" panose="02020603050405020304" pitchFamily="18" charset="0"/>
              </a:rPr>
              <a:t>input.nextDouble</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This statement reads a </a:t>
            </a:r>
            <a:r>
              <a:rPr lang="en-US" altLang="en-US" sz="2600" b="1" dirty="0">
                <a:solidFill>
                  <a:srgbClr val="FF0000"/>
                </a:solidFill>
                <a:latin typeface="Times New Roman" panose="02020603050405020304" pitchFamily="18" charset="0"/>
                <a:cs typeface="Times New Roman" panose="02020603050405020304" pitchFamily="18" charset="0"/>
              </a:rPr>
              <a:t>number from the keyboard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D60093"/>
                </a:solidFill>
                <a:latin typeface="Times New Roman" panose="02020603050405020304" pitchFamily="18" charset="0"/>
                <a:cs typeface="Times New Roman" panose="02020603050405020304" pitchFamily="18" charset="0"/>
              </a:rPr>
              <a:t>assigns</a:t>
            </a:r>
            <a:r>
              <a:rPr lang="en-US" altLang="en-US" sz="2600" dirty="0">
                <a:latin typeface="Times New Roman" panose="02020603050405020304" pitchFamily="18" charset="0"/>
                <a:cs typeface="Times New Roman" panose="02020603050405020304" pitchFamily="18" charset="0"/>
              </a:rPr>
              <a:t> the </a:t>
            </a:r>
            <a:r>
              <a:rPr lang="en-US" altLang="en-US" sz="2600" b="1" dirty="0">
                <a:latin typeface="Times New Roman" panose="02020603050405020304" pitchFamily="18" charset="0"/>
                <a:cs typeface="Times New Roman" panose="02020603050405020304" pitchFamily="18" charset="0"/>
              </a:rPr>
              <a:t>number</a:t>
            </a:r>
            <a:r>
              <a:rPr lang="en-US" altLang="en-US" sz="2600" dirty="0">
                <a:latin typeface="Times New Roman" panose="02020603050405020304" pitchFamily="18" charset="0"/>
                <a:cs typeface="Times New Roman" panose="02020603050405020304" pitchFamily="18" charset="0"/>
              </a:rPr>
              <a:t> to </a:t>
            </a:r>
            <a:r>
              <a:rPr lang="en-US" altLang="en-US" sz="2600" b="1" dirty="0">
                <a:latin typeface="Times New Roman" panose="02020603050405020304" pitchFamily="18" charset="0"/>
                <a:cs typeface="Times New Roman" panose="02020603050405020304" pitchFamily="18" charset="0"/>
              </a:rPr>
              <a:t>radius</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altLang="en-US" sz="2600" b="1" dirty="0">
                <a:latin typeface="Times New Roman" panose="02020603050405020304" pitchFamily="18" charset="0"/>
                <a:cs typeface="Times New Roman" panose="02020603050405020304" pitchFamily="18" charset="0"/>
              </a:rPr>
              <a:t>Scanner class is in the </a:t>
            </a:r>
            <a:r>
              <a:rPr lang="en-US" altLang="en-US" sz="2600" b="1" dirty="0" err="1">
                <a:latin typeface="Times New Roman" panose="02020603050405020304" pitchFamily="18" charset="0"/>
                <a:cs typeface="Times New Roman" panose="02020603050405020304" pitchFamily="18" charset="0"/>
              </a:rPr>
              <a:t>java.util</a:t>
            </a:r>
            <a:r>
              <a:rPr lang="en-US" altLang="en-US" sz="2600" b="1" dirty="0">
                <a:latin typeface="Times New Roman" panose="02020603050405020304" pitchFamily="18" charset="0"/>
                <a:cs typeface="Times New Roman" panose="02020603050405020304" pitchFamily="18" charset="0"/>
              </a:rPr>
              <a:t> package</a:t>
            </a:r>
            <a:r>
              <a:rPr lang="en-US" alt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It is </a:t>
            </a:r>
            <a:r>
              <a:rPr lang="en-US" altLang="en-US" sz="2600" b="1" dirty="0">
                <a:solidFill>
                  <a:srgbClr val="FF0000"/>
                </a:solidFill>
                <a:latin typeface="Times New Roman" panose="02020603050405020304" pitchFamily="18" charset="0"/>
                <a:cs typeface="Times New Roman" panose="02020603050405020304" pitchFamily="18" charset="0"/>
              </a:rPr>
              <a:t>imported</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0000FF"/>
                </a:solidFill>
                <a:latin typeface="Times New Roman" panose="02020603050405020304" pitchFamily="18" charset="0"/>
                <a:cs typeface="Times New Roman" panose="02020603050405020304" pitchFamily="18" charset="0"/>
              </a:rPr>
              <a:t>placed before class definition</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There are </a:t>
            </a:r>
            <a:r>
              <a:rPr lang="en-US" altLang="en-US" sz="2600" b="1" dirty="0">
                <a:solidFill>
                  <a:srgbClr val="006600"/>
                </a:solidFill>
                <a:latin typeface="Times New Roman" panose="02020603050405020304" pitchFamily="18" charset="0"/>
                <a:cs typeface="Times New Roman" panose="02020603050405020304" pitchFamily="18" charset="0"/>
              </a:rPr>
              <a:t>two types of import statements</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D60093"/>
                </a:solidFill>
                <a:latin typeface="Times New Roman" panose="02020603050405020304" pitchFamily="18" charset="0"/>
                <a:cs typeface="Times New Roman" panose="02020603050405020304" pitchFamily="18" charset="0"/>
              </a:rPr>
              <a:t>specific import</a:t>
            </a:r>
            <a:r>
              <a:rPr lang="en-US" altLang="en-US" sz="2600" b="1"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D60093"/>
                </a:solidFill>
                <a:latin typeface="Times New Roman" panose="02020603050405020304" pitchFamily="18" charset="0"/>
                <a:cs typeface="Times New Roman" panose="02020603050405020304" pitchFamily="18" charset="0"/>
              </a:rPr>
              <a:t>wildcard import</a:t>
            </a:r>
            <a:r>
              <a:rPr lang="en-US" alt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a:t>
            </a:r>
            <a:r>
              <a:rPr lang="en-US" altLang="en-US" sz="2600" b="1" dirty="0">
                <a:solidFill>
                  <a:srgbClr val="0000FF"/>
                </a:solidFill>
                <a:latin typeface="Times New Roman" panose="02020603050405020304" pitchFamily="18" charset="0"/>
                <a:cs typeface="Times New Roman" panose="02020603050405020304" pitchFamily="18" charset="0"/>
              </a:rPr>
              <a:t>specific import </a:t>
            </a:r>
            <a:r>
              <a:rPr lang="en-US" altLang="en-US" sz="2600" dirty="0">
                <a:latin typeface="Times New Roman" panose="02020603050405020304" pitchFamily="18" charset="0"/>
                <a:cs typeface="Times New Roman" panose="02020603050405020304" pitchFamily="18" charset="0"/>
              </a:rPr>
              <a:t>specifies a </a:t>
            </a:r>
            <a:r>
              <a:rPr lang="en-US" altLang="en-US" sz="2600" b="1" dirty="0">
                <a:solidFill>
                  <a:srgbClr val="FF0000"/>
                </a:solidFill>
                <a:latin typeface="Times New Roman" panose="02020603050405020304" pitchFamily="18" charset="0"/>
                <a:cs typeface="Times New Roman" panose="02020603050405020304" pitchFamily="18" charset="0"/>
              </a:rPr>
              <a:t>single class in the import statement</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altLang="en-US" sz="2600" b="1" dirty="0">
                <a:latin typeface="Times New Roman" panose="02020603050405020304" pitchFamily="18" charset="0"/>
                <a:cs typeface="Times New Roman" panose="02020603050405020304" pitchFamily="18" charset="0"/>
              </a:rPr>
              <a:t>For example</a:t>
            </a:r>
            <a:r>
              <a:rPr lang="en-US" altLang="en-US" sz="2600" dirty="0">
                <a:latin typeface="Times New Roman" panose="02020603050405020304" pitchFamily="18" charset="0"/>
                <a:cs typeface="Times New Roman" panose="02020603050405020304" pitchFamily="18" charset="0"/>
              </a:rPr>
              <a:t>, the following statement imports Scanner class from the package </a:t>
            </a:r>
            <a:r>
              <a:rPr lang="en-US" altLang="en-US" sz="2600" dirty="0" err="1">
                <a:latin typeface="Times New Roman" panose="02020603050405020304" pitchFamily="18" charset="0"/>
                <a:cs typeface="Times New Roman" panose="02020603050405020304" pitchFamily="18" charset="0"/>
              </a:rPr>
              <a:t>java.util</a:t>
            </a:r>
            <a:r>
              <a:rPr lang="en-US" altLang="en-US"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altLang="en-US" sz="2600" dirty="0" smtClean="0">
                <a:latin typeface="Times New Roman" panose="02020603050405020304" pitchFamily="18" charset="0"/>
                <a:cs typeface="Times New Roman" panose="02020603050405020304" pitchFamily="18" charset="0"/>
              </a:rPr>
              <a:t>import </a:t>
            </a:r>
            <a:r>
              <a:rPr lang="en-US" altLang="en-US" sz="2600" dirty="0" err="1">
                <a:latin typeface="Times New Roman" panose="02020603050405020304" pitchFamily="18" charset="0"/>
                <a:cs typeface="Times New Roman" panose="02020603050405020304" pitchFamily="18" charset="0"/>
              </a:rPr>
              <a:t>java.util.Scanner</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US" alt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altLang="en-US"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38</a:t>
            </a:fld>
            <a:endParaRPr lang="en-US"/>
          </a:p>
        </p:txBody>
      </p:sp>
    </p:spTree>
    <p:extLst>
      <p:ext uri="{BB962C8B-B14F-4D97-AF65-F5344CB8AC3E}">
        <p14:creationId xmlns:p14="http://schemas.microsoft.com/office/powerpoint/2010/main" val="1205338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Reading Input from the </a:t>
            </a:r>
            <a:r>
              <a:rPr lang="en-US" altLang="en-US" sz="2800" b="1" dirty="0" smtClean="0">
                <a:solidFill>
                  <a:srgbClr val="FF0000"/>
                </a:solidFill>
                <a:latin typeface="Times New Roman" panose="02020603050405020304" pitchFamily="18" charset="0"/>
                <a:cs typeface="Times New Roman" panose="02020603050405020304" pitchFamily="18" charset="0"/>
              </a:rPr>
              <a:t>Console </a:t>
            </a:r>
            <a:r>
              <a:rPr lang="en-US" altLang="en-US" sz="2800" b="1" dirty="0" err="1" smtClean="0">
                <a:solidFill>
                  <a:srgbClr val="FF0000"/>
                </a:solidFill>
                <a:latin typeface="Times New Roman" panose="02020603050405020304" pitchFamily="18" charset="0"/>
                <a:cs typeface="Times New Roman" panose="02020603050405020304" pitchFamily="18" charset="0"/>
              </a:rPr>
              <a:t>contnued</a:t>
            </a:r>
            <a:endParaRPr lang="en-GB" sz="2800" dirty="0"/>
          </a:p>
        </p:txBody>
      </p:sp>
      <p:sp>
        <p:nvSpPr>
          <p:cNvPr id="3" name="Content Placeholder 2"/>
          <p:cNvSpPr>
            <a:spLocks noGrp="1"/>
          </p:cNvSpPr>
          <p:nvPr>
            <p:ph idx="1"/>
          </p:nvPr>
        </p:nvSpPr>
        <p:spPr>
          <a:xfrm>
            <a:off x="0" y="319314"/>
            <a:ext cx="12192000" cy="6538686"/>
          </a:xfrm>
        </p:spPr>
        <p:txBody>
          <a:bodyPr>
            <a:noAutofit/>
          </a:bodyPr>
          <a:lstStyle/>
          <a:p>
            <a:pPr algn="just">
              <a:lnSpc>
                <a:spcPct val="150000"/>
              </a:lnSpc>
              <a:spcBef>
                <a:spcPts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0000FF"/>
                </a:solidFill>
                <a:latin typeface="Times New Roman" panose="02020603050405020304" pitchFamily="18" charset="0"/>
                <a:cs typeface="Times New Roman" panose="02020603050405020304" pitchFamily="18" charset="0"/>
              </a:rPr>
              <a:t>wildcard import </a:t>
            </a:r>
            <a:r>
              <a:rPr lang="en-US" altLang="en-US" sz="2400" b="1" dirty="0">
                <a:latin typeface="Times New Roman" panose="02020603050405020304" pitchFamily="18" charset="0"/>
                <a:cs typeface="Times New Roman" panose="02020603050405020304" pitchFamily="18" charset="0"/>
              </a:rPr>
              <a:t>imports </a:t>
            </a:r>
            <a:r>
              <a:rPr lang="en-US" altLang="en-US" sz="2400" dirty="0">
                <a:latin typeface="Times New Roman" panose="02020603050405020304" pitchFamily="18" charset="0"/>
                <a:cs typeface="Times New Roman" panose="02020603050405020304" pitchFamily="18" charset="0"/>
              </a:rPr>
              <a:t>all the classes in a package by </a:t>
            </a:r>
            <a:r>
              <a:rPr lang="en-US" altLang="en-US" sz="2400" b="1" dirty="0">
                <a:latin typeface="Times New Roman" panose="02020603050405020304" pitchFamily="18" charset="0"/>
                <a:cs typeface="Times New Roman" panose="02020603050405020304" pitchFamily="18" charset="0"/>
              </a:rPr>
              <a:t>using the </a:t>
            </a:r>
            <a:r>
              <a:rPr lang="en-US" altLang="en-US" sz="2400" b="1" dirty="0">
                <a:solidFill>
                  <a:srgbClr val="FF0000"/>
                </a:solidFill>
                <a:latin typeface="Times New Roman" panose="02020603050405020304" pitchFamily="18" charset="0"/>
                <a:cs typeface="Times New Roman" panose="02020603050405020304" pitchFamily="18" charset="0"/>
              </a:rPr>
              <a:t>asterisk</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as the  </a:t>
            </a:r>
            <a:r>
              <a:rPr lang="en-US" altLang="en-US" sz="2400" b="1" dirty="0">
                <a:latin typeface="Times New Roman" panose="02020603050405020304" pitchFamily="18" charset="0"/>
                <a:cs typeface="Times New Roman" panose="02020603050405020304" pitchFamily="18" charset="0"/>
              </a:rPr>
              <a:t>wildcard</a:t>
            </a:r>
            <a:r>
              <a:rPr lang="en-US" altLang="en-US"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altLang="en-US" sz="2400" b="1" dirty="0">
                <a:solidFill>
                  <a:srgbClr val="FF0000"/>
                </a:solidFill>
                <a:latin typeface="Times New Roman" panose="02020603050405020304" pitchFamily="18" charset="0"/>
                <a:cs typeface="Times New Roman" panose="02020603050405020304" pitchFamily="18" charset="0"/>
              </a:rPr>
              <a:t>For example</a:t>
            </a:r>
            <a:r>
              <a:rPr lang="en-US" altLang="en-US" sz="2400" dirty="0">
                <a:latin typeface="Times New Roman" panose="02020603050405020304" pitchFamily="18" charset="0"/>
                <a:cs typeface="Times New Roman" panose="02020603050405020304" pitchFamily="18" charset="0"/>
              </a:rPr>
              <a:t>, the following statement imports </a:t>
            </a:r>
            <a:r>
              <a:rPr lang="en-US" altLang="en-US" sz="2400" b="1" dirty="0">
                <a:latin typeface="Times New Roman" panose="02020603050405020304" pitchFamily="18" charset="0"/>
                <a:cs typeface="Times New Roman" panose="02020603050405020304" pitchFamily="18" charset="0"/>
              </a:rPr>
              <a:t>all</a:t>
            </a:r>
            <a:r>
              <a:rPr lang="en-US" altLang="en-US" sz="2400" dirty="0">
                <a:latin typeface="Times New Roman" panose="02020603050405020304" pitchFamily="18" charset="0"/>
                <a:cs typeface="Times New Roman" panose="02020603050405020304" pitchFamily="18" charset="0"/>
              </a:rPr>
              <a:t> the classes from the </a:t>
            </a:r>
            <a:r>
              <a:rPr lang="en-US" altLang="en-US" sz="2400" b="1" dirty="0">
                <a:latin typeface="Times New Roman" panose="02020603050405020304" pitchFamily="18" charset="0"/>
                <a:cs typeface="Times New Roman" panose="02020603050405020304" pitchFamily="18" charset="0"/>
              </a:rPr>
              <a:t>package  </a:t>
            </a:r>
            <a:r>
              <a:rPr lang="en-US" altLang="en-US" sz="2400" b="1" dirty="0" err="1">
                <a:latin typeface="Times New Roman" panose="02020603050405020304" pitchFamily="18" charset="0"/>
                <a:cs typeface="Times New Roman" panose="02020603050405020304" pitchFamily="18" charset="0"/>
              </a:rPr>
              <a:t>java.util</a:t>
            </a:r>
            <a:r>
              <a:rPr lang="en-US" altLang="en-US"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altLang="en-US" sz="2400" dirty="0">
                <a:latin typeface="Times New Roman" panose="02020603050405020304" pitchFamily="18" charset="0"/>
                <a:cs typeface="Times New Roman" panose="02020603050405020304" pitchFamily="18" charset="0"/>
              </a:rPr>
              <a:t>import </a:t>
            </a:r>
            <a:r>
              <a:rPr lang="en-US" altLang="en-US" sz="2400" dirty="0" err="1">
                <a:latin typeface="Times New Roman" panose="02020603050405020304" pitchFamily="18" charset="0"/>
                <a:cs typeface="Times New Roman" panose="02020603050405020304" pitchFamily="18" charset="0"/>
              </a:rPr>
              <a:t>java.uitl</a:t>
            </a:r>
            <a:r>
              <a:rPr lang="en-US" altLang="en-US"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information for the </a:t>
            </a:r>
            <a:r>
              <a:rPr lang="en-US" altLang="en-US" sz="2400" b="1" dirty="0">
                <a:solidFill>
                  <a:srgbClr val="0000FF"/>
                </a:solidFill>
                <a:latin typeface="Times New Roman" panose="02020603050405020304" pitchFamily="18" charset="0"/>
                <a:cs typeface="Times New Roman" panose="02020603050405020304" pitchFamily="18" charset="0"/>
              </a:rPr>
              <a:t>classes</a:t>
            </a:r>
            <a:r>
              <a:rPr lang="en-US" altLang="en-US" sz="2400" dirty="0">
                <a:latin typeface="Times New Roman" panose="02020603050405020304" pitchFamily="18" charset="0"/>
                <a:cs typeface="Times New Roman" panose="02020603050405020304" pitchFamily="18" charset="0"/>
              </a:rPr>
              <a:t> in an </a:t>
            </a:r>
            <a:r>
              <a:rPr lang="en-US" altLang="en-US" sz="2400" b="1" dirty="0">
                <a:solidFill>
                  <a:srgbClr val="FF0000"/>
                </a:solidFill>
                <a:latin typeface="Times New Roman" panose="02020603050405020304" pitchFamily="18" charset="0"/>
                <a:cs typeface="Times New Roman" panose="02020603050405020304" pitchFamily="18" charset="0"/>
              </a:rPr>
              <a:t>imported package</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not read</a:t>
            </a:r>
            <a:r>
              <a:rPr lang="en-US" altLang="en-US" sz="2400" dirty="0">
                <a:latin typeface="Times New Roman" panose="02020603050405020304" pitchFamily="18" charset="0"/>
                <a:cs typeface="Times New Roman" panose="02020603050405020304" pitchFamily="18" charset="0"/>
              </a:rPr>
              <a:t> in at </a:t>
            </a:r>
            <a:r>
              <a:rPr lang="en-US" altLang="en-US" sz="2400" b="1" dirty="0">
                <a:solidFill>
                  <a:srgbClr val="3366FF"/>
                </a:solidFill>
                <a:latin typeface="Times New Roman" panose="02020603050405020304" pitchFamily="18" charset="0"/>
                <a:cs typeface="Times New Roman" panose="02020603050405020304" pitchFamily="18" charset="0"/>
              </a:rPr>
              <a:t>compile time or runtime </a:t>
            </a:r>
            <a:r>
              <a:rPr lang="en-US" altLang="en-US" sz="2400" dirty="0">
                <a:latin typeface="Times New Roman" panose="02020603050405020304" pitchFamily="18" charset="0"/>
                <a:cs typeface="Times New Roman" panose="02020603050405020304" pitchFamily="18" charset="0"/>
              </a:rPr>
              <a:t>unless the </a:t>
            </a:r>
            <a:r>
              <a:rPr lang="en-US" altLang="en-US" sz="2400" b="1" dirty="0">
                <a:latin typeface="Times New Roman" panose="02020603050405020304" pitchFamily="18" charset="0"/>
                <a:cs typeface="Times New Roman" panose="02020603050405020304" pitchFamily="18" charset="0"/>
              </a:rPr>
              <a:t>class</a:t>
            </a:r>
            <a:r>
              <a:rPr lang="en-US" altLang="en-US" sz="2400" dirty="0">
                <a:latin typeface="Times New Roman" panose="02020603050405020304" pitchFamily="18" charset="0"/>
                <a:cs typeface="Times New Roman" panose="02020603050405020304" pitchFamily="18" charset="0"/>
              </a:rPr>
              <a:t> is used in the </a:t>
            </a:r>
            <a:r>
              <a:rPr lang="en-US" altLang="en-US" sz="2400" b="1" dirty="0">
                <a:latin typeface="Times New Roman" panose="02020603050405020304" pitchFamily="18" charset="0"/>
                <a:cs typeface="Times New Roman" panose="02020603050405020304" pitchFamily="18" charset="0"/>
              </a:rPr>
              <a:t>program</a:t>
            </a:r>
            <a:r>
              <a:rPr lang="en-US" altLang="en-US"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import </a:t>
            </a:r>
            <a:r>
              <a:rPr lang="en-US" altLang="en-US" sz="2400" b="1" dirty="0">
                <a:latin typeface="Times New Roman" panose="02020603050405020304" pitchFamily="18" charset="0"/>
                <a:cs typeface="Times New Roman" panose="02020603050405020304" pitchFamily="18" charset="0"/>
              </a:rPr>
              <a:t>statement simply </a:t>
            </a:r>
            <a:r>
              <a:rPr lang="en-US" altLang="en-US" sz="2400" b="1" dirty="0">
                <a:solidFill>
                  <a:srgbClr val="FF0000"/>
                </a:solidFill>
                <a:latin typeface="Times New Roman" panose="02020603050405020304" pitchFamily="18" charset="0"/>
                <a:cs typeface="Times New Roman" panose="02020603050405020304" pitchFamily="18" charset="0"/>
              </a:rPr>
              <a:t>tells the compiler where to locate the classes</a:t>
            </a:r>
            <a:r>
              <a:rPr lang="en-US" altLang="en-US"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There is </a:t>
            </a:r>
            <a:r>
              <a:rPr lang="en-US" altLang="en-US" sz="2400" b="1" dirty="0">
                <a:latin typeface="Times New Roman" panose="02020603050405020304" pitchFamily="18" charset="0"/>
                <a:cs typeface="Times New Roman" panose="02020603050405020304" pitchFamily="18" charset="0"/>
              </a:rPr>
              <a:t>no performance difference</a:t>
            </a:r>
            <a:r>
              <a:rPr lang="en-US" altLang="en-US" sz="2400" dirty="0">
                <a:latin typeface="Times New Roman" panose="02020603050405020304" pitchFamily="18" charset="0"/>
                <a:cs typeface="Times New Roman" panose="02020603050405020304" pitchFamily="18" charset="0"/>
              </a:rPr>
              <a:t> between a </a:t>
            </a:r>
            <a:r>
              <a:rPr lang="en-US" altLang="en-US" sz="2400" b="1" dirty="0">
                <a:solidFill>
                  <a:srgbClr val="006600"/>
                </a:solidFill>
                <a:latin typeface="Times New Roman" panose="02020603050405020304" pitchFamily="18" charset="0"/>
                <a:cs typeface="Times New Roman" panose="02020603050405020304" pitchFamily="18" charset="0"/>
              </a:rPr>
              <a:t>specific import and a wildcard import declaration</a:t>
            </a:r>
            <a:r>
              <a:rPr lang="en-US" altLang="en-US"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Example 2</a:t>
            </a:r>
            <a:r>
              <a:rPr lang="en-US" altLang="en-US" sz="2400" dirty="0">
                <a:latin typeface="Times New Roman" panose="02020603050405020304" pitchFamily="18" charset="0"/>
                <a:cs typeface="Times New Roman" panose="02020603050405020304" pitchFamily="18" charset="0"/>
              </a:rPr>
              <a:t>:Write Java program to read multiple input of three numbers and display their average:</a:t>
            </a:r>
          </a:p>
        </p:txBody>
      </p:sp>
      <p:sp>
        <p:nvSpPr>
          <p:cNvPr id="4" name="Slide Number Placeholder 3"/>
          <p:cNvSpPr>
            <a:spLocks noGrp="1"/>
          </p:cNvSpPr>
          <p:nvPr>
            <p:ph type="sldNum" sz="quarter" idx="12"/>
          </p:nvPr>
        </p:nvSpPr>
        <p:spPr/>
        <p:txBody>
          <a:bodyPr/>
          <a:lstStyle/>
          <a:p>
            <a:fld id="{1C1376ED-7D7C-4AB7-9AAC-DFA34513ABCF}" type="slidenum">
              <a:rPr lang="en-US" smtClean="0"/>
              <a:t>39</a:t>
            </a:fld>
            <a:endParaRPr lang="en-US"/>
          </a:p>
        </p:txBody>
      </p:sp>
    </p:spTree>
    <p:extLst>
      <p:ext uri="{BB962C8B-B14F-4D97-AF65-F5344CB8AC3E}">
        <p14:creationId xmlns:p14="http://schemas.microsoft.com/office/powerpoint/2010/main" val="281644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9943"/>
          </a:xfrm>
        </p:spPr>
        <p:txBody>
          <a:bodyPr>
            <a:normAutofit fontScale="90000"/>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2.1 </a:t>
            </a:r>
            <a:r>
              <a:rPr lang="en-US" altLang="en-US" sz="2800" b="1" dirty="0">
                <a:solidFill>
                  <a:srgbClr val="FF0000"/>
                </a:solidFill>
                <a:latin typeface="Times New Roman" panose="02020603050405020304" pitchFamily="18" charset="0"/>
                <a:cs typeface="Times New Roman" panose="02020603050405020304" pitchFamily="18" charset="0"/>
              </a:rPr>
              <a:t>Structure of Java </a:t>
            </a:r>
            <a:r>
              <a:rPr lang="en-US" altLang="en-US" sz="2800" b="1" dirty="0" smtClean="0">
                <a:solidFill>
                  <a:srgbClr val="FF0000"/>
                </a:solidFill>
                <a:latin typeface="Times New Roman" panose="02020603050405020304" pitchFamily="18" charset="0"/>
                <a:cs typeface="Times New Roman" panose="02020603050405020304" pitchFamily="18" charset="0"/>
              </a:rPr>
              <a:t>Program continued--</a:t>
            </a:r>
            <a:endParaRPr lang="en-GB" sz="2800" dirty="0"/>
          </a:p>
        </p:txBody>
      </p:sp>
      <p:sp>
        <p:nvSpPr>
          <p:cNvPr id="3" name="Content Placeholder 2"/>
          <p:cNvSpPr>
            <a:spLocks noGrp="1"/>
          </p:cNvSpPr>
          <p:nvPr>
            <p:ph idx="1"/>
          </p:nvPr>
        </p:nvSpPr>
        <p:spPr>
          <a:xfrm>
            <a:off x="-1" y="449942"/>
            <a:ext cx="12046857" cy="6408057"/>
          </a:xfrm>
        </p:spPr>
        <p:txBody>
          <a:bodyPr>
            <a:noAutofit/>
          </a:bodyPr>
          <a:lstStyle/>
          <a:p>
            <a:pPr algn="just">
              <a:lnSpc>
                <a:spcPct val="160000"/>
              </a:lnSpc>
              <a:spcBef>
                <a:spcPts val="0"/>
              </a:spcBef>
              <a:buFont typeface="Wingdings" pitchFamily="2" charset="2"/>
              <a:buChar char="§"/>
              <a:defRPr/>
            </a:pPr>
            <a:r>
              <a:rPr lang="en-US" sz="2700" dirty="0">
                <a:latin typeface="Times New Roman" pitchFamily="18" charset="0"/>
                <a:cs typeface="Times New Roman" pitchFamily="18" charset="0"/>
              </a:rPr>
              <a:t>Welcome is an </a:t>
            </a:r>
            <a:r>
              <a:rPr lang="en-US" sz="2700" b="1" dirty="0">
                <a:solidFill>
                  <a:srgbClr val="0000FF"/>
                </a:solidFill>
                <a:latin typeface="Times New Roman" pitchFamily="18" charset="0"/>
                <a:cs typeface="Times New Roman" pitchFamily="18" charset="0"/>
              </a:rPr>
              <a:t>identifier</a:t>
            </a:r>
            <a:r>
              <a:rPr lang="en-US" sz="2700" dirty="0">
                <a:latin typeface="Times New Roman" pitchFamily="18" charset="0"/>
                <a:cs typeface="Times New Roman" pitchFamily="18" charset="0"/>
              </a:rPr>
              <a:t> that is the </a:t>
            </a:r>
            <a:r>
              <a:rPr lang="en-US" sz="2700" b="1" dirty="0">
                <a:latin typeface="Times New Roman" pitchFamily="18" charset="0"/>
                <a:cs typeface="Times New Roman" pitchFamily="18" charset="0"/>
              </a:rPr>
              <a:t>name of the class</a:t>
            </a:r>
            <a:r>
              <a:rPr lang="en-US" sz="2700" dirty="0">
                <a:latin typeface="Times New Roman" pitchFamily="18" charset="0"/>
                <a:cs typeface="Times New Roman" pitchFamily="18" charset="0"/>
              </a:rPr>
              <a:t>. </a:t>
            </a:r>
          </a:p>
          <a:p>
            <a:pPr algn="just">
              <a:lnSpc>
                <a:spcPct val="160000"/>
              </a:lnSpc>
              <a:spcBef>
                <a:spcPts val="0"/>
              </a:spcBef>
              <a:buFont typeface="Wingdings" pitchFamily="2" charset="2"/>
              <a:buChar char="§"/>
              <a:defRPr/>
            </a:pPr>
            <a:r>
              <a:rPr lang="en-US" sz="2700" dirty="0">
                <a:latin typeface="Times New Roman" pitchFamily="18" charset="0"/>
                <a:cs typeface="Times New Roman" pitchFamily="18" charset="0"/>
              </a:rPr>
              <a:t>The entire </a:t>
            </a:r>
            <a:r>
              <a:rPr lang="en-US" sz="2700" b="1" dirty="0">
                <a:latin typeface="Times New Roman" pitchFamily="18" charset="0"/>
                <a:cs typeface="Times New Roman" pitchFamily="18" charset="0"/>
              </a:rPr>
              <a:t>class definition</a:t>
            </a:r>
            <a:r>
              <a:rPr lang="en-US" sz="2700" dirty="0">
                <a:latin typeface="Times New Roman" pitchFamily="18" charset="0"/>
                <a:cs typeface="Times New Roman" pitchFamily="18" charset="0"/>
              </a:rPr>
              <a:t>, including all of its </a:t>
            </a:r>
            <a:r>
              <a:rPr lang="en-US" sz="2700" b="1" dirty="0">
                <a:latin typeface="Times New Roman" pitchFamily="18" charset="0"/>
                <a:cs typeface="Times New Roman" pitchFamily="18" charset="0"/>
              </a:rPr>
              <a:t>members,</a:t>
            </a:r>
            <a:r>
              <a:rPr lang="en-US" sz="2700" dirty="0">
                <a:latin typeface="Times New Roman" pitchFamily="18" charset="0"/>
                <a:cs typeface="Times New Roman" pitchFamily="18" charset="0"/>
              </a:rPr>
              <a:t> will be between the </a:t>
            </a:r>
            <a:r>
              <a:rPr lang="en-US" sz="2700" b="1" dirty="0">
                <a:solidFill>
                  <a:srgbClr val="0000FF"/>
                </a:solidFill>
                <a:latin typeface="Times New Roman" pitchFamily="18" charset="0"/>
                <a:cs typeface="Times New Roman" pitchFamily="18" charset="0"/>
              </a:rPr>
              <a:t>opening curly brace ({) and the closing curly brace (}). </a:t>
            </a:r>
          </a:p>
          <a:p>
            <a:pPr marL="0" indent="0" algn="just">
              <a:lnSpc>
                <a:spcPct val="160000"/>
              </a:lnSpc>
              <a:spcBef>
                <a:spcPts val="0"/>
              </a:spcBef>
              <a:buNone/>
              <a:defRPr/>
            </a:pPr>
            <a:r>
              <a:rPr lang="en-US" sz="2700" b="1" dirty="0">
                <a:solidFill>
                  <a:srgbClr val="FF0000"/>
                </a:solidFill>
                <a:latin typeface="Times New Roman" pitchFamily="18" charset="0"/>
                <a:cs typeface="Times New Roman" pitchFamily="18" charset="0"/>
              </a:rPr>
              <a:t>2) Main Method</a:t>
            </a:r>
            <a:r>
              <a:rPr lang="en-US" sz="2700" b="1" dirty="0">
                <a:latin typeface="Times New Roman" pitchFamily="18" charset="0"/>
                <a:cs typeface="Times New Roman" pitchFamily="18" charset="0"/>
              </a:rPr>
              <a:t>     </a:t>
            </a:r>
          </a:p>
          <a:p>
            <a:pPr algn="just">
              <a:lnSpc>
                <a:spcPct val="160000"/>
              </a:lnSpc>
              <a:spcBef>
                <a:spcPts val="0"/>
              </a:spcBef>
              <a:buNone/>
              <a:defRPr/>
            </a:pPr>
            <a:r>
              <a:rPr lang="en-US" sz="2700" dirty="0">
                <a:latin typeface="Times New Roman" pitchFamily="18" charset="0"/>
                <a:cs typeface="Times New Roman" pitchFamily="18" charset="0"/>
              </a:rPr>
              <a:t>	</a:t>
            </a:r>
            <a:r>
              <a:rPr lang="en-US" sz="2700" dirty="0">
                <a:solidFill>
                  <a:srgbClr val="0000FF"/>
                </a:solidFill>
                <a:latin typeface="Times New Roman" pitchFamily="18" charset="0"/>
                <a:cs typeface="Times New Roman" pitchFamily="18" charset="0"/>
              </a:rPr>
              <a:t>  </a:t>
            </a:r>
            <a:r>
              <a:rPr lang="en-US" sz="2700" b="1" dirty="0">
                <a:solidFill>
                  <a:srgbClr val="0000FF"/>
                </a:solidFill>
                <a:latin typeface="Times New Roman" pitchFamily="18" charset="0"/>
                <a:cs typeface="Times New Roman" pitchFamily="18" charset="0"/>
              </a:rPr>
              <a:t>public static void main(String </a:t>
            </a:r>
            <a:r>
              <a:rPr lang="en-US" sz="2700" b="1" dirty="0" err="1">
                <a:solidFill>
                  <a:srgbClr val="0000FF"/>
                </a:solidFill>
                <a:latin typeface="Times New Roman" pitchFamily="18" charset="0"/>
                <a:cs typeface="Times New Roman" pitchFamily="18" charset="0"/>
              </a:rPr>
              <a:t>args</a:t>
            </a:r>
            <a:r>
              <a:rPr lang="en-US" sz="2700" b="1" dirty="0">
                <a:solidFill>
                  <a:srgbClr val="0000FF"/>
                </a:solidFill>
                <a:latin typeface="Times New Roman" pitchFamily="18" charset="0"/>
                <a:cs typeface="Times New Roman" pitchFamily="18" charset="0"/>
              </a:rPr>
              <a:t>[]) {     </a:t>
            </a:r>
          </a:p>
          <a:p>
            <a:pPr algn="just">
              <a:lnSpc>
                <a:spcPct val="160000"/>
              </a:lnSpc>
              <a:spcBef>
                <a:spcPts val="0"/>
              </a:spcBef>
              <a:buFont typeface="Wingdings" panose="05000000000000000000" pitchFamily="2" charset="2"/>
              <a:buChar char="§"/>
              <a:defRPr/>
            </a:pPr>
            <a:r>
              <a:rPr lang="en-US" sz="2700" dirty="0">
                <a:latin typeface="Times New Roman" pitchFamily="18" charset="0"/>
                <a:cs typeface="Times New Roman" pitchFamily="18" charset="0"/>
              </a:rPr>
              <a:t>This line begins the </a:t>
            </a:r>
            <a:r>
              <a:rPr lang="en-US" sz="2700" b="1" dirty="0">
                <a:solidFill>
                  <a:srgbClr val="0000FF"/>
                </a:solidFill>
                <a:latin typeface="Times New Roman" pitchFamily="18" charset="0"/>
                <a:cs typeface="Times New Roman" pitchFamily="18" charset="0"/>
              </a:rPr>
              <a:t>main( ) method.</a:t>
            </a:r>
            <a:r>
              <a:rPr lang="en-US" sz="2700" dirty="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pPr algn="just">
              <a:lnSpc>
                <a:spcPct val="160000"/>
              </a:lnSpc>
              <a:spcBef>
                <a:spcPts val="0"/>
              </a:spcBef>
              <a:buFont typeface="Wingdings" panose="05000000000000000000" pitchFamily="2" charset="2"/>
              <a:buChar char="ü"/>
              <a:defRPr/>
            </a:pPr>
            <a:r>
              <a:rPr lang="en-US" sz="2700" dirty="0" smtClean="0">
                <a:latin typeface="Times New Roman" pitchFamily="18" charset="0"/>
                <a:cs typeface="Times New Roman" pitchFamily="18" charset="0"/>
              </a:rPr>
              <a:t>This </a:t>
            </a:r>
            <a:r>
              <a:rPr lang="en-US" sz="2700" dirty="0">
                <a:latin typeface="Times New Roman" pitchFamily="18" charset="0"/>
                <a:cs typeface="Times New Roman" pitchFamily="18" charset="0"/>
              </a:rPr>
              <a:t>is the  </a:t>
            </a:r>
            <a:r>
              <a:rPr lang="en-US" sz="2700" b="1" dirty="0">
                <a:solidFill>
                  <a:srgbClr val="D60093"/>
                </a:solidFill>
                <a:latin typeface="Times New Roman" pitchFamily="18" charset="0"/>
                <a:cs typeface="Times New Roman" pitchFamily="18" charset="0"/>
              </a:rPr>
              <a:t>line at which the program will begin </a:t>
            </a:r>
            <a:r>
              <a:rPr lang="en-US" sz="2700" b="1" dirty="0">
                <a:solidFill>
                  <a:srgbClr val="FF0000"/>
                </a:solidFill>
                <a:latin typeface="Times New Roman" pitchFamily="18" charset="0"/>
                <a:cs typeface="Times New Roman" pitchFamily="18" charset="0"/>
              </a:rPr>
              <a:t>execution</a:t>
            </a:r>
            <a:r>
              <a:rPr lang="en-US" sz="2700" dirty="0">
                <a:latin typeface="Times New Roman" pitchFamily="18" charset="0"/>
                <a:cs typeface="Times New Roman" pitchFamily="18" charset="0"/>
              </a:rPr>
              <a:t>. </a:t>
            </a:r>
          </a:p>
          <a:p>
            <a:pPr algn="just">
              <a:lnSpc>
                <a:spcPct val="160000"/>
              </a:lnSpc>
              <a:spcBef>
                <a:spcPts val="0"/>
              </a:spcBef>
              <a:buFont typeface="Wingdings" pitchFamily="2" charset="2"/>
              <a:buChar char="§"/>
              <a:defRPr/>
            </a:pPr>
            <a:r>
              <a:rPr lang="en-US" sz="2700" dirty="0">
                <a:latin typeface="Times New Roman" pitchFamily="18" charset="0"/>
                <a:cs typeface="Times New Roman" pitchFamily="18" charset="0"/>
              </a:rPr>
              <a:t>All </a:t>
            </a:r>
            <a:r>
              <a:rPr lang="en-US" sz="2700" b="1" dirty="0">
                <a:latin typeface="Times New Roman" pitchFamily="18" charset="0"/>
                <a:cs typeface="Times New Roman" pitchFamily="18" charset="0"/>
              </a:rPr>
              <a:t>Java applications </a:t>
            </a:r>
            <a:r>
              <a:rPr lang="en-US" sz="2700" dirty="0">
                <a:latin typeface="Times New Roman" pitchFamily="18" charset="0"/>
                <a:cs typeface="Times New Roman" pitchFamily="18" charset="0"/>
              </a:rPr>
              <a:t>begin </a:t>
            </a:r>
            <a:r>
              <a:rPr lang="en-US" sz="2700" b="1" dirty="0">
                <a:solidFill>
                  <a:srgbClr val="0000FF"/>
                </a:solidFill>
                <a:latin typeface="Times New Roman" pitchFamily="18" charset="0"/>
                <a:cs typeface="Times New Roman" pitchFamily="18" charset="0"/>
              </a:rPr>
              <a:t>execution by calling main( ) method</a:t>
            </a:r>
            <a:r>
              <a:rPr lang="en-US" sz="2700" b="1" dirty="0">
                <a:latin typeface="Times New Roman" pitchFamily="18" charset="0"/>
                <a:cs typeface="Times New Roman" pitchFamily="18" charset="0"/>
              </a:rPr>
              <a:t>. </a:t>
            </a:r>
            <a:endParaRPr lang="en-US" sz="2700" b="1" dirty="0" smtClean="0">
              <a:latin typeface="Times New Roman" pitchFamily="18" charset="0"/>
              <a:cs typeface="Times New Roman" pitchFamily="18" charset="0"/>
            </a:endParaRPr>
          </a:p>
          <a:p>
            <a:pPr algn="just">
              <a:lnSpc>
                <a:spcPct val="160000"/>
              </a:lnSpc>
              <a:spcBef>
                <a:spcPts val="0"/>
              </a:spcBef>
              <a:buFont typeface="Wingdings" panose="05000000000000000000" pitchFamily="2" charset="2"/>
              <a:buChar char="ü"/>
              <a:defRPr/>
            </a:pPr>
            <a:r>
              <a:rPr lang="en-US" sz="2700" dirty="0" smtClean="0">
                <a:latin typeface="Times New Roman" pitchFamily="18" charset="0"/>
                <a:cs typeface="Times New Roman" pitchFamily="18" charset="0"/>
              </a:rPr>
              <a:t>This </a:t>
            </a:r>
            <a:r>
              <a:rPr lang="en-US" sz="2700" dirty="0">
                <a:latin typeface="Times New Roman" pitchFamily="18" charset="0"/>
                <a:cs typeface="Times New Roman" pitchFamily="18" charset="0"/>
              </a:rPr>
              <a:t>is just like C/C</a:t>
            </a:r>
            <a:r>
              <a:rPr lang="en-US" sz="2700" dirty="0" smtClean="0">
                <a:latin typeface="Times New Roman" pitchFamily="18" charset="0"/>
                <a:cs typeface="Times New Roman" pitchFamily="18" charset="0"/>
              </a:rPr>
              <a:t>++.</a:t>
            </a:r>
          </a:p>
          <a:p>
            <a:pPr marL="0" indent="0" algn="just">
              <a:lnSpc>
                <a:spcPct val="160000"/>
              </a:lnSpc>
              <a:spcBef>
                <a:spcPts val="0"/>
              </a:spcBef>
              <a:buNone/>
              <a:defRPr/>
            </a:pPr>
            <a:endParaRPr lang="en-US" sz="2700" dirty="0" smtClean="0">
              <a:latin typeface="Times New Roman" pitchFamily="18" charset="0"/>
              <a:cs typeface="Times New Roman" pitchFamily="18" charset="0"/>
            </a:endParaRPr>
          </a:p>
          <a:p>
            <a:pPr marL="0" indent="0" algn="just">
              <a:lnSpc>
                <a:spcPct val="160000"/>
              </a:lnSpc>
              <a:spcBef>
                <a:spcPts val="0"/>
              </a:spcBef>
              <a:buNone/>
              <a:defRPr/>
            </a:pPr>
            <a:endParaRPr lang="en-US" sz="2700" dirty="0" smtClean="0">
              <a:latin typeface="Times New Roman" pitchFamily="18" charset="0"/>
              <a:cs typeface="Times New Roman" pitchFamily="18" charset="0"/>
            </a:endParaRPr>
          </a:p>
          <a:p>
            <a:pPr marL="0" indent="0" algn="just">
              <a:lnSpc>
                <a:spcPct val="160000"/>
              </a:lnSpc>
              <a:spcBef>
                <a:spcPts val="0"/>
              </a:spcBef>
              <a:buNone/>
              <a:defRPr/>
            </a:pPr>
            <a:endParaRPr lang="en-US" sz="2700" dirty="0" smtClean="0">
              <a:latin typeface="Times New Roman" pitchFamily="18" charset="0"/>
              <a:cs typeface="Times New Roman" pitchFamily="18" charset="0"/>
            </a:endParaRPr>
          </a:p>
          <a:p>
            <a:pPr marL="0" indent="0" algn="just">
              <a:lnSpc>
                <a:spcPct val="160000"/>
              </a:lnSpc>
              <a:spcBef>
                <a:spcPts val="0"/>
              </a:spcBef>
              <a:buNone/>
              <a:defRPr/>
            </a:pPr>
            <a:endParaRPr lang="en-US" sz="2700" b="1" dirty="0" smtClean="0">
              <a:solidFill>
                <a:srgbClr val="0000FF"/>
              </a:solidFill>
              <a:latin typeface="Times New Roman" pitchFamily="18" charset="0"/>
              <a:cs typeface="Times New Roman" pitchFamily="18" charset="0"/>
            </a:endParaRPr>
          </a:p>
          <a:p>
            <a:pPr>
              <a:lnSpc>
                <a:spcPct val="160000"/>
              </a:lnSpc>
            </a:pPr>
            <a:endParaRPr lang="en-GB" sz="2700" dirty="0"/>
          </a:p>
        </p:txBody>
      </p:sp>
      <p:sp>
        <p:nvSpPr>
          <p:cNvPr id="4" name="Slide Number Placeholder 3"/>
          <p:cNvSpPr>
            <a:spLocks noGrp="1"/>
          </p:cNvSpPr>
          <p:nvPr>
            <p:ph type="sldNum" sz="quarter" idx="12"/>
          </p:nvPr>
        </p:nvSpPr>
        <p:spPr/>
        <p:txBody>
          <a:bodyPr/>
          <a:lstStyle/>
          <a:p>
            <a:fld id="{1C1376ED-7D7C-4AB7-9AAC-DFA34513ABCF}" type="slidenum">
              <a:rPr lang="en-US" smtClean="0"/>
              <a:t>4</a:t>
            </a:fld>
            <a:endParaRPr lang="en-US"/>
          </a:p>
        </p:txBody>
      </p:sp>
    </p:spTree>
    <p:extLst>
      <p:ext uri="{BB962C8B-B14F-4D97-AF65-F5344CB8AC3E}">
        <p14:creationId xmlns:p14="http://schemas.microsoft.com/office/powerpoint/2010/main" val="1139002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Reading Input from the </a:t>
            </a:r>
            <a:r>
              <a:rPr lang="en-US" altLang="en-US" sz="2800" b="1" dirty="0" smtClean="0">
                <a:solidFill>
                  <a:srgbClr val="FF0000"/>
                </a:solidFill>
                <a:latin typeface="Times New Roman" panose="02020603050405020304" pitchFamily="18" charset="0"/>
                <a:cs typeface="Times New Roman" panose="02020603050405020304" pitchFamily="18" charset="0"/>
              </a:rPr>
              <a:t>Console </a:t>
            </a:r>
            <a:r>
              <a:rPr lang="en-US" altLang="en-US" sz="2800" b="1" dirty="0" err="1" smtClean="0">
                <a:solidFill>
                  <a:srgbClr val="FF0000"/>
                </a:solidFill>
                <a:latin typeface="Times New Roman" panose="02020603050405020304" pitchFamily="18" charset="0"/>
                <a:cs typeface="Times New Roman" panose="02020603050405020304" pitchFamily="18" charset="0"/>
              </a:rPr>
              <a:t>contnued</a:t>
            </a:r>
            <a:endParaRPr lang="en-GB" sz="2800" dirty="0"/>
          </a:p>
        </p:txBody>
      </p:sp>
      <p:sp>
        <p:nvSpPr>
          <p:cNvPr id="3" name="Content Placeholder 2"/>
          <p:cNvSpPr>
            <a:spLocks noGrp="1"/>
          </p:cNvSpPr>
          <p:nvPr>
            <p:ph idx="1"/>
          </p:nvPr>
        </p:nvSpPr>
        <p:spPr>
          <a:xfrm>
            <a:off x="0" y="319314"/>
            <a:ext cx="12192000" cy="6538686"/>
          </a:xfrm>
        </p:spPr>
        <p:txBody>
          <a:bodyPr>
            <a:noAutofit/>
          </a:bodyPr>
          <a:lstStyle/>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 Import Scanner class from the </a:t>
            </a:r>
            <a:r>
              <a:rPr lang="en-US" sz="2600" b="1" dirty="0" err="1">
                <a:latin typeface="Times New Roman" panose="02020603050405020304" pitchFamily="18" charset="0"/>
                <a:cs typeface="Times New Roman" panose="02020603050405020304" pitchFamily="18" charset="0"/>
              </a:rPr>
              <a:t>java.util</a:t>
            </a:r>
            <a:r>
              <a:rPr lang="en-US" sz="2600" b="1" dirty="0">
                <a:latin typeface="Times New Roman" panose="02020603050405020304" pitchFamily="18" charset="0"/>
                <a:cs typeface="Times New Roman" panose="02020603050405020304" pitchFamily="18" charset="0"/>
              </a:rPr>
              <a:t> package</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import </a:t>
            </a:r>
            <a:r>
              <a:rPr lang="en-US" sz="2600" dirty="0" err="1">
                <a:latin typeface="Times New Roman" panose="02020603050405020304" pitchFamily="18" charset="0"/>
                <a:cs typeface="Times New Roman" panose="02020603050405020304" pitchFamily="18" charset="0"/>
              </a:rPr>
              <a:t>java.util.Scanner</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public class </a:t>
            </a:r>
            <a:r>
              <a:rPr lang="en-US" sz="2600" dirty="0" err="1">
                <a:latin typeface="Times New Roman" panose="02020603050405020304" pitchFamily="18" charset="0"/>
                <a:cs typeface="Times New Roman" panose="02020603050405020304" pitchFamily="18" charset="0"/>
              </a:rPr>
              <a:t>ComputeAverage</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public static void main(String[] </a:t>
            </a:r>
            <a:r>
              <a:rPr lang="en-US" sz="2600" dirty="0" err="1">
                <a:latin typeface="Times New Roman" panose="02020603050405020304" pitchFamily="18" charset="0"/>
                <a:cs typeface="Times New Roman" panose="02020603050405020304" pitchFamily="18" charset="0"/>
              </a:rPr>
              <a:t>args</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 // Create a Scanner object</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Scanner input = new Scanner(System.in);</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//Prompt the user to enter the values of three numbers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System.out.print</a:t>
            </a:r>
            <a:r>
              <a:rPr lang="en-US" sz="2600" dirty="0">
                <a:latin typeface="Times New Roman" panose="02020603050405020304" pitchFamily="18" charset="0"/>
                <a:cs typeface="Times New Roman" panose="02020603050405020304" pitchFamily="18" charset="0"/>
              </a:rPr>
              <a:t>("Enter three numbers: ");</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//Read the values of three Numbers and assign the values </a:t>
            </a:r>
            <a:r>
              <a:rPr lang="en-US" sz="2600" b="1" dirty="0" smtClean="0">
                <a:latin typeface="Times New Roman" panose="02020603050405020304" pitchFamily="18" charset="0"/>
                <a:cs typeface="Times New Roman" panose="02020603050405020304" pitchFamily="18" charset="0"/>
              </a:rPr>
              <a:t>to </a:t>
            </a:r>
            <a:r>
              <a:rPr lang="en-US" sz="2600" b="1" dirty="0">
                <a:latin typeface="Times New Roman" panose="02020603050405020304" pitchFamily="18" charset="0"/>
                <a:cs typeface="Times New Roman" panose="02020603050405020304" pitchFamily="18" charset="0"/>
              </a:rPr>
              <a:t>its separate variables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double number1 = </a:t>
            </a:r>
            <a:r>
              <a:rPr lang="en-US" sz="2600" dirty="0" err="1">
                <a:latin typeface="Times New Roman" panose="02020603050405020304" pitchFamily="18" charset="0"/>
                <a:cs typeface="Times New Roman" panose="02020603050405020304" pitchFamily="18" charset="0"/>
              </a:rPr>
              <a:t>input.nextDouble</a:t>
            </a:r>
            <a:r>
              <a:rPr lang="en-US"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double number2 = </a:t>
            </a:r>
            <a:r>
              <a:rPr lang="en-US" sz="2600" dirty="0" err="1">
                <a:latin typeface="Times New Roman" panose="02020603050405020304" pitchFamily="18" charset="0"/>
                <a:cs typeface="Times New Roman" panose="02020603050405020304" pitchFamily="18" charset="0"/>
              </a:rPr>
              <a:t>input.nextDouble</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40</a:t>
            </a:fld>
            <a:endParaRPr lang="en-US"/>
          </a:p>
        </p:txBody>
      </p:sp>
    </p:spTree>
    <p:extLst>
      <p:ext uri="{BB962C8B-B14F-4D97-AF65-F5344CB8AC3E}">
        <p14:creationId xmlns:p14="http://schemas.microsoft.com/office/powerpoint/2010/main" val="18933006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Reading Input from the </a:t>
            </a:r>
            <a:r>
              <a:rPr lang="en-US" altLang="en-US" sz="2800" b="1" dirty="0" smtClean="0">
                <a:solidFill>
                  <a:srgbClr val="FF0000"/>
                </a:solidFill>
                <a:latin typeface="Times New Roman" panose="02020603050405020304" pitchFamily="18" charset="0"/>
                <a:cs typeface="Times New Roman" panose="02020603050405020304" pitchFamily="18" charset="0"/>
              </a:rPr>
              <a:t>Console </a:t>
            </a:r>
            <a:r>
              <a:rPr lang="en-US" altLang="en-US" sz="2800" b="1" dirty="0" err="1" smtClean="0">
                <a:solidFill>
                  <a:srgbClr val="FF0000"/>
                </a:solidFill>
                <a:latin typeface="Times New Roman" panose="02020603050405020304" pitchFamily="18" charset="0"/>
                <a:cs typeface="Times New Roman" panose="02020603050405020304" pitchFamily="18" charset="0"/>
              </a:rPr>
              <a:t>contnued</a:t>
            </a:r>
            <a:endParaRPr lang="en-GB" sz="2800" dirty="0"/>
          </a:p>
        </p:txBody>
      </p:sp>
      <p:sp>
        <p:nvSpPr>
          <p:cNvPr id="3" name="Content Placeholder 2"/>
          <p:cNvSpPr>
            <a:spLocks noGrp="1"/>
          </p:cNvSpPr>
          <p:nvPr>
            <p:ph idx="1"/>
          </p:nvPr>
        </p:nvSpPr>
        <p:spPr>
          <a:xfrm>
            <a:off x="0" y="319314"/>
            <a:ext cx="12192000" cy="6538686"/>
          </a:xfrm>
        </p:spPr>
        <p:txBody>
          <a:bodyPr>
            <a:noAutofit/>
          </a:bodyPr>
          <a:lstStyle/>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double number3 = </a:t>
            </a:r>
            <a:r>
              <a:rPr lang="en-US" sz="2600" dirty="0" err="1">
                <a:latin typeface="Times New Roman" panose="02020603050405020304" pitchFamily="18" charset="0"/>
                <a:cs typeface="Times New Roman" panose="02020603050405020304" pitchFamily="18" charset="0"/>
              </a:rPr>
              <a:t>input.nextDouble</a:t>
            </a:r>
            <a:r>
              <a:rPr lang="en-US"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 Compute average of three numbers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double average; </a:t>
            </a:r>
          </a:p>
          <a:p>
            <a:pPr marL="0" indent="0" algn="just">
              <a:lnSpc>
                <a:spcPct val="150000"/>
              </a:lnSpc>
              <a:spcBef>
                <a:spcPts val="0"/>
              </a:spcBef>
              <a:buNone/>
            </a:pPr>
            <a:r>
              <a:rPr lang="en-US" sz="2600" dirty="0" smtClean="0">
                <a:latin typeface="Times New Roman" panose="02020603050405020304" pitchFamily="18" charset="0"/>
                <a:cs typeface="Times New Roman" panose="02020603050405020304" pitchFamily="18" charset="0"/>
              </a:rPr>
              <a:t>average</a:t>
            </a:r>
            <a:r>
              <a:rPr lang="en-US" sz="2600" dirty="0">
                <a:latin typeface="Times New Roman" panose="02020603050405020304" pitchFamily="18" charset="0"/>
                <a:cs typeface="Times New Roman" panose="02020603050405020304" pitchFamily="18" charset="0"/>
              </a:rPr>
              <a:t>=(number1 + number2 + number3) / 3;</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 Display  the results</a:t>
            </a:r>
          </a:p>
          <a:p>
            <a:pPr marL="0" indent="0" algn="just">
              <a:lnSpc>
                <a:spcPct val="150000"/>
              </a:lnSpc>
              <a:spcBef>
                <a:spcPts val="0"/>
              </a:spcBef>
              <a:buNone/>
            </a:pPr>
            <a:r>
              <a:rPr lang="en-US" sz="2600" dirty="0" err="1">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("Average of three Numbers=" + average);</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a:t>
            </a:r>
          </a:p>
          <a:p>
            <a:pPr marL="0" indent="0">
              <a:lnSpc>
                <a:spcPct val="150000"/>
              </a:lnSpc>
              <a:buNone/>
            </a:pPr>
            <a:endParaRPr lang="en-US" sz="2600" dirty="0"/>
          </a:p>
        </p:txBody>
      </p:sp>
      <p:sp>
        <p:nvSpPr>
          <p:cNvPr id="4" name="Slide Number Placeholder 3"/>
          <p:cNvSpPr>
            <a:spLocks noGrp="1"/>
          </p:cNvSpPr>
          <p:nvPr>
            <p:ph type="sldNum" sz="quarter" idx="12"/>
          </p:nvPr>
        </p:nvSpPr>
        <p:spPr/>
        <p:txBody>
          <a:bodyPr/>
          <a:lstStyle/>
          <a:p>
            <a:fld id="{1C1376ED-7D7C-4AB7-9AAC-DFA34513ABCF}" type="slidenum">
              <a:rPr lang="en-US" smtClean="0"/>
              <a:t>41</a:t>
            </a:fld>
            <a:endParaRPr lang="en-US"/>
          </a:p>
        </p:txBody>
      </p:sp>
    </p:spTree>
    <p:extLst>
      <p:ext uri="{BB962C8B-B14F-4D97-AF65-F5344CB8AC3E}">
        <p14:creationId xmlns:p14="http://schemas.microsoft.com/office/powerpoint/2010/main" val="502160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686800" cy="457200"/>
          </a:xfrm>
        </p:spPr>
        <p:txBody>
          <a:bodyPr>
            <a:no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Methods for Scanner Objects</a:t>
            </a:r>
          </a:p>
        </p:txBody>
      </p:sp>
      <p:sp>
        <p:nvSpPr>
          <p:cNvPr id="3" name="Content Placeholder 2"/>
          <p:cNvSpPr>
            <a:spLocks noGrp="1"/>
          </p:cNvSpPr>
          <p:nvPr>
            <p:ph idx="1"/>
          </p:nvPr>
        </p:nvSpPr>
        <p:spPr>
          <a:xfrm>
            <a:off x="145143" y="457201"/>
            <a:ext cx="12046857" cy="6264275"/>
          </a:xfrm>
        </p:spPr>
        <p:txBody>
          <a:bodyPr>
            <a:normAutofit/>
          </a:bodyPr>
          <a:lstStyle/>
          <a:p>
            <a:pPr algn="just">
              <a:lnSpc>
                <a:spcPct val="150000"/>
              </a:lnSpc>
              <a:spcBef>
                <a:spcPts val="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You know how to use the </a:t>
            </a:r>
            <a:r>
              <a:rPr lang="en-US" sz="2600" b="1" dirty="0" err="1">
                <a:solidFill>
                  <a:srgbClr val="0000FF"/>
                </a:solidFill>
                <a:latin typeface="Times New Roman" panose="02020603050405020304" pitchFamily="18" charset="0"/>
                <a:cs typeface="Times New Roman" panose="02020603050405020304" pitchFamily="18" charset="0"/>
              </a:rPr>
              <a:t>nextDouble</a:t>
            </a:r>
            <a:r>
              <a:rPr lang="en-US" sz="2600" b="1" dirty="0">
                <a:solidFill>
                  <a:srgbClr val="0000FF"/>
                </a:solidFill>
                <a:latin typeface="Times New Roman" panose="02020603050405020304" pitchFamily="18" charset="0"/>
                <a:cs typeface="Times New Roman" panose="02020603050405020304" pitchFamily="18" charset="0"/>
              </a:rPr>
              <a:t>() method </a:t>
            </a:r>
            <a:r>
              <a:rPr lang="en-US" sz="2600" dirty="0">
                <a:latin typeface="Times New Roman" panose="02020603050405020304" pitchFamily="18" charset="0"/>
                <a:cs typeface="Times New Roman" panose="02020603050405020304" pitchFamily="18" charset="0"/>
              </a:rPr>
              <a:t>in the </a:t>
            </a:r>
            <a:r>
              <a:rPr lang="en-US" sz="2600" b="1" dirty="0">
                <a:latin typeface="Times New Roman" panose="02020603050405020304" pitchFamily="18" charset="0"/>
                <a:cs typeface="Times New Roman" panose="02020603050405020304" pitchFamily="18" charset="0"/>
              </a:rPr>
              <a:t>Scanner class </a:t>
            </a:r>
            <a:r>
              <a:rPr lang="en-US" sz="2600" dirty="0">
                <a:latin typeface="Times New Roman" panose="02020603050405020304" pitchFamily="18" charset="0"/>
                <a:cs typeface="Times New Roman" panose="02020603050405020304" pitchFamily="18" charset="0"/>
              </a:rPr>
              <a:t>to read a </a:t>
            </a:r>
            <a:r>
              <a:rPr lang="en-US" sz="2600" b="1" dirty="0" smtClean="0">
                <a:solidFill>
                  <a:srgbClr val="FF0000"/>
                </a:solidFill>
                <a:latin typeface="Times New Roman" panose="02020603050405020304" pitchFamily="18" charset="0"/>
                <a:cs typeface="Times New Roman" panose="02020603050405020304" pitchFamily="18" charset="0"/>
              </a:rPr>
              <a:t>double value </a:t>
            </a:r>
            <a:r>
              <a:rPr lang="en-US" sz="2600" b="1" dirty="0">
                <a:solidFill>
                  <a:srgbClr val="FF0000"/>
                </a:solidFill>
                <a:latin typeface="Times New Roman" panose="02020603050405020304" pitchFamily="18" charset="0"/>
                <a:cs typeface="Times New Roman" panose="02020603050405020304" pitchFamily="18" charset="0"/>
              </a:rPr>
              <a:t>from the </a:t>
            </a:r>
            <a:r>
              <a:rPr lang="en-US" sz="2600" b="1" dirty="0" smtClean="0">
                <a:solidFill>
                  <a:srgbClr val="FF0000"/>
                </a:solidFill>
                <a:latin typeface="Times New Roman" panose="02020603050405020304" pitchFamily="18" charset="0"/>
                <a:cs typeface="Times New Roman" panose="02020603050405020304" pitchFamily="18" charset="0"/>
              </a:rPr>
              <a:t>keyboard</a:t>
            </a:r>
          </a:p>
          <a:p>
            <a:pPr algn="just">
              <a:lnSpc>
                <a:spcPct val="150000"/>
              </a:lnSpc>
              <a:spcBef>
                <a:spcPts val="0"/>
              </a:spcBef>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The following are methods for scanner object to read </a:t>
            </a:r>
            <a:r>
              <a:rPr lang="en-US" sz="2600" dirty="0">
                <a:latin typeface="Times New Roman" panose="02020603050405020304" pitchFamily="18" charset="0"/>
                <a:cs typeface="Times New Roman" panose="02020603050405020304" pitchFamily="18" charset="0"/>
              </a:rPr>
              <a:t>a </a:t>
            </a:r>
            <a:r>
              <a:rPr lang="en-US" sz="2600" dirty="0" smtClean="0">
                <a:latin typeface="Times New Roman" panose="02020603050405020304" pitchFamily="18" charset="0"/>
                <a:cs typeface="Times New Roman" panose="02020603050405020304" pitchFamily="18" charset="0"/>
              </a:rPr>
              <a:t>number of the byte</a:t>
            </a:r>
            <a:r>
              <a:rPr lang="en-US" sz="2600" dirty="0">
                <a:latin typeface="Times New Roman" panose="02020603050405020304" pitchFamily="18" charset="0"/>
                <a:cs typeface="Times New Roman" panose="02020603050405020304" pitchFamily="18" charset="0"/>
              </a:rPr>
              <a:t>, short, </a:t>
            </a:r>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long, and float </a:t>
            </a:r>
            <a:r>
              <a:rPr lang="en-US" sz="2600" dirty="0" smtClean="0">
                <a:latin typeface="Times New Roman" panose="02020603050405020304" pitchFamily="18" charset="0"/>
                <a:cs typeface="Times New Roman" panose="02020603050405020304" pitchFamily="18" charset="0"/>
              </a:rPr>
              <a:t>and double type</a:t>
            </a:r>
            <a:r>
              <a:rPr lang="en-US"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9D06273B-D5B6-4514-AD81-34E8E8FD6039}" type="slidenum">
              <a:rPr lang="en-US" smtClean="0"/>
              <a:pPr/>
              <a:t>42</a:t>
            </a:fld>
            <a:endParaRPr lang="en-US"/>
          </a:p>
        </p:txBody>
      </p:sp>
      <p:pic>
        <p:nvPicPr>
          <p:cNvPr id="5" name="Picture 4"/>
          <p:cNvPicPr>
            <a:picLocks noChangeAspect="1"/>
          </p:cNvPicPr>
          <p:nvPr/>
        </p:nvPicPr>
        <p:blipFill>
          <a:blip r:embed="rId2"/>
          <a:stretch>
            <a:fillRect/>
          </a:stretch>
        </p:blipFill>
        <p:spPr>
          <a:xfrm>
            <a:off x="1524001" y="3087732"/>
            <a:ext cx="9243728" cy="3638156"/>
          </a:xfrm>
          <a:prstGeom prst="rect">
            <a:avLst/>
          </a:prstGeom>
        </p:spPr>
      </p:pic>
    </p:spTree>
    <p:extLst>
      <p:ext uri="{BB962C8B-B14F-4D97-AF65-F5344CB8AC3E}">
        <p14:creationId xmlns:p14="http://schemas.microsoft.com/office/powerpoint/2010/main" val="12390775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8686800" cy="261255"/>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Activity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43" y="261257"/>
            <a:ext cx="12046857" cy="6596743"/>
          </a:xfrm>
        </p:spPr>
        <p:txBody>
          <a:bodyPr>
            <a:noAutofit/>
          </a:bodyPr>
          <a:lstStyle/>
          <a:p>
            <a:pPr marL="514350" indent="-514350" algn="just">
              <a:lnSpc>
                <a:spcPct val="150000"/>
              </a:lnSpc>
              <a:spcBef>
                <a:spcPts val="0"/>
              </a:spcBef>
              <a:buAutoNum type="arabicPeriod"/>
            </a:pPr>
            <a:r>
              <a:rPr lang="en-US" sz="2600" dirty="0">
                <a:latin typeface="Times New Roman" panose="02020603050405020304" pitchFamily="18" charset="0"/>
                <a:cs typeface="Times New Roman" panose="02020603050405020304" pitchFamily="18" charset="0"/>
              </a:rPr>
              <a:t>Write Java Program to read a number of the byte, short, </a:t>
            </a:r>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long, and float type by calling methods useful for each data types respectively:</a:t>
            </a:r>
          </a:p>
          <a:p>
            <a:pPr marL="514350" indent="-514350" algn="just">
              <a:lnSpc>
                <a:spcPct val="150000"/>
              </a:lnSpc>
              <a:spcBef>
                <a:spcPts val="0"/>
              </a:spcBef>
              <a:buAutoNum type="arabicPeriod"/>
            </a:pPr>
            <a:r>
              <a:rPr lang="en-US" sz="2600" dirty="0">
                <a:latin typeface="Times New Roman" panose="02020603050405020304" pitchFamily="18" charset="0"/>
                <a:cs typeface="Times New Roman" panose="02020603050405020304" pitchFamily="18" charset="0"/>
              </a:rPr>
              <a:t>Use Scanner class and if------else if statement and write Java program to accept marks as an input from the user and output letter Grade. Use the following input output information for this question:</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a:t>
            </a:r>
            <a:r>
              <a:rPr lang="en-US" sz="2600" b="1" u="sng" dirty="0">
                <a:latin typeface="Times New Roman" panose="02020603050405020304" pitchFamily="18" charset="0"/>
                <a:cs typeface="Times New Roman" panose="02020603050405020304" pitchFamily="18" charset="0"/>
              </a:rPr>
              <a:t>Input</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b="1" u="sng" dirty="0">
                <a:latin typeface="Times New Roman" panose="02020603050405020304" pitchFamily="18" charset="0"/>
                <a:cs typeface="Times New Roman" panose="02020603050405020304" pitchFamily="18" charset="0"/>
              </a:rPr>
              <a:t>Output </a:t>
            </a:r>
          </a:p>
          <a:p>
            <a:pPr marL="457200" lvl="1" indent="0" algn="just">
              <a:lnSpc>
                <a:spcPct val="150000"/>
              </a:lnSpc>
              <a:spcBef>
                <a:spcPts val="0"/>
              </a:spcBef>
              <a:buNone/>
            </a:pPr>
            <a:r>
              <a:rPr lang="en-US" sz="2200" dirty="0">
                <a:latin typeface="Times New Roman" panose="02020603050405020304" pitchFamily="18" charset="0"/>
                <a:cs typeface="Times New Roman" panose="02020603050405020304" pitchFamily="18" charset="0"/>
              </a:rPr>
              <a:t>(marks&gt;90) and(marks&lt;=100)------------------------A</a:t>
            </a:r>
          </a:p>
          <a:p>
            <a:pPr marL="457200" lvl="1" indent="0" algn="just">
              <a:lnSpc>
                <a:spcPct val="150000"/>
              </a:lnSpc>
              <a:spcBef>
                <a:spcPts val="0"/>
              </a:spcBef>
              <a:buNone/>
            </a:pPr>
            <a:r>
              <a:rPr lang="en-US" sz="2200" dirty="0">
                <a:latin typeface="Times New Roman" panose="02020603050405020304" pitchFamily="18" charset="0"/>
                <a:cs typeface="Times New Roman" panose="02020603050405020304" pitchFamily="18" charset="0"/>
              </a:rPr>
              <a:t>(marks&gt;=80) and(marks&lt;=90)------------------------B</a:t>
            </a:r>
          </a:p>
          <a:p>
            <a:pPr marL="457200" lvl="1" indent="0" algn="just">
              <a:lnSpc>
                <a:spcPct val="150000"/>
              </a:lnSpc>
              <a:spcBef>
                <a:spcPts val="0"/>
              </a:spcBef>
              <a:buNone/>
            </a:pPr>
            <a:r>
              <a:rPr lang="en-US" sz="2200" dirty="0">
                <a:latin typeface="Times New Roman" panose="02020603050405020304" pitchFamily="18" charset="0"/>
                <a:cs typeface="Times New Roman" panose="02020603050405020304" pitchFamily="18" charset="0"/>
              </a:rPr>
              <a:t>(marks&gt;=50) and(marks&lt;80)--------------------------C</a:t>
            </a:r>
          </a:p>
          <a:p>
            <a:pPr marL="457200" lvl="1" indent="0" algn="just">
              <a:lnSpc>
                <a:spcPct val="150000"/>
              </a:lnSpc>
              <a:spcBef>
                <a:spcPts val="0"/>
              </a:spcBef>
              <a:buNone/>
            </a:pPr>
            <a:r>
              <a:rPr lang="en-US" sz="2200" dirty="0">
                <a:latin typeface="Times New Roman" panose="02020603050405020304" pitchFamily="18" charset="0"/>
                <a:cs typeface="Times New Roman" panose="02020603050405020304" pitchFamily="18" charset="0"/>
              </a:rPr>
              <a:t>(marks&gt;=40) and(marks&lt;50)--------------------------D</a:t>
            </a:r>
          </a:p>
          <a:p>
            <a:pPr marL="457200" lvl="1" indent="0" algn="just">
              <a:lnSpc>
                <a:spcPct val="150000"/>
              </a:lnSpc>
              <a:spcBef>
                <a:spcPts val="0"/>
              </a:spcBef>
              <a:buNone/>
            </a:pPr>
            <a:r>
              <a:rPr lang="en-US" sz="2200" dirty="0">
                <a:latin typeface="Times New Roman" panose="02020603050405020304" pitchFamily="18" charset="0"/>
                <a:cs typeface="Times New Roman" panose="02020603050405020304" pitchFamily="18" charset="0"/>
              </a:rPr>
              <a:t>(marks&gt;=20) and(marks&lt;40)--------------------------F</a:t>
            </a:r>
          </a:p>
          <a:p>
            <a:pPr marL="457200" lvl="1" indent="0" algn="just">
              <a:lnSpc>
                <a:spcPct val="150000"/>
              </a:lnSpc>
              <a:spcBef>
                <a:spcPts val="0"/>
              </a:spcBef>
              <a:buNone/>
            </a:pPr>
            <a:r>
              <a:rPr lang="en-US" sz="2200" dirty="0">
                <a:latin typeface="Times New Roman" panose="02020603050405020304" pitchFamily="18" charset="0"/>
                <a:cs typeface="Times New Roman" panose="02020603050405020304" pitchFamily="18" charset="0"/>
              </a:rPr>
              <a:t>else--------------------------------------------------------I</a:t>
            </a: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9D06273B-D5B6-4514-AD81-34E8E8FD6039}" type="slidenum">
              <a:rPr lang="en-US" smtClean="0"/>
              <a:pPr/>
              <a:t>43</a:t>
            </a:fld>
            <a:endParaRPr lang="en-US"/>
          </a:p>
        </p:txBody>
      </p:sp>
    </p:spTree>
    <p:extLst>
      <p:ext uri="{BB962C8B-B14F-4D97-AF65-F5344CB8AC3E}">
        <p14:creationId xmlns:p14="http://schemas.microsoft.com/office/powerpoint/2010/main" val="12944207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449943"/>
          </a:xfrm>
        </p:spPr>
        <p:txBody>
          <a:bodyPr>
            <a:noAutofit/>
          </a:bodyPr>
          <a:lstStyle/>
          <a:p>
            <a:pPr algn="ctr"/>
            <a:r>
              <a:rPr lang="en-US" sz="3200" b="1" dirty="0">
                <a:solidFill>
                  <a:srgbClr val="FF0000"/>
                </a:solidFill>
                <a:latin typeface="Times New Roman" pitchFamily="18" charset="0"/>
                <a:cs typeface="Times New Roman" pitchFamily="18" charset="0"/>
              </a:rPr>
              <a:t/>
            </a:r>
            <a:br>
              <a:rPr lang="en-US" sz="3200" b="1" dirty="0">
                <a:solidFill>
                  <a:srgbClr val="FF0000"/>
                </a:solidFill>
                <a:latin typeface="Times New Roman" pitchFamily="18" charset="0"/>
                <a:cs typeface="Times New Roman" pitchFamily="18" charset="0"/>
              </a:rPr>
            </a:br>
            <a:r>
              <a:rPr lang="en-US" sz="3200" b="1" dirty="0">
                <a:solidFill>
                  <a:srgbClr val="FF0000"/>
                </a:solidFill>
                <a:latin typeface="Times New Roman" pitchFamily="18" charset="0"/>
                <a:cs typeface="Times New Roman" pitchFamily="18" charset="0"/>
              </a:rPr>
              <a:t/>
            </a:r>
            <a:br>
              <a:rPr lang="en-US" sz="3200" b="1" dirty="0">
                <a:solidFill>
                  <a:srgbClr val="FF0000"/>
                </a:solidFill>
                <a:latin typeface="Times New Roman" pitchFamily="18" charset="0"/>
                <a:cs typeface="Times New Roman" pitchFamily="18" charset="0"/>
              </a:rPr>
            </a:br>
            <a:r>
              <a:rPr lang="en-US" sz="3200" b="1" dirty="0">
                <a:solidFill>
                  <a:srgbClr val="FF0000"/>
                </a:solidFill>
                <a:latin typeface="Times New Roman" pitchFamily="18" charset="0"/>
                <a:cs typeface="Times New Roman" pitchFamily="18" charset="0"/>
              </a:rPr>
              <a:t/>
            </a:r>
            <a:br>
              <a:rPr lang="en-US" sz="3200" b="1" dirty="0">
                <a:solidFill>
                  <a:srgbClr val="FF0000"/>
                </a:solidFill>
                <a:latin typeface="Times New Roman" pitchFamily="18" charset="0"/>
                <a:cs typeface="Times New Roman" pitchFamily="18" charset="0"/>
              </a:rPr>
            </a:br>
            <a:r>
              <a:rPr lang="en-US" sz="3200" b="1" dirty="0">
                <a:solidFill>
                  <a:srgbClr val="FF0000"/>
                </a:solidFill>
                <a:latin typeface="Times New Roman" pitchFamily="18" charset="0"/>
                <a:cs typeface="Times New Roman" pitchFamily="18" charset="0"/>
              </a:rPr>
              <a:t>Variables   </a:t>
            </a:r>
            <a:br>
              <a:rPr lang="en-US" sz="3200" b="1" dirty="0">
                <a:solidFill>
                  <a:srgbClr val="FF0000"/>
                </a:solidFill>
                <a:latin typeface="Times New Roman" pitchFamily="18" charset="0"/>
                <a:cs typeface="Times New Roman" pitchFamily="18" charset="0"/>
              </a:rPr>
            </a:br>
            <a:r>
              <a:rPr lang="en-US" sz="3200" b="1" dirty="0">
                <a:solidFill>
                  <a:srgbClr val="FF0000"/>
                </a:solidFill>
                <a:latin typeface="Times New Roman" pitchFamily="18" charset="0"/>
                <a:cs typeface="Times New Roman" pitchFamily="18" charset="0"/>
              </a:rPr>
              <a:t/>
            </a:r>
            <a:br>
              <a:rPr lang="en-US" sz="3200" b="1" dirty="0">
                <a:solidFill>
                  <a:srgbClr val="FF0000"/>
                </a:solidFill>
                <a:latin typeface="Times New Roman" pitchFamily="18" charset="0"/>
                <a:cs typeface="Times New Roman" pitchFamily="18" charset="0"/>
              </a:rPr>
            </a:br>
            <a:r>
              <a:rPr lang="en-US" sz="3200" b="1" dirty="0">
                <a:solidFill>
                  <a:srgbClr val="FF0000"/>
                </a:solidFill>
                <a:latin typeface="Times New Roman" pitchFamily="18" charset="0"/>
                <a:cs typeface="Times New Roman" pitchFamily="18" charset="0"/>
              </a:rPr>
              <a:t/>
            </a:r>
            <a:br>
              <a:rPr lang="en-US" sz="3200" b="1" dirty="0">
                <a:solidFill>
                  <a:srgbClr val="FF0000"/>
                </a:solidFill>
                <a:latin typeface="Times New Roman" pitchFamily="18" charset="0"/>
                <a:cs typeface="Times New Roman" pitchFamily="18" charset="0"/>
              </a:rPr>
            </a:b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19314"/>
            <a:ext cx="12192000" cy="6538686"/>
          </a:xfrm>
        </p:spPr>
        <p:txBody>
          <a:bodyPr>
            <a:noAutofit/>
          </a:bodyPr>
          <a:lstStyle/>
          <a:p>
            <a:pPr algn="just">
              <a:lnSpc>
                <a:spcPct val="150000"/>
              </a:lnSpc>
              <a:spcBef>
                <a:spcPts val="0"/>
              </a:spcBef>
              <a:buFont typeface="Wingdings" panose="05000000000000000000" pitchFamily="2" charset="2"/>
              <a:buChar char="§"/>
            </a:pPr>
            <a:r>
              <a:rPr lang="en-US" sz="3200" b="1" dirty="0" smtClean="0">
                <a:solidFill>
                  <a:srgbClr val="6600CC"/>
                </a:solidFill>
                <a:latin typeface="Times New Roman" pitchFamily="18" charset="0"/>
                <a:cs typeface="Times New Roman" pitchFamily="18" charset="0"/>
              </a:rPr>
              <a:t>Variables</a:t>
            </a:r>
            <a:r>
              <a:rPr lang="en-US" sz="3200" dirty="0" smtClean="0">
                <a:latin typeface="Times New Roman" pitchFamily="18" charset="0"/>
                <a:cs typeface="Times New Roman" pitchFamily="18" charset="0"/>
              </a:rPr>
              <a:t> are a </a:t>
            </a:r>
            <a:r>
              <a:rPr lang="en-US" sz="3200" b="1" dirty="0" smtClean="0">
                <a:solidFill>
                  <a:srgbClr val="800000"/>
                </a:solidFill>
                <a:latin typeface="Times New Roman" pitchFamily="18" charset="0"/>
                <a:cs typeface="Times New Roman" pitchFamily="18" charset="0"/>
              </a:rPr>
              <a:t>place holder</a:t>
            </a:r>
            <a:r>
              <a:rPr lang="en-US" sz="3200" dirty="0" smtClean="0">
                <a:solidFill>
                  <a:srgbClr val="800000"/>
                </a:solidFill>
                <a:latin typeface="Times New Roman" pitchFamily="18" charset="0"/>
                <a:cs typeface="Times New Roman" pitchFamily="18" charset="0"/>
              </a:rPr>
              <a:t> </a:t>
            </a:r>
            <a:r>
              <a:rPr lang="en-US" sz="3200" dirty="0" smtClean="0">
                <a:latin typeface="Times New Roman" pitchFamily="18" charset="0"/>
                <a:cs typeface="Times New Roman" pitchFamily="18" charset="0"/>
              </a:rPr>
              <a:t>to store a </a:t>
            </a:r>
            <a:r>
              <a:rPr lang="en-US" sz="3200" b="1" dirty="0" smtClean="0">
                <a:solidFill>
                  <a:srgbClr val="800000"/>
                </a:solidFill>
                <a:latin typeface="Times New Roman" pitchFamily="18" charset="0"/>
                <a:cs typeface="Times New Roman" pitchFamily="18" charset="0"/>
              </a:rPr>
              <a:t>piece</a:t>
            </a:r>
            <a:r>
              <a:rPr lang="en-US" sz="3200" dirty="0" smtClean="0">
                <a:latin typeface="Times New Roman" pitchFamily="18" charset="0"/>
                <a:cs typeface="Times New Roman" pitchFamily="18" charset="0"/>
              </a:rPr>
              <a:t> of </a:t>
            </a:r>
            <a:r>
              <a:rPr lang="en-US" sz="3200" b="1" dirty="0" smtClean="0">
                <a:solidFill>
                  <a:srgbClr val="800000"/>
                </a:solidFill>
                <a:latin typeface="Times New Roman" pitchFamily="18" charset="0"/>
                <a:cs typeface="Times New Roman" pitchFamily="18" charset="0"/>
              </a:rPr>
              <a:t>information</a:t>
            </a:r>
            <a:r>
              <a:rPr lang="en-US" sz="3200" dirty="0" smtClean="0">
                <a:latin typeface="Times New Roman" pitchFamily="18" charset="0"/>
                <a:cs typeface="Times New Roman" pitchFamily="18" charset="0"/>
              </a:rPr>
              <a:t> in a computer. </a:t>
            </a:r>
          </a:p>
          <a:p>
            <a:pPr algn="just">
              <a:lnSpc>
                <a:spcPct val="150000"/>
              </a:lnSpc>
              <a:spcBef>
                <a:spcPts val="0"/>
              </a:spcBef>
              <a:buFont typeface="Wingdings" panose="05000000000000000000" pitchFamily="2" charset="2"/>
              <a:buChar char="ü"/>
            </a:pPr>
            <a:r>
              <a:rPr lang="en-US" sz="3200" dirty="0">
                <a:latin typeface="Times New Roman" pitchFamily="18" charset="0"/>
                <a:cs typeface="Times New Roman" pitchFamily="18" charset="0"/>
              </a:rPr>
              <a:t>The </a:t>
            </a:r>
            <a:r>
              <a:rPr lang="en-US" sz="3200" b="1" dirty="0">
                <a:latin typeface="Times New Roman" pitchFamily="18" charset="0"/>
                <a:cs typeface="Times New Roman" pitchFamily="18" charset="0"/>
              </a:rPr>
              <a:t>variable</a:t>
            </a:r>
            <a:r>
              <a:rPr lang="en-US" sz="3200" dirty="0">
                <a:latin typeface="Times New Roman" pitchFamily="18" charset="0"/>
                <a:cs typeface="Times New Roman" pitchFamily="18" charset="0"/>
              </a:rPr>
              <a:t> is the basic unit of </a:t>
            </a:r>
            <a:r>
              <a:rPr lang="en-US" sz="3200" b="1" dirty="0">
                <a:solidFill>
                  <a:srgbClr val="0000FF"/>
                </a:solidFill>
                <a:latin typeface="Times New Roman" pitchFamily="18" charset="0"/>
                <a:cs typeface="Times New Roman" pitchFamily="18" charset="0"/>
              </a:rPr>
              <a:t>storage in a Java program</a:t>
            </a:r>
            <a:r>
              <a:rPr lang="en-US" sz="32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r>
              <a:rPr lang="en-GB" sz="3200" b="1" dirty="0" smtClean="0">
                <a:solidFill>
                  <a:srgbClr val="0000CC"/>
                </a:solidFill>
                <a:latin typeface="Times New Roman" panose="02020603050405020304" pitchFamily="18" charset="0"/>
                <a:cs typeface="Times New Roman" panose="02020603050405020304" pitchFamily="18" charset="0"/>
              </a:rPr>
              <a:t>Variables</a:t>
            </a:r>
            <a:r>
              <a:rPr lang="en-GB" sz="3200" dirty="0" smtClean="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are used to </a:t>
            </a:r>
            <a:r>
              <a:rPr lang="en-GB" sz="3200" b="1" dirty="0">
                <a:latin typeface="Times New Roman" panose="02020603050405020304" pitchFamily="18" charset="0"/>
                <a:cs typeface="Times New Roman" panose="02020603050405020304" pitchFamily="18" charset="0"/>
              </a:rPr>
              <a:t>represent values </a:t>
            </a:r>
            <a:r>
              <a:rPr lang="en-GB" sz="3200" dirty="0">
                <a:latin typeface="Times New Roman" panose="02020603050405020304" pitchFamily="18" charset="0"/>
                <a:cs typeface="Times New Roman" panose="02020603050405020304" pitchFamily="18" charset="0"/>
              </a:rPr>
              <a:t>that may be </a:t>
            </a:r>
            <a:r>
              <a:rPr lang="en-GB" sz="3200" b="1" dirty="0">
                <a:solidFill>
                  <a:srgbClr val="006600"/>
                </a:solidFill>
                <a:latin typeface="Times New Roman" panose="02020603050405020304" pitchFamily="18" charset="0"/>
                <a:cs typeface="Times New Roman" panose="02020603050405020304" pitchFamily="18" charset="0"/>
              </a:rPr>
              <a:t>changed</a:t>
            </a:r>
            <a:r>
              <a:rPr lang="en-GB" sz="3200" dirty="0">
                <a:latin typeface="Times New Roman" panose="02020603050405020304" pitchFamily="18" charset="0"/>
                <a:cs typeface="Times New Roman" panose="02020603050405020304" pitchFamily="18" charset="0"/>
              </a:rPr>
              <a:t> in the </a:t>
            </a:r>
            <a:r>
              <a:rPr lang="en-GB" sz="3200" b="1" dirty="0">
                <a:solidFill>
                  <a:srgbClr val="006600"/>
                </a:solidFill>
                <a:latin typeface="Times New Roman" panose="02020603050405020304" pitchFamily="18" charset="0"/>
                <a:cs typeface="Times New Roman" panose="02020603050405020304" pitchFamily="18" charset="0"/>
              </a:rPr>
              <a:t>program</a:t>
            </a:r>
            <a:r>
              <a:rPr lang="en-GB" sz="3200" dirty="0" smtClean="0">
                <a:latin typeface="Times New Roman" panose="02020603050405020304" pitchFamily="18" charset="0"/>
                <a:cs typeface="Times New Roman" panose="02020603050405020304" pitchFamily="18" charset="0"/>
              </a:rPr>
              <a:t>.</a:t>
            </a:r>
            <a:r>
              <a:rPr lang="en-US" sz="3200" dirty="0" smtClean="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r>
              <a:rPr lang="en-US" sz="3200" dirty="0" smtClean="0">
                <a:latin typeface="Times New Roman" pitchFamily="18" charset="0"/>
                <a:cs typeface="Times New Roman" pitchFamily="18" charset="0"/>
              </a:rPr>
              <a:t>A </a:t>
            </a:r>
            <a:r>
              <a:rPr lang="en-US" sz="3200" b="1" dirty="0">
                <a:latin typeface="Times New Roman" pitchFamily="18" charset="0"/>
                <a:cs typeface="Times New Roman" pitchFamily="18" charset="0"/>
              </a:rPr>
              <a:t>variable</a:t>
            </a:r>
            <a:r>
              <a:rPr lang="en-US" sz="3200" dirty="0">
                <a:latin typeface="Times New Roman" pitchFamily="18" charset="0"/>
                <a:cs typeface="Times New Roman" pitchFamily="18" charset="0"/>
              </a:rPr>
              <a:t> is </a:t>
            </a:r>
            <a:r>
              <a:rPr lang="en-US" sz="3200" b="1" dirty="0">
                <a:latin typeface="Times New Roman" pitchFamily="18" charset="0"/>
                <a:cs typeface="Times New Roman" pitchFamily="18" charset="0"/>
              </a:rPr>
              <a:t>defined</a:t>
            </a:r>
            <a:r>
              <a:rPr lang="en-US" sz="3200" dirty="0">
                <a:latin typeface="Times New Roman" pitchFamily="18" charset="0"/>
                <a:cs typeface="Times New Roman" pitchFamily="18" charset="0"/>
              </a:rPr>
              <a:t> by the combination of an </a:t>
            </a:r>
            <a:r>
              <a:rPr lang="en-US" sz="3200" b="1" dirty="0">
                <a:solidFill>
                  <a:srgbClr val="6600CC"/>
                </a:solidFill>
                <a:latin typeface="Times New Roman" pitchFamily="18" charset="0"/>
                <a:cs typeface="Times New Roman" pitchFamily="18" charset="0"/>
              </a:rPr>
              <a:t>identifier</a:t>
            </a:r>
            <a:r>
              <a:rPr lang="en-US" sz="3200" b="1" dirty="0">
                <a:solidFill>
                  <a:srgbClr val="D60093"/>
                </a:solidFill>
                <a:latin typeface="Times New Roman" pitchFamily="18" charset="0"/>
                <a:cs typeface="Times New Roman" pitchFamily="18" charset="0"/>
              </a:rPr>
              <a:t>,</a:t>
            </a:r>
            <a:r>
              <a:rPr lang="en-US" sz="3200" dirty="0">
                <a:latin typeface="Times New Roman" pitchFamily="18" charset="0"/>
                <a:cs typeface="Times New Roman" pitchFamily="18" charset="0"/>
              </a:rPr>
              <a:t> a</a:t>
            </a:r>
            <a:r>
              <a:rPr lang="en-US" sz="3200" b="1" dirty="0">
                <a:latin typeface="Times New Roman" pitchFamily="18" charset="0"/>
                <a:cs typeface="Times New Roman" pitchFamily="18" charset="0"/>
              </a:rPr>
              <a:t> </a:t>
            </a:r>
            <a:r>
              <a:rPr lang="en-US" sz="3200" b="1" dirty="0">
                <a:solidFill>
                  <a:srgbClr val="6600CC"/>
                </a:solidFill>
                <a:latin typeface="Times New Roman" pitchFamily="18" charset="0"/>
                <a:cs typeface="Times New Roman" pitchFamily="18" charset="0"/>
              </a:rPr>
              <a:t>type</a:t>
            </a:r>
            <a:r>
              <a:rPr lang="en-US" sz="3200" b="1" dirty="0">
                <a:solidFill>
                  <a:srgbClr val="D60093"/>
                </a:solidFill>
                <a:latin typeface="Times New Roman" pitchFamily="18" charset="0"/>
                <a:cs typeface="Times New Roman" pitchFamily="18" charset="0"/>
              </a:rPr>
              <a:t>, </a:t>
            </a:r>
            <a:r>
              <a:rPr lang="en-US" sz="3200" dirty="0">
                <a:latin typeface="Times New Roman" pitchFamily="18" charset="0"/>
                <a:cs typeface="Times New Roman" pitchFamily="18" charset="0"/>
              </a:rPr>
              <a:t>and</a:t>
            </a:r>
            <a:r>
              <a:rPr lang="en-US" sz="3200" b="1" dirty="0">
                <a:solidFill>
                  <a:srgbClr val="D60093"/>
                </a:solidFill>
                <a:latin typeface="Times New Roman" pitchFamily="18" charset="0"/>
                <a:cs typeface="Times New Roman" pitchFamily="18" charset="0"/>
              </a:rPr>
              <a:t> </a:t>
            </a:r>
            <a:r>
              <a:rPr lang="en-US" sz="3200" dirty="0">
                <a:latin typeface="Times New Roman" pitchFamily="18" charset="0"/>
                <a:cs typeface="Times New Roman" pitchFamily="18" charset="0"/>
              </a:rPr>
              <a:t>an</a:t>
            </a:r>
            <a:r>
              <a:rPr lang="en-US" sz="3200" b="1" dirty="0">
                <a:solidFill>
                  <a:srgbClr val="D60093"/>
                </a:solidFill>
                <a:latin typeface="Times New Roman" pitchFamily="18" charset="0"/>
                <a:cs typeface="Times New Roman" pitchFamily="18" charset="0"/>
              </a:rPr>
              <a:t> </a:t>
            </a:r>
            <a:r>
              <a:rPr lang="en-US" sz="3200" b="1" dirty="0">
                <a:solidFill>
                  <a:srgbClr val="6600CC"/>
                </a:solidFill>
                <a:latin typeface="Times New Roman" pitchFamily="18" charset="0"/>
                <a:cs typeface="Times New Roman" pitchFamily="18" charset="0"/>
              </a:rPr>
              <a:t>optional</a:t>
            </a:r>
            <a:r>
              <a:rPr lang="en-US" sz="3200" b="1" dirty="0">
                <a:solidFill>
                  <a:srgbClr val="D60093"/>
                </a:solidFill>
                <a:latin typeface="Times New Roman" pitchFamily="18" charset="0"/>
                <a:cs typeface="Times New Roman" pitchFamily="18" charset="0"/>
              </a:rPr>
              <a:t> </a:t>
            </a:r>
            <a:r>
              <a:rPr lang="en-US" sz="3200" b="1" dirty="0">
                <a:solidFill>
                  <a:srgbClr val="6600CC"/>
                </a:solidFill>
                <a:latin typeface="Times New Roman" pitchFamily="18" charset="0"/>
                <a:cs typeface="Times New Roman" pitchFamily="18" charset="0"/>
              </a:rPr>
              <a:t>initializer</a:t>
            </a:r>
            <a:r>
              <a:rPr lang="en-US" sz="3200" b="1" dirty="0">
                <a:latin typeface="Times New Roman" pitchFamily="18" charset="0"/>
                <a:cs typeface="Times New Roman" pitchFamily="18" charset="0"/>
              </a:rPr>
              <a:t>.</a:t>
            </a:r>
            <a:r>
              <a:rPr lang="en-US" sz="32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r>
              <a:rPr lang="en-US" sz="3200" dirty="0">
                <a:latin typeface="Times New Roman" pitchFamily="18" charset="0"/>
                <a:cs typeface="Times New Roman" pitchFamily="18" charset="0"/>
              </a:rPr>
              <a:t>In addition, all variables have a </a:t>
            </a:r>
            <a:r>
              <a:rPr lang="en-US" sz="3200" b="1" dirty="0">
                <a:solidFill>
                  <a:srgbClr val="FF0000"/>
                </a:solidFill>
                <a:latin typeface="Times New Roman" pitchFamily="18" charset="0"/>
                <a:cs typeface="Times New Roman" pitchFamily="18" charset="0"/>
              </a:rPr>
              <a:t>scope</a:t>
            </a:r>
            <a:r>
              <a:rPr lang="en-US" sz="3200" b="1" dirty="0">
                <a:solidFill>
                  <a:srgbClr val="D60093"/>
                </a:solidFill>
                <a:latin typeface="Times New Roman" pitchFamily="18" charset="0"/>
                <a:cs typeface="Times New Roman" pitchFamily="18" charset="0"/>
              </a:rPr>
              <a:t>, </a:t>
            </a:r>
            <a:r>
              <a:rPr lang="en-US" sz="3200" dirty="0">
                <a:latin typeface="Times New Roman" pitchFamily="18" charset="0"/>
                <a:cs typeface="Times New Roman" pitchFamily="18" charset="0"/>
              </a:rPr>
              <a:t>which</a:t>
            </a:r>
            <a:r>
              <a:rPr lang="en-US" sz="3200" b="1" dirty="0">
                <a:solidFill>
                  <a:srgbClr val="D60093"/>
                </a:solidFill>
                <a:latin typeface="Times New Roman" pitchFamily="18" charset="0"/>
                <a:cs typeface="Times New Roman" pitchFamily="18" charset="0"/>
              </a:rPr>
              <a:t> </a:t>
            </a:r>
            <a:r>
              <a:rPr lang="en-US" sz="3200" b="1" dirty="0">
                <a:solidFill>
                  <a:srgbClr val="FF0000"/>
                </a:solidFill>
                <a:latin typeface="Times New Roman" pitchFamily="18" charset="0"/>
                <a:cs typeface="Times New Roman" pitchFamily="18" charset="0"/>
              </a:rPr>
              <a:t>defines</a:t>
            </a:r>
            <a:r>
              <a:rPr lang="en-US" sz="3200" b="1" dirty="0">
                <a:solidFill>
                  <a:srgbClr val="D60093"/>
                </a:solidFill>
                <a:latin typeface="Times New Roman" pitchFamily="18" charset="0"/>
                <a:cs typeface="Times New Roman" pitchFamily="18" charset="0"/>
              </a:rPr>
              <a:t> </a:t>
            </a:r>
            <a:r>
              <a:rPr lang="en-US" sz="3200" dirty="0">
                <a:latin typeface="Times New Roman" pitchFamily="18" charset="0"/>
                <a:cs typeface="Times New Roman" pitchFamily="18" charset="0"/>
              </a:rPr>
              <a:t>their</a:t>
            </a:r>
            <a:r>
              <a:rPr lang="en-US" sz="3200" b="1" dirty="0">
                <a:solidFill>
                  <a:srgbClr val="D60093"/>
                </a:solidFill>
                <a:latin typeface="Times New Roman" pitchFamily="18" charset="0"/>
                <a:cs typeface="Times New Roman" pitchFamily="18" charset="0"/>
              </a:rPr>
              <a:t> </a:t>
            </a:r>
            <a:r>
              <a:rPr lang="en-US" sz="3200" b="1" dirty="0">
                <a:solidFill>
                  <a:srgbClr val="FF0000"/>
                </a:solidFill>
                <a:latin typeface="Times New Roman" pitchFamily="18" charset="0"/>
                <a:cs typeface="Times New Roman" pitchFamily="18" charset="0"/>
              </a:rPr>
              <a:t>visibility</a:t>
            </a:r>
            <a:r>
              <a:rPr lang="en-US" sz="3200" b="1" dirty="0">
                <a:solidFill>
                  <a:srgbClr val="D60093"/>
                </a:solidFill>
                <a:latin typeface="Times New Roman" pitchFamily="18" charset="0"/>
                <a:cs typeface="Times New Roman" pitchFamily="18" charset="0"/>
              </a:rPr>
              <a:t>, </a:t>
            </a:r>
            <a:r>
              <a:rPr lang="en-US" sz="3200" dirty="0">
                <a:latin typeface="Times New Roman" pitchFamily="18" charset="0"/>
                <a:cs typeface="Times New Roman" pitchFamily="18" charset="0"/>
              </a:rPr>
              <a:t>and a</a:t>
            </a:r>
            <a:r>
              <a:rPr lang="en-US" sz="3200" b="1" dirty="0">
                <a:solidFill>
                  <a:srgbClr val="D60093"/>
                </a:solidFill>
                <a:latin typeface="Times New Roman" pitchFamily="18" charset="0"/>
                <a:cs typeface="Times New Roman" pitchFamily="18" charset="0"/>
              </a:rPr>
              <a:t> </a:t>
            </a:r>
            <a:r>
              <a:rPr lang="en-US" sz="3200" b="1" dirty="0">
                <a:solidFill>
                  <a:srgbClr val="FF0000"/>
                </a:solidFill>
                <a:latin typeface="Times New Roman" pitchFamily="18" charset="0"/>
                <a:cs typeface="Times New Roman" pitchFamily="18" charset="0"/>
              </a:rPr>
              <a:t>lifetime</a:t>
            </a:r>
            <a:r>
              <a:rPr lang="en-US" sz="3200" b="1" dirty="0">
                <a:solidFill>
                  <a:srgbClr val="3366FF"/>
                </a:solidFill>
                <a:latin typeface="Times New Roman" pitchFamily="18" charset="0"/>
                <a:cs typeface="Times New Roman" pitchFamily="18" charset="0"/>
              </a:rPr>
              <a:t>.</a:t>
            </a:r>
            <a:r>
              <a:rPr lang="en-US" sz="3200" dirty="0">
                <a:latin typeface="Times New Roman" pitchFamily="18" charset="0"/>
                <a:cs typeface="Times New Roman" pitchFamily="18" charset="0"/>
              </a:rPr>
              <a:t> </a:t>
            </a:r>
          </a:p>
          <a:p>
            <a:pPr algn="just">
              <a:lnSpc>
                <a:spcPct val="150000"/>
              </a:lnSpc>
              <a:spcBef>
                <a:spcPts val="0"/>
              </a:spcBef>
              <a:buNone/>
            </a:pPr>
            <a:r>
              <a:rPr lang="en-US" sz="3200" dirty="0">
                <a:solidFill>
                  <a:srgbClr val="0000FF"/>
                </a:solidFill>
                <a:latin typeface="Times New Roman" pitchFamily="18" charset="0"/>
                <a:cs typeface="Times New Roman" pitchFamily="18" charset="0"/>
              </a:rPr>
              <a:t>  </a:t>
            </a:r>
            <a:endParaRPr lang="en-US" sz="3200" b="1" u="sng" dirty="0">
              <a:solidFill>
                <a:srgbClr val="0000FF"/>
              </a:solidFill>
              <a:latin typeface="Times New Roman" pitchFamily="18" charset="0"/>
              <a:cs typeface="Times New Roman" pitchFamily="18" charset="0"/>
            </a:endParaRPr>
          </a:p>
          <a:p>
            <a:pPr algn="just">
              <a:lnSpc>
                <a:spcPct val="150000"/>
              </a:lnSpc>
              <a:spcBef>
                <a:spcPts val="0"/>
              </a:spcBef>
            </a:pP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44</a:t>
            </a:fld>
            <a:endParaRPr lang="en-US"/>
          </a:p>
        </p:txBody>
      </p:sp>
    </p:spTree>
    <p:extLst>
      <p:ext uri="{BB962C8B-B14F-4D97-AF65-F5344CB8AC3E}">
        <p14:creationId xmlns:p14="http://schemas.microsoft.com/office/powerpoint/2010/main" val="3629272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69"/>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Declaring Variables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657" y="377370"/>
            <a:ext cx="11814630" cy="6480629"/>
          </a:xfrm>
        </p:spPr>
        <p:txBody>
          <a:bodyPr>
            <a:noAutofit/>
          </a:bodyPr>
          <a:lstStyle/>
          <a:p>
            <a:pPr algn="just">
              <a:lnSpc>
                <a:spcPct val="160000"/>
              </a:lnSpc>
              <a:spcBef>
                <a:spcPts val="0"/>
              </a:spcBef>
              <a:buFont typeface="Wingdings" panose="05000000000000000000" pitchFamily="2" charset="2"/>
              <a:buChar char="§"/>
            </a:pPr>
            <a:r>
              <a:rPr lang="en-US" sz="2700" dirty="0">
                <a:latin typeface="Times New Roman" pitchFamily="18" charset="0"/>
                <a:cs typeface="Times New Roman" pitchFamily="18" charset="0"/>
              </a:rPr>
              <a:t>In Java, all variables must be </a:t>
            </a:r>
            <a:r>
              <a:rPr lang="en-US" sz="2700" b="1" dirty="0">
                <a:solidFill>
                  <a:srgbClr val="D60093"/>
                </a:solidFill>
                <a:latin typeface="Times New Roman" pitchFamily="18" charset="0"/>
                <a:cs typeface="Times New Roman" pitchFamily="18" charset="0"/>
              </a:rPr>
              <a:t>declared before they can be used</a:t>
            </a:r>
            <a:r>
              <a:rPr lang="en-US" sz="2700" dirty="0">
                <a:latin typeface="Times New Roman" pitchFamily="18" charset="0"/>
                <a:cs typeface="Times New Roman" pitchFamily="18" charset="0"/>
              </a:rPr>
              <a:t>. </a:t>
            </a:r>
          </a:p>
          <a:p>
            <a:pPr algn="just">
              <a:lnSpc>
                <a:spcPct val="160000"/>
              </a:lnSpc>
              <a:spcBef>
                <a:spcPts val="0"/>
              </a:spcBef>
              <a:buFont typeface="Wingdings" panose="05000000000000000000" pitchFamily="2" charset="2"/>
              <a:buChar char="§"/>
            </a:pPr>
            <a:r>
              <a:rPr lang="en-US" sz="2700" dirty="0">
                <a:latin typeface="Times New Roman" pitchFamily="18" charset="0"/>
                <a:cs typeface="Times New Roman" pitchFamily="18" charset="0"/>
              </a:rPr>
              <a:t>The </a:t>
            </a:r>
            <a:r>
              <a:rPr lang="en-US" sz="2700" b="1" dirty="0">
                <a:latin typeface="Times New Roman" pitchFamily="18" charset="0"/>
                <a:cs typeface="Times New Roman" pitchFamily="18" charset="0"/>
              </a:rPr>
              <a:t>basic</a:t>
            </a:r>
            <a:r>
              <a:rPr lang="en-US" sz="2700" dirty="0">
                <a:latin typeface="Times New Roman" pitchFamily="18" charset="0"/>
                <a:cs typeface="Times New Roman" pitchFamily="18" charset="0"/>
              </a:rPr>
              <a:t> </a:t>
            </a:r>
            <a:r>
              <a:rPr lang="en-US" sz="2700" b="1" dirty="0">
                <a:solidFill>
                  <a:srgbClr val="0000FF"/>
                </a:solidFill>
                <a:latin typeface="Times New Roman" pitchFamily="18" charset="0"/>
                <a:cs typeface="Times New Roman" pitchFamily="18" charset="0"/>
              </a:rPr>
              <a:t>Syntax</a:t>
            </a:r>
            <a:r>
              <a:rPr lang="en-US" sz="2700" dirty="0">
                <a:latin typeface="Times New Roman" pitchFamily="18" charset="0"/>
                <a:cs typeface="Times New Roman" pitchFamily="18" charset="0"/>
              </a:rPr>
              <a:t> of a </a:t>
            </a:r>
            <a:r>
              <a:rPr lang="en-US" sz="2700" b="1" dirty="0">
                <a:latin typeface="Times New Roman" pitchFamily="18" charset="0"/>
                <a:cs typeface="Times New Roman" pitchFamily="18" charset="0"/>
              </a:rPr>
              <a:t>variable </a:t>
            </a:r>
            <a:r>
              <a:rPr lang="en-US" sz="2700" b="1" dirty="0" smtClean="0">
                <a:latin typeface="Times New Roman" pitchFamily="18" charset="0"/>
                <a:cs typeface="Times New Roman" pitchFamily="18" charset="0"/>
              </a:rPr>
              <a:t>declaration: </a:t>
            </a:r>
            <a:endParaRPr lang="en-US" sz="2700" b="1" dirty="0">
              <a:latin typeface="Times New Roman" pitchFamily="18" charset="0"/>
              <a:cs typeface="Times New Roman" pitchFamily="18" charset="0"/>
            </a:endParaRPr>
          </a:p>
          <a:p>
            <a:pPr algn="just">
              <a:lnSpc>
                <a:spcPct val="160000"/>
              </a:lnSpc>
              <a:spcBef>
                <a:spcPts val="0"/>
              </a:spcBef>
              <a:buNone/>
            </a:pPr>
            <a:r>
              <a:rPr lang="en-US" sz="2700" dirty="0">
                <a:latin typeface="Times New Roman" pitchFamily="18" charset="0"/>
                <a:cs typeface="Times New Roman" pitchFamily="18" charset="0"/>
              </a:rPr>
              <a:t>	  </a:t>
            </a:r>
            <a:r>
              <a:rPr lang="en-US" sz="2700" b="1" dirty="0" smtClean="0">
                <a:solidFill>
                  <a:srgbClr val="6600CC"/>
                </a:solidFill>
                <a:latin typeface="Times New Roman" pitchFamily="18" charset="0"/>
                <a:cs typeface="Times New Roman" pitchFamily="18" charset="0"/>
              </a:rPr>
              <a:t>data</a:t>
            </a:r>
            <a:r>
              <a:rPr lang="en-US" sz="2700" dirty="0" smtClean="0">
                <a:solidFill>
                  <a:srgbClr val="6600CC"/>
                </a:solidFill>
                <a:latin typeface="Times New Roman" pitchFamily="18" charset="0"/>
                <a:cs typeface="Times New Roman" pitchFamily="18" charset="0"/>
              </a:rPr>
              <a:t> </a:t>
            </a:r>
            <a:r>
              <a:rPr lang="en-US" sz="2700" b="1" dirty="0" smtClean="0">
                <a:solidFill>
                  <a:srgbClr val="6600CC"/>
                </a:solidFill>
                <a:latin typeface="Times New Roman" pitchFamily="18" charset="0"/>
                <a:cs typeface="Times New Roman" pitchFamily="18" charset="0"/>
              </a:rPr>
              <a:t>type identifier=value, identifier= value... </a:t>
            </a:r>
            <a:r>
              <a:rPr lang="en-US" sz="2700" b="1" dirty="0">
                <a:solidFill>
                  <a:srgbClr val="6600CC"/>
                </a:solidFill>
                <a:latin typeface="Times New Roman" pitchFamily="18" charset="0"/>
                <a:cs typeface="Times New Roman" pitchFamily="18" charset="0"/>
              </a:rPr>
              <a:t>;      </a:t>
            </a:r>
          </a:p>
          <a:p>
            <a:pPr algn="just">
              <a:lnSpc>
                <a:spcPct val="160000"/>
              </a:lnSpc>
              <a:spcBef>
                <a:spcPts val="0"/>
              </a:spcBef>
              <a:buFont typeface="Wingdings" panose="05000000000000000000" pitchFamily="2" charset="2"/>
              <a:buChar char="ü"/>
            </a:pPr>
            <a:r>
              <a:rPr lang="en-US" sz="2700" dirty="0">
                <a:latin typeface="Times New Roman" pitchFamily="18" charset="0"/>
                <a:cs typeface="Times New Roman" pitchFamily="18" charset="0"/>
              </a:rPr>
              <a:t>The </a:t>
            </a:r>
            <a:r>
              <a:rPr lang="en-US" sz="2700" b="1" dirty="0">
                <a:latin typeface="Times New Roman" pitchFamily="18" charset="0"/>
                <a:cs typeface="Times New Roman" pitchFamily="18" charset="0"/>
              </a:rPr>
              <a:t>type</a:t>
            </a:r>
            <a:r>
              <a:rPr lang="en-US" sz="2700" dirty="0">
                <a:latin typeface="Times New Roman" pitchFamily="18" charset="0"/>
                <a:cs typeface="Times New Roman" pitchFamily="18" charset="0"/>
              </a:rPr>
              <a:t> is one of Java's </a:t>
            </a:r>
            <a:r>
              <a:rPr lang="en-US" sz="2700" b="1" dirty="0">
                <a:solidFill>
                  <a:srgbClr val="0000FF"/>
                </a:solidFill>
                <a:latin typeface="Times New Roman" pitchFamily="18" charset="0"/>
                <a:cs typeface="Times New Roman" pitchFamily="18" charset="0"/>
              </a:rPr>
              <a:t>atomic types</a:t>
            </a:r>
            <a:r>
              <a:rPr lang="en-US" sz="2700" dirty="0">
                <a:latin typeface="Times New Roman" pitchFamily="18" charset="0"/>
                <a:cs typeface="Times New Roman" pitchFamily="18" charset="0"/>
              </a:rPr>
              <a:t>, or the </a:t>
            </a:r>
            <a:r>
              <a:rPr lang="en-US" sz="2700" b="1" dirty="0">
                <a:solidFill>
                  <a:srgbClr val="0000FF"/>
                </a:solidFill>
                <a:latin typeface="Times New Roman" pitchFamily="18" charset="0"/>
                <a:cs typeface="Times New Roman" pitchFamily="18" charset="0"/>
              </a:rPr>
              <a:t>name of a class or interface</a:t>
            </a:r>
            <a:r>
              <a:rPr lang="en-US" sz="2700" dirty="0">
                <a:solidFill>
                  <a:srgbClr val="3366FF"/>
                </a:solidFill>
                <a:latin typeface="Times New Roman" pitchFamily="18" charset="0"/>
                <a:cs typeface="Times New Roman" pitchFamily="18" charset="0"/>
              </a:rPr>
              <a:t>.</a:t>
            </a:r>
          </a:p>
          <a:p>
            <a:pPr algn="just">
              <a:lnSpc>
                <a:spcPct val="160000"/>
              </a:lnSpc>
              <a:spcBef>
                <a:spcPts val="0"/>
              </a:spcBef>
              <a:buFont typeface="Wingdings" panose="05000000000000000000" pitchFamily="2" charset="2"/>
              <a:buChar char="ü"/>
            </a:pPr>
            <a:r>
              <a:rPr lang="en-US" sz="2700" dirty="0">
                <a:latin typeface="Times New Roman" pitchFamily="18" charset="0"/>
                <a:cs typeface="Times New Roman" pitchFamily="18" charset="0"/>
              </a:rPr>
              <a:t>The </a:t>
            </a:r>
            <a:r>
              <a:rPr lang="en-US" sz="2700" b="1" dirty="0">
                <a:solidFill>
                  <a:srgbClr val="FF0000"/>
                </a:solidFill>
                <a:latin typeface="Times New Roman" pitchFamily="18" charset="0"/>
                <a:cs typeface="Times New Roman" pitchFamily="18" charset="0"/>
              </a:rPr>
              <a:t>identifier</a:t>
            </a:r>
            <a:r>
              <a:rPr lang="en-US" sz="2700" dirty="0">
                <a:latin typeface="Times New Roman" pitchFamily="18" charset="0"/>
                <a:cs typeface="Times New Roman" pitchFamily="18" charset="0"/>
              </a:rPr>
              <a:t> is the </a:t>
            </a:r>
            <a:r>
              <a:rPr lang="en-US" sz="2700" b="1" dirty="0">
                <a:latin typeface="Times New Roman" pitchFamily="18" charset="0"/>
                <a:cs typeface="Times New Roman" pitchFamily="18" charset="0"/>
              </a:rPr>
              <a:t>name of the </a:t>
            </a:r>
            <a:r>
              <a:rPr lang="en-US" sz="2700" b="1" dirty="0">
                <a:solidFill>
                  <a:srgbClr val="FF0000"/>
                </a:solidFill>
                <a:latin typeface="Times New Roman" pitchFamily="18" charset="0"/>
                <a:cs typeface="Times New Roman" pitchFamily="18" charset="0"/>
              </a:rPr>
              <a:t>variable</a:t>
            </a:r>
            <a:r>
              <a:rPr lang="en-US" sz="2700" dirty="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pPr algn="just">
              <a:lnSpc>
                <a:spcPct val="160000"/>
              </a:lnSpc>
              <a:spcBef>
                <a:spcPts val="0"/>
              </a:spcBef>
              <a:buFont typeface="Wingdings" panose="05000000000000000000" pitchFamily="2" charset="2"/>
              <a:buChar char="ü"/>
            </a:pPr>
            <a:r>
              <a:rPr lang="en-US" sz="2700" dirty="0">
                <a:latin typeface="Times New Roman" pitchFamily="18" charset="0"/>
                <a:cs typeface="Times New Roman" pitchFamily="18" charset="0"/>
              </a:rPr>
              <a:t>You can </a:t>
            </a:r>
            <a:r>
              <a:rPr lang="en-US" sz="2700" b="1" i="1" dirty="0">
                <a:solidFill>
                  <a:srgbClr val="0000FF"/>
                </a:solidFill>
                <a:latin typeface="Times New Roman" pitchFamily="18" charset="0"/>
                <a:cs typeface="Times New Roman" pitchFamily="18" charset="0"/>
              </a:rPr>
              <a:t>initialize the variable by specifying an equal sign and a value</a:t>
            </a:r>
            <a:r>
              <a:rPr lang="en-US" sz="2700" dirty="0">
                <a:latin typeface="Times New Roman" pitchFamily="18" charset="0"/>
                <a:cs typeface="Times New Roman" pitchFamily="18" charset="0"/>
              </a:rPr>
              <a:t>.</a:t>
            </a:r>
          </a:p>
          <a:p>
            <a:pPr algn="just">
              <a:lnSpc>
                <a:spcPct val="160000"/>
              </a:lnSpc>
              <a:spcBef>
                <a:spcPts val="0"/>
              </a:spcBef>
              <a:buFont typeface="Wingdings" pitchFamily="2" charset="2"/>
              <a:buChar char="§"/>
            </a:pPr>
            <a:r>
              <a:rPr lang="en-US" sz="2700" dirty="0">
                <a:latin typeface="Times New Roman" pitchFamily="18" charset="0"/>
                <a:cs typeface="Times New Roman" pitchFamily="18" charset="0"/>
              </a:rPr>
              <a:t> Keep in mind that the initialization expression must result in a value of the same (or compatible) type as that specified for the variable. </a:t>
            </a:r>
          </a:p>
          <a:p>
            <a:pPr algn="just">
              <a:lnSpc>
                <a:spcPct val="160000"/>
              </a:lnSpc>
              <a:spcBef>
                <a:spcPts val="0"/>
              </a:spcBef>
              <a:buFont typeface="Wingdings" pitchFamily="2" charset="2"/>
              <a:buChar char="§"/>
            </a:pPr>
            <a:r>
              <a:rPr lang="en-US" sz="2700" dirty="0">
                <a:latin typeface="Times New Roman" pitchFamily="18" charset="0"/>
                <a:cs typeface="Times New Roman" pitchFamily="18" charset="0"/>
              </a:rPr>
              <a:t>To declare more than one variable of the specified type, use a comma-separated list.</a:t>
            </a:r>
          </a:p>
          <a:p>
            <a:pPr algn="just">
              <a:lnSpc>
                <a:spcPct val="160000"/>
              </a:lnSpc>
              <a:spcBef>
                <a:spcPts val="0"/>
              </a:spcBef>
              <a:buFont typeface="Wingdings" pitchFamily="2" charset="2"/>
              <a:buChar char="§"/>
            </a:pPr>
            <a:endParaRPr lang="en-US" sz="2700" dirty="0">
              <a:latin typeface="Times New Roman" pitchFamily="18" charset="0"/>
              <a:cs typeface="Times New Roman" pitchFamily="18" charset="0"/>
            </a:endParaRPr>
          </a:p>
          <a:p>
            <a:pPr>
              <a:lnSpc>
                <a:spcPct val="160000"/>
              </a:lnSpc>
            </a:pPr>
            <a:endParaRPr lang="en-GB" sz="2700" dirty="0"/>
          </a:p>
        </p:txBody>
      </p:sp>
      <p:sp>
        <p:nvSpPr>
          <p:cNvPr id="4" name="Slide Number Placeholder 3"/>
          <p:cNvSpPr>
            <a:spLocks noGrp="1"/>
          </p:cNvSpPr>
          <p:nvPr>
            <p:ph type="sldNum" sz="quarter" idx="12"/>
          </p:nvPr>
        </p:nvSpPr>
        <p:spPr/>
        <p:txBody>
          <a:bodyPr/>
          <a:lstStyle/>
          <a:p>
            <a:fld id="{1C1376ED-7D7C-4AB7-9AAC-DFA34513ABCF}" type="slidenum">
              <a:rPr lang="en-US" smtClean="0"/>
              <a:t>45</a:t>
            </a:fld>
            <a:endParaRPr lang="en-US"/>
          </a:p>
        </p:txBody>
      </p:sp>
    </p:spTree>
    <p:extLst>
      <p:ext uri="{BB962C8B-B14F-4D97-AF65-F5344CB8AC3E}">
        <p14:creationId xmlns:p14="http://schemas.microsoft.com/office/powerpoint/2010/main" val="30527470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78970"/>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Declaring Variables continued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656" y="377370"/>
            <a:ext cx="12032343" cy="6480629"/>
          </a:xfrm>
        </p:spPr>
        <p:txBody>
          <a:bodyPr>
            <a:noAutofit/>
          </a:bodyPr>
          <a:lstStyle/>
          <a:p>
            <a:pPr algn="just">
              <a:lnSpc>
                <a:spcPct val="160000"/>
              </a:lnSpc>
              <a:spcBef>
                <a:spcPts val="0"/>
              </a:spcBef>
              <a:buFont typeface="Wingdings" pitchFamily="2" charset="2"/>
              <a:buChar char="§"/>
            </a:pPr>
            <a:r>
              <a:rPr lang="en-US" sz="3200" dirty="0" smtClean="0">
                <a:latin typeface="Times New Roman" pitchFamily="18" charset="0"/>
                <a:cs typeface="Times New Roman" pitchFamily="18" charset="0"/>
              </a:rPr>
              <a:t>Here </a:t>
            </a:r>
            <a:r>
              <a:rPr lang="en-US" sz="3200" dirty="0">
                <a:latin typeface="Times New Roman" pitchFamily="18" charset="0"/>
                <a:cs typeface="Times New Roman" pitchFamily="18" charset="0"/>
              </a:rPr>
              <a:t>are </a:t>
            </a:r>
            <a:r>
              <a:rPr lang="en-US" sz="3200" b="1" dirty="0">
                <a:latin typeface="Times New Roman" pitchFamily="18" charset="0"/>
                <a:cs typeface="Times New Roman" pitchFamily="18" charset="0"/>
              </a:rPr>
              <a:t>several examples </a:t>
            </a:r>
            <a:r>
              <a:rPr lang="en-US" sz="3200" dirty="0">
                <a:latin typeface="Times New Roman" pitchFamily="18" charset="0"/>
                <a:cs typeface="Times New Roman" pitchFamily="18" charset="0"/>
              </a:rPr>
              <a:t>of</a:t>
            </a:r>
            <a:r>
              <a:rPr lang="en-US" sz="3200" b="1" dirty="0">
                <a:latin typeface="Times New Roman" pitchFamily="18" charset="0"/>
                <a:cs typeface="Times New Roman" pitchFamily="18" charset="0"/>
              </a:rPr>
              <a:t> variable declarations </a:t>
            </a:r>
            <a:r>
              <a:rPr lang="en-US" sz="3200" dirty="0">
                <a:latin typeface="Times New Roman" pitchFamily="18" charset="0"/>
                <a:cs typeface="Times New Roman" pitchFamily="18" charset="0"/>
              </a:rPr>
              <a:t>of various </a:t>
            </a:r>
            <a:r>
              <a:rPr lang="en-US" sz="3200" b="1" dirty="0">
                <a:latin typeface="Times New Roman" pitchFamily="18" charset="0"/>
                <a:cs typeface="Times New Roman" pitchFamily="18" charset="0"/>
              </a:rPr>
              <a:t>types. </a:t>
            </a:r>
          </a:p>
          <a:p>
            <a:pPr algn="just">
              <a:lnSpc>
                <a:spcPct val="160000"/>
              </a:lnSpc>
              <a:spcBef>
                <a:spcPts val="0"/>
              </a:spcBef>
              <a:buFont typeface="Wingdings" panose="05000000000000000000" pitchFamily="2" charset="2"/>
              <a:buChar char="ü"/>
            </a:pPr>
            <a:r>
              <a:rPr lang="en-US" sz="3200" b="1" dirty="0">
                <a:solidFill>
                  <a:srgbClr val="0000FF"/>
                </a:solidFill>
                <a:latin typeface="Times New Roman" pitchFamily="18" charset="0"/>
                <a:cs typeface="Times New Roman" pitchFamily="18" charset="0"/>
              </a:rPr>
              <a:t>Note that some include an initialization.  </a:t>
            </a:r>
          </a:p>
          <a:p>
            <a:pPr lvl="1" algn="just">
              <a:lnSpc>
                <a:spcPct val="160000"/>
              </a:lnSpc>
              <a:spcBef>
                <a:spcPts val="0"/>
              </a:spcBef>
              <a:buNone/>
            </a:pPr>
            <a:r>
              <a:rPr lang="en-US" sz="3200" b="1" dirty="0" err="1">
                <a:latin typeface="Times New Roman" pitchFamily="18" charset="0"/>
                <a:cs typeface="Times New Roman" pitchFamily="18" charset="0"/>
              </a:rPr>
              <a:t>int</a:t>
            </a:r>
            <a:r>
              <a:rPr lang="en-US" sz="3200" b="1" dirty="0">
                <a:latin typeface="Times New Roman" pitchFamily="18" charset="0"/>
                <a:cs typeface="Times New Roman" pitchFamily="18" charset="0"/>
              </a:rPr>
              <a:t> a, b, c;            // declares three </a:t>
            </a:r>
            <a:r>
              <a:rPr lang="en-US" sz="3200" b="1" dirty="0" err="1">
                <a:latin typeface="Times New Roman" pitchFamily="18" charset="0"/>
                <a:cs typeface="Times New Roman" pitchFamily="18" charset="0"/>
              </a:rPr>
              <a:t>ints</a:t>
            </a:r>
            <a:r>
              <a:rPr lang="en-US" sz="3200" b="1" dirty="0">
                <a:latin typeface="Times New Roman" pitchFamily="18" charset="0"/>
                <a:cs typeface="Times New Roman" pitchFamily="18" charset="0"/>
              </a:rPr>
              <a:t>, a, b, and c. </a:t>
            </a:r>
          </a:p>
          <a:p>
            <a:pPr lvl="1" algn="just">
              <a:lnSpc>
                <a:spcPct val="160000"/>
              </a:lnSpc>
              <a:spcBef>
                <a:spcPts val="0"/>
              </a:spcBef>
              <a:buNone/>
            </a:pPr>
            <a:r>
              <a:rPr lang="en-US" sz="3200" b="1" dirty="0" err="1">
                <a:latin typeface="Times New Roman" pitchFamily="18" charset="0"/>
                <a:cs typeface="Times New Roman" pitchFamily="18" charset="0"/>
              </a:rPr>
              <a:t>int</a:t>
            </a:r>
            <a:r>
              <a:rPr lang="en-US" sz="3200" b="1" dirty="0">
                <a:latin typeface="Times New Roman" pitchFamily="18" charset="0"/>
                <a:cs typeface="Times New Roman" pitchFamily="18" charset="0"/>
              </a:rPr>
              <a:t> d = 3, e, f = 5; </a:t>
            </a:r>
            <a:r>
              <a:rPr lang="en-US" sz="3200" b="1" dirty="0" smtClean="0">
                <a:latin typeface="Times New Roman" pitchFamily="18" charset="0"/>
                <a:cs typeface="Times New Roman" pitchFamily="18" charset="0"/>
              </a:rPr>
              <a:t>// </a:t>
            </a:r>
            <a:r>
              <a:rPr lang="en-US" sz="3200" b="1" dirty="0">
                <a:latin typeface="Times New Roman" pitchFamily="18" charset="0"/>
                <a:cs typeface="Times New Roman" pitchFamily="18" charset="0"/>
              </a:rPr>
              <a:t>declares three more </a:t>
            </a:r>
            <a:r>
              <a:rPr lang="en-US" sz="3200" b="1" dirty="0" err="1">
                <a:latin typeface="Times New Roman" pitchFamily="18" charset="0"/>
                <a:cs typeface="Times New Roman" pitchFamily="18" charset="0"/>
              </a:rPr>
              <a:t>ints</a:t>
            </a:r>
            <a:r>
              <a:rPr lang="en-US" sz="3200" b="1" dirty="0">
                <a:latin typeface="Times New Roman" pitchFamily="18" charset="0"/>
                <a:cs typeface="Times New Roman" pitchFamily="18" charset="0"/>
              </a:rPr>
              <a:t>, initializing // d and f. </a:t>
            </a:r>
          </a:p>
          <a:p>
            <a:pPr lvl="1" algn="just">
              <a:lnSpc>
                <a:spcPct val="160000"/>
              </a:lnSpc>
              <a:spcBef>
                <a:spcPts val="0"/>
              </a:spcBef>
              <a:buNone/>
            </a:pPr>
            <a:r>
              <a:rPr lang="en-US" sz="3200" b="1" dirty="0">
                <a:latin typeface="Times New Roman" pitchFamily="18" charset="0"/>
                <a:cs typeface="Times New Roman" pitchFamily="18" charset="0"/>
              </a:rPr>
              <a:t>byte z = 22;            // initializes z. </a:t>
            </a:r>
          </a:p>
          <a:p>
            <a:pPr lvl="1" algn="just">
              <a:lnSpc>
                <a:spcPct val="160000"/>
              </a:lnSpc>
              <a:spcBef>
                <a:spcPts val="0"/>
              </a:spcBef>
              <a:buNone/>
            </a:pPr>
            <a:r>
              <a:rPr lang="en-US" sz="3200" b="1" dirty="0">
                <a:latin typeface="Times New Roman" pitchFamily="18" charset="0"/>
                <a:cs typeface="Times New Roman" pitchFamily="18" charset="0"/>
              </a:rPr>
              <a:t>double pi = 3.14159;    // declares an approximation of pi. </a:t>
            </a:r>
          </a:p>
          <a:p>
            <a:pPr lvl="1" algn="just">
              <a:lnSpc>
                <a:spcPct val="160000"/>
              </a:lnSpc>
              <a:spcBef>
                <a:spcPts val="0"/>
              </a:spcBef>
              <a:buNone/>
            </a:pPr>
            <a:r>
              <a:rPr lang="en-US" sz="3200" b="1" dirty="0">
                <a:latin typeface="Times New Roman" pitchFamily="18" charset="0"/>
                <a:cs typeface="Times New Roman" pitchFamily="18" charset="0"/>
              </a:rPr>
              <a:t>char x = 'x';           // the variable x has the value 'x'.  </a:t>
            </a:r>
          </a:p>
          <a:p>
            <a:pPr marL="0" indent="0" algn="just">
              <a:lnSpc>
                <a:spcPct val="160000"/>
              </a:lnSpc>
              <a:spcBef>
                <a:spcPts val="0"/>
              </a:spcBef>
              <a:buNone/>
            </a:pPr>
            <a:endParaRPr lang="en-US" sz="3200" dirty="0">
              <a:latin typeface="Times New Roman" pitchFamily="18" charset="0"/>
              <a:cs typeface="Times New Roman" pitchFamily="18" charset="0"/>
            </a:endParaRPr>
          </a:p>
          <a:p>
            <a:pPr>
              <a:lnSpc>
                <a:spcPct val="160000"/>
              </a:lnSpc>
              <a:spcBef>
                <a:spcPts val="0"/>
              </a:spcBef>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46</a:t>
            </a:fld>
            <a:endParaRPr lang="en-US"/>
          </a:p>
        </p:txBody>
      </p:sp>
    </p:spTree>
    <p:extLst>
      <p:ext uri="{BB962C8B-B14F-4D97-AF65-F5344CB8AC3E}">
        <p14:creationId xmlns:p14="http://schemas.microsoft.com/office/powerpoint/2010/main" val="13270726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20914"/>
          </a:xfrm>
        </p:spPr>
        <p:txBody>
          <a:bodyPr>
            <a:noAutofit/>
          </a:bodyPr>
          <a:lstStyle/>
          <a:p>
            <a:pPr algn="ctr"/>
            <a:r>
              <a:rPr lang="en-US" sz="2800" b="1" dirty="0">
                <a:solidFill>
                  <a:srgbClr val="FF0000"/>
                </a:solidFill>
                <a:latin typeface="Times New Roman" pitchFamily="18" charset="0"/>
                <a:cs typeface="Times New Roman" pitchFamily="18" charset="0"/>
              </a:rPr>
              <a:t>Dynamic Initialization</a:t>
            </a:r>
            <a:endParaRPr lang="en-US" sz="2800" dirty="0">
              <a:solidFill>
                <a:srgbClr val="FF0000"/>
              </a:solidFill>
            </a:endParaRPr>
          </a:p>
        </p:txBody>
      </p:sp>
      <p:sp>
        <p:nvSpPr>
          <p:cNvPr id="3" name="Content Placeholder 2"/>
          <p:cNvSpPr>
            <a:spLocks noGrp="1"/>
          </p:cNvSpPr>
          <p:nvPr>
            <p:ph idx="1"/>
          </p:nvPr>
        </p:nvSpPr>
        <p:spPr>
          <a:xfrm>
            <a:off x="1" y="290286"/>
            <a:ext cx="12192000" cy="6567714"/>
          </a:xfrm>
        </p:spPr>
        <p:txBody>
          <a:bodyPr>
            <a:noAutofit/>
          </a:bodyPr>
          <a:lstStyle/>
          <a:p>
            <a:pPr algn="just">
              <a:lnSpc>
                <a:spcPct val="150000"/>
              </a:lnSpc>
              <a:spcBef>
                <a:spcPts val="0"/>
              </a:spcBef>
              <a:buFont typeface="Wingdings" pitchFamily="2" charset="2"/>
              <a:buChar char="Ø"/>
            </a:pPr>
            <a:r>
              <a:rPr lang="en-US" dirty="0" smtClean="0">
                <a:latin typeface="Times New Roman" pitchFamily="18" charset="0"/>
                <a:cs typeface="Times New Roman" pitchFamily="18" charset="0"/>
              </a:rPr>
              <a:t>Java </a:t>
            </a:r>
            <a:r>
              <a:rPr lang="en-US" dirty="0">
                <a:latin typeface="Times New Roman" pitchFamily="18" charset="0"/>
                <a:cs typeface="Times New Roman" pitchFamily="18" charset="0"/>
              </a:rPr>
              <a:t>allows </a:t>
            </a:r>
            <a:r>
              <a:rPr lang="en-US" b="1" dirty="0">
                <a:solidFill>
                  <a:srgbClr val="D60093"/>
                </a:solidFill>
                <a:latin typeface="Times New Roman" pitchFamily="18" charset="0"/>
                <a:cs typeface="Times New Roman" pitchFamily="18" charset="0"/>
              </a:rPr>
              <a:t>variables to be initialized dynamically</a:t>
            </a:r>
            <a:r>
              <a:rPr lang="en-US" dirty="0">
                <a:latin typeface="Times New Roman" pitchFamily="18" charset="0"/>
                <a:cs typeface="Times New Roman" pitchFamily="18" charset="0"/>
              </a:rPr>
              <a:t>, using any expression valid at the time the </a:t>
            </a:r>
            <a:r>
              <a:rPr lang="en-US" b="1" dirty="0">
                <a:solidFill>
                  <a:srgbClr val="0000FF"/>
                </a:solidFill>
                <a:latin typeface="Times New Roman" pitchFamily="18" charset="0"/>
                <a:cs typeface="Times New Roman" pitchFamily="18" charset="0"/>
              </a:rPr>
              <a:t>variable is declared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b="1" dirty="0">
                <a:latin typeface="Times New Roman" pitchFamily="18" charset="0"/>
                <a:cs typeface="Times New Roman" pitchFamily="18" charset="0"/>
              </a:rPr>
              <a:t>For example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short program that computes the length of the hypotenuse of a right triangle given the lengths of its two opposing sides:  </a:t>
            </a:r>
          </a:p>
          <a:p>
            <a:pPr lvl="1" algn="just">
              <a:lnSpc>
                <a:spcPct val="150000"/>
              </a:lnSpc>
              <a:spcBef>
                <a:spcPts val="0"/>
              </a:spcBef>
              <a:buNone/>
            </a:pPr>
            <a:r>
              <a:rPr lang="en-US" sz="2800" dirty="0">
                <a:latin typeface="Times New Roman" pitchFamily="18" charset="0"/>
                <a:cs typeface="Times New Roman" pitchFamily="18" charset="0"/>
              </a:rPr>
              <a:t>// Demonstrate dynamic initialization. </a:t>
            </a:r>
          </a:p>
          <a:p>
            <a:pPr lvl="1" algn="just">
              <a:lnSpc>
                <a:spcPct val="150000"/>
              </a:lnSpc>
              <a:spcBef>
                <a:spcPts val="0"/>
              </a:spcBef>
              <a:buNone/>
            </a:pPr>
            <a:r>
              <a:rPr lang="en-US" sz="2800" dirty="0">
                <a:latin typeface="Times New Roman" pitchFamily="18" charset="0"/>
                <a:cs typeface="Times New Roman" pitchFamily="18" charset="0"/>
              </a:rPr>
              <a:t>class </a:t>
            </a:r>
            <a:r>
              <a:rPr lang="en-US" sz="2800" dirty="0" err="1">
                <a:latin typeface="Times New Roman" pitchFamily="18" charset="0"/>
                <a:cs typeface="Times New Roman" pitchFamily="18" charset="0"/>
              </a:rPr>
              <a:t>DynInit</a:t>
            </a:r>
            <a:r>
              <a:rPr lang="en-US" sz="2800" dirty="0">
                <a:latin typeface="Times New Roman" pitchFamily="18" charset="0"/>
                <a:cs typeface="Times New Roman" pitchFamily="18" charset="0"/>
              </a:rPr>
              <a:t> { </a:t>
            </a:r>
          </a:p>
          <a:p>
            <a:pPr lvl="1" algn="just">
              <a:lnSpc>
                <a:spcPct val="150000"/>
              </a:lnSpc>
              <a:spcBef>
                <a:spcPts val="0"/>
              </a:spcBef>
              <a:buNone/>
            </a:pPr>
            <a:r>
              <a:rPr lang="en-US" sz="2800" dirty="0">
                <a:latin typeface="Times New Roman" pitchFamily="18" charset="0"/>
                <a:cs typeface="Times New Roman" pitchFamily="18" charset="0"/>
              </a:rPr>
              <a:t>    public static void main(String </a:t>
            </a:r>
            <a:r>
              <a:rPr lang="en-US" sz="2800" dirty="0" err="1">
                <a:latin typeface="Times New Roman" pitchFamily="18" charset="0"/>
                <a:cs typeface="Times New Roman" pitchFamily="18" charset="0"/>
              </a:rPr>
              <a:t>args</a:t>
            </a:r>
            <a:r>
              <a:rPr lang="en-US" sz="2800" dirty="0">
                <a:latin typeface="Times New Roman" pitchFamily="18" charset="0"/>
                <a:cs typeface="Times New Roman" pitchFamily="18" charset="0"/>
              </a:rPr>
              <a:t>[]) { </a:t>
            </a:r>
          </a:p>
          <a:p>
            <a:pPr lvl="1" algn="just">
              <a:lnSpc>
                <a:spcPct val="150000"/>
              </a:lnSpc>
              <a:spcBef>
                <a:spcPts val="0"/>
              </a:spcBef>
              <a:buNone/>
            </a:pPr>
            <a:r>
              <a:rPr lang="en-US" sz="2800" dirty="0">
                <a:latin typeface="Times New Roman" pitchFamily="18" charset="0"/>
                <a:cs typeface="Times New Roman" pitchFamily="18" charset="0"/>
              </a:rPr>
              <a:t>      double a = 3.0, b = 4.0; </a:t>
            </a:r>
          </a:p>
          <a:p>
            <a:pPr lvl="1" algn="just">
              <a:lnSpc>
                <a:spcPct val="150000"/>
              </a:lnSpc>
              <a:spcBef>
                <a:spcPts val="0"/>
              </a:spcBef>
              <a:buNone/>
            </a:pPr>
            <a:r>
              <a:rPr lang="en-US" sz="2800" dirty="0">
                <a:latin typeface="Times New Roman" pitchFamily="18" charset="0"/>
                <a:cs typeface="Times New Roman" pitchFamily="18" charset="0"/>
              </a:rPr>
              <a:t>       // c is dynamically initialized </a:t>
            </a:r>
          </a:p>
          <a:p>
            <a:pPr lvl="1" algn="just">
              <a:lnSpc>
                <a:spcPct val="150000"/>
              </a:lnSpc>
              <a:spcBef>
                <a:spcPts val="0"/>
              </a:spcBef>
              <a:buNone/>
            </a:pPr>
            <a:r>
              <a:rPr lang="en-US" sz="2800" dirty="0">
                <a:latin typeface="Times New Roman" pitchFamily="18" charset="0"/>
                <a:cs typeface="Times New Roman" pitchFamily="18" charset="0"/>
              </a:rPr>
              <a:t>      double c = </a:t>
            </a:r>
            <a:r>
              <a:rPr lang="en-US" sz="2800" dirty="0" err="1">
                <a:latin typeface="Times New Roman" pitchFamily="18" charset="0"/>
                <a:cs typeface="Times New Roman" pitchFamily="18" charset="0"/>
              </a:rPr>
              <a:t>Math.sqrt</a:t>
            </a:r>
            <a:r>
              <a:rPr lang="en-US" sz="2800" dirty="0">
                <a:latin typeface="Times New Roman" pitchFamily="18" charset="0"/>
                <a:cs typeface="Times New Roman" pitchFamily="18" charset="0"/>
              </a:rPr>
              <a:t>(a * a + b * b); </a:t>
            </a:r>
          </a:p>
          <a:p>
            <a:pPr lvl="1" algn="just">
              <a:lnSpc>
                <a:spcPct val="150000"/>
              </a:lnSpc>
              <a:spcBef>
                <a:spcPts val="0"/>
              </a:spcBef>
              <a:buNone/>
            </a:pPr>
            <a:r>
              <a:rPr lang="en-US" sz="2800" dirty="0">
                <a:latin typeface="Times New Roman" pitchFamily="18" charset="0"/>
                <a:cs typeface="Times New Roman" pitchFamily="18" charset="0"/>
              </a:rPr>
              <a:t>       </a:t>
            </a:r>
          </a:p>
          <a:p>
            <a:pPr algn="just">
              <a:lnSpc>
                <a:spcPct val="150000"/>
              </a:lnSpc>
              <a:spcBef>
                <a:spcPts val="0"/>
              </a:spcBef>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47</a:t>
            </a:fld>
            <a:endParaRPr lang="en-US"/>
          </a:p>
        </p:txBody>
      </p:sp>
    </p:spTree>
    <p:extLst>
      <p:ext uri="{BB962C8B-B14F-4D97-AF65-F5344CB8AC3E}">
        <p14:creationId xmlns:p14="http://schemas.microsoft.com/office/powerpoint/2010/main" val="39864285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20914"/>
          </a:xfrm>
        </p:spPr>
        <p:txBody>
          <a:bodyPr>
            <a:noAutofit/>
          </a:bodyPr>
          <a:lstStyle/>
          <a:p>
            <a:pPr algn="ctr"/>
            <a:r>
              <a:rPr lang="en-US" sz="2800" b="1" dirty="0">
                <a:solidFill>
                  <a:srgbClr val="FF0000"/>
                </a:solidFill>
                <a:latin typeface="Times New Roman" pitchFamily="18" charset="0"/>
                <a:cs typeface="Times New Roman" pitchFamily="18" charset="0"/>
              </a:rPr>
              <a:t>Dynamic </a:t>
            </a:r>
            <a:r>
              <a:rPr lang="en-US" sz="2800" b="1" dirty="0" smtClean="0">
                <a:solidFill>
                  <a:srgbClr val="FF0000"/>
                </a:solidFill>
                <a:latin typeface="Times New Roman" pitchFamily="18" charset="0"/>
                <a:cs typeface="Times New Roman" pitchFamily="18" charset="0"/>
              </a:rPr>
              <a:t>Initialization Continued</a:t>
            </a:r>
            <a:endParaRPr lang="en-US" sz="2800" dirty="0">
              <a:solidFill>
                <a:srgbClr val="FF0000"/>
              </a:solidFill>
            </a:endParaRPr>
          </a:p>
        </p:txBody>
      </p:sp>
      <p:sp>
        <p:nvSpPr>
          <p:cNvPr id="3" name="Content Placeholder 2"/>
          <p:cNvSpPr>
            <a:spLocks noGrp="1"/>
          </p:cNvSpPr>
          <p:nvPr>
            <p:ph idx="1"/>
          </p:nvPr>
        </p:nvSpPr>
        <p:spPr>
          <a:xfrm>
            <a:off x="1" y="290286"/>
            <a:ext cx="11945256" cy="6567714"/>
          </a:xfrm>
        </p:spPr>
        <p:txBody>
          <a:bodyPr>
            <a:noAutofit/>
          </a:bodyPr>
          <a:lstStyle/>
          <a:p>
            <a:pPr lvl="1" algn="just">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("Hypotenuse is " + c);</a:t>
            </a:r>
          </a:p>
          <a:p>
            <a:pPr lvl="1" algn="just">
              <a:lnSpc>
                <a:spcPct val="150000"/>
              </a:lnSpc>
              <a:spcBef>
                <a:spcPts val="0"/>
              </a:spcBef>
              <a:buNone/>
            </a:pP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Here</a:t>
            </a:r>
            <a:r>
              <a:rPr lang="en-US" sz="2600" dirty="0">
                <a:latin typeface="Times New Roman" pitchFamily="18" charset="0"/>
                <a:cs typeface="Times New Roman" pitchFamily="18" charset="0"/>
              </a:rPr>
              <a:t>, three local variables—a, </a:t>
            </a:r>
            <a:r>
              <a:rPr lang="en-US" sz="2600" dirty="0" err="1">
                <a:latin typeface="Times New Roman" pitchFamily="18" charset="0"/>
                <a:cs typeface="Times New Roman" pitchFamily="18" charset="0"/>
              </a:rPr>
              <a:t>b,and</a:t>
            </a:r>
            <a:r>
              <a:rPr lang="en-US" sz="2600" dirty="0">
                <a:latin typeface="Times New Roman" pitchFamily="18" charset="0"/>
                <a:cs typeface="Times New Roman" pitchFamily="18" charset="0"/>
              </a:rPr>
              <a:t> c—are declared. </a:t>
            </a: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ü"/>
            </a:pPr>
            <a:r>
              <a:rPr lang="en-US" sz="2600" dirty="0" smtClean="0">
                <a:latin typeface="Times New Roman" pitchFamily="18" charset="0"/>
                <a:cs typeface="Times New Roman" pitchFamily="18" charset="0"/>
              </a:rPr>
              <a:t>The </a:t>
            </a:r>
            <a:r>
              <a:rPr lang="en-US" sz="2600" b="1" i="1" dirty="0">
                <a:solidFill>
                  <a:srgbClr val="0000FF"/>
                </a:solidFill>
                <a:latin typeface="Times New Roman" pitchFamily="18" charset="0"/>
                <a:cs typeface="Times New Roman" pitchFamily="18" charset="0"/>
              </a:rPr>
              <a:t>first two, a and b, are initialized by constants.</a:t>
            </a:r>
          </a:p>
          <a:p>
            <a:pPr algn="just">
              <a:lnSpc>
                <a:spcPct val="150000"/>
              </a:lnSpc>
              <a:spcBef>
                <a:spcPts val="0"/>
              </a:spcBef>
              <a:buFont typeface="Wingdings" pitchFamily="2" charset="2"/>
              <a:buChar char="§"/>
            </a:pPr>
            <a:r>
              <a:rPr lang="en-US" sz="2600" b="1" i="1" dirty="0" smtClean="0">
                <a:solidFill>
                  <a:srgbClr val="D60093"/>
                </a:solidFill>
                <a:latin typeface="Times New Roman" pitchFamily="18" charset="0"/>
                <a:cs typeface="Times New Roman" pitchFamily="18" charset="0"/>
              </a:rPr>
              <a:t>c </a:t>
            </a:r>
            <a:r>
              <a:rPr lang="en-US" sz="2600" b="1" i="1" dirty="0">
                <a:solidFill>
                  <a:srgbClr val="D60093"/>
                </a:solidFill>
                <a:latin typeface="Times New Roman" pitchFamily="18" charset="0"/>
                <a:cs typeface="Times New Roman" pitchFamily="18" charset="0"/>
              </a:rPr>
              <a:t>is initialized dynamically</a:t>
            </a:r>
            <a:r>
              <a:rPr lang="en-US" sz="2600"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to the </a:t>
            </a:r>
            <a:r>
              <a:rPr lang="en-US" sz="2600" b="1" dirty="0">
                <a:latin typeface="Times New Roman" pitchFamily="18" charset="0"/>
                <a:cs typeface="Times New Roman" pitchFamily="18" charset="0"/>
              </a:rPr>
              <a:t>length</a:t>
            </a:r>
            <a:r>
              <a:rPr lang="en-US" sz="2600" dirty="0">
                <a:latin typeface="Times New Roman" pitchFamily="18" charset="0"/>
                <a:cs typeface="Times New Roman" pitchFamily="18" charset="0"/>
              </a:rPr>
              <a:t> of the </a:t>
            </a:r>
            <a:r>
              <a:rPr lang="en-US" sz="2600" b="1" dirty="0">
                <a:latin typeface="Times New Roman" pitchFamily="18" charset="0"/>
                <a:cs typeface="Times New Roman" pitchFamily="18" charset="0"/>
              </a:rPr>
              <a:t>hypotenuse</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program uses another of </a:t>
            </a:r>
            <a:r>
              <a:rPr lang="en-US" sz="2600" b="1" i="1" dirty="0">
                <a:solidFill>
                  <a:srgbClr val="D60093"/>
                </a:solidFill>
                <a:latin typeface="Times New Roman" pitchFamily="18" charset="0"/>
                <a:cs typeface="Times New Roman" pitchFamily="18" charset="0"/>
              </a:rPr>
              <a:t>Java's built-in methods, </a:t>
            </a:r>
            <a:r>
              <a:rPr lang="en-US" sz="2600" b="1" i="1" dirty="0" err="1">
                <a:solidFill>
                  <a:srgbClr val="D60093"/>
                </a:solidFill>
                <a:latin typeface="Times New Roman" pitchFamily="18" charset="0"/>
                <a:cs typeface="Times New Roman" pitchFamily="18" charset="0"/>
              </a:rPr>
              <a:t>sqrt</a:t>
            </a:r>
            <a:r>
              <a:rPr lang="en-US" sz="2600" b="1" i="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 which is a member of the </a:t>
            </a:r>
            <a:r>
              <a:rPr lang="en-US" sz="2600" b="1" i="1" dirty="0">
                <a:solidFill>
                  <a:srgbClr val="0000FF"/>
                </a:solidFill>
                <a:latin typeface="Times New Roman" pitchFamily="18" charset="0"/>
                <a:cs typeface="Times New Roman" pitchFamily="18" charset="0"/>
              </a:rPr>
              <a:t>Math class</a:t>
            </a:r>
            <a:r>
              <a:rPr lang="en-US" sz="2600" dirty="0">
                <a:latin typeface="Times New Roman" pitchFamily="18" charset="0"/>
                <a:cs typeface="Times New Roman" pitchFamily="18" charset="0"/>
              </a:rPr>
              <a:t>, to </a:t>
            </a:r>
            <a:r>
              <a:rPr lang="en-US" sz="2600" b="1" i="1" dirty="0">
                <a:latin typeface="Times New Roman" pitchFamily="18" charset="0"/>
                <a:cs typeface="Times New Roman" pitchFamily="18" charset="0"/>
              </a:rPr>
              <a:t>compute the square root of its argument</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key point here is that the initialization expression may use any element valid at the time of the initialization, including calls to methods, other variables, or literals</a:t>
            </a:r>
          </a:p>
        </p:txBody>
      </p:sp>
      <p:sp>
        <p:nvSpPr>
          <p:cNvPr id="4" name="Slide Number Placeholder 3"/>
          <p:cNvSpPr>
            <a:spLocks noGrp="1"/>
          </p:cNvSpPr>
          <p:nvPr>
            <p:ph type="sldNum" sz="quarter" idx="12"/>
          </p:nvPr>
        </p:nvSpPr>
        <p:spPr/>
        <p:txBody>
          <a:bodyPr/>
          <a:lstStyle/>
          <a:p>
            <a:fld id="{1C7FB0BA-1777-4FB3-A4D9-B80D3147F0B1}" type="slidenum">
              <a:rPr lang="en-US" smtClean="0"/>
              <a:pPr/>
              <a:t>48</a:t>
            </a:fld>
            <a:endParaRPr lang="en-US"/>
          </a:p>
        </p:txBody>
      </p:sp>
    </p:spTree>
    <p:extLst>
      <p:ext uri="{BB962C8B-B14F-4D97-AF65-F5344CB8AC3E}">
        <p14:creationId xmlns:p14="http://schemas.microsoft.com/office/powerpoint/2010/main" val="20416202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774"/>
            <a:ext cx="11843657" cy="6273225"/>
          </a:xfrm>
        </p:spPr>
        <p:txBody>
          <a:bodyPr>
            <a:noAutofit/>
          </a:bodyPr>
          <a:lstStyle/>
          <a:p>
            <a:pPr algn="just">
              <a:lnSpc>
                <a:spcPct val="150000"/>
              </a:lnSpc>
              <a:spcBef>
                <a:spcPts val="0"/>
              </a:spcBef>
              <a:buFont typeface="Wingdings" pitchFamily="2" charset="2"/>
              <a:buChar char="Ø"/>
            </a:pPr>
            <a:r>
              <a:rPr lang="en-US" sz="2700" dirty="0">
                <a:latin typeface="Times New Roman" pitchFamily="18" charset="0"/>
                <a:cs typeface="Times New Roman" pitchFamily="18" charset="0"/>
              </a:rPr>
              <a:t>All of the </a:t>
            </a:r>
            <a:r>
              <a:rPr lang="en-US" sz="2700" b="1" dirty="0">
                <a:solidFill>
                  <a:srgbClr val="D60093"/>
                </a:solidFill>
                <a:latin typeface="Times New Roman" pitchFamily="18" charset="0"/>
                <a:cs typeface="Times New Roman" pitchFamily="18" charset="0"/>
              </a:rPr>
              <a:t>variables used have been declared at the start of the main( ) method</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However, </a:t>
            </a:r>
            <a:r>
              <a:rPr lang="en-US" sz="2700" b="1" dirty="0">
                <a:solidFill>
                  <a:srgbClr val="0000FF"/>
                </a:solidFill>
                <a:latin typeface="Times New Roman" pitchFamily="18" charset="0"/>
                <a:cs typeface="Times New Roman" pitchFamily="18" charset="0"/>
              </a:rPr>
              <a:t>Java allows variables to be declared within any block.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A </a:t>
            </a:r>
            <a:r>
              <a:rPr lang="en-US" sz="2700" b="1" dirty="0">
                <a:solidFill>
                  <a:srgbClr val="D60093"/>
                </a:solidFill>
                <a:latin typeface="Times New Roman" pitchFamily="18" charset="0"/>
                <a:cs typeface="Times New Roman" pitchFamily="18" charset="0"/>
              </a:rPr>
              <a:t>block</a:t>
            </a:r>
            <a:r>
              <a:rPr lang="en-US" sz="2700" dirty="0">
                <a:latin typeface="Times New Roman" pitchFamily="18" charset="0"/>
                <a:cs typeface="Times New Roman" pitchFamily="18" charset="0"/>
              </a:rPr>
              <a:t> is begun with an </a:t>
            </a:r>
            <a:r>
              <a:rPr lang="en-US" sz="2700" b="1" dirty="0">
                <a:latin typeface="Times New Roman" pitchFamily="18" charset="0"/>
                <a:cs typeface="Times New Roman" pitchFamily="18" charset="0"/>
              </a:rPr>
              <a:t>opening curly brace and ended by a closing curly brace</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A </a:t>
            </a:r>
            <a:r>
              <a:rPr lang="en-US" sz="2700" b="1" dirty="0">
                <a:solidFill>
                  <a:srgbClr val="0000FF"/>
                </a:solidFill>
                <a:latin typeface="Times New Roman" pitchFamily="18" charset="0"/>
                <a:cs typeface="Times New Roman" pitchFamily="18" charset="0"/>
              </a:rPr>
              <a:t>block defines a scope</a:t>
            </a:r>
            <a:r>
              <a:rPr lang="en-US" sz="2700" dirty="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ü"/>
            </a:pPr>
            <a:r>
              <a:rPr lang="en-US" sz="2700" dirty="0" smtClean="0">
                <a:latin typeface="Times New Roman" pitchFamily="18" charset="0"/>
                <a:cs typeface="Times New Roman" pitchFamily="18" charset="0"/>
              </a:rPr>
              <a:t>Thus</a:t>
            </a:r>
            <a:r>
              <a:rPr lang="en-US" sz="2700" dirty="0">
                <a:latin typeface="Times New Roman" pitchFamily="18" charset="0"/>
                <a:cs typeface="Times New Roman" pitchFamily="18" charset="0"/>
              </a:rPr>
              <a:t>, each time you start a new block, you are </a:t>
            </a:r>
            <a:r>
              <a:rPr lang="en-US" sz="2700" b="1" dirty="0">
                <a:latin typeface="Times New Roman" pitchFamily="18" charset="0"/>
                <a:cs typeface="Times New Roman" pitchFamily="18" charset="0"/>
              </a:rPr>
              <a:t>creating a new scope</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A </a:t>
            </a:r>
            <a:r>
              <a:rPr lang="en-US" sz="2700" b="1" dirty="0">
                <a:solidFill>
                  <a:srgbClr val="D60093"/>
                </a:solidFill>
                <a:latin typeface="Times New Roman" pitchFamily="18" charset="0"/>
                <a:cs typeface="Times New Roman" pitchFamily="18" charset="0"/>
              </a:rPr>
              <a:t>scope</a:t>
            </a:r>
            <a:r>
              <a:rPr lang="en-US" sz="2700" dirty="0">
                <a:latin typeface="Times New Roman" pitchFamily="18" charset="0"/>
                <a:cs typeface="Times New Roman" pitchFamily="18" charset="0"/>
              </a:rPr>
              <a:t> determines what </a:t>
            </a:r>
            <a:r>
              <a:rPr lang="en-US" sz="2700" b="1" dirty="0">
                <a:solidFill>
                  <a:srgbClr val="0000FF"/>
                </a:solidFill>
                <a:latin typeface="Times New Roman" pitchFamily="18" charset="0"/>
                <a:cs typeface="Times New Roman" pitchFamily="18" charset="0"/>
              </a:rPr>
              <a:t>objects are visible to other parts of your program</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It also determines the </a:t>
            </a:r>
            <a:r>
              <a:rPr lang="en-US" sz="2700" b="1" dirty="0">
                <a:solidFill>
                  <a:srgbClr val="0000FF"/>
                </a:solidFill>
                <a:latin typeface="Times New Roman" pitchFamily="18" charset="0"/>
                <a:cs typeface="Times New Roman" pitchFamily="18" charset="0"/>
              </a:rPr>
              <a:t>lifetime of those objects</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Most other computer languages define </a:t>
            </a:r>
            <a:r>
              <a:rPr lang="en-US" sz="2700" b="1" dirty="0">
                <a:solidFill>
                  <a:srgbClr val="006600"/>
                </a:solidFill>
                <a:latin typeface="Times New Roman" pitchFamily="18" charset="0"/>
                <a:cs typeface="Times New Roman" pitchFamily="18" charset="0"/>
              </a:rPr>
              <a:t>two</a:t>
            </a:r>
            <a:r>
              <a:rPr lang="en-US" sz="2700" dirty="0">
                <a:latin typeface="Times New Roman" pitchFamily="18" charset="0"/>
                <a:cs typeface="Times New Roman" pitchFamily="18" charset="0"/>
              </a:rPr>
              <a:t> </a:t>
            </a:r>
            <a:r>
              <a:rPr lang="en-US" sz="2700" b="1" dirty="0">
                <a:solidFill>
                  <a:srgbClr val="006600"/>
                </a:solidFill>
                <a:latin typeface="Times New Roman" pitchFamily="18" charset="0"/>
                <a:cs typeface="Times New Roman" pitchFamily="18" charset="0"/>
              </a:rPr>
              <a:t>general</a:t>
            </a:r>
            <a:r>
              <a:rPr lang="en-US" sz="2700" dirty="0">
                <a:latin typeface="Times New Roman" pitchFamily="18" charset="0"/>
                <a:cs typeface="Times New Roman" pitchFamily="18" charset="0"/>
              </a:rPr>
              <a:t> categories of </a:t>
            </a:r>
            <a:r>
              <a:rPr lang="en-US" sz="2700" b="1" dirty="0">
                <a:solidFill>
                  <a:srgbClr val="006600"/>
                </a:solidFill>
                <a:latin typeface="Times New Roman" pitchFamily="18" charset="0"/>
                <a:cs typeface="Times New Roman" pitchFamily="18" charset="0"/>
              </a:rPr>
              <a:t>scopes</a:t>
            </a:r>
            <a:r>
              <a:rPr lang="en-US" sz="2700" dirty="0">
                <a:latin typeface="Times New Roman" pitchFamily="18" charset="0"/>
                <a:cs typeface="Times New Roman" pitchFamily="18" charset="0"/>
              </a:rPr>
              <a:t>: </a:t>
            </a:r>
            <a:endParaRPr lang="en-US" sz="2700" dirty="0" smtClean="0">
              <a:latin typeface="Times New Roman" pitchFamily="18" charset="0"/>
              <a:cs typeface="Times New Roman" pitchFamily="18" charset="0"/>
            </a:endParaRPr>
          </a:p>
          <a:p>
            <a:pPr marL="0" indent="0" algn="just">
              <a:lnSpc>
                <a:spcPct val="150000"/>
              </a:lnSpc>
              <a:spcBef>
                <a:spcPts val="0"/>
              </a:spcBef>
              <a:buNone/>
            </a:pPr>
            <a:r>
              <a:rPr lang="en-US" sz="2700" b="1" dirty="0">
                <a:solidFill>
                  <a:srgbClr val="D60093"/>
                </a:solidFill>
                <a:latin typeface="Times New Roman" pitchFamily="18" charset="0"/>
                <a:cs typeface="Times New Roman" pitchFamily="18" charset="0"/>
              </a:rPr>
              <a:t>	</a:t>
            </a:r>
            <a:r>
              <a:rPr lang="en-US" sz="2700" b="1" dirty="0" smtClean="0">
                <a:solidFill>
                  <a:srgbClr val="D60093"/>
                </a:solidFill>
                <a:latin typeface="Times New Roman" pitchFamily="18" charset="0"/>
                <a:cs typeface="Times New Roman" pitchFamily="18" charset="0"/>
              </a:rPr>
              <a:t>	</a:t>
            </a:r>
            <a:r>
              <a:rPr lang="en-US" sz="2700" b="1" dirty="0" smtClean="0">
                <a:solidFill>
                  <a:srgbClr val="6600CC"/>
                </a:solidFill>
                <a:latin typeface="Times New Roman" pitchFamily="18" charset="0"/>
                <a:cs typeface="Times New Roman" pitchFamily="18" charset="0"/>
              </a:rPr>
              <a:t>global</a:t>
            </a:r>
            <a:r>
              <a:rPr lang="en-US" sz="2700" b="1" dirty="0" smtClean="0">
                <a:solidFill>
                  <a:srgbClr val="D60093"/>
                </a:solidFill>
                <a:latin typeface="Times New Roman" pitchFamily="18" charset="0"/>
                <a:cs typeface="Times New Roman" pitchFamily="18" charset="0"/>
              </a:rPr>
              <a:t> </a:t>
            </a:r>
            <a:r>
              <a:rPr lang="en-US" sz="2700" b="1" dirty="0">
                <a:latin typeface="Times New Roman" pitchFamily="18" charset="0"/>
                <a:cs typeface="Times New Roman" pitchFamily="18" charset="0"/>
              </a:rPr>
              <a:t>and</a:t>
            </a:r>
            <a:r>
              <a:rPr lang="en-US" sz="2700" b="1" dirty="0">
                <a:solidFill>
                  <a:srgbClr val="D60093"/>
                </a:solidFill>
                <a:latin typeface="Times New Roman" pitchFamily="18" charset="0"/>
                <a:cs typeface="Times New Roman" pitchFamily="18" charset="0"/>
              </a:rPr>
              <a:t>  </a:t>
            </a:r>
            <a:r>
              <a:rPr lang="en-US" sz="2700" b="1" dirty="0">
                <a:solidFill>
                  <a:srgbClr val="6600CC"/>
                </a:solidFill>
                <a:latin typeface="Times New Roman" pitchFamily="18" charset="0"/>
                <a:cs typeface="Times New Roman" pitchFamily="18" charset="0"/>
              </a:rPr>
              <a:t>local</a:t>
            </a:r>
            <a:r>
              <a:rPr lang="en-US" sz="2700" dirty="0" smtClean="0">
                <a:latin typeface="Times New Roman" pitchFamily="18" charset="0"/>
                <a:cs typeface="Times New Roman" pitchFamily="18" charset="0"/>
              </a:rPr>
              <a:t>.</a:t>
            </a:r>
            <a:endParaRPr lang="en-US" sz="2700" dirty="0">
              <a:latin typeface="Times New Roman" pitchFamily="18" charset="0"/>
              <a:cs typeface="Times New Roman" pitchFamily="18" charset="0"/>
            </a:endParaRPr>
          </a:p>
        </p:txBody>
      </p:sp>
      <p:sp>
        <p:nvSpPr>
          <p:cNvPr id="4" name="TextBox 3"/>
          <p:cNvSpPr txBox="1"/>
          <p:nvPr/>
        </p:nvSpPr>
        <p:spPr>
          <a:xfrm>
            <a:off x="2821213" y="0"/>
            <a:ext cx="6477000"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Scope and Lifetime of Variables</a:t>
            </a:r>
          </a:p>
        </p:txBody>
      </p:sp>
      <p:sp>
        <p:nvSpPr>
          <p:cNvPr id="5" name="Slide Number Placeholder 4"/>
          <p:cNvSpPr>
            <a:spLocks noGrp="1"/>
          </p:cNvSpPr>
          <p:nvPr>
            <p:ph type="sldNum" sz="quarter" idx="12"/>
          </p:nvPr>
        </p:nvSpPr>
        <p:spPr/>
        <p:txBody>
          <a:bodyPr/>
          <a:lstStyle/>
          <a:p>
            <a:fld id="{1C7FB0BA-1777-4FB3-A4D9-B80D3147F0B1}" type="slidenum">
              <a:rPr lang="en-US" smtClean="0"/>
              <a:pPr/>
              <a:t>49</a:t>
            </a:fld>
            <a:endParaRPr lang="en-US"/>
          </a:p>
        </p:txBody>
      </p:sp>
    </p:spTree>
    <p:extLst>
      <p:ext uri="{BB962C8B-B14F-4D97-AF65-F5344CB8AC3E}">
        <p14:creationId xmlns:p14="http://schemas.microsoft.com/office/powerpoint/2010/main" val="1599466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64456"/>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2.1 </a:t>
            </a:r>
            <a:r>
              <a:rPr lang="en-US" altLang="en-US" sz="2800" b="1" dirty="0">
                <a:solidFill>
                  <a:srgbClr val="FF0000"/>
                </a:solidFill>
                <a:latin typeface="Times New Roman" panose="02020603050405020304" pitchFamily="18" charset="0"/>
                <a:cs typeface="Times New Roman" panose="02020603050405020304" pitchFamily="18" charset="0"/>
              </a:rPr>
              <a:t>Structure of Java Program continued--</a:t>
            </a:r>
            <a:endParaRPr lang="en-GB" sz="2800" dirty="0"/>
          </a:p>
        </p:txBody>
      </p:sp>
      <p:sp>
        <p:nvSpPr>
          <p:cNvPr id="3" name="Content Placeholder 2"/>
          <p:cNvSpPr>
            <a:spLocks noGrp="1"/>
          </p:cNvSpPr>
          <p:nvPr>
            <p:ph idx="1"/>
          </p:nvPr>
        </p:nvSpPr>
        <p:spPr>
          <a:xfrm>
            <a:off x="0" y="464457"/>
            <a:ext cx="12192000" cy="6393542"/>
          </a:xfrm>
        </p:spPr>
        <p:txBody>
          <a:bodyPr>
            <a:normAutofit fontScale="92500" lnSpcReduction="10000"/>
          </a:bodyPr>
          <a:lstStyle/>
          <a:p>
            <a:pPr marL="633413" indent="-633413" algn="just">
              <a:lnSpc>
                <a:spcPct val="160000"/>
              </a:lnSpc>
              <a:spcBef>
                <a:spcPts val="0"/>
              </a:spcBef>
              <a:buNone/>
              <a:defRPr/>
            </a:pPr>
            <a:r>
              <a:rPr lang="en-US" b="1" dirty="0">
                <a:solidFill>
                  <a:srgbClr val="6600CC"/>
                </a:solidFill>
                <a:latin typeface="Times New Roman" pitchFamily="18" charset="0"/>
                <a:cs typeface="Times New Roman" pitchFamily="18" charset="0"/>
              </a:rPr>
              <a:t>2.1) The </a:t>
            </a:r>
            <a:r>
              <a:rPr lang="en-US" b="1" dirty="0">
                <a:solidFill>
                  <a:srgbClr val="FF0000"/>
                </a:solidFill>
                <a:latin typeface="Times New Roman" pitchFamily="18" charset="0"/>
                <a:cs typeface="Times New Roman" pitchFamily="18" charset="0"/>
              </a:rPr>
              <a:t>public</a:t>
            </a:r>
            <a:r>
              <a:rPr lang="en-US" b="1" dirty="0">
                <a:solidFill>
                  <a:srgbClr val="6600CC"/>
                </a:solidFill>
                <a:latin typeface="Times New Roman" pitchFamily="18" charset="0"/>
                <a:cs typeface="Times New Roman" pitchFamily="18" charset="0"/>
              </a:rPr>
              <a:t> keyword</a:t>
            </a:r>
          </a:p>
          <a:p>
            <a:pPr algn="just">
              <a:lnSpc>
                <a:spcPct val="160000"/>
              </a:lnSpc>
              <a:spcBef>
                <a:spcPts val="0"/>
              </a:spcBef>
              <a:buFont typeface="Wingdings" pitchFamily="2" charset="2"/>
              <a:buChar char="§"/>
              <a:defRPr/>
            </a:pPr>
            <a:r>
              <a:rPr lang="en-US" b="1"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is an </a:t>
            </a:r>
            <a:r>
              <a:rPr lang="en-US" b="1" dirty="0">
                <a:solidFill>
                  <a:srgbClr val="D60093"/>
                </a:solidFill>
                <a:latin typeface="Times New Roman" pitchFamily="18" charset="0"/>
                <a:cs typeface="Times New Roman" pitchFamily="18" charset="0"/>
              </a:rPr>
              <a:t>access modifier</a:t>
            </a:r>
            <a:r>
              <a:rPr lang="en-US" dirty="0">
                <a:latin typeface="Times New Roman" pitchFamily="18" charset="0"/>
                <a:cs typeface="Times New Roman" pitchFamily="18" charset="0"/>
              </a:rPr>
              <a:t> allows the programmer to </a:t>
            </a:r>
            <a:r>
              <a:rPr lang="en-US" b="1" dirty="0">
                <a:solidFill>
                  <a:srgbClr val="0000FF"/>
                </a:solidFill>
                <a:latin typeface="Times New Roman" pitchFamily="18" charset="0"/>
                <a:cs typeface="Times New Roman" pitchFamily="18" charset="0"/>
              </a:rPr>
              <a:t>control the visibility of class members.</a:t>
            </a:r>
            <a:r>
              <a:rPr lang="en-US" dirty="0">
                <a:latin typeface="Times New Roman" pitchFamily="18" charset="0"/>
                <a:cs typeface="Times New Roman" pitchFamily="18" charset="0"/>
              </a:rPr>
              <a:t> </a:t>
            </a:r>
          </a:p>
          <a:p>
            <a:pPr algn="just">
              <a:lnSpc>
                <a:spcPct val="160000"/>
              </a:lnSpc>
              <a:spcBef>
                <a:spcPts val="0"/>
              </a:spcBef>
              <a:buFont typeface="Wingdings" pitchFamily="2" charset="2"/>
              <a:buChar char="§"/>
              <a:defRPr/>
            </a:pPr>
            <a:r>
              <a:rPr lang="en-US" dirty="0">
                <a:latin typeface="Times New Roman" pitchFamily="18" charset="0"/>
                <a:cs typeface="Times New Roman" pitchFamily="18" charset="0"/>
              </a:rPr>
              <a:t>When a </a:t>
            </a:r>
            <a:r>
              <a:rPr lang="en-US" b="1" dirty="0">
                <a:latin typeface="Times New Roman" pitchFamily="18" charset="0"/>
                <a:cs typeface="Times New Roman" pitchFamily="18" charset="0"/>
              </a:rPr>
              <a:t>class member </a:t>
            </a:r>
            <a:r>
              <a:rPr lang="en-US" dirty="0">
                <a:latin typeface="Times New Roman" pitchFamily="18" charset="0"/>
                <a:cs typeface="Times New Roman" pitchFamily="18" charset="0"/>
              </a:rPr>
              <a:t>is preceded by </a:t>
            </a:r>
            <a:r>
              <a:rPr lang="en-US" b="1" dirty="0">
                <a:latin typeface="Times New Roman" pitchFamily="18" charset="0"/>
                <a:cs typeface="Times New Roman" pitchFamily="18" charset="0"/>
              </a:rPr>
              <a:t>public</a:t>
            </a:r>
            <a:r>
              <a:rPr lang="en-US" dirty="0">
                <a:latin typeface="Times New Roman" pitchFamily="18" charset="0"/>
                <a:cs typeface="Times New Roman" pitchFamily="18" charset="0"/>
              </a:rPr>
              <a:t>, then that </a:t>
            </a:r>
            <a:r>
              <a:rPr lang="en-US" b="1" dirty="0">
                <a:solidFill>
                  <a:srgbClr val="0000FF"/>
                </a:solidFill>
                <a:latin typeface="Times New Roman" pitchFamily="18" charset="0"/>
                <a:cs typeface="Times New Roman" pitchFamily="18" charset="0"/>
              </a:rPr>
              <a:t>member </a:t>
            </a:r>
            <a:r>
              <a:rPr lang="en-US" b="1" dirty="0">
                <a:latin typeface="Times New Roman" pitchFamily="18" charset="0"/>
                <a:cs typeface="Times New Roman" pitchFamily="18" charset="0"/>
              </a:rPr>
              <a:t>may be accessed by </a:t>
            </a:r>
            <a:r>
              <a:rPr lang="en-US" b="1" dirty="0">
                <a:solidFill>
                  <a:srgbClr val="0000FF"/>
                </a:solidFill>
                <a:latin typeface="Times New Roman" pitchFamily="18" charset="0"/>
                <a:cs typeface="Times New Roman" pitchFamily="18" charset="0"/>
              </a:rPr>
              <a:t>code outside </a:t>
            </a:r>
            <a:r>
              <a:rPr lang="en-US" dirty="0">
                <a:latin typeface="Times New Roman" pitchFamily="18" charset="0"/>
                <a:cs typeface="Times New Roman" pitchFamily="18" charset="0"/>
              </a:rPr>
              <a:t>the</a:t>
            </a:r>
            <a:r>
              <a:rPr lang="en-US" b="1" dirty="0">
                <a:solidFill>
                  <a:srgbClr val="0000FF"/>
                </a:solidFill>
                <a:latin typeface="Times New Roman" pitchFamily="18" charset="0"/>
                <a:cs typeface="Times New Roman" pitchFamily="18" charset="0"/>
              </a:rPr>
              <a:t> class </a:t>
            </a:r>
            <a:r>
              <a:rPr lang="en-US" dirty="0">
                <a:latin typeface="Times New Roman" pitchFamily="18" charset="0"/>
                <a:cs typeface="Times New Roman" pitchFamily="18" charset="0"/>
              </a:rPr>
              <a:t>in which it is declared.</a:t>
            </a:r>
          </a:p>
          <a:p>
            <a:pPr algn="just">
              <a:lnSpc>
                <a:spcPct val="160000"/>
              </a:lnSpc>
              <a:spcBef>
                <a:spcPts val="0"/>
              </a:spcBef>
              <a:buFont typeface="Wingdings" pitchFamily="2" charset="2"/>
              <a:buChar char="§"/>
              <a:defRPr/>
            </a:pPr>
            <a:r>
              <a:rPr lang="en-US" dirty="0">
                <a:latin typeface="Times New Roman" pitchFamily="18" charset="0"/>
                <a:cs typeface="Times New Roman" pitchFamily="18" charset="0"/>
              </a:rPr>
              <a:t>In Java, </a:t>
            </a:r>
            <a:r>
              <a:rPr lang="en-US" b="1" dirty="0">
                <a:solidFill>
                  <a:srgbClr val="D60093"/>
                </a:solidFill>
                <a:latin typeface="Times New Roman" pitchFamily="18" charset="0"/>
                <a:cs typeface="Times New Roman" pitchFamily="18" charset="0"/>
              </a:rPr>
              <a:t>main( ) must be declared as public</a:t>
            </a:r>
            <a:r>
              <a:rPr lang="en-US" dirty="0">
                <a:latin typeface="Times New Roman" pitchFamily="18" charset="0"/>
                <a:cs typeface="Times New Roman" pitchFamily="18" charset="0"/>
              </a:rPr>
              <a:t>, since it must be </a:t>
            </a:r>
            <a:r>
              <a:rPr lang="en-US" b="1" dirty="0">
                <a:solidFill>
                  <a:srgbClr val="0000FF"/>
                </a:solidFill>
                <a:latin typeface="Times New Roman" pitchFamily="18" charset="0"/>
                <a:cs typeface="Times New Roman" pitchFamily="18" charset="0"/>
              </a:rPr>
              <a:t>called by code outside of its </a:t>
            </a:r>
            <a:r>
              <a:rPr lang="en-US" b="1" dirty="0">
                <a:solidFill>
                  <a:srgbClr val="006600"/>
                </a:solidFill>
                <a:latin typeface="Times New Roman" pitchFamily="18" charset="0"/>
                <a:cs typeface="Times New Roman" pitchFamily="18" charset="0"/>
              </a:rPr>
              <a:t>class when the program is </a:t>
            </a:r>
            <a:r>
              <a:rPr lang="en-US" b="1" dirty="0">
                <a:solidFill>
                  <a:srgbClr val="FF0000"/>
                </a:solidFill>
                <a:latin typeface="Times New Roman" pitchFamily="18" charset="0"/>
                <a:cs typeface="Times New Roman" pitchFamily="18" charset="0"/>
              </a:rPr>
              <a:t>started</a:t>
            </a:r>
            <a:r>
              <a:rPr lang="en-US" b="1" dirty="0">
                <a:solidFill>
                  <a:srgbClr val="006600"/>
                </a:solidFill>
                <a:latin typeface="Times New Roman" pitchFamily="18" charset="0"/>
                <a:cs typeface="Times New Roman" pitchFamily="18" charset="0"/>
              </a:rPr>
              <a:t> to </a:t>
            </a:r>
            <a:r>
              <a:rPr lang="en-US" b="1" dirty="0">
                <a:solidFill>
                  <a:srgbClr val="FF0000"/>
                </a:solidFill>
                <a:latin typeface="Times New Roman" pitchFamily="18" charset="0"/>
                <a:cs typeface="Times New Roman" pitchFamily="18" charset="0"/>
              </a:rPr>
              <a:t>execute</a:t>
            </a:r>
            <a:r>
              <a:rPr lang="en-US" b="1" dirty="0">
                <a:solidFill>
                  <a:srgbClr val="006600"/>
                </a:solidFill>
                <a:latin typeface="Times New Roman" pitchFamily="18" charset="0"/>
                <a:cs typeface="Times New Roman" pitchFamily="18" charset="0"/>
              </a:rPr>
              <a:t>. </a:t>
            </a:r>
          </a:p>
          <a:p>
            <a:pPr marL="574675" indent="-574675" algn="just">
              <a:lnSpc>
                <a:spcPct val="160000"/>
              </a:lnSpc>
              <a:spcBef>
                <a:spcPts val="0"/>
              </a:spcBef>
              <a:buNone/>
              <a:defRPr/>
            </a:pPr>
            <a:r>
              <a:rPr lang="en-US" b="1" dirty="0">
                <a:solidFill>
                  <a:srgbClr val="6600CC"/>
                </a:solidFill>
                <a:latin typeface="Times New Roman" pitchFamily="18" charset="0"/>
                <a:cs typeface="Times New Roman" pitchFamily="18" charset="0"/>
              </a:rPr>
              <a:t>2.2) The keyword </a:t>
            </a:r>
            <a:r>
              <a:rPr lang="en-US" b="1" dirty="0">
                <a:solidFill>
                  <a:srgbClr val="FF0000"/>
                </a:solidFill>
                <a:latin typeface="Times New Roman" pitchFamily="18" charset="0"/>
                <a:cs typeface="Times New Roman" pitchFamily="18" charset="0"/>
              </a:rPr>
              <a:t>static</a:t>
            </a:r>
          </a:p>
          <a:p>
            <a:pPr algn="just">
              <a:lnSpc>
                <a:spcPct val="160000"/>
              </a:lnSpc>
              <a:spcBef>
                <a:spcPts val="0"/>
              </a:spcBef>
              <a:buFont typeface="Wingdings" pitchFamily="2" charset="2"/>
              <a:buChar char="§"/>
              <a:defRPr/>
            </a:pPr>
            <a:r>
              <a:rPr lang="en-US" dirty="0">
                <a:latin typeface="Times New Roman" pitchFamily="18" charset="0"/>
                <a:cs typeface="Times New Roman" pitchFamily="18" charset="0"/>
              </a:rPr>
              <a:t>Allows </a:t>
            </a:r>
            <a:r>
              <a:rPr lang="en-US" b="1" dirty="0">
                <a:solidFill>
                  <a:srgbClr val="FF0000"/>
                </a:solidFill>
                <a:latin typeface="Times New Roman" pitchFamily="18" charset="0"/>
                <a:cs typeface="Times New Roman" pitchFamily="18" charset="0"/>
              </a:rPr>
              <a:t>main( ) </a:t>
            </a:r>
            <a:r>
              <a:rPr lang="en-US" dirty="0">
                <a:latin typeface="Times New Roman" pitchFamily="18" charset="0"/>
                <a:cs typeface="Times New Roman" pitchFamily="18" charset="0"/>
              </a:rPr>
              <a:t>to be </a:t>
            </a:r>
            <a:r>
              <a:rPr lang="en-US" b="1" dirty="0">
                <a:solidFill>
                  <a:srgbClr val="FF0000"/>
                </a:solidFill>
                <a:latin typeface="Times New Roman" pitchFamily="18" charset="0"/>
                <a:cs typeface="Times New Roman" pitchFamily="18" charset="0"/>
              </a:rPr>
              <a:t>called</a:t>
            </a:r>
            <a:r>
              <a:rPr lang="en-US" b="1" dirty="0">
                <a:solidFill>
                  <a:srgbClr val="D60093"/>
                </a:solidFill>
                <a:latin typeface="Times New Roman" pitchFamily="18" charset="0"/>
                <a:cs typeface="Times New Roman" pitchFamily="18" charset="0"/>
              </a:rPr>
              <a:t> without having to instantiate(create object) a particular </a:t>
            </a:r>
            <a:r>
              <a:rPr lang="en-US" b="1" dirty="0">
                <a:solidFill>
                  <a:srgbClr val="FF0000"/>
                </a:solidFill>
                <a:latin typeface="Times New Roman" pitchFamily="18" charset="0"/>
                <a:cs typeface="Times New Roman" pitchFamily="18" charset="0"/>
              </a:rPr>
              <a:t>instance of the class</a:t>
            </a:r>
            <a:r>
              <a:rPr lang="en-US" dirty="0">
                <a:latin typeface="Times New Roman" pitchFamily="18" charset="0"/>
                <a:cs typeface="Times New Roman" pitchFamily="18" charset="0"/>
              </a:rPr>
              <a:t>. </a:t>
            </a:r>
          </a:p>
          <a:p>
            <a:pPr marL="0" indent="0">
              <a:buNone/>
            </a:pPr>
            <a:endParaRPr lang="en-GB" dirty="0"/>
          </a:p>
        </p:txBody>
      </p:sp>
      <p:sp>
        <p:nvSpPr>
          <p:cNvPr id="4" name="Slide Number Placeholder 3"/>
          <p:cNvSpPr>
            <a:spLocks noGrp="1"/>
          </p:cNvSpPr>
          <p:nvPr>
            <p:ph type="sldNum" sz="quarter" idx="12"/>
          </p:nvPr>
        </p:nvSpPr>
        <p:spPr/>
        <p:txBody>
          <a:bodyPr/>
          <a:lstStyle/>
          <a:p>
            <a:fld id="{1C1376ED-7D7C-4AB7-9AAC-DFA34513ABCF}" type="slidenum">
              <a:rPr lang="en-US" smtClean="0"/>
              <a:t>5</a:t>
            </a:fld>
            <a:endParaRPr lang="en-US"/>
          </a:p>
        </p:txBody>
      </p:sp>
    </p:spTree>
    <p:extLst>
      <p:ext uri="{BB962C8B-B14F-4D97-AF65-F5344CB8AC3E}">
        <p14:creationId xmlns:p14="http://schemas.microsoft.com/office/powerpoint/2010/main" val="25018046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91886"/>
            <a:ext cx="12191999" cy="6466114"/>
          </a:xfrm>
        </p:spPr>
        <p:txBody>
          <a:bodyPr>
            <a:noAutofit/>
          </a:bodyPr>
          <a:lstStyle/>
          <a:p>
            <a:pPr algn="just">
              <a:lnSpc>
                <a:spcPct val="150000"/>
              </a:lnSpc>
              <a:spcBef>
                <a:spcPts val="0"/>
              </a:spcBef>
              <a:buFont typeface="Wingdings" pitchFamily="2" charset="2"/>
              <a:buChar char="Ø"/>
            </a:pPr>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Java, the </a:t>
            </a:r>
            <a:r>
              <a:rPr lang="en-US" sz="2600" b="1" dirty="0">
                <a:solidFill>
                  <a:srgbClr val="D60093"/>
                </a:solidFill>
                <a:latin typeface="Times New Roman" pitchFamily="18" charset="0"/>
                <a:cs typeface="Times New Roman" pitchFamily="18" charset="0"/>
              </a:rPr>
              <a:t>two major scopes</a:t>
            </a:r>
            <a:r>
              <a:rPr lang="en-US" sz="2600" dirty="0">
                <a:latin typeface="Times New Roman" pitchFamily="18" charset="0"/>
                <a:cs typeface="Times New Roman" pitchFamily="18" charset="0"/>
              </a:rPr>
              <a:t> are:</a:t>
            </a:r>
          </a:p>
          <a:p>
            <a:pPr marL="514350" indent="-514350" algn="just">
              <a:lnSpc>
                <a:spcPct val="150000"/>
              </a:lnSpc>
              <a:spcBef>
                <a:spcPts val="0"/>
              </a:spcBef>
              <a:buAutoNum type="arabicPeriod"/>
            </a:pPr>
            <a:r>
              <a:rPr lang="en-US" sz="2600" dirty="0">
                <a:latin typeface="Times New Roman" pitchFamily="18" charset="0"/>
                <a:cs typeface="Times New Roman" pitchFamily="18" charset="0"/>
              </a:rPr>
              <a:t>Those </a:t>
            </a:r>
            <a:r>
              <a:rPr lang="en-US" sz="2600" b="1" dirty="0">
                <a:solidFill>
                  <a:srgbClr val="0000FF"/>
                </a:solidFill>
                <a:latin typeface="Times New Roman" pitchFamily="18" charset="0"/>
                <a:cs typeface="Times New Roman" pitchFamily="18" charset="0"/>
              </a:rPr>
              <a:t>defined </a:t>
            </a:r>
            <a:r>
              <a:rPr lang="en-US" sz="2600" dirty="0">
                <a:latin typeface="Times New Roman" pitchFamily="18" charset="0"/>
                <a:cs typeface="Times New Roman" pitchFamily="18" charset="0"/>
              </a:rPr>
              <a:t>by a </a:t>
            </a:r>
            <a:r>
              <a:rPr lang="en-US" sz="2600" b="1" dirty="0">
                <a:solidFill>
                  <a:srgbClr val="0000FF"/>
                </a:solidFill>
                <a:latin typeface="Times New Roman" pitchFamily="18" charset="0"/>
                <a:cs typeface="Times New Roman" pitchFamily="18" charset="0"/>
              </a:rPr>
              <a:t>class </a:t>
            </a:r>
            <a:r>
              <a:rPr lang="en-US" sz="2600" dirty="0">
                <a:latin typeface="Times New Roman" pitchFamily="18" charset="0"/>
                <a:cs typeface="Times New Roman" pitchFamily="18" charset="0"/>
              </a:rPr>
              <a:t>and </a:t>
            </a:r>
          </a:p>
          <a:p>
            <a:pPr marL="514350" indent="-514350" algn="just">
              <a:lnSpc>
                <a:spcPct val="150000"/>
              </a:lnSpc>
              <a:spcBef>
                <a:spcPts val="0"/>
              </a:spcBef>
              <a:buAutoNum type="arabicPeriod"/>
            </a:pPr>
            <a:r>
              <a:rPr lang="en-US" sz="2600" b="1" dirty="0">
                <a:solidFill>
                  <a:srgbClr val="FF3300"/>
                </a:solidFill>
                <a:latin typeface="Times New Roman" pitchFamily="18" charset="0"/>
                <a:cs typeface="Times New Roman" pitchFamily="18" charset="0"/>
              </a:rPr>
              <a:t>Those </a:t>
            </a:r>
            <a:r>
              <a:rPr lang="en-US" sz="2600" b="1" dirty="0">
                <a:solidFill>
                  <a:srgbClr val="0000FF"/>
                </a:solidFill>
                <a:latin typeface="Times New Roman" pitchFamily="18" charset="0"/>
                <a:cs typeface="Times New Roman" pitchFamily="18" charset="0"/>
              </a:rPr>
              <a:t>defined </a:t>
            </a:r>
            <a:r>
              <a:rPr lang="en-US" sz="2600" dirty="0">
                <a:latin typeface="Times New Roman" pitchFamily="18" charset="0"/>
                <a:cs typeface="Times New Roman" pitchFamily="18" charset="0"/>
              </a:rPr>
              <a:t>by a </a:t>
            </a:r>
            <a:r>
              <a:rPr lang="en-US" sz="2600" b="1" dirty="0">
                <a:solidFill>
                  <a:srgbClr val="0000FF"/>
                </a:solidFill>
                <a:latin typeface="Times New Roman" pitchFamily="18" charset="0"/>
                <a:cs typeface="Times New Roman" pitchFamily="18" charset="0"/>
              </a:rPr>
              <a:t>method</a:t>
            </a:r>
            <a:r>
              <a:rPr lang="en-US" sz="2600" dirty="0">
                <a:solidFill>
                  <a:srgbClr val="3366FF"/>
                </a:solidFill>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Even this distinction is somewhat artificial. </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However</a:t>
            </a:r>
            <a:r>
              <a:rPr lang="en-US" sz="2600" dirty="0">
                <a:latin typeface="Times New Roman" pitchFamily="18" charset="0"/>
                <a:cs typeface="Times New Roman" pitchFamily="18" charset="0"/>
              </a:rPr>
              <a:t>, since the </a:t>
            </a:r>
            <a:r>
              <a:rPr lang="en-US" sz="2600" b="1" dirty="0">
                <a:solidFill>
                  <a:srgbClr val="0000FF"/>
                </a:solidFill>
                <a:latin typeface="Times New Roman" pitchFamily="18" charset="0"/>
                <a:cs typeface="Times New Roman" pitchFamily="18" charset="0"/>
              </a:rPr>
              <a:t>class scope</a:t>
            </a:r>
            <a:r>
              <a:rPr lang="en-US" sz="2600" b="1" dirty="0">
                <a:solidFill>
                  <a:srgbClr val="3366FF"/>
                </a:solidFill>
                <a:latin typeface="Times New Roman" pitchFamily="18" charset="0"/>
                <a:cs typeface="Times New Roman" pitchFamily="18" charset="0"/>
              </a:rPr>
              <a:t> </a:t>
            </a:r>
            <a:r>
              <a:rPr lang="en-US" sz="2600" dirty="0">
                <a:latin typeface="Times New Roman" pitchFamily="18" charset="0"/>
                <a:cs typeface="Times New Roman" pitchFamily="18" charset="0"/>
              </a:rPr>
              <a:t>has several </a:t>
            </a:r>
            <a:r>
              <a:rPr lang="en-US" sz="2600" b="1" dirty="0">
                <a:solidFill>
                  <a:srgbClr val="0000FF"/>
                </a:solidFill>
                <a:latin typeface="Times New Roman" pitchFamily="18" charset="0"/>
                <a:cs typeface="Times New Roman" pitchFamily="18" charset="0"/>
              </a:rPr>
              <a:t>unique properties and attributes</a:t>
            </a:r>
            <a:r>
              <a:rPr lang="en-US" sz="2600" b="1" dirty="0">
                <a:solidFill>
                  <a:srgbClr val="3366FF"/>
                </a:solidFill>
                <a:latin typeface="Times New Roman" pitchFamily="18" charset="0"/>
                <a:cs typeface="Times New Roman" pitchFamily="18" charset="0"/>
              </a:rPr>
              <a:t> </a:t>
            </a:r>
            <a:r>
              <a:rPr lang="en-US" sz="2600" dirty="0">
                <a:latin typeface="Times New Roman" pitchFamily="18" charset="0"/>
                <a:cs typeface="Times New Roman" pitchFamily="18" charset="0"/>
              </a:rPr>
              <a:t>that do </a:t>
            </a:r>
            <a:r>
              <a:rPr lang="en-US" sz="2600" b="1" dirty="0">
                <a:latin typeface="Times New Roman" pitchFamily="18" charset="0"/>
                <a:cs typeface="Times New Roman" pitchFamily="18" charset="0"/>
              </a:rPr>
              <a:t>not apply </a:t>
            </a:r>
            <a:r>
              <a:rPr lang="en-US" sz="2600" dirty="0">
                <a:latin typeface="Times New Roman" pitchFamily="18" charset="0"/>
                <a:cs typeface="Times New Roman" pitchFamily="18" charset="0"/>
              </a:rPr>
              <a:t>to the </a:t>
            </a:r>
            <a:r>
              <a:rPr lang="en-US" sz="2600" b="1" dirty="0">
                <a:latin typeface="Times New Roman" pitchFamily="18" charset="0"/>
                <a:cs typeface="Times New Roman" pitchFamily="18" charset="0"/>
              </a:rPr>
              <a:t>scope</a:t>
            </a:r>
            <a:r>
              <a:rPr lang="en-US" sz="2600" dirty="0">
                <a:latin typeface="Times New Roman" pitchFamily="18" charset="0"/>
                <a:cs typeface="Times New Roman" pitchFamily="18" charset="0"/>
              </a:rPr>
              <a:t> defined by a </a:t>
            </a:r>
            <a:r>
              <a:rPr lang="en-US" sz="2600" b="1" dirty="0">
                <a:latin typeface="Times New Roman" pitchFamily="18" charset="0"/>
                <a:cs typeface="Times New Roman" pitchFamily="18" charset="0"/>
              </a:rPr>
              <a:t>method</a:t>
            </a:r>
            <a:r>
              <a:rPr lang="en-US" sz="2600" dirty="0">
                <a:latin typeface="Times New Roman" pitchFamily="18" charset="0"/>
                <a:cs typeface="Times New Roman" pitchFamily="18" charset="0"/>
              </a:rPr>
              <a:t>, this distinction makes some sense. </a:t>
            </a: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For example, the </a:t>
            </a:r>
            <a:r>
              <a:rPr lang="en-US" sz="2600" b="1" dirty="0">
                <a:solidFill>
                  <a:srgbClr val="0000FF"/>
                </a:solidFill>
                <a:latin typeface="Times New Roman" pitchFamily="18" charset="0"/>
                <a:cs typeface="Times New Roman" pitchFamily="18" charset="0"/>
              </a:rPr>
              <a:t>scope</a:t>
            </a:r>
            <a:r>
              <a:rPr lang="en-US" sz="2600" dirty="0">
                <a:solidFill>
                  <a:srgbClr val="0000FF"/>
                </a:solidFill>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defined by a method </a:t>
            </a:r>
            <a:r>
              <a:rPr lang="en-US" sz="2600" dirty="0">
                <a:latin typeface="Times New Roman" pitchFamily="18" charset="0"/>
                <a:cs typeface="Times New Roman" pitchFamily="18" charset="0"/>
              </a:rPr>
              <a:t>begins with its opening curly brace.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However, </a:t>
            </a:r>
            <a:r>
              <a:rPr lang="en-US" sz="2600" b="1" dirty="0">
                <a:latin typeface="Times New Roman" pitchFamily="18" charset="0"/>
                <a:cs typeface="Times New Roman" pitchFamily="18" charset="0"/>
              </a:rPr>
              <a:t>if that method has parameters</a:t>
            </a:r>
            <a:r>
              <a:rPr lang="en-US" sz="2600" dirty="0">
                <a:latin typeface="Times New Roman" pitchFamily="18" charset="0"/>
                <a:cs typeface="Times New Roman" pitchFamily="18" charset="0"/>
              </a:rPr>
              <a:t>, they </a:t>
            </a:r>
            <a:r>
              <a:rPr lang="en-US" sz="2600" b="1" dirty="0">
                <a:solidFill>
                  <a:srgbClr val="D60093"/>
                </a:solidFill>
                <a:latin typeface="Times New Roman" pitchFamily="18" charset="0"/>
                <a:cs typeface="Times New Roman" pitchFamily="18" charset="0"/>
              </a:rPr>
              <a:t>too are included within the method's scope</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As a general rule, </a:t>
            </a:r>
            <a:r>
              <a:rPr lang="en-US" sz="2600" b="1" dirty="0">
                <a:solidFill>
                  <a:srgbClr val="0000FF"/>
                </a:solidFill>
                <a:latin typeface="Times New Roman" pitchFamily="18" charset="0"/>
                <a:cs typeface="Times New Roman" pitchFamily="18" charset="0"/>
              </a:rPr>
              <a:t>variables declared inside a scope are not visible</a:t>
            </a:r>
            <a:r>
              <a:rPr lang="en-US" sz="2600" b="1" dirty="0">
                <a:solidFill>
                  <a:srgbClr val="3366FF"/>
                </a:solidFill>
                <a:latin typeface="Times New Roman" pitchFamily="18" charset="0"/>
                <a:cs typeface="Times New Roman" pitchFamily="18" charset="0"/>
              </a:rPr>
              <a:t> </a:t>
            </a:r>
            <a:r>
              <a:rPr lang="en-US" sz="2600" dirty="0">
                <a:latin typeface="Times New Roman" pitchFamily="18" charset="0"/>
                <a:cs typeface="Times New Roman" pitchFamily="18" charset="0"/>
              </a:rPr>
              <a:t>(that is, accessible) to code that is </a:t>
            </a:r>
            <a:r>
              <a:rPr lang="en-US" sz="2600" b="1" dirty="0">
                <a:solidFill>
                  <a:srgbClr val="D60093"/>
                </a:solidFill>
                <a:latin typeface="Times New Roman" pitchFamily="18" charset="0"/>
                <a:cs typeface="Times New Roman" pitchFamily="18" charset="0"/>
              </a:rPr>
              <a:t>defined outside that scope</a:t>
            </a:r>
            <a:r>
              <a:rPr lang="en-US" sz="2600" b="1" dirty="0">
                <a:solidFill>
                  <a:srgbClr val="FF0066"/>
                </a:solidFill>
                <a:latin typeface="Times New Roman" pitchFamily="18" charset="0"/>
                <a:cs typeface="Times New Roman" pitchFamily="18" charset="0"/>
              </a:rPr>
              <a:t>. </a:t>
            </a:r>
          </a:p>
          <a:p>
            <a:pPr marL="0" indent="0" algn="just">
              <a:lnSpc>
                <a:spcPct val="150000"/>
              </a:lnSpc>
              <a:spcBef>
                <a:spcPts val="0"/>
              </a:spcBef>
              <a:buNone/>
            </a:pPr>
            <a:endParaRPr lang="en-US" sz="2600" dirty="0">
              <a:latin typeface="Times New Roman" pitchFamily="18" charset="0"/>
              <a:cs typeface="Times New Roman" pitchFamily="18" charset="0"/>
            </a:endParaRPr>
          </a:p>
          <a:p>
            <a:pPr>
              <a:lnSpc>
                <a:spcPct val="150000"/>
              </a:lnSpc>
              <a:spcBef>
                <a:spcPts val="0"/>
              </a:spcBef>
            </a:pPr>
            <a:endParaRPr lang="en-US" sz="2600" dirty="0"/>
          </a:p>
        </p:txBody>
      </p:sp>
      <p:sp>
        <p:nvSpPr>
          <p:cNvPr id="4" name="TextBox 3"/>
          <p:cNvSpPr txBox="1"/>
          <p:nvPr/>
        </p:nvSpPr>
        <p:spPr>
          <a:xfrm>
            <a:off x="232229" y="-192889"/>
            <a:ext cx="12191999" cy="584775"/>
          </a:xfrm>
          <a:prstGeom prst="rect">
            <a:avLst/>
          </a:prstGeom>
          <a:noFill/>
        </p:spPr>
        <p:txBody>
          <a:bodyPr wrap="square" rtlCol="0">
            <a:spAutoFit/>
          </a:bodyPr>
          <a:lstStyle/>
          <a:p>
            <a:pPr algn="ctr"/>
            <a:r>
              <a:rPr lang="en-US" sz="3200" b="1" dirty="0">
                <a:solidFill>
                  <a:srgbClr val="FF0000"/>
                </a:solidFill>
                <a:latin typeface="Times New Roman" pitchFamily="18" charset="0"/>
                <a:cs typeface="Times New Roman" pitchFamily="18" charset="0"/>
              </a:rPr>
              <a:t>Scope and Lifetime of </a:t>
            </a:r>
            <a:r>
              <a:rPr lang="en-US" sz="3200" b="1" dirty="0" smtClean="0">
                <a:solidFill>
                  <a:srgbClr val="FF0000"/>
                </a:solidFill>
                <a:latin typeface="Times New Roman" pitchFamily="18" charset="0"/>
                <a:cs typeface="Times New Roman" pitchFamily="18" charset="0"/>
              </a:rPr>
              <a:t>Variables Continued</a:t>
            </a:r>
            <a:endParaRPr lang="en-US" sz="32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C7FB0BA-1777-4FB3-A4D9-B80D3147F0B1}" type="slidenum">
              <a:rPr lang="en-US" smtClean="0"/>
              <a:pPr/>
              <a:t>50</a:t>
            </a:fld>
            <a:endParaRPr lang="en-US"/>
          </a:p>
        </p:txBody>
      </p:sp>
    </p:spTree>
    <p:extLst>
      <p:ext uri="{BB962C8B-B14F-4D97-AF65-F5344CB8AC3E}">
        <p14:creationId xmlns:p14="http://schemas.microsoft.com/office/powerpoint/2010/main" val="29467175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35428"/>
          </a:xfrm>
        </p:spPr>
        <p:txBody>
          <a:bodyPr>
            <a:noAutofit/>
          </a:bodyPr>
          <a:lstStyle/>
          <a:p>
            <a:pPr algn="ctr"/>
            <a:r>
              <a:rPr lang="en-US" sz="2800" b="1" dirty="0" smtClean="0">
                <a:solidFill>
                  <a:srgbClr val="FF0000"/>
                </a:solidFill>
                <a:latin typeface="Times New Roman" pitchFamily="18" charset="0"/>
                <a:cs typeface="Times New Roman" pitchFamily="18" charset="0"/>
              </a:rPr>
              <a:t/>
            </a:r>
            <a:br>
              <a:rPr lang="en-US" sz="2800" b="1" dirty="0" smtClean="0">
                <a:solidFill>
                  <a:srgbClr val="FF0000"/>
                </a:solidFill>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Scope </a:t>
            </a:r>
            <a:r>
              <a:rPr lang="en-US" sz="2800" b="1" dirty="0">
                <a:solidFill>
                  <a:srgbClr val="FF0000"/>
                </a:solidFill>
                <a:latin typeface="Times New Roman" pitchFamily="18" charset="0"/>
                <a:cs typeface="Times New Roman" pitchFamily="18" charset="0"/>
              </a:rPr>
              <a:t>and Lifetime of Variables Continued</a:t>
            </a:r>
            <a:br>
              <a:rPr lang="en-US" sz="2800" b="1" dirty="0">
                <a:solidFill>
                  <a:srgbClr val="FF0000"/>
                </a:solidFill>
                <a:latin typeface="Times New Roman" pitchFamily="18" charset="0"/>
                <a:cs typeface="Times New Roman" pitchFamily="18" charset="0"/>
              </a:rPr>
            </a:br>
            <a:endParaRPr lang="en-GB" sz="2800" dirty="0"/>
          </a:p>
        </p:txBody>
      </p:sp>
      <p:sp>
        <p:nvSpPr>
          <p:cNvPr id="3" name="Content Placeholder 2"/>
          <p:cNvSpPr>
            <a:spLocks noGrp="1"/>
          </p:cNvSpPr>
          <p:nvPr>
            <p:ph idx="1"/>
          </p:nvPr>
        </p:nvSpPr>
        <p:spPr>
          <a:xfrm>
            <a:off x="0" y="319314"/>
            <a:ext cx="12192000" cy="6538686"/>
          </a:xfrm>
        </p:spPr>
        <p:txBody>
          <a:bodyPr>
            <a:normAutofit fontScale="92500" lnSpcReduction="10000"/>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Thus, when you declare a </a:t>
            </a:r>
            <a:r>
              <a:rPr lang="en-US" b="1" dirty="0">
                <a:solidFill>
                  <a:srgbClr val="D60093"/>
                </a:solidFill>
                <a:latin typeface="Times New Roman" pitchFamily="18" charset="0"/>
                <a:cs typeface="Times New Roman" pitchFamily="18" charset="0"/>
              </a:rPr>
              <a:t>variable within a scope</a:t>
            </a:r>
            <a:r>
              <a:rPr lang="en-US" dirty="0">
                <a:latin typeface="Times New Roman" pitchFamily="18" charset="0"/>
                <a:cs typeface="Times New Roman" pitchFamily="18" charset="0"/>
              </a:rPr>
              <a:t>, you are </a:t>
            </a:r>
            <a:r>
              <a:rPr lang="en-US" b="1" dirty="0">
                <a:solidFill>
                  <a:srgbClr val="D60093"/>
                </a:solidFill>
                <a:latin typeface="Times New Roman" pitchFamily="18" charset="0"/>
                <a:cs typeface="Times New Roman" pitchFamily="18" charset="0"/>
              </a:rPr>
              <a:t>localizing</a:t>
            </a:r>
            <a:r>
              <a:rPr lang="en-US" dirty="0">
                <a:latin typeface="Times New Roman" pitchFamily="18" charset="0"/>
                <a:cs typeface="Times New Roman" pitchFamily="18" charset="0"/>
              </a:rPr>
              <a:t> that </a:t>
            </a:r>
            <a:r>
              <a:rPr lang="en-US" b="1" dirty="0">
                <a:solidFill>
                  <a:srgbClr val="D60093"/>
                </a:solidFill>
                <a:latin typeface="Times New Roman" pitchFamily="18" charset="0"/>
                <a:cs typeface="Times New Roman" pitchFamily="18" charset="0"/>
              </a:rPr>
              <a:t>variable and protecting </a:t>
            </a:r>
            <a:r>
              <a:rPr lang="en-US" dirty="0">
                <a:latin typeface="Times New Roman" pitchFamily="18" charset="0"/>
                <a:cs typeface="Times New Roman" pitchFamily="18" charset="0"/>
              </a:rPr>
              <a:t>it from </a:t>
            </a:r>
            <a:r>
              <a:rPr lang="en-US" b="1" dirty="0">
                <a:solidFill>
                  <a:srgbClr val="0000FF"/>
                </a:solidFill>
                <a:latin typeface="Times New Roman" pitchFamily="18" charset="0"/>
                <a:cs typeface="Times New Roman" pitchFamily="18" charset="0"/>
              </a:rPr>
              <a:t>unauthorized access and/or modification</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Indeed, the scope rules provide the </a:t>
            </a:r>
            <a:r>
              <a:rPr lang="en-US" b="1" dirty="0">
                <a:solidFill>
                  <a:srgbClr val="D60093"/>
                </a:solidFill>
                <a:latin typeface="Times New Roman" pitchFamily="18" charset="0"/>
                <a:cs typeface="Times New Roman" pitchFamily="18" charset="0"/>
              </a:rPr>
              <a:t>foundation for </a:t>
            </a:r>
            <a:r>
              <a:rPr lang="en-US" b="1" dirty="0">
                <a:solidFill>
                  <a:srgbClr val="0000FF"/>
                </a:solidFill>
                <a:latin typeface="Times New Roman" pitchFamily="18" charset="0"/>
                <a:cs typeface="Times New Roman" pitchFamily="18" charset="0"/>
              </a:rPr>
              <a:t>encapsulation</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b="1" dirty="0">
                <a:solidFill>
                  <a:srgbClr val="D60093"/>
                </a:solidFill>
                <a:latin typeface="Times New Roman" pitchFamily="18" charset="0"/>
                <a:cs typeface="Times New Roman" pitchFamily="18" charset="0"/>
              </a:rPr>
              <a:t>Scopes can be nested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b="1" dirty="0">
                <a:latin typeface="Times New Roman" pitchFamily="18" charset="0"/>
                <a:cs typeface="Times New Roman" pitchFamily="18" charset="0"/>
              </a:rPr>
              <a:t>For example, </a:t>
            </a:r>
            <a:r>
              <a:rPr lang="en-US" dirty="0">
                <a:latin typeface="Times New Roman" pitchFamily="18" charset="0"/>
                <a:cs typeface="Times New Roman" pitchFamily="18" charset="0"/>
              </a:rPr>
              <a:t>each time you create a </a:t>
            </a:r>
            <a:r>
              <a:rPr lang="en-US" b="1" dirty="0">
                <a:solidFill>
                  <a:srgbClr val="0000CC"/>
                </a:solidFill>
                <a:latin typeface="Times New Roman" pitchFamily="18" charset="0"/>
                <a:cs typeface="Times New Roman" pitchFamily="18" charset="0"/>
              </a:rPr>
              <a:t>block</a:t>
            </a:r>
            <a:r>
              <a:rPr lang="en-US" dirty="0">
                <a:latin typeface="Times New Roman" pitchFamily="18" charset="0"/>
                <a:cs typeface="Times New Roman" pitchFamily="18" charset="0"/>
              </a:rPr>
              <a:t> of </a:t>
            </a:r>
            <a:r>
              <a:rPr lang="en-US" b="1" dirty="0">
                <a:solidFill>
                  <a:srgbClr val="0000CC"/>
                </a:solidFill>
                <a:latin typeface="Times New Roman" pitchFamily="18" charset="0"/>
                <a:cs typeface="Times New Roman" pitchFamily="18" charset="0"/>
              </a:rPr>
              <a:t>code</a:t>
            </a:r>
            <a:r>
              <a:rPr lang="en-US" dirty="0">
                <a:latin typeface="Times New Roman" pitchFamily="18" charset="0"/>
                <a:cs typeface="Times New Roman" pitchFamily="18" charset="0"/>
              </a:rPr>
              <a:t>, you are </a:t>
            </a:r>
            <a:r>
              <a:rPr lang="en-US" b="1" dirty="0">
                <a:latin typeface="Times New Roman" pitchFamily="18" charset="0"/>
                <a:cs typeface="Times New Roman" pitchFamily="18" charset="0"/>
              </a:rPr>
              <a:t>creating a new, nested scope</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this occurs, the </a:t>
            </a:r>
            <a:r>
              <a:rPr lang="en-US" b="1" dirty="0">
                <a:solidFill>
                  <a:srgbClr val="0000FF"/>
                </a:solidFill>
                <a:latin typeface="Times New Roman" pitchFamily="18" charset="0"/>
                <a:cs typeface="Times New Roman" pitchFamily="18" charset="0"/>
              </a:rPr>
              <a:t>outer scope encloses the inner scope.</a:t>
            </a:r>
            <a:r>
              <a:rPr lang="en-US" b="1"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This means that </a:t>
            </a:r>
            <a:r>
              <a:rPr lang="en-US" b="1" dirty="0">
                <a:solidFill>
                  <a:srgbClr val="0000FF"/>
                </a:solidFill>
                <a:latin typeface="Times New Roman" pitchFamily="18" charset="0"/>
                <a:cs typeface="Times New Roman" pitchFamily="18" charset="0"/>
              </a:rPr>
              <a:t>objects declared in the outer scope </a:t>
            </a:r>
            <a:r>
              <a:rPr lang="en-US" dirty="0">
                <a:latin typeface="Times New Roman" pitchFamily="18" charset="0"/>
                <a:cs typeface="Times New Roman" pitchFamily="18" charset="0"/>
              </a:rPr>
              <a:t>will be </a:t>
            </a:r>
            <a:r>
              <a:rPr lang="en-US" b="1" dirty="0">
                <a:solidFill>
                  <a:srgbClr val="D60093"/>
                </a:solidFill>
                <a:latin typeface="Times New Roman" pitchFamily="18" charset="0"/>
                <a:cs typeface="Times New Roman" pitchFamily="18" charset="0"/>
              </a:rPr>
              <a:t>visible to code within the inner scope</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However, the </a:t>
            </a:r>
            <a:r>
              <a:rPr lang="en-US" b="1" dirty="0">
                <a:latin typeface="Times New Roman" pitchFamily="18" charset="0"/>
                <a:cs typeface="Times New Roman" pitchFamily="18" charset="0"/>
              </a:rPr>
              <a:t>reverse </a:t>
            </a:r>
            <a:r>
              <a:rPr lang="en-US" dirty="0">
                <a:latin typeface="Times New Roman" pitchFamily="18" charset="0"/>
                <a:cs typeface="Times New Roman" pitchFamily="18" charset="0"/>
              </a:rPr>
              <a:t>is</a:t>
            </a:r>
            <a:r>
              <a:rPr lang="en-US" b="1" dirty="0">
                <a:latin typeface="Times New Roman" pitchFamily="18" charset="0"/>
                <a:cs typeface="Times New Roman" pitchFamily="18" charset="0"/>
              </a:rPr>
              <a:t> not true</a:t>
            </a:r>
            <a:r>
              <a:rPr lang="en-US" dirty="0">
                <a:latin typeface="Times New Roman" pitchFamily="18" charset="0"/>
                <a:cs typeface="Times New Roman" pitchFamily="18" charset="0"/>
              </a:rPr>
              <a:t>. </a:t>
            </a:r>
            <a:r>
              <a:rPr lang="en-US" b="1" dirty="0">
                <a:solidFill>
                  <a:srgbClr val="D60093"/>
                </a:solidFill>
                <a:latin typeface="Times New Roman" pitchFamily="18" charset="0"/>
                <a:cs typeface="Times New Roman" pitchFamily="18" charset="0"/>
              </a:rPr>
              <a:t>Objects declared within </a:t>
            </a:r>
            <a:r>
              <a:rPr lang="en-US" dirty="0">
                <a:latin typeface="Times New Roman" pitchFamily="18" charset="0"/>
                <a:cs typeface="Times New Roman" pitchFamily="18" charset="0"/>
              </a:rPr>
              <a:t>the</a:t>
            </a:r>
            <a:r>
              <a:rPr lang="en-US" b="1" dirty="0">
                <a:solidFill>
                  <a:srgbClr val="D60093"/>
                </a:solidFill>
                <a:latin typeface="Times New Roman" pitchFamily="18" charset="0"/>
                <a:cs typeface="Times New Roman" pitchFamily="18" charset="0"/>
              </a:rPr>
              <a:t> inner scope </a:t>
            </a:r>
            <a:r>
              <a:rPr lang="en-US" dirty="0">
                <a:latin typeface="Times New Roman" pitchFamily="18" charset="0"/>
                <a:cs typeface="Times New Roman" pitchFamily="18" charset="0"/>
              </a:rPr>
              <a:t>will</a:t>
            </a:r>
            <a:r>
              <a:rPr lang="en-US" b="1" dirty="0">
                <a:solidFill>
                  <a:srgbClr val="D60093"/>
                </a:solidFill>
                <a:latin typeface="Times New Roman" pitchFamily="18" charset="0"/>
                <a:cs typeface="Times New Roman" pitchFamily="18" charset="0"/>
              </a:rPr>
              <a:t> not </a:t>
            </a:r>
            <a:r>
              <a:rPr lang="en-US" dirty="0">
                <a:latin typeface="Times New Roman" pitchFamily="18" charset="0"/>
                <a:cs typeface="Times New Roman" pitchFamily="18" charset="0"/>
              </a:rPr>
              <a:t>be</a:t>
            </a:r>
            <a:r>
              <a:rPr lang="en-US" b="1" dirty="0">
                <a:solidFill>
                  <a:srgbClr val="D60093"/>
                </a:solidFill>
                <a:latin typeface="Times New Roman" pitchFamily="18" charset="0"/>
                <a:cs typeface="Times New Roman" pitchFamily="18" charset="0"/>
              </a:rPr>
              <a:t> visible outside </a:t>
            </a:r>
            <a:r>
              <a:rPr lang="en-US" dirty="0">
                <a:latin typeface="Times New Roman" pitchFamily="18" charset="0"/>
                <a:cs typeface="Times New Roman" pitchFamily="18" charset="0"/>
              </a:rPr>
              <a:t>it. </a:t>
            </a:r>
          </a:p>
          <a:p>
            <a:pPr>
              <a:lnSpc>
                <a:spcPct val="150000"/>
              </a:lnSpc>
              <a:spcBef>
                <a:spcPts val="0"/>
              </a:spcBef>
            </a:pPr>
            <a:endParaRPr lang="en-GB" dirty="0"/>
          </a:p>
        </p:txBody>
      </p:sp>
      <p:sp>
        <p:nvSpPr>
          <p:cNvPr id="4" name="Slide Number Placeholder 3"/>
          <p:cNvSpPr>
            <a:spLocks noGrp="1"/>
          </p:cNvSpPr>
          <p:nvPr>
            <p:ph type="sldNum" sz="quarter" idx="12"/>
          </p:nvPr>
        </p:nvSpPr>
        <p:spPr/>
        <p:txBody>
          <a:bodyPr/>
          <a:lstStyle/>
          <a:p>
            <a:fld id="{1C1376ED-7D7C-4AB7-9AAC-DFA34513ABCF}" type="slidenum">
              <a:rPr lang="en-US" smtClean="0"/>
              <a:t>51</a:t>
            </a:fld>
            <a:endParaRPr lang="en-US"/>
          </a:p>
        </p:txBody>
      </p:sp>
    </p:spTree>
    <p:extLst>
      <p:ext uri="{BB962C8B-B14F-4D97-AF65-F5344CB8AC3E}">
        <p14:creationId xmlns:p14="http://schemas.microsoft.com/office/powerpoint/2010/main" val="26836611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35428"/>
          </a:xfrm>
        </p:spPr>
        <p:txBody>
          <a:bodyPr>
            <a:noAutofit/>
          </a:bodyPr>
          <a:lstStyle/>
          <a:p>
            <a:pPr algn="ctr"/>
            <a:r>
              <a:rPr lang="en-US" sz="2800" b="1" dirty="0" smtClean="0">
                <a:solidFill>
                  <a:srgbClr val="FF0000"/>
                </a:solidFill>
                <a:latin typeface="Times New Roman" pitchFamily="18" charset="0"/>
                <a:cs typeface="Times New Roman" pitchFamily="18" charset="0"/>
              </a:rPr>
              <a:t/>
            </a:r>
            <a:br>
              <a:rPr lang="en-US" sz="2800" b="1" dirty="0" smtClean="0">
                <a:solidFill>
                  <a:srgbClr val="FF0000"/>
                </a:solidFill>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Scope </a:t>
            </a:r>
            <a:r>
              <a:rPr lang="en-US" sz="2800" b="1" dirty="0">
                <a:solidFill>
                  <a:srgbClr val="FF0000"/>
                </a:solidFill>
                <a:latin typeface="Times New Roman" pitchFamily="18" charset="0"/>
                <a:cs typeface="Times New Roman" pitchFamily="18" charset="0"/>
              </a:rPr>
              <a:t>and Lifetime of Variables Continued</a:t>
            </a:r>
            <a:br>
              <a:rPr lang="en-US" sz="2800" b="1" dirty="0">
                <a:solidFill>
                  <a:srgbClr val="FF0000"/>
                </a:solidFill>
                <a:latin typeface="Times New Roman" pitchFamily="18" charset="0"/>
                <a:cs typeface="Times New Roman" pitchFamily="18" charset="0"/>
              </a:rPr>
            </a:br>
            <a:endParaRPr lang="en-GB" sz="2800" dirty="0"/>
          </a:p>
        </p:txBody>
      </p:sp>
      <p:sp>
        <p:nvSpPr>
          <p:cNvPr id="3" name="Content Placeholder 2"/>
          <p:cNvSpPr>
            <a:spLocks noGrp="1"/>
          </p:cNvSpPr>
          <p:nvPr>
            <p:ph idx="1"/>
          </p:nvPr>
        </p:nvSpPr>
        <p:spPr>
          <a:xfrm>
            <a:off x="0" y="319314"/>
            <a:ext cx="12192000" cy="6538686"/>
          </a:xfrm>
        </p:spPr>
        <p:txBody>
          <a:bodyPr>
            <a:noAutofit/>
          </a:bodyPr>
          <a:lstStyle/>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To understand the effect of nested scopes, consider the following program:      </a:t>
            </a:r>
            <a:endParaRPr lang="en-US" sz="2600" dirty="0" smtClean="0">
              <a:latin typeface="Times New Roman" pitchFamily="18" charset="0"/>
              <a:cs typeface="Times New Roman" pitchFamily="18" charset="0"/>
            </a:endParaRPr>
          </a:p>
          <a:p>
            <a:pPr lvl="1" algn="just">
              <a:lnSpc>
                <a:spcPct val="170000"/>
              </a:lnSpc>
              <a:spcBef>
                <a:spcPts val="0"/>
              </a:spcBef>
              <a:buNone/>
            </a:pPr>
            <a:r>
              <a:rPr lang="en-US" sz="2600" dirty="0" smtClean="0">
                <a:latin typeface="Times New Roman" pitchFamily="18" charset="0"/>
                <a:cs typeface="Times New Roman" pitchFamily="18" charset="0"/>
              </a:rPr>
              <a:t>// Demonstrate block scope and nested scopes </a:t>
            </a:r>
          </a:p>
          <a:p>
            <a:pPr lvl="1" algn="just">
              <a:lnSpc>
                <a:spcPct val="170000"/>
              </a:lnSpc>
              <a:spcBef>
                <a:spcPts val="0"/>
              </a:spcBef>
              <a:buNone/>
            </a:pPr>
            <a:r>
              <a:rPr lang="en-US" sz="2600" dirty="0" smtClean="0">
                <a:latin typeface="Times New Roman" pitchFamily="18" charset="0"/>
                <a:cs typeface="Times New Roman" pitchFamily="18" charset="0"/>
              </a:rPr>
              <a:t>class </a:t>
            </a:r>
            <a:r>
              <a:rPr lang="en-US" sz="2600" dirty="0" err="1">
                <a:latin typeface="Times New Roman" pitchFamily="18" charset="0"/>
                <a:cs typeface="Times New Roman" pitchFamily="18" charset="0"/>
              </a:rPr>
              <a:t>NestedScope</a:t>
            </a:r>
            <a:r>
              <a:rPr lang="en-US" sz="2600" dirty="0">
                <a:latin typeface="Times New Roman" pitchFamily="18" charset="0"/>
                <a:cs typeface="Times New Roman" pitchFamily="18" charset="0"/>
              </a:rPr>
              <a:t> { </a:t>
            </a:r>
          </a:p>
          <a:p>
            <a:pPr lvl="1" algn="just">
              <a:lnSpc>
                <a:spcPct val="170000"/>
              </a:lnSpc>
              <a:spcBef>
                <a:spcPts val="0"/>
              </a:spcBef>
              <a:buNone/>
            </a:pPr>
            <a:r>
              <a:rPr lang="en-US" sz="2600" dirty="0">
                <a:latin typeface="Times New Roman" pitchFamily="18" charset="0"/>
                <a:cs typeface="Times New Roman" pitchFamily="18" charset="0"/>
              </a:rPr>
              <a:t>  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lvl="1" algn="just">
              <a:lnSpc>
                <a:spcPct val="17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x; // known to all code within main </a:t>
            </a:r>
          </a:p>
          <a:p>
            <a:pPr lvl="1" algn="just">
              <a:lnSpc>
                <a:spcPct val="170000"/>
              </a:lnSpc>
              <a:spcBef>
                <a:spcPts val="0"/>
              </a:spcBef>
              <a:buNone/>
            </a:pPr>
            <a:r>
              <a:rPr lang="en-US" sz="2600" dirty="0">
                <a:latin typeface="Times New Roman" pitchFamily="18" charset="0"/>
                <a:cs typeface="Times New Roman" pitchFamily="18" charset="0"/>
              </a:rPr>
              <a:t>    x = 10; </a:t>
            </a:r>
          </a:p>
          <a:p>
            <a:pPr lvl="1" algn="just">
              <a:lnSpc>
                <a:spcPct val="170000"/>
              </a:lnSpc>
              <a:spcBef>
                <a:spcPts val="0"/>
              </a:spcBef>
              <a:buNone/>
            </a:pPr>
            <a:r>
              <a:rPr lang="en-US" sz="2600" dirty="0">
                <a:latin typeface="Times New Roman" pitchFamily="18" charset="0"/>
                <a:cs typeface="Times New Roman" pitchFamily="18" charset="0"/>
              </a:rPr>
              <a:t>    if(x == 10) </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start new scope </a:t>
            </a:r>
          </a:p>
          <a:p>
            <a:pPr lvl="1" algn="just">
              <a:lnSpc>
                <a:spcPct val="17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y = 20; </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known only to this block </a:t>
            </a:r>
          </a:p>
          <a:p>
            <a:pPr lvl="1" algn="just">
              <a:lnSpc>
                <a:spcPct val="170000"/>
              </a:lnSpc>
              <a:spcBef>
                <a:spcPts val="0"/>
              </a:spcBef>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x and y both known here.</a:t>
            </a:r>
          </a:p>
          <a:p>
            <a:pPr algn="just">
              <a:lnSpc>
                <a:spcPct val="17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52</a:t>
            </a:fld>
            <a:endParaRPr lang="en-US"/>
          </a:p>
        </p:txBody>
      </p:sp>
      <p:sp>
        <p:nvSpPr>
          <p:cNvPr id="7" name="TextBox 6"/>
          <p:cNvSpPr txBox="1"/>
          <p:nvPr/>
        </p:nvSpPr>
        <p:spPr>
          <a:xfrm>
            <a:off x="6008915" y="1640113"/>
            <a:ext cx="6066972" cy="5361468"/>
          </a:xfrm>
          <a:prstGeom prst="rect">
            <a:avLst/>
          </a:prstGeom>
          <a:noFill/>
        </p:spPr>
        <p:txBody>
          <a:bodyPr wrap="square" rtlCol="0">
            <a:spAutoFit/>
          </a:bodyPr>
          <a:lstStyle/>
          <a:p>
            <a:pPr lvl="1" algn="just">
              <a:lnSpc>
                <a:spcPct val="170000"/>
              </a:lnSpc>
              <a:spcBef>
                <a:spcPts val="0"/>
              </a:spcBef>
              <a:buNone/>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("x and y: " + x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 y); </a:t>
            </a:r>
          </a:p>
          <a:p>
            <a:pPr lvl="1" algn="just">
              <a:lnSpc>
                <a:spcPct val="170000"/>
              </a:lnSpc>
              <a:spcBef>
                <a:spcPts val="0"/>
              </a:spcBef>
              <a:buNone/>
            </a:pPr>
            <a:r>
              <a:rPr lang="en-US" sz="2400" dirty="0">
                <a:latin typeface="Times New Roman" pitchFamily="18" charset="0"/>
                <a:cs typeface="Times New Roman" pitchFamily="18" charset="0"/>
              </a:rPr>
              <a:t>      x = y * 2; </a:t>
            </a:r>
          </a:p>
          <a:p>
            <a:pPr lvl="1" algn="just">
              <a:lnSpc>
                <a:spcPct val="170000"/>
              </a:lnSpc>
              <a:spcBef>
                <a:spcPts val="0"/>
              </a:spcBef>
              <a:buNone/>
            </a:pPr>
            <a:r>
              <a:rPr lang="en-US" sz="2400" dirty="0">
                <a:latin typeface="Times New Roman" pitchFamily="18" charset="0"/>
                <a:cs typeface="Times New Roman" pitchFamily="18" charset="0"/>
              </a:rPr>
              <a:t>    } </a:t>
            </a:r>
          </a:p>
          <a:p>
            <a:pPr lvl="1" algn="just">
              <a:lnSpc>
                <a:spcPct val="170000"/>
              </a:lnSpc>
              <a:spcBef>
                <a:spcPts val="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y= </a:t>
            </a:r>
            <a:r>
              <a:rPr lang="en-US" sz="2400" dirty="0">
                <a:latin typeface="Times New Roman" pitchFamily="18" charset="0"/>
                <a:cs typeface="Times New Roman" pitchFamily="18" charset="0"/>
              </a:rPr>
              <a:t>100; // Error! y not known here  </a:t>
            </a:r>
          </a:p>
          <a:p>
            <a:pPr lvl="1" algn="just">
              <a:lnSpc>
                <a:spcPct val="170000"/>
              </a:lnSpc>
              <a:spcBef>
                <a:spcPts val="0"/>
              </a:spcBef>
              <a:buNone/>
            </a:pPr>
            <a:r>
              <a:rPr lang="en-US" sz="2400" dirty="0">
                <a:latin typeface="Times New Roman" pitchFamily="18" charset="0"/>
                <a:cs typeface="Times New Roman" pitchFamily="18" charset="0"/>
              </a:rPr>
              <a:t>    	// x is still known here. </a:t>
            </a:r>
          </a:p>
          <a:p>
            <a:pPr lvl="1" algn="just">
              <a:lnSpc>
                <a:spcPct val="17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("x  is " + x); </a:t>
            </a:r>
          </a:p>
          <a:p>
            <a:pPr lvl="1" algn="just">
              <a:lnSpc>
                <a:spcPct val="170000"/>
              </a:lnSpc>
              <a:spcBef>
                <a:spcPts val="0"/>
              </a:spcBef>
              <a:buNone/>
            </a:pPr>
            <a:r>
              <a:rPr lang="en-US" sz="2400" dirty="0">
                <a:latin typeface="Times New Roman" pitchFamily="18" charset="0"/>
                <a:cs typeface="Times New Roman" pitchFamily="18" charset="0"/>
              </a:rPr>
              <a:t>  } </a:t>
            </a:r>
            <a:endParaRPr lang="en-US" sz="2400" dirty="0" smtClean="0">
              <a:latin typeface="Times New Roman" pitchFamily="18" charset="0"/>
              <a:cs typeface="Times New Roman" pitchFamily="18" charset="0"/>
            </a:endParaRPr>
          </a:p>
          <a:p>
            <a:pPr lvl="1" algn="just">
              <a:lnSpc>
                <a:spcPct val="170000"/>
              </a:lnSpc>
              <a:spcBef>
                <a:spcPts val="0"/>
              </a:spcBef>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p>
          <a:p>
            <a:endParaRPr lang="en-GB" sz="1600" dirty="0"/>
          </a:p>
        </p:txBody>
      </p:sp>
      <p:sp>
        <p:nvSpPr>
          <p:cNvPr id="9" name="Down Arrow 8"/>
          <p:cNvSpPr/>
          <p:nvPr/>
        </p:nvSpPr>
        <p:spPr>
          <a:xfrm>
            <a:off x="6328229" y="1988457"/>
            <a:ext cx="190663" cy="45504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46687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35428"/>
          </a:xfrm>
        </p:spPr>
        <p:txBody>
          <a:bodyPr>
            <a:noAutofit/>
          </a:bodyPr>
          <a:lstStyle/>
          <a:p>
            <a:pPr algn="ctr"/>
            <a:r>
              <a:rPr lang="en-US" sz="2800" b="1" dirty="0" smtClean="0">
                <a:solidFill>
                  <a:srgbClr val="FF0000"/>
                </a:solidFill>
                <a:latin typeface="Times New Roman" pitchFamily="18" charset="0"/>
                <a:cs typeface="Times New Roman" pitchFamily="18" charset="0"/>
              </a:rPr>
              <a:t/>
            </a:r>
            <a:br>
              <a:rPr lang="en-US" sz="2800" b="1" dirty="0" smtClean="0">
                <a:solidFill>
                  <a:srgbClr val="FF0000"/>
                </a:solidFill>
                <a:latin typeface="Times New Roman" pitchFamily="18" charset="0"/>
                <a:cs typeface="Times New Roman" pitchFamily="18" charset="0"/>
              </a:rPr>
            </a:br>
            <a:r>
              <a:rPr lang="en-US" sz="2800" b="1" dirty="0" smtClean="0">
                <a:solidFill>
                  <a:srgbClr val="FF0000"/>
                </a:solidFill>
                <a:latin typeface="Times New Roman" pitchFamily="18" charset="0"/>
                <a:cs typeface="Times New Roman" pitchFamily="18" charset="0"/>
              </a:rPr>
              <a:t>Scope </a:t>
            </a:r>
            <a:r>
              <a:rPr lang="en-US" sz="2800" b="1" dirty="0">
                <a:solidFill>
                  <a:srgbClr val="FF0000"/>
                </a:solidFill>
                <a:latin typeface="Times New Roman" pitchFamily="18" charset="0"/>
                <a:cs typeface="Times New Roman" pitchFamily="18" charset="0"/>
              </a:rPr>
              <a:t>and Lifetime of Variables Continued</a:t>
            </a:r>
            <a:br>
              <a:rPr lang="en-US" sz="2800" b="1" dirty="0">
                <a:solidFill>
                  <a:srgbClr val="FF0000"/>
                </a:solidFill>
                <a:latin typeface="Times New Roman" pitchFamily="18" charset="0"/>
                <a:cs typeface="Times New Roman" pitchFamily="18" charset="0"/>
              </a:rPr>
            </a:br>
            <a:endParaRPr lang="en-GB" sz="2800" dirty="0"/>
          </a:p>
        </p:txBody>
      </p:sp>
      <p:sp>
        <p:nvSpPr>
          <p:cNvPr id="3" name="Content Placeholder 2"/>
          <p:cNvSpPr>
            <a:spLocks noGrp="1"/>
          </p:cNvSpPr>
          <p:nvPr>
            <p:ph idx="1"/>
          </p:nvPr>
        </p:nvSpPr>
        <p:spPr>
          <a:xfrm>
            <a:off x="217714" y="319314"/>
            <a:ext cx="11756572" cy="6538686"/>
          </a:xfrm>
        </p:spPr>
        <p:txBody>
          <a:bodyPr>
            <a:noAutofit/>
          </a:bodyPr>
          <a:lstStyle/>
          <a:p>
            <a:pPr algn="just">
              <a:lnSpc>
                <a:spcPct val="150000"/>
              </a:lnSpc>
              <a:spcBef>
                <a:spcPts val="0"/>
              </a:spcBef>
              <a:buFont typeface="Wingdings" pitchFamily="2" charset="2"/>
              <a:buChar char="Ø"/>
            </a:pPr>
            <a:r>
              <a:rPr lang="en-US" sz="2600" b="1" dirty="0">
                <a:solidFill>
                  <a:srgbClr val="D60093"/>
                </a:solidFill>
                <a:latin typeface="Times New Roman" pitchFamily="18" charset="0"/>
                <a:cs typeface="Times New Roman" pitchFamily="18" charset="0"/>
              </a:rPr>
              <a:t>Here is another important points to remember: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V</a:t>
            </a:r>
            <a:r>
              <a:rPr lang="en-US" sz="2600" dirty="0" smtClean="0">
                <a:latin typeface="Times New Roman" pitchFamily="18" charset="0"/>
                <a:cs typeface="Times New Roman" pitchFamily="18" charset="0"/>
              </a:rPr>
              <a:t>ariables </a:t>
            </a:r>
            <a:r>
              <a:rPr lang="en-US" sz="2600" dirty="0">
                <a:latin typeface="Times New Roman" pitchFamily="18" charset="0"/>
                <a:cs typeface="Times New Roman" pitchFamily="18" charset="0"/>
              </a:rPr>
              <a:t>are </a:t>
            </a:r>
            <a:r>
              <a:rPr lang="en-US" sz="2600" b="1" dirty="0">
                <a:solidFill>
                  <a:srgbClr val="0000FF"/>
                </a:solidFill>
                <a:latin typeface="Times New Roman" pitchFamily="18" charset="0"/>
                <a:cs typeface="Times New Roman" pitchFamily="18" charset="0"/>
              </a:rPr>
              <a:t>created when their scope is entered</a:t>
            </a:r>
            <a:r>
              <a:rPr lang="en-US" sz="2600" dirty="0">
                <a:latin typeface="Times New Roman" pitchFamily="18" charset="0"/>
                <a:cs typeface="Times New Roman" pitchFamily="18" charset="0"/>
              </a:rPr>
              <a:t>, and </a:t>
            </a:r>
            <a:r>
              <a:rPr lang="en-US" sz="2600" b="1" dirty="0">
                <a:solidFill>
                  <a:srgbClr val="D60093"/>
                </a:solidFill>
                <a:latin typeface="Times New Roman" pitchFamily="18" charset="0"/>
                <a:cs typeface="Times New Roman" pitchFamily="18" charset="0"/>
              </a:rPr>
              <a:t>destroyed when their scope is left</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means that a </a:t>
            </a:r>
            <a:r>
              <a:rPr lang="en-US" sz="2600" b="1" dirty="0">
                <a:solidFill>
                  <a:srgbClr val="0000FF"/>
                </a:solidFill>
                <a:latin typeface="Times New Roman" pitchFamily="18" charset="0"/>
                <a:cs typeface="Times New Roman" pitchFamily="18" charset="0"/>
              </a:rPr>
              <a:t>variable will not hold its value once it has gone out of scope</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Therefore, </a:t>
            </a:r>
            <a:r>
              <a:rPr lang="en-US" sz="2600" b="1" dirty="0">
                <a:solidFill>
                  <a:srgbClr val="D60093"/>
                </a:solidFill>
                <a:latin typeface="Times New Roman" pitchFamily="18" charset="0"/>
                <a:cs typeface="Times New Roman" pitchFamily="18" charset="0"/>
              </a:rPr>
              <a:t>variables declared within a method </a:t>
            </a:r>
            <a:r>
              <a:rPr lang="en-US" sz="2600" dirty="0">
                <a:latin typeface="Times New Roman" pitchFamily="18" charset="0"/>
                <a:cs typeface="Times New Roman" pitchFamily="18" charset="0"/>
              </a:rPr>
              <a:t>will </a:t>
            </a:r>
            <a:r>
              <a:rPr lang="en-US" sz="2600" b="1" dirty="0">
                <a:solidFill>
                  <a:srgbClr val="0000FF"/>
                </a:solidFill>
                <a:latin typeface="Times New Roman" pitchFamily="18" charset="0"/>
                <a:cs typeface="Times New Roman" pitchFamily="18" charset="0"/>
              </a:rPr>
              <a:t>not hold their values</a:t>
            </a:r>
            <a:r>
              <a:rPr lang="en-US" sz="2600" dirty="0">
                <a:latin typeface="Times New Roman" pitchFamily="18" charset="0"/>
                <a:cs typeface="Times New Roman" pitchFamily="18" charset="0"/>
              </a:rPr>
              <a:t> between </a:t>
            </a:r>
            <a:r>
              <a:rPr lang="en-US" sz="2600" b="1" dirty="0">
                <a:solidFill>
                  <a:srgbClr val="0000FF"/>
                </a:solidFill>
                <a:latin typeface="Times New Roman" pitchFamily="18" charset="0"/>
                <a:cs typeface="Times New Roman" pitchFamily="18" charset="0"/>
              </a:rPr>
              <a:t>calls to that method</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Also, a </a:t>
            </a:r>
            <a:r>
              <a:rPr lang="en-US" sz="2600" b="1" dirty="0">
                <a:solidFill>
                  <a:srgbClr val="0000FF"/>
                </a:solidFill>
                <a:latin typeface="Times New Roman" pitchFamily="18" charset="0"/>
                <a:cs typeface="Times New Roman" pitchFamily="18" charset="0"/>
              </a:rPr>
              <a:t>variable declared within a block will lose its value when the block is left</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pPr>
            <a:r>
              <a:rPr lang="en-US" sz="2600" dirty="0">
                <a:latin typeface="Times New Roman" pitchFamily="18" charset="0"/>
                <a:cs typeface="Times New Roman" pitchFamily="18" charset="0"/>
              </a:rPr>
              <a:t>Thus, the </a:t>
            </a:r>
            <a:r>
              <a:rPr lang="en-US" sz="2600" b="1" dirty="0">
                <a:latin typeface="Times New Roman" pitchFamily="18" charset="0"/>
                <a:cs typeface="Times New Roman" pitchFamily="18" charset="0"/>
              </a:rPr>
              <a:t>lifetime of a variable </a:t>
            </a:r>
            <a:r>
              <a:rPr lang="en-US" sz="2600" dirty="0">
                <a:latin typeface="Times New Roman" pitchFamily="18" charset="0"/>
                <a:cs typeface="Times New Roman" pitchFamily="18" charset="0"/>
              </a:rPr>
              <a:t>is confined to </a:t>
            </a:r>
            <a:r>
              <a:rPr lang="en-US" sz="2600" b="1" dirty="0">
                <a:latin typeface="Times New Roman" pitchFamily="18" charset="0"/>
                <a:cs typeface="Times New Roman" pitchFamily="18" charset="0"/>
              </a:rPr>
              <a:t>its scope</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If a variable </a:t>
            </a:r>
            <a:r>
              <a:rPr lang="en-US" sz="2600" b="1" dirty="0">
                <a:solidFill>
                  <a:srgbClr val="D60093"/>
                </a:solidFill>
                <a:latin typeface="Times New Roman" pitchFamily="18" charset="0"/>
                <a:cs typeface="Times New Roman" pitchFamily="18" charset="0"/>
              </a:rPr>
              <a:t>declaration includes an initializer</a:t>
            </a:r>
            <a:r>
              <a:rPr lang="en-US" sz="2600" dirty="0">
                <a:latin typeface="Times New Roman" pitchFamily="18" charset="0"/>
                <a:cs typeface="Times New Roman" pitchFamily="18" charset="0"/>
              </a:rPr>
              <a:t>, then that </a:t>
            </a:r>
            <a:r>
              <a:rPr lang="en-US" sz="2600" b="1" dirty="0">
                <a:solidFill>
                  <a:srgbClr val="0000FF"/>
                </a:solidFill>
                <a:latin typeface="Times New Roman" pitchFamily="18" charset="0"/>
                <a:cs typeface="Times New Roman" pitchFamily="18" charset="0"/>
              </a:rPr>
              <a:t>variable will be reinitialized each time the block in which it is declared is entered</a:t>
            </a:r>
            <a:r>
              <a:rPr lang="en-US" sz="2600" dirty="0">
                <a:latin typeface="Times New Roman" pitchFamily="18" charset="0"/>
                <a:cs typeface="Times New Roman" pitchFamily="18" charset="0"/>
              </a:rPr>
              <a:t>.</a:t>
            </a: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53</a:t>
            </a:fld>
            <a:endParaRPr lang="en-US"/>
          </a:p>
        </p:txBody>
      </p:sp>
    </p:spTree>
    <p:extLst>
      <p:ext uri="{BB962C8B-B14F-4D97-AF65-F5344CB8AC3E}">
        <p14:creationId xmlns:p14="http://schemas.microsoft.com/office/powerpoint/2010/main" val="31116296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64457"/>
          </a:xfrm>
        </p:spPr>
        <p:txBody>
          <a:bodyPr>
            <a:noAutofit/>
          </a:bodyPr>
          <a:lstStyle/>
          <a:p>
            <a:pPr algn="ctr"/>
            <a:r>
              <a:rPr lang="en-US" sz="2800" b="1" dirty="0">
                <a:solidFill>
                  <a:srgbClr val="FF0000"/>
                </a:solidFill>
                <a:latin typeface="Times New Roman" pitchFamily="18" charset="0"/>
                <a:cs typeface="Times New Roman" pitchFamily="18" charset="0"/>
              </a:rPr>
              <a:t>Type Conversion and Casting </a:t>
            </a:r>
          </a:p>
        </p:txBody>
      </p:sp>
      <p:sp>
        <p:nvSpPr>
          <p:cNvPr id="3" name="Content Placeholder 2"/>
          <p:cNvSpPr>
            <a:spLocks noGrp="1"/>
          </p:cNvSpPr>
          <p:nvPr>
            <p:ph idx="1"/>
          </p:nvPr>
        </p:nvSpPr>
        <p:spPr>
          <a:xfrm>
            <a:off x="130629" y="333829"/>
            <a:ext cx="12061371" cy="6524171"/>
          </a:xfrm>
        </p:spPr>
        <p:txBody>
          <a:bodyPr>
            <a:normAutofit fontScale="92500"/>
          </a:bodyPr>
          <a:lstStyle/>
          <a:p>
            <a:pPr algn="just">
              <a:lnSpc>
                <a:spcPct val="150000"/>
              </a:lnSpc>
              <a:spcBef>
                <a:spcPts val="0"/>
              </a:spcBef>
              <a:buFont typeface="Wingdings" pitchFamily="2" charset="2"/>
              <a:buChar char="Ø"/>
            </a:pPr>
            <a:r>
              <a:rPr lang="en-US" dirty="0" smtClean="0">
                <a:latin typeface="Times New Roman" pitchFamily="18" charset="0"/>
                <a:cs typeface="Times New Roman" pitchFamily="18" charset="0"/>
              </a:rPr>
              <a:t>It is fairly common to</a:t>
            </a:r>
            <a:r>
              <a:rPr lang="en-US" b="1" dirty="0" smtClean="0">
                <a:solidFill>
                  <a:srgbClr val="0000FF"/>
                </a:solidFill>
                <a:latin typeface="Times New Roman" pitchFamily="18" charset="0"/>
                <a:cs typeface="Times New Roman" pitchFamily="18" charset="0"/>
              </a:rPr>
              <a:t> assign</a:t>
            </a:r>
            <a:r>
              <a:rPr lang="en-US" dirty="0" smtClean="0">
                <a:latin typeface="Times New Roman" pitchFamily="18" charset="0"/>
                <a:cs typeface="Times New Roman" pitchFamily="18" charset="0"/>
              </a:rPr>
              <a:t> a </a:t>
            </a:r>
            <a:r>
              <a:rPr lang="en-US" b="1" dirty="0" smtClean="0">
                <a:solidFill>
                  <a:srgbClr val="0000FF"/>
                </a:solidFill>
                <a:latin typeface="Times New Roman" pitchFamily="18" charset="0"/>
                <a:cs typeface="Times New Roman" pitchFamily="18" charset="0"/>
              </a:rPr>
              <a:t>value </a:t>
            </a:r>
            <a:r>
              <a:rPr lang="en-US" dirty="0" smtClean="0">
                <a:latin typeface="Times New Roman" pitchFamily="18" charset="0"/>
                <a:cs typeface="Times New Roman" pitchFamily="18" charset="0"/>
              </a:rPr>
              <a:t>of</a:t>
            </a:r>
            <a:r>
              <a:rPr lang="en-US" b="1" dirty="0" smtClean="0">
                <a:solidFill>
                  <a:srgbClr val="0000FF"/>
                </a:solidFill>
                <a:latin typeface="Times New Roman" pitchFamily="18" charset="0"/>
                <a:cs typeface="Times New Roman" pitchFamily="18" charset="0"/>
              </a:rPr>
              <a:t> one type </a:t>
            </a:r>
            <a:r>
              <a:rPr lang="en-US" dirty="0" smtClean="0">
                <a:latin typeface="Times New Roman" pitchFamily="18" charset="0"/>
                <a:cs typeface="Times New Roman" pitchFamily="18" charset="0"/>
              </a:rPr>
              <a:t>to a </a:t>
            </a:r>
            <a:r>
              <a:rPr lang="en-US" b="1" dirty="0" smtClean="0">
                <a:solidFill>
                  <a:srgbClr val="0000FF"/>
                </a:solidFill>
                <a:latin typeface="Times New Roman" pitchFamily="18" charset="0"/>
                <a:cs typeface="Times New Roman" pitchFamily="18" charset="0"/>
              </a:rPr>
              <a:t>variable </a:t>
            </a:r>
            <a:r>
              <a:rPr lang="en-US" dirty="0" smtClean="0">
                <a:latin typeface="Times New Roman" pitchFamily="18" charset="0"/>
                <a:cs typeface="Times New Roman" pitchFamily="18" charset="0"/>
              </a:rPr>
              <a:t>of</a:t>
            </a:r>
            <a:r>
              <a:rPr lang="en-US" b="1" dirty="0" smtClean="0">
                <a:solidFill>
                  <a:srgbClr val="0000FF"/>
                </a:solidFill>
                <a:latin typeface="Times New Roman" pitchFamily="18" charset="0"/>
                <a:cs typeface="Times New Roman" pitchFamily="18" charset="0"/>
              </a:rPr>
              <a:t> another type</a:t>
            </a:r>
            <a:r>
              <a:rPr lang="en-US" b="1"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If the </a:t>
            </a:r>
            <a:r>
              <a:rPr lang="en-US" b="1" dirty="0" smtClean="0">
                <a:solidFill>
                  <a:srgbClr val="D60093"/>
                </a:solidFill>
                <a:latin typeface="Times New Roman" pitchFamily="18" charset="0"/>
                <a:cs typeface="Times New Roman" pitchFamily="18" charset="0"/>
              </a:rPr>
              <a:t>two types </a:t>
            </a:r>
            <a:r>
              <a:rPr lang="en-US" dirty="0" smtClean="0">
                <a:latin typeface="Times New Roman" pitchFamily="18" charset="0"/>
                <a:cs typeface="Times New Roman" pitchFamily="18" charset="0"/>
              </a:rPr>
              <a:t>are</a:t>
            </a:r>
            <a:r>
              <a:rPr lang="en-US" b="1" dirty="0" smtClean="0">
                <a:solidFill>
                  <a:srgbClr val="D60093"/>
                </a:solidFill>
                <a:latin typeface="Times New Roman" pitchFamily="18" charset="0"/>
                <a:cs typeface="Times New Roman" pitchFamily="18" charset="0"/>
              </a:rPr>
              <a:t> compatible</a:t>
            </a:r>
            <a:r>
              <a:rPr lang="en-US" dirty="0" smtClean="0">
                <a:latin typeface="Times New Roman" pitchFamily="18" charset="0"/>
                <a:cs typeface="Times New Roman" pitchFamily="18" charset="0"/>
              </a:rPr>
              <a:t>, then Java will perform the </a:t>
            </a:r>
            <a:r>
              <a:rPr lang="en-US" b="1" dirty="0" smtClean="0">
                <a:solidFill>
                  <a:srgbClr val="0000FF"/>
                </a:solidFill>
                <a:latin typeface="Times New Roman" pitchFamily="18" charset="0"/>
                <a:cs typeface="Times New Roman" pitchFamily="18" charset="0"/>
              </a:rPr>
              <a:t>conversion automatically</a:t>
            </a:r>
            <a:r>
              <a:rPr lang="en-US" dirty="0" smtClean="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it is always possible to assign an </a:t>
            </a:r>
            <a:r>
              <a:rPr lang="en-US" b="1" dirty="0" err="1" smtClean="0">
                <a:solidFill>
                  <a:srgbClr val="6600CC"/>
                </a:solidFill>
                <a:latin typeface="Times New Roman" pitchFamily="18" charset="0"/>
                <a:cs typeface="Times New Roman" pitchFamily="18" charset="0"/>
              </a:rPr>
              <a:t>int</a:t>
            </a:r>
            <a:r>
              <a:rPr lang="en-US" b="1" dirty="0" smtClean="0">
                <a:solidFill>
                  <a:srgbClr val="D60093"/>
                </a:solidFill>
                <a:latin typeface="Times New Roman" pitchFamily="18" charset="0"/>
                <a:cs typeface="Times New Roman" pitchFamily="18" charset="0"/>
              </a:rPr>
              <a:t> value </a:t>
            </a:r>
            <a:r>
              <a:rPr lang="en-US" dirty="0" smtClean="0">
                <a:latin typeface="Times New Roman" pitchFamily="18" charset="0"/>
                <a:cs typeface="Times New Roman" pitchFamily="18" charset="0"/>
              </a:rPr>
              <a:t>to a </a:t>
            </a:r>
            <a:r>
              <a:rPr lang="en-US" b="1" dirty="0" smtClean="0">
                <a:solidFill>
                  <a:srgbClr val="D60093"/>
                </a:solidFill>
                <a:latin typeface="Times New Roman" pitchFamily="18" charset="0"/>
                <a:cs typeface="Times New Roman" pitchFamily="18" charset="0"/>
              </a:rPr>
              <a:t>long variable</a:t>
            </a:r>
            <a:r>
              <a:rPr lang="en-US"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However, </a:t>
            </a:r>
            <a:r>
              <a:rPr lang="en-US" b="1" dirty="0" smtClean="0">
                <a:latin typeface="Times New Roman" pitchFamily="18" charset="0"/>
                <a:cs typeface="Times New Roman" pitchFamily="18" charset="0"/>
              </a:rPr>
              <a:t>not </a:t>
            </a:r>
            <a:r>
              <a:rPr lang="en-US" dirty="0" smtClean="0">
                <a:latin typeface="Times New Roman" pitchFamily="18" charset="0"/>
                <a:cs typeface="Times New Roman" pitchFamily="18" charset="0"/>
              </a:rPr>
              <a:t>all</a:t>
            </a:r>
            <a:r>
              <a:rPr lang="en-US" b="1" dirty="0" smtClean="0">
                <a:latin typeface="Times New Roman" pitchFamily="18" charset="0"/>
                <a:cs typeface="Times New Roman" pitchFamily="18" charset="0"/>
              </a:rPr>
              <a:t> types </a:t>
            </a:r>
            <a:r>
              <a:rPr lang="en-US" dirty="0" smtClean="0">
                <a:latin typeface="Times New Roman" pitchFamily="18" charset="0"/>
                <a:cs typeface="Times New Roman" pitchFamily="18" charset="0"/>
              </a:rPr>
              <a:t>are</a:t>
            </a:r>
            <a:r>
              <a:rPr lang="en-US" b="1" dirty="0" smtClean="0">
                <a:latin typeface="Times New Roman" pitchFamily="18" charset="0"/>
                <a:cs typeface="Times New Roman" pitchFamily="18" charset="0"/>
              </a:rPr>
              <a:t> compatible</a:t>
            </a:r>
            <a:r>
              <a:rPr lang="en-US" dirty="0" smtClean="0">
                <a:latin typeface="Times New Roman" pitchFamily="18" charset="0"/>
                <a:cs typeface="Times New Roman" pitchFamily="18" charset="0"/>
              </a:rPr>
              <a:t>, and thus, </a:t>
            </a:r>
            <a:r>
              <a:rPr lang="en-US" b="1" dirty="0" smtClean="0">
                <a:latin typeface="Times New Roman" pitchFamily="18" charset="0"/>
                <a:cs typeface="Times New Roman" pitchFamily="18" charset="0"/>
              </a:rPr>
              <a:t>not </a:t>
            </a:r>
            <a:r>
              <a:rPr lang="en-US" dirty="0" smtClean="0">
                <a:latin typeface="Times New Roman" pitchFamily="18" charset="0"/>
                <a:cs typeface="Times New Roman" pitchFamily="18" charset="0"/>
              </a:rPr>
              <a:t>all</a:t>
            </a:r>
            <a:r>
              <a:rPr lang="en-US" b="1" dirty="0" smtClean="0">
                <a:latin typeface="Times New Roman" pitchFamily="18" charset="0"/>
                <a:cs typeface="Times New Roman" pitchFamily="18" charset="0"/>
              </a:rPr>
              <a:t> type conversions </a:t>
            </a:r>
            <a:r>
              <a:rPr lang="en-US" dirty="0" smtClean="0">
                <a:latin typeface="Times New Roman" pitchFamily="18" charset="0"/>
                <a:cs typeface="Times New Roman" pitchFamily="18" charset="0"/>
              </a:rPr>
              <a:t>are</a:t>
            </a:r>
            <a:r>
              <a:rPr lang="en-US" b="1" dirty="0" smtClean="0">
                <a:latin typeface="Times New Roman" pitchFamily="18" charset="0"/>
                <a:cs typeface="Times New Roman" pitchFamily="18" charset="0"/>
              </a:rPr>
              <a:t> implicitly allowed</a:t>
            </a:r>
            <a:r>
              <a:rPr lang="en-US" dirty="0" smtClean="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b="1" dirty="0" smtClean="0">
                <a:latin typeface="Times New Roman" pitchFamily="18" charset="0"/>
                <a:cs typeface="Times New Roman" pitchFamily="18" charset="0"/>
              </a:rPr>
              <a:t>For instance</a:t>
            </a:r>
            <a:r>
              <a:rPr lang="en-US" dirty="0" smtClean="0">
                <a:latin typeface="Times New Roman" pitchFamily="18" charset="0"/>
                <a:cs typeface="Times New Roman" pitchFamily="18" charset="0"/>
              </a:rPr>
              <a:t>, there is </a:t>
            </a:r>
            <a:r>
              <a:rPr lang="en-US" b="1" dirty="0" smtClean="0">
                <a:solidFill>
                  <a:srgbClr val="D60093"/>
                </a:solidFill>
                <a:latin typeface="Times New Roman" pitchFamily="18" charset="0"/>
                <a:cs typeface="Times New Roman" pitchFamily="18" charset="0"/>
              </a:rPr>
              <a:t>no conversion defined </a:t>
            </a:r>
            <a:r>
              <a:rPr lang="en-US" dirty="0" smtClean="0">
                <a:latin typeface="Times New Roman" pitchFamily="18" charset="0"/>
                <a:cs typeface="Times New Roman" pitchFamily="18" charset="0"/>
              </a:rPr>
              <a:t>from</a:t>
            </a:r>
            <a:r>
              <a:rPr lang="en-US" b="1" dirty="0" smtClean="0">
                <a:solidFill>
                  <a:srgbClr val="D60093"/>
                </a:solidFill>
                <a:latin typeface="Times New Roman" pitchFamily="18" charset="0"/>
                <a:cs typeface="Times New Roman" pitchFamily="18" charset="0"/>
              </a:rPr>
              <a:t> double </a:t>
            </a:r>
            <a:r>
              <a:rPr lang="en-US" dirty="0" smtClean="0">
                <a:latin typeface="Times New Roman" pitchFamily="18" charset="0"/>
                <a:cs typeface="Times New Roman" pitchFamily="18" charset="0"/>
              </a:rPr>
              <a:t>to</a:t>
            </a:r>
            <a:r>
              <a:rPr lang="en-US" b="1" dirty="0" smtClean="0">
                <a:solidFill>
                  <a:srgbClr val="D60093"/>
                </a:solidFill>
                <a:latin typeface="Times New Roman" pitchFamily="18" charset="0"/>
                <a:cs typeface="Times New Roman" pitchFamily="18" charset="0"/>
              </a:rPr>
              <a:t> byte.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Fortunately, it is still possible to obtain a conversion between </a:t>
            </a:r>
            <a:r>
              <a:rPr lang="en-US" b="1" dirty="0" smtClean="0">
                <a:solidFill>
                  <a:srgbClr val="0000FF"/>
                </a:solidFill>
                <a:latin typeface="Times New Roman" pitchFamily="18" charset="0"/>
                <a:cs typeface="Times New Roman" pitchFamily="18" charset="0"/>
              </a:rPr>
              <a:t>incompatible types</a:t>
            </a:r>
            <a:r>
              <a:rPr lang="en-US"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To do so, you must use a </a:t>
            </a:r>
            <a:r>
              <a:rPr lang="en-US" b="1" dirty="0" smtClean="0">
                <a:solidFill>
                  <a:srgbClr val="0000FF"/>
                </a:solidFill>
                <a:latin typeface="Times New Roman" pitchFamily="18" charset="0"/>
                <a:cs typeface="Times New Roman" pitchFamily="18" charset="0"/>
              </a:rPr>
              <a:t>cast</a:t>
            </a:r>
            <a:r>
              <a:rPr lang="en-US" dirty="0" smtClean="0">
                <a:latin typeface="Times New Roman" pitchFamily="18" charset="0"/>
                <a:cs typeface="Times New Roman" pitchFamily="18" charset="0"/>
              </a:rPr>
              <a:t>, which performs an </a:t>
            </a:r>
            <a:r>
              <a:rPr lang="en-US" b="1" dirty="0" smtClean="0">
                <a:solidFill>
                  <a:srgbClr val="0000FF"/>
                </a:solidFill>
                <a:latin typeface="Times New Roman" pitchFamily="18" charset="0"/>
                <a:cs typeface="Times New Roman" pitchFamily="18" charset="0"/>
              </a:rPr>
              <a:t>explicit conversion between incompatible types</a:t>
            </a:r>
            <a:r>
              <a:rPr lang="en-US" dirty="0" smtClean="0">
                <a:solidFill>
                  <a:srgbClr val="0000FF"/>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dirty="0" smtClean="0">
                <a:latin typeface="Times New Roman" pitchFamily="18" charset="0"/>
                <a:cs typeface="Times New Roman" pitchFamily="18" charset="0"/>
              </a:rPr>
              <a:t>Let's look at both </a:t>
            </a:r>
            <a:r>
              <a:rPr lang="en-US" b="1" dirty="0" smtClean="0">
                <a:latin typeface="Times New Roman" pitchFamily="18" charset="0"/>
                <a:cs typeface="Times New Roman" pitchFamily="18" charset="0"/>
              </a:rPr>
              <a:t>automatic type conversions </a:t>
            </a:r>
            <a:r>
              <a:rPr lang="en-US" dirty="0" smtClean="0">
                <a:latin typeface="Times New Roman" pitchFamily="18" charset="0"/>
                <a:cs typeface="Times New Roman" pitchFamily="18" charset="0"/>
              </a:rPr>
              <a:t>and</a:t>
            </a:r>
            <a:r>
              <a:rPr lang="en-US" b="1" dirty="0" smtClean="0">
                <a:latin typeface="Times New Roman" pitchFamily="18" charset="0"/>
                <a:cs typeface="Times New Roman" pitchFamily="18" charset="0"/>
              </a:rPr>
              <a:t> casting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54</a:t>
            </a:fld>
            <a:endParaRPr lang="en-US"/>
          </a:p>
        </p:txBody>
      </p:sp>
    </p:spTree>
    <p:extLst>
      <p:ext uri="{BB962C8B-B14F-4D97-AF65-F5344CB8AC3E}">
        <p14:creationId xmlns:p14="http://schemas.microsoft.com/office/powerpoint/2010/main" val="4685495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71476"/>
          </a:xfrm>
        </p:spPr>
        <p:txBody>
          <a:bodyPr>
            <a:noAutofit/>
          </a:bodyPr>
          <a:lstStyle/>
          <a:p>
            <a:pPr algn="ctr"/>
            <a:r>
              <a:rPr lang="en-US" sz="2800" b="1" dirty="0">
                <a:solidFill>
                  <a:srgbClr val="FF0000"/>
                </a:solidFill>
                <a:latin typeface="Times New Roman" pitchFamily="18" charset="0"/>
                <a:cs typeface="Times New Roman" pitchFamily="18" charset="0"/>
              </a:rPr>
              <a:t>Java's Automatic Conversions </a:t>
            </a:r>
          </a:p>
        </p:txBody>
      </p:sp>
      <p:sp>
        <p:nvSpPr>
          <p:cNvPr id="3" name="Content Placeholder 2"/>
          <p:cNvSpPr>
            <a:spLocks noGrp="1"/>
          </p:cNvSpPr>
          <p:nvPr>
            <p:ph idx="1"/>
          </p:nvPr>
        </p:nvSpPr>
        <p:spPr>
          <a:xfrm>
            <a:off x="0" y="261257"/>
            <a:ext cx="12192000" cy="6596743"/>
          </a:xfrm>
        </p:spPr>
        <p:txBody>
          <a:bodyPr>
            <a:noAutofit/>
          </a:bodyPr>
          <a:lstStyle/>
          <a:p>
            <a:pPr algn="just">
              <a:lnSpc>
                <a:spcPct val="150000"/>
              </a:lnSpc>
              <a:spcBef>
                <a:spcPts val="0"/>
              </a:spcBef>
              <a:buFont typeface="Wingdings" pitchFamily="2" charset="2"/>
              <a:buChar char="Ø"/>
            </a:pPr>
            <a:r>
              <a:rPr lang="en-US" sz="2200" dirty="0" smtClean="0">
                <a:latin typeface="Times New Roman" pitchFamily="18" charset="0"/>
                <a:cs typeface="Times New Roman" pitchFamily="18" charset="0"/>
              </a:rPr>
              <a:t>When one </a:t>
            </a:r>
            <a:r>
              <a:rPr lang="en-US" sz="2200" b="1" dirty="0" smtClean="0">
                <a:solidFill>
                  <a:srgbClr val="D60093"/>
                </a:solidFill>
                <a:latin typeface="Times New Roman" pitchFamily="18" charset="0"/>
                <a:cs typeface="Times New Roman" pitchFamily="18" charset="0"/>
              </a:rPr>
              <a:t>type </a:t>
            </a:r>
            <a:r>
              <a:rPr lang="en-US" sz="2200" dirty="0" smtClean="0">
                <a:latin typeface="Times New Roman" pitchFamily="18" charset="0"/>
                <a:cs typeface="Times New Roman" pitchFamily="18" charset="0"/>
              </a:rPr>
              <a:t>of</a:t>
            </a:r>
            <a:r>
              <a:rPr lang="en-US" sz="2200" b="1" dirty="0" smtClean="0">
                <a:solidFill>
                  <a:srgbClr val="D60093"/>
                </a:solidFill>
                <a:latin typeface="Times New Roman" pitchFamily="18" charset="0"/>
                <a:cs typeface="Times New Roman" pitchFamily="18" charset="0"/>
              </a:rPr>
              <a:t> data </a:t>
            </a:r>
            <a:r>
              <a:rPr lang="en-US" sz="2200" dirty="0" smtClean="0">
                <a:latin typeface="Times New Roman" pitchFamily="18" charset="0"/>
                <a:cs typeface="Times New Roman" pitchFamily="18" charset="0"/>
              </a:rPr>
              <a:t>is</a:t>
            </a:r>
            <a:r>
              <a:rPr lang="en-US" sz="2200" b="1" dirty="0" smtClean="0">
                <a:solidFill>
                  <a:srgbClr val="D60093"/>
                </a:solidFill>
                <a:latin typeface="Times New Roman" pitchFamily="18" charset="0"/>
                <a:cs typeface="Times New Roman" pitchFamily="18" charset="0"/>
              </a:rPr>
              <a:t> assigned </a:t>
            </a:r>
            <a:r>
              <a:rPr lang="en-US" sz="2200" dirty="0" smtClean="0">
                <a:latin typeface="Times New Roman" pitchFamily="18" charset="0"/>
                <a:cs typeface="Times New Roman" pitchFamily="18" charset="0"/>
              </a:rPr>
              <a:t>to</a:t>
            </a:r>
            <a:r>
              <a:rPr lang="en-US" sz="2200" b="1" dirty="0" smtClean="0">
                <a:solidFill>
                  <a:srgbClr val="D60093"/>
                </a:solidFill>
                <a:latin typeface="Times New Roman" pitchFamily="18" charset="0"/>
                <a:cs typeface="Times New Roman" pitchFamily="18" charset="0"/>
              </a:rPr>
              <a:t> another type </a:t>
            </a:r>
            <a:r>
              <a:rPr lang="en-US" sz="2200" dirty="0" smtClean="0">
                <a:latin typeface="Times New Roman" pitchFamily="18" charset="0"/>
                <a:cs typeface="Times New Roman" pitchFamily="18" charset="0"/>
              </a:rPr>
              <a:t>of</a:t>
            </a:r>
            <a:r>
              <a:rPr lang="en-US" sz="2200" b="1" dirty="0" smtClean="0">
                <a:solidFill>
                  <a:srgbClr val="D60093"/>
                </a:solidFill>
                <a:latin typeface="Times New Roman" pitchFamily="18" charset="0"/>
                <a:cs typeface="Times New Roman" pitchFamily="18" charset="0"/>
              </a:rPr>
              <a:t> variable</a:t>
            </a:r>
            <a:r>
              <a:rPr lang="en-US" sz="2200" dirty="0" smtClean="0">
                <a:latin typeface="Times New Roman" pitchFamily="18" charset="0"/>
                <a:cs typeface="Times New Roman" pitchFamily="18" charset="0"/>
              </a:rPr>
              <a:t>, an </a:t>
            </a:r>
            <a:r>
              <a:rPr lang="en-US" sz="2200" b="1" dirty="0" smtClean="0">
                <a:solidFill>
                  <a:srgbClr val="0000FF"/>
                </a:solidFill>
                <a:latin typeface="Times New Roman" pitchFamily="18" charset="0"/>
                <a:cs typeface="Times New Roman" pitchFamily="18" charset="0"/>
              </a:rPr>
              <a:t>automatic type conversion </a:t>
            </a:r>
            <a:r>
              <a:rPr lang="en-US" sz="2200" dirty="0" smtClean="0">
                <a:latin typeface="Times New Roman" pitchFamily="18" charset="0"/>
                <a:cs typeface="Times New Roman" pitchFamily="18" charset="0"/>
              </a:rPr>
              <a:t>will take place if the </a:t>
            </a:r>
            <a:r>
              <a:rPr lang="en-US" sz="2200" b="1" dirty="0" smtClean="0">
                <a:latin typeface="Times New Roman" pitchFamily="18" charset="0"/>
                <a:cs typeface="Times New Roman" pitchFamily="18" charset="0"/>
              </a:rPr>
              <a:t>following two conditions are met</a:t>
            </a:r>
            <a:r>
              <a:rPr lang="en-US" sz="2200" dirty="0" smtClean="0">
                <a:latin typeface="Times New Roman" pitchFamily="18" charset="0"/>
                <a:cs typeface="Times New Roman" pitchFamily="18" charset="0"/>
              </a:rPr>
              <a:t>: </a:t>
            </a:r>
          </a:p>
          <a:p>
            <a:pPr lvl="2" algn="just">
              <a:lnSpc>
                <a:spcPct val="150000"/>
              </a:lnSpc>
              <a:spcBef>
                <a:spcPts val="0"/>
              </a:spcBef>
              <a:buFont typeface="Wingdings" pitchFamily="2" charset="2"/>
              <a:buChar char="§"/>
            </a:pPr>
            <a:r>
              <a:rPr lang="en-US" sz="2200" b="1" dirty="0">
                <a:solidFill>
                  <a:srgbClr val="0000FF"/>
                </a:solidFill>
                <a:latin typeface="Times New Roman" pitchFamily="18" charset="0"/>
                <a:cs typeface="Times New Roman" pitchFamily="18" charset="0"/>
              </a:rPr>
              <a:t>The two types </a:t>
            </a:r>
            <a:r>
              <a:rPr lang="en-US" sz="2200" dirty="0">
                <a:latin typeface="Times New Roman" pitchFamily="18" charset="0"/>
                <a:cs typeface="Times New Roman" pitchFamily="18" charset="0"/>
              </a:rPr>
              <a:t>are</a:t>
            </a:r>
            <a:r>
              <a:rPr lang="en-US" sz="2200" b="1" dirty="0">
                <a:solidFill>
                  <a:srgbClr val="0000FF"/>
                </a:solidFill>
                <a:latin typeface="Times New Roman" pitchFamily="18" charset="0"/>
                <a:cs typeface="Times New Roman" pitchFamily="18" charset="0"/>
              </a:rPr>
              <a:t> compatible     </a:t>
            </a:r>
          </a:p>
          <a:p>
            <a:pPr lvl="2" algn="just">
              <a:lnSpc>
                <a:spcPct val="150000"/>
              </a:lnSpc>
              <a:spcBef>
                <a:spcPts val="0"/>
              </a:spcBef>
              <a:buFont typeface="Wingdings" pitchFamily="2" charset="2"/>
              <a:buChar char="§"/>
            </a:pPr>
            <a:r>
              <a:rPr lang="en-US" sz="2200" b="1" dirty="0">
                <a:solidFill>
                  <a:srgbClr val="0000FF"/>
                </a:solidFill>
                <a:latin typeface="Times New Roman" pitchFamily="18" charset="0"/>
                <a:cs typeface="Times New Roman" pitchFamily="18" charset="0"/>
              </a:rPr>
              <a:t>The destination type</a:t>
            </a:r>
            <a:r>
              <a:rPr lang="en-US" sz="2200" dirty="0">
                <a:latin typeface="Times New Roman" pitchFamily="18" charset="0"/>
                <a:cs typeface="Times New Roman" pitchFamily="18" charset="0"/>
              </a:rPr>
              <a:t> is</a:t>
            </a:r>
            <a:r>
              <a:rPr lang="en-US" sz="2200" b="1" dirty="0">
                <a:solidFill>
                  <a:srgbClr val="0000FF"/>
                </a:solidFill>
                <a:latin typeface="Times New Roman" pitchFamily="18" charset="0"/>
                <a:cs typeface="Times New Roman" pitchFamily="18" charset="0"/>
              </a:rPr>
              <a:t> larger than </a:t>
            </a:r>
            <a:r>
              <a:rPr lang="en-US" sz="2200" dirty="0">
                <a:latin typeface="Times New Roman" pitchFamily="18" charset="0"/>
                <a:cs typeface="Times New Roman" pitchFamily="18" charset="0"/>
              </a:rPr>
              <a:t>the</a:t>
            </a:r>
            <a:r>
              <a:rPr lang="en-US" sz="2200" b="1" dirty="0">
                <a:solidFill>
                  <a:srgbClr val="0000FF"/>
                </a:solidFill>
                <a:latin typeface="Times New Roman" pitchFamily="18" charset="0"/>
                <a:cs typeface="Times New Roman" pitchFamily="18" charset="0"/>
              </a:rPr>
              <a:t> source type     </a:t>
            </a:r>
          </a:p>
          <a:p>
            <a:pPr algn="just">
              <a:lnSpc>
                <a:spcPct val="150000"/>
              </a:lnSpc>
              <a:spcBef>
                <a:spcPts val="0"/>
              </a:spcBef>
              <a:buFont typeface="Wingdings" pitchFamily="2" charset="2"/>
              <a:buChar char="§"/>
            </a:pPr>
            <a:r>
              <a:rPr lang="en-US" sz="2200" dirty="0" smtClean="0">
                <a:latin typeface="Times New Roman" pitchFamily="18" charset="0"/>
                <a:cs typeface="Times New Roman" pitchFamily="18" charset="0"/>
              </a:rPr>
              <a:t>When these two conditions are met, a </a:t>
            </a:r>
            <a:r>
              <a:rPr lang="en-US" sz="2200" b="1" dirty="0" smtClean="0">
                <a:solidFill>
                  <a:srgbClr val="D60093"/>
                </a:solidFill>
                <a:latin typeface="Times New Roman" pitchFamily="18" charset="0"/>
                <a:cs typeface="Times New Roman" pitchFamily="18" charset="0"/>
              </a:rPr>
              <a:t>widening conversion </a:t>
            </a:r>
            <a:r>
              <a:rPr lang="en-US" sz="2200" dirty="0" smtClean="0">
                <a:latin typeface="Times New Roman" pitchFamily="18" charset="0"/>
                <a:cs typeface="Times New Roman" pitchFamily="18" charset="0"/>
              </a:rPr>
              <a:t>takes place. </a:t>
            </a:r>
          </a:p>
          <a:p>
            <a:pPr algn="just">
              <a:lnSpc>
                <a:spcPct val="150000"/>
              </a:lnSpc>
              <a:spcBef>
                <a:spcPts val="0"/>
              </a:spcBef>
              <a:buFont typeface="Wingdings" pitchFamily="2" charset="2"/>
              <a:buChar char="Ø"/>
            </a:pPr>
            <a:r>
              <a:rPr lang="en-US" sz="2200" b="1" dirty="0" smtClean="0">
                <a:latin typeface="Times New Roman" pitchFamily="18" charset="0"/>
                <a:cs typeface="Times New Roman" pitchFamily="18" charset="0"/>
              </a:rPr>
              <a:t>For example</a:t>
            </a:r>
            <a:r>
              <a:rPr lang="en-US" sz="2200" dirty="0" smtClean="0">
                <a:latin typeface="Times New Roman" pitchFamily="18" charset="0"/>
                <a:cs typeface="Times New Roman" pitchFamily="18" charset="0"/>
              </a:rPr>
              <a:t>, the </a:t>
            </a:r>
            <a:r>
              <a:rPr lang="en-US" sz="2200" b="1" dirty="0" err="1" smtClean="0">
                <a:latin typeface="Times New Roman" pitchFamily="18" charset="0"/>
                <a:cs typeface="Times New Roman" pitchFamily="18" charset="0"/>
              </a:rPr>
              <a:t>int</a:t>
            </a:r>
            <a:r>
              <a:rPr lang="en-US" sz="2200" b="1" dirty="0" smtClean="0">
                <a:latin typeface="Times New Roman" pitchFamily="18" charset="0"/>
                <a:cs typeface="Times New Roman" pitchFamily="18" charset="0"/>
              </a:rPr>
              <a:t> type </a:t>
            </a:r>
            <a:r>
              <a:rPr lang="en-US" sz="2200" dirty="0" smtClean="0">
                <a:latin typeface="Times New Roman" pitchFamily="18" charset="0"/>
                <a:cs typeface="Times New Roman" pitchFamily="18" charset="0"/>
              </a:rPr>
              <a:t>is</a:t>
            </a:r>
            <a:r>
              <a:rPr lang="en-US" sz="2200" b="1" dirty="0" smtClean="0">
                <a:latin typeface="Times New Roman" pitchFamily="18" charset="0"/>
                <a:cs typeface="Times New Roman" pitchFamily="18" charset="0"/>
              </a:rPr>
              <a:t> always large enough </a:t>
            </a:r>
            <a:r>
              <a:rPr lang="en-US" sz="2200" dirty="0" smtClean="0">
                <a:latin typeface="Times New Roman" pitchFamily="18" charset="0"/>
                <a:cs typeface="Times New Roman" pitchFamily="18" charset="0"/>
              </a:rPr>
              <a:t>to hold all </a:t>
            </a:r>
            <a:r>
              <a:rPr lang="en-US" sz="2200" b="1" dirty="0" smtClean="0">
                <a:latin typeface="Times New Roman" pitchFamily="18" charset="0"/>
                <a:cs typeface="Times New Roman" pitchFamily="18" charset="0"/>
              </a:rPr>
              <a:t>valid byte values</a:t>
            </a:r>
            <a:r>
              <a:rPr lang="en-US" sz="2200" dirty="0" smtClean="0">
                <a:latin typeface="Times New Roman" pitchFamily="18" charset="0"/>
                <a:cs typeface="Times New Roman" pitchFamily="18" charset="0"/>
              </a:rPr>
              <a:t>, so </a:t>
            </a:r>
            <a:r>
              <a:rPr lang="en-US" sz="2200" b="1" dirty="0" smtClean="0">
                <a:latin typeface="Times New Roman" pitchFamily="18" charset="0"/>
                <a:cs typeface="Times New Roman" pitchFamily="18" charset="0"/>
              </a:rPr>
              <a:t>no explicit cast statement is required</a:t>
            </a:r>
            <a:r>
              <a:rPr lang="en-US" sz="2200"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200" dirty="0" smtClean="0">
                <a:latin typeface="Times New Roman" pitchFamily="18" charset="0"/>
                <a:cs typeface="Times New Roman" pitchFamily="18" charset="0"/>
              </a:rPr>
              <a:t>For widening </a:t>
            </a:r>
            <a:r>
              <a:rPr lang="en-US" sz="2200" b="1" dirty="0" smtClean="0">
                <a:solidFill>
                  <a:srgbClr val="0000CC"/>
                </a:solidFill>
                <a:latin typeface="Times New Roman" pitchFamily="18" charset="0"/>
                <a:cs typeface="Times New Roman" pitchFamily="18" charset="0"/>
              </a:rPr>
              <a:t>conversions</a:t>
            </a:r>
            <a:r>
              <a:rPr lang="en-US" sz="2200" dirty="0" smtClean="0">
                <a:latin typeface="Times New Roman" pitchFamily="18" charset="0"/>
                <a:cs typeface="Times New Roman" pitchFamily="18" charset="0"/>
              </a:rPr>
              <a:t>, </a:t>
            </a:r>
          </a:p>
          <a:p>
            <a:pPr marL="0" indent="0" algn="just">
              <a:lnSpc>
                <a:spcPct val="150000"/>
              </a:lnSpc>
              <a:spcBef>
                <a:spcPts val="0"/>
              </a:spcBef>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the </a:t>
            </a:r>
            <a:r>
              <a:rPr lang="en-US" sz="2200" b="1" dirty="0" smtClean="0">
                <a:solidFill>
                  <a:srgbClr val="D60093"/>
                </a:solidFill>
                <a:latin typeface="Times New Roman" pitchFamily="18" charset="0"/>
                <a:cs typeface="Times New Roman" pitchFamily="18" charset="0"/>
              </a:rPr>
              <a:t>numeric types</a:t>
            </a:r>
            <a:r>
              <a:rPr lang="en-US" sz="2200" dirty="0" smtClean="0">
                <a:solidFill>
                  <a:srgbClr val="D60093"/>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including </a:t>
            </a:r>
            <a:r>
              <a:rPr lang="en-US" sz="2200" b="1" dirty="0" smtClean="0">
                <a:solidFill>
                  <a:srgbClr val="D60093"/>
                </a:solidFill>
                <a:latin typeface="Times New Roman" pitchFamily="18" charset="0"/>
                <a:cs typeface="Times New Roman" pitchFamily="18" charset="0"/>
              </a:rPr>
              <a:t>integer </a:t>
            </a:r>
            <a:r>
              <a:rPr lang="en-US" sz="2200" dirty="0" smtClean="0">
                <a:latin typeface="Times New Roman" pitchFamily="18" charset="0"/>
                <a:cs typeface="Times New Roman" pitchFamily="18" charset="0"/>
              </a:rPr>
              <a:t>and</a:t>
            </a:r>
            <a:r>
              <a:rPr lang="en-US" sz="2200" b="1" dirty="0" smtClean="0">
                <a:solidFill>
                  <a:srgbClr val="D60093"/>
                </a:solidFill>
                <a:latin typeface="Times New Roman" pitchFamily="18" charset="0"/>
                <a:cs typeface="Times New Roman" pitchFamily="18" charset="0"/>
              </a:rPr>
              <a:t> floating-point types</a:t>
            </a:r>
            <a:r>
              <a:rPr lang="en-US" sz="2200" dirty="0" smtClean="0">
                <a:latin typeface="Times New Roman" pitchFamily="18" charset="0"/>
                <a:cs typeface="Times New Roman" pitchFamily="18" charset="0"/>
              </a:rPr>
              <a:t>, are </a:t>
            </a:r>
            <a:r>
              <a:rPr lang="en-US" sz="2200" b="1" dirty="0" smtClean="0">
                <a:solidFill>
                  <a:srgbClr val="0000CC"/>
                </a:solidFill>
                <a:latin typeface="Times New Roman" pitchFamily="18" charset="0"/>
                <a:cs typeface="Times New Roman" pitchFamily="18" charset="0"/>
              </a:rPr>
              <a:t>compatible</a:t>
            </a:r>
            <a:r>
              <a:rPr lang="en-US" sz="2200" dirty="0" smtClean="0">
                <a:latin typeface="Times New Roman" pitchFamily="18" charset="0"/>
                <a:cs typeface="Times New Roman" pitchFamily="18" charset="0"/>
              </a:rPr>
              <a:t> with each other.</a:t>
            </a:r>
          </a:p>
          <a:p>
            <a:pPr marL="0" indent="0" algn="just">
              <a:lnSpc>
                <a:spcPct val="150000"/>
              </a:lnSpc>
              <a:spcBef>
                <a:spcPts val="0"/>
              </a:spcBef>
              <a:buNone/>
            </a:pPr>
            <a:r>
              <a:rPr lang="en-US" sz="2200" dirty="0" smtClean="0">
                <a:latin typeface="Times New Roman" pitchFamily="18" charset="0"/>
                <a:cs typeface="Times New Roman" pitchFamily="18" charset="0"/>
              </a:rPr>
              <a:t>	However, the </a:t>
            </a:r>
            <a:r>
              <a:rPr lang="en-US" sz="2200" b="1" dirty="0" smtClean="0">
                <a:solidFill>
                  <a:srgbClr val="0000FF"/>
                </a:solidFill>
                <a:latin typeface="Times New Roman" pitchFamily="18" charset="0"/>
                <a:cs typeface="Times New Roman" pitchFamily="18" charset="0"/>
              </a:rPr>
              <a:t>numeric types </a:t>
            </a:r>
            <a:r>
              <a:rPr lang="en-US" sz="2200" dirty="0" smtClean="0">
                <a:latin typeface="Times New Roman" pitchFamily="18" charset="0"/>
                <a:cs typeface="Times New Roman" pitchFamily="18" charset="0"/>
              </a:rPr>
              <a:t>are</a:t>
            </a:r>
            <a:r>
              <a:rPr lang="en-US" sz="2200" b="1" dirty="0" smtClean="0">
                <a:solidFill>
                  <a:srgbClr val="0000FF"/>
                </a:solidFill>
                <a:latin typeface="Times New Roman" pitchFamily="18" charset="0"/>
                <a:cs typeface="Times New Roman" pitchFamily="18" charset="0"/>
              </a:rPr>
              <a:t> not compatible </a:t>
            </a:r>
            <a:r>
              <a:rPr lang="en-US" sz="2200" dirty="0" smtClean="0">
                <a:latin typeface="Times New Roman" pitchFamily="18" charset="0"/>
                <a:cs typeface="Times New Roman" pitchFamily="18" charset="0"/>
              </a:rPr>
              <a:t>with</a:t>
            </a:r>
            <a:r>
              <a:rPr lang="en-US" sz="2200" b="1" dirty="0" smtClean="0">
                <a:solidFill>
                  <a:srgbClr val="0000FF"/>
                </a:solidFill>
                <a:latin typeface="Times New Roman" pitchFamily="18" charset="0"/>
                <a:cs typeface="Times New Roman" pitchFamily="18" charset="0"/>
              </a:rPr>
              <a:t> char </a:t>
            </a:r>
            <a:r>
              <a:rPr lang="en-US" sz="2200" dirty="0" smtClean="0">
                <a:latin typeface="Times New Roman" pitchFamily="18" charset="0"/>
                <a:cs typeface="Times New Roman" pitchFamily="18" charset="0"/>
              </a:rPr>
              <a:t>or</a:t>
            </a:r>
            <a:r>
              <a:rPr lang="en-US" sz="2200" b="1" dirty="0" smtClean="0">
                <a:solidFill>
                  <a:srgbClr val="0000FF"/>
                </a:solidFill>
                <a:latin typeface="Times New Roman" pitchFamily="18" charset="0"/>
                <a:cs typeface="Times New Roman" pitchFamily="18" charset="0"/>
              </a:rPr>
              <a:t> </a:t>
            </a:r>
            <a:r>
              <a:rPr lang="en-US" sz="2200" b="1" dirty="0" err="1" smtClean="0">
                <a:solidFill>
                  <a:srgbClr val="0000FF"/>
                </a:solidFill>
                <a:latin typeface="Times New Roman" pitchFamily="18" charset="0"/>
                <a:cs typeface="Times New Roman" pitchFamily="18" charset="0"/>
              </a:rPr>
              <a:t>boolean</a:t>
            </a:r>
            <a:r>
              <a:rPr lang="en-US" sz="2200" dirty="0" smtClean="0">
                <a:latin typeface="Times New Roman" pitchFamily="18" charset="0"/>
                <a:cs typeface="Times New Roman" pitchFamily="18" charset="0"/>
              </a:rPr>
              <a:t>. </a:t>
            </a:r>
          </a:p>
          <a:p>
            <a:pPr marL="0" indent="0" algn="just">
              <a:lnSpc>
                <a:spcPct val="150000"/>
              </a:lnSpc>
              <a:spcBef>
                <a:spcPts val="0"/>
              </a:spcBef>
              <a:buNone/>
            </a:pPr>
            <a:r>
              <a:rPr lang="en-US" sz="2200" dirty="0" smtClean="0">
                <a:latin typeface="Times New Roman" pitchFamily="18" charset="0"/>
                <a:cs typeface="Times New Roman" pitchFamily="18" charset="0"/>
              </a:rPr>
              <a:t>	Also, </a:t>
            </a:r>
            <a:r>
              <a:rPr lang="en-US" sz="2200" b="1" dirty="0" smtClean="0">
                <a:solidFill>
                  <a:srgbClr val="D60093"/>
                </a:solidFill>
                <a:latin typeface="Times New Roman" pitchFamily="18" charset="0"/>
                <a:cs typeface="Times New Roman" pitchFamily="18" charset="0"/>
              </a:rPr>
              <a:t>char </a:t>
            </a:r>
            <a:r>
              <a:rPr lang="en-US" sz="2200" dirty="0" smtClean="0">
                <a:latin typeface="Times New Roman" pitchFamily="18" charset="0"/>
                <a:cs typeface="Times New Roman" pitchFamily="18" charset="0"/>
              </a:rPr>
              <a:t>and</a:t>
            </a:r>
            <a:r>
              <a:rPr lang="en-US" sz="2200" b="1" dirty="0" smtClean="0">
                <a:solidFill>
                  <a:srgbClr val="D60093"/>
                </a:solidFill>
                <a:latin typeface="Times New Roman" pitchFamily="18" charset="0"/>
                <a:cs typeface="Times New Roman" pitchFamily="18" charset="0"/>
              </a:rPr>
              <a:t> </a:t>
            </a:r>
            <a:r>
              <a:rPr lang="en-US" sz="2200" b="1" dirty="0" err="1" smtClean="0">
                <a:solidFill>
                  <a:srgbClr val="D60093"/>
                </a:solidFill>
                <a:latin typeface="Times New Roman" pitchFamily="18" charset="0"/>
                <a:cs typeface="Times New Roman" pitchFamily="18" charset="0"/>
              </a:rPr>
              <a:t>boolean</a:t>
            </a:r>
            <a:r>
              <a:rPr lang="en-US" sz="2200" b="1" dirty="0" smtClean="0">
                <a:solidFill>
                  <a:srgbClr val="D60093"/>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are</a:t>
            </a:r>
            <a:r>
              <a:rPr lang="en-US" sz="2200" dirty="0" smtClean="0">
                <a:solidFill>
                  <a:srgbClr val="D60093"/>
                </a:solidFill>
                <a:latin typeface="Times New Roman" pitchFamily="18" charset="0"/>
                <a:cs typeface="Times New Roman" pitchFamily="18" charset="0"/>
              </a:rPr>
              <a:t> </a:t>
            </a:r>
            <a:r>
              <a:rPr lang="en-US" sz="2200" b="1" dirty="0" smtClean="0">
                <a:solidFill>
                  <a:srgbClr val="D60093"/>
                </a:solidFill>
                <a:latin typeface="Times New Roman" pitchFamily="18" charset="0"/>
                <a:cs typeface="Times New Roman" pitchFamily="18" charset="0"/>
              </a:rPr>
              <a:t>not compatible </a:t>
            </a:r>
            <a:r>
              <a:rPr lang="en-US" sz="2200" dirty="0" smtClean="0">
                <a:latin typeface="Times New Roman" pitchFamily="18" charset="0"/>
                <a:cs typeface="Times New Roman" pitchFamily="18" charset="0"/>
              </a:rPr>
              <a:t>with each other.  </a:t>
            </a:r>
          </a:p>
          <a:p>
            <a:pPr algn="just">
              <a:lnSpc>
                <a:spcPct val="150000"/>
              </a:lnSpc>
              <a:spcBef>
                <a:spcPts val="0"/>
              </a:spcBef>
              <a:buFont typeface="Wingdings" pitchFamily="2" charset="2"/>
              <a:buChar char="§"/>
            </a:pPr>
            <a:r>
              <a:rPr lang="en-US" sz="2200" dirty="0" smtClean="0">
                <a:latin typeface="Times New Roman" pitchFamily="18" charset="0"/>
                <a:cs typeface="Times New Roman" pitchFamily="18" charset="0"/>
              </a:rPr>
              <a:t>Java also performs an </a:t>
            </a:r>
            <a:r>
              <a:rPr lang="en-US" sz="2200" b="1" dirty="0" smtClean="0">
                <a:solidFill>
                  <a:srgbClr val="660033"/>
                </a:solidFill>
                <a:latin typeface="Times New Roman" pitchFamily="18" charset="0"/>
                <a:cs typeface="Times New Roman" pitchFamily="18" charset="0"/>
              </a:rPr>
              <a:t>automatic</a:t>
            </a:r>
            <a:r>
              <a:rPr lang="en-US" sz="2200" dirty="0" smtClean="0">
                <a:latin typeface="Times New Roman" pitchFamily="18" charset="0"/>
                <a:cs typeface="Times New Roman" pitchFamily="18" charset="0"/>
              </a:rPr>
              <a:t> type </a:t>
            </a:r>
            <a:r>
              <a:rPr lang="en-US" sz="2200" b="1" dirty="0" smtClean="0">
                <a:solidFill>
                  <a:srgbClr val="660033"/>
                </a:solidFill>
                <a:latin typeface="Times New Roman" pitchFamily="18" charset="0"/>
                <a:cs typeface="Times New Roman" pitchFamily="18" charset="0"/>
              </a:rPr>
              <a:t>conversion</a:t>
            </a:r>
            <a:r>
              <a:rPr lang="en-US" sz="2200" dirty="0" smtClean="0">
                <a:latin typeface="Times New Roman" pitchFamily="18" charset="0"/>
                <a:cs typeface="Times New Roman" pitchFamily="18" charset="0"/>
              </a:rPr>
              <a:t> when </a:t>
            </a:r>
            <a:r>
              <a:rPr lang="en-US" sz="2200" b="1" dirty="0" smtClean="0">
                <a:solidFill>
                  <a:srgbClr val="6600CC"/>
                </a:solidFill>
                <a:latin typeface="Times New Roman" pitchFamily="18" charset="0"/>
                <a:cs typeface="Times New Roman" pitchFamily="18" charset="0"/>
              </a:rPr>
              <a:t>storing</a:t>
            </a:r>
            <a:r>
              <a:rPr lang="en-US" sz="2200" dirty="0" smtClean="0">
                <a:latin typeface="Times New Roman" pitchFamily="18" charset="0"/>
                <a:cs typeface="Times New Roman" pitchFamily="18" charset="0"/>
              </a:rPr>
              <a:t> a </a:t>
            </a:r>
            <a:r>
              <a:rPr lang="en-US" sz="2200" b="1" dirty="0" smtClean="0">
                <a:solidFill>
                  <a:srgbClr val="6600CC"/>
                </a:solidFill>
                <a:latin typeface="Times New Roman" pitchFamily="18" charset="0"/>
                <a:cs typeface="Times New Roman" pitchFamily="18" charset="0"/>
              </a:rPr>
              <a:t>literal</a:t>
            </a:r>
            <a:r>
              <a:rPr lang="en-US" sz="2200" dirty="0" smtClean="0">
                <a:latin typeface="Times New Roman" pitchFamily="18" charset="0"/>
                <a:cs typeface="Times New Roman" pitchFamily="18" charset="0"/>
              </a:rPr>
              <a:t> </a:t>
            </a:r>
            <a:r>
              <a:rPr lang="en-US" sz="2200" b="1" dirty="0" smtClean="0">
                <a:solidFill>
                  <a:srgbClr val="6600CC"/>
                </a:solidFill>
                <a:latin typeface="Times New Roman" pitchFamily="18" charset="0"/>
                <a:cs typeface="Times New Roman" pitchFamily="18" charset="0"/>
              </a:rPr>
              <a:t>integer</a:t>
            </a:r>
            <a:r>
              <a:rPr lang="en-US" sz="2200" dirty="0" smtClean="0">
                <a:latin typeface="Times New Roman" pitchFamily="18" charset="0"/>
                <a:cs typeface="Times New Roman" pitchFamily="18" charset="0"/>
              </a:rPr>
              <a:t> </a:t>
            </a:r>
            <a:r>
              <a:rPr lang="en-US" sz="2200" b="1" dirty="0" smtClean="0">
                <a:solidFill>
                  <a:srgbClr val="6600CC"/>
                </a:solidFill>
                <a:latin typeface="Times New Roman" pitchFamily="18" charset="0"/>
                <a:cs typeface="Times New Roman" pitchFamily="18" charset="0"/>
              </a:rPr>
              <a:t>constant</a:t>
            </a:r>
            <a:r>
              <a:rPr lang="en-US" sz="2200" dirty="0" smtClean="0">
                <a:latin typeface="Times New Roman" pitchFamily="18" charset="0"/>
                <a:cs typeface="Times New Roman" pitchFamily="18" charset="0"/>
              </a:rPr>
              <a:t> into variables of </a:t>
            </a:r>
            <a:r>
              <a:rPr lang="en-US" sz="2200" b="1" dirty="0" smtClean="0">
                <a:latin typeface="Times New Roman" pitchFamily="18" charset="0"/>
                <a:cs typeface="Times New Roman" pitchFamily="18" charset="0"/>
              </a:rPr>
              <a:t>type</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byte</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short</a:t>
            </a:r>
            <a:r>
              <a:rPr lang="en-US" sz="2200" dirty="0" smtClean="0">
                <a:latin typeface="Times New Roman" pitchFamily="18" charset="0"/>
                <a:cs typeface="Times New Roman" pitchFamily="18" charset="0"/>
              </a:rPr>
              <a:t>, or </a:t>
            </a:r>
            <a:r>
              <a:rPr lang="en-US" sz="2200" b="1" dirty="0" smtClean="0">
                <a:latin typeface="Times New Roman" pitchFamily="18" charset="0"/>
                <a:cs typeface="Times New Roman" pitchFamily="18" charset="0"/>
              </a:rPr>
              <a:t>long</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55</a:t>
            </a:fld>
            <a:endParaRPr lang="en-US"/>
          </a:p>
        </p:txBody>
      </p:sp>
    </p:spTree>
    <p:extLst>
      <p:ext uri="{BB962C8B-B14F-4D97-AF65-F5344CB8AC3E}">
        <p14:creationId xmlns:p14="http://schemas.microsoft.com/office/powerpoint/2010/main" val="2924464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81000"/>
          </a:xfrm>
        </p:spPr>
        <p:txBody>
          <a:bodyPr>
            <a:noAutofit/>
          </a:bodyPr>
          <a:lstStyle/>
          <a:p>
            <a:pPr algn="ctr"/>
            <a:r>
              <a:rPr lang="en-US" sz="3200" b="1" dirty="0">
                <a:solidFill>
                  <a:srgbClr val="FF0000"/>
                </a:solidFill>
                <a:latin typeface="Times New Roman" pitchFamily="18" charset="0"/>
                <a:cs typeface="Times New Roman" pitchFamily="18" charset="0"/>
              </a:rPr>
              <a:t>Casting Incompatible Types</a:t>
            </a:r>
          </a:p>
        </p:txBody>
      </p:sp>
      <p:sp>
        <p:nvSpPr>
          <p:cNvPr id="3" name="Content Placeholder 2"/>
          <p:cNvSpPr>
            <a:spLocks noGrp="1"/>
          </p:cNvSpPr>
          <p:nvPr>
            <p:ph idx="1"/>
          </p:nvPr>
        </p:nvSpPr>
        <p:spPr>
          <a:xfrm>
            <a:off x="0" y="381000"/>
            <a:ext cx="12192000" cy="6477000"/>
          </a:xfrm>
        </p:spPr>
        <p:txBody>
          <a:bodyPr>
            <a:noAutofit/>
          </a:bodyPr>
          <a:lstStyle/>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Although the automatic type conversions are helpful, they will not fulfill all needs. </a:t>
            </a:r>
          </a:p>
          <a:p>
            <a:pPr algn="just">
              <a:lnSpc>
                <a:spcPct val="150000"/>
              </a:lnSpc>
              <a:spcBef>
                <a:spcPts val="0"/>
              </a:spcBef>
              <a:buFont typeface="Wingdings" pitchFamily="2" charset="2"/>
              <a:buChar char="§"/>
            </a:pPr>
            <a:r>
              <a:rPr lang="en-US" b="1" dirty="0">
                <a:latin typeface="Times New Roman" pitchFamily="18" charset="0"/>
                <a:cs typeface="Times New Roman" pitchFamily="18" charset="0"/>
              </a:rPr>
              <a:t>For example</a:t>
            </a:r>
            <a:r>
              <a:rPr lang="en-US" dirty="0">
                <a:latin typeface="Times New Roman" pitchFamily="18" charset="0"/>
                <a:cs typeface="Times New Roman" pitchFamily="18" charset="0"/>
              </a:rPr>
              <a:t>, what if you want to </a:t>
            </a:r>
            <a:r>
              <a:rPr lang="en-US" b="1" dirty="0">
                <a:solidFill>
                  <a:srgbClr val="0000FF"/>
                </a:solidFill>
                <a:latin typeface="Times New Roman" pitchFamily="18" charset="0"/>
                <a:cs typeface="Times New Roman" pitchFamily="18" charset="0"/>
              </a:rPr>
              <a:t>assign </a:t>
            </a:r>
            <a:r>
              <a:rPr lang="en-US" dirty="0">
                <a:latin typeface="Times New Roman" pitchFamily="18" charset="0"/>
                <a:cs typeface="Times New Roman" pitchFamily="18" charset="0"/>
              </a:rPr>
              <a:t>an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int</a:t>
            </a:r>
            <a:r>
              <a:rPr lang="en-US" b="1" dirty="0">
                <a:solidFill>
                  <a:srgbClr val="0000FF"/>
                </a:solidFill>
                <a:latin typeface="Times New Roman" pitchFamily="18" charset="0"/>
                <a:cs typeface="Times New Roman" pitchFamily="18" charset="0"/>
              </a:rPr>
              <a:t> value </a:t>
            </a:r>
            <a:r>
              <a:rPr lang="en-US" dirty="0">
                <a:latin typeface="Times New Roman" pitchFamily="18" charset="0"/>
                <a:cs typeface="Times New Roman" pitchFamily="18" charset="0"/>
              </a:rPr>
              <a:t>to</a:t>
            </a:r>
            <a:r>
              <a:rPr lang="en-US" b="1" dirty="0">
                <a:solidFill>
                  <a:srgbClr val="0000FF"/>
                </a:solidFill>
                <a:latin typeface="Times New Roman" pitchFamily="18" charset="0"/>
                <a:cs typeface="Times New Roman" pitchFamily="18" charset="0"/>
              </a:rPr>
              <a:t> </a:t>
            </a:r>
            <a:r>
              <a:rPr lang="en-US" dirty="0">
                <a:latin typeface="Times New Roman" pitchFamily="18" charset="0"/>
                <a:cs typeface="Times New Roman" pitchFamily="18" charset="0"/>
              </a:rPr>
              <a:t>a</a:t>
            </a:r>
            <a:r>
              <a:rPr lang="en-US" b="1" dirty="0">
                <a:solidFill>
                  <a:srgbClr val="0000FF"/>
                </a:solidFill>
                <a:latin typeface="Times New Roman" pitchFamily="18" charset="0"/>
                <a:cs typeface="Times New Roman" pitchFamily="18" charset="0"/>
              </a:rPr>
              <a:t> byte variable</a:t>
            </a:r>
            <a:r>
              <a:rPr lang="en-US" dirty="0">
                <a:solidFill>
                  <a:srgbClr val="0000FF"/>
                </a:solidFill>
                <a:latin typeface="Times New Roman" pitchFamily="18" charset="0"/>
                <a:cs typeface="Times New Roman" pitchFamily="18" charset="0"/>
              </a:rPr>
              <a:t>?</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This conversion will not be performed automatically, because a </a:t>
            </a:r>
            <a:r>
              <a:rPr lang="en-US" b="1" dirty="0">
                <a:solidFill>
                  <a:srgbClr val="D60093"/>
                </a:solidFill>
                <a:latin typeface="Times New Roman" pitchFamily="18" charset="0"/>
                <a:cs typeface="Times New Roman" pitchFamily="18" charset="0"/>
              </a:rPr>
              <a:t>byte </a:t>
            </a:r>
            <a:r>
              <a:rPr lang="en-US" dirty="0">
                <a:latin typeface="Times New Roman" pitchFamily="18" charset="0"/>
                <a:cs typeface="Times New Roman" pitchFamily="18" charset="0"/>
              </a:rPr>
              <a:t>is</a:t>
            </a:r>
            <a:r>
              <a:rPr lang="en-US" b="1" dirty="0">
                <a:solidFill>
                  <a:srgbClr val="D60093"/>
                </a:solidFill>
                <a:latin typeface="Times New Roman" pitchFamily="18" charset="0"/>
                <a:cs typeface="Times New Roman" pitchFamily="18" charset="0"/>
              </a:rPr>
              <a:t> smaller </a:t>
            </a:r>
            <a:r>
              <a:rPr lang="en-US" dirty="0">
                <a:latin typeface="Times New Roman" pitchFamily="18" charset="0"/>
                <a:cs typeface="Times New Roman" pitchFamily="18" charset="0"/>
              </a:rPr>
              <a:t>than</a:t>
            </a:r>
            <a:r>
              <a:rPr lang="en-US" b="1" dirty="0">
                <a:solidFill>
                  <a:srgbClr val="D60093"/>
                </a:solidFill>
                <a:latin typeface="Times New Roman" pitchFamily="18" charset="0"/>
                <a:cs typeface="Times New Roman" pitchFamily="18" charset="0"/>
              </a:rPr>
              <a:t> </a:t>
            </a:r>
            <a:r>
              <a:rPr lang="en-US" dirty="0">
                <a:latin typeface="Times New Roman" pitchFamily="18" charset="0"/>
                <a:cs typeface="Times New Roman" pitchFamily="18" charset="0"/>
              </a:rPr>
              <a:t>an</a:t>
            </a:r>
            <a:r>
              <a:rPr lang="en-US" b="1" dirty="0">
                <a:solidFill>
                  <a:srgbClr val="D60093"/>
                </a:solidFill>
                <a:latin typeface="Times New Roman" pitchFamily="18" charset="0"/>
                <a:cs typeface="Times New Roman" pitchFamily="18" charset="0"/>
              </a:rPr>
              <a:t> int.</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This kind of conversion is sometimes called a </a:t>
            </a:r>
            <a:r>
              <a:rPr lang="en-US" b="1" dirty="0">
                <a:solidFill>
                  <a:srgbClr val="0000FF"/>
                </a:solidFill>
                <a:latin typeface="Times New Roman" pitchFamily="18" charset="0"/>
                <a:cs typeface="Times New Roman" pitchFamily="18" charset="0"/>
              </a:rPr>
              <a:t>narrowing conversion, </a:t>
            </a:r>
            <a:r>
              <a:rPr lang="en-US" dirty="0">
                <a:latin typeface="Times New Roman" pitchFamily="18" charset="0"/>
                <a:cs typeface="Times New Roman" pitchFamily="18" charset="0"/>
              </a:rPr>
              <a:t>since you are explicitly making the value narrower so that it will fit into the target type.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To create a conversion between two </a:t>
            </a:r>
            <a:r>
              <a:rPr lang="en-US" b="1" dirty="0">
                <a:solidFill>
                  <a:srgbClr val="0000FF"/>
                </a:solidFill>
                <a:latin typeface="Times New Roman" pitchFamily="18" charset="0"/>
                <a:cs typeface="Times New Roman" pitchFamily="18" charset="0"/>
              </a:rPr>
              <a:t>incompatible types</a:t>
            </a:r>
            <a:r>
              <a:rPr lang="en-US" dirty="0">
                <a:latin typeface="Times New Roman" pitchFamily="18" charset="0"/>
                <a:cs typeface="Times New Roman" pitchFamily="18" charset="0"/>
              </a:rPr>
              <a:t>, you must use </a:t>
            </a:r>
            <a:r>
              <a:rPr lang="en-US" dirty="0">
                <a:solidFill>
                  <a:srgbClr val="0000FF"/>
                </a:solidFill>
                <a:latin typeface="Times New Roman" pitchFamily="18" charset="0"/>
                <a:cs typeface="Times New Roman" pitchFamily="18" charset="0"/>
              </a:rPr>
              <a:t>a </a:t>
            </a:r>
            <a:r>
              <a:rPr lang="en-US" b="1" dirty="0">
                <a:solidFill>
                  <a:srgbClr val="0000FF"/>
                </a:solidFill>
                <a:latin typeface="Times New Roman" pitchFamily="18" charset="0"/>
                <a:cs typeface="Times New Roman" pitchFamily="18" charset="0"/>
              </a:rPr>
              <a:t>cast</a:t>
            </a:r>
            <a:r>
              <a:rPr lang="en-US" dirty="0">
                <a:solidFill>
                  <a:srgbClr val="FF0066"/>
                </a:solidFill>
                <a:latin typeface="Times New Roman" pitchFamily="18" charset="0"/>
                <a:cs typeface="Times New Roman" pitchFamily="18" charset="0"/>
              </a:rPr>
              <a:t>.</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A </a:t>
            </a:r>
            <a:r>
              <a:rPr lang="en-US" b="1" dirty="0">
                <a:solidFill>
                  <a:srgbClr val="0000FF"/>
                </a:solidFill>
                <a:latin typeface="Times New Roman" pitchFamily="18" charset="0"/>
                <a:cs typeface="Times New Roman" pitchFamily="18" charset="0"/>
              </a:rPr>
              <a:t>cast </a:t>
            </a:r>
            <a:r>
              <a:rPr lang="en-US" dirty="0">
                <a:latin typeface="Times New Roman" pitchFamily="18" charset="0"/>
                <a:cs typeface="Times New Roman" pitchFamily="18" charset="0"/>
              </a:rPr>
              <a:t>is</a:t>
            </a:r>
            <a:r>
              <a:rPr lang="en-US" b="1" dirty="0">
                <a:solidFill>
                  <a:srgbClr val="0000FF"/>
                </a:solidFill>
                <a:latin typeface="Times New Roman" pitchFamily="18" charset="0"/>
                <a:cs typeface="Times New Roman" pitchFamily="18" charset="0"/>
              </a:rPr>
              <a:t>  simply </a:t>
            </a:r>
            <a:r>
              <a:rPr lang="en-US" dirty="0">
                <a:latin typeface="Times New Roman" pitchFamily="18" charset="0"/>
                <a:cs typeface="Times New Roman" pitchFamily="18" charset="0"/>
              </a:rPr>
              <a:t>an</a:t>
            </a:r>
            <a:r>
              <a:rPr lang="en-US" b="1" dirty="0">
                <a:solidFill>
                  <a:srgbClr val="0000FF"/>
                </a:solidFill>
                <a:latin typeface="Times New Roman" pitchFamily="18" charset="0"/>
                <a:cs typeface="Times New Roman" pitchFamily="18" charset="0"/>
              </a:rPr>
              <a:t> explicit type conversion</a:t>
            </a:r>
            <a:r>
              <a:rPr lang="en-US" dirty="0">
                <a:latin typeface="Times New Roman" pitchFamily="18" charset="0"/>
                <a:cs typeface="Times New Roman" pitchFamily="18" charset="0"/>
              </a:rPr>
              <a:t>. It has this general form:    </a:t>
            </a:r>
          </a:p>
          <a:p>
            <a:pPr lvl="1" algn="just">
              <a:lnSpc>
                <a:spcPct val="150000"/>
              </a:lnSpc>
              <a:spcBef>
                <a:spcPts val="0"/>
              </a:spcBef>
              <a:buNone/>
            </a:pPr>
            <a:r>
              <a:rPr lang="en-US" sz="2800" b="1" dirty="0" smtClean="0">
                <a:latin typeface="Times New Roman" pitchFamily="18" charset="0"/>
                <a:cs typeface="Times New Roman" pitchFamily="18" charset="0"/>
              </a:rPr>
              <a:t>  (target-type) value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56</a:t>
            </a:fld>
            <a:endParaRPr lang="en-US"/>
          </a:p>
        </p:txBody>
      </p:sp>
    </p:spTree>
    <p:extLst>
      <p:ext uri="{BB962C8B-B14F-4D97-AF65-F5344CB8AC3E}">
        <p14:creationId xmlns:p14="http://schemas.microsoft.com/office/powerpoint/2010/main" val="34272904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81000"/>
          </a:xfrm>
        </p:spPr>
        <p:txBody>
          <a:bodyPr>
            <a:noAutofit/>
          </a:bodyPr>
          <a:lstStyle/>
          <a:p>
            <a:pPr algn="ctr"/>
            <a:r>
              <a:rPr lang="en-US" sz="3200" b="1" dirty="0">
                <a:solidFill>
                  <a:srgbClr val="FF0000"/>
                </a:solidFill>
                <a:latin typeface="Times New Roman" pitchFamily="18" charset="0"/>
                <a:cs typeface="Times New Roman" pitchFamily="18" charset="0"/>
              </a:rPr>
              <a:t>Casting Incompatible </a:t>
            </a:r>
            <a:r>
              <a:rPr lang="en-US" sz="3200" b="1" dirty="0" smtClean="0">
                <a:solidFill>
                  <a:srgbClr val="FF0000"/>
                </a:solidFill>
                <a:latin typeface="Times New Roman" pitchFamily="18" charset="0"/>
                <a:cs typeface="Times New Roman" pitchFamily="18" charset="0"/>
              </a:rPr>
              <a:t>Types continued</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2000" cy="6477000"/>
          </a:xfrm>
        </p:spPr>
        <p:txBody>
          <a:bodyPr>
            <a:noAutofit/>
          </a:bodyPr>
          <a:lstStyle/>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 Here, </a:t>
            </a:r>
            <a:r>
              <a:rPr lang="en-US" sz="2400" b="1" dirty="0">
                <a:solidFill>
                  <a:srgbClr val="0000FF"/>
                </a:solidFill>
                <a:latin typeface="Times New Roman" pitchFamily="18" charset="0"/>
                <a:cs typeface="Times New Roman" pitchFamily="18" charset="0"/>
              </a:rPr>
              <a:t>target-type specifies the desired type to convert the specified value to</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400" b="1" dirty="0">
                <a:solidFill>
                  <a:srgbClr val="D60093"/>
                </a:solidFill>
                <a:latin typeface="Times New Roman" pitchFamily="18" charset="0"/>
                <a:cs typeface="Times New Roman" pitchFamily="18" charset="0"/>
              </a:rPr>
              <a:t>For example</a:t>
            </a:r>
            <a:r>
              <a:rPr lang="en-US" sz="2400" dirty="0">
                <a:latin typeface="Times New Roman" pitchFamily="18" charset="0"/>
                <a:cs typeface="Times New Roman" pitchFamily="18" charset="0"/>
              </a:rPr>
              <a:t>, the following fragment casts an </a:t>
            </a:r>
            <a:r>
              <a:rPr lang="en-US" sz="2400" b="1" dirty="0" err="1">
                <a:latin typeface="Times New Roman" pitchFamily="18" charset="0"/>
                <a:cs typeface="Times New Roman" pitchFamily="18" charset="0"/>
              </a:rPr>
              <a:t>int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to a </a:t>
            </a:r>
            <a:r>
              <a:rPr lang="en-US" sz="2400" b="1" dirty="0">
                <a:latin typeface="Times New Roman" pitchFamily="18" charset="0"/>
                <a:cs typeface="Times New Roman" pitchFamily="18" charset="0"/>
              </a:rPr>
              <a:t>byte</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If the </a:t>
            </a:r>
            <a:r>
              <a:rPr lang="en-US" sz="2400" b="1" dirty="0">
                <a:solidFill>
                  <a:srgbClr val="D60093"/>
                </a:solidFill>
                <a:latin typeface="Times New Roman" pitchFamily="18" charset="0"/>
                <a:cs typeface="Times New Roman" pitchFamily="18" charset="0"/>
              </a:rPr>
              <a:t>integer's value is larger than the range of a byte</a:t>
            </a:r>
            <a:r>
              <a:rPr lang="en-US" sz="2400" dirty="0">
                <a:latin typeface="Times New Roman" pitchFamily="18" charset="0"/>
                <a:cs typeface="Times New Roman" pitchFamily="18" charset="0"/>
              </a:rPr>
              <a:t>, it will be reduced </a:t>
            </a:r>
            <a:r>
              <a:rPr lang="en-US" sz="2400" b="1" dirty="0">
                <a:solidFill>
                  <a:srgbClr val="0000FF"/>
                </a:solidFill>
                <a:latin typeface="Times New Roman" pitchFamily="18" charset="0"/>
                <a:cs typeface="Times New Roman" pitchFamily="18" charset="0"/>
              </a:rPr>
              <a:t>modulo</a:t>
            </a:r>
            <a:r>
              <a:rPr lang="en-US" sz="2400" dirty="0">
                <a:latin typeface="Times New Roman" pitchFamily="18" charset="0"/>
                <a:cs typeface="Times New Roman" pitchFamily="18" charset="0"/>
              </a:rPr>
              <a:t> (the remainder of an integer division by the) </a:t>
            </a:r>
            <a:r>
              <a:rPr lang="en-US" sz="2400" b="1" dirty="0">
                <a:solidFill>
                  <a:srgbClr val="0000FF"/>
                </a:solidFill>
                <a:latin typeface="Times New Roman" pitchFamily="18" charset="0"/>
                <a:cs typeface="Times New Roman" pitchFamily="18" charset="0"/>
              </a:rPr>
              <a:t>byte's range</a:t>
            </a:r>
            <a:r>
              <a:rPr lang="en-US" sz="2400" dirty="0">
                <a:latin typeface="Times New Roman" pitchFamily="18" charset="0"/>
                <a:cs typeface="Times New Roman" pitchFamily="18" charset="0"/>
              </a:rPr>
              <a:t>.  </a:t>
            </a:r>
          </a:p>
          <a:p>
            <a:pPr lvl="1" algn="just">
              <a:lnSpc>
                <a:spcPct val="150000"/>
              </a:lnSpc>
              <a:spcBef>
                <a:spcPts val="0"/>
              </a:spcBef>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 </a:t>
            </a:r>
            <a:r>
              <a:rPr lang="en-US" dirty="0" smtClean="0">
                <a:latin typeface="Times New Roman" pitchFamily="18" charset="0"/>
                <a:cs typeface="Times New Roman" pitchFamily="18" charset="0"/>
              </a:rPr>
              <a:t>//define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variable</a:t>
            </a:r>
            <a:endParaRPr lang="en-US" dirty="0">
              <a:latin typeface="Times New Roman" pitchFamily="18" charset="0"/>
              <a:cs typeface="Times New Roman" pitchFamily="18" charset="0"/>
            </a:endParaRPr>
          </a:p>
          <a:p>
            <a:pPr lvl="1" algn="just">
              <a:lnSpc>
                <a:spcPct val="150000"/>
              </a:lnSpc>
              <a:spcBef>
                <a:spcPts val="0"/>
              </a:spcBef>
              <a:buNone/>
            </a:pPr>
            <a:r>
              <a:rPr lang="en-US" dirty="0">
                <a:latin typeface="Times New Roman" pitchFamily="18" charset="0"/>
                <a:cs typeface="Times New Roman" pitchFamily="18" charset="0"/>
              </a:rPr>
              <a:t>byte b; </a:t>
            </a:r>
            <a:r>
              <a:rPr lang="en-US" dirty="0" smtClean="0">
                <a:latin typeface="Times New Roman" pitchFamily="18" charset="0"/>
                <a:cs typeface="Times New Roman" pitchFamily="18" charset="0"/>
              </a:rPr>
              <a:t>//Define byte variable</a:t>
            </a:r>
            <a:endParaRPr lang="en-US" dirty="0">
              <a:latin typeface="Times New Roman" pitchFamily="18" charset="0"/>
              <a:cs typeface="Times New Roman" pitchFamily="18" charset="0"/>
            </a:endParaRPr>
          </a:p>
          <a:p>
            <a:pPr lvl="1" algn="just">
              <a:lnSpc>
                <a:spcPct val="150000"/>
              </a:lnSpc>
              <a:spcBef>
                <a:spcPts val="0"/>
              </a:spcBef>
              <a:buNone/>
            </a:pPr>
            <a:r>
              <a:rPr lang="en-US" dirty="0" smtClean="0">
                <a:latin typeface="Times New Roman" pitchFamily="18" charset="0"/>
                <a:cs typeface="Times New Roman" pitchFamily="18" charset="0"/>
              </a:rPr>
              <a:t>b </a:t>
            </a:r>
            <a:r>
              <a:rPr lang="en-US" dirty="0">
                <a:latin typeface="Times New Roman" pitchFamily="18" charset="0"/>
                <a:cs typeface="Times New Roman" pitchFamily="18" charset="0"/>
              </a:rPr>
              <a:t>= (byte) a; </a:t>
            </a:r>
            <a:r>
              <a:rPr lang="en-US" dirty="0" smtClean="0">
                <a:latin typeface="Times New Roman" pitchFamily="18" charset="0"/>
                <a:cs typeface="Times New Roman" pitchFamily="18" charset="0"/>
              </a:rPr>
              <a:t>//Caste the integer value to byte value  </a:t>
            </a: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different type </a:t>
            </a:r>
            <a:r>
              <a:rPr lang="en-US" sz="2400" dirty="0">
                <a:latin typeface="Times New Roman" pitchFamily="18" charset="0"/>
                <a:cs typeface="Times New Roman" pitchFamily="18" charset="0"/>
              </a:rPr>
              <a:t>of</a:t>
            </a:r>
            <a:r>
              <a:rPr lang="en-US" sz="2400" b="1" dirty="0">
                <a:latin typeface="Times New Roman" pitchFamily="18" charset="0"/>
                <a:cs typeface="Times New Roman" pitchFamily="18" charset="0"/>
              </a:rPr>
              <a:t> conversion </a:t>
            </a:r>
            <a:r>
              <a:rPr lang="en-US" sz="2400" dirty="0">
                <a:latin typeface="Times New Roman" pitchFamily="18" charset="0"/>
                <a:cs typeface="Times New Roman" pitchFamily="18" charset="0"/>
              </a:rPr>
              <a:t>will</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occur when a </a:t>
            </a:r>
            <a:r>
              <a:rPr lang="en-US" sz="2400" b="1" dirty="0">
                <a:solidFill>
                  <a:srgbClr val="0000FF"/>
                </a:solidFill>
                <a:latin typeface="Times New Roman" pitchFamily="18" charset="0"/>
                <a:cs typeface="Times New Roman" pitchFamily="18" charset="0"/>
              </a:rPr>
              <a:t>floating-point</a:t>
            </a:r>
            <a:r>
              <a:rPr lang="en-US" sz="2400" dirty="0">
                <a:latin typeface="Times New Roman" pitchFamily="18" charset="0"/>
                <a:cs typeface="Times New Roman" pitchFamily="18" charset="0"/>
              </a:rPr>
              <a:t> value is assigned to an </a:t>
            </a:r>
            <a:r>
              <a:rPr lang="en-US" sz="2400" b="1" dirty="0">
                <a:solidFill>
                  <a:srgbClr val="0000FF"/>
                </a:solidFill>
                <a:latin typeface="Times New Roman" pitchFamily="18" charset="0"/>
                <a:cs typeface="Times New Roman" pitchFamily="18" charset="0"/>
              </a:rPr>
              <a:t>integer type: truncation.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As you know, </a:t>
            </a:r>
            <a:r>
              <a:rPr lang="en-US" sz="2400" b="1" dirty="0">
                <a:latin typeface="Times New Roman" pitchFamily="18" charset="0"/>
                <a:cs typeface="Times New Roman" pitchFamily="18" charset="0"/>
              </a:rPr>
              <a:t>integers </a:t>
            </a:r>
            <a:r>
              <a:rPr lang="en-US" sz="2400" dirty="0">
                <a:latin typeface="Times New Roman" pitchFamily="18" charset="0"/>
                <a:cs typeface="Times New Roman" pitchFamily="18" charset="0"/>
              </a:rPr>
              <a:t>do</a:t>
            </a:r>
            <a:r>
              <a:rPr lang="en-US" sz="2400" b="1" dirty="0">
                <a:latin typeface="Times New Roman" pitchFamily="18" charset="0"/>
                <a:cs typeface="Times New Roman" pitchFamily="18" charset="0"/>
              </a:rPr>
              <a:t> not </a:t>
            </a:r>
            <a:r>
              <a:rPr lang="en-US" sz="2400" dirty="0">
                <a:latin typeface="Times New Roman" pitchFamily="18" charset="0"/>
                <a:cs typeface="Times New Roman" pitchFamily="18" charset="0"/>
              </a:rPr>
              <a:t>have</a:t>
            </a:r>
            <a:r>
              <a:rPr lang="en-US" sz="2400" b="1" dirty="0">
                <a:latin typeface="Times New Roman" pitchFamily="18" charset="0"/>
                <a:cs typeface="Times New Roman" pitchFamily="18" charset="0"/>
              </a:rPr>
              <a:t> fractional componen</a:t>
            </a:r>
            <a:r>
              <a:rPr lang="en-US" sz="2400" dirty="0">
                <a:latin typeface="Times New Roman" pitchFamily="18" charset="0"/>
                <a:cs typeface="Times New Roman" pitchFamily="18" charset="0"/>
              </a:rPr>
              <a:t>ts.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Thus, when a </a:t>
            </a:r>
            <a:r>
              <a:rPr lang="en-US" sz="2400" b="1" dirty="0">
                <a:solidFill>
                  <a:srgbClr val="0000FF"/>
                </a:solidFill>
                <a:latin typeface="Times New Roman" pitchFamily="18" charset="0"/>
                <a:cs typeface="Times New Roman" pitchFamily="18" charset="0"/>
              </a:rPr>
              <a:t>floating-point value </a:t>
            </a:r>
            <a:r>
              <a:rPr lang="en-US" sz="2400" dirty="0">
                <a:latin typeface="Times New Roman" pitchFamily="18" charset="0"/>
                <a:cs typeface="Times New Roman" pitchFamily="18" charset="0"/>
              </a:rPr>
              <a:t>is</a:t>
            </a:r>
            <a:r>
              <a:rPr lang="en-US" sz="2400" b="1" dirty="0">
                <a:solidFill>
                  <a:srgbClr val="0000FF"/>
                </a:solidFill>
                <a:latin typeface="Times New Roman" pitchFamily="18" charset="0"/>
                <a:cs typeface="Times New Roman" pitchFamily="18" charset="0"/>
              </a:rPr>
              <a:t> assigned </a:t>
            </a:r>
            <a:r>
              <a:rPr lang="en-US" sz="2400" dirty="0">
                <a:latin typeface="Times New Roman" pitchFamily="18" charset="0"/>
                <a:cs typeface="Times New Roman" pitchFamily="18" charset="0"/>
              </a:rPr>
              <a:t>to</a:t>
            </a:r>
            <a:r>
              <a:rPr lang="en-US" sz="2400" b="1"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an</a:t>
            </a:r>
            <a:r>
              <a:rPr lang="en-US" sz="2400" b="1" dirty="0">
                <a:solidFill>
                  <a:srgbClr val="0000FF"/>
                </a:solidFill>
                <a:latin typeface="Times New Roman" pitchFamily="18" charset="0"/>
                <a:cs typeface="Times New Roman" pitchFamily="18" charset="0"/>
              </a:rPr>
              <a:t> integer type</a:t>
            </a: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fractional component </a:t>
            </a:r>
            <a:r>
              <a:rPr lang="en-US" sz="2400" dirty="0">
                <a:latin typeface="Times New Roman" pitchFamily="18" charset="0"/>
                <a:cs typeface="Times New Roman" pitchFamily="18" charset="0"/>
              </a:rPr>
              <a:t>is</a:t>
            </a:r>
            <a:r>
              <a:rPr lang="en-US" sz="2400" b="1" dirty="0">
                <a:latin typeface="Times New Roman" pitchFamily="18" charset="0"/>
                <a:cs typeface="Times New Roman" pitchFamily="18" charset="0"/>
              </a:rPr>
              <a:t> lost</a:t>
            </a:r>
            <a:r>
              <a:rPr lang="en-US" sz="24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57</a:t>
            </a:fld>
            <a:endParaRPr lang="en-US"/>
          </a:p>
        </p:txBody>
      </p:sp>
    </p:spTree>
    <p:extLst>
      <p:ext uri="{BB962C8B-B14F-4D97-AF65-F5344CB8AC3E}">
        <p14:creationId xmlns:p14="http://schemas.microsoft.com/office/powerpoint/2010/main" val="5626174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81000"/>
          </a:xfrm>
        </p:spPr>
        <p:txBody>
          <a:bodyPr>
            <a:noAutofit/>
          </a:bodyPr>
          <a:lstStyle/>
          <a:p>
            <a:pPr algn="ctr"/>
            <a:r>
              <a:rPr lang="en-US" sz="3200" b="1" dirty="0">
                <a:solidFill>
                  <a:srgbClr val="FF0000"/>
                </a:solidFill>
                <a:latin typeface="Times New Roman" pitchFamily="18" charset="0"/>
                <a:cs typeface="Times New Roman" pitchFamily="18" charset="0"/>
              </a:rPr>
              <a:t>Casting Incompatible </a:t>
            </a:r>
            <a:r>
              <a:rPr lang="en-US" sz="3200" b="1" dirty="0" smtClean="0">
                <a:solidFill>
                  <a:srgbClr val="FF0000"/>
                </a:solidFill>
                <a:latin typeface="Times New Roman" pitchFamily="18" charset="0"/>
                <a:cs typeface="Times New Roman" pitchFamily="18" charset="0"/>
              </a:rPr>
              <a:t>Types continued</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2000" cy="6477000"/>
          </a:xfrm>
        </p:spPr>
        <p:txBody>
          <a:bodyPr>
            <a:noAutofit/>
          </a:bodyPr>
          <a:lstStyle/>
          <a:p>
            <a:pPr algn="just">
              <a:lnSpc>
                <a:spcPct val="150000"/>
              </a:lnSpc>
              <a:spcBef>
                <a:spcPts val="0"/>
              </a:spcBef>
              <a:buFont typeface="Wingdings" pitchFamily="2" charset="2"/>
              <a:buChar char="§"/>
            </a:pPr>
            <a:r>
              <a:rPr lang="en-US" sz="2600" b="1" dirty="0">
                <a:solidFill>
                  <a:srgbClr val="0000FF"/>
                </a:solidFill>
                <a:latin typeface="Times New Roman" pitchFamily="18" charset="0"/>
                <a:cs typeface="Times New Roman" pitchFamily="18" charset="0"/>
              </a:rPr>
              <a:t>For example, if the value 1.23</a:t>
            </a:r>
            <a:r>
              <a:rPr lang="en-US" sz="2600" dirty="0">
                <a:latin typeface="Times New Roman" pitchFamily="18" charset="0"/>
                <a:cs typeface="Times New Roman" pitchFamily="18" charset="0"/>
              </a:rPr>
              <a:t> is assigned to an integer, the resulting value will simply be </a:t>
            </a:r>
            <a:r>
              <a:rPr lang="en-US" sz="2600" dirty="0">
                <a:solidFill>
                  <a:srgbClr val="0000FF"/>
                </a:solidFill>
                <a:latin typeface="Times New Roman" pitchFamily="18" charset="0"/>
                <a:cs typeface="Times New Roman" pitchFamily="18" charset="0"/>
              </a:rPr>
              <a:t>1</a:t>
            </a:r>
            <a:r>
              <a:rPr lang="en-US" sz="2600" dirty="0">
                <a:latin typeface="Times New Roman" pitchFamily="18" charset="0"/>
                <a:cs typeface="Times New Roman" pitchFamily="18" charset="0"/>
              </a:rPr>
              <a:t>. The </a:t>
            </a:r>
            <a:r>
              <a:rPr lang="en-US" sz="2600" b="1" dirty="0">
                <a:latin typeface="Times New Roman" pitchFamily="18" charset="0"/>
                <a:cs typeface="Times New Roman" pitchFamily="18" charset="0"/>
              </a:rPr>
              <a:t>0.23</a:t>
            </a:r>
            <a:r>
              <a:rPr lang="en-US" sz="2600" dirty="0">
                <a:latin typeface="Times New Roman" pitchFamily="18" charset="0"/>
                <a:cs typeface="Times New Roman" pitchFamily="18" charset="0"/>
              </a:rPr>
              <a:t> will have been </a:t>
            </a:r>
            <a:r>
              <a:rPr lang="en-US" sz="2600" b="1" dirty="0">
                <a:solidFill>
                  <a:srgbClr val="0000FF"/>
                </a:solidFill>
                <a:latin typeface="Times New Roman" pitchFamily="18" charset="0"/>
                <a:cs typeface="Times New Roman" pitchFamily="18" charset="0"/>
              </a:rPr>
              <a:t>truncated.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Of course, if the size of the whole number component is too large to fit into the target integer type, then that value will be reduced modulo the target type's range. </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following program demonstrates some type conversions that require casts:      </a:t>
            </a:r>
          </a:p>
          <a:p>
            <a:pPr lvl="1" algn="just">
              <a:lnSpc>
                <a:spcPct val="150000"/>
              </a:lnSpc>
              <a:spcBef>
                <a:spcPts val="0"/>
              </a:spcBef>
              <a:buNone/>
            </a:pPr>
            <a:r>
              <a:rPr lang="en-US" sz="2600" dirty="0">
                <a:latin typeface="Times New Roman" pitchFamily="18" charset="0"/>
                <a:cs typeface="Times New Roman" pitchFamily="18" charset="0"/>
              </a:rPr>
              <a:t>// Demonstrate casts. </a:t>
            </a:r>
          </a:p>
          <a:p>
            <a:pPr lvl="1" algn="just">
              <a:lnSpc>
                <a:spcPct val="150000"/>
              </a:lnSpc>
              <a:spcBef>
                <a:spcPts val="0"/>
              </a:spcBef>
              <a:buNone/>
            </a:pPr>
            <a:r>
              <a:rPr lang="en-US" sz="2600" dirty="0">
                <a:latin typeface="Times New Roman" pitchFamily="18" charset="0"/>
                <a:cs typeface="Times New Roman" pitchFamily="18" charset="0"/>
              </a:rPr>
              <a:t>class Casting { </a:t>
            </a:r>
          </a:p>
          <a:p>
            <a:pPr lvl="1" algn="just">
              <a:lnSpc>
                <a:spcPct val="150000"/>
              </a:lnSpc>
              <a:spcBef>
                <a:spcPts val="0"/>
              </a:spcBef>
              <a:buNone/>
            </a:pPr>
            <a:r>
              <a:rPr lang="en-US" sz="2600" dirty="0">
                <a:latin typeface="Times New Roman" pitchFamily="18" charset="0"/>
                <a:cs typeface="Times New Roman" pitchFamily="18" charset="0"/>
              </a:rPr>
              <a:t>  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byte b;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257; </a:t>
            </a:r>
          </a:p>
          <a:p>
            <a:pPr lvl="1" algn="just">
              <a:lnSpc>
                <a:spcPct val="150000"/>
              </a:lnSpc>
              <a:spcBef>
                <a:spcPts val="0"/>
              </a:spcBef>
              <a:buNone/>
            </a:pPr>
            <a:r>
              <a:rPr lang="en-US" sz="2600" dirty="0">
                <a:latin typeface="Times New Roman" pitchFamily="18" charset="0"/>
                <a:cs typeface="Times New Roman" pitchFamily="18" charset="0"/>
              </a:rPr>
              <a:t>    double d = 323.142; </a:t>
            </a:r>
          </a:p>
          <a:p>
            <a:pPr marL="0" indent="0" algn="just">
              <a:lnSpc>
                <a:spcPct val="150000"/>
              </a:lnSpc>
              <a:spcBef>
                <a:spcPts val="0"/>
              </a:spcBef>
              <a:buNone/>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algn="just">
              <a:lnSpc>
                <a:spcPct val="150000"/>
              </a:lnSpc>
              <a:spcBef>
                <a:spcPts val="0"/>
              </a:spcBef>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58</a:t>
            </a:fld>
            <a:endParaRPr lang="en-US"/>
          </a:p>
        </p:txBody>
      </p:sp>
    </p:spTree>
    <p:extLst>
      <p:ext uri="{BB962C8B-B14F-4D97-AF65-F5344CB8AC3E}">
        <p14:creationId xmlns:p14="http://schemas.microsoft.com/office/powerpoint/2010/main" val="42685490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81000"/>
          </a:xfrm>
        </p:spPr>
        <p:txBody>
          <a:bodyPr>
            <a:noAutofit/>
          </a:bodyPr>
          <a:lstStyle/>
          <a:p>
            <a:pPr algn="ctr"/>
            <a:r>
              <a:rPr lang="en-US" sz="3200" b="1" dirty="0">
                <a:solidFill>
                  <a:srgbClr val="FF0000"/>
                </a:solidFill>
                <a:latin typeface="Times New Roman" pitchFamily="18" charset="0"/>
                <a:cs typeface="Times New Roman" pitchFamily="18" charset="0"/>
              </a:rPr>
              <a:t>Casting Incompatible </a:t>
            </a:r>
            <a:r>
              <a:rPr lang="en-US" sz="3200" b="1" dirty="0" smtClean="0">
                <a:solidFill>
                  <a:srgbClr val="FF0000"/>
                </a:solidFill>
                <a:latin typeface="Times New Roman" pitchFamily="18" charset="0"/>
                <a:cs typeface="Times New Roman" pitchFamily="18" charset="0"/>
              </a:rPr>
              <a:t>Types continued</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2000" cy="6477000"/>
          </a:xfrm>
        </p:spPr>
        <p:txBody>
          <a:bodyPr>
            <a:noAutofit/>
          </a:bodyPr>
          <a:lstStyle/>
          <a:p>
            <a:pPr algn="just">
              <a:lnSpc>
                <a:spcPct val="150000"/>
              </a:lnSpc>
              <a:spcBef>
                <a:spcPts val="0"/>
              </a:spcBef>
              <a:buFont typeface="Wingdings" pitchFamily="2" charset="2"/>
              <a:buChar cha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("\\nConversion of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to byte."); </a:t>
            </a:r>
          </a:p>
          <a:p>
            <a:pPr lvl="1" algn="just">
              <a:lnSpc>
                <a:spcPct val="150000"/>
              </a:lnSpc>
              <a:spcBef>
                <a:spcPts val="0"/>
              </a:spcBef>
              <a:buNone/>
            </a:pPr>
            <a:r>
              <a:rPr lang="en-US" sz="2600" dirty="0">
                <a:latin typeface="Times New Roman" pitchFamily="18" charset="0"/>
                <a:cs typeface="Times New Roman" pitchFamily="18" charset="0"/>
              </a:rPr>
              <a:t>    b = (byte)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and b " +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 " + b);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("\\nConversion of double to int.");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d;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("d and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 d + " " +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("\\nConversion of double to byte."); </a:t>
            </a:r>
          </a:p>
          <a:p>
            <a:pPr lvl="1" algn="just">
              <a:lnSpc>
                <a:spcPct val="150000"/>
              </a:lnSpc>
              <a:spcBef>
                <a:spcPts val="0"/>
              </a:spcBef>
              <a:buNone/>
            </a:pPr>
            <a:r>
              <a:rPr lang="en-US" sz="2600" dirty="0">
                <a:latin typeface="Times New Roman" pitchFamily="18" charset="0"/>
                <a:cs typeface="Times New Roman" pitchFamily="18" charset="0"/>
              </a:rPr>
              <a:t>    b = (byte) d; </a:t>
            </a:r>
          </a:p>
          <a:p>
            <a:pPr lvl="1"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("d and b " + d + " " + b); </a:t>
            </a:r>
          </a:p>
          <a:p>
            <a:pPr lvl="1" algn="just">
              <a:lnSpc>
                <a:spcPct val="150000"/>
              </a:lnSpc>
              <a:spcBef>
                <a:spcPts val="0"/>
              </a:spcBef>
              <a:buNone/>
            </a:pPr>
            <a:r>
              <a:rPr lang="en-US" sz="2600" dirty="0">
                <a:latin typeface="Times New Roman" pitchFamily="18" charset="0"/>
                <a:cs typeface="Times New Roman" pitchFamily="18" charset="0"/>
              </a:rPr>
              <a:t>  } </a:t>
            </a:r>
          </a:p>
          <a:p>
            <a:pPr lvl="1" algn="just">
              <a:lnSpc>
                <a:spcPct val="150000"/>
              </a:lnSpc>
              <a:spcBef>
                <a:spcPts val="0"/>
              </a:spcBef>
              <a:buNone/>
            </a:pPr>
            <a:r>
              <a:rPr lang="en-US" sz="2600"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endParaRPr lang="en-US" sz="2600" dirty="0">
              <a:latin typeface="Times New Roman" pitchFamily="18" charset="0"/>
              <a:cs typeface="Times New Roman" pitchFamily="18" charset="0"/>
            </a:endParaRPr>
          </a:p>
          <a:p>
            <a:pPr algn="just">
              <a:lnSpc>
                <a:spcPct val="150000"/>
              </a:lnSpc>
              <a:spcBef>
                <a:spcPts val="0"/>
              </a:spcBef>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59</a:t>
            </a:fld>
            <a:endParaRPr lang="en-US"/>
          </a:p>
        </p:txBody>
      </p:sp>
    </p:spTree>
    <p:extLst>
      <p:ext uri="{BB962C8B-B14F-4D97-AF65-F5344CB8AC3E}">
        <p14:creationId xmlns:p14="http://schemas.microsoft.com/office/powerpoint/2010/main" val="3099780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64456"/>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2.1 </a:t>
            </a:r>
            <a:r>
              <a:rPr lang="en-US" altLang="en-US" sz="2800" b="1" dirty="0">
                <a:solidFill>
                  <a:srgbClr val="FF0000"/>
                </a:solidFill>
                <a:latin typeface="Times New Roman" panose="02020603050405020304" pitchFamily="18" charset="0"/>
                <a:cs typeface="Times New Roman" panose="02020603050405020304" pitchFamily="18" charset="0"/>
              </a:rPr>
              <a:t>Structure of Java Program continued--</a:t>
            </a:r>
            <a:endParaRPr lang="en-GB" sz="2800" dirty="0"/>
          </a:p>
        </p:txBody>
      </p:sp>
      <p:sp>
        <p:nvSpPr>
          <p:cNvPr id="3" name="Content Placeholder 2"/>
          <p:cNvSpPr>
            <a:spLocks noGrp="1"/>
          </p:cNvSpPr>
          <p:nvPr>
            <p:ph idx="1"/>
          </p:nvPr>
        </p:nvSpPr>
        <p:spPr>
          <a:xfrm>
            <a:off x="0" y="464456"/>
            <a:ext cx="12192000" cy="6393543"/>
          </a:xfrm>
        </p:spPr>
        <p:txBody>
          <a:bodyPr>
            <a:normAutofit fontScale="92500" lnSpcReduction="20000"/>
          </a:bodyPr>
          <a:lstStyle/>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itchFamily="18" charset="0"/>
              </a:rPr>
              <a:t>This is necessary since </a:t>
            </a:r>
            <a:r>
              <a:rPr lang="en-US" b="1" dirty="0">
                <a:solidFill>
                  <a:srgbClr val="0000FF"/>
                </a:solidFill>
                <a:latin typeface="Times New Roman" pitchFamily="18" charset="0"/>
                <a:cs typeface="Times New Roman" pitchFamily="18" charset="0"/>
              </a:rPr>
              <a:t>main( ) </a:t>
            </a:r>
            <a:r>
              <a:rPr lang="en-US" b="1" dirty="0">
                <a:latin typeface="Times New Roman" pitchFamily="18" charset="0"/>
                <a:cs typeface="Times New Roman" pitchFamily="18" charset="0"/>
              </a:rPr>
              <a:t>is called by the </a:t>
            </a:r>
            <a:r>
              <a:rPr lang="en-US" b="1" dirty="0">
                <a:solidFill>
                  <a:srgbClr val="FF0000"/>
                </a:solidFill>
                <a:latin typeface="Times New Roman" pitchFamily="18" charset="0"/>
                <a:cs typeface="Times New Roman" pitchFamily="18" charset="0"/>
              </a:rPr>
              <a:t>Java interpreter </a:t>
            </a:r>
            <a:r>
              <a:rPr lang="en-US" b="1" dirty="0">
                <a:latin typeface="Times New Roman" pitchFamily="18" charset="0"/>
                <a:cs typeface="Times New Roman" pitchFamily="18" charset="0"/>
              </a:rPr>
              <a:t>before any </a:t>
            </a:r>
            <a:r>
              <a:rPr lang="en-US" b="1" dirty="0">
                <a:solidFill>
                  <a:srgbClr val="0000FF"/>
                </a:solidFill>
                <a:latin typeface="Times New Roman" pitchFamily="18" charset="0"/>
                <a:cs typeface="Times New Roman" pitchFamily="18" charset="0"/>
              </a:rPr>
              <a:t>objects </a:t>
            </a:r>
            <a:r>
              <a:rPr lang="en-US" b="1" dirty="0">
                <a:latin typeface="Times New Roman" pitchFamily="18" charset="0"/>
                <a:cs typeface="Times New Roman" pitchFamily="18" charset="0"/>
              </a:rPr>
              <a:t>are made</a:t>
            </a:r>
            <a:r>
              <a:rPr lang="en-US" dirty="0">
                <a:latin typeface="Times New Roman" pitchFamily="18" charset="0"/>
                <a:cs typeface="Times New Roman" pitchFamily="18" charset="0"/>
              </a:rPr>
              <a:t>. </a:t>
            </a:r>
          </a:p>
          <a:p>
            <a:pPr marL="633413" indent="-633413" algn="just">
              <a:lnSpc>
                <a:spcPct val="150000"/>
              </a:lnSpc>
              <a:spcBef>
                <a:spcPts val="0"/>
              </a:spcBef>
              <a:buNone/>
              <a:defRPr/>
            </a:pPr>
            <a:r>
              <a:rPr lang="en-US" b="1" dirty="0">
                <a:solidFill>
                  <a:srgbClr val="6600CC"/>
                </a:solidFill>
                <a:latin typeface="Times New Roman" pitchFamily="18" charset="0"/>
                <a:cs typeface="Times New Roman" pitchFamily="18" charset="0"/>
              </a:rPr>
              <a:t>2.3) The keyword </a:t>
            </a:r>
            <a:r>
              <a:rPr lang="en-US" b="1" dirty="0">
                <a:solidFill>
                  <a:srgbClr val="FF0000"/>
                </a:solidFill>
                <a:latin typeface="Times New Roman" pitchFamily="18" charset="0"/>
                <a:cs typeface="Times New Roman" pitchFamily="18" charset="0"/>
              </a:rPr>
              <a:t>void</a:t>
            </a:r>
            <a:r>
              <a:rPr lang="en-US" b="1" dirty="0">
                <a:solidFill>
                  <a:srgbClr val="6600CC"/>
                </a:solidFill>
                <a:latin typeface="Times New Roman" pitchFamily="18" charset="0"/>
                <a:cs typeface="Times New Roman" pitchFamily="18" charset="0"/>
              </a:rPr>
              <a:t> </a:t>
            </a:r>
            <a:r>
              <a:rPr lang="en-US" dirty="0">
                <a:latin typeface="Times New Roman" pitchFamily="18" charset="0"/>
                <a:cs typeface="Times New Roman" pitchFamily="18" charset="0"/>
              </a:rPr>
              <a:t>simply tells the </a:t>
            </a:r>
            <a:r>
              <a:rPr lang="en-US" b="1" dirty="0">
                <a:solidFill>
                  <a:srgbClr val="D60093"/>
                </a:solidFill>
                <a:latin typeface="Times New Roman" pitchFamily="18" charset="0"/>
                <a:cs typeface="Times New Roman" pitchFamily="18" charset="0"/>
              </a:rPr>
              <a:t>compiler that main( ) does </a:t>
            </a:r>
            <a:r>
              <a:rPr lang="en-US" b="1" dirty="0">
                <a:solidFill>
                  <a:srgbClr val="FF0000"/>
                </a:solidFill>
                <a:latin typeface="Times New Roman" pitchFamily="18" charset="0"/>
                <a:cs typeface="Times New Roman" pitchFamily="18" charset="0"/>
              </a:rPr>
              <a:t>not return a value</a:t>
            </a:r>
            <a:r>
              <a:rPr lang="en-US" b="1" dirty="0">
                <a:latin typeface="Times New Roman" pitchFamily="18" charset="0"/>
                <a:cs typeface="Times New Roman" pitchFamily="18" charset="0"/>
              </a:rPr>
              <a:t>. </a:t>
            </a:r>
          </a:p>
          <a:p>
            <a:pPr marL="0" indent="0" algn="just">
              <a:lnSpc>
                <a:spcPct val="150000"/>
              </a:lnSpc>
              <a:spcBef>
                <a:spcPts val="0"/>
              </a:spcBef>
              <a:buNone/>
              <a:defRPr/>
            </a:pPr>
            <a:r>
              <a:rPr lang="en-US" b="1" dirty="0">
                <a:solidFill>
                  <a:srgbClr val="6600CC"/>
                </a:solidFill>
                <a:latin typeface="Times New Roman" pitchFamily="18" charset="0"/>
                <a:cs typeface="Times New Roman" pitchFamily="18" charset="0"/>
              </a:rPr>
              <a:t>2.4) main( ) </a:t>
            </a:r>
          </a:p>
          <a:p>
            <a:pPr algn="just">
              <a:lnSpc>
                <a:spcPct val="150000"/>
              </a:lnSpc>
              <a:spcBef>
                <a:spcPts val="0"/>
              </a:spcBef>
              <a:buFont typeface="Wingdings" panose="05000000000000000000" pitchFamily="2" charset="2"/>
              <a:buChar char="§"/>
              <a:defRPr/>
            </a:pPr>
            <a:r>
              <a:rPr lang="en-US" b="1" dirty="0">
                <a:solidFill>
                  <a:srgbClr val="D60093"/>
                </a:solidFill>
                <a:latin typeface="Times New Roman" pitchFamily="18" charset="0"/>
                <a:cs typeface="Times New Roman" pitchFamily="18" charset="0"/>
              </a:rPr>
              <a:t>is the method </a:t>
            </a:r>
            <a:r>
              <a:rPr lang="en-US" b="1" dirty="0">
                <a:solidFill>
                  <a:srgbClr val="0000FF"/>
                </a:solidFill>
                <a:latin typeface="Times New Roman" pitchFamily="18" charset="0"/>
                <a:cs typeface="Times New Roman" pitchFamily="18" charset="0"/>
              </a:rPr>
              <a:t>called when a Java application begins</a:t>
            </a:r>
            <a:r>
              <a:rPr lang="en-US" b="1"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defRPr/>
            </a:pPr>
            <a:r>
              <a:rPr lang="en-US" b="1" dirty="0">
                <a:solidFill>
                  <a:srgbClr val="006600"/>
                </a:solidFill>
                <a:latin typeface="Times New Roman" pitchFamily="18" charset="0"/>
                <a:cs typeface="Times New Roman" pitchFamily="18" charset="0"/>
              </a:rPr>
              <a:t>Keep in mind that Java is case-sensitive. Thus, </a:t>
            </a:r>
            <a:r>
              <a:rPr lang="en-US" b="1" dirty="0">
                <a:solidFill>
                  <a:srgbClr val="FF0000"/>
                </a:solidFill>
                <a:latin typeface="Times New Roman" pitchFamily="18" charset="0"/>
                <a:cs typeface="Times New Roman" pitchFamily="18" charset="0"/>
              </a:rPr>
              <a:t>Main</a:t>
            </a:r>
            <a:r>
              <a:rPr lang="en-US" b="1" dirty="0">
                <a:solidFill>
                  <a:srgbClr val="006600"/>
                </a:solidFill>
                <a:latin typeface="Times New Roman" pitchFamily="18" charset="0"/>
                <a:cs typeface="Times New Roman" pitchFamily="18" charset="0"/>
              </a:rPr>
              <a:t> is different from </a:t>
            </a:r>
            <a:r>
              <a:rPr lang="en-US" b="1" dirty="0">
                <a:solidFill>
                  <a:srgbClr val="FF0000"/>
                </a:solidFill>
                <a:latin typeface="Times New Roman" pitchFamily="18" charset="0"/>
                <a:cs typeface="Times New Roman" pitchFamily="18" charset="0"/>
              </a:rPr>
              <a:t>main</a:t>
            </a:r>
            <a:r>
              <a:rPr lang="en-US" b="1" dirty="0">
                <a:solidFill>
                  <a:srgbClr val="006600"/>
                </a:solidFill>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dirty="0">
                <a:latin typeface="Times New Roman" pitchFamily="18" charset="0"/>
                <a:cs typeface="Times New Roman" pitchFamily="18" charset="0"/>
              </a:rPr>
              <a:t>The </a:t>
            </a:r>
            <a:r>
              <a:rPr lang="en-US" b="1" dirty="0">
                <a:solidFill>
                  <a:srgbClr val="0000FF"/>
                </a:solidFill>
                <a:latin typeface="Times New Roman" pitchFamily="18" charset="0"/>
                <a:cs typeface="Times New Roman" pitchFamily="18" charset="0"/>
              </a:rPr>
              <a:t>Java compiler will compile classes</a:t>
            </a:r>
            <a:r>
              <a:rPr lang="en-US" dirty="0">
                <a:latin typeface="Times New Roman" pitchFamily="18" charset="0"/>
                <a:cs typeface="Times New Roman" pitchFamily="18" charset="0"/>
              </a:rPr>
              <a:t> that </a:t>
            </a:r>
            <a:r>
              <a:rPr lang="en-US" b="1" dirty="0">
                <a:solidFill>
                  <a:srgbClr val="0000FF"/>
                </a:solidFill>
                <a:latin typeface="Times New Roman" pitchFamily="18" charset="0"/>
                <a:cs typeface="Times New Roman" pitchFamily="18" charset="0"/>
              </a:rPr>
              <a:t>do not contain a main( ) method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dirty="0">
                <a:latin typeface="Times New Roman" pitchFamily="18" charset="0"/>
                <a:cs typeface="Times New Roman" pitchFamily="18" charset="0"/>
              </a:rPr>
              <a:t>But the </a:t>
            </a:r>
            <a:r>
              <a:rPr lang="en-US" b="1" dirty="0">
                <a:solidFill>
                  <a:srgbClr val="FF0000"/>
                </a:solidFill>
                <a:latin typeface="Times New Roman" pitchFamily="18" charset="0"/>
                <a:cs typeface="Times New Roman" pitchFamily="18" charset="0"/>
              </a:rPr>
              <a:t>Java interpreter </a:t>
            </a:r>
            <a:r>
              <a:rPr lang="en-US" b="1" dirty="0">
                <a:latin typeface="Times New Roman" pitchFamily="18" charset="0"/>
                <a:cs typeface="Times New Roman" pitchFamily="18" charset="0"/>
              </a:rPr>
              <a:t>has no way to </a:t>
            </a:r>
            <a:r>
              <a:rPr lang="en-US" b="1" dirty="0">
                <a:solidFill>
                  <a:srgbClr val="FF0000"/>
                </a:solidFill>
                <a:latin typeface="Times New Roman" pitchFamily="18" charset="0"/>
                <a:cs typeface="Times New Roman" pitchFamily="18" charset="0"/>
              </a:rPr>
              <a:t>run</a:t>
            </a:r>
            <a:r>
              <a:rPr lang="en-US" b="1" dirty="0">
                <a:latin typeface="Times New Roman" pitchFamily="18" charset="0"/>
                <a:cs typeface="Times New Roman" pitchFamily="18" charset="0"/>
              </a:rPr>
              <a:t> these classes</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dirty="0">
                <a:latin typeface="Times New Roman" pitchFamily="18" charset="0"/>
                <a:cs typeface="Times New Roman" pitchFamily="18" charset="0"/>
              </a:rPr>
              <a:t>So, if you had </a:t>
            </a:r>
            <a:r>
              <a:rPr lang="en-US" b="1" dirty="0">
                <a:solidFill>
                  <a:srgbClr val="D60093"/>
                </a:solidFill>
                <a:latin typeface="Times New Roman" pitchFamily="18" charset="0"/>
                <a:cs typeface="Times New Roman" pitchFamily="18" charset="0"/>
              </a:rPr>
              <a:t>typed </a:t>
            </a:r>
            <a:r>
              <a:rPr lang="en-US" b="1" dirty="0">
                <a:solidFill>
                  <a:srgbClr val="6600CC"/>
                </a:solidFill>
                <a:latin typeface="Times New Roman" pitchFamily="18" charset="0"/>
                <a:cs typeface="Times New Roman" pitchFamily="18" charset="0"/>
              </a:rPr>
              <a:t>Main</a:t>
            </a:r>
            <a:r>
              <a:rPr lang="en-US" b="1" dirty="0">
                <a:solidFill>
                  <a:srgbClr val="D60093"/>
                </a:solidFill>
                <a:latin typeface="Times New Roman" pitchFamily="18" charset="0"/>
                <a:cs typeface="Times New Roman" pitchFamily="18" charset="0"/>
              </a:rPr>
              <a:t> instead of </a:t>
            </a:r>
            <a:r>
              <a:rPr lang="en-US" b="1" dirty="0">
                <a:solidFill>
                  <a:srgbClr val="6600CC"/>
                </a:solidFill>
                <a:latin typeface="Times New Roman" pitchFamily="18" charset="0"/>
                <a:cs typeface="Times New Roman" pitchFamily="18" charset="0"/>
              </a:rPr>
              <a:t>main</a:t>
            </a:r>
            <a:r>
              <a:rPr lang="en-US" dirty="0">
                <a:latin typeface="Times New Roman" pitchFamily="18" charset="0"/>
                <a:cs typeface="Times New Roman" pitchFamily="18" charset="0"/>
              </a:rPr>
              <a:t>, the </a:t>
            </a:r>
            <a:r>
              <a:rPr lang="en-US" b="1" dirty="0">
                <a:solidFill>
                  <a:srgbClr val="D60093"/>
                </a:solidFill>
                <a:latin typeface="Times New Roman" pitchFamily="18" charset="0"/>
                <a:cs typeface="Times New Roman" pitchFamily="18" charset="0"/>
              </a:rPr>
              <a:t>compiler </a:t>
            </a:r>
            <a:r>
              <a:rPr lang="en-US" b="1" dirty="0">
                <a:latin typeface="Times New Roman" pitchFamily="18" charset="0"/>
                <a:cs typeface="Times New Roman" pitchFamily="18" charset="0"/>
              </a:rPr>
              <a:t>would still </a:t>
            </a:r>
            <a:r>
              <a:rPr lang="en-US" b="1" dirty="0">
                <a:solidFill>
                  <a:srgbClr val="D60093"/>
                </a:solidFill>
                <a:latin typeface="Times New Roman" pitchFamily="18" charset="0"/>
                <a:cs typeface="Times New Roman" pitchFamily="18" charset="0"/>
              </a:rPr>
              <a:t>compile </a:t>
            </a:r>
            <a:r>
              <a:rPr lang="en-US" b="1" dirty="0">
                <a:latin typeface="Times New Roman" pitchFamily="18" charset="0"/>
                <a:cs typeface="Times New Roman" pitchFamily="18" charset="0"/>
              </a:rPr>
              <a:t>your program</a:t>
            </a:r>
            <a:r>
              <a:rPr lang="en-US" dirty="0">
                <a:solidFill>
                  <a:srgbClr val="D60093"/>
                </a:solidFill>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dirty="0">
                <a:latin typeface="Times New Roman" pitchFamily="18" charset="0"/>
                <a:cs typeface="Times New Roman" pitchFamily="18" charset="0"/>
              </a:rPr>
              <a:t>However, the </a:t>
            </a:r>
            <a:r>
              <a:rPr lang="en-US" b="1" dirty="0">
                <a:solidFill>
                  <a:srgbClr val="0000FF"/>
                </a:solidFill>
                <a:latin typeface="Times New Roman" pitchFamily="18" charset="0"/>
                <a:cs typeface="Times New Roman" pitchFamily="18" charset="0"/>
              </a:rPr>
              <a:t>Java interpreter would report an error </a:t>
            </a:r>
            <a:r>
              <a:rPr lang="en-US" dirty="0">
                <a:latin typeface="Times New Roman" pitchFamily="18" charset="0"/>
                <a:cs typeface="Times New Roman" pitchFamily="18" charset="0"/>
              </a:rPr>
              <a:t>because it would be </a:t>
            </a:r>
            <a:r>
              <a:rPr lang="en-US" b="1" dirty="0">
                <a:solidFill>
                  <a:srgbClr val="D60093"/>
                </a:solidFill>
                <a:latin typeface="Times New Roman" pitchFamily="18" charset="0"/>
                <a:cs typeface="Times New Roman" pitchFamily="18" charset="0"/>
              </a:rPr>
              <a:t>unable to find the main( ) method</a:t>
            </a:r>
            <a:r>
              <a:rPr lang="en-US" dirty="0">
                <a:solidFill>
                  <a:srgbClr val="D60093"/>
                </a:solidFill>
                <a:latin typeface="Times New Roman" pitchFamily="18" charset="0"/>
                <a:cs typeface="Times New Roman" pitchFamily="18" charset="0"/>
              </a:rPr>
              <a:t>.</a:t>
            </a:r>
            <a:r>
              <a:rPr lang="en-US" dirty="0">
                <a:latin typeface="Times New Roman" pitchFamily="18" charset="0"/>
                <a:cs typeface="Times New Roman" pitchFamily="18" charset="0"/>
              </a:rPr>
              <a:t>  </a:t>
            </a:r>
          </a:p>
          <a:p>
            <a:pPr>
              <a:lnSpc>
                <a:spcPct val="150000"/>
              </a:lnSpc>
            </a:pPr>
            <a:endParaRPr lang="en-GB" dirty="0"/>
          </a:p>
        </p:txBody>
      </p:sp>
      <p:sp>
        <p:nvSpPr>
          <p:cNvPr id="4" name="Slide Number Placeholder 3"/>
          <p:cNvSpPr>
            <a:spLocks noGrp="1"/>
          </p:cNvSpPr>
          <p:nvPr>
            <p:ph type="sldNum" sz="quarter" idx="12"/>
          </p:nvPr>
        </p:nvSpPr>
        <p:spPr/>
        <p:txBody>
          <a:bodyPr/>
          <a:lstStyle/>
          <a:p>
            <a:fld id="{1C1376ED-7D7C-4AB7-9AAC-DFA34513ABCF}" type="slidenum">
              <a:rPr lang="en-US" smtClean="0"/>
              <a:t>6</a:t>
            </a:fld>
            <a:endParaRPr lang="en-US"/>
          </a:p>
        </p:txBody>
      </p:sp>
    </p:spTree>
    <p:extLst>
      <p:ext uri="{BB962C8B-B14F-4D97-AF65-F5344CB8AC3E}">
        <p14:creationId xmlns:p14="http://schemas.microsoft.com/office/powerpoint/2010/main" val="16630622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81000"/>
          </a:xfrm>
        </p:spPr>
        <p:txBody>
          <a:bodyPr>
            <a:noAutofit/>
          </a:bodyPr>
          <a:lstStyle/>
          <a:p>
            <a:pPr algn="ctr"/>
            <a:r>
              <a:rPr lang="en-US" sz="3200" b="1" dirty="0">
                <a:solidFill>
                  <a:srgbClr val="FF0000"/>
                </a:solidFill>
                <a:latin typeface="Times New Roman" pitchFamily="18" charset="0"/>
                <a:cs typeface="Times New Roman" pitchFamily="18" charset="0"/>
              </a:rPr>
              <a:t>Casting Incompatible </a:t>
            </a:r>
            <a:r>
              <a:rPr lang="en-US" sz="3200" b="1" dirty="0" smtClean="0">
                <a:solidFill>
                  <a:srgbClr val="FF0000"/>
                </a:solidFill>
                <a:latin typeface="Times New Roman" pitchFamily="18" charset="0"/>
                <a:cs typeface="Times New Roman" pitchFamily="18" charset="0"/>
              </a:rPr>
              <a:t>Types continued</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12192000" cy="6477000"/>
          </a:xfrm>
        </p:spPr>
        <p:txBody>
          <a:bodyPr>
            <a:noAutofit/>
          </a:bodyPr>
          <a:lstStyle/>
          <a:p>
            <a:pPr algn="just">
              <a:lnSpc>
                <a:spcPct val="150000"/>
              </a:lnSpc>
              <a:spcBef>
                <a:spcPts val="0"/>
              </a:spcBef>
              <a:buFont typeface="Wingdings" pitchFamily="2" charset="2"/>
              <a:buChar char="Ø"/>
            </a:pPr>
            <a:r>
              <a:rPr lang="en-US" sz="2400" b="1" dirty="0">
                <a:latin typeface="Times New Roman" pitchFamily="18" charset="0"/>
                <a:cs typeface="Times New Roman" pitchFamily="18" charset="0"/>
              </a:rPr>
              <a:t> This program generates the following output:  </a:t>
            </a:r>
            <a:r>
              <a:rPr lang="en-US" sz="2400" dirty="0">
                <a:latin typeface="Times New Roman" pitchFamily="18" charset="0"/>
                <a:cs typeface="Times New Roman" pitchFamily="18" charset="0"/>
              </a:rPr>
              <a:t>    </a:t>
            </a:r>
          </a:p>
          <a:p>
            <a:pPr lvl="1" algn="just">
              <a:lnSpc>
                <a:spcPct val="150000"/>
              </a:lnSpc>
              <a:spcBef>
                <a:spcPts val="0"/>
              </a:spcBef>
              <a:buNone/>
            </a:pPr>
            <a:r>
              <a:rPr lang="en-US" b="1" dirty="0">
                <a:latin typeface="Times New Roman" pitchFamily="18" charset="0"/>
                <a:cs typeface="Times New Roman" pitchFamily="18" charset="0"/>
              </a:rPr>
              <a:t>Conversion of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to byte. </a:t>
            </a:r>
          </a:p>
          <a:p>
            <a:pPr lvl="1" algn="just">
              <a:lnSpc>
                <a:spcPct val="150000"/>
              </a:lnSpc>
              <a:spcBef>
                <a:spcPts val="0"/>
              </a:spcBef>
              <a:buNone/>
            </a:pPr>
            <a:r>
              <a:rPr lang="en-US" b="1" dirty="0" err="1">
                <a:solidFill>
                  <a:srgbClr val="3366FF"/>
                </a:solidFill>
                <a:latin typeface="Times New Roman" pitchFamily="18" charset="0"/>
                <a:cs typeface="Times New Roman" pitchFamily="18" charset="0"/>
              </a:rPr>
              <a:t>i</a:t>
            </a:r>
            <a:r>
              <a:rPr lang="en-US" b="1" dirty="0">
                <a:solidFill>
                  <a:srgbClr val="3366FF"/>
                </a:solidFill>
                <a:latin typeface="Times New Roman" pitchFamily="18" charset="0"/>
                <a:cs typeface="Times New Roman" pitchFamily="18" charset="0"/>
              </a:rPr>
              <a:t> and b 257 1  </a:t>
            </a:r>
          </a:p>
          <a:p>
            <a:pPr lvl="1" algn="just">
              <a:lnSpc>
                <a:spcPct val="150000"/>
              </a:lnSpc>
              <a:spcBef>
                <a:spcPts val="0"/>
              </a:spcBef>
              <a:buNone/>
            </a:pPr>
            <a:r>
              <a:rPr lang="en-US" b="1" dirty="0">
                <a:latin typeface="Times New Roman" pitchFamily="18" charset="0"/>
                <a:cs typeface="Times New Roman" pitchFamily="18" charset="0"/>
              </a:rPr>
              <a:t>Conversion of double to int. </a:t>
            </a:r>
          </a:p>
          <a:p>
            <a:pPr lvl="1" algn="just">
              <a:lnSpc>
                <a:spcPct val="150000"/>
              </a:lnSpc>
              <a:spcBef>
                <a:spcPts val="0"/>
              </a:spcBef>
              <a:buNone/>
            </a:pPr>
            <a:r>
              <a:rPr lang="en-US" b="1" dirty="0">
                <a:solidFill>
                  <a:srgbClr val="3366FF"/>
                </a:solidFill>
                <a:latin typeface="Times New Roman" pitchFamily="18" charset="0"/>
                <a:cs typeface="Times New Roman" pitchFamily="18" charset="0"/>
              </a:rPr>
              <a:t>d and </a:t>
            </a:r>
            <a:r>
              <a:rPr lang="en-US" b="1" dirty="0" err="1">
                <a:solidFill>
                  <a:srgbClr val="3366FF"/>
                </a:solidFill>
                <a:latin typeface="Times New Roman" pitchFamily="18" charset="0"/>
                <a:cs typeface="Times New Roman" pitchFamily="18" charset="0"/>
              </a:rPr>
              <a:t>i</a:t>
            </a:r>
            <a:r>
              <a:rPr lang="en-US" b="1" dirty="0">
                <a:solidFill>
                  <a:srgbClr val="3366FF"/>
                </a:solidFill>
                <a:latin typeface="Times New Roman" pitchFamily="18" charset="0"/>
                <a:cs typeface="Times New Roman" pitchFamily="18" charset="0"/>
              </a:rPr>
              <a:t> 323.142 323  </a:t>
            </a:r>
          </a:p>
          <a:p>
            <a:pPr lvl="1" algn="just">
              <a:lnSpc>
                <a:spcPct val="150000"/>
              </a:lnSpc>
              <a:spcBef>
                <a:spcPts val="0"/>
              </a:spcBef>
              <a:buNone/>
            </a:pPr>
            <a:r>
              <a:rPr lang="en-US" b="1" dirty="0">
                <a:latin typeface="Times New Roman" pitchFamily="18" charset="0"/>
                <a:cs typeface="Times New Roman" pitchFamily="18" charset="0"/>
              </a:rPr>
              <a:t>Conversion of double to byte. </a:t>
            </a:r>
          </a:p>
          <a:p>
            <a:pPr lvl="1" algn="just">
              <a:lnSpc>
                <a:spcPct val="150000"/>
              </a:lnSpc>
              <a:spcBef>
                <a:spcPts val="0"/>
              </a:spcBef>
              <a:buNone/>
            </a:pPr>
            <a:r>
              <a:rPr lang="en-US" b="1" dirty="0">
                <a:solidFill>
                  <a:srgbClr val="3366FF"/>
                </a:solidFill>
                <a:latin typeface="Times New Roman" pitchFamily="18" charset="0"/>
                <a:cs typeface="Times New Roman" pitchFamily="18" charset="0"/>
              </a:rPr>
              <a:t>d and b 323.142 67  </a:t>
            </a:r>
          </a:p>
          <a:p>
            <a:pPr algn="just">
              <a:lnSpc>
                <a:spcPct val="150000"/>
              </a:lnSpc>
              <a:spcBef>
                <a:spcPts val="0"/>
              </a:spcBef>
              <a:buFont typeface="Wingdings" pitchFamily="2" charset="2"/>
              <a:buChar char="Ø"/>
            </a:pP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the value 257 is </a:t>
            </a:r>
            <a:r>
              <a:rPr lang="en-US" sz="2400" b="1" dirty="0">
                <a:latin typeface="Times New Roman" pitchFamily="18" charset="0"/>
                <a:cs typeface="Times New Roman" pitchFamily="18" charset="0"/>
              </a:rPr>
              <a:t>cast</a:t>
            </a:r>
            <a:r>
              <a:rPr lang="en-US" sz="2400" dirty="0">
                <a:latin typeface="Times New Roman" pitchFamily="18" charset="0"/>
                <a:cs typeface="Times New Roman" pitchFamily="18" charset="0"/>
              </a:rPr>
              <a:t> into a </a:t>
            </a:r>
            <a:r>
              <a:rPr lang="en-US" sz="2400" b="1" dirty="0">
                <a:latin typeface="Times New Roman" pitchFamily="18" charset="0"/>
                <a:cs typeface="Times New Roman" pitchFamily="18" charset="0"/>
              </a:rPr>
              <a:t>byte</a:t>
            </a:r>
            <a:r>
              <a:rPr lang="en-US" sz="2400" dirty="0">
                <a:latin typeface="Times New Roman" pitchFamily="18" charset="0"/>
                <a:cs typeface="Times New Roman" pitchFamily="18" charset="0"/>
              </a:rPr>
              <a:t> variable, the result is the </a:t>
            </a:r>
            <a:r>
              <a:rPr lang="en-US" sz="2400" b="1" dirty="0">
                <a:solidFill>
                  <a:srgbClr val="0000FF"/>
                </a:solidFill>
                <a:latin typeface="Times New Roman" pitchFamily="18" charset="0"/>
                <a:cs typeface="Times New Roman" pitchFamily="18" charset="0"/>
              </a:rPr>
              <a:t>remainder of the division of 257 by 256 (the range of a byte</a:t>
            </a:r>
            <a:r>
              <a:rPr lang="en-US" sz="2400" dirty="0">
                <a:latin typeface="Times New Roman" pitchFamily="18" charset="0"/>
                <a:cs typeface="Times New Roman" pitchFamily="18" charset="0"/>
              </a:rPr>
              <a:t>), which is </a:t>
            </a:r>
            <a:r>
              <a:rPr lang="en-US" sz="2400" b="1" dirty="0">
                <a:solidFill>
                  <a:srgbClr val="0000FF"/>
                </a:solidFill>
                <a:latin typeface="Times New Roman" pitchFamily="18" charset="0"/>
                <a:cs typeface="Times New Roman" pitchFamily="18" charset="0"/>
              </a:rPr>
              <a:t>1</a:t>
            </a:r>
            <a:r>
              <a:rPr lang="en-US" sz="2400" dirty="0">
                <a:latin typeface="Times New Roman" pitchFamily="18" charset="0"/>
                <a:cs typeface="Times New Roman" pitchFamily="18" charset="0"/>
              </a:rPr>
              <a:t> in this case.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When the </a:t>
            </a:r>
            <a:r>
              <a:rPr lang="en-US" sz="2400" b="1" dirty="0">
                <a:latin typeface="Times New Roman" pitchFamily="18" charset="0"/>
                <a:cs typeface="Times New Roman" pitchFamily="18" charset="0"/>
              </a:rPr>
              <a:t>d </a:t>
            </a:r>
            <a:r>
              <a:rPr lang="en-US" sz="2400" dirty="0">
                <a:latin typeface="Times New Roman" pitchFamily="18" charset="0"/>
                <a:cs typeface="Times New Roman" pitchFamily="18" charset="0"/>
              </a:rPr>
              <a:t>is converted to an </a:t>
            </a:r>
            <a:r>
              <a:rPr lang="en-US" sz="2400" b="1" dirty="0" err="1">
                <a:latin typeface="Times New Roman" pitchFamily="18" charset="0"/>
                <a:cs typeface="Times New Roman" pitchFamily="18" charset="0"/>
              </a:rPr>
              <a:t>int</a:t>
            </a:r>
            <a:r>
              <a:rPr lang="en-US" sz="2400" dirty="0">
                <a:latin typeface="Times New Roman" pitchFamily="18" charset="0"/>
                <a:cs typeface="Times New Roman" pitchFamily="18" charset="0"/>
              </a:rPr>
              <a:t>, its fractional component is lost.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When </a:t>
            </a:r>
            <a:r>
              <a:rPr lang="en-US" sz="2400" b="1" dirty="0">
                <a:latin typeface="Times New Roman" pitchFamily="18" charset="0"/>
                <a:cs typeface="Times New Roman" pitchFamily="18" charset="0"/>
              </a:rPr>
              <a:t>d</a:t>
            </a:r>
            <a:r>
              <a:rPr lang="en-US" sz="2400" dirty="0">
                <a:latin typeface="Times New Roman" pitchFamily="18" charset="0"/>
                <a:cs typeface="Times New Roman" pitchFamily="18" charset="0"/>
              </a:rPr>
              <a:t> is converted to </a:t>
            </a:r>
            <a:r>
              <a:rPr lang="en-US" sz="2400" b="1" dirty="0">
                <a:latin typeface="Times New Roman" pitchFamily="18" charset="0"/>
                <a:cs typeface="Times New Roman" pitchFamily="18" charset="0"/>
              </a:rPr>
              <a:t>a byte</a:t>
            </a:r>
            <a:r>
              <a:rPr lang="en-US" sz="2400" dirty="0">
                <a:latin typeface="Times New Roman" pitchFamily="18" charset="0"/>
                <a:cs typeface="Times New Roman" pitchFamily="18" charset="0"/>
              </a:rPr>
              <a:t>, its fractional component is lost, and the value is reduced modulo 256, which in this case is 67.</a:t>
            </a:r>
          </a:p>
        </p:txBody>
      </p:sp>
      <p:sp>
        <p:nvSpPr>
          <p:cNvPr id="4" name="Slide Number Placeholder 3"/>
          <p:cNvSpPr>
            <a:spLocks noGrp="1"/>
          </p:cNvSpPr>
          <p:nvPr>
            <p:ph type="sldNum" sz="quarter" idx="12"/>
          </p:nvPr>
        </p:nvSpPr>
        <p:spPr/>
        <p:txBody>
          <a:bodyPr/>
          <a:lstStyle/>
          <a:p>
            <a:fld id="{1C7FB0BA-1777-4FB3-A4D9-B80D3147F0B1}" type="slidenum">
              <a:rPr lang="en-US" smtClean="0"/>
              <a:pPr/>
              <a:t>60</a:t>
            </a:fld>
            <a:endParaRPr lang="en-US"/>
          </a:p>
        </p:txBody>
      </p:sp>
    </p:spTree>
    <p:extLst>
      <p:ext uri="{BB962C8B-B14F-4D97-AF65-F5344CB8AC3E}">
        <p14:creationId xmlns:p14="http://schemas.microsoft.com/office/powerpoint/2010/main" val="11201073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04800"/>
          </a:xfrm>
        </p:spPr>
        <p:txBody>
          <a:bodyPr>
            <a:noAutofit/>
          </a:bodyPr>
          <a:lstStyle/>
          <a:p>
            <a:pPr algn="ctr"/>
            <a:r>
              <a:rPr lang="en-US" sz="3200" b="1" dirty="0">
                <a:solidFill>
                  <a:srgbClr val="FF0000"/>
                </a:solidFill>
                <a:latin typeface="Times New Roman" pitchFamily="18" charset="0"/>
                <a:cs typeface="Times New Roman" pitchFamily="18" charset="0"/>
              </a:rPr>
              <a:t> Arrays</a:t>
            </a:r>
          </a:p>
        </p:txBody>
      </p:sp>
      <p:sp>
        <p:nvSpPr>
          <p:cNvPr id="3" name="Content Placeholder 2"/>
          <p:cNvSpPr>
            <a:spLocks noGrp="1"/>
          </p:cNvSpPr>
          <p:nvPr>
            <p:ph idx="1"/>
          </p:nvPr>
        </p:nvSpPr>
        <p:spPr>
          <a:xfrm>
            <a:off x="101600" y="304800"/>
            <a:ext cx="11919857" cy="6553200"/>
          </a:xfrm>
        </p:spPr>
        <p:txBody>
          <a:bodyPr>
            <a:noAutofit/>
          </a:bodyPr>
          <a:lstStyle/>
          <a:p>
            <a:pPr algn="just">
              <a:lnSpc>
                <a:spcPct val="160000"/>
              </a:lnSpc>
              <a:spcBef>
                <a:spcPts val="0"/>
              </a:spcBef>
              <a:buFont typeface="Wingdings" panose="05000000000000000000" pitchFamily="2" charset="2"/>
              <a:buChar char="§"/>
            </a:pPr>
            <a:r>
              <a:rPr lang="en-GB" sz="2700" b="1" dirty="0">
                <a:latin typeface="Times New Roman" panose="02020603050405020304" pitchFamily="18" charset="0"/>
                <a:cs typeface="Times New Roman" panose="02020603050405020304" pitchFamily="18" charset="0"/>
              </a:rPr>
              <a:t>A</a:t>
            </a:r>
            <a:r>
              <a:rPr lang="en-GB" sz="2700" b="1" dirty="0" smtClean="0">
                <a:latin typeface="Times New Roman" panose="02020603050405020304" pitchFamily="18" charset="0"/>
                <a:cs typeface="Times New Roman" panose="02020603050405020304" pitchFamily="18" charset="0"/>
              </a:rPr>
              <a:t>rray</a:t>
            </a:r>
            <a:r>
              <a:rPr lang="en-GB" sz="2700" dirty="0" smtClean="0">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is an </a:t>
            </a:r>
            <a:r>
              <a:rPr lang="en-GB" sz="2700" b="1" dirty="0">
                <a:solidFill>
                  <a:srgbClr val="800000"/>
                </a:solidFill>
                <a:latin typeface="Times New Roman" panose="02020603050405020304" pitchFamily="18" charset="0"/>
                <a:cs typeface="Times New Roman" panose="02020603050405020304" pitchFamily="18" charset="0"/>
              </a:rPr>
              <a:t>object</a:t>
            </a:r>
            <a:r>
              <a:rPr lang="en-GB" sz="2700" dirty="0">
                <a:latin typeface="Times New Roman" panose="02020603050405020304" pitchFamily="18" charset="0"/>
                <a:cs typeface="Times New Roman" panose="02020603050405020304" pitchFamily="18" charset="0"/>
              </a:rPr>
              <a:t> </a:t>
            </a:r>
            <a:r>
              <a:rPr lang="en-GB" sz="2700" dirty="0" smtClean="0">
                <a:latin typeface="Times New Roman" panose="02020603050405020304" pitchFamily="18" charset="0"/>
                <a:cs typeface="Times New Roman" panose="02020603050405020304" pitchFamily="18" charset="0"/>
              </a:rPr>
              <a:t>or </a:t>
            </a:r>
            <a:r>
              <a:rPr lang="en-GB" sz="2700" b="1" dirty="0" smtClean="0">
                <a:solidFill>
                  <a:srgbClr val="800000"/>
                </a:solidFill>
                <a:latin typeface="Times New Roman" panose="02020603050405020304" pitchFamily="18" charset="0"/>
                <a:cs typeface="Times New Roman" panose="02020603050405020304" pitchFamily="18" charset="0"/>
              </a:rPr>
              <a:t>data</a:t>
            </a:r>
            <a:r>
              <a:rPr lang="en-GB" sz="2700" dirty="0" smtClean="0">
                <a:latin typeface="Times New Roman" panose="02020603050405020304" pitchFamily="18" charset="0"/>
                <a:cs typeface="Times New Roman" panose="02020603050405020304" pitchFamily="18" charset="0"/>
              </a:rPr>
              <a:t> </a:t>
            </a:r>
            <a:r>
              <a:rPr lang="en-GB" sz="2700" b="1" dirty="0" smtClean="0">
                <a:solidFill>
                  <a:srgbClr val="800000"/>
                </a:solidFill>
                <a:latin typeface="Times New Roman" panose="02020603050405020304" pitchFamily="18" charset="0"/>
                <a:cs typeface="Times New Roman" panose="02020603050405020304" pitchFamily="18" charset="0"/>
              </a:rPr>
              <a:t>structure</a:t>
            </a:r>
            <a:r>
              <a:rPr lang="en-GB" sz="2700" dirty="0" smtClean="0">
                <a:latin typeface="Times New Roman" panose="02020603050405020304" pitchFamily="18" charset="0"/>
                <a:cs typeface="Times New Roman" panose="02020603050405020304" pitchFamily="18" charset="0"/>
              </a:rPr>
              <a:t> </a:t>
            </a:r>
            <a:r>
              <a:rPr lang="en-US" sz="2700" dirty="0">
                <a:latin typeface="Times New Roman" pitchFamily="18" charset="0"/>
                <a:cs typeface="Times New Roman" pitchFamily="18" charset="0"/>
              </a:rPr>
              <a:t>that</a:t>
            </a:r>
            <a:r>
              <a:rPr lang="en-US" sz="2700" b="1" dirty="0">
                <a:solidFill>
                  <a:srgbClr val="6600CC"/>
                </a:solidFill>
                <a:latin typeface="Times New Roman" pitchFamily="18" charset="0"/>
                <a:cs typeface="Times New Roman" pitchFamily="18" charset="0"/>
              </a:rPr>
              <a:t> stores</a:t>
            </a:r>
            <a:r>
              <a:rPr lang="en-US" sz="2700" dirty="0">
                <a:latin typeface="Times New Roman" pitchFamily="18" charset="0"/>
                <a:cs typeface="Times New Roman" pitchFamily="18" charset="0"/>
              </a:rPr>
              <a:t> a </a:t>
            </a:r>
            <a:r>
              <a:rPr lang="en-US" sz="2700" b="1" dirty="0">
                <a:solidFill>
                  <a:srgbClr val="6600CC"/>
                </a:solidFill>
                <a:latin typeface="Times New Roman" pitchFamily="18" charset="0"/>
                <a:cs typeface="Times New Roman" pitchFamily="18" charset="0"/>
              </a:rPr>
              <a:t>collection</a:t>
            </a:r>
            <a:r>
              <a:rPr lang="en-US" sz="2700" dirty="0">
                <a:latin typeface="Times New Roman" pitchFamily="18" charset="0"/>
                <a:cs typeface="Times New Roman" pitchFamily="18" charset="0"/>
              </a:rPr>
              <a:t> of </a:t>
            </a:r>
            <a:r>
              <a:rPr lang="en-US" sz="2700" b="1" dirty="0">
                <a:latin typeface="Times New Roman" pitchFamily="18" charset="0"/>
                <a:cs typeface="Times New Roman" pitchFamily="18" charset="0"/>
              </a:rPr>
              <a:t>values </a:t>
            </a:r>
            <a:r>
              <a:rPr lang="en-US" sz="2700" dirty="0">
                <a:latin typeface="Times New Roman" pitchFamily="18" charset="0"/>
                <a:cs typeface="Times New Roman" pitchFamily="18" charset="0"/>
              </a:rPr>
              <a:t>of the </a:t>
            </a:r>
            <a:r>
              <a:rPr lang="en-US" sz="2700" b="1" dirty="0">
                <a:solidFill>
                  <a:srgbClr val="FF0000"/>
                </a:solidFill>
                <a:latin typeface="Times New Roman" pitchFamily="18" charset="0"/>
                <a:cs typeface="Times New Roman" pitchFamily="18" charset="0"/>
              </a:rPr>
              <a:t>same</a:t>
            </a:r>
            <a:r>
              <a:rPr lang="en-US" sz="2700" b="1" dirty="0">
                <a:latin typeface="Times New Roman" pitchFamily="18" charset="0"/>
                <a:cs typeface="Times New Roman" pitchFamily="18" charset="0"/>
              </a:rPr>
              <a:t> </a:t>
            </a:r>
            <a:r>
              <a:rPr lang="en-US" sz="2700" b="1" dirty="0">
                <a:solidFill>
                  <a:srgbClr val="FF0000"/>
                </a:solidFill>
                <a:latin typeface="Times New Roman" pitchFamily="18" charset="0"/>
                <a:cs typeface="Times New Roman" pitchFamily="18" charset="0"/>
              </a:rPr>
              <a:t>type</a:t>
            </a:r>
            <a:r>
              <a:rPr lang="en-US" sz="2700" dirty="0" smtClean="0">
                <a:latin typeface="Times New Roman" pitchFamily="18" charset="0"/>
                <a:cs typeface="Times New Roman" pitchFamily="18" charset="0"/>
              </a:rPr>
              <a:t>.</a:t>
            </a:r>
          </a:p>
          <a:p>
            <a:pPr algn="just">
              <a:lnSpc>
                <a:spcPct val="160000"/>
              </a:lnSpc>
              <a:spcBef>
                <a:spcPts val="0"/>
              </a:spcBef>
              <a:buFont typeface="Wingdings" panose="05000000000000000000" pitchFamily="2" charset="2"/>
              <a:buChar char="ü"/>
            </a:pPr>
            <a:r>
              <a:rPr lang="en-US" sz="2700" dirty="0">
                <a:latin typeface="Times New Roman" pitchFamily="18" charset="0"/>
                <a:cs typeface="Times New Roman" pitchFamily="18" charset="0"/>
              </a:rPr>
              <a:t>Arrays offer a convenient means of </a:t>
            </a:r>
            <a:r>
              <a:rPr lang="en-US" sz="2700" b="1" dirty="0">
                <a:solidFill>
                  <a:srgbClr val="0000FF"/>
                </a:solidFill>
                <a:latin typeface="Times New Roman" pitchFamily="18" charset="0"/>
                <a:cs typeface="Times New Roman" pitchFamily="18" charset="0"/>
              </a:rPr>
              <a:t>grouping related information</a:t>
            </a:r>
            <a:r>
              <a:rPr lang="en-US" sz="2700" dirty="0">
                <a:solidFill>
                  <a:srgbClr val="0000FF"/>
                </a:solidFill>
                <a:latin typeface="Times New Roman" pitchFamily="18" charset="0"/>
                <a:cs typeface="Times New Roman" pitchFamily="18" charset="0"/>
              </a:rPr>
              <a:t>. </a:t>
            </a:r>
          </a:p>
          <a:p>
            <a:pPr algn="just">
              <a:lnSpc>
                <a:spcPct val="160000"/>
              </a:lnSpc>
              <a:spcBef>
                <a:spcPts val="0"/>
              </a:spcBef>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T</a:t>
            </a:r>
            <a:r>
              <a:rPr lang="en-GB" sz="2700" dirty="0" smtClean="0">
                <a:latin typeface="Times New Roman" panose="02020603050405020304" pitchFamily="18" charset="0"/>
                <a:cs typeface="Times New Roman" panose="02020603050405020304" pitchFamily="18" charset="0"/>
              </a:rPr>
              <a:t>he </a:t>
            </a:r>
            <a:r>
              <a:rPr lang="en-GB" sz="2700" b="1" dirty="0">
                <a:solidFill>
                  <a:srgbClr val="0000CC"/>
                </a:solidFill>
                <a:latin typeface="Times New Roman" panose="02020603050405020304" pitchFamily="18" charset="0"/>
                <a:cs typeface="Times New Roman" panose="02020603050405020304" pitchFamily="18" charset="0"/>
              </a:rPr>
              <a:t>elements</a:t>
            </a:r>
            <a:r>
              <a:rPr lang="en-GB" sz="2700" dirty="0">
                <a:latin typeface="Times New Roman" panose="02020603050405020304" pitchFamily="18" charset="0"/>
                <a:cs typeface="Times New Roman" panose="02020603050405020304" pitchFamily="18" charset="0"/>
              </a:rPr>
              <a:t> of an </a:t>
            </a:r>
            <a:r>
              <a:rPr lang="en-GB" sz="2700" b="1" dirty="0">
                <a:solidFill>
                  <a:srgbClr val="0000CC"/>
                </a:solidFill>
                <a:latin typeface="Times New Roman" panose="02020603050405020304" pitchFamily="18" charset="0"/>
                <a:cs typeface="Times New Roman" panose="02020603050405020304" pitchFamily="18" charset="0"/>
              </a:rPr>
              <a:t>array</a:t>
            </a:r>
            <a:r>
              <a:rPr lang="en-GB" sz="2700" dirty="0">
                <a:latin typeface="Times New Roman" panose="02020603050405020304" pitchFamily="18" charset="0"/>
                <a:cs typeface="Times New Roman" panose="02020603050405020304" pitchFamily="18" charset="0"/>
              </a:rPr>
              <a:t> are </a:t>
            </a:r>
            <a:r>
              <a:rPr lang="en-GB" sz="2700" b="1" dirty="0">
                <a:latin typeface="Times New Roman" panose="02020603050405020304" pitchFamily="18" charset="0"/>
                <a:cs typeface="Times New Roman" panose="02020603050405020304" pitchFamily="18" charset="0"/>
              </a:rPr>
              <a:t>stored</a:t>
            </a:r>
            <a:r>
              <a:rPr lang="en-GB" sz="2700" dirty="0">
                <a:latin typeface="Times New Roman" panose="02020603050405020304" pitchFamily="18" charset="0"/>
                <a:cs typeface="Times New Roman" panose="02020603050405020304" pitchFamily="18" charset="0"/>
              </a:rPr>
              <a:t> in a </a:t>
            </a:r>
            <a:r>
              <a:rPr lang="en-GB" sz="2700" b="1" dirty="0">
                <a:solidFill>
                  <a:srgbClr val="6600CC"/>
                </a:solidFill>
                <a:latin typeface="Times New Roman" panose="02020603050405020304" pitchFamily="18" charset="0"/>
                <a:cs typeface="Times New Roman" panose="02020603050405020304" pitchFamily="18" charset="0"/>
              </a:rPr>
              <a:t>contiguous</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memory</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location</a:t>
            </a:r>
            <a:r>
              <a:rPr lang="en-GB" sz="2700" dirty="0" smtClean="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pPr>
            <a:r>
              <a:rPr lang="en-GB" sz="2700" dirty="0" smtClean="0">
                <a:latin typeface="Times New Roman" panose="02020603050405020304" pitchFamily="18" charset="0"/>
                <a:cs typeface="Times New Roman" panose="02020603050405020304" pitchFamily="18" charset="0"/>
              </a:rPr>
              <a:t>We </a:t>
            </a:r>
            <a:r>
              <a:rPr lang="en-GB" sz="2700" dirty="0">
                <a:latin typeface="Times New Roman" panose="02020603050405020304" pitchFamily="18" charset="0"/>
                <a:cs typeface="Times New Roman" panose="02020603050405020304" pitchFamily="18" charset="0"/>
              </a:rPr>
              <a:t>can </a:t>
            </a:r>
            <a:r>
              <a:rPr lang="en-GB" sz="2700" b="1" dirty="0">
                <a:solidFill>
                  <a:srgbClr val="800000"/>
                </a:solidFill>
                <a:latin typeface="Times New Roman" panose="02020603050405020304" pitchFamily="18" charset="0"/>
                <a:cs typeface="Times New Roman" panose="02020603050405020304" pitchFamily="18" charset="0"/>
              </a:rPr>
              <a:t>store</a:t>
            </a:r>
            <a:r>
              <a:rPr lang="en-GB" sz="2700" dirty="0">
                <a:latin typeface="Times New Roman" panose="02020603050405020304" pitchFamily="18" charset="0"/>
                <a:cs typeface="Times New Roman" panose="02020603050405020304" pitchFamily="18" charset="0"/>
              </a:rPr>
              <a:t> only a </a:t>
            </a:r>
            <a:r>
              <a:rPr lang="en-GB" sz="2700" b="1" dirty="0">
                <a:solidFill>
                  <a:srgbClr val="800000"/>
                </a:solidFill>
                <a:latin typeface="Times New Roman" panose="02020603050405020304" pitchFamily="18" charset="0"/>
                <a:cs typeface="Times New Roman" panose="02020603050405020304" pitchFamily="18" charset="0"/>
              </a:rPr>
              <a:t>fixed</a:t>
            </a:r>
            <a:r>
              <a:rPr lang="en-GB" sz="2700" dirty="0">
                <a:latin typeface="Times New Roman" panose="02020603050405020304" pitchFamily="18" charset="0"/>
                <a:cs typeface="Times New Roman" panose="02020603050405020304" pitchFamily="18" charset="0"/>
              </a:rPr>
              <a:t> </a:t>
            </a:r>
            <a:r>
              <a:rPr lang="en-GB" sz="2700" b="1" dirty="0">
                <a:solidFill>
                  <a:srgbClr val="800000"/>
                </a:solidFill>
                <a:latin typeface="Times New Roman" panose="02020603050405020304" pitchFamily="18" charset="0"/>
                <a:cs typeface="Times New Roman" panose="02020603050405020304" pitchFamily="18" charset="0"/>
              </a:rPr>
              <a:t>set</a:t>
            </a:r>
            <a:r>
              <a:rPr lang="en-GB" sz="2700" dirty="0">
                <a:latin typeface="Times New Roman" panose="02020603050405020304" pitchFamily="18" charset="0"/>
                <a:cs typeface="Times New Roman" panose="02020603050405020304" pitchFamily="18" charset="0"/>
              </a:rPr>
              <a:t> of </a:t>
            </a:r>
            <a:r>
              <a:rPr lang="en-GB" sz="2700" b="1" dirty="0">
                <a:solidFill>
                  <a:srgbClr val="800000"/>
                </a:solidFill>
                <a:latin typeface="Times New Roman" panose="02020603050405020304" pitchFamily="18" charset="0"/>
                <a:cs typeface="Times New Roman" panose="02020603050405020304" pitchFamily="18" charset="0"/>
              </a:rPr>
              <a:t>elements</a:t>
            </a:r>
            <a:r>
              <a:rPr lang="en-GB" sz="2700" dirty="0">
                <a:latin typeface="Times New Roman" panose="02020603050405020304" pitchFamily="18" charset="0"/>
                <a:cs typeface="Times New Roman" panose="02020603050405020304" pitchFamily="18" charset="0"/>
              </a:rPr>
              <a:t> in </a:t>
            </a:r>
            <a:r>
              <a:rPr lang="en-GB" sz="2700" dirty="0" smtClean="0">
                <a:latin typeface="Times New Roman" panose="02020603050405020304" pitchFamily="18" charset="0"/>
                <a:cs typeface="Times New Roman" panose="02020603050405020304" pitchFamily="18" charset="0"/>
              </a:rPr>
              <a:t>an </a:t>
            </a:r>
            <a:r>
              <a:rPr lang="en-GB" sz="2700" b="1" dirty="0" smtClean="0">
                <a:latin typeface="Times New Roman" panose="02020603050405020304" pitchFamily="18" charset="0"/>
                <a:cs typeface="Times New Roman" panose="02020603050405020304" pitchFamily="18" charset="0"/>
              </a:rPr>
              <a:t>array</a:t>
            </a:r>
            <a:r>
              <a:rPr lang="en-GB" sz="2700" dirty="0">
                <a:latin typeface="Times New Roman" panose="02020603050405020304" pitchFamily="18" charset="0"/>
                <a:cs typeface="Times New Roman" panose="02020603050405020304" pitchFamily="18" charset="0"/>
              </a:rPr>
              <a:t>.</a:t>
            </a:r>
            <a:endParaRPr lang="en-US" sz="2700" dirty="0">
              <a:latin typeface="Times New Roman" pitchFamily="18" charset="0"/>
              <a:cs typeface="Times New Roman" pitchFamily="18" charset="0"/>
            </a:endParaRPr>
          </a:p>
          <a:p>
            <a:pPr algn="just">
              <a:lnSpc>
                <a:spcPct val="160000"/>
              </a:lnSpc>
              <a:spcBef>
                <a:spcPts val="0"/>
              </a:spcBef>
              <a:buFont typeface="Wingdings" panose="05000000000000000000" pitchFamily="2" charset="2"/>
              <a:buChar char="ü"/>
            </a:pPr>
            <a:r>
              <a:rPr lang="en-US" sz="2700" b="1" dirty="0" smtClean="0">
                <a:solidFill>
                  <a:srgbClr val="D60093"/>
                </a:solidFill>
                <a:latin typeface="Times New Roman" pitchFamily="18" charset="0"/>
                <a:cs typeface="Times New Roman" pitchFamily="18" charset="0"/>
              </a:rPr>
              <a:t>For </a:t>
            </a:r>
            <a:r>
              <a:rPr lang="en-US" sz="2700" b="1" dirty="0">
                <a:solidFill>
                  <a:srgbClr val="D60093"/>
                </a:solidFill>
                <a:latin typeface="Times New Roman" pitchFamily="18" charset="0"/>
                <a:cs typeface="Times New Roman" pitchFamily="18" charset="0"/>
              </a:rPr>
              <a:t>example, </a:t>
            </a:r>
            <a:r>
              <a:rPr lang="en-US" sz="2700" dirty="0">
                <a:latin typeface="Times New Roman" pitchFamily="18" charset="0"/>
                <a:cs typeface="Times New Roman" pitchFamily="18" charset="0"/>
              </a:rPr>
              <a:t>if</a:t>
            </a:r>
            <a:r>
              <a:rPr lang="en-US" sz="2700" b="1" dirty="0">
                <a:solidFill>
                  <a:srgbClr val="FF0000"/>
                </a:solidFill>
                <a:latin typeface="Times New Roman" pitchFamily="18" charset="0"/>
                <a:cs typeface="Times New Roman" pitchFamily="18" charset="0"/>
              </a:rPr>
              <a:t> a </a:t>
            </a:r>
            <a:r>
              <a:rPr lang="en-US" sz="2700" dirty="0">
                <a:latin typeface="Times New Roman" pitchFamily="18" charset="0"/>
                <a:cs typeface="Times New Roman" pitchFamily="18" charset="0"/>
              </a:rPr>
              <a:t>is an </a:t>
            </a:r>
            <a:r>
              <a:rPr lang="en-US" sz="2700" b="1" dirty="0">
                <a:latin typeface="Times New Roman" pitchFamily="18" charset="0"/>
                <a:cs typeface="Times New Roman" pitchFamily="18" charset="0"/>
              </a:rPr>
              <a:t>array</a:t>
            </a:r>
            <a:r>
              <a:rPr lang="en-US" sz="2700" dirty="0">
                <a:latin typeface="Times New Roman" pitchFamily="18" charset="0"/>
                <a:cs typeface="Times New Roman" pitchFamily="18" charset="0"/>
              </a:rPr>
              <a:t> of </a:t>
            </a:r>
            <a:r>
              <a:rPr lang="en-US" sz="2700" b="1" dirty="0">
                <a:latin typeface="Times New Roman" pitchFamily="18" charset="0"/>
                <a:cs typeface="Times New Roman" pitchFamily="18" charset="0"/>
              </a:rPr>
              <a:t>integers</a:t>
            </a:r>
            <a:r>
              <a:rPr lang="en-US" sz="2700" dirty="0">
                <a:latin typeface="Times New Roman" pitchFamily="18" charset="0"/>
                <a:cs typeface="Times New Roman" pitchFamily="18" charset="0"/>
              </a:rPr>
              <a:t>, then </a:t>
            </a:r>
            <a:r>
              <a:rPr lang="en-US" sz="2700" b="1" dirty="0">
                <a:solidFill>
                  <a:srgbClr val="FF0000"/>
                </a:solidFill>
                <a:latin typeface="Times New Roman" pitchFamily="18" charset="0"/>
                <a:cs typeface="Times New Roman" pitchFamily="18" charset="0"/>
              </a:rPr>
              <a:t>a[i] </a:t>
            </a:r>
            <a:r>
              <a:rPr lang="en-US" sz="2700" dirty="0">
                <a:latin typeface="Times New Roman" pitchFamily="18" charset="0"/>
                <a:cs typeface="Times New Roman" pitchFamily="18" charset="0"/>
              </a:rPr>
              <a:t>is the </a:t>
            </a:r>
            <a:r>
              <a:rPr lang="en-US" sz="2700" b="1" dirty="0" err="1">
                <a:solidFill>
                  <a:srgbClr val="FF0000"/>
                </a:solidFill>
                <a:latin typeface="Times New Roman" pitchFamily="18" charset="0"/>
                <a:cs typeface="Times New Roman" pitchFamily="18" charset="0"/>
              </a:rPr>
              <a:t>i</a:t>
            </a:r>
            <a:r>
              <a:rPr lang="en-US" sz="2700" b="1" baseline="30000" dirty="0" err="1">
                <a:solidFill>
                  <a:srgbClr val="FF0000"/>
                </a:solidFill>
                <a:latin typeface="Times New Roman" pitchFamily="18" charset="0"/>
                <a:cs typeface="Times New Roman" pitchFamily="18" charset="0"/>
              </a:rPr>
              <a:t>th</a:t>
            </a:r>
            <a:r>
              <a:rPr lang="en-US" sz="2700" dirty="0">
                <a:latin typeface="Times New Roman" pitchFamily="18" charset="0"/>
                <a:cs typeface="Times New Roman" pitchFamily="18" charset="0"/>
              </a:rPr>
              <a:t> </a:t>
            </a:r>
            <a:r>
              <a:rPr lang="en-US" sz="2700" b="1" dirty="0">
                <a:solidFill>
                  <a:srgbClr val="FF0000"/>
                </a:solidFill>
                <a:latin typeface="Times New Roman" pitchFamily="18" charset="0"/>
                <a:cs typeface="Times New Roman" pitchFamily="18" charset="0"/>
              </a:rPr>
              <a:t>integer</a:t>
            </a:r>
            <a:r>
              <a:rPr lang="en-US" sz="2700" dirty="0">
                <a:latin typeface="Times New Roman" pitchFamily="18" charset="0"/>
                <a:cs typeface="Times New Roman" pitchFamily="18" charset="0"/>
              </a:rPr>
              <a:t> in the </a:t>
            </a:r>
            <a:r>
              <a:rPr lang="en-US" sz="2700" b="1" dirty="0">
                <a:latin typeface="Times New Roman" pitchFamily="18" charset="0"/>
                <a:cs typeface="Times New Roman" pitchFamily="18" charset="0"/>
              </a:rPr>
              <a:t>array</a:t>
            </a:r>
            <a:r>
              <a:rPr lang="en-US" sz="2700" dirty="0">
                <a:latin typeface="Times New Roman" pitchFamily="18" charset="0"/>
                <a:cs typeface="Times New Roman" pitchFamily="18" charset="0"/>
              </a:rPr>
              <a:t>.</a:t>
            </a:r>
          </a:p>
          <a:p>
            <a:pPr algn="just">
              <a:lnSpc>
                <a:spcPct val="160000"/>
              </a:lnSpc>
              <a:spcBef>
                <a:spcPts val="0"/>
              </a:spcBef>
              <a:buFont typeface="Wingdings" panose="05000000000000000000" pitchFamily="2" charset="2"/>
              <a:buChar char="§"/>
            </a:pPr>
            <a:r>
              <a:rPr lang="en-US" sz="2700" b="1" dirty="0">
                <a:latin typeface="Times New Roman" pitchFamily="18" charset="0"/>
                <a:cs typeface="Times New Roman" pitchFamily="18" charset="0"/>
              </a:rPr>
              <a:t>Arrays</a:t>
            </a:r>
            <a:r>
              <a:rPr lang="en-US" sz="2700" dirty="0">
                <a:latin typeface="Times New Roman" pitchFamily="18" charset="0"/>
                <a:cs typeface="Times New Roman" pitchFamily="18" charset="0"/>
              </a:rPr>
              <a:t> of any type can be </a:t>
            </a:r>
            <a:r>
              <a:rPr lang="en-US" sz="2700" b="1" dirty="0">
                <a:solidFill>
                  <a:srgbClr val="0000FF"/>
                </a:solidFill>
                <a:latin typeface="Times New Roman" pitchFamily="18" charset="0"/>
                <a:cs typeface="Times New Roman" pitchFamily="18" charset="0"/>
              </a:rPr>
              <a:t>created </a:t>
            </a:r>
            <a:r>
              <a:rPr lang="en-US" sz="2700" dirty="0">
                <a:latin typeface="Times New Roman" pitchFamily="18" charset="0"/>
                <a:cs typeface="Times New Roman" pitchFamily="18" charset="0"/>
              </a:rPr>
              <a:t>and</a:t>
            </a:r>
            <a:r>
              <a:rPr lang="en-US" sz="2700" b="1" dirty="0">
                <a:solidFill>
                  <a:srgbClr val="0000FF"/>
                </a:solidFill>
                <a:latin typeface="Times New Roman" pitchFamily="18" charset="0"/>
                <a:cs typeface="Times New Roman" pitchFamily="18" charset="0"/>
              </a:rPr>
              <a:t> </a:t>
            </a:r>
            <a:r>
              <a:rPr lang="en-US" sz="2700" dirty="0">
                <a:latin typeface="Times New Roman" pitchFamily="18" charset="0"/>
                <a:cs typeface="Times New Roman" pitchFamily="18" charset="0"/>
              </a:rPr>
              <a:t>may</a:t>
            </a:r>
            <a:r>
              <a:rPr lang="en-US" sz="2700" b="1" dirty="0">
                <a:solidFill>
                  <a:srgbClr val="0000FF"/>
                </a:solidFill>
                <a:latin typeface="Times New Roman" pitchFamily="18" charset="0"/>
                <a:cs typeface="Times New Roman" pitchFamily="18" charset="0"/>
              </a:rPr>
              <a:t> have one </a:t>
            </a:r>
            <a:r>
              <a:rPr lang="en-US" sz="2700" dirty="0">
                <a:latin typeface="Times New Roman" pitchFamily="18" charset="0"/>
                <a:cs typeface="Times New Roman" pitchFamily="18" charset="0"/>
              </a:rPr>
              <a:t>or</a:t>
            </a:r>
            <a:r>
              <a:rPr lang="en-US" sz="2700" b="1" dirty="0">
                <a:solidFill>
                  <a:srgbClr val="0000FF"/>
                </a:solidFill>
                <a:latin typeface="Times New Roman" pitchFamily="18" charset="0"/>
                <a:cs typeface="Times New Roman" pitchFamily="18" charset="0"/>
              </a:rPr>
              <a:t> more dimensions</a:t>
            </a:r>
            <a:r>
              <a:rPr lang="en-US" sz="2700" dirty="0">
                <a:latin typeface="Times New Roman" pitchFamily="18" charset="0"/>
                <a:cs typeface="Times New Roman" pitchFamily="18" charset="0"/>
              </a:rPr>
              <a:t>. </a:t>
            </a:r>
          </a:p>
          <a:p>
            <a:pPr algn="just">
              <a:lnSpc>
                <a:spcPct val="160000"/>
              </a:lnSpc>
              <a:spcBef>
                <a:spcPts val="0"/>
              </a:spcBef>
              <a:buFont typeface="Wingdings" panose="05000000000000000000" pitchFamily="2" charset="2"/>
              <a:buChar char="§"/>
            </a:pPr>
            <a:r>
              <a:rPr lang="en-US" sz="2700" dirty="0">
                <a:latin typeface="Times New Roman" pitchFamily="18" charset="0"/>
                <a:cs typeface="Times New Roman" pitchFamily="18" charset="0"/>
              </a:rPr>
              <a:t>A </a:t>
            </a:r>
            <a:r>
              <a:rPr lang="en-US" sz="2700" b="1" dirty="0">
                <a:latin typeface="Times New Roman" pitchFamily="18" charset="0"/>
                <a:cs typeface="Times New Roman" pitchFamily="18" charset="0"/>
              </a:rPr>
              <a:t>specific element </a:t>
            </a:r>
            <a:r>
              <a:rPr lang="en-US" sz="2700" dirty="0">
                <a:latin typeface="Times New Roman" pitchFamily="18" charset="0"/>
                <a:cs typeface="Times New Roman" pitchFamily="18" charset="0"/>
              </a:rPr>
              <a:t>in an </a:t>
            </a:r>
            <a:r>
              <a:rPr lang="en-US" sz="2700" b="1" dirty="0">
                <a:latin typeface="Times New Roman" pitchFamily="18" charset="0"/>
                <a:cs typeface="Times New Roman" pitchFamily="18" charset="0"/>
              </a:rPr>
              <a:t>array </a:t>
            </a:r>
            <a:r>
              <a:rPr lang="en-US" sz="2700" dirty="0">
                <a:latin typeface="Times New Roman" pitchFamily="18" charset="0"/>
                <a:cs typeface="Times New Roman" pitchFamily="18" charset="0"/>
              </a:rPr>
              <a:t>is </a:t>
            </a:r>
            <a:r>
              <a:rPr lang="en-US" sz="2700" b="1" dirty="0">
                <a:latin typeface="Times New Roman" pitchFamily="18" charset="0"/>
                <a:cs typeface="Times New Roman" pitchFamily="18" charset="0"/>
              </a:rPr>
              <a:t>access</a:t>
            </a:r>
            <a:r>
              <a:rPr lang="en-US" sz="2700" dirty="0">
                <a:latin typeface="Times New Roman" pitchFamily="18" charset="0"/>
                <a:cs typeface="Times New Roman" pitchFamily="18" charset="0"/>
              </a:rPr>
              <a:t>ed by its </a:t>
            </a:r>
            <a:r>
              <a:rPr lang="en-US" sz="2700" b="1" dirty="0">
                <a:solidFill>
                  <a:srgbClr val="0000FF"/>
                </a:solidFill>
                <a:latin typeface="Times New Roman" pitchFamily="18" charset="0"/>
                <a:cs typeface="Times New Roman" pitchFamily="18" charset="0"/>
              </a:rPr>
              <a:t>index</a:t>
            </a:r>
            <a:r>
              <a:rPr lang="en-US" sz="2700" dirty="0">
                <a:latin typeface="Times New Roman" pitchFamily="18" charset="0"/>
                <a:cs typeface="Times New Roman" pitchFamily="18" charset="0"/>
              </a:rPr>
              <a:t>.</a:t>
            </a:r>
          </a:p>
          <a:p>
            <a:pPr algn="just">
              <a:lnSpc>
                <a:spcPct val="160000"/>
              </a:lnSpc>
              <a:spcBef>
                <a:spcPts val="0"/>
              </a:spcBef>
              <a:buFont typeface="Wingdings" panose="05000000000000000000" pitchFamily="2" charset="2"/>
              <a:buChar char="§"/>
            </a:pPr>
            <a:r>
              <a:rPr lang="en-US" sz="2700" b="1" dirty="0" smtClean="0">
                <a:solidFill>
                  <a:srgbClr val="D60093"/>
                </a:solidFill>
                <a:latin typeface="Times New Roman" pitchFamily="18" charset="0"/>
                <a:cs typeface="Times New Roman" pitchFamily="18" charset="0"/>
              </a:rPr>
              <a:t>Arrays </a:t>
            </a:r>
            <a:r>
              <a:rPr lang="en-US" sz="2700" dirty="0">
                <a:latin typeface="Times New Roman" pitchFamily="18" charset="0"/>
                <a:cs typeface="Times New Roman" pitchFamily="18" charset="0"/>
              </a:rPr>
              <a:t>in</a:t>
            </a:r>
            <a:r>
              <a:rPr lang="en-US" sz="2700" b="1" dirty="0">
                <a:solidFill>
                  <a:srgbClr val="D60093"/>
                </a:solidFill>
                <a:latin typeface="Times New Roman" pitchFamily="18" charset="0"/>
                <a:cs typeface="Times New Roman" pitchFamily="18" charset="0"/>
              </a:rPr>
              <a:t> Java work differently </a:t>
            </a:r>
            <a:r>
              <a:rPr lang="en-US" sz="2700" dirty="0">
                <a:latin typeface="Times New Roman" pitchFamily="18" charset="0"/>
                <a:cs typeface="Times New Roman" pitchFamily="18" charset="0"/>
              </a:rPr>
              <a:t>than they do in those </a:t>
            </a:r>
            <a:r>
              <a:rPr lang="en-US" sz="2700" b="1" dirty="0">
                <a:solidFill>
                  <a:srgbClr val="D60093"/>
                </a:solidFill>
                <a:latin typeface="Times New Roman" pitchFamily="18" charset="0"/>
                <a:cs typeface="Times New Roman" pitchFamily="18" charset="0"/>
              </a:rPr>
              <a:t>languages </a:t>
            </a:r>
            <a:r>
              <a:rPr lang="en-US" sz="2700" dirty="0">
                <a:latin typeface="Times New Roman" pitchFamily="18" charset="0"/>
                <a:cs typeface="Times New Roman" pitchFamily="18" charset="0"/>
              </a:rPr>
              <a:t>such as </a:t>
            </a:r>
            <a:r>
              <a:rPr lang="en-US" sz="2700" b="1" dirty="0">
                <a:solidFill>
                  <a:srgbClr val="D60093"/>
                </a:solidFill>
                <a:latin typeface="Times New Roman" pitchFamily="18" charset="0"/>
                <a:cs typeface="Times New Roman" pitchFamily="18" charset="0"/>
              </a:rPr>
              <a:t>C/C++.</a:t>
            </a:r>
          </a:p>
        </p:txBody>
      </p:sp>
      <p:sp>
        <p:nvSpPr>
          <p:cNvPr id="4" name="Slide Number Placeholder 3"/>
          <p:cNvSpPr>
            <a:spLocks noGrp="1"/>
          </p:cNvSpPr>
          <p:nvPr>
            <p:ph type="sldNum" sz="quarter" idx="12"/>
          </p:nvPr>
        </p:nvSpPr>
        <p:spPr>
          <a:xfrm>
            <a:off x="9278257" y="5050064"/>
            <a:ext cx="2743200" cy="365125"/>
          </a:xfrm>
        </p:spPr>
        <p:txBody>
          <a:bodyPr/>
          <a:lstStyle/>
          <a:p>
            <a:fld id="{1C7FB0BA-1777-4FB3-A4D9-B80D3147F0B1}" type="slidenum">
              <a:rPr lang="en-US" smtClean="0"/>
              <a:pPr/>
              <a:t>61</a:t>
            </a:fld>
            <a:endParaRPr lang="en-US" dirty="0"/>
          </a:p>
        </p:txBody>
      </p:sp>
    </p:spTree>
    <p:extLst>
      <p:ext uri="{BB962C8B-B14F-4D97-AF65-F5344CB8AC3E}">
        <p14:creationId xmlns:p14="http://schemas.microsoft.com/office/powerpoint/2010/main" val="25455135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8800" cy="381000"/>
          </a:xfrm>
        </p:spPr>
        <p:txBody>
          <a:bodyPr>
            <a:noAutofit/>
          </a:bodyPr>
          <a:lstStyle/>
          <a:p>
            <a:pPr algn="ctr"/>
            <a:r>
              <a:rPr lang="en-US" sz="3200" b="1" dirty="0" smtClean="0">
                <a:solidFill>
                  <a:srgbClr val="FF0000"/>
                </a:solidFill>
                <a:latin typeface="Times New Roman" pitchFamily="18" charset="0"/>
                <a:cs typeface="Times New Roman" pitchFamily="18" charset="0"/>
              </a:rPr>
              <a:t>A. One-Dimensional </a:t>
            </a:r>
            <a:r>
              <a:rPr lang="en-US" sz="3200" b="1" dirty="0">
                <a:solidFill>
                  <a:srgbClr val="FF0000"/>
                </a:solidFill>
                <a:latin typeface="Times New Roman" pitchFamily="18" charset="0"/>
                <a:cs typeface="Times New Roman" pitchFamily="18" charset="0"/>
              </a:rPr>
              <a:t>Arrays</a:t>
            </a:r>
          </a:p>
        </p:txBody>
      </p:sp>
      <p:sp>
        <p:nvSpPr>
          <p:cNvPr id="3" name="Content Placeholder 2"/>
          <p:cNvSpPr>
            <a:spLocks noGrp="1"/>
          </p:cNvSpPr>
          <p:nvPr>
            <p:ph idx="1"/>
          </p:nvPr>
        </p:nvSpPr>
        <p:spPr>
          <a:xfrm>
            <a:off x="0" y="275771"/>
            <a:ext cx="12192000" cy="6582229"/>
          </a:xfrm>
        </p:spPr>
        <p:txBody>
          <a:bodyPr>
            <a:noAutofit/>
          </a:bodyPr>
          <a:lstStyle/>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smtClean="0">
                <a:solidFill>
                  <a:srgbClr val="6600CC"/>
                </a:solidFill>
                <a:latin typeface="Times New Roman" panose="02020603050405020304" pitchFamily="18" charset="0"/>
                <a:cs typeface="Times New Roman" panose="02020603050405020304" pitchFamily="18" charset="0"/>
              </a:rPr>
              <a:t>Single</a:t>
            </a:r>
            <a:r>
              <a:rPr lang="en-US" altLang="en-US" dirty="0" smtClean="0">
                <a:latin typeface="Times New Roman" panose="02020603050405020304" pitchFamily="18" charset="0"/>
                <a:cs typeface="Times New Roman" panose="02020603050405020304" pitchFamily="18" charset="0"/>
              </a:rPr>
              <a:t> or </a:t>
            </a:r>
            <a:r>
              <a:rPr lang="en-US" altLang="en-US" b="1" dirty="0" smtClean="0">
                <a:solidFill>
                  <a:srgbClr val="6600CC"/>
                </a:solidFill>
                <a:latin typeface="Times New Roman" panose="02020603050405020304" pitchFamily="18" charset="0"/>
                <a:cs typeface="Times New Roman" panose="02020603050405020304" pitchFamily="18" charset="0"/>
              </a:rPr>
              <a:t>One-dimensional</a:t>
            </a:r>
            <a:r>
              <a:rPr lang="en-US" altLang="en-US" b="1" dirty="0" smtClean="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Array</a:t>
            </a:r>
            <a:r>
              <a:rPr lang="en-US" altLang="en-US" dirty="0">
                <a:solidFill>
                  <a:srgbClr val="6600CC"/>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in Java is basically a </a:t>
            </a:r>
            <a:r>
              <a:rPr lang="en-US" altLang="en-US" b="1" dirty="0">
                <a:solidFill>
                  <a:srgbClr val="0000CC"/>
                </a:solidFill>
                <a:latin typeface="Times New Roman" panose="02020603050405020304" pitchFamily="18" charset="0"/>
                <a:cs typeface="Times New Roman" panose="02020603050405020304" pitchFamily="18" charset="0"/>
              </a:rPr>
              <a:t>linear array </a:t>
            </a:r>
            <a:r>
              <a:rPr lang="en-US" altLang="en-US" dirty="0">
                <a:latin typeface="Times New Roman" panose="02020603050405020304" pitchFamily="18" charset="0"/>
                <a:cs typeface="Times New Roman" panose="02020603050405020304" pitchFamily="18" charset="0"/>
              </a:rPr>
              <a:t>that allows its user to </a:t>
            </a:r>
            <a:r>
              <a:rPr lang="en-US" altLang="en-US" b="1" dirty="0">
                <a:solidFill>
                  <a:srgbClr val="800000"/>
                </a:solidFill>
                <a:latin typeface="Times New Roman" panose="02020603050405020304" pitchFamily="18" charset="0"/>
                <a:cs typeface="Times New Roman" panose="02020603050405020304" pitchFamily="18" charset="0"/>
              </a:rPr>
              <a:t>store multiple values</a:t>
            </a:r>
            <a:r>
              <a:rPr lang="en-US" altLang="en-US" dirty="0">
                <a:solidFill>
                  <a:srgbClr val="80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of the </a:t>
            </a:r>
            <a:r>
              <a:rPr lang="en-US" altLang="en-US" b="1" dirty="0">
                <a:solidFill>
                  <a:srgbClr val="800000"/>
                </a:solidFill>
                <a:latin typeface="Times New Roman" panose="02020603050405020304" pitchFamily="18" charset="0"/>
                <a:cs typeface="Times New Roman" panose="02020603050405020304" pitchFamily="18" charset="0"/>
              </a:rPr>
              <a:t>same</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data</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type</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It's </a:t>
            </a:r>
            <a:r>
              <a:rPr lang="en-US" altLang="en-US" dirty="0">
                <a:latin typeface="Times New Roman" panose="02020603050405020304" pitchFamily="18" charset="0"/>
                <a:cs typeface="Times New Roman" panose="02020603050405020304" pitchFamily="18" charset="0"/>
              </a:rPr>
              <a:t>a </a:t>
            </a:r>
            <a:r>
              <a:rPr lang="en-US" altLang="en-US" b="1" dirty="0">
                <a:solidFill>
                  <a:srgbClr val="006600"/>
                </a:solidFill>
                <a:latin typeface="Times New Roman" panose="02020603050405020304" pitchFamily="18" charset="0"/>
                <a:cs typeface="Times New Roman" panose="02020603050405020304" pitchFamily="18" charset="0"/>
              </a:rPr>
              <a:t>collection</a:t>
            </a:r>
            <a:r>
              <a:rPr lang="en-US" altLang="en-US" dirty="0">
                <a:latin typeface="Times New Roman" panose="02020603050405020304" pitchFamily="18" charset="0"/>
                <a:cs typeface="Times New Roman" panose="02020603050405020304" pitchFamily="18" charset="0"/>
              </a:rPr>
              <a:t> of </a:t>
            </a:r>
            <a:r>
              <a:rPr lang="en-US" altLang="en-US" b="1" dirty="0">
                <a:solidFill>
                  <a:srgbClr val="006600"/>
                </a:solidFill>
                <a:latin typeface="Times New Roman" panose="02020603050405020304" pitchFamily="18" charset="0"/>
                <a:cs typeface="Times New Roman" panose="02020603050405020304" pitchFamily="18" charset="0"/>
              </a:rPr>
              <a:t>data</a:t>
            </a:r>
            <a:r>
              <a:rPr lang="en-US" altLang="en-US" dirty="0">
                <a:latin typeface="Times New Roman" panose="02020603050405020304" pitchFamily="18" charset="0"/>
                <a:cs typeface="Times New Roman" panose="02020603050405020304" pitchFamily="18" charset="0"/>
              </a:rPr>
              <a:t> that </a:t>
            </a:r>
            <a:r>
              <a:rPr lang="en-US" altLang="en-US" b="1" dirty="0">
                <a:solidFill>
                  <a:srgbClr val="0000CC"/>
                </a:solidFill>
                <a:latin typeface="Times New Roman" panose="02020603050405020304" pitchFamily="18" charset="0"/>
                <a:cs typeface="Times New Roman" panose="02020603050405020304" pitchFamily="18" charset="0"/>
              </a:rPr>
              <a:t>stores</a:t>
            </a:r>
            <a:r>
              <a:rPr lang="en-US" altLang="en-US" dirty="0">
                <a:latin typeface="Times New Roman" panose="02020603050405020304" pitchFamily="18" charset="0"/>
                <a:cs typeface="Times New Roman" panose="02020603050405020304" pitchFamily="18" charset="0"/>
              </a:rPr>
              <a:t> elements of the </a:t>
            </a:r>
            <a:r>
              <a:rPr lang="en-US" altLang="en-US" b="1" dirty="0">
                <a:solidFill>
                  <a:srgbClr val="0000CC"/>
                </a:solidFill>
                <a:latin typeface="Times New Roman" panose="02020603050405020304" pitchFamily="18" charset="0"/>
                <a:cs typeface="Times New Roman" panose="02020603050405020304" pitchFamily="18" charset="0"/>
              </a:rPr>
              <a:t>same</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type</a:t>
            </a:r>
            <a:r>
              <a:rPr lang="en-US" altLang="en-US" dirty="0">
                <a:latin typeface="Times New Roman" panose="02020603050405020304" pitchFamily="18" charset="0"/>
                <a:cs typeface="Times New Roman" panose="02020603050405020304" pitchFamily="18" charset="0"/>
              </a:rPr>
              <a:t> in a </a:t>
            </a:r>
            <a:r>
              <a:rPr lang="en-US" altLang="en-US" b="1" dirty="0">
                <a:solidFill>
                  <a:srgbClr val="0000CC"/>
                </a:solidFill>
                <a:latin typeface="Times New Roman" panose="02020603050405020304" pitchFamily="18" charset="0"/>
                <a:cs typeface="Times New Roman" panose="02020603050405020304" pitchFamily="18" charset="0"/>
              </a:rPr>
              <a:t>sequentially</a:t>
            </a:r>
            <a:r>
              <a:rPr lang="en-US" altLang="en-US" dirty="0">
                <a:latin typeface="Times New Roman" panose="02020603050405020304" pitchFamily="18" charset="0"/>
                <a:cs typeface="Times New Roman" panose="02020603050405020304" pitchFamily="18" charset="0"/>
              </a:rPr>
              <a:t> allocated </a:t>
            </a:r>
            <a:r>
              <a:rPr lang="en-US" altLang="en-US" b="1" dirty="0">
                <a:solidFill>
                  <a:srgbClr val="FF0000"/>
                </a:solidFill>
                <a:latin typeface="Times New Roman" panose="02020603050405020304" pitchFamily="18" charset="0"/>
                <a:cs typeface="Times New Roman" panose="02020603050405020304" pitchFamily="18" charset="0"/>
              </a:rPr>
              <a:t>space</a:t>
            </a:r>
            <a:r>
              <a:rPr lang="en-US" altLang="en-US" dirty="0">
                <a:latin typeface="Times New Roman" panose="02020603050405020304" pitchFamily="18" charset="0"/>
                <a:cs typeface="Times New Roman" panose="02020603050405020304" pitchFamily="18" charset="0"/>
              </a:rPr>
              <a:t> in </a:t>
            </a:r>
            <a:r>
              <a:rPr lang="en-US" altLang="en-US" b="1" dirty="0">
                <a:solidFill>
                  <a:srgbClr val="FF0000"/>
                </a:solidFill>
                <a:latin typeface="Times New Roman" panose="02020603050405020304" pitchFamily="18" charset="0"/>
                <a:cs typeface="Times New Roman" panose="02020603050405020304" pitchFamily="18" charset="0"/>
              </a:rPr>
              <a:t>memory</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In </a:t>
            </a:r>
            <a:r>
              <a:rPr lang="en-US" altLang="en-US" b="1" dirty="0">
                <a:solidFill>
                  <a:srgbClr val="990099"/>
                </a:solidFill>
                <a:latin typeface="Times New Roman" panose="02020603050405020304" pitchFamily="18" charset="0"/>
                <a:cs typeface="Times New Roman" panose="02020603050405020304" pitchFamily="18" charset="0"/>
              </a:rPr>
              <a:t>memory</a:t>
            </a:r>
            <a:r>
              <a:rPr lang="en-US" altLang="en-US" dirty="0">
                <a:latin typeface="Times New Roman" panose="02020603050405020304" pitchFamily="18" charset="0"/>
                <a:cs typeface="Times New Roman" panose="02020603050405020304" pitchFamily="18" charset="0"/>
              </a:rPr>
              <a:t>, a </a:t>
            </a:r>
            <a:r>
              <a:rPr lang="en-US" altLang="en-US" b="1" dirty="0">
                <a:solidFill>
                  <a:srgbClr val="6600CC"/>
                </a:solidFill>
                <a:latin typeface="Times New Roman" panose="02020603050405020304" pitchFamily="18" charset="0"/>
                <a:cs typeface="Times New Roman" panose="02020603050405020304" pitchFamily="18" charset="0"/>
              </a:rPr>
              <a:t>one</a:t>
            </a:r>
            <a:r>
              <a:rPr lang="en-US" altLang="en-US" dirty="0">
                <a:latin typeface="Times New Roman" panose="02020603050405020304" pitchFamily="18" charset="0"/>
                <a:cs typeface="Times New Roman" panose="02020603050405020304" pitchFamily="18" charset="0"/>
              </a:rPr>
              <a:t> or </a:t>
            </a:r>
            <a:r>
              <a:rPr lang="en-US" altLang="en-US" b="1" dirty="0">
                <a:solidFill>
                  <a:srgbClr val="6600CC"/>
                </a:solidFill>
                <a:latin typeface="Times New Roman" panose="02020603050405020304" pitchFamily="18" charset="0"/>
                <a:cs typeface="Times New Roman" panose="02020603050405020304" pitchFamily="18" charset="0"/>
              </a:rPr>
              <a:t>single-dimensional</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array</a:t>
            </a:r>
            <a:r>
              <a:rPr lang="en-US" altLang="en-US" dirty="0">
                <a:latin typeface="Times New Roman" panose="02020603050405020304" pitchFamily="18" charset="0"/>
                <a:cs typeface="Times New Roman" panose="02020603050405020304" pitchFamily="18" charset="0"/>
              </a:rPr>
              <a:t> holds the </a:t>
            </a:r>
            <a:r>
              <a:rPr lang="en-US" altLang="en-US" b="1" dirty="0">
                <a:solidFill>
                  <a:srgbClr val="660033"/>
                </a:solidFill>
                <a:latin typeface="Times New Roman" panose="02020603050405020304" pitchFamily="18" charset="0"/>
                <a:cs typeface="Times New Roman" panose="02020603050405020304" pitchFamily="18" charset="0"/>
              </a:rPr>
              <a:t>data</a:t>
            </a:r>
            <a:r>
              <a:rPr lang="en-US" altLang="en-US" dirty="0">
                <a:latin typeface="Times New Roman" panose="02020603050405020304" pitchFamily="18" charset="0"/>
                <a:cs typeface="Times New Roman" panose="02020603050405020304" pitchFamily="18" charset="0"/>
              </a:rPr>
              <a:t> in a </a:t>
            </a:r>
            <a:r>
              <a:rPr lang="en-US" altLang="en-US" b="1" dirty="0">
                <a:solidFill>
                  <a:srgbClr val="660033"/>
                </a:solidFill>
                <a:latin typeface="Times New Roman" panose="02020603050405020304" pitchFamily="18" charset="0"/>
                <a:cs typeface="Times New Roman" panose="02020603050405020304" pitchFamily="18" charset="0"/>
              </a:rPr>
              <a:t>linear</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list</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smtClean="0">
                <a:latin typeface="Times New Roman" panose="02020603050405020304" pitchFamily="18" charset="0"/>
                <a:cs typeface="Times New Roman" panose="02020603050405020304" pitchFamily="18" charset="0"/>
              </a:rPr>
              <a:t>Single-Dimensional </a:t>
            </a:r>
            <a:r>
              <a:rPr lang="en-US" altLang="en-US" b="1" dirty="0">
                <a:latin typeface="Times New Roman" panose="02020603050405020304" pitchFamily="18" charset="0"/>
                <a:cs typeface="Times New Roman" panose="02020603050405020304" pitchFamily="18" charset="0"/>
              </a:rPr>
              <a:t>Arrays </a:t>
            </a:r>
            <a:r>
              <a:rPr lang="en-US" altLang="en-US" dirty="0">
                <a:latin typeface="Times New Roman" panose="02020603050405020304" pitchFamily="18" charset="0"/>
                <a:cs typeface="Times New Roman" panose="02020603050405020304" pitchFamily="18" charset="0"/>
              </a:rPr>
              <a:t>are </a:t>
            </a:r>
            <a:r>
              <a:rPr lang="en-US" altLang="en-US" b="1" dirty="0">
                <a:solidFill>
                  <a:srgbClr val="0000CC"/>
                </a:solidFill>
                <a:latin typeface="Times New Roman" panose="02020603050405020304" pitchFamily="18" charset="0"/>
                <a:cs typeface="Times New Roman" panose="02020603050405020304" pitchFamily="18" charset="0"/>
              </a:rPr>
              <a:t>initialized</a:t>
            </a:r>
            <a:r>
              <a:rPr lang="en-US" altLang="en-US" dirty="0">
                <a:latin typeface="Times New Roman" panose="02020603050405020304" pitchFamily="18" charset="0"/>
                <a:cs typeface="Times New Roman" panose="02020603050405020304" pitchFamily="18" charset="0"/>
              </a:rPr>
              <a:t> just like </a:t>
            </a:r>
            <a:r>
              <a:rPr lang="en-US" altLang="en-US" b="1" dirty="0">
                <a:latin typeface="Times New Roman" panose="02020603050405020304" pitchFamily="18" charset="0"/>
                <a:cs typeface="Times New Roman" panose="02020603050405020304" pitchFamily="18" charset="0"/>
              </a:rPr>
              <a:t>regular</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variables</a:t>
            </a:r>
            <a:r>
              <a:rPr lang="en-US" altLang="en-US" dirty="0">
                <a:latin typeface="Times New Roman" panose="02020603050405020304" pitchFamily="18" charset="0"/>
                <a:cs typeface="Times New Roman" panose="02020603050405020304" pitchFamily="18" charset="0"/>
              </a:rPr>
              <a:t>, but instead of </a:t>
            </a:r>
            <a:r>
              <a:rPr lang="en-US" altLang="en-US" b="1" dirty="0">
                <a:solidFill>
                  <a:srgbClr val="990099"/>
                </a:solidFill>
                <a:latin typeface="Times New Roman" panose="02020603050405020304" pitchFamily="18" charset="0"/>
                <a:cs typeface="Times New Roman" panose="02020603050405020304" pitchFamily="18" charset="0"/>
              </a:rPr>
              <a:t>assigning</a:t>
            </a:r>
            <a:r>
              <a:rPr lang="en-US" altLang="en-US" dirty="0">
                <a:latin typeface="Times New Roman" panose="02020603050405020304" pitchFamily="18" charset="0"/>
                <a:cs typeface="Times New Roman" panose="02020603050405020304" pitchFamily="18" charset="0"/>
              </a:rPr>
              <a:t> a </a:t>
            </a:r>
            <a:r>
              <a:rPr lang="en-US" altLang="en-US" b="1" dirty="0">
                <a:solidFill>
                  <a:srgbClr val="990099"/>
                </a:solidFill>
                <a:latin typeface="Times New Roman" panose="02020603050405020304" pitchFamily="18" charset="0"/>
                <a:cs typeface="Times New Roman" panose="02020603050405020304" pitchFamily="18" charset="0"/>
              </a:rPr>
              <a:t>single</a:t>
            </a:r>
            <a:r>
              <a:rPr lang="en-US" altLang="en-US" dirty="0">
                <a:latin typeface="Times New Roman" panose="02020603050405020304" pitchFamily="18" charset="0"/>
                <a:cs typeface="Times New Roman" panose="02020603050405020304" pitchFamily="18" charset="0"/>
              </a:rPr>
              <a:t> </a:t>
            </a:r>
            <a:r>
              <a:rPr lang="en-US" altLang="en-US" b="1" dirty="0">
                <a:solidFill>
                  <a:srgbClr val="990099"/>
                </a:solidFill>
                <a:latin typeface="Times New Roman" panose="02020603050405020304" pitchFamily="18" charset="0"/>
                <a:cs typeface="Times New Roman" panose="02020603050405020304" pitchFamily="18" charset="0"/>
              </a:rPr>
              <a:t>value</a:t>
            </a:r>
            <a:r>
              <a:rPr lang="en-US" altLang="en-US" dirty="0">
                <a:latin typeface="Times New Roman" panose="02020603050405020304" pitchFamily="18" charset="0"/>
                <a:cs typeface="Times New Roman" panose="02020603050405020304" pitchFamily="18" charset="0"/>
              </a:rPr>
              <a:t> the programmers can </a:t>
            </a:r>
            <a:r>
              <a:rPr lang="en-US" altLang="en-US" b="1" dirty="0">
                <a:solidFill>
                  <a:srgbClr val="800000"/>
                </a:solidFill>
                <a:latin typeface="Times New Roman" panose="02020603050405020304" pitchFamily="18" charset="0"/>
                <a:cs typeface="Times New Roman" panose="02020603050405020304" pitchFamily="18" charset="0"/>
              </a:rPr>
              <a:t>pass</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several</a:t>
            </a:r>
            <a:r>
              <a:rPr lang="en-US" altLang="en-US" dirty="0">
                <a:latin typeface="Times New Roman" panose="02020603050405020304" pitchFamily="18" charset="0"/>
                <a:cs typeface="Times New Roman" panose="02020603050405020304" pitchFamily="18" charset="0"/>
              </a:rPr>
              <a:t> </a:t>
            </a:r>
            <a:r>
              <a:rPr lang="en-US" altLang="en-US" b="1" dirty="0">
                <a:solidFill>
                  <a:srgbClr val="800000"/>
                </a:solidFill>
                <a:latin typeface="Times New Roman" panose="02020603050405020304" pitchFamily="18" charset="0"/>
                <a:cs typeface="Times New Roman" panose="02020603050405020304" pitchFamily="18" charset="0"/>
              </a:rPr>
              <a:t>values</a:t>
            </a:r>
            <a:r>
              <a:rPr lang="en-US" altLang="en-US" dirty="0">
                <a:latin typeface="Times New Roman" panose="02020603050405020304" pitchFamily="18" charset="0"/>
                <a:cs typeface="Times New Roman" panose="02020603050405020304" pitchFamily="18" charset="0"/>
              </a:rPr>
              <a:t> separated by </a:t>
            </a:r>
            <a:r>
              <a:rPr lang="en-US" altLang="en-US" b="1" dirty="0">
                <a:solidFill>
                  <a:srgbClr val="FF0000"/>
                </a:solidFill>
                <a:latin typeface="Times New Roman" panose="02020603050405020304" pitchFamily="18" charset="0"/>
                <a:cs typeface="Times New Roman" panose="02020603050405020304" pitchFamily="18" charset="0"/>
              </a:rPr>
              <a:t>commas</a:t>
            </a:r>
            <a:r>
              <a:rPr lang="en-US" altLang="en-US" dirty="0">
                <a:latin typeface="Times New Roman" panose="02020603050405020304" pitchFamily="18" charset="0"/>
                <a:cs typeface="Times New Roman" panose="02020603050405020304" pitchFamily="18" charset="0"/>
              </a:rPr>
              <a:t> or define an </a:t>
            </a:r>
            <a:r>
              <a:rPr lang="en-US" altLang="en-US" b="1" dirty="0">
                <a:solidFill>
                  <a:srgbClr val="FF0000"/>
                </a:solidFill>
                <a:latin typeface="Times New Roman" panose="02020603050405020304" pitchFamily="18" charset="0"/>
                <a:cs typeface="Times New Roman" panose="02020603050405020304" pitchFamily="18" charset="0"/>
              </a:rPr>
              <a:t>array</a:t>
            </a:r>
            <a:r>
              <a:rPr lang="en-US" altLang="en-US" dirty="0">
                <a:latin typeface="Times New Roman" panose="02020603050405020304" pitchFamily="18" charset="0"/>
                <a:cs typeface="Times New Roman" panose="02020603050405020304" pitchFamily="18" charset="0"/>
              </a:rPr>
              <a:t> with </a:t>
            </a:r>
            <a:r>
              <a:rPr lang="en-US" altLang="en-US" b="1" dirty="0">
                <a:solidFill>
                  <a:srgbClr val="FF0000"/>
                </a:solidFill>
                <a:latin typeface="Times New Roman" panose="02020603050405020304" pitchFamily="18" charset="0"/>
                <a:cs typeface="Times New Roman" panose="02020603050405020304" pitchFamily="18" charset="0"/>
              </a:rPr>
              <a:t>static</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size</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 typeface="Wingdings" panose="05000000000000000000" pitchFamily="2" charset="2"/>
              <a:buChar char="§"/>
            </a:pPr>
            <a:r>
              <a:rPr lang="en-US" altLang="en-US" b="1" dirty="0" smtClean="0">
                <a:solidFill>
                  <a:srgbClr val="006600"/>
                </a:solidFill>
                <a:latin typeface="Times New Roman" panose="02020603050405020304" pitchFamily="18" charset="0"/>
                <a:cs typeface="Times New Roman" panose="02020603050405020304" pitchFamily="18" charset="0"/>
              </a:rPr>
              <a:t>Single-Dimensional </a:t>
            </a:r>
            <a:r>
              <a:rPr lang="en-US" altLang="en-US" b="1" dirty="0">
                <a:solidFill>
                  <a:srgbClr val="006600"/>
                </a:solidFill>
                <a:latin typeface="Times New Roman" panose="02020603050405020304" pitchFamily="18" charset="0"/>
                <a:cs typeface="Times New Roman" panose="02020603050405020304" pitchFamily="18" charset="0"/>
              </a:rPr>
              <a:t>Arrays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are useful for </a:t>
            </a:r>
            <a:r>
              <a:rPr lang="en-US" altLang="en-US" b="1" dirty="0">
                <a:latin typeface="Times New Roman" panose="02020603050405020304" pitchFamily="18" charset="0"/>
                <a:cs typeface="Times New Roman" panose="02020603050405020304" pitchFamily="18" charset="0"/>
              </a:rPr>
              <a:t>organizing</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data</a:t>
            </a:r>
            <a:r>
              <a:rPr lang="en-US" altLang="en-US" dirty="0">
                <a:latin typeface="Times New Roman" panose="02020603050405020304" pitchFamily="18" charset="0"/>
                <a:cs typeface="Times New Roman" panose="02020603050405020304" pitchFamily="18" charset="0"/>
              </a:rPr>
              <a:t> quickly and efficiently as well as giving us access to </a:t>
            </a:r>
            <a:r>
              <a:rPr lang="en-US" altLang="en-US" b="1" dirty="0">
                <a:solidFill>
                  <a:srgbClr val="0000CC"/>
                </a:solidFill>
                <a:latin typeface="Times New Roman" panose="02020603050405020304" pitchFamily="18" charset="0"/>
                <a:cs typeface="Times New Roman" panose="02020603050405020304" pitchFamily="18" charset="0"/>
              </a:rPr>
              <a:t>stored</a:t>
            </a:r>
            <a:r>
              <a:rPr lang="en-US" altLang="en-US" dirty="0">
                <a:latin typeface="Times New Roman" panose="02020603050405020304" pitchFamily="18" charset="0"/>
                <a:cs typeface="Times New Roman" panose="02020603050405020304" pitchFamily="18" charset="0"/>
              </a:rPr>
              <a:t> data using </a:t>
            </a:r>
            <a:r>
              <a:rPr lang="en-US" altLang="en-US" b="1" dirty="0">
                <a:solidFill>
                  <a:srgbClr val="0000CC"/>
                </a:solidFill>
                <a:latin typeface="Times New Roman" panose="02020603050405020304" pitchFamily="18" charset="0"/>
                <a:cs typeface="Times New Roman" panose="02020603050405020304" pitchFamily="18" charset="0"/>
              </a:rPr>
              <a:t>looping</a:t>
            </a:r>
            <a:r>
              <a:rPr lang="en-US" altLang="en-US" dirty="0">
                <a:latin typeface="Times New Roman" panose="02020603050405020304" pitchFamily="18" charset="0"/>
                <a:cs typeface="Times New Roman" panose="02020603050405020304" pitchFamily="18" charset="0"/>
              </a:rPr>
              <a:t> structures. </a:t>
            </a:r>
          </a:p>
          <a:p>
            <a:pPr marL="0" lvl="0" indent="0" algn="just" eaLnBrk="0" fontAlgn="base" hangingPunct="0">
              <a:lnSpc>
                <a:spcPct val="150000"/>
              </a:lnSpc>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b="1" smtClean="0">
                <a:solidFill>
                  <a:srgbClr val="0000CC"/>
                </a:solidFill>
              </a:rPr>
              <a:pPr/>
              <a:t>62</a:t>
            </a:fld>
            <a:endParaRPr lang="en-US" b="1" dirty="0">
              <a:solidFill>
                <a:srgbClr val="0000CC"/>
              </a:solidFill>
            </a:endParaRPr>
          </a:p>
        </p:txBody>
      </p:sp>
    </p:spTree>
    <p:extLst>
      <p:ext uri="{BB962C8B-B14F-4D97-AF65-F5344CB8AC3E}">
        <p14:creationId xmlns:p14="http://schemas.microsoft.com/office/powerpoint/2010/main" val="41749914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8800" cy="381000"/>
          </a:xfrm>
        </p:spPr>
        <p:txBody>
          <a:bodyPr>
            <a:noAutofit/>
          </a:bodyPr>
          <a:lstStyle/>
          <a:p>
            <a:pPr algn="ctr"/>
            <a:r>
              <a:rPr lang="en-US" sz="3200" b="1" dirty="0" smtClean="0">
                <a:solidFill>
                  <a:srgbClr val="FF0000"/>
                </a:solidFill>
                <a:latin typeface="Times New Roman" pitchFamily="18" charset="0"/>
                <a:cs typeface="Times New Roman" pitchFamily="18" charset="0"/>
              </a:rPr>
              <a:t>A. One-Dimensional </a:t>
            </a:r>
            <a:r>
              <a:rPr lang="en-US" sz="3200" b="1" dirty="0">
                <a:solidFill>
                  <a:srgbClr val="FF0000"/>
                </a:solidFill>
                <a:latin typeface="Times New Roman" pitchFamily="18" charset="0"/>
                <a:cs typeface="Times New Roman" pitchFamily="18" charset="0"/>
              </a:rPr>
              <a:t>Arrays</a:t>
            </a:r>
          </a:p>
        </p:txBody>
      </p:sp>
      <p:sp>
        <p:nvSpPr>
          <p:cNvPr id="3" name="Content Placeholder 2"/>
          <p:cNvSpPr>
            <a:spLocks noGrp="1"/>
          </p:cNvSpPr>
          <p:nvPr>
            <p:ph idx="1"/>
          </p:nvPr>
        </p:nvSpPr>
        <p:spPr>
          <a:xfrm>
            <a:off x="0" y="275771"/>
            <a:ext cx="12192000" cy="6582229"/>
          </a:xfrm>
        </p:spPr>
        <p:txBody>
          <a:bodyPr>
            <a:noAutofit/>
          </a:bodyPr>
          <a:lstStyle/>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To </a:t>
            </a:r>
            <a:r>
              <a:rPr lang="en-US" sz="2600" b="1" dirty="0">
                <a:latin typeface="Times New Roman" pitchFamily="18" charset="0"/>
                <a:cs typeface="Times New Roman" pitchFamily="18" charset="0"/>
              </a:rPr>
              <a:t>create </a:t>
            </a:r>
            <a:r>
              <a:rPr lang="en-US" sz="2600" dirty="0">
                <a:latin typeface="Times New Roman" pitchFamily="18" charset="0"/>
                <a:cs typeface="Times New Roman" pitchFamily="18" charset="0"/>
              </a:rPr>
              <a:t>an</a:t>
            </a:r>
            <a:r>
              <a:rPr lang="en-US" sz="2600" b="1" dirty="0">
                <a:latin typeface="Times New Roman" pitchFamily="18" charset="0"/>
                <a:cs typeface="Times New Roman" pitchFamily="18" charset="0"/>
              </a:rPr>
              <a:t> array, </a:t>
            </a:r>
            <a:r>
              <a:rPr lang="en-US" sz="2600" dirty="0">
                <a:latin typeface="Times New Roman" pitchFamily="18" charset="0"/>
                <a:cs typeface="Times New Roman" pitchFamily="18" charset="0"/>
              </a:rPr>
              <a:t>you</a:t>
            </a:r>
            <a:r>
              <a:rPr lang="en-US" sz="2600" b="1" dirty="0">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first</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must</a:t>
            </a:r>
            <a:r>
              <a:rPr lang="en-US" sz="2600" b="1" dirty="0">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create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an</a:t>
            </a:r>
            <a:r>
              <a:rPr lang="en-US" sz="2600" b="1" dirty="0">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array</a:t>
            </a:r>
            <a:r>
              <a:rPr lang="en-US" sz="2600" b="1" dirty="0">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variable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of</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desired</a:t>
            </a:r>
            <a:r>
              <a:rPr lang="en-US" sz="2600" b="1" dirty="0">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type</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Syntax</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to declare </a:t>
            </a:r>
            <a:r>
              <a:rPr lang="en-US" sz="2600" b="1" dirty="0" smtClean="0">
                <a:solidFill>
                  <a:srgbClr val="800000"/>
                </a:solidFill>
                <a:latin typeface="Times New Roman" pitchFamily="18" charset="0"/>
                <a:cs typeface="Times New Roman" pitchFamily="18" charset="0"/>
              </a:rPr>
              <a:t>one-dimensional array</a:t>
            </a: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type </a:t>
            </a:r>
            <a:r>
              <a:rPr lang="en-US" sz="2600" b="1" dirty="0" err="1">
                <a:solidFill>
                  <a:srgbClr val="FF0000"/>
                </a:solidFill>
                <a:latin typeface="Times New Roman" pitchFamily="18" charset="0"/>
                <a:cs typeface="Times New Roman" pitchFamily="18" charset="0"/>
              </a:rPr>
              <a:t>var</a:t>
            </a:r>
            <a:r>
              <a:rPr lang="en-US" sz="2600" b="1" dirty="0">
                <a:solidFill>
                  <a:srgbClr val="FF0000"/>
                </a:solidFill>
                <a:latin typeface="Times New Roman" pitchFamily="18" charset="0"/>
                <a:cs typeface="Times New Roman" pitchFamily="18" charset="0"/>
              </a:rPr>
              <a:t>-name[ ];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Here, </a:t>
            </a:r>
            <a:r>
              <a:rPr lang="en-US" sz="2600" b="1" dirty="0">
                <a:solidFill>
                  <a:srgbClr val="FF0000"/>
                </a:solidFill>
                <a:latin typeface="Times New Roman" pitchFamily="18" charset="0"/>
                <a:cs typeface="Times New Roman" pitchFamily="18" charset="0"/>
              </a:rPr>
              <a:t>type</a:t>
            </a:r>
            <a:r>
              <a:rPr lang="en-US" sz="2600" b="1" dirty="0">
                <a:solidFill>
                  <a:srgbClr val="0000FF"/>
                </a:solidFill>
                <a:latin typeface="Times New Roman" pitchFamily="18" charset="0"/>
                <a:cs typeface="Times New Roman" pitchFamily="18" charset="0"/>
              </a:rPr>
              <a:t> declares </a:t>
            </a:r>
            <a:r>
              <a:rPr lang="en-US" sz="2600" dirty="0">
                <a:latin typeface="Times New Roman" pitchFamily="18" charset="0"/>
                <a:cs typeface="Times New Roman" pitchFamily="18" charset="0"/>
              </a:rPr>
              <a:t>the</a:t>
            </a:r>
            <a:r>
              <a:rPr lang="en-US" sz="2600" b="1" dirty="0">
                <a:solidFill>
                  <a:srgbClr val="0000FF"/>
                </a:solidFill>
                <a:latin typeface="Times New Roman" pitchFamily="18" charset="0"/>
                <a:cs typeface="Times New Roman" pitchFamily="18" charset="0"/>
              </a:rPr>
              <a:t> base type </a:t>
            </a:r>
            <a:r>
              <a:rPr lang="en-US" sz="2600" dirty="0">
                <a:latin typeface="Times New Roman" pitchFamily="18" charset="0"/>
                <a:cs typeface="Times New Roman" pitchFamily="18" charset="0"/>
              </a:rPr>
              <a:t>of</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solidFill>
                  <a:srgbClr val="0000FF"/>
                </a:solidFill>
                <a:latin typeface="Times New Roman" pitchFamily="18" charset="0"/>
                <a:cs typeface="Times New Roman" pitchFamily="18" charset="0"/>
              </a:rPr>
              <a:t> array. </a:t>
            </a:r>
          </a:p>
          <a:p>
            <a:pPr algn="just">
              <a:lnSpc>
                <a:spcPct val="150000"/>
              </a:lnSpc>
              <a:spcBef>
                <a:spcPts val="0"/>
              </a:spcBef>
              <a:buFont typeface="Wingdings" panose="05000000000000000000" pitchFamily="2" charset="2"/>
              <a:buChar char="ü"/>
            </a:pPr>
            <a:r>
              <a:rPr lang="en-US" sz="2600" dirty="0">
                <a:latin typeface="Times New Roman" pitchFamily="18" charset="0"/>
                <a:cs typeface="Times New Roman" pitchFamily="18" charset="0"/>
              </a:rPr>
              <a:t>The </a:t>
            </a:r>
            <a:r>
              <a:rPr lang="en-US" sz="2600" b="1" dirty="0">
                <a:solidFill>
                  <a:srgbClr val="D60093"/>
                </a:solidFill>
                <a:latin typeface="Times New Roman" pitchFamily="18" charset="0"/>
                <a:cs typeface="Times New Roman" pitchFamily="18" charset="0"/>
              </a:rPr>
              <a:t>base type </a:t>
            </a:r>
            <a:r>
              <a:rPr lang="en-US" sz="2600" dirty="0">
                <a:latin typeface="Times New Roman" pitchFamily="18" charset="0"/>
                <a:cs typeface="Times New Roman" pitchFamily="18" charset="0"/>
              </a:rPr>
              <a:t>determines the </a:t>
            </a:r>
            <a:r>
              <a:rPr lang="en-US" sz="2600" b="1" dirty="0">
                <a:solidFill>
                  <a:srgbClr val="6600CC"/>
                </a:solidFill>
                <a:latin typeface="Times New Roman" pitchFamily="18" charset="0"/>
                <a:cs typeface="Times New Roman" pitchFamily="18" charset="0"/>
              </a:rPr>
              <a:t>data</a:t>
            </a:r>
            <a:r>
              <a:rPr lang="en-US" sz="2600" b="1" dirty="0">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type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of </a:t>
            </a:r>
            <a:r>
              <a:rPr lang="en-US" sz="2600" b="1" dirty="0">
                <a:solidFill>
                  <a:srgbClr val="6600CC"/>
                </a:solidFill>
                <a:latin typeface="Times New Roman" pitchFamily="18" charset="0"/>
                <a:cs typeface="Times New Roman" pitchFamily="18" charset="0"/>
              </a:rPr>
              <a:t>each</a:t>
            </a:r>
            <a:r>
              <a:rPr lang="en-US" sz="2600" b="1" dirty="0">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element</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that</a:t>
            </a:r>
            <a:r>
              <a:rPr lang="en-US" sz="2600" b="1" dirty="0">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comprises</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array</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pPr>
            <a:r>
              <a:rPr lang="en-US" sz="2600" dirty="0">
                <a:latin typeface="Times New Roman" pitchFamily="18" charset="0"/>
                <a:cs typeface="Times New Roman" pitchFamily="18" charset="0"/>
              </a:rPr>
              <a:t>Thus, the </a:t>
            </a:r>
            <a:r>
              <a:rPr lang="en-US" sz="2600" b="1" dirty="0">
                <a:solidFill>
                  <a:srgbClr val="D60093"/>
                </a:solidFill>
                <a:latin typeface="Times New Roman" pitchFamily="18" charset="0"/>
                <a:cs typeface="Times New Roman" pitchFamily="18" charset="0"/>
              </a:rPr>
              <a:t>base type</a:t>
            </a:r>
            <a:r>
              <a:rPr lang="en-US" sz="2600" dirty="0">
                <a:latin typeface="Times New Roman" pitchFamily="18" charset="0"/>
                <a:cs typeface="Times New Roman" pitchFamily="18" charset="0"/>
              </a:rPr>
              <a:t> for the </a:t>
            </a:r>
            <a:r>
              <a:rPr lang="en-US" sz="2600" b="1" dirty="0">
                <a:latin typeface="Times New Roman" pitchFamily="18" charset="0"/>
                <a:cs typeface="Times New Roman" pitchFamily="18" charset="0"/>
              </a:rPr>
              <a:t>array</a:t>
            </a:r>
            <a:r>
              <a:rPr lang="en-US" sz="2600" dirty="0">
                <a:latin typeface="Times New Roman" pitchFamily="18" charset="0"/>
                <a:cs typeface="Times New Roman" pitchFamily="18" charset="0"/>
              </a:rPr>
              <a:t> determines </a:t>
            </a:r>
            <a:r>
              <a:rPr lang="en-US" sz="2600" b="1" dirty="0">
                <a:solidFill>
                  <a:srgbClr val="0000FF"/>
                </a:solidFill>
                <a:latin typeface="Times New Roman" pitchFamily="18" charset="0"/>
                <a:cs typeface="Times New Roman" pitchFamily="18" charset="0"/>
              </a:rPr>
              <a:t>what type </a:t>
            </a:r>
            <a:r>
              <a:rPr lang="en-US" sz="2600" dirty="0">
                <a:latin typeface="Times New Roman" pitchFamily="18" charset="0"/>
                <a:cs typeface="Times New Roman" pitchFamily="18" charset="0"/>
              </a:rPr>
              <a:t>of</a:t>
            </a:r>
            <a:r>
              <a:rPr lang="en-US" sz="2600" b="1" dirty="0">
                <a:solidFill>
                  <a:srgbClr val="0000FF"/>
                </a:solidFill>
                <a:latin typeface="Times New Roman" pitchFamily="18" charset="0"/>
                <a:cs typeface="Times New Roman" pitchFamily="18" charset="0"/>
              </a:rPr>
              <a:t> data </a:t>
            </a:r>
            <a:r>
              <a:rPr lang="en-US" sz="2600" dirty="0">
                <a:latin typeface="Times New Roman" pitchFamily="18" charset="0"/>
                <a:cs typeface="Times New Roman" pitchFamily="18" charset="0"/>
              </a:rPr>
              <a:t>the</a:t>
            </a:r>
            <a:r>
              <a:rPr lang="en-US" sz="2600" b="1" dirty="0">
                <a:solidFill>
                  <a:srgbClr val="0000FF"/>
                </a:solidFill>
                <a:latin typeface="Times New Roman" pitchFamily="18" charset="0"/>
                <a:cs typeface="Times New Roman" pitchFamily="18" charset="0"/>
              </a:rPr>
              <a:t> array </a:t>
            </a:r>
            <a:r>
              <a:rPr lang="en-US" sz="2600" dirty="0">
                <a:latin typeface="Times New Roman" pitchFamily="18" charset="0"/>
                <a:cs typeface="Times New Roman" pitchFamily="18" charset="0"/>
              </a:rPr>
              <a:t>will</a:t>
            </a:r>
            <a:r>
              <a:rPr lang="en-US" sz="2600" b="1" dirty="0">
                <a:solidFill>
                  <a:srgbClr val="0000FF"/>
                </a:solidFill>
                <a:latin typeface="Times New Roman" pitchFamily="18" charset="0"/>
                <a:cs typeface="Times New Roman" pitchFamily="18" charset="0"/>
              </a:rPr>
              <a:t> hold</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For example, the following declares an array named </a:t>
            </a:r>
            <a:r>
              <a:rPr lang="en-US" sz="2600" b="1" dirty="0" err="1">
                <a:solidFill>
                  <a:srgbClr val="FF0000"/>
                </a:solidFill>
                <a:latin typeface="Times New Roman" pitchFamily="18" charset="0"/>
                <a:cs typeface="Times New Roman" pitchFamily="18" charset="0"/>
              </a:rPr>
              <a:t>month_days</a:t>
            </a:r>
            <a:r>
              <a:rPr lang="en-US" sz="2600" dirty="0">
                <a:latin typeface="Times New Roman" pitchFamily="18" charset="0"/>
                <a:cs typeface="Times New Roman" pitchFamily="18" charset="0"/>
              </a:rPr>
              <a:t> with the type "</a:t>
            </a:r>
            <a:r>
              <a:rPr lang="en-US" sz="2600" b="1" dirty="0">
                <a:solidFill>
                  <a:srgbClr val="0000CC"/>
                </a:solidFill>
                <a:latin typeface="Times New Roman" pitchFamily="18" charset="0"/>
                <a:cs typeface="Times New Roman" pitchFamily="18" charset="0"/>
              </a:rPr>
              <a:t>array</a:t>
            </a:r>
            <a:r>
              <a:rPr lang="en-US" sz="2600" dirty="0">
                <a:latin typeface="Times New Roman" pitchFamily="18" charset="0"/>
                <a:cs typeface="Times New Roman" pitchFamily="18" charset="0"/>
              </a:rPr>
              <a:t> of </a:t>
            </a:r>
            <a:r>
              <a:rPr lang="en-US" sz="2600" b="1" dirty="0" err="1">
                <a:solidFill>
                  <a:srgbClr val="FF0000"/>
                </a:solidFill>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b="1" dirty="0" err="1" smtClean="0">
                <a:solidFill>
                  <a:srgbClr val="6600CC"/>
                </a:solidFill>
                <a:latin typeface="Times New Roman" pitchFamily="18" charset="0"/>
                <a:cs typeface="Times New Roman" pitchFamily="18" charset="0"/>
              </a:rPr>
              <a:t>int</a:t>
            </a:r>
            <a:r>
              <a:rPr lang="en-US" sz="2600" b="1" dirty="0" smtClean="0">
                <a:solidFill>
                  <a:srgbClr val="6600CC"/>
                </a:solidFill>
                <a:latin typeface="Times New Roman" pitchFamily="18" charset="0"/>
                <a:cs typeface="Times New Roman" pitchFamily="18" charset="0"/>
              </a:rPr>
              <a:t> </a:t>
            </a:r>
            <a:r>
              <a:rPr lang="en-US" sz="2600" b="1" dirty="0" err="1">
                <a:solidFill>
                  <a:srgbClr val="6600CC"/>
                </a:solidFill>
                <a:latin typeface="Times New Roman" pitchFamily="18" charset="0"/>
                <a:cs typeface="Times New Roman" pitchFamily="18" charset="0"/>
              </a:rPr>
              <a:t>month_days</a:t>
            </a:r>
            <a:r>
              <a:rPr lang="en-US" sz="2600" b="1" dirty="0">
                <a:solidFill>
                  <a:srgbClr val="6600CC"/>
                </a:solidFill>
                <a:latin typeface="Times New Roman" pitchFamily="18" charset="0"/>
                <a:cs typeface="Times New Roman" pitchFamily="18" charset="0"/>
              </a:rPr>
              <a:t>[ ];    </a:t>
            </a:r>
            <a:r>
              <a:rPr lang="en-US" sz="2600" b="1" dirty="0">
                <a:latin typeface="Times New Roman" pitchFamily="18" charset="0"/>
                <a:cs typeface="Times New Roman" pitchFamily="18" charset="0"/>
              </a:rPr>
              <a:t> </a:t>
            </a:r>
            <a:endParaRPr lang="en-US" sz="2600" b="1" dirty="0" smtClean="0">
              <a:latin typeface="Times New Roman" pitchFamily="18" charset="0"/>
              <a:cs typeface="Times New Roman" pitchFamily="18" charset="0"/>
            </a:endParaRPr>
          </a:p>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Although this declaration establishes the fact that </a:t>
            </a:r>
            <a:r>
              <a:rPr lang="en-US" sz="2600" b="1" dirty="0" err="1">
                <a:solidFill>
                  <a:srgbClr val="FF0000"/>
                </a:solidFill>
                <a:latin typeface="Times New Roman" pitchFamily="18" charset="0"/>
                <a:cs typeface="Times New Roman" pitchFamily="18" charset="0"/>
              </a:rPr>
              <a:t>month_days</a:t>
            </a:r>
            <a:r>
              <a:rPr lang="en-US" sz="2600" b="1" dirty="0">
                <a:solidFill>
                  <a:srgbClr val="FF0000"/>
                </a:solidFill>
                <a:latin typeface="Times New Roman" pitchFamily="18" charset="0"/>
                <a:cs typeface="Times New Roman" pitchFamily="18" charset="0"/>
              </a:rPr>
              <a:t> </a:t>
            </a:r>
            <a:r>
              <a:rPr lang="en-US" sz="2600" dirty="0">
                <a:latin typeface="Times New Roman" pitchFamily="18" charset="0"/>
                <a:cs typeface="Times New Roman" pitchFamily="18" charset="0"/>
              </a:rPr>
              <a:t>is an </a:t>
            </a:r>
            <a:r>
              <a:rPr lang="en-US" sz="2600" b="1" dirty="0">
                <a:latin typeface="Times New Roman" pitchFamily="18" charset="0"/>
                <a:cs typeface="Times New Roman" pitchFamily="18" charset="0"/>
              </a:rPr>
              <a:t>array variable</a:t>
            </a:r>
            <a:r>
              <a:rPr lang="en-US" sz="2600"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no array actually exists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In fact, the value of </a:t>
            </a:r>
            <a:r>
              <a:rPr lang="en-US" sz="2600" b="1" dirty="0" err="1">
                <a:solidFill>
                  <a:srgbClr val="0000FF"/>
                </a:solidFill>
                <a:latin typeface="Times New Roman" pitchFamily="18" charset="0"/>
                <a:cs typeface="Times New Roman" pitchFamily="18" charset="0"/>
              </a:rPr>
              <a:t>month_days</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is</a:t>
            </a:r>
            <a:r>
              <a:rPr lang="en-US" sz="2600" b="1" dirty="0">
                <a:solidFill>
                  <a:srgbClr val="0000FF"/>
                </a:solidFill>
                <a:latin typeface="Times New Roman" pitchFamily="18" charset="0"/>
                <a:cs typeface="Times New Roman" pitchFamily="18" charset="0"/>
              </a:rPr>
              <a:t> set to null</a:t>
            </a:r>
            <a:r>
              <a:rPr lang="en-US" sz="2600" dirty="0">
                <a:latin typeface="Times New Roman" pitchFamily="18" charset="0"/>
                <a:cs typeface="Times New Roman" pitchFamily="18" charset="0"/>
              </a:rPr>
              <a:t>, which </a:t>
            </a:r>
            <a:r>
              <a:rPr lang="en-US" sz="2600" b="1" dirty="0">
                <a:latin typeface="Times New Roman" pitchFamily="18" charset="0"/>
                <a:cs typeface="Times New Roman" pitchFamily="18" charset="0"/>
              </a:rPr>
              <a:t>represents </a:t>
            </a:r>
            <a:r>
              <a:rPr lang="en-US" sz="2600" dirty="0">
                <a:latin typeface="Times New Roman" pitchFamily="18" charset="0"/>
                <a:cs typeface="Times New Roman" pitchFamily="18" charset="0"/>
              </a:rPr>
              <a:t>an</a:t>
            </a:r>
            <a:r>
              <a:rPr lang="en-US" sz="2600" b="1" dirty="0">
                <a:latin typeface="Times New Roman" pitchFamily="18" charset="0"/>
                <a:cs typeface="Times New Roman" pitchFamily="18" charset="0"/>
              </a:rPr>
              <a:t> array </a:t>
            </a:r>
            <a:r>
              <a:rPr lang="en-US" sz="2600" dirty="0">
                <a:latin typeface="Times New Roman" pitchFamily="18" charset="0"/>
                <a:cs typeface="Times New Roman" pitchFamily="18" charset="0"/>
              </a:rPr>
              <a:t>with</a:t>
            </a:r>
            <a:r>
              <a:rPr lang="en-US" sz="2600" b="1" dirty="0">
                <a:latin typeface="Times New Roman" pitchFamily="18" charset="0"/>
                <a:cs typeface="Times New Roman" pitchFamily="18" charset="0"/>
              </a:rPr>
              <a:t> no value</a:t>
            </a:r>
            <a:r>
              <a:rPr lang="en-US" sz="2600" dirty="0">
                <a:latin typeface="Times New Roman" pitchFamily="18" charset="0"/>
                <a:cs typeface="Times New Roman" pitchFamily="18" charset="0"/>
              </a:rPr>
              <a:t>.</a:t>
            </a:r>
          </a:p>
          <a:p>
            <a:pPr algn="just">
              <a:lnSpc>
                <a:spcPct val="150000"/>
              </a:lnSpc>
              <a:spcBef>
                <a:spcPts val="0"/>
              </a:spcBef>
              <a:buNone/>
            </a:pPr>
            <a:endParaRPr lang="en-US" sz="2600" b="1" dirty="0">
              <a:latin typeface="Times New Roman" pitchFamily="18" charset="0"/>
              <a:cs typeface="Times New Roman" pitchFamily="18" charset="0"/>
            </a:endParaRPr>
          </a:p>
          <a:p>
            <a:pPr marL="0" indent="0" algn="just">
              <a:lnSpc>
                <a:spcPct val="150000"/>
              </a:lnSpc>
              <a:spcBef>
                <a:spcPts val="0"/>
              </a:spcBef>
              <a:buNone/>
            </a:pP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63</a:t>
            </a:fld>
            <a:endParaRPr lang="en-US"/>
          </a:p>
        </p:txBody>
      </p:sp>
    </p:spTree>
    <p:extLst>
      <p:ext uri="{BB962C8B-B14F-4D97-AF65-F5344CB8AC3E}">
        <p14:creationId xmlns:p14="http://schemas.microsoft.com/office/powerpoint/2010/main" val="17508848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8800" cy="381000"/>
          </a:xfrm>
        </p:spPr>
        <p:txBody>
          <a:bodyPr>
            <a:noAutofit/>
          </a:bodyPr>
          <a:lstStyle/>
          <a:p>
            <a:pPr algn="ctr"/>
            <a:r>
              <a:rPr lang="en-US" sz="3200" b="1" dirty="0" smtClean="0">
                <a:solidFill>
                  <a:srgbClr val="FF0000"/>
                </a:solidFill>
                <a:latin typeface="Times New Roman" pitchFamily="18" charset="0"/>
                <a:cs typeface="Times New Roman" pitchFamily="18" charset="0"/>
              </a:rPr>
              <a:t>A. One-Dimensional Arrays continued</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16114" y="261257"/>
            <a:ext cx="12075886" cy="6596743"/>
          </a:xfrm>
        </p:spPr>
        <p:txBody>
          <a:bodyPr>
            <a:noAutofit/>
          </a:bodyPr>
          <a:lstStyle/>
          <a:p>
            <a:pPr algn="just">
              <a:lnSpc>
                <a:spcPct val="150000"/>
              </a:lnSpc>
              <a:spcBef>
                <a:spcPts val="0"/>
              </a:spcBef>
              <a:buFont typeface="Wingdings" pitchFamily="2" charset="2"/>
              <a:buChar char="Ø"/>
            </a:pPr>
            <a:r>
              <a:rPr lang="en-US" sz="2400" dirty="0" smtClean="0">
                <a:latin typeface="Times New Roman" pitchFamily="18" charset="0"/>
                <a:cs typeface="Times New Roman" pitchFamily="18" charset="0"/>
              </a:rPr>
              <a:t>To </a:t>
            </a:r>
            <a:r>
              <a:rPr lang="en-US" sz="2400" b="1" dirty="0">
                <a:latin typeface="Times New Roman" pitchFamily="18" charset="0"/>
                <a:cs typeface="Times New Roman" pitchFamily="18" charset="0"/>
              </a:rPr>
              <a:t>link </a:t>
            </a:r>
            <a:r>
              <a:rPr lang="en-US" sz="2400" b="1" dirty="0" err="1">
                <a:latin typeface="Times New Roman" pitchFamily="18" charset="0"/>
                <a:cs typeface="Times New Roman" pitchFamily="18" charset="0"/>
              </a:rPr>
              <a:t>month_days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with an actual, </a:t>
            </a:r>
            <a:r>
              <a:rPr lang="en-US" sz="2400" b="1" dirty="0">
                <a:solidFill>
                  <a:srgbClr val="0000FF"/>
                </a:solidFill>
                <a:latin typeface="Times New Roman" pitchFamily="18" charset="0"/>
                <a:cs typeface="Times New Roman" pitchFamily="18" charset="0"/>
              </a:rPr>
              <a:t>physical array </a:t>
            </a:r>
            <a:r>
              <a:rPr lang="en-US" sz="2400" dirty="0">
                <a:latin typeface="Times New Roman" pitchFamily="18" charset="0"/>
                <a:cs typeface="Times New Roman" pitchFamily="18" charset="0"/>
              </a:rPr>
              <a:t>of</a:t>
            </a:r>
            <a:r>
              <a:rPr lang="en-US" sz="2400" b="1" dirty="0">
                <a:solidFill>
                  <a:srgbClr val="0000FF"/>
                </a:solidFill>
                <a:latin typeface="Times New Roman" pitchFamily="18" charset="0"/>
                <a:cs typeface="Times New Roman" pitchFamily="18" charset="0"/>
              </a:rPr>
              <a:t> integers</a:t>
            </a:r>
            <a:r>
              <a:rPr lang="en-US" sz="2400" dirty="0">
                <a:latin typeface="Times New Roman" pitchFamily="18" charset="0"/>
                <a:cs typeface="Times New Roman" pitchFamily="18" charset="0"/>
              </a:rPr>
              <a:t>, you must allocate one using </a:t>
            </a:r>
            <a:r>
              <a:rPr lang="en-US" sz="2400" b="1" dirty="0">
                <a:solidFill>
                  <a:srgbClr val="FF0000"/>
                </a:solidFill>
                <a:latin typeface="Times New Roman" pitchFamily="18" charset="0"/>
                <a:cs typeface="Times New Roman" pitchFamily="18" charset="0"/>
              </a:rPr>
              <a:t>new</a:t>
            </a:r>
            <a:r>
              <a:rPr lang="en-US" sz="2400" b="1" dirty="0">
                <a:solidFill>
                  <a:srgbClr val="D60093"/>
                </a:solidFill>
                <a:latin typeface="Times New Roman" pitchFamily="18" charset="0"/>
                <a:cs typeface="Times New Roman" pitchFamily="18" charset="0"/>
              </a:rPr>
              <a:t> </a:t>
            </a:r>
            <a:r>
              <a:rPr lang="en-US" sz="2400" dirty="0">
                <a:latin typeface="Times New Roman" pitchFamily="18" charset="0"/>
                <a:cs typeface="Times New Roman" pitchFamily="18" charset="0"/>
              </a:rPr>
              <a:t>and</a:t>
            </a:r>
            <a:r>
              <a:rPr lang="en-US" sz="2400" b="1" dirty="0">
                <a:solidFill>
                  <a:srgbClr val="D60093"/>
                </a:solidFill>
                <a:latin typeface="Times New Roman" pitchFamily="18" charset="0"/>
                <a:cs typeface="Times New Roman" pitchFamily="18" charset="0"/>
              </a:rPr>
              <a:t> assign </a:t>
            </a:r>
            <a:r>
              <a:rPr lang="en-US" sz="2400" dirty="0">
                <a:latin typeface="Times New Roman" pitchFamily="18" charset="0"/>
                <a:cs typeface="Times New Roman" pitchFamily="18" charset="0"/>
              </a:rPr>
              <a:t>it to</a:t>
            </a:r>
            <a:r>
              <a:rPr lang="en-US" sz="2400" b="1" dirty="0">
                <a:solidFill>
                  <a:srgbClr val="D60093"/>
                </a:solidFill>
                <a:latin typeface="Times New Roman" pitchFamily="18" charset="0"/>
                <a:cs typeface="Times New Roman" pitchFamily="18" charset="0"/>
              </a:rPr>
              <a:t> </a:t>
            </a:r>
            <a:r>
              <a:rPr lang="en-US" sz="2400" b="1" dirty="0" err="1">
                <a:solidFill>
                  <a:srgbClr val="D60093"/>
                </a:solidFill>
                <a:latin typeface="Times New Roman" pitchFamily="18" charset="0"/>
                <a:cs typeface="Times New Roman" pitchFamily="18" charset="0"/>
              </a:rPr>
              <a:t>month_days</a:t>
            </a:r>
            <a:r>
              <a:rPr lang="en-US" sz="2400" b="1" dirty="0">
                <a:solidFill>
                  <a:srgbClr val="D60093"/>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b="1" dirty="0">
                <a:solidFill>
                  <a:srgbClr val="0000FF"/>
                </a:solidFill>
                <a:latin typeface="Times New Roman" pitchFamily="18" charset="0"/>
                <a:cs typeface="Times New Roman" pitchFamily="18" charset="0"/>
              </a:rPr>
              <a:t>new </a:t>
            </a:r>
            <a:r>
              <a:rPr lang="en-US" sz="2400" dirty="0">
                <a:latin typeface="Times New Roman" pitchFamily="18" charset="0"/>
                <a:cs typeface="Times New Roman" pitchFamily="18" charset="0"/>
              </a:rPr>
              <a:t>is a</a:t>
            </a:r>
            <a:r>
              <a:rPr lang="en-US" sz="2400" b="1" dirty="0">
                <a:solidFill>
                  <a:srgbClr val="0000FF"/>
                </a:solidFill>
                <a:latin typeface="Times New Roman" pitchFamily="18" charset="0"/>
                <a:cs typeface="Times New Roman" pitchFamily="18" charset="0"/>
              </a:rPr>
              <a:t> special operator </a:t>
            </a:r>
            <a:r>
              <a:rPr lang="en-US" sz="2400" dirty="0">
                <a:latin typeface="Times New Roman" pitchFamily="18" charset="0"/>
                <a:cs typeface="Times New Roman" pitchFamily="18" charset="0"/>
              </a:rPr>
              <a:t>that</a:t>
            </a:r>
            <a:r>
              <a:rPr lang="en-US" sz="2400" b="1" dirty="0">
                <a:solidFill>
                  <a:srgbClr val="0000FF"/>
                </a:solidFill>
                <a:latin typeface="Times New Roman" pitchFamily="18" charset="0"/>
                <a:cs typeface="Times New Roman" pitchFamily="18" charset="0"/>
              </a:rPr>
              <a:t> allocates memory</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array-</a:t>
            </a:r>
            <a:r>
              <a:rPr lang="en-US" sz="2400" b="1" dirty="0" err="1">
                <a:solidFill>
                  <a:srgbClr val="FF0000"/>
                </a:solidFill>
                <a:latin typeface="Times New Roman" pitchFamily="18" charset="0"/>
                <a:cs typeface="Times New Roman" pitchFamily="18" charset="0"/>
              </a:rPr>
              <a:t>var</a:t>
            </a:r>
            <a:r>
              <a:rPr lang="en-US" sz="2400" b="1" dirty="0">
                <a:solidFill>
                  <a:srgbClr val="FF0000"/>
                </a:solidFill>
                <a:latin typeface="Times New Roman" pitchFamily="18" charset="0"/>
                <a:cs typeface="Times New Roman" pitchFamily="18" charset="0"/>
              </a:rPr>
              <a:t> = new type[size];</a:t>
            </a:r>
          </a:p>
          <a:p>
            <a:pPr algn="just">
              <a:lnSpc>
                <a:spcPct val="150000"/>
              </a:lnSpc>
              <a:spcBef>
                <a:spcPts val="0"/>
              </a:spcBef>
              <a:buFont typeface="Wingdings" pitchFamily="2" charset="2"/>
              <a:buChar char="§"/>
            </a:pPr>
            <a:r>
              <a:rPr lang="en-US" sz="2400" b="1" dirty="0" smtClean="0">
                <a:solidFill>
                  <a:srgbClr val="0000FF"/>
                </a:solidFill>
                <a:latin typeface="Times New Roman" pitchFamily="18" charset="0"/>
                <a:cs typeface="Times New Roman" pitchFamily="18" charset="0"/>
              </a:rPr>
              <a:t>type </a:t>
            </a:r>
            <a:r>
              <a:rPr lang="en-US" sz="2400" b="1" dirty="0">
                <a:solidFill>
                  <a:srgbClr val="0000FF"/>
                </a:solidFill>
                <a:latin typeface="Times New Roman" pitchFamily="18" charset="0"/>
                <a:cs typeface="Times New Roman" pitchFamily="18" charset="0"/>
              </a:rPr>
              <a:t>specifies </a:t>
            </a:r>
            <a:r>
              <a:rPr lang="en-US" sz="2400" dirty="0">
                <a:latin typeface="Times New Roman" pitchFamily="18" charset="0"/>
                <a:cs typeface="Times New Roman" pitchFamily="18" charset="0"/>
              </a:rPr>
              <a:t>the</a:t>
            </a:r>
            <a:r>
              <a:rPr lang="en-US" sz="2400" b="1" dirty="0">
                <a:solidFill>
                  <a:srgbClr val="0000FF"/>
                </a:solidFill>
                <a:latin typeface="Times New Roman" pitchFamily="18" charset="0"/>
                <a:cs typeface="Times New Roman" pitchFamily="18" charset="0"/>
              </a:rPr>
              <a:t> type</a:t>
            </a:r>
            <a:r>
              <a:rPr lang="en-US" sz="2400" dirty="0">
                <a:latin typeface="Times New Roman" pitchFamily="18" charset="0"/>
                <a:cs typeface="Times New Roman" pitchFamily="18" charset="0"/>
              </a:rPr>
              <a:t> of</a:t>
            </a:r>
            <a:r>
              <a:rPr lang="en-US" sz="2400" b="1" dirty="0">
                <a:solidFill>
                  <a:srgbClr val="0000FF"/>
                </a:solidFill>
                <a:latin typeface="Times New Roman" pitchFamily="18" charset="0"/>
                <a:cs typeface="Times New Roman" pitchFamily="18" charset="0"/>
              </a:rPr>
              <a:t> data </a:t>
            </a:r>
            <a:r>
              <a:rPr lang="en-US" sz="2400" dirty="0">
                <a:latin typeface="Times New Roman" pitchFamily="18" charset="0"/>
                <a:cs typeface="Times New Roman" pitchFamily="18" charset="0"/>
              </a:rPr>
              <a:t>being</a:t>
            </a:r>
            <a:r>
              <a:rPr lang="en-US" sz="2400" b="1" dirty="0">
                <a:solidFill>
                  <a:srgbClr val="0000FF"/>
                </a:solidFill>
                <a:latin typeface="Times New Roman" pitchFamily="18" charset="0"/>
                <a:cs typeface="Times New Roman" pitchFamily="18" charset="0"/>
              </a:rPr>
              <a:t> allocated</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400" b="1" dirty="0" smtClean="0">
                <a:solidFill>
                  <a:srgbClr val="D60093"/>
                </a:solidFill>
                <a:latin typeface="Times New Roman" pitchFamily="18" charset="0"/>
                <a:cs typeface="Times New Roman" pitchFamily="18" charset="0"/>
              </a:rPr>
              <a:t>size</a:t>
            </a:r>
            <a:r>
              <a:rPr lang="en-US" sz="2400" dirty="0" smtClean="0">
                <a:solidFill>
                  <a:srgbClr val="D60093"/>
                </a:solidFill>
                <a:latin typeface="Times New Roman" pitchFamily="18" charset="0"/>
                <a:cs typeface="Times New Roman" pitchFamily="18" charset="0"/>
              </a:rPr>
              <a:t> </a:t>
            </a:r>
            <a:r>
              <a:rPr lang="en-US" sz="2400" dirty="0">
                <a:latin typeface="Times New Roman" pitchFamily="18" charset="0"/>
                <a:cs typeface="Times New Roman" pitchFamily="18" charset="0"/>
              </a:rPr>
              <a:t>specifies the </a:t>
            </a:r>
            <a:r>
              <a:rPr lang="en-US" sz="2400" b="1" dirty="0">
                <a:latin typeface="Times New Roman" pitchFamily="18" charset="0"/>
                <a:cs typeface="Times New Roman" pitchFamily="18" charset="0"/>
              </a:rPr>
              <a:t>number </a:t>
            </a:r>
            <a:r>
              <a:rPr lang="en-US" sz="2400" dirty="0">
                <a:latin typeface="Times New Roman" pitchFamily="18" charset="0"/>
                <a:cs typeface="Times New Roman" pitchFamily="18" charset="0"/>
              </a:rPr>
              <a:t>of</a:t>
            </a:r>
            <a:r>
              <a:rPr lang="en-US" sz="2400" b="1" dirty="0">
                <a:latin typeface="Times New Roman" pitchFamily="18" charset="0"/>
                <a:cs typeface="Times New Roman" pitchFamily="18" charset="0"/>
              </a:rPr>
              <a:t>  elements </a:t>
            </a:r>
            <a:r>
              <a:rPr lang="en-US" sz="2400" dirty="0">
                <a:latin typeface="Times New Roman" pitchFamily="18" charset="0"/>
                <a:cs typeface="Times New Roman" pitchFamily="18" charset="0"/>
              </a:rPr>
              <a:t>in the</a:t>
            </a:r>
            <a:r>
              <a:rPr lang="en-US" sz="2400" b="1" dirty="0">
                <a:latin typeface="Times New Roman" pitchFamily="18" charset="0"/>
                <a:cs typeface="Times New Roman" pitchFamily="18" charset="0"/>
              </a:rPr>
              <a:t> array</a:t>
            </a:r>
            <a:r>
              <a:rPr lang="en-US" sz="2400" dirty="0">
                <a:latin typeface="Times New Roman" pitchFamily="18" charset="0"/>
                <a:cs typeface="Times New Roman" pitchFamily="18" charset="0"/>
              </a:rPr>
              <a:t>, and </a:t>
            </a:r>
            <a:endParaRPr lang="en-US" sz="24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400" b="1" dirty="0" smtClean="0">
                <a:solidFill>
                  <a:srgbClr val="0000FF"/>
                </a:solidFill>
                <a:latin typeface="Times New Roman" pitchFamily="18" charset="0"/>
                <a:cs typeface="Times New Roman" pitchFamily="18" charset="0"/>
              </a:rPr>
              <a:t>array-</a:t>
            </a:r>
            <a:r>
              <a:rPr lang="en-US" sz="2400" b="1" dirty="0" err="1" smtClean="0">
                <a:solidFill>
                  <a:srgbClr val="0000FF"/>
                </a:solidFill>
                <a:latin typeface="Times New Roman" pitchFamily="18" charset="0"/>
                <a:cs typeface="Times New Roman" pitchFamily="18" charset="0"/>
              </a:rPr>
              <a:t>var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the </a:t>
            </a:r>
            <a:r>
              <a:rPr lang="en-US" sz="2400" b="1" dirty="0">
                <a:solidFill>
                  <a:srgbClr val="FF0000"/>
                </a:solidFill>
                <a:latin typeface="Times New Roman" pitchFamily="18" charset="0"/>
                <a:cs typeface="Times New Roman" pitchFamily="18" charset="0"/>
              </a:rPr>
              <a:t>array variable </a:t>
            </a:r>
            <a:r>
              <a:rPr lang="en-US" sz="2400" dirty="0">
                <a:latin typeface="Times New Roman" pitchFamily="18" charset="0"/>
                <a:cs typeface="Times New Roman" pitchFamily="18" charset="0"/>
              </a:rPr>
              <a:t>that is linked to the array</a:t>
            </a:r>
            <a:r>
              <a:rPr lang="en-US" sz="2400" b="1" dirty="0">
                <a:solidFill>
                  <a:srgbClr val="FF3300"/>
                </a:solidFill>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pPr>
            <a:r>
              <a:rPr lang="en-US" sz="2400" dirty="0">
                <a:latin typeface="Times New Roman" pitchFamily="18" charset="0"/>
                <a:cs typeface="Times New Roman" pitchFamily="18" charset="0"/>
              </a:rPr>
              <a:t>That is, to use </a:t>
            </a:r>
            <a:r>
              <a:rPr lang="en-US" sz="2400" b="1" dirty="0">
                <a:latin typeface="Times New Roman" pitchFamily="18" charset="0"/>
                <a:cs typeface="Times New Roman" pitchFamily="18" charset="0"/>
              </a:rPr>
              <a:t>new </a:t>
            </a:r>
            <a:r>
              <a:rPr lang="en-US" sz="2400" dirty="0">
                <a:latin typeface="Times New Roman" pitchFamily="18" charset="0"/>
                <a:cs typeface="Times New Roman" pitchFamily="18" charset="0"/>
              </a:rPr>
              <a:t>to</a:t>
            </a:r>
            <a:r>
              <a:rPr lang="en-US" sz="2400" b="1" dirty="0">
                <a:latin typeface="Times New Roman" pitchFamily="18" charset="0"/>
                <a:cs typeface="Times New Roman" pitchFamily="18" charset="0"/>
              </a:rPr>
              <a:t> allocate </a:t>
            </a:r>
            <a:r>
              <a:rPr lang="en-US" sz="2400" dirty="0">
                <a:latin typeface="Times New Roman" pitchFamily="18" charset="0"/>
                <a:cs typeface="Times New Roman" pitchFamily="18" charset="0"/>
              </a:rPr>
              <a:t>an</a:t>
            </a:r>
            <a:r>
              <a:rPr lang="en-US" sz="2400" b="1" dirty="0">
                <a:latin typeface="Times New Roman" pitchFamily="18" charset="0"/>
                <a:cs typeface="Times New Roman" pitchFamily="18" charset="0"/>
              </a:rPr>
              <a:t> array</a:t>
            </a:r>
            <a:r>
              <a:rPr lang="en-US" sz="2400" dirty="0">
                <a:latin typeface="Times New Roman" pitchFamily="18" charset="0"/>
                <a:cs typeface="Times New Roman" pitchFamily="18" charset="0"/>
              </a:rPr>
              <a:t>, you must specify the </a:t>
            </a:r>
            <a:r>
              <a:rPr lang="en-US" sz="2400" b="1" dirty="0">
                <a:solidFill>
                  <a:srgbClr val="0000FF"/>
                </a:solidFill>
                <a:latin typeface="Times New Roman" pitchFamily="18" charset="0"/>
                <a:cs typeface="Times New Roman" pitchFamily="18" charset="0"/>
              </a:rPr>
              <a:t>type </a:t>
            </a:r>
            <a:r>
              <a:rPr lang="en-US" sz="2400" dirty="0">
                <a:latin typeface="Times New Roman" pitchFamily="18" charset="0"/>
                <a:cs typeface="Times New Roman" pitchFamily="18" charset="0"/>
              </a:rPr>
              <a:t>and</a:t>
            </a:r>
            <a:r>
              <a:rPr lang="en-US" sz="2400" b="1" dirty="0">
                <a:solidFill>
                  <a:srgbClr val="0000FF"/>
                </a:solidFill>
                <a:latin typeface="Times New Roman" pitchFamily="18" charset="0"/>
                <a:cs typeface="Times New Roman" pitchFamily="18" charset="0"/>
              </a:rPr>
              <a:t> number </a:t>
            </a:r>
            <a:r>
              <a:rPr lang="en-US" sz="2400" dirty="0">
                <a:latin typeface="Times New Roman" pitchFamily="18" charset="0"/>
                <a:cs typeface="Times New Roman" pitchFamily="18" charset="0"/>
              </a:rPr>
              <a:t>of</a:t>
            </a:r>
            <a:r>
              <a:rPr lang="en-US" sz="2400" b="1" dirty="0">
                <a:solidFill>
                  <a:srgbClr val="0000FF"/>
                </a:solidFill>
                <a:latin typeface="Times New Roman" pitchFamily="18" charset="0"/>
                <a:cs typeface="Times New Roman" pitchFamily="18" charset="0"/>
              </a:rPr>
              <a:t> elements </a:t>
            </a:r>
            <a:r>
              <a:rPr lang="en-US" sz="2400" dirty="0">
                <a:latin typeface="Times New Roman" pitchFamily="18" charset="0"/>
                <a:cs typeface="Times New Roman" pitchFamily="18" charset="0"/>
              </a:rPr>
              <a:t>to</a:t>
            </a:r>
            <a:r>
              <a:rPr lang="en-US" sz="2400" b="1" dirty="0">
                <a:solidFill>
                  <a:srgbClr val="0000FF"/>
                </a:solidFill>
                <a:latin typeface="Times New Roman" pitchFamily="18" charset="0"/>
                <a:cs typeface="Times New Roman" pitchFamily="18" charset="0"/>
              </a:rPr>
              <a:t> allocate</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The </a:t>
            </a:r>
            <a:r>
              <a:rPr lang="en-US" sz="2400" b="1" dirty="0">
                <a:solidFill>
                  <a:srgbClr val="D60093"/>
                </a:solidFill>
                <a:latin typeface="Times New Roman" pitchFamily="18" charset="0"/>
                <a:cs typeface="Times New Roman" pitchFamily="18" charset="0"/>
              </a:rPr>
              <a:t>elements in the array allocated by new </a:t>
            </a:r>
            <a:r>
              <a:rPr lang="en-US" sz="2400" dirty="0">
                <a:latin typeface="Times New Roman" pitchFamily="18" charset="0"/>
                <a:cs typeface="Times New Roman" pitchFamily="18" charset="0"/>
              </a:rPr>
              <a:t>will </a:t>
            </a:r>
            <a:r>
              <a:rPr lang="en-US" sz="2400" b="1" dirty="0">
                <a:solidFill>
                  <a:srgbClr val="FF0000"/>
                </a:solidFill>
                <a:latin typeface="Times New Roman" pitchFamily="18" charset="0"/>
                <a:cs typeface="Times New Roman" pitchFamily="18" charset="0"/>
              </a:rPr>
              <a:t>automatically be initialized to zero</a:t>
            </a:r>
            <a:r>
              <a:rPr lang="en-US" sz="2400" dirty="0">
                <a:solidFill>
                  <a:srgbClr val="FF0000"/>
                </a:solidFill>
                <a:latin typeface="Times New Roman" pitchFamily="18" charset="0"/>
                <a:cs typeface="Times New Roman" pitchFamily="18" charset="0"/>
              </a:rPr>
              <a:t>. </a:t>
            </a:r>
            <a:endParaRPr lang="en-US" sz="2400" dirty="0" smtClean="0">
              <a:solidFill>
                <a:srgbClr val="FF0000"/>
              </a:solidFill>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This </a:t>
            </a:r>
            <a:r>
              <a:rPr lang="en-US" sz="2400" b="1" dirty="0">
                <a:latin typeface="Times New Roman" pitchFamily="18" charset="0"/>
                <a:cs typeface="Times New Roman" pitchFamily="18" charset="0"/>
              </a:rPr>
              <a:t>example allocates </a:t>
            </a:r>
            <a:r>
              <a:rPr lang="en-US" sz="2400" dirty="0">
                <a:latin typeface="Times New Roman" pitchFamily="18" charset="0"/>
                <a:cs typeface="Times New Roman" pitchFamily="18" charset="0"/>
              </a:rPr>
              <a:t>a</a:t>
            </a:r>
            <a:r>
              <a:rPr lang="en-US" sz="2400" b="1" dirty="0">
                <a:latin typeface="Times New Roman" pitchFamily="18" charset="0"/>
                <a:cs typeface="Times New Roman" pitchFamily="18" charset="0"/>
              </a:rPr>
              <a:t> 12-element array </a:t>
            </a:r>
            <a:r>
              <a:rPr lang="en-US" sz="2400" dirty="0">
                <a:latin typeface="Times New Roman" pitchFamily="18" charset="0"/>
                <a:cs typeface="Times New Roman" pitchFamily="18" charset="0"/>
              </a:rPr>
              <a:t>of</a:t>
            </a:r>
            <a:r>
              <a:rPr lang="en-US" sz="2400" b="1" dirty="0">
                <a:latin typeface="Times New Roman" pitchFamily="18" charset="0"/>
                <a:cs typeface="Times New Roman" pitchFamily="18" charset="0"/>
              </a:rPr>
              <a:t> integers </a:t>
            </a:r>
            <a:r>
              <a:rPr lang="en-US" sz="2400" dirty="0">
                <a:latin typeface="Times New Roman" pitchFamily="18" charset="0"/>
                <a:cs typeface="Times New Roman" pitchFamily="18" charset="0"/>
              </a:rPr>
              <a:t>and links them to </a:t>
            </a:r>
            <a:r>
              <a:rPr lang="en-US" sz="2400" dirty="0" err="1">
                <a:latin typeface="Times New Roman" pitchFamily="18" charset="0"/>
                <a:cs typeface="Times New Roman" pitchFamily="18" charset="0"/>
              </a:rPr>
              <a:t>month_days</a:t>
            </a:r>
            <a:r>
              <a:rPr lang="en-US" sz="2400" dirty="0">
                <a:latin typeface="Times New Roman" pitchFamily="18" charset="0"/>
                <a:cs typeface="Times New Roman" pitchFamily="18" charset="0"/>
              </a:rPr>
              <a:t>.   </a:t>
            </a:r>
          </a:p>
          <a:p>
            <a:pPr algn="just">
              <a:lnSpc>
                <a:spcPct val="150000"/>
              </a:lnSpc>
              <a:spcBef>
                <a:spcPts val="0"/>
              </a:spcBef>
              <a:buNone/>
            </a:pPr>
            <a:r>
              <a:rPr lang="en-US" sz="2400" dirty="0">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month_days</a:t>
            </a:r>
            <a:r>
              <a:rPr lang="en-US" sz="2400" b="1" dirty="0">
                <a:solidFill>
                  <a:srgbClr val="FF0000"/>
                </a:solidFill>
                <a:latin typeface="Times New Roman" pitchFamily="18" charset="0"/>
                <a:cs typeface="Times New Roman" pitchFamily="18" charset="0"/>
              </a:rPr>
              <a:t> = new </a:t>
            </a:r>
            <a:r>
              <a:rPr lang="en-US" sz="2400" b="1" dirty="0" err="1">
                <a:solidFill>
                  <a:srgbClr val="FF0000"/>
                </a:solidFill>
                <a:latin typeface="Times New Roman" pitchFamily="18" charset="0"/>
                <a:cs typeface="Times New Roman" pitchFamily="18" charset="0"/>
              </a:rPr>
              <a:t>int</a:t>
            </a:r>
            <a:r>
              <a:rPr lang="en-US" sz="2400" b="1" dirty="0">
                <a:solidFill>
                  <a:srgbClr val="FF0000"/>
                </a:solidFill>
                <a:latin typeface="Times New Roman" pitchFamily="18" charset="0"/>
                <a:cs typeface="Times New Roman" pitchFamily="18" charset="0"/>
              </a:rPr>
              <a:t>[12];   </a:t>
            </a:r>
            <a:r>
              <a:rPr lang="en-US" sz="2400" dirty="0">
                <a:solidFill>
                  <a:srgbClr val="FF0000"/>
                </a:solidFill>
                <a:latin typeface="Times New Roman" pitchFamily="18" charset="0"/>
                <a:cs typeface="Times New Roman" pitchFamily="18" charset="0"/>
              </a:rPr>
              <a:t>   </a:t>
            </a:r>
          </a:p>
          <a:p>
            <a:pPr marL="0" indent="0" algn="just">
              <a:lnSpc>
                <a:spcPct val="150000"/>
              </a:lnSpc>
              <a:spcBef>
                <a:spcPts val="0"/>
              </a:spcBef>
              <a:buNone/>
            </a:pPr>
            <a:endParaRPr lang="en-US" sz="2400" dirty="0">
              <a:solidFill>
                <a:srgbClr val="FF0000"/>
              </a:solidFill>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400" dirty="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64</a:t>
            </a:fld>
            <a:endParaRPr lang="en-US"/>
          </a:p>
        </p:txBody>
      </p:sp>
    </p:spTree>
    <p:extLst>
      <p:ext uri="{BB962C8B-B14F-4D97-AF65-F5344CB8AC3E}">
        <p14:creationId xmlns:p14="http://schemas.microsoft.com/office/powerpoint/2010/main" val="40738954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8800" cy="381000"/>
          </a:xfrm>
        </p:spPr>
        <p:txBody>
          <a:bodyPr>
            <a:noAutofit/>
          </a:bodyPr>
          <a:lstStyle/>
          <a:p>
            <a:pPr algn="ctr"/>
            <a:r>
              <a:rPr lang="en-US" sz="3200" b="1" dirty="0" smtClean="0">
                <a:solidFill>
                  <a:srgbClr val="FF0000"/>
                </a:solidFill>
                <a:latin typeface="Times New Roman" pitchFamily="18" charset="0"/>
                <a:cs typeface="Times New Roman" pitchFamily="18" charset="0"/>
              </a:rPr>
              <a:t>A. One-Dimensional Arrays continued</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16114" y="261257"/>
            <a:ext cx="12075886" cy="6596743"/>
          </a:xfrm>
        </p:spPr>
        <p:txBody>
          <a:bodyPr>
            <a:noAutofit/>
          </a:bodyPr>
          <a:lstStyle/>
          <a:p>
            <a:pPr algn="just">
              <a:lnSpc>
                <a:spcPct val="150000"/>
              </a:lnSpc>
              <a:spcBef>
                <a:spcPts val="0"/>
              </a:spcBef>
              <a:buFont typeface="Wingdings" pitchFamily="2" charset="2"/>
              <a:buChar char="§"/>
            </a:pPr>
            <a:r>
              <a:rPr lang="en-US" sz="2400" dirty="0" smtClean="0">
                <a:latin typeface="Times New Roman" pitchFamily="18" charset="0"/>
                <a:cs typeface="Times New Roman" pitchFamily="18" charset="0"/>
              </a:rPr>
              <a:t>After </a:t>
            </a:r>
            <a:r>
              <a:rPr lang="en-US" sz="2400" dirty="0">
                <a:latin typeface="Times New Roman" pitchFamily="18" charset="0"/>
                <a:cs typeface="Times New Roman" pitchFamily="18" charset="0"/>
              </a:rPr>
              <a:t>this statement executes, </a:t>
            </a:r>
            <a:r>
              <a:rPr lang="en-US" sz="2400" b="1" dirty="0" err="1">
                <a:solidFill>
                  <a:srgbClr val="0000FF"/>
                </a:solidFill>
                <a:latin typeface="Times New Roman" pitchFamily="18" charset="0"/>
                <a:cs typeface="Times New Roman" pitchFamily="18" charset="0"/>
              </a:rPr>
              <a:t>month_days</a:t>
            </a:r>
            <a:r>
              <a:rPr lang="en-US" sz="2400" b="1"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will</a:t>
            </a:r>
            <a:r>
              <a:rPr lang="en-US" sz="2400" b="1" dirty="0">
                <a:solidFill>
                  <a:srgbClr val="0000FF"/>
                </a:solidFill>
                <a:latin typeface="Times New Roman" pitchFamily="18" charset="0"/>
                <a:cs typeface="Times New Roman" pitchFamily="18" charset="0"/>
              </a:rPr>
              <a:t> refer </a:t>
            </a:r>
            <a:r>
              <a:rPr lang="en-US" sz="2400" dirty="0">
                <a:latin typeface="Times New Roman" pitchFamily="18" charset="0"/>
                <a:cs typeface="Times New Roman" pitchFamily="18" charset="0"/>
              </a:rPr>
              <a:t>to</a:t>
            </a:r>
            <a:r>
              <a:rPr lang="en-US" sz="2400" b="1"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an</a:t>
            </a:r>
            <a:r>
              <a:rPr lang="en-US" sz="2400" b="1" dirty="0">
                <a:solidFill>
                  <a:srgbClr val="0000FF"/>
                </a:solidFill>
                <a:latin typeface="Times New Roman" pitchFamily="18" charset="0"/>
                <a:cs typeface="Times New Roman" pitchFamily="18" charset="0"/>
              </a:rPr>
              <a:t> array </a:t>
            </a:r>
            <a:r>
              <a:rPr lang="en-US" sz="2400" dirty="0">
                <a:latin typeface="Times New Roman" pitchFamily="18" charset="0"/>
                <a:cs typeface="Times New Roman" pitchFamily="18" charset="0"/>
              </a:rPr>
              <a:t>of</a:t>
            </a:r>
            <a:r>
              <a:rPr lang="en-US" sz="2400" b="1" dirty="0">
                <a:solidFill>
                  <a:srgbClr val="0000FF"/>
                </a:solidFill>
                <a:latin typeface="Times New Roman" pitchFamily="18" charset="0"/>
                <a:cs typeface="Times New Roman" pitchFamily="18" charset="0"/>
              </a:rPr>
              <a:t> 12 integers</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Further, all</a:t>
            </a:r>
            <a:r>
              <a:rPr lang="en-US" sz="2400" b="1" dirty="0">
                <a:latin typeface="Times New Roman" pitchFamily="18" charset="0"/>
                <a:cs typeface="Times New Roman" pitchFamily="18" charset="0"/>
              </a:rPr>
              <a:t> elements </a:t>
            </a:r>
            <a:r>
              <a:rPr lang="en-US" sz="2400" dirty="0">
                <a:latin typeface="Times New Roman" pitchFamily="18" charset="0"/>
                <a:cs typeface="Times New Roman" pitchFamily="18" charset="0"/>
              </a:rPr>
              <a:t>in the </a:t>
            </a:r>
            <a:r>
              <a:rPr lang="en-US" sz="2400" b="1" dirty="0">
                <a:latin typeface="Times New Roman" pitchFamily="18" charset="0"/>
                <a:cs typeface="Times New Roman" pitchFamily="18" charset="0"/>
              </a:rPr>
              <a:t>array </a:t>
            </a:r>
            <a:r>
              <a:rPr lang="en-US" sz="2400" dirty="0">
                <a:latin typeface="Times New Roman" pitchFamily="18" charset="0"/>
                <a:cs typeface="Times New Roman" pitchFamily="18" charset="0"/>
              </a:rPr>
              <a:t>will be </a:t>
            </a:r>
            <a:r>
              <a:rPr lang="en-US" sz="2400" b="1" dirty="0">
                <a:latin typeface="Times New Roman" pitchFamily="18" charset="0"/>
                <a:cs typeface="Times New Roman" pitchFamily="18" charset="0"/>
              </a:rPr>
              <a:t>initialized </a:t>
            </a:r>
            <a:r>
              <a:rPr lang="en-US" sz="2400" dirty="0">
                <a:latin typeface="Times New Roman" pitchFamily="18" charset="0"/>
                <a:cs typeface="Times New Roman" pitchFamily="18" charset="0"/>
              </a:rPr>
              <a:t>to</a:t>
            </a:r>
            <a:r>
              <a:rPr lang="en-US" sz="2400" b="1" dirty="0">
                <a:latin typeface="Times New Roman" pitchFamily="18" charset="0"/>
                <a:cs typeface="Times New Roman" pitchFamily="18" charset="0"/>
              </a:rPr>
              <a:t> zero</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400" b="1" dirty="0" smtClean="0">
                <a:solidFill>
                  <a:srgbClr val="0000FF"/>
                </a:solidFill>
                <a:latin typeface="Times New Roman" pitchFamily="18" charset="0"/>
                <a:cs typeface="Times New Roman" pitchFamily="18" charset="0"/>
              </a:rPr>
              <a:t>Obtaining </a:t>
            </a:r>
            <a:r>
              <a:rPr lang="en-US" sz="2400" dirty="0">
                <a:latin typeface="Times New Roman" pitchFamily="18" charset="0"/>
                <a:cs typeface="Times New Roman" pitchFamily="18" charset="0"/>
              </a:rPr>
              <a:t>an</a:t>
            </a:r>
            <a:r>
              <a:rPr lang="en-US" sz="2400" b="1" dirty="0">
                <a:solidFill>
                  <a:srgbClr val="0000FF"/>
                </a:solidFill>
                <a:latin typeface="Times New Roman" pitchFamily="18" charset="0"/>
                <a:cs typeface="Times New Roman" pitchFamily="18" charset="0"/>
              </a:rPr>
              <a:t> array </a:t>
            </a:r>
            <a:r>
              <a:rPr lang="en-US" sz="2400" dirty="0">
                <a:latin typeface="Times New Roman" pitchFamily="18" charset="0"/>
                <a:cs typeface="Times New Roman" pitchFamily="18" charset="0"/>
              </a:rPr>
              <a:t>is a </a:t>
            </a:r>
            <a:r>
              <a:rPr lang="en-US" sz="2400" b="1" dirty="0">
                <a:solidFill>
                  <a:srgbClr val="0000FF"/>
                </a:solidFill>
                <a:latin typeface="Times New Roman" pitchFamily="18" charset="0"/>
                <a:cs typeface="Times New Roman" pitchFamily="18" charset="0"/>
              </a:rPr>
              <a:t>two-step </a:t>
            </a:r>
            <a:r>
              <a:rPr lang="en-US" sz="2400" b="1" dirty="0" smtClean="0">
                <a:solidFill>
                  <a:srgbClr val="0000FF"/>
                </a:solidFill>
                <a:latin typeface="Times New Roman" pitchFamily="18" charset="0"/>
                <a:cs typeface="Times New Roman" pitchFamily="18" charset="0"/>
              </a:rPr>
              <a:t>process</a:t>
            </a:r>
            <a:r>
              <a:rPr lang="en-US" sz="2400" dirty="0" smtClean="0">
                <a:latin typeface="Times New Roman" pitchFamily="18" charset="0"/>
                <a:cs typeface="Times New Roman" pitchFamily="18" charset="0"/>
              </a:rPr>
              <a:t>.</a:t>
            </a:r>
          </a:p>
          <a:p>
            <a:pPr marL="514350" indent="-514350" algn="just">
              <a:lnSpc>
                <a:spcPct val="150000"/>
              </a:lnSpc>
              <a:spcBef>
                <a:spcPts val="0"/>
              </a:spcBef>
              <a:buAutoNum type="romanLcPeriod"/>
            </a:pPr>
            <a:r>
              <a:rPr lang="en-US" sz="2400" b="1" dirty="0" smtClean="0">
                <a:solidFill>
                  <a:srgbClr val="FF0000"/>
                </a:solidFill>
                <a:latin typeface="Times New Roman" pitchFamily="18" charset="0"/>
                <a:cs typeface="Times New Roman" pitchFamily="18" charset="0"/>
              </a:rPr>
              <a:t>Declare </a:t>
            </a:r>
            <a:r>
              <a:rPr lang="en-US" sz="2400" dirty="0">
                <a:latin typeface="Times New Roman" pitchFamily="18" charset="0"/>
                <a:cs typeface="Times New Roman" pitchFamily="18" charset="0"/>
              </a:rPr>
              <a:t>a</a:t>
            </a:r>
            <a:r>
              <a:rPr lang="en-US" sz="2400" b="1" dirty="0">
                <a:solidFill>
                  <a:srgbClr val="FF0000"/>
                </a:solidFill>
                <a:latin typeface="Times New Roman" pitchFamily="18" charset="0"/>
                <a:cs typeface="Times New Roman" pitchFamily="18" charset="0"/>
              </a:rPr>
              <a:t> variable </a:t>
            </a:r>
            <a:r>
              <a:rPr lang="en-US" sz="2400" dirty="0">
                <a:latin typeface="Times New Roman" pitchFamily="18" charset="0"/>
                <a:cs typeface="Times New Roman" pitchFamily="18" charset="0"/>
              </a:rPr>
              <a:t>of the </a:t>
            </a:r>
            <a:r>
              <a:rPr lang="en-US" sz="2400" b="1" dirty="0">
                <a:solidFill>
                  <a:srgbClr val="FF0000"/>
                </a:solidFill>
                <a:latin typeface="Times New Roman" pitchFamily="18" charset="0"/>
                <a:cs typeface="Times New Roman" pitchFamily="18" charset="0"/>
              </a:rPr>
              <a:t>desired array type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514350" indent="-514350" algn="just">
              <a:lnSpc>
                <a:spcPct val="150000"/>
              </a:lnSpc>
              <a:spcBef>
                <a:spcPts val="0"/>
              </a:spcBef>
              <a:buAutoNum type="romanLcPeriod"/>
            </a:pPr>
            <a:r>
              <a:rPr lang="en-US" sz="2400" b="1" dirty="0" smtClean="0">
                <a:solidFill>
                  <a:srgbClr val="D60093"/>
                </a:solidFill>
                <a:latin typeface="Times New Roman" pitchFamily="18" charset="0"/>
                <a:cs typeface="Times New Roman" pitchFamily="18" charset="0"/>
              </a:rPr>
              <a:t>Allocate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b="1" dirty="0">
                <a:solidFill>
                  <a:srgbClr val="D60093"/>
                </a:solidFill>
                <a:latin typeface="Times New Roman" pitchFamily="18" charset="0"/>
                <a:cs typeface="Times New Roman" pitchFamily="18" charset="0"/>
              </a:rPr>
              <a:t>memory </a:t>
            </a:r>
            <a:r>
              <a:rPr lang="en-US" sz="2400" dirty="0">
                <a:latin typeface="Times New Roman" pitchFamily="18" charset="0"/>
                <a:cs typeface="Times New Roman" pitchFamily="18" charset="0"/>
              </a:rPr>
              <a:t>that will </a:t>
            </a:r>
            <a:r>
              <a:rPr lang="en-US" sz="2400" b="1" dirty="0">
                <a:solidFill>
                  <a:srgbClr val="D60093"/>
                </a:solidFill>
                <a:latin typeface="Times New Roman" pitchFamily="18" charset="0"/>
                <a:cs typeface="Times New Roman" pitchFamily="18" charset="0"/>
              </a:rPr>
              <a:t>hold </a:t>
            </a:r>
            <a:r>
              <a:rPr lang="en-US" sz="2400" dirty="0">
                <a:latin typeface="Times New Roman" pitchFamily="18" charset="0"/>
                <a:cs typeface="Times New Roman" pitchFamily="18" charset="0"/>
              </a:rPr>
              <a:t>the</a:t>
            </a:r>
            <a:r>
              <a:rPr lang="en-US" sz="2400" b="1" dirty="0">
                <a:solidFill>
                  <a:srgbClr val="D60093"/>
                </a:solidFill>
                <a:latin typeface="Times New Roman" pitchFamily="18" charset="0"/>
                <a:cs typeface="Times New Roman" pitchFamily="18" charset="0"/>
              </a:rPr>
              <a:t> array</a:t>
            </a:r>
            <a:r>
              <a:rPr lang="en-US" sz="2400" dirty="0">
                <a:latin typeface="Times New Roman" pitchFamily="18" charset="0"/>
                <a:cs typeface="Times New Roman" pitchFamily="18" charset="0"/>
              </a:rPr>
              <a:t>, using </a:t>
            </a:r>
            <a:r>
              <a:rPr lang="en-US" sz="2400" b="1" dirty="0">
                <a:solidFill>
                  <a:srgbClr val="0000FF"/>
                </a:solidFill>
                <a:latin typeface="Times New Roman" pitchFamily="18" charset="0"/>
                <a:cs typeface="Times New Roman" pitchFamily="18" charset="0"/>
              </a:rPr>
              <a:t>new, </a:t>
            </a:r>
            <a:r>
              <a:rPr lang="en-US" sz="2400" dirty="0">
                <a:latin typeface="Times New Roman" pitchFamily="18" charset="0"/>
                <a:cs typeface="Times New Roman" pitchFamily="18" charset="0"/>
              </a:rPr>
              <a:t>and</a:t>
            </a:r>
            <a:r>
              <a:rPr lang="en-US" sz="2400" b="1" dirty="0">
                <a:solidFill>
                  <a:srgbClr val="0000FF"/>
                </a:solidFill>
                <a:latin typeface="Times New Roman" pitchFamily="18" charset="0"/>
                <a:cs typeface="Times New Roman" pitchFamily="18" charset="0"/>
              </a:rPr>
              <a:t> assign </a:t>
            </a:r>
            <a:r>
              <a:rPr lang="en-US" sz="2400" dirty="0">
                <a:latin typeface="Times New Roman" pitchFamily="18" charset="0"/>
                <a:cs typeface="Times New Roman" pitchFamily="18" charset="0"/>
              </a:rPr>
              <a:t>it to the </a:t>
            </a:r>
            <a:r>
              <a:rPr lang="en-US" sz="2400" b="1" dirty="0">
                <a:solidFill>
                  <a:srgbClr val="0000FF"/>
                </a:solidFill>
                <a:latin typeface="Times New Roman" pitchFamily="18" charset="0"/>
                <a:cs typeface="Times New Roman" pitchFamily="18" charset="0"/>
              </a:rPr>
              <a:t>array variable</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Thus, in Java all arrays are </a:t>
            </a:r>
            <a:r>
              <a:rPr lang="en-US" sz="2400" b="1" dirty="0">
                <a:solidFill>
                  <a:srgbClr val="0000FF"/>
                </a:solidFill>
                <a:latin typeface="Times New Roman" pitchFamily="18" charset="0"/>
                <a:cs typeface="Times New Roman" pitchFamily="18" charset="0"/>
              </a:rPr>
              <a:t>dynamically allocated</a:t>
            </a:r>
            <a:r>
              <a:rPr lang="en-US" sz="2400" dirty="0">
                <a:solidFill>
                  <a:srgbClr val="0000FF"/>
                </a:solidFill>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dirty="0">
                <a:latin typeface="Times New Roman" pitchFamily="18" charset="0"/>
                <a:cs typeface="Times New Roman" pitchFamily="18" charset="0"/>
              </a:rPr>
              <a:t>Once you have </a:t>
            </a:r>
            <a:r>
              <a:rPr lang="en-US" sz="2400" b="1" dirty="0">
                <a:latin typeface="Times New Roman" pitchFamily="18" charset="0"/>
                <a:cs typeface="Times New Roman" pitchFamily="18" charset="0"/>
              </a:rPr>
              <a:t>allocated </a:t>
            </a:r>
            <a:r>
              <a:rPr lang="en-US" sz="2400" dirty="0">
                <a:latin typeface="Times New Roman" pitchFamily="18" charset="0"/>
                <a:cs typeface="Times New Roman" pitchFamily="18" charset="0"/>
              </a:rPr>
              <a:t>an</a:t>
            </a:r>
            <a:r>
              <a:rPr lang="en-US" sz="2400" b="1" dirty="0">
                <a:latin typeface="Times New Roman" pitchFamily="18" charset="0"/>
                <a:cs typeface="Times New Roman" pitchFamily="18" charset="0"/>
              </a:rPr>
              <a:t> array</a:t>
            </a:r>
            <a:r>
              <a:rPr lang="en-US" sz="2400" dirty="0">
                <a:latin typeface="Times New Roman" pitchFamily="18" charset="0"/>
                <a:cs typeface="Times New Roman" pitchFamily="18" charset="0"/>
              </a:rPr>
              <a:t>, you can </a:t>
            </a:r>
            <a:r>
              <a:rPr lang="en-US" sz="2400" b="1" dirty="0">
                <a:latin typeface="Times New Roman" pitchFamily="18" charset="0"/>
                <a:cs typeface="Times New Roman" pitchFamily="18" charset="0"/>
              </a:rPr>
              <a:t>access </a:t>
            </a:r>
            <a:r>
              <a:rPr lang="en-US" sz="2400" dirty="0">
                <a:latin typeface="Times New Roman" pitchFamily="18" charset="0"/>
                <a:cs typeface="Times New Roman" pitchFamily="18" charset="0"/>
              </a:rPr>
              <a:t>a specific element in the </a:t>
            </a:r>
            <a:r>
              <a:rPr lang="en-US" sz="2400" b="1" dirty="0">
                <a:latin typeface="Times New Roman" pitchFamily="18" charset="0"/>
                <a:cs typeface="Times New Roman" pitchFamily="18" charset="0"/>
              </a:rPr>
              <a:t>array </a:t>
            </a:r>
            <a:r>
              <a:rPr lang="en-US" sz="2400" dirty="0">
                <a:latin typeface="Times New Roman" pitchFamily="18" charset="0"/>
                <a:cs typeface="Times New Roman" pitchFamily="18" charset="0"/>
              </a:rPr>
              <a:t>by specifying its </a:t>
            </a:r>
            <a:r>
              <a:rPr lang="en-US" sz="2400" b="1" dirty="0">
                <a:solidFill>
                  <a:srgbClr val="0000FF"/>
                </a:solidFill>
                <a:latin typeface="Times New Roman" pitchFamily="18" charset="0"/>
                <a:cs typeface="Times New Roman" pitchFamily="18" charset="0"/>
              </a:rPr>
              <a:t>index within square brackets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All </a:t>
            </a:r>
            <a:r>
              <a:rPr lang="en-US" sz="2400" b="1" dirty="0">
                <a:solidFill>
                  <a:srgbClr val="FF0000"/>
                </a:solidFill>
                <a:latin typeface="Times New Roman" pitchFamily="18" charset="0"/>
                <a:cs typeface="Times New Roman" pitchFamily="18" charset="0"/>
              </a:rPr>
              <a:t>array indexes start at zero</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spcBef>
                <a:spcPts val="0"/>
              </a:spcBef>
              <a:buFont typeface="Wingdings" pitchFamily="2" charset="2"/>
              <a:buChar char="Ø"/>
            </a:pPr>
            <a:r>
              <a:rPr lang="en-US" sz="2400" b="1" dirty="0">
                <a:solidFill>
                  <a:srgbClr val="D60093"/>
                </a:solidFill>
                <a:latin typeface="Times New Roman" pitchFamily="18" charset="0"/>
                <a:cs typeface="Times New Roman" pitchFamily="18" charset="0"/>
              </a:rPr>
              <a:t>For example, look the following two java statements</a:t>
            </a:r>
            <a:r>
              <a:rPr lang="en-US" sz="2400" dirty="0">
                <a:latin typeface="Times New Roman" pitchFamily="18" charset="0"/>
                <a:cs typeface="Times New Roman" pitchFamily="18" charset="0"/>
              </a:rPr>
              <a:t> </a:t>
            </a:r>
          </a:p>
          <a:p>
            <a:pPr marL="0" indent="0" algn="just">
              <a:lnSpc>
                <a:spcPct val="150000"/>
              </a:lnSpc>
              <a:spcBef>
                <a:spcPts val="0"/>
              </a:spcBef>
              <a:buNone/>
            </a:pP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month_days</a:t>
            </a:r>
            <a:r>
              <a:rPr lang="en-US" sz="2400" b="1" dirty="0">
                <a:latin typeface="Times New Roman" pitchFamily="18" charset="0"/>
                <a:cs typeface="Times New Roman" pitchFamily="18" charset="0"/>
              </a:rPr>
              <a:t>[1] = 28;</a:t>
            </a:r>
            <a:r>
              <a:rPr lang="en-US" sz="2400" dirty="0">
                <a:latin typeface="Times New Roman" pitchFamily="18" charset="0"/>
                <a:cs typeface="Times New Roman" pitchFamily="18" charset="0"/>
              </a:rPr>
              <a:t>   </a:t>
            </a:r>
            <a:r>
              <a:rPr lang="en-US" sz="2400" b="1" dirty="0">
                <a:solidFill>
                  <a:srgbClr val="990099"/>
                </a:solidFill>
                <a:latin typeface="Times New Roman" pitchFamily="18" charset="0"/>
                <a:cs typeface="Times New Roman" pitchFamily="18" charset="0"/>
              </a:rPr>
              <a:t> //Assign the value 28 to the 2</a:t>
            </a:r>
            <a:r>
              <a:rPr lang="en-US" sz="2400" b="1" baseline="30000" dirty="0">
                <a:solidFill>
                  <a:srgbClr val="990099"/>
                </a:solidFill>
                <a:latin typeface="Times New Roman" pitchFamily="18" charset="0"/>
                <a:cs typeface="Times New Roman" pitchFamily="18" charset="0"/>
              </a:rPr>
              <a:t>nd</a:t>
            </a:r>
            <a:r>
              <a:rPr lang="en-US" sz="2400" b="1" dirty="0">
                <a:solidFill>
                  <a:srgbClr val="990099"/>
                </a:solidFill>
                <a:latin typeface="Times New Roman" pitchFamily="18" charset="0"/>
                <a:cs typeface="Times New Roman" pitchFamily="18" charset="0"/>
              </a:rPr>
              <a:t> element of </a:t>
            </a:r>
            <a:r>
              <a:rPr lang="en-US" sz="2400" b="1" dirty="0" err="1">
                <a:solidFill>
                  <a:srgbClr val="990099"/>
                </a:solidFill>
                <a:latin typeface="Times New Roman" pitchFamily="18" charset="0"/>
                <a:cs typeface="Times New Roman" pitchFamily="18" charset="0"/>
              </a:rPr>
              <a:t>month_days</a:t>
            </a:r>
            <a:endParaRPr lang="en-US" sz="2400" b="1" dirty="0">
              <a:solidFill>
                <a:srgbClr val="990099"/>
              </a:solidFill>
              <a:latin typeface="Times New Roman" pitchFamily="18" charset="0"/>
              <a:cs typeface="Times New Roman" pitchFamily="18" charset="0"/>
            </a:endParaRPr>
          </a:p>
          <a:p>
            <a:pPr marL="0" indent="0" algn="just">
              <a:lnSpc>
                <a:spcPct val="150000"/>
              </a:lnSpc>
              <a:spcBef>
                <a:spcPts val="0"/>
              </a:spcBef>
              <a:buNone/>
            </a:pP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System.out.println</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month_days</a:t>
            </a:r>
            <a:r>
              <a:rPr lang="en-US" sz="2400" b="1" dirty="0">
                <a:latin typeface="Times New Roman" pitchFamily="18" charset="0"/>
                <a:cs typeface="Times New Roman" pitchFamily="18" charset="0"/>
              </a:rPr>
              <a:t>[3]); </a:t>
            </a:r>
            <a:r>
              <a:rPr lang="en-US" sz="2400" dirty="0">
                <a:latin typeface="Times New Roman" pitchFamily="18" charset="0"/>
                <a:cs typeface="Times New Roman" pitchFamily="18" charset="0"/>
              </a:rPr>
              <a:t> </a:t>
            </a:r>
            <a:r>
              <a:rPr lang="en-US" sz="2400" b="1" dirty="0">
                <a:solidFill>
                  <a:srgbClr val="990099"/>
                </a:solidFill>
                <a:latin typeface="Times New Roman" pitchFamily="18" charset="0"/>
                <a:cs typeface="Times New Roman" pitchFamily="18" charset="0"/>
              </a:rPr>
              <a:t>//Displays the value stored at index 3 </a:t>
            </a: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65</a:t>
            </a:fld>
            <a:endParaRPr lang="en-US"/>
          </a:p>
        </p:txBody>
      </p:sp>
    </p:spTree>
    <p:extLst>
      <p:ext uri="{BB962C8B-B14F-4D97-AF65-F5344CB8AC3E}">
        <p14:creationId xmlns:p14="http://schemas.microsoft.com/office/powerpoint/2010/main" val="19817259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8800" cy="381000"/>
          </a:xfrm>
        </p:spPr>
        <p:txBody>
          <a:bodyPr>
            <a:noAutofit/>
          </a:bodyPr>
          <a:lstStyle/>
          <a:p>
            <a:pPr algn="ctr"/>
            <a:r>
              <a:rPr lang="en-US" sz="3200" b="1" dirty="0" smtClean="0">
                <a:solidFill>
                  <a:srgbClr val="FF0000"/>
                </a:solidFill>
                <a:latin typeface="Times New Roman" pitchFamily="18" charset="0"/>
                <a:cs typeface="Times New Roman" pitchFamily="18" charset="0"/>
              </a:rPr>
              <a:t>A. One-Dimensional Arrays continued</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16114" y="381000"/>
            <a:ext cx="12075886" cy="6477000"/>
          </a:xfrm>
        </p:spPr>
        <p:txBody>
          <a:bodyPr>
            <a:noAutofit/>
          </a:bodyPr>
          <a:lstStyle/>
          <a:p>
            <a:pPr algn="just">
              <a:lnSpc>
                <a:spcPct val="150000"/>
              </a:lnSpc>
              <a:spcBef>
                <a:spcPts val="0"/>
              </a:spcBef>
              <a:buFont typeface="Wingdings" pitchFamily="2" charset="2"/>
              <a:buChar char="Ø"/>
            </a:pPr>
            <a:r>
              <a:rPr lang="en-US" sz="2600" dirty="0">
                <a:latin typeface="Times New Roman" pitchFamily="18" charset="0"/>
                <a:cs typeface="Times New Roman" pitchFamily="18" charset="0"/>
              </a:rPr>
              <a:t>It is </a:t>
            </a:r>
            <a:r>
              <a:rPr lang="en-US" sz="2600" b="1" dirty="0">
                <a:latin typeface="Times New Roman" pitchFamily="18" charset="0"/>
                <a:cs typeface="Times New Roman" pitchFamily="18" charset="0"/>
              </a:rPr>
              <a:t>possible </a:t>
            </a:r>
            <a:r>
              <a:rPr lang="en-US" sz="2600" dirty="0">
                <a:latin typeface="Times New Roman" pitchFamily="18" charset="0"/>
                <a:cs typeface="Times New Roman" pitchFamily="18" charset="0"/>
              </a:rPr>
              <a:t>to</a:t>
            </a:r>
            <a:r>
              <a:rPr lang="en-US" sz="2600" b="1" dirty="0">
                <a:latin typeface="Times New Roman" pitchFamily="18" charset="0"/>
                <a:cs typeface="Times New Roman" pitchFamily="18" charset="0"/>
              </a:rPr>
              <a:t> combine </a:t>
            </a:r>
            <a:r>
              <a:rPr lang="en-US" sz="2600" dirty="0">
                <a:latin typeface="Times New Roman" pitchFamily="18" charset="0"/>
                <a:cs typeface="Times New Roman" pitchFamily="18" charset="0"/>
              </a:rPr>
              <a:t>the</a:t>
            </a:r>
            <a:r>
              <a:rPr lang="en-US" sz="2600" b="1"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declaration </a:t>
            </a:r>
            <a:r>
              <a:rPr lang="en-US" sz="2600" dirty="0">
                <a:latin typeface="Times New Roman" pitchFamily="18" charset="0"/>
                <a:cs typeface="Times New Roman" pitchFamily="18" charset="0"/>
              </a:rPr>
              <a:t>of</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solidFill>
                  <a:srgbClr val="0000FF"/>
                </a:solidFill>
                <a:latin typeface="Times New Roman" pitchFamily="18" charset="0"/>
                <a:cs typeface="Times New Roman" pitchFamily="18" charset="0"/>
              </a:rPr>
              <a:t> array variable </a:t>
            </a:r>
            <a:r>
              <a:rPr lang="en-US" sz="2600" dirty="0">
                <a:latin typeface="Times New Roman" pitchFamily="18" charset="0"/>
                <a:cs typeface="Times New Roman" pitchFamily="18" charset="0"/>
              </a:rPr>
              <a:t>with</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solidFill>
                  <a:srgbClr val="0000FF"/>
                </a:solidFill>
                <a:latin typeface="Times New Roman" pitchFamily="18" charset="0"/>
                <a:cs typeface="Times New Roman" pitchFamily="18" charset="0"/>
              </a:rPr>
              <a:t> allocation </a:t>
            </a:r>
            <a:r>
              <a:rPr lang="en-US" sz="2600" dirty="0">
                <a:latin typeface="Times New Roman" pitchFamily="18" charset="0"/>
                <a:cs typeface="Times New Roman" pitchFamily="18" charset="0"/>
              </a:rPr>
              <a:t>of</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solidFill>
                  <a:srgbClr val="0000FF"/>
                </a:solidFill>
                <a:latin typeface="Times New Roman" pitchFamily="18" charset="0"/>
                <a:cs typeface="Times New Roman" pitchFamily="18" charset="0"/>
              </a:rPr>
              <a:t> array </a:t>
            </a:r>
            <a:r>
              <a:rPr lang="en-US" sz="2600" dirty="0">
                <a:latin typeface="Times New Roman" pitchFamily="18" charset="0"/>
                <a:cs typeface="Times New Roman" pitchFamily="18" charset="0"/>
              </a:rPr>
              <a:t>itself, as shown here: </a:t>
            </a:r>
          </a:p>
          <a:p>
            <a:pPr lvl="1" algn="just">
              <a:lnSpc>
                <a:spcPct val="150000"/>
              </a:lnSpc>
              <a:spcBef>
                <a:spcPts val="0"/>
              </a:spcBef>
              <a:buNone/>
            </a:pP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int</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month_days</a:t>
            </a:r>
            <a:r>
              <a:rPr lang="en-US" sz="2600" b="1" dirty="0">
                <a:latin typeface="Times New Roman" pitchFamily="18" charset="0"/>
                <a:cs typeface="Times New Roman" pitchFamily="18" charset="0"/>
              </a:rPr>
              <a:t>[] = new </a:t>
            </a:r>
            <a:r>
              <a:rPr lang="en-US" sz="2600" b="1" dirty="0" err="1">
                <a:latin typeface="Times New Roman" pitchFamily="18" charset="0"/>
                <a:cs typeface="Times New Roman" pitchFamily="18" charset="0"/>
              </a:rPr>
              <a:t>int</a:t>
            </a:r>
            <a:r>
              <a:rPr lang="en-US" sz="2600" b="1" dirty="0">
                <a:latin typeface="Times New Roman" pitchFamily="18" charset="0"/>
                <a:cs typeface="Times New Roman" pitchFamily="18" charset="0"/>
              </a:rPr>
              <a:t>[12];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is the way the </a:t>
            </a:r>
            <a:r>
              <a:rPr lang="en-US" sz="2600" b="1" dirty="0">
                <a:solidFill>
                  <a:srgbClr val="FF0000"/>
                </a:solidFill>
                <a:latin typeface="Times New Roman" pitchFamily="18" charset="0"/>
                <a:cs typeface="Times New Roman" pitchFamily="18" charset="0"/>
              </a:rPr>
              <a:t>Arrays </a:t>
            </a:r>
            <a:r>
              <a:rPr lang="en-US" sz="2600" dirty="0">
                <a:latin typeface="Times New Roman" pitchFamily="18" charset="0"/>
                <a:cs typeface="Times New Roman" pitchFamily="18" charset="0"/>
              </a:rPr>
              <a:t>can be </a:t>
            </a:r>
            <a:r>
              <a:rPr lang="en-US" sz="2600" b="1" dirty="0">
                <a:solidFill>
                  <a:srgbClr val="FF0000"/>
                </a:solidFill>
                <a:latin typeface="Times New Roman" pitchFamily="18" charset="0"/>
                <a:cs typeface="Times New Roman" pitchFamily="18" charset="0"/>
              </a:rPr>
              <a:t>initialized </a:t>
            </a:r>
            <a:r>
              <a:rPr lang="en-US" sz="2600" dirty="0">
                <a:latin typeface="Times New Roman" pitchFamily="18" charset="0"/>
                <a:cs typeface="Times New Roman" pitchFamily="18" charset="0"/>
              </a:rPr>
              <a:t>when</a:t>
            </a:r>
            <a:r>
              <a:rPr lang="en-US" sz="2600" b="1" dirty="0">
                <a:solidFill>
                  <a:srgbClr val="FF0000"/>
                </a:solidFill>
                <a:latin typeface="Times New Roman" pitchFamily="18" charset="0"/>
                <a:cs typeface="Times New Roman" pitchFamily="18" charset="0"/>
              </a:rPr>
              <a:t> </a:t>
            </a:r>
            <a:r>
              <a:rPr lang="en-US" sz="2600" dirty="0">
                <a:latin typeface="Times New Roman" pitchFamily="18" charset="0"/>
                <a:cs typeface="Times New Roman" pitchFamily="18" charset="0"/>
              </a:rPr>
              <a:t>they are </a:t>
            </a:r>
            <a:r>
              <a:rPr lang="en-US" sz="2600" b="1" dirty="0">
                <a:solidFill>
                  <a:srgbClr val="FF0000"/>
                </a:solidFill>
                <a:latin typeface="Times New Roman" pitchFamily="18" charset="0"/>
                <a:cs typeface="Times New Roman" pitchFamily="18" charset="0"/>
              </a:rPr>
              <a:t>declared.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process is much the same as that used to </a:t>
            </a:r>
            <a:r>
              <a:rPr lang="en-US" sz="2600" b="1" dirty="0">
                <a:latin typeface="Times New Roman" pitchFamily="18" charset="0"/>
                <a:cs typeface="Times New Roman" pitchFamily="18" charset="0"/>
              </a:rPr>
              <a:t>initialize</a:t>
            </a:r>
            <a:r>
              <a:rPr lang="en-US" sz="2600" dirty="0">
                <a:latin typeface="Times New Roman" pitchFamily="18" charset="0"/>
                <a:cs typeface="Times New Roman" pitchFamily="18" charset="0"/>
              </a:rPr>
              <a:t> the simple types.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An </a:t>
            </a:r>
            <a:r>
              <a:rPr lang="en-US" sz="2600" b="1" dirty="0">
                <a:latin typeface="Times New Roman" pitchFamily="18" charset="0"/>
                <a:cs typeface="Times New Roman" pitchFamily="18" charset="0"/>
              </a:rPr>
              <a:t>array initializer </a:t>
            </a:r>
            <a:r>
              <a:rPr lang="en-US" sz="2600" dirty="0">
                <a:latin typeface="Times New Roman" pitchFamily="18" charset="0"/>
                <a:cs typeface="Times New Roman" pitchFamily="18" charset="0"/>
              </a:rPr>
              <a:t>is a list of</a:t>
            </a:r>
            <a:r>
              <a:rPr lang="en-US" sz="2600" b="1" dirty="0">
                <a:latin typeface="Times New Roman" pitchFamily="18" charset="0"/>
                <a:cs typeface="Times New Roman" pitchFamily="18" charset="0"/>
              </a:rPr>
              <a:t> comma-separated expressions </a:t>
            </a:r>
            <a:r>
              <a:rPr lang="en-US" sz="2600" dirty="0">
                <a:latin typeface="Times New Roman" pitchFamily="18" charset="0"/>
                <a:cs typeface="Times New Roman" pitchFamily="18" charset="0"/>
              </a:rPr>
              <a:t>surrounded</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by</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curly</a:t>
            </a:r>
            <a:r>
              <a:rPr lang="en-US" sz="2600" b="1" dirty="0">
                <a:latin typeface="Times New Roman" pitchFamily="18" charset="0"/>
                <a:cs typeface="Times New Roman" pitchFamily="18" charset="0"/>
              </a:rPr>
              <a:t> braces.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0000CC"/>
                </a:solidFill>
                <a:latin typeface="Times New Roman" pitchFamily="18" charset="0"/>
                <a:cs typeface="Times New Roman" pitchFamily="18" charset="0"/>
              </a:rPr>
              <a:t>commas</a:t>
            </a:r>
            <a:r>
              <a:rPr lang="en-US" sz="2600" dirty="0">
                <a:latin typeface="Times New Roman" pitchFamily="18" charset="0"/>
                <a:cs typeface="Times New Roman" pitchFamily="18" charset="0"/>
              </a:rPr>
              <a:t> </a:t>
            </a:r>
            <a:r>
              <a:rPr lang="en-US" sz="2600" b="1" dirty="0">
                <a:solidFill>
                  <a:srgbClr val="0000CC"/>
                </a:solidFill>
                <a:latin typeface="Times New Roman" pitchFamily="18" charset="0"/>
                <a:cs typeface="Times New Roman" pitchFamily="18" charset="0"/>
              </a:rPr>
              <a:t>separate</a:t>
            </a:r>
            <a:r>
              <a:rPr lang="en-US" sz="2600" dirty="0">
                <a:latin typeface="Times New Roman" pitchFamily="18" charset="0"/>
                <a:cs typeface="Times New Roman" pitchFamily="18" charset="0"/>
              </a:rPr>
              <a:t> the values of the </a:t>
            </a:r>
            <a:r>
              <a:rPr lang="en-US" sz="2600" b="1" dirty="0">
                <a:solidFill>
                  <a:srgbClr val="0000CC"/>
                </a:solidFill>
                <a:latin typeface="Times New Roman" pitchFamily="18" charset="0"/>
                <a:cs typeface="Times New Roman" pitchFamily="18" charset="0"/>
              </a:rPr>
              <a:t>array</a:t>
            </a:r>
            <a:r>
              <a:rPr lang="en-US" sz="2600" dirty="0">
                <a:latin typeface="Times New Roman" pitchFamily="18" charset="0"/>
                <a:cs typeface="Times New Roman" pitchFamily="18" charset="0"/>
              </a:rPr>
              <a:t> </a:t>
            </a:r>
            <a:r>
              <a:rPr lang="en-US" sz="2600" b="1" dirty="0">
                <a:solidFill>
                  <a:srgbClr val="0000CC"/>
                </a:solidFill>
                <a:latin typeface="Times New Roman" pitchFamily="18" charset="0"/>
                <a:cs typeface="Times New Roman" pitchFamily="18" charset="0"/>
              </a:rPr>
              <a:t>elements</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 The </a:t>
            </a:r>
            <a:r>
              <a:rPr lang="en-US" sz="2600" b="1" dirty="0">
                <a:solidFill>
                  <a:srgbClr val="D60093"/>
                </a:solidFill>
                <a:latin typeface="Times New Roman" pitchFamily="18" charset="0"/>
                <a:cs typeface="Times New Roman" pitchFamily="18" charset="0"/>
              </a:rPr>
              <a:t>array will automatically be created large enough to hold the number of elements </a:t>
            </a:r>
            <a:r>
              <a:rPr lang="en-US" sz="2600" dirty="0">
                <a:latin typeface="Times New Roman" pitchFamily="18" charset="0"/>
                <a:cs typeface="Times New Roman" pitchFamily="18" charset="0"/>
              </a:rPr>
              <a:t>you specify in the array initializer.</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There is </a:t>
            </a:r>
            <a:r>
              <a:rPr lang="en-US" sz="2600" b="1" dirty="0">
                <a:solidFill>
                  <a:srgbClr val="0000FF"/>
                </a:solidFill>
                <a:latin typeface="Times New Roman" pitchFamily="18" charset="0"/>
                <a:cs typeface="Times New Roman" pitchFamily="18" charset="0"/>
              </a:rPr>
              <a:t>no need to use new</a:t>
            </a:r>
            <a:r>
              <a:rPr lang="en-US" sz="2600" dirty="0">
                <a:latin typeface="Times New Roman" pitchFamily="18" charset="0"/>
                <a:cs typeface="Times New Roman" pitchFamily="18" charset="0"/>
              </a:rPr>
              <a:t>. </a:t>
            </a:r>
          </a:p>
          <a:p>
            <a:pPr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66</a:t>
            </a:fld>
            <a:endParaRPr lang="en-US"/>
          </a:p>
        </p:txBody>
      </p:sp>
    </p:spTree>
    <p:extLst>
      <p:ext uri="{BB962C8B-B14F-4D97-AF65-F5344CB8AC3E}">
        <p14:creationId xmlns:p14="http://schemas.microsoft.com/office/powerpoint/2010/main" val="42452751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2966"/>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One </a:t>
            </a:r>
            <a:r>
              <a:rPr lang="en-GB" sz="2800" b="1" dirty="0">
                <a:solidFill>
                  <a:srgbClr val="FF0000"/>
                </a:solidFill>
                <a:latin typeface="Times New Roman" panose="02020603050405020304" pitchFamily="18" charset="0"/>
                <a:cs typeface="Times New Roman" panose="02020603050405020304" pitchFamily="18" charset="0"/>
              </a:rPr>
              <a:t>Dimensional Array – Using Standard Method</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15310"/>
            <a:ext cx="12192000" cy="6542690"/>
          </a:xfrm>
        </p:spPr>
        <p:txBody>
          <a:bodyPr>
            <a:noAutofit/>
          </a:bodyPr>
          <a:lstStyle/>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 Java </a:t>
            </a:r>
            <a:r>
              <a:rPr lang="en-GB" sz="2600" dirty="0">
                <a:latin typeface="Times New Roman" panose="02020603050405020304" pitchFamily="18" charset="0"/>
                <a:cs typeface="Times New Roman" panose="02020603050405020304" pitchFamily="18" charset="0"/>
              </a:rPr>
              <a:t>program to demonstrate 1D Array </a:t>
            </a:r>
            <a:r>
              <a:rPr lang="en-GB" sz="2600" dirty="0" smtClean="0">
                <a:latin typeface="Times New Roman" panose="02020603050405020304" pitchFamily="18" charset="0"/>
                <a:cs typeface="Times New Roman" panose="02020603050405020304" pitchFamily="18" charset="0"/>
              </a:rPr>
              <a:t>using </a:t>
            </a:r>
            <a:r>
              <a:rPr lang="en-GB" sz="2600" dirty="0">
                <a:latin typeface="Times New Roman" panose="02020603050405020304" pitchFamily="18" charset="0"/>
                <a:cs typeface="Times New Roman" panose="02020603050405020304" pitchFamily="18" charset="0"/>
              </a:rPr>
              <a:t>standard method </a:t>
            </a:r>
            <a:r>
              <a:rPr lang="en-GB" sz="2600" dirty="0" smtClean="0">
                <a:latin typeface="Times New Roman" panose="02020603050405020304" pitchFamily="18" charset="0"/>
                <a:cs typeface="Times New Roman" panose="02020603050405020304" pitchFamily="18" charset="0"/>
              </a:rPr>
              <a:t> */</a:t>
            </a:r>
            <a:endParaRPr lang="en-GB"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//Define a class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class </a:t>
            </a:r>
            <a:r>
              <a:rPr lang="en-GB" sz="2600" dirty="0" err="1">
                <a:latin typeface="Times New Roman" panose="02020603050405020304" pitchFamily="18" charset="0"/>
                <a:cs typeface="Times New Roman" panose="02020603050405020304" pitchFamily="18" charset="0"/>
              </a:rPr>
              <a:t>OnedimensionalStandard</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//Main method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public static void main(String </a:t>
            </a:r>
            <a:r>
              <a:rPr lang="en-GB" sz="2600" dirty="0" err="1">
                <a:latin typeface="Times New Roman" panose="02020603050405020304" pitchFamily="18" charset="0"/>
                <a:cs typeface="Times New Roman" panose="02020603050405020304" pitchFamily="18" charset="0"/>
              </a:rPr>
              <a:t>args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//Declare </a:t>
            </a: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type array named a   </a:t>
            </a:r>
          </a:p>
          <a:p>
            <a:pPr marL="0" indent="0" algn="just">
              <a:lnSpc>
                <a:spcPct val="150000"/>
              </a:lnSpc>
              <a:spcBef>
                <a:spcPts val="0"/>
              </a:spcBef>
              <a:buNone/>
            </a:pP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a;</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//Allocate memory for 3 integers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a=new </a:t>
            </a: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[3];</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//Initialize array individually</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a[0]=10; </a:t>
            </a:r>
          </a:p>
        </p:txBody>
      </p:sp>
      <p:sp>
        <p:nvSpPr>
          <p:cNvPr id="4" name="Slide Number Placeholder 3"/>
          <p:cNvSpPr>
            <a:spLocks noGrp="1"/>
          </p:cNvSpPr>
          <p:nvPr>
            <p:ph type="sldNum" sz="quarter" idx="12"/>
          </p:nvPr>
        </p:nvSpPr>
        <p:spPr/>
        <p:txBody>
          <a:bodyPr/>
          <a:lstStyle/>
          <a:p>
            <a:fld id="{1C1376ED-7D7C-4AB7-9AAC-DFA34513ABCF}" type="slidenum">
              <a:rPr lang="en-US" smtClean="0"/>
              <a:t>67</a:t>
            </a:fld>
            <a:endParaRPr lang="en-US"/>
          </a:p>
        </p:txBody>
      </p:sp>
    </p:spTree>
    <p:extLst>
      <p:ext uri="{BB962C8B-B14F-4D97-AF65-F5344CB8AC3E}">
        <p14:creationId xmlns:p14="http://schemas.microsoft.com/office/powerpoint/2010/main" val="25391597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2966"/>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One </a:t>
            </a:r>
            <a:r>
              <a:rPr lang="en-GB" sz="2800" b="1" dirty="0">
                <a:solidFill>
                  <a:srgbClr val="FF0000"/>
                </a:solidFill>
                <a:latin typeface="Times New Roman" panose="02020603050405020304" pitchFamily="18" charset="0"/>
                <a:cs typeface="Times New Roman" panose="02020603050405020304" pitchFamily="18" charset="0"/>
              </a:rPr>
              <a:t>Dimensional Array – Using Standard Method</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72966"/>
            <a:ext cx="12192000" cy="6385034"/>
          </a:xfrm>
        </p:spPr>
        <p:txBody>
          <a:bodyPr>
            <a:noAutofit/>
          </a:bodyPr>
          <a:lstStyle/>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a[1]=20;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a[2]=30;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//Print the contents of the array individually</a:t>
            </a:r>
          </a:p>
          <a:p>
            <a:pPr marL="0" indent="0" algn="just">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("One dimensional array elements are");    </a:t>
            </a:r>
          </a:p>
          <a:p>
            <a:pPr marL="0" indent="0" algn="just">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("a["+0+"]:"+a[0]);   </a:t>
            </a:r>
          </a:p>
          <a:p>
            <a:pPr marL="0" indent="0" algn="just">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("a["+1+"]:"+a[1]); </a:t>
            </a:r>
          </a:p>
          <a:p>
            <a:pPr marL="0" indent="0" algn="just">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("a["+2+"]:"+a[2]);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}//End of main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}//End of class </a:t>
            </a:r>
          </a:p>
        </p:txBody>
      </p:sp>
      <p:sp>
        <p:nvSpPr>
          <p:cNvPr id="4" name="Slide Number Placeholder 3"/>
          <p:cNvSpPr>
            <a:spLocks noGrp="1"/>
          </p:cNvSpPr>
          <p:nvPr>
            <p:ph type="sldNum" sz="quarter" idx="12"/>
          </p:nvPr>
        </p:nvSpPr>
        <p:spPr/>
        <p:txBody>
          <a:bodyPr/>
          <a:lstStyle/>
          <a:p>
            <a:fld id="{1C1376ED-7D7C-4AB7-9AAC-DFA34513ABCF}" type="slidenum">
              <a:rPr lang="en-US" smtClean="0"/>
              <a:t>68</a:t>
            </a:fld>
            <a:endParaRPr lang="en-US"/>
          </a:p>
        </p:txBody>
      </p:sp>
    </p:spTree>
    <p:extLst>
      <p:ext uri="{BB962C8B-B14F-4D97-AF65-F5344CB8AC3E}">
        <p14:creationId xmlns:p14="http://schemas.microsoft.com/office/powerpoint/2010/main" val="30541497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09902"/>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Using For Loop – One Dimensional Array</a:t>
            </a:r>
            <a:endParaRPr lang="en-GB" sz="2800" b="1"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09902"/>
            <a:ext cx="12192000" cy="6448097"/>
          </a:xfrm>
        </p:spPr>
        <p:txBody>
          <a:bodyPr>
            <a:noAutofit/>
          </a:bodyPr>
          <a:lstStyle/>
          <a:p>
            <a:pPr marL="0" indent="0" algn="just">
              <a:lnSpc>
                <a:spcPct val="150000"/>
              </a:lnSpc>
              <a:spcBef>
                <a:spcPts val="0"/>
              </a:spcBef>
              <a:buNone/>
            </a:pPr>
            <a:r>
              <a:rPr lang="en-GB" dirty="0" smtClean="0">
                <a:latin typeface="Times New Roman" panose="02020603050405020304" pitchFamily="18" charset="0"/>
                <a:cs typeface="Times New Roman" panose="02020603050405020304" pitchFamily="18" charset="0"/>
              </a:rPr>
              <a:t>/* Java </a:t>
            </a:r>
            <a:r>
              <a:rPr lang="en-GB" dirty="0">
                <a:latin typeface="Times New Roman" panose="02020603050405020304" pitchFamily="18" charset="0"/>
                <a:cs typeface="Times New Roman" panose="02020603050405020304" pitchFamily="18" charset="0"/>
              </a:rPr>
              <a:t>program to demonstrate one dimensional </a:t>
            </a:r>
            <a:r>
              <a:rPr lang="en-GB" dirty="0" smtClean="0">
                <a:latin typeface="Times New Roman" panose="02020603050405020304" pitchFamily="18" charset="0"/>
                <a:cs typeface="Times New Roman" panose="02020603050405020304" pitchFamily="18" charset="0"/>
              </a:rPr>
              <a:t>arrays </a:t>
            </a:r>
            <a:r>
              <a:rPr lang="en-GB" dirty="0">
                <a:latin typeface="Times New Roman" panose="02020603050405020304" pitchFamily="18" charset="0"/>
                <a:cs typeface="Times New Roman" panose="02020603050405020304" pitchFamily="18" charset="0"/>
              </a:rPr>
              <a:t>of </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declared and initialized with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size of 5 elements</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//Define a class</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class </a:t>
            </a:r>
            <a:r>
              <a:rPr lang="en-GB" dirty="0" err="1">
                <a:latin typeface="Times New Roman" panose="02020603050405020304" pitchFamily="18" charset="0"/>
                <a:cs typeface="Times New Roman" panose="02020603050405020304" pitchFamily="18" charset="0"/>
              </a:rPr>
              <a:t>OnedimensionalLoop</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//Main method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public static void main(String </a:t>
            </a:r>
            <a:r>
              <a:rPr lang="en-GB" dirty="0" err="1">
                <a:latin typeface="Times New Roman" panose="02020603050405020304" pitchFamily="18" charset="0"/>
                <a:cs typeface="Times New Roman" panose="02020603050405020304" pitchFamily="18" charset="0"/>
              </a:rPr>
              <a:t>args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//Declaration and initialization of </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type array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a[]={10,20,30,40,50};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("One dimensional array elements are:\n");  </a:t>
            </a:r>
          </a:p>
        </p:txBody>
      </p:sp>
      <p:sp>
        <p:nvSpPr>
          <p:cNvPr id="4" name="Slide Number Placeholder 3"/>
          <p:cNvSpPr>
            <a:spLocks noGrp="1"/>
          </p:cNvSpPr>
          <p:nvPr>
            <p:ph type="sldNum" sz="quarter" idx="12"/>
          </p:nvPr>
        </p:nvSpPr>
        <p:spPr/>
        <p:txBody>
          <a:bodyPr/>
          <a:lstStyle/>
          <a:p>
            <a:fld id="{1C1376ED-7D7C-4AB7-9AAC-DFA34513ABCF}" type="slidenum">
              <a:rPr lang="en-US" smtClean="0"/>
              <a:t>69</a:t>
            </a:fld>
            <a:endParaRPr lang="en-US"/>
          </a:p>
        </p:txBody>
      </p:sp>
    </p:spTree>
    <p:extLst>
      <p:ext uri="{BB962C8B-B14F-4D97-AF65-F5344CB8AC3E}">
        <p14:creationId xmlns:p14="http://schemas.microsoft.com/office/powerpoint/2010/main" val="2213712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90286"/>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2.1 </a:t>
            </a:r>
            <a:r>
              <a:rPr lang="en-US" altLang="en-US" sz="2800" b="1" dirty="0">
                <a:solidFill>
                  <a:srgbClr val="FF0000"/>
                </a:solidFill>
                <a:latin typeface="Times New Roman" panose="02020603050405020304" pitchFamily="18" charset="0"/>
                <a:cs typeface="Times New Roman" panose="02020603050405020304" pitchFamily="18" charset="0"/>
              </a:rPr>
              <a:t>Structure of Java Program continued--</a:t>
            </a:r>
            <a:endParaRPr lang="en-GB" sz="2800" dirty="0"/>
          </a:p>
        </p:txBody>
      </p:sp>
      <p:sp>
        <p:nvSpPr>
          <p:cNvPr id="3" name="Content Placeholder 2"/>
          <p:cNvSpPr>
            <a:spLocks noGrp="1"/>
          </p:cNvSpPr>
          <p:nvPr>
            <p:ph idx="1"/>
          </p:nvPr>
        </p:nvSpPr>
        <p:spPr>
          <a:xfrm>
            <a:off x="0" y="290286"/>
            <a:ext cx="12192000" cy="6567714"/>
          </a:xfrm>
        </p:spPr>
        <p:txBody>
          <a:bodyPr>
            <a:normAutofit fontScale="92500"/>
          </a:bodyPr>
          <a:lstStyle/>
          <a:p>
            <a:pPr marL="0" indent="0" algn="just">
              <a:lnSpc>
                <a:spcPct val="150000"/>
              </a:lnSpc>
              <a:spcBef>
                <a:spcPts val="0"/>
              </a:spcBef>
              <a:buNone/>
            </a:pPr>
            <a:r>
              <a:rPr lang="en-US" b="1" dirty="0">
                <a:solidFill>
                  <a:srgbClr val="6600CC"/>
                </a:solidFill>
                <a:latin typeface="Times New Roman" pitchFamily="18" charset="0"/>
                <a:cs typeface="Times New Roman" pitchFamily="18" charset="0"/>
              </a:rPr>
              <a:t>2.5 String </a:t>
            </a:r>
            <a:r>
              <a:rPr lang="en-US" b="1" dirty="0" err="1">
                <a:solidFill>
                  <a:srgbClr val="6600CC"/>
                </a:solidFill>
                <a:latin typeface="Times New Roman" pitchFamily="18" charset="0"/>
                <a:cs typeface="Times New Roman" pitchFamily="18" charset="0"/>
              </a:rPr>
              <a:t>args</a:t>
            </a:r>
            <a:r>
              <a:rPr lang="en-US" b="1" dirty="0">
                <a:solidFill>
                  <a:srgbClr val="6600CC"/>
                </a:solidFill>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r>
              <a:rPr lang="en-US" b="1" i="1" dirty="0">
                <a:latin typeface="Times New Roman" panose="02020603050405020304" pitchFamily="18" charset="0"/>
                <a:cs typeface="Times New Roman" panose="02020603050405020304" pitchFamily="18" charset="0"/>
              </a:rPr>
              <a:t>Java main method accepts a single argument of type String array</a:t>
            </a:r>
            <a:r>
              <a:rPr lang="en-US" dirty="0">
                <a:latin typeface="Times New Roman" panose="02020603050405020304" pitchFamily="18" charset="0"/>
                <a:cs typeface="Times New Roman" panose="02020603050405020304" pitchFamily="18" charset="0"/>
              </a:rPr>
              <a:t>. This is also called as </a:t>
            </a:r>
            <a:r>
              <a:rPr lang="en-US" b="1" i="1" dirty="0">
                <a:solidFill>
                  <a:srgbClr val="0000CC"/>
                </a:solidFill>
                <a:latin typeface="Times New Roman" panose="02020603050405020304" pitchFamily="18" charset="0"/>
                <a:cs typeface="Times New Roman" panose="02020603050405020304" pitchFamily="18" charset="0"/>
              </a:rPr>
              <a:t>java command line </a:t>
            </a:r>
            <a:r>
              <a:rPr lang="en-US" b="1" i="1" dirty="0" smtClean="0">
                <a:solidFill>
                  <a:srgbClr val="0000CC"/>
                </a:solidFill>
                <a:latin typeface="Times New Roman" panose="02020603050405020304" pitchFamily="18" charset="0"/>
                <a:cs typeface="Times New Roman" panose="02020603050405020304" pitchFamily="18" charset="0"/>
              </a:rPr>
              <a:t>arguments</a:t>
            </a:r>
            <a:endParaRPr lang="en-GB" dirty="0" smtClean="0"/>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which is actually an </a:t>
            </a:r>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of </a:t>
            </a:r>
            <a:r>
              <a:rPr lang="en-US" dirty="0" err="1">
                <a:latin typeface="Times New Roman" panose="02020603050405020304" pitchFamily="18" charset="0"/>
                <a:cs typeface="Times New Roman" panose="02020603050405020304" pitchFamily="18" charset="0"/>
              </a:rPr>
              <a:t>java.lang.String</a:t>
            </a:r>
            <a:r>
              <a:rPr lang="en-US" dirty="0">
                <a:latin typeface="Times New Roman" panose="02020603050405020304" pitchFamily="18" charset="0"/>
                <a:cs typeface="Times New Roman" panose="02020603050405020304" pitchFamily="18" charset="0"/>
              </a:rPr>
              <a:t> type, and it's name is </a:t>
            </a:r>
            <a:r>
              <a:rPr lang="en-US" b="1"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here.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It's not necessary to name it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always, you can name it </a:t>
            </a:r>
            <a:r>
              <a:rPr lang="en-US" dirty="0" err="1">
                <a:latin typeface="Times New Roman" panose="02020603050405020304" pitchFamily="18" charset="0"/>
                <a:cs typeface="Times New Roman" panose="02020603050405020304" pitchFamily="18" charset="0"/>
              </a:rPr>
              <a:t>strArray</a:t>
            </a:r>
            <a:r>
              <a:rPr lang="en-US" dirty="0">
                <a:latin typeface="Times New Roman" panose="02020603050405020304" pitchFamily="18" charset="0"/>
                <a:cs typeface="Times New Roman" panose="02020603050405020304" pitchFamily="18" charset="0"/>
              </a:rPr>
              <a:t> or whatever you like, but most programmer prefer to name it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because that's what everyone else do. </a:t>
            </a:r>
          </a:p>
          <a:p>
            <a:pPr algn="just">
              <a:lnSpc>
                <a:spcPct val="15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When we </a:t>
            </a:r>
            <a:r>
              <a:rPr lang="en-US" dirty="0">
                <a:latin typeface="Times New Roman" panose="02020603050405020304" pitchFamily="18" charset="0"/>
                <a:cs typeface="Times New Roman" panose="02020603050405020304" pitchFamily="18" charset="0"/>
                <a:hlinkClick r:id="rId2"/>
              </a:rPr>
              <a:t>run a Java program from command prompt</a:t>
            </a:r>
            <a:r>
              <a:rPr lang="en-US" dirty="0">
                <a:latin typeface="Times New Roman" panose="02020603050405020304" pitchFamily="18" charset="0"/>
                <a:cs typeface="Times New Roman" panose="02020603050405020304" pitchFamily="18" charset="0"/>
              </a:rPr>
              <a:t>, we can pass some input to our Java program. </a:t>
            </a:r>
          </a:p>
          <a:p>
            <a:pPr algn="just">
              <a:lnSpc>
                <a:spcPct val="150000"/>
              </a:lnSpc>
              <a:spcBef>
                <a:spcPts val="0"/>
              </a:spcBef>
              <a:buFont typeface="Wingdings" panose="05000000000000000000" pitchFamily="2" charset="2"/>
              <a:buChar char="ü"/>
              <a:defRPr/>
            </a:pPr>
            <a:r>
              <a:rPr lang="en-US" dirty="0">
                <a:latin typeface="Times New Roman" panose="02020603050405020304" pitchFamily="18" charset="0"/>
                <a:cs typeface="Times New Roman" panose="02020603050405020304" pitchFamily="18" charset="0"/>
              </a:rPr>
              <a:t>Those inputs are stored in this 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array. </a:t>
            </a:r>
          </a:p>
          <a:p>
            <a:pPr algn="just">
              <a:lnSpc>
                <a:spcPct val="150000"/>
              </a:lnSpc>
              <a:spcBef>
                <a:spcPts val="0"/>
              </a:spcBef>
              <a:buFont typeface="Wingdings" panose="05000000000000000000" pitchFamily="2" charset="2"/>
              <a:buChar char="§"/>
            </a:pPr>
            <a:endParaRPr lang="en-US" b="1" i="1" dirty="0">
              <a:solidFill>
                <a:srgbClr val="0000CC"/>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7</a:t>
            </a:fld>
            <a:endParaRPr lang="en-US"/>
          </a:p>
        </p:txBody>
      </p:sp>
    </p:spTree>
    <p:extLst>
      <p:ext uri="{BB962C8B-B14F-4D97-AF65-F5344CB8AC3E}">
        <p14:creationId xmlns:p14="http://schemas.microsoft.com/office/powerpoint/2010/main" val="5752711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09902"/>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Using For Loop – One Dimensional Array</a:t>
            </a:r>
            <a:endParaRPr lang="en-GB" sz="2800" b="1" dirty="0">
              <a:solidFill>
                <a:srgbClr val="FF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09902"/>
            <a:ext cx="12192000" cy="6448097"/>
          </a:xfrm>
        </p:spPr>
        <p:txBody>
          <a:bodyPr>
            <a:noAutofit/>
          </a:bodyPr>
          <a:lstStyle/>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//For loop to count the elements of the array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//for(</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=0;i&lt;</a:t>
            </a:r>
            <a:r>
              <a:rPr lang="en-GB" dirty="0" err="1">
                <a:latin typeface="Times New Roman" panose="02020603050405020304" pitchFamily="18" charset="0"/>
                <a:cs typeface="Times New Roman" panose="02020603050405020304" pitchFamily="18" charset="0"/>
              </a:rPr>
              <a:t>a.length;i</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for(</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=0;i&lt;5;i++){</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//Output the values of the elements of the array</a:t>
            </a:r>
          </a:p>
          <a:p>
            <a:pPr marL="0" indent="0" algn="just">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+"]:"+a[</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}//End of for loop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}//End of main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}//End of class</a:t>
            </a:r>
          </a:p>
        </p:txBody>
      </p:sp>
      <p:sp>
        <p:nvSpPr>
          <p:cNvPr id="4" name="Slide Number Placeholder 3"/>
          <p:cNvSpPr>
            <a:spLocks noGrp="1"/>
          </p:cNvSpPr>
          <p:nvPr>
            <p:ph type="sldNum" sz="quarter" idx="12"/>
          </p:nvPr>
        </p:nvSpPr>
        <p:spPr/>
        <p:txBody>
          <a:bodyPr/>
          <a:lstStyle/>
          <a:p>
            <a:fld id="{1C1376ED-7D7C-4AB7-9AAC-DFA34513ABCF}" type="slidenum">
              <a:rPr lang="en-US" smtClean="0"/>
              <a:t>70</a:t>
            </a:fld>
            <a:endParaRPr lang="en-US"/>
          </a:p>
        </p:txBody>
      </p:sp>
    </p:spTree>
    <p:extLst>
      <p:ext uri="{BB962C8B-B14F-4D97-AF65-F5344CB8AC3E}">
        <p14:creationId xmlns:p14="http://schemas.microsoft.com/office/powerpoint/2010/main" val="6712391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504496"/>
          </a:xfrm>
        </p:spPr>
        <p:txBody>
          <a:bodyPr>
            <a:noAutofit/>
          </a:bodyPr>
          <a:lstStyle/>
          <a:p>
            <a:pPr algn="ctr"/>
            <a:r>
              <a:rPr lang="en-GB" sz="3200" b="1" dirty="0" smtClean="0">
                <a:latin typeface="Times New Roman" panose="02020603050405020304" pitchFamily="18" charset="0"/>
                <a:cs typeface="Times New Roman" panose="02020603050405020304" pitchFamily="18" charset="0"/>
              </a:rPr>
              <a:t>Activity </a:t>
            </a: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1076"/>
            <a:ext cx="12192000" cy="6526924"/>
          </a:xfrm>
        </p:spPr>
        <p:txBody>
          <a:bodyPr>
            <a:normAutofit/>
          </a:bodyPr>
          <a:lstStyle/>
          <a:p>
            <a:pPr marL="514350" indent="-514350" algn="just">
              <a:lnSpc>
                <a:spcPct val="150000"/>
              </a:lnSpc>
              <a:spcBef>
                <a:spcPts val="0"/>
              </a:spcBef>
              <a:buAutoNum type="arabicPeriod"/>
            </a:pPr>
            <a:r>
              <a:rPr lang="en-GB" sz="3200" dirty="0" smtClean="0">
                <a:latin typeface="Times New Roman" panose="02020603050405020304" pitchFamily="18" charset="0"/>
                <a:cs typeface="Times New Roman" panose="02020603050405020304" pitchFamily="18" charset="0"/>
              </a:rPr>
              <a:t>Write Java program using for-----loop method to print the contents of 5 elements of array initialized during declaration, calculate sum and average of the contents of the 5 elements of the array</a:t>
            </a:r>
          </a:p>
          <a:p>
            <a:pPr marL="514350" indent="-514350" algn="just">
              <a:lnSpc>
                <a:spcPct val="150000"/>
              </a:lnSpc>
              <a:spcBef>
                <a:spcPts val="0"/>
              </a:spcBef>
              <a:buAutoNum type="arabicPeriod"/>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71</a:t>
            </a:fld>
            <a:endParaRPr lang="en-US"/>
          </a:p>
        </p:txBody>
      </p:sp>
    </p:spTree>
    <p:extLst>
      <p:ext uri="{BB962C8B-B14F-4D97-AF65-F5344CB8AC3E}">
        <p14:creationId xmlns:p14="http://schemas.microsoft.com/office/powerpoint/2010/main" val="22881486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520261"/>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
            </a:r>
            <a:br>
              <a:rPr lang="en-GB" sz="3200" b="1" dirty="0" smtClean="0">
                <a:solidFill>
                  <a:srgbClr val="FF0000"/>
                </a:solidFill>
                <a:latin typeface="Times New Roman" panose="02020603050405020304" pitchFamily="18" charset="0"/>
                <a:cs typeface="Times New Roman" panose="02020603050405020304" pitchFamily="18" charset="0"/>
              </a:rPr>
            </a:br>
            <a:r>
              <a:rPr lang="en-GB" sz="3200" b="1" dirty="0" smtClean="0">
                <a:solidFill>
                  <a:srgbClr val="FF0000"/>
                </a:solidFill>
                <a:latin typeface="Times New Roman" panose="02020603050405020304" pitchFamily="18" charset="0"/>
                <a:cs typeface="Times New Roman" panose="02020603050405020304" pitchFamily="18" charset="0"/>
              </a:rPr>
              <a:t>Using Scanner: One-dimensional Array </a:t>
            </a:r>
            <a:r>
              <a:rPr lang="en-GB" sz="3200" b="1" dirty="0">
                <a:solidFill>
                  <a:srgbClr val="FF0000"/>
                </a:solidFill>
                <a:latin typeface="Times New Roman" panose="02020603050405020304" pitchFamily="18" charset="0"/>
                <a:cs typeface="Times New Roman" panose="02020603050405020304" pitchFamily="18" charset="0"/>
              </a:rPr>
              <a:t/>
            </a:r>
            <a:br>
              <a:rPr lang="en-GB" sz="3200" b="1" dirty="0">
                <a:solidFill>
                  <a:srgbClr val="FF0000"/>
                </a:solidFill>
                <a:latin typeface="Times New Roman" panose="02020603050405020304" pitchFamily="18" charset="0"/>
                <a:cs typeface="Times New Roman" panose="02020603050405020304" pitchFamily="18" charset="0"/>
              </a:rPr>
            </a:b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20262"/>
            <a:ext cx="12192000" cy="6337738"/>
          </a:xfrm>
        </p:spPr>
        <p:txBody>
          <a:bodyPr>
            <a:normAutofit/>
          </a:bodyPr>
          <a:lstStyle/>
          <a:p>
            <a:pPr algn="just">
              <a:lnSpc>
                <a:spcPct val="150000"/>
              </a:lnSpc>
              <a:spcBef>
                <a:spcPts val="0"/>
              </a:spcBef>
              <a:buFont typeface="Wingdings" panose="05000000000000000000" pitchFamily="2" charset="2"/>
              <a:buChar char="§"/>
            </a:pPr>
            <a:r>
              <a:rPr lang="en-GB" sz="3000" dirty="0" smtClean="0">
                <a:latin typeface="Times New Roman" panose="02020603050405020304" pitchFamily="18" charset="0"/>
                <a:cs typeface="Times New Roman" panose="02020603050405020304" pitchFamily="18" charset="0"/>
              </a:rPr>
              <a:t>Write Java program to demonstrate one-dimensional array using Scanner based on the following additional information </a:t>
            </a:r>
          </a:p>
          <a:p>
            <a:pPr marL="514350" indent="-514350" algn="just">
              <a:lnSpc>
                <a:spcPct val="150000"/>
              </a:lnSpc>
              <a:spcBef>
                <a:spcPts val="0"/>
              </a:spcBef>
              <a:buAutoNum type="arabicPeriod"/>
            </a:pPr>
            <a:r>
              <a:rPr lang="en-GB" sz="3000" dirty="0" smtClean="0">
                <a:latin typeface="Times New Roman" panose="02020603050405020304" pitchFamily="18" charset="0"/>
                <a:cs typeface="Times New Roman" panose="02020603050405020304" pitchFamily="18" charset="0"/>
              </a:rPr>
              <a:t>Read </a:t>
            </a:r>
            <a:r>
              <a:rPr lang="en-GB" sz="3000" dirty="0">
                <a:latin typeface="Times New Roman" panose="02020603050405020304" pitchFamily="18" charset="0"/>
                <a:cs typeface="Times New Roman" panose="02020603050405020304" pitchFamily="18" charset="0"/>
              </a:rPr>
              <a:t>the array length as </a:t>
            </a:r>
            <a:r>
              <a:rPr lang="en-GB" sz="3000" dirty="0" err="1" smtClean="0">
                <a:latin typeface="Times New Roman" panose="02020603050405020304" pitchFamily="18" charset="0"/>
                <a:cs typeface="Times New Roman" panose="02020603050405020304" pitchFamily="18" charset="0"/>
              </a:rPr>
              <a:t>scan.nextInt</a:t>
            </a:r>
            <a:r>
              <a:rPr lang="en-GB" sz="3000" dirty="0">
                <a:latin typeface="Times New Roman" panose="02020603050405020304" pitchFamily="18" charset="0"/>
                <a:cs typeface="Times New Roman" panose="02020603050405020304" pitchFamily="18" charset="0"/>
              </a:rPr>
              <a:t>() and store it in the variable </a:t>
            </a:r>
            <a:r>
              <a:rPr lang="en-GB" sz="3000" dirty="0" err="1" smtClean="0">
                <a:latin typeface="Times New Roman" panose="02020603050405020304" pitchFamily="18" charset="0"/>
                <a:cs typeface="Times New Roman" panose="02020603050405020304" pitchFamily="18" charset="0"/>
              </a:rPr>
              <a:t>arrayLength</a:t>
            </a:r>
            <a:r>
              <a:rPr lang="en-GB" sz="3000" dirty="0" smtClean="0">
                <a:latin typeface="Times New Roman" panose="02020603050405020304" pitchFamily="18" charset="0"/>
                <a:cs typeface="Times New Roman" panose="02020603050405020304" pitchFamily="18" charset="0"/>
              </a:rPr>
              <a:t> </a:t>
            </a:r>
            <a:r>
              <a:rPr lang="en-GB" sz="3000" dirty="0">
                <a:latin typeface="Times New Roman" panose="02020603050405020304" pitchFamily="18" charset="0"/>
                <a:cs typeface="Times New Roman" panose="02020603050405020304" pitchFamily="18" charset="0"/>
              </a:rPr>
              <a:t>and declare </a:t>
            </a:r>
            <a:r>
              <a:rPr lang="en-GB" sz="3000" dirty="0" err="1" smtClean="0">
                <a:latin typeface="Times New Roman" panose="02020603050405020304" pitchFamily="18" charset="0"/>
                <a:cs typeface="Times New Roman" panose="02020603050405020304" pitchFamily="18" charset="0"/>
              </a:rPr>
              <a:t>anArray</a:t>
            </a:r>
            <a:r>
              <a:rPr lang="en-GB" sz="3000" dirty="0" smtClean="0">
                <a:latin typeface="Times New Roman" panose="02020603050405020304" pitchFamily="18" charset="0"/>
                <a:cs typeface="Times New Roman" panose="02020603050405020304" pitchFamily="18" charset="0"/>
              </a:rPr>
              <a:t> </a:t>
            </a:r>
            <a:r>
              <a:rPr lang="en-GB" sz="3000" dirty="0" err="1" smtClean="0">
                <a:latin typeface="Times New Roman" panose="02020603050405020304" pitchFamily="18" charset="0"/>
                <a:cs typeface="Times New Roman" panose="02020603050405020304" pitchFamily="18" charset="0"/>
              </a:rPr>
              <a:t>int</a:t>
            </a:r>
            <a:r>
              <a:rPr lang="en-GB" sz="3000" dirty="0" smtClean="0">
                <a:latin typeface="Times New Roman" panose="02020603050405020304" pitchFamily="18" charset="0"/>
                <a:cs typeface="Times New Roman" panose="02020603050405020304" pitchFamily="18" charset="0"/>
              </a:rPr>
              <a:t>[</a:t>
            </a:r>
            <a:r>
              <a:rPr lang="en-GB" sz="3000" dirty="0" err="1" smtClean="0">
                <a:latin typeface="Times New Roman" panose="02020603050405020304" pitchFamily="18" charset="0"/>
                <a:cs typeface="Times New Roman" panose="02020603050405020304" pitchFamily="18" charset="0"/>
              </a:rPr>
              <a:t>arrayLength</a:t>
            </a:r>
            <a:r>
              <a:rPr lang="en-GB" sz="3000" dirty="0" smtClean="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AutoNum type="arabicPeriod"/>
            </a:pPr>
            <a:r>
              <a:rPr lang="en-GB" sz="3000" dirty="0" smtClean="0">
                <a:latin typeface="Times New Roman" panose="02020603050405020304" pitchFamily="18" charset="0"/>
                <a:cs typeface="Times New Roman" panose="02020603050405020304" pitchFamily="18" charset="0"/>
              </a:rPr>
              <a:t>To </a:t>
            </a:r>
            <a:r>
              <a:rPr lang="en-GB" sz="3000" dirty="0">
                <a:latin typeface="Times New Roman" panose="02020603050405020304" pitchFamily="18" charset="0"/>
                <a:cs typeface="Times New Roman" panose="02020603050405020304" pitchFamily="18" charset="0"/>
              </a:rPr>
              <a:t>store elements in to the array for </a:t>
            </a:r>
            <a:r>
              <a:rPr lang="en-GB" sz="3000"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=0 to </a:t>
            </a:r>
            <a:r>
              <a:rPr lang="en-GB" sz="3000"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&lt;</a:t>
            </a:r>
            <a:r>
              <a:rPr lang="en-GB" sz="3000" dirty="0" err="1">
                <a:latin typeface="Times New Roman" panose="02020603050405020304" pitchFamily="18" charset="0"/>
                <a:cs typeface="Times New Roman" panose="02020603050405020304" pitchFamily="18" charset="0"/>
              </a:rPr>
              <a:t>arrayLength</a:t>
            </a:r>
            <a:r>
              <a:rPr lang="en-GB" sz="3000" dirty="0">
                <a:latin typeface="Times New Roman" panose="02020603050405020304" pitchFamily="18" charset="0"/>
                <a:cs typeface="Times New Roman" panose="02020603050405020304" pitchFamily="18" charset="0"/>
              </a:rPr>
              <a:t> of an array read the element using </a:t>
            </a:r>
            <a:r>
              <a:rPr lang="en-GB" sz="3000" dirty="0" err="1" smtClean="0">
                <a:latin typeface="Times New Roman" panose="02020603050405020304" pitchFamily="18" charset="0"/>
                <a:cs typeface="Times New Roman" panose="02020603050405020304" pitchFamily="18" charset="0"/>
              </a:rPr>
              <a:t>scan.nextInt</a:t>
            </a:r>
            <a:r>
              <a:rPr lang="en-GB" sz="3000" dirty="0">
                <a:latin typeface="Times New Roman" panose="02020603050405020304" pitchFamily="18" charset="0"/>
                <a:cs typeface="Times New Roman" panose="02020603050405020304" pitchFamily="18" charset="0"/>
              </a:rPr>
              <a:t>() and store the element at the index </a:t>
            </a:r>
            <a:r>
              <a:rPr lang="en-GB" sz="3000" dirty="0" err="1">
                <a:latin typeface="Times New Roman" panose="02020603050405020304" pitchFamily="18" charset="0"/>
                <a:cs typeface="Times New Roman" panose="02020603050405020304" pitchFamily="18" charset="0"/>
              </a:rPr>
              <a:t>anArray</a:t>
            </a:r>
            <a:r>
              <a:rPr lang="en-GB" sz="3000" dirty="0">
                <a:latin typeface="Times New Roman" panose="02020603050405020304" pitchFamily="18" charset="0"/>
                <a:cs typeface="Times New Roman" panose="02020603050405020304" pitchFamily="18" charset="0"/>
              </a:rPr>
              <a:t>[</a:t>
            </a:r>
            <a:r>
              <a:rPr lang="en-GB" sz="3000" dirty="0" err="1">
                <a:latin typeface="Times New Roman" panose="02020603050405020304" pitchFamily="18" charset="0"/>
                <a:cs typeface="Times New Roman" panose="02020603050405020304" pitchFamily="18" charset="0"/>
              </a:rPr>
              <a:t>i</a:t>
            </a:r>
            <a:r>
              <a:rPr lang="en-GB" sz="3000" dirty="0" smtClean="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AutoNum type="arabicPeriod"/>
            </a:pPr>
            <a:r>
              <a:rPr lang="en-GB" sz="3000" dirty="0" smtClean="0">
                <a:latin typeface="Times New Roman" panose="02020603050405020304" pitchFamily="18" charset="0"/>
                <a:cs typeface="Times New Roman" panose="02020603050405020304" pitchFamily="18" charset="0"/>
              </a:rPr>
              <a:t>Display </a:t>
            </a:r>
            <a:r>
              <a:rPr lang="en-GB" sz="3000" dirty="0">
                <a:latin typeface="Times New Roman" panose="02020603050405020304" pitchFamily="18" charset="0"/>
                <a:cs typeface="Times New Roman" panose="02020603050405020304" pitchFamily="18" charset="0"/>
              </a:rPr>
              <a:t>the elements of an array for loop iterates from </a:t>
            </a:r>
            <a:r>
              <a:rPr lang="en-GB" sz="3000"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=0 to </a:t>
            </a:r>
            <a:r>
              <a:rPr lang="en-GB" sz="3000"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&lt;</a:t>
            </a:r>
            <a:r>
              <a:rPr lang="en-GB" sz="3000" dirty="0" err="1">
                <a:latin typeface="Times New Roman" panose="02020603050405020304" pitchFamily="18" charset="0"/>
                <a:cs typeface="Times New Roman" panose="02020603050405020304" pitchFamily="18" charset="0"/>
              </a:rPr>
              <a:t>arrayLength</a:t>
            </a:r>
            <a:r>
              <a:rPr lang="en-GB" sz="3000" dirty="0">
                <a:latin typeface="Times New Roman" panose="02020603050405020304" pitchFamily="18" charset="0"/>
                <a:cs typeface="Times New Roman" panose="02020603050405020304" pitchFamily="18" charset="0"/>
              </a:rPr>
              <a:t>  of an array print the array element </a:t>
            </a:r>
            <a:r>
              <a:rPr lang="en-GB" sz="3000" dirty="0" err="1">
                <a:latin typeface="Times New Roman" panose="02020603050405020304" pitchFamily="18" charset="0"/>
                <a:cs typeface="Times New Roman" panose="02020603050405020304" pitchFamily="18" charset="0"/>
              </a:rPr>
              <a:t>anArray</a:t>
            </a:r>
            <a:r>
              <a:rPr lang="en-GB" sz="3000" dirty="0">
                <a:latin typeface="Times New Roman" panose="02020603050405020304" pitchFamily="18" charset="0"/>
                <a:cs typeface="Times New Roman" panose="02020603050405020304" pitchFamily="18" charset="0"/>
              </a:rPr>
              <a:t>[</a:t>
            </a:r>
            <a:r>
              <a:rPr lang="en-GB" sz="3000"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72</a:t>
            </a:fld>
            <a:endParaRPr lang="en-US"/>
          </a:p>
        </p:txBody>
      </p:sp>
    </p:spTree>
    <p:extLst>
      <p:ext uri="{BB962C8B-B14F-4D97-AF65-F5344CB8AC3E}">
        <p14:creationId xmlns:p14="http://schemas.microsoft.com/office/powerpoint/2010/main" val="34541111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520261"/>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Using Scanner: One-dimensional Array------- </a:t>
            </a: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20262"/>
            <a:ext cx="12192000" cy="6337738"/>
          </a:xfrm>
        </p:spPr>
        <p:txBody>
          <a:bodyPr>
            <a:noAutofit/>
          </a:bodyPr>
          <a:lstStyle/>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 Java </a:t>
            </a:r>
            <a:r>
              <a:rPr lang="en-GB" sz="2600" dirty="0">
                <a:latin typeface="Times New Roman" panose="02020603050405020304" pitchFamily="18" charset="0"/>
                <a:cs typeface="Times New Roman" panose="02020603050405020304" pitchFamily="18" charset="0"/>
              </a:rPr>
              <a:t>program to demonstrate 1D array using </a:t>
            </a:r>
            <a:r>
              <a:rPr lang="en-GB" sz="2600" dirty="0" smtClean="0">
                <a:latin typeface="Times New Roman" panose="02020603050405020304" pitchFamily="18" charset="0"/>
                <a:cs typeface="Times New Roman" panose="02020603050405020304" pitchFamily="18" charset="0"/>
              </a:rPr>
              <a:t>scanner */</a:t>
            </a:r>
            <a:endParaRPr lang="en-GB"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//Import Scanner class from </a:t>
            </a:r>
            <a:r>
              <a:rPr lang="en-GB" sz="2600" dirty="0" err="1">
                <a:latin typeface="Times New Roman" panose="02020603050405020304" pitchFamily="18" charset="0"/>
                <a:cs typeface="Times New Roman" panose="02020603050405020304" pitchFamily="18" charset="0"/>
              </a:rPr>
              <a:t>java.util</a:t>
            </a:r>
            <a:r>
              <a:rPr lang="en-GB" sz="2600" dirty="0">
                <a:latin typeface="Times New Roman" panose="02020603050405020304" pitchFamily="18" charset="0"/>
                <a:cs typeface="Times New Roman" panose="02020603050405020304" pitchFamily="18" charset="0"/>
              </a:rPr>
              <a:t> package</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import </a:t>
            </a:r>
            <a:r>
              <a:rPr lang="en-GB" sz="2600" dirty="0" err="1">
                <a:latin typeface="Times New Roman" panose="02020603050405020304" pitchFamily="18" charset="0"/>
                <a:cs typeface="Times New Roman" panose="02020603050405020304" pitchFamily="18" charset="0"/>
              </a:rPr>
              <a:t>java.util.Scanner</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//Define a class</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class </a:t>
            </a:r>
            <a:r>
              <a:rPr lang="en-GB" sz="2600" dirty="0" err="1">
                <a:latin typeface="Times New Roman" panose="02020603050405020304" pitchFamily="18" charset="0"/>
                <a:cs typeface="Times New Roman" panose="02020603050405020304" pitchFamily="18" charset="0"/>
              </a:rPr>
              <a:t>OneDimensionalArrayScanner</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public </a:t>
            </a:r>
            <a:r>
              <a:rPr lang="en-GB" sz="2600" dirty="0">
                <a:latin typeface="Times New Roman" panose="02020603050405020304" pitchFamily="18" charset="0"/>
                <a:cs typeface="Times New Roman" panose="02020603050405020304" pitchFamily="18" charset="0"/>
              </a:rPr>
              <a:t>static void main(String </a:t>
            </a:r>
            <a:r>
              <a:rPr lang="en-GB" sz="2600" dirty="0" err="1">
                <a:latin typeface="Times New Roman" panose="02020603050405020304" pitchFamily="18" charset="0"/>
                <a:cs typeface="Times New Roman" panose="02020603050405020304" pitchFamily="18" charset="0"/>
              </a:rPr>
              <a:t>args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//Create Scanner Object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Scanner scan=new Scanner(System.in);</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//Users prompt to input the length of the </a:t>
            </a:r>
            <a:r>
              <a:rPr lang="en-GB" sz="2600" dirty="0" smtClean="0">
                <a:latin typeface="Times New Roman" panose="02020603050405020304" pitchFamily="18" charset="0"/>
                <a:cs typeface="Times New Roman" panose="02020603050405020304" pitchFamily="18" charset="0"/>
              </a:rPr>
              <a:t>array</a:t>
            </a:r>
          </a:p>
          <a:p>
            <a:pPr marL="0" indent="0" algn="just">
              <a:lnSpc>
                <a:spcPct val="150000"/>
              </a:lnSpc>
              <a:spcBef>
                <a:spcPts val="0"/>
              </a:spcBef>
              <a:buNone/>
            </a:pPr>
            <a:r>
              <a:rPr lang="en-GB" sz="2600" dirty="0" err="1" smtClean="0">
                <a:latin typeface="Times New Roman" panose="02020603050405020304" pitchFamily="18" charset="0"/>
                <a:cs typeface="Times New Roman" panose="02020603050405020304" pitchFamily="18" charset="0"/>
              </a:rPr>
              <a:t>System.out.println</a:t>
            </a:r>
            <a:r>
              <a:rPr lang="en-GB" sz="2600" dirty="0" smtClean="0">
                <a:latin typeface="Times New Roman" panose="02020603050405020304" pitchFamily="18" charset="0"/>
                <a:cs typeface="Times New Roman" panose="02020603050405020304" pitchFamily="18" charset="0"/>
              </a:rPr>
              <a:t>("Input the length of the Array: ");</a:t>
            </a:r>
          </a:p>
        </p:txBody>
      </p:sp>
      <p:sp>
        <p:nvSpPr>
          <p:cNvPr id="4" name="Slide Number Placeholder 3"/>
          <p:cNvSpPr>
            <a:spLocks noGrp="1"/>
          </p:cNvSpPr>
          <p:nvPr>
            <p:ph type="sldNum" sz="quarter" idx="12"/>
          </p:nvPr>
        </p:nvSpPr>
        <p:spPr/>
        <p:txBody>
          <a:bodyPr/>
          <a:lstStyle/>
          <a:p>
            <a:fld id="{1C1376ED-7D7C-4AB7-9AAC-DFA34513ABCF}" type="slidenum">
              <a:rPr lang="en-US" smtClean="0"/>
              <a:t>73</a:t>
            </a:fld>
            <a:endParaRPr lang="en-US"/>
          </a:p>
        </p:txBody>
      </p:sp>
    </p:spTree>
    <p:extLst>
      <p:ext uri="{BB962C8B-B14F-4D97-AF65-F5344CB8AC3E}">
        <p14:creationId xmlns:p14="http://schemas.microsoft.com/office/powerpoint/2010/main" val="25452339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1353800" cy="383736"/>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Using Scanner: One-dimensional Array------- </a:t>
            </a: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20262"/>
            <a:ext cx="12192000" cy="6337738"/>
          </a:xfrm>
        </p:spPr>
        <p:txBody>
          <a:bodyPr>
            <a:noAutofit/>
          </a:bodyPr>
          <a:lstStyle/>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//Declare </a:t>
            </a: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type variable named </a:t>
            </a:r>
            <a:r>
              <a:rPr lang="en-GB" sz="2600" dirty="0" err="1">
                <a:latin typeface="Times New Roman" panose="02020603050405020304" pitchFamily="18" charset="0"/>
                <a:cs typeface="Times New Roman" panose="02020603050405020304" pitchFamily="18" charset="0"/>
              </a:rPr>
              <a:t>arrayLength</a:t>
            </a:r>
            <a:endParaRPr lang="en-GB"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a:t>
            </a:r>
            <a:r>
              <a:rPr lang="en-GB" sz="2600" dirty="0" err="1" smtClean="0">
                <a:latin typeface="Times New Roman" panose="02020603050405020304" pitchFamily="18" charset="0"/>
                <a:cs typeface="Times New Roman" panose="02020603050405020304" pitchFamily="18" charset="0"/>
              </a:rPr>
              <a:t>arryLength</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//Call </a:t>
            </a:r>
            <a:r>
              <a:rPr lang="en-GB" sz="2600" dirty="0" err="1">
                <a:latin typeface="Times New Roman" panose="02020603050405020304" pitchFamily="18" charset="0"/>
                <a:cs typeface="Times New Roman" panose="02020603050405020304" pitchFamily="18" charset="0"/>
              </a:rPr>
              <a:t>nextInt</a:t>
            </a:r>
            <a:r>
              <a:rPr lang="en-GB" sz="2600" dirty="0">
                <a:latin typeface="Times New Roman" panose="02020603050405020304" pitchFamily="18" charset="0"/>
                <a:cs typeface="Times New Roman" panose="02020603050405020304" pitchFamily="18" charset="0"/>
              </a:rPr>
              <a:t>() to read </a:t>
            </a: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values and stores in </a:t>
            </a:r>
            <a:r>
              <a:rPr lang="en-GB" sz="2600" dirty="0" err="1">
                <a:latin typeface="Times New Roman" panose="02020603050405020304" pitchFamily="18" charset="0"/>
                <a:cs typeface="Times New Roman" panose="02020603050405020304" pitchFamily="18" charset="0"/>
              </a:rPr>
              <a:t>arrayLength</a:t>
            </a:r>
            <a:endParaRPr lang="en-GB"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err="1" smtClean="0">
                <a:latin typeface="Times New Roman" panose="02020603050405020304" pitchFamily="18" charset="0"/>
                <a:cs typeface="Times New Roman" panose="02020603050405020304" pitchFamily="18" charset="0"/>
              </a:rPr>
              <a:t>arryLength</a:t>
            </a:r>
            <a:r>
              <a:rPr lang="en-GB" sz="2600" dirty="0" smtClean="0">
                <a:latin typeface="Times New Roman" panose="02020603050405020304" pitchFamily="18" charset="0"/>
                <a:cs typeface="Times New Roman" panose="02020603050405020304" pitchFamily="18" charset="0"/>
              </a:rPr>
              <a:t>=</a:t>
            </a:r>
            <a:r>
              <a:rPr lang="en-GB" sz="2600" dirty="0" err="1" smtClean="0">
                <a:latin typeface="Times New Roman" panose="02020603050405020304" pitchFamily="18" charset="0"/>
                <a:cs typeface="Times New Roman" panose="02020603050405020304" pitchFamily="18" charset="0"/>
              </a:rPr>
              <a:t>scan.nextInt</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//Declare and allocates memory for the length of the array you inputted</a:t>
            </a:r>
          </a:p>
          <a:p>
            <a:pPr marL="0" indent="0" algn="just">
              <a:lnSpc>
                <a:spcPct val="150000"/>
              </a:lnSpc>
              <a:spcBef>
                <a:spcPts val="0"/>
              </a:spcBef>
              <a:buNone/>
            </a:pP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anArray</a:t>
            </a:r>
            <a:r>
              <a:rPr lang="en-GB" sz="2600" dirty="0">
                <a:latin typeface="Times New Roman" panose="02020603050405020304" pitchFamily="18" charset="0"/>
                <a:cs typeface="Times New Roman" panose="02020603050405020304" pitchFamily="18" charset="0"/>
              </a:rPr>
              <a:t>=new </a:t>
            </a:r>
            <a:r>
              <a:rPr lang="en-GB" sz="2600" dirty="0" err="1" smtClean="0">
                <a:latin typeface="Times New Roman" panose="02020603050405020304" pitchFamily="18" charset="0"/>
                <a:cs typeface="Times New Roman" panose="02020603050405020304" pitchFamily="18" charset="0"/>
              </a:rPr>
              <a:t>int</a:t>
            </a:r>
            <a:r>
              <a:rPr lang="en-GB" sz="2600" dirty="0" smtClean="0">
                <a:latin typeface="Times New Roman" panose="02020603050405020304" pitchFamily="18" charset="0"/>
                <a:cs typeface="Times New Roman" panose="02020603050405020304" pitchFamily="18" charset="0"/>
              </a:rPr>
              <a:t>[</a:t>
            </a:r>
            <a:r>
              <a:rPr lang="en-GB" sz="2600" dirty="0" err="1" smtClean="0">
                <a:latin typeface="Times New Roman" panose="02020603050405020304" pitchFamily="18" charset="0"/>
                <a:cs typeface="Times New Roman" panose="02020603050405020304" pitchFamily="18" charset="0"/>
              </a:rPr>
              <a:t>arryLength</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//Users input the contents of the array </a:t>
            </a:r>
          </a:p>
          <a:p>
            <a:pPr marL="0" indent="0" algn="just">
              <a:lnSpc>
                <a:spcPct val="150000"/>
              </a:lnSpc>
              <a:spcBef>
                <a:spcPts val="0"/>
              </a:spcBef>
              <a:buNone/>
            </a:pP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("Input the Contents of the Array:");</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//For loop to count the contents of the array inputted by the user</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for(</a:t>
            </a: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a:t>
            </a:r>
            <a:r>
              <a:rPr lang="en-GB" sz="2600" dirty="0" err="1" smtClean="0">
                <a:latin typeface="Times New Roman" panose="02020603050405020304" pitchFamily="18" charset="0"/>
                <a:cs typeface="Times New Roman" panose="02020603050405020304" pitchFamily="18" charset="0"/>
              </a:rPr>
              <a:t>i</a:t>
            </a:r>
            <a:r>
              <a:rPr lang="en-GB" sz="2600" dirty="0" smtClean="0">
                <a:latin typeface="Times New Roman" panose="02020603050405020304" pitchFamily="18" charset="0"/>
                <a:cs typeface="Times New Roman" panose="02020603050405020304" pitchFamily="18" charset="0"/>
              </a:rPr>
              <a:t>=0;i&lt;</a:t>
            </a:r>
            <a:r>
              <a:rPr lang="en-GB" sz="2600" dirty="0" err="1" smtClean="0">
                <a:latin typeface="Times New Roman" panose="02020603050405020304" pitchFamily="18" charset="0"/>
                <a:cs typeface="Times New Roman" panose="02020603050405020304" pitchFamily="18" charset="0"/>
              </a:rPr>
              <a:t>arryLength;i</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74</a:t>
            </a:fld>
            <a:endParaRPr lang="en-US"/>
          </a:p>
        </p:txBody>
      </p:sp>
    </p:spTree>
    <p:extLst>
      <p:ext uri="{BB962C8B-B14F-4D97-AF65-F5344CB8AC3E}">
        <p14:creationId xmlns:p14="http://schemas.microsoft.com/office/powerpoint/2010/main" val="28610644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315309"/>
          </a:xfrm>
        </p:spPr>
        <p:txBody>
          <a:bodyPr>
            <a:noAutofit/>
          </a:bodyPr>
          <a:lstStyle/>
          <a:p>
            <a:pPr algn="ctr"/>
            <a:r>
              <a:rPr lang="en-GB" sz="2800" b="1" dirty="0" smtClean="0">
                <a:solidFill>
                  <a:srgbClr val="FF0000"/>
                </a:solidFill>
                <a:latin typeface="Times New Roman" panose="02020603050405020304" pitchFamily="18" charset="0"/>
                <a:cs typeface="Times New Roman" panose="02020603050405020304" pitchFamily="18" charset="0"/>
              </a:rPr>
              <a:t/>
            </a:r>
            <a:br>
              <a:rPr lang="en-GB" sz="2800" b="1" dirty="0" smtClean="0">
                <a:solidFill>
                  <a:srgbClr val="FF0000"/>
                </a:solidFill>
                <a:latin typeface="Times New Roman" panose="02020603050405020304" pitchFamily="18" charset="0"/>
                <a:cs typeface="Times New Roman" panose="02020603050405020304" pitchFamily="18" charset="0"/>
              </a:rPr>
            </a:br>
            <a:r>
              <a:rPr lang="en-GB" sz="2800" b="1" dirty="0" smtClean="0">
                <a:solidFill>
                  <a:srgbClr val="FF0000"/>
                </a:solidFill>
                <a:latin typeface="Times New Roman" panose="02020603050405020304" pitchFamily="18" charset="0"/>
                <a:cs typeface="Times New Roman" panose="02020603050405020304" pitchFamily="18" charset="0"/>
              </a:rPr>
              <a:t>Using Scanner: One-dimensional Array------- </a:t>
            </a: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15310"/>
            <a:ext cx="12192000" cy="6542690"/>
          </a:xfrm>
        </p:spPr>
        <p:txBody>
          <a:bodyPr>
            <a:noAutofit/>
          </a:bodyPr>
          <a:lstStyle/>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/Call </a:t>
            </a:r>
            <a:r>
              <a:rPr lang="en-GB" sz="2600" dirty="0" err="1">
                <a:latin typeface="Times New Roman" panose="02020603050405020304" pitchFamily="18" charset="0"/>
                <a:cs typeface="Times New Roman" panose="02020603050405020304" pitchFamily="18" charset="0"/>
              </a:rPr>
              <a:t>nextInt</a:t>
            </a:r>
            <a:r>
              <a:rPr lang="en-GB" sz="2600" dirty="0">
                <a:latin typeface="Times New Roman" panose="02020603050405020304" pitchFamily="18" charset="0"/>
                <a:cs typeface="Times New Roman" panose="02020603050405020304" pitchFamily="18" charset="0"/>
              </a:rPr>
              <a:t>() and stores the contents on the array variable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anArray</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scan.nextInt</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}//End of for loop</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 Printing the contents of One Dimensional Array</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("Displaying the Contents of 1D Array:");</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for(</a:t>
            </a: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a:t>
            </a:r>
            <a:r>
              <a:rPr lang="en-GB" sz="2600" dirty="0" err="1" smtClean="0">
                <a:latin typeface="Times New Roman" panose="02020603050405020304" pitchFamily="18" charset="0"/>
                <a:cs typeface="Times New Roman" panose="02020603050405020304" pitchFamily="18" charset="0"/>
              </a:rPr>
              <a:t>i</a:t>
            </a:r>
            <a:r>
              <a:rPr lang="en-GB" sz="2600" dirty="0" smtClean="0">
                <a:latin typeface="Times New Roman" panose="02020603050405020304" pitchFamily="18" charset="0"/>
                <a:cs typeface="Times New Roman" panose="02020603050405020304" pitchFamily="18" charset="0"/>
              </a:rPr>
              <a:t>=0;i&lt;</a:t>
            </a:r>
            <a:r>
              <a:rPr lang="en-GB" sz="2600" dirty="0" err="1" smtClean="0">
                <a:latin typeface="Times New Roman" panose="02020603050405020304" pitchFamily="18" charset="0"/>
                <a:cs typeface="Times New Roman" panose="02020603050405020304" pitchFamily="18" charset="0"/>
              </a:rPr>
              <a:t>arryLength;i</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System.out.print</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anArray</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}//End of for loop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}//End of main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}//End of class</a:t>
            </a:r>
          </a:p>
        </p:txBody>
      </p:sp>
      <p:sp>
        <p:nvSpPr>
          <p:cNvPr id="4" name="Slide Number Placeholder 3"/>
          <p:cNvSpPr>
            <a:spLocks noGrp="1"/>
          </p:cNvSpPr>
          <p:nvPr>
            <p:ph type="sldNum" sz="quarter" idx="12"/>
          </p:nvPr>
        </p:nvSpPr>
        <p:spPr/>
        <p:txBody>
          <a:bodyPr/>
          <a:lstStyle/>
          <a:p>
            <a:fld id="{1C1376ED-7D7C-4AB7-9AAC-DFA34513ABCF}" type="slidenum">
              <a:rPr lang="en-US" smtClean="0"/>
              <a:t>75</a:t>
            </a:fld>
            <a:endParaRPr lang="en-US"/>
          </a:p>
        </p:txBody>
      </p:sp>
    </p:spTree>
    <p:extLst>
      <p:ext uri="{BB962C8B-B14F-4D97-AF65-F5344CB8AC3E}">
        <p14:creationId xmlns:p14="http://schemas.microsoft.com/office/powerpoint/2010/main" val="17370523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72965"/>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Using </a:t>
            </a:r>
            <a:r>
              <a:rPr lang="en-GB" sz="3200" b="1" dirty="0" smtClean="0">
                <a:solidFill>
                  <a:srgbClr val="FF0000"/>
                </a:solidFill>
                <a:latin typeface="Times New Roman" panose="02020603050405020304" pitchFamily="18" charset="0"/>
                <a:cs typeface="Times New Roman" panose="02020603050405020304" pitchFamily="18" charset="0"/>
              </a:rPr>
              <a:t>String: One-dimensional Array </a:t>
            </a: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59" y="472966"/>
            <a:ext cx="12081641" cy="6385034"/>
          </a:xfrm>
        </p:spPr>
        <p:txBody>
          <a:bodyPr>
            <a:noAutofit/>
          </a:bodyPr>
          <a:lstStyle/>
          <a:p>
            <a:pPr marL="514350" indent="-514350" algn="just">
              <a:lnSpc>
                <a:spcPct val="150000"/>
              </a:lnSpc>
              <a:spcBef>
                <a:spcPts val="0"/>
              </a:spcBef>
              <a:buAutoNum type="arabicPeriod"/>
            </a:pPr>
            <a:r>
              <a:rPr lang="en-GB" sz="2600" dirty="0" smtClean="0">
                <a:latin typeface="Times New Roman" panose="02020603050405020304" pitchFamily="18" charset="0"/>
                <a:cs typeface="Times New Roman" panose="02020603050405020304" pitchFamily="18" charset="0"/>
              </a:rPr>
              <a:t>We </a:t>
            </a:r>
            <a:r>
              <a:rPr lang="en-GB" sz="2600" dirty="0">
                <a:latin typeface="Times New Roman" panose="02020603050405020304" pitchFamily="18" charset="0"/>
                <a:cs typeface="Times New Roman" panose="02020603050405020304" pitchFamily="18" charset="0"/>
              </a:rPr>
              <a:t>declared one-dimensional string array with the elements </a:t>
            </a:r>
            <a:r>
              <a:rPr lang="en-GB" sz="2600" dirty="0" smtClean="0">
                <a:latin typeface="Times New Roman" panose="02020603050405020304" pitchFamily="18" charset="0"/>
                <a:cs typeface="Times New Roman" panose="02020603050405020304" pitchFamily="18" charset="0"/>
              </a:rPr>
              <a:t>strings.</a:t>
            </a:r>
            <a:endParaRPr lang="en-GB" sz="2600" dirty="0">
              <a:latin typeface="Times New Roman" panose="02020603050405020304" pitchFamily="18" charset="0"/>
              <a:cs typeface="Times New Roman" panose="02020603050405020304" pitchFamily="18" charset="0"/>
            </a:endParaRPr>
          </a:p>
          <a:p>
            <a:pPr marL="514350" indent="-514350" algn="just">
              <a:lnSpc>
                <a:spcPct val="150000"/>
              </a:lnSpc>
              <a:spcBef>
                <a:spcPts val="0"/>
              </a:spcBef>
              <a:buAutoNum type="arabicPeriod"/>
            </a:pPr>
            <a:r>
              <a:rPr lang="en-GB" sz="2600" dirty="0" smtClean="0">
                <a:latin typeface="Times New Roman" panose="02020603050405020304" pitchFamily="18" charset="0"/>
                <a:cs typeface="Times New Roman" panose="02020603050405020304" pitchFamily="18" charset="0"/>
              </a:rPr>
              <a:t>To </a:t>
            </a:r>
            <a:r>
              <a:rPr lang="en-GB" sz="2600" dirty="0">
                <a:latin typeface="Times New Roman" panose="02020603050405020304" pitchFamily="18" charset="0"/>
                <a:cs typeface="Times New Roman" panose="02020603050405020304" pitchFamily="18" charset="0"/>
              </a:rPr>
              <a:t>print strings from the string array. for </a:t>
            </a:r>
            <a:r>
              <a:rPr lang="en-GB" sz="2600" dirty="0" err="1" smtClean="0">
                <a:latin typeface="Times New Roman" panose="02020603050405020304" pitchFamily="18" charset="0"/>
                <a:cs typeface="Times New Roman" panose="02020603050405020304" pitchFamily="18" charset="0"/>
              </a:rPr>
              <a:t>i</a:t>
            </a:r>
            <a:r>
              <a:rPr lang="en-GB" sz="2600" dirty="0" smtClean="0">
                <a:latin typeface="Times New Roman" panose="02020603050405020304" pitchFamily="18" charset="0"/>
                <a:cs typeface="Times New Roman" panose="02020603050405020304" pitchFamily="18" charset="0"/>
              </a:rPr>
              <a:t>=0 </a:t>
            </a:r>
            <a:r>
              <a:rPr lang="en-GB" sz="2600" dirty="0">
                <a:latin typeface="Times New Roman" panose="02020603050405020304" pitchFamily="18" charset="0"/>
                <a:cs typeface="Times New Roman" panose="02020603050405020304" pitchFamily="18" charset="0"/>
              </a:rPr>
              <a:t>to </a:t>
            </a:r>
            <a:r>
              <a:rPr lang="en-GB" sz="2600" dirty="0" err="1" smtClean="0">
                <a:latin typeface="Times New Roman" panose="02020603050405020304" pitchFamily="18" charset="0"/>
                <a:cs typeface="Times New Roman" panose="02020603050405020304" pitchFamily="18" charset="0"/>
              </a:rPr>
              <a:t>i</a:t>
            </a:r>
            <a:r>
              <a:rPr lang="en-GB" sz="2600" dirty="0" smtClean="0">
                <a:latin typeface="Times New Roman" panose="02020603050405020304" pitchFamily="18" charset="0"/>
                <a:cs typeface="Times New Roman" panose="02020603050405020304" pitchFamily="18" charset="0"/>
              </a:rPr>
              <a:t>&lt;</a:t>
            </a:r>
            <a:r>
              <a:rPr lang="en-GB" sz="2600" dirty="0" err="1" smtClean="0">
                <a:latin typeface="Times New Roman" panose="02020603050405020304" pitchFamily="18" charset="0"/>
                <a:cs typeface="Times New Roman" panose="02020603050405020304" pitchFamily="18" charset="0"/>
              </a:rPr>
              <a:t>strArray</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of the string print string which is at the index </a:t>
            </a:r>
            <a:r>
              <a:rPr lang="en-GB" sz="2600" dirty="0" err="1" smtClean="0">
                <a:latin typeface="Times New Roman" panose="02020603050405020304" pitchFamily="18" charset="0"/>
                <a:cs typeface="Times New Roman" panose="02020603050405020304" pitchFamily="18" charset="0"/>
              </a:rPr>
              <a:t>strArray</a:t>
            </a:r>
            <a:r>
              <a:rPr lang="en-GB" sz="2600" dirty="0" smtClean="0">
                <a:latin typeface="Times New Roman" panose="02020603050405020304" pitchFamily="18" charset="0"/>
                <a:cs typeface="Times New Roman" panose="02020603050405020304" pitchFamily="18" charset="0"/>
              </a:rPr>
              <a:t>[</a:t>
            </a:r>
            <a:r>
              <a:rPr lang="en-GB" sz="2600" dirty="0" err="1" smtClean="0">
                <a:latin typeface="Times New Roman" panose="02020603050405020304" pitchFamily="18" charset="0"/>
                <a:cs typeface="Times New Roman" panose="02020603050405020304" pitchFamily="18" charset="0"/>
              </a:rPr>
              <a:t>i</a:t>
            </a:r>
            <a:r>
              <a:rPr lang="en-GB" sz="26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 Java </a:t>
            </a:r>
            <a:r>
              <a:rPr lang="en-GB" sz="2600" dirty="0">
                <a:latin typeface="Times New Roman" panose="02020603050405020304" pitchFamily="18" charset="0"/>
                <a:cs typeface="Times New Roman" panose="02020603050405020304" pitchFamily="18" charset="0"/>
              </a:rPr>
              <a:t>program to demonstrate 1D array using </a:t>
            </a:r>
            <a:r>
              <a:rPr lang="en-GB" sz="2600" dirty="0" smtClean="0">
                <a:latin typeface="Times New Roman" panose="02020603050405020304" pitchFamily="18" charset="0"/>
                <a:cs typeface="Times New Roman" panose="02020603050405020304" pitchFamily="18" charset="0"/>
              </a:rPr>
              <a:t>String </a:t>
            </a:r>
            <a:r>
              <a:rPr lang="en-GB" sz="2600" dirty="0">
                <a:latin typeface="Times New Roman" panose="02020603050405020304" pitchFamily="18" charset="0"/>
                <a:cs typeface="Times New Roman" panose="02020603050405020304" pitchFamily="18" charset="0"/>
              </a:rPr>
              <a:t>method and the program determine the </a:t>
            </a:r>
            <a:r>
              <a:rPr lang="en-GB" sz="2600" dirty="0" smtClean="0">
                <a:latin typeface="Times New Roman" panose="02020603050405020304" pitchFamily="18" charset="0"/>
                <a:cs typeface="Times New Roman" panose="02020603050405020304" pitchFamily="18" charset="0"/>
              </a:rPr>
              <a:t> length </a:t>
            </a:r>
            <a:r>
              <a:rPr lang="en-GB" sz="2600" dirty="0">
                <a:latin typeface="Times New Roman" panose="02020603050405020304" pitchFamily="18" charset="0"/>
                <a:cs typeface="Times New Roman" panose="02020603050405020304" pitchFamily="18" charset="0"/>
              </a:rPr>
              <a:t>of the string array </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class </a:t>
            </a:r>
            <a:r>
              <a:rPr lang="en-GB" sz="2600" dirty="0" err="1">
                <a:latin typeface="Times New Roman" panose="02020603050405020304" pitchFamily="18" charset="0"/>
                <a:cs typeface="Times New Roman" panose="02020603050405020304" pitchFamily="18" charset="0"/>
              </a:rPr>
              <a:t>OneDimensionalArrayString</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public static void main(String </a:t>
            </a:r>
            <a:r>
              <a:rPr lang="en-GB" sz="2600" dirty="0" err="1">
                <a:latin typeface="Times New Roman" panose="02020603050405020304" pitchFamily="18" charset="0"/>
                <a:cs typeface="Times New Roman" panose="02020603050405020304" pitchFamily="18" charset="0"/>
              </a:rPr>
              <a:t>args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//Declaring and Initializing the String Array</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String[] </a:t>
            </a:r>
            <a:r>
              <a:rPr lang="en-GB" sz="2600" dirty="0" err="1">
                <a:latin typeface="Times New Roman" panose="02020603050405020304" pitchFamily="18" charset="0"/>
                <a:cs typeface="Times New Roman" panose="02020603050405020304" pitchFamily="18" charset="0"/>
              </a:rPr>
              <a:t>strArray</a:t>
            </a:r>
            <a:r>
              <a:rPr lang="en-GB" sz="2600" dirty="0">
                <a:latin typeface="Times New Roman" panose="02020603050405020304" pitchFamily="18" charset="0"/>
                <a:cs typeface="Times New Roman" panose="02020603050405020304" pitchFamily="18" charset="0"/>
              </a:rPr>
              <a:t>={"Alive is </a:t>
            </a:r>
            <a:r>
              <a:rPr lang="en-GB" sz="2600" dirty="0" err="1">
                <a:latin typeface="Times New Roman" panose="02020603050405020304" pitchFamily="18" charset="0"/>
                <a:cs typeface="Times New Roman" panose="02020603050405020304" pitchFamily="18" charset="0"/>
              </a:rPr>
              <a:t>Awesome","Be</a:t>
            </a:r>
            <a:r>
              <a:rPr lang="en-GB" sz="2600" dirty="0">
                <a:latin typeface="Times New Roman" panose="02020603050405020304" pitchFamily="18" charset="0"/>
                <a:cs typeface="Times New Roman" panose="02020603050405020304" pitchFamily="18" charset="0"/>
              </a:rPr>
              <a:t> in </a:t>
            </a:r>
            <a:r>
              <a:rPr lang="en-GB" sz="2600" dirty="0" err="1">
                <a:latin typeface="Times New Roman" panose="02020603050405020304" pitchFamily="18" charset="0"/>
                <a:cs typeface="Times New Roman" panose="02020603050405020304" pitchFamily="18" charset="0"/>
              </a:rPr>
              <a:t>Present","Be</a:t>
            </a:r>
            <a:r>
              <a:rPr lang="en-GB" sz="2600" dirty="0">
                <a:latin typeface="Times New Roman" panose="02020603050405020304" pitchFamily="18" charset="0"/>
                <a:cs typeface="Times New Roman" panose="02020603050405020304" pitchFamily="18" charset="0"/>
              </a:rPr>
              <a:t> Yourself"};</a:t>
            </a:r>
          </a:p>
          <a:p>
            <a:pPr marL="0" indent="0" algn="just">
              <a:lnSpc>
                <a:spcPct val="150000"/>
              </a:lnSpc>
              <a:spcBef>
                <a:spcPts val="0"/>
              </a:spcBef>
              <a:buNone/>
            </a:pP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("The length of String Array is: "+</a:t>
            </a:r>
            <a:r>
              <a:rPr lang="en-GB" sz="2600" dirty="0" err="1">
                <a:latin typeface="Times New Roman" panose="02020603050405020304" pitchFamily="18" charset="0"/>
                <a:cs typeface="Times New Roman" panose="02020603050405020304" pitchFamily="18" charset="0"/>
              </a:rPr>
              <a:t>strArray.length</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76</a:t>
            </a:fld>
            <a:endParaRPr lang="en-US"/>
          </a:p>
        </p:txBody>
      </p:sp>
    </p:spTree>
    <p:extLst>
      <p:ext uri="{BB962C8B-B14F-4D97-AF65-F5344CB8AC3E}">
        <p14:creationId xmlns:p14="http://schemas.microsoft.com/office/powerpoint/2010/main" val="37225262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72965"/>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Using </a:t>
            </a:r>
            <a:r>
              <a:rPr lang="en-GB" sz="3200" b="1" dirty="0" smtClean="0">
                <a:solidFill>
                  <a:srgbClr val="FF0000"/>
                </a:solidFill>
                <a:latin typeface="Times New Roman" panose="02020603050405020304" pitchFamily="18" charset="0"/>
                <a:cs typeface="Times New Roman" panose="02020603050405020304" pitchFamily="18" charset="0"/>
              </a:rPr>
              <a:t>String: One-dimensional Array </a:t>
            </a:r>
            <a:endParaRPr lang="en-GB"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59" y="472966"/>
            <a:ext cx="12081641" cy="6385034"/>
          </a:xfrm>
        </p:spPr>
        <p:txBody>
          <a:bodyPr>
            <a:noAutofit/>
          </a:bodyPr>
          <a:lstStyle/>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//Printing the One Dimensional String Array</a:t>
            </a:r>
          </a:p>
          <a:p>
            <a:pPr marL="0" indent="0" algn="just">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("Displaying 1D String array elements:");</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//for------loop to count the string of the array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for(</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=0;i&lt;</a:t>
            </a:r>
            <a:r>
              <a:rPr lang="en-GB" dirty="0" err="1">
                <a:latin typeface="Times New Roman" panose="02020603050405020304" pitchFamily="18" charset="0"/>
                <a:cs typeface="Times New Roman" panose="02020603050405020304" pitchFamily="18" charset="0"/>
              </a:rPr>
              <a:t>strArray.length;i</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strArray</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}//End of for-----loop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}//End of main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}//End of class </a:t>
            </a:r>
          </a:p>
        </p:txBody>
      </p:sp>
      <p:sp>
        <p:nvSpPr>
          <p:cNvPr id="4" name="Slide Number Placeholder 3"/>
          <p:cNvSpPr>
            <a:spLocks noGrp="1"/>
          </p:cNvSpPr>
          <p:nvPr>
            <p:ph type="sldNum" sz="quarter" idx="12"/>
          </p:nvPr>
        </p:nvSpPr>
        <p:spPr/>
        <p:txBody>
          <a:bodyPr/>
          <a:lstStyle/>
          <a:p>
            <a:fld id="{1C1376ED-7D7C-4AB7-9AAC-DFA34513ABCF}" type="slidenum">
              <a:rPr lang="en-US" smtClean="0"/>
              <a:t>77</a:t>
            </a:fld>
            <a:endParaRPr lang="en-US"/>
          </a:p>
        </p:txBody>
      </p:sp>
    </p:spTree>
    <p:extLst>
      <p:ext uri="{BB962C8B-B14F-4D97-AF65-F5344CB8AC3E}">
        <p14:creationId xmlns:p14="http://schemas.microsoft.com/office/powerpoint/2010/main" val="6352504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60589"/>
          </a:xfrm>
        </p:spPr>
        <p:txBody>
          <a:bodyPr>
            <a:noAutofit/>
          </a:bodyPr>
          <a:lstStyle/>
          <a:p>
            <a:pPr algn="ctr"/>
            <a:r>
              <a:rPr lang="en-US" sz="2800" b="1" dirty="0" smtClean="0">
                <a:solidFill>
                  <a:srgbClr val="FF0000"/>
                </a:solidFill>
                <a:latin typeface="Times New Roman" pitchFamily="18" charset="0"/>
                <a:cs typeface="Times New Roman" pitchFamily="18" charset="0"/>
              </a:rPr>
              <a:t>B. Multi-dimensional </a:t>
            </a:r>
            <a:r>
              <a:rPr lang="en-US" sz="2800" b="1" dirty="0">
                <a:solidFill>
                  <a:srgbClr val="FF0000"/>
                </a:solidFill>
                <a:latin typeface="Times New Roman" pitchFamily="18" charset="0"/>
                <a:cs typeface="Times New Roman" pitchFamily="18" charset="0"/>
              </a:rPr>
              <a:t>Arrays</a:t>
            </a:r>
          </a:p>
        </p:txBody>
      </p:sp>
      <p:sp>
        <p:nvSpPr>
          <p:cNvPr id="3" name="Content Placeholder 2"/>
          <p:cNvSpPr>
            <a:spLocks noGrp="1"/>
          </p:cNvSpPr>
          <p:nvPr>
            <p:ph idx="1"/>
          </p:nvPr>
        </p:nvSpPr>
        <p:spPr>
          <a:xfrm>
            <a:off x="0" y="360589"/>
            <a:ext cx="12192000" cy="6421211"/>
          </a:xfrm>
        </p:spPr>
        <p:txBody>
          <a:bodyPr>
            <a:noAutofit/>
          </a:bodyPr>
          <a:lstStyle/>
          <a:p>
            <a:pPr algn="just">
              <a:lnSpc>
                <a:spcPct val="150000"/>
              </a:lnSpc>
              <a:spcBef>
                <a:spcPts val="0"/>
              </a:spcBef>
              <a:buFont typeface="Wingdings" panose="05000000000000000000" pitchFamily="2" charset="2"/>
              <a:buChar char="§"/>
            </a:pPr>
            <a:r>
              <a:rPr lang="en-GB" sz="3000" b="1" dirty="0">
                <a:solidFill>
                  <a:srgbClr val="0000CC"/>
                </a:solidFill>
                <a:latin typeface="Times New Roman" panose="02020603050405020304" pitchFamily="18" charset="0"/>
                <a:cs typeface="Times New Roman" panose="02020603050405020304" pitchFamily="18" charset="0"/>
              </a:rPr>
              <a:t>Multi Dimensional Array </a:t>
            </a:r>
            <a:r>
              <a:rPr lang="en-GB" sz="3000" dirty="0">
                <a:latin typeface="Times New Roman" panose="02020603050405020304" pitchFamily="18" charset="0"/>
                <a:cs typeface="Times New Roman" panose="02020603050405020304" pitchFamily="18" charset="0"/>
              </a:rPr>
              <a:t>in Java is basically an </a:t>
            </a:r>
            <a:r>
              <a:rPr lang="en-GB" sz="3000" b="1" dirty="0">
                <a:solidFill>
                  <a:srgbClr val="800000"/>
                </a:solidFill>
                <a:latin typeface="Times New Roman" panose="02020603050405020304" pitchFamily="18" charset="0"/>
                <a:cs typeface="Times New Roman" panose="02020603050405020304" pitchFamily="18" charset="0"/>
              </a:rPr>
              <a:t>array</a:t>
            </a:r>
            <a:r>
              <a:rPr lang="en-GB" sz="3000" dirty="0">
                <a:latin typeface="Times New Roman" panose="02020603050405020304" pitchFamily="18" charset="0"/>
                <a:cs typeface="Times New Roman" panose="02020603050405020304" pitchFamily="18" charset="0"/>
              </a:rPr>
              <a:t> of </a:t>
            </a:r>
            <a:r>
              <a:rPr lang="en-GB" sz="3000" b="1" dirty="0">
                <a:solidFill>
                  <a:srgbClr val="800000"/>
                </a:solidFill>
                <a:latin typeface="Times New Roman" panose="02020603050405020304" pitchFamily="18" charset="0"/>
                <a:cs typeface="Times New Roman" panose="02020603050405020304" pitchFamily="18" charset="0"/>
              </a:rPr>
              <a:t>arrays</a:t>
            </a:r>
            <a:r>
              <a:rPr lang="en-GB" sz="3000" dirty="0">
                <a:latin typeface="Times New Roman" panose="02020603050405020304" pitchFamily="18" charset="0"/>
                <a:cs typeface="Times New Roman" panose="02020603050405020304" pitchFamily="18" charset="0"/>
              </a:rPr>
              <a:t>, which means that it is an </a:t>
            </a:r>
            <a:r>
              <a:rPr lang="en-GB" sz="3000" b="1" dirty="0">
                <a:latin typeface="Times New Roman" panose="02020603050405020304" pitchFamily="18" charset="0"/>
                <a:cs typeface="Times New Roman" panose="02020603050405020304" pitchFamily="18" charset="0"/>
              </a:rPr>
              <a:t>array</a:t>
            </a: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object</a:t>
            </a:r>
            <a:r>
              <a:rPr lang="en-GB" sz="3000" dirty="0">
                <a:latin typeface="Times New Roman" panose="02020603050405020304" pitchFamily="18" charset="0"/>
                <a:cs typeface="Times New Roman" panose="02020603050405020304" pitchFamily="18" charset="0"/>
              </a:rPr>
              <a:t> that has </a:t>
            </a:r>
            <a:r>
              <a:rPr lang="en-GB" sz="3000" b="1" dirty="0">
                <a:solidFill>
                  <a:srgbClr val="6600CC"/>
                </a:solidFill>
                <a:latin typeface="Times New Roman" panose="02020603050405020304" pitchFamily="18" charset="0"/>
                <a:cs typeface="Times New Roman" panose="02020603050405020304" pitchFamily="18" charset="0"/>
              </a:rPr>
              <a:t>multiple</a:t>
            </a:r>
            <a:r>
              <a:rPr lang="en-GB" sz="3000" dirty="0">
                <a:latin typeface="Times New Roman" panose="02020603050405020304" pitchFamily="18" charset="0"/>
                <a:cs typeface="Times New Roman" panose="02020603050405020304" pitchFamily="18" charset="0"/>
              </a:rPr>
              <a:t> </a:t>
            </a:r>
            <a:r>
              <a:rPr lang="en-GB" sz="3000" b="1" dirty="0">
                <a:solidFill>
                  <a:srgbClr val="6600CC"/>
                </a:solidFill>
                <a:latin typeface="Times New Roman" panose="02020603050405020304" pitchFamily="18" charset="0"/>
                <a:cs typeface="Times New Roman" panose="02020603050405020304" pitchFamily="18" charset="0"/>
              </a:rPr>
              <a:t>dimensions</a:t>
            </a:r>
            <a:r>
              <a:rPr lang="en-GB" sz="3000" dirty="0">
                <a:latin typeface="Times New Roman" panose="02020603050405020304" pitchFamily="18" charset="0"/>
                <a:cs typeface="Times New Roman" panose="02020603050405020304" pitchFamily="18" charset="0"/>
              </a:rPr>
              <a:t>. </a:t>
            </a:r>
            <a:endParaRPr lang="en-GB" sz="3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3000" b="1" dirty="0" smtClean="0">
                <a:solidFill>
                  <a:srgbClr val="660033"/>
                </a:solidFill>
                <a:latin typeface="Times New Roman" panose="02020603050405020304" pitchFamily="18" charset="0"/>
                <a:cs typeface="Times New Roman" panose="02020603050405020304" pitchFamily="18" charset="0"/>
              </a:rPr>
              <a:t>Multi-Dimensional </a:t>
            </a:r>
            <a:r>
              <a:rPr lang="en-GB" sz="3000" b="1" dirty="0">
                <a:solidFill>
                  <a:srgbClr val="660033"/>
                </a:solidFill>
                <a:latin typeface="Times New Roman" panose="02020603050405020304" pitchFamily="18" charset="0"/>
                <a:cs typeface="Times New Roman" panose="02020603050405020304" pitchFamily="18" charset="0"/>
              </a:rPr>
              <a:t>Arrays </a:t>
            </a:r>
            <a:r>
              <a:rPr lang="en-GB" sz="3000" dirty="0">
                <a:latin typeface="Times New Roman" panose="02020603050405020304" pitchFamily="18" charset="0"/>
                <a:cs typeface="Times New Roman" panose="02020603050405020304" pitchFamily="18" charset="0"/>
              </a:rPr>
              <a:t>are useful when dealing with a </a:t>
            </a:r>
            <a:r>
              <a:rPr lang="en-GB" sz="3000" b="1" dirty="0">
                <a:latin typeface="Times New Roman" panose="02020603050405020304" pitchFamily="18" charset="0"/>
                <a:cs typeface="Times New Roman" panose="02020603050405020304" pitchFamily="18" charset="0"/>
              </a:rPr>
              <a:t>large</a:t>
            </a: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amount</a:t>
            </a:r>
            <a:r>
              <a:rPr lang="en-GB" sz="3000" dirty="0">
                <a:latin typeface="Times New Roman" panose="02020603050405020304" pitchFamily="18" charset="0"/>
                <a:cs typeface="Times New Roman" panose="02020603050405020304" pitchFamily="18" charset="0"/>
              </a:rPr>
              <a:t> of </a:t>
            </a:r>
            <a:r>
              <a:rPr lang="en-GB" sz="3000" b="1" dirty="0">
                <a:latin typeface="Times New Roman" panose="02020603050405020304" pitchFamily="18" charset="0"/>
                <a:cs typeface="Times New Roman" panose="02020603050405020304" pitchFamily="18" charset="0"/>
              </a:rPr>
              <a:t>data</a:t>
            </a:r>
            <a:r>
              <a:rPr lang="en-GB" sz="3000" dirty="0">
                <a:latin typeface="Times New Roman" panose="02020603050405020304" pitchFamily="18" charset="0"/>
                <a:cs typeface="Times New Roman" panose="02020603050405020304" pitchFamily="18" charset="0"/>
              </a:rPr>
              <a:t> since they give the ability to </a:t>
            </a:r>
            <a:r>
              <a:rPr lang="en-GB" sz="3000" b="1" dirty="0">
                <a:solidFill>
                  <a:srgbClr val="FF0000"/>
                </a:solidFill>
                <a:latin typeface="Times New Roman" panose="02020603050405020304" pitchFamily="18" charset="0"/>
                <a:cs typeface="Times New Roman" panose="02020603050405020304" pitchFamily="18" charset="0"/>
              </a:rPr>
              <a:t>store</a:t>
            </a:r>
            <a:r>
              <a:rPr lang="en-GB" sz="3000" dirty="0">
                <a:latin typeface="Times New Roman" panose="02020603050405020304" pitchFamily="18" charset="0"/>
                <a:cs typeface="Times New Roman" panose="02020603050405020304" pitchFamily="18" charset="0"/>
              </a:rPr>
              <a:t> and </a:t>
            </a:r>
            <a:r>
              <a:rPr lang="en-GB" sz="3000" b="1" dirty="0">
                <a:solidFill>
                  <a:srgbClr val="FF0000"/>
                </a:solidFill>
                <a:latin typeface="Times New Roman" panose="02020603050405020304" pitchFamily="18" charset="0"/>
                <a:cs typeface="Times New Roman" panose="02020603050405020304" pitchFamily="18" charset="0"/>
              </a:rPr>
              <a:t>access</a:t>
            </a:r>
            <a:r>
              <a:rPr lang="en-GB" sz="3000" dirty="0">
                <a:latin typeface="Times New Roman" panose="02020603050405020304" pitchFamily="18" charset="0"/>
                <a:cs typeface="Times New Roman" panose="02020603050405020304" pitchFamily="18" charset="0"/>
              </a:rPr>
              <a:t> </a:t>
            </a:r>
            <a:r>
              <a:rPr lang="en-GB" sz="3000" b="1" dirty="0">
                <a:solidFill>
                  <a:srgbClr val="FF0000"/>
                </a:solidFill>
                <a:latin typeface="Times New Roman" panose="02020603050405020304" pitchFamily="18" charset="0"/>
                <a:cs typeface="Times New Roman" panose="02020603050405020304" pitchFamily="18" charset="0"/>
              </a:rPr>
              <a:t>data</a:t>
            </a:r>
            <a:r>
              <a:rPr lang="en-GB" sz="3000" dirty="0">
                <a:latin typeface="Times New Roman" panose="02020603050405020304" pitchFamily="18" charset="0"/>
                <a:cs typeface="Times New Roman" panose="02020603050405020304" pitchFamily="18" charset="0"/>
              </a:rPr>
              <a:t> from a </a:t>
            </a:r>
            <a:r>
              <a:rPr lang="en-GB" sz="3000" b="1" dirty="0">
                <a:solidFill>
                  <a:srgbClr val="FF0000"/>
                </a:solidFill>
                <a:latin typeface="Times New Roman" panose="02020603050405020304" pitchFamily="18" charset="0"/>
                <a:cs typeface="Times New Roman" panose="02020603050405020304" pitchFamily="18" charset="0"/>
              </a:rPr>
              <a:t>single</a:t>
            </a:r>
            <a:r>
              <a:rPr lang="en-GB" sz="3000" dirty="0">
                <a:latin typeface="Times New Roman" panose="02020603050405020304" pitchFamily="18" charset="0"/>
                <a:cs typeface="Times New Roman" panose="02020603050405020304" pitchFamily="18" charset="0"/>
              </a:rPr>
              <a:t> </a:t>
            </a:r>
            <a:r>
              <a:rPr lang="en-GB" sz="3000" b="1" dirty="0">
                <a:solidFill>
                  <a:srgbClr val="FF0000"/>
                </a:solidFill>
                <a:latin typeface="Times New Roman" panose="02020603050405020304" pitchFamily="18" charset="0"/>
                <a:cs typeface="Times New Roman" panose="02020603050405020304" pitchFamily="18" charset="0"/>
              </a:rPr>
              <a:t>variable</a:t>
            </a:r>
            <a:r>
              <a:rPr lang="en-GB" sz="3000" dirty="0">
                <a:latin typeface="Times New Roman" panose="02020603050405020304" pitchFamily="18" charset="0"/>
                <a:cs typeface="Times New Roman" panose="02020603050405020304" pitchFamily="18" charset="0"/>
              </a:rPr>
              <a:t> but with </a:t>
            </a:r>
            <a:r>
              <a:rPr lang="en-GB" sz="3000" b="1" dirty="0">
                <a:latin typeface="Times New Roman" panose="02020603050405020304" pitchFamily="18" charset="0"/>
                <a:cs typeface="Times New Roman" panose="02020603050405020304" pitchFamily="18" charset="0"/>
              </a:rPr>
              <a:t>multiple</a:t>
            </a: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levels</a:t>
            </a:r>
            <a:r>
              <a:rPr lang="en-GB" sz="3000" dirty="0">
                <a:latin typeface="Times New Roman" panose="02020603050405020304" pitchFamily="18" charset="0"/>
                <a:cs typeface="Times New Roman" panose="02020603050405020304" pitchFamily="18" charset="0"/>
              </a:rPr>
              <a:t> of </a:t>
            </a:r>
            <a:r>
              <a:rPr lang="en-GB" sz="3000" b="1" dirty="0">
                <a:latin typeface="Times New Roman" panose="02020603050405020304" pitchFamily="18" charset="0"/>
                <a:cs typeface="Times New Roman" panose="02020603050405020304" pitchFamily="18" charset="0"/>
              </a:rPr>
              <a:t>hierarchy</a:t>
            </a:r>
            <a:r>
              <a:rPr lang="en-GB" sz="3000" dirty="0">
                <a:latin typeface="Times New Roman" panose="02020603050405020304" pitchFamily="18" charset="0"/>
                <a:cs typeface="Times New Roman" panose="02020603050405020304" pitchFamily="18" charset="0"/>
              </a:rPr>
              <a:t>. </a:t>
            </a:r>
            <a:endParaRPr lang="en-GB" sz="3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3000" dirty="0" smtClean="0">
                <a:latin typeface="Times New Roman" panose="02020603050405020304" pitchFamily="18" charset="0"/>
                <a:cs typeface="Times New Roman" panose="02020603050405020304" pitchFamily="18" charset="0"/>
              </a:rPr>
              <a:t>This </a:t>
            </a:r>
            <a:r>
              <a:rPr lang="en-GB" sz="3000" b="1" dirty="0">
                <a:solidFill>
                  <a:srgbClr val="6600CC"/>
                </a:solidFill>
                <a:latin typeface="Times New Roman" panose="02020603050405020304" pitchFamily="18" charset="0"/>
                <a:cs typeface="Times New Roman" panose="02020603050405020304" pitchFamily="18" charset="0"/>
              </a:rPr>
              <a:t>multi-dimensional array </a:t>
            </a:r>
            <a:r>
              <a:rPr lang="en-GB" sz="3000" dirty="0">
                <a:latin typeface="Times New Roman" panose="02020603050405020304" pitchFamily="18" charset="0"/>
                <a:cs typeface="Times New Roman" panose="02020603050405020304" pitchFamily="18" charset="0"/>
              </a:rPr>
              <a:t>can be expanded to a certain number of </a:t>
            </a:r>
            <a:r>
              <a:rPr lang="en-GB" sz="3000" b="1" dirty="0">
                <a:latin typeface="Times New Roman" panose="02020603050405020304" pitchFamily="18" charset="0"/>
                <a:cs typeface="Times New Roman" panose="02020603050405020304" pitchFamily="18" charset="0"/>
              </a:rPr>
              <a:t>dimensions</a:t>
            </a:r>
            <a:r>
              <a:rPr lang="en-GB" sz="3000" dirty="0">
                <a:latin typeface="Times New Roman" panose="02020603050405020304" pitchFamily="18" charset="0"/>
                <a:cs typeface="Times New Roman" panose="02020603050405020304" pitchFamily="18" charset="0"/>
              </a:rPr>
              <a:t> such as </a:t>
            </a:r>
            <a:r>
              <a:rPr lang="en-GB" sz="3000" b="1" dirty="0">
                <a:solidFill>
                  <a:srgbClr val="800000"/>
                </a:solidFill>
                <a:latin typeface="Times New Roman" panose="02020603050405020304" pitchFamily="18" charset="0"/>
                <a:cs typeface="Times New Roman" panose="02020603050405020304" pitchFamily="18" charset="0"/>
              </a:rPr>
              <a:t>two dimensions</a:t>
            </a:r>
            <a:r>
              <a:rPr lang="en-GB" sz="3000" dirty="0">
                <a:latin typeface="Times New Roman" panose="02020603050405020304" pitchFamily="18" charset="0"/>
                <a:cs typeface="Times New Roman" panose="02020603050405020304" pitchFamily="18" charset="0"/>
              </a:rPr>
              <a:t>, </a:t>
            </a:r>
            <a:r>
              <a:rPr lang="en-GB" sz="3000" b="1" dirty="0">
                <a:solidFill>
                  <a:srgbClr val="800000"/>
                </a:solidFill>
                <a:latin typeface="Times New Roman" panose="02020603050405020304" pitchFamily="18" charset="0"/>
                <a:cs typeface="Times New Roman" panose="02020603050405020304" pitchFamily="18" charset="0"/>
              </a:rPr>
              <a:t>three dimensions</a:t>
            </a:r>
            <a:r>
              <a:rPr lang="en-GB" sz="3000" dirty="0">
                <a:latin typeface="Times New Roman" panose="02020603050405020304" pitchFamily="18" charset="0"/>
                <a:cs typeface="Times New Roman" panose="02020603050405020304" pitchFamily="18" charset="0"/>
              </a:rPr>
              <a:t>, etc. </a:t>
            </a:r>
            <a:endParaRPr lang="en-GB" sz="30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3000" dirty="0" smtClean="0">
                <a:latin typeface="Times New Roman" panose="02020603050405020304" pitchFamily="18" charset="0"/>
                <a:cs typeface="Times New Roman" panose="02020603050405020304" pitchFamily="18" charset="0"/>
              </a:rPr>
              <a:t>Multi-Dimensional </a:t>
            </a:r>
            <a:r>
              <a:rPr lang="en-GB" sz="3000" dirty="0">
                <a:latin typeface="Times New Roman" panose="02020603050405020304" pitchFamily="18" charset="0"/>
                <a:cs typeface="Times New Roman" panose="02020603050405020304" pitchFamily="18" charset="0"/>
              </a:rPr>
              <a:t>Arrays in Java can hold any type of item, i.e. two-dimensional arrays can hold </a:t>
            </a:r>
            <a:r>
              <a:rPr lang="en-GB" sz="3000" dirty="0" err="1">
                <a:latin typeface="Times New Roman" panose="02020603050405020304" pitchFamily="18" charset="0"/>
                <a:cs typeface="Times New Roman" panose="02020603050405020304" pitchFamily="18" charset="0"/>
              </a:rPr>
              <a:t>int</a:t>
            </a:r>
            <a:r>
              <a:rPr lang="en-GB" sz="3000" dirty="0">
                <a:latin typeface="Times New Roman" panose="02020603050405020304" pitchFamily="18" charset="0"/>
                <a:cs typeface="Times New Roman" panose="02020603050405020304" pitchFamily="18" charset="0"/>
              </a:rPr>
              <a:t> values or objects such as strings and objects.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78</a:t>
            </a:fld>
            <a:endParaRPr lang="en-US"/>
          </a:p>
        </p:txBody>
      </p:sp>
      <p:sp>
        <p:nvSpPr>
          <p:cNvPr id="5"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33338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60589"/>
          </a:xfrm>
        </p:spPr>
        <p:txBody>
          <a:bodyPr>
            <a:noAutofit/>
          </a:bodyPr>
          <a:lstStyle/>
          <a:p>
            <a:pPr algn="ctr"/>
            <a:r>
              <a:rPr lang="en-US" sz="2800" b="1" dirty="0" smtClean="0">
                <a:solidFill>
                  <a:srgbClr val="FF0000"/>
                </a:solidFill>
                <a:latin typeface="Times New Roman" pitchFamily="18" charset="0"/>
                <a:cs typeface="Times New Roman" pitchFamily="18" charset="0"/>
              </a:rPr>
              <a:t>B. Multi-dimensional Arrays----</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60589"/>
            <a:ext cx="12191999" cy="6421211"/>
          </a:xfrm>
        </p:spPr>
        <p:txBody>
          <a:bodyPr>
            <a:noAutofit/>
          </a:bodyPr>
          <a:lstStyle/>
          <a:p>
            <a:pPr algn="just">
              <a:lnSpc>
                <a:spcPct val="150000"/>
              </a:lnSpc>
              <a:spcBef>
                <a:spcPts val="0"/>
              </a:spcBef>
              <a:buFont typeface="Wingdings" pitchFamily="2" charset="2"/>
              <a:buChar char="§"/>
            </a:pPr>
            <a:r>
              <a:rPr lang="en-GB" sz="2600" b="1" dirty="0" smtClean="0">
                <a:latin typeface="Times New Roman" panose="02020603050405020304" pitchFamily="18" charset="0"/>
                <a:cs typeface="Times New Roman" panose="02020603050405020304" pitchFamily="18" charset="0"/>
              </a:rPr>
              <a:t>Multi-dimensional </a:t>
            </a:r>
            <a:r>
              <a:rPr lang="en-GB" sz="2600" b="1" dirty="0">
                <a:latin typeface="Times New Roman" panose="02020603050405020304" pitchFamily="18" charset="0"/>
                <a:cs typeface="Times New Roman" panose="02020603050405020304" pitchFamily="18" charset="0"/>
              </a:rPr>
              <a:t>arrays </a:t>
            </a:r>
            <a:r>
              <a:rPr lang="en-GB" sz="2600" dirty="0">
                <a:latin typeface="Times New Roman" panose="02020603050405020304" pitchFamily="18" charset="0"/>
                <a:cs typeface="Times New Roman" panose="02020603050405020304" pitchFamily="18" charset="0"/>
              </a:rPr>
              <a:t>also have several </a:t>
            </a:r>
            <a:r>
              <a:rPr lang="en-GB" sz="2600" b="1" dirty="0">
                <a:latin typeface="Times New Roman" panose="02020603050405020304" pitchFamily="18" charset="0"/>
                <a:cs typeface="Times New Roman" panose="02020603050405020304" pitchFamily="18" charset="0"/>
              </a:rPr>
              <a:t>methods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available</a:t>
            </a:r>
            <a:r>
              <a:rPr lang="en-GB" sz="2600" dirty="0">
                <a:latin typeface="Times New Roman" panose="02020603050405020304" pitchFamily="18" charset="0"/>
                <a:cs typeface="Times New Roman" panose="02020603050405020304" pitchFamily="18" charset="0"/>
              </a:rPr>
              <a:t> to help </a:t>
            </a:r>
            <a:r>
              <a:rPr lang="en-GB" sz="2600" b="1" dirty="0">
                <a:solidFill>
                  <a:srgbClr val="0000CC"/>
                </a:solidFill>
                <a:latin typeface="Times New Roman" panose="02020603050405020304" pitchFamily="18" charset="0"/>
                <a:cs typeface="Times New Roman" panose="02020603050405020304" pitchFamily="18" charset="0"/>
              </a:rPr>
              <a:t>search</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arrange</a:t>
            </a:r>
            <a:r>
              <a:rPr lang="en-GB" sz="2600" dirty="0">
                <a:latin typeface="Times New Roman" panose="02020603050405020304" pitchFamily="18" charset="0"/>
                <a:cs typeface="Times New Roman" panose="02020603050405020304" pitchFamily="18" charset="0"/>
              </a:rPr>
              <a:t> the </a:t>
            </a:r>
            <a:r>
              <a:rPr lang="en-GB" sz="2600" b="1" dirty="0">
                <a:solidFill>
                  <a:srgbClr val="0000CC"/>
                </a:solidFill>
                <a:latin typeface="Times New Roman" panose="02020603050405020304" pitchFamily="18" charset="0"/>
                <a:cs typeface="Times New Roman" panose="02020603050405020304" pitchFamily="18" charset="0"/>
              </a:rPr>
              <a:t>data</a:t>
            </a:r>
            <a:r>
              <a:rPr lang="en-GB" sz="2600" dirty="0">
                <a:latin typeface="Times New Roman" panose="02020603050405020304" pitchFamily="18" charset="0"/>
                <a:cs typeface="Times New Roman" panose="02020603050405020304" pitchFamily="18" charset="0"/>
              </a:rPr>
              <a:t> within the </a:t>
            </a:r>
            <a:r>
              <a:rPr lang="en-GB" sz="2600" b="1" dirty="0">
                <a:solidFill>
                  <a:srgbClr val="FF0000"/>
                </a:solidFill>
                <a:latin typeface="Times New Roman" panose="02020603050405020304" pitchFamily="18" charset="0"/>
                <a:cs typeface="Times New Roman" panose="02020603050405020304" pitchFamily="18" charset="0"/>
              </a:rPr>
              <a:t>array</a:t>
            </a:r>
            <a:r>
              <a:rPr lang="en-GB" sz="2600" dirty="0">
                <a:latin typeface="Times New Roman" panose="02020603050405020304" pitchFamily="18" charset="0"/>
                <a:cs typeface="Times New Roman" panose="02020603050405020304" pitchFamily="18" charset="0"/>
              </a:rPr>
              <a:t>, making them very </a:t>
            </a:r>
            <a:r>
              <a:rPr lang="en-GB" sz="2600" b="1" dirty="0">
                <a:solidFill>
                  <a:srgbClr val="FF0000"/>
                </a:solidFill>
                <a:latin typeface="Times New Roman" panose="02020603050405020304" pitchFamily="18" charset="0"/>
                <a:cs typeface="Times New Roman" panose="02020603050405020304" pitchFamily="18" charset="0"/>
              </a:rPr>
              <a:t>flexible</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efficient</a:t>
            </a:r>
            <a:r>
              <a:rPr lang="en-GB" sz="2600" dirty="0">
                <a:latin typeface="Times New Roman" panose="02020603050405020304" pitchFamily="18" charset="0"/>
                <a:cs typeface="Times New Roman" panose="02020603050405020304" pitchFamily="18" charset="0"/>
              </a:rPr>
              <a:t> when dealing with </a:t>
            </a:r>
            <a:r>
              <a:rPr lang="en-GB" sz="2600" b="1" dirty="0">
                <a:solidFill>
                  <a:srgbClr val="FF0000"/>
                </a:solidFill>
                <a:latin typeface="Times New Roman" panose="02020603050405020304" pitchFamily="18" charset="0"/>
                <a:cs typeface="Times New Roman" panose="02020603050405020304" pitchFamily="18" charset="0"/>
              </a:rPr>
              <a:t>complex</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tasks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itchFamily="2" charset="2"/>
              <a:buChar char="§"/>
            </a:pPr>
            <a:r>
              <a:rPr lang="en-US" sz="2600" b="1" dirty="0" smtClean="0">
                <a:solidFill>
                  <a:srgbClr val="D60093"/>
                </a:solidFill>
                <a:latin typeface="Times New Roman" pitchFamily="18" charset="0"/>
                <a:cs typeface="Times New Roman" pitchFamily="18" charset="0"/>
              </a:rPr>
              <a:t>Multidimensional </a:t>
            </a:r>
            <a:r>
              <a:rPr lang="en-US" sz="2600" b="1" dirty="0">
                <a:solidFill>
                  <a:srgbClr val="D60093"/>
                </a:solidFill>
                <a:latin typeface="Times New Roman" pitchFamily="18" charset="0"/>
                <a:cs typeface="Times New Roman" pitchFamily="18" charset="0"/>
              </a:rPr>
              <a:t>arrays </a:t>
            </a:r>
            <a:r>
              <a:rPr lang="en-US" sz="2600" dirty="0">
                <a:latin typeface="Times New Roman" pitchFamily="18" charset="0"/>
                <a:cs typeface="Times New Roman" pitchFamily="18" charset="0"/>
              </a:rPr>
              <a:t>use more than </a:t>
            </a:r>
            <a:r>
              <a:rPr lang="en-US" sz="2600" b="1" dirty="0">
                <a:solidFill>
                  <a:srgbClr val="0000FF"/>
                </a:solidFill>
                <a:latin typeface="Times New Roman" pitchFamily="18" charset="0"/>
                <a:cs typeface="Times New Roman" pitchFamily="18" charset="0"/>
              </a:rPr>
              <a:t>one index to access array elements</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They </a:t>
            </a:r>
            <a:r>
              <a:rPr lang="en-US" sz="2600" dirty="0">
                <a:latin typeface="Times New Roman" pitchFamily="18" charset="0"/>
                <a:cs typeface="Times New Roman" pitchFamily="18" charset="0"/>
              </a:rPr>
              <a:t>are used </a:t>
            </a:r>
            <a:r>
              <a:rPr lang="en-US" sz="2600" dirty="0" smtClean="0">
                <a:latin typeface="Times New Roman" pitchFamily="18" charset="0"/>
                <a:cs typeface="Times New Roman" pitchFamily="18" charset="0"/>
              </a:rPr>
              <a:t>for </a:t>
            </a:r>
            <a:r>
              <a:rPr lang="en-US" sz="2600" b="1" dirty="0" smtClean="0">
                <a:solidFill>
                  <a:srgbClr val="0000FF"/>
                </a:solidFill>
                <a:latin typeface="Times New Roman" pitchFamily="18" charset="0"/>
                <a:cs typeface="Times New Roman" pitchFamily="18" charset="0"/>
              </a:rPr>
              <a:t>tables </a:t>
            </a:r>
            <a:r>
              <a:rPr lang="en-US" sz="2600" b="1" dirty="0">
                <a:solidFill>
                  <a:srgbClr val="0000FF"/>
                </a:solidFill>
                <a:latin typeface="Times New Roman" pitchFamily="18" charset="0"/>
                <a:cs typeface="Times New Roman" pitchFamily="18" charset="0"/>
              </a:rPr>
              <a:t>and other more complex arrangements</a:t>
            </a:r>
            <a:r>
              <a:rPr lang="en-US" sz="2600" b="1" dirty="0" smtClean="0">
                <a:solidFill>
                  <a:srgbClr val="0000FF"/>
                </a:solidFill>
                <a:latin typeface="Times New Roman" pitchFamily="18" charset="0"/>
                <a:cs typeface="Times New Roman" pitchFamily="18" charset="0"/>
              </a:rPr>
              <a:t>.</a:t>
            </a:r>
          </a:p>
          <a:p>
            <a:pPr lvl="0" algn="just" eaLnBrk="0" fontAlgn="base" hangingPunct="0">
              <a:lnSpc>
                <a:spcPct val="150000"/>
              </a:lnSpc>
              <a:spcBef>
                <a:spcPts val="0"/>
              </a:spcBef>
              <a:buFont typeface="Wingdings" panose="05000000000000000000" pitchFamily="2" charset="2"/>
              <a:buChar char="Ø"/>
            </a:pPr>
            <a:r>
              <a:rPr lang="en-US" altLang="en-US" sz="2600" b="1" dirty="0" smtClean="0">
                <a:solidFill>
                  <a:srgbClr val="FF0000"/>
                </a:solidFill>
                <a:latin typeface="Times New Roman" panose="02020603050405020304" pitchFamily="18" charset="0"/>
                <a:cs typeface="Times New Roman" panose="02020603050405020304" pitchFamily="18" charset="0"/>
              </a:rPr>
              <a:t>Syntax</a:t>
            </a:r>
            <a:r>
              <a:rPr lang="en-US" altLang="en-US" sz="2600" b="1" dirty="0">
                <a:solidFill>
                  <a:srgbClr val="FF0000"/>
                </a:solidFill>
                <a:latin typeface="Times New Roman" panose="02020603050405020304" pitchFamily="18" charset="0"/>
                <a:cs typeface="Times New Roman" panose="02020603050405020304" pitchFamily="18" charset="0"/>
              </a:rPr>
              <a:t>:</a:t>
            </a:r>
            <a:endParaRPr lang="en-US" altLang="en-US" sz="2600" dirty="0">
              <a:solidFill>
                <a:srgbClr val="FF0000"/>
              </a:solidFill>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600" b="1" dirty="0" err="1">
                <a:latin typeface="Times New Roman" panose="02020603050405020304" pitchFamily="18" charset="0"/>
                <a:cs typeface="Times New Roman" panose="02020603050405020304" pitchFamily="18" charset="0"/>
              </a:rPr>
              <a:t>data_type</a:t>
            </a:r>
            <a:r>
              <a:rPr lang="en-US" altLang="en-US" sz="2600" dirty="0">
                <a:latin typeface="Times New Roman" panose="02020603050405020304" pitchFamily="18" charset="0"/>
                <a:cs typeface="Times New Roman" panose="02020603050405020304" pitchFamily="18" charset="0"/>
              </a:rPr>
              <a:t>[1st dimension][2nd dimension][]..[Nth dimension] </a:t>
            </a:r>
            <a:r>
              <a:rPr lang="en-US" altLang="en-US" sz="2600" b="1" dirty="0" err="1" smtClean="0">
                <a:latin typeface="Times New Roman" panose="02020603050405020304" pitchFamily="18" charset="0"/>
                <a:cs typeface="Times New Roman" panose="02020603050405020304" pitchFamily="18" charset="0"/>
              </a:rPr>
              <a:t>array_name</a:t>
            </a:r>
            <a:r>
              <a:rPr lang="en-US" altLang="en-US" sz="2600" dirty="0" smtClean="0">
                <a:latin typeface="Times New Roman" panose="02020603050405020304" pitchFamily="18" charset="0"/>
                <a:cs typeface="Times New Roman" panose="02020603050405020304" pitchFamily="18" charset="0"/>
              </a:rPr>
              <a:t>=</a:t>
            </a:r>
            <a:r>
              <a:rPr lang="en-US" altLang="en-US" sz="2600" b="1" dirty="0" smtClean="0">
                <a:latin typeface="Times New Roman" panose="02020603050405020304" pitchFamily="18" charset="0"/>
                <a:cs typeface="Times New Roman" panose="02020603050405020304" pitchFamily="18" charset="0"/>
              </a:rPr>
              <a:t>new </a:t>
            </a:r>
            <a:r>
              <a:rPr lang="en-US" altLang="en-US" sz="2600" b="1" dirty="0" err="1">
                <a:latin typeface="Times New Roman" panose="02020603050405020304" pitchFamily="18" charset="0"/>
                <a:cs typeface="Times New Roman" panose="02020603050405020304" pitchFamily="18" charset="0"/>
              </a:rPr>
              <a:t>data_type</a:t>
            </a:r>
            <a:r>
              <a:rPr lang="en-US" altLang="en-US" sz="2600" dirty="0">
                <a:latin typeface="Times New Roman" panose="02020603050405020304" pitchFamily="18" charset="0"/>
                <a:cs typeface="Times New Roman" panose="02020603050405020304" pitchFamily="18" charset="0"/>
              </a:rPr>
              <a:t>[size1][size2]….[</a:t>
            </a:r>
            <a:r>
              <a:rPr lang="en-US" altLang="en-US" sz="2600" dirty="0" err="1">
                <a:latin typeface="Times New Roman" panose="02020603050405020304" pitchFamily="18" charset="0"/>
                <a:cs typeface="Times New Roman" panose="02020603050405020304" pitchFamily="18" charset="0"/>
              </a:rPr>
              <a:t>sizeN</a:t>
            </a:r>
            <a:r>
              <a:rPr lang="en-US" altLang="en-US" sz="2600" dirty="0" smtClean="0">
                <a:latin typeface="Times New Roman" panose="02020603050405020304" pitchFamily="18" charset="0"/>
                <a:cs typeface="Times New Roman" panose="02020603050405020304" pitchFamily="18" charset="0"/>
              </a:rPr>
              <a:t>];</a:t>
            </a:r>
          </a:p>
          <a:p>
            <a:pPr algn="just" eaLnBrk="0" fontAlgn="base" hangingPunct="0">
              <a:lnSpc>
                <a:spcPct val="150000"/>
              </a:lnSpc>
              <a:spcBef>
                <a:spcPts val="0"/>
              </a:spcBef>
              <a:buFont typeface="Wingdings" panose="05000000000000000000" pitchFamily="2" charset="2"/>
              <a:buChar char="Ø"/>
            </a:pPr>
            <a:r>
              <a:rPr lang="en-GB" sz="2600" b="1" dirty="0" smtClean="0">
                <a:latin typeface="Times New Roman" panose="02020603050405020304" pitchFamily="18" charset="0"/>
                <a:cs typeface="Times New Roman" panose="02020603050405020304" pitchFamily="18" charset="0"/>
              </a:rPr>
              <a:t>where:</a:t>
            </a:r>
            <a:endParaRPr lang="en-GB" sz="2600" dirty="0" smtClean="0">
              <a:latin typeface="Times New Roman" panose="02020603050405020304" pitchFamily="18" charset="0"/>
              <a:cs typeface="Times New Roman" panose="02020603050405020304" pitchFamily="18" charset="0"/>
            </a:endParaRPr>
          </a:p>
          <a:p>
            <a:pPr algn="just" eaLnBrk="0" fontAlgn="base" hangingPunct="0">
              <a:lnSpc>
                <a:spcPct val="150000"/>
              </a:lnSpc>
              <a:spcBef>
                <a:spcPts val="0"/>
              </a:spcBef>
              <a:buFont typeface="Wingdings" panose="05000000000000000000" pitchFamily="2" charset="2"/>
              <a:buChar char="§"/>
            </a:pPr>
            <a:r>
              <a:rPr lang="en-US" altLang="en-US" sz="2600" b="1" dirty="0" err="1" smtClean="0">
                <a:solidFill>
                  <a:srgbClr val="6600CC"/>
                </a:solidFill>
                <a:latin typeface="Times New Roman" panose="02020603050405020304" pitchFamily="18" charset="0"/>
                <a:cs typeface="Times New Roman" panose="02020603050405020304" pitchFamily="18" charset="0"/>
              </a:rPr>
              <a:t>data_type</a:t>
            </a:r>
            <a:r>
              <a:rPr lang="en-US" altLang="en-US" sz="2600" dirty="0">
                <a:solidFill>
                  <a:srgbClr val="6600CC"/>
                </a:solidFill>
                <a:latin typeface="Times New Roman" panose="02020603050405020304" pitchFamily="18" charset="0"/>
                <a:cs typeface="Times New Roman" panose="02020603050405020304" pitchFamily="18" charset="0"/>
              </a:rPr>
              <a:t>: </a:t>
            </a:r>
            <a:endParaRPr lang="en-US" altLang="en-US" sz="2600" dirty="0" smtClean="0">
              <a:solidFill>
                <a:srgbClr val="6600CC"/>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ts val="0"/>
              </a:spcBef>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Type </a:t>
            </a:r>
            <a:r>
              <a:rPr lang="en-US" altLang="en-US" sz="2600" dirty="0">
                <a:latin typeface="Times New Roman" panose="02020603050405020304" pitchFamily="18" charset="0"/>
                <a:cs typeface="Times New Roman" panose="02020603050405020304" pitchFamily="18" charset="0"/>
              </a:rPr>
              <a:t>of data to be stored in the array. </a:t>
            </a:r>
            <a:endParaRPr lang="en-US" altLang="en-US" sz="26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79</a:t>
            </a:fld>
            <a:endParaRPr lang="en-US"/>
          </a:p>
        </p:txBody>
      </p:sp>
      <p:sp>
        <p:nvSpPr>
          <p:cNvPr id="5"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21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90286"/>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2.1 </a:t>
            </a:r>
            <a:r>
              <a:rPr lang="en-US" altLang="en-US" sz="2800" b="1" dirty="0">
                <a:solidFill>
                  <a:srgbClr val="FF0000"/>
                </a:solidFill>
                <a:latin typeface="Times New Roman" panose="02020603050405020304" pitchFamily="18" charset="0"/>
                <a:cs typeface="Times New Roman" panose="02020603050405020304" pitchFamily="18" charset="0"/>
              </a:rPr>
              <a:t>Structure of Java Program continued--</a:t>
            </a:r>
            <a:endParaRPr lang="en-GB" sz="2800" dirty="0"/>
          </a:p>
        </p:txBody>
      </p:sp>
      <p:sp>
        <p:nvSpPr>
          <p:cNvPr id="3" name="Content Placeholder 2"/>
          <p:cNvSpPr>
            <a:spLocks noGrp="1"/>
          </p:cNvSpPr>
          <p:nvPr>
            <p:ph idx="1"/>
          </p:nvPr>
        </p:nvSpPr>
        <p:spPr>
          <a:xfrm>
            <a:off x="0" y="290286"/>
            <a:ext cx="12192000" cy="6567714"/>
          </a:xfrm>
        </p:spPr>
        <p:txBody>
          <a:bodyPr>
            <a:normAutofit fontScale="85000" lnSpcReduction="10000"/>
          </a:bodyPr>
          <a:lstStyle/>
          <a:p>
            <a:pPr marL="0" indent="0" algn="just">
              <a:lnSpc>
                <a:spcPct val="160000"/>
              </a:lnSpc>
              <a:spcBef>
                <a:spcPts val="0"/>
              </a:spcBef>
              <a:buNone/>
              <a:defRPr/>
            </a:pPr>
            <a:r>
              <a:rPr lang="en-US" b="1" dirty="0">
                <a:solidFill>
                  <a:srgbClr val="0000FF"/>
                </a:solidFill>
                <a:latin typeface="Times New Roman" pitchFamily="18" charset="0"/>
                <a:cs typeface="Times New Roman" pitchFamily="18" charset="0"/>
              </a:rPr>
              <a:t>2.6) The last character on the line is the {. </a:t>
            </a:r>
          </a:p>
          <a:p>
            <a:pPr algn="just">
              <a:lnSpc>
                <a:spcPct val="160000"/>
              </a:lnSpc>
              <a:spcBef>
                <a:spcPts val="0"/>
              </a:spcBef>
              <a:buFont typeface="Wingdings" pitchFamily="2" charset="2"/>
              <a:buChar char="§"/>
              <a:defRPr/>
            </a:pPr>
            <a:r>
              <a:rPr lang="en-US" dirty="0">
                <a:latin typeface="Times New Roman" pitchFamily="18" charset="0"/>
                <a:cs typeface="Times New Roman" pitchFamily="18" charset="0"/>
              </a:rPr>
              <a:t>This </a:t>
            </a:r>
            <a:r>
              <a:rPr lang="en-US" b="1" dirty="0">
                <a:solidFill>
                  <a:srgbClr val="D60093"/>
                </a:solidFill>
                <a:latin typeface="Times New Roman" pitchFamily="18" charset="0"/>
                <a:cs typeface="Times New Roman" pitchFamily="18" charset="0"/>
              </a:rPr>
              <a:t>signals the </a:t>
            </a:r>
            <a:r>
              <a:rPr lang="en-US" b="1" dirty="0">
                <a:solidFill>
                  <a:srgbClr val="FF0000"/>
                </a:solidFill>
                <a:latin typeface="Times New Roman" pitchFamily="18" charset="0"/>
                <a:cs typeface="Times New Roman" pitchFamily="18" charset="0"/>
              </a:rPr>
              <a:t>start of main( )'s body of </a:t>
            </a:r>
            <a:r>
              <a:rPr lang="en-US" b="1" dirty="0">
                <a:solidFill>
                  <a:srgbClr val="D60093"/>
                </a:solidFill>
                <a:latin typeface="Times New Roman" pitchFamily="18" charset="0"/>
                <a:cs typeface="Times New Roman" pitchFamily="18" charset="0"/>
              </a:rPr>
              <a:t>Java Program</a:t>
            </a:r>
            <a:r>
              <a:rPr lang="en-US" dirty="0">
                <a:latin typeface="Times New Roman" pitchFamily="18" charset="0"/>
                <a:cs typeface="Times New Roman" pitchFamily="18" charset="0"/>
              </a:rPr>
              <a:t>. </a:t>
            </a:r>
          </a:p>
          <a:p>
            <a:pPr algn="just">
              <a:lnSpc>
                <a:spcPct val="160000"/>
              </a:lnSpc>
              <a:spcBef>
                <a:spcPts val="0"/>
              </a:spcBef>
              <a:buFont typeface="Wingdings" pitchFamily="2" charset="2"/>
              <a:buChar char="§"/>
              <a:defRPr/>
            </a:pPr>
            <a:r>
              <a:rPr lang="en-US" dirty="0">
                <a:latin typeface="Times New Roman" pitchFamily="18" charset="0"/>
                <a:cs typeface="Times New Roman" pitchFamily="18" charset="0"/>
              </a:rPr>
              <a:t>All Java </a:t>
            </a:r>
            <a:r>
              <a:rPr lang="en-US" b="1" dirty="0">
                <a:solidFill>
                  <a:srgbClr val="FF0000"/>
                </a:solidFill>
                <a:latin typeface="Times New Roman" pitchFamily="18" charset="0"/>
                <a:cs typeface="Times New Roman" pitchFamily="18" charset="0"/>
              </a:rPr>
              <a:t>code that comprises a method </a:t>
            </a:r>
            <a:r>
              <a:rPr lang="en-US" dirty="0">
                <a:latin typeface="Times New Roman" pitchFamily="18" charset="0"/>
                <a:cs typeface="Times New Roman" pitchFamily="18" charset="0"/>
              </a:rPr>
              <a:t>will occur between the</a:t>
            </a:r>
            <a:r>
              <a:rPr lang="en-US" b="1" dirty="0">
                <a:latin typeface="Times New Roman" pitchFamily="18" charset="0"/>
                <a:cs typeface="Times New Roman" pitchFamily="18" charset="0"/>
              </a:rPr>
              <a:t> opening curly[ { ] brace and its closing[ } ] curly brace</a:t>
            </a:r>
            <a:r>
              <a:rPr lang="en-US" dirty="0">
                <a:latin typeface="Times New Roman" pitchFamily="18" charset="0"/>
                <a:cs typeface="Times New Roman" pitchFamily="18" charset="0"/>
              </a:rPr>
              <a:t>. </a:t>
            </a:r>
          </a:p>
          <a:p>
            <a:pPr algn="just">
              <a:lnSpc>
                <a:spcPct val="160000"/>
              </a:lnSpc>
              <a:spcBef>
                <a:spcPts val="0"/>
              </a:spcBef>
              <a:buFont typeface="Wingdings" panose="05000000000000000000" pitchFamily="2" charset="2"/>
              <a:buChar char="Ø"/>
              <a:defRPr/>
            </a:pPr>
            <a:r>
              <a:rPr lang="en-US" dirty="0">
                <a:latin typeface="Times New Roman" pitchFamily="18" charset="0"/>
                <a:cs typeface="Times New Roman" pitchFamily="18" charset="0"/>
              </a:rPr>
              <a:t>One other point in </a:t>
            </a:r>
            <a:r>
              <a:rPr lang="en-US" b="1" dirty="0">
                <a:latin typeface="Times New Roman" pitchFamily="18" charset="0"/>
                <a:cs typeface="Times New Roman" pitchFamily="18" charset="0"/>
              </a:rPr>
              <a:t>Java Program </a:t>
            </a:r>
            <a:r>
              <a:rPr lang="en-US" b="1" dirty="0">
                <a:solidFill>
                  <a:srgbClr val="D60093"/>
                </a:solidFill>
                <a:latin typeface="Times New Roman" pitchFamily="18" charset="0"/>
                <a:cs typeface="Times New Roman" pitchFamily="18" charset="0"/>
              </a:rPr>
              <a:t>main( ) </a:t>
            </a:r>
            <a:r>
              <a:rPr lang="en-US" dirty="0">
                <a:latin typeface="Times New Roman" pitchFamily="18" charset="0"/>
                <a:cs typeface="Times New Roman" pitchFamily="18" charset="0"/>
              </a:rPr>
              <a:t>is simply a </a:t>
            </a:r>
            <a:r>
              <a:rPr lang="en-US" b="1" dirty="0">
                <a:solidFill>
                  <a:srgbClr val="0000FF"/>
                </a:solidFill>
                <a:latin typeface="Times New Roman" pitchFamily="18" charset="0"/>
                <a:cs typeface="Times New Roman" pitchFamily="18" charset="0"/>
              </a:rPr>
              <a:t>starting place for the interpreter.</a:t>
            </a:r>
            <a:r>
              <a:rPr lang="en-US" b="1" dirty="0">
                <a:solidFill>
                  <a:srgbClr val="3366FF"/>
                </a:solidFill>
                <a:latin typeface="Times New Roman" pitchFamily="18" charset="0"/>
                <a:cs typeface="Times New Roman" pitchFamily="18" charset="0"/>
              </a:rPr>
              <a:t> </a:t>
            </a:r>
          </a:p>
          <a:p>
            <a:pPr algn="just">
              <a:lnSpc>
                <a:spcPct val="160000"/>
              </a:lnSpc>
              <a:spcBef>
                <a:spcPts val="0"/>
              </a:spcBef>
              <a:buFont typeface="Wingdings" pitchFamily="2" charset="2"/>
              <a:buChar char="§"/>
              <a:defRPr/>
            </a:pPr>
            <a:r>
              <a:rPr lang="en-US" dirty="0">
                <a:latin typeface="Times New Roman" pitchFamily="18" charset="0"/>
                <a:cs typeface="Times New Roman" pitchFamily="18" charset="0"/>
              </a:rPr>
              <a:t>A </a:t>
            </a:r>
            <a:r>
              <a:rPr lang="en-US" b="1" dirty="0">
                <a:solidFill>
                  <a:srgbClr val="FF0000"/>
                </a:solidFill>
                <a:latin typeface="Times New Roman" pitchFamily="18" charset="0"/>
                <a:cs typeface="Times New Roman" pitchFamily="18" charset="0"/>
              </a:rPr>
              <a:t>complex program will have dozens of classes</a:t>
            </a:r>
            <a:r>
              <a:rPr lang="en-US" dirty="0">
                <a:latin typeface="Times New Roman" pitchFamily="18" charset="0"/>
                <a:cs typeface="Times New Roman" pitchFamily="18" charset="0"/>
              </a:rPr>
              <a:t>, only </a:t>
            </a:r>
            <a:r>
              <a:rPr lang="en-US" b="1" dirty="0">
                <a:solidFill>
                  <a:srgbClr val="0000FF"/>
                </a:solidFill>
                <a:latin typeface="Times New Roman" pitchFamily="18" charset="0"/>
                <a:cs typeface="Times New Roman" pitchFamily="18" charset="0"/>
              </a:rPr>
              <a:t>one of which will need to have a </a:t>
            </a:r>
            <a:r>
              <a:rPr lang="en-US" b="1" dirty="0">
                <a:solidFill>
                  <a:srgbClr val="D60093"/>
                </a:solidFill>
                <a:latin typeface="Times New Roman" pitchFamily="18" charset="0"/>
                <a:cs typeface="Times New Roman" pitchFamily="18" charset="0"/>
              </a:rPr>
              <a:t>main( ) method </a:t>
            </a:r>
            <a:r>
              <a:rPr lang="en-US" b="1" dirty="0">
                <a:solidFill>
                  <a:srgbClr val="0000FF"/>
                </a:solidFill>
                <a:latin typeface="Times New Roman" pitchFamily="18" charset="0"/>
                <a:cs typeface="Times New Roman" pitchFamily="18" charset="0"/>
              </a:rPr>
              <a:t>to get things started</a:t>
            </a:r>
            <a:r>
              <a:rPr lang="en-US" dirty="0">
                <a:latin typeface="Times New Roman" pitchFamily="18" charset="0"/>
                <a:cs typeface="Times New Roman" pitchFamily="18" charset="0"/>
              </a:rPr>
              <a:t>.     </a:t>
            </a:r>
          </a:p>
          <a:p>
            <a:pPr marL="339725" indent="-339725" algn="just">
              <a:lnSpc>
                <a:spcPct val="160000"/>
              </a:lnSpc>
              <a:spcBef>
                <a:spcPts val="0"/>
              </a:spcBef>
              <a:buNone/>
              <a:defRPr/>
            </a:pPr>
            <a:r>
              <a:rPr lang="en-US" b="1" dirty="0">
                <a:solidFill>
                  <a:srgbClr val="0000FF"/>
                </a:solidFill>
                <a:latin typeface="Times New Roman" panose="02020603050405020304" pitchFamily="18" charset="0"/>
                <a:cs typeface="Times New Roman" pitchFamily="18" charset="0"/>
              </a:rPr>
              <a:t>3) Body of the main() Method</a:t>
            </a:r>
          </a:p>
          <a:p>
            <a:pPr marL="339725" indent="-339725" algn="just">
              <a:lnSpc>
                <a:spcPct val="160000"/>
              </a:lnSpc>
              <a:spcBef>
                <a:spcPts val="0"/>
              </a:spcBef>
              <a:buNone/>
              <a:defRPr/>
            </a:pPr>
            <a:r>
              <a:rPr lang="en-US" b="1" dirty="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System.out.println</a:t>
            </a:r>
            <a:r>
              <a:rPr lang="en-US" b="1" dirty="0">
                <a:latin typeface="Times New Roman" pitchFamily="18" charset="0"/>
                <a:cs typeface="Times New Roman" pitchFamily="18" charset="0"/>
              </a:rPr>
              <a:t>(“Welcome to Java Programming"</a:t>
            </a:r>
            <a:r>
              <a:rPr lang="en-US" b="1" dirty="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algn="just">
              <a:lnSpc>
                <a:spcPct val="160000"/>
              </a:lnSpc>
              <a:spcBef>
                <a:spcPts val="0"/>
              </a:spcBef>
              <a:buFont typeface="Wingdings" pitchFamily="2" charset="2"/>
              <a:buChar char="§"/>
              <a:defRPr/>
            </a:pPr>
            <a:r>
              <a:rPr lang="en-US" dirty="0">
                <a:latin typeface="Times New Roman" pitchFamily="18" charset="0"/>
                <a:cs typeface="Times New Roman" pitchFamily="18" charset="0"/>
              </a:rPr>
              <a:t>This line allows to  </a:t>
            </a:r>
            <a:r>
              <a:rPr lang="en-US" b="1" dirty="0">
                <a:solidFill>
                  <a:srgbClr val="D60093"/>
                </a:solidFill>
                <a:latin typeface="Times New Roman" pitchFamily="18" charset="0"/>
                <a:cs typeface="Times New Roman" pitchFamily="18" charset="0"/>
              </a:rPr>
              <a:t>outputs the string </a:t>
            </a: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Welcome to Java Programming" </a:t>
            </a:r>
            <a:r>
              <a:rPr lang="en-US" b="1" dirty="0">
                <a:solidFill>
                  <a:srgbClr val="006600"/>
                </a:solidFill>
                <a:latin typeface="Times New Roman" pitchFamily="18" charset="0"/>
                <a:cs typeface="Times New Roman" pitchFamily="18" charset="0"/>
              </a:rPr>
              <a:t>followed by a new line on the screen</a:t>
            </a:r>
            <a:r>
              <a:rPr lang="en-US" dirty="0">
                <a:latin typeface="Times New Roman" pitchFamily="18" charset="0"/>
                <a:cs typeface="Times New Roman" pitchFamily="18" charset="0"/>
              </a:rPr>
              <a:t>. </a:t>
            </a:r>
          </a:p>
          <a:p>
            <a:pPr marL="0" indent="0" algn="just">
              <a:lnSpc>
                <a:spcPct val="160000"/>
              </a:lnSpc>
              <a:spcBef>
                <a:spcPts val="0"/>
              </a:spcBef>
              <a:buNone/>
              <a:defRPr/>
            </a:pPr>
            <a:endParaRPr lang="en-US" b="1" dirty="0">
              <a:solidFill>
                <a:srgbClr val="0000FF"/>
              </a:solidFill>
              <a:latin typeface="Times New Roman" pitchFamily="18" charset="0"/>
              <a:cs typeface="Times New Roman" pitchFamily="18" charset="0"/>
            </a:endParaRPr>
          </a:p>
          <a:p>
            <a:pPr algn="just">
              <a:lnSpc>
                <a:spcPct val="160000"/>
              </a:lnSpc>
              <a:spcBef>
                <a:spcPts val="0"/>
              </a:spcBef>
              <a:defRPr/>
            </a:pPr>
            <a:endParaRPr lang="en-US" dirty="0">
              <a:latin typeface="Times New Roman" pitchFamily="18" charset="0"/>
              <a:cs typeface="Times New Roman" pitchFamily="18" charset="0"/>
            </a:endParaRPr>
          </a:p>
          <a:p>
            <a:pPr>
              <a:lnSpc>
                <a:spcPct val="160000"/>
              </a:lnSpc>
              <a:spcBef>
                <a:spcPts val="0"/>
              </a:spcBef>
              <a:defRPr/>
            </a:pPr>
            <a:endParaRPr lang="en-US" dirty="0">
              <a:latin typeface="Times New Roman" pitchFamily="18" charset="0"/>
              <a:cs typeface="Times New Roman" pitchFamily="18" charset="0"/>
            </a:endParaRPr>
          </a:p>
          <a:p>
            <a:pPr algn="just">
              <a:lnSpc>
                <a:spcPct val="160000"/>
              </a:lnSpc>
              <a:spcBef>
                <a:spcPts val="0"/>
              </a:spcBef>
              <a:buFont typeface="Wingdings" panose="05000000000000000000" pitchFamily="2" charset="2"/>
              <a:buChar char="§"/>
            </a:pPr>
            <a:endParaRPr lang="en-US" b="1" dirty="0">
              <a:solidFill>
                <a:srgbClr val="0000CC"/>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8</a:t>
            </a:fld>
            <a:endParaRPr lang="en-US"/>
          </a:p>
        </p:txBody>
      </p:sp>
    </p:spTree>
    <p:extLst>
      <p:ext uri="{BB962C8B-B14F-4D97-AF65-F5344CB8AC3E}">
        <p14:creationId xmlns:p14="http://schemas.microsoft.com/office/powerpoint/2010/main" val="33814940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360589"/>
          </a:xfrm>
        </p:spPr>
        <p:txBody>
          <a:bodyPr>
            <a:noAutofit/>
          </a:bodyPr>
          <a:lstStyle/>
          <a:p>
            <a:pPr algn="ctr"/>
            <a:r>
              <a:rPr lang="en-US" sz="2800" b="1" dirty="0" smtClean="0">
                <a:solidFill>
                  <a:srgbClr val="FF0000"/>
                </a:solidFill>
                <a:latin typeface="Times New Roman" pitchFamily="18" charset="0"/>
                <a:cs typeface="Times New Roman" pitchFamily="18" charset="0"/>
              </a:rPr>
              <a:t>B. Multidimensional Arrays---</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60589"/>
            <a:ext cx="12191999" cy="6421211"/>
          </a:xfrm>
        </p:spPr>
        <p:txBody>
          <a:bodyPr>
            <a:noAutofit/>
          </a:bodyPr>
          <a:lstStyle/>
          <a:p>
            <a:pPr eaLnBrk="0" fontAlgn="base" hangingPunct="0">
              <a:lnSpc>
                <a:spcPct val="150000"/>
              </a:lnSpc>
              <a:spcBef>
                <a:spcPts val="0"/>
              </a:spcBef>
              <a:buFont typeface="Wingdings" panose="05000000000000000000" pitchFamily="2" charset="2"/>
              <a:buChar char="§"/>
            </a:pPr>
            <a:r>
              <a:rPr lang="en-US" altLang="en-US" sz="2600" b="1" dirty="0">
                <a:solidFill>
                  <a:srgbClr val="6600CC"/>
                </a:solidFill>
                <a:latin typeface="Times New Roman" panose="02020603050405020304" pitchFamily="18" charset="0"/>
                <a:cs typeface="Times New Roman" panose="02020603050405020304" pitchFamily="18" charset="0"/>
              </a:rPr>
              <a:t>dimension</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eaLnBrk="0" fontAlgn="base" hangingPunct="0">
              <a:lnSpc>
                <a:spcPct val="150000"/>
              </a:lnSpc>
              <a:spcBef>
                <a:spcPts val="0"/>
              </a:spcBef>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The </a:t>
            </a:r>
            <a:r>
              <a:rPr lang="en-US" altLang="en-US" sz="2600" dirty="0">
                <a:latin typeface="Times New Roman" panose="02020603050405020304" pitchFamily="18" charset="0"/>
                <a:cs typeface="Times New Roman" panose="02020603050405020304" pitchFamily="18" charset="0"/>
              </a:rPr>
              <a:t>dimension of the array created. For example: 1D, 2D, etc. </a:t>
            </a:r>
          </a:p>
          <a:p>
            <a:pPr eaLnBrk="0" fontAlgn="base" hangingPunct="0">
              <a:lnSpc>
                <a:spcPct val="150000"/>
              </a:lnSpc>
              <a:spcBef>
                <a:spcPts val="0"/>
              </a:spcBef>
              <a:buFont typeface="Wingdings" panose="05000000000000000000" pitchFamily="2" charset="2"/>
              <a:buChar char="§"/>
            </a:pPr>
            <a:r>
              <a:rPr lang="en-US" altLang="en-US" sz="2600" b="1" dirty="0" err="1">
                <a:solidFill>
                  <a:srgbClr val="6600CC"/>
                </a:solidFill>
                <a:latin typeface="Times New Roman" panose="02020603050405020304" pitchFamily="18" charset="0"/>
                <a:cs typeface="Times New Roman" panose="02020603050405020304" pitchFamily="18" charset="0"/>
              </a:rPr>
              <a:t>array_name</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eaLnBrk="0" fontAlgn="base" hangingPunct="0">
              <a:lnSpc>
                <a:spcPct val="150000"/>
              </a:lnSpc>
              <a:spcBef>
                <a:spcPts val="0"/>
              </a:spcBef>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Name </a:t>
            </a:r>
            <a:r>
              <a:rPr lang="en-US" altLang="en-US" sz="2600" dirty="0">
                <a:latin typeface="Times New Roman" panose="02020603050405020304" pitchFamily="18" charset="0"/>
                <a:cs typeface="Times New Roman" panose="02020603050405020304" pitchFamily="18" charset="0"/>
              </a:rPr>
              <a:t>of the array </a:t>
            </a:r>
            <a:endParaRPr lang="en-US" altLang="en-US" sz="2600" dirty="0" smtClean="0">
              <a:latin typeface="Times New Roman" panose="02020603050405020304" pitchFamily="18" charset="0"/>
              <a:cs typeface="Times New Roman" panose="02020603050405020304" pitchFamily="18" charset="0"/>
            </a:endParaRPr>
          </a:p>
          <a:p>
            <a:pPr eaLnBrk="0" fontAlgn="base" hangingPunct="0">
              <a:lnSpc>
                <a:spcPct val="150000"/>
              </a:lnSpc>
              <a:spcBef>
                <a:spcPts val="0"/>
              </a:spcBef>
              <a:buFont typeface="Wingdings" panose="05000000000000000000" pitchFamily="2" charset="2"/>
              <a:buChar char="§"/>
            </a:pPr>
            <a:r>
              <a:rPr lang="en-US" altLang="en-US" sz="2600" b="1" dirty="0" smtClean="0">
                <a:solidFill>
                  <a:srgbClr val="6600CC"/>
                </a:solidFill>
                <a:latin typeface="Times New Roman" panose="02020603050405020304" pitchFamily="18" charset="0"/>
                <a:cs typeface="Times New Roman" panose="02020603050405020304" pitchFamily="18" charset="0"/>
              </a:rPr>
              <a:t>size1</a:t>
            </a:r>
            <a:r>
              <a:rPr lang="en-US" altLang="en-US" sz="2600" b="1" dirty="0">
                <a:solidFill>
                  <a:srgbClr val="6600CC"/>
                </a:solidFill>
                <a:latin typeface="Times New Roman" panose="02020603050405020304" pitchFamily="18" charset="0"/>
                <a:cs typeface="Times New Roman" panose="02020603050405020304" pitchFamily="18" charset="0"/>
              </a:rPr>
              <a:t>, size2, …, </a:t>
            </a:r>
            <a:r>
              <a:rPr lang="en-US" altLang="en-US" sz="2600" b="1" dirty="0" err="1">
                <a:solidFill>
                  <a:srgbClr val="6600CC"/>
                </a:solidFill>
                <a:latin typeface="Times New Roman" panose="02020603050405020304" pitchFamily="18" charset="0"/>
                <a:cs typeface="Times New Roman" panose="02020603050405020304" pitchFamily="18" charset="0"/>
              </a:rPr>
              <a:t>sizeN</a:t>
            </a:r>
            <a:r>
              <a:rPr lang="en-US" altLang="en-US" sz="2600" dirty="0">
                <a:solidFill>
                  <a:srgbClr val="6600CC"/>
                </a:solidFill>
                <a:latin typeface="Times New Roman" panose="02020603050405020304" pitchFamily="18" charset="0"/>
                <a:cs typeface="Times New Roman" panose="02020603050405020304" pitchFamily="18" charset="0"/>
              </a:rPr>
              <a:t>: </a:t>
            </a:r>
            <a:endParaRPr lang="en-US" altLang="en-US" sz="2600" dirty="0" smtClean="0">
              <a:solidFill>
                <a:srgbClr val="6600CC"/>
              </a:solidFill>
              <a:latin typeface="Times New Roman" panose="02020603050405020304" pitchFamily="18" charset="0"/>
              <a:cs typeface="Times New Roman" panose="02020603050405020304" pitchFamily="18" charset="0"/>
            </a:endParaRPr>
          </a:p>
          <a:p>
            <a:pPr eaLnBrk="0" fontAlgn="base" hangingPunct="0">
              <a:lnSpc>
                <a:spcPct val="150000"/>
              </a:lnSpc>
              <a:spcBef>
                <a:spcPts val="0"/>
              </a:spcBef>
              <a:buFont typeface="Wingdings" panose="05000000000000000000" pitchFamily="2" charset="2"/>
              <a:buChar char="ü"/>
            </a:pPr>
            <a:r>
              <a:rPr lang="en-US" altLang="en-US" sz="2600" dirty="0" smtClean="0">
                <a:latin typeface="Times New Roman" panose="02020603050405020304" pitchFamily="18" charset="0"/>
                <a:cs typeface="Times New Roman" panose="02020603050405020304" pitchFamily="18" charset="0"/>
              </a:rPr>
              <a:t>Sizes </a:t>
            </a:r>
            <a:r>
              <a:rPr lang="en-US" altLang="en-US" sz="2600" dirty="0">
                <a:latin typeface="Times New Roman" panose="02020603050405020304" pitchFamily="18" charset="0"/>
                <a:cs typeface="Times New Roman" panose="02020603050405020304" pitchFamily="18" charset="0"/>
              </a:rPr>
              <a:t>of the dimensions respectively. </a:t>
            </a:r>
          </a:p>
          <a:p>
            <a:pPr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For example, the following </a:t>
            </a:r>
            <a:r>
              <a:rPr lang="en-US" sz="2600" b="1" dirty="0">
                <a:latin typeface="Times New Roman" pitchFamily="18" charset="0"/>
                <a:cs typeface="Times New Roman" pitchFamily="18" charset="0"/>
              </a:rPr>
              <a:t>declares a </a:t>
            </a:r>
            <a:r>
              <a:rPr lang="en-US" sz="2600" b="1" dirty="0">
                <a:solidFill>
                  <a:srgbClr val="6600CC"/>
                </a:solidFill>
                <a:latin typeface="Times New Roman" pitchFamily="18" charset="0"/>
                <a:cs typeface="Times New Roman" pitchFamily="18" charset="0"/>
              </a:rPr>
              <a:t>two-dimensional array </a:t>
            </a:r>
            <a:r>
              <a:rPr lang="en-US" sz="2600" b="1" dirty="0">
                <a:latin typeface="Times New Roman" pitchFamily="18" charset="0"/>
                <a:cs typeface="Times New Roman" pitchFamily="18" charset="0"/>
              </a:rPr>
              <a:t>variable called </a:t>
            </a:r>
            <a:r>
              <a:rPr lang="en-US" sz="2600" b="1" dirty="0" err="1">
                <a:solidFill>
                  <a:srgbClr val="6600CC"/>
                </a:solidFill>
                <a:latin typeface="Times New Roman" pitchFamily="18" charset="0"/>
                <a:cs typeface="Times New Roman" pitchFamily="18" charset="0"/>
              </a:rPr>
              <a:t>twoD</a:t>
            </a:r>
            <a:r>
              <a:rPr lang="en-US" sz="2600" b="1" dirty="0">
                <a:latin typeface="Times New Roman" pitchFamily="18" charset="0"/>
                <a:cs typeface="Times New Roman" pitchFamily="18" charset="0"/>
              </a:rPr>
              <a:t>.  </a:t>
            </a:r>
          </a:p>
          <a:p>
            <a:pPr algn="just">
              <a:lnSpc>
                <a:spcPct val="150000"/>
              </a:lnSpc>
              <a:spcBef>
                <a:spcPts val="0"/>
              </a:spcBef>
              <a:buNone/>
            </a:pPr>
            <a:r>
              <a:rPr lang="en-US" sz="2600" dirty="0">
                <a:latin typeface="Times New Roman" pitchFamily="18" charset="0"/>
                <a:cs typeface="Times New Roman" pitchFamily="18" charset="0"/>
              </a:rPr>
              <a:t> 	</a:t>
            </a:r>
            <a:r>
              <a:rPr lang="en-US" sz="2600"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int</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twoD</a:t>
            </a:r>
            <a:r>
              <a:rPr lang="en-US" sz="2600" b="1" dirty="0">
                <a:solidFill>
                  <a:srgbClr val="0000FF"/>
                </a:solidFill>
                <a:latin typeface="Times New Roman" pitchFamily="18" charset="0"/>
                <a:cs typeface="Times New Roman" pitchFamily="18" charset="0"/>
              </a:rPr>
              <a:t>[][] = new </a:t>
            </a:r>
            <a:r>
              <a:rPr lang="en-US" sz="2600" b="1" dirty="0" err="1">
                <a:solidFill>
                  <a:srgbClr val="0000FF"/>
                </a:solidFill>
                <a:latin typeface="Times New Roman" pitchFamily="18" charset="0"/>
                <a:cs typeface="Times New Roman" pitchFamily="18" charset="0"/>
              </a:rPr>
              <a:t>int</a:t>
            </a:r>
            <a:r>
              <a:rPr lang="en-US" sz="2600" b="1" dirty="0">
                <a:solidFill>
                  <a:srgbClr val="0000FF"/>
                </a:solidFill>
                <a:latin typeface="Times New Roman" pitchFamily="18" charset="0"/>
                <a:cs typeface="Times New Roman" pitchFamily="18" charset="0"/>
              </a:rPr>
              <a:t>[4][5];      </a:t>
            </a:r>
          </a:p>
          <a:p>
            <a:pPr algn="just">
              <a:lnSpc>
                <a:spcPct val="150000"/>
              </a:lnSpc>
              <a:spcBef>
                <a:spcPts val="0"/>
              </a:spcBef>
              <a:buFont typeface="Wingdings" panose="05000000000000000000" pitchFamily="2" charset="2"/>
              <a:buChar char="ü"/>
            </a:pPr>
            <a:r>
              <a:rPr lang="en-US" sz="2600" dirty="0">
                <a:latin typeface="Times New Roman" pitchFamily="18" charset="0"/>
                <a:cs typeface="Times New Roman" pitchFamily="18" charset="0"/>
              </a:rPr>
              <a:t>This allocates a </a:t>
            </a:r>
            <a:r>
              <a:rPr lang="en-US" sz="2600" b="1" dirty="0">
                <a:latin typeface="Times New Roman" pitchFamily="18" charset="0"/>
                <a:cs typeface="Times New Roman" pitchFamily="18" charset="0"/>
              </a:rPr>
              <a:t>4 by 5 array and assigns it to </a:t>
            </a:r>
            <a:r>
              <a:rPr lang="en-US" sz="2600" b="1" dirty="0" err="1">
                <a:latin typeface="Times New Roman" pitchFamily="18" charset="0"/>
                <a:cs typeface="Times New Roman" pitchFamily="18" charset="0"/>
              </a:rPr>
              <a:t>twoD</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Internally this matrix is implemented as an array of arrays of int. </a:t>
            </a:r>
          </a:p>
          <a:p>
            <a:pPr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Conceptually, this array will look like the one shown in Figure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80</a:t>
            </a:fld>
            <a:endParaRPr lang="en-US"/>
          </a:p>
        </p:txBody>
      </p:sp>
      <p:sp>
        <p:nvSpPr>
          <p:cNvPr id="5"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74526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24001" y="101010"/>
            <a:ext cx="9183510" cy="5766390"/>
          </a:xfrm>
          <a:prstGeom prst="rect">
            <a:avLst/>
          </a:prstGeom>
          <a:noFill/>
          <a:ln w="9525">
            <a:noFill/>
            <a:miter lim="800000"/>
            <a:headEnd/>
            <a:tailEnd/>
          </a:ln>
          <a:effectLst/>
        </p:spPr>
      </p:pic>
      <p:sp>
        <p:nvSpPr>
          <p:cNvPr id="5" name="TextBox 4"/>
          <p:cNvSpPr txBox="1"/>
          <p:nvPr/>
        </p:nvSpPr>
        <p:spPr>
          <a:xfrm>
            <a:off x="1524000" y="6172201"/>
            <a:ext cx="8839200" cy="461665"/>
          </a:xfrm>
          <a:prstGeom prst="rect">
            <a:avLst/>
          </a:prstGeom>
          <a:noFill/>
        </p:spPr>
        <p:txBody>
          <a:bodyPr wrap="square" rtlCol="0">
            <a:spAutoFit/>
          </a:bodyPr>
          <a:lstStyle/>
          <a:p>
            <a:r>
              <a:rPr lang="en-US" sz="2400" b="1" i="1" dirty="0">
                <a:solidFill>
                  <a:srgbClr val="0000FF"/>
                </a:solidFill>
                <a:latin typeface="Times New Roman" pitchFamily="18" charset="0"/>
                <a:cs typeface="Times New Roman" pitchFamily="18" charset="0"/>
              </a:rPr>
              <a:t>Figure : A conceptual view of a 4 by 5, two-dimensional array.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81</a:t>
            </a:fld>
            <a:endParaRPr lang="en-US"/>
          </a:p>
        </p:txBody>
      </p:sp>
    </p:spTree>
    <p:extLst>
      <p:ext uri="{BB962C8B-B14F-4D97-AF65-F5344CB8AC3E}">
        <p14:creationId xmlns:p14="http://schemas.microsoft.com/office/powerpoint/2010/main" val="37230035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88730"/>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Methods to use 2D Arrays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88730"/>
            <a:ext cx="12192000" cy="6369269"/>
          </a:xfrm>
        </p:spPr>
        <p:txBody>
          <a:bodyPr>
            <a:noAutofit/>
          </a:bodyPr>
          <a:lstStyle/>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Using Standard Method</a:t>
            </a:r>
          </a:p>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Using For Loop</a:t>
            </a:r>
          </a:p>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Using Scanner</a:t>
            </a:r>
          </a:p>
          <a:p>
            <a:pPr algn="just">
              <a:lnSpc>
                <a:spcPct val="17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Using </a:t>
            </a:r>
            <a:r>
              <a:rPr lang="en-GB" sz="2600" dirty="0" smtClean="0">
                <a:latin typeface="Times New Roman" panose="02020603050405020304" pitchFamily="18" charset="0"/>
                <a:cs typeface="Times New Roman" panose="02020603050405020304" pitchFamily="18" charset="0"/>
              </a:rPr>
              <a:t>String</a:t>
            </a:r>
          </a:p>
          <a:p>
            <a:pPr marL="514350" indent="-514350" algn="just">
              <a:lnSpc>
                <a:spcPct val="170000"/>
              </a:lnSpc>
              <a:spcBef>
                <a:spcPts val="0"/>
              </a:spcBef>
              <a:buAutoNum type="arabicPeriod"/>
            </a:pPr>
            <a:r>
              <a:rPr lang="en-GB" sz="2600" b="1" dirty="0" smtClean="0">
                <a:solidFill>
                  <a:srgbClr val="6600CC"/>
                </a:solidFill>
                <a:latin typeface="Times New Roman" panose="02020603050405020304" pitchFamily="18" charset="0"/>
                <a:cs typeface="Times New Roman" panose="02020603050405020304" pitchFamily="18" charset="0"/>
              </a:rPr>
              <a:t>Two </a:t>
            </a:r>
            <a:r>
              <a:rPr lang="en-GB" sz="2600" b="1" dirty="0">
                <a:solidFill>
                  <a:srgbClr val="6600CC"/>
                </a:solidFill>
                <a:latin typeface="Times New Roman" panose="02020603050405020304" pitchFamily="18" charset="0"/>
                <a:cs typeface="Times New Roman" panose="02020603050405020304" pitchFamily="18" charset="0"/>
              </a:rPr>
              <a:t>Dimensional – Using Standard </a:t>
            </a:r>
            <a:r>
              <a:rPr lang="en-GB" sz="2600" b="1" dirty="0" smtClean="0">
                <a:solidFill>
                  <a:srgbClr val="6600CC"/>
                </a:solidFill>
                <a:latin typeface="Times New Roman" panose="02020603050405020304" pitchFamily="18" charset="0"/>
                <a:cs typeface="Times New Roman" panose="02020603050405020304" pitchFamily="18" charset="0"/>
              </a:rPr>
              <a:t>Method</a:t>
            </a:r>
          </a:p>
          <a:p>
            <a:pPr algn="just">
              <a:lnSpc>
                <a:spcPct val="170000"/>
              </a:lnSpc>
              <a:spcBef>
                <a:spcPts val="0"/>
              </a:spcBef>
              <a:buFont typeface="Wingdings" panose="05000000000000000000" pitchFamily="2" charset="2"/>
              <a:buChar char="Ø"/>
            </a:pPr>
            <a:r>
              <a:rPr lang="en-GB" sz="2600" b="1" dirty="0" smtClean="0">
                <a:latin typeface="Times New Roman" panose="02020603050405020304" pitchFamily="18" charset="0"/>
                <a:cs typeface="Times New Roman" panose="02020603050405020304" pitchFamily="18" charset="0"/>
              </a:rPr>
              <a:t>Example</a:t>
            </a:r>
            <a:r>
              <a:rPr lang="en-GB" sz="2600" dirty="0" smtClean="0">
                <a:latin typeface="Times New Roman" panose="02020603050405020304" pitchFamily="18" charset="0"/>
                <a:cs typeface="Times New Roman" panose="02020603050405020304" pitchFamily="18" charset="0"/>
              </a:rPr>
              <a:t>: Write Java program to demonstrate </a:t>
            </a:r>
            <a:r>
              <a:rPr lang="en-GB" sz="2600" b="1" dirty="0" smtClean="0">
                <a:latin typeface="Times New Roman" panose="02020603050405020304" pitchFamily="18" charset="0"/>
                <a:cs typeface="Times New Roman" panose="02020603050405020304" pitchFamily="18" charset="0"/>
              </a:rPr>
              <a:t>2D Arrays </a:t>
            </a:r>
            <a:r>
              <a:rPr lang="en-GB" sz="2600" dirty="0" smtClean="0">
                <a:latin typeface="Times New Roman" panose="02020603050405020304" pitchFamily="18" charset="0"/>
                <a:cs typeface="Times New Roman" panose="02020603050405020304" pitchFamily="18" charset="0"/>
              </a:rPr>
              <a:t>using standard method </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Java </a:t>
            </a:r>
            <a:r>
              <a:rPr lang="en-GB" sz="2600" dirty="0">
                <a:latin typeface="Times New Roman" panose="02020603050405020304" pitchFamily="18" charset="0"/>
                <a:cs typeface="Times New Roman" panose="02020603050405020304" pitchFamily="18" charset="0"/>
              </a:rPr>
              <a:t>Program to demonstrate 2D Arrays using Normal Standard </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//Define a class </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class </a:t>
            </a:r>
            <a:r>
              <a:rPr lang="en-GB" sz="2600" dirty="0" err="1">
                <a:latin typeface="Times New Roman" panose="02020603050405020304" pitchFamily="18" charset="0"/>
                <a:cs typeface="Times New Roman" panose="02020603050405020304" pitchFamily="18" charset="0"/>
              </a:rPr>
              <a:t>TwoDArrayUsingNormalStandard</a:t>
            </a: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82</a:t>
            </a:fld>
            <a:endParaRPr lang="en-US"/>
          </a:p>
        </p:txBody>
      </p:sp>
    </p:spTree>
    <p:extLst>
      <p:ext uri="{BB962C8B-B14F-4D97-AF65-F5344CB8AC3E}">
        <p14:creationId xmlns:p14="http://schemas.microsoft.com/office/powerpoint/2010/main" val="24292883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359"/>
            <a:ext cx="10515600" cy="462565"/>
          </a:xfrm>
        </p:spPr>
        <p:txBody>
          <a:bodyPr>
            <a:noAutofit/>
          </a:bodyPr>
          <a:lstStyle/>
          <a:p>
            <a:pPr marL="514350" indent="-514350" algn="ctr">
              <a:lnSpc>
                <a:spcPct val="170000"/>
              </a:lnSpc>
              <a:spcBef>
                <a:spcPts val="0"/>
              </a:spcBef>
              <a:buAutoNum type="arabicPeriod"/>
            </a:pPr>
            <a:r>
              <a:rPr lang="en-GB" sz="2400" b="1" dirty="0">
                <a:solidFill>
                  <a:srgbClr val="6600CC"/>
                </a:solidFill>
                <a:latin typeface="Times New Roman" panose="02020603050405020304" pitchFamily="18" charset="0"/>
                <a:cs typeface="Times New Roman" panose="02020603050405020304" pitchFamily="18" charset="0"/>
              </a:rPr>
              <a:t>Two Dimensional – Using Standard Method</a:t>
            </a:r>
          </a:p>
        </p:txBody>
      </p:sp>
      <p:sp>
        <p:nvSpPr>
          <p:cNvPr id="3" name="Content Placeholder 2"/>
          <p:cNvSpPr>
            <a:spLocks noGrp="1"/>
          </p:cNvSpPr>
          <p:nvPr>
            <p:ph idx="1"/>
          </p:nvPr>
        </p:nvSpPr>
        <p:spPr>
          <a:xfrm>
            <a:off x="0" y="352206"/>
            <a:ext cx="12192000" cy="6505793"/>
          </a:xfrm>
        </p:spPr>
        <p:txBody>
          <a:bodyPr>
            <a:noAutofit/>
          </a:bodyPr>
          <a:lstStyle/>
          <a:p>
            <a:pPr marL="0" indent="0" algn="just">
              <a:lnSpc>
                <a:spcPct val="170000"/>
              </a:lnSpc>
              <a:spcBef>
                <a:spcPts val="0"/>
              </a:spcBef>
              <a:buNone/>
            </a:pPr>
            <a:r>
              <a:rPr lang="en-GB" sz="2600" dirty="0" smtClean="0">
                <a:latin typeface="Times New Roman" panose="02020603050405020304" pitchFamily="18" charset="0"/>
                <a:cs typeface="Times New Roman" panose="02020603050405020304" pitchFamily="18" charset="0"/>
              </a:rPr>
              <a:t>public </a:t>
            </a:r>
            <a:r>
              <a:rPr lang="en-GB" sz="2600" dirty="0">
                <a:latin typeface="Times New Roman" panose="02020603050405020304" pitchFamily="18" charset="0"/>
                <a:cs typeface="Times New Roman" panose="02020603050405020304" pitchFamily="18" charset="0"/>
              </a:rPr>
              <a:t>static void main(String </a:t>
            </a:r>
            <a:r>
              <a:rPr lang="en-GB" sz="2600" dirty="0" err="1">
                <a:latin typeface="Times New Roman" panose="02020603050405020304" pitchFamily="18" charset="0"/>
                <a:cs typeface="Times New Roman" panose="02020603050405020304" pitchFamily="18" charset="0"/>
              </a:rPr>
              <a:t>args</a:t>
            </a:r>
            <a:r>
              <a:rPr lang="en-GB" sz="2600" dirty="0">
                <a:latin typeface="Times New Roman" panose="02020603050405020304" pitchFamily="18" charset="0"/>
                <a:cs typeface="Times New Roman" panose="02020603050405020304" pitchFamily="18" charset="0"/>
              </a:rPr>
              <a:t>[]){ </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//Declaration of 2D array of 2 by 2 and initialization  </a:t>
            </a:r>
          </a:p>
          <a:p>
            <a:pPr marL="0" indent="0" algn="just">
              <a:lnSpc>
                <a:spcPct val="170000"/>
              </a:lnSpc>
              <a:spcBef>
                <a:spcPts val="0"/>
              </a:spcBef>
              <a:buNone/>
            </a:pP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[][]a={{10,20},{30,40}}; </a:t>
            </a:r>
          </a:p>
          <a:p>
            <a:pPr marL="0" indent="0" algn="just">
              <a:lnSpc>
                <a:spcPct val="170000"/>
              </a:lnSpc>
              <a:spcBef>
                <a:spcPts val="0"/>
              </a:spcBef>
              <a:buNone/>
            </a:pP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("Two dimensional array elements are");    </a:t>
            </a:r>
          </a:p>
          <a:p>
            <a:pPr marL="0" indent="0" algn="just">
              <a:lnSpc>
                <a:spcPct val="170000"/>
              </a:lnSpc>
              <a:spcBef>
                <a:spcPts val="0"/>
              </a:spcBef>
              <a:buNone/>
            </a:pP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(a[0][0]);    </a:t>
            </a:r>
          </a:p>
          <a:p>
            <a:pPr marL="0" indent="0" algn="just">
              <a:lnSpc>
                <a:spcPct val="170000"/>
              </a:lnSpc>
              <a:spcBef>
                <a:spcPts val="0"/>
              </a:spcBef>
              <a:buNone/>
            </a:pP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(a[0][1]);    </a:t>
            </a:r>
          </a:p>
          <a:p>
            <a:pPr marL="0" indent="0" algn="just">
              <a:lnSpc>
                <a:spcPct val="170000"/>
              </a:lnSpc>
              <a:spcBef>
                <a:spcPts val="0"/>
              </a:spcBef>
              <a:buNone/>
            </a:pP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(a[1][0]);    </a:t>
            </a:r>
          </a:p>
          <a:p>
            <a:pPr marL="0" indent="0" algn="just">
              <a:lnSpc>
                <a:spcPct val="170000"/>
              </a:lnSpc>
              <a:spcBef>
                <a:spcPts val="0"/>
              </a:spcBef>
              <a:buNone/>
            </a:pP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(a[1][1]);    	</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}//End of main ()</a:t>
            </a:r>
          </a:p>
          <a:p>
            <a:pPr marL="0" indent="0" algn="just">
              <a:lnSpc>
                <a:spcPct val="170000"/>
              </a:lnSpc>
              <a:spcBef>
                <a:spcPts val="0"/>
              </a:spcBef>
              <a:buNone/>
            </a:pPr>
            <a:r>
              <a:rPr lang="en-GB" sz="2600" dirty="0">
                <a:latin typeface="Times New Roman" panose="02020603050405020304" pitchFamily="18" charset="0"/>
                <a:cs typeface="Times New Roman" panose="02020603050405020304" pitchFamily="18" charset="0"/>
              </a:rPr>
              <a:t>}//End of class </a:t>
            </a:r>
          </a:p>
          <a:p>
            <a:pPr marL="0" indent="0" algn="just">
              <a:lnSpc>
                <a:spcPct val="170000"/>
              </a:lnSpc>
              <a:spcBef>
                <a:spcPts val="0"/>
              </a:spcBef>
              <a:buNone/>
            </a:pPr>
            <a:endParaRPr lang="en-GB" sz="2600" dirty="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endParaRPr lang="en-GB" sz="2600" dirty="0">
              <a:latin typeface="Times New Roman" panose="02020603050405020304" pitchFamily="18" charset="0"/>
              <a:cs typeface="Times New Roman" panose="02020603050405020304" pitchFamily="18" charset="0"/>
            </a:endParaRPr>
          </a:p>
          <a:p>
            <a:pPr algn="just">
              <a:lnSpc>
                <a:spcPct val="17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83</a:t>
            </a:fld>
            <a:endParaRPr lang="en-US"/>
          </a:p>
        </p:txBody>
      </p:sp>
    </p:spTree>
    <p:extLst>
      <p:ext uri="{BB962C8B-B14F-4D97-AF65-F5344CB8AC3E}">
        <p14:creationId xmlns:p14="http://schemas.microsoft.com/office/powerpoint/2010/main" val="303474563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8371"/>
          </a:xfrm>
        </p:spPr>
        <p:txBody>
          <a:bodyPr>
            <a:noAutofit/>
          </a:bodyPr>
          <a:lstStyle/>
          <a:p>
            <a:pPr algn="ctr"/>
            <a:r>
              <a:rPr lang="en-US" sz="3200" b="1" dirty="0" smtClean="0">
                <a:solidFill>
                  <a:srgbClr val="FF0000"/>
                </a:solidFill>
                <a:latin typeface="Times New Roman" pitchFamily="18" charset="0"/>
                <a:cs typeface="Times New Roman" pitchFamily="18" charset="0"/>
              </a:rPr>
              <a:t>Example 2: 2D Array using normal standard </a:t>
            </a:r>
            <a:endParaRPr lang="en-GB" sz="3200" dirty="0"/>
          </a:p>
        </p:txBody>
      </p:sp>
      <p:sp>
        <p:nvSpPr>
          <p:cNvPr id="3" name="Content Placeholder 2"/>
          <p:cNvSpPr>
            <a:spLocks noGrp="1"/>
          </p:cNvSpPr>
          <p:nvPr>
            <p:ph idx="1"/>
          </p:nvPr>
        </p:nvSpPr>
        <p:spPr>
          <a:xfrm>
            <a:off x="0" y="378372"/>
            <a:ext cx="12192000" cy="6589987"/>
          </a:xfrm>
        </p:spPr>
        <p:txBody>
          <a:bodyPr>
            <a:noAutofit/>
          </a:bodyPr>
          <a:lstStyle/>
          <a:p>
            <a:pPr marL="0" indent="0">
              <a:lnSpc>
                <a:spcPct val="150000"/>
              </a:lnSpc>
              <a:spcBef>
                <a:spcPts val="0"/>
              </a:spcBef>
              <a:buNone/>
            </a:pPr>
            <a:r>
              <a:rPr lang="en-GB" dirty="0" smtClean="0">
                <a:latin typeface="Times New Roman" panose="02020603050405020304" pitchFamily="18" charset="0"/>
                <a:cs typeface="Times New Roman" panose="02020603050405020304" pitchFamily="18" charset="0"/>
              </a:rPr>
              <a:t>/* Java </a:t>
            </a:r>
            <a:r>
              <a:rPr lang="en-GB" dirty="0">
                <a:latin typeface="Times New Roman" panose="02020603050405020304" pitchFamily="18" charset="0"/>
                <a:cs typeface="Times New Roman" panose="02020603050405020304" pitchFamily="18" charset="0"/>
              </a:rPr>
              <a:t>Program to demonstrate 2D Array using normal </a:t>
            </a:r>
            <a:r>
              <a:rPr lang="en-GB" dirty="0" smtClean="0">
                <a:latin typeface="Times New Roman" panose="02020603050405020304" pitchFamily="18" charset="0"/>
                <a:cs typeface="Times New Roman" panose="02020603050405020304" pitchFamily="18" charset="0"/>
              </a:rPr>
              <a:t>standard. The </a:t>
            </a:r>
            <a:r>
              <a:rPr lang="en-GB" dirty="0">
                <a:latin typeface="Times New Roman" panose="02020603050405020304" pitchFamily="18" charset="0"/>
                <a:cs typeface="Times New Roman" panose="02020603050405020304" pitchFamily="18" charset="0"/>
              </a:rPr>
              <a:t>program used to calculate the length of each rows </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//Define a class</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class </a:t>
            </a:r>
            <a:r>
              <a:rPr lang="en-GB" dirty="0" err="1">
                <a:latin typeface="Times New Roman" panose="02020603050405020304" pitchFamily="18" charset="0"/>
                <a:cs typeface="Times New Roman" panose="02020603050405020304" pitchFamily="18" charset="0"/>
              </a:rPr>
              <a:t>MultidimensionalArray</a:t>
            </a:r>
            <a:r>
              <a:rPr lang="en-GB" dirty="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//Main method ()</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public static void main(String[] </a:t>
            </a:r>
            <a:r>
              <a:rPr lang="en-GB" dirty="0" err="1">
                <a:latin typeface="Times New Roman" panose="02020603050405020304" pitchFamily="18" charset="0"/>
                <a:cs typeface="Times New Roman" panose="02020603050405020304" pitchFamily="18" charset="0"/>
              </a:rPr>
              <a:t>args</a:t>
            </a:r>
            <a:r>
              <a:rPr lang="en-GB" dirty="0">
                <a:latin typeface="Times New Roman" panose="02020603050405020304" pitchFamily="18" charset="0"/>
                <a:cs typeface="Times New Roman" panose="02020603050405020304" pitchFamily="18" charset="0"/>
              </a:rPr>
              <a:t>) {</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//Declare 2D Array of 2d array named a </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[][]a={{1,2,3},{4,5,6,9},{7}};</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calculate the length of each row</a:t>
            </a:r>
          </a:p>
          <a:p>
            <a:pPr marL="0" indent="0">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("Length of row 1:"+a[0].length);</a:t>
            </a:r>
          </a:p>
          <a:p>
            <a:pPr marL="0" indent="0">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("Length of row 2:"+a[1].length);</a:t>
            </a:r>
          </a:p>
          <a:p>
            <a:pPr marL="0" indent="0">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("Length of row 3:"+a[2].length);</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}//End of main ()</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}//End of class </a:t>
            </a:r>
          </a:p>
        </p:txBody>
      </p:sp>
      <p:sp>
        <p:nvSpPr>
          <p:cNvPr id="4" name="Slide Number Placeholder 3"/>
          <p:cNvSpPr>
            <a:spLocks noGrp="1"/>
          </p:cNvSpPr>
          <p:nvPr>
            <p:ph type="sldNum" sz="quarter" idx="12"/>
          </p:nvPr>
        </p:nvSpPr>
        <p:spPr/>
        <p:txBody>
          <a:bodyPr/>
          <a:lstStyle/>
          <a:p>
            <a:fld id="{1C1376ED-7D7C-4AB7-9AAC-DFA34513ABCF}" type="slidenum">
              <a:rPr lang="en-US" smtClean="0"/>
              <a:t>84</a:t>
            </a:fld>
            <a:endParaRPr lang="en-US"/>
          </a:p>
        </p:txBody>
      </p:sp>
    </p:spTree>
    <p:extLst>
      <p:ext uri="{BB962C8B-B14F-4D97-AF65-F5344CB8AC3E}">
        <p14:creationId xmlns:p14="http://schemas.microsoft.com/office/powerpoint/2010/main" val="4721518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8371"/>
          </a:xfrm>
        </p:spPr>
        <p:txBody>
          <a:bodyPr>
            <a:noAutofit/>
          </a:bodyPr>
          <a:lstStyle/>
          <a:p>
            <a:pPr algn="ctr"/>
            <a:r>
              <a:rPr lang="en-US" sz="3200" b="1" dirty="0" smtClean="0">
                <a:solidFill>
                  <a:srgbClr val="FF0000"/>
                </a:solidFill>
                <a:latin typeface="Times New Roman" pitchFamily="18" charset="0"/>
                <a:cs typeface="Times New Roman" pitchFamily="18" charset="0"/>
              </a:rPr>
              <a:t>Example 2: 2D Array using normal standard </a:t>
            </a:r>
            <a:endParaRPr lang="en-GB" sz="3200" dirty="0"/>
          </a:p>
        </p:txBody>
      </p:sp>
      <p:sp>
        <p:nvSpPr>
          <p:cNvPr id="3" name="Content Placeholder 2"/>
          <p:cNvSpPr>
            <a:spLocks noGrp="1"/>
          </p:cNvSpPr>
          <p:nvPr>
            <p:ph idx="1"/>
          </p:nvPr>
        </p:nvSpPr>
        <p:spPr>
          <a:xfrm>
            <a:off x="0" y="378372"/>
            <a:ext cx="12192000" cy="6589987"/>
          </a:xfrm>
        </p:spPr>
        <p:txBody>
          <a:bodyPr>
            <a:noAutofit/>
          </a:bodyPr>
          <a:lstStyle/>
          <a:p>
            <a:pPr marL="0" indent="0">
              <a:lnSpc>
                <a:spcPct val="150000"/>
              </a:lnSpc>
              <a:spcBef>
                <a:spcPts val="0"/>
              </a:spcBef>
              <a:buNone/>
            </a:pPr>
            <a:r>
              <a:rPr lang="en-GB" sz="3200" dirty="0" err="1" smtClean="0">
                <a:latin typeface="Times New Roman" panose="02020603050405020304" pitchFamily="18" charset="0"/>
                <a:cs typeface="Times New Roman" panose="02020603050405020304" pitchFamily="18" charset="0"/>
              </a:rPr>
              <a:t>System.out.println</a:t>
            </a:r>
            <a:r>
              <a:rPr lang="en-GB" sz="3200" dirty="0">
                <a:latin typeface="Times New Roman" panose="02020603050405020304" pitchFamily="18" charset="0"/>
                <a:cs typeface="Times New Roman" panose="02020603050405020304" pitchFamily="18" charset="0"/>
              </a:rPr>
              <a:t>("Length of row 2:"+a[1].length);</a:t>
            </a:r>
          </a:p>
          <a:p>
            <a:pPr marL="0" indent="0">
              <a:lnSpc>
                <a:spcPct val="150000"/>
              </a:lnSpc>
              <a:spcBef>
                <a:spcPts val="0"/>
              </a:spcBef>
              <a:buNone/>
            </a:pPr>
            <a:r>
              <a:rPr lang="en-GB" sz="3200" dirty="0" err="1">
                <a:latin typeface="Times New Roman" panose="02020603050405020304" pitchFamily="18" charset="0"/>
                <a:cs typeface="Times New Roman" panose="02020603050405020304" pitchFamily="18" charset="0"/>
              </a:rPr>
              <a:t>System.out.println</a:t>
            </a:r>
            <a:r>
              <a:rPr lang="en-GB" sz="3200" dirty="0">
                <a:latin typeface="Times New Roman" panose="02020603050405020304" pitchFamily="18" charset="0"/>
                <a:cs typeface="Times New Roman" panose="02020603050405020304" pitchFamily="18" charset="0"/>
              </a:rPr>
              <a:t>("Length of row 3:"+a[2].length);</a:t>
            </a:r>
          </a:p>
          <a:p>
            <a:pPr marL="0" indent="0">
              <a:lnSpc>
                <a:spcPct val="150000"/>
              </a:lnSpc>
              <a:spcBef>
                <a:spcPts val="0"/>
              </a:spcBef>
              <a:buNone/>
            </a:pPr>
            <a:r>
              <a:rPr lang="en-GB" sz="3200" dirty="0">
                <a:latin typeface="Times New Roman" panose="02020603050405020304" pitchFamily="18" charset="0"/>
                <a:cs typeface="Times New Roman" panose="02020603050405020304" pitchFamily="18" charset="0"/>
              </a:rPr>
              <a:t>    }//End of main ()</a:t>
            </a:r>
          </a:p>
          <a:p>
            <a:pPr marL="0" indent="0">
              <a:lnSpc>
                <a:spcPct val="150000"/>
              </a:lnSpc>
              <a:spcBef>
                <a:spcPts val="0"/>
              </a:spcBef>
              <a:buNone/>
            </a:pPr>
            <a:r>
              <a:rPr lang="en-GB" sz="3200" dirty="0">
                <a:latin typeface="Times New Roman" panose="02020603050405020304" pitchFamily="18" charset="0"/>
                <a:cs typeface="Times New Roman" panose="02020603050405020304" pitchFamily="18" charset="0"/>
              </a:rPr>
              <a:t>}//End of class </a:t>
            </a:r>
          </a:p>
        </p:txBody>
      </p:sp>
      <p:sp>
        <p:nvSpPr>
          <p:cNvPr id="4" name="Slide Number Placeholder 3"/>
          <p:cNvSpPr>
            <a:spLocks noGrp="1"/>
          </p:cNvSpPr>
          <p:nvPr>
            <p:ph type="sldNum" sz="quarter" idx="12"/>
          </p:nvPr>
        </p:nvSpPr>
        <p:spPr/>
        <p:txBody>
          <a:bodyPr/>
          <a:lstStyle/>
          <a:p>
            <a:fld id="{1C1376ED-7D7C-4AB7-9AAC-DFA34513ABCF}" type="slidenum">
              <a:rPr lang="en-US" smtClean="0"/>
              <a:t>85</a:t>
            </a:fld>
            <a:endParaRPr lang="en-US"/>
          </a:p>
        </p:txBody>
      </p:sp>
    </p:spTree>
    <p:extLst>
      <p:ext uri="{BB962C8B-B14F-4D97-AF65-F5344CB8AC3E}">
        <p14:creationId xmlns:p14="http://schemas.microsoft.com/office/powerpoint/2010/main" val="22950340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8371"/>
          </a:xfrm>
        </p:spPr>
        <p:txBody>
          <a:bodyPr>
            <a:noAutofit/>
          </a:bodyPr>
          <a:lstStyle/>
          <a:p>
            <a:pPr algn="ctr"/>
            <a:r>
              <a:rPr lang="en-US" sz="3200" b="1" dirty="0" smtClean="0">
                <a:solidFill>
                  <a:srgbClr val="FF0000"/>
                </a:solidFill>
                <a:latin typeface="Times New Roman" pitchFamily="18" charset="0"/>
                <a:cs typeface="Times New Roman" pitchFamily="18" charset="0"/>
              </a:rPr>
              <a:t>2D Array using </a:t>
            </a:r>
            <a:r>
              <a:rPr lang="en-US" sz="3200" b="1" dirty="0">
                <a:solidFill>
                  <a:srgbClr val="FF0000"/>
                </a:solidFill>
                <a:latin typeface="Times New Roman" pitchFamily="18" charset="0"/>
                <a:cs typeface="Times New Roman" pitchFamily="18" charset="0"/>
              </a:rPr>
              <a:t>f</a:t>
            </a:r>
            <a:r>
              <a:rPr lang="en-US" sz="3200" b="1" dirty="0" smtClean="0">
                <a:solidFill>
                  <a:srgbClr val="FF0000"/>
                </a:solidFill>
                <a:latin typeface="Times New Roman" pitchFamily="18" charset="0"/>
                <a:cs typeface="Times New Roman" pitchFamily="18" charset="0"/>
              </a:rPr>
              <a:t>or Loop</a:t>
            </a:r>
            <a:endParaRPr lang="en-GB" sz="3200" dirty="0"/>
          </a:p>
        </p:txBody>
      </p:sp>
      <p:sp>
        <p:nvSpPr>
          <p:cNvPr id="3" name="Content Placeholder 2"/>
          <p:cNvSpPr>
            <a:spLocks noGrp="1"/>
          </p:cNvSpPr>
          <p:nvPr>
            <p:ph idx="1"/>
          </p:nvPr>
        </p:nvSpPr>
        <p:spPr>
          <a:xfrm>
            <a:off x="0" y="378372"/>
            <a:ext cx="12192000" cy="6589987"/>
          </a:xfrm>
        </p:spPr>
        <p:txBody>
          <a:bodyPr>
            <a:noAutofit/>
          </a:bodyPr>
          <a:lstStyle/>
          <a:p>
            <a:pPr>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The following java statement used to declare and initialize 2D </a:t>
            </a:r>
            <a:r>
              <a:rPr lang="en-GB" dirty="0">
                <a:latin typeface="Times New Roman" panose="02020603050405020304" pitchFamily="18" charset="0"/>
                <a:cs typeface="Times New Roman" panose="02020603050405020304" pitchFamily="18" charset="0"/>
              </a:rPr>
              <a:t>Arrays of size 4x3 to hold integers.</a:t>
            </a:r>
          </a:p>
          <a:p>
            <a:pPr marL="0" indent="0">
              <a:lnSpc>
                <a:spcPct val="150000"/>
              </a:lnSpc>
              <a:spcBef>
                <a:spcPts val="0"/>
              </a:spcBef>
              <a:buNone/>
            </a:pPr>
            <a:r>
              <a:rPr lang="en-GB" dirty="0" smtClean="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values ={{10,20,30},{40,50,60},{70,80,90},{11,21,31</a:t>
            </a:r>
            <a:r>
              <a:rPr lang="en-GB" dirty="0" smtClean="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GB" dirty="0" smtClean="0">
                <a:latin typeface="Times New Roman" panose="02020603050405020304" pitchFamily="18" charset="0"/>
                <a:cs typeface="Times New Roman" panose="02020603050405020304" pitchFamily="18" charset="0"/>
              </a:rPr>
              <a:t>/* Java </a:t>
            </a:r>
            <a:r>
              <a:rPr lang="en-GB" dirty="0">
                <a:latin typeface="Times New Roman" panose="02020603050405020304" pitchFamily="18" charset="0"/>
                <a:cs typeface="Times New Roman" panose="02020603050405020304" pitchFamily="18" charset="0"/>
              </a:rPr>
              <a:t>program to demonstrate 2D Array of 4 by 3 of </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type. Initialize </a:t>
            </a:r>
            <a:r>
              <a:rPr lang="en-GB" dirty="0">
                <a:latin typeface="Times New Roman" panose="02020603050405020304" pitchFamily="18" charset="0"/>
                <a:cs typeface="Times New Roman" panose="02020603050405020304" pitchFamily="18" charset="0"/>
              </a:rPr>
              <a:t>the 2D Array with some value </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//Define a class</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class </a:t>
            </a:r>
            <a:r>
              <a:rPr lang="en-GB" dirty="0" err="1">
                <a:latin typeface="Times New Roman" panose="02020603050405020304" pitchFamily="18" charset="0"/>
                <a:cs typeface="Times New Roman" panose="02020603050405020304" pitchFamily="18" charset="0"/>
              </a:rPr>
              <a:t>TwoDimArray</a:t>
            </a:r>
            <a:r>
              <a:rPr lang="en-GB" dirty="0">
                <a:latin typeface="Times New Roman" panose="02020603050405020304" pitchFamily="18" charset="0"/>
                <a:cs typeface="Times New Roman" panose="02020603050405020304" pitchFamily="18" charset="0"/>
              </a:rPr>
              <a:t> {</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//Main Method </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public static void main(String[] </a:t>
            </a:r>
            <a:r>
              <a:rPr lang="en-GB" dirty="0" err="1">
                <a:latin typeface="Times New Roman" panose="02020603050405020304" pitchFamily="18" charset="0"/>
                <a:cs typeface="Times New Roman" panose="02020603050405020304" pitchFamily="18" charset="0"/>
              </a:rPr>
              <a:t>args</a:t>
            </a:r>
            <a:r>
              <a:rPr lang="en-GB" dirty="0" smtClean="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Declare 2d array of size 4x3 to hold integers.</a:t>
            </a:r>
          </a:p>
          <a:p>
            <a:pPr marL="0" indent="0">
              <a:lnSpc>
                <a:spcPct val="150000"/>
              </a:lnSpc>
              <a:spcBef>
                <a:spcPts val="0"/>
              </a:spcBef>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86</a:t>
            </a:fld>
            <a:endParaRPr lang="en-US"/>
          </a:p>
        </p:txBody>
      </p:sp>
    </p:spTree>
    <p:extLst>
      <p:ext uri="{BB962C8B-B14F-4D97-AF65-F5344CB8AC3E}">
        <p14:creationId xmlns:p14="http://schemas.microsoft.com/office/powerpoint/2010/main" val="178046971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8371"/>
          </a:xfrm>
        </p:spPr>
        <p:txBody>
          <a:bodyPr>
            <a:noAutofit/>
          </a:bodyPr>
          <a:lstStyle/>
          <a:p>
            <a:pPr algn="ctr"/>
            <a:r>
              <a:rPr lang="en-US" sz="3200" b="1" dirty="0" smtClean="0">
                <a:solidFill>
                  <a:srgbClr val="FF0000"/>
                </a:solidFill>
                <a:latin typeface="Times New Roman" pitchFamily="18" charset="0"/>
                <a:cs typeface="Times New Roman" pitchFamily="18" charset="0"/>
              </a:rPr>
              <a:t>2D </a:t>
            </a:r>
            <a:r>
              <a:rPr lang="en-US" sz="3200" b="1" dirty="0">
                <a:solidFill>
                  <a:srgbClr val="FF0000"/>
                </a:solidFill>
                <a:latin typeface="Times New Roman" pitchFamily="18" charset="0"/>
                <a:cs typeface="Times New Roman" pitchFamily="18" charset="0"/>
              </a:rPr>
              <a:t>Array using for </a:t>
            </a:r>
            <a:r>
              <a:rPr lang="en-US" sz="3200" b="1" dirty="0" smtClean="0">
                <a:solidFill>
                  <a:srgbClr val="FF0000"/>
                </a:solidFill>
                <a:latin typeface="Times New Roman" pitchFamily="18" charset="0"/>
                <a:cs typeface="Times New Roman" pitchFamily="18" charset="0"/>
              </a:rPr>
              <a:t>Looping------</a:t>
            </a:r>
            <a:endParaRPr lang="en-GB" sz="3200" dirty="0"/>
          </a:p>
        </p:txBody>
      </p:sp>
      <p:sp>
        <p:nvSpPr>
          <p:cNvPr id="3" name="Content Placeholder 2"/>
          <p:cNvSpPr>
            <a:spLocks noGrp="1"/>
          </p:cNvSpPr>
          <p:nvPr>
            <p:ph idx="1"/>
          </p:nvPr>
        </p:nvSpPr>
        <p:spPr>
          <a:xfrm>
            <a:off x="0" y="378372"/>
            <a:ext cx="12192000" cy="6589987"/>
          </a:xfrm>
        </p:spPr>
        <p:txBody>
          <a:bodyPr>
            <a:noAutofit/>
          </a:bodyPr>
          <a:lstStyle/>
          <a:p>
            <a:pPr marL="0" indent="0">
              <a:lnSpc>
                <a:spcPct val="150000"/>
              </a:lnSpc>
              <a:spcBef>
                <a:spcPts val="0"/>
              </a:spcBef>
              <a:buNone/>
            </a:pPr>
            <a:r>
              <a:rPr lang="en-GB" dirty="0" err="1" smtClean="0">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values ={{10,20,30},{40,50,60},{70,80,90},{11,21,31}};</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Nested loops to print the array in tabular form.</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for (</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row=0</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row&lt; </a:t>
            </a:r>
            <a:r>
              <a:rPr lang="en-GB" dirty="0">
                <a:latin typeface="Times New Roman" panose="02020603050405020304" pitchFamily="18" charset="0"/>
                <a:cs typeface="Times New Roman" panose="02020603050405020304" pitchFamily="18" charset="0"/>
              </a:rPr>
              <a:t>4; row++){</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for (</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col=0</a:t>
            </a: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col&lt; </a:t>
            </a:r>
            <a:r>
              <a:rPr lang="en-GB" dirty="0">
                <a:latin typeface="Times New Roman" panose="02020603050405020304" pitchFamily="18" charset="0"/>
                <a:cs typeface="Times New Roman" panose="02020603050405020304" pitchFamily="18" charset="0"/>
              </a:rPr>
              <a:t>3; col++){</a:t>
            </a:r>
          </a:p>
          <a:p>
            <a:pPr marL="0" indent="0">
              <a:lnSpc>
                <a:spcPct val="150000"/>
              </a:lnSpc>
              <a:spcBef>
                <a:spcPts val="0"/>
              </a:spcBef>
              <a:buNone/>
            </a:pPr>
            <a:r>
              <a:rPr lang="en-GB" dirty="0" err="1">
                <a:latin typeface="Times New Roman" panose="02020603050405020304" pitchFamily="18" charset="0"/>
                <a:cs typeface="Times New Roman" panose="02020603050405020304" pitchFamily="18" charset="0"/>
              </a:rPr>
              <a:t>System.out.print</a:t>
            </a:r>
            <a:r>
              <a:rPr lang="en-GB" dirty="0">
                <a:latin typeface="Times New Roman" panose="02020603050405020304" pitchFamily="18" charset="0"/>
                <a:cs typeface="Times New Roman" panose="02020603050405020304" pitchFamily="18" charset="0"/>
              </a:rPr>
              <a:t>(values[row][col] + " ");</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}//End of inner for loop</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    // Print new line.</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}//End of outer for loop</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   }//End of main ()</a:t>
            </a:r>
          </a:p>
          <a:p>
            <a:pPr marL="0" indent="0">
              <a:lnSpc>
                <a:spcPct val="150000"/>
              </a:lnSpc>
              <a:spcBef>
                <a:spcPts val="0"/>
              </a:spcBef>
              <a:buNone/>
            </a:pPr>
            <a:r>
              <a:rPr lang="en-GB" dirty="0">
                <a:latin typeface="Times New Roman" panose="02020603050405020304" pitchFamily="18" charset="0"/>
                <a:cs typeface="Times New Roman" panose="02020603050405020304" pitchFamily="18" charset="0"/>
              </a:rPr>
              <a:t>}//End of class</a:t>
            </a:r>
          </a:p>
        </p:txBody>
      </p:sp>
      <p:sp>
        <p:nvSpPr>
          <p:cNvPr id="4" name="Slide Number Placeholder 3"/>
          <p:cNvSpPr>
            <a:spLocks noGrp="1"/>
          </p:cNvSpPr>
          <p:nvPr>
            <p:ph type="sldNum" sz="quarter" idx="12"/>
          </p:nvPr>
        </p:nvSpPr>
        <p:spPr/>
        <p:txBody>
          <a:bodyPr/>
          <a:lstStyle/>
          <a:p>
            <a:fld id="{1C1376ED-7D7C-4AB7-9AAC-DFA34513ABCF}" type="slidenum">
              <a:rPr lang="en-US" smtClean="0"/>
              <a:t>87</a:t>
            </a:fld>
            <a:endParaRPr lang="en-US"/>
          </a:p>
        </p:txBody>
      </p:sp>
    </p:spTree>
    <p:extLst>
      <p:ext uri="{BB962C8B-B14F-4D97-AF65-F5344CB8AC3E}">
        <p14:creationId xmlns:p14="http://schemas.microsoft.com/office/powerpoint/2010/main" val="32965824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41433"/>
          </a:xfrm>
        </p:spPr>
        <p:txBody>
          <a:bodyPr>
            <a:noAutofit/>
          </a:bodyPr>
          <a:lstStyle/>
          <a:p>
            <a:pPr algn="ctr"/>
            <a:r>
              <a:rPr lang="en-GB" sz="3200" b="1" dirty="0" smtClean="0">
                <a:solidFill>
                  <a:srgbClr val="FF0000"/>
                </a:solidFill>
                <a:latin typeface="Times New Roman" panose="02020603050405020304" pitchFamily="18" charset="0"/>
                <a:cs typeface="Times New Roman" panose="02020603050405020304" pitchFamily="18" charset="0"/>
              </a:rPr>
              <a:t/>
            </a:r>
            <a:br>
              <a:rPr lang="en-GB" sz="3200" b="1" dirty="0" smtClean="0">
                <a:solidFill>
                  <a:srgbClr val="FF0000"/>
                </a:solidFill>
                <a:latin typeface="Times New Roman" panose="02020603050405020304" pitchFamily="18" charset="0"/>
                <a:cs typeface="Times New Roman" panose="02020603050405020304" pitchFamily="18" charset="0"/>
              </a:rPr>
            </a:br>
            <a:r>
              <a:rPr lang="en-GB" sz="3200" b="1" dirty="0" smtClean="0">
                <a:solidFill>
                  <a:srgbClr val="FF0000"/>
                </a:solidFill>
                <a:latin typeface="Times New Roman" panose="02020603050405020304" pitchFamily="18" charset="0"/>
                <a:cs typeface="Times New Roman" panose="02020603050405020304" pitchFamily="18" charset="0"/>
              </a:rPr>
              <a:t>2D Arrays using </a:t>
            </a:r>
            <a:r>
              <a:rPr lang="en-GB" sz="3200" b="1" dirty="0">
                <a:solidFill>
                  <a:srgbClr val="FF0000"/>
                </a:solidFill>
                <a:latin typeface="Times New Roman" panose="02020603050405020304" pitchFamily="18" charset="0"/>
                <a:cs typeface="Times New Roman" panose="02020603050405020304" pitchFamily="18" charset="0"/>
              </a:rPr>
              <a:t>Scanner</a:t>
            </a:r>
            <a:br>
              <a:rPr lang="en-GB" sz="3200" b="1" dirty="0">
                <a:solidFill>
                  <a:srgbClr val="FF0000"/>
                </a:solidFill>
                <a:latin typeface="Times New Roman" panose="02020603050405020304" pitchFamily="18" charset="0"/>
                <a:cs typeface="Times New Roman" panose="02020603050405020304" pitchFamily="18" charset="0"/>
              </a:rPr>
            </a:b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15310"/>
            <a:ext cx="12192000" cy="6542690"/>
          </a:xfrm>
        </p:spPr>
        <p:txBody>
          <a:bodyPr>
            <a:normAutofit lnSpcReduction="10000"/>
          </a:bodyPr>
          <a:lstStyle/>
          <a:p>
            <a:pPr marL="514350" indent="-514350" algn="just">
              <a:lnSpc>
                <a:spcPct val="150000"/>
              </a:lnSpc>
              <a:spcBef>
                <a:spcPts val="0"/>
              </a:spcBef>
              <a:buAutoNum type="arabicPeriod"/>
            </a:pPr>
            <a:r>
              <a:rPr lang="en-GB" sz="2600" dirty="0" smtClean="0">
                <a:latin typeface="Times New Roman" panose="02020603050405020304" pitchFamily="18" charset="0"/>
                <a:cs typeface="Times New Roman" panose="02020603050405020304" pitchFamily="18" charset="0"/>
              </a:rPr>
              <a:t>Read </a:t>
            </a:r>
            <a:r>
              <a:rPr lang="en-GB" sz="2600" dirty="0">
                <a:latin typeface="Times New Roman" panose="02020603050405020304" pitchFamily="18" charset="0"/>
                <a:cs typeface="Times New Roman" panose="02020603050405020304" pitchFamily="18" charset="0"/>
              </a:rPr>
              <a:t>the row length, column length of an array using </a:t>
            </a:r>
            <a:r>
              <a:rPr lang="en-GB" sz="2600" dirty="0" err="1">
                <a:latin typeface="Times New Roman" panose="02020603050405020304" pitchFamily="18" charset="0"/>
                <a:cs typeface="Times New Roman" panose="02020603050405020304" pitchFamily="18" charset="0"/>
              </a:rPr>
              <a:t>sc.nextInt</a:t>
            </a:r>
            <a:r>
              <a:rPr lang="en-GB" sz="2600" dirty="0">
                <a:latin typeface="Times New Roman" panose="02020603050405020304" pitchFamily="18" charset="0"/>
                <a:cs typeface="Times New Roman" panose="02020603050405020304" pitchFamily="18" charset="0"/>
              </a:rPr>
              <a:t>() method of Scanner </a:t>
            </a:r>
            <a:r>
              <a:rPr lang="en-GB" sz="2600" dirty="0" smtClean="0">
                <a:latin typeface="Times New Roman" panose="02020603050405020304" pitchFamily="18" charset="0"/>
                <a:cs typeface="Times New Roman" panose="02020603050405020304" pitchFamily="18" charset="0"/>
              </a:rPr>
              <a:t>class.</a:t>
            </a:r>
          </a:p>
          <a:p>
            <a:pPr marL="514350" indent="-514350" algn="just">
              <a:lnSpc>
                <a:spcPct val="150000"/>
              </a:lnSpc>
              <a:spcBef>
                <a:spcPts val="0"/>
              </a:spcBef>
              <a:buAutoNum type="arabicPeriod"/>
            </a:pPr>
            <a:r>
              <a:rPr lang="en-GB" sz="2600" dirty="0" smtClean="0">
                <a:latin typeface="Times New Roman" panose="02020603050405020304" pitchFamily="18" charset="0"/>
                <a:cs typeface="Times New Roman" panose="02020603050405020304" pitchFamily="18" charset="0"/>
              </a:rPr>
              <a:t>Declare </a:t>
            </a:r>
            <a:r>
              <a:rPr lang="en-GB" sz="2600" dirty="0">
                <a:latin typeface="Times New Roman" panose="02020603050405020304" pitchFamily="18" charset="0"/>
                <a:cs typeface="Times New Roman" panose="02020603050405020304" pitchFamily="18" charset="0"/>
              </a:rPr>
              <a:t>the array with the dimension row, </a:t>
            </a:r>
            <a:r>
              <a:rPr lang="en-GB" sz="2600" dirty="0" smtClean="0">
                <a:latin typeface="Times New Roman" panose="02020603050405020304" pitchFamily="18" charset="0"/>
                <a:cs typeface="Times New Roman" panose="02020603050405020304" pitchFamily="18" charset="0"/>
              </a:rPr>
              <a:t>column.</a:t>
            </a:r>
          </a:p>
          <a:p>
            <a:pPr marL="514350" indent="-514350" algn="just">
              <a:lnSpc>
                <a:spcPct val="150000"/>
              </a:lnSpc>
              <a:spcBef>
                <a:spcPts val="0"/>
              </a:spcBef>
              <a:buAutoNum type="arabicPeriod"/>
            </a:pPr>
            <a:r>
              <a:rPr lang="en-GB" sz="2600" dirty="0" smtClean="0">
                <a:latin typeface="Times New Roman" panose="02020603050405020304" pitchFamily="18" charset="0"/>
                <a:cs typeface="Times New Roman" panose="02020603050405020304" pitchFamily="18" charset="0"/>
              </a:rPr>
              <a:t>for </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=0 to </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&lt;row for j=0 to j&lt;column </a:t>
            </a:r>
            <a:r>
              <a:rPr lang="en-GB" sz="2600" dirty="0" err="1">
                <a:latin typeface="Times New Roman" panose="02020603050405020304" pitchFamily="18" charset="0"/>
                <a:cs typeface="Times New Roman" panose="02020603050405020304" pitchFamily="18" charset="0"/>
              </a:rPr>
              <a:t>sc.nextInt</a:t>
            </a:r>
            <a:r>
              <a:rPr lang="en-GB" sz="2600" dirty="0">
                <a:latin typeface="Times New Roman" panose="02020603050405020304" pitchFamily="18" charset="0"/>
                <a:cs typeface="Times New Roman" panose="02020603050405020304" pitchFamily="18" charset="0"/>
              </a:rPr>
              <a:t>() reads the entered number and insert the element at a[</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][j</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600" b="1" u="sng" dirty="0" smtClean="0">
                <a:latin typeface="Times New Roman" panose="02020603050405020304" pitchFamily="18" charset="0"/>
                <a:cs typeface="Times New Roman" panose="02020603050405020304" pitchFamily="18" charset="0"/>
              </a:rPr>
              <a:t>Example</a:t>
            </a:r>
            <a:r>
              <a:rPr lang="en-GB" sz="26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itchFamily="18" charset="0"/>
                <a:cs typeface="Times New Roman" pitchFamily="18" charset="0"/>
              </a:rPr>
              <a:t>/*Java program to demonstrate two dimensional </a:t>
            </a:r>
            <a:r>
              <a:rPr lang="en-GB" sz="2600" dirty="0" smtClean="0">
                <a:latin typeface="Times New Roman" pitchFamily="18" charset="0"/>
                <a:cs typeface="Times New Roman" pitchFamily="18" charset="0"/>
              </a:rPr>
              <a:t>array using Scanner. </a:t>
            </a:r>
            <a:r>
              <a:rPr lang="en-GB" sz="2600" dirty="0">
                <a:latin typeface="Times New Roman" pitchFamily="18" charset="0"/>
                <a:cs typeface="Times New Roman" pitchFamily="18" charset="0"/>
              </a:rPr>
              <a:t>The program accepts values of elements of array from  the user </a:t>
            </a:r>
            <a:r>
              <a:rPr lang="en-GB" sz="2600" dirty="0" smtClean="0">
                <a:latin typeface="Times New Roman" pitchFamily="18" charset="0"/>
                <a:cs typeface="Times New Roman" pitchFamily="18" charset="0"/>
              </a:rPr>
              <a:t>*/</a:t>
            </a:r>
          </a:p>
          <a:p>
            <a:pPr marL="0" indent="0">
              <a:lnSpc>
                <a:spcPct val="150000"/>
              </a:lnSpc>
              <a:spcBef>
                <a:spcPts val="0"/>
              </a:spcBef>
              <a:buNone/>
            </a:pPr>
            <a:r>
              <a:rPr lang="en-GB" sz="2600" dirty="0">
                <a:latin typeface="Times New Roman" pitchFamily="18" charset="0"/>
                <a:cs typeface="Times New Roman" pitchFamily="18" charset="0"/>
              </a:rPr>
              <a:t>//import scanner class from the java </a:t>
            </a:r>
            <a:r>
              <a:rPr lang="en-GB" sz="2600" dirty="0" err="1">
                <a:latin typeface="Times New Roman" pitchFamily="18" charset="0"/>
                <a:cs typeface="Times New Roman" pitchFamily="18" charset="0"/>
              </a:rPr>
              <a:t>util</a:t>
            </a:r>
            <a:r>
              <a:rPr lang="en-GB" sz="2600" dirty="0">
                <a:latin typeface="Times New Roman" pitchFamily="18" charset="0"/>
                <a:cs typeface="Times New Roman" pitchFamily="18" charset="0"/>
              </a:rPr>
              <a:t> package</a:t>
            </a:r>
          </a:p>
          <a:p>
            <a:pPr marL="0" indent="0">
              <a:lnSpc>
                <a:spcPct val="150000"/>
              </a:lnSpc>
              <a:spcBef>
                <a:spcPts val="0"/>
              </a:spcBef>
              <a:buNone/>
            </a:pPr>
            <a:r>
              <a:rPr lang="en-GB" sz="2600" dirty="0">
                <a:latin typeface="Times New Roman" pitchFamily="18" charset="0"/>
                <a:cs typeface="Times New Roman" pitchFamily="18" charset="0"/>
              </a:rPr>
              <a:t>import </a:t>
            </a:r>
            <a:r>
              <a:rPr lang="en-GB" sz="2600" dirty="0" err="1">
                <a:latin typeface="Times New Roman" pitchFamily="18" charset="0"/>
                <a:cs typeface="Times New Roman" pitchFamily="18" charset="0"/>
              </a:rPr>
              <a:t>java.util.Scanner</a:t>
            </a:r>
            <a:r>
              <a:rPr lang="en-GB" sz="2600" dirty="0">
                <a:latin typeface="Times New Roman" pitchFamily="18" charset="0"/>
                <a:cs typeface="Times New Roman" pitchFamily="18" charset="0"/>
              </a:rPr>
              <a:t>;</a:t>
            </a:r>
          </a:p>
          <a:p>
            <a:pPr marL="0" indent="0">
              <a:lnSpc>
                <a:spcPct val="150000"/>
              </a:lnSpc>
              <a:spcBef>
                <a:spcPts val="0"/>
              </a:spcBef>
              <a:buNone/>
            </a:pPr>
            <a:r>
              <a:rPr lang="en-GB" sz="2600" dirty="0">
                <a:latin typeface="Times New Roman" pitchFamily="18" charset="0"/>
                <a:cs typeface="Times New Roman" pitchFamily="18" charset="0"/>
              </a:rPr>
              <a:t>//Define a class </a:t>
            </a:r>
            <a:endParaRPr lang="en-GB"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a:latin typeface="Times New Roman" pitchFamily="18" charset="0"/>
              <a:cs typeface="Times New Roman" pitchFamily="18" charset="0"/>
            </a:endParaRP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88</a:t>
            </a:fld>
            <a:endParaRPr lang="en-US"/>
          </a:p>
        </p:txBody>
      </p:sp>
    </p:spTree>
    <p:extLst>
      <p:ext uri="{BB962C8B-B14F-4D97-AF65-F5344CB8AC3E}">
        <p14:creationId xmlns:p14="http://schemas.microsoft.com/office/powerpoint/2010/main" val="7271250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20914"/>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
            </a: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smtClean="0">
                <a:solidFill>
                  <a:srgbClr val="FF0000"/>
                </a:solidFill>
                <a:latin typeface="Times New Roman" panose="02020603050405020304" pitchFamily="18" charset="0"/>
                <a:cs typeface="Times New Roman" panose="02020603050405020304" pitchFamily="18" charset="0"/>
              </a:rPr>
              <a:t>2D </a:t>
            </a:r>
            <a:r>
              <a:rPr lang="en-GB" sz="3200" b="1" dirty="0">
                <a:solidFill>
                  <a:srgbClr val="FF0000"/>
                </a:solidFill>
                <a:latin typeface="Times New Roman" panose="02020603050405020304" pitchFamily="18" charset="0"/>
                <a:cs typeface="Times New Roman" panose="02020603050405020304" pitchFamily="18" charset="0"/>
              </a:rPr>
              <a:t>Arrays using Scanner</a:t>
            </a:r>
            <a:br>
              <a:rPr lang="en-GB" sz="3200" b="1" dirty="0">
                <a:solidFill>
                  <a:srgbClr val="FF0000"/>
                </a:solidFill>
                <a:latin typeface="Times New Roman" panose="02020603050405020304" pitchFamily="18" charset="0"/>
                <a:cs typeface="Times New Roman" panose="02020603050405020304" pitchFamily="18" charset="0"/>
              </a:rPr>
            </a:b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9657" y="420914"/>
            <a:ext cx="11806371" cy="6437086"/>
          </a:xfrm>
        </p:spPr>
        <p:txBody>
          <a:bodyPr>
            <a:noAutofit/>
          </a:bodyPr>
          <a:lstStyle/>
          <a:p>
            <a:pPr marL="0" indent="0">
              <a:lnSpc>
                <a:spcPct val="150000"/>
              </a:lnSpc>
              <a:spcBef>
                <a:spcPts val="0"/>
              </a:spcBef>
              <a:buNone/>
            </a:pPr>
            <a:r>
              <a:rPr lang="en-GB" sz="2600" dirty="0" smtClean="0">
                <a:latin typeface="Times New Roman" pitchFamily="18" charset="0"/>
                <a:cs typeface="Times New Roman" pitchFamily="18" charset="0"/>
              </a:rPr>
              <a:t>public </a:t>
            </a:r>
            <a:r>
              <a:rPr lang="en-GB" sz="2600" dirty="0">
                <a:latin typeface="Times New Roman" pitchFamily="18" charset="0"/>
                <a:cs typeface="Times New Roman" pitchFamily="18" charset="0"/>
              </a:rPr>
              <a:t>class </a:t>
            </a:r>
            <a:r>
              <a:rPr lang="en-GB" sz="2600" dirty="0" err="1">
                <a:latin typeface="Times New Roman" pitchFamily="18" charset="0"/>
                <a:cs typeface="Times New Roman" pitchFamily="18" charset="0"/>
              </a:rPr>
              <a:t>TwoDArrayExample</a:t>
            </a:r>
            <a:r>
              <a:rPr lang="en-GB" sz="2600" dirty="0">
                <a:latin typeface="Times New Roman" pitchFamily="18" charset="0"/>
                <a:cs typeface="Times New Roman" pitchFamily="18" charset="0"/>
              </a:rPr>
              <a:t> {</a:t>
            </a:r>
          </a:p>
          <a:p>
            <a:pPr marL="0" indent="0">
              <a:lnSpc>
                <a:spcPct val="150000"/>
              </a:lnSpc>
              <a:spcBef>
                <a:spcPts val="0"/>
              </a:spcBef>
              <a:buNone/>
            </a:pPr>
            <a:r>
              <a:rPr lang="en-GB" sz="2600" dirty="0">
                <a:latin typeface="Times New Roman" pitchFamily="18" charset="0"/>
                <a:cs typeface="Times New Roman" pitchFamily="18" charset="0"/>
              </a:rPr>
              <a:t>//Main method ()</a:t>
            </a:r>
          </a:p>
          <a:p>
            <a:pPr marL="0" indent="0">
              <a:lnSpc>
                <a:spcPct val="150000"/>
              </a:lnSpc>
              <a:spcBef>
                <a:spcPts val="0"/>
              </a:spcBef>
              <a:buNone/>
            </a:pPr>
            <a:r>
              <a:rPr lang="en-GB" sz="2600" dirty="0">
                <a:latin typeface="Times New Roman" pitchFamily="18" charset="0"/>
                <a:cs typeface="Times New Roman" pitchFamily="18" charset="0"/>
              </a:rPr>
              <a:t> public static void main(String </a:t>
            </a:r>
            <a:r>
              <a:rPr lang="en-GB" sz="2600" dirty="0" err="1">
                <a:latin typeface="Times New Roman" pitchFamily="18" charset="0"/>
                <a:cs typeface="Times New Roman" pitchFamily="18" charset="0"/>
              </a:rPr>
              <a:t>args</a:t>
            </a:r>
            <a:r>
              <a:rPr lang="en-GB" sz="2600" dirty="0">
                <a:latin typeface="Times New Roman" pitchFamily="18" charset="0"/>
                <a:cs typeface="Times New Roman" pitchFamily="18" charset="0"/>
              </a:rPr>
              <a:t>[]){</a:t>
            </a:r>
          </a:p>
          <a:p>
            <a:pPr marL="0" indent="0">
              <a:lnSpc>
                <a:spcPct val="150000"/>
              </a:lnSpc>
              <a:spcBef>
                <a:spcPts val="0"/>
              </a:spcBef>
              <a:buNone/>
            </a:pPr>
            <a:r>
              <a:rPr lang="en-GB" sz="2600" dirty="0">
                <a:latin typeface="Times New Roman" pitchFamily="18" charset="0"/>
                <a:cs typeface="Times New Roman" pitchFamily="18" charset="0"/>
              </a:rPr>
              <a:t> //Declare 2D array of 3 by 3  </a:t>
            </a:r>
          </a:p>
          <a:p>
            <a:pPr marL="0" indent="0">
              <a:lnSpc>
                <a:spcPct val="150000"/>
              </a:lnSpc>
              <a:spcBef>
                <a:spcPts val="0"/>
              </a:spcBef>
              <a:buNone/>
            </a:pPr>
            <a:r>
              <a:rPr lang="en-GB" sz="2600" dirty="0">
                <a:latin typeface="Times New Roman" pitchFamily="18" charset="0"/>
                <a:cs typeface="Times New Roman" pitchFamily="18" charset="0"/>
              </a:rPr>
              <a:t>  </a:t>
            </a:r>
            <a:r>
              <a:rPr lang="en-GB" sz="2600" dirty="0" err="1">
                <a:latin typeface="Times New Roman" pitchFamily="18" charset="0"/>
                <a:cs typeface="Times New Roman" pitchFamily="18" charset="0"/>
              </a:rPr>
              <a:t>int</a:t>
            </a:r>
            <a:r>
              <a:rPr lang="en-GB" sz="2600" dirty="0">
                <a:latin typeface="Times New Roman" pitchFamily="18" charset="0"/>
                <a:cs typeface="Times New Roman" pitchFamily="18" charset="0"/>
              </a:rPr>
              <a:t> a[][]=new </a:t>
            </a:r>
            <a:r>
              <a:rPr lang="en-GB" sz="2600" dirty="0" err="1">
                <a:latin typeface="Times New Roman" pitchFamily="18" charset="0"/>
                <a:cs typeface="Times New Roman" pitchFamily="18" charset="0"/>
              </a:rPr>
              <a:t>int</a:t>
            </a:r>
            <a:r>
              <a:rPr lang="en-GB" sz="2600" dirty="0">
                <a:latin typeface="Times New Roman" pitchFamily="18" charset="0"/>
                <a:cs typeface="Times New Roman" pitchFamily="18" charset="0"/>
              </a:rPr>
              <a:t>[3][3</a:t>
            </a:r>
            <a:r>
              <a:rPr lang="en-GB" sz="2600" dirty="0" smtClean="0">
                <a:latin typeface="Times New Roman" pitchFamily="18" charset="0"/>
                <a:cs typeface="Times New Roman" pitchFamily="18" charset="0"/>
              </a:rPr>
              <a:t>];</a:t>
            </a:r>
          </a:p>
          <a:p>
            <a:pPr marL="0" indent="0">
              <a:lnSpc>
                <a:spcPct val="150000"/>
              </a:lnSpc>
              <a:spcBef>
                <a:spcPts val="0"/>
              </a:spcBef>
              <a:buNone/>
            </a:pPr>
            <a:r>
              <a:rPr lang="en-GB" sz="2600" dirty="0">
                <a:latin typeface="Times New Roman" pitchFamily="18" charset="0"/>
                <a:cs typeface="Times New Roman" pitchFamily="18" charset="0"/>
              </a:rPr>
              <a:t>//Create objects of scanner class </a:t>
            </a:r>
          </a:p>
          <a:p>
            <a:pPr marL="0" indent="0">
              <a:lnSpc>
                <a:spcPct val="150000"/>
              </a:lnSpc>
              <a:spcBef>
                <a:spcPts val="0"/>
              </a:spcBef>
              <a:buNone/>
            </a:pPr>
            <a:r>
              <a:rPr lang="en-GB" sz="2600" dirty="0">
                <a:latin typeface="Times New Roman" pitchFamily="18" charset="0"/>
                <a:cs typeface="Times New Roman" pitchFamily="18" charset="0"/>
              </a:rPr>
              <a:t> Scanner </a:t>
            </a:r>
            <a:r>
              <a:rPr lang="en-GB" sz="2600" dirty="0" err="1">
                <a:latin typeface="Times New Roman" pitchFamily="18" charset="0"/>
                <a:cs typeface="Times New Roman" pitchFamily="18" charset="0"/>
              </a:rPr>
              <a:t>sc</a:t>
            </a:r>
            <a:r>
              <a:rPr lang="en-GB" sz="2600" dirty="0">
                <a:latin typeface="Times New Roman" pitchFamily="18" charset="0"/>
                <a:cs typeface="Times New Roman" pitchFamily="18" charset="0"/>
              </a:rPr>
              <a:t>=new Scanner(System.in);</a:t>
            </a:r>
          </a:p>
          <a:p>
            <a:pPr marL="0" indent="0">
              <a:lnSpc>
                <a:spcPct val="150000"/>
              </a:lnSpc>
              <a:spcBef>
                <a:spcPts val="0"/>
              </a:spcBef>
              <a:buNone/>
            </a:pPr>
            <a:r>
              <a:rPr lang="en-GB" sz="2600" dirty="0">
                <a:latin typeface="Times New Roman" pitchFamily="18" charset="0"/>
                <a:cs typeface="Times New Roman" pitchFamily="18" charset="0"/>
              </a:rPr>
              <a:t> </a:t>
            </a:r>
            <a:r>
              <a:rPr lang="en-GB" sz="2600" dirty="0" smtClean="0">
                <a:latin typeface="Times New Roman" pitchFamily="18" charset="0"/>
                <a:cs typeface="Times New Roman" pitchFamily="18" charset="0"/>
              </a:rPr>
              <a:t>//Declare </a:t>
            </a:r>
            <a:r>
              <a:rPr lang="en-GB" sz="2600" dirty="0">
                <a:latin typeface="Times New Roman" pitchFamily="18" charset="0"/>
                <a:cs typeface="Times New Roman" pitchFamily="18" charset="0"/>
              </a:rPr>
              <a:t>index variable named r and c </a:t>
            </a:r>
          </a:p>
          <a:p>
            <a:pPr marL="0" indent="0">
              <a:lnSpc>
                <a:spcPct val="150000"/>
              </a:lnSpc>
              <a:spcBef>
                <a:spcPts val="0"/>
              </a:spcBef>
              <a:buNone/>
            </a:pPr>
            <a:r>
              <a:rPr lang="en-GB" sz="2600" dirty="0">
                <a:latin typeface="Times New Roman" pitchFamily="18" charset="0"/>
                <a:cs typeface="Times New Roman" pitchFamily="18" charset="0"/>
              </a:rPr>
              <a:t> </a:t>
            </a:r>
            <a:r>
              <a:rPr lang="en-GB" sz="2600" dirty="0" err="1">
                <a:latin typeface="Times New Roman" pitchFamily="18" charset="0"/>
                <a:cs typeface="Times New Roman" pitchFamily="18" charset="0"/>
              </a:rPr>
              <a:t>int</a:t>
            </a:r>
            <a:r>
              <a:rPr lang="en-GB" sz="2600" dirty="0">
                <a:latin typeface="Times New Roman" pitchFamily="18" charset="0"/>
                <a:cs typeface="Times New Roman" pitchFamily="18" charset="0"/>
              </a:rPr>
              <a:t> </a:t>
            </a:r>
            <a:r>
              <a:rPr lang="en-GB" sz="2600" dirty="0" err="1">
                <a:latin typeface="Times New Roman" pitchFamily="18" charset="0"/>
                <a:cs typeface="Times New Roman" pitchFamily="18" charset="0"/>
              </a:rPr>
              <a:t>r,c</a:t>
            </a:r>
            <a:r>
              <a:rPr lang="en-GB" sz="2600" dirty="0">
                <a:latin typeface="Times New Roman" pitchFamily="18" charset="0"/>
                <a:cs typeface="Times New Roman" pitchFamily="18" charset="0"/>
              </a:rPr>
              <a:t>;</a:t>
            </a:r>
          </a:p>
          <a:p>
            <a:pPr marL="0" indent="0">
              <a:lnSpc>
                <a:spcPct val="150000"/>
              </a:lnSpc>
              <a:spcBef>
                <a:spcPts val="0"/>
              </a:spcBef>
              <a:buNone/>
            </a:pPr>
            <a:r>
              <a:rPr lang="en-GB" sz="2600" dirty="0">
                <a:latin typeface="Times New Roman" pitchFamily="18" charset="0"/>
                <a:cs typeface="Times New Roman" pitchFamily="18" charset="0"/>
              </a:rPr>
              <a:t> //User input 3 by 3 elements or 9 elements </a:t>
            </a:r>
          </a:p>
          <a:p>
            <a:pPr marL="0" indent="0">
              <a:lnSpc>
                <a:spcPct val="150000"/>
              </a:lnSpc>
              <a:spcBef>
                <a:spcPts val="0"/>
              </a:spcBef>
              <a:buNone/>
            </a:pPr>
            <a:r>
              <a:rPr lang="en-GB" sz="2600" dirty="0">
                <a:latin typeface="Times New Roman" pitchFamily="18" charset="0"/>
                <a:cs typeface="Times New Roman" pitchFamily="18" charset="0"/>
              </a:rPr>
              <a:t> </a:t>
            </a:r>
            <a:r>
              <a:rPr lang="en-GB" sz="2600" dirty="0" err="1">
                <a:latin typeface="Times New Roman" pitchFamily="18" charset="0"/>
                <a:cs typeface="Times New Roman" pitchFamily="18" charset="0"/>
              </a:rPr>
              <a:t>System.out.println</a:t>
            </a:r>
            <a:r>
              <a:rPr lang="en-GB" sz="2600" dirty="0">
                <a:latin typeface="Times New Roman" pitchFamily="18" charset="0"/>
                <a:cs typeface="Times New Roman" pitchFamily="18" charset="0"/>
              </a:rPr>
              <a:t>("Enter 9 numbers");</a:t>
            </a:r>
          </a:p>
          <a:p>
            <a:pPr marL="0" indent="0">
              <a:lnSpc>
                <a:spcPct val="150000"/>
              </a:lnSpc>
              <a:spcBef>
                <a:spcPts val="0"/>
              </a:spcBef>
              <a:buNone/>
            </a:pPr>
            <a:endParaRPr lang="en-GB" sz="2600" dirty="0">
              <a:latin typeface="Times New Roman" pitchFamily="18" charset="0"/>
              <a:cs typeface="Times New Roman" pitchFamily="18" charset="0"/>
            </a:endParaRPr>
          </a:p>
          <a:p>
            <a:pPr marL="0" indent="0">
              <a:lnSpc>
                <a:spcPct val="150000"/>
              </a:lnSpc>
              <a:spcBef>
                <a:spcPts val="0"/>
              </a:spcBef>
              <a:buNone/>
            </a:pPr>
            <a:r>
              <a:rPr lang="en-GB" sz="2600" dirty="0">
                <a:latin typeface="Times New Roman" pitchFamily="18" charset="0"/>
                <a:cs typeface="Times New Roman" pitchFamily="18" charset="0"/>
              </a:rPr>
              <a:t> </a:t>
            </a:r>
            <a:endParaRPr lang="en-GB" sz="2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89</a:t>
            </a:fld>
            <a:endParaRPr lang="en-US"/>
          </a:p>
        </p:txBody>
      </p:sp>
    </p:spTree>
    <p:extLst>
      <p:ext uri="{BB962C8B-B14F-4D97-AF65-F5344CB8AC3E}">
        <p14:creationId xmlns:p14="http://schemas.microsoft.com/office/powerpoint/2010/main" val="811741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90286"/>
          </a:xfrm>
        </p:spPr>
        <p:txBody>
          <a:bodyPr>
            <a:noAutofit/>
          </a:bodyPr>
          <a:lstStyle/>
          <a:p>
            <a:pPr algn="ctr"/>
            <a:r>
              <a:rPr lang="en-US" altLang="en-US" sz="2800" b="1" dirty="0" smtClean="0">
                <a:solidFill>
                  <a:srgbClr val="FF0000"/>
                </a:solidFill>
                <a:latin typeface="Times New Roman" panose="02020603050405020304" pitchFamily="18" charset="0"/>
                <a:cs typeface="Times New Roman" panose="02020603050405020304" pitchFamily="18" charset="0"/>
              </a:rPr>
              <a:t>2.1 Structure </a:t>
            </a:r>
            <a:r>
              <a:rPr lang="en-US" altLang="en-US" sz="2800" b="1" dirty="0">
                <a:solidFill>
                  <a:srgbClr val="FF0000"/>
                </a:solidFill>
                <a:latin typeface="Times New Roman" panose="02020603050405020304" pitchFamily="18" charset="0"/>
                <a:cs typeface="Times New Roman" panose="02020603050405020304" pitchFamily="18" charset="0"/>
              </a:rPr>
              <a:t>of Java Program continued--</a:t>
            </a:r>
            <a:endParaRPr lang="en-GB" sz="2800" dirty="0"/>
          </a:p>
        </p:txBody>
      </p:sp>
      <p:sp>
        <p:nvSpPr>
          <p:cNvPr id="3" name="Content Placeholder 2"/>
          <p:cNvSpPr>
            <a:spLocks noGrp="1"/>
          </p:cNvSpPr>
          <p:nvPr>
            <p:ph idx="1"/>
          </p:nvPr>
        </p:nvSpPr>
        <p:spPr>
          <a:xfrm>
            <a:off x="0" y="290286"/>
            <a:ext cx="12192000" cy="6567714"/>
          </a:xfrm>
        </p:spPr>
        <p:txBody>
          <a:bodyPr>
            <a:noAutofit/>
          </a:bodyPr>
          <a:lstStyle/>
          <a:p>
            <a:pPr marL="0" indent="0" algn="just">
              <a:lnSpc>
                <a:spcPct val="160000"/>
              </a:lnSpc>
              <a:spcBef>
                <a:spcPts val="0"/>
              </a:spcBef>
              <a:buNone/>
              <a:defRPr/>
            </a:pPr>
            <a:r>
              <a:rPr lang="en-US" sz="2600" b="1" dirty="0">
                <a:solidFill>
                  <a:srgbClr val="0000FF"/>
                </a:solidFill>
                <a:latin typeface="Times New Roman" pitchFamily="18" charset="0"/>
                <a:cs typeface="Times New Roman" pitchFamily="18" charset="0"/>
              </a:rPr>
              <a:t>3.1 The keyword </a:t>
            </a:r>
            <a:r>
              <a:rPr lang="en-US" sz="2600" b="1" dirty="0">
                <a:solidFill>
                  <a:srgbClr val="6600CC"/>
                </a:solidFill>
                <a:latin typeface="Times New Roman" pitchFamily="18" charset="0"/>
                <a:cs typeface="Times New Roman" pitchFamily="18" charset="0"/>
              </a:rPr>
              <a:t>System</a:t>
            </a:r>
            <a:r>
              <a:rPr lang="en-US" sz="2600" b="1" dirty="0">
                <a:solidFill>
                  <a:srgbClr val="0000FF"/>
                </a:solidFill>
                <a:latin typeface="Times New Roman" pitchFamily="18" charset="0"/>
                <a:cs typeface="Times New Roman" pitchFamily="18" charset="0"/>
              </a:rPr>
              <a:t>  </a:t>
            </a:r>
          </a:p>
          <a:p>
            <a:pPr algn="just">
              <a:lnSpc>
                <a:spcPct val="160000"/>
              </a:lnSpc>
              <a:spcBef>
                <a:spcPts val="0"/>
              </a:spcBef>
              <a:buFont typeface="Wingdings" pitchFamily="2" charset="2"/>
              <a:buChar char="§"/>
              <a:defRPr/>
            </a:pPr>
            <a:r>
              <a:rPr lang="en-US" sz="2600" b="1" dirty="0">
                <a:solidFill>
                  <a:srgbClr val="D60093"/>
                </a:solidFill>
                <a:latin typeface="Times New Roman" pitchFamily="18" charset="0"/>
                <a:cs typeface="Times New Roman" pitchFamily="18" charset="0"/>
              </a:rPr>
              <a:t>System is a predefined class </a:t>
            </a:r>
            <a:r>
              <a:rPr lang="en-US" sz="2600" dirty="0">
                <a:latin typeface="Times New Roman" pitchFamily="18" charset="0"/>
                <a:cs typeface="Times New Roman" pitchFamily="18" charset="0"/>
              </a:rPr>
              <a:t>that provides </a:t>
            </a:r>
            <a:r>
              <a:rPr lang="en-US" sz="2600" b="1" dirty="0">
                <a:solidFill>
                  <a:srgbClr val="0000FF"/>
                </a:solidFill>
                <a:latin typeface="Times New Roman" pitchFamily="18" charset="0"/>
                <a:cs typeface="Times New Roman" pitchFamily="18" charset="0"/>
              </a:rPr>
              <a:t>access to the </a:t>
            </a:r>
            <a:r>
              <a:rPr lang="en-US" sz="2600" b="1" dirty="0" smtClean="0">
                <a:solidFill>
                  <a:srgbClr val="0000FF"/>
                </a:solidFill>
                <a:latin typeface="Times New Roman" pitchFamily="18" charset="0"/>
                <a:cs typeface="Times New Roman" pitchFamily="18" charset="0"/>
              </a:rPr>
              <a:t>system.</a:t>
            </a:r>
            <a:r>
              <a:rPr lang="en-US" sz="2600" dirty="0" smtClean="0">
                <a:latin typeface="Times New Roman" pitchFamily="18" charset="0"/>
                <a:cs typeface="Times New Roman" pitchFamily="18" charset="0"/>
              </a:rPr>
              <a:t> </a:t>
            </a:r>
            <a:r>
              <a:rPr lang="en-US" altLang="en-US" sz="2600" b="1" dirty="0">
                <a:latin typeface="Times New Roman" panose="02020603050405020304" pitchFamily="18" charset="0"/>
                <a:cs typeface="Times New Roman" panose="02020603050405020304" pitchFamily="18" charset="0"/>
              </a:rPr>
              <a:t>System class </a:t>
            </a:r>
            <a:r>
              <a:rPr lang="en-US" altLang="en-US" sz="2600" dirty="0">
                <a:latin typeface="Times New Roman" panose="02020603050405020304" pitchFamily="18" charset="0"/>
                <a:cs typeface="Times New Roman" panose="02020603050405020304" pitchFamily="18" charset="0"/>
              </a:rPr>
              <a:t>contains several useful </a:t>
            </a:r>
            <a:r>
              <a:rPr lang="en-US" altLang="en-US" sz="2600" b="1" dirty="0">
                <a:solidFill>
                  <a:srgbClr val="FF0000"/>
                </a:solidFill>
                <a:latin typeface="Times New Roman" panose="02020603050405020304" pitchFamily="18" charset="0"/>
                <a:cs typeface="Times New Roman" panose="02020603050405020304" pitchFamily="18" charset="0"/>
              </a:rPr>
              <a:t>class </a:t>
            </a:r>
            <a:r>
              <a:rPr lang="en-US" altLang="en-US" sz="2600" b="1" dirty="0">
                <a:solidFill>
                  <a:srgbClr val="006600"/>
                </a:solidFill>
                <a:latin typeface="Times New Roman" panose="02020603050405020304" pitchFamily="18" charset="0"/>
                <a:cs typeface="Times New Roman" panose="02020603050405020304" pitchFamily="18" charset="0"/>
              </a:rPr>
              <a:t>fields (variables)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FF0000"/>
                </a:solidFill>
                <a:latin typeface="Times New Roman" panose="02020603050405020304" pitchFamily="18" charset="0"/>
                <a:cs typeface="Times New Roman" panose="02020603050405020304" pitchFamily="18" charset="0"/>
              </a:rPr>
              <a:t>methods</a:t>
            </a:r>
            <a:r>
              <a:rPr lang="en-US" altLang="en-US" sz="2600" dirty="0">
                <a:latin typeface="Times New Roman" panose="02020603050405020304" pitchFamily="18" charset="0"/>
                <a:cs typeface="Times New Roman" panose="02020603050405020304" pitchFamily="18" charset="0"/>
              </a:rPr>
              <a:t> and it </a:t>
            </a:r>
            <a:r>
              <a:rPr lang="en-US" altLang="en-US" sz="2600" b="1" dirty="0">
                <a:solidFill>
                  <a:srgbClr val="FF0000"/>
                </a:solidFill>
                <a:latin typeface="Times New Roman" panose="02020603050405020304" pitchFamily="18" charset="0"/>
                <a:cs typeface="Times New Roman" panose="02020603050405020304" pitchFamily="18" charset="0"/>
              </a:rPr>
              <a:t>cannot be instantiated </a:t>
            </a:r>
          </a:p>
          <a:p>
            <a:pPr algn="just">
              <a:lnSpc>
                <a:spcPct val="160000"/>
              </a:lnSpc>
              <a:spcBef>
                <a:spcPts val="0"/>
              </a:spcBef>
              <a:buFont typeface="Wingdings" panose="05000000000000000000" pitchFamily="2" charset="2"/>
              <a:buChar char="Ø"/>
              <a:defRPr/>
            </a:pPr>
            <a:r>
              <a:rPr lang="en-US" altLang="en-US" sz="2600" b="1" dirty="0">
                <a:solidFill>
                  <a:srgbClr val="0000FF"/>
                </a:solidFill>
                <a:latin typeface="Times New Roman" panose="02020603050405020304" pitchFamily="18" charset="0"/>
                <a:cs typeface="Times New Roman" panose="02020603050405020304" pitchFamily="18" charset="0"/>
              </a:rPr>
              <a:t>System class provides different facilities </a:t>
            </a:r>
            <a:r>
              <a:rPr lang="en-US" altLang="en-US" sz="2600" dirty="0">
                <a:latin typeface="Times New Roman" panose="02020603050405020304" pitchFamily="18" charset="0"/>
                <a:cs typeface="Times New Roman" panose="02020603050405020304" pitchFamily="18" charset="0"/>
              </a:rPr>
              <a:t>such as:</a:t>
            </a:r>
          </a:p>
          <a:p>
            <a:pPr algn="just">
              <a:lnSpc>
                <a:spcPct val="160000"/>
              </a:lnSpc>
              <a:spcBef>
                <a:spcPts val="0"/>
              </a:spcBef>
              <a:buFont typeface="Wingdings" panose="05000000000000000000" pitchFamily="2" charset="2"/>
              <a:buChar char="§"/>
              <a:defRPr/>
            </a:pPr>
            <a:r>
              <a:rPr lang="en-US" altLang="en-US" sz="2600" b="1" dirty="0">
                <a:solidFill>
                  <a:srgbClr val="FF0000"/>
                </a:solidFill>
                <a:latin typeface="Times New Roman" panose="02020603050405020304" pitchFamily="18" charset="0"/>
                <a:cs typeface="Times New Roman" panose="02020603050405020304" pitchFamily="18" charset="0"/>
              </a:rPr>
              <a:t>Standard input, standard output, and error output streams</a:t>
            </a:r>
            <a:r>
              <a:rPr lang="en-US" altLang="en-US" sz="2600" dirty="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defRPr/>
            </a:pPr>
            <a:r>
              <a:rPr lang="en-US" altLang="en-US" sz="2600" b="1" dirty="0">
                <a:latin typeface="Times New Roman" panose="02020603050405020304" pitchFamily="18" charset="0"/>
                <a:cs typeface="Times New Roman" panose="02020603050405020304" pitchFamily="18" charset="0"/>
              </a:rPr>
              <a:t>Access to externally defined </a:t>
            </a:r>
            <a:r>
              <a:rPr lang="en-US" altLang="en-US" sz="2600" b="1" dirty="0">
                <a:solidFill>
                  <a:srgbClr val="0000FF"/>
                </a:solidFill>
                <a:latin typeface="Times New Roman" panose="02020603050405020304" pitchFamily="18" charset="0"/>
                <a:cs typeface="Times New Roman" panose="02020603050405020304" pitchFamily="18" charset="0"/>
              </a:rPr>
              <a:t>properties</a:t>
            </a:r>
            <a:r>
              <a:rPr lang="en-US" altLang="en-US" sz="2600" b="1" dirty="0">
                <a:latin typeface="Times New Roman" panose="02020603050405020304" pitchFamily="18" charset="0"/>
                <a:cs typeface="Times New Roman" panose="02020603050405020304" pitchFamily="18" charset="0"/>
              </a:rPr>
              <a:t> and </a:t>
            </a:r>
            <a:r>
              <a:rPr lang="en-US" altLang="en-US" sz="2600" b="1" dirty="0">
                <a:solidFill>
                  <a:srgbClr val="0000FF"/>
                </a:solidFill>
                <a:latin typeface="Times New Roman" panose="02020603050405020304" pitchFamily="18" charset="0"/>
                <a:cs typeface="Times New Roman" panose="02020603050405020304" pitchFamily="18" charset="0"/>
              </a:rPr>
              <a:t>environment</a:t>
            </a:r>
            <a:r>
              <a:rPr lang="en-US" altLang="en-US" sz="2600" b="1" dirty="0">
                <a:latin typeface="Times New Roman" panose="02020603050405020304" pitchFamily="18" charset="0"/>
                <a:cs typeface="Times New Roman" panose="02020603050405020304" pitchFamily="18" charset="0"/>
              </a:rPr>
              <a:t> variables</a:t>
            </a:r>
            <a:r>
              <a:rPr lang="en-US" altLang="en-US" sz="2600" dirty="0">
                <a:latin typeface="Times New Roman" panose="02020603050405020304" pitchFamily="18" charset="0"/>
                <a:cs typeface="Times New Roman" panose="02020603050405020304" pitchFamily="18" charset="0"/>
              </a:rPr>
              <a:t>; </a:t>
            </a:r>
          </a:p>
          <a:p>
            <a:pPr algn="just">
              <a:lnSpc>
                <a:spcPct val="160000"/>
              </a:lnSpc>
              <a:spcBef>
                <a:spcPts val="0"/>
              </a:spcBef>
              <a:buFont typeface="Wingdings" panose="05000000000000000000" pitchFamily="2" charset="2"/>
              <a:buChar char="§"/>
              <a:defRPr/>
            </a:pPr>
            <a:r>
              <a:rPr lang="en-US" altLang="en-US" sz="2600" b="1" dirty="0">
                <a:solidFill>
                  <a:srgbClr val="FF0000"/>
                </a:solidFill>
                <a:latin typeface="Times New Roman" panose="02020603050405020304" pitchFamily="18" charset="0"/>
                <a:cs typeface="Times New Roman" panose="02020603050405020304" pitchFamily="18" charset="0"/>
              </a:rPr>
              <a:t>Loading files and libraries</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algn="just">
              <a:lnSpc>
                <a:spcPct val="160000"/>
              </a:lnSpc>
              <a:spcBef>
                <a:spcPts val="0"/>
              </a:spcBef>
              <a:buFont typeface="Wingdings" panose="05000000000000000000" pitchFamily="2" charset="2"/>
              <a:buChar char="§"/>
              <a:defRPr/>
            </a:pPr>
            <a:r>
              <a:rPr lang="en-US" altLang="en-US" sz="2600" dirty="0" smtClean="0">
                <a:latin typeface="Times New Roman" panose="02020603050405020304" pitchFamily="18" charset="0"/>
                <a:cs typeface="Times New Roman" panose="02020603050405020304" pitchFamily="18" charset="0"/>
              </a:rPr>
              <a:t>Provides </a:t>
            </a:r>
            <a:r>
              <a:rPr lang="en-US" altLang="en-US" sz="2600" b="1" dirty="0">
                <a:latin typeface="Times New Roman" panose="02020603050405020304" pitchFamily="18" charset="0"/>
                <a:cs typeface="Times New Roman" panose="02020603050405020304" pitchFamily="18" charset="0"/>
              </a:rPr>
              <a:t>utility method </a:t>
            </a:r>
            <a:r>
              <a:rPr lang="en-US" altLang="en-US" sz="2600" dirty="0">
                <a:latin typeface="Times New Roman" panose="02020603050405020304" pitchFamily="18" charset="0"/>
                <a:cs typeface="Times New Roman" panose="02020603050405020304" pitchFamily="18" charset="0"/>
              </a:rPr>
              <a:t>for quickly </a:t>
            </a:r>
            <a:r>
              <a:rPr lang="en-US" altLang="en-US" sz="2600" b="1" dirty="0">
                <a:latin typeface="Times New Roman" panose="02020603050405020304" pitchFamily="18" charset="0"/>
                <a:cs typeface="Times New Roman" panose="02020603050405020304" pitchFamily="18" charset="0"/>
              </a:rPr>
              <a:t>copying a portion of an array</a:t>
            </a:r>
          </a:p>
          <a:p>
            <a:pPr marL="0" indent="0" algn="just">
              <a:lnSpc>
                <a:spcPct val="160000"/>
              </a:lnSpc>
              <a:spcBef>
                <a:spcPts val="0"/>
              </a:spcBef>
              <a:buNone/>
              <a:defRPr/>
            </a:pPr>
            <a:r>
              <a:rPr lang="en-US" sz="2600" b="1" dirty="0" smtClean="0">
                <a:solidFill>
                  <a:srgbClr val="0000FF"/>
                </a:solidFill>
                <a:latin typeface="Times New Roman" pitchFamily="18" charset="0"/>
                <a:cs typeface="Times New Roman" pitchFamily="18" charset="0"/>
              </a:rPr>
              <a:t>3.2 </a:t>
            </a:r>
            <a:r>
              <a:rPr lang="en-US" sz="2600" b="1" dirty="0">
                <a:solidFill>
                  <a:srgbClr val="6600CC"/>
                </a:solidFill>
                <a:latin typeface="Times New Roman" pitchFamily="18" charset="0"/>
                <a:cs typeface="Times New Roman" pitchFamily="18" charset="0"/>
              </a:rPr>
              <a:t>out</a:t>
            </a:r>
            <a:r>
              <a:rPr lang="en-US" sz="2600" b="1" dirty="0">
                <a:solidFill>
                  <a:srgbClr val="0000FF"/>
                </a:solidFill>
                <a:latin typeface="Times New Roman" pitchFamily="18" charset="0"/>
                <a:cs typeface="Times New Roman" pitchFamily="18" charset="0"/>
              </a:rPr>
              <a:t> Keyword</a:t>
            </a:r>
          </a:p>
          <a:p>
            <a:pPr algn="just">
              <a:lnSpc>
                <a:spcPct val="160000"/>
              </a:lnSpc>
              <a:spcBef>
                <a:spcPts val="0"/>
              </a:spcBef>
              <a:buFont typeface="Wingdings" panose="05000000000000000000" pitchFamily="2" charset="2"/>
              <a:buChar char="§"/>
              <a:defRPr/>
            </a:pPr>
            <a:r>
              <a:rPr lang="en-US" sz="2600" b="1" dirty="0">
                <a:solidFill>
                  <a:srgbClr val="6600CC"/>
                </a:solidFill>
                <a:latin typeface="Times New Roman" pitchFamily="18" charset="0"/>
                <a:cs typeface="Times New Roman" pitchFamily="18" charset="0"/>
              </a:rPr>
              <a:t>out</a:t>
            </a:r>
            <a:r>
              <a:rPr lang="en-US" sz="2600" b="1" dirty="0">
                <a:solidFill>
                  <a:srgbClr val="0000FF"/>
                </a:solidFill>
                <a:latin typeface="Times New Roman" pitchFamily="18" charset="0"/>
                <a:cs typeface="Times New Roman" pitchFamily="18" charset="0"/>
              </a:rPr>
              <a:t> </a:t>
            </a:r>
            <a:r>
              <a:rPr lang="en-US" sz="2600" b="1" dirty="0">
                <a:latin typeface="Times New Roman" panose="02020603050405020304" pitchFamily="18" charset="0"/>
                <a:cs typeface="Times New Roman" panose="02020603050405020304" pitchFamily="18" charset="0"/>
              </a:rPr>
              <a:t>is </a:t>
            </a:r>
            <a:r>
              <a:rPr lang="en-US" sz="2600" b="1" dirty="0" smtClean="0">
                <a:solidFill>
                  <a:srgbClr val="FF0000"/>
                </a:solidFill>
                <a:latin typeface="Times New Roman" panose="02020603050405020304" pitchFamily="18" charset="0"/>
                <a:cs typeface="Times New Roman" panose="02020603050405020304" pitchFamily="18" charset="0"/>
              </a:rPr>
              <a:t>"standard</a:t>
            </a:r>
            <a:r>
              <a:rPr lang="en-US" sz="2600" b="1" dirty="0">
                <a:solidFill>
                  <a:srgbClr val="FF0000"/>
                </a:solidFill>
                <a:latin typeface="Times New Roman" panose="02020603050405020304" pitchFamily="18" charset="0"/>
                <a:cs typeface="Times New Roman" panose="02020603050405020304" pitchFamily="18" charset="0"/>
              </a:rPr>
              <a:t>" output stream</a:t>
            </a:r>
            <a:r>
              <a:rPr lang="en-US" sz="2600" dirty="0"/>
              <a:t> </a:t>
            </a:r>
            <a:r>
              <a:rPr lang="en-US" sz="2600" dirty="0" smtClean="0">
                <a:latin typeface="Times New Roman" panose="02020603050405020304" pitchFamily="18" charset="0"/>
                <a:cs typeface="Times New Roman" panose="02020603050405020304" pitchFamily="18" charset="0"/>
              </a:rPr>
              <a:t>that </a:t>
            </a:r>
            <a:r>
              <a:rPr lang="en-US" sz="2600" dirty="0">
                <a:latin typeface="Times New Roman" panose="02020603050405020304" pitchFamily="18" charset="0"/>
                <a:cs typeface="Times New Roman" panose="02020603050405020304" pitchFamily="18" charset="0"/>
              </a:rPr>
              <a:t>is </a:t>
            </a:r>
            <a:r>
              <a:rPr lang="en-US" sz="2600" b="1" dirty="0">
                <a:solidFill>
                  <a:srgbClr val="D60093"/>
                </a:solidFill>
                <a:latin typeface="Times New Roman" pitchFamily="18" charset="0"/>
                <a:cs typeface="Times New Roman" pitchFamily="18" charset="0"/>
              </a:rPr>
              <a:t>connected to the console</a:t>
            </a:r>
            <a:r>
              <a:rPr lang="en-US" sz="2600" dirty="0">
                <a:latin typeface="Times New Roman" panose="02020603050405020304" pitchFamily="18" charset="0"/>
                <a:cs typeface="Times New Roman" panose="02020603050405020304" pitchFamily="18" charset="0"/>
              </a:rPr>
              <a:t>.</a:t>
            </a:r>
            <a:endParaRPr lang="en-US" sz="2600" b="1" dirty="0">
              <a:solidFill>
                <a:srgbClr val="3366FF"/>
              </a:solidFill>
              <a:latin typeface="Times New Roman" pitchFamily="18" charset="0"/>
              <a:cs typeface="Times New Roman" pitchFamily="18" charset="0"/>
            </a:endParaRPr>
          </a:p>
          <a:p>
            <a:pPr marL="0" indent="0" algn="just">
              <a:lnSpc>
                <a:spcPct val="160000"/>
              </a:lnSpc>
              <a:spcBef>
                <a:spcPts val="0"/>
              </a:spcBef>
              <a:buNone/>
              <a:defRPr/>
            </a:pPr>
            <a:endParaRPr lang="en-US" altLang="en-US" sz="2600" b="1" dirty="0">
              <a:solidFill>
                <a:srgbClr val="FF0000"/>
              </a:solidFill>
              <a:latin typeface="Times New Roman" panose="02020603050405020304" pitchFamily="18" charset="0"/>
              <a:cs typeface="Times New Roman" panose="02020603050405020304" pitchFamily="18" charset="0"/>
            </a:endParaRPr>
          </a:p>
          <a:p>
            <a:pPr algn="just">
              <a:lnSpc>
                <a:spcPct val="160000"/>
              </a:lnSpc>
              <a:spcBef>
                <a:spcPts val="0"/>
              </a:spcBef>
              <a:buFont typeface="Wingdings" pitchFamily="2" charset="2"/>
              <a:buChar char="§"/>
              <a:defRPr/>
            </a:pPr>
            <a:endParaRPr lang="en-US" sz="2600" dirty="0">
              <a:latin typeface="Times New Roman" pitchFamily="18" charset="0"/>
              <a:cs typeface="Times New Roman" pitchFamily="18" charset="0"/>
            </a:endParaRPr>
          </a:p>
          <a:p>
            <a:pPr marL="0" indent="0" algn="just">
              <a:lnSpc>
                <a:spcPct val="160000"/>
              </a:lnSpc>
              <a:spcBef>
                <a:spcPts val="0"/>
              </a:spcBef>
              <a:buNone/>
              <a:defRPr/>
            </a:pPr>
            <a:endParaRPr lang="en-US" sz="2600" b="1" dirty="0">
              <a:solidFill>
                <a:srgbClr val="D60093"/>
              </a:solidFill>
              <a:latin typeface="Times New Roman" pitchFamily="18" charset="0"/>
              <a:cs typeface="Times New Roman" pitchFamily="18" charset="0"/>
            </a:endParaRPr>
          </a:p>
          <a:p>
            <a:pPr marL="0" indent="0" algn="just">
              <a:lnSpc>
                <a:spcPct val="160000"/>
              </a:lnSpc>
              <a:spcBef>
                <a:spcPts val="0"/>
              </a:spcBef>
              <a:buNone/>
              <a:defRPr/>
            </a:pPr>
            <a:r>
              <a:rPr lang="en-US" sz="2600" dirty="0">
                <a:latin typeface="Times New Roman" pitchFamily="18" charset="0"/>
                <a:cs typeface="Times New Roman" pitchFamily="18" charset="0"/>
              </a:rPr>
              <a:t> </a:t>
            </a:r>
          </a:p>
          <a:p>
            <a:pPr marL="0" indent="0" algn="just">
              <a:lnSpc>
                <a:spcPct val="160000"/>
              </a:lnSpc>
              <a:spcBef>
                <a:spcPts val="0"/>
              </a:spcBef>
              <a:buNone/>
              <a:defRPr/>
            </a:pPr>
            <a:endParaRPr lang="en-US" sz="2600" dirty="0">
              <a:latin typeface="Times New Roman" pitchFamily="18" charset="0"/>
              <a:cs typeface="Times New Roman" pitchFamily="18" charset="0"/>
            </a:endParaRPr>
          </a:p>
          <a:p>
            <a:pPr algn="just">
              <a:lnSpc>
                <a:spcPct val="160000"/>
              </a:lnSpc>
              <a:spcBef>
                <a:spcPts val="0"/>
              </a:spcBef>
              <a:defRPr/>
            </a:pPr>
            <a:endParaRPr lang="en-US" sz="2600" dirty="0">
              <a:latin typeface="Times New Roman" pitchFamily="18" charset="0"/>
              <a:cs typeface="Times New Roman" pitchFamily="18" charset="0"/>
            </a:endParaRPr>
          </a:p>
          <a:p>
            <a:pPr algn="just">
              <a:lnSpc>
                <a:spcPct val="160000"/>
              </a:lnSpc>
              <a:spcBef>
                <a:spcPts val="0"/>
              </a:spcBef>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9</a:t>
            </a:fld>
            <a:endParaRPr lang="en-US"/>
          </a:p>
        </p:txBody>
      </p:sp>
    </p:spTree>
    <p:extLst>
      <p:ext uri="{BB962C8B-B14F-4D97-AF65-F5344CB8AC3E}">
        <p14:creationId xmlns:p14="http://schemas.microsoft.com/office/powerpoint/2010/main" val="15551080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20914"/>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
            </a: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smtClean="0">
                <a:solidFill>
                  <a:srgbClr val="FF0000"/>
                </a:solidFill>
                <a:latin typeface="Times New Roman" panose="02020603050405020304" pitchFamily="18" charset="0"/>
                <a:cs typeface="Times New Roman" panose="02020603050405020304" pitchFamily="18" charset="0"/>
              </a:rPr>
              <a:t>2D </a:t>
            </a:r>
            <a:r>
              <a:rPr lang="en-GB" sz="3200" b="1" dirty="0">
                <a:solidFill>
                  <a:srgbClr val="FF0000"/>
                </a:solidFill>
                <a:latin typeface="Times New Roman" panose="02020603050405020304" pitchFamily="18" charset="0"/>
                <a:cs typeface="Times New Roman" panose="02020603050405020304" pitchFamily="18" charset="0"/>
              </a:rPr>
              <a:t>Arrays using Scanner</a:t>
            </a:r>
            <a:br>
              <a:rPr lang="en-GB" sz="3200" b="1" dirty="0">
                <a:solidFill>
                  <a:srgbClr val="FF0000"/>
                </a:solidFill>
                <a:latin typeface="Times New Roman" panose="02020603050405020304" pitchFamily="18" charset="0"/>
                <a:cs typeface="Times New Roman" panose="02020603050405020304" pitchFamily="18" charset="0"/>
              </a:rPr>
            </a:b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9657" y="420914"/>
            <a:ext cx="12032342" cy="6437086"/>
          </a:xfrm>
        </p:spPr>
        <p:txBody>
          <a:bodyPr>
            <a:noAutofit/>
          </a:bodyPr>
          <a:lstStyle/>
          <a:p>
            <a:pPr marL="0" indent="0">
              <a:lnSpc>
                <a:spcPct val="150000"/>
              </a:lnSpc>
              <a:spcBef>
                <a:spcPts val="0"/>
              </a:spcBef>
              <a:buNone/>
            </a:pPr>
            <a:r>
              <a:rPr lang="en-GB" sz="2600" dirty="0" smtClean="0">
                <a:latin typeface="Times New Roman" pitchFamily="18" charset="0"/>
                <a:cs typeface="Times New Roman" pitchFamily="18" charset="0"/>
              </a:rPr>
              <a:t>//</a:t>
            </a:r>
            <a:r>
              <a:rPr lang="en-GB" sz="2600" dirty="0">
                <a:latin typeface="Times New Roman" pitchFamily="18" charset="0"/>
                <a:cs typeface="Times New Roman" pitchFamily="18" charset="0"/>
              </a:rPr>
              <a:t>Outer for loop to count rows </a:t>
            </a:r>
          </a:p>
          <a:p>
            <a:pPr marL="0" indent="0">
              <a:lnSpc>
                <a:spcPct val="150000"/>
              </a:lnSpc>
              <a:spcBef>
                <a:spcPts val="0"/>
              </a:spcBef>
              <a:buNone/>
            </a:pPr>
            <a:r>
              <a:rPr lang="en-GB" sz="2600" dirty="0">
                <a:latin typeface="Times New Roman" pitchFamily="18" charset="0"/>
                <a:cs typeface="Times New Roman" pitchFamily="18" charset="0"/>
              </a:rPr>
              <a:t>  for(r=0; r&lt;3; r++){</a:t>
            </a:r>
          </a:p>
          <a:p>
            <a:pPr marL="0" indent="0">
              <a:lnSpc>
                <a:spcPct val="150000"/>
              </a:lnSpc>
              <a:spcBef>
                <a:spcPts val="0"/>
              </a:spcBef>
              <a:buNone/>
            </a:pPr>
            <a:r>
              <a:rPr lang="en-GB" sz="2600" dirty="0">
                <a:latin typeface="Times New Roman" pitchFamily="18" charset="0"/>
                <a:cs typeface="Times New Roman" pitchFamily="18" charset="0"/>
              </a:rPr>
              <a:t> //Inner for loop to count columns </a:t>
            </a:r>
          </a:p>
          <a:p>
            <a:pPr marL="0" indent="0">
              <a:lnSpc>
                <a:spcPct val="150000"/>
              </a:lnSpc>
              <a:spcBef>
                <a:spcPts val="0"/>
              </a:spcBef>
              <a:buNone/>
            </a:pPr>
            <a:r>
              <a:rPr lang="en-GB" sz="2600" dirty="0">
                <a:latin typeface="Times New Roman" pitchFamily="18" charset="0"/>
                <a:cs typeface="Times New Roman" pitchFamily="18" charset="0"/>
              </a:rPr>
              <a:t>  for(c=0; c&lt;3; </a:t>
            </a:r>
            <a:r>
              <a:rPr lang="en-GB" sz="2600" dirty="0" err="1">
                <a:latin typeface="Times New Roman" pitchFamily="18" charset="0"/>
                <a:cs typeface="Times New Roman" pitchFamily="18" charset="0"/>
              </a:rPr>
              <a:t>c</a:t>
            </a:r>
            <a:r>
              <a:rPr lang="en-GB" sz="2600" dirty="0" err="1" smtClean="0">
                <a:latin typeface="Times New Roman" pitchFamily="18" charset="0"/>
                <a:cs typeface="Times New Roman" pitchFamily="18" charset="0"/>
              </a:rPr>
              <a:t>++</a:t>
            </a:r>
            <a:r>
              <a:rPr lang="en-GB" sz="2600" dirty="0" smtClean="0">
                <a:latin typeface="Times New Roman" pitchFamily="18" charset="0"/>
                <a:cs typeface="Times New Roman" pitchFamily="18" charset="0"/>
              </a:rPr>
              <a:t>){</a:t>
            </a:r>
          </a:p>
          <a:p>
            <a:pPr marL="0" indent="0">
              <a:lnSpc>
                <a:spcPct val="150000"/>
              </a:lnSpc>
              <a:spcBef>
                <a:spcPts val="0"/>
              </a:spcBef>
              <a:buNone/>
            </a:pPr>
            <a:r>
              <a:rPr lang="en-GB" sz="2600" dirty="0">
                <a:latin typeface="Times New Roman" pitchFamily="18" charset="0"/>
                <a:cs typeface="Times New Roman" pitchFamily="18" charset="0"/>
              </a:rPr>
              <a:t>//Call </a:t>
            </a:r>
            <a:r>
              <a:rPr lang="en-GB" sz="2600" dirty="0" err="1">
                <a:latin typeface="Times New Roman" pitchFamily="18" charset="0"/>
                <a:cs typeface="Times New Roman" pitchFamily="18" charset="0"/>
              </a:rPr>
              <a:t>nextInt</a:t>
            </a:r>
            <a:r>
              <a:rPr lang="en-GB" sz="2600" dirty="0">
                <a:latin typeface="Times New Roman" pitchFamily="18" charset="0"/>
                <a:cs typeface="Times New Roman" pitchFamily="18" charset="0"/>
              </a:rPr>
              <a:t>() to read integer values </a:t>
            </a:r>
          </a:p>
          <a:p>
            <a:pPr marL="0" indent="0">
              <a:lnSpc>
                <a:spcPct val="150000"/>
              </a:lnSpc>
              <a:spcBef>
                <a:spcPts val="0"/>
              </a:spcBef>
              <a:buNone/>
            </a:pPr>
            <a:r>
              <a:rPr lang="en-GB" sz="2600" dirty="0">
                <a:latin typeface="Times New Roman" pitchFamily="18" charset="0"/>
                <a:cs typeface="Times New Roman" pitchFamily="18" charset="0"/>
              </a:rPr>
              <a:t>  a[r][c]=</a:t>
            </a:r>
            <a:r>
              <a:rPr lang="en-GB" sz="2600" dirty="0" err="1">
                <a:latin typeface="Times New Roman" pitchFamily="18" charset="0"/>
                <a:cs typeface="Times New Roman" pitchFamily="18" charset="0"/>
              </a:rPr>
              <a:t>sc.nextInt</a:t>
            </a:r>
            <a:r>
              <a:rPr lang="en-GB" sz="2600" dirty="0">
                <a:latin typeface="Times New Roman" pitchFamily="18" charset="0"/>
                <a:cs typeface="Times New Roman" pitchFamily="18" charset="0"/>
              </a:rPr>
              <a:t>();</a:t>
            </a:r>
          </a:p>
          <a:p>
            <a:pPr marL="0" indent="0">
              <a:lnSpc>
                <a:spcPct val="150000"/>
              </a:lnSpc>
              <a:spcBef>
                <a:spcPts val="0"/>
              </a:spcBef>
              <a:buNone/>
            </a:pPr>
            <a:r>
              <a:rPr lang="en-GB" sz="2600" dirty="0">
                <a:latin typeface="Times New Roman" pitchFamily="18" charset="0"/>
                <a:cs typeface="Times New Roman" pitchFamily="18" charset="0"/>
              </a:rPr>
              <a:t>      }//End of inner for loop</a:t>
            </a:r>
          </a:p>
          <a:p>
            <a:pPr marL="0" indent="0">
              <a:lnSpc>
                <a:spcPct val="150000"/>
              </a:lnSpc>
              <a:spcBef>
                <a:spcPts val="0"/>
              </a:spcBef>
              <a:buNone/>
            </a:pPr>
            <a:r>
              <a:rPr lang="en-GB" sz="2600" dirty="0">
                <a:latin typeface="Times New Roman" pitchFamily="18" charset="0"/>
                <a:cs typeface="Times New Roman" pitchFamily="18" charset="0"/>
              </a:rPr>
              <a:t>   }//End of outer for loop</a:t>
            </a:r>
          </a:p>
          <a:p>
            <a:pPr marL="0" indent="0">
              <a:lnSpc>
                <a:spcPct val="150000"/>
              </a:lnSpc>
              <a:spcBef>
                <a:spcPts val="0"/>
              </a:spcBef>
              <a:buNone/>
            </a:pPr>
            <a:r>
              <a:rPr lang="en-GB" sz="2600" dirty="0" err="1">
                <a:latin typeface="Times New Roman" pitchFamily="18" charset="0"/>
                <a:cs typeface="Times New Roman" pitchFamily="18" charset="0"/>
              </a:rPr>
              <a:t>System.out.println</a:t>
            </a:r>
            <a:r>
              <a:rPr lang="en-GB" sz="2600" dirty="0">
                <a:latin typeface="Times New Roman" pitchFamily="18" charset="0"/>
                <a:cs typeface="Times New Roman" pitchFamily="18" charset="0"/>
              </a:rPr>
              <a:t>("Values of the Array is as follows:");</a:t>
            </a:r>
          </a:p>
          <a:p>
            <a:pPr marL="0" indent="0">
              <a:lnSpc>
                <a:spcPct val="150000"/>
              </a:lnSpc>
              <a:spcBef>
                <a:spcPts val="0"/>
              </a:spcBef>
              <a:buNone/>
            </a:pPr>
            <a:r>
              <a:rPr lang="en-GB" sz="2600" dirty="0">
                <a:latin typeface="Times New Roman" pitchFamily="18" charset="0"/>
                <a:cs typeface="Times New Roman" pitchFamily="18" charset="0"/>
              </a:rPr>
              <a:t>// this loop is for row</a:t>
            </a:r>
          </a:p>
          <a:p>
            <a:pPr marL="0" indent="0">
              <a:lnSpc>
                <a:spcPct val="150000"/>
              </a:lnSpc>
              <a:spcBef>
                <a:spcPts val="0"/>
              </a:spcBef>
              <a:buNone/>
            </a:pPr>
            <a:endParaRPr lang="en-GB" sz="2600" dirty="0">
              <a:latin typeface="Times New Roman" pitchFamily="18" charset="0"/>
              <a:cs typeface="Times New Roman" pitchFamily="18" charset="0"/>
            </a:endParaRPr>
          </a:p>
          <a:p>
            <a:pPr marL="0" indent="0">
              <a:lnSpc>
                <a:spcPct val="150000"/>
              </a:lnSpc>
              <a:spcBef>
                <a:spcPts val="0"/>
              </a:spcBef>
              <a:buNone/>
            </a:pPr>
            <a:r>
              <a:rPr lang="en-GB"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1C7FB0BA-1777-4FB3-A4D9-B80D3147F0B1}" type="slidenum">
              <a:rPr lang="en-US" smtClean="0"/>
              <a:pPr/>
              <a:t>90</a:t>
            </a:fld>
            <a:endParaRPr lang="en-US"/>
          </a:p>
        </p:txBody>
      </p:sp>
    </p:spTree>
    <p:extLst>
      <p:ext uri="{BB962C8B-B14F-4D97-AF65-F5344CB8AC3E}">
        <p14:creationId xmlns:p14="http://schemas.microsoft.com/office/powerpoint/2010/main" val="27321811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84389"/>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
            </a:r>
            <a:br>
              <a:rPr lang="en-GB" sz="3200" b="1" dirty="0">
                <a:solidFill>
                  <a:srgbClr val="FF0000"/>
                </a:solidFill>
                <a:latin typeface="Times New Roman" panose="02020603050405020304" pitchFamily="18" charset="0"/>
                <a:cs typeface="Times New Roman" panose="02020603050405020304" pitchFamily="18" charset="0"/>
              </a:rPr>
            </a:br>
            <a:r>
              <a:rPr lang="en-GB" sz="3200" b="1" dirty="0" smtClean="0">
                <a:solidFill>
                  <a:srgbClr val="FF0000"/>
                </a:solidFill>
                <a:latin typeface="Times New Roman" panose="02020603050405020304" pitchFamily="18" charset="0"/>
                <a:cs typeface="Times New Roman" panose="02020603050405020304" pitchFamily="18" charset="0"/>
              </a:rPr>
              <a:t>2D </a:t>
            </a:r>
            <a:r>
              <a:rPr lang="en-GB" sz="3200" b="1" dirty="0">
                <a:solidFill>
                  <a:srgbClr val="FF0000"/>
                </a:solidFill>
                <a:latin typeface="Times New Roman" panose="02020603050405020304" pitchFamily="18" charset="0"/>
                <a:cs typeface="Times New Roman" panose="02020603050405020304" pitchFamily="18" charset="0"/>
              </a:rPr>
              <a:t>Arrays using Scanner</a:t>
            </a:r>
            <a:br>
              <a:rPr lang="en-GB" sz="3200" b="1" dirty="0">
                <a:solidFill>
                  <a:srgbClr val="FF0000"/>
                </a:solidFill>
                <a:latin typeface="Times New Roman" panose="02020603050405020304" pitchFamily="18" charset="0"/>
                <a:cs typeface="Times New Roman" panose="02020603050405020304" pitchFamily="18" charset="0"/>
              </a:rPr>
            </a:b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9657" y="284389"/>
            <a:ext cx="12032342" cy="6573611"/>
          </a:xfrm>
        </p:spPr>
        <p:txBody>
          <a:bodyPr>
            <a:noAutofit/>
          </a:bodyPr>
          <a:lstStyle/>
          <a:p>
            <a:pPr marL="0" indent="0">
              <a:lnSpc>
                <a:spcPct val="150000"/>
              </a:lnSpc>
              <a:spcBef>
                <a:spcPts val="0"/>
              </a:spcBef>
              <a:buNone/>
            </a:pPr>
            <a:r>
              <a:rPr lang="en-GB" dirty="0" smtClean="0">
                <a:latin typeface="Times New Roman" pitchFamily="18" charset="0"/>
                <a:cs typeface="Times New Roman" pitchFamily="18" charset="0"/>
              </a:rPr>
              <a:t>for(r=0</a:t>
            </a:r>
            <a:r>
              <a:rPr lang="en-GB" dirty="0">
                <a:latin typeface="Times New Roman" pitchFamily="18" charset="0"/>
                <a:cs typeface="Times New Roman" pitchFamily="18" charset="0"/>
              </a:rPr>
              <a:t>; r&lt;3; r++){</a:t>
            </a:r>
          </a:p>
          <a:p>
            <a:pPr marL="0" indent="0">
              <a:lnSpc>
                <a:spcPct val="150000"/>
              </a:lnSpc>
              <a:spcBef>
                <a:spcPts val="0"/>
              </a:spcBef>
              <a:buNone/>
            </a:pPr>
            <a:r>
              <a:rPr lang="en-GB" dirty="0">
                <a:latin typeface="Times New Roman" pitchFamily="18" charset="0"/>
                <a:cs typeface="Times New Roman" pitchFamily="18" charset="0"/>
              </a:rPr>
              <a:t>//this loop will print 3 numbers in each row</a:t>
            </a:r>
          </a:p>
          <a:p>
            <a:pPr marL="0" indent="0">
              <a:lnSpc>
                <a:spcPct val="150000"/>
              </a:lnSpc>
              <a:spcBef>
                <a:spcPts val="0"/>
              </a:spcBef>
              <a:buNone/>
            </a:pPr>
            <a:r>
              <a:rPr lang="en-GB" dirty="0">
                <a:latin typeface="Times New Roman" pitchFamily="18" charset="0"/>
                <a:cs typeface="Times New Roman" pitchFamily="18" charset="0"/>
              </a:rPr>
              <a:t>for(c=0; c&lt;3; </a:t>
            </a:r>
            <a:r>
              <a:rPr lang="en-GB" dirty="0" err="1">
                <a:latin typeface="Times New Roman" pitchFamily="18" charset="0"/>
                <a:cs typeface="Times New Roman" pitchFamily="18" charset="0"/>
              </a:rPr>
              <a:t>c++</a:t>
            </a:r>
            <a:r>
              <a:rPr lang="en-GB" dirty="0">
                <a:latin typeface="Times New Roman" pitchFamily="18" charset="0"/>
                <a:cs typeface="Times New Roman" pitchFamily="18" charset="0"/>
              </a:rPr>
              <a:t>){</a:t>
            </a:r>
          </a:p>
          <a:p>
            <a:pPr marL="0" indent="0">
              <a:lnSpc>
                <a:spcPct val="150000"/>
              </a:lnSpc>
              <a:spcBef>
                <a:spcPts val="0"/>
              </a:spcBef>
              <a:buNone/>
            </a:pPr>
            <a:r>
              <a:rPr lang="en-GB" dirty="0" err="1">
                <a:latin typeface="Times New Roman" pitchFamily="18" charset="0"/>
                <a:cs typeface="Times New Roman" pitchFamily="18" charset="0"/>
              </a:rPr>
              <a:t>System.out.print</a:t>
            </a:r>
            <a:r>
              <a:rPr lang="en-GB" dirty="0">
                <a:latin typeface="Times New Roman" pitchFamily="18" charset="0"/>
                <a:cs typeface="Times New Roman" pitchFamily="18" charset="0"/>
              </a:rPr>
              <a:t>(a[r][c]+" "+" ");</a:t>
            </a:r>
          </a:p>
          <a:p>
            <a:pPr marL="0" indent="0">
              <a:lnSpc>
                <a:spcPct val="150000"/>
              </a:lnSpc>
              <a:spcBef>
                <a:spcPts val="0"/>
              </a:spcBef>
              <a:buNone/>
            </a:pPr>
            <a:r>
              <a:rPr lang="en-GB" dirty="0">
                <a:latin typeface="Times New Roman" pitchFamily="18" charset="0"/>
                <a:cs typeface="Times New Roman" pitchFamily="18" charset="0"/>
              </a:rPr>
              <a:t>    }//End of inner for </a:t>
            </a:r>
            <a:r>
              <a:rPr lang="en-GB" dirty="0" smtClean="0">
                <a:latin typeface="Times New Roman" pitchFamily="18" charset="0"/>
                <a:cs typeface="Times New Roman" pitchFamily="18" charset="0"/>
              </a:rPr>
              <a:t>loop</a:t>
            </a:r>
          </a:p>
          <a:p>
            <a:pPr marL="0" indent="0">
              <a:lnSpc>
                <a:spcPct val="150000"/>
              </a:lnSpc>
              <a:spcBef>
                <a:spcPts val="0"/>
              </a:spcBef>
              <a:buNone/>
            </a:pPr>
            <a:r>
              <a:rPr lang="en-GB" dirty="0">
                <a:latin typeface="Times New Roman" pitchFamily="18" charset="0"/>
                <a:cs typeface="Times New Roman" pitchFamily="18" charset="0"/>
              </a:rPr>
              <a:t>// break the line after printing the numbers in a row</a:t>
            </a:r>
          </a:p>
          <a:p>
            <a:pPr marL="0" indent="0">
              <a:lnSpc>
                <a:spcPct val="150000"/>
              </a:lnSpc>
              <a:spcBef>
                <a:spcPts val="0"/>
              </a:spcBef>
              <a:buNone/>
            </a:pPr>
            <a:r>
              <a:rPr lang="en-GB" dirty="0" err="1">
                <a:latin typeface="Times New Roman" pitchFamily="18" charset="0"/>
                <a:cs typeface="Times New Roman" pitchFamily="18" charset="0"/>
              </a:rPr>
              <a:t>System.out.println</a:t>
            </a:r>
            <a:r>
              <a:rPr lang="en-GB" dirty="0">
                <a:latin typeface="Times New Roman" pitchFamily="18" charset="0"/>
                <a:cs typeface="Times New Roman" pitchFamily="18" charset="0"/>
              </a:rPr>
              <a:t>();	</a:t>
            </a:r>
          </a:p>
          <a:p>
            <a:pPr marL="0" indent="0">
              <a:lnSpc>
                <a:spcPct val="150000"/>
              </a:lnSpc>
              <a:spcBef>
                <a:spcPts val="0"/>
              </a:spcBef>
              <a:buNone/>
            </a:pPr>
            <a:r>
              <a:rPr lang="en-GB" dirty="0">
                <a:latin typeface="Times New Roman" pitchFamily="18" charset="0"/>
                <a:cs typeface="Times New Roman" pitchFamily="18" charset="0"/>
              </a:rPr>
              <a:t>        }//End of outer for loop</a:t>
            </a:r>
          </a:p>
          <a:p>
            <a:pPr marL="0" indent="0">
              <a:lnSpc>
                <a:spcPct val="150000"/>
              </a:lnSpc>
              <a:spcBef>
                <a:spcPts val="0"/>
              </a:spcBef>
              <a:buNone/>
            </a:pPr>
            <a:r>
              <a:rPr lang="en-GB" dirty="0">
                <a:latin typeface="Times New Roman" pitchFamily="18" charset="0"/>
                <a:cs typeface="Times New Roman" pitchFamily="18" charset="0"/>
              </a:rPr>
              <a:t>    }//End of main ()</a:t>
            </a:r>
          </a:p>
          <a:p>
            <a:pPr marL="0" indent="0">
              <a:lnSpc>
                <a:spcPct val="150000"/>
              </a:lnSpc>
              <a:spcBef>
                <a:spcPts val="0"/>
              </a:spcBef>
              <a:buNone/>
            </a:pPr>
            <a:r>
              <a:rPr lang="en-GB" dirty="0">
                <a:latin typeface="Times New Roman" pitchFamily="18" charset="0"/>
                <a:cs typeface="Times New Roman" pitchFamily="18" charset="0"/>
              </a:rPr>
              <a:t>}//End of class </a:t>
            </a:r>
          </a:p>
          <a:p>
            <a:pPr marL="0" indent="0">
              <a:lnSpc>
                <a:spcPct val="150000"/>
              </a:lnSpc>
              <a:spcBef>
                <a:spcPts val="0"/>
              </a:spcBef>
              <a:buNone/>
            </a:pPr>
            <a:endParaRPr lang="en-GB"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C7FB0BA-1777-4FB3-A4D9-B80D3147F0B1}" type="slidenum">
              <a:rPr lang="en-US" smtClean="0"/>
              <a:pPr/>
              <a:t>91</a:t>
            </a:fld>
            <a:endParaRPr lang="en-US"/>
          </a:p>
        </p:txBody>
      </p:sp>
    </p:spTree>
    <p:extLst>
      <p:ext uri="{BB962C8B-B14F-4D97-AF65-F5344CB8AC3E}">
        <p14:creationId xmlns:p14="http://schemas.microsoft.com/office/powerpoint/2010/main" val="194860196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4137"/>
          </a:xfrm>
        </p:spPr>
        <p:txBody>
          <a:bodyPr>
            <a:normAutofit fontScale="90000"/>
          </a:bodyPr>
          <a:lstStyle/>
          <a:p>
            <a:pPr algn="ctr"/>
            <a:r>
              <a:rPr lang="en-GB" b="1" dirty="0">
                <a:solidFill>
                  <a:srgbClr val="FF0000"/>
                </a:solidFill>
                <a:latin typeface="Times New Roman" panose="02020603050405020304" pitchFamily="18" charset="0"/>
                <a:cs typeface="Times New Roman" panose="02020603050405020304" pitchFamily="18" charset="0"/>
              </a:rPr>
              <a:t/>
            </a:r>
            <a:br>
              <a:rPr lang="en-GB" b="1" dirty="0">
                <a:solidFill>
                  <a:srgbClr val="FF0000"/>
                </a:solidFill>
                <a:latin typeface="Times New Roman" panose="02020603050405020304" pitchFamily="18" charset="0"/>
                <a:cs typeface="Times New Roman" panose="02020603050405020304" pitchFamily="18" charset="0"/>
              </a:rPr>
            </a:br>
            <a:r>
              <a:rPr lang="en-GB" b="1" dirty="0">
                <a:solidFill>
                  <a:srgbClr val="FF0000"/>
                </a:solidFill>
                <a:latin typeface="Times New Roman" panose="02020603050405020304" pitchFamily="18" charset="0"/>
                <a:cs typeface="Times New Roman" panose="02020603050405020304" pitchFamily="18" charset="0"/>
              </a:rPr>
              <a:t>2D Arrays using </a:t>
            </a:r>
            <a:r>
              <a:rPr lang="en-GB" b="1" dirty="0" smtClean="0">
                <a:solidFill>
                  <a:srgbClr val="FF0000"/>
                </a:solidFill>
                <a:latin typeface="Times New Roman" panose="02020603050405020304" pitchFamily="18" charset="0"/>
                <a:cs typeface="Times New Roman" panose="02020603050405020304" pitchFamily="18" charset="0"/>
              </a:rPr>
              <a:t>String</a:t>
            </a:r>
            <a:r>
              <a:rPr lang="en-GB" b="1" dirty="0">
                <a:solidFill>
                  <a:srgbClr val="FF0000"/>
                </a:solidFill>
                <a:latin typeface="Times New Roman" panose="02020603050405020304" pitchFamily="18" charset="0"/>
                <a:cs typeface="Times New Roman" panose="02020603050405020304" pitchFamily="18" charset="0"/>
              </a:rPr>
              <a:t/>
            </a:r>
            <a:br>
              <a:rPr lang="en-GB" b="1" dirty="0">
                <a:solidFill>
                  <a:srgbClr val="FF0000"/>
                </a:solidFill>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394138"/>
            <a:ext cx="12192000" cy="6463862"/>
          </a:xfrm>
        </p:spPr>
        <p:txBody>
          <a:bodyPr>
            <a:noAutofit/>
          </a:bodyPr>
          <a:lstStyle/>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/*Java </a:t>
            </a:r>
            <a:r>
              <a:rPr lang="en-GB" sz="2600" dirty="0">
                <a:latin typeface="Times New Roman" panose="02020603050405020304" pitchFamily="18" charset="0"/>
                <a:cs typeface="Times New Roman" panose="02020603050405020304" pitchFamily="18" charset="0"/>
              </a:rPr>
              <a:t>program to demonstrate 2D arrays using </a:t>
            </a:r>
            <a:r>
              <a:rPr lang="en-GB" sz="2600" dirty="0" smtClean="0">
                <a:latin typeface="Times New Roman" panose="02020603050405020304" pitchFamily="18" charset="0"/>
                <a:cs typeface="Times New Roman" panose="02020603050405020304" pitchFamily="18" charset="0"/>
              </a:rPr>
              <a:t>String*/</a:t>
            </a:r>
            <a:endParaRPr lang="en-GB"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class </a:t>
            </a:r>
            <a:r>
              <a:rPr lang="en-GB" sz="2600" dirty="0" err="1">
                <a:latin typeface="Times New Roman" panose="02020603050405020304" pitchFamily="18" charset="0"/>
                <a:cs typeface="Times New Roman" panose="02020603050405020304" pitchFamily="18" charset="0"/>
              </a:rPr>
              <a:t>TwoDimensionalString</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public static void main(String[] </a:t>
            </a:r>
            <a:r>
              <a:rPr lang="en-GB" sz="2600" dirty="0" err="1">
                <a:latin typeface="Times New Roman" panose="02020603050405020304" pitchFamily="18" charset="0"/>
                <a:cs typeface="Times New Roman" panose="02020603050405020304" pitchFamily="18" charset="0"/>
              </a:rPr>
              <a:t>args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//Declare string array of size 3 by 2 with initial value</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String[][] </a:t>
            </a:r>
            <a:r>
              <a:rPr lang="en-GB" sz="2600" dirty="0" err="1">
                <a:latin typeface="Times New Roman" panose="02020603050405020304" pitchFamily="18" charset="0"/>
                <a:cs typeface="Times New Roman" panose="02020603050405020304" pitchFamily="18" charset="0"/>
              </a:rPr>
              <a:t>str</a:t>
            </a:r>
            <a:r>
              <a:rPr lang="en-GB" sz="2600" dirty="0">
                <a:latin typeface="Times New Roman" panose="02020603050405020304" pitchFamily="18" charset="0"/>
                <a:cs typeface="Times New Roman" panose="02020603050405020304" pitchFamily="18" charset="0"/>
              </a:rPr>
              <a:t>=new String[][]{{"</a:t>
            </a:r>
            <a:r>
              <a:rPr lang="en-GB" sz="2600" dirty="0" err="1">
                <a:latin typeface="Times New Roman" panose="02020603050405020304" pitchFamily="18" charset="0"/>
                <a:cs typeface="Times New Roman" panose="02020603050405020304" pitchFamily="18" charset="0"/>
              </a:rPr>
              <a:t>one","two</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three","four</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five","six</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("2D string array elements are:");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//Outer for loop to count rows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for(</a:t>
            </a: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 = 0; </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 &lt; 3; </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//Inner for loop to count columns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for (</a:t>
            </a:r>
            <a:r>
              <a:rPr lang="en-GB" sz="2600" dirty="0" err="1">
                <a:latin typeface="Times New Roman" panose="02020603050405020304" pitchFamily="18" charset="0"/>
                <a:cs typeface="Times New Roman" panose="02020603050405020304" pitchFamily="18" charset="0"/>
              </a:rPr>
              <a:t>int</a:t>
            </a:r>
            <a:r>
              <a:rPr lang="en-GB" sz="2600" dirty="0">
                <a:latin typeface="Times New Roman" panose="02020603050405020304" pitchFamily="18" charset="0"/>
                <a:cs typeface="Times New Roman" panose="02020603050405020304" pitchFamily="18" charset="0"/>
              </a:rPr>
              <a:t> j = 0; j &lt; 2; </a:t>
            </a:r>
            <a:r>
              <a:rPr lang="en-GB" sz="2600" dirty="0" err="1">
                <a:latin typeface="Times New Roman" panose="02020603050405020304" pitchFamily="18" charset="0"/>
                <a:cs typeface="Times New Roman" panose="02020603050405020304" pitchFamily="18" charset="0"/>
              </a:rPr>
              <a:t>j</a:t>
            </a:r>
            <a:r>
              <a:rPr lang="en-GB" sz="2600" dirty="0" err="1" smtClean="0">
                <a:latin typeface="Times New Roman" panose="02020603050405020304" pitchFamily="18" charset="0"/>
                <a:cs typeface="Times New Roman" panose="02020603050405020304" pitchFamily="18" charset="0"/>
              </a:rPr>
              <a:t>++</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92</a:t>
            </a:fld>
            <a:endParaRPr lang="en-US"/>
          </a:p>
        </p:txBody>
      </p:sp>
    </p:spTree>
    <p:extLst>
      <p:ext uri="{BB962C8B-B14F-4D97-AF65-F5344CB8AC3E}">
        <p14:creationId xmlns:p14="http://schemas.microsoft.com/office/powerpoint/2010/main" val="321837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94137"/>
          </a:xfrm>
        </p:spPr>
        <p:txBody>
          <a:bodyPr>
            <a:normAutofit fontScale="90000"/>
          </a:bodyPr>
          <a:lstStyle/>
          <a:p>
            <a:pPr algn="ctr"/>
            <a:r>
              <a:rPr lang="en-GB" b="1" dirty="0">
                <a:solidFill>
                  <a:srgbClr val="FF0000"/>
                </a:solidFill>
                <a:latin typeface="Times New Roman" panose="02020603050405020304" pitchFamily="18" charset="0"/>
                <a:cs typeface="Times New Roman" panose="02020603050405020304" pitchFamily="18" charset="0"/>
              </a:rPr>
              <a:t/>
            </a:r>
            <a:br>
              <a:rPr lang="en-GB" b="1" dirty="0">
                <a:solidFill>
                  <a:srgbClr val="FF0000"/>
                </a:solidFill>
                <a:latin typeface="Times New Roman" panose="02020603050405020304" pitchFamily="18" charset="0"/>
                <a:cs typeface="Times New Roman" panose="02020603050405020304" pitchFamily="18" charset="0"/>
              </a:rPr>
            </a:br>
            <a:r>
              <a:rPr lang="en-GB" b="1" dirty="0">
                <a:solidFill>
                  <a:srgbClr val="FF0000"/>
                </a:solidFill>
                <a:latin typeface="Times New Roman" panose="02020603050405020304" pitchFamily="18" charset="0"/>
                <a:cs typeface="Times New Roman" panose="02020603050405020304" pitchFamily="18" charset="0"/>
              </a:rPr>
              <a:t>2D Arrays using </a:t>
            </a:r>
            <a:r>
              <a:rPr lang="en-GB" b="1" dirty="0" smtClean="0">
                <a:solidFill>
                  <a:srgbClr val="FF0000"/>
                </a:solidFill>
                <a:latin typeface="Times New Roman" panose="02020603050405020304" pitchFamily="18" charset="0"/>
                <a:cs typeface="Times New Roman" panose="02020603050405020304" pitchFamily="18" charset="0"/>
              </a:rPr>
              <a:t>String------</a:t>
            </a:r>
            <a:r>
              <a:rPr lang="en-GB" b="1" dirty="0">
                <a:solidFill>
                  <a:srgbClr val="FF0000"/>
                </a:solidFill>
                <a:latin typeface="Times New Roman" panose="02020603050405020304" pitchFamily="18" charset="0"/>
                <a:cs typeface="Times New Roman" panose="02020603050405020304" pitchFamily="18" charset="0"/>
              </a:rPr>
              <a:t/>
            </a:r>
            <a:br>
              <a:rPr lang="en-GB" b="1" dirty="0">
                <a:solidFill>
                  <a:srgbClr val="FF0000"/>
                </a:solidFill>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394138"/>
            <a:ext cx="12192000" cy="6463862"/>
          </a:xfrm>
        </p:spPr>
        <p:txBody>
          <a:bodyPr>
            <a:noAutofit/>
          </a:bodyPr>
          <a:lstStyle/>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//Output the string arrays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System.out.println</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str</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+"]["+j+"]:"+</a:t>
            </a:r>
            <a:r>
              <a:rPr lang="en-GB" sz="2600" dirty="0" err="1">
                <a:latin typeface="Times New Roman" panose="02020603050405020304" pitchFamily="18" charset="0"/>
                <a:cs typeface="Times New Roman" panose="02020603050405020304" pitchFamily="18" charset="0"/>
              </a:rPr>
              <a:t>str</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i</a:t>
            </a:r>
            <a:r>
              <a:rPr lang="en-GB" sz="2600" dirty="0">
                <a:latin typeface="Times New Roman" panose="02020603050405020304" pitchFamily="18" charset="0"/>
                <a:cs typeface="Times New Roman" panose="02020603050405020304" pitchFamily="18" charset="0"/>
              </a:rPr>
              <a:t>][j]);</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}//End of inner for loop</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 //End of outer for loop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}//End of main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}//End of class</a:t>
            </a:r>
          </a:p>
        </p:txBody>
      </p:sp>
      <p:sp>
        <p:nvSpPr>
          <p:cNvPr id="4" name="Slide Number Placeholder 3"/>
          <p:cNvSpPr>
            <a:spLocks noGrp="1"/>
          </p:cNvSpPr>
          <p:nvPr>
            <p:ph type="sldNum" sz="quarter" idx="12"/>
          </p:nvPr>
        </p:nvSpPr>
        <p:spPr/>
        <p:txBody>
          <a:bodyPr/>
          <a:lstStyle/>
          <a:p>
            <a:fld id="{1C1376ED-7D7C-4AB7-9AAC-DFA34513ABCF}" type="slidenum">
              <a:rPr lang="en-US" smtClean="0"/>
              <a:t>93</a:t>
            </a:fld>
            <a:endParaRPr lang="en-US"/>
          </a:p>
        </p:txBody>
      </p:sp>
    </p:spTree>
    <p:extLst>
      <p:ext uri="{BB962C8B-B14F-4D97-AF65-F5344CB8AC3E}">
        <p14:creationId xmlns:p14="http://schemas.microsoft.com/office/powerpoint/2010/main" val="5644641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32228"/>
          </a:xfrm>
        </p:spPr>
        <p:txBody>
          <a:bodyPr>
            <a:normAutofit fontScale="90000"/>
          </a:bodyPr>
          <a:lstStyle/>
          <a:p>
            <a:pPr algn="ct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Strings in Java</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600" y="232230"/>
            <a:ext cx="11988800" cy="6625770"/>
          </a:xfrm>
        </p:spPr>
        <p:txBody>
          <a:bodyPr>
            <a:normAutofit fontScale="92500" lnSpcReduction="20000"/>
          </a:bodyPr>
          <a:lstStyle/>
          <a:p>
            <a:pPr algn="just">
              <a:lnSpc>
                <a:spcPct val="150000"/>
              </a:lnSpc>
              <a:spcBef>
                <a:spcPct val="0"/>
              </a:spcBef>
              <a:buFont typeface="Wingdings" panose="05000000000000000000" pitchFamily="2" charset="2"/>
              <a:buChar char="§"/>
              <a:defRPr/>
            </a:pPr>
            <a:r>
              <a:rPr lang="en-US" b="1" dirty="0">
                <a:solidFill>
                  <a:srgbClr val="0000CC"/>
                </a:solidFill>
                <a:latin typeface="Times New Roman" panose="02020603050405020304" pitchFamily="18" charset="0"/>
                <a:cs typeface="Times New Roman" panose="02020603050405020304" pitchFamily="18" charset="0"/>
              </a:rPr>
              <a:t>Strings</a:t>
            </a:r>
            <a:r>
              <a:rPr lang="en-US" dirty="0">
                <a:latin typeface="Times New Roman" panose="02020603050405020304" pitchFamily="18" charset="0"/>
                <a:cs typeface="Times New Roman" panose="02020603050405020304" pitchFamily="18" charset="0"/>
              </a:rPr>
              <a:t> represent a </a:t>
            </a:r>
            <a:r>
              <a:rPr lang="en-US" b="1" dirty="0">
                <a:solidFill>
                  <a:srgbClr val="0000CC"/>
                </a:solidFill>
                <a:latin typeface="Times New Roman" panose="02020603050405020304" pitchFamily="18" charset="0"/>
                <a:cs typeface="Times New Roman" panose="02020603050405020304" pitchFamily="18" charset="0"/>
              </a:rPr>
              <a:t>sequence</a:t>
            </a:r>
            <a:r>
              <a:rPr lang="en-US" dirty="0">
                <a:latin typeface="Times New Roman" panose="02020603050405020304" pitchFamily="18" charset="0"/>
                <a:cs typeface="Times New Roman" panose="02020603050405020304" pitchFamily="18" charset="0"/>
              </a:rPr>
              <a:t> of </a:t>
            </a:r>
            <a:r>
              <a:rPr lang="en-US" b="1" dirty="0">
                <a:solidFill>
                  <a:srgbClr val="0000CC"/>
                </a:solidFill>
                <a:latin typeface="Times New Roman" panose="02020603050405020304" pitchFamily="18" charset="0"/>
                <a:cs typeface="Times New Roman" panose="02020603050405020304" pitchFamily="18" charset="0"/>
              </a:rPr>
              <a:t>characters</a:t>
            </a:r>
            <a:r>
              <a:rPr lang="en-US" dirty="0">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easiest way to represent a </a:t>
            </a:r>
            <a:r>
              <a:rPr lang="en-US" b="1" dirty="0">
                <a:latin typeface="Times New Roman" panose="02020603050405020304" pitchFamily="18" charset="0"/>
                <a:cs typeface="Times New Roman" panose="02020603050405020304" pitchFamily="18" charset="0"/>
              </a:rPr>
              <a:t>sequence</a:t>
            </a:r>
            <a:r>
              <a:rPr lang="en-US" dirty="0">
                <a:latin typeface="Times New Roman" panose="02020603050405020304" pitchFamily="18" charset="0"/>
                <a:cs typeface="Times New Roman" panose="02020603050405020304" pitchFamily="18" charset="0"/>
              </a:rPr>
              <a:t> of </a:t>
            </a:r>
            <a:r>
              <a:rPr lang="en-US" b="1" dirty="0">
                <a:latin typeface="Times New Roman" panose="02020603050405020304" pitchFamily="18" charset="0"/>
                <a:cs typeface="Times New Roman" panose="02020603050405020304" pitchFamily="18" charset="0"/>
              </a:rPr>
              <a:t>characters</a:t>
            </a:r>
            <a:r>
              <a:rPr lang="en-US" dirty="0">
                <a:latin typeface="Times New Roman" panose="02020603050405020304" pitchFamily="18" charset="0"/>
                <a:cs typeface="Times New Roman" panose="02020603050405020304" pitchFamily="18" charset="0"/>
              </a:rPr>
              <a:t> in </a:t>
            </a:r>
            <a:r>
              <a:rPr lang="en-US" b="1" dirty="0">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is by using a </a:t>
            </a:r>
            <a:r>
              <a:rPr lang="en-US" b="1" dirty="0">
                <a:solidFill>
                  <a:srgbClr val="FF0000"/>
                </a:solidFill>
                <a:latin typeface="Times New Roman" panose="02020603050405020304" pitchFamily="18" charset="0"/>
                <a:cs typeface="Times New Roman" panose="02020603050405020304" pitchFamily="18" charset="0"/>
              </a:rPr>
              <a:t>character</a:t>
            </a:r>
            <a:r>
              <a:rPr lang="en-US" dirty="0">
                <a:latin typeface="Times New Roman" panose="02020603050405020304" pitchFamily="18" charset="0"/>
                <a:cs typeface="Times New Roman" panose="02020603050405020304" pitchFamily="18" charset="0"/>
              </a:rPr>
              <a:t>:</a:t>
            </a:r>
          </a:p>
          <a:p>
            <a:pPr algn="just">
              <a:lnSpc>
                <a:spcPct val="150000"/>
              </a:lnSpc>
              <a:spcBef>
                <a:spcPct val="0"/>
              </a:spcBef>
              <a:buFont typeface="Wingdings 3" pitchFamily="18" charset="2"/>
              <a:buNone/>
              <a:defRPr/>
            </a:pPr>
            <a:r>
              <a:rPr lang="en-US" b="1" i="1" dirty="0">
                <a:solidFill>
                  <a:srgbClr val="0033CC"/>
                </a:solidFill>
                <a:latin typeface="Times New Roman" panose="02020603050405020304" pitchFamily="18" charset="0"/>
                <a:cs typeface="Times New Roman" panose="02020603050405020304" pitchFamily="18" charset="0"/>
              </a:rPr>
              <a:t>		</a:t>
            </a:r>
            <a:r>
              <a:rPr lang="en-US" b="1" dirty="0">
                <a:solidFill>
                  <a:srgbClr val="0033CC"/>
                </a:solidFill>
                <a:latin typeface="Times New Roman" panose="02020603050405020304" pitchFamily="18" charset="0"/>
                <a:cs typeface="Times New Roman" panose="02020603050405020304" pitchFamily="18" charset="0"/>
              </a:rPr>
              <a:t>char </a:t>
            </a:r>
            <a:r>
              <a:rPr lang="en-US" b="1" dirty="0" err="1">
                <a:solidFill>
                  <a:srgbClr val="0033CC"/>
                </a:solidFill>
                <a:latin typeface="Times New Roman" panose="02020603050405020304" pitchFamily="18" charset="0"/>
                <a:cs typeface="Times New Roman" panose="02020603050405020304" pitchFamily="18" charset="0"/>
              </a:rPr>
              <a:t>ch</a:t>
            </a:r>
            <a:r>
              <a:rPr lang="en-US" b="1" dirty="0">
                <a:solidFill>
                  <a:srgbClr val="0033CC"/>
                </a:solidFill>
                <a:latin typeface="Times New Roman" panose="02020603050405020304" pitchFamily="18" charset="0"/>
                <a:cs typeface="Times New Roman" panose="02020603050405020304" pitchFamily="18" charset="0"/>
              </a:rPr>
              <a:t>[ ]= new char[4];</a:t>
            </a:r>
            <a:r>
              <a:rPr lang="en-US" dirty="0">
                <a:solidFill>
                  <a:srgbClr val="002060"/>
                </a:solidFill>
                <a:latin typeface="Times New Roman" panose="02020603050405020304" pitchFamily="18" charset="0"/>
                <a:cs typeface="Times New Roman" panose="02020603050405020304" pitchFamily="18" charset="0"/>
              </a:rPr>
              <a:t> </a:t>
            </a:r>
          </a:p>
          <a:p>
            <a:pPr marL="747713" indent="0" algn="just">
              <a:lnSpc>
                <a:spcPct val="150000"/>
              </a:lnSpc>
              <a:spcBef>
                <a:spcPct val="0"/>
              </a:spcBef>
              <a:buNone/>
              <a:defRPr/>
            </a:pPr>
            <a:r>
              <a:rPr lang="en-US" dirty="0">
                <a:latin typeface="Times New Roman" panose="02020603050405020304" pitchFamily="18" charset="0"/>
                <a:cs typeface="Times New Roman" panose="02020603050405020304" pitchFamily="18" charset="0"/>
              </a:rPr>
              <a:t> </a:t>
            </a:r>
            <a:r>
              <a:rPr lang="en-US" b="1" dirty="0" err="1">
                <a:solidFill>
                  <a:srgbClr val="0033CC"/>
                </a:solidFill>
                <a:latin typeface="Times New Roman" panose="02020603050405020304" pitchFamily="18" charset="0"/>
                <a:cs typeface="Times New Roman" panose="02020603050405020304" pitchFamily="18" charset="0"/>
              </a:rPr>
              <a:t>ch</a:t>
            </a:r>
            <a:r>
              <a:rPr lang="en-US" b="1" dirty="0">
                <a:solidFill>
                  <a:srgbClr val="0033CC"/>
                </a:solidFill>
                <a:latin typeface="Times New Roman" panose="02020603050405020304" pitchFamily="18" charset="0"/>
                <a:cs typeface="Times New Roman" panose="02020603050405020304" pitchFamily="18" charset="0"/>
              </a:rPr>
              <a:t>[0] = ‘D’;</a:t>
            </a:r>
          </a:p>
          <a:p>
            <a:pPr marL="747713" indent="0" algn="just">
              <a:lnSpc>
                <a:spcPct val="150000"/>
              </a:lnSpc>
              <a:spcBef>
                <a:spcPct val="0"/>
              </a:spcBef>
              <a:buNone/>
              <a:defRPr/>
            </a:pPr>
            <a:r>
              <a:rPr lang="en-US" dirty="0">
                <a:latin typeface="Times New Roman" panose="02020603050405020304" pitchFamily="18" charset="0"/>
                <a:cs typeface="Times New Roman" panose="02020603050405020304" pitchFamily="18" charset="0"/>
              </a:rPr>
              <a:t> </a:t>
            </a:r>
            <a:r>
              <a:rPr lang="en-US" b="1" dirty="0" err="1">
                <a:solidFill>
                  <a:srgbClr val="0033CC"/>
                </a:solidFill>
                <a:latin typeface="Times New Roman" panose="02020603050405020304" pitchFamily="18" charset="0"/>
                <a:cs typeface="Times New Roman" panose="02020603050405020304" pitchFamily="18" charset="0"/>
              </a:rPr>
              <a:t>ch</a:t>
            </a:r>
            <a:r>
              <a:rPr lang="en-US" b="1" dirty="0">
                <a:solidFill>
                  <a:srgbClr val="0033CC"/>
                </a:solidFill>
                <a:latin typeface="Times New Roman" panose="02020603050405020304" pitchFamily="18" charset="0"/>
                <a:cs typeface="Times New Roman" panose="02020603050405020304" pitchFamily="18" charset="0"/>
              </a:rPr>
              <a:t>[1] = ‘a’;</a:t>
            </a:r>
          </a:p>
          <a:p>
            <a:pPr marL="747713" indent="0" algn="just">
              <a:lnSpc>
                <a:spcPct val="150000"/>
              </a:lnSpc>
              <a:spcBef>
                <a:spcPct val="0"/>
              </a:spcBef>
              <a:buNone/>
              <a:defRPr/>
            </a:pPr>
            <a:r>
              <a:rPr lang="en-US" dirty="0">
                <a:latin typeface="Times New Roman" panose="02020603050405020304" pitchFamily="18" charset="0"/>
                <a:cs typeface="Times New Roman" panose="02020603050405020304" pitchFamily="18" charset="0"/>
              </a:rPr>
              <a:t> </a:t>
            </a:r>
            <a:r>
              <a:rPr lang="en-US" b="1" dirty="0" err="1">
                <a:solidFill>
                  <a:srgbClr val="0033CC"/>
                </a:solidFill>
                <a:latin typeface="Times New Roman" panose="02020603050405020304" pitchFamily="18" charset="0"/>
                <a:cs typeface="Times New Roman" panose="02020603050405020304" pitchFamily="18" charset="0"/>
              </a:rPr>
              <a:t>ch</a:t>
            </a:r>
            <a:r>
              <a:rPr lang="en-US" b="1" dirty="0">
                <a:solidFill>
                  <a:srgbClr val="0033CC"/>
                </a:solidFill>
                <a:latin typeface="Times New Roman" panose="02020603050405020304" pitchFamily="18" charset="0"/>
                <a:cs typeface="Times New Roman" panose="02020603050405020304" pitchFamily="18" charset="0"/>
              </a:rPr>
              <a:t>[2] = ‘t;</a:t>
            </a:r>
          </a:p>
          <a:p>
            <a:pPr marL="747713" indent="0" algn="just">
              <a:lnSpc>
                <a:spcPct val="150000"/>
              </a:lnSpc>
              <a:spcBef>
                <a:spcPct val="0"/>
              </a:spcBef>
              <a:buNone/>
              <a:defRPr/>
            </a:pPr>
            <a:r>
              <a:rPr lang="en-US" dirty="0">
                <a:latin typeface="Times New Roman" panose="02020603050405020304" pitchFamily="18" charset="0"/>
                <a:cs typeface="Times New Roman" panose="02020603050405020304" pitchFamily="18" charset="0"/>
              </a:rPr>
              <a:t> </a:t>
            </a:r>
            <a:r>
              <a:rPr lang="en-US" b="1" dirty="0" err="1">
                <a:solidFill>
                  <a:srgbClr val="0033CC"/>
                </a:solidFill>
                <a:latin typeface="Times New Roman" panose="02020603050405020304" pitchFamily="18" charset="0"/>
                <a:cs typeface="Times New Roman" panose="02020603050405020304" pitchFamily="18" charset="0"/>
              </a:rPr>
              <a:t>ch</a:t>
            </a:r>
            <a:r>
              <a:rPr lang="en-US" b="1" dirty="0">
                <a:solidFill>
                  <a:srgbClr val="0033CC"/>
                </a:solidFill>
                <a:latin typeface="Times New Roman" panose="02020603050405020304" pitchFamily="18" charset="0"/>
                <a:cs typeface="Times New Roman" panose="02020603050405020304" pitchFamily="18" charset="0"/>
              </a:rPr>
              <a:t>[3] = ‘a;</a:t>
            </a:r>
          </a:p>
          <a:p>
            <a:pPr algn="just">
              <a:lnSpc>
                <a:spcPct val="150000"/>
              </a:lnSpc>
              <a:spcBef>
                <a:spcPct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This is equivalent to </a:t>
            </a:r>
            <a:r>
              <a:rPr lang="en-US" b="1" i="1" dirty="0">
                <a:solidFill>
                  <a:srgbClr val="0033CC"/>
                </a:solidFill>
                <a:latin typeface="Times New Roman" panose="02020603050405020304" pitchFamily="18" charset="0"/>
                <a:cs typeface="Times New Roman" panose="02020603050405020304" pitchFamily="18" charset="0"/>
              </a:rPr>
              <a:t>String </a:t>
            </a:r>
            <a:r>
              <a:rPr lang="en-US" b="1" i="1" dirty="0" err="1">
                <a:solidFill>
                  <a:srgbClr val="0033CC"/>
                </a:solidFill>
                <a:latin typeface="Times New Roman" panose="02020603050405020304" pitchFamily="18" charset="0"/>
                <a:cs typeface="Times New Roman" panose="02020603050405020304" pitchFamily="18" charset="0"/>
              </a:rPr>
              <a:t>ch</a:t>
            </a:r>
            <a:r>
              <a:rPr lang="en-US" b="1" i="1" dirty="0" smtClean="0">
                <a:solidFill>
                  <a:srgbClr val="0033CC"/>
                </a:solidFill>
                <a:latin typeface="Times New Roman" panose="02020603050405020304" pitchFamily="18" charset="0"/>
                <a:cs typeface="Times New Roman" panose="02020603050405020304" pitchFamily="18" charset="0"/>
              </a:rPr>
              <a:t>=“</a:t>
            </a:r>
            <a:r>
              <a:rPr lang="en-US" b="1" i="1" dirty="0" smtClean="0">
                <a:solidFill>
                  <a:srgbClr val="0033CC"/>
                </a:solidFill>
                <a:latin typeface="Times New Roman" panose="02020603050405020304" pitchFamily="18" charset="0"/>
                <a:cs typeface="Times New Roman" panose="02020603050405020304" pitchFamily="18" charset="0"/>
              </a:rPr>
              <a:t>Data</a:t>
            </a:r>
            <a:r>
              <a:rPr lang="en-US" b="1" i="1" dirty="0" smtClean="0">
                <a:solidFill>
                  <a:srgbClr val="0033CC"/>
                </a:solidFill>
                <a:latin typeface="Times New Roman" panose="02020603050405020304" pitchFamily="18" charset="0"/>
                <a:cs typeface="Times New Roman" panose="02020603050405020304" pitchFamily="18" charset="0"/>
              </a:rPr>
              <a:t>”;</a:t>
            </a:r>
            <a:endParaRPr lang="en-US" b="1" i="1" dirty="0">
              <a:solidFill>
                <a:srgbClr val="0033CC"/>
              </a:solidFill>
              <a:latin typeface="Times New Roman" panose="02020603050405020304" pitchFamily="18" charset="0"/>
              <a:cs typeface="Times New Roman" panose="02020603050405020304" pitchFamily="18" charset="0"/>
            </a:endParaRPr>
          </a:p>
          <a:p>
            <a:pPr algn="just">
              <a:lnSpc>
                <a:spcPct val="150000"/>
              </a:lnSpc>
              <a:spcBef>
                <a:spcPct val="0"/>
              </a:spcBef>
              <a:buFont typeface="Wingdings" panose="05000000000000000000" pitchFamily="2" charset="2"/>
              <a:buChar char="§"/>
              <a:defRPr/>
            </a:pPr>
            <a:r>
              <a:rPr lang="en-US" b="1" dirty="0">
                <a:latin typeface="Times New Roman" panose="02020603050405020304" pitchFamily="18" charset="0"/>
                <a:cs typeface="Times New Roman" panose="02020603050405020304" pitchFamily="18" charset="0"/>
              </a:rPr>
              <a:t>Character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arrays</a:t>
            </a:r>
            <a:r>
              <a:rPr lang="en-US" dirty="0">
                <a:latin typeface="Times New Roman" panose="02020603050405020304" pitchFamily="18" charset="0"/>
                <a:cs typeface="Times New Roman" panose="02020603050405020304" pitchFamily="18" charset="0"/>
              </a:rPr>
              <a:t> have the advantage of  being able to </a:t>
            </a:r>
            <a:r>
              <a:rPr lang="en-US" b="1" dirty="0">
                <a:solidFill>
                  <a:srgbClr val="FF0000"/>
                </a:solidFill>
                <a:latin typeface="Times New Roman" panose="02020603050405020304" pitchFamily="18" charset="0"/>
                <a:cs typeface="Times New Roman" panose="02020603050405020304" pitchFamily="18" charset="0"/>
              </a:rPr>
              <a:t>query</a:t>
            </a:r>
            <a:r>
              <a:rPr lang="en-US" dirty="0">
                <a:latin typeface="Times New Roman" panose="02020603050405020304" pitchFamily="18" charset="0"/>
                <a:cs typeface="Times New Roman" panose="02020603050405020304" pitchFamily="18" charset="0"/>
              </a:rPr>
              <a:t> their </a:t>
            </a:r>
            <a:r>
              <a:rPr lang="en-US" b="1" dirty="0">
                <a:solidFill>
                  <a:srgbClr val="FF0000"/>
                </a:solidFill>
                <a:latin typeface="Times New Roman" panose="02020603050405020304" pitchFamily="18" charset="0"/>
                <a:cs typeface="Times New Roman" panose="02020603050405020304" pitchFamily="18" charset="0"/>
              </a:rPr>
              <a:t>length</a:t>
            </a:r>
            <a:r>
              <a:rPr lang="en-US" dirty="0">
                <a:latin typeface="Times New Roman" panose="02020603050405020304" pitchFamily="18" charset="0"/>
                <a:cs typeface="Times New Roman" panose="02020603050405020304" pitchFamily="18" charset="0"/>
              </a:rPr>
              <a:t>.</a:t>
            </a:r>
          </a:p>
          <a:p>
            <a:pPr algn="just">
              <a:lnSpc>
                <a:spcPct val="150000"/>
              </a:lnSpc>
              <a:spcBef>
                <a:spcPct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But they are </a:t>
            </a:r>
            <a:r>
              <a:rPr lang="en-US" b="1" dirty="0">
                <a:solidFill>
                  <a:srgbClr val="660033"/>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good enough to support the range of </a:t>
            </a:r>
            <a:r>
              <a:rPr lang="en-US" b="1" dirty="0">
                <a:solidFill>
                  <a:srgbClr val="660033"/>
                </a:solidFill>
                <a:latin typeface="Times New Roman" panose="02020603050405020304" pitchFamily="18" charset="0"/>
                <a:cs typeface="Times New Roman" panose="02020603050405020304" pitchFamily="18" charset="0"/>
              </a:rPr>
              <a:t>operations</a:t>
            </a:r>
            <a:r>
              <a:rPr lang="en-US" dirty="0">
                <a:latin typeface="Times New Roman" panose="02020603050405020304" pitchFamily="18" charset="0"/>
                <a:cs typeface="Times New Roman" panose="02020603050405020304" pitchFamily="18" charset="0"/>
              </a:rPr>
              <a:t> we may like to perform on </a:t>
            </a:r>
            <a:r>
              <a:rPr lang="en-US" b="1" dirty="0">
                <a:solidFill>
                  <a:srgbClr val="660033"/>
                </a:solidFill>
                <a:latin typeface="Times New Roman" panose="02020603050405020304" pitchFamily="18" charset="0"/>
                <a:cs typeface="Times New Roman" panose="02020603050405020304" pitchFamily="18" charset="0"/>
              </a:rPr>
              <a:t>strings</a:t>
            </a:r>
            <a:r>
              <a:rPr lang="en-US" dirty="0">
                <a:latin typeface="Times New Roman" panose="02020603050405020304" pitchFamily="18" charset="0"/>
                <a:cs typeface="Times New Roman" panose="02020603050405020304" pitchFamily="18" charset="0"/>
              </a:rPr>
              <a:t>.</a:t>
            </a:r>
          </a:p>
          <a:p>
            <a:pPr algn="just">
              <a:lnSpc>
                <a:spcPct val="150000"/>
              </a:lnSpc>
              <a:spcBef>
                <a:spcPct val="0"/>
              </a:spcBef>
              <a:buFont typeface="Wingdings 3" pitchFamily="18" charset="2"/>
              <a:buBlip>
                <a:blip r:embed="rId2"/>
              </a:buBlip>
              <a:defRPr/>
            </a:pPr>
            <a:endParaRPr lang="en-US" sz="3200" dirty="0">
              <a:latin typeface="Times New Roman" panose="02020603050405020304" pitchFamily="18" charset="0"/>
              <a:cs typeface="Times New Roman" panose="02020603050405020304" pitchFamily="18" charset="0"/>
            </a:endParaRPr>
          </a:p>
          <a:p>
            <a:pPr algn="just">
              <a:lnSpc>
                <a:spcPct val="150000"/>
              </a:lnSpc>
              <a:spcBef>
                <a:spcPct val="0"/>
              </a:spcBef>
              <a:buFont typeface="Wingdings 3" pitchFamily="18" charset="2"/>
              <a:buBlip>
                <a:blip r:embed="rId2"/>
              </a:buBlip>
              <a:defRPr/>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26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9313"/>
          </a:xfrm>
        </p:spPr>
        <p:txBody>
          <a:bodyPr>
            <a:noAutofit/>
          </a:bodyPr>
          <a:lstStyle/>
          <a:p>
            <a:pPr algn="ctr"/>
            <a:r>
              <a:rPr lang="en-US" sz="3200" dirty="0" err="1">
                <a:solidFill>
                  <a:srgbClr val="0033CC"/>
                </a:solidFill>
                <a:latin typeface="Times New Roman" panose="02020603050405020304" pitchFamily="18" charset="0"/>
                <a:cs typeface="Times New Roman" panose="02020603050405020304" pitchFamily="18" charset="0"/>
              </a:rPr>
              <a:t>Contd</a:t>
            </a:r>
            <a:r>
              <a:rPr lang="en-US" sz="3200" dirty="0">
                <a:solidFill>
                  <a:srgbClr val="0033CC"/>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59" y="319314"/>
            <a:ext cx="11950262" cy="6538686"/>
          </a:xfrm>
        </p:spPr>
        <p:txBody>
          <a:bodyPr>
            <a:normAutofit/>
          </a:bodyPr>
          <a:lstStyle/>
          <a:p>
            <a:pPr algn="just">
              <a:lnSpc>
                <a:spcPct val="150000"/>
              </a:lnSpc>
              <a:spcBef>
                <a:spcPct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In Java, strings are </a:t>
            </a:r>
            <a:r>
              <a:rPr lang="en-US" b="1" dirty="0">
                <a:latin typeface="Times New Roman" panose="02020603050405020304" pitchFamily="18" charset="0"/>
                <a:cs typeface="Times New Roman" panose="02020603050405020304" pitchFamily="18" charset="0"/>
              </a:rPr>
              <a:t>declared</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created</a:t>
            </a:r>
            <a:r>
              <a:rPr lang="en-US" dirty="0">
                <a:latin typeface="Times New Roman" panose="02020603050405020304" pitchFamily="18" charset="0"/>
                <a:cs typeface="Times New Roman" panose="02020603050405020304" pitchFamily="18" charset="0"/>
              </a:rPr>
              <a:t> as follows:</a:t>
            </a:r>
          </a:p>
          <a:p>
            <a:pPr indent="239713" algn="just">
              <a:lnSpc>
                <a:spcPct val="150000"/>
              </a:lnSpc>
              <a:spcBef>
                <a:spcPct val="0"/>
              </a:spcBef>
              <a:buNone/>
              <a:defRPr/>
            </a:pPr>
            <a:r>
              <a:rPr lang="en-US" b="1" dirty="0">
                <a:solidFill>
                  <a:srgbClr val="0033CC"/>
                </a:solidFill>
                <a:latin typeface="Times New Roman" panose="02020603050405020304" pitchFamily="18" charset="0"/>
                <a:cs typeface="Times New Roman" panose="02020603050405020304" pitchFamily="18" charset="0"/>
              </a:rPr>
              <a:t>String </a:t>
            </a:r>
            <a:r>
              <a:rPr lang="en-US" b="1" dirty="0" err="1">
                <a:solidFill>
                  <a:srgbClr val="0033CC"/>
                </a:solidFill>
                <a:latin typeface="Times New Roman" panose="02020603050405020304" pitchFamily="18" charset="0"/>
                <a:cs typeface="Times New Roman" panose="02020603050405020304" pitchFamily="18" charset="0"/>
              </a:rPr>
              <a:t>stringName</a:t>
            </a:r>
            <a:r>
              <a:rPr lang="en-US" b="1" dirty="0">
                <a:solidFill>
                  <a:srgbClr val="0033CC"/>
                </a:solidFill>
                <a:latin typeface="Times New Roman" panose="02020603050405020304" pitchFamily="18" charset="0"/>
                <a:cs typeface="Times New Roman" panose="02020603050405020304" pitchFamily="18" charset="0"/>
              </a:rPr>
              <a:t>;</a:t>
            </a:r>
          </a:p>
          <a:p>
            <a:pPr indent="239713" algn="just">
              <a:lnSpc>
                <a:spcPct val="150000"/>
              </a:lnSpc>
              <a:spcBef>
                <a:spcPct val="0"/>
              </a:spcBef>
              <a:buNone/>
              <a:defRPr/>
            </a:pPr>
            <a:r>
              <a:rPr lang="en-US" b="1" dirty="0" err="1">
                <a:solidFill>
                  <a:srgbClr val="0033CC"/>
                </a:solidFill>
                <a:latin typeface="Times New Roman" panose="02020603050405020304" pitchFamily="18" charset="0"/>
                <a:cs typeface="Times New Roman" panose="02020603050405020304" pitchFamily="18" charset="0"/>
              </a:rPr>
              <a:t>stringName</a:t>
            </a:r>
            <a:r>
              <a:rPr lang="en-US" b="1" dirty="0">
                <a:solidFill>
                  <a:srgbClr val="0033CC"/>
                </a:solidFill>
                <a:latin typeface="Times New Roman" panose="02020603050405020304" pitchFamily="18" charset="0"/>
                <a:cs typeface="Times New Roman" panose="02020603050405020304" pitchFamily="18" charset="0"/>
              </a:rPr>
              <a:t>= new String(“</a:t>
            </a:r>
            <a:r>
              <a:rPr lang="en-US" b="1" dirty="0">
                <a:solidFill>
                  <a:srgbClr val="C00000"/>
                </a:solidFill>
                <a:latin typeface="Times New Roman" panose="02020603050405020304" pitchFamily="18" charset="0"/>
                <a:cs typeface="Times New Roman" panose="02020603050405020304" pitchFamily="18" charset="0"/>
              </a:rPr>
              <a:t>String</a:t>
            </a:r>
            <a:r>
              <a:rPr lang="en-US" b="1" dirty="0">
                <a:solidFill>
                  <a:srgbClr val="0033CC"/>
                </a:solidFill>
                <a:latin typeface="Times New Roman" panose="02020603050405020304" pitchFamily="18" charset="0"/>
                <a:cs typeface="Times New Roman" panose="02020603050405020304" pitchFamily="18" charset="0"/>
              </a:rPr>
              <a:t>”);</a:t>
            </a:r>
          </a:p>
          <a:p>
            <a:pPr marL="468312" indent="-457200" algn="just">
              <a:lnSpc>
                <a:spcPct val="150000"/>
              </a:lnSpc>
              <a:spcBef>
                <a:spcPct val="0"/>
              </a:spcBef>
              <a:buFont typeface="Wingdings" panose="05000000000000000000" pitchFamily="2" charset="2"/>
              <a:buChar char="Ø"/>
              <a:defRPr/>
            </a:pPr>
            <a:r>
              <a:rPr lang="en-US" b="1" u="sng" dirty="0">
                <a:solidFill>
                  <a:srgbClr val="222222"/>
                </a:solidFill>
                <a:latin typeface="Times New Roman" panose="02020603050405020304" pitchFamily="18" charset="0"/>
                <a:cs typeface="Times New Roman" panose="02020603050405020304" pitchFamily="18" charset="0"/>
              </a:rPr>
              <a:t>Example</a:t>
            </a:r>
            <a:r>
              <a:rPr lang="en-US" b="1" dirty="0">
                <a:solidFill>
                  <a:srgbClr val="222222"/>
                </a:solidFill>
                <a:latin typeface="Times New Roman" panose="02020603050405020304" pitchFamily="18" charset="0"/>
                <a:cs typeface="Times New Roman" panose="02020603050405020304" pitchFamily="18" charset="0"/>
              </a:rPr>
              <a:t>:</a:t>
            </a:r>
          </a:p>
          <a:p>
            <a:pPr indent="239713" algn="just">
              <a:lnSpc>
                <a:spcPct val="150000"/>
              </a:lnSpc>
              <a:spcBef>
                <a:spcPct val="0"/>
              </a:spcBef>
              <a:buNone/>
              <a:defRPr/>
            </a:pPr>
            <a:r>
              <a:rPr lang="en-US" b="1" dirty="0">
                <a:solidFill>
                  <a:srgbClr val="0033CC"/>
                </a:solidFill>
                <a:latin typeface="Times New Roman" panose="02020603050405020304" pitchFamily="18" charset="0"/>
                <a:cs typeface="Times New Roman" panose="02020603050405020304" pitchFamily="18" charset="0"/>
              </a:rPr>
              <a:t>String </a:t>
            </a:r>
            <a:r>
              <a:rPr lang="en-US" b="1" dirty="0" err="1">
                <a:latin typeface="Times New Roman" panose="02020603050405020304" pitchFamily="18" charset="0"/>
                <a:cs typeface="Times New Roman" panose="02020603050405020304" pitchFamily="18" charset="0"/>
              </a:rPr>
              <a:t>firstName</a:t>
            </a:r>
            <a:r>
              <a:rPr lang="en-US" b="1" dirty="0">
                <a:latin typeface="Times New Roman" panose="02020603050405020304" pitchFamily="18" charset="0"/>
                <a:cs typeface="Times New Roman" panose="02020603050405020304" pitchFamily="18" charset="0"/>
              </a:rPr>
              <a:t>;</a:t>
            </a:r>
          </a:p>
          <a:p>
            <a:pPr indent="239713" algn="just">
              <a:lnSpc>
                <a:spcPct val="150000"/>
              </a:lnSpc>
              <a:spcBef>
                <a:spcPct val="0"/>
              </a:spcBef>
              <a:buNone/>
              <a:defRPr/>
            </a:pPr>
            <a:r>
              <a:rPr lang="en-US" b="1" dirty="0" err="1">
                <a:latin typeface="Times New Roman" panose="02020603050405020304" pitchFamily="18" charset="0"/>
                <a:cs typeface="Times New Roman" panose="02020603050405020304" pitchFamily="18" charset="0"/>
              </a:rPr>
              <a:t>firstName</a:t>
            </a:r>
            <a:r>
              <a:rPr lang="en-US" b="1" dirty="0">
                <a:latin typeface="Times New Roman" panose="02020603050405020304" pitchFamily="18" charset="0"/>
                <a:cs typeface="Times New Roman" panose="02020603050405020304" pitchFamily="18" charset="0"/>
              </a:rPr>
              <a:t> =</a:t>
            </a:r>
            <a:r>
              <a:rPr lang="en-US" b="1" dirty="0">
                <a:solidFill>
                  <a:srgbClr val="0033CC"/>
                </a:solidFill>
                <a:latin typeface="Times New Roman" panose="02020603050405020304" pitchFamily="18" charset="0"/>
                <a:cs typeface="Times New Roman" panose="02020603050405020304" pitchFamily="18" charset="0"/>
              </a:rPr>
              <a:t> new </a:t>
            </a:r>
            <a:r>
              <a:rPr lang="en-US" b="1" dirty="0">
                <a:latin typeface="Times New Roman" panose="02020603050405020304" pitchFamily="18" charset="0"/>
                <a:cs typeface="Times New Roman" panose="02020603050405020304" pitchFamily="18" charset="0"/>
              </a:rPr>
              <a:t>String(“</a:t>
            </a:r>
            <a:r>
              <a:rPr lang="en-US" b="1" dirty="0" err="1">
                <a:latin typeface="Times New Roman" panose="02020603050405020304" pitchFamily="18" charset="0"/>
                <a:cs typeface="Times New Roman" panose="02020603050405020304" pitchFamily="18" charset="0"/>
              </a:rPr>
              <a:t>Jhon</a:t>
            </a:r>
            <a:r>
              <a:rPr lang="en-US" b="1" dirty="0">
                <a:latin typeface="Times New Roman" panose="02020603050405020304" pitchFamily="18" charset="0"/>
                <a:cs typeface="Times New Roman" panose="02020603050405020304" pitchFamily="18" charset="0"/>
              </a:rPr>
              <a:t>”);</a:t>
            </a:r>
            <a:endParaRPr lang="en-US" b="1" dirty="0">
              <a:solidFill>
                <a:srgbClr val="0033CC"/>
              </a:solidFill>
              <a:latin typeface="Times New Roman" panose="02020603050405020304" pitchFamily="18" charset="0"/>
              <a:cs typeface="Times New Roman" panose="02020603050405020304" pitchFamily="18" charset="0"/>
            </a:endParaRPr>
          </a:p>
          <a:p>
            <a:pPr algn="just">
              <a:lnSpc>
                <a:spcPct val="150000"/>
              </a:lnSpc>
              <a:spcBef>
                <a:spcPct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above </a:t>
            </a:r>
            <a:r>
              <a:rPr lang="en-US" b="1" dirty="0">
                <a:latin typeface="Times New Roman" panose="02020603050405020304" pitchFamily="18" charset="0"/>
                <a:cs typeface="Times New Roman" panose="02020603050405020304" pitchFamily="18" charset="0"/>
              </a:rPr>
              <a:t>two</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statements</a:t>
            </a:r>
            <a:r>
              <a:rPr lang="en-US" dirty="0">
                <a:latin typeface="Times New Roman" panose="02020603050405020304" pitchFamily="18" charset="0"/>
                <a:cs typeface="Times New Roman" panose="02020603050405020304" pitchFamily="18" charset="0"/>
              </a:rPr>
              <a:t> can be </a:t>
            </a:r>
            <a:r>
              <a:rPr lang="en-US" b="1" dirty="0">
                <a:latin typeface="Times New Roman" panose="02020603050405020304" pitchFamily="18" charset="0"/>
                <a:cs typeface="Times New Roman" panose="02020603050405020304" pitchFamily="18" charset="0"/>
              </a:rPr>
              <a:t>combined</a:t>
            </a:r>
            <a:r>
              <a:rPr lang="en-US" dirty="0">
                <a:latin typeface="Times New Roman" panose="02020603050405020304" pitchFamily="18" charset="0"/>
                <a:cs typeface="Times New Roman" panose="02020603050405020304" pitchFamily="18" charset="0"/>
              </a:rPr>
              <a:t> as follows:</a:t>
            </a:r>
          </a:p>
          <a:p>
            <a:pPr indent="239713" algn="just">
              <a:lnSpc>
                <a:spcPct val="150000"/>
              </a:lnSpc>
              <a:spcBef>
                <a:spcPct val="0"/>
              </a:spcBef>
              <a:buNone/>
              <a:defRPr/>
            </a:pPr>
            <a:r>
              <a:rPr lang="en-US" b="1" dirty="0">
                <a:solidFill>
                  <a:srgbClr val="0033CC"/>
                </a:solidFill>
                <a:latin typeface="Times New Roman" panose="02020603050405020304" pitchFamily="18" charset="0"/>
                <a:cs typeface="Times New Roman" panose="02020603050405020304" pitchFamily="18" charset="0"/>
              </a:rPr>
              <a:t>String </a:t>
            </a:r>
            <a:r>
              <a:rPr lang="en-US" b="1" dirty="0" err="1">
                <a:latin typeface="Times New Roman" panose="02020603050405020304" pitchFamily="18" charset="0"/>
                <a:cs typeface="Times New Roman" panose="02020603050405020304" pitchFamily="18" charset="0"/>
              </a:rPr>
              <a:t>firstName</a:t>
            </a:r>
            <a:r>
              <a:rPr lang="en-US" b="1" dirty="0">
                <a:latin typeface="Times New Roman" panose="02020603050405020304" pitchFamily="18" charset="0"/>
                <a:cs typeface="Times New Roman" panose="02020603050405020304" pitchFamily="18" charset="0"/>
              </a:rPr>
              <a:t>=</a:t>
            </a:r>
            <a:r>
              <a:rPr lang="en-US" b="1" dirty="0">
                <a:solidFill>
                  <a:srgbClr val="0033CC"/>
                </a:solidFill>
                <a:latin typeface="Times New Roman" panose="02020603050405020304" pitchFamily="18" charset="0"/>
                <a:cs typeface="Times New Roman" panose="02020603050405020304" pitchFamily="18" charset="0"/>
              </a:rPr>
              <a:t> new </a:t>
            </a:r>
            <a:r>
              <a:rPr lang="en-US" b="1" dirty="0">
                <a:latin typeface="Times New Roman" panose="02020603050405020304" pitchFamily="18" charset="0"/>
                <a:cs typeface="Times New Roman" panose="02020603050405020304" pitchFamily="18" charset="0"/>
              </a:rPr>
              <a:t>String(“</a:t>
            </a:r>
            <a:r>
              <a:rPr lang="en-US" b="1" dirty="0" err="1">
                <a:latin typeface="Times New Roman" panose="02020603050405020304" pitchFamily="18" charset="0"/>
                <a:cs typeface="Times New Roman" panose="02020603050405020304" pitchFamily="18" charset="0"/>
              </a:rPr>
              <a:t>Jhon</a:t>
            </a:r>
            <a:r>
              <a:rPr lang="en-US" b="1" dirty="0">
                <a:latin typeface="Times New Roman" panose="02020603050405020304" pitchFamily="18" charset="0"/>
                <a:cs typeface="Times New Roman" panose="02020603050405020304" pitchFamily="18" charset="0"/>
              </a:rPr>
              <a:t>”);</a:t>
            </a:r>
          </a:p>
          <a:p>
            <a:pPr algn="just">
              <a:lnSpc>
                <a:spcPct val="150000"/>
              </a:lnSpc>
              <a:spcBef>
                <a:spcPct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The </a:t>
            </a:r>
            <a:r>
              <a:rPr lang="en-US" b="1" dirty="0">
                <a:solidFill>
                  <a:srgbClr val="0033CC"/>
                </a:solidFill>
                <a:latin typeface="Times New Roman" panose="02020603050405020304" pitchFamily="18" charset="0"/>
                <a:cs typeface="Times New Roman" panose="02020603050405020304" pitchFamily="18" charset="0"/>
              </a:rPr>
              <a:t>length()</a:t>
            </a:r>
            <a:r>
              <a:rPr lang="en-US" dirty="0">
                <a:latin typeface="Times New Roman" panose="02020603050405020304" pitchFamily="18" charset="0"/>
                <a:cs typeface="Times New Roman" panose="02020603050405020304" pitchFamily="18" charset="0"/>
              </a:rPr>
              <a:t> method returns the </a:t>
            </a:r>
            <a:r>
              <a:rPr lang="en-US" b="1" dirty="0">
                <a:solidFill>
                  <a:srgbClr val="0000CC"/>
                </a:solidFill>
                <a:latin typeface="Times New Roman" panose="02020603050405020304" pitchFamily="18" charset="0"/>
                <a:cs typeface="Times New Roman" panose="02020603050405020304" pitchFamily="18" charset="0"/>
              </a:rPr>
              <a:t>length</a:t>
            </a:r>
            <a:r>
              <a:rPr lang="en-US" dirty="0">
                <a:latin typeface="Times New Roman" panose="02020603050405020304" pitchFamily="18" charset="0"/>
                <a:cs typeface="Times New Roman" panose="02020603050405020304" pitchFamily="18" charset="0"/>
              </a:rPr>
              <a:t> of a </a:t>
            </a:r>
            <a:r>
              <a:rPr lang="en-US" b="1" dirty="0">
                <a:solidFill>
                  <a:srgbClr val="0000CC"/>
                </a:solidFill>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a:t>
            </a:r>
          </a:p>
          <a:p>
            <a:pPr indent="239713" algn="just">
              <a:lnSpc>
                <a:spcPct val="150000"/>
              </a:lnSpc>
              <a:spcBef>
                <a:spcPct val="0"/>
              </a:spcBef>
              <a:buNone/>
              <a:defRPr/>
            </a:pPr>
            <a:r>
              <a:rPr lang="en-US" b="1" u="sng" dirty="0">
                <a:solidFill>
                  <a:srgbClr val="002060"/>
                </a:solidFill>
                <a:latin typeface="Times New Roman" panose="02020603050405020304" pitchFamily="18" charset="0"/>
                <a:cs typeface="Times New Roman" panose="02020603050405020304" pitchFamily="18" charset="0"/>
              </a:rPr>
              <a:t>Example</a:t>
            </a:r>
            <a:r>
              <a:rPr lang="en-US" b="1" dirty="0">
                <a:solidFill>
                  <a:srgbClr val="002060"/>
                </a:solidFill>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firstName.length</a:t>
            </a:r>
            <a:r>
              <a:rPr lang="en-US" b="1"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returns 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91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1496"/>
          </a:xfrm>
        </p:spPr>
        <p:txBody>
          <a:bodyPr>
            <a:noAutofit/>
          </a:bodyPr>
          <a:lstStyle/>
          <a:p>
            <a:pPr algn="ctr"/>
            <a:r>
              <a:rPr lang="en-GB" sz="2800" b="1" dirty="0" smtClean="0">
                <a:solidFill>
                  <a:srgbClr val="0000CC"/>
                </a:solidFill>
                <a:latin typeface="Times New Roman" panose="02020603050405020304" pitchFamily="18" charset="0"/>
                <a:cs typeface="Times New Roman" panose="02020603050405020304" pitchFamily="18" charset="0"/>
              </a:rPr>
              <a:t>Activity </a:t>
            </a:r>
            <a:endParaRPr lang="en-GB" sz="28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61497"/>
            <a:ext cx="12192000" cy="6227989"/>
          </a:xfrm>
        </p:spPr>
        <p:txBody>
          <a:bodyPr>
            <a:noAutofit/>
          </a:bodyPr>
          <a:lstStyle/>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/*Java Program created three strings named </a:t>
            </a:r>
            <a:r>
              <a:rPr lang="en-GB" sz="2500" dirty="0" smtClean="0">
                <a:latin typeface="Times New Roman" panose="02020603050405020304" pitchFamily="18" charset="0"/>
                <a:cs typeface="Times New Roman" panose="02020603050405020304" pitchFamily="18" charset="0"/>
              </a:rPr>
              <a:t>first</a:t>
            </a:r>
            <a:r>
              <a:rPr lang="en-GB" sz="2500" dirty="0">
                <a:latin typeface="Times New Roman" panose="02020603050405020304" pitchFamily="18" charset="0"/>
                <a:cs typeface="Times New Roman" panose="02020603050405020304" pitchFamily="18" charset="0"/>
              </a:rPr>
              <a:t>, second, and third and the program prints the </a:t>
            </a:r>
            <a:r>
              <a:rPr lang="en-GB" sz="2500" dirty="0" smtClean="0">
                <a:latin typeface="Times New Roman" panose="02020603050405020304" pitchFamily="18" charset="0"/>
                <a:cs typeface="Times New Roman" panose="02020603050405020304" pitchFamily="18" charset="0"/>
              </a:rPr>
              <a:t>string </a:t>
            </a:r>
            <a:r>
              <a:rPr lang="en-GB" sz="2500" dirty="0">
                <a:latin typeface="Times New Roman" panose="02020603050405020304" pitchFamily="18" charset="0"/>
                <a:cs typeface="Times New Roman" panose="02020603050405020304" pitchFamily="18" charset="0"/>
              </a:rPr>
              <a:t>as an </a:t>
            </a:r>
            <a:r>
              <a:rPr lang="en-GB" sz="2500" dirty="0" smtClean="0">
                <a:latin typeface="Times New Roman" panose="02020603050405020304" pitchFamily="18" charset="0"/>
                <a:cs typeface="Times New Roman" panose="02020603050405020304" pitchFamily="18" charset="0"/>
              </a:rPr>
              <a:t>output */</a:t>
            </a:r>
            <a:endParaRPr lang="en-GB" sz="25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//Define a class</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class </a:t>
            </a:r>
            <a:r>
              <a:rPr lang="en-GB" sz="2500" dirty="0" err="1">
                <a:latin typeface="Times New Roman" panose="02020603050405020304" pitchFamily="18" charset="0"/>
                <a:cs typeface="Times New Roman" panose="02020603050405020304" pitchFamily="18" charset="0"/>
              </a:rPr>
              <a:t>JavaString</a:t>
            </a:r>
            <a:r>
              <a:rPr lang="en-GB" sz="25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public static void main(String[] </a:t>
            </a:r>
            <a:r>
              <a:rPr lang="en-GB" sz="2500" dirty="0" err="1">
                <a:latin typeface="Times New Roman" panose="02020603050405020304" pitchFamily="18" charset="0"/>
                <a:cs typeface="Times New Roman" panose="02020603050405020304" pitchFamily="18" charset="0"/>
              </a:rPr>
              <a:t>args</a:t>
            </a:r>
            <a:r>
              <a:rPr lang="en-GB" sz="25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 create </a:t>
            </a:r>
            <a:r>
              <a:rPr lang="en-GB" sz="2500" dirty="0" smtClean="0">
                <a:latin typeface="Times New Roman" panose="02020603050405020304" pitchFamily="18" charset="0"/>
                <a:cs typeface="Times New Roman" panose="02020603050405020304" pitchFamily="18" charset="0"/>
              </a:rPr>
              <a:t>strings named first, second and third </a:t>
            </a:r>
            <a:endParaRPr lang="en-GB" sz="25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String first="Java";</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String second="Python";</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String third="JavaScript";</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/*This is another </a:t>
            </a:r>
            <a:r>
              <a:rPr lang="en-GB" sz="2500" dirty="0" err="1">
                <a:latin typeface="Times New Roman" panose="02020603050405020304" pitchFamily="18" charset="0"/>
                <a:cs typeface="Times New Roman" panose="02020603050405020304" pitchFamily="18" charset="0"/>
              </a:rPr>
              <a:t>wy</a:t>
            </a:r>
            <a:r>
              <a:rPr lang="en-GB" sz="2500" dirty="0">
                <a:latin typeface="Times New Roman" panose="02020603050405020304" pitchFamily="18" charset="0"/>
                <a:cs typeface="Times New Roman" panose="02020603050405020304" pitchFamily="18" charset="0"/>
              </a:rPr>
              <a:t> to create a string</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String first=new String("Java");</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1C1376ED-7D7C-4AB7-9AAC-DFA34513ABCF}" type="slidenum">
              <a:rPr lang="en-US" smtClean="0"/>
              <a:t>96</a:t>
            </a:fld>
            <a:endParaRPr lang="en-US"/>
          </a:p>
        </p:txBody>
      </p:sp>
    </p:spTree>
    <p:extLst>
      <p:ext uri="{BB962C8B-B14F-4D97-AF65-F5344CB8AC3E}">
        <p14:creationId xmlns:p14="http://schemas.microsoft.com/office/powerpoint/2010/main" val="349113693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1496"/>
          </a:xfrm>
        </p:spPr>
        <p:txBody>
          <a:bodyPr>
            <a:noAutofit/>
          </a:bodyPr>
          <a:lstStyle/>
          <a:p>
            <a:pPr algn="ctr"/>
            <a:r>
              <a:rPr lang="en-GB" sz="2800" b="1" dirty="0" smtClean="0">
                <a:solidFill>
                  <a:srgbClr val="0000CC"/>
                </a:solidFill>
                <a:latin typeface="Times New Roman" panose="02020603050405020304" pitchFamily="18" charset="0"/>
                <a:cs typeface="Times New Roman" panose="02020603050405020304" pitchFamily="18" charset="0"/>
              </a:rPr>
              <a:t>Activity------ </a:t>
            </a:r>
            <a:endParaRPr lang="en-GB" sz="28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61497"/>
            <a:ext cx="12192000" cy="6227989"/>
          </a:xfrm>
        </p:spPr>
        <p:txBody>
          <a:bodyPr>
            <a:noAutofit/>
          </a:bodyPr>
          <a:lstStyle/>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String second=new String("Python");</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String third=new String("JavaScript");</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print strings</a:t>
            </a:r>
          </a:p>
          <a:p>
            <a:pPr marL="0" indent="0" algn="just">
              <a:lnSpc>
                <a:spcPct val="150000"/>
              </a:lnSpc>
              <a:spcBef>
                <a:spcPts val="0"/>
              </a:spcBef>
              <a:buNone/>
            </a:pPr>
            <a:r>
              <a:rPr lang="en-GB" sz="2500" dirty="0" err="1">
                <a:latin typeface="Times New Roman" panose="02020603050405020304" pitchFamily="18" charset="0"/>
                <a:cs typeface="Times New Roman" panose="02020603050405020304" pitchFamily="18" charset="0"/>
              </a:rPr>
              <a:t>System.out.println</a:t>
            </a:r>
            <a:r>
              <a:rPr lang="en-GB" sz="2500" dirty="0">
                <a:latin typeface="Times New Roman" panose="02020603050405020304" pitchFamily="18" charset="0"/>
                <a:cs typeface="Times New Roman" panose="02020603050405020304" pitchFamily="18" charset="0"/>
              </a:rPr>
              <a:t>(first);   // print Java</a:t>
            </a:r>
          </a:p>
          <a:p>
            <a:pPr marL="0" indent="0" algn="just">
              <a:lnSpc>
                <a:spcPct val="150000"/>
              </a:lnSpc>
              <a:spcBef>
                <a:spcPts val="0"/>
              </a:spcBef>
              <a:buNone/>
            </a:pPr>
            <a:r>
              <a:rPr lang="en-GB" sz="2500" dirty="0" err="1">
                <a:latin typeface="Times New Roman" panose="02020603050405020304" pitchFamily="18" charset="0"/>
                <a:cs typeface="Times New Roman" panose="02020603050405020304" pitchFamily="18" charset="0"/>
              </a:rPr>
              <a:t>System.out.println</a:t>
            </a:r>
            <a:r>
              <a:rPr lang="en-GB" sz="2500" dirty="0">
                <a:latin typeface="Times New Roman" panose="02020603050405020304" pitchFamily="18" charset="0"/>
                <a:cs typeface="Times New Roman" panose="02020603050405020304" pitchFamily="18" charset="0"/>
              </a:rPr>
              <a:t>(second);  // print Python</a:t>
            </a:r>
          </a:p>
          <a:p>
            <a:pPr marL="0" indent="0" algn="just">
              <a:lnSpc>
                <a:spcPct val="150000"/>
              </a:lnSpc>
              <a:spcBef>
                <a:spcPts val="0"/>
              </a:spcBef>
              <a:buNone/>
            </a:pPr>
            <a:r>
              <a:rPr lang="en-GB" sz="2500" dirty="0" err="1">
                <a:latin typeface="Times New Roman" panose="02020603050405020304" pitchFamily="18" charset="0"/>
                <a:cs typeface="Times New Roman" panose="02020603050405020304" pitchFamily="18" charset="0"/>
              </a:rPr>
              <a:t>System.out.println</a:t>
            </a:r>
            <a:r>
              <a:rPr lang="en-GB" sz="2500" dirty="0">
                <a:latin typeface="Times New Roman" panose="02020603050405020304" pitchFamily="18" charset="0"/>
                <a:cs typeface="Times New Roman" panose="02020603050405020304" pitchFamily="18" charset="0"/>
              </a:rPr>
              <a:t>(third);   // print JavaScript</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}//End of main ()</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}//End of class    </a:t>
            </a:r>
          </a:p>
          <a:p>
            <a:pPr marL="0" indent="0" algn="just">
              <a:lnSpc>
                <a:spcPct val="150000"/>
              </a:lnSpc>
              <a:spcBef>
                <a:spcPts val="0"/>
              </a:spcBef>
              <a:buNone/>
            </a:pPr>
            <a:endParaRPr lang="en-GB" sz="25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97</a:t>
            </a:fld>
            <a:endParaRPr lang="en-US"/>
          </a:p>
        </p:txBody>
      </p:sp>
      <p:sp>
        <p:nvSpPr>
          <p:cNvPr id="5" name="TextBox 4"/>
          <p:cNvSpPr txBox="1"/>
          <p:nvPr/>
        </p:nvSpPr>
        <p:spPr>
          <a:xfrm>
            <a:off x="6836229" y="696686"/>
            <a:ext cx="5152571" cy="4893647"/>
          </a:xfrm>
          <a:prstGeom prst="rect">
            <a:avLst/>
          </a:prstGeom>
          <a:noFill/>
        </p:spPr>
        <p:txBody>
          <a:bodyPr wrap="square" rtlCol="0">
            <a:spAutoFit/>
          </a:bodyPr>
          <a:lstStyle/>
          <a:p>
            <a:pPr marL="457200" lvl="0" indent="-457200" algn="just" eaLnBrk="0" fontAlgn="base" hangingPunct="0">
              <a:lnSpc>
                <a:spcPct val="150000"/>
              </a:lnSpc>
              <a:spcBef>
                <a:spcPct val="0"/>
              </a:spcBef>
              <a:spcAft>
                <a:spcPct val="0"/>
              </a:spcAft>
              <a:buFont typeface="Wingdings" panose="05000000000000000000" pitchFamily="2" charset="2"/>
              <a:buChar char="Ø"/>
            </a:pPr>
            <a:r>
              <a:rPr lang="en-US" altLang="en-US" sz="2600" b="1" dirty="0">
                <a:solidFill>
                  <a:srgbClr val="FF0000"/>
                </a:solidFill>
                <a:latin typeface="Times New Roman" panose="02020603050405020304" pitchFamily="18" charset="0"/>
                <a:cs typeface="Times New Roman" panose="02020603050405020304" pitchFamily="18" charset="0"/>
              </a:rPr>
              <a:t>Note</a:t>
            </a:r>
            <a:r>
              <a:rPr lang="en-US" altLang="en-US" sz="2600" dirty="0">
                <a:solidFill>
                  <a:srgbClr val="FF0000"/>
                </a:solidFill>
                <a:latin typeface="Times New Roman" panose="02020603050405020304" pitchFamily="18" charset="0"/>
                <a:cs typeface="Times New Roman" panose="02020603050405020304" pitchFamily="18" charset="0"/>
              </a:rPr>
              <a:t>: </a:t>
            </a:r>
            <a:endParaRPr lang="en-US" altLang="en-US" sz="2600" dirty="0" smtClean="0">
              <a:solidFill>
                <a:srgbClr val="FF0000"/>
              </a:solidFill>
              <a:latin typeface="Times New Roman" panose="02020603050405020304" pitchFamily="18" charset="0"/>
              <a:cs typeface="Times New Roman" panose="02020603050405020304" pitchFamily="18" charset="0"/>
            </a:endParaRPr>
          </a:p>
          <a:p>
            <a:pPr marL="457200" lvl="0" indent="-457200" algn="just" eaLnBrk="0" fontAlgn="base" hangingPunct="0">
              <a:lnSpc>
                <a:spcPct val="150000"/>
              </a:lnSpc>
              <a:spcBef>
                <a:spcPct val="0"/>
              </a:spcBef>
              <a:spcAft>
                <a:spcPct val="0"/>
              </a:spcAft>
              <a:buFont typeface="Wingdings" panose="05000000000000000000" pitchFamily="2" charset="2"/>
              <a:buChar char="§"/>
            </a:pPr>
            <a:r>
              <a:rPr lang="en-US" altLang="en-US" sz="2600" b="1" dirty="0" smtClean="0">
                <a:solidFill>
                  <a:srgbClr val="6600CC"/>
                </a:solidFill>
                <a:latin typeface="Times New Roman" panose="02020603050405020304" pitchFamily="18" charset="0"/>
                <a:cs typeface="Times New Roman" panose="02020603050405020304" pitchFamily="18" charset="0"/>
              </a:rPr>
              <a:t>Strings</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in </a:t>
            </a:r>
            <a:r>
              <a:rPr lang="en-US" altLang="en-US" sz="2600" b="1" dirty="0">
                <a:solidFill>
                  <a:srgbClr val="6600CC"/>
                </a:solidFill>
                <a:latin typeface="Times New Roman" panose="02020603050405020304" pitchFamily="18" charset="0"/>
                <a:cs typeface="Times New Roman" panose="02020603050405020304" pitchFamily="18" charset="0"/>
              </a:rPr>
              <a:t>Java</a:t>
            </a:r>
            <a:r>
              <a:rPr lang="en-US" altLang="en-US" sz="2600" dirty="0">
                <a:latin typeface="Times New Roman" panose="02020603050405020304" pitchFamily="18" charset="0"/>
                <a:cs typeface="Times New Roman" panose="02020603050405020304" pitchFamily="18" charset="0"/>
              </a:rPr>
              <a:t> are </a:t>
            </a:r>
            <a:r>
              <a:rPr lang="en-US" altLang="en-US" sz="2600" b="1" dirty="0">
                <a:latin typeface="Times New Roman" panose="02020603050405020304" pitchFamily="18" charset="0"/>
                <a:cs typeface="Times New Roman" panose="02020603050405020304" pitchFamily="18" charset="0"/>
              </a:rPr>
              <a:t>not</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primitive</a:t>
            </a:r>
            <a:r>
              <a:rPr lang="en-US" altLang="en-US" sz="2600" dirty="0">
                <a:latin typeface="Times New Roman" panose="02020603050405020304" pitchFamily="18" charset="0"/>
                <a:cs typeface="Times New Roman" panose="02020603050405020304" pitchFamily="18" charset="0"/>
              </a:rPr>
              <a:t> types (like </a:t>
            </a:r>
            <a:r>
              <a:rPr lang="en-US" altLang="en-US" sz="2600" dirty="0" err="1">
                <a:latin typeface="Times New Roman" panose="02020603050405020304" pitchFamily="18" charset="0"/>
                <a:cs typeface="Times New Roman" panose="02020603050405020304" pitchFamily="18" charset="0"/>
              </a:rPr>
              <a:t>int</a:t>
            </a:r>
            <a:r>
              <a:rPr lang="en-US" altLang="en-US" sz="2600" dirty="0">
                <a:latin typeface="Times New Roman" panose="02020603050405020304" pitchFamily="18" charset="0"/>
                <a:cs typeface="Times New Roman" panose="02020603050405020304" pitchFamily="18" charset="0"/>
              </a:rPr>
              <a:t>, char, </a:t>
            </a:r>
            <a:r>
              <a:rPr lang="en-US" altLang="en-US" sz="2600" dirty="0" err="1">
                <a:latin typeface="Times New Roman" panose="02020603050405020304" pitchFamily="18" charset="0"/>
                <a:cs typeface="Times New Roman" panose="02020603050405020304" pitchFamily="18" charset="0"/>
              </a:rPr>
              <a:t>etc</a:t>
            </a:r>
            <a:r>
              <a:rPr lang="en-US" altLang="en-US" sz="2600" dirty="0">
                <a:latin typeface="Times New Roman" panose="02020603050405020304" pitchFamily="18" charset="0"/>
                <a:cs typeface="Times New Roman" panose="02020603050405020304" pitchFamily="18" charset="0"/>
              </a:rPr>
              <a:t>). </a:t>
            </a:r>
            <a:endParaRPr lang="en-US" altLang="en-US" sz="2600" dirty="0" smtClean="0">
              <a:latin typeface="Times New Roman" panose="02020603050405020304" pitchFamily="18" charset="0"/>
              <a:cs typeface="Times New Roman" panose="02020603050405020304" pitchFamily="18" charset="0"/>
            </a:endParaRPr>
          </a:p>
          <a:p>
            <a:pPr marL="457200" lvl="0" indent="-45720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Instead</a:t>
            </a:r>
            <a:r>
              <a:rPr lang="en-US" altLang="en-US" sz="2600" dirty="0">
                <a:latin typeface="Times New Roman" panose="02020603050405020304" pitchFamily="18" charset="0"/>
                <a:cs typeface="Times New Roman" panose="02020603050405020304" pitchFamily="18" charset="0"/>
              </a:rPr>
              <a:t>, all </a:t>
            </a:r>
            <a:r>
              <a:rPr lang="en-US" altLang="en-US" sz="2600" b="1" dirty="0">
                <a:solidFill>
                  <a:srgbClr val="800000"/>
                </a:solidFill>
                <a:latin typeface="Times New Roman" panose="02020603050405020304" pitchFamily="18" charset="0"/>
                <a:cs typeface="Times New Roman" panose="02020603050405020304" pitchFamily="18" charset="0"/>
              </a:rPr>
              <a:t>strings</a:t>
            </a:r>
            <a:r>
              <a:rPr lang="en-US" altLang="en-US" sz="2600" dirty="0">
                <a:latin typeface="Times New Roman" panose="02020603050405020304" pitchFamily="18" charset="0"/>
                <a:cs typeface="Times New Roman" panose="02020603050405020304" pitchFamily="18" charset="0"/>
              </a:rPr>
              <a:t> are </a:t>
            </a:r>
            <a:r>
              <a:rPr lang="en-US" altLang="en-US" sz="2600" b="1" dirty="0">
                <a:solidFill>
                  <a:srgbClr val="800000"/>
                </a:solidFill>
                <a:latin typeface="Times New Roman" panose="02020603050405020304" pitchFamily="18" charset="0"/>
                <a:cs typeface="Times New Roman" panose="02020603050405020304" pitchFamily="18" charset="0"/>
              </a:rPr>
              <a:t>objects</a:t>
            </a:r>
            <a:r>
              <a:rPr lang="en-US" altLang="en-US" sz="2600" dirty="0">
                <a:latin typeface="Times New Roman" panose="02020603050405020304" pitchFamily="18" charset="0"/>
                <a:cs typeface="Times New Roman" panose="02020603050405020304" pitchFamily="18" charset="0"/>
              </a:rPr>
              <a:t> of a </a:t>
            </a:r>
            <a:r>
              <a:rPr lang="en-US" altLang="en-US" sz="2600" b="1" dirty="0">
                <a:solidFill>
                  <a:srgbClr val="800000"/>
                </a:solidFill>
                <a:latin typeface="Times New Roman" panose="02020603050405020304" pitchFamily="18" charset="0"/>
                <a:cs typeface="Times New Roman" panose="02020603050405020304" pitchFamily="18" charset="0"/>
              </a:rPr>
              <a:t>predefined</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800000"/>
                </a:solidFill>
                <a:latin typeface="Times New Roman" panose="02020603050405020304" pitchFamily="18" charset="0"/>
                <a:cs typeface="Times New Roman" panose="02020603050405020304" pitchFamily="18" charset="0"/>
              </a:rPr>
              <a:t>class</a:t>
            </a:r>
            <a:r>
              <a:rPr lang="en-US" altLang="en-US" sz="2600" dirty="0">
                <a:latin typeface="Times New Roman" panose="02020603050405020304" pitchFamily="18" charset="0"/>
                <a:cs typeface="Times New Roman" panose="02020603050405020304" pitchFamily="18" charset="0"/>
              </a:rPr>
              <a:t> named </a:t>
            </a:r>
            <a:r>
              <a:rPr lang="en-US" altLang="en-US" sz="2600" b="1" dirty="0" smtClean="0">
                <a:solidFill>
                  <a:srgbClr val="6600CC"/>
                </a:solidFill>
                <a:latin typeface="Times New Roman" panose="02020603050405020304" pitchFamily="18" charset="0"/>
                <a:cs typeface="Times New Roman" panose="02020603050405020304" pitchFamily="18" charset="0"/>
              </a:rPr>
              <a:t>String</a:t>
            </a:r>
            <a:r>
              <a:rPr lang="en-US" altLang="en-US" sz="2600" dirty="0" smtClean="0">
                <a:latin typeface="Times New Roman" panose="02020603050405020304" pitchFamily="18" charset="0"/>
                <a:cs typeface="Times New Roman" panose="02020603050405020304" pitchFamily="18" charset="0"/>
              </a:rPr>
              <a:t>.</a:t>
            </a:r>
          </a:p>
          <a:p>
            <a:pPr marL="457200" lvl="0" indent="-457200" algn="just" eaLnBrk="0" fontAlgn="base" hangingPunct="0">
              <a:lnSpc>
                <a:spcPct val="150000"/>
              </a:lnSpc>
              <a:spcBef>
                <a:spcPct val="0"/>
              </a:spcBef>
              <a:spcAft>
                <a:spcPct val="0"/>
              </a:spcAft>
              <a:buFont typeface="Wingdings" panose="05000000000000000000" pitchFamily="2" charset="2"/>
              <a:buChar char="§"/>
            </a:pPr>
            <a:r>
              <a:rPr lang="en-US" altLang="en-US" sz="2600" dirty="0" smtClean="0">
                <a:latin typeface="Times New Roman" panose="02020603050405020304" pitchFamily="18" charset="0"/>
                <a:cs typeface="Times New Roman" panose="02020603050405020304" pitchFamily="18" charset="0"/>
              </a:rPr>
              <a:t>And</a:t>
            </a:r>
            <a:r>
              <a:rPr lang="en-US" altLang="en-US" sz="2600" dirty="0">
                <a:latin typeface="Times New Roman" panose="02020603050405020304" pitchFamily="18" charset="0"/>
                <a:cs typeface="Times New Roman" panose="02020603050405020304" pitchFamily="18" charset="0"/>
              </a:rPr>
              <a:t>, all </a:t>
            </a:r>
            <a:r>
              <a:rPr lang="en-US" altLang="en-US" sz="2600" b="1" dirty="0">
                <a:latin typeface="Times New Roman" panose="02020603050405020304" pitchFamily="18" charset="0"/>
                <a:cs typeface="Times New Roman" panose="02020603050405020304" pitchFamily="18" charset="0"/>
              </a:rPr>
              <a:t>string</a:t>
            </a:r>
            <a:r>
              <a:rPr lang="en-US" altLang="en-US" sz="2600" dirty="0">
                <a:latin typeface="Times New Roman" panose="02020603050405020304" pitchFamily="18" charset="0"/>
                <a:cs typeface="Times New Roman" panose="02020603050405020304" pitchFamily="18" charset="0"/>
              </a:rPr>
              <a:t> </a:t>
            </a:r>
            <a:r>
              <a:rPr lang="en-US" altLang="en-US" sz="2600" b="1" dirty="0">
                <a:latin typeface="Times New Roman" panose="02020603050405020304" pitchFamily="18" charset="0"/>
                <a:cs typeface="Times New Roman" panose="02020603050405020304" pitchFamily="18" charset="0"/>
              </a:rPr>
              <a:t>variables</a:t>
            </a:r>
            <a:r>
              <a:rPr lang="en-US" altLang="en-US" sz="2600" dirty="0">
                <a:latin typeface="Times New Roman" panose="02020603050405020304" pitchFamily="18" charset="0"/>
                <a:cs typeface="Times New Roman" panose="02020603050405020304" pitchFamily="18" charset="0"/>
              </a:rPr>
              <a:t> are </a:t>
            </a:r>
            <a:r>
              <a:rPr lang="en-US" altLang="en-US" sz="2600" b="1" dirty="0">
                <a:solidFill>
                  <a:srgbClr val="FF0000"/>
                </a:solidFill>
                <a:latin typeface="Times New Roman" panose="02020603050405020304" pitchFamily="18" charset="0"/>
                <a:cs typeface="Times New Roman" panose="02020603050405020304" pitchFamily="18" charset="0"/>
              </a:rPr>
              <a:t>instances</a:t>
            </a:r>
            <a:r>
              <a:rPr lang="en-US" altLang="en-US" sz="2600" dirty="0">
                <a:latin typeface="Times New Roman" panose="02020603050405020304" pitchFamily="18" charset="0"/>
                <a:cs typeface="Times New Roman" panose="02020603050405020304" pitchFamily="18" charset="0"/>
              </a:rPr>
              <a:t> of the </a:t>
            </a:r>
            <a:r>
              <a:rPr lang="en-US" altLang="en-US" sz="2600" b="1" dirty="0">
                <a:solidFill>
                  <a:srgbClr val="FF0000"/>
                </a:solidFill>
                <a:latin typeface="Times New Roman" panose="02020603050405020304" pitchFamily="18" charset="0"/>
                <a:cs typeface="Times New Roman" panose="02020603050405020304" pitchFamily="18" charset="0"/>
              </a:rPr>
              <a:t>String</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FF0000"/>
                </a:solidFill>
                <a:latin typeface="Times New Roman" panose="02020603050405020304" pitchFamily="18" charset="0"/>
                <a:cs typeface="Times New Roman" panose="02020603050405020304" pitchFamily="18" charset="0"/>
              </a:rPr>
              <a:t>class</a:t>
            </a:r>
            <a:r>
              <a:rPr lang="en-US" altLang="en-US" sz="2600" dirty="0">
                <a:latin typeface="Times New Roman" panose="02020603050405020304" pitchFamily="18" charset="0"/>
                <a:cs typeface="Times New Roman" panose="02020603050405020304" pitchFamily="18" charset="0"/>
              </a:rPr>
              <a:t>.</a:t>
            </a:r>
          </a:p>
          <a:p>
            <a:pPr algn="just">
              <a:lnSpc>
                <a:spcPct val="150000"/>
              </a:lnSpc>
            </a:pPr>
            <a:endParaRPr lang="en-GB" sz="2600" dirty="0">
              <a:latin typeface="Times New Roman" panose="02020603050405020304" pitchFamily="18" charset="0"/>
              <a:cs typeface="Times New Roman" panose="02020603050405020304" pitchFamily="18" charset="0"/>
            </a:endParaRPr>
          </a:p>
        </p:txBody>
      </p:sp>
      <p:sp>
        <p:nvSpPr>
          <p:cNvPr id="7" name="Down Arrow 6"/>
          <p:cNvSpPr/>
          <p:nvPr/>
        </p:nvSpPr>
        <p:spPr>
          <a:xfrm>
            <a:off x="6386286" y="722993"/>
            <a:ext cx="449943" cy="5617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73009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2856"/>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r>
              <a:rPr lang="en-US" altLang="en-US" sz="2800" b="1" dirty="0">
                <a:solidFill>
                  <a:srgbClr val="FF0000"/>
                </a:solidFill>
                <a:latin typeface="Times New Roman" panose="02020603050405020304" pitchFamily="18" charset="0"/>
                <a:cs typeface="Times New Roman" panose="02020603050405020304" pitchFamily="18" charset="0"/>
              </a:rPr>
              <a:t>Java String </a:t>
            </a:r>
            <a:r>
              <a:rPr lang="en-US" altLang="en-US" sz="2800" b="1" dirty="0" smtClean="0">
                <a:solidFill>
                  <a:srgbClr val="FF0000"/>
                </a:solidFill>
                <a:latin typeface="Times New Roman" panose="02020603050405020304" pitchFamily="18" charset="0"/>
                <a:cs typeface="Times New Roman" panose="02020603050405020304" pitchFamily="18" charset="0"/>
              </a:rPr>
              <a:t>Method</a:t>
            </a: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endParaRPr lang="en-GB" sz="2800" dirty="0"/>
          </a:p>
        </p:txBody>
      </p:sp>
      <p:sp>
        <p:nvSpPr>
          <p:cNvPr id="3" name="Content Placeholder 2"/>
          <p:cNvSpPr>
            <a:spLocks noGrp="1"/>
          </p:cNvSpPr>
          <p:nvPr>
            <p:ph idx="1"/>
          </p:nvPr>
        </p:nvSpPr>
        <p:spPr>
          <a:xfrm>
            <a:off x="0" y="362856"/>
            <a:ext cx="12192000" cy="6495143"/>
          </a:xfrm>
        </p:spPr>
        <p:txBody>
          <a:bodyPr>
            <a:normAutofit fontScale="92500" lnSpcReduction="20000"/>
          </a:bodyPr>
          <a:lstStyle/>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Java String provides various methods to perform different operations on strings. </a:t>
            </a: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We will look into some of the commonly used string operations.</a:t>
            </a:r>
            <a:endParaRPr lang="en-US" altLang="en-US" b="1" dirty="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US" altLang="en-US" b="1" dirty="0">
                <a:solidFill>
                  <a:srgbClr val="660033"/>
                </a:solidFill>
                <a:latin typeface="Times New Roman" panose="02020603050405020304" pitchFamily="18" charset="0"/>
                <a:cs typeface="Times New Roman" panose="02020603050405020304" pitchFamily="18" charset="0"/>
              </a:rPr>
              <a:t>1. Get length of a String</a:t>
            </a:r>
          </a:p>
          <a:p>
            <a:pPr lvl="0" algn="just" eaLnBrk="0" fontAlgn="base" hangingPunct="0">
              <a:lnSpc>
                <a:spcPct val="150000"/>
              </a:lnSpc>
              <a:spcBef>
                <a:spcPct val="0"/>
              </a:spcBef>
              <a:spcAft>
                <a:spcPct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To find the </a:t>
            </a:r>
            <a:r>
              <a:rPr lang="en-US" altLang="en-US" b="1" dirty="0">
                <a:latin typeface="Times New Roman" panose="02020603050405020304" pitchFamily="18" charset="0"/>
                <a:cs typeface="Times New Roman" panose="02020603050405020304" pitchFamily="18" charset="0"/>
              </a:rPr>
              <a:t>length</a:t>
            </a:r>
            <a:r>
              <a:rPr lang="en-US" altLang="en-US" dirty="0">
                <a:latin typeface="Times New Roman" panose="02020603050405020304" pitchFamily="18" charset="0"/>
                <a:cs typeface="Times New Roman" panose="02020603050405020304" pitchFamily="18" charset="0"/>
              </a:rPr>
              <a:t> of a </a:t>
            </a:r>
            <a:r>
              <a:rPr lang="en-US" altLang="en-US" b="1" dirty="0">
                <a:latin typeface="Times New Roman" panose="02020603050405020304" pitchFamily="18" charset="0"/>
                <a:cs typeface="Times New Roman" panose="02020603050405020304" pitchFamily="18" charset="0"/>
              </a:rPr>
              <a:t>string</a:t>
            </a:r>
            <a:r>
              <a:rPr lang="en-US" altLang="en-US" dirty="0">
                <a:latin typeface="Times New Roman" panose="02020603050405020304" pitchFamily="18" charset="0"/>
                <a:cs typeface="Times New Roman" panose="02020603050405020304" pitchFamily="18" charset="0"/>
              </a:rPr>
              <a:t>, we use </a:t>
            </a:r>
            <a:r>
              <a:rPr lang="en-US" altLang="en-US" b="1" dirty="0">
                <a:solidFill>
                  <a:srgbClr val="6600CC"/>
                </a:solidFill>
                <a:latin typeface="Times New Roman" panose="02020603050405020304" pitchFamily="18" charset="0"/>
                <a:cs typeface="Times New Roman" panose="02020603050405020304" pitchFamily="18" charset="0"/>
              </a:rPr>
              <a:t>the</a:t>
            </a:r>
            <a:r>
              <a:rPr lang="en-US" altLang="en-US" b="1"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length() method</a:t>
            </a:r>
            <a:r>
              <a:rPr lang="en-US" altLang="en-US" dirty="0">
                <a:solidFill>
                  <a:srgbClr val="6600CC"/>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of the </a:t>
            </a:r>
            <a:r>
              <a:rPr lang="en-US" altLang="en-US" b="1" dirty="0">
                <a:solidFill>
                  <a:srgbClr val="6600CC"/>
                </a:solidFill>
                <a:latin typeface="Times New Roman" panose="02020603050405020304" pitchFamily="18" charset="0"/>
                <a:cs typeface="Times New Roman" panose="02020603050405020304" pitchFamily="18" charset="0"/>
              </a:rPr>
              <a:t>String</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Java program to determine the length of the String</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using length() method and output the string </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 */</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//Define a class </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class </a:t>
            </a:r>
            <a:r>
              <a:rPr lang="en-GB" altLang="en-US" dirty="0" err="1">
                <a:latin typeface="Times New Roman" panose="02020603050405020304" pitchFamily="18" charset="0"/>
                <a:cs typeface="Times New Roman" panose="02020603050405020304" pitchFamily="18" charset="0"/>
              </a:rPr>
              <a:t>StringLengthExample</a:t>
            </a:r>
            <a:r>
              <a:rPr lang="en-GB" altLang="en-US"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//Main method </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public static void main(String[] </a:t>
            </a:r>
            <a:r>
              <a:rPr lang="en-GB" altLang="en-US" dirty="0" err="1">
                <a:latin typeface="Times New Roman" panose="02020603050405020304" pitchFamily="18" charset="0"/>
                <a:cs typeface="Times New Roman" panose="02020603050405020304" pitchFamily="18" charset="0"/>
              </a:rPr>
              <a:t>args</a:t>
            </a:r>
            <a:r>
              <a:rPr lang="en-GB" altLang="en-US" dirty="0">
                <a:latin typeface="Times New Roman" panose="02020603050405020304" pitchFamily="18" charset="0"/>
                <a:cs typeface="Times New Roman" panose="02020603050405020304" pitchFamily="18" charset="0"/>
              </a:rPr>
              <a:t>) {</a:t>
            </a:r>
          </a:p>
          <a:p>
            <a:pPr marL="0" lvl="0" indent="0" algn="just" eaLnBrk="0" fontAlgn="base" hangingPunct="0">
              <a:lnSpc>
                <a:spcPct val="15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pPr marL="0" indent="0">
              <a:buNone/>
            </a:pPr>
            <a:endParaRPr lang="en-GB" dirty="0"/>
          </a:p>
        </p:txBody>
      </p:sp>
      <p:sp>
        <p:nvSpPr>
          <p:cNvPr id="4" name="Slide Number Placeholder 3"/>
          <p:cNvSpPr>
            <a:spLocks noGrp="1"/>
          </p:cNvSpPr>
          <p:nvPr>
            <p:ph type="sldNum" sz="quarter" idx="12"/>
          </p:nvPr>
        </p:nvSpPr>
        <p:spPr/>
        <p:txBody>
          <a:bodyPr/>
          <a:lstStyle/>
          <a:p>
            <a:fld id="{1C1376ED-7D7C-4AB7-9AAC-DFA34513ABCF}" type="slidenum">
              <a:rPr lang="en-US" smtClean="0"/>
              <a:t>98</a:t>
            </a:fld>
            <a:endParaRPr lang="en-US"/>
          </a:p>
        </p:txBody>
      </p:sp>
    </p:spTree>
    <p:extLst>
      <p:ext uri="{BB962C8B-B14F-4D97-AF65-F5344CB8AC3E}">
        <p14:creationId xmlns:p14="http://schemas.microsoft.com/office/powerpoint/2010/main" val="106402467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62856"/>
          </a:xfrm>
        </p:spPr>
        <p:txBody>
          <a:bodyPr>
            <a:noAutofit/>
          </a:bodyPr>
          <a:lstStyle/>
          <a:p>
            <a:pPr algn="ct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r>
              <a:rPr lang="en-US" altLang="en-US" sz="2800" b="1" dirty="0">
                <a:solidFill>
                  <a:srgbClr val="FF0000"/>
                </a:solidFill>
                <a:latin typeface="Times New Roman" panose="02020603050405020304" pitchFamily="18" charset="0"/>
                <a:cs typeface="Times New Roman" panose="02020603050405020304" pitchFamily="18" charset="0"/>
              </a:rPr>
              <a:t>Java String </a:t>
            </a:r>
            <a:r>
              <a:rPr lang="en-US" altLang="en-US" sz="2800" b="1" dirty="0" smtClean="0">
                <a:solidFill>
                  <a:srgbClr val="FF0000"/>
                </a:solidFill>
                <a:latin typeface="Times New Roman" panose="02020603050405020304" pitchFamily="18" charset="0"/>
                <a:cs typeface="Times New Roman" panose="02020603050405020304" pitchFamily="18" charset="0"/>
              </a:rPr>
              <a:t>Operations-----</a:t>
            </a:r>
            <a:r>
              <a:rPr lang="en-US" altLang="en-US" sz="2800" b="1" dirty="0">
                <a:solidFill>
                  <a:srgbClr val="FF0000"/>
                </a:solidFill>
                <a:latin typeface="Times New Roman" panose="02020603050405020304" pitchFamily="18" charset="0"/>
                <a:cs typeface="Times New Roman" panose="02020603050405020304" pitchFamily="18" charset="0"/>
              </a:rPr>
              <a:t/>
            </a:r>
            <a:br>
              <a:rPr lang="en-US" altLang="en-US" sz="2800" b="1" dirty="0">
                <a:solidFill>
                  <a:srgbClr val="FF0000"/>
                </a:solidFill>
                <a:latin typeface="Times New Roman" panose="02020603050405020304" pitchFamily="18" charset="0"/>
                <a:cs typeface="Times New Roman" panose="02020603050405020304" pitchFamily="18" charset="0"/>
              </a:rPr>
            </a:br>
            <a:endParaRPr lang="en-GB" sz="2800" dirty="0"/>
          </a:p>
        </p:txBody>
      </p:sp>
      <p:sp>
        <p:nvSpPr>
          <p:cNvPr id="3" name="Content Placeholder 2"/>
          <p:cNvSpPr>
            <a:spLocks noGrp="1"/>
          </p:cNvSpPr>
          <p:nvPr>
            <p:ph idx="1"/>
          </p:nvPr>
        </p:nvSpPr>
        <p:spPr>
          <a:xfrm>
            <a:off x="0" y="362856"/>
            <a:ext cx="12192000" cy="6495143"/>
          </a:xfrm>
        </p:spPr>
        <p:txBody>
          <a:bodyPr>
            <a:normAutofit/>
          </a:bodyPr>
          <a:lstStyle/>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 create a string</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String greet="Hello! World";</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//Output the string </a:t>
            </a:r>
          </a:p>
          <a:p>
            <a:pPr marL="0" lvl="0" indent="0" algn="just" eaLnBrk="0" fontAlgn="base" hangingPunct="0">
              <a:lnSpc>
                <a:spcPct val="150000"/>
              </a:lnSpc>
              <a:spcBef>
                <a:spcPct val="0"/>
              </a:spcBef>
              <a:spcAft>
                <a:spcPct val="0"/>
              </a:spcAft>
              <a:buNone/>
            </a:pPr>
            <a:r>
              <a:rPr lang="en-GB" altLang="en-US" dirty="0" err="1">
                <a:latin typeface="Times New Roman" panose="02020603050405020304" pitchFamily="18" charset="0"/>
                <a:cs typeface="Times New Roman" panose="02020603050405020304" pitchFamily="18" charset="0"/>
              </a:rPr>
              <a:t>System.out.println</a:t>
            </a:r>
            <a:r>
              <a:rPr lang="en-GB" altLang="en-US" dirty="0">
                <a:latin typeface="Times New Roman" panose="02020603050405020304" pitchFamily="18" charset="0"/>
                <a:cs typeface="Times New Roman" panose="02020603050405020304" pitchFamily="18" charset="0"/>
              </a:rPr>
              <a:t>("String: " + greet);</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//get the length of greet</a:t>
            </a:r>
          </a:p>
          <a:p>
            <a:pPr marL="0" lvl="0" indent="0" algn="just" eaLnBrk="0" fontAlgn="base" hangingPunct="0">
              <a:lnSpc>
                <a:spcPct val="150000"/>
              </a:lnSpc>
              <a:spcBef>
                <a:spcPct val="0"/>
              </a:spcBef>
              <a:spcAft>
                <a:spcPct val="0"/>
              </a:spcAft>
              <a:buNone/>
            </a:pPr>
            <a:r>
              <a:rPr lang="en-GB" altLang="en-US" dirty="0" err="1">
                <a:latin typeface="Times New Roman" panose="02020603050405020304" pitchFamily="18" charset="0"/>
                <a:cs typeface="Times New Roman" panose="02020603050405020304" pitchFamily="18" charset="0"/>
              </a:rPr>
              <a:t>int</a:t>
            </a:r>
            <a:r>
              <a:rPr lang="en-GB" altLang="en-US" dirty="0">
                <a:latin typeface="Times New Roman" panose="02020603050405020304" pitchFamily="18" charset="0"/>
                <a:cs typeface="Times New Roman" panose="02020603050405020304" pitchFamily="18" charset="0"/>
              </a:rPr>
              <a:t> length=</a:t>
            </a:r>
            <a:r>
              <a:rPr lang="en-GB" altLang="en-US" dirty="0" err="1">
                <a:latin typeface="Times New Roman" panose="02020603050405020304" pitchFamily="18" charset="0"/>
                <a:cs typeface="Times New Roman" panose="02020603050405020304" pitchFamily="18" charset="0"/>
              </a:rPr>
              <a:t>greet.length</a:t>
            </a:r>
            <a:r>
              <a:rPr lang="en-GB" altLang="en-US"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GB" altLang="en-US" dirty="0" err="1">
                <a:latin typeface="Times New Roman" panose="02020603050405020304" pitchFamily="18" charset="0"/>
                <a:cs typeface="Times New Roman" panose="02020603050405020304" pitchFamily="18" charset="0"/>
              </a:rPr>
              <a:t>System.out.println</a:t>
            </a:r>
            <a:r>
              <a:rPr lang="en-GB" altLang="en-US" dirty="0">
                <a:latin typeface="Times New Roman" panose="02020603050405020304" pitchFamily="18" charset="0"/>
                <a:cs typeface="Times New Roman" panose="02020603050405020304" pitchFamily="18" charset="0"/>
              </a:rPr>
              <a:t>("Length:"+length);</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  }//End of main ()</a:t>
            </a:r>
          </a:p>
          <a:p>
            <a:pPr marL="0" lvl="0" indent="0" algn="just" eaLnBrk="0" fontAlgn="base" hangingPunct="0">
              <a:lnSpc>
                <a:spcPct val="150000"/>
              </a:lnSpc>
              <a:spcBef>
                <a:spcPct val="0"/>
              </a:spcBef>
              <a:spcAft>
                <a:spcPct val="0"/>
              </a:spcAft>
              <a:buNone/>
            </a:pPr>
            <a:r>
              <a:rPr lang="en-GB" altLang="en-US" dirty="0">
                <a:latin typeface="Times New Roman" panose="02020603050405020304" pitchFamily="18" charset="0"/>
                <a:cs typeface="Times New Roman" panose="02020603050405020304" pitchFamily="18" charset="0"/>
              </a:rPr>
              <a:t>}//End of class</a:t>
            </a:r>
          </a:p>
          <a:p>
            <a:pPr marL="0" lvl="0" indent="0" algn="just" eaLnBrk="0" fontAlgn="base" hangingPunct="0">
              <a:lnSpc>
                <a:spcPct val="15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C1376ED-7D7C-4AB7-9AAC-DFA34513ABCF}" type="slidenum">
              <a:rPr lang="en-US" smtClean="0"/>
              <a:t>99</a:t>
            </a:fld>
            <a:endParaRPr lang="en-US"/>
          </a:p>
        </p:txBody>
      </p:sp>
      <p:sp>
        <p:nvSpPr>
          <p:cNvPr id="7" name="TextBox 6"/>
          <p:cNvSpPr txBox="1"/>
          <p:nvPr/>
        </p:nvSpPr>
        <p:spPr>
          <a:xfrm>
            <a:off x="7155542" y="798286"/>
            <a:ext cx="5036457" cy="397031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In the above example, the </a:t>
            </a:r>
            <a:r>
              <a:rPr lang="en-US" altLang="en-US" sz="2800" b="1" dirty="0">
                <a:latin typeface="Times New Roman" panose="02020603050405020304" pitchFamily="18" charset="0"/>
                <a:cs typeface="Times New Roman" panose="02020603050405020304" pitchFamily="18" charset="0"/>
              </a:rPr>
              <a:t>length() method </a:t>
            </a:r>
            <a:r>
              <a:rPr lang="en-US" altLang="en-US" sz="2800" dirty="0">
                <a:latin typeface="Times New Roman" panose="02020603050405020304" pitchFamily="18" charset="0"/>
                <a:cs typeface="Times New Roman" panose="02020603050405020304" pitchFamily="18" charset="0"/>
              </a:rPr>
              <a:t>calculates the </a:t>
            </a:r>
            <a:r>
              <a:rPr lang="en-US" altLang="en-US" sz="2800" b="1" dirty="0">
                <a:solidFill>
                  <a:srgbClr val="0000CC"/>
                </a:solidFill>
                <a:latin typeface="Times New Roman" panose="02020603050405020304" pitchFamily="18" charset="0"/>
                <a:cs typeface="Times New Roman" panose="02020603050405020304" pitchFamily="18" charset="0"/>
              </a:rPr>
              <a:t>total</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00CC"/>
                </a:solidFill>
                <a:latin typeface="Times New Roman" panose="02020603050405020304" pitchFamily="18" charset="0"/>
                <a:cs typeface="Times New Roman" panose="02020603050405020304" pitchFamily="18" charset="0"/>
              </a:rPr>
              <a:t>number</a:t>
            </a:r>
            <a:r>
              <a:rPr lang="en-US" altLang="en-US" sz="2800" dirty="0">
                <a:latin typeface="Times New Roman" panose="02020603050405020304" pitchFamily="18" charset="0"/>
                <a:cs typeface="Times New Roman" panose="02020603050405020304" pitchFamily="18" charset="0"/>
              </a:rPr>
              <a:t> of </a:t>
            </a:r>
            <a:r>
              <a:rPr lang="en-US" altLang="en-US" sz="2800" b="1" dirty="0">
                <a:latin typeface="Times New Roman" panose="02020603050405020304" pitchFamily="18" charset="0"/>
                <a:cs typeface="Times New Roman" panose="02020603050405020304" pitchFamily="18" charset="0"/>
              </a:rPr>
              <a:t>characters</a:t>
            </a:r>
            <a:r>
              <a:rPr lang="en-US" altLang="en-US" sz="2800" dirty="0">
                <a:latin typeface="Times New Roman" panose="02020603050405020304" pitchFamily="18" charset="0"/>
                <a:cs typeface="Times New Roman" panose="02020603050405020304" pitchFamily="18" charset="0"/>
              </a:rPr>
              <a:t> in the </a:t>
            </a:r>
            <a:r>
              <a:rPr lang="en-US" altLang="en-US" sz="2800" b="1" dirty="0">
                <a:latin typeface="Times New Roman" panose="02020603050405020304" pitchFamily="18" charset="0"/>
                <a:cs typeface="Times New Roman" panose="02020603050405020304" pitchFamily="18" charset="0"/>
              </a:rPr>
              <a:t>string</a:t>
            </a:r>
            <a:r>
              <a:rPr lang="en-US" altLang="en-US" sz="2800" dirty="0">
                <a:latin typeface="Times New Roman" panose="02020603050405020304" pitchFamily="18" charset="0"/>
                <a:cs typeface="Times New Roman" panose="02020603050405020304" pitchFamily="18" charset="0"/>
              </a:rPr>
              <a:t> and returns it </a:t>
            </a:r>
          </a:p>
          <a:p>
            <a:pPr marL="457200" indent="-457200" algn="just">
              <a:lnSpc>
                <a:spcPct val="150000"/>
              </a:lnSpc>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p:txBody>
      </p:sp>
      <p:sp>
        <p:nvSpPr>
          <p:cNvPr id="8" name="Down Arrow 7"/>
          <p:cNvSpPr/>
          <p:nvPr/>
        </p:nvSpPr>
        <p:spPr>
          <a:xfrm>
            <a:off x="6763658" y="442911"/>
            <a:ext cx="217714" cy="60960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099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4204</TotalTime>
  <Words>21849</Words>
  <Application>Microsoft Office PowerPoint</Application>
  <PresentationFormat>Widescreen</PresentationFormat>
  <Paragraphs>2568</Paragraphs>
  <Slides>227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227</vt:i4>
      </vt:variant>
    </vt:vector>
  </HeadingPairs>
  <TitlesOfParts>
    <vt:vector size="235" baseType="lpstr">
      <vt:lpstr>Arial</vt:lpstr>
      <vt:lpstr>Calibri</vt:lpstr>
      <vt:lpstr>Calibri Light</vt:lpstr>
      <vt:lpstr>Cambria Math</vt:lpstr>
      <vt:lpstr>Times New Roman</vt:lpstr>
      <vt:lpstr>Wingdings</vt:lpstr>
      <vt:lpstr>Wingdings 3</vt:lpstr>
      <vt:lpstr>Office Theme</vt:lpstr>
      <vt:lpstr>CHAPTER TWO </vt:lpstr>
      <vt:lpstr>Outline</vt:lpstr>
      <vt:lpstr>2.1 Structure of Java Program</vt:lpstr>
      <vt:lpstr>2.1 Structure of Java Program continued--</vt:lpstr>
      <vt:lpstr>2.1 Structure of Java Program continued--</vt:lpstr>
      <vt:lpstr>2.1 Structure of Java Program continued--</vt:lpstr>
      <vt:lpstr>2.1 Structure of Java Program continued--</vt:lpstr>
      <vt:lpstr>2.1 Structure of Java Program continued--</vt:lpstr>
      <vt:lpstr>2.1 Structure of Java Program continued--</vt:lpstr>
      <vt:lpstr>2.1 Structure of Java Program continued--</vt:lpstr>
      <vt:lpstr> 2.2 Java Program Development Environment</vt:lpstr>
      <vt:lpstr>PowerPoint Presentation</vt:lpstr>
      <vt:lpstr>PowerPoint Presentation</vt:lpstr>
      <vt:lpstr>Java Data Types </vt:lpstr>
      <vt:lpstr>Java Data Types continued</vt:lpstr>
      <vt:lpstr>Java Data Types continued</vt:lpstr>
      <vt:lpstr>Java Data Types continued</vt:lpstr>
      <vt:lpstr>Java Data Types continued</vt:lpstr>
      <vt:lpstr>Java Data Types continued</vt:lpstr>
      <vt:lpstr>Java Data Types continued</vt:lpstr>
      <vt:lpstr>Java Data Types continued</vt:lpstr>
      <vt:lpstr>Java Data Types continued</vt:lpstr>
      <vt:lpstr>Java Data Types continued</vt:lpstr>
      <vt:lpstr>PowerPoint Presentation</vt:lpstr>
      <vt:lpstr>Java Data Types continued</vt:lpstr>
      <vt:lpstr>Java Data Types continued</vt:lpstr>
      <vt:lpstr>Java Data Types continued</vt:lpstr>
      <vt:lpstr>Java Data Types continued</vt:lpstr>
      <vt:lpstr>Java Data Types continued</vt:lpstr>
      <vt:lpstr>Java Data Types continued</vt:lpstr>
      <vt:lpstr>Java Data Types continued</vt:lpstr>
      <vt:lpstr>Java Data Types continued</vt:lpstr>
      <vt:lpstr>PowerPoint Presentation</vt:lpstr>
      <vt:lpstr>Reading Input from the Console</vt:lpstr>
      <vt:lpstr>Reading Input from the Console contnued</vt:lpstr>
      <vt:lpstr>Reading Input from the Console contnued</vt:lpstr>
      <vt:lpstr>Reading Input from the Console contnued</vt:lpstr>
      <vt:lpstr>Reading Input from the Console contnued</vt:lpstr>
      <vt:lpstr>Reading Input from the Console contnued</vt:lpstr>
      <vt:lpstr>Reading Input from the Console contnued</vt:lpstr>
      <vt:lpstr>Reading Input from the Console contnued</vt:lpstr>
      <vt:lpstr>Methods for Scanner Objects</vt:lpstr>
      <vt:lpstr>Activity</vt:lpstr>
      <vt:lpstr>   Variables      </vt:lpstr>
      <vt:lpstr>Declaring Variables </vt:lpstr>
      <vt:lpstr>Declaring Variables continued </vt:lpstr>
      <vt:lpstr>Dynamic Initialization</vt:lpstr>
      <vt:lpstr>Dynamic Initialization Continued</vt:lpstr>
      <vt:lpstr>PowerPoint Presentation</vt:lpstr>
      <vt:lpstr>PowerPoint Presentation</vt:lpstr>
      <vt:lpstr> Scope and Lifetime of Variables Continued </vt:lpstr>
      <vt:lpstr> Scope and Lifetime of Variables Continued </vt:lpstr>
      <vt:lpstr> Scope and Lifetime of Variables Continued </vt:lpstr>
      <vt:lpstr>Type Conversion and Casting </vt:lpstr>
      <vt:lpstr>Java's Automatic Conversions </vt:lpstr>
      <vt:lpstr>Casting Incompatible Types</vt:lpstr>
      <vt:lpstr>Casting Incompatible Types continued</vt:lpstr>
      <vt:lpstr>Casting Incompatible Types continued</vt:lpstr>
      <vt:lpstr>Casting Incompatible Types continued</vt:lpstr>
      <vt:lpstr>Casting Incompatible Types continued</vt:lpstr>
      <vt:lpstr> Arrays</vt:lpstr>
      <vt:lpstr>A. One-Dimensional Arrays</vt:lpstr>
      <vt:lpstr>A. One-Dimensional Arrays</vt:lpstr>
      <vt:lpstr>A. One-Dimensional Arrays continued</vt:lpstr>
      <vt:lpstr>A. One-Dimensional Arrays continued</vt:lpstr>
      <vt:lpstr>A. One-Dimensional Arrays continued</vt:lpstr>
      <vt:lpstr> One Dimensional Array – Using Standard Method </vt:lpstr>
      <vt:lpstr> One Dimensional Array – Using Standard Method </vt:lpstr>
      <vt:lpstr>Using For Loop – One Dimensional Array</vt:lpstr>
      <vt:lpstr>Using For Loop – One Dimensional Array</vt:lpstr>
      <vt:lpstr>Activity </vt:lpstr>
      <vt:lpstr> Using Scanner: One-dimensional Array  </vt:lpstr>
      <vt:lpstr> Using Scanner: One-dimensional Array-------  </vt:lpstr>
      <vt:lpstr> Using Scanner: One-dimensional Array-------  </vt:lpstr>
      <vt:lpstr> Using Scanner: One-dimensional Array-------  </vt:lpstr>
      <vt:lpstr>Using String: One-dimensional Array </vt:lpstr>
      <vt:lpstr>Using String: One-dimensional Array </vt:lpstr>
      <vt:lpstr>B. Multi-dimensional Arrays</vt:lpstr>
      <vt:lpstr>B. Multi-dimensional Arrays----</vt:lpstr>
      <vt:lpstr>B. Multidimensional Arrays---</vt:lpstr>
      <vt:lpstr>PowerPoint Presentation</vt:lpstr>
      <vt:lpstr>Methods to use 2D Arrays </vt:lpstr>
      <vt:lpstr>Two Dimensional – Using Standard Method</vt:lpstr>
      <vt:lpstr>Example 2: 2D Array using normal standard </vt:lpstr>
      <vt:lpstr>Example 2: 2D Array using normal standard </vt:lpstr>
      <vt:lpstr>2D Array using for Loop</vt:lpstr>
      <vt:lpstr>2D Array using for Looping------</vt:lpstr>
      <vt:lpstr> 2D Arrays using Scanner </vt:lpstr>
      <vt:lpstr> 2D Arrays using Scanner </vt:lpstr>
      <vt:lpstr> 2D Arrays using Scanner </vt:lpstr>
      <vt:lpstr> 2D Arrays using Scanner </vt:lpstr>
      <vt:lpstr> 2D Arrays using String </vt:lpstr>
      <vt:lpstr> 2D Arrays using String------ </vt:lpstr>
      <vt:lpstr>     Strings in Java</vt:lpstr>
      <vt:lpstr>Contd…</vt:lpstr>
      <vt:lpstr>Activity </vt:lpstr>
      <vt:lpstr>Activity------ </vt:lpstr>
      <vt:lpstr> Java String Method </vt:lpstr>
      <vt:lpstr> Java String Operations----- </vt:lpstr>
      <vt:lpstr>2. Join Two Java Strings</vt:lpstr>
      <vt:lpstr>2. Join Two Java Strings</vt:lpstr>
      <vt:lpstr>Other String Methods</vt:lpstr>
      <vt:lpstr>Other String Methods</vt:lpstr>
      <vt:lpstr>Contd…</vt:lpstr>
      <vt:lpstr>Contd…</vt:lpstr>
      <vt:lpstr>Contd…</vt:lpstr>
      <vt:lpstr>Contd…</vt:lpstr>
      <vt:lpstr>Contd…</vt:lpstr>
      <vt:lpstr> Operators </vt:lpstr>
      <vt:lpstr>1) Arithmetic Operators </vt:lpstr>
      <vt:lpstr>PowerPoint Presentation</vt:lpstr>
      <vt:lpstr>Basic Arithmetic Operators </vt:lpstr>
      <vt:lpstr>Example </vt:lpstr>
      <vt:lpstr>Example continued </vt:lpstr>
      <vt:lpstr>2. Modulus Operator</vt:lpstr>
      <vt:lpstr>Arithmetic Assignment Operators</vt:lpstr>
      <vt:lpstr>Arithmetic Assignment Operators continued</vt:lpstr>
      <vt:lpstr>Arithmetic Assignment Operators continued</vt:lpstr>
      <vt:lpstr>  Increment and Decrement </vt:lpstr>
      <vt:lpstr>  Increment and Decrement continued </vt:lpstr>
      <vt:lpstr> 4. Increment and Decrement continued </vt:lpstr>
      <vt:lpstr> Example </vt:lpstr>
      <vt:lpstr>2) Relational Operators</vt:lpstr>
      <vt:lpstr>2) Relational Operators continued</vt:lpstr>
      <vt:lpstr>2) Relational Operators continued</vt:lpstr>
      <vt:lpstr>2) Relational Operators continued</vt:lpstr>
      <vt:lpstr>2) Relational Operators continued</vt:lpstr>
      <vt:lpstr>Example</vt:lpstr>
      <vt:lpstr>Example continued</vt:lpstr>
      <vt:lpstr>Example continued</vt:lpstr>
      <vt:lpstr>Note</vt:lpstr>
      <vt:lpstr>Note</vt:lpstr>
      <vt:lpstr>3) Boolean Logical Operators </vt:lpstr>
      <vt:lpstr>Example</vt:lpstr>
      <vt:lpstr>Example continued</vt:lpstr>
      <vt:lpstr>Example continued</vt:lpstr>
      <vt:lpstr>4) Assignment Operator </vt:lpstr>
      <vt:lpstr>4) Assignment Operator continued</vt:lpstr>
      <vt:lpstr>PowerPoint Presentation</vt:lpstr>
      <vt:lpstr>Control Structures</vt:lpstr>
      <vt:lpstr>1. Java Sequence Structure</vt:lpstr>
      <vt:lpstr>Example 1</vt:lpstr>
      <vt:lpstr>Example 2</vt:lpstr>
      <vt:lpstr>Activity </vt:lpstr>
      <vt:lpstr>2. Selection Statements in Java</vt:lpstr>
      <vt:lpstr>A. if-------statement</vt:lpstr>
      <vt:lpstr>A. if-------statement continued</vt:lpstr>
      <vt:lpstr>Example 1</vt:lpstr>
      <vt:lpstr>Example 2</vt:lpstr>
      <vt:lpstr>2. if…else Selection Statement</vt:lpstr>
      <vt:lpstr>2. if…else Selection Statement continued</vt:lpstr>
      <vt:lpstr> Example 1 </vt:lpstr>
      <vt:lpstr>Exercise </vt:lpstr>
      <vt:lpstr>The if-else-if  Lader</vt:lpstr>
      <vt:lpstr>Example 1</vt:lpstr>
      <vt:lpstr>Example 1 continued</vt:lpstr>
      <vt:lpstr>Exercise</vt:lpstr>
      <vt:lpstr>Dangling-else Problem</vt:lpstr>
      <vt:lpstr>Dangling-else Problem continued</vt:lpstr>
      <vt:lpstr>Dangling-else Problem continued</vt:lpstr>
      <vt:lpstr>Dangling-else Problem continued</vt:lpstr>
      <vt:lpstr>Dangling-else Problem continued</vt:lpstr>
      <vt:lpstr>3. Switch </vt:lpstr>
      <vt:lpstr>3. Switch continued-----</vt:lpstr>
      <vt:lpstr>3. Switch continued-----</vt:lpstr>
      <vt:lpstr>3. Switch continued-----</vt:lpstr>
      <vt:lpstr>3. Switch continued-------</vt:lpstr>
      <vt:lpstr>3. Switch continued-------</vt:lpstr>
      <vt:lpstr>3. Switch continued-------</vt:lpstr>
      <vt:lpstr>3. Switch continued------</vt:lpstr>
      <vt:lpstr>PowerPoint Presentation</vt:lpstr>
      <vt:lpstr>PowerPoint Presentation</vt:lpstr>
      <vt:lpstr>PowerPoint Presentation</vt:lpstr>
      <vt:lpstr>PowerPoint Presentation</vt:lpstr>
      <vt:lpstr>Exercise </vt:lpstr>
      <vt:lpstr>2. Iteration Statements</vt:lpstr>
      <vt:lpstr>2. Iteration Statements-------</vt:lpstr>
      <vt:lpstr>2. Iteration Statements-------</vt:lpstr>
      <vt:lpstr>Example 2</vt:lpstr>
      <vt:lpstr>Example 2---------</vt:lpstr>
      <vt:lpstr>Example 2---------</vt:lpstr>
      <vt:lpstr>Example 2---------</vt:lpstr>
      <vt:lpstr>Activity 1</vt:lpstr>
      <vt:lpstr>B) do-while Loop</vt:lpstr>
      <vt:lpstr>B) do-while Loop----</vt:lpstr>
      <vt:lpstr>B) do-while Loop----</vt:lpstr>
      <vt:lpstr>Example 2</vt:lpstr>
      <vt:lpstr>Example 2</vt:lpstr>
      <vt:lpstr>Example 2</vt:lpstr>
      <vt:lpstr>Activity 2</vt:lpstr>
      <vt:lpstr>C) for---------Loop </vt:lpstr>
      <vt:lpstr>C) for---------Loop---------- </vt:lpstr>
      <vt:lpstr>Example 1</vt:lpstr>
      <vt:lpstr>Example 2</vt:lpstr>
      <vt:lpstr>Example 2</vt:lpstr>
      <vt:lpstr>Activity 3</vt:lpstr>
      <vt:lpstr> Nested  for Loops</vt:lpstr>
      <vt:lpstr> Nested  for Loops</vt:lpstr>
      <vt:lpstr>Exercise</vt:lpstr>
      <vt:lpstr>3) Jump Statements </vt:lpstr>
      <vt:lpstr>A.Using break   </vt:lpstr>
      <vt:lpstr>Example 1</vt:lpstr>
      <vt:lpstr>Example 1--------</vt:lpstr>
      <vt:lpstr>Example 1-------</vt:lpstr>
      <vt:lpstr>Example 1-------</vt:lpstr>
      <vt:lpstr>Activity</vt:lpstr>
      <vt:lpstr>PowerPoint Presentation</vt:lpstr>
      <vt:lpstr>B. Using break as a form of goto </vt:lpstr>
      <vt:lpstr>B. Using break as a form of goto---- </vt:lpstr>
      <vt:lpstr>B. Using break as a form of goto----- </vt:lpstr>
      <vt:lpstr>B. Using break as a form of goto----- </vt:lpstr>
      <vt:lpstr>B. Using break as a form of goto----- </vt:lpstr>
      <vt:lpstr>Example</vt:lpstr>
      <vt:lpstr>Example------</vt:lpstr>
      <vt:lpstr>Example------</vt:lpstr>
      <vt:lpstr>C) Using continue</vt:lpstr>
      <vt:lpstr>C) Using continue------</vt:lpstr>
      <vt:lpstr>Example 1</vt:lpstr>
      <vt:lpstr>Example 1------</vt:lpstr>
      <vt:lpstr>Example 2</vt:lpstr>
      <vt:lpstr>Example 2------</vt:lpstr>
      <vt:lpstr>Example 2------</vt:lpstr>
      <vt:lpstr>D) return </vt:lpstr>
      <vt:lpstr>D) return------ </vt:lpstr>
      <vt:lpstr>D) return------ </vt:lpstr>
      <vt:lpstr>Selif-test Exercise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dc:creator>
  <cp:lastModifiedBy>ismail - [2010]</cp:lastModifiedBy>
  <cp:revision>317</cp:revision>
  <dcterms:created xsi:type="dcterms:W3CDTF">2021-05-30T14:13:42Z</dcterms:created>
  <dcterms:modified xsi:type="dcterms:W3CDTF">2023-12-08T12:05:59Z</dcterms:modified>
</cp:coreProperties>
</file>