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7"/>
  </p:notesMasterIdLst>
  <p:sldIdLst>
    <p:sldId id="286" r:id="rId2"/>
    <p:sldId id="425" r:id="rId3"/>
    <p:sldId id="423" r:id="rId4"/>
    <p:sldId id="427" r:id="rId5"/>
    <p:sldId id="458" r:id="rId6"/>
    <p:sldId id="456" r:id="rId7"/>
    <p:sldId id="461" r:id="rId8"/>
    <p:sldId id="463" r:id="rId9"/>
    <p:sldId id="465" r:id="rId10"/>
    <p:sldId id="467" r:id="rId11"/>
    <p:sldId id="291" r:id="rId12"/>
    <p:sldId id="292" r:id="rId13"/>
    <p:sldId id="469" r:id="rId14"/>
    <p:sldId id="434" r:id="rId15"/>
    <p:sldId id="471" r:id="rId16"/>
    <p:sldId id="300" r:id="rId17"/>
    <p:sldId id="473" r:id="rId18"/>
    <p:sldId id="407" r:id="rId19"/>
    <p:sldId id="303" r:id="rId20"/>
    <p:sldId id="477" r:id="rId21"/>
    <p:sldId id="479" r:id="rId22"/>
    <p:sldId id="481" r:id="rId23"/>
    <p:sldId id="482" r:id="rId24"/>
    <p:sldId id="484" r:id="rId25"/>
    <p:sldId id="486" r:id="rId26"/>
    <p:sldId id="489" r:id="rId27"/>
    <p:sldId id="491" r:id="rId28"/>
    <p:sldId id="493" r:id="rId29"/>
    <p:sldId id="494" r:id="rId30"/>
    <p:sldId id="496" r:id="rId31"/>
    <p:sldId id="310" r:id="rId32"/>
    <p:sldId id="498" r:id="rId33"/>
    <p:sldId id="500" r:id="rId34"/>
    <p:sldId id="502" r:id="rId35"/>
    <p:sldId id="313" r:id="rId36"/>
    <p:sldId id="504" r:id="rId37"/>
    <p:sldId id="506" r:id="rId38"/>
    <p:sldId id="508" r:id="rId39"/>
    <p:sldId id="316" r:id="rId40"/>
    <p:sldId id="510" r:id="rId41"/>
    <p:sldId id="512" r:id="rId42"/>
    <p:sldId id="514" r:id="rId43"/>
    <p:sldId id="515" r:id="rId44"/>
    <p:sldId id="517" r:id="rId45"/>
    <p:sldId id="519" r:id="rId46"/>
    <p:sldId id="521" r:id="rId47"/>
    <p:sldId id="523" r:id="rId48"/>
    <p:sldId id="318" r:id="rId49"/>
    <p:sldId id="525" r:id="rId50"/>
    <p:sldId id="527" r:id="rId51"/>
    <p:sldId id="319" r:id="rId52"/>
    <p:sldId id="529" r:id="rId53"/>
    <p:sldId id="531" r:id="rId54"/>
    <p:sldId id="533" r:id="rId55"/>
    <p:sldId id="324" r:id="rId56"/>
    <p:sldId id="536" r:id="rId57"/>
    <p:sldId id="538" r:id="rId58"/>
    <p:sldId id="540" r:id="rId59"/>
    <p:sldId id="542" r:id="rId60"/>
    <p:sldId id="544" r:id="rId61"/>
    <p:sldId id="546" r:id="rId62"/>
    <p:sldId id="548" r:id="rId63"/>
    <p:sldId id="550" r:id="rId64"/>
    <p:sldId id="552" r:id="rId65"/>
    <p:sldId id="554" r:id="rId66"/>
    <p:sldId id="556" r:id="rId67"/>
    <p:sldId id="558" r:id="rId68"/>
    <p:sldId id="560" r:id="rId69"/>
    <p:sldId id="561" r:id="rId70"/>
    <p:sldId id="563" r:id="rId71"/>
    <p:sldId id="333" r:id="rId72"/>
    <p:sldId id="565" r:id="rId73"/>
    <p:sldId id="567" r:id="rId74"/>
    <p:sldId id="568" r:id="rId75"/>
    <p:sldId id="570" r:id="rId76"/>
    <p:sldId id="572" r:id="rId77"/>
    <p:sldId id="574" r:id="rId78"/>
    <p:sldId id="576" r:id="rId79"/>
    <p:sldId id="578" r:id="rId80"/>
    <p:sldId id="580" r:id="rId81"/>
    <p:sldId id="339" r:id="rId82"/>
    <p:sldId id="581" r:id="rId83"/>
    <p:sldId id="583" r:id="rId84"/>
    <p:sldId id="585" r:id="rId85"/>
    <p:sldId id="587" r:id="rId86"/>
    <p:sldId id="341" r:id="rId87"/>
    <p:sldId id="589" r:id="rId88"/>
    <p:sldId id="342" r:id="rId89"/>
    <p:sldId id="591" r:id="rId90"/>
    <p:sldId id="593" r:id="rId91"/>
    <p:sldId id="595" r:id="rId92"/>
    <p:sldId id="597" r:id="rId93"/>
    <p:sldId id="599" r:id="rId94"/>
    <p:sldId id="601" r:id="rId95"/>
    <p:sldId id="603" r:id="rId96"/>
    <p:sldId id="604" r:id="rId97"/>
    <p:sldId id="606" r:id="rId98"/>
    <p:sldId id="608" r:id="rId99"/>
    <p:sldId id="610" r:id="rId100"/>
    <p:sldId id="612" r:id="rId101"/>
    <p:sldId id="614" r:id="rId102"/>
    <p:sldId id="358" r:id="rId103"/>
    <p:sldId id="616" r:id="rId104"/>
    <p:sldId id="618" r:id="rId105"/>
    <p:sldId id="620" r:id="rId106"/>
    <p:sldId id="622" r:id="rId107"/>
    <p:sldId id="624" r:id="rId108"/>
    <p:sldId id="626" r:id="rId109"/>
    <p:sldId id="628" r:id="rId110"/>
    <p:sldId id="630" r:id="rId111"/>
    <p:sldId id="632" r:id="rId112"/>
    <p:sldId id="634" r:id="rId113"/>
    <p:sldId id="636" r:id="rId114"/>
    <p:sldId id="638" r:id="rId115"/>
    <p:sldId id="640" r:id="rId116"/>
    <p:sldId id="642" r:id="rId117"/>
    <p:sldId id="437" r:id="rId118"/>
    <p:sldId id="734" r:id="rId119"/>
    <p:sldId id="739" r:id="rId120"/>
    <p:sldId id="741" r:id="rId121"/>
    <p:sldId id="761" r:id="rId122"/>
    <p:sldId id="746" r:id="rId123"/>
    <p:sldId id="748" r:id="rId124"/>
    <p:sldId id="750" r:id="rId125"/>
    <p:sldId id="763" r:id="rId126"/>
    <p:sldId id="765" r:id="rId127"/>
    <p:sldId id="755" r:id="rId128"/>
    <p:sldId id="753" r:id="rId129"/>
    <p:sldId id="757" r:id="rId130"/>
    <p:sldId id="759" r:id="rId131"/>
    <p:sldId id="767" r:id="rId132"/>
    <p:sldId id="438" r:id="rId133"/>
    <p:sldId id="728" r:id="rId134"/>
    <p:sldId id="730" r:id="rId135"/>
    <p:sldId id="732" r:id="rId136"/>
    <p:sldId id="441" r:id="rId137"/>
    <p:sldId id="442" r:id="rId138"/>
    <p:sldId id="445" r:id="rId139"/>
    <p:sldId id="443" r:id="rId140"/>
    <p:sldId id="444" r:id="rId141"/>
    <p:sldId id="372" r:id="rId142"/>
    <p:sldId id="644" r:id="rId143"/>
    <p:sldId id="646" r:id="rId144"/>
    <p:sldId id="648" r:id="rId145"/>
    <p:sldId id="650" r:id="rId146"/>
    <p:sldId id="652" r:id="rId147"/>
    <p:sldId id="654" r:id="rId148"/>
    <p:sldId id="658" r:id="rId149"/>
    <p:sldId id="656" r:id="rId150"/>
    <p:sldId id="660" r:id="rId151"/>
    <p:sldId id="662" r:id="rId152"/>
    <p:sldId id="664" r:id="rId153"/>
    <p:sldId id="666" r:id="rId154"/>
    <p:sldId id="668" r:id="rId155"/>
    <p:sldId id="377" r:id="rId156"/>
    <p:sldId id="670" r:id="rId157"/>
    <p:sldId id="672" r:id="rId158"/>
    <p:sldId id="673" r:id="rId159"/>
    <p:sldId id="677" r:id="rId160"/>
    <p:sldId id="675" r:id="rId161"/>
    <p:sldId id="681" r:id="rId162"/>
    <p:sldId id="683" r:id="rId163"/>
    <p:sldId id="685" r:id="rId164"/>
    <p:sldId id="687" r:id="rId165"/>
    <p:sldId id="689" r:id="rId166"/>
    <p:sldId id="381" r:id="rId167"/>
    <p:sldId id="691" r:id="rId168"/>
    <p:sldId id="693" r:id="rId169"/>
    <p:sldId id="695" r:id="rId170"/>
    <p:sldId id="697" r:id="rId171"/>
    <p:sldId id="699" r:id="rId172"/>
    <p:sldId id="399" r:id="rId173"/>
    <p:sldId id="701" r:id="rId174"/>
    <p:sldId id="703" r:id="rId175"/>
    <p:sldId id="706" r:id="rId176"/>
    <p:sldId id="708" r:id="rId177"/>
    <p:sldId id="710" r:id="rId178"/>
    <p:sldId id="713" r:id="rId179"/>
    <p:sldId id="715" r:id="rId180"/>
    <p:sldId id="717" r:id="rId181"/>
    <p:sldId id="719" r:id="rId182"/>
    <p:sldId id="405" r:id="rId183"/>
    <p:sldId id="721" r:id="rId184"/>
    <p:sldId id="724" r:id="rId185"/>
    <p:sldId id="726" r:id="rId18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00CC"/>
    <a:srgbClr val="FF0000"/>
    <a:srgbClr val="0000FF"/>
    <a:srgbClr val="990099"/>
    <a:srgbClr val="990033"/>
    <a:srgbClr val="D60093"/>
    <a:srgbClr val="006600"/>
    <a:srgbClr val="3399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5" d="100"/>
          <a:sy n="65" d="100"/>
        </p:scale>
        <p:origin x="1452"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tableStyles" Target="tableStyle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0"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notesMaster" Target="notesMasters/notesMaster1.xml"/><Relationship Id="rId1" Type="http://schemas.openxmlformats.org/officeDocument/2006/relationships/slideMaster" Target="slideMasters/slide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694D453-1EDE-4540-9574-3FBF47B8C169}" type="datetimeFigureOut">
              <a:rPr lang="en-US" smtClean="0"/>
              <a:pPr/>
              <a:t>12/26/2023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9CBF3AD-0C63-46F3-B171-1D7E016FC612}" type="slidenum">
              <a:rPr lang="en-US" smtClean="0"/>
              <a:pPr/>
              <a:t>‹#›</a:t>
            </a:fld>
            <a:endParaRPr lang="en-US"/>
          </a:p>
        </p:txBody>
      </p:sp>
    </p:spTree>
    <p:extLst>
      <p:ext uri="{BB962C8B-B14F-4D97-AF65-F5344CB8AC3E}">
        <p14:creationId xmlns:p14="http://schemas.microsoft.com/office/powerpoint/2010/main" val="39787331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D18575E-EF02-4A3C-916E-F49D6702585A}" type="datetime1">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4BD2A-6A3D-4D9E-A9B4-7AE7ADB371C0}" type="slidenum">
              <a:rPr lang="en-US" smtClean="0"/>
              <a:pPr/>
              <a:t>‹#›</a:t>
            </a:fld>
            <a:endParaRPr lang="en-US"/>
          </a:p>
        </p:txBody>
      </p:sp>
    </p:spTree>
    <p:extLst>
      <p:ext uri="{BB962C8B-B14F-4D97-AF65-F5344CB8AC3E}">
        <p14:creationId xmlns:p14="http://schemas.microsoft.com/office/powerpoint/2010/main" val="8519220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954088E-DF73-41A4-9FE4-745751616E56}" type="datetime1">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4BD2A-6A3D-4D9E-A9B4-7AE7ADB371C0}" type="slidenum">
              <a:rPr lang="en-US" smtClean="0"/>
              <a:pPr/>
              <a:t>‹#›</a:t>
            </a:fld>
            <a:endParaRPr lang="en-US"/>
          </a:p>
        </p:txBody>
      </p:sp>
    </p:spTree>
    <p:extLst>
      <p:ext uri="{BB962C8B-B14F-4D97-AF65-F5344CB8AC3E}">
        <p14:creationId xmlns:p14="http://schemas.microsoft.com/office/powerpoint/2010/main" val="15953922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BBE1E3F-4A69-427E-8A8E-0CBD49D4CDBF}" type="datetime1">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4BD2A-6A3D-4D9E-A9B4-7AE7ADB371C0}" type="slidenum">
              <a:rPr lang="en-US" smtClean="0"/>
              <a:pPr/>
              <a:t>‹#›</a:t>
            </a:fld>
            <a:endParaRPr lang="en-US"/>
          </a:p>
        </p:txBody>
      </p:sp>
    </p:spTree>
    <p:extLst>
      <p:ext uri="{BB962C8B-B14F-4D97-AF65-F5344CB8AC3E}">
        <p14:creationId xmlns:p14="http://schemas.microsoft.com/office/powerpoint/2010/main" val="2317986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3ACEF424-4E3B-4D08-82E5-B70231BFFA21}" type="datetime1">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4BD2A-6A3D-4D9E-A9B4-7AE7ADB371C0}" type="slidenum">
              <a:rPr lang="en-US" smtClean="0"/>
              <a:pPr/>
              <a:t>‹#›</a:t>
            </a:fld>
            <a:endParaRPr lang="en-US"/>
          </a:p>
        </p:txBody>
      </p:sp>
    </p:spTree>
    <p:extLst>
      <p:ext uri="{BB962C8B-B14F-4D97-AF65-F5344CB8AC3E}">
        <p14:creationId xmlns:p14="http://schemas.microsoft.com/office/powerpoint/2010/main" val="1718075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FE8104A-D147-41A0-91B0-F631B05160F3}" type="datetime1">
              <a:rPr lang="en-US" smtClean="0"/>
              <a:pPr/>
              <a:t>12/26/2023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94BD2A-6A3D-4D9E-A9B4-7AE7ADB371C0}" type="slidenum">
              <a:rPr lang="en-US" smtClean="0"/>
              <a:pPr/>
              <a:t>‹#›</a:t>
            </a:fld>
            <a:endParaRPr lang="en-US"/>
          </a:p>
        </p:txBody>
      </p:sp>
    </p:spTree>
    <p:extLst>
      <p:ext uri="{BB962C8B-B14F-4D97-AF65-F5344CB8AC3E}">
        <p14:creationId xmlns:p14="http://schemas.microsoft.com/office/powerpoint/2010/main" val="25986210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E961B429-B169-4AD4-8E67-114E60C9F2A7}" type="datetime1">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4BD2A-6A3D-4D9E-A9B4-7AE7ADB371C0}" type="slidenum">
              <a:rPr lang="en-US" smtClean="0"/>
              <a:pPr/>
              <a:t>‹#›</a:t>
            </a:fld>
            <a:endParaRPr lang="en-US"/>
          </a:p>
        </p:txBody>
      </p:sp>
    </p:spTree>
    <p:extLst>
      <p:ext uri="{BB962C8B-B14F-4D97-AF65-F5344CB8AC3E}">
        <p14:creationId xmlns:p14="http://schemas.microsoft.com/office/powerpoint/2010/main" val="26532878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E83B4E49-CFED-4FD1-B0E5-D5009BB3353A}" type="datetime1">
              <a:rPr lang="en-US" smtClean="0"/>
              <a:pPr/>
              <a:t>12/26/2023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94BD2A-6A3D-4D9E-A9B4-7AE7ADB371C0}" type="slidenum">
              <a:rPr lang="en-US" smtClean="0"/>
              <a:pPr/>
              <a:t>‹#›</a:t>
            </a:fld>
            <a:endParaRPr lang="en-US"/>
          </a:p>
        </p:txBody>
      </p:sp>
    </p:spTree>
    <p:extLst>
      <p:ext uri="{BB962C8B-B14F-4D97-AF65-F5344CB8AC3E}">
        <p14:creationId xmlns:p14="http://schemas.microsoft.com/office/powerpoint/2010/main" val="426352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BB1FC09-3B95-4EA3-BAA2-C7397E0322E1}" type="datetime1">
              <a:rPr lang="en-US" smtClean="0"/>
              <a:pPr/>
              <a:t>12/26/2023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94BD2A-6A3D-4D9E-A9B4-7AE7ADB371C0}" type="slidenum">
              <a:rPr lang="en-US" smtClean="0"/>
              <a:pPr/>
              <a:t>‹#›</a:t>
            </a:fld>
            <a:endParaRPr lang="en-US"/>
          </a:p>
        </p:txBody>
      </p:sp>
    </p:spTree>
    <p:extLst>
      <p:ext uri="{BB962C8B-B14F-4D97-AF65-F5344CB8AC3E}">
        <p14:creationId xmlns:p14="http://schemas.microsoft.com/office/powerpoint/2010/main" val="112637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E227CA-5CE6-4F32-AD98-89855C0BB20A}" type="datetime1">
              <a:rPr lang="en-US" smtClean="0"/>
              <a:pPr/>
              <a:t>12/26/2023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94BD2A-6A3D-4D9E-A9B4-7AE7ADB371C0}" type="slidenum">
              <a:rPr lang="en-US" smtClean="0"/>
              <a:pPr/>
              <a:t>‹#›</a:t>
            </a:fld>
            <a:endParaRPr lang="en-US"/>
          </a:p>
        </p:txBody>
      </p:sp>
    </p:spTree>
    <p:extLst>
      <p:ext uri="{BB962C8B-B14F-4D97-AF65-F5344CB8AC3E}">
        <p14:creationId xmlns:p14="http://schemas.microsoft.com/office/powerpoint/2010/main" val="4086648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92F1C0A-1D2C-411B-A47D-A759DCC22CB2}" type="datetime1">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4BD2A-6A3D-4D9E-A9B4-7AE7ADB371C0}" type="slidenum">
              <a:rPr lang="en-US" smtClean="0"/>
              <a:pPr/>
              <a:t>‹#›</a:t>
            </a:fld>
            <a:endParaRPr lang="en-US"/>
          </a:p>
        </p:txBody>
      </p:sp>
    </p:spTree>
    <p:extLst>
      <p:ext uri="{BB962C8B-B14F-4D97-AF65-F5344CB8AC3E}">
        <p14:creationId xmlns:p14="http://schemas.microsoft.com/office/powerpoint/2010/main" val="2008111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9F96B68-1317-4659-82A8-AB8F4D696732}" type="datetime1">
              <a:rPr lang="en-US" smtClean="0"/>
              <a:pPr/>
              <a:t>12/26/2023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94BD2A-6A3D-4D9E-A9B4-7AE7ADB371C0}" type="slidenum">
              <a:rPr lang="en-US" smtClean="0"/>
              <a:pPr/>
              <a:t>‹#›</a:t>
            </a:fld>
            <a:endParaRPr lang="en-US"/>
          </a:p>
        </p:txBody>
      </p:sp>
    </p:spTree>
    <p:extLst>
      <p:ext uri="{BB962C8B-B14F-4D97-AF65-F5344CB8AC3E}">
        <p14:creationId xmlns:p14="http://schemas.microsoft.com/office/powerpoint/2010/main" val="5395507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810801-686E-4281-A510-14D2FA1FB17D}" type="datetime1">
              <a:rPr lang="en-US" smtClean="0"/>
              <a:pPr/>
              <a:t>12/26/2023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94BD2A-6A3D-4D9E-A9B4-7AE7ADB371C0}" type="slidenum">
              <a:rPr lang="en-US" smtClean="0"/>
              <a:pPr/>
              <a:t>‹#›</a:t>
            </a:fld>
            <a:endParaRPr lang="en-US"/>
          </a:p>
        </p:txBody>
      </p:sp>
    </p:spTree>
    <p:extLst>
      <p:ext uri="{BB962C8B-B14F-4D97-AF65-F5344CB8AC3E}">
        <p14:creationId xmlns:p14="http://schemas.microsoft.com/office/powerpoint/2010/main" val="24101959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2" Type="http://schemas.openxmlformats.org/officeDocument/2006/relationships/hyperlink" Target="https://www.scientecheasy.com/2021/03/what-is-jvm.html/" TargetMode="External"/><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Title 1"/>
          <p:cNvSpPr>
            <a:spLocks noGrp="1"/>
          </p:cNvSpPr>
          <p:nvPr>
            <p:ph type="title"/>
          </p:nvPr>
        </p:nvSpPr>
        <p:spPr/>
        <p:txBody>
          <a:bodyPr>
            <a:normAutofit/>
          </a:bodyPr>
          <a:lstStyle/>
          <a:p>
            <a:pPr eaLnBrk="1" hangingPunct="1"/>
            <a:r>
              <a:rPr lang="en-US" sz="3200" b="1" dirty="0" smtClean="0">
                <a:solidFill>
                  <a:srgbClr val="FF0000"/>
                </a:solidFill>
                <a:latin typeface="Times New Roman" pitchFamily="18" charset="0"/>
                <a:cs typeface="Times New Roman" pitchFamily="18" charset="0"/>
              </a:rPr>
              <a:t>CHAPTER THREE</a:t>
            </a:r>
          </a:p>
        </p:txBody>
      </p:sp>
      <p:sp>
        <p:nvSpPr>
          <p:cNvPr id="2051" name="Content Placeholder 2"/>
          <p:cNvSpPr>
            <a:spLocks noGrp="1"/>
          </p:cNvSpPr>
          <p:nvPr>
            <p:ph idx="1"/>
          </p:nvPr>
        </p:nvSpPr>
        <p:spPr>
          <a:xfrm>
            <a:off x="457200" y="4389437"/>
            <a:ext cx="8229600" cy="1858963"/>
          </a:xfrm>
        </p:spPr>
        <p:txBody>
          <a:bodyPr>
            <a:normAutofit/>
          </a:bodyPr>
          <a:lstStyle/>
          <a:p>
            <a:pPr algn="ctr" eaLnBrk="1" hangingPunct="1">
              <a:buFont typeface="Arial" charset="0"/>
              <a:buNone/>
            </a:pPr>
            <a:r>
              <a:rPr lang="en-US" b="1" dirty="0" smtClean="0">
                <a:solidFill>
                  <a:srgbClr val="FF0000"/>
                </a:solidFill>
                <a:latin typeface="Times New Roman" pitchFamily="18" charset="0"/>
                <a:cs typeface="Times New Roman" pitchFamily="18" charset="0"/>
              </a:rPr>
              <a:t>CLASSES AND OBJECTS</a:t>
            </a:r>
          </a:p>
          <a:p>
            <a:pPr algn="ctr" eaLnBrk="1" hangingPunct="1">
              <a:buFont typeface="Arial" charset="0"/>
              <a:buNone/>
            </a:pPr>
            <a:endParaRPr lang="en-US" b="1" dirty="0" smtClean="0">
              <a:solidFill>
                <a:srgbClr val="FF0000"/>
              </a:solidFill>
              <a:latin typeface="Times New Roman" pitchFamily="18" charset="0"/>
              <a:cs typeface="Times New Roman" pitchFamily="18" charset="0"/>
            </a:endParaRPr>
          </a:p>
          <a:p>
            <a:pPr algn="ctr" eaLnBrk="1" hangingPunct="1">
              <a:buFont typeface="Arial" charset="0"/>
              <a:buNone/>
            </a:pPr>
            <a:endParaRPr lang="en-US" sz="2800" b="1" dirty="0" smtClean="0">
              <a:solidFill>
                <a:srgbClr val="0000FF"/>
              </a:solidFill>
              <a:latin typeface="Times New Roman" pitchFamily="18" charset="0"/>
              <a:cs typeface="Times New Roman" pitchFamily="18" charset="0"/>
            </a:endParaRPr>
          </a:p>
          <a:p>
            <a:pPr algn="ctr" eaLnBrk="1" hangingPunct="1">
              <a:buFont typeface="Arial" charset="0"/>
              <a:buNone/>
            </a:pPr>
            <a:endParaRPr lang="en-US" b="1" dirty="0" smtClean="0">
              <a:solidFill>
                <a:srgbClr val="FF0000"/>
              </a:solidFill>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DFBAFD7D-457D-4F0D-ABE8-D7A28C1595A9}" type="slidenum">
              <a:rPr lang="en-US" smtClean="0"/>
              <a:pPr>
                <a:defRPr/>
              </a:pPr>
              <a:t>1</a:t>
            </a:fld>
            <a:endParaRPr lang="en-US"/>
          </a:p>
        </p:txBody>
      </p:sp>
    </p:spTree>
    <p:extLst>
      <p:ext uri="{BB962C8B-B14F-4D97-AF65-F5344CB8AC3E}">
        <p14:creationId xmlns:p14="http://schemas.microsoft.com/office/powerpoint/2010/main" val="296420765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44475"/>
          </a:xfrm>
        </p:spPr>
        <p:txBody>
          <a:bodyPr>
            <a:no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Characteristics of an Object-------</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44475"/>
            <a:ext cx="9144000" cy="6613525"/>
          </a:xfrm>
        </p:spPr>
        <p:txBody>
          <a:bodyPr>
            <a:noAutofit/>
          </a:bodyPr>
          <a:lstStyle/>
          <a:p>
            <a:pPr marL="0" indent="0" algn="just">
              <a:lnSpc>
                <a:spcPct val="150000"/>
              </a:lnSpc>
              <a:spcBef>
                <a:spcPts val="0"/>
              </a:spcBef>
              <a:buNone/>
            </a:pPr>
            <a:endParaRPr lang="en-US" sz="2800" dirty="0" smtClean="0">
              <a:latin typeface="Times New Roman" pitchFamily="18" charset="0"/>
              <a:cs typeface="Times New Roman" pitchFamily="18" charset="0"/>
            </a:endParaRPr>
          </a:p>
          <a:p>
            <a:pPr marL="0" indent="0" algn="just">
              <a:lnSpc>
                <a:spcPct val="150000"/>
              </a:lnSpc>
              <a:spcBef>
                <a:spcPts val="0"/>
              </a:spcBef>
              <a:buNone/>
            </a:pPr>
            <a:endParaRPr lang="en-US" sz="2800" dirty="0">
              <a:latin typeface="Times New Roman" pitchFamily="18" charset="0"/>
              <a:cs typeface="Times New Roman" pitchFamily="18" charset="0"/>
            </a:endParaRPr>
          </a:p>
          <a:p>
            <a:pPr marL="0" indent="0" algn="just">
              <a:lnSpc>
                <a:spcPct val="150000"/>
              </a:lnSpc>
              <a:spcBef>
                <a:spcPts val="0"/>
              </a:spcBef>
              <a:buNone/>
            </a:pPr>
            <a:endParaRPr lang="en-US" sz="2800" dirty="0" smtClean="0">
              <a:latin typeface="Times New Roman" pitchFamily="18" charset="0"/>
              <a:cs typeface="Times New Roman" pitchFamily="18" charset="0"/>
            </a:endParaRPr>
          </a:p>
          <a:p>
            <a:pPr marL="0" indent="0" algn="just">
              <a:lnSpc>
                <a:spcPct val="150000"/>
              </a:lnSpc>
              <a:spcBef>
                <a:spcPts val="0"/>
              </a:spcBef>
              <a:buNone/>
            </a:pPr>
            <a:endParaRPr lang="en-US" sz="2800" dirty="0">
              <a:latin typeface="Times New Roman" pitchFamily="18" charset="0"/>
              <a:cs typeface="Times New Roman" pitchFamily="18" charset="0"/>
            </a:endParaRPr>
          </a:p>
          <a:p>
            <a:pPr marL="0" indent="0" algn="just">
              <a:lnSpc>
                <a:spcPct val="150000"/>
              </a:lnSpc>
              <a:spcBef>
                <a:spcPts val="0"/>
              </a:spcBef>
              <a:buNone/>
            </a:pPr>
            <a:endParaRPr lang="en-US" sz="2800" dirty="0" smtClean="0">
              <a:latin typeface="Times New Roman" pitchFamily="18" charset="0"/>
              <a:cs typeface="Times New Roman" pitchFamily="18" charset="0"/>
            </a:endParaRPr>
          </a:p>
          <a:p>
            <a:pPr marL="0" indent="0" algn="just">
              <a:lnSpc>
                <a:spcPct val="150000"/>
              </a:lnSpc>
              <a:spcBef>
                <a:spcPts val="0"/>
              </a:spcBef>
              <a:buNone/>
            </a:pPr>
            <a:endParaRPr lang="en-US" sz="2800" dirty="0">
              <a:latin typeface="Times New Roman" pitchFamily="18" charset="0"/>
              <a:cs typeface="Times New Roman" pitchFamily="18" charset="0"/>
            </a:endParaRPr>
          </a:p>
          <a:p>
            <a:pPr marL="0" indent="0" algn="just">
              <a:lnSpc>
                <a:spcPct val="150000"/>
              </a:lnSpc>
              <a:spcBef>
                <a:spcPts val="0"/>
              </a:spcBef>
              <a:buNone/>
            </a:pPr>
            <a:endParaRPr lang="en-US" sz="2800" dirty="0" smtClean="0">
              <a:latin typeface="Times New Roman" pitchFamily="18" charset="0"/>
              <a:cs typeface="Times New Roman" pitchFamily="18" charset="0"/>
            </a:endParaRPr>
          </a:p>
          <a:p>
            <a:pPr marL="0" indent="0" algn="just">
              <a:lnSpc>
                <a:spcPct val="150000"/>
              </a:lnSpc>
              <a:spcBef>
                <a:spcPts val="0"/>
              </a:spcBef>
              <a:buNone/>
            </a:pPr>
            <a:endParaRPr lang="en-US" sz="2800" dirty="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pPr>
            <a:endParaRPr lang="en-US" sz="2400" b="1"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US" sz="2400" b="1" dirty="0" smtClean="0">
                <a:latin typeface="Times New Roman" panose="02020603050405020304" pitchFamily="18" charset="0"/>
                <a:cs typeface="Times New Roman" panose="02020603050405020304" pitchFamily="18" charset="0"/>
              </a:rPr>
              <a:t>Figure:  </a:t>
            </a:r>
            <a:r>
              <a:rPr lang="en-US" sz="2400" b="1" dirty="0">
                <a:latin typeface="Times New Roman" panose="02020603050405020304" pitchFamily="18" charset="0"/>
                <a:cs typeface="Times New Roman" panose="02020603050405020304" pitchFamily="18" charset="0"/>
              </a:rPr>
              <a:t>A class </a:t>
            </a:r>
            <a:r>
              <a:rPr lang="en-US" sz="2400" dirty="0">
                <a:latin typeface="Times New Roman" panose="02020603050405020304" pitchFamily="18" charset="0"/>
                <a:cs typeface="Times New Roman" panose="02020603050405020304" pitchFamily="18" charset="0"/>
              </a:rPr>
              <a:t>is a </a:t>
            </a:r>
            <a:r>
              <a:rPr lang="en-US" sz="2400" b="1" dirty="0">
                <a:latin typeface="Times New Roman" panose="02020603050405020304" pitchFamily="18" charset="0"/>
                <a:cs typeface="Times New Roman" panose="02020603050405020304" pitchFamily="18" charset="0"/>
              </a:rPr>
              <a:t>construct </a:t>
            </a:r>
            <a:r>
              <a:rPr lang="en-US" sz="2400" dirty="0">
                <a:latin typeface="Times New Roman" panose="02020603050405020304" pitchFamily="18" charset="0"/>
                <a:cs typeface="Times New Roman" panose="02020603050405020304" pitchFamily="18" charset="0"/>
              </a:rPr>
              <a:t>that</a:t>
            </a:r>
            <a:r>
              <a:rPr lang="en-US" sz="2400" b="1" dirty="0">
                <a:latin typeface="Times New Roman" panose="02020603050405020304" pitchFamily="18" charset="0"/>
                <a:cs typeface="Times New Roman" panose="02020603050405020304" pitchFamily="18" charset="0"/>
              </a:rPr>
              <a:t> defines objects </a:t>
            </a:r>
            <a:r>
              <a:rPr lang="en-US" sz="2400" dirty="0">
                <a:latin typeface="Times New Roman" panose="02020603050405020304" pitchFamily="18" charset="0"/>
                <a:cs typeface="Times New Roman" panose="02020603050405020304" pitchFamily="18" charset="0"/>
              </a:rPr>
              <a:t>of the </a:t>
            </a:r>
            <a:r>
              <a:rPr lang="en-US" sz="2400" b="1" dirty="0">
                <a:latin typeface="Times New Roman" panose="02020603050405020304" pitchFamily="18" charset="0"/>
                <a:cs typeface="Times New Roman" panose="02020603050405020304" pitchFamily="18" charset="0"/>
              </a:rPr>
              <a:t>same type.</a:t>
            </a:r>
            <a:endParaRPr lang="en-US" sz="24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endParaRPr lang="en-US" sz="24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10</a:t>
            </a:fld>
            <a:endParaRPr lang="en-US" dirty="0"/>
          </a:p>
        </p:txBody>
      </p:sp>
      <p:pic>
        <p:nvPicPr>
          <p:cNvPr id="5" name="Picture 4"/>
          <p:cNvPicPr>
            <a:picLocks noChangeAspect="1"/>
          </p:cNvPicPr>
          <p:nvPr/>
        </p:nvPicPr>
        <p:blipFill>
          <a:blip r:embed="rId2"/>
          <a:stretch>
            <a:fillRect/>
          </a:stretch>
        </p:blipFill>
        <p:spPr>
          <a:xfrm>
            <a:off x="762000" y="406712"/>
            <a:ext cx="7086600" cy="5536888"/>
          </a:xfrm>
          <a:prstGeom prst="rect">
            <a:avLst/>
          </a:prstGeom>
        </p:spPr>
      </p:pic>
    </p:spTree>
    <p:extLst>
      <p:ext uri="{BB962C8B-B14F-4D97-AF65-F5344CB8AC3E}">
        <p14:creationId xmlns:p14="http://schemas.microsoft.com/office/powerpoint/2010/main" val="2021274241"/>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320675"/>
          </a:xfrm>
        </p:spPr>
        <p:txBody>
          <a:bodyPr>
            <a:noAutofit/>
          </a:bodyPr>
          <a:lstStyle/>
          <a:p>
            <a:r>
              <a:rPr lang="en-GB" sz="2800" dirty="0">
                <a:latin typeface="Times New Roman" panose="02020603050405020304" pitchFamily="18" charset="0"/>
                <a:cs typeface="Times New Roman" panose="02020603050405020304" pitchFamily="18" charset="0"/>
              </a:rPr>
              <a:t>Another use of </a:t>
            </a:r>
            <a:r>
              <a:rPr lang="en-GB" sz="2800" b="1" dirty="0">
                <a:solidFill>
                  <a:srgbClr val="0000FF"/>
                </a:solidFill>
                <a:latin typeface="Times New Roman" panose="02020603050405020304" pitchFamily="18" charset="0"/>
                <a:cs typeface="Times New Roman" panose="02020603050405020304" pitchFamily="18" charset="0"/>
              </a:rPr>
              <a:t>this keyword-------</a:t>
            </a:r>
          </a:p>
        </p:txBody>
      </p:sp>
      <p:sp>
        <p:nvSpPr>
          <p:cNvPr id="3" name="Content Placeholder 2"/>
          <p:cNvSpPr>
            <a:spLocks noGrp="1"/>
          </p:cNvSpPr>
          <p:nvPr>
            <p:ph idx="1"/>
          </p:nvPr>
        </p:nvSpPr>
        <p:spPr>
          <a:xfrm>
            <a:off x="0" y="320675"/>
            <a:ext cx="9144000" cy="6537325"/>
          </a:xfrm>
        </p:spPr>
        <p:txBody>
          <a:bodyPr>
            <a:noAutofit/>
          </a:bodyPr>
          <a:lstStyle/>
          <a:p>
            <a:pPr algn="just">
              <a:lnSpc>
                <a:spcPct val="150000"/>
              </a:lnSpc>
              <a:spcBef>
                <a:spcPts val="0"/>
              </a:spcBef>
              <a:buFont typeface="Wingdings" panose="05000000000000000000" pitchFamily="2" charset="2"/>
              <a:buChar char="Ø"/>
            </a:pPr>
            <a:r>
              <a:rPr lang="en-US" sz="2600" dirty="0" smtClean="0">
                <a:latin typeface="Times New Roman" pitchFamily="18" charset="0"/>
                <a:cs typeface="Times New Roman" pitchFamily="18" charset="0"/>
              </a:rPr>
              <a:t>Let’s add the following additional java code to the previous java program to </a:t>
            </a:r>
            <a:r>
              <a:rPr lang="en-US" sz="2600" dirty="0">
                <a:latin typeface="Times New Roman" pitchFamily="18" charset="0"/>
                <a:cs typeface="Times New Roman" pitchFamily="18" charset="0"/>
              </a:rPr>
              <a:t>understand the sequence of the program it follows</a:t>
            </a: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 Rewrite the previous program to clearly understand the sequence of the program by adding </a:t>
            </a:r>
            <a:r>
              <a:rPr lang="en-US" sz="2600" dirty="0" smtClean="0">
                <a:latin typeface="Times New Roman" pitchFamily="18" charset="0"/>
                <a:cs typeface="Times New Roman" pitchFamily="18" charset="0"/>
              </a:rPr>
              <a:t>the following java code.</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smtClean="0">
                <a:latin typeface="Times New Roman" pitchFamily="18" charset="0"/>
                <a:cs typeface="Times New Roman" pitchFamily="18" charset="0"/>
              </a:rPr>
              <a:t>Box(double w){</a:t>
            </a:r>
            <a:endParaRPr lang="en-US" sz="2600" dirty="0">
              <a:latin typeface="Times New Roman" pitchFamily="18" charset="0"/>
              <a:cs typeface="Times New Roman" pitchFamily="18" charset="0"/>
            </a:endParaRPr>
          </a:p>
          <a:p>
            <a:pPr algn="just">
              <a:lnSpc>
                <a:spcPct val="150000"/>
              </a:lnSpc>
              <a:spcBef>
                <a:spcPts val="0"/>
              </a:spcBef>
              <a:buFont typeface="Arial" charset="0"/>
              <a:buNone/>
            </a:pPr>
            <a:r>
              <a:rPr lang="en-US" sz="2600" dirty="0">
                <a:latin typeface="Times New Roman" pitchFamily="18" charset="0"/>
                <a:cs typeface="Times New Roman" pitchFamily="18" charset="0"/>
              </a:rPr>
              <a:t>	width = w</a:t>
            </a:r>
          </a:p>
          <a:p>
            <a:pPr algn="just">
              <a:lnSpc>
                <a:spcPct val="150000"/>
              </a:lnSpc>
              <a:spcBef>
                <a:spcPts val="0"/>
              </a:spcBef>
              <a:buFont typeface="Arial" charset="0"/>
              <a:buNone/>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(“One argument Constructor</a:t>
            </a:r>
            <a:r>
              <a:rPr lang="en-US" sz="2600" dirty="0" smtClean="0">
                <a:latin typeface="Times New Roman" pitchFamily="18" charset="0"/>
                <a:cs typeface="Times New Roman" pitchFamily="18" charset="0"/>
              </a:rPr>
              <a:t>”);</a:t>
            </a:r>
          </a:p>
          <a:p>
            <a:pPr algn="just">
              <a:lnSpc>
                <a:spcPct val="150000"/>
              </a:lnSpc>
              <a:spcBef>
                <a:spcPts val="0"/>
              </a:spcBef>
              <a:buFont typeface="Arial" charset="0"/>
              <a:buNone/>
            </a:pPr>
            <a:r>
              <a:rPr lang="en-US" sz="2600" dirty="0">
                <a:latin typeface="Times New Roman" pitchFamily="18" charset="0"/>
                <a:cs typeface="Times New Roman" pitchFamily="18" charset="0"/>
              </a:rPr>
              <a:t>}</a:t>
            </a:r>
          </a:p>
          <a:p>
            <a:pPr algn="just">
              <a:lnSpc>
                <a:spcPct val="150000"/>
              </a:lnSpc>
              <a:spcBef>
                <a:spcPts val="0"/>
              </a:spcBef>
              <a:buFont typeface="Arial" charset="0"/>
              <a:buNone/>
            </a:pPr>
            <a:r>
              <a:rPr lang="en-US" sz="2600" dirty="0" smtClean="0">
                <a:latin typeface="Times New Roman" pitchFamily="18" charset="0"/>
                <a:cs typeface="Times New Roman" pitchFamily="18" charset="0"/>
              </a:rPr>
              <a:t>---------------------------------------------------------------------</a:t>
            </a:r>
          </a:p>
          <a:p>
            <a:pPr algn="just">
              <a:lnSpc>
                <a:spcPct val="150000"/>
              </a:lnSpc>
              <a:spcBef>
                <a:spcPts val="0"/>
              </a:spcBef>
              <a:buNone/>
            </a:pPr>
            <a:r>
              <a:rPr lang="en-US" sz="2600" dirty="0">
                <a:latin typeface="Times New Roman" pitchFamily="18" charset="0"/>
                <a:cs typeface="Times New Roman" pitchFamily="18" charset="0"/>
              </a:rPr>
              <a:t>Box(double </a:t>
            </a:r>
            <a:r>
              <a:rPr lang="en-US" sz="2600" dirty="0" smtClean="0">
                <a:latin typeface="Times New Roman" pitchFamily="18" charset="0"/>
                <a:cs typeface="Times New Roman" pitchFamily="18" charset="0"/>
              </a:rPr>
              <a:t>w, double h){</a:t>
            </a:r>
            <a:endParaRPr lang="en-US" sz="2600" dirty="0">
              <a:latin typeface="Times New Roman" pitchFamily="18" charset="0"/>
              <a:cs typeface="Times New Roman" pitchFamily="18" charset="0"/>
            </a:endParaRPr>
          </a:p>
          <a:p>
            <a:pPr algn="just">
              <a:lnSpc>
                <a:spcPct val="150000"/>
              </a:lnSpc>
              <a:spcBef>
                <a:spcPts val="0"/>
              </a:spcBef>
              <a:buFont typeface="Arial" charset="0"/>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this(w);</a:t>
            </a:r>
            <a:endParaRPr lang="en-US" sz="2600" dirty="0">
              <a:latin typeface="Times New Roman" pitchFamily="18" charset="0"/>
              <a:cs typeface="Times New Roman" pitchFamily="18" charset="0"/>
            </a:endParaRPr>
          </a:p>
          <a:p>
            <a:pPr algn="just">
              <a:lnSpc>
                <a:spcPct val="150000"/>
              </a:lnSpc>
              <a:spcBef>
                <a:spcPts val="0"/>
              </a:spcBef>
              <a:buFont typeface="Arial" charset="0"/>
              <a:buNone/>
            </a:pPr>
            <a:r>
              <a:rPr lang="en-US" sz="26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0194BD2A-6A3D-4D9E-A9B4-7AE7ADB371C0}" type="slidenum">
              <a:rPr lang="en-US" smtClean="0"/>
              <a:pPr/>
              <a:t>100</a:t>
            </a:fld>
            <a:endParaRPr lang="en-US"/>
          </a:p>
        </p:txBody>
      </p:sp>
    </p:spTree>
    <p:extLst>
      <p:ext uri="{BB962C8B-B14F-4D97-AF65-F5344CB8AC3E}">
        <p14:creationId xmlns:p14="http://schemas.microsoft.com/office/powerpoint/2010/main" val="133447352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320675"/>
          </a:xfrm>
        </p:spPr>
        <p:txBody>
          <a:bodyPr>
            <a:noAutofit/>
          </a:bodyPr>
          <a:lstStyle/>
          <a:p>
            <a:r>
              <a:rPr lang="en-GB" sz="2800" dirty="0">
                <a:latin typeface="Times New Roman" panose="02020603050405020304" pitchFamily="18" charset="0"/>
                <a:cs typeface="Times New Roman" panose="02020603050405020304" pitchFamily="18" charset="0"/>
              </a:rPr>
              <a:t>Another use of </a:t>
            </a:r>
            <a:r>
              <a:rPr lang="en-GB" sz="2800" b="1" dirty="0">
                <a:solidFill>
                  <a:srgbClr val="0000FF"/>
                </a:solidFill>
                <a:latin typeface="Times New Roman" panose="02020603050405020304" pitchFamily="18" charset="0"/>
                <a:cs typeface="Times New Roman" panose="02020603050405020304" pitchFamily="18" charset="0"/>
              </a:rPr>
              <a:t>this keyword-------</a:t>
            </a:r>
          </a:p>
        </p:txBody>
      </p:sp>
      <p:sp>
        <p:nvSpPr>
          <p:cNvPr id="3" name="Content Placeholder 2"/>
          <p:cNvSpPr>
            <a:spLocks noGrp="1"/>
          </p:cNvSpPr>
          <p:nvPr>
            <p:ph idx="1"/>
          </p:nvPr>
        </p:nvSpPr>
        <p:spPr>
          <a:xfrm>
            <a:off x="0" y="320675"/>
            <a:ext cx="9144000" cy="6537325"/>
          </a:xfrm>
        </p:spPr>
        <p:txBody>
          <a:bodyPr>
            <a:noAutofit/>
          </a:bodyPr>
          <a:lstStyle/>
          <a:p>
            <a:pPr algn="just">
              <a:lnSpc>
                <a:spcPct val="150000"/>
              </a:lnSpc>
              <a:spcBef>
                <a:spcPts val="0"/>
              </a:spcBef>
              <a:buFont typeface="Arial" charset="0"/>
              <a:buNone/>
            </a:pPr>
            <a:r>
              <a:rPr lang="en-US" sz="2600" dirty="0">
                <a:latin typeface="Times New Roman" pitchFamily="18" charset="0"/>
                <a:cs typeface="Times New Roman" pitchFamily="18" charset="0"/>
              </a:rPr>
              <a:t>height =h;</a:t>
            </a:r>
          </a:p>
          <a:p>
            <a:pPr algn="just">
              <a:lnSpc>
                <a:spcPct val="150000"/>
              </a:lnSpc>
              <a:spcBef>
                <a:spcPts val="0"/>
              </a:spcBef>
              <a:buNone/>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(“Two argument Constructor</a:t>
            </a:r>
            <a:r>
              <a:rPr lang="en-US" sz="2600" dirty="0" smtClean="0">
                <a:latin typeface="Times New Roman" pitchFamily="18" charset="0"/>
                <a:cs typeface="Times New Roman" pitchFamily="18" charset="0"/>
              </a:rPr>
              <a:t>”);</a:t>
            </a:r>
          </a:p>
          <a:p>
            <a:pPr algn="just">
              <a:lnSpc>
                <a:spcPct val="150000"/>
              </a:lnSpc>
              <a:spcBef>
                <a:spcPts val="0"/>
              </a:spcBef>
              <a:buNone/>
            </a:pPr>
            <a:r>
              <a:rPr lang="en-US" sz="2600" dirty="0">
                <a:latin typeface="Times New Roman" pitchFamily="18" charset="0"/>
                <a:cs typeface="Times New Roman" pitchFamily="18" charset="0"/>
              </a:rPr>
              <a:t>}</a:t>
            </a:r>
          </a:p>
          <a:p>
            <a:pPr algn="just">
              <a:lnSpc>
                <a:spcPct val="150000"/>
              </a:lnSpc>
              <a:spcBef>
                <a:spcPts val="0"/>
              </a:spcBef>
              <a:buFont typeface="Arial" charset="0"/>
              <a:buNone/>
            </a:pPr>
            <a:r>
              <a:rPr lang="en-US" sz="2600" dirty="0" smtClean="0">
                <a:latin typeface="Times New Roman" pitchFamily="18" charset="0"/>
                <a:cs typeface="Times New Roman" pitchFamily="18" charset="0"/>
              </a:rPr>
              <a:t>--------------------------------------------------------------------</a:t>
            </a:r>
          </a:p>
          <a:p>
            <a:pPr algn="just">
              <a:lnSpc>
                <a:spcPct val="150000"/>
              </a:lnSpc>
              <a:spcBef>
                <a:spcPts val="0"/>
              </a:spcBef>
              <a:buNone/>
            </a:pPr>
            <a:r>
              <a:rPr lang="en-US" sz="2600" dirty="0">
                <a:latin typeface="Times New Roman" pitchFamily="18" charset="0"/>
                <a:cs typeface="Times New Roman" pitchFamily="18" charset="0"/>
              </a:rPr>
              <a:t>Box(double w, double </a:t>
            </a:r>
            <a:r>
              <a:rPr lang="en-US" sz="2600" dirty="0" smtClean="0">
                <a:latin typeface="Times New Roman" pitchFamily="18" charset="0"/>
                <a:cs typeface="Times New Roman" pitchFamily="18" charset="0"/>
              </a:rPr>
              <a:t>h, double d){</a:t>
            </a:r>
            <a:endParaRPr lang="en-US" sz="2600" dirty="0">
              <a:latin typeface="Times New Roman" pitchFamily="18" charset="0"/>
              <a:cs typeface="Times New Roman" pitchFamily="18" charset="0"/>
            </a:endParaRPr>
          </a:p>
          <a:p>
            <a:pPr algn="just">
              <a:lnSpc>
                <a:spcPct val="150000"/>
              </a:lnSpc>
              <a:spcBef>
                <a:spcPts val="0"/>
              </a:spcBef>
              <a:buFont typeface="Arial" charset="0"/>
              <a:buNone/>
            </a:pPr>
            <a:r>
              <a:rPr lang="en-US" sz="2600" dirty="0" smtClean="0">
                <a:latin typeface="Times New Roman" pitchFamily="18" charset="0"/>
                <a:cs typeface="Times New Roman" pitchFamily="18" charset="0"/>
              </a:rPr>
              <a:t>this(w, h);</a:t>
            </a:r>
            <a:endParaRPr lang="en-US" sz="2600" dirty="0">
              <a:latin typeface="Times New Roman" pitchFamily="18" charset="0"/>
              <a:cs typeface="Times New Roman" pitchFamily="18" charset="0"/>
            </a:endParaRPr>
          </a:p>
          <a:p>
            <a:pPr algn="just">
              <a:lnSpc>
                <a:spcPct val="150000"/>
              </a:lnSpc>
              <a:spcBef>
                <a:spcPts val="0"/>
              </a:spcBef>
              <a:buFont typeface="Arial" charset="0"/>
              <a:buNone/>
            </a:pPr>
            <a:r>
              <a:rPr lang="en-US" sz="2600" dirty="0" smtClean="0">
                <a:latin typeface="Times New Roman" pitchFamily="18" charset="0"/>
                <a:cs typeface="Times New Roman" pitchFamily="18" charset="0"/>
              </a:rPr>
              <a:t>depth </a:t>
            </a:r>
            <a:r>
              <a:rPr lang="en-US" sz="2600" dirty="0">
                <a:latin typeface="Times New Roman" pitchFamily="18" charset="0"/>
                <a:cs typeface="Times New Roman" pitchFamily="18" charset="0"/>
              </a:rPr>
              <a:t>= d;</a:t>
            </a:r>
          </a:p>
          <a:p>
            <a:pPr algn="just">
              <a:lnSpc>
                <a:spcPct val="150000"/>
              </a:lnSpc>
              <a:spcBef>
                <a:spcPts val="0"/>
              </a:spcBef>
              <a:buNone/>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(“Three argument Constructor</a:t>
            </a:r>
            <a:r>
              <a:rPr lang="en-US" sz="2600" dirty="0" smtClean="0">
                <a:latin typeface="Times New Roman" pitchFamily="18" charset="0"/>
                <a:cs typeface="Times New Roman" pitchFamily="18" charset="0"/>
              </a:rPr>
              <a:t>”);</a:t>
            </a:r>
          </a:p>
          <a:p>
            <a:pPr algn="just">
              <a:lnSpc>
                <a:spcPct val="150000"/>
              </a:lnSpc>
              <a:spcBef>
                <a:spcPts val="0"/>
              </a:spcBef>
              <a:buNone/>
            </a:pPr>
            <a:r>
              <a:rPr lang="en-US" sz="2600" dirty="0">
                <a:latin typeface="Times New Roman" pitchFamily="18" charset="0"/>
                <a:cs typeface="Times New Roman" pitchFamily="18" charset="0"/>
              </a:rPr>
              <a:t>}</a:t>
            </a:r>
          </a:p>
          <a:p>
            <a:pPr algn="just">
              <a:lnSpc>
                <a:spcPct val="150000"/>
              </a:lnSpc>
              <a:spcBef>
                <a:spcPts val="0"/>
              </a:spcBef>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101</a:t>
            </a:fld>
            <a:endParaRPr lang="en-US"/>
          </a:p>
        </p:txBody>
      </p:sp>
    </p:spTree>
    <p:extLst>
      <p:ext uri="{BB962C8B-B14F-4D97-AF65-F5344CB8AC3E}">
        <p14:creationId xmlns:p14="http://schemas.microsoft.com/office/powerpoint/2010/main" val="3580969651"/>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a:solidFill>
                  <a:srgbClr val="0000FF"/>
                </a:solidFill>
                <a:latin typeface="Times New Roman" pitchFamily="18" charset="0"/>
                <a:cs typeface="Times New Roman" pitchFamily="18" charset="0"/>
              </a:rPr>
              <a:t>Overloading Methods</a:t>
            </a:r>
          </a:p>
        </p:txBody>
      </p:sp>
      <p:sp>
        <p:nvSpPr>
          <p:cNvPr id="3" name="Rectangle 3"/>
          <p:cNvSpPr>
            <a:spLocks noGrp="1"/>
          </p:cNvSpPr>
          <p:nvPr>
            <p:ph idx="4294967295"/>
          </p:nvPr>
        </p:nvSpPr>
        <p:spPr>
          <a:xfrm>
            <a:off x="152400" y="381000"/>
            <a:ext cx="8890000" cy="6477000"/>
          </a:xfrm>
        </p:spPr>
        <p:txBody>
          <a:bodyPr rtlCol="0">
            <a:normAutofit/>
          </a:bodyPr>
          <a:lstStyle/>
          <a:p>
            <a:pPr algn="just" eaLnBrk="1" fontAlgn="auto" hangingPunct="1">
              <a:lnSpc>
                <a:spcPct val="150000"/>
              </a:lnSpc>
              <a:spcBef>
                <a:spcPts val="0"/>
              </a:spcBef>
              <a:spcAft>
                <a:spcPts val="0"/>
              </a:spcAft>
              <a:buFont typeface="Wingdings" panose="05000000000000000000" pitchFamily="2" charset="2"/>
              <a:buChar char="§"/>
              <a:defRPr/>
            </a:pPr>
            <a:r>
              <a:rPr lang="en-US" sz="2600" dirty="0">
                <a:latin typeface="Times New Roman" pitchFamily="18" charset="0"/>
                <a:cs typeface="Times New Roman" pitchFamily="18" charset="0"/>
              </a:rPr>
              <a:t>In Java it is possible to </a:t>
            </a:r>
            <a:r>
              <a:rPr lang="en-US" sz="2600" b="1" dirty="0">
                <a:solidFill>
                  <a:srgbClr val="0000FF"/>
                </a:solidFill>
                <a:latin typeface="Times New Roman" pitchFamily="18" charset="0"/>
                <a:cs typeface="Times New Roman" pitchFamily="18" charset="0"/>
              </a:rPr>
              <a:t>define two or more methods within the same class </a:t>
            </a:r>
            <a:r>
              <a:rPr lang="en-US" sz="2600" dirty="0">
                <a:latin typeface="Times New Roman" pitchFamily="18" charset="0"/>
                <a:cs typeface="Times New Roman" pitchFamily="18" charset="0"/>
              </a:rPr>
              <a:t>that </a:t>
            </a:r>
            <a:r>
              <a:rPr lang="en-US" sz="2600" b="1" dirty="0">
                <a:solidFill>
                  <a:srgbClr val="FF3300"/>
                </a:solidFill>
                <a:latin typeface="Times New Roman" pitchFamily="18" charset="0"/>
                <a:cs typeface="Times New Roman" pitchFamily="18" charset="0"/>
              </a:rPr>
              <a:t>share the same name</a:t>
            </a:r>
            <a:r>
              <a:rPr lang="en-US" sz="2600" dirty="0">
                <a:latin typeface="Times New Roman" pitchFamily="18" charset="0"/>
                <a:cs typeface="Times New Roman" pitchFamily="18" charset="0"/>
              </a:rPr>
              <a:t>, as long as their parameter </a:t>
            </a:r>
            <a:r>
              <a:rPr lang="en-US" sz="2600" b="1" dirty="0">
                <a:solidFill>
                  <a:srgbClr val="FF3300"/>
                </a:solidFill>
                <a:latin typeface="Times New Roman" pitchFamily="18" charset="0"/>
                <a:cs typeface="Times New Roman" pitchFamily="18" charset="0"/>
              </a:rPr>
              <a:t>declarations are different</a:t>
            </a: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600" dirty="0">
                <a:latin typeface="Times New Roman" pitchFamily="18" charset="0"/>
                <a:cs typeface="Times New Roman" pitchFamily="18" charset="0"/>
              </a:rPr>
              <a:t>When this is the case, the methods are said to be </a:t>
            </a:r>
            <a:r>
              <a:rPr lang="en-US" sz="2600" b="1" dirty="0">
                <a:solidFill>
                  <a:srgbClr val="0000FF"/>
                </a:solidFill>
                <a:latin typeface="Times New Roman" pitchFamily="18" charset="0"/>
                <a:cs typeface="Times New Roman" pitchFamily="18" charset="0"/>
              </a:rPr>
              <a:t>overloaded</a:t>
            </a:r>
            <a:r>
              <a:rPr lang="en-US" sz="2600" dirty="0">
                <a:solidFill>
                  <a:srgbClr val="0000FF"/>
                </a:solidFill>
                <a:latin typeface="Times New Roman" pitchFamily="18" charset="0"/>
                <a:cs typeface="Times New Roman" pitchFamily="18" charset="0"/>
              </a:rPr>
              <a:t>,</a:t>
            </a:r>
            <a:r>
              <a:rPr lang="en-US" sz="2600" dirty="0">
                <a:latin typeface="Times New Roman" pitchFamily="18" charset="0"/>
                <a:cs typeface="Times New Roman" pitchFamily="18" charset="0"/>
              </a:rPr>
              <a:t> and the process is referred to as </a:t>
            </a:r>
            <a:r>
              <a:rPr lang="en-US" sz="2600" b="1" dirty="0">
                <a:solidFill>
                  <a:srgbClr val="0000FF"/>
                </a:solidFill>
                <a:latin typeface="Times New Roman" pitchFamily="18" charset="0"/>
                <a:cs typeface="Times New Roman" pitchFamily="18" charset="0"/>
              </a:rPr>
              <a:t>method overloading</a:t>
            </a:r>
            <a:r>
              <a:rPr lang="en-US" sz="2600" dirty="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600" b="1" dirty="0">
                <a:latin typeface="Times New Roman" pitchFamily="18" charset="0"/>
                <a:cs typeface="Times New Roman" pitchFamily="18" charset="0"/>
              </a:rPr>
              <a:t>Method overloading </a:t>
            </a:r>
            <a:r>
              <a:rPr lang="en-US" sz="2600" dirty="0">
                <a:latin typeface="Times New Roman" pitchFamily="18" charset="0"/>
                <a:cs typeface="Times New Roman" pitchFamily="18" charset="0"/>
              </a:rPr>
              <a:t>is one of the ways that Java implements </a:t>
            </a:r>
            <a:r>
              <a:rPr lang="en-US" sz="2600" b="1" dirty="0">
                <a:solidFill>
                  <a:srgbClr val="0000FF"/>
                </a:solidFill>
                <a:latin typeface="Times New Roman" pitchFamily="18" charset="0"/>
                <a:cs typeface="Times New Roman" pitchFamily="18" charset="0"/>
              </a:rPr>
              <a:t>polymorphism</a:t>
            </a:r>
            <a:r>
              <a:rPr lang="en-US" sz="2600" dirty="0">
                <a:solidFill>
                  <a:srgbClr val="0000FF"/>
                </a:solidFill>
                <a:latin typeface="Times New Roman" pitchFamily="18" charset="0"/>
                <a:cs typeface="Times New Roman" pitchFamily="18" charset="0"/>
              </a:rPr>
              <a:t>.</a:t>
            </a:r>
          </a:p>
          <a:p>
            <a:pPr algn="just" eaLnBrk="1" fontAlgn="auto" hangingPunct="1">
              <a:lnSpc>
                <a:spcPct val="150000"/>
              </a:lnSpc>
              <a:spcBef>
                <a:spcPts val="0"/>
              </a:spcBef>
              <a:spcAft>
                <a:spcPts val="0"/>
              </a:spcAft>
              <a:buFont typeface="Wingdings" panose="05000000000000000000" pitchFamily="2" charset="2"/>
              <a:buChar char="§"/>
              <a:defRPr/>
            </a:pPr>
            <a:r>
              <a:rPr lang="en-US" sz="2600" dirty="0">
                <a:latin typeface="Times New Roman" pitchFamily="18" charset="0"/>
                <a:cs typeface="Times New Roman" pitchFamily="18" charset="0"/>
              </a:rPr>
              <a:t>When an </a:t>
            </a:r>
            <a:r>
              <a:rPr lang="en-US" sz="2600" b="1" dirty="0">
                <a:latin typeface="Times New Roman" pitchFamily="18" charset="0"/>
                <a:cs typeface="Times New Roman" pitchFamily="18" charset="0"/>
              </a:rPr>
              <a:t>overloaded method is invoked</a:t>
            </a:r>
            <a:r>
              <a:rPr lang="en-US" sz="2600" dirty="0">
                <a:latin typeface="Times New Roman" pitchFamily="18" charset="0"/>
                <a:cs typeface="Times New Roman" pitchFamily="18" charset="0"/>
              </a:rPr>
              <a:t>, Java uses the </a:t>
            </a:r>
            <a:r>
              <a:rPr lang="en-US" sz="2600" b="1" dirty="0">
                <a:solidFill>
                  <a:srgbClr val="0000FF"/>
                </a:solidFill>
                <a:latin typeface="Times New Roman" pitchFamily="18" charset="0"/>
                <a:cs typeface="Times New Roman" pitchFamily="18" charset="0"/>
              </a:rPr>
              <a:t>type and/or number of arguments</a:t>
            </a:r>
            <a:r>
              <a:rPr lang="en-US" sz="2600" dirty="0">
                <a:latin typeface="Times New Roman" pitchFamily="18" charset="0"/>
                <a:cs typeface="Times New Roman" pitchFamily="18" charset="0"/>
              </a:rPr>
              <a:t> as its guide to determine which version of the overloaded method to actually call. </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102</a:t>
            </a:fld>
            <a:endParaRPr lang="en-US"/>
          </a:p>
        </p:txBody>
      </p:sp>
    </p:spTree>
    <p:extLst>
      <p:ext uri="{BB962C8B-B14F-4D97-AF65-F5344CB8AC3E}">
        <p14:creationId xmlns:p14="http://schemas.microsoft.com/office/powerpoint/2010/main" val="169848609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a:solidFill>
                  <a:srgbClr val="0000FF"/>
                </a:solidFill>
                <a:latin typeface="Times New Roman" pitchFamily="18" charset="0"/>
                <a:cs typeface="Times New Roman" pitchFamily="18" charset="0"/>
              </a:rPr>
              <a:t>Overloading </a:t>
            </a:r>
            <a:r>
              <a:rPr lang="en-US" sz="2800" b="1" dirty="0" smtClean="0">
                <a:solidFill>
                  <a:srgbClr val="0000FF"/>
                </a:solidFill>
                <a:latin typeface="Times New Roman" pitchFamily="18" charset="0"/>
                <a:cs typeface="Times New Roman" pitchFamily="18" charset="0"/>
              </a:rPr>
              <a:t>Methods-------</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152400" y="381000"/>
            <a:ext cx="8890000" cy="6477000"/>
          </a:xfrm>
        </p:spPr>
        <p:txBody>
          <a:bodyPr rtlCol="0">
            <a:normAutofit/>
          </a:bodyPr>
          <a:lstStyle/>
          <a:p>
            <a:pPr algn="just">
              <a:lnSpc>
                <a:spcPct val="150000"/>
              </a:lnSpc>
              <a:spcBef>
                <a:spcPts val="0"/>
              </a:spcBef>
              <a:buFont typeface="Wingdings" panose="05000000000000000000" pitchFamily="2" charset="2"/>
              <a:buChar char="§"/>
            </a:pPr>
            <a:r>
              <a:rPr lang="en-US" sz="2800" dirty="0">
                <a:latin typeface="Times New Roman" pitchFamily="18" charset="0"/>
                <a:cs typeface="Times New Roman" pitchFamily="18" charset="0"/>
              </a:rPr>
              <a:t>Thus, overloaded methods must differ in the </a:t>
            </a:r>
            <a:r>
              <a:rPr lang="en-US" sz="2800" b="1" dirty="0">
                <a:solidFill>
                  <a:srgbClr val="0000FF"/>
                </a:solidFill>
                <a:latin typeface="Times New Roman" pitchFamily="18" charset="0"/>
                <a:cs typeface="Times New Roman" pitchFamily="18" charset="0"/>
              </a:rPr>
              <a:t>type and/or number of their parameters. </a:t>
            </a:r>
          </a:p>
          <a:p>
            <a:pPr algn="just">
              <a:lnSpc>
                <a:spcPct val="150000"/>
              </a:lnSpc>
              <a:spcBef>
                <a:spcPts val="0"/>
              </a:spcBef>
              <a:buFont typeface="Wingdings" panose="05000000000000000000" pitchFamily="2" charset="2"/>
              <a:buChar char="§"/>
            </a:pPr>
            <a:r>
              <a:rPr lang="en-US" sz="2800" dirty="0">
                <a:latin typeface="Times New Roman" pitchFamily="18" charset="0"/>
                <a:cs typeface="Times New Roman" pitchFamily="18" charset="0"/>
              </a:rPr>
              <a:t>While overloaded methods may have different return types, the return type alone is insufficient to distinguish two versions of a method. </a:t>
            </a:r>
          </a:p>
          <a:p>
            <a:pPr algn="just">
              <a:lnSpc>
                <a:spcPct val="150000"/>
              </a:lnSpc>
              <a:spcBef>
                <a:spcPts val="0"/>
              </a:spcBef>
              <a:buFont typeface="Wingdings" panose="05000000000000000000" pitchFamily="2" charset="2"/>
              <a:buChar char="§"/>
            </a:pPr>
            <a:r>
              <a:rPr lang="en-US" sz="2800" dirty="0">
                <a:latin typeface="Times New Roman" pitchFamily="18" charset="0"/>
                <a:cs typeface="Times New Roman" pitchFamily="18" charset="0"/>
              </a:rPr>
              <a:t>When Java encounters a call to an overloaded method, it simply executes the version of the method whose parameters match the arguments used in the call.</a:t>
            </a:r>
          </a:p>
          <a:p>
            <a:pPr>
              <a:lnSpc>
                <a:spcPct val="150000"/>
              </a:lnSpc>
              <a:spcBef>
                <a:spcPts val="0"/>
              </a:spcBef>
              <a:buFont typeface="Wingdings" panose="05000000000000000000" pitchFamily="2" charset="2"/>
              <a:buChar char="§"/>
            </a:pPr>
            <a:endParaRPr lang="en-US" sz="2800" dirty="0"/>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103</a:t>
            </a:fld>
            <a:endParaRPr lang="en-US"/>
          </a:p>
        </p:txBody>
      </p:sp>
    </p:spTree>
    <p:extLst>
      <p:ext uri="{BB962C8B-B14F-4D97-AF65-F5344CB8AC3E}">
        <p14:creationId xmlns:p14="http://schemas.microsoft.com/office/powerpoint/2010/main" val="346361601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10</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228600"/>
            <a:ext cx="9042400" cy="6629400"/>
          </a:xfrm>
        </p:spPr>
        <p:txBody>
          <a:bodyPr rtlCol="0">
            <a:noAutofit/>
          </a:bodyPr>
          <a:lstStyle/>
          <a:p>
            <a:pPr lvl="1">
              <a:lnSpc>
                <a:spcPct val="170000"/>
              </a:lnSpc>
              <a:spcBef>
                <a:spcPts val="0"/>
              </a:spcBef>
              <a:buNone/>
              <a:defRPr/>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Define a class named </a:t>
            </a:r>
            <a:r>
              <a:rPr lang="en-US" sz="2600" dirty="0" err="1" smtClean="0">
                <a:latin typeface="Times New Roman" pitchFamily="18" charset="0"/>
                <a:cs typeface="Times New Roman" pitchFamily="18" charset="0"/>
              </a:rPr>
              <a:t>OverloadDemo</a:t>
            </a:r>
            <a:endParaRPr lang="en-US" sz="2600" dirty="0">
              <a:latin typeface="Times New Roman" pitchFamily="18" charset="0"/>
              <a:cs typeface="Times New Roman" pitchFamily="18" charset="0"/>
            </a:endParaRPr>
          </a:p>
          <a:p>
            <a:pPr lvl="1">
              <a:lnSpc>
                <a:spcPct val="170000"/>
              </a:lnSpc>
              <a:spcBef>
                <a:spcPts val="0"/>
              </a:spcBef>
              <a:buNone/>
              <a:defRPr/>
            </a:pP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OverloadDemo</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p>
          <a:p>
            <a:pPr lvl="1">
              <a:lnSpc>
                <a:spcPct val="170000"/>
              </a:lnSpc>
              <a:spcBef>
                <a:spcPts val="0"/>
              </a:spcBef>
              <a:buNone/>
              <a:defRPr/>
            </a:pPr>
            <a:r>
              <a:rPr lang="en-US" sz="2600" dirty="0" smtClean="0">
                <a:latin typeface="Times New Roman" pitchFamily="18" charset="0"/>
                <a:cs typeface="Times New Roman" pitchFamily="18" charset="0"/>
              </a:rPr>
              <a:t>//Overload test () without parameter</a:t>
            </a:r>
            <a:endParaRPr lang="en-US" sz="2600" dirty="0">
              <a:latin typeface="Times New Roman" pitchFamily="18" charset="0"/>
              <a:cs typeface="Times New Roman" pitchFamily="18" charset="0"/>
            </a:endParaRPr>
          </a:p>
          <a:p>
            <a:pPr lvl="1">
              <a:lnSpc>
                <a:spcPct val="170000"/>
              </a:lnSpc>
              <a:spcBef>
                <a:spcPts val="0"/>
              </a:spcBef>
              <a:buNone/>
              <a:defRPr/>
            </a:pPr>
            <a:r>
              <a:rPr lang="en-US" sz="2600" dirty="0">
                <a:latin typeface="Times New Roman" pitchFamily="18" charset="0"/>
                <a:cs typeface="Times New Roman" pitchFamily="18" charset="0"/>
              </a:rPr>
              <a:t>void test() {</a:t>
            </a:r>
          </a:p>
          <a:p>
            <a:pPr lvl="1">
              <a:lnSpc>
                <a:spcPct val="170000"/>
              </a:lnSpc>
              <a:spcBef>
                <a:spcPts val="0"/>
              </a:spcBef>
              <a:buNone/>
              <a:defRPr/>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("No parameters");</a:t>
            </a:r>
          </a:p>
          <a:p>
            <a:pPr lvl="1">
              <a:lnSpc>
                <a:spcPct val="170000"/>
              </a:lnSpc>
              <a:spcBef>
                <a:spcPts val="0"/>
              </a:spcBef>
              <a:buNone/>
              <a:defRPr/>
            </a:pPr>
            <a:r>
              <a:rPr lang="en-US" sz="2600" dirty="0">
                <a:latin typeface="Times New Roman" pitchFamily="18" charset="0"/>
                <a:cs typeface="Times New Roman" pitchFamily="18" charset="0"/>
              </a:rPr>
              <a:t>}</a:t>
            </a:r>
          </a:p>
          <a:p>
            <a:pPr lvl="1">
              <a:lnSpc>
                <a:spcPct val="170000"/>
              </a:lnSpc>
              <a:spcBef>
                <a:spcPts val="0"/>
              </a:spcBef>
              <a:buNone/>
              <a:defRPr/>
            </a:pPr>
            <a:r>
              <a:rPr lang="en-US" sz="2600" dirty="0">
                <a:latin typeface="Times New Roman" pitchFamily="18" charset="0"/>
                <a:cs typeface="Times New Roman" pitchFamily="18" charset="0"/>
              </a:rPr>
              <a:t>// Overload test for one integer parameter.</a:t>
            </a:r>
          </a:p>
          <a:p>
            <a:pPr lvl="1">
              <a:lnSpc>
                <a:spcPct val="170000"/>
              </a:lnSpc>
              <a:spcBef>
                <a:spcPts val="0"/>
              </a:spcBef>
              <a:buNone/>
              <a:defRPr/>
            </a:pPr>
            <a:r>
              <a:rPr lang="en-US" sz="2600" dirty="0">
                <a:latin typeface="Times New Roman" pitchFamily="18" charset="0"/>
                <a:cs typeface="Times New Roman" pitchFamily="18" charset="0"/>
              </a:rPr>
              <a:t>void test(</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 {</a:t>
            </a:r>
          </a:p>
          <a:p>
            <a:pPr lvl="1">
              <a:lnSpc>
                <a:spcPct val="170000"/>
              </a:lnSpc>
              <a:spcBef>
                <a:spcPts val="0"/>
              </a:spcBef>
              <a:buNone/>
              <a:defRPr/>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 " + a);</a:t>
            </a:r>
          </a:p>
          <a:p>
            <a:pPr lvl="1">
              <a:lnSpc>
                <a:spcPct val="170000"/>
              </a:lnSpc>
              <a:spcBef>
                <a:spcPts val="0"/>
              </a:spcBef>
              <a:buNone/>
              <a:defRPr/>
            </a:pP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104</a:t>
            </a:fld>
            <a:endParaRPr lang="en-US"/>
          </a:p>
        </p:txBody>
      </p:sp>
    </p:spTree>
    <p:extLst>
      <p:ext uri="{BB962C8B-B14F-4D97-AF65-F5344CB8AC3E}">
        <p14:creationId xmlns:p14="http://schemas.microsoft.com/office/powerpoint/2010/main" val="187835977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10----------</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228600"/>
            <a:ext cx="9042400" cy="6629400"/>
          </a:xfrm>
        </p:spPr>
        <p:txBody>
          <a:bodyPr rtlCol="0">
            <a:noAutofit/>
          </a:bodyPr>
          <a:lstStyle/>
          <a:p>
            <a:pPr lvl="1">
              <a:lnSpc>
                <a:spcPct val="170000"/>
              </a:lnSpc>
              <a:spcBef>
                <a:spcPts val="0"/>
              </a:spcBef>
              <a:buNone/>
              <a:defRPr/>
            </a:pPr>
            <a:r>
              <a:rPr lang="en-US" sz="2600" dirty="0">
                <a:latin typeface="Times New Roman" pitchFamily="18" charset="0"/>
                <a:cs typeface="Times New Roman" pitchFamily="18" charset="0"/>
              </a:rPr>
              <a:t>// Overload test for two integer parameters.</a:t>
            </a:r>
          </a:p>
          <a:p>
            <a:pPr lvl="1">
              <a:lnSpc>
                <a:spcPct val="170000"/>
              </a:lnSpc>
              <a:spcBef>
                <a:spcPts val="0"/>
              </a:spcBef>
              <a:buNone/>
              <a:defRPr/>
            </a:pPr>
            <a:r>
              <a:rPr lang="en-US" sz="2600" dirty="0">
                <a:latin typeface="Times New Roman" pitchFamily="18" charset="0"/>
                <a:cs typeface="Times New Roman" pitchFamily="18" charset="0"/>
              </a:rPr>
              <a:t>void test(</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b) {</a:t>
            </a:r>
          </a:p>
          <a:p>
            <a:pPr lvl="1">
              <a:lnSpc>
                <a:spcPct val="170000"/>
              </a:lnSpc>
              <a:spcBef>
                <a:spcPts val="0"/>
              </a:spcBef>
              <a:buNone/>
              <a:defRPr/>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 and b: " + a + " " + b);</a:t>
            </a:r>
          </a:p>
          <a:p>
            <a:pPr lvl="1">
              <a:lnSpc>
                <a:spcPct val="170000"/>
              </a:lnSpc>
              <a:spcBef>
                <a:spcPts val="0"/>
              </a:spcBef>
              <a:buNone/>
              <a:defRPr/>
            </a:pPr>
            <a:r>
              <a:rPr lang="en-US" sz="2600" dirty="0">
                <a:latin typeface="Times New Roman" pitchFamily="18" charset="0"/>
                <a:cs typeface="Times New Roman" pitchFamily="18" charset="0"/>
              </a:rPr>
              <a:t>}</a:t>
            </a:r>
          </a:p>
          <a:p>
            <a:pPr lvl="1">
              <a:lnSpc>
                <a:spcPct val="170000"/>
              </a:lnSpc>
              <a:spcBef>
                <a:spcPts val="0"/>
              </a:spcBef>
              <a:buNone/>
              <a:defRPr/>
            </a:pPr>
            <a:r>
              <a:rPr lang="en-US" sz="2600" dirty="0">
                <a:latin typeface="Times New Roman" pitchFamily="18" charset="0"/>
                <a:cs typeface="Times New Roman" pitchFamily="18" charset="0"/>
              </a:rPr>
              <a:t>// overload test for a double parameter</a:t>
            </a:r>
          </a:p>
          <a:p>
            <a:pPr lvl="1">
              <a:lnSpc>
                <a:spcPct val="170000"/>
              </a:lnSpc>
              <a:spcBef>
                <a:spcPts val="0"/>
              </a:spcBef>
              <a:buNone/>
              <a:defRPr/>
            </a:pPr>
            <a:r>
              <a:rPr lang="en-US" sz="2600" dirty="0">
                <a:latin typeface="Times New Roman" pitchFamily="18" charset="0"/>
                <a:cs typeface="Times New Roman" pitchFamily="18" charset="0"/>
              </a:rPr>
              <a:t>double test(double a) {</a:t>
            </a:r>
          </a:p>
          <a:p>
            <a:pPr lvl="1">
              <a:lnSpc>
                <a:spcPct val="170000"/>
              </a:lnSpc>
              <a:spcBef>
                <a:spcPts val="0"/>
              </a:spcBef>
              <a:buNone/>
              <a:defRPr/>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("double a: " + a);</a:t>
            </a:r>
          </a:p>
          <a:p>
            <a:pPr lvl="1">
              <a:lnSpc>
                <a:spcPct val="170000"/>
              </a:lnSpc>
              <a:spcBef>
                <a:spcPts val="0"/>
              </a:spcBef>
              <a:buNone/>
              <a:defRPr/>
            </a:pPr>
            <a:r>
              <a:rPr lang="en-US" sz="2600" dirty="0">
                <a:latin typeface="Times New Roman" pitchFamily="18" charset="0"/>
                <a:cs typeface="Times New Roman" pitchFamily="18" charset="0"/>
              </a:rPr>
              <a:t>return </a:t>
            </a:r>
            <a:r>
              <a:rPr lang="en-US" sz="2600" dirty="0" smtClean="0">
                <a:latin typeface="Times New Roman" pitchFamily="18" charset="0"/>
                <a:cs typeface="Times New Roman" pitchFamily="18" charset="0"/>
              </a:rPr>
              <a:t>(a*a);</a:t>
            </a:r>
            <a:endParaRPr lang="en-US" sz="2600" dirty="0">
              <a:latin typeface="Times New Roman" pitchFamily="18" charset="0"/>
              <a:cs typeface="Times New Roman" pitchFamily="18" charset="0"/>
            </a:endParaRPr>
          </a:p>
          <a:p>
            <a:pPr lvl="1">
              <a:lnSpc>
                <a:spcPct val="170000"/>
              </a:lnSpc>
              <a:spcBef>
                <a:spcPts val="0"/>
              </a:spcBef>
              <a:buNone/>
              <a:defRPr/>
            </a:pPr>
            <a:r>
              <a:rPr lang="en-US" sz="2600" dirty="0" smtClean="0">
                <a:latin typeface="Times New Roman" pitchFamily="18" charset="0"/>
                <a:cs typeface="Times New Roman" pitchFamily="18" charset="0"/>
              </a:rPr>
              <a:t>}//End of test ()</a:t>
            </a:r>
            <a:endParaRPr lang="en-US" sz="2600" dirty="0">
              <a:latin typeface="Times New Roman" pitchFamily="18" charset="0"/>
              <a:cs typeface="Times New Roman" pitchFamily="18" charset="0"/>
            </a:endParaRPr>
          </a:p>
          <a:p>
            <a:pPr lvl="1">
              <a:lnSpc>
                <a:spcPct val="170000"/>
              </a:lnSpc>
              <a:spcBef>
                <a:spcPts val="0"/>
              </a:spcBef>
              <a:buNone/>
              <a:defRPr/>
            </a:pPr>
            <a:r>
              <a:rPr lang="en-US" sz="2600" dirty="0" smtClean="0">
                <a:latin typeface="Times New Roman" pitchFamily="18" charset="0"/>
                <a:cs typeface="Times New Roman" pitchFamily="18" charset="0"/>
              </a:rPr>
              <a:t>}//End of class</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105</a:t>
            </a:fld>
            <a:endParaRPr lang="en-US"/>
          </a:p>
        </p:txBody>
      </p:sp>
    </p:spTree>
    <p:extLst>
      <p:ext uri="{BB962C8B-B14F-4D97-AF65-F5344CB8AC3E}">
        <p14:creationId xmlns:p14="http://schemas.microsoft.com/office/powerpoint/2010/main" val="31552942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10----------</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228600"/>
            <a:ext cx="9042400" cy="6629400"/>
          </a:xfrm>
        </p:spPr>
        <p:txBody>
          <a:bodyPr rtlCol="0">
            <a:noAutofit/>
          </a:bodyPr>
          <a:lstStyle/>
          <a:p>
            <a:pPr lvl="1">
              <a:lnSpc>
                <a:spcPct val="150000"/>
              </a:lnSpc>
              <a:spcBef>
                <a:spcPts val="0"/>
              </a:spcBef>
              <a:buNone/>
              <a:defRPr/>
            </a:pPr>
            <a:r>
              <a:rPr lang="en-US" sz="2600" dirty="0">
                <a:latin typeface="Times New Roman" pitchFamily="18" charset="0"/>
                <a:cs typeface="Times New Roman" pitchFamily="18" charset="0"/>
              </a:rPr>
              <a:t>class Overload {</a:t>
            </a:r>
          </a:p>
          <a:p>
            <a:pPr lvl="1">
              <a:lnSpc>
                <a:spcPct val="150000"/>
              </a:lnSpc>
              <a:spcBef>
                <a:spcPts val="0"/>
              </a:spcBef>
              <a:buNone/>
              <a:defRPr/>
            </a:pPr>
            <a:r>
              <a:rPr lang="en-US" sz="2600" dirty="0">
                <a:latin typeface="Times New Roman" pitchFamily="18" charset="0"/>
                <a:cs typeface="Times New Roman" pitchFamily="18" charset="0"/>
              </a:rPr>
              <a:t>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a:t>
            </a:r>
          </a:p>
          <a:p>
            <a:pPr lvl="1">
              <a:lnSpc>
                <a:spcPct val="150000"/>
              </a:lnSpc>
              <a:spcBef>
                <a:spcPts val="0"/>
              </a:spcBef>
              <a:buNone/>
              <a:defRPr/>
            </a:pPr>
            <a:r>
              <a:rPr lang="en-US" sz="2600" dirty="0" err="1">
                <a:latin typeface="Times New Roman" pitchFamily="18" charset="0"/>
                <a:cs typeface="Times New Roman" pitchFamily="18" charset="0"/>
              </a:rPr>
              <a:t>OverloadDemo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ob</a:t>
            </a:r>
            <a:r>
              <a:rPr lang="en-US" sz="2600" dirty="0">
                <a:latin typeface="Times New Roman" pitchFamily="18" charset="0"/>
                <a:cs typeface="Times New Roman" pitchFamily="18" charset="0"/>
              </a:rPr>
              <a:t> = new </a:t>
            </a:r>
            <a:r>
              <a:rPr lang="en-US" sz="2600" dirty="0" err="1">
                <a:latin typeface="Times New Roman" pitchFamily="18" charset="0"/>
                <a:cs typeface="Times New Roman" pitchFamily="18" charset="0"/>
              </a:rPr>
              <a:t>OverloadDemo</a:t>
            </a:r>
            <a:r>
              <a:rPr lang="en-US" sz="2600" dirty="0">
                <a:latin typeface="Times New Roman" pitchFamily="18" charset="0"/>
                <a:cs typeface="Times New Roman" pitchFamily="18" charset="0"/>
              </a:rPr>
              <a:t>();</a:t>
            </a:r>
          </a:p>
          <a:p>
            <a:pPr lvl="1">
              <a:lnSpc>
                <a:spcPct val="150000"/>
              </a:lnSpc>
              <a:spcBef>
                <a:spcPts val="0"/>
              </a:spcBef>
              <a:buNone/>
              <a:defRPr/>
            </a:pPr>
            <a:r>
              <a:rPr lang="en-US" sz="2600" dirty="0">
                <a:latin typeface="Times New Roman" pitchFamily="18" charset="0"/>
                <a:cs typeface="Times New Roman" pitchFamily="18" charset="0"/>
              </a:rPr>
              <a:t>double result</a:t>
            </a:r>
            <a:r>
              <a:rPr lang="en-US" sz="2600" dirty="0" smtClean="0">
                <a:latin typeface="Times New Roman" pitchFamily="18" charset="0"/>
                <a:cs typeface="Times New Roman" pitchFamily="18" charset="0"/>
              </a:rPr>
              <a:t>;</a:t>
            </a:r>
          </a:p>
          <a:p>
            <a:pPr lvl="1">
              <a:lnSpc>
                <a:spcPct val="150000"/>
              </a:lnSpc>
              <a:spcBef>
                <a:spcPts val="0"/>
              </a:spcBef>
              <a:buNone/>
            </a:pPr>
            <a:r>
              <a:rPr lang="en-US" sz="2400" dirty="0">
                <a:latin typeface="Times New Roman" pitchFamily="18" charset="0"/>
                <a:cs typeface="Times New Roman" pitchFamily="18" charset="0"/>
              </a:rPr>
              <a:t>// call all versions of test()</a:t>
            </a:r>
          </a:p>
          <a:p>
            <a:pPr lvl="1">
              <a:lnSpc>
                <a:spcPct val="150000"/>
              </a:lnSpc>
              <a:spcBef>
                <a:spcPts val="0"/>
              </a:spcBef>
              <a:buNone/>
            </a:pPr>
            <a:r>
              <a:rPr lang="en-US" sz="2400" dirty="0" err="1">
                <a:latin typeface="Times New Roman" pitchFamily="18" charset="0"/>
                <a:cs typeface="Times New Roman" pitchFamily="18" charset="0"/>
              </a:rPr>
              <a:t>ob.test</a:t>
            </a:r>
            <a:r>
              <a:rPr lang="en-US" sz="2400" dirty="0">
                <a:latin typeface="Times New Roman" pitchFamily="18" charset="0"/>
                <a:cs typeface="Times New Roman" pitchFamily="18" charset="0"/>
              </a:rPr>
              <a:t>();</a:t>
            </a:r>
          </a:p>
          <a:p>
            <a:pPr lvl="1">
              <a:lnSpc>
                <a:spcPct val="150000"/>
              </a:lnSpc>
              <a:spcBef>
                <a:spcPts val="0"/>
              </a:spcBef>
              <a:buNone/>
            </a:pPr>
            <a:r>
              <a:rPr lang="en-US" sz="2400" dirty="0" err="1">
                <a:latin typeface="Times New Roman" pitchFamily="18" charset="0"/>
                <a:cs typeface="Times New Roman" pitchFamily="18" charset="0"/>
              </a:rPr>
              <a:t>ob.test</a:t>
            </a:r>
            <a:r>
              <a:rPr lang="en-US" sz="2400" dirty="0">
                <a:latin typeface="Times New Roman" pitchFamily="18" charset="0"/>
                <a:cs typeface="Times New Roman" pitchFamily="18" charset="0"/>
              </a:rPr>
              <a:t>(10);</a:t>
            </a:r>
          </a:p>
          <a:p>
            <a:pPr lvl="1">
              <a:lnSpc>
                <a:spcPct val="150000"/>
              </a:lnSpc>
              <a:spcBef>
                <a:spcPts val="0"/>
              </a:spcBef>
              <a:buNone/>
            </a:pPr>
            <a:r>
              <a:rPr lang="en-US" sz="2400" dirty="0" err="1">
                <a:latin typeface="Times New Roman" pitchFamily="18" charset="0"/>
                <a:cs typeface="Times New Roman" pitchFamily="18" charset="0"/>
              </a:rPr>
              <a:t>ob.test</a:t>
            </a:r>
            <a:r>
              <a:rPr lang="en-US" sz="2400" dirty="0">
                <a:latin typeface="Times New Roman" pitchFamily="18" charset="0"/>
                <a:cs typeface="Times New Roman" pitchFamily="18" charset="0"/>
              </a:rPr>
              <a:t>(10, 20);</a:t>
            </a:r>
          </a:p>
          <a:p>
            <a:pPr lvl="1">
              <a:lnSpc>
                <a:spcPct val="150000"/>
              </a:lnSpc>
              <a:spcBef>
                <a:spcPts val="0"/>
              </a:spcBef>
              <a:buNone/>
            </a:pPr>
            <a:r>
              <a:rPr lang="en-US" sz="2400" dirty="0">
                <a:latin typeface="Times New Roman" pitchFamily="18" charset="0"/>
                <a:cs typeface="Times New Roman" pitchFamily="18" charset="0"/>
              </a:rPr>
              <a:t>result = </a:t>
            </a:r>
            <a:r>
              <a:rPr lang="en-US" sz="2400" dirty="0" err="1">
                <a:latin typeface="Times New Roman" pitchFamily="18" charset="0"/>
                <a:cs typeface="Times New Roman" pitchFamily="18" charset="0"/>
              </a:rPr>
              <a:t>ob.test</a:t>
            </a:r>
            <a:r>
              <a:rPr lang="en-US" sz="2400" dirty="0">
                <a:latin typeface="Times New Roman" pitchFamily="18" charset="0"/>
                <a:cs typeface="Times New Roman" pitchFamily="18" charset="0"/>
              </a:rPr>
              <a:t>(123.25);</a:t>
            </a:r>
          </a:p>
          <a:p>
            <a:pPr lvl="1">
              <a:lnSpc>
                <a:spcPct val="150000"/>
              </a:lnSpc>
              <a:spcBef>
                <a:spcPts val="0"/>
              </a:spcBef>
              <a:buNone/>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("Result of </a:t>
            </a:r>
            <a:r>
              <a:rPr lang="en-US" sz="2400" dirty="0" err="1">
                <a:latin typeface="Times New Roman" pitchFamily="18" charset="0"/>
                <a:cs typeface="Times New Roman" pitchFamily="18" charset="0"/>
              </a:rPr>
              <a:t>ob.test</a:t>
            </a:r>
            <a:r>
              <a:rPr lang="en-US" sz="2400" dirty="0">
                <a:latin typeface="Times New Roman" pitchFamily="18" charset="0"/>
                <a:cs typeface="Times New Roman" pitchFamily="18" charset="0"/>
              </a:rPr>
              <a:t>(123.25): " + result);</a:t>
            </a:r>
          </a:p>
          <a:p>
            <a:pPr lvl="1">
              <a:lnSpc>
                <a:spcPct val="150000"/>
              </a:lnSpc>
              <a:spcBef>
                <a:spcPts val="0"/>
              </a:spcBef>
              <a:buNone/>
            </a:pPr>
            <a:r>
              <a:rPr lang="en-US" sz="2400" dirty="0" smtClean="0">
                <a:latin typeface="Times New Roman" pitchFamily="18" charset="0"/>
                <a:cs typeface="Times New Roman" pitchFamily="18" charset="0"/>
              </a:rPr>
              <a:t>}//End of main ()</a:t>
            </a:r>
            <a:endParaRPr lang="en-US" sz="2400" dirty="0">
              <a:latin typeface="Times New Roman" pitchFamily="18" charset="0"/>
              <a:cs typeface="Times New Roman" pitchFamily="18" charset="0"/>
            </a:endParaRPr>
          </a:p>
          <a:p>
            <a:pPr lvl="1">
              <a:lnSpc>
                <a:spcPct val="150000"/>
              </a:lnSpc>
              <a:spcBef>
                <a:spcPts val="0"/>
              </a:spcBef>
              <a:buNone/>
            </a:pPr>
            <a:r>
              <a:rPr lang="en-US" sz="2400" dirty="0" smtClean="0">
                <a:latin typeface="Times New Roman" pitchFamily="18" charset="0"/>
                <a:cs typeface="Times New Roman" pitchFamily="18" charset="0"/>
              </a:rPr>
              <a:t>}//End of class </a:t>
            </a:r>
            <a:endParaRPr lang="en-US" sz="2400" dirty="0">
              <a:latin typeface="Times New Roman" pitchFamily="18" charset="0"/>
              <a:cs typeface="Times New Roman" pitchFamily="18" charset="0"/>
            </a:endParaRPr>
          </a:p>
          <a:p>
            <a:pPr lvl="1">
              <a:lnSpc>
                <a:spcPct val="150000"/>
              </a:lnSpc>
              <a:spcBef>
                <a:spcPts val="0"/>
              </a:spcBef>
              <a:buNone/>
            </a:pPr>
            <a:endParaRPr lang="en-US" sz="2400" dirty="0">
              <a:latin typeface="Times New Roman" pitchFamily="18" charset="0"/>
              <a:cs typeface="Times New Roman" pitchFamily="18" charset="0"/>
            </a:endParaRPr>
          </a:p>
          <a:p>
            <a:pPr lvl="1">
              <a:lnSpc>
                <a:spcPct val="150000"/>
              </a:lnSpc>
              <a:spcBef>
                <a:spcPts val="0"/>
              </a:spcBef>
              <a:buNone/>
              <a:defRPr/>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106</a:t>
            </a:fld>
            <a:endParaRPr lang="en-US"/>
          </a:p>
        </p:txBody>
      </p:sp>
    </p:spTree>
    <p:extLst>
      <p:ext uri="{BB962C8B-B14F-4D97-AF65-F5344CB8AC3E}">
        <p14:creationId xmlns:p14="http://schemas.microsoft.com/office/powerpoint/2010/main" val="108138468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10----------</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228600"/>
            <a:ext cx="9144000" cy="6629400"/>
          </a:xfrm>
        </p:spPr>
        <p:txBody>
          <a:bodyPr rtlCol="0">
            <a:noAutofit/>
          </a:bodyPr>
          <a:lstStyle/>
          <a:p>
            <a:pPr algn="just">
              <a:lnSpc>
                <a:spcPct val="150000"/>
              </a:lnSpc>
              <a:spcBef>
                <a:spcPts val="0"/>
              </a:spcBef>
              <a:buFont typeface="Wingdings" panose="05000000000000000000" pitchFamily="2" charset="2"/>
              <a:buChar char="§"/>
              <a:defRPr/>
            </a:pPr>
            <a:r>
              <a:rPr lang="en-US" sz="2400" dirty="0">
                <a:latin typeface="Times New Roman" pitchFamily="18" charset="0"/>
                <a:cs typeface="Times New Roman" pitchFamily="18" charset="0"/>
              </a:rPr>
              <a:t>As you can see, test( ) is overloaded four times. </a:t>
            </a:r>
          </a:p>
          <a:p>
            <a:pPr algn="just">
              <a:lnSpc>
                <a:spcPct val="150000"/>
              </a:lnSpc>
              <a:spcBef>
                <a:spcPts val="0"/>
              </a:spcBef>
              <a:buFont typeface="Wingdings" panose="05000000000000000000" pitchFamily="2" charset="2"/>
              <a:buChar char="§"/>
              <a:defRPr/>
            </a:pPr>
            <a:r>
              <a:rPr lang="en-US" sz="2400" dirty="0">
                <a:latin typeface="Times New Roman" pitchFamily="18" charset="0"/>
                <a:cs typeface="Times New Roman" pitchFamily="18" charset="0"/>
              </a:rPr>
              <a:t>The first version takes no parameters, the second takes one integer parameter, the third takes two integer parameters, and the fourth takes one double parameter. </a:t>
            </a:r>
          </a:p>
          <a:p>
            <a:pPr algn="just">
              <a:lnSpc>
                <a:spcPct val="150000"/>
              </a:lnSpc>
              <a:spcBef>
                <a:spcPts val="0"/>
              </a:spcBef>
              <a:buFont typeface="Wingdings" panose="05000000000000000000" pitchFamily="2" charset="2"/>
              <a:buChar char="§"/>
              <a:defRPr/>
            </a:pPr>
            <a:r>
              <a:rPr lang="en-US" sz="2400" dirty="0">
                <a:latin typeface="Times New Roman" pitchFamily="18" charset="0"/>
                <a:cs typeface="Times New Roman" pitchFamily="18" charset="0"/>
              </a:rPr>
              <a:t>The fact that the fourth version of test( ) also returns a value is of no consequence relative to overloading, since return types do not play a role in overload resolution.</a:t>
            </a:r>
          </a:p>
          <a:p>
            <a:pPr algn="just">
              <a:lnSpc>
                <a:spcPct val="150000"/>
              </a:lnSpc>
              <a:spcBef>
                <a:spcPts val="0"/>
              </a:spcBef>
              <a:buFont typeface="Wingdings" panose="05000000000000000000" pitchFamily="2" charset="2"/>
              <a:buChar char="§"/>
              <a:defRPr/>
            </a:pPr>
            <a:r>
              <a:rPr lang="en-US" sz="2400" dirty="0">
                <a:latin typeface="Times New Roman" pitchFamily="18" charset="0"/>
                <a:cs typeface="Times New Roman" pitchFamily="18" charset="0"/>
              </a:rPr>
              <a:t>When an overloaded method is called, Java looks for a match between the arguments used to call the method and the method’s parameters.</a:t>
            </a:r>
          </a:p>
          <a:p>
            <a:pPr algn="just">
              <a:lnSpc>
                <a:spcPct val="150000"/>
              </a:lnSpc>
              <a:spcBef>
                <a:spcPts val="0"/>
              </a:spcBef>
              <a:buFont typeface="Wingdings" panose="05000000000000000000" pitchFamily="2" charset="2"/>
              <a:buChar char="§"/>
              <a:defRPr/>
            </a:pPr>
            <a:r>
              <a:rPr lang="en-US" sz="2400" dirty="0">
                <a:latin typeface="Times New Roman" pitchFamily="18" charset="0"/>
                <a:cs typeface="Times New Roman" pitchFamily="18" charset="0"/>
              </a:rPr>
              <a:t> However, this match need not always be exact. </a:t>
            </a:r>
          </a:p>
          <a:p>
            <a:pPr algn="just">
              <a:lnSpc>
                <a:spcPct val="150000"/>
              </a:lnSpc>
              <a:spcBef>
                <a:spcPts val="0"/>
              </a:spcBef>
              <a:buFont typeface="Wingdings" panose="05000000000000000000" pitchFamily="2" charset="2"/>
              <a:buChar char="§"/>
              <a:defRPr/>
            </a:pPr>
            <a:r>
              <a:rPr lang="en-US" sz="2400" dirty="0">
                <a:latin typeface="Times New Roman" pitchFamily="18" charset="0"/>
                <a:cs typeface="Times New Roman" pitchFamily="18" charset="0"/>
              </a:rPr>
              <a:t>In some cases Java’s </a:t>
            </a:r>
            <a:r>
              <a:rPr lang="en-US" sz="2400" b="1" i="1" dirty="0">
                <a:solidFill>
                  <a:srgbClr val="0000FF"/>
                </a:solidFill>
                <a:latin typeface="Times New Roman" pitchFamily="18" charset="0"/>
                <a:cs typeface="Times New Roman" pitchFamily="18" charset="0"/>
              </a:rPr>
              <a:t>automatic type conversions </a:t>
            </a:r>
            <a:r>
              <a:rPr lang="en-US" sz="2400" dirty="0">
                <a:latin typeface="Times New Roman" pitchFamily="18" charset="0"/>
                <a:cs typeface="Times New Roman" pitchFamily="18" charset="0"/>
              </a:rPr>
              <a:t>can play a role in overload resolution. </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107</a:t>
            </a:fld>
            <a:endParaRPr lang="en-US"/>
          </a:p>
        </p:txBody>
      </p:sp>
    </p:spTree>
    <p:extLst>
      <p:ext uri="{BB962C8B-B14F-4D97-AF65-F5344CB8AC3E}">
        <p14:creationId xmlns:p14="http://schemas.microsoft.com/office/powerpoint/2010/main" val="2871105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11</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381000"/>
            <a:ext cx="9042400" cy="6477000"/>
          </a:xfrm>
        </p:spPr>
        <p:txBody>
          <a:bodyPr rtlCol="0">
            <a:noAutofit/>
          </a:bodyPr>
          <a:lstStyle/>
          <a:p>
            <a:pPr algn="just">
              <a:lnSpc>
                <a:spcPct val="150000"/>
              </a:lnSpc>
              <a:spcBef>
                <a:spcPts val="0"/>
              </a:spcBef>
              <a:buFont typeface="Wingdings" panose="05000000000000000000" pitchFamily="2" charset="2"/>
              <a:buChar char="Ø"/>
              <a:defRPr/>
            </a:pPr>
            <a:r>
              <a:rPr lang="en-US" sz="2600" b="1" i="1" dirty="0">
                <a:latin typeface="Times New Roman" pitchFamily="18" charset="0"/>
                <a:cs typeface="Times New Roman" pitchFamily="18" charset="0"/>
              </a:rPr>
              <a:t>For example, consider the following program:</a:t>
            </a:r>
          </a:p>
          <a:p>
            <a:pPr marL="0" indent="0" algn="just">
              <a:lnSpc>
                <a:spcPct val="150000"/>
              </a:lnSpc>
              <a:spcBef>
                <a:spcPts val="0"/>
              </a:spcBef>
              <a:buNone/>
              <a:defRPr/>
            </a:pPr>
            <a:r>
              <a:rPr lang="en-US" sz="2600" dirty="0">
                <a:latin typeface="Times New Roman" pitchFamily="18" charset="0"/>
                <a:cs typeface="Times New Roman" pitchFamily="18" charset="0"/>
              </a:rPr>
              <a:t>// Automatic type conversions apply to overloading.</a:t>
            </a:r>
          </a:p>
          <a:p>
            <a:pPr marL="457200" lvl="1" indent="0" algn="just">
              <a:lnSpc>
                <a:spcPct val="150000"/>
              </a:lnSpc>
              <a:spcBef>
                <a:spcPts val="0"/>
              </a:spcBef>
              <a:buNone/>
              <a:defRPr/>
            </a:pP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OverloadDemo</a:t>
            </a:r>
            <a:r>
              <a:rPr lang="en-US" sz="2600" dirty="0">
                <a:latin typeface="Times New Roman" pitchFamily="18" charset="0"/>
                <a:cs typeface="Times New Roman" pitchFamily="18" charset="0"/>
              </a:rPr>
              <a:t> {</a:t>
            </a:r>
          </a:p>
          <a:p>
            <a:pPr marL="457200" lvl="1" indent="0" algn="just">
              <a:lnSpc>
                <a:spcPct val="150000"/>
              </a:lnSpc>
              <a:spcBef>
                <a:spcPts val="0"/>
              </a:spcBef>
              <a:buNone/>
              <a:defRPr/>
            </a:pPr>
            <a:r>
              <a:rPr lang="en-US" sz="2600" dirty="0">
                <a:latin typeface="Times New Roman" pitchFamily="18" charset="0"/>
                <a:cs typeface="Times New Roman" pitchFamily="18" charset="0"/>
              </a:rPr>
              <a:t>void test() </a:t>
            </a:r>
            <a:r>
              <a:rPr lang="en-US" sz="2600" dirty="0" smtClean="0">
                <a:latin typeface="Times New Roman" pitchFamily="18" charset="0"/>
                <a:cs typeface="Times New Roman" pitchFamily="18" charset="0"/>
              </a:rPr>
              <a:t>{</a:t>
            </a:r>
          </a:p>
          <a:p>
            <a:pPr algn="just">
              <a:lnSpc>
                <a:spcPct val="150000"/>
              </a:lnSpc>
              <a:spcBef>
                <a:spcPts val="0"/>
              </a:spcBef>
              <a:buNone/>
              <a:defRPr/>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("No parameters");</a:t>
            </a:r>
          </a:p>
          <a:p>
            <a:pPr algn="just">
              <a:lnSpc>
                <a:spcPct val="150000"/>
              </a:lnSpc>
              <a:spcBef>
                <a:spcPts val="0"/>
              </a:spcBef>
              <a:buNone/>
              <a:defRPr/>
            </a:pPr>
            <a:r>
              <a:rPr lang="en-US" sz="2600" dirty="0">
                <a:latin typeface="Times New Roman" pitchFamily="18" charset="0"/>
                <a:cs typeface="Times New Roman" pitchFamily="18" charset="0"/>
              </a:rPr>
              <a:t>}</a:t>
            </a:r>
          </a:p>
          <a:p>
            <a:pPr algn="just">
              <a:lnSpc>
                <a:spcPct val="150000"/>
              </a:lnSpc>
              <a:spcBef>
                <a:spcPts val="0"/>
              </a:spcBef>
              <a:buNone/>
              <a:defRPr/>
            </a:pPr>
            <a:r>
              <a:rPr lang="en-US" sz="2600" dirty="0">
                <a:latin typeface="Times New Roman" pitchFamily="18" charset="0"/>
                <a:cs typeface="Times New Roman" pitchFamily="18" charset="0"/>
              </a:rPr>
              <a:t>// Overload test for two integer parameters.</a:t>
            </a:r>
          </a:p>
          <a:p>
            <a:pPr algn="just">
              <a:lnSpc>
                <a:spcPct val="150000"/>
              </a:lnSpc>
              <a:spcBef>
                <a:spcPts val="0"/>
              </a:spcBef>
              <a:buNone/>
              <a:defRPr/>
            </a:pPr>
            <a:r>
              <a:rPr lang="en-US" sz="2600" dirty="0">
                <a:latin typeface="Times New Roman" pitchFamily="18" charset="0"/>
                <a:cs typeface="Times New Roman" pitchFamily="18" charset="0"/>
              </a:rPr>
              <a:t>void test(</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b) {</a:t>
            </a:r>
          </a:p>
          <a:p>
            <a:pPr algn="just">
              <a:lnSpc>
                <a:spcPct val="150000"/>
              </a:lnSpc>
              <a:spcBef>
                <a:spcPts val="0"/>
              </a:spcBef>
              <a:buNone/>
              <a:defRPr/>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 and b: " + a + " " + b);</a:t>
            </a:r>
          </a:p>
          <a:p>
            <a:pPr algn="just">
              <a:lnSpc>
                <a:spcPct val="150000"/>
              </a:lnSpc>
              <a:spcBef>
                <a:spcPts val="0"/>
              </a:spcBef>
              <a:buNone/>
              <a:defRPr/>
            </a:pPr>
            <a:r>
              <a:rPr lang="en-US" sz="2600" dirty="0">
                <a:latin typeface="Times New Roman" pitchFamily="18" charset="0"/>
                <a:cs typeface="Times New Roman" pitchFamily="18" charset="0"/>
              </a:rPr>
              <a:t>}</a:t>
            </a:r>
          </a:p>
          <a:p>
            <a:pPr marL="457200" lvl="1" indent="0" algn="just">
              <a:lnSpc>
                <a:spcPct val="150000"/>
              </a:lnSpc>
              <a:spcBef>
                <a:spcPts val="0"/>
              </a:spcBef>
              <a:buNone/>
              <a:defRPr/>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108</a:t>
            </a:fld>
            <a:endParaRPr lang="en-US"/>
          </a:p>
        </p:txBody>
      </p:sp>
    </p:spTree>
    <p:extLst>
      <p:ext uri="{BB962C8B-B14F-4D97-AF65-F5344CB8AC3E}">
        <p14:creationId xmlns:p14="http://schemas.microsoft.com/office/powerpoint/2010/main" val="3234342938"/>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11----</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381000"/>
            <a:ext cx="9042400" cy="6477000"/>
          </a:xfrm>
        </p:spPr>
        <p:txBody>
          <a:bodyPr rtlCol="0">
            <a:noAutofit/>
          </a:bodyPr>
          <a:lstStyle/>
          <a:p>
            <a:pPr algn="just">
              <a:lnSpc>
                <a:spcPct val="150000"/>
              </a:lnSpc>
              <a:spcBef>
                <a:spcPts val="0"/>
              </a:spcBef>
              <a:buNone/>
              <a:defRPr/>
            </a:pPr>
            <a:r>
              <a:rPr lang="en-US" sz="2600" dirty="0">
                <a:latin typeface="Times New Roman" pitchFamily="18" charset="0"/>
                <a:cs typeface="Times New Roman" pitchFamily="18" charset="0"/>
              </a:rPr>
              <a:t>// overload test for a double parameter</a:t>
            </a:r>
          </a:p>
          <a:p>
            <a:pPr algn="just">
              <a:lnSpc>
                <a:spcPct val="150000"/>
              </a:lnSpc>
              <a:spcBef>
                <a:spcPts val="0"/>
              </a:spcBef>
              <a:buNone/>
              <a:defRPr/>
            </a:pPr>
            <a:r>
              <a:rPr lang="en-US" sz="2600" dirty="0">
                <a:latin typeface="Times New Roman" pitchFamily="18" charset="0"/>
                <a:cs typeface="Times New Roman" pitchFamily="18" charset="0"/>
              </a:rPr>
              <a:t>void test(double a) {</a:t>
            </a:r>
          </a:p>
          <a:p>
            <a:pPr algn="just">
              <a:lnSpc>
                <a:spcPct val="150000"/>
              </a:lnSpc>
              <a:spcBef>
                <a:spcPts val="0"/>
              </a:spcBef>
              <a:buNone/>
              <a:defRPr/>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("Inside test(double) a: " + a);</a:t>
            </a:r>
          </a:p>
          <a:p>
            <a:pPr algn="just">
              <a:lnSpc>
                <a:spcPct val="150000"/>
              </a:lnSpc>
              <a:spcBef>
                <a:spcPts val="0"/>
              </a:spcBef>
              <a:buNone/>
              <a:defRPr/>
            </a:pPr>
            <a:r>
              <a:rPr lang="en-US" sz="2600" dirty="0">
                <a:latin typeface="Times New Roman" pitchFamily="18" charset="0"/>
                <a:cs typeface="Times New Roman" pitchFamily="18" charset="0"/>
              </a:rPr>
              <a:t>}</a:t>
            </a:r>
          </a:p>
          <a:p>
            <a:pPr algn="just">
              <a:lnSpc>
                <a:spcPct val="150000"/>
              </a:lnSpc>
              <a:spcBef>
                <a:spcPts val="0"/>
              </a:spcBef>
              <a:buNone/>
              <a:defRPr/>
            </a:pPr>
            <a:r>
              <a:rPr lang="en-US" sz="2600" dirty="0">
                <a:latin typeface="Times New Roman" pitchFamily="18" charset="0"/>
                <a:cs typeface="Times New Roman" pitchFamily="18" charset="0"/>
              </a:rPr>
              <a:t>}</a:t>
            </a:r>
          </a:p>
          <a:p>
            <a:pPr algn="just">
              <a:lnSpc>
                <a:spcPct val="150000"/>
              </a:lnSpc>
              <a:spcBef>
                <a:spcPts val="0"/>
              </a:spcBef>
              <a:buNone/>
              <a:defRPr/>
            </a:pPr>
            <a:r>
              <a:rPr lang="en-US" sz="2600" dirty="0">
                <a:latin typeface="Times New Roman" pitchFamily="18" charset="0"/>
                <a:cs typeface="Times New Roman" pitchFamily="18" charset="0"/>
              </a:rPr>
              <a:t>class Overload {</a:t>
            </a:r>
          </a:p>
          <a:p>
            <a:pPr algn="just">
              <a:lnSpc>
                <a:spcPct val="150000"/>
              </a:lnSpc>
              <a:spcBef>
                <a:spcPts val="0"/>
              </a:spcBef>
              <a:buNone/>
              <a:defRPr/>
            </a:pPr>
            <a:r>
              <a:rPr lang="en-US" sz="2600" dirty="0">
                <a:latin typeface="Times New Roman" pitchFamily="18" charset="0"/>
                <a:cs typeface="Times New Roman" pitchFamily="18" charset="0"/>
              </a:rPr>
              <a:t>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a:t>
            </a:r>
          </a:p>
          <a:p>
            <a:pPr algn="just">
              <a:lnSpc>
                <a:spcPct val="150000"/>
              </a:lnSpc>
              <a:spcBef>
                <a:spcPts val="0"/>
              </a:spcBef>
              <a:buNone/>
              <a:defRPr/>
            </a:pPr>
            <a:r>
              <a:rPr lang="en-US" sz="2600" dirty="0" err="1">
                <a:latin typeface="Times New Roman" pitchFamily="18" charset="0"/>
                <a:cs typeface="Times New Roman" pitchFamily="18" charset="0"/>
              </a:rPr>
              <a:t>OverloadDemo</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ob</a:t>
            </a:r>
            <a:r>
              <a:rPr lang="en-US" sz="2600" dirty="0">
                <a:latin typeface="Times New Roman" pitchFamily="18" charset="0"/>
                <a:cs typeface="Times New Roman" pitchFamily="18" charset="0"/>
              </a:rPr>
              <a:t> = new </a:t>
            </a:r>
            <a:r>
              <a:rPr lang="en-US" sz="2600" dirty="0" err="1">
                <a:latin typeface="Times New Roman" pitchFamily="18" charset="0"/>
                <a:cs typeface="Times New Roman" pitchFamily="18" charset="0"/>
              </a:rPr>
              <a:t>OverloadDemo</a:t>
            </a:r>
            <a:r>
              <a:rPr lang="en-US" sz="2600" dirty="0">
                <a:latin typeface="Times New Roman" pitchFamily="18" charset="0"/>
                <a:cs typeface="Times New Roman" pitchFamily="18" charset="0"/>
              </a:rPr>
              <a:t>();</a:t>
            </a:r>
          </a:p>
          <a:p>
            <a:pPr algn="just">
              <a:lnSpc>
                <a:spcPct val="150000"/>
              </a:lnSpc>
              <a:spcBef>
                <a:spcPts val="0"/>
              </a:spcBef>
              <a:buNone/>
              <a:defRPr/>
            </a:pP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88;</a:t>
            </a:r>
          </a:p>
          <a:p>
            <a:pPr algn="just">
              <a:lnSpc>
                <a:spcPct val="150000"/>
              </a:lnSpc>
              <a:spcBef>
                <a:spcPts val="0"/>
              </a:spcBef>
              <a:buNone/>
              <a:defRPr/>
            </a:pPr>
            <a:r>
              <a:rPr lang="en-US" sz="2600" dirty="0" err="1">
                <a:latin typeface="Times New Roman" pitchFamily="18" charset="0"/>
                <a:cs typeface="Times New Roman" pitchFamily="18" charset="0"/>
              </a:rPr>
              <a:t>ob.test</a:t>
            </a:r>
            <a:r>
              <a:rPr lang="en-US" sz="2600" dirty="0">
                <a:latin typeface="Times New Roman" pitchFamily="18" charset="0"/>
                <a:cs typeface="Times New Roman" pitchFamily="18" charset="0"/>
              </a:rPr>
              <a:t>();</a:t>
            </a:r>
          </a:p>
          <a:p>
            <a:pPr algn="just">
              <a:lnSpc>
                <a:spcPct val="150000"/>
              </a:lnSpc>
              <a:spcBef>
                <a:spcPts val="0"/>
              </a:spcBef>
              <a:buNone/>
              <a:defRPr/>
            </a:pPr>
            <a:r>
              <a:rPr lang="en-US" sz="2600" dirty="0" err="1">
                <a:latin typeface="Times New Roman" pitchFamily="18" charset="0"/>
                <a:cs typeface="Times New Roman" pitchFamily="18" charset="0"/>
              </a:rPr>
              <a:t>Ob.test</a:t>
            </a:r>
            <a:r>
              <a:rPr lang="en-US" sz="2600" dirty="0">
                <a:latin typeface="Times New Roman" pitchFamily="18" charset="0"/>
                <a:cs typeface="Times New Roman" pitchFamily="18" charset="0"/>
              </a:rPr>
              <a:t>(10</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109</a:t>
            </a:fld>
            <a:endParaRPr lang="en-US"/>
          </a:p>
        </p:txBody>
      </p:sp>
    </p:spTree>
    <p:extLst>
      <p:ext uri="{BB962C8B-B14F-4D97-AF65-F5344CB8AC3E}">
        <p14:creationId xmlns:p14="http://schemas.microsoft.com/office/powerpoint/2010/main" val="359767670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7"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FFFFCC"/>
                </a:solidFill>
                <a:latin typeface="Comic Sans MS" pitchFamily="66" charset="0"/>
              </a:defRPr>
            </a:lvl1pPr>
            <a:lvl2pPr marL="742950" indent="-285750" eaLnBrk="0" hangingPunct="0">
              <a:defRPr sz="2400">
                <a:solidFill>
                  <a:srgbClr val="FFFFCC"/>
                </a:solidFill>
                <a:latin typeface="Comic Sans MS" pitchFamily="66" charset="0"/>
              </a:defRPr>
            </a:lvl2pPr>
            <a:lvl3pPr marL="1143000" indent="-228600" eaLnBrk="0" hangingPunct="0">
              <a:defRPr sz="2400">
                <a:solidFill>
                  <a:srgbClr val="FFFFCC"/>
                </a:solidFill>
                <a:latin typeface="Comic Sans MS" pitchFamily="66" charset="0"/>
              </a:defRPr>
            </a:lvl3pPr>
            <a:lvl4pPr marL="1600200" indent="-228600" eaLnBrk="0" hangingPunct="0">
              <a:defRPr sz="2400">
                <a:solidFill>
                  <a:srgbClr val="FFFFCC"/>
                </a:solidFill>
                <a:latin typeface="Comic Sans MS" pitchFamily="66" charset="0"/>
              </a:defRPr>
            </a:lvl4pPr>
            <a:lvl5pPr marL="2057400" indent="-228600" eaLnBrk="0" hangingPunct="0">
              <a:defRPr sz="2400">
                <a:solidFill>
                  <a:srgbClr val="FFFFCC"/>
                </a:solidFill>
                <a:latin typeface="Comic Sans MS" pitchFamily="66" charset="0"/>
              </a:defRPr>
            </a:lvl5pPr>
            <a:lvl6pPr marL="2514600" indent="-228600" eaLnBrk="0" fontAlgn="base" hangingPunct="0">
              <a:spcBef>
                <a:spcPct val="0"/>
              </a:spcBef>
              <a:spcAft>
                <a:spcPct val="0"/>
              </a:spcAft>
              <a:defRPr sz="2400">
                <a:solidFill>
                  <a:srgbClr val="FFFFCC"/>
                </a:solidFill>
                <a:latin typeface="Comic Sans MS" pitchFamily="66" charset="0"/>
              </a:defRPr>
            </a:lvl6pPr>
            <a:lvl7pPr marL="2971800" indent="-228600" eaLnBrk="0" fontAlgn="base" hangingPunct="0">
              <a:spcBef>
                <a:spcPct val="0"/>
              </a:spcBef>
              <a:spcAft>
                <a:spcPct val="0"/>
              </a:spcAft>
              <a:defRPr sz="2400">
                <a:solidFill>
                  <a:srgbClr val="FFFFCC"/>
                </a:solidFill>
                <a:latin typeface="Comic Sans MS" pitchFamily="66" charset="0"/>
              </a:defRPr>
            </a:lvl7pPr>
            <a:lvl8pPr marL="3429000" indent="-228600" eaLnBrk="0" fontAlgn="base" hangingPunct="0">
              <a:spcBef>
                <a:spcPct val="0"/>
              </a:spcBef>
              <a:spcAft>
                <a:spcPct val="0"/>
              </a:spcAft>
              <a:defRPr sz="2400">
                <a:solidFill>
                  <a:srgbClr val="FFFFCC"/>
                </a:solidFill>
                <a:latin typeface="Comic Sans MS" pitchFamily="66" charset="0"/>
              </a:defRPr>
            </a:lvl8pPr>
            <a:lvl9pPr marL="3886200" indent="-228600" eaLnBrk="0" fontAlgn="base" hangingPunct="0">
              <a:spcBef>
                <a:spcPct val="0"/>
              </a:spcBef>
              <a:spcAft>
                <a:spcPct val="0"/>
              </a:spcAft>
              <a:defRPr sz="2400">
                <a:solidFill>
                  <a:srgbClr val="FFFFCC"/>
                </a:solidFill>
                <a:latin typeface="Comic Sans MS" pitchFamily="66" charset="0"/>
              </a:defRPr>
            </a:lvl9pPr>
          </a:lstStyle>
          <a:p>
            <a:pPr eaLnBrk="1" hangingPunct="1"/>
            <a:fld id="{C46E5C1A-BD88-4877-BB90-74AF8D7E3FDB}" type="slidenum">
              <a:rPr lang="en-US" sz="1400">
                <a:latin typeface="Arial" pitchFamily="34" charset="0"/>
              </a:rPr>
              <a:pPr eaLnBrk="1" hangingPunct="1"/>
              <a:t>11</a:t>
            </a:fld>
            <a:endParaRPr lang="en-US" sz="1400">
              <a:latin typeface="Arial" pitchFamily="34" charset="0"/>
            </a:endParaRPr>
          </a:p>
        </p:txBody>
      </p:sp>
      <p:sp>
        <p:nvSpPr>
          <p:cNvPr id="6148" name="Rectangle 2"/>
          <p:cNvSpPr>
            <a:spLocks noGrp="1" noChangeArrowheads="1"/>
          </p:cNvSpPr>
          <p:nvPr>
            <p:ph type="title"/>
          </p:nvPr>
        </p:nvSpPr>
        <p:spPr>
          <a:xfrm>
            <a:off x="609600" y="0"/>
            <a:ext cx="7772400" cy="609600"/>
          </a:xfrm>
        </p:spPr>
        <p:txBody>
          <a:bodyPr>
            <a:normAutofit/>
          </a:bodyPr>
          <a:lstStyle/>
          <a:p>
            <a:pPr eaLnBrk="1" hangingPunct="1"/>
            <a:r>
              <a:rPr lang="en-US" sz="2800" b="1" dirty="0" smtClean="0">
                <a:solidFill>
                  <a:srgbClr val="FF0000"/>
                </a:solidFill>
                <a:latin typeface="Times New Roman" pitchFamily="18" charset="0"/>
                <a:cs typeface="Times New Roman" pitchFamily="18" charset="0"/>
              </a:rPr>
              <a:t>Example on Characteristics of Objects……</a:t>
            </a:r>
          </a:p>
        </p:txBody>
      </p:sp>
      <p:sp>
        <p:nvSpPr>
          <p:cNvPr id="681987" name="Rectangle 3"/>
          <p:cNvSpPr>
            <a:spLocks noGrp="1" noChangeArrowheads="1"/>
          </p:cNvSpPr>
          <p:nvPr>
            <p:ph type="body" idx="1"/>
          </p:nvPr>
        </p:nvSpPr>
        <p:spPr>
          <a:xfrm>
            <a:off x="152400" y="838199"/>
            <a:ext cx="8915400" cy="5883275"/>
          </a:xfrm>
        </p:spPr>
        <p:txBody>
          <a:bodyPr>
            <a:noAutofit/>
          </a:bodyPr>
          <a:lstStyle/>
          <a:p>
            <a:pPr algn="just" eaLnBrk="1" hangingPunct="1">
              <a:lnSpc>
                <a:spcPct val="150000"/>
              </a:lnSpc>
              <a:spcBef>
                <a:spcPts val="0"/>
              </a:spcBef>
              <a:spcAft>
                <a:spcPct val="50000"/>
              </a:spcAft>
              <a:buFont typeface="Wingdings" pitchFamily="2" charset="2"/>
              <a:buChar char="Ø"/>
            </a:pPr>
            <a:r>
              <a:rPr lang="en-US" sz="2800" b="1" dirty="0" smtClean="0">
                <a:solidFill>
                  <a:srgbClr val="D60093"/>
                </a:solidFill>
                <a:latin typeface="Times New Roman" pitchFamily="18" charset="0"/>
                <a:cs typeface="Times New Roman" pitchFamily="18" charset="0"/>
              </a:rPr>
              <a:t>Consider a tube of four yellow tennis balls</a:t>
            </a:r>
            <a:r>
              <a:rPr lang="en-US" sz="2800" dirty="0" smtClean="0">
                <a:latin typeface="Times New Roman" pitchFamily="18" charset="0"/>
                <a:cs typeface="Times New Roman" pitchFamily="18" charset="0"/>
              </a:rPr>
              <a:t>. </a:t>
            </a:r>
          </a:p>
          <a:p>
            <a:pPr marL="514350" indent="-514350" algn="just" eaLnBrk="1" hangingPunct="1">
              <a:lnSpc>
                <a:spcPct val="150000"/>
              </a:lnSpc>
              <a:spcBef>
                <a:spcPts val="0"/>
              </a:spcBef>
              <a:spcAft>
                <a:spcPct val="50000"/>
              </a:spcAft>
              <a:buAutoNum type="arabicPeriod"/>
            </a:pPr>
            <a:r>
              <a:rPr lang="en-US" sz="2800" dirty="0" smtClean="0">
                <a:latin typeface="Times New Roman" pitchFamily="18" charset="0"/>
                <a:cs typeface="Times New Roman" pitchFamily="18" charset="0"/>
              </a:rPr>
              <a:t>Is the tube of tennis balls an object? </a:t>
            </a:r>
          </a:p>
          <a:p>
            <a:pPr marL="514350" indent="-514350" algn="just" eaLnBrk="1" hangingPunct="1">
              <a:lnSpc>
                <a:spcPct val="150000"/>
              </a:lnSpc>
              <a:spcBef>
                <a:spcPts val="0"/>
              </a:spcBef>
              <a:spcAft>
                <a:spcPct val="50000"/>
              </a:spcAft>
              <a:buAutoNum type="arabicPeriod"/>
            </a:pPr>
            <a:r>
              <a:rPr lang="en-US" sz="2800" dirty="0" smtClean="0">
                <a:latin typeface="Times New Roman" pitchFamily="18" charset="0"/>
                <a:cs typeface="Times New Roman" pitchFamily="18" charset="0"/>
              </a:rPr>
              <a:t>Is each tennis ball an object? </a:t>
            </a:r>
          </a:p>
          <a:p>
            <a:pPr marL="514350" indent="-514350" algn="just" eaLnBrk="1" hangingPunct="1">
              <a:lnSpc>
                <a:spcPct val="150000"/>
              </a:lnSpc>
              <a:spcBef>
                <a:spcPts val="0"/>
              </a:spcBef>
              <a:spcAft>
                <a:spcPct val="50000"/>
              </a:spcAft>
              <a:buAutoNum type="arabicPeriod"/>
            </a:pPr>
            <a:r>
              <a:rPr lang="en-US" sz="2800" dirty="0" smtClean="0">
                <a:latin typeface="Times New Roman" pitchFamily="18" charset="0"/>
                <a:cs typeface="Times New Roman" pitchFamily="18" charset="0"/>
              </a:rPr>
              <a:t>Could the top two balls be considered a single object? </a:t>
            </a:r>
          </a:p>
          <a:p>
            <a:pPr marL="514350" indent="-514350" algn="just" eaLnBrk="1" hangingPunct="1">
              <a:lnSpc>
                <a:spcPct val="150000"/>
              </a:lnSpc>
              <a:spcBef>
                <a:spcPts val="0"/>
              </a:spcBef>
              <a:spcAft>
                <a:spcPct val="50000"/>
              </a:spcAft>
              <a:buAutoNum type="arabicPeriod"/>
            </a:pPr>
            <a:r>
              <a:rPr lang="en-US" sz="2800" dirty="0" smtClean="0">
                <a:latin typeface="Times New Roman" pitchFamily="18" charset="0"/>
                <a:cs typeface="Times New Roman" pitchFamily="18" charset="0"/>
              </a:rPr>
              <a:t>Is the color of the balls an object? </a:t>
            </a:r>
          </a:p>
          <a:p>
            <a:pPr marL="514350" indent="-514350" algn="just" eaLnBrk="1" hangingPunct="1">
              <a:lnSpc>
                <a:spcPct val="150000"/>
              </a:lnSpc>
              <a:spcBef>
                <a:spcPts val="0"/>
              </a:spcBef>
              <a:spcAft>
                <a:spcPct val="50000"/>
              </a:spcAft>
              <a:buAutoNum type="arabicPeriod"/>
            </a:pPr>
            <a:r>
              <a:rPr lang="en-US" sz="2800" dirty="0" smtClean="0">
                <a:latin typeface="Times New Roman" pitchFamily="18" charset="0"/>
                <a:cs typeface="Times New Roman" pitchFamily="18" charset="0"/>
              </a:rPr>
              <a:t>Is your understanding of tennis balls an object? </a:t>
            </a:r>
          </a:p>
          <a:p>
            <a:pPr algn="just" eaLnBrk="1" hangingPunct="1">
              <a:lnSpc>
                <a:spcPct val="150000"/>
              </a:lnSpc>
              <a:spcBef>
                <a:spcPts val="0"/>
              </a:spcBef>
              <a:spcAft>
                <a:spcPct val="50000"/>
              </a:spcAft>
              <a:buFontTx/>
              <a:buNone/>
            </a:pPr>
            <a:endParaRPr lang="en-US" sz="2800" dirty="0" smtClean="0">
              <a:latin typeface="Times New Roman" pitchFamily="18" charset="0"/>
              <a:cs typeface="Times New Roman" pitchFamily="18" charset="0"/>
            </a:endParaRPr>
          </a:p>
        </p:txBody>
      </p:sp>
      <p:pic>
        <p:nvPicPr>
          <p:cNvPr id="6150" name="Picture 4" descr="tenni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9291" y="1322387"/>
            <a:ext cx="2239963" cy="2274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0739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11----</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381000"/>
            <a:ext cx="9042400" cy="6477000"/>
          </a:xfrm>
        </p:spPr>
        <p:txBody>
          <a:bodyPr rtlCol="0">
            <a:noAutofit/>
          </a:bodyPr>
          <a:lstStyle/>
          <a:p>
            <a:pPr algn="just">
              <a:lnSpc>
                <a:spcPct val="150000"/>
              </a:lnSpc>
              <a:spcBef>
                <a:spcPts val="0"/>
              </a:spcBef>
              <a:buNone/>
              <a:defRPr/>
            </a:pPr>
            <a:r>
              <a:rPr lang="en-US" sz="2600" dirty="0" err="1">
                <a:latin typeface="Times New Roman" pitchFamily="18" charset="0"/>
                <a:cs typeface="Times New Roman" pitchFamily="18" charset="0"/>
              </a:rPr>
              <a:t>ob.test</a:t>
            </a:r>
            <a:r>
              <a:rPr lang="en-US" sz="2600" dirty="0">
                <a:latin typeface="Times New Roman" pitchFamily="18" charset="0"/>
                <a:cs typeface="Times New Roman" pitchFamily="18" charset="0"/>
              </a:rPr>
              <a:t>(10, 20);</a:t>
            </a:r>
          </a:p>
          <a:p>
            <a:pPr algn="just">
              <a:lnSpc>
                <a:spcPct val="150000"/>
              </a:lnSpc>
              <a:spcBef>
                <a:spcPts val="0"/>
              </a:spcBef>
              <a:buNone/>
              <a:defRPr/>
            </a:pPr>
            <a:r>
              <a:rPr lang="en-US" sz="2600" dirty="0" err="1">
                <a:latin typeface="Times New Roman" pitchFamily="18" charset="0"/>
                <a:cs typeface="Times New Roman" pitchFamily="18" charset="0"/>
              </a:rPr>
              <a:t>ob.test</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 this will invoke test(double)</a:t>
            </a:r>
          </a:p>
          <a:p>
            <a:pPr algn="just">
              <a:lnSpc>
                <a:spcPct val="150000"/>
              </a:lnSpc>
              <a:spcBef>
                <a:spcPts val="0"/>
              </a:spcBef>
              <a:buNone/>
              <a:defRPr/>
            </a:pPr>
            <a:r>
              <a:rPr lang="en-US" sz="2600" dirty="0" err="1">
                <a:latin typeface="Times New Roman" pitchFamily="18" charset="0"/>
                <a:cs typeface="Times New Roman" pitchFamily="18" charset="0"/>
              </a:rPr>
              <a:t>ob.test</a:t>
            </a:r>
            <a:r>
              <a:rPr lang="en-US" sz="2600" dirty="0">
                <a:latin typeface="Times New Roman" pitchFamily="18" charset="0"/>
                <a:cs typeface="Times New Roman" pitchFamily="18" charset="0"/>
              </a:rPr>
              <a:t>(123.2); // this will invoke test(double)</a:t>
            </a:r>
          </a:p>
          <a:p>
            <a:pPr algn="just">
              <a:lnSpc>
                <a:spcPct val="150000"/>
              </a:lnSpc>
              <a:spcBef>
                <a:spcPts val="0"/>
              </a:spcBef>
              <a:buNone/>
              <a:defRPr/>
            </a:pPr>
            <a:r>
              <a:rPr lang="en-US" sz="2600" dirty="0" smtClean="0">
                <a:latin typeface="Times New Roman" pitchFamily="18" charset="0"/>
                <a:cs typeface="Times New Roman" pitchFamily="18" charset="0"/>
              </a:rPr>
              <a:t>}//End of main ()</a:t>
            </a:r>
            <a:endParaRPr lang="en-US" sz="2600" dirty="0">
              <a:latin typeface="Times New Roman" pitchFamily="18" charset="0"/>
              <a:cs typeface="Times New Roman" pitchFamily="18" charset="0"/>
            </a:endParaRPr>
          </a:p>
          <a:p>
            <a:pPr algn="just">
              <a:lnSpc>
                <a:spcPct val="150000"/>
              </a:lnSpc>
              <a:spcBef>
                <a:spcPts val="0"/>
              </a:spcBef>
              <a:buNone/>
              <a:defRPr/>
            </a:pPr>
            <a:r>
              <a:rPr lang="en-US" sz="2600" dirty="0" smtClean="0">
                <a:latin typeface="Times New Roman" pitchFamily="18" charset="0"/>
                <a:cs typeface="Times New Roman" pitchFamily="18" charset="0"/>
              </a:rPr>
              <a:t>}//End of class</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As you can see, this version of </a:t>
            </a:r>
            <a:r>
              <a:rPr lang="en-US" sz="2600" dirty="0" err="1">
                <a:latin typeface="Times New Roman" pitchFamily="18" charset="0"/>
                <a:cs typeface="Times New Roman" pitchFamily="18" charset="0"/>
              </a:rPr>
              <a:t>OverloadDemo</a:t>
            </a:r>
            <a:r>
              <a:rPr lang="en-US" sz="2600" dirty="0">
                <a:latin typeface="Times New Roman" pitchFamily="18" charset="0"/>
                <a:cs typeface="Times New Roman" pitchFamily="18" charset="0"/>
              </a:rPr>
              <a:t> does not define test(</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Therefore, when test( ) is called with an integer argument inside Overload, no matching method is found. </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However, Java can automatically convert an integer into a double, and this  conversion can be used to resolve the call. </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110</a:t>
            </a:fld>
            <a:endParaRPr lang="en-US"/>
          </a:p>
        </p:txBody>
      </p:sp>
    </p:spTree>
    <p:extLst>
      <p:ext uri="{BB962C8B-B14F-4D97-AF65-F5344CB8AC3E}">
        <p14:creationId xmlns:p14="http://schemas.microsoft.com/office/powerpoint/2010/main" val="1339744940"/>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11----</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381000"/>
            <a:ext cx="9042400" cy="6477000"/>
          </a:xfrm>
        </p:spPr>
        <p:txBody>
          <a:bodyPr rtlCol="0">
            <a:noAutofit/>
          </a:bodyPr>
          <a:lstStyle/>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Therefore, after test(</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is not found, Java elevates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to double and then calls test(double). </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Of course, if test(</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had been defined, it would have been called instead. </a:t>
            </a:r>
            <a:endParaRPr lang="en-US" sz="26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r>
              <a:rPr lang="en-US" sz="2600" b="1" dirty="0">
                <a:solidFill>
                  <a:srgbClr val="0000FF"/>
                </a:solidFill>
                <a:latin typeface="Times New Roman" pitchFamily="18" charset="0"/>
                <a:cs typeface="Times New Roman" pitchFamily="18" charset="0"/>
              </a:rPr>
              <a:t>Java will employ its automatic type conversions only if no exact match is found</a:t>
            </a:r>
            <a:r>
              <a:rPr lang="en-US" sz="26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Method overloading supports </a:t>
            </a:r>
            <a:r>
              <a:rPr lang="en-US" sz="2600" b="1" dirty="0">
                <a:solidFill>
                  <a:srgbClr val="0000FF"/>
                </a:solidFill>
                <a:latin typeface="Times New Roman" pitchFamily="18" charset="0"/>
                <a:cs typeface="Times New Roman" pitchFamily="18" charset="0"/>
              </a:rPr>
              <a:t>polymorphism </a:t>
            </a:r>
            <a:r>
              <a:rPr lang="en-US" sz="2600" dirty="0">
                <a:latin typeface="Times New Roman" pitchFamily="18" charset="0"/>
                <a:cs typeface="Times New Roman" pitchFamily="18" charset="0"/>
              </a:rPr>
              <a:t>because it is one way that Java implements the “</a:t>
            </a:r>
            <a:r>
              <a:rPr lang="en-US" sz="2600" b="1" dirty="0">
                <a:solidFill>
                  <a:srgbClr val="0000FF"/>
                </a:solidFill>
                <a:latin typeface="Times New Roman" pitchFamily="18" charset="0"/>
                <a:cs typeface="Times New Roman" pitchFamily="18" charset="0"/>
              </a:rPr>
              <a:t>one interface, multiple methods” paradigm.</a:t>
            </a:r>
          </a:p>
          <a:p>
            <a:pPr algn="just">
              <a:lnSpc>
                <a:spcPct val="150000"/>
              </a:lnSpc>
              <a:spcBef>
                <a:spcPts val="0"/>
              </a:spcBef>
              <a:buFont typeface="Wingdings" panose="05000000000000000000" pitchFamily="2" charset="2"/>
              <a:buChar char="Ø"/>
              <a:defRPr/>
            </a:pPr>
            <a:r>
              <a:rPr lang="en-US" sz="2600" dirty="0">
                <a:latin typeface="Times New Roman" pitchFamily="18" charset="0"/>
                <a:cs typeface="Times New Roman" pitchFamily="18" charset="0"/>
              </a:rPr>
              <a:t> To understand how, consider the following.</a:t>
            </a:r>
          </a:p>
          <a:p>
            <a:pPr marL="0" indent="0" algn="just">
              <a:lnSpc>
                <a:spcPct val="150000"/>
              </a:lnSpc>
              <a:spcBef>
                <a:spcPts val="0"/>
              </a:spcBef>
              <a:buNone/>
              <a:defRPr/>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111</a:t>
            </a:fld>
            <a:endParaRPr lang="en-US"/>
          </a:p>
        </p:txBody>
      </p:sp>
    </p:spTree>
    <p:extLst>
      <p:ext uri="{BB962C8B-B14F-4D97-AF65-F5344CB8AC3E}">
        <p14:creationId xmlns:p14="http://schemas.microsoft.com/office/powerpoint/2010/main" val="80060624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11----</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228600"/>
            <a:ext cx="9042400" cy="6629400"/>
          </a:xfrm>
        </p:spPr>
        <p:txBody>
          <a:bodyPr rtlCol="0">
            <a:noAutofit/>
          </a:bodyPr>
          <a:lstStyle/>
          <a:p>
            <a:pPr algn="just">
              <a:lnSpc>
                <a:spcPct val="150000"/>
              </a:lnSpc>
              <a:spcBef>
                <a:spcPts val="0"/>
              </a:spcBef>
              <a:buFont typeface="Wingdings" panose="05000000000000000000" pitchFamily="2" charset="2"/>
              <a:buChar char="§"/>
              <a:defRPr/>
            </a:pPr>
            <a:r>
              <a:rPr lang="en-US" sz="2600" b="1" dirty="0">
                <a:solidFill>
                  <a:srgbClr val="FF0066"/>
                </a:solidFill>
                <a:latin typeface="Times New Roman" pitchFamily="18" charset="0"/>
                <a:cs typeface="Times New Roman" pitchFamily="18" charset="0"/>
              </a:rPr>
              <a:t>In languages that do not support method overloading, each method must be given a unique name</a:t>
            </a:r>
            <a:r>
              <a:rPr lang="en-US" sz="2600" b="1" dirty="0" smtClean="0">
                <a:solidFill>
                  <a:srgbClr val="FF0066"/>
                </a:solidFill>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However, frequently you will want to implement essentially the </a:t>
            </a:r>
            <a:r>
              <a:rPr lang="en-US" sz="2600" b="1" i="1" dirty="0">
                <a:solidFill>
                  <a:srgbClr val="0000FF"/>
                </a:solidFill>
                <a:latin typeface="Times New Roman" pitchFamily="18" charset="0"/>
                <a:cs typeface="Times New Roman" pitchFamily="18" charset="0"/>
              </a:rPr>
              <a:t>same method for different types of data.</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 Consider the </a:t>
            </a:r>
            <a:r>
              <a:rPr lang="en-US" sz="2600" b="1" i="1" dirty="0">
                <a:solidFill>
                  <a:srgbClr val="0000FF"/>
                </a:solidFill>
                <a:latin typeface="Times New Roman" pitchFamily="18" charset="0"/>
                <a:cs typeface="Times New Roman" pitchFamily="18" charset="0"/>
              </a:rPr>
              <a:t>absolute value function</a:t>
            </a:r>
            <a:r>
              <a:rPr lang="en-US" sz="2600" dirty="0">
                <a:latin typeface="Times New Roman" pitchFamily="18" charset="0"/>
                <a:cs typeface="Times New Roman" pitchFamily="18" charset="0"/>
              </a:rPr>
              <a:t>. In languages that </a:t>
            </a:r>
            <a:r>
              <a:rPr lang="en-US" sz="2600" b="1" i="1" dirty="0">
                <a:solidFill>
                  <a:srgbClr val="0000FF"/>
                </a:solidFill>
                <a:latin typeface="Times New Roman" pitchFamily="18" charset="0"/>
                <a:cs typeface="Times New Roman" pitchFamily="18" charset="0"/>
              </a:rPr>
              <a:t>do not support overloading</a:t>
            </a:r>
            <a:r>
              <a:rPr lang="en-US" sz="2600" dirty="0">
                <a:latin typeface="Times New Roman" pitchFamily="18" charset="0"/>
                <a:cs typeface="Times New Roman" pitchFamily="18" charset="0"/>
              </a:rPr>
              <a:t>, there are usually three or more versions of this function, each with a slightly different name.</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For instance, in C, the function abs( ) returns the absolute value of an integer, labs( ) returns the absolute value of a long integer, and </a:t>
            </a:r>
            <a:r>
              <a:rPr lang="en-US" sz="2600" dirty="0" err="1">
                <a:latin typeface="Times New Roman" pitchFamily="18" charset="0"/>
                <a:cs typeface="Times New Roman" pitchFamily="18" charset="0"/>
              </a:rPr>
              <a:t>fabs</a:t>
            </a:r>
            <a:r>
              <a:rPr lang="en-US" sz="2600" dirty="0">
                <a:latin typeface="Times New Roman" pitchFamily="18" charset="0"/>
                <a:cs typeface="Times New Roman" pitchFamily="18" charset="0"/>
              </a:rPr>
              <a:t>( ) returns the absolute value of a floating-point value. </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112</a:t>
            </a:fld>
            <a:endParaRPr lang="en-US"/>
          </a:p>
        </p:txBody>
      </p:sp>
    </p:spTree>
    <p:extLst>
      <p:ext uri="{BB962C8B-B14F-4D97-AF65-F5344CB8AC3E}">
        <p14:creationId xmlns:p14="http://schemas.microsoft.com/office/powerpoint/2010/main" val="4127074200"/>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11----</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228600"/>
            <a:ext cx="9042400" cy="6629400"/>
          </a:xfrm>
        </p:spPr>
        <p:txBody>
          <a:bodyPr rtlCol="0">
            <a:noAutofit/>
          </a:bodyPr>
          <a:lstStyle/>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Since C does not support overloading, each function has to have its own name, even though all three functions do essentially the same thing.</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 This makes the situation more complex, conceptually, than it actually is.</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Although the underlying concept of each function is the same, you still have three names to remember. </a:t>
            </a:r>
            <a:endParaRPr lang="en-US" sz="26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r>
              <a:rPr lang="en-US" sz="2600" b="1" dirty="0">
                <a:solidFill>
                  <a:srgbClr val="0000FF"/>
                </a:solidFill>
                <a:latin typeface="Times New Roman" pitchFamily="18" charset="0"/>
                <a:cs typeface="Times New Roman" pitchFamily="18" charset="0"/>
              </a:rPr>
              <a:t>This situation does not occur in Java, because each absolute value method can use the same name.</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 Indeed, Java’s standard class library includes an absolute value method, called </a:t>
            </a:r>
            <a:r>
              <a:rPr lang="en-US" sz="2600" b="1" dirty="0">
                <a:solidFill>
                  <a:srgbClr val="0000FF"/>
                </a:solidFill>
                <a:latin typeface="Times New Roman" pitchFamily="18" charset="0"/>
                <a:cs typeface="Times New Roman" pitchFamily="18" charset="0"/>
              </a:rPr>
              <a:t>abs( ).</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endParaRPr lang="en-US" sz="2600" b="1" dirty="0">
              <a:solidFill>
                <a:srgbClr val="FF0066"/>
              </a:solidFill>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endParaRPr lang="en-US" sz="2600" b="1" dirty="0">
              <a:solidFill>
                <a:srgbClr val="FF0066"/>
              </a:solidFill>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113</a:t>
            </a:fld>
            <a:endParaRPr lang="en-US"/>
          </a:p>
        </p:txBody>
      </p:sp>
    </p:spTree>
    <p:extLst>
      <p:ext uri="{BB962C8B-B14F-4D97-AF65-F5344CB8AC3E}">
        <p14:creationId xmlns:p14="http://schemas.microsoft.com/office/powerpoint/2010/main" val="3987313280"/>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11----</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228600"/>
            <a:ext cx="9042400" cy="6629400"/>
          </a:xfrm>
        </p:spPr>
        <p:txBody>
          <a:bodyPr rtlCol="0">
            <a:noAutofit/>
          </a:bodyPr>
          <a:lstStyle/>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This method is overloaded by </a:t>
            </a:r>
            <a:r>
              <a:rPr lang="en-US" sz="2600" b="1" dirty="0">
                <a:solidFill>
                  <a:srgbClr val="0000FF"/>
                </a:solidFill>
                <a:latin typeface="Times New Roman" pitchFamily="18" charset="0"/>
                <a:cs typeface="Times New Roman" pitchFamily="18" charset="0"/>
              </a:rPr>
              <a:t>Java’s Math class </a:t>
            </a:r>
            <a:r>
              <a:rPr lang="en-US" sz="2600" dirty="0">
                <a:latin typeface="Times New Roman" pitchFamily="18" charset="0"/>
                <a:cs typeface="Times New Roman" pitchFamily="18" charset="0"/>
              </a:rPr>
              <a:t>to handle all numeric types. </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Java determines which version of </a:t>
            </a:r>
            <a:r>
              <a:rPr lang="en-US" sz="2600" b="1" dirty="0">
                <a:latin typeface="Times New Roman" pitchFamily="18" charset="0"/>
                <a:cs typeface="Times New Roman" pitchFamily="18" charset="0"/>
              </a:rPr>
              <a:t>abs( ) to call </a:t>
            </a:r>
            <a:r>
              <a:rPr lang="en-US" sz="2600" dirty="0">
                <a:latin typeface="Times New Roman" pitchFamily="18" charset="0"/>
                <a:cs typeface="Times New Roman" pitchFamily="18" charset="0"/>
              </a:rPr>
              <a:t>based upon the type of argument</a:t>
            </a:r>
            <a:r>
              <a:rPr lang="en-US" sz="2600" dirty="0" smtClean="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The value of overloading is that it allows related methods to be accessed by use of a common name. </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Thus, the name abs represents the general action which is being performed. </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It is left to the compiler to choose the right specific version for a particular circumstance. You, the programmer, need only remember the general operation being performed</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114</a:t>
            </a:fld>
            <a:endParaRPr lang="en-US"/>
          </a:p>
        </p:txBody>
      </p:sp>
    </p:spTree>
    <p:extLst>
      <p:ext uri="{BB962C8B-B14F-4D97-AF65-F5344CB8AC3E}">
        <p14:creationId xmlns:p14="http://schemas.microsoft.com/office/powerpoint/2010/main" val="3412536391"/>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11----</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228600"/>
            <a:ext cx="9042400" cy="6629400"/>
          </a:xfrm>
        </p:spPr>
        <p:txBody>
          <a:bodyPr rtlCol="0">
            <a:noAutofit/>
          </a:bodyPr>
          <a:lstStyle/>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Through the application of </a:t>
            </a:r>
            <a:r>
              <a:rPr lang="en-US" sz="2600" b="1" i="1" dirty="0">
                <a:solidFill>
                  <a:srgbClr val="0000FF"/>
                </a:solidFill>
                <a:latin typeface="Times New Roman" pitchFamily="18" charset="0"/>
                <a:cs typeface="Times New Roman" pitchFamily="18" charset="0"/>
              </a:rPr>
              <a:t>polymorphism</a:t>
            </a:r>
            <a:r>
              <a:rPr lang="en-US" sz="2600" dirty="0">
                <a:latin typeface="Times New Roman" pitchFamily="18" charset="0"/>
                <a:cs typeface="Times New Roman" pitchFamily="18" charset="0"/>
              </a:rPr>
              <a:t>, several names have been reduced to one.</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Although this example is fairly simple, if you expand the concept, you can see how overloading can help you manage greater complexity.</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When you overload a method, each version of that method can perform any activity you desire. </a:t>
            </a:r>
            <a:endParaRPr lang="en-US" sz="26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There is no rule stating that overloaded methods must relate to one another.</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However, from a stylistic point of view, method overloading implies a relationship. </a:t>
            </a:r>
          </a:p>
          <a:p>
            <a:pPr algn="just">
              <a:lnSpc>
                <a:spcPct val="150000"/>
              </a:lnSpc>
              <a:spcBef>
                <a:spcPts val="0"/>
              </a:spcBef>
              <a:buFont typeface="Wingdings" panose="05000000000000000000" pitchFamily="2" charset="2"/>
              <a:buChar char="§"/>
              <a:defRPr/>
            </a:pPr>
            <a:endParaRPr lang="en-US" sz="2600" dirty="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115</a:t>
            </a:fld>
            <a:endParaRPr lang="en-US"/>
          </a:p>
        </p:txBody>
      </p:sp>
    </p:spTree>
    <p:extLst>
      <p:ext uri="{BB962C8B-B14F-4D97-AF65-F5344CB8AC3E}">
        <p14:creationId xmlns:p14="http://schemas.microsoft.com/office/powerpoint/2010/main" val="257140670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smtClean="0">
                <a:solidFill>
                  <a:srgbClr val="0000FF"/>
                </a:solidFill>
                <a:latin typeface="Times New Roman" pitchFamily="18" charset="0"/>
                <a:cs typeface="Times New Roman" pitchFamily="18" charset="0"/>
              </a:rPr>
              <a:t>Activity 11----</a:t>
            </a:r>
            <a:endParaRPr lang="en-US" sz="28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228600"/>
            <a:ext cx="9042400" cy="6629400"/>
          </a:xfrm>
        </p:spPr>
        <p:txBody>
          <a:bodyPr rtlCol="0">
            <a:noAutofit/>
          </a:bodyPr>
          <a:lstStyle/>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Thus, while you can use the same name to overload unrelated methods, you should not</a:t>
            </a:r>
            <a:r>
              <a:rPr lang="en-US" sz="2600" dirty="0" smtClean="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For example, you could use the name </a:t>
            </a:r>
            <a:r>
              <a:rPr lang="en-US" sz="2600" dirty="0" err="1">
                <a:latin typeface="Times New Roman" pitchFamily="18" charset="0"/>
                <a:cs typeface="Times New Roman" pitchFamily="18" charset="0"/>
              </a:rPr>
              <a:t>sqr</a:t>
            </a:r>
            <a:r>
              <a:rPr lang="en-US" sz="2600" dirty="0">
                <a:latin typeface="Times New Roman" pitchFamily="18" charset="0"/>
                <a:cs typeface="Times New Roman" pitchFamily="18" charset="0"/>
              </a:rPr>
              <a:t> to create methods that return the square of an integer and the square root of a floating-point value.</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 But these two operations are fundamentally different. Applying method overloading in this manner defeats its original purpose. </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In practice, you should only overload closely related operations.</a:t>
            </a:r>
          </a:p>
          <a:p>
            <a:pPr>
              <a:lnSpc>
                <a:spcPct val="150000"/>
              </a:lnSpc>
              <a:spcBef>
                <a:spcPts val="0"/>
              </a:spcBef>
              <a:buFont typeface="Wingdings" panose="05000000000000000000" pitchFamily="2" charset="2"/>
              <a:buChar char="§"/>
            </a:pPr>
            <a:endParaRPr lang="en-US" sz="2600" dirty="0"/>
          </a:p>
          <a:p>
            <a:pPr algn="just">
              <a:lnSpc>
                <a:spcPct val="150000"/>
              </a:lnSpc>
              <a:spcBef>
                <a:spcPts val="0"/>
              </a:spcBef>
              <a:buFont typeface="Wingdings" panose="05000000000000000000" pitchFamily="2" charset="2"/>
              <a:buChar char="§"/>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8</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116</a:t>
            </a:fld>
            <a:endParaRPr lang="en-US"/>
          </a:p>
        </p:txBody>
      </p:sp>
    </p:spTree>
    <p:extLst>
      <p:ext uri="{BB962C8B-B14F-4D97-AF65-F5344CB8AC3E}">
        <p14:creationId xmlns:p14="http://schemas.microsoft.com/office/powerpoint/2010/main" val="2183649852"/>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2800" b="1" dirty="0">
                <a:solidFill>
                  <a:srgbClr val="0000FF"/>
                </a:solidFill>
                <a:latin typeface="Times New Roman" pitchFamily="18" charset="0"/>
                <a:cs typeface="Times New Roman" pitchFamily="18" charset="0"/>
              </a:rPr>
              <a:t>Garbage </a:t>
            </a:r>
            <a:r>
              <a:rPr lang="en-US" sz="2800" b="1" dirty="0" smtClean="0">
                <a:solidFill>
                  <a:srgbClr val="0000FF"/>
                </a:solidFill>
                <a:latin typeface="Times New Roman" pitchFamily="18" charset="0"/>
                <a:cs typeface="Times New Roman" pitchFamily="18" charset="0"/>
              </a:rPr>
              <a:t>Collection------</a:t>
            </a:r>
            <a:endParaRPr lang="en-US" sz="2800" b="1" dirty="0">
              <a:solidFill>
                <a:srgbClr val="0000FF"/>
              </a:solidFill>
              <a:latin typeface="Times New Roman" pitchFamily="18" charset="0"/>
              <a:cs typeface="Times New Roman" pitchFamily="18" charset="0"/>
            </a:endParaRPr>
          </a:p>
        </p:txBody>
      </p:sp>
      <p:sp>
        <p:nvSpPr>
          <p:cNvPr id="61444" name="Rectangle 3"/>
          <p:cNvSpPr>
            <a:spLocks noGrp="1"/>
          </p:cNvSpPr>
          <p:nvPr>
            <p:ph idx="4294967295"/>
          </p:nvPr>
        </p:nvSpPr>
        <p:spPr>
          <a:xfrm>
            <a:off x="0" y="381000"/>
            <a:ext cx="9144000" cy="6477000"/>
          </a:xfrm>
        </p:spPr>
        <p:txBody>
          <a:bodyPr>
            <a:noAutofit/>
          </a:bodyPr>
          <a:lstStyle/>
          <a:p>
            <a:pPr algn="just">
              <a:lnSpc>
                <a:spcPct val="150000"/>
              </a:lnSpc>
              <a:spcBef>
                <a:spcPts val="0"/>
              </a:spcBef>
              <a:buFont typeface="Wingdings" panose="05000000000000000000" pitchFamily="2" charset="2"/>
              <a:buChar char="§"/>
            </a:pPr>
            <a:r>
              <a:rPr lang="en-GB" sz="2600" b="1" dirty="0">
                <a:solidFill>
                  <a:srgbClr val="FF0000"/>
                </a:solidFill>
                <a:latin typeface="Times New Roman" panose="02020603050405020304" pitchFamily="18" charset="0"/>
                <a:cs typeface="Times New Roman" panose="02020603050405020304" pitchFamily="18" charset="0"/>
              </a:rPr>
              <a:t>Garbage Collection </a:t>
            </a:r>
            <a:r>
              <a:rPr lang="en-GB" sz="2600" dirty="0">
                <a:latin typeface="Times New Roman" panose="02020603050405020304" pitchFamily="18" charset="0"/>
                <a:cs typeface="Times New Roman" panose="02020603050405020304" pitchFamily="18" charset="0"/>
              </a:rPr>
              <a:t>is process of </a:t>
            </a:r>
            <a:r>
              <a:rPr lang="en-GB" sz="2600" b="1" dirty="0">
                <a:solidFill>
                  <a:srgbClr val="990033"/>
                </a:solidFill>
                <a:latin typeface="Times New Roman" panose="02020603050405020304" pitchFamily="18" charset="0"/>
                <a:cs typeface="Times New Roman" panose="02020603050405020304" pitchFamily="18" charset="0"/>
              </a:rPr>
              <a:t>reclaiming</a:t>
            </a:r>
            <a:r>
              <a:rPr lang="en-GB" sz="2600" dirty="0">
                <a:latin typeface="Times New Roman" panose="02020603050405020304" pitchFamily="18" charset="0"/>
                <a:cs typeface="Times New Roman" panose="02020603050405020304" pitchFamily="18" charset="0"/>
              </a:rPr>
              <a:t> the </a:t>
            </a:r>
            <a:r>
              <a:rPr lang="en-GB" sz="2600" b="1" dirty="0">
                <a:solidFill>
                  <a:srgbClr val="990033"/>
                </a:solidFill>
                <a:latin typeface="Times New Roman" panose="02020603050405020304" pitchFamily="18" charset="0"/>
                <a:cs typeface="Times New Roman" panose="02020603050405020304" pitchFamily="18" charset="0"/>
              </a:rPr>
              <a:t>runtime</a:t>
            </a: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unused</a:t>
            </a: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memory</a:t>
            </a:r>
            <a:r>
              <a:rPr lang="en-GB" sz="2600" dirty="0">
                <a:latin typeface="Times New Roman" panose="02020603050405020304" pitchFamily="18" charset="0"/>
                <a:cs typeface="Times New Roman" panose="02020603050405020304" pitchFamily="18" charset="0"/>
              </a:rPr>
              <a:t> </a:t>
            </a:r>
            <a:r>
              <a:rPr lang="en-GB" sz="2600" b="1" dirty="0">
                <a:solidFill>
                  <a:srgbClr val="990033"/>
                </a:solidFill>
                <a:latin typeface="Times New Roman" panose="02020603050405020304" pitchFamily="18" charset="0"/>
                <a:cs typeface="Times New Roman" panose="02020603050405020304" pitchFamily="18" charset="0"/>
              </a:rPr>
              <a:t>automatically</a:t>
            </a:r>
            <a:r>
              <a:rPr lang="en-GB" sz="2600" dirty="0">
                <a:latin typeface="Times New Roman" panose="02020603050405020304" pitchFamily="18" charset="0"/>
                <a:cs typeface="Times New Roman" panose="02020603050405020304" pitchFamily="18" charset="0"/>
              </a:rPr>
              <a: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b="1" dirty="0" smtClean="0">
                <a:solidFill>
                  <a:srgbClr val="6600CC"/>
                </a:solidFill>
                <a:latin typeface="Times New Roman" panose="02020603050405020304" pitchFamily="18" charset="0"/>
                <a:cs typeface="Times New Roman" panose="02020603050405020304" pitchFamily="18" charset="0"/>
              </a:rPr>
              <a:t>Garbage</a:t>
            </a:r>
            <a:r>
              <a:rPr lang="en-GB" sz="2600" b="1" dirty="0" smtClean="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collection</a:t>
            </a:r>
            <a:r>
              <a:rPr lang="en-GB" sz="2600" b="1" dirty="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in</a:t>
            </a:r>
            <a:r>
              <a:rPr lang="en-GB" sz="2600" b="1"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Java</a:t>
            </a:r>
            <a:r>
              <a:rPr lang="en-GB" sz="2600" dirty="0">
                <a:latin typeface="Times New Roman" panose="02020603050405020304" pitchFamily="18" charset="0"/>
                <a:cs typeface="Times New Roman" panose="02020603050405020304" pitchFamily="18" charset="0"/>
              </a:rPr>
              <a:t> is the </a:t>
            </a:r>
            <a:r>
              <a:rPr lang="en-GB" sz="2600" b="1" dirty="0">
                <a:solidFill>
                  <a:srgbClr val="FF0000"/>
                </a:solidFill>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of </a:t>
            </a:r>
            <a:r>
              <a:rPr lang="en-GB" sz="2600" b="1" dirty="0">
                <a:solidFill>
                  <a:srgbClr val="FF0000"/>
                </a:solidFill>
                <a:latin typeface="Times New Roman" panose="02020603050405020304" pitchFamily="18" charset="0"/>
                <a:cs typeface="Times New Roman" panose="02020603050405020304" pitchFamily="18" charset="0"/>
              </a:rPr>
              <a:t>automatically</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freeing</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heap</a:t>
            </a:r>
            <a:r>
              <a:rPr lang="en-GB" sz="2600" dirty="0">
                <a:latin typeface="Times New Roman" panose="02020603050405020304" pitchFamily="18" charset="0"/>
                <a:cs typeface="Times New Roman" panose="02020603050405020304" pitchFamily="18" charset="0"/>
              </a:rPr>
              <a:t> </a:t>
            </a:r>
            <a:r>
              <a:rPr lang="en-GB" sz="2600" b="1" dirty="0">
                <a:solidFill>
                  <a:srgbClr val="FF0000"/>
                </a:solidFill>
                <a:latin typeface="Times New Roman" panose="02020603050405020304" pitchFamily="18" charset="0"/>
                <a:cs typeface="Times New Roman" panose="02020603050405020304" pitchFamily="18" charset="0"/>
              </a:rPr>
              <a:t>memory</a:t>
            </a:r>
            <a:r>
              <a:rPr lang="en-GB" sz="2600" dirty="0">
                <a:latin typeface="Times New Roman" panose="02020603050405020304" pitchFamily="18" charset="0"/>
                <a:cs typeface="Times New Roman" panose="02020603050405020304" pitchFamily="18" charset="0"/>
              </a:rPr>
              <a:t> by </a:t>
            </a:r>
            <a:r>
              <a:rPr lang="en-GB" sz="2600" b="1" dirty="0">
                <a:latin typeface="Times New Roman" panose="02020603050405020304" pitchFamily="18" charset="0"/>
                <a:cs typeface="Times New Roman" panose="02020603050405020304" pitchFamily="18" charset="0"/>
              </a:rPr>
              <a:t>deleting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unused</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objects</a:t>
            </a:r>
            <a:r>
              <a:rPr lang="en-GB" sz="2600" dirty="0">
                <a:latin typeface="Times New Roman" panose="02020603050405020304" pitchFamily="18" charset="0"/>
                <a:cs typeface="Times New Roman" panose="02020603050405020304" pitchFamily="18" charset="0"/>
              </a:rPr>
              <a:t> that are </a:t>
            </a:r>
            <a:r>
              <a:rPr lang="en-GB" sz="2600" b="1" dirty="0">
                <a:latin typeface="Times New Roman" panose="02020603050405020304" pitchFamily="18" charset="0"/>
                <a:cs typeface="Times New Roman" panose="02020603050405020304" pitchFamily="18" charset="0"/>
              </a:rPr>
              <a:t>no</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longer</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accessible</a:t>
            </a:r>
            <a:r>
              <a:rPr lang="en-GB" sz="2600" dirty="0">
                <a:latin typeface="Times New Roman" panose="02020603050405020304" pitchFamily="18" charset="0"/>
                <a:cs typeface="Times New Roman" panose="02020603050405020304" pitchFamily="18" charset="0"/>
              </a:rPr>
              <a:t> in the </a:t>
            </a:r>
            <a:r>
              <a:rPr lang="en-GB" sz="2600" b="1" dirty="0">
                <a:latin typeface="Times New Roman" panose="02020603050405020304" pitchFamily="18" charset="0"/>
                <a:cs typeface="Times New Roman" panose="02020603050405020304" pitchFamily="18" charset="0"/>
              </a:rPr>
              <a:t>program</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600" dirty="0">
                <a:latin typeface="Times New Roman" panose="02020603050405020304" pitchFamily="18" charset="0"/>
                <a:cs typeface="Times New Roman" panose="02020603050405020304" pitchFamily="18" charset="0"/>
              </a:rPr>
              <a:t>In other simple words, the </a:t>
            </a:r>
            <a:r>
              <a:rPr lang="en-GB" sz="2600" b="1" dirty="0">
                <a:solidFill>
                  <a:srgbClr val="0000FF"/>
                </a:solidFill>
                <a:latin typeface="Times New Roman" panose="02020603050405020304" pitchFamily="18" charset="0"/>
                <a:cs typeface="Times New Roman" panose="02020603050405020304" pitchFamily="18" charset="0"/>
              </a:rPr>
              <a:t>process</a:t>
            </a:r>
            <a:r>
              <a:rPr lang="en-GB" sz="2600" dirty="0">
                <a:latin typeface="Times New Roman" panose="02020603050405020304" pitchFamily="18" charset="0"/>
                <a:cs typeface="Times New Roman" panose="02020603050405020304" pitchFamily="18" charset="0"/>
              </a:rPr>
              <a:t> of </a:t>
            </a:r>
            <a:r>
              <a:rPr lang="en-GB" sz="2600" b="1" dirty="0">
                <a:solidFill>
                  <a:srgbClr val="0000FF"/>
                </a:solidFill>
                <a:latin typeface="Times New Roman" panose="02020603050405020304" pitchFamily="18" charset="0"/>
                <a:cs typeface="Times New Roman" panose="02020603050405020304" pitchFamily="18" charset="0"/>
              </a:rPr>
              <a:t>automatic</a:t>
            </a:r>
            <a:r>
              <a:rPr lang="en-GB" sz="2600" dirty="0">
                <a:latin typeface="Times New Roman" panose="02020603050405020304" pitchFamily="18" charset="0"/>
                <a:cs typeface="Times New Roman" panose="02020603050405020304" pitchFamily="18" charset="0"/>
              </a:rPr>
              <a:t> </a:t>
            </a:r>
            <a:r>
              <a:rPr lang="en-GB" sz="2600" b="1" dirty="0">
                <a:solidFill>
                  <a:srgbClr val="0000FF"/>
                </a:solidFill>
                <a:latin typeface="Times New Roman" panose="02020603050405020304" pitchFamily="18" charset="0"/>
                <a:cs typeface="Times New Roman" panose="02020603050405020304" pitchFamily="18" charset="0"/>
              </a:rPr>
              <a:t>reclamation</a:t>
            </a:r>
            <a:r>
              <a:rPr lang="en-GB" sz="2600" dirty="0">
                <a:latin typeface="Times New Roman" panose="02020603050405020304" pitchFamily="18" charset="0"/>
                <a:cs typeface="Times New Roman" panose="02020603050405020304" pitchFamily="18" charset="0"/>
              </a:rPr>
              <a:t> of </a:t>
            </a:r>
            <a:r>
              <a:rPr lang="en-GB" sz="2600" b="1" dirty="0">
                <a:latin typeface="Times New Roman" panose="02020603050405020304" pitchFamily="18" charset="0"/>
                <a:cs typeface="Times New Roman" panose="02020603050405020304" pitchFamily="18" charset="0"/>
              </a:rPr>
              <a:t>runtime</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unused</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memory</a:t>
            </a: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or to </a:t>
            </a:r>
            <a:r>
              <a:rPr lang="en-GB" sz="2600" b="1" dirty="0" smtClean="0">
                <a:solidFill>
                  <a:srgbClr val="FF0000"/>
                </a:solidFill>
                <a:latin typeface="Times New Roman" panose="02020603050405020304" pitchFamily="18" charset="0"/>
                <a:cs typeface="Times New Roman" panose="02020603050405020304" pitchFamily="18" charset="0"/>
              </a:rPr>
              <a:t>destroy</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unused</a:t>
            </a:r>
            <a:r>
              <a:rPr lang="en-GB" sz="2600" dirty="0" smtClean="0">
                <a:latin typeface="Times New Roman" panose="02020603050405020304" pitchFamily="18" charset="0"/>
                <a:cs typeface="Times New Roman" panose="02020603050405020304" pitchFamily="18" charset="0"/>
              </a:rPr>
              <a:t> </a:t>
            </a:r>
            <a:r>
              <a:rPr lang="en-GB" sz="2600" b="1" dirty="0" smtClean="0">
                <a:solidFill>
                  <a:srgbClr val="FF0000"/>
                </a:solidFill>
                <a:latin typeface="Times New Roman" panose="02020603050405020304" pitchFamily="18" charset="0"/>
                <a:cs typeface="Times New Roman" panose="02020603050405020304" pitchFamily="18" charset="0"/>
              </a:rPr>
              <a:t>objects</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The </a:t>
            </a:r>
            <a:r>
              <a:rPr lang="en-GB" sz="2600" b="1" dirty="0">
                <a:solidFill>
                  <a:srgbClr val="D60093"/>
                </a:solidFill>
                <a:latin typeface="Times New Roman" panose="02020603050405020304" pitchFamily="18" charset="0"/>
                <a:cs typeface="Times New Roman" panose="02020603050405020304" pitchFamily="18" charset="0"/>
              </a:rPr>
              <a:t>program</a:t>
            </a:r>
            <a:r>
              <a:rPr lang="en-GB" sz="2600" dirty="0">
                <a:latin typeface="Times New Roman" panose="02020603050405020304" pitchFamily="18" charset="0"/>
                <a:cs typeface="Times New Roman" panose="02020603050405020304" pitchFamily="18" charset="0"/>
              </a:rPr>
              <a:t> that </a:t>
            </a:r>
            <a:r>
              <a:rPr lang="en-GB" sz="2600" b="1" dirty="0">
                <a:solidFill>
                  <a:srgbClr val="D60093"/>
                </a:solidFill>
                <a:latin typeface="Times New Roman" panose="02020603050405020304" pitchFamily="18" charset="0"/>
                <a:cs typeface="Times New Roman" panose="02020603050405020304" pitchFamily="18" charset="0"/>
              </a:rPr>
              <a:t>performs</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garbage</a:t>
            </a:r>
            <a:r>
              <a:rPr lang="en-GB" sz="2600" dirty="0">
                <a:latin typeface="Times New Roman" panose="02020603050405020304" pitchFamily="18" charset="0"/>
                <a:cs typeface="Times New Roman" panose="02020603050405020304" pitchFamily="18" charset="0"/>
              </a:rPr>
              <a:t> </a:t>
            </a:r>
            <a:r>
              <a:rPr lang="en-GB" sz="2600" b="1" dirty="0">
                <a:solidFill>
                  <a:srgbClr val="D60093"/>
                </a:solidFill>
                <a:latin typeface="Times New Roman" panose="02020603050405020304" pitchFamily="18" charset="0"/>
                <a:cs typeface="Times New Roman" panose="02020603050405020304" pitchFamily="18" charset="0"/>
              </a:rPr>
              <a:t>collection</a:t>
            </a:r>
            <a:r>
              <a:rPr lang="en-GB" sz="2600" dirty="0">
                <a:latin typeface="Times New Roman" panose="02020603050405020304" pitchFamily="18" charset="0"/>
                <a:cs typeface="Times New Roman" panose="02020603050405020304" pitchFamily="18" charset="0"/>
              </a:rPr>
              <a:t> is called a </a:t>
            </a:r>
            <a:r>
              <a:rPr lang="en-GB" sz="2600" b="1" dirty="0">
                <a:latin typeface="Times New Roman" panose="02020603050405020304" pitchFamily="18" charset="0"/>
                <a:cs typeface="Times New Roman" panose="02020603050405020304" pitchFamily="18" charset="0"/>
              </a:rPr>
              <a:t>garbage collector</a:t>
            </a:r>
            <a:r>
              <a:rPr lang="en-GB" sz="2600" dirty="0">
                <a:latin typeface="Times New Roman" panose="02020603050405020304" pitchFamily="18" charset="0"/>
                <a:cs typeface="Times New Roman" panose="02020603050405020304" pitchFamily="18" charset="0"/>
              </a:rPr>
              <a:t> or simply a </a:t>
            </a:r>
            <a:r>
              <a:rPr lang="en-GB" sz="2600" b="1" dirty="0">
                <a:latin typeface="Times New Roman" panose="02020603050405020304" pitchFamily="18" charset="0"/>
                <a:cs typeface="Times New Roman" panose="02020603050405020304" pitchFamily="18" charset="0"/>
              </a:rPr>
              <a:t>collector</a:t>
            </a:r>
            <a:r>
              <a:rPr lang="en-GB" sz="2600" dirty="0">
                <a:latin typeface="Times New Roman" panose="02020603050405020304" pitchFamily="18" charset="0"/>
                <a:cs typeface="Times New Roman" panose="02020603050405020304" pitchFamily="18" charset="0"/>
              </a:rPr>
              <a:t> in </a:t>
            </a:r>
            <a:r>
              <a:rPr lang="en-GB" sz="2600" b="1" dirty="0">
                <a:latin typeface="Times New Roman" panose="02020603050405020304" pitchFamily="18" charset="0"/>
                <a:cs typeface="Times New Roman" panose="02020603050405020304" pitchFamily="18" charset="0"/>
              </a:rPr>
              <a:t>java</a:t>
            </a:r>
            <a:r>
              <a:rPr lang="en-GB"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b="1" dirty="0">
                <a:solidFill>
                  <a:srgbClr val="6600CC"/>
                </a:solidFill>
                <a:latin typeface="Times New Roman" panose="02020603050405020304" pitchFamily="18" charset="0"/>
                <a:cs typeface="Times New Roman" panose="02020603050405020304" pitchFamily="18" charset="0"/>
              </a:rPr>
              <a:t>Garbage</a:t>
            </a:r>
            <a:r>
              <a:rPr lang="en-GB" sz="2600" b="1" dirty="0">
                <a:latin typeface="Times New Roman" panose="02020603050405020304" pitchFamily="18" charset="0"/>
                <a:cs typeface="Times New Roman" panose="02020603050405020304" pitchFamily="18" charset="0"/>
              </a:rPr>
              <a:t> </a:t>
            </a:r>
            <a:r>
              <a:rPr lang="en-GB" sz="2600" b="1" dirty="0">
                <a:solidFill>
                  <a:srgbClr val="6600CC"/>
                </a:solidFill>
                <a:latin typeface="Times New Roman" panose="02020603050405020304" pitchFamily="18" charset="0"/>
                <a:cs typeface="Times New Roman" panose="02020603050405020304" pitchFamily="18" charset="0"/>
              </a:rPr>
              <a:t>collection</a:t>
            </a: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is a part of the </a:t>
            </a:r>
            <a:r>
              <a:rPr lang="en-GB" sz="2600" b="1" dirty="0">
                <a:solidFill>
                  <a:srgbClr val="006600"/>
                </a:solidFill>
                <a:latin typeface="Times New Roman" panose="02020603050405020304" pitchFamily="18" charset="0"/>
                <a:cs typeface="Times New Roman" panose="02020603050405020304" pitchFamily="18" charset="0"/>
              </a:rPr>
              <a:t>Java</a:t>
            </a:r>
            <a:r>
              <a:rPr lang="en-GB" sz="2600" dirty="0">
                <a:latin typeface="Times New Roman" panose="02020603050405020304" pitchFamily="18" charset="0"/>
                <a:cs typeface="Times New Roman" panose="02020603050405020304" pitchFamily="18" charset="0"/>
              </a:rPr>
              <a:t> </a:t>
            </a:r>
            <a:r>
              <a:rPr lang="en-GB" sz="2600" b="1" dirty="0">
                <a:solidFill>
                  <a:srgbClr val="006600"/>
                </a:solidFill>
                <a:latin typeface="Times New Roman" panose="02020603050405020304" pitchFamily="18" charset="0"/>
                <a:cs typeface="Times New Roman" panose="02020603050405020304" pitchFamily="18" charset="0"/>
              </a:rPr>
              <a:t>platform</a:t>
            </a:r>
            <a:r>
              <a:rPr lang="en-GB" sz="2600" dirty="0">
                <a:latin typeface="Times New Roman" panose="02020603050405020304" pitchFamily="18" charset="0"/>
                <a:cs typeface="Times New Roman" panose="02020603050405020304" pitchFamily="18" charset="0"/>
              </a:rPr>
              <a:t> and is one of the major </a:t>
            </a:r>
            <a:r>
              <a:rPr lang="en-GB" sz="2600" b="1" dirty="0">
                <a:solidFill>
                  <a:srgbClr val="006600"/>
                </a:solidFill>
                <a:latin typeface="Times New Roman" panose="02020603050405020304" pitchFamily="18" charset="0"/>
                <a:cs typeface="Times New Roman" panose="02020603050405020304" pitchFamily="18" charset="0"/>
              </a:rPr>
              <a:t>features</a:t>
            </a:r>
            <a:r>
              <a:rPr lang="en-GB" sz="2600" dirty="0">
                <a:latin typeface="Times New Roman" panose="02020603050405020304" pitchFamily="18" charset="0"/>
                <a:cs typeface="Times New Roman" panose="02020603050405020304" pitchFamily="18" charset="0"/>
              </a:rPr>
              <a:t> of the </a:t>
            </a:r>
            <a:r>
              <a:rPr lang="en-GB" sz="2600" b="1" dirty="0">
                <a:latin typeface="Times New Roman" panose="02020603050405020304" pitchFamily="18" charset="0"/>
                <a:cs typeface="Times New Roman" panose="02020603050405020304" pitchFamily="18" charset="0"/>
              </a:rPr>
              <a:t>Java</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Programming</a:t>
            </a:r>
            <a:r>
              <a:rPr lang="en-GB" sz="2600" dirty="0">
                <a:latin typeface="Times New Roman" panose="02020603050405020304" pitchFamily="18" charset="0"/>
                <a:cs typeface="Times New Roman" panose="02020603050405020304" pitchFamily="18" charset="0"/>
              </a:rPr>
              <a:t> </a:t>
            </a:r>
            <a:r>
              <a:rPr lang="en-GB" sz="2600" b="1" dirty="0">
                <a:latin typeface="Times New Roman" panose="02020603050405020304" pitchFamily="18" charset="0"/>
                <a:cs typeface="Times New Roman" panose="02020603050405020304" pitchFamily="18" charset="0"/>
              </a:rPr>
              <a:t>language</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600" dirty="0" smtClean="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b="1" smtClean="0">
                <a:solidFill>
                  <a:srgbClr val="006600"/>
                </a:solidFill>
              </a:rPr>
              <a:pPr/>
              <a:t>117</a:t>
            </a:fld>
            <a:endParaRPr lang="en-US" b="1" dirty="0">
              <a:solidFill>
                <a:srgbClr val="006600"/>
              </a:solidFill>
            </a:endParaRPr>
          </a:p>
        </p:txBody>
      </p:sp>
    </p:spTree>
    <p:extLst>
      <p:ext uri="{BB962C8B-B14F-4D97-AF65-F5344CB8AC3E}">
        <p14:creationId xmlns:p14="http://schemas.microsoft.com/office/powerpoint/2010/main" val="385603205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244475"/>
          </a:xfrm>
        </p:spPr>
        <p:txBody>
          <a:bodyPr rtlCol="0">
            <a:noAutofit/>
          </a:bodyPr>
          <a:lstStyle/>
          <a:p>
            <a:pPr eaLnBrk="1" fontAlgn="auto" hangingPunct="1">
              <a:spcAft>
                <a:spcPts val="0"/>
              </a:spcAft>
              <a:defRPr/>
            </a:pPr>
            <a:r>
              <a:rPr lang="en-US" sz="2800" b="1" dirty="0">
                <a:solidFill>
                  <a:srgbClr val="0000FF"/>
                </a:solidFill>
                <a:latin typeface="Times New Roman" pitchFamily="18" charset="0"/>
                <a:cs typeface="Times New Roman" pitchFamily="18" charset="0"/>
              </a:rPr>
              <a:t>Garbage </a:t>
            </a:r>
            <a:r>
              <a:rPr lang="en-US" sz="2800" b="1" dirty="0" smtClean="0">
                <a:solidFill>
                  <a:srgbClr val="0000FF"/>
                </a:solidFill>
                <a:latin typeface="Times New Roman" pitchFamily="18" charset="0"/>
                <a:cs typeface="Times New Roman" pitchFamily="18" charset="0"/>
              </a:rPr>
              <a:t>Collection-------</a:t>
            </a:r>
            <a:endParaRPr lang="en-US" sz="2800" b="1" dirty="0">
              <a:solidFill>
                <a:srgbClr val="0000FF"/>
              </a:solidFill>
              <a:latin typeface="Times New Roman" pitchFamily="18" charset="0"/>
              <a:cs typeface="Times New Roman" pitchFamily="18" charset="0"/>
            </a:endParaRPr>
          </a:p>
        </p:txBody>
      </p:sp>
      <p:sp>
        <p:nvSpPr>
          <p:cNvPr id="61444" name="Rectangle 3"/>
          <p:cNvSpPr>
            <a:spLocks noGrp="1"/>
          </p:cNvSpPr>
          <p:nvPr>
            <p:ph idx="4294967295"/>
          </p:nvPr>
        </p:nvSpPr>
        <p:spPr>
          <a:xfrm>
            <a:off x="0" y="244475"/>
            <a:ext cx="9144000" cy="6613525"/>
          </a:xfrm>
        </p:spPr>
        <p:txBody>
          <a:bodyPr>
            <a:noAutofit/>
          </a:bodyPr>
          <a:lstStyle/>
          <a:p>
            <a:pPr algn="just">
              <a:lnSpc>
                <a:spcPct val="150000"/>
              </a:lnSpc>
              <a:spcBef>
                <a:spcPts val="0"/>
              </a:spcBef>
              <a:buFont typeface="Wingdings" panose="05000000000000000000" pitchFamily="2" charset="2"/>
              <a:buChar char="§"/>
            </a:pPr>
            <a:r>
              <a:rPr lang="en-GB" sz="2400" b="1" dirty="0" smtClean="0">
                <a:latin typeface="Times New Roman" panose="02020603050405020304" pitchFamily="18" charset="0"/>
                <a:cs typeface="Times New Roman" panose="02020603050405020304" pitchFamily="18" charset="0"/>
              </a:rPr>
              <a:t>Java</a:t>
            </a:r>
            <a:r>
              <a:rPr lang="en-GB" sz="2400" dirty="0" smtClean="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garbage</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collector</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runs</a:t>
            </a:r>
            <a:r>
              <a:rPr lang="en-GB" sz="2400" dirty="0">
                <a:latin typeface="Times New Roman" panose="02020603050405020304" pitchFamily="18" charset="0"/>
                <a:cs typeface="Times New Roman" panose="02020603050405020304" pitchFamily="18" charset="0"/>
              </a:rPr>
              <a:t> in the </a:t>
            </a:r>
            <a:r>
              <a:rPr lang="en-GB" sz="2400" b="1" dirty="0">
                <a:solidFill>
                  <a:srgbClr val="FF0000"/>
                </a:solidFill>
                <a:latin typeface="Times New Roman" panose="02020603050405020304" pitchFamily="18" charset="0"/>
                <a:cs typeface="Times New Roman" panose="02020603050405020304" pitchFamily="18" charset="0"/>
              </a:rPr>
              <a:t>background</a:t>
            </a:r>
            <a:r>
              <a:rPr lang="en-GB" sz="2400" dirty="0">
                <a:latin typeface="Times New Roman" panose="02020603050405020304" pitchFamily="18" charset="0"/>
                <a:cs typeface="Times New Roman" panose="02020603050405020304" pitchFamily="18" charset="0"/>
              </a:rPr>
              <a:t> in a </a:t>
            </a:r>
            <a:r>
              <a:rPr lang="en-GB" sz="2400" b="1" dirty="0">
                <a:solidFill>
                  <a:srgbClr val="FF0000"/>
                </a:solidFill>
                <a:latin typeface="Times New Roman" panose="02020603050405020304" pitchFamily="18" charset="0"/>
                <a:cs typeface="Times New Roman" panose="02020603050405020304" pitchFamily="18" charset="0"/>
              </a:rPr>
              <a:t>low-priority</a:t>
            </a:r>
            <a:r>
              <a:rPr lang="en-GB" sz="2400" dirty="0">
                <a:solidFill>
                  <a:srgbClr val="FF0000"/>
                </a:solidFill>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thread</a:t>
            </a:r>
            <a:r>
              <a:rPr lang="en-GB" sz="2400" dirty="0">
                <a:latin typeface="Times New Roman" panose="02020603050405020304" pitchFamily="18" charset="0"/>
                <a:cs typeface="Times New Roman" panose="02020603050405020304" pitchFamily="18" charset="0"/>
              </a:rPr>
              <a:t> and </a:t>
            </a:r>
            <a:r>
              <a:rPr lang="en-GB" sz="2400" b="1" dirty="0">
                <a:solidFill>
                  <a:srgbClr val="6600CC"/>
                </a:solidFill>
                <a:latin typeface="Times New Roman" panose="02020603050405020304" pitchFamily="18" charset="0"/>
                <a:cs typeface="Times New Roman" panose="02020603050405020304" pitchFamily="18" charset="0"/>
              </a:rPr>
              <a:t>automatically</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cleans</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up</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heap</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memory</a:t>
            </a:r>
            <a:r>
              <a:rPr lang="en-GB" sz="2400" dirty="0">
                <a:latin typeface="Times New Roman" panose="02020603050405020304" pitchFamily="18" charset="0"/>
                <a:cs typeface="Times New Roman" panose="02020603050405020304" pitchFamily="18" charset="0"/>
              </a:rPr>
              <a:t> by </a:t>
            </a:r>
            <a:r>
              <a:rPr lang="en-GB" sz="2400" b="1" dirty="0">
                <a:latin typeface="Times New Roman" panose="02020603050405020304" pitchFamily="18" charset="0"/>
                <a:cs typeface="Times New Roman" panose="02020603050405020304" pitchFamily="18" charset="0"/>
              </a:rPr>
              <a:t>destroying</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unused</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objects</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However, before </a:t>
            </a:r>
            <a:r>
              <a:rPr lang="en-GB" sz="2400" b="1" dirty="0">
                <a:solidFill>
                  <a:srgbClr val="D60093"/>
                </a:solidFill>
                <a:latin typeface="Times New Roman" panose="02020603050405020304" pitchFamily="18" charset="0"/>
                <a:cs typeface="Times New Roman" panose="02020603050405020304" pitchFamily="18" charset="0"/>
              </a:rPr>
              <a:t>destroying</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unused</a:t>
            </a:r>
            <a:r>
              <a:rPr lang="en-GB" sz="2400" dirty="0">
                <a:latin typeface="Times New Roman" panose="02020603050405020304" pitchFamily="18" charset="0"/>
                <a:cs typeface="Times New Roman" panose="02020603050405020304" pitchFamily="18" charset="0"/>
              </a:rPr>
              <a:t> </a:t>
            </a:r>
            <a:r>
              <a:rPr lang="en-GB" sz="2400" b="1" dirty="0">
                <a:solidFill>
                  <a:srgbClr val="D60093"/>
                </a:solidFill>
                <a:latin typeface="Times New Roman" panose="02020603050405020304" pitchFamily="18" charset="0"/>
                <a:cs typeface="Times New Roman" panose="02020603050405020304" pitchFamily="18" charset="0"/>
              </a:rPr>
              <a:t>objects</a:t>
            </a:r>
            <a:r>
              <a:rPr lang="en-GB" sz="2400" dirty="0">
                <a:latin typeface="Times New Roman" panose="02020603050405020304" pitchFamily="18" charset="0"/>
                <a:cs typeface="Times New Roman" panose="02020603050405020304" pitchFamily="18" charset="0"/>
              </a:rPr>
              <a:t>, </a:t>
            </a:r>
            <a:r>
              <a:rPr lang="en-GB" sz="2400" dirty="0" smtClean="0">
                <a:latin typeface="Times New Roman" panose="02020603050405020304" pitchFamily="18" charset="0"/>
                <a:cs typeface="Times New Roman" panose="02020603050405020304" pitchFamily="18" charset="0"/>
              </a:rPr>
              <a:t>make sure </a:t>
            </a:r>
            <a:r>
              <a:rPr lang="en-GB" sz="2400" dirty="0">
                <a:latin typeface="Times New Roman" panose="02020603050405020304" pitchFamily="18" charset="0"/>
                <a:cs typeface="Times New Roman" panose="02020603050405020304" pitchFamily="18" charset="0"/>
              </a:rPr>
              <a:t>that the </a:t>
            </a:r>
            <a:r>
              <a:rPr lang="en-GB" sz="2400" b="1" dirty="0">
                <a:latin typeface="Times New Roman" panose="02020603050405020304" pitchFamily="18" charset="0"/>
                <a:cs typeface="Times New Roman" panose="02020603050405020304" pitchFamily="18" charset="0"/>
              </a:rPr>
              <a:t>running</a:t>
            </a:r>
            <a:r>
              <a:rPr lang="en-GB" sz="2400" dirty="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program</a:t>
            </a:r>
            <a:r>
              <a:rPr lang="en-GB" sz="2400" dirty="0">
                <a:latin typeface="Times New Roman" panose="02020603050405020304" pitchFamily="18" charset="0"/>
                <a:cs typeface="Times New Roman" panose="02020603050405020304" pitchFamily="18" charset="0"/>
              </a:rPr>
              <a:t> in its current state will </a:t>
            </a:r>
            <a:r>
              <a:rPr lang="en-GB" sz="2400" dirty="0">
                <a:solidFill>
                  <a:srgbClr val="FF0000"/>
                </a:solidFill>
                <a:latin typeface="Times New Roman" panose="02020603050405020304" pitchFamily="18" charset="0"/>
                <a:cs typeface="Times New Roman" panose="02020603050405020304" pitchFamily="18" charset="0"/>
              </a:rPr>
              <a:t>never</a:t>
            </a:r>
            <a:r>
              <a:rPr lang="en-GB" sz="2400" dirty="0">
                <a:latin typeface="Times New Roman" panose="02020603050405020304" pitchFamily="18" charset="0"/>
                <a:cs typeface="Times New Roman" panose="02020603050405020304" pitchFamily="18" charset="0"/>
              </a:rPr>
              <a:t> </a:t>
            </a:r>
            <a:r>
              <a:rPr lang="en-GB" sz="2400" dirty="0">
                <a:solidFill>
                  <a:srgbClr val="FF0000"/>
                </a:solidFill>
                <a:latin typeface="Times New Roman" panose="02020603050405020304" pitchFamily="18" charset="0"/>
                <a:cs typeface="Times New Roman" panose="02020603050405020304" pitchFamily="18" charset="0"/>
              </a:rPr>
              <a:t>use</a:t>
            </a:r>
            <a:r>
              <a:rPr lang="en-GB" sz="2400" dirty="0">
                <a:latin typeface="Times New Roman" panose="02020603050405020304" pitchFamily="18" charset="0"/>
                <a:cs typeface="Times New Roman" panose="02020603050405020304" pitchFamily="18" charset="0"/>
              </a:rPr>
              <a:t> them </a:t>
            </a:r>
            <a:r>
              <a:rPr lang="en-GB" sz="2400" b="1" dirty="0">
                <a:solidFill>
                  <a:srgbClr val="FF0000"/>
                </a:solidFill>
                <a:latin typeface="Times New Roman" panose="02020603050405020304" pitchFamily="18" charset="0"/>
                <a:cs typeface="Times New Roman" panose="02020603050405020304" pitchFamily="18" charset="0"/>
              </a:rPr>
              <a:t>again</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GB" sz="2400" dirty="0">
                <a:latin typeface="Times New Roman" panose="02020603050405020304" pitchFamily="18" charset="0"/>
                <a:cs typeface="Times New Roman" panose="02020603050405020304" pitchFamily="18" charset="0"/>
              </a:rPr>
              <a:t>This </a:t>
            </a:r>
            <a:r>
              <a:rPr lang="en-GB" sz="2400" b="1" dirty="0">
                <a:solidFill>
                  <a:srgbClr val="990033"/>
                </a:solidFill>
                <a:latin typeface="Times New Roman" panose="02020603050405020304" pitchFamily="18" charset="0"/>
                <a:cs typeface="Times New Roman" panose="02020603050405020304" pitchFamily="18" charset="0"/>
              </a:rPr>
              <a:t>way</a:t>
            </a:r>
            <a:r>
              <a:rPr lang="en-GB" sz="2400" dirty="0">
                <a:latin typeface="Times New Roman" panose="02020603050405020304" pitchFamily="18" charset="0"/>
                <a:cs typeface="Times New Roman" panose="02020603050405020304" pitchFamily="18" charset="0"/>
              </a:rPr>
              <a:t>, it </a:t>
            </a:r>
            <a:r>
              <a:rPr lang="en-GB" sz="2400" b="1" dirty="0">
                <a:solidFill>
                  <a:srgbClr val="990033"/>
                </a:solidFill>
                <a:latin typeface="Times New Roman" panose="02020603050405020304" pitchFamily="18" charset="0"/>
                <a:cs typeface="Times New Roman" panose="02020603050405020304" pitchFamily="18" charset="0"/>
              </a:rPr>
              <a:t>ensures</a:t>
            </a:r>
            <a:r>
              <a:rPr lang="en-GB" sz="2400" dirty="0">
                <a:latin typeface="Times New Roman" panose="02020603050405020304" pitchFamily="18" charset="0"/>
                <a:cs typeface="Times New Roman" panose="02020603050405020304" pitchFamily="18" charset="0"/>
              </a:rPr>
              <a:t> that the </a:t>
            </a:r>
            <a:r>
              <a:rPr lang="en-GB" sz="2400" b="1" dirty="0">
                <a:solidFill>
                  <a:srgbClr val="990033"/>
                </a:solidFill>
                <a:latin typeface="Times New Roman" panose="02020603050405020304" pitchFamily="18" charset="0"/>
                <a:cs typeface="Times New Roman" panose="02020603050405020304" pitchFamily="18" charset="0"/>
              </a:rPr>
              <a:t>program</a:t>
            </a:r>
            <a:r>
              <a:rPr lang="en-GB" sz="2400" dirty="0">
                <a:latin typeface="Times New Roman" panose="02020603050405020304" pitchFamily="18" charset="0"/>
                <a:cs typeface="Times New Roman" panose="02020603050405020304" pitchFamily="18" charset="0"/>
              </a:rPr>
              <a:t> has </a:t>
            </a:r>
            <a:r>
              <a:rPr lang="en-GB" sz="2400" b="1" dirty="0">
                <a:solidFill>
                  <a:srgbClr val="0000FF"/>
                </a:solidFill>
                <a:latin typeface="Times New Roman" panose="02020603050405020304" pitchFamily="18" charset="0"/>
                <a:cs typeface="Times New Roman" panose="02020603050405020304" pitchFamily="18" charset="0"/>
              </a:rPr>
              <a:t>no reference variable </a:t>
            </a:r>
            <a:r>
              <a:rPr lang="en-GB" sz="2400" dirty="0">
                <a:latin typeface="Times New Roman" panose="02020603050405020304" pitchFamily="18" charset="0"/>
                <a:cs typeface="Times New Roman" panose="02020603050405020304" pitchFamily="18" charset="0"/>
              </a:rPr>
              <a:t>that </a:t>
            </a:r>
            <a:r>
              <a:rPr lang="en-GB" sz="2400" b="1" dirty="0">
                <a:solidFill>
                  <a:srgbClr val="990099"/>
                </a:solidFill>
                <a:latin typeface="Times New Roman" panose="02020603050405020304" pitchFamily="18" charset="0"/>
                <a:cs typeface="Times New Roman" panose="02020603050405020304" pitchFamily="18" charset="0"/>
              </a:rPr>
              <a:t>does not refer </a:t>
            </a:r>
            <a:r>
              <a:rPr lang="en-GB" sz="2400" dirty="0">
                <a:latin typeface="Times New Roman" panose="02020603050405020304" pitchFamily="18" charset="0"/>
                <a:cs typeface="Times New Roman" panose="02020603050405020304" pitchFamily="18" charset="0"/>
              </a:rPr>
              <a:t>to </a:t>
            </a:r>
            <a:r>
              <a:rPr lang="en-GB" sz="2400" b="1" dirty="0">
                <a:solidFill>
                  <a:srgbClr val="990099"/>
                </a:solidFill>
                <a:latin typeface="Times New Roman" panose="02020603050405020304" pitchFamily="18" charset="0"/>
                <a:cs typeface="Times New Roman" panose="02020603050405020304" pitchFamily="18" charset="0"/>
              </a:rPr>
              <a:t>any object</a:t>
            </a:r>
            <a:r>
              <a:rPr lang="en-GB" sz="24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GB" sz="2400" b="1" dirty="0">
                <a:latin typeface="Times New Roman" panose="02020603050405020304" pitchFamily="18" charset="0"/>
                <a:cs typeface="Times New Roman" panose="02020603050405020304" pitchFamily="18" charset="0"/>
              </a:rPr>
              <a:t>Advantage of Garbage Collection</a:t>
            </a:r>
          </a:p>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It makes java </a:t>
            </a:r>
            <a:r>
              <a:rPr lang="en-GB" sz="2400" b="1" dirty="0">
                <a:solidFill>
                  <a:srgbClr val="0000FF"/>
                </a:solidFill>
                <a:latin typeface="Times New Roman" panose="02020603050405020304" pitchFamily="18" charset="0"/>
                <a:cs typeface="Times New Roman" panose="02020603050405020304" pitchFamily="18" charset="0"/>
              </a:rPr>
              <a:t>memory efficient</a:t>
            </a:r>
            <a:r>
              <a:rPr lang="en-GB" sz="2400" dirty="0">
                <a:solidFill>
                  <a:srgbClr val="0000FF"/>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because garbage collector removes the unreferenced objects from heap </a:t>
            </a:r>
            <a:r>
              <a:rPr lang="en-GB" sz="2400" dirty="0" smtClean="0">
                <a:latin typeface="Times New Roman" panose="02020603050405020304" pitchFamily="18" charset="0"/>
                <a:cs typeface="Times New Roman" panose="02020603050405020304" pitchFamily="18" charset="0"/>
              </a:rPr>
              <a:t>memory.</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It </a:t>
            </a:r>
            <a:r>
              <a:rPr lang="en-GB" sz="2400" dirty="0">
                <a:latin typeface="Times New Roman" panose="02020603050405020304" pitchFamily="18" charset="0"/>
                <a:cs typeface="Times New Roman" panose="02020603050405020304" pitchFamily="18" charset="0"/>
              </a:rPr>
              <a:t>is </a:t>
            </a:r>
            <a:r>
              <a:rPr lang="en-GB" sz="2400" b="1" dirty="0">
                <a:solidFill>
                  <a:srgbClr val="FF0000"/>
                </a:solidFill>
                <a:latin typeface="Times New Roman" panose="02020603050405020304" pitchFamily="18" charset="0"/>
                <a:cs typeface="Times New Roman" panose="02020603050405020304" pitchFamily="18" charset="0"/>
              </a:rPr>
              <a:t>automatically done</a:t>
            </a:r>
            <a:r>
              <a:rPr lang="en-GB" sz="2400" dirty="0">
                <a:solidFill>
                  <a:srgbClr val="FF0000"/>
                </a:solidFill>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by the garbage collector(a part of JVM) so we don't need to make extra efforts.</a:t>
            </a:r>
          </a:p>
          <a:p>
            <a:pPr algn="just">
              <a:lnSpc>
                <a:spcPct val="150000"/>
              </a:lnSpc>
              <a:spcBef>
                <a:spcPts val="0"/>
              </a:spcBef>
              <a:buFont typeface="Wingdings" panose="05000000000000000000" pitchFamily="2" charset="2"/>
              <a:buChar char="ü"/>
            </a:pPr>
            <a:endParaRPr lang="en-GB" sz="2400" dirty="0">
              <a:latin typeface="Times New Roman" panose="02020603050405020304" pitchFamily="18" charset="0"/>
              <a:cs typeface="Times New Roman" panose="02020603050405020304"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118</a:t>
            </a:fld>
            <a:endParaRPr lang="en-US"/>
          </a:p>
        </p:txBody>
      </p:sp>
    </p:spTree>
    <p:extLst>
      <p:ext uri="{BB962C8B-B14F-4D97-AF65-F5344CB8AC3E}">
        <p14:creationId xmlns:p14="http://schemas.microsoft.com/office/powerpoint/2010/main" val="348062947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381000"/>
          </a:xfrm>
        </p:spPr>
        <p:txBody>
          <a:bodyPr rtlCol="0">
            <a:noAutofit/>
          </a:bodyPr>
          <a:lstStyle/>
          <a:p>
            <a:r>
              <a:rPr lang="en-US" sz="2800" b="1" dirty="0">
                <a:solidFill>
                  <a:srgbClr val="0000FF"/>
                </a:solidFill>
                <a:latin typeface="Times New Roman" pitchFamily="18" charset="0"/>
                <a:cs typeface="Times New Roman" pitchFamily="18" charset="0"/>
              </a:rPr>
              <a:t>Garbage Collection-------</a:t>
            </a:r>
            <a:endParaRPr lang="en-GB" sz="2800" b="1" dirty="0"/>
          </a:p>
        </p:txBody>
      </p:sp>
      <p:sp>
        <p:nvSpPr>
          <p:cNvPr id="61444" name="Rectangle 3"/>
          <p:cNvSpPr>
            <a:spLocks noGrp="1"/>
          </p:cNvSpPr>
          <p:nvPr>
            <p:ph idx="4294967295"/>
          </p:nvPr>
        </p:nvSpPr>
        <p:spPr>
          <a:xfrm>
            <a:off x="0" y="381000"/>
            <a:ext cx="8991600" cy="6477000"/>
          </a:xfrm>
        </p:spPr>
        <p:txBody>
          <a:bodyPr>
            <a:noAutofit/>
          </a:bodyPr>
          <a:lstStyle/>
          <a:p>
            <a:pPr algn="just">
              <a:lnSpc>
                <a:spcPct val="150000"/>
              </a:lnSpc>
              <a:spcBef>
                <a:spcPts val="0"/>
              </a:spcBef>
              <a:buFont typeface="Wingdings" panose="05000000000000000000" pitchFamily="2" charset="2"/>
              <a:buChar char="§"/>
            </a:pPr>
            <a:r>
              <a:rPr lang="en-GB" sz="2400" dirty="0">
                <a:latin typeface="Times New Roman" panose="02020603050405020304" pitchFamily="18" charset="0"/>
                <a:cs typeface="Times New Roman" panose="02020603050405020304" pitchFamily="18" charset="0"/>
              </a:rPr>
              <a:t>An </a:t>
            </a:r>
            <a:r>
              <a:rPr lang="en-GB" sz="2400" b="1" dirty="0">
                <a:latin typeface="Times New Roman" panose="02020603050405020304" pitchFamily="18" charset="0"/>
                <a:cs typeface="Times New Roman" panose="02020603050405020304" pitchFamily="18" charset="0"/>
              </a:rPr>
              <a:t>object</a:t>
            </a:r>
            <a:r>
              <a:rPr lang="en-GB" sz="2400" dirty="0">
                <a:latin typeface="Times New Roman" panose="02020603050405020304" pitchFamily="18" charset="0"/>
                <a:cs typeface="Times New Roman" panose="02020603050405020304" pitchFamily="18" charset="0"/>
              </a:rPr>
              <a:t> that </a:t>
            </a:r>
            <a:r>
              <a:rPr lang="en-GB" sz="2400" b="1" dirty="0">
                <a:latin typeface="Times New Roman" panose="02020603050405020304" pitchFamily="18" charset="0"/>
                <a:cs typeface="Times New Roman" panose="02020603050405020304" pitchFamily="18" charset="0"/>
              </a:rPr>
              <a:t>cannot</a:t>
            </a:r>
            <a:r>
              <a:rPr lang="en-GB" sz="2400" dirty="0">
                <a:latin typeface="Times New Roman" panose="02020603050405020304" pitchFamily="18" charset="0"/>
                <a:cs typeface="Times New Roman" panose="02020603050405020304" pitchFamily="18" charset="0"/>
              </a:rPr>
              <a:t> be </a:t>
            </a:r>
            <a:r>
              <a:rPr lang="en-GB" sz="2400" b="1" dirty="0">
                <a:latin typeface="Times New Roman" panose="02020603050405020304" pitchFamily="18" charset="0"/>
                <a:cs typeface="Times New Roman" panose="02020603050405020304" pitchFamily="18" charset="0"/>
              </a:rPr>
              <a:t>used</a:t>
            </a:r>
            <a:r>
              <a:rPr lang="en-GB" sz="2400" dirty="0">
                <a:latin typeface="Times New Roman" panose="02020603050405020304" pitchFamily="18" charset="0"/>
                <a:cs typeface="Times New Roman" panose="02020603050405020304" pitchFamily="18" charset="0"/>
              </a:rPr>
              <a:t> in the </a:t>
            </a:r>
            <a:r>
              <a:rPr lang="en-GB" sz="2400" b="1" dirty="0">
                <a:latin typeface="Times New Roman" panose="02020603050405020304" pitchFamily="18" charset="0"/>
                <a:cs typeface="Times New Roman" panose="02020603050405020304" pitchFamily="18" charset="0"/>
              </a:rPr>
              <a:t>future</a:t>
            </a:r>
            <a:r>
              <a:rPr lang="en-GB" sz="2400" dirty="0">
                <a:latin typeface="Times New Roman" panose="02020603050405020304" pitchFamily="18" charset="0"/>
                <a:cs typeface="Times New Roman" panose="02020603050405020304" pitchFamily="18" charset="0"/>
              </a:rPr>
              <a:t> by the </a:t>
            </a:r>
            <a:r>
              <a:rPr lang="en-GB" sz="2400" b="1" dirty="0">
                <a:solidFill>
                  <a:srgbClr val="FF0000"/>
                </a:solidFill>
                <a:latin typeface="Times New Roman" panose="02020603050405020304" pitchFamily="18" charset="0"/>
                <a:cs typeface="Times New Roman" panose="02020603050405020304" pitchFamily="18" charset="0"/>
              </a:rPr>
              <a:t>running</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program</a:t>
            </a:r>
            <a:r>
              <a:rPr lang="en-GB" sz="2400" dirty="0">
                <a:latin typeface="Times New Roman" panose="02020603050405020304" pitchFamily="18" charset="0"/>
                <a:cs typeface="Times New Roman" panose="02020603050405020304" pitchFamily="18" charset="0"/>
              </a:rPr>
              <a:t> is known as </a:t>
            </a:r>
            <a:r>
              <a:rPr lang="en-GB" sz="2400" b="1" dirty="0">
                <a:solidFill>
                  <a:srgbClr val="6600CC"/>
                </a:solidFill>
                <a:latin typeface="Times New Roman" panose="02020603050405020304" pitchFamily="18" charset="0"/>
                <a:cs typeface="Times New Roman" panose="02020603050405020304" pitchFamily="18" charset="0"/>
              </a:rPr>
              <a:t>garbage</a:t>
            </a:r>
            <a:r>
              <a:rPr lang="en-GB" sz="2400" b="1" dirty="0">
                <a:latin typeface="Times New Roman" panose="02020603050405020304" pitchFamily="18" charset="0"/>
                <a:cs typeface="Times New Roman" panose="02020603050405020304" pitchFamily="18" charset="0"/>
              </a:rPr>
              <a:t> </a:t>
            </a:r>
            <a:r>
              <a:rPr lang="en-GB" sz="2400" dirty="0">
                <a:latin typeface="Times New Roman" panose="02020603050405020304" pitchFamily="18" charset="0"/>
                <a:cs typeface="Times New Roman" panose="02020603050405020304" pitchFamily="18" charset="0"/>
              </a:rPr>
              <a:t>in</a:t>
            </a:r>
            <a:r>
              <a:rPr lang="en-GB" sz="2400" b="1"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java</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400" dirty="0" smtClean="0">
                <a:latin typeface="Times New Roman" panose="02020603050405020304" pitchFamily="18" charset="0"/>
                <a:cs typeface="Times New Roman" panose="02020603050405020304" pitchFamily="18" charset="0"/>
              </a:rPr>
              <a:t>It </a:t>
            </a:r>
            <a:r>
              <a:rPr lang="en-GB" sz="2400" dirty="0">
                <a:latin typeface="Times New Roman" panose="02020603050405020304" pitchFamily="18" charset="0"/>
                <a:cs typeface="Times New Roman" panose="02020603050405020304" pitchFamily="18" charset="0"/>
              </a:rPr>
              <a:t>is also known as </a:t>
            </a:r>
            <a:r>
              <a:rPr lang="en-GB" sz="2400" b="1" dirty="0">
                <a:solidFill>
                  <a:srgbClr val="990033"/>
                </a:solidFill>
                <a:latin typeface="Times New Roman" panose="02020603050405020304" pitchFamily="18" charset="0"/>
                <a:cs typeface="Times New Roman" panose="02020603050405020304" pitchFamily="18" charset="0"/>
              </a:rPr>
              <a:t>dead</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object</a:t>
            </a:r>
            <a:r>
              <a:rPr lang="en-GB" sz="2400" dirty="0">
                <a:latin typeface="Times New Roman" panose="02020603050405020304" pitchFamily="18" charset="0"/>
                <a:cs typeface="Times New Roman" panose="02020603050405020304" pitchFamily="18" charset="0"/>
              </a:rPr>
              <a:t> or </a:t>
            </a:r>
            <a:r>
              <a:rPr lang="en-GB" sz="2400" b="1" dirty="0">
                <a:solidFill>
                  <a:srgbClr val="990033"/>
                </a:solidFill>
                <a:latin typeface="Times New Roman" panose="02020603050405020304" pitchFamily="18" charset="0"/>
                <a:cs typeface="Times New Roman" panose="02020603050405020304" pitchFamily="18" charset="0"/>
              </a:rPr>
              <a:t>unused</a:t>
            </a:r>
            <a:r>
              <a:rPr lang="en-GB" sz="2400" dirty="0">
                <a:latin typeface="Times New Roman" panose="02020603050405020304" pitchFamily="18" charset="0"/>
                <a:cs typeface="Times New Roman" panose="02020603050405020304" pitchFamily="18" charset="0"/>
              </a:rPr>
              <a:t> </a:t>
            </a:r>
            <a:r>
              <a:rPr lang="en-GB" sz="2400" b="1" dirty="0">
                <a:solidFill>
                  <a:srgbClr val="990033"/>
                </a:solidFill>
                <a:latin typeface="Times New Roman" panose="02020603050405020304" pitchFamily="18" charset="0"/>
                <a:cs typeface="Times New Roman" panose="02020603050405020304" pitchFamily="18" charset="0"/>
              </a:rPr>
              <a:t>object</a:t>
            </a:r>
            <a:r>
              <a:rPr lang="en-GB" sz="24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b="1" dirty="0">
                <a:latin typeface="Times New Roman" panose="02020603050405020304" pitchFamily="18" charset="0"/>
                <a:cs typeface="Times New Roman" panose="02020603050405020304" pitchFamily="18" charset="0"/>
              </a:rPr>
              <a:t>For example</a:t>
            </a:r>
            <a:r>
              <a:rPr lang="en-GB" sz="2400" dirty="0">
                <a:latin typeface="Times New Roman" panose="02020603050405020304" pitchFamily="18" charset="0"/>
                <a:cs typeface="Times New Roman" panose="02020603050405020304" pitchFamily="18" charset="0"/>
              </a:rPr>
              <a:t>, an </a:t>
            </a:r>
            <a:r>
              <a:rPr lang="en-GB" sz="2400" b="1" dirty="0">
                <a:solidFill>
                  <a:srgbClr val="FF0000"/>
                </a:solidFill>
                <a:latin typeface="Times New Roman" panose="02020603050405020304" pitchFamily="18" charset="0"/>
                <a:cs typeface="Times New Roman" panose="02020603050405020304" pitchFamily="18" charset="0"/>
              </a:rPr>
              <a:t>object</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exists</a:t>
            </a:r>
            <a:r>
              <a:rPr lang="en-GB" sz="2400" dirty="0">
                <a:latin typeface="Times New Roman" panose="02020603050405020304" pitchFamily="18" charset="0"/>
                <a:cs typeface="Times New Roman" panose="02020603050405020304" pitchFamily="18" charset="0"/>
              </a:rPr>
              <a:t> in the </a:t>
            </a:r>
            <a:r>
              <a:rPr lang="en-GB" sz="2400" b="1" dirty="0">
                <a:solidFill>
                  <a:srgbClr val="FF0000"/>
                </a:solidFill>
                <a:latin typeface="Times New Roman" panose="02020603050405020304" pitchFamily="18" charset="0"/>
                <a:cs typeface="Times New Roman" panose="02020603050405020304" pitchFamily="18" charset="0"/>
              </a:rPr>
              <a:t>heap</a:t>
            </a:r>
            <a:r>
              <a:rPr lang="en-GB" sz="2400" dirty="0">
                <a:latin typeface="Times New Roman" panose="02020603050405020304" pitchFamily="18" charset="0"/>
                <a:cs typeface="Times New Roman" panose="02020603050405020304" pitchFamily="18" charset="0"/>
              </a:rPr>
              <a:t> </a:t>
            </a:r>
            <a:r>
              <a:rPr lang="en-GB" sz="2400" b="1" dirty="0">
                <a:solidFill>
                  <a:srgbClr val="FF0000"/>
                </a:solidFill>
                <a:latin typeface="Times New Roman" panose="02020603050405020304" pitchFamily="18" charset="0"/>
                <a:cs typeface="Times New Roman" panose="02020603050405020304" pitchFamily="18" charset="0"/>
              </a:rPr>
              <a:t>memory</a:t>
            </a:r>
            <a:r>
              <a:rPr lang="en-GB" sz="2400" dirty="0">
                <a:latin typeface="Times New Roman" panose="02020603050405020304" pitchFamily="18" charset="0"/>
                <a:cs typeface="Times New Roman" panose="02020603050405020304" pitchFamily="18" charset="0"/>
              </a:rPr>
              <a:t>, and it can be </a:t>
            </a:r>
            <a:r>
              <a:rPr lang="en-GB" sz="2400" b="1" dirty="0">
                <a:solidFill>
                  <a:srgbClr val="990099"/>
                </a:solidFill>
                <a:latin typeface="Times New Roman" panose="02020603050405020304" pitchFamily="18" charset="0"/>
                <a:cs typeface="Times New Roman" panose="02020603050405020304" pitchFamily="18" charset="0"/>
              </a:rPr>
              <a:t>accessed</a:t>
            </a:r>
            <a:r>
              <a:rPr lang="en-GB" sz="2400" dirty="0">
                <a:latin typeface="Times New Roman" panose="02020603050405020304" pitchFamily="18" charset="0"/>
                <a:cs typeface="Times New Roman" panose="02020603050405020304" pitchFamily="18" charset="0"/>
              </a:rPr>
              <a:t> </a:t>
            </a:r>
            <a:r>
              <a:rPr lang="en-GB" sz="2400" b="1" dirty="0">
                <a:solidFill>
                  <a:srgbClr val="990099"/>
                </a:solidFill>
                <a:latin typeface="Times New Roman" panose="02020603050405020304" pitchFamily="18" charset="0"/>
                <a:cs typeface="Times New Roman" panose="02020603050405020304" pitchFamily="18" charset="0"/>
              </a:rPr>
              <a:t>only</a:t>
            </a:r>
            <a:r>
              <a:rPr lang="en-GB" sz="2400" dirty="0">
                <a:latin typeface="Times New Roman" panose="02020603050405020304" pitchFamily="18" charset="0"/>
                <a:cs typeface="Times New Roman" panose="02020603050405020304" pitchFamily="18" charset="0"/>
              </a:rPr>
              <a:t> through a </a:t>
            </a:r>
            <a:r>
              <a:rPr lang="en-GB" sz="2400" b="1" dirty="0">
                <a:solidFill>
                  <a:srgbClr val="990099"/>
                </a:solidFill>
                <a:latin typeface="Times New Roman" panose="02020603050405020304" pitchFamily="18" charset="0"/>
                <a:cs typeface="Times New Roman" panose="02020603050405020304" pitchFamily="18" charset="0"/>
              </a:rPr>
              <a:t>variable</a:t>
            </a:r>
            <a:r>
              <a:rPr lang="en-GB" sz="2400" dirty="0">
                <a:latin typeface="Times New Roman" panose="02020603050405020304" pitchFamily="18" charset="0"/>
                <a:cs typeface="Times New Roman" panose="02020603050405020304" pitchFamily="18" charset="0"/>
              </a:rPr>
              <a:t> that </a:t>
            </a:r>
            <a:r>
              <a:rPr lang="en-GB" sz="2400" b="1" dirty="0">
                <a:solidFill>
                  <a:srgbClr val="0000FF"/>
                </a:solidFill>
                <a:latin typeface="Times New Roman" panose="02020603050405020304" pitchFamily="18" charset="0"/>
                <a:cs typeface="Times New Roman" panose="02020603050405020304" pitchFamily="18" charset="0"/>
              </a:rPr>
              <a:t>holds</a:t>
            </a:r>
            <a:r>
              <a:rPr lang="en-GB" sz="2400" dirty="0">
                <a:latin typeface="Times New Roman" panose="02020603050405020304" pitchFamily="18" charset="0"/>
                <a:cs typeface="Times New Roman" panose="02020603050405020304" pitchFamily="18" charset="0"/>
              </a:rPr>
              <a:t> </a:t>
            </a:r>
            <a:r>
              <a:rPr lang="en-GB" sz="2400" b="1" dirty="0">
                <a:solidFill>
                  <a:srgbClr val="0000FF"/>
                </a:solidFill>
                <a:latin typeface="Times New Roman" panose="02020603050405020304" pitchFamily="18" charset="0"/>
                <a:cs typeface="Times New Roman" panose="02020603050405020304" pitchFamily="18" charset="0"/>
              </a:rPr>
              <a:t>references</a:t>
            </a:r>
            <a:r>
              <a:rPr lang="en-GB" sz="2400" dirty="0">
                <a:latin typeface="Times New Roman" panose="02020603050405020304" pitchFamily="18" charset="0"/>
                <a:cs typeface="Times New Roman" panose="02020603050405020304" pitchFamily="18" charset="0"/>
              </a:rPr>
              <a:t> to that </a:t>
            </a:r>
            <a:r>
              <a:rPr lang="en-GB" sz="2400" b="1" dirty="0" smtClean="0">
                <a:solidFill>
                  <a:srgbClr val="0000FF"/>
                </a:solidFill>
                <a:latin typeface="Times New Roman" panose="02020603050405020304" pitchFamily="18" charset="0"/>
                <a:cs typeface="Times New Roman" panose="02020603050405020304" pitchFamily="18" charset="0"/>
              </a:rPr>
              <a:t>object</a:t>
            </a:r>
            <a:r>
              <a:rPr lang="en-GB" sz="24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What </a:t>
            </a:r>
            <a:r>
              <a:rPr lang="en-GB" sz="2400" dirty="0">
                <a:latin typeface="Times New Roman" panose="02020603050405020304" pitchFamily="18" charset="0"/>
                <a:cs typeface="Times New Roman" panose="02020603050405020304" pitchFamily="18" charset="0"/>
              </a:rPr>
              <a:t>should be done with a </a:t>
            </a:r>
            <a:r>
              <a:rPr lang="en-GB" sz="2400" b="1" dirty="0">
                <a:solidFill>
                  <a:srgbClr val="6600CC"/>
                </a:solidFill>
                <a:latin typeface="Times New Roman" panose="02020603050405020304" pitchFamily="18" charset="0"/>
                <a:cs typeface="Times New Roman" panose="02020603050405020304" pitchFamily="18" charset="0"/>
              </a:rPr>
              <a:t>reference</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variable</a:t>
            </a:r>
            <a:r>
              <a:rPr lang="en-GB" sz="2400" dirty="0">
                <a:latin typeface="Times New Roman" panose="02020603050405020304" pitchFamily="18" charset="0"/>
                <a:cs typeface="Times New Roman" panose="02020603050405020304" pitchFamily="18" charset="0"/>
              </a:rPr>
              <a:t> that is </a:t>
            </a:r>
            <a:r>
              <a:rPr lang="en-GB" sz="2400" b="1" dirty="0">
                <a:solidFill>
                  <a:srgbClr val="6600CC"/>
                </a:solidFill>
                <a:latin typeface="Times New Roman" panose="02020603050405020304" pitchFamily="18" charset="0"/>
                <a:cs typeface="Times New Roman" panose="02020603050405020304" pitchFamily="18" charset="0"/>
              </a:rPr>
              <a:t>not</a:t>
            </a:r>
            <a:r>
              <a:rPr lang="en-GB" sz="2400" dirty="0">
                <a:latin typeface="Times New Roman" panose="02020603050405020304" pitchFamily="18" charset="0"/>
                <a:cs typeface="Times New Roman" panose="02020603050405020304" pitchFamily="18" charset="0"/>
              </a:rPr>
              <a:t> </a:t>
            </a:r>
            <a:r>
              <a:rPr lang="en-GB" sz="2400" b="1" dirty="0">
                <a:solidFill>
                  <a:srgbClr val="6600CC"/>
                </a:solidFill>
                <a:latin typeface="Times New Roman" panose="02020603050405020304" pitchFamily="18" charset="0"/>
                <a:cs typeface="Times New Roman" panose="02020603050405020304" pitchFamily="18" charset="0"/>
              </a:rPr>
              <a:t>pointing</a:t>
            </a:r>
            <a:r>
              <a:rPr lang="en-GB" sz="2400" dirty="0">
                <a:latin typeface="Times New Roman" panose="02020603050405020304" pitchFamily="18" charset="0"/>
                <a:cs typeface="Times New Roman" panose="02020603050405020304" pitchFamily="18" charset="0"/>
              </a:rPr>
              <a:t> to any </a:t>
            </a:r>
            <a:r>
              <a:rPr lang="en-GB" sz="2400" b="1" dirty="0">
                <a:solidFill>
                  <a:srgbClr val="6600CC"/>
                </a:solidFill>
                <a:latin typeface="Times New Roman" panose="02020603050405020304" pitchFamily="18" charset="0"/>
                <a:cs typeface="Times New Roman" panose="02020603050405020304" pitchFamily="18" charset="0"/>
              </a:rPr>
              <a:t>object</a:t>
            </a:r>
            <a:r>
              <a:rPr lang="en-GB" sz="2400" dirty="0">
                <a:latin typeface="Times New Roman" panose="02020603050405020304" pitchFamily="18" charset="0"/>
                <a:cs typeface="Times New Roman" panose="02020603050405020304" pitchFamily="18" charset="0"/>
              </a:rPr>
              <a:t>? </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pPr>
            <a:r>
              <a:rPr lang="en-GB" sz="2400" dirty="0" smtClean="0">
                <a:latin typeface="Times New Roman" panose="02020603050405020304" pitchFamily="18" charset="0"/>
                <a:cs typeface="Times New Roman" panose="02020603050405020304" pitchFamily="18" charset="0"/>
              </a:rPr>
              <a:t>Consider </a:t>
            </a:r>
            <a:r>
              <a:rPr lang="en-GB" sz="2400" dirty="0">
                <a:latin typeface="Times New Roman" panose="02020603050405020304" pitchFamily="18" charset="0"/>
                <a:cs typeface="Times New Roman" panose="02020603050405020304" pitchFamily="18" charset="0"/>
              </a:rPr>
              <a:t>the following </a:t>
            </a:r>
            <a:r>
              <a:rPr lang="en-GB" sz="2400" b="1" dirty="0" smtClean="0">
                <a:latin typeface="Times New Roman" panose="02020603050405020304" pitchFamily="18" charset="0"/>
                <a:cs typeface="Times New Roman" panose="02020603050405020304" pitchFamily="18" charset="0"/>
              </a:rPr>
              <a:t>java</a:t>
            </a:r>
            <a:r>
              <a:rPr lang="en-GB" sz="2400" dirty="0" smtClean="0">
                <a:latin typeface="Times New Roman" panose="02020603050405020304" pitchFamily="18" charset="0"/>
                <a:cs typeface="Times New Roman" panose="02020603050405020304" pitchFamily="18" charset="0"/>
              </a:rPr>
              <a:t> </a:t>
            </a:r>
            <a:r>
              <a:rPr lang="en-GB" sz="2400" b="1" dirty="0">
                <a:latin typeface="Times New Roman" panose="02020603050405020304" pitchFamily="18" charset="0"/>
                <a:cs typeface="Times New Roman" panose="02020603050405020304" pitchFamily="18" charset="0"/>
              </a:rPr>
              <a:t>statements</a:t>
            </a:r>
            <a:r>
              <a:rPr lang="en-GB" sz="2400" dirty="0">
                <a:latin typeface="Times New Roman" panose="02020603050405020304" pitchFamily="18" charset="0"/>
                <a:cs typeface="Times New Roman" panose="02020603050405020304" pitchFamily="18" charset="0"/>
              </a:rPr>
              <a:t> below</a:t>
            </a:r>
            <a:r>
              <a:rPr lang="en-GB" sz="24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400" dirty="0" smtClean="0">
                <a:latin typeface="Times New Roman" panose="02020603050405020304" pitchFamily="18" charset="0"/>
                <a:cs typeface="Times New Roman" panose="02020603050405020304" pitchFamily="18" charset="0"/>
              </a:rPr>
              <a:t>Hello </a:t>
            </a:r>
            <a:r>
              <a:rPr lang="en-GB" sz="2400" dirty="0">
                <a:latin typeface="Times New Roman" panose="02020603050405020304" pitchFamily="18" charset="0"/>
                <a:cs typeface="Times New Roman" panose="02020603050405020304" pitchFamily="18" charset="0"/>
              </a:rPr>
              <a:t>h1 = new Hello();</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Hello h2 = new Hello();</a:t>
            </a:r>
          </a:p>
          <a:p>
            <a:pPr marL="0" indent="0" algn="just">
              <a:lnSpc>
                <a:spcPct val="150000"/>
              </a:lnSpc>
              <a:spcBef>
                <a:spcPts val="0"/>
              </a:spcBef>
              <a:buNone/>
            </a:pPr>
            <a:r>
              <a:rPr lang="en-GB" sz="2400" dirty="0">
                <a:latin typeface="Times New Roman" panose="02020603050405020304" pitchFamily="18" charset="0"/>
                <a:cs typeface="Times New Roman" panose="02020603050405020304" pitchFamily="18" charset="0"/>
              </a:rPr>
              <a:t>h1 = h2;</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pPr>
            <a:endParaRPr lang="en-GB" sz="2400" dirty="0">
              <a:latin typeface="Times New Roman" panose="02020603050405020304" pitchFamily="18" charset="0"/>
              <a:cs typeface="Times New Roman" panose="02020603050405020304"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119</a:t>
            </a:fld>
            <a:endParaRPr lang="en-US"/>
          </a:p>
        </p:txBody>
      </p:sp>
    </p:spTree>
    <p:extLst>
      <p:ext uri="{BB962C8B-B14F-4D97-AF65-F5344CB8AC3E}">
        <p14:creationId xmlns:p14="http://schemas.microsoft.com/office/powerpoint/2010/main" val="387840289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FFFFCC"/>
                </a:solidFill>
                <a:latin typeface="Comic Sans MS" pitchFamily="66" charset="0"/>
              </a:defRPr>
            </a:lvl1pPr>
            <a:lvl2pPr marL="742950" indent="-285750" eaLnBrk="0" hangingPunct="0">
              <a:defRPr sz="2400">
                <a:solidFill>
                  <a:srgbClr val="FFFFCC"/>
                </a:solidFill>
                <a:latin typeface="Comic Sans MS" pitchFamily="66" charset="0"/>
              </a:defRPr>
            </a:lvl2pPr>
            <a:lvl3pPr marL="1143000" indent="-228600" eaLnBrk="0" hangingPunct="0">
              <a:defRPr sz="2400">
                <a:solidFill>
                  <a:srgbClr val="FFFFCC"/>
                </a:solidFill>
                <a:latin typeface="Comic Sans MS" pitchFamily="66" charset="0"/>
              </a:defRPr>
            </a:lvl3pPr>
            <a:lvl4pPr marL="1600200" indent="-228600" eaLnBrk="0" hangingPunct="0">
              <a:defRPr sz="2400">
                <a:solidFill>
                  <a:srgbClr val="FFFFCC"/>
                </a:solidFill>
                <a:latin typeface="Comic Sans MS" pitchFamily="66" charset="0"/>
              </a:defRPr>
            </a:lvl4pPr>
            <a:lvl5pPr marL="2057400" indent="-228600" eaLnBrk="0" hangingPunct="0">
              <a:defRPr sz="2400">
                <a:solidFill>
                  <a:srgbClr val="FFFFCC"/>
                </a:solidFill>
                <a:latin typeface="Comic Sans MS" pitchFamily="66" charset="0"/>
              </a:defRPr>
            </a:lvl5pPr>
            <a:lvl6pPr marL="2514600" indent="-228600" eaLnBrk="0" fontAlgn="base" hangingPunct="0">
              <a:spcBef>
                <a:spcPct val="0"/>
              </a:spcBef>
              <a:spcAft>
                <a:spcPct val="0"/>
              </a:spcAft>
              <a:defRPr sz="2400">
                <a:solidFill>
                  <a:srgbClr val="FFFFCC"/>
                </a:solidFill>
                <a:latin typeface="Comic Sans MS" pitchFamily="66" charset="0"/>
              </a:defRPr>
            </a:lvl6pPr>
            <a:lvl7pPr marL="2971800" indent="-228600" eaLnBrk="0" fontAlgn="base" hangingPunct="0">
              <a:spcBef>
                <a:spcPct val="0"/>
              </a:spcBef>
              <a:spcAft>
                <a:spcPct val="0"/>
              </a:spcAft>
              <a:defRPr sz="2400">
                <a:solidFill>
                  <a:srgbClr val="FFFFCC"/>
                </a:solidFill>
                <a:latin typeface="Comic Sans MS" pitchFamily="66" charset="0"/>
              </a:defRPr>
            </a:lvl7pPr>
            <a:lvl8pPr marL="3429000" indent="-228600" eaLnBrk="0" fontAlgn="base" hangingPunct="0">
              <a:spcBef>
                <a:spcPct val="0"/>
              </a:spcBef>
              <a:spcAft>
                <a:spcPct val="0"/>
              </a:spcAft>
              <a:defRPr sz="2400">
                <a:solidFill>
                  <a:srgbClr val="FFFFCC"/>
                </a:solidFill>
                <a:latin typeface="Comic Sans MS" pitchFamily="66" charset="0"/>
              </a:defRPr>
            </a:lvl8pPr>
            <a:lvl9pPr marL="3886200" indent="-228600" eaLnBrk="0" fontAlgn="base" hangingPunct="0">
              <a:spcBef>
                <a:spcPct val="0"/>
              </a:spcBef>
              <a:spcAft>
                <a:spcPct val="0"/>
              </a:spcAft>
              <a:defRPr sz="2400">
                <a:solidFill>
                  <a:srgbClr val="FFFFCC"/>
                </a:solidFill>
                <a:latin typeface="Comic Sans MS" pitchFamily="66" charset="0"/>
              </a:defRPr>
            </a:lvl9pPr>
          </a:lstStyle>
          <a:p>
            <a:pPr eaLnBrk="1" hangingPunct="1"/>
            <a:fld id="{123F0536-4E82-4E13-9EA0-5706A9212C9A}" type="slidenum">
              <a:rPr lang="en-US" sz="1400">
                <a:latin typeface="Arial" pitchFamily="34" charset="0"/>
              </a:rPr>
              <a:pPr eaLnBrk="1" hangingPunct="1"/>
              <a:t>12</a:t>
            </a:fld>
            <a:endParaRPr lang="en-US" sz="1400">
              <a:latin typeface="Arial" pitchFamily="34" charset="0"/>
            </a:endParaRPr>
          </a:p>
        </p:txBody>
      </p:sp>
      <p:sp>
        <p:nvSpPr>
          <p:cNvPr id="7172" name="Rectangle 1026"/>
          <p:cNvSpPr>
            <a:spLocks noGrp="1" noChangeArrowheads="1"/>
          </p:cNvSpPr>
          <p:nvPr>
            <p:ph type="title"/>
          </p:nvPr>
        </p:nvSpPr>
        <p:spPr>
          <a:xfrm>
            <a:off x="609600" y="0"/>
            <a:ext cx="77724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Characteristics of an Object continued--</a:t>
            </a:r>
          </a:p>
        </p:txBody>
      </p:sp>
      <p:sp>
        <p:nvSpPr>
          <p:cNvPr id="683011" name="Rectangle 1027"/>
          <p:cNvSpPr>
            <a:spLocks noGrp="1" noChangeArrowheads="1"/>
          </p:cNvSpPr>
          <p:nvPr>
            <p:ph type="body" idx="1"/>
          </p:nvPr>
        </p:nvSpPr>
        <p:spPr>
          <a:xfrm>
            <a:off x="76200" y="304800"/>
            <a:ext cx="8991600" cy="6553200"/>
          </a:xfrm>
        </p:spPr>
        <p:txBody>
          <a:bodyPr>
            <a:noAutofit/>
          </a:bodyPr>
          <a:lstStyle/>
          <a:p>
            <a:pPr marL="0" indent="0" algn="just" eaLnBrk="1" hangingPunct="1">
              <a:lnSpc>
                <a:spcPct val="150000"/>
              </a:lnSpc>
              <a:spcBef>
                <a:spcPts val="0"/>
              </a:spcBef>
              <a:spcAft>
                <a:spcPts val="600"/>
              </a:spcAft>
              <a:buNone/>
            </a:pPr>
            <a:r>
              <a:rPr lang="en-US" sz="2600" b="1" dirty="0" smtClean="0">
                <a:solidFill>
                  <a:srgbClr val="0000FF"/>
                </a:solidFill>
                <a:latin typeface="Times New Roman" pitchFamily="18" charset="0"/>
                <a:cs typeface="Times New Roman" pitchFamily="18" charset="0"/>
              </a:rPr>
              <a:t>1. Is </a:t>
            </a:r>
            <a:r>
              <a:rPr lang="en-US" sz="2600" dirty="0" smtClean="0">
                <a:latin typeface="Times New Roman" pitchFamily="18" charset="0"/>
                <a:cs typeface="Times New Roman" pitchFamily="18" charset="0"/>
              </a:rPr>
              <a:t>the</a:t>
            </a:r>
            <a:r>
              <a:rPr lang="en-US" sz="2600" b="1" dirty="0" smtClean="0">
                <a:solidFill>
                  <a:srgbClr val="0000FF"/>
                </a:solidFill>
                <a:latin typeface="Times New Roman" pitchFamily="18" charset="0"/>
                <a:cs typeface="Times New Roman" pitchFamily="18" charset="0"/>
              </a:rPr>
              <a:t> tube </a:t>
            </a:r>
            <a:r>
              <a:rPr lang="en-US" sz="2600" dirty="0" smtClean="0">
                <a:latin typeface="Times New Roman" pitchFamily="18" charset="0"/>
                <a:cs typeface="Times New Roman" pitchFamily="18" charset="0"/>
              </a:rPr>
              <a:t>of</a:t>
            </a:r>
            <a:r>
              <a:rPr lang="en-US" sz="2600" b="1" dirty="0" smtClean="0">
                <a:solidFill>
                  <a:srgbClr val="0000FF"/>
                </a:solidFill>
                <a:latin typeface="Times New Roman" pitchFamily="18" charset="0"/>
                <a:cs typeface="Times New Roman" pitchFamily="18" charset="0"/>
              </a:rPr>
              <a:t> tennis balls </a:t>
            </a:r>
            <a:r>
              <a:rPr lang="en-US" sz="2600" dirty="0" smtClean="0">
                <a:latin typeface="Times New Roman" pitchFamily="18" charset="0"/>
                <a:cs typeface="Times New Roman" pitchFamily="18" charset="0"/>
              </a:rPr>
              <a:t>an</a:t>
            </a:r>
            <a:r>
              <a:rPr lang="en-US" sz="2600" b="1" dirty="0" smtClean="0">
                <a:solidFill>
                  <a:srgbClr val="0000FF"/>
                </a:solidFill>
                <a:latin typeface="Times New Roman" pitchFamily="18" charset="0"/>
                <a:cs typeface="Times New Roman" pitchFamily="18" charset="0"/>
              </a:rPr>
              <a:t> object? </a:t>
            </a:r>
          </a:p>
          <a:p>
            <a:pPr algn="just" eaLnBrk="1" hangingPunct="1">
              <a:lnSpc>
                <a:spcPct val="150000"/>
              </a:lnSpc>
              <a:spcBef>
                <a:spcPts val="0"/>
              </a:spcBef>
              <a:spcAft>
                <a:spcPts val="600"/>
              </a:spcAft>
              <a:buFont typeface="Wingdings" pitchFamily="2" charset="2"/>
              <a:buChar char="§"/>
            </a:pPr>
            <a:r>
              <a:rPr lang="en-US" sz="2600" b="1" dirty="0" smtClean="0">
                <a:solidFill>
                  <a:srgbClr val="FF0000"/>
                </a:solidFill>
                <a:latin typeface="Times New Roman" pitchFamily="18" charset="0"/>
                <a:cs typeface="Times New Roman" pitchFamily="18" charset="0"/>
              </a:rPr>
              <a:t>Yes</a:t>
            </a:r>
            <a:r>
              <a:rPr lang="en-US" sz="2600" b="1" dirty="0" smtClean="0">
                <a:solidFill>
                  <a:srgbClr val="0000FF"/>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It has </a:t>
            </a:r>
            <a:r>
              <a:rPr lang="en-US" sz="2600" b="1" dirty="0" smtClean="0">
                <a:solidFill>
                  <a:srgbClr val="6600CC"/>
                </a:solidFill>
                <a:latin typeface="Times New Roman" pitchFamily="18" charset="0"/>
                <a:cs typeface="Times New Roman" pitchFamily="18" charset="0"/>
              </a:rPr>
              <a:t>identity</a:t>
            </a:r>
            <a:r>
              <a:rPr lang="en-US" sz="2600" dirty="0" smtClean="0">
                <a:latin typeface="Times New Roman" pitchFamily="18" charset="0"/>
                <a:cs typeface="Times New Roman" pitchFamily="18" charset="0"/>
              </a:rPr>
              <a:t>, it has </a:t>
            </a:r>
            <a:r>
              <a:rPr lang="en-US" sz="2600" b="1" dirty="0" smtClean="0">
                <a:solidFill>
                  <a:srgbClr val="6600CC"/>
                </a:solidFill>
                <a:latin typeface="Times New Roman" pitchFamily="18" charset="0"/>
                <a:cs typeface="Times New Roman" pitchFamily="18" charset="0"/>
              </a:rPr>
              <a:t>state</a:t>
            </a:r>
            <a:r>
              <a:rPr lang="en-US" sz="2600" dirty="0" smtClean="0">
                <a:latin typeface="Times New Roman" pitchFamily="18" charset="0"/>
                <a:cs typeface="Times New Roman" pitchFamily="18" charset="0"/>
              </a:rPr>
              <a:t> (opened, unopened, brand name, location), and </a:t>
            </a:r>
            <a:r>
              <a:rPr lang="en-US" sz="2600" b="1" dirty="0" smtClean="0">
                <a:latin typeface="Times New Roman" pitchFamily="18" charset="0"/>
                <a:cs typeface="Times New Roman" pitchFamily="18" charset="0"/>
              </a:rPr>
              <a:t>behavior</a:t>
            </a:r>
            <a:r>
              <a:rPr lang="en-US" sz="2600" dirty="0" smtClean="0">
                <a:latin typeface="Times New Roman" pitchFamily="18" charset="0"/>
                <a:cs typeface="Times New Roman" pitchFamily="18" charset="0"/>
              </a:rPr>
              <a:t> (although not much.) </a:t>
            </a:r>
          </a:p>
          <a:p>
            <a:pPr marL="0" indent="0" algn="just" eaLnBrk="1" hangingPunct="1">
              <a:lnSpc>
                <a:spcPct val="150000"/>
              </a:lnSpc>
              <a:spcBef>
                <a:spcPts val="0"/>
              </a:spcBef>
              <a:spcAft>
                <a:spcPts val="600"/>
              </a:spcAft>
              <a:buNone/>
            </a:pPr>
            <a:r>
              <a:rPr lang="en-US" sz="2600" b="1" dirty="0" smtClean="0">
                <a:solidFill>
                  <a:srgbClr val="0000FF"/>
                </a:solidFill>
                <a:latin typeface="Times New Roman" pitchFamily="18" charset="0"/>
                <a:cs typeface="Times New Roman" pitchFamily="18" charset="0"/>
              </a:rPr>
              <a:t>2. Is each tennis ball an object? </a:t>
            </a:r>
          </a:p>
          <a:p>
            <a:pPr algn="just" eaLnBrk="1" hangingPunct="1">
              <a:lnSpc>
                <a:spcPct val="150000"/>
              </a:lnSpc>
              <a:spcBef>
                <a:spcPts val="0"/>
              </a:spcBef>
              <a:spcAft>
                <a:spcPts val="600"/>
              </a:spcAft>
              <a:buFont typeface="Wingdings" pitchFamily="2" charset="2"/>
              <a:buChar char="§"/>
            </a:pPr>
            <a:r>
              <a:rPr lang="en-US" sz="2600" b="1" dirty="0" smtClean="0">
                <a:latin typeface="Times New Roman" pitchFamily="18" charset="0"/>
                <a:cs typeface="Times New Roman" pitchFamily="18" charset="0"/>
              </a:rPr>
              <a:t>Yes</a:t>
            </a:r>
            <a:r>
              <a:rPr lang="en-US" sz="2600" dirty="0" smtClean="0">
                <a:latin typeface="Times New Roman" pitchFamily="18" charset="0"/>
                <a:cs typeface="Times New Roman" pitchFamily="18" charset="0"/>
              </a:rPr>
              <a:t>. It is </a:t>
            </a:r>
            <a:r>
              <a:rPr lang="en-US" sz="2600" dirty="0" err="1" smtClean="0">
                <a:latin typeface="Times New Roman" pitchFamily="18" charset="0"/>
                <a:cs typeface="Times New Roman" pitchFamily="18" charset="0"/>
              </a:rPr>
              <a:t>oK</a:t>
            </a:r>
            <a:r>
              <a:rPr lang="en-US" sz="2600" dirty="0" smtClean="0">
                <a:latin typeface="Times New Roman" pitchFamily="18" charset="0"/>
                <a:cs typeface="Times New Roman" pitchFamily="18" charset="0"/>
              </a:rPr>
              <a:t> for </a:t>
            </a:r>
            <a:r>
              <a:rPr lang="en-US" sz="2600" b="1" dirty="0" smtClean="0">
                <a:latin typeface="Times New Roman" pitchFamily="18" charset="0"/>
                <a:cs typeface="Times New Roman" pitchFamily="18" charset="0"/>
              </a:rPr>
              <a:t>objects </a:t>
            </a:r>
            <a:r>
              <a:rPr lang="en-US" sz="2600" dirty="0" smtClean="0">
                <a:latin typeface="Times New Roman" pitchFamily="18" charset="0"/>
                <a:cs typeface="Times New Roman" pitchFamily="18" charset="0"/>
              </a:rPr>
              <a:t>to be </a:t>
            </a:r>
            <a:r>
              <a:rPr lang="en-US" sz="2600" b="1" dirty="0" smtClean="0">
                <a:latin typeface="Times New Roman" pitchFamily="18" charset="0"/>
                <a:cs typeface="Times New Roman" pitchFamily="18" charset="0"/>
              </a:rPr>
              <a:t>part o</a:t>
            </a:r>
            <a:r>
              <a:rPr lang="en-US" sz="2600" dirty="0" smtClean="0">
                <a:latin typeface="Times New Roman" pitchFamily="18" charset="0"/>
                <a:cs typeface="Times New Roman" pitchFamily="18" charset="0"/>
              </a:rPr>
              <a:t>f </a:t>
            </a:r>
            <a:r>
              <a:rPr lang="en-US" sz="2600" b="1" dirty="0" smtClean="0">
                <a:latin typeface="Times New Roman" pitchFamily="18" charset="0"/>
                <a:cs typeface="Times New Roman" pitchFamily="18" charset="0"/>
              </a:rPr>
              <a:t>other objects</a:t>
            </a:r>
            <a:r>
              <a:rPr lang="en-US" sz="2600" dirty="0" smtClean="0">
                <a:latin typeface="Times New Roman" pitchFamily="18" charset="0"/>
                <a:cs typeface="Times New Roman" pitchFamily="18" charset="0"/>
              </a:rPr>
              <a:t>. </a:t>
            </a:r>
          </a:p>
          <a:p>
            <a:pPr algn="just" eaLnBrk="1" hangingPunct="1">
              <a:lnSpc>
                <a:spcPct val="150000"/>
              </a:lnSpc>
              <a:spcBef>
                <a:spcPts val="0"/>
              </a:spcBef>
              <a:spcAft>
                <a:spcPts val="600"/>
              </a:spcAft>
              <a:buFont typeface="Wingdings" pitchFamily="2" charset="2"/>
              <a:buChar char="§"/>
            </a:pPr>
            <a:r>
              <a:rPr lang="en-US" sz="2600" dirty="0" smtClean="0">
                <a:latin typeface="Times New Roman" pitchFamily="18" charset="0"/>
                <a:cs typeface="Times New Roman" pitchFamily="18" charset="0"/>
              </a:rPr>
              <a:t>Although each ball has nearly the </a:t>
            </a:r>
            <a:r>
              <a:rPr lang="en-US" sz="2600" b="1" dirty="0" smtClean="0">
                <a:solidFill>
                  <a:srgbClr val="0000FF"/>
                </a:solidFill>
                <a:latin typeface="Times New Roman" pitchFamily="18" charset="0"/>
                <a:cs typeface="Times New Roman" pitchFamily="18" charset="0"/>
              </a:rPr>
              <a:t>same state </a:t>
            </a:r>
            <a:r>
              <a:rPr lang="en-US" sz="2600" b="1" dirty="0" smtClean="0">
                <a:latin typeface="Times New Roman" pitchFamily="18" charset="0"/>
                <a:cs typeface="Times New Roman" pitchFamily="18" charset="0"/>
              </a:rPr>
              <a:t>and</a:t>
            </a:r>
            <a:r>
              <a:rPr lang="en-US" sz="2600" b="1" dirty="0" smtClean="0">
                <a:solidFill>
                  <a:srgbClr val="0000FF"/>
                </a:solidFill>
                <a:latin typeface="Times New Roman" pitchFamily="18" charset="0"/>
                <a:cs typeface="Times New Roman" pitchFamily="18" charset="0"/>
              </a:rPr>
              <a:t> behavior</a:t>
            </a:r>
            <a:r>
              <a:rPr lang="en-US" sz="2600" dirty="0" smtClean="0">
                <a:latin typeface="Times New Roman" pitchFamily="18" charset="0"/>
                <a:cs typeface="Times New Roman" pitchFamily="18" charset="0"/>
              </a:rPr>
              <a:t> as the others, each has its </a:t>
            </a:r>
            <a:r>
              <a:rPr lang="en-US" sz="2600" b="1" dirty="0" smtClean="0">
                <a:latin typeface="Times New Roman" pitchFamily="18" charset="0"/>
                <a:cs typeface="Times New Roman" pitchFamily="18" charset="0"/>
              </a:rPr>
              <a:t>own identity</a:t>
            </a:r>
            <a:r>
              <a:rPr lang="en-US" sz="2600" dirty="0" smtClean="0">
                <a:latin typeface="Times New Roman" pitchFamily="18" charset="0"/>
                <a:cs typeface="Times New Roman" pitchFamily="18" charset="0"/>
              </a:rPr>
              <a:t>.</a:t>
            </a:r>
          </a:p>
          <a:p>
            <a:pPr marL="0" indent="0" algn="just" eaLnBrk="1" hangingPunct="1">
              <a:lnSpc>
                <a:spcPct val="150000"/>
              </a:lnSpc>
              <a:spcBef>
                <a:spcPts val="0"/>
              </a:spcBef>
              <a:spcAft>
                <a:spcPts val="600"/>
              </a:spcAft>
              <a:buNone/>
            </a:pPr>
            <a:r>
              <a:rPr lang="en-US" sz="2600" b="1" dirty="0" smtClean="0">
                <a:solidFill>
                  <a:srgbClr val="D60093"/>
                </a:solidFill>
                <a:latin typeface="Times New Roman" pitchFamily="18" charset="0"/>
                <a:cs typeface="Times New Roman" pitchFamily="18" charset="0"/>
              </a:rPr>
              <a:t>3. Could </a:t>
            </a:r>
            <a:r>
              <a:rPr lang="en-US" sz="2600" dirty="0" smtClean="0">
                <a:latin typeface="Times New Roman" pitchFamily="18" charset="0"/>
                <a:cs typeface="Times New Roman" pitchFamily="18" charset="0"/>
              </a:rPr>
              <a:t>the</a:t>
            </a:r>
            <a:r>
              <a:rPr lang="en-US" sz="2600" b="1" dirty="0" smtClean="0">
                <a:solidFill>
                  <a:srgbClr val="D60093"/>
                </a:solidFill>
                <a:latin typeface="Times New Roman" pitchFamily="18" charset="0"/>
                <a:cs typeface="Times New Roman" pitchFamily="18" charset="0"/>
              </a:rPr>
              <a:t> top </a:t>
            </a:r>
            <a:r>
              <a:rPr lang="en-US" sz="2600" dirty="0" smtClean="0">
                <a:latin typeface="Times New Roman" pitchFamily="18" charset="0"/>
                <a:cs typeface="Times New Roman" pitchFamily="18" charset="0"/>
              </a:rPr>
              <a:t>two</a:t>
            </a:r>
            <a:r>
              <a:rPr lang="en-US" sz="2600" b="1" dirty="0" smtClean="0">
                <a:solidFill>
                  <a:srgbClr val="D60093"/>
                </a:solidFill>
                <a:latin typeface="Times New Roman" pitchFamily="18" charset="0"/>
                <a:cs typeface="Times New Roman" pitchFamily="18" charset="0"/>
              </a:rPr>
              <a:t> balls </a:t>
            </a:r>
            <a:r>
              <a:rPr lang="en-US" sz="2600" dirty="0" smtClean="0">
                <a:latin typeface="Times New Roman" pitchFamily="18" charset="0"/>
                <a:cs typeface="Times New Roman" pitchFamily="18" charset="0"/>
              </a:rPr>
              <a:t>be</a:t>
            </a:r>
            <a:r>
              <a:rPr lang="en-US" sz="2600" b="1" dirty="0" smtClean="0">
                <a:solidFill>
                  <a:srgbClr val="D60093"/>
                </a:solidFill>
                <a:latin typeface="Times New Roman" pitchFamily="18" charset="0"/>
                <a:cs typeface="Times New Roman" pitchFamily="18" charset="0"/>
              </a:rPr>
              <a:t> considered </a:t>
            </a:r>
            <a:r>
              <a:rPr lang="en-US" sz="2600" dirty="0" smtClean="0">
                <a:latin typeface="Times New Roman" pitchFamily="18" charset="0"/>
                <a:cs typeface="Times New Roman" pitchFamily="18" charset="0"/>
              </a:rPr>
              <a:t>a</a:t>
            </a:r>
            <a:r>
              <a:rPr lang="en-US" sz="2600" b="1" dirty="0" smtClean="0">
                <a:solidFill>
                  <a:srgbClr val="D60093"/>
                </a:solidFill>
                <a:latin typeface="Times New Roman" pitchFamily="18" charset="0"/>
                <a:cs typeface="Times New Roman" pitchFamily="18" charset="0"/>
              </a:rPr>
              <a:t> single object? </a:t>
            </a:r>
          </a:p>
          <a:p>
            <a:pPr algn="just" eaLnBrk="1" hangingPunct="1">
              <a:lnSpc>
                <a:spcPct val="150000"/>
              </a:lnSpc>
              <a:spcBef>
                <a:spcPts val="0"/>
              </a:spcBef>
              <a:spcAft>
                <a:spcPts val="600"/>
              </a:spcAft>
              <a:buFont typeface="Wingdings" pitchFamily="2" charset="2"/>
              <a:buChar char="§"/>
            </a:pPr>
            <a:r>
              <a:rPr lang="en-US" sz="2600" b="1" dirty="0" smtClean="0">
                <a:solidFill>
                  <a:srgbClr val="0000FF"/>
                </a:solidFill>
                <a:latin typeface="Times New Roman" pitchFamily="18" charset="0"/>
                <a:cs typeface="Times New Roman" pitchFamily="18" charset="0"/>
              </a:rPr>
              <a:t>Not ordinarily. </a:t>
            </a:r>
            <a:r>
              <a:rPr lang="en-US" sz="2600" dirty="0" smtClean="0">
                <a:latin typeface="Times New Roman" pitchFamily="18" charset="0"/>
                <a:cs typeface="Times New Roman" pitchFamily="18" charset="0"/>
              </a:rPr>
              <a:t>Each has its </a:t>
            </a:r>
            <a:r>
              <a:rPr lang="en-US" sz="2600" b="1" dirty="0" smtClean="0">
                <a:latin typeface="Times New Roman" pitchFamily="18" charset="0"/>
                <a:cs typeface="Times New Roman" pitchFamily="18" charset="0"/>
              </a:rPr>
              <a:t>own identity independent </a:t>
            </a:r>
            <a:r>
              <a:rPr lang="en-US" sz="2600" dirty="0" smtClean="0">
                <a:latin typeface="Times New Roman" pitchFamily="18" charset="0"/>
                <a:cs typeface="Times New Roman" pitchFamily="18" charset="0"/>
              </a:rPr>
              <a:t>of the other.</a:t>
            </a:r>
          </a:p>
        </p:txBody>
      </p:sp>
    </p:spTree>
    <p:extLst>
      <p:ext uri="{BB962C8B-B14F-4D97-AF65-F5344CB8AC3E}">
        <p14:creationId xmlns:p14="http://schemas.microsoft.com/office/powerpoint/2010/main" val="375995186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381000"/>
          </a:xfrm>
        </p:spPr>
        <p:txBody>
          <a:bodyPr rtlCol="0">
            <a:noAutofit/>
          </a:bodyPr>
          <a:lstStyle/>
          <a:p>
            <a:r>
              <a:rPr lang="en-US" sz="2800" b="1" dirty="0">
                <a:solidFill>
                  <a:srgbClr val="0000FF"/>
                </a:solidFill>
                <a:latin typeface="Times New Roman" pitchFamily="18" charset="0"/>
                <a:cs typeface="Times New Roman" pitchFamily="18" charset="0"/>
              </a:rPr>
              <a:t>Garbage Collection-------</a:t>
            </a:r>
            <a:endParaRPr lang="en-GB" sz="2800" b="1" dirty="0"/>
          </a:p>
        </p:txBody>
      </p:sp>
      <p:sp>
        <p:nvSpPr>
          <p:cNvPr id="61444" name="Rectangle 3"/>
          <p:cNvSpPr>
            <a:spLocks noGrp="1"/>
          </p:cNvSpPr>
          <p:nvPr>
            <p:ph idx="4294967295"/>
          </p:nvPr>
        </p:nvSpPr>
        <p:spPr>
          <a:xfrm>
            <a:off x="152400" y="381000"/>
            <a:ext cx="8839200" cy="6477000"/>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Here, we have assigned one reference variable h1 to another reference variable h2.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After </a:t>
            </a:r>
            <a:r>
              <a:rPr lang="en-GB" sz="2600" dirty="0">
                <a:latin typeface="Times New Roman" panose="02020603050405020304" pitchFamily="18" charset="0"/>
                <a:cs typeface="Times New Roman" panose="02020603050405020304" pitchFamily="18" charset="0"/>
              </a:rPr>
              <a:t>the assignment statement h1 = h2, h1 refers to the same object referenced by h2 because the reference variable h2 is copied to variable h1.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Due </a:t>
            </a:r>
            <a:r>
              <a:rPr lang="en-GB" sz="2600" dirty="0">
                <a:latin typeface="Times New Roman" panose="02020603050405020304" pitchFamily="18" charset="0"/>
                <a:cs typeface="Times New Roman" panose="02020603050405020304" pitchFamily="18" charset="0"/>
              </a:rPr>
              <a:t>to which the reference to the previous object is </a:t>
            </a:r>
            <a:r>
              <a:rPr lang="en-GB" sz="2600" dirty="0" smtClean="0">
                <a:latin typeface="Times New Roman" panose="02020603050405020304" pitchFamily="18" charset="0"/>
                <a:cs typeface="Times New Roman" panose="02020603050405020304" pitchFamily="18" charset="0"/>
              </a:rPr>
              <a:t>gone.</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Thus</a:t>
            </a:r>
            <a:r>
              <a:rPr lang="en-GB" sz="2600" dirty="0">
                <a:latin typeface="Times New Roman" panose="02020603050405020304" pitchFamily="18" charset="0"/>
                <a:cs typeface="Times New Roman" panose="02020603050405020304" pitchFamily="18" charset="0"/>
              </a:rPr>
              <a:t>, the object previously referenced by h1 is no longer in use i.e. the object referred by the reference variable h1 that is left side to the assignment operator, is not referring to the previous object and therefore is known as garbage or dead object.</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120</a:t>
            </a:fld>
            <a:endParaRPr lang="en-US"/>
          </a:p>
        </p:txBody>
      </p:sp>
    </p:spTree>
    <p:extLst>
      <p:ext uri="{BB962C8B-B14F-4D97-AF65-F5344CB8AC3E}">
        <p14:creationId xmlns:p14="http://schemas.microsoft.com/office/powerpoint/2010/main" val="373911767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244475"/>
          </a:xfrm>
        </p:spPr>
        <p:txBody>
          <a:bodyPr rtlCol="0">
            <a:noAutofit/>
          </a:bodyPr>
          <a:lstStyle/>
          <a:p>
            <a:r>
              <a:rPr lang="en-US" sz="2800" b="1" dirty="0">
                <a:solidFill>
                  <a:srgbClr val="0000FF"/>
                </a:solidFill>
                <a:latin typeface="Times New Roman" pitchFamily="18" charset="0"/>
                <a:cs typeface="Times New Roman" pitchFamily="18" charset="0"/>
              </a:rPr>
              <a:t>Garbage Collection-------</a:t>
            </a:r>
            <a:endParaRPr lang="en-GB" sz="2800" b="1" dirty="0"/>
          </a:p>
        </p:txBody>
      </p:sp>
      <p:sp>
        <p:nvSpPr>
          <p:cNvPr id="61444" name="Rectangle 3"/>
          <p:cNvSpPr>
            <a:spLocks noGrp="1"/>
          </p:cNvSpPr>
          <p:nvPr>
            <p:ph idx="4294967295"/>
          </p:nvPr>
        </p:nvSpPr>
        <p:spPr>
          <a:xfrm>
            <a:off x="0" y="244475"/>
            <a:ext cx="9144000" cy="6613525"/>
          </a:xfrm>
        </p:spPr>
        <p:txBody>
          <a:bodyPr>
            <a:noAutofit/>
          </a:bodyPr>
          <a:lstStyle/>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Since garbage occupies memory space, therefore, the </a:t>
            </a:r>
            <a:r>
              <a:rPr lang="en-GB" sz="2800" dirty="0">
                <a:latin typeface="Times New Roman" panose="02020603050405020304" pitchFamily="18" charset="0"/>
                <a:cs typeface="Times New Roman" panose="02020603050405020304" pitchFamily="18" charset="0"/>
                <a:hlinkClick r:id="rId2"/>
              </a:rPr>
              <a:t>Java runtime system (JVM)</a:t>
            </a:r>
            <a:r>
              <a:rPr lang="en-GB" sz="2800" dirty="0">
                <a:latin typeface="Times New Roman" panose="02020603050405020304" pitchFamily="18" charset="0"/>
                <a:cs typeface="Times New Roman" panose="02020603050405020304" pitchFamily="18" charset="0"/>
              </a:rPr>
              <a:t> detects garbage and automatically reclaims the memory space it occupies.</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This process is called garbage collection in java.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The </a:t>
            </a:r>
            <a:r>
              <a:rPr lang="en-GB" sz="2800" dirty="0">
                <a:latin typeface="Times New Roman" panose="02020603050405020304" pitchFamily="18" charset="0"/>
                <a:cs typeface="Times New Roman" panose="02020603050405020304" pitchFamily="18" charset="0"/>
              </a:rPr>
              <a:t>garbage collector has the responsibility to keep track of which objects are “garbage.”</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121</a:t>
            </a:fld>
            <a:endParaRPr lang="en-US"/>
          </a:p>
        </p:txBody>
      </p:sp>
    </p:spTree>
    <p:extLst>
      <p:ext uri="{BB962C8B-B14F-4D97-AF65-F5344CB8AC3E}">
        <p14:creationId xmlns:p14="http://schemas.microsoft.com/office/powerpoint/2010/main" val="72196843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381000"/>
          </a:xfrm>
        </p:spPr>
        <p:txBody>
          <a:bodyPr rtlCol="0">
            <a:noAutofit/>
          </a:bodyPr>
          <a:lstStyle/>
          <a:p>
            <a:r>
              <a:rPr lang="en-GB" sz="2800" b="1" dirty="0">
                <a:solidFill>
                  <a:srgbClr val="FF0000"/>
                </a:solidFill>
                <a:latin typeface="Times New Roman" panose="02020603050405020304" pitchFamily="18" charset="0"/>
                <a:cs typeface="Times New Roman" panose="02020603050405020304" pitchFamily="18" charset="0"/>
              </a:rPr>
              <a:t>How can an object be unreferenced?</a:t>
            </a:r>
          </a:p>
        </p:txBody>
      </p:sp>
      <p:sp>
        <p:nvSpPr>
          <p:cNvPr id="61444" name="Rectangle 3"/>
          <p:cNvSpPr>
            <a:spLocks noGrp="1"/>
          </p:cNvSpPr>
          <p:nvPr>
            <p:ph idx="4294967295"/>
          </p:nvPr>
        </p:nvSpPr>
        <p:spPr>
          <a:xfrm>
            <a:off x="0" y="381000"/>
            <a:ext cx="9144000" cy="6477000"/>
          </a:xfrm>
        </p:spPr>
        <p:txBody>
          <a:bodyPr>
            <a:noAutofit/>
          </a:bodyPr>
          <a:lstStyle/>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By </a:t>
            </a:r>
            <a:r>
              <a:rPr lang="en-GB" sz="2800" dirty="0">
                <a:latin typeface="Times New Roman" panose="02020603050405020304" pitchFamily="18" charset="0"/>
                <a:cs typeface="Times New Roman" panose="02020603050405020304" pitchFamily="18" charset="0"/>
              </a:rPr>
              <a:t>nulling the reference</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By assigning a reference to another</a:t>
            </a: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By anonymous object etc</a:t>
            </a:r>
            <a:r>
              <a:rPr lang="en-GB" sz="2800" dirty="0" smtClean="0">
                <a:latin typeface="Times New Roman" panose="02020603050405020304" pitchFamily="18" charset="0"/>
                <a:cs typeface="Times New Roman" panose="02020603050405020304" pitchFamily="18" charset="0"/>
              </a:rPr>
              <a:t>.</a:t>
            </a:r>
          </a:p>
          <a:p>
            <a:pPr marL="514350" indent="-514350" algn="just">
              <a:lnSpc>
                <a:spcPct val="150000"/>
              </a:lnSpc>
              <a:spcBef>
                <a:spcPts val="0"/>
              </a:spcBef>
              <a:buAutoNum type="arabicPeriod"/>
            </a:pPr>
            <a:r>
              <a:rPr lang="en-GB" sz="2800" dirty="0" smtClean="0">
                <a:latin typeface="Times New Roman" panose="02020603050405020304" pitchFamily="18" charset="0"/>
                <a:cs typeface="Times New Roman" panose="02020603050405020304" pitchFamily="18" charset="0"/>
              </a:rPr>
              <a:t>By nulling the reference</a:t>
            </a: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When </a:t>
            </a:r>
            <a:r>
              <a:rPr lang="en-GB" sz="2800" dirty="0">
                <a:latin typeface="Times New Roman" panose="02020603050405020304" pitchFamily="18" charset="0"/>
                <a:cs typeface="Times New Roman" panose="02020603050405020304" pitchFamily="18" charset="0"/>
              </a:rPr>
              <a:t>we explicitly assign null to the reference variable, the object pointed by that reference variable is not referred to or unused.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Consider </a:t>
            </a:r>
            <a:r>
              <a:rPr lang="en-GB" sz="2800" dirty="0">
                <a:latin typeface="Times New Roman" panose="02020603050405020304" pitchFamily="18" charset="0"/>
                <a:cs typeface="Times New Roman" panose="02020603050405020304" pitchFamily="18" charset="0"/>
              </a:rPr>
              <a:t>the following two statements below:</a:t>
            </a:r>
          </a:p>
          <a:p>
            <a:pPr marL="0" indent="0" algn="just">
              <a:lnSpc>
                <a:spcPct val="150000"/>
              </a:lnSpc>
              <a:spcBef>
                <a:spcPts val="0"/>
              </a:spcBef>
              <a:buNone/>
            </a:pPr>
            <a:r>
              <a:rPr lang="en-GB" sz="2800" dirty="0" smtClean="0">
                <a:latin typeface="Times New Roman" panose="02020603050405020304" pitchFamily="18" charset="0"/>
                <a:cs typeface="Times New Roman" panose="02020603050405020304" pitchFamily="18" charset="0"/>
              </a:rPr>
              <a:t>Student </a:t>
            </a:r>
            <a:r>
              <a:rPr lang="en-GB" sz="2800" dirty="0" err="1">
                <a:latin typeface="Times New Roman" panose="02020603050405020304" pitchFamily="18" charset="0"/>
                <a:cs typeface="Times New Roman" panose="02020603050405020304" pitchFamily="18" charset="0"/>
              </a:rPr>
              <a:t>st</a:t>
            </a:r>
            <a:r>
              <a:rPr lang="en-GB" sz="2800" dirty="0">
                <a:latin typeface="Times New Roman" panose="02020603050405020304" pitchFamily="18" charset="0"/>
                <a:cs typeface="Times New Roman" panose="02020603050405020304" pitchFamily="18" charset="0"/>
              </a:rPr>
              <a:t> = new Student("</a:t>
            </a:r>
            <a:r>
              <a:rPr lang="en-GB" sz="2800" dirty="0" err="1">
                <a:latin typeface="Times New Roman" panose="02020603050405020304" pitchFamily="18" charset="0"/>
                <a:cs typeface="Times New Roman" panose="02020603050405020304" pitchFamily="18" charset="0"/>
              </a:rPr>
              <a:t>Ivaan</a:t>
            </a: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Sagar</a:t>
            </a:r>
            <a:r>
              <a:rPr lang="en-GB" sz="28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800" dirty="0">
                <a:latin typeface="Times New Roman" panose="02020603050405020304" pitchFamily="18" charset="0"/>
                <a:cs typeface="Times New Roman" panose="02020603050405020304" pitchFamily="18" charset="0"/>
              </a:rPr>
              <a:t>   </a:t>
            </a:r>
            <a:r>
              <a:rPr lang="en-GB" sz="2800" dirty="0" err="1">
                <a:latin typeface="Times New Roman" panose="02020603050405020304" pitchFamily="18" charset="0"/>
                <a:cs typeface="Times New Roman" panose="02020603050405020304" pitchFamily="18" charset="0"/>
              </a:rPr>
              <a:t>st</a:t>
            </a:r>
            <a:r>
              <a:rPr lang="en-GB" sz="2800" dirty="0">
                <a:latin typeface="Times New Roman" panose="02020603050405020304" pitchFamily="18" charset="0"/>
                <a:cs typeface="Times New Roman" panose="02020603050405020304" pitchFamily="18" charset="0"/>
              </a:rPr>
              <a:t> = null</a:t>
            </a:r>
            <a:r>
              <a:rPr lang="en-GB" sz="2800" dirty="0" smtClean="0">
                <a:latin typeface="Times New Roman" panose="02020603050405020304" pitchFamily="18" charset="0"/>
                <a:cs typeface="Times New Roman" panose="02020603050405020304" pitchFamily="18" charset="0"/>
              </a:rPr>
              <a:t>;</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122</a:t>
            </a:fld>
            <a:endParaRPr lang="en-US"/>
          </a:p>
        </p:txBody>
      </p:sp>
    </p:spTree>
    <p:extLst>
      <p:ext uri="{BB962C8B-B14F-4D97-AF65-F5344CB8AC3E}">
        <p14:creationId xmlns:p14="http://schemas.microsoft.com/office/powerpoint/2010/main" val="3210171846"/>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381000"/>
          </a:xfrm>
        </p:spPr>
        <p:txBody>
          <a:bodyPr rtlCol="0">
            <a:noAutofit/>
          </a:bodyPr>
          <a:lstStyle/>
          <a:p>
            <a:r>
              <a:rPr lang="en-GB" sz="2800" b="1" dirty="0">
                <a:latin typeface="Times New Roman" panose="02020603050405020304" pitchFamily="18" charset="0"/>
                <a:cs typeface="Times New Roman" panose="02020603050405020304" pitchFamily="18" charset="0"/>
              </a:rPr>
              <a:t>How can an object be unreferenced</a:t>
            </a:r>
            <a:r>
              <a:rPr lang="en-GB" sz="2800" b="1" dirty="0" smtClean="0">
                <a:latin typeface="Times New Roman" panose="02020603050405020304" pitchFamily="18" charset="0"/>
                <a:cs typeface="Times New Roman" panose="02020603050405020304" pitchFamily="18" charset="0"/>
              </a:rPr>
              <a:t>?------</a:t>
            </a:r>
            <a:endParaRPr lang="en-GB" sz="2800" b="1" dirty="0">
              <a:latin typeface="Times New Roman" panose="02020603050405020304" pitchFamily="18" charset="0"/>
              <a:cs typeface="Times New Roman" panose="02020603050405020304" pitchFamily="18" charset="0"/>
            </a:endParaRPr>
          </a:p>
        </p:txBody>
      </p:sp>
      <p:sp>
        <p:nvSpPr>
          <p:cNvPr id="61444" name="Rectangle 3"/>
          <p:cNvSpPr>
            <a:spLocks noGrp="1"/>
          </p:cNvSpPr>
          <p:nvPr>
            <p:ph idx="4294967295"/>
          </p:nvPr>
        </p:nvSpPr>
        <p:spPr>
          <a:xfrm>
            <a:off x="0" y="381000"/>
            <a:ext cx="9144000" cy="6477000"/>
          </a:xfrm>
        </p:spPr>
        <p:txBody>
          <a:bodyPr>
            <a:noAutofit/>
          </a:bodyPr>
          <a:lstStyle/>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In the first statement, a reference to a newly created Student object is stored in the reference variable </a:t>
            </a:r>
            <a:r>
              <a:rPr lang="en-GB" sz="2800" dirty="0" err="1">
                <a:latin typeface="Times New Roman" panose="02020603050405020304" pitchFamily="18" charset="0"/>
                <a:cs typeface="Times New Roman" panose="02020603050405020304" pitchFamily="18" charset="0"/>
              </a:rPr>
              <a:t>st.</a:t>
            </a:r>
            <a:r>
              <a:rPr lang="en-GB" sz="28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But </a:t>
            </a:r>
            <a:r>
              <a:rPr lang="en-GB" sz="2800" dirty="0">
                <a:latin typeface="Times New Roman" panose="02020603050405020304" pitchFamily="18" charset="0"/>
                <a:cs typeface="Times New Roman" panose="02020603050405020304" pitchFamily="18" charset="0"/>
              </a:rPr>
              <a:t>in the next statement, the value of </a:t>
            </a:r>
            <a:r>
              <a:rPr lang="en-GB" sz="2800" dirty="0" err="1">
                <a:latin typeface="Times New Roman" panose="02020603050405020304" pitchFamily="18" charset="0"/>
                <a:cs typeface="Times New Roman" panose="02020603050405020304" pitchFamily="18" charset="0"/>
              </a:rPr>
              <a:t>st</a:t>
            </a:r>
            <a:r>
              <a:rPr lang="en-GB" sz="2800" dirty="0">
                <a:latin typeface="Times New Roman" panose="02020603050405020304" pitchFamily="18" charset="0"/>
                <a:cs typeface="Times New Roman" panose="02020603050405020304" pitchFamily="18" charset="0"/>
              </a:rPr>
              <a:t> is changed, and the reference to the Student object is gone</a:t>
            </a:r>
            <a:r>
              <a:rPr lang="en-GB" sz="2800" dirty="0" smtClean="0">
                <a:latin typeface="Times New Roman" panose="02020603050405020304" pitchFamily="18" charset="0"/>
                <a:cs typeface="Times New Roman" panose="02020603050405020304" pitchFamily="18" charset="0"/>
              </a:rPr>
              <a:t>.</a:t>
            </a:r>
            <a:endParaRPr lang="en-GB" sz="28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a:latin typeface="Times New Roman" panose="02020603050405020304" pitchFamily="18" charset="0"/>
                <a:cs typeface="Times New Roman" panose="02020603050405020304" pitchFamily="18" charset="0"/>
              </a:rPr>
              <a:t>In this situation, JVM will automatically detect unused object if an object is not referenced by any reference variable</a:t>
            </a:r>
            <a:r>
              <a:rPr lang="en-GB" sz="2800" dirty="0" smtClean="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800" dirty="0">
              <a:latin typeface="Times New Roman" panose="02020603050405020304" pitchFamily="18" charset="0"/>
              <a:cs typeface="Times New Roman" panose="02020603050405020304"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123</a:t>
            </a:fld>
            <a:endParaRPr lang="en-US"/>
          </a:p>
        </p:txBody>
      </p:sp>
    </p:spTree>
    <p:extLst>
      <p:ext uri="{BB962C8B-B14F-4D97-AF65-F5344CB8AC3E}">
        <p14:creationId xmlns:p14="http://schemas.microsoft.com/office/powerpoint/2010/main" val="308635115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381000"/>
          </a:xfrm>
        </p:spPr>
        <p:txBody>
          <a:bodyPr rtlCol="0">
            <a:noAutofit/>
          </a:bodyPr>
          <a:lstStyle/>
          <a:p>
            <a:r>
              <a:rPr lang="en-GB" sz="2800" b="1" dirty="0">
                <a:latin typeface="Times New Roman" panose="02020603050405020304" pitchFamily="18" charset="0"/>
                <a:cs typeface="Times New Roman" panose="02020603050405020304" pitchFamily="18" charset="0"/>
              </a:rPr>
              <a:t>How can an object be unreferenced</a:t>
            </a:r>
            <a:r>
              <a:rPr lang="en-GB" sz="2800" b="1" dirty="0" smtClean="0">
                <a:latin typeface="Times New Roman" panose="02020603050405020304" pitchFamily="18" charset="0"/>
                <a:cs typeface="Times New Roman" panose="02020603050405020304" pitchFamily="18" charset="0"/>
              </a:rPr>
              <a:t>?------</a:t>
            </a:r>
            <a:endParaRPr lang="en-GB" sz="2800" b="1" dirty="0">
              <a:latin typeface="Times New Roman" panose="02020603050405020304" pitchFamily="18" charset="0"/>
              <a:cs typeface="Times New Roman" panose="02020603050405020304" pitchFamily="18" charset="0"/>
            </a:endParaRPr>
          </a:p>
        </p:txBody>
      </p:sp>
      <p:sp>
        <p:nvSpPr>
          <p:cNvPr id="61444" name="Rectangle 3"/>
          <p:cNvSpPr>
            <a:spLocks noGrp="1"/>
          </p:cNvSpPr>
          <p:nvPr>
            <p:ph idx="4294967295"/>
          </p:nvPr>
        </p:nvSpPr>
        <p:spPr>
          <a:xfrm>
            <a:off x="0" y="381000"/>
            <a:ext cx="9144000" cy="6477000"/>
          </a:xfrm>
        </p:spPr>
        <p:txBody>
          <a:bodyPr>
            <a:noAutofit/>
          </a:bodyPr>
          <a:lstStyle/>
          <a:p>
            <a:pPr marL="449263" indent="-449263"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2. By assigning one reference variable to another reference variable</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dirty="0">
                <a:latin typeface="Times New Roman" panose="02020603050405020304" pitchFamily="18" charset="0"/>
                <a:cs typeface="Times New Roman" panose="02020603050405020304" pitchFamily="18" charset="0"/>
              </a:rPr>
              <a:t>object pointed by the reference variable left-side to the assignment operator is unused and it is eligible for garbage collection.</a:t>
            </a:r>
          </a:p>
          <a:p>
            <a:pPr marL="400050" lvl="1" indent="0" algn="just">
              <a:lnSpc>
                <a:spcPct val="150000"/>
              </a:lnSpc>
              <a:spcBef>
                <a:spcPts val="0"/>
              </a:spcBef>
              <a:buNone/>
            </a:pPr>
            <a:r>
              <a:rPr lang="en-GB" sz="2600" dirty="0" smtClean="0">
                <a:latin typeface="Times New Roman" panose="02020603050405020304" pitchFamily="18" charset="0"/>
                <a:cs typeface="Times New Roman" panose="02020603050405020304" pitchFamily="18" charset="0"/>
              </a:rPr>
              <a:t>School </a:t>
            </a:r>
            <a:r>
              <a:rPr lang="en-GB" sz="2600" dirty="0">
                <a:latin typeface="Times New Roman" panose="02020603050405020304" pitchFamily="18" charset="0"/>
                <a:cs typeface="Times New Roman" panose="02020603050405020304" pitchFamily="18" charset="0"/>
              </a:rPr>
              <a:t>sc1 = new School();</a:t>
            </a:r>
          </a:p>
          <a:p>
            <a:pPr marL="40005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School sc2 = new School();</a:t>
            </a:r>
          </a:p>
          <a:p>
            <a:pPr marL="400050" lvl="1"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sc1 = sc2;</a:t>
            </a:r>
          </a:p>
          <a:p>
            <a:pPr marL="0" indent="0" algn="just">
              <a:lnSpc>
                <a:spcPct val="150000"/>
              </a:lnSpc>
              <a:spcBef>
                <a:spcPts val="0"/>
              </a:spcBef>
              <a:buNone/>
            </a:pPr>
            <a:r>
              <a:rPr lang="en-GB" sz="2600" dirty="0" smtClean="0">
                <a:latin typeface="Times New Roman" panose="02020603050405020304" pitchFamily="18" charset="0"/>
                <a:cs typeface="Times New Roman" panose="02020603050405020304" pitchFamily="18" charset="0"/>
              </a:rPr>
              <a:t>3</a:t>
            </a:r>
            <a:r>
              <a:rPr lang="en-GB" sz="2600" dirty="0">
                <a:latin typeface="Times New Roman" panose="02020603050405020304" pitchFamily="18" charset="0"/>
                <a:cs typeface="Times New Roman" panose="02020603050405020304" pitchFamily="18" charset="0"/>
              </a:rPr>
              <a:t>. By anonymous object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When </a:t>
            </a:r>
            <a:r>
              <a:rPr lang="en-GB" sz="2600" dirty="0">
                <a:latin typeface="Times New Roman" panose="02020603050405020304" pitchFamily="18" charset="0"/>
                <a:cs typeface="Times New Roman" panose="02020603050405020304" pitchFamily="18" charset="0"/>
              </a:rPr>
              <a:t>the reference variable is out of scope then the object referred by that reference variable is unused or referred and it is eligible for garbage collection</a:t>
            </a:r>
            <a:r>
              <a:rPr lang="en-GB" sz="2600" dirty="0" smtClean="0">
                <a:latin typeface="Times New Roman" panose="02020603050405020304" pitchFamily="18" charset="0"/>
                <a:cs typeface="Times New Roman" panose="02020603050405020304" pitchFamily="18" charset="0"/>
              </a:rPr>
              <a:t>.</a:t>
            </a:r>
            <a:endParaRPr lang="en-GB" sz="2600" dirty="0">
              <a:latin typeface="Times New Roman" panose="02020603050405020304" pitchFamily="18" charset="0"/>
              <a:cs typeface="Times New Roman" panose="02020603050405020304"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124</a:t>
            </a:fld>
            <a:endParaRPr lang="en-US"/>
          </a:p>
        </p:txBody>
      </p:sp>
    </p:spTree>
    <p:extLst>
      <p:ext uri="{BB962C8B-B14F-4D97-AF65-F5344CB8AC3E}">
        <p14:creationId xmlns:p14="http://schemas.microsoft.com/office/powerpoint/2010/main" val="404947910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244475"/>
          </a:xfrm>
        </p:spPr>
        <p:txBody>
          <a:bodyPr rtlCol="0">
            <a:noAutofit/>
          </a:bodyPr>
          <a:lstStyle/>
          <a:p>
            <a:r>
              <a:rPr lang="en-GB" sz="2800" b="1" dirty="0">
                <a:latin typeface="Times New Roman" panose="02020603050405020304" pitchFamily="18" charset="0"/>
                <a:cs typeface="Times New Roman" panose="02020603050405020304" pitchFamily="18" charset="0"/>
              </a:rPr>
              <a:t>How can an object be unreferenced</a:t>
            </a:r>
            <a:r>
              <a:rPr lang="en-GB" sz="2800" b="1" dirty="0" smtClean="0">
                <a:latin typeface="Times New Roman" panose="02020603050405020304" pitchFamily="18" charset="0"/>
                <a:cs typeface="Times New Roman" panose="02020603050405020304" pitchFamily="18" charset="0"/>
              </a:rPr>
              <a:t>?-----</a:t>
            </a:r>
            <a:endParaRPr lang="en-GB" sz="2800" b="1" dirty="0">
              <a:latin typeface="Times New Roman" panose="02020603050405020304" pitchFamily="18" charset="0"/>
              <a:cs typeface="Times New Roman" panose="02020603050405020304" pitchFamily="18" charset="0"/>
            </a:endParaRPr>
          </a:p>
        </p:txBody>
      </p:sp>
      <p:sp>
        <p:nvSpPr>
          <p:cNvPr id="61444" name="Rectangle 3"/>
          <p:cNvSpPr>
            <a:spLocks noGrp="1"/>
          </p:cNvSpPr>
          <p:nvPr>
            <p:ph idx="4294967295"/>
          </p:nvPr>
        </p:nvSpPr>
        <p:spPr>
          <a:xfrm>
            <a:off x="0" y="244475"/>
            <a:ext cx="9144000" cy="6613525"/>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Java runtime system (JVM) uses these techniques and identifies the unreachable (unused) object when JVM faces the memory shortage problem.</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JVM calls garbage collection (GC) by handing over the list of unused objects.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Hence</a:t>
            </a:r>
            <a:r>
              <a:rPr lang="en-GB" sz="2600" dirty="0">
                <a:latin typeface="Times New Roman" panose="02020603050405020304" pitchFamily="18" charset="0"/>
                <a:cs typeface="Times New Roman" panose="02020603050405020304" pitchFamily="18" charset="0"/>
              </a:rPr>
              <a:t>, garbage collection is mainly responsible for cleaning memory of unused objects</a:t>
            </a:r>
            <a:r>
              <a:rPr lang="en-GB"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Sometimes, some unreachable objects may refuse by GC for cleaning up memory because these objects may hold references to some resources such as JDBC database connection, IO stream connection, printer connection, network connection, etc.</a:t>
            </a: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GB" sz="2600" dirty="0">
              <a:latin typeface="Times New Roman" panose="02020603050405020304" pitchFamily="18" charset="0"/>
              <a:cs typeface="Times New Roman" panose="02020603050405020304"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125</a:t>
            </a:fld>
            <a:endParaRPr lang="en-US"/>
          </a:p>
        </p:txBody>
      </p:sp>
    </p:spTree>
    <p:extLst>
      <p:ext uri="{BB962C8B-B14F-4D97-AF65-F5344CB8AC3E}">
        <p14:creationId xmlns:p14="http://schemas.microsoft.com/office/powerpoint/2010/main" val="410652361"/>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244475"/>
          </a:xfrm>
        </p:spPr>
        <p:txBody>
          <a:bodyPr rtlCol="0">
            <a:noAutofit/>
          </a:bodyPr>
          <a:lstStyle/>
          <a:p>
            <a:r>
              <a:rPr lang="en-GB" sz="2800" b="1" dirty="0">
                <a:latin typeface="Times New Roman" panose="02020603050405020304" pitchFamily="18" charset="0"/>
                <a:cs typeface="Times New Roman" panose="02020603050405020304" pitchFamily="18" charset="0"/>
              </a:rPr>
              <a:t>How can an object be unreferenced</a:t>
            </a:r>
            <a:r>
              <a:rPr lang="en-GB" sz="2800" b="1" dirty="0" smtClean="0">
                <a:latin typeface="Times New Roman" panose="02020603050405020304" pitchFamily="18" charset="0"/>
                <a:cs typeface="Times New Roman" panose="02020603050405020304" pitchFamily="18" charset="0"/>
              </a:rPr>
              <a:t>?-----</a:t>
            </a:r>
            <a:endParaRPr lang="en-GB" sz="2800" b="1" dirty="0">
              <a:latin typeface="Times New Roman" panose="02020603050405020304" pitchFamily="18" charset="0"/>
              <a:cs typeface="Times New Roman" panose="02020603050405020304" pitchFamily="18" charset="0"/>
            </a:endParaRPr>
          </a:p>
        </p:txBody>
      </p:sp>
      <p:sp>
        <p:nvSpPr>
          <p:cNvPr id="61444" name="Rectangle 3"/>
          <p:cNvSpPr>
            <a:spLocks noGrp="1"/>
          </p:cNvSpPr>
          <p:nvPr>
            <p:ph idx="4294967295"/>
          </p:nvPr>
        </p:nvSpPr>
        <p:spPr>
          <a:xfrm>
            <a:off x="0" y="244475"/>
            <a:ext cx="9144000" cy="6613525"/>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When we release these resources which are referred by some unused objects, we can clean the memory space by detecting those unused objects without any trouble.</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126</a:t>
            </a:fld>
            <a:endParaRPr lang="en-US"/>
          </a:p>
        </p:txBody>
      </p:sp>
    </p:spTree>
    <p:extLst>
      <p:ext uri="{BB962C8B-B14F-4D97-AF65-F5344CB8AC3E}">
        <p14:creationId xmlns:p14="http://schemas.microsoft.com/office/powerpoint/2010/main" val="964676943"/>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381000"/>
          </a:xfrm>
        </p:spPr>
        <p:txBody>
          <a:bodyPr rtlCol="0">
            <a:noAutofit/>
          </a:bodyPr>
          <a:lstStyle/>
          <a:p>
            <a:r>
              <a:rPr lang="en-GB" sz="2800" b="1" dirty="0"/>
              <a:t>How can an object be unreferenced?</a:t>
            </a:r>
          </a:p>
        </p:txBody>
      </p:sp>
      <p:sp>
        <p:nvSpPr>
          <p:cNvPr id="61444" name="Rectangle 3"/>
          <p:cNvSpPr>
            <a:spLocks noGrp="1"/>
          </p:cNvSpPr>
          <p:nvPr>
            <p:ph idx="4294967295"/>
          </p:nvPr>
        </p:nvSpPr>
        <p:spPr>
          <a:xfrm>
            <a:off x="0" y="381000"/>
            <a:ext cx="9144000" cy="6477000"/>
          </a:xfrm>
        </p:spPr>
        <p:txBody>
          <a:bodyPr>
            <a:noAutofit/>
          </a:bodyPr>
          <a:lstStyle/>
          <a:p>
            <a:pPr algn="just">
              <a:lnSpc>
                <a:spcPct val="150000"/>
              </a:lnSpc>
              <a:spcBef>
                <a:spcPts val="0"/>
              </a:spcBef>
            </a:pPr>
            <a:r>
              <a:rPr lang="en-GB" sz="2600" dirty="0">
                <a:latin typeface="Times New Roman" panose="02020603050405020304" pitchFamily="18" charset="0"/>
                <a:cs typeface="Times New Roman" panose="02020603050405020304" pitchFamily="18" charset="0"/>
              </a:rPr>
              <a:t>finalize() method</a:t>
            </a:r>
          </a:p>
          <a:p>
            <a:pPr algn="just">
              <a:lnSpc>
                <a:spcPct val="150000"/>
              </a:lnSpc>
              <a:spcBef>
                <a:spcPts val="0"/>
              </a:spcBef>
            </a:pPr>
            <a:r>
              <a:rPr lang="en-GB" sz="2600" dirty="0" smtClean="0">
                <a:latin typeface="Times New Roman" panose="02020603050405020304" pitchFamily="18" charset="0"/>
                <a:cs typeface="Times New Roman" panose="02020603050405020304" pitchFamily="18" charset="0"/>
              </a:rPr>
              <a:t>The </a:t>
            </a:r>
            <a:r>
              <a:rPr lang="en-GB" sz="2600" dirty="0">
                <a:latin typeface="Times New Roman" panose="02020603050405020304" pitchFamily="18" charset="0"/>
                <a:cs typeface="Times New Roman" panose="02020603050405020304" pitchFamily="18" charset="0"/>
              </a:rPr>
              <a:t>finalize() method is invoked each time before the object is garbage collected. This method can be used to perform </a:t>
            </a:r>
            <a:r>
              <a:rPr lang="en-GB" sz="2600" dirty="0" err="1">
                <a:latin typeface="Times New Roman" panose="02020603050405020304" pitchFamily="18" charset="0"/>
                <a:cs typeface="Times New Roman" panose="02020603050405020304" pitchFamily="18" charset="0"/>
              </a:rPr>
              <a:t>cleanup</a:t>
            </a:r>
            <a:r>
              <a:rPr lang="en-GB" sz="2600" dirty="0">
                <a:latin typeface="Times New Roman" panose="02020603050405020304" pitchFamily="18" charset="0"/>
                <a:cs typeface="Times New Roman" panose="02020603050405020304" pitchFamily="18" charset="0"/>
              </a:rPr>
              <a:t> processing. This method is defined in Object class as:</a:t>
            </a:r>
          </a:p>
          <a:p>
            <a:pPr algn="just">
              <a:lnSpc>
                <a:spcPct val="150000"/>
              </a:lnSpc>
              <a:spcBef>
                <a:spcPts val="0"/>
              </a:spcBef>
            </a:pP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protected void finalize(){}  </a:t>
            </a:r>
          </a:p>
          <a:p>
            <a:pPr algn="just">
              <a:lnSpc>
                <a:spcPct val="150000"/>
              </a:lnSpc>
              <a:spcBef>
                <a:spcPts val="0"/>
              </a:spcBef>
            </a:pPr>
            <a:r>
              <a:rPr lang="en-GB" sz="2600" dirty="0" smtClean="0">
                <a:latin typeface="Times New Roman" panose="02020603050405020304" pitchFamily="18" charset="0"/>
                <a:cs typeface="Times New Roman" panose="02020603050405020304" pitchFamily="18" charset="0"/>
              </a:rPr>
              <a:t>Note</a:t>
            </a:r>
            <a:r>
              <a:rPr lang="en-GB" sz="2600" dirty="0">
                <a:latin typeface="Times New Roman" panose="02020603050405020304" pitchFamily="18" charset="0"/>
                <a:cs typeface="Times New Roman" panose="02020603050405020304" pitchFamily="18" charset="0"/>
              </a:rPr>
              <a:t>: The Garbage collector of JVM collects only those objects that are created by new keyword. So if you have created any object without new, you can use finalize method to perform </a:t>
            </a:r>
            <a:r>
              <a:rPr lang="en-GB" sz="2600" dirty="0" err="1">
                <a:latin typeface="Times New Roman" panose="02020603050405020304" pitchFamily="18" charset="0"/>
                <a:cs typeface="Times New Roman" panose="02020603050405020304" pitchFamily="18" charset="0"/>
              </a:rPr>
              <a:t>cleanup</a:t>
            </a:r>
            <a:r>
              <a:rPr lang="en-GB" sz="2600" dirty="0">
                <a:latin typeface="Times New Roman" panose="02020603050405020304" pitchFamily="18" charset="0"/>
                <a:cs typeface="Times New Roman" panose="02020603050405020304" pitchFamily="18" charset="0"/>
              </a:rPr>
              <a:t> processing (destroying remaining objects).</a:t>
            </a:r>
          </a:p>
          <a:p>
            <a:pPr algn="just">
              <a:lnSpc>
                <a:spcPct val="150000"/>
              </a:lnSpc>
              <a:spcBef>
                <a:spcPts val="0"/>
              </a:spcBef>
            </a:pPr>
            <a:r>
              <a:rPr lang="en-GB" sz="2600" dirty="0" err="1">
                <a:latin typeface="Times New Roman" panose="02020603050405020304" pitchFamily="18" charset="0"/>
                <a:cs typeface="Times New Roman" panose="02020603050405020304" pitchFamily="18" charset="0"/>
              </a:rPr>
              <a:t>gc</a:t>
            </a:r>
            <a:r>
              <a:rPr lang="en-GB" sz="2600" dirty="0">
                <a:latin typeface="Times New Roman" panose="02020603050405020304" pitchFamily="18" charset="0"/>
                <a:cs typeface="Times New Roman" panose="02020603050405020304" pitchFamily="18" charset="0"/>
              </a:rPr>
              <a:t>() method</a:t>
            </a:r>
          </a:p>
          <a:p>
            <a:pPr algn="just">
              <a:lnSpc>
                <a:spcPct val="150000"/>
              </a:lnSpc>
              <a:spcBef>
                <a:spcPts val="0"/>
              </a:spcBef>
            </a:pPr>
            <a:r>
              <a:rPr lang="en-GB" sz="2600" dirty="0" smtClean="0">
                <a:latin typeface="Times New Roman" panose="02020603050405020304" pitchFamily="18" charset="0"/>
                <a:cs typeface="Times New Roman" panose="02020603050405020304" pitchFamily="18" charset="0"/>
              </a:rPr>
              <a:t>The </a:t>
            </a:r>
            <a:r>
              <a:rPr lang="en-GB" sz="2600" dirty="0" err="1">
                <a:latin typeface="Times New Roman" panose="02020603050405020304" pitchFamily="18" charset="0"/>
                <a:cs typeface="Times New Roman" panose="02020603050405020304" pitchFamily="18" charset="0"/>
              </a:rPr>
              <a:t>gc</a:t>
            </a:r>
            <a:r>
              <a:rPr lang="en-GB" sz="2600" dirty="0">
                <a:latin typeface="Times New Roman" panose="02020603050405020304" pitchFamily="18" charset="0"/>
                <a:cs typeface="Times New Roman" panose="02020603050405020304" pitchFamily="18" charset="0"/>
              </a:rPr>
              <a:t>() method is used to invoke the garbage collector to perform </a:t>
            </a:r>
            <a:r>
              <a:rPr lang="en-GB" sz="2600" dirty="0" err="1">
                <a:latin typeface="Times New Roman" panose="02020603050405020304" pitchFamily="18" charset="0"/>
                <a:cs typeface="Times New Roman" panose="02020603050405020304" pitchFamily="18" charset="0"/>
              </a:rPr>
              <a:t>cleanup</a:t>
            </a:r>
            <a:r>
              <a:rPr lang="en-GB" sz="2600" dirty="0">
                <a:latin typeface="Times New Roman" panose="02020603050405020304" pitchFamily="18" charset="0"/>
                <a:cs typeface="Times New Roman" panose="02020603050405020304" pitchFamily="18" charset="0"/>
              </a:rPr>
              <a:t> processing. The </a:t>
            </a:r>
            <a:r>
              <a:rPr lang="en-GB" sz="2600" dirty="0" err="1">
                <a:latin typeface="Times New Roman" panose="02020603050405020304" pitchFamily="18" charset="0"/>
                <a:cs typeface="Times New Roman" panose="02020603050405020304" pitchFamily="18" charset="0"/>
              </a:rPr>
              <a:t>gc</a:t>
            </a:r>
            <a:r>
              <a:rPr lang="en-GB" sz="2600" dirty="0">
                <a:latin typeface="Times New Roman" panose="02020603050405020304" pitchFamily="18" charset="0"/>
                <a:cs typeface="Times New Roman" panose="02020603050405020304" pitchFamily="18" charset="0"/>
              </a:rPr>
              <a:t>() is found in System and Runtime classes.</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GB" sz="2600" dirty="0">
                <a:latin typeface="Times New Roman" panose="02020603050405020304" pitchFamily="18" charset="0"/>
                <a:cs typeface="Times New Roman" panose="02020603050405020304" pitchFamily="18" charset="0"/>
              </a:rPr>
              <a:t>    public static void </a:t>
            </a:r>
            <a:r>
              <a:rPr lang="en-GB" sz="2600" dirty="0" err="1">
                <a:latin typeface="Times New Roman" panose="02020603050405020304" pitchFamily="18" charset="0"/>
                <a:cs typeface="Times New Roman" panose="02020603050405020304" pitchFamily="18" charset="0"/>
              </a:rPr>
              <a:t>gc</a:t>
            </a:r>
            <a:r>
              <a:rPr lang="en-GB" sz="2600" dirty="0">
                <a:latin typeface="Times New Roman" panose="02020603050405020304" pitchFamily="18" charset="0"/>
                <a:cs typeface="Times New Roman" panose="02020603050405020304" pitchFamily="18" charset="0"/>
              </a:rPr>
              <a:t>(){}  </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GB" sz="2600" dirty="0">
                <a:latin typeface="Times New Roman" panose="02020603050405020304" pitchFamily="18" charset="0"/>
                <a:cs typeface="Times New Roman" panose="02020603050405020304" pitchFamily="18" charset="0"/>
              </a:rPr>
              <a:t>Note: Garbage collection is performed by a daemon thread called Garbage Collector(GC). This thread calls the finalize() method before object is garbage collected.</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127</a:t>
            </a:fld>
            <a:endParaRPr lang="en-US"/>
          </a:p>
        </p:txBody>
      </p:sp>
    </p:spTree>
    <p:extLst>
      <p:ext uri="{BB962C8B-B14F-4D97-AF65-F5344CB8AC3E}">
        <p14:creationId xmlns:p14="http://schemas.microsoft.com/office/powerpoint/2010/main" val="169197094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381000"/>
          </a:xfrm>
        </p:spPr>
        <p:txBody>
          <a:bodyPr rtlCol="0">
            <a:noAutofit/>
          </a:bodyPr>
          <a:lstStyle/>
          <a:p>
            <a:pPr>
              <a:lnSpc>
                <a:spcPct val="150000"/>
              </a:lnSpc>
              <a:spcBef>
                <a:spcPts val="0"/>
              </a:spcBef>
            </a:pPr>
            <a:r>
              <a:rPr lang="en-GB" sz="2800" b="1" dirty="0">
                <a:solidFill>
                  <a:srgbClr val="FF0000"/>
                </a:solidFill>
                <a:latin typeface="Times New Roman" panose="02020603050405020304" pitchFamily="18" charset="0"/>
                <a:cs typeface="Times New Roman" panose="02020603050405020304" pitchFamily="18" charset="0"/>
              </a:rPr>
              <a:t>Ways for Invoking Garbage Collector (GC)</a:t>
            </a:r>
          </a:p>
        </p:txBody>
      </p:sp>
      <p:sp>
        <p:nvSpPr>
          <p:cNvPr id="61444" name="Rectangle 3"/>
          <p:cNvSpPr>
            <a:spLocks noGrp="1"/>
          </p:cNvSpPr>
          <p:nvPr>
            <p:ph idx="4294967295"/>
          </p:nvPr>
        </p:nvSpPr>
        <p:spPr>
          <a:xfrm>
            <a:off x="0" y="381000"/>
            <a:ext cx="9144000" cy="6477000"/>
          </a:xfrm>
        </p:spPr>
        <p:txBody>
          <a:bodyPr>
            <a:noAutofit/>
          </a:bodyPr>
          <a:lstStyle/>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When </a:t>
            </a:r>
            <a:r>
              <a:rPr lang="en-GB" sz="2800" dirty="0">
                <a:latin typeface="Times New Roman" panose="02020603050405020304" pitchFamily="18" charset="0"/>
                <a:cs typeface="Times New Roman" panose="02020603050405020304" pitchFamily="18" charset="0"/>
              </a:rPr>
              <a:t>the unused object becomes eligible for garbage collection, garbage collector does not destroy them immediately.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JVM </a:t>
            </a:r>
            <a:r>
              <a:rPr lang="en-GB" sz="2800" dirty="0">
                <a:latin typeface="Times New Roman" panose="02020603050405020304" pitchFamily="18" charset="0"/>
                <a:cs typeface="Times New Roman" panose="02020603050405020304" pitchFamily="18" charset="0"/>
              </a:rPr>
              <a:t>runs garbage collector whenever it runs low in memory.</a:t>
            </a: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It </a:t>
            </a:r>
            <a:r>
              <a:rPr lang="en-GB" sz="2800" dirty="0">
                <a:latin typeface="Times New Roman" panose="02020603050405020304" pitchFamily="18" charset="0"/>
                <a:cs typeface="Times New Roman" panose="02020603050405020304" pitchFamily="18" charset="0"/>
              </a:rPr>
              <a:t>tries its best to clean up the memory of all unused objects before it throws a </a:t>
            </a:r>
            <a:r>
              <a:rPr lang="en-GB" sz="2800" dirty="0" err="1">
                <a:latin typeface="Times New Roman" panose="02020603050405020304" pitchFamily="18" charset="0"/>
                <a:cs typeface="Times New Roman" panose="02020603050405020304" pitchFamily="18" charset="0"/>
              </a:rPr>
              <a:t>java.lang.OutOfMemoryError</a:t>
            </a:r>
            <a:r>
              <a:rPr lang="en-GB" sz="2800" dirty="0">
                <a:latin typeface="Times New Roman" panose="02020603050405020304" pitchFamily="18" charset="0"/>
                <a:cs typeface="Times New Roman" panose="02020603050405020304" pitchFamily="18" charset="0"/>
              </a:rPr>
              <a:t> error. </a:t>
            </a:r>
            <a:endParaRPr lang="en-GB"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Therefore</a:t>
            </a:r>
            <a:r>
              <a:rPr lang="en-GB" sz="2800" dirty="0">
                <a:latin typeface="Times New Roman" panose="02020603050405020304" pitchFamily="18" charset="0"/>
                <a:cs typeface="Times New Roman" panose="02020603050405020304" pitchFamily="18" charset="0"/>
              </a:rPr>
              <a:t>, we can only request JVM to run garbage collector. But it has free to ignore the request.</a:t>
            </a:r>
          </a:p>
          <a:p>
            <a:pPr algn="just">
              <a:lnSpc>
                <a:spcPct val="150000"/>
              </a:lnSpc>
              <a:spcBef>
                <a:spcPts val="0"/>
              </a:spcBef>
              <a:buFont typeface="Wingdings" panose="05000000000000000000" pitchFamily="2" charset="2"/>
              <a:buChar char="§"/>
            </a:pPr>
            <a:r>
              <a:rPr lang="en-GB" sz="2800" dirty="0" smtClean="0">
                <a:latin typeface="Times New Roman" panose="02020603050405020304" pitchFamily="18" charset="0"/>
                <a:cs typeface="Times New Roman" panose="02020603050405020304" pitchFamily="18" charset="0"/>
              </a:rPr>
              <a:t>There </a:t>
            </a:r>
            <a:r>
              <a:rPr lang="en-GB" sz="2800" dirty="0">
                <a:latin typeface="Times New Roman" panose="02020603050405020304" pitchFamily="18" charset="0"/>
                <a:cs typeface="Times New Roman" panose="02020603050405020304" pitchFamily="18" charset="0"/>
              </a:rPr>
              <a:t>are two methods for requesting JVM to run garbage collector. They are as follows:</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128</a:t>
            </a:fld>
            <a:endParaRPr lang="en-US"/>
          </a:p>
        </p:txBody>
      </p:sp>
    </p:spTree>
    <p:extLst>
      <p:ext uri="{BB962C8B-B14F-4D97-AF65-F5344CB8AC3E}">
        <p14:creationId xmlns:p14="http://schemas.microsoft.com/office/powerpoint/2010/main" val="58692831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381000"/>
          </a:xfrm>
        </p:spPr>
        <p:txBody>
          <a:bodyPr rtlCol="0">
            <a:noAutofit/>
          </a:bodyPr>
          <a:lstStyle/>
          <a:p>
            <a:pPr>
              <a:lnSpc>
                <a:spcPct val="150000"/>
              </a:lnSpc>
              <a:spcBef>
                <a:spcPts val="0"/>
              </a:spcBef>
            </a:pPr>
            <a:r>
              <a:rPr lang="en-GB" sz="2800" b="1" dirty="0">
                <a:solidFill>
                  <a:srgbClr val="FF0000"/>
                </a:solidFill>
                <a:latin typeface="Times New Roman" panose="02020603050405020304" pitchFamily="18" charset="0"/>
                <a:cs typeface="Times New Roman" panose="02020603050405020304" pitchFamily="18" charset="0"/>
              </a:rPr>
              <a:t>Ways for Invoking Garbage Collector (GC</a:t>
            </a:r>
            <a:r>
              <a:rPr lang="en-GB" sz="2800" b="1" dirty="0" smtClean="0">
                <a:solidFill>
                  <a:srgbClr val="FF0000"/>
                </a:solidFill>
                <a:latin typeface="Times New Roman" panose="02020603050405020304" pitchFamily="18" charset="0"/>
                <a:cs typeface="Times New Roman" panose="02020603050405020304" pitchFamily="18" charset="0"/>
              </a:rPr>
              <a:t>)------</a:t>
            </a:r>
            <a:endParaRPr lang="en-GB" sz="2800" b="1" dirty="0">
              <a:solidFill>
                <a:srgbClr val="FF0000"/>
              </a:solidFill>
              <a:latin typeface="Times New Roman" panose="02020603050405020304" pitchFamily="18" charset="0"/>
              <a:cs typeface="Times New Roman" panose="02020603050405020304" pitchFamily="18" charset="0"/>
            </a:endParaRPr>
          </a:p>
        </p:txBody>
      </p:sp>
      <p:sp>
        <p:nvSpPr>
          <p:cNvPr id="61444" name="Rectangle 3"/>
          <p:cNvSpPr>
            <a:spLocks noGrp="1"/>
          </p:cNvSpPr>
          <p:nvPr>
            <p:ph idx="4294967295"/>
          </p:nvPr>
        </p:nvSpPr>
        <p:spPr>
          <a:xfrm>
            <a:off x="0" y="381000"/>
            <a:ext cx="9144000" cy="6477000"/>
          </a:xfrm>
        </p:spPr>
        <p:txBody>
          <a:bodyPr>
            <a:noAutofit/>
          </a:bodyPr>
          <a:lstStyle/>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1. Using </a:t>
            </a:r>
            <a:r>
              <a:rPr lang="en-GB" sz="2600" dirty="0" err="1">
                <a:latin typeface="Times New Roman" panose="02020603050405020304" pitchFamily="18" charset="0"/>
                <a:cs typeface="Times New Roman" panose="02020603050405020304" pitchFamily="18" charset="0"/>
              </a:rPr>
              <a:t>Runtime.getRuntime</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gc</a:t>
            </a:r>
            <a:r>
              <a:rPr lang="en-GB" sz="2600" dirty="0">
                <a:latin typeface="Times New Roman" panose="02020603050405020304" pitchFamily="18" charset="0"/>
                <a:cs typeface="Times New Roman" panose="02020603050405020304" pitchFamily="18" charset="0"/>
              </a:rPr>
              <a:t>() method:</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Runtime </a:t>
            </a:r>
            <a:r>
              <a:rPr lang="en-GB" sz="2600" dirty="0">
                <a:latin typeface="Times New Roman" panose="02020603050405020304" pitchFamily="18" charset="0"/>
                <a:cs typeface="Times New Roman" panose="02020603050405020304" pitchFamily="18" charset="0"/>
              </a:rPr>
              <a:t>class permits the program to interface with the JVM in which the program is running.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By </a:t>
            </a:r>
            <a:r>
              <a:rPr lang="en-GB" sz="2600" dirty="0">
                <a:latin typeface="Times New Roman" panose="02020603050405020304" pitchFamily="18" charset="0"/>
                <a:cs typeface="Times New Roman" panose="02020603050405020304" pitchFamily="18" charset="0"/>
              </a:rPr>
              <a:t>using its </a:t>
            </a:r>
            <a:r>
              <a:rPr lang="en-GB" sz="2600" dirty="0" err="1">
                <a:latin typeface="Times New Roman" panose="02020603050405020304" pitchFamily="18" charset="0"/>
                <a:cs typeface="Times New Roman" panose="02020603050405020304" pitchFamily="18" charset="0"/>
              </a:rPr>
              <a:t>gc</a:t>
            </a:r>
            <a:r>
              <a:rPr lang="en-GB" sz="2600" dirty="0">
                <a:latin typeface="Times New Roman" panose="02020603050405020304" pitchFamily="18" charset="0"/>
                <a:cs typeface="Times New Roman" panose="02020603050405020304" pitchFamily="18" charset="0"/>
              </a:rPr>
              <a:t>() method, we can request JVM to run Garbage Collector.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Use </a:t>
            </a:r>
            <a:r>
              <a:rPr lang="en-GB" sz="2600" dirty="0">
                <a:latin typeface="Times New Roman" panose="02020603050405020304" pitchFamily="18" charset="0"/>
                <a:cs typeface="Times New Roman" panose="02020603050405020304" pitchFamily="18" charset="0"/>
              </a:rPr>
              <a:t>the following source code for requesting JVM to run garbage collector.</a:t>
            </a:r>
          </a:p>
          <a:p>
            <a:pPr marL="0" indent="0" algn="just">
              <a:lnSpc>
                <a:spcPct val="150000"/>
              </a:lnSpc>
              <a:spcBef>
                <a:spcPts val="0"/>
              </a:spcBef>
              <a:buNone/>
            </a:pP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Get the Runtime </a:t>
            </a:r>
            <a:r>
              <a:rPr lang="en-GB" sz="2600" dirty="0" smtClean="0">
                <a:latin typeface="Times New Roman" panose="02020603050405020304" pitchFamily="18" charset="0"/>
                <a:cs typeface="Times New Roman" panose="02020603050405020304" pitchFamily="18" charset="0"/>
              </a:rPr>
              <a:t>object.</a:t>
            </a:r>
          </a:p>
          <a:p>
            <a:pPr marL="0" indent="0" algn="just">
              <a:lnSpc>
                <a:spcPct val="150000"/>
              </a:lnSpc>
              <a:spcBef>
                <a:spcPts val="0"/>
              </a:spcBef>
              <a:buNone/>
            </a:pPr>
            <a:r>
              <a:rPr lang="en-GB" sz="2600" dirty="0" smtClean="0">
                <a:latin typeface="Times New Roman" panose="02020603050405020304" pitchFamily="18" charset="0"/>
                <a:cs typeface="Times New Roman" panose="02020603050405020304" pitchFamily="18" charset="0"/>
              </a:rPr>
              <a:t>Runtime </a:t>
            </a:r>
            <a:r>
              <a:rPr lang="en-GB" sz="2600" dirty="0" err="1">
                <a:latin typeface="Times New Roman" panose="02020603050405020304" pitchFamily="18" charset="0"/>
                <a:cs typeface="Times New Roman" panose="02020603050405020304" pitchFamily="18" charset="0"/>
              </a:rPr>
              <a:t>rt</a:t>
            </a:r>
            <a:r>
              <a:rPr lang="en-GB" sz="2600" dirty="0">
                <a:latin typeface="Times New Roman" panose="02020603050405020304" pitchFamily="18" charset="0"/>
                <a:cs typeface="Times New Roman" panose="02020603050405020304" pitchFamily="18" charset="0"/>
              </a:rPr>
              <a:t> = </a:t>
            </a:r>
            <a:r>
              <a:rPr lang="en-GB" sz="2600" dirty="0" err="1">
                <a:latin typeface="Times New Roman" panose="02020603050405020304" pitchFamily="18" charset="0"/>
                <a:cs typeface="Times New Roman" panose="02020603050405020304" pitchFamily="18" charset="0"/>
              </a:rPr>
              <a:t>Runtime.getRuntime</a:t>
            </a:r>
            <a:r>
              <a:rPr lang="en-GB" sz="26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Call the garbage collector</a:t>
            </a:r>
            <a:r>
              <a:rPr lang="en-GB" sz="26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smtClean="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rt.gc</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GB" sz="2600" dirty="0">
                <a:latin typeface="Times New Roman" panose="02020603050405020304" pitchFamily="18" charset="0"/>
                <a:cs typeface="Times New Roman" panose="02020603050405020304" pitchFamily="18" charset="0"/>
              </a:rPr>
              <a:t>We can also combine the above two statements into one statement like this:</a:t>
            </a:r>
          </a:p>
          <a:p>
            <a:pPr algn="just">
              <a:lnSpc>
                <a:spcPct val="150000"/>
              </a:lnSpc>
              <a:spcBef>
                <a:spcPts val="0"/>
              </a:spcBef>
            </a:pPr>
            <a:r>
              <a:rPr lang="en-GB" sz="2600" dirty="0">
                <a:latin typeface="Times New Roman" panose="02020603050405020304" pitchFamily="18" charset="0"/>
                <a:cs typeface="Times New Roman" panose="02020603050405020304" pitchFamily="18" charset="0"/>
              </a:rPr>
              <a:t>// Get runtime object and call the garbage collector.</a:t>
            </a:r>
          </a:p>
          <a:p>
            <a:pPr algn="just">
              <a:lnSpc>
                <a:spcPct val="150000"/>
              </a:lnSpc>
              <a:spcBef>
                <a:spcPts val="0"/>
              </a:spcBef>
            </a:pPr>
            <a:r>
              <a:rPr lang="en-GB" sz="2600" dirty="0">
                <a:latin typeface="Times New Roman" panose="02020603050405020304" pitchFamily="18" charset="0"/>
                <a:cs typeface="Times New Roman" panose="02020603050405020304" pitchFamily="18" charset="0"/>
              </a:rPr>
              <a:t>     </a:t>
            </a:r>
            <a:r>
              <a:rPr lang="en-GB" sz="2600" dirty="0" err="1">
                <a:latin typeface="Times New Roman" panose="02020603050405020304" pitchFamily="18" charset="0"/>
                <a:cs typeface="Times New Roman" panose="02020603050405020304" pitchFamily="18" charset="0"/>
              </a:rPr>
              <a:t>Runtime.getRuntime</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gc</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pPr>
            <a:endParaRPr lang="en-GB" sz="2600" dirty="0">
              <a:latin typeface="Times New Roman" panose="02020603050405020304" pitchFamily="18" charset="0"/>
              <a:cs typeface="Times New Roman" panose="02020603050405020304" pitchFamily="18" charset="0"/>
            </a:endParaRPr>
          </a:p>
          <a:p>
            <a:pPr algn="just">
              <a:lnSpc>
                <a:spcPct val="150000"/>
              </a:lnSpc>
              <a:spcBef>
                <a:spcPts val="0"/>
              </a:spcBef>
            </a:pPr>
            <a:r>
              <a:rPr lang="en-GB" sz="2600" dirty="0">
                <a:latin typeface="Times New Roman" panose="02020603050405020304" pitchFamily="18" charset="0"/>
                <a:cs typeface="Times New Roman" panose="02020603050405020304" pitchFamily="18" charset="0"/>
              </a:rPr>
              <a:t>The </a:t>
            </a:r>
            <a:r>
              <a:rPr lang="en-GB" sz="2600" dirty="0" err="1">
                <a:latin typeface="Times New Roman" panose="02020603050405020304" pitchFamily="18" charset="0"/>
                <a:cs typeface="Times New Roman" panose="02020603050405020304" pitchFamily="18" charset="0"/>
              </a:rPr>
              <a:t>gc</a:t>
            </a:r>
            <a:r>
              <a:rPr lang="en-GB" sz="2600" dirty="0">
                <a:latin typeface="Times New Roman" panose="02020603050405020304" pitchFamily="18" charset="0"/>
                <a:cs typeface="Times New Roman" panose="02020603050405020304" pitchFamily="18" charset="0"/>
              </a:rPr>
              <a:t>() method of the </a:t>
            </a:r>
            <a:r>
              <a:rPr lang="en-GB" sz="2600" dirty="0" err="1">
                <a:latin typeface="Times New Roman" panose="02020603050405020304" pitchFamily="18" charset="0"/>
                <a:cs typeface="Times New Roman" panose="02020603050405020304" pitchFamily="18" charset="0"/>
              </a:rPr>
              <a:t>java.lang.Runtime</a:t>
            </a:r>
            <a:r>
              <a:rPr lang="en-GB" sz="2600" dirty="0">
                <a:latin typeface="Times New Roman" panose="02020603050405020304" pitchFamily="18" charset="0"/>
                <a:cs typeface="Times New Roman" panose="02020603050405020304" pitchFamily="18" charset="0"/>
              </a:rPr>
              <a:t> class may be used only to pass a request to the JVM so that it may run the garbage collector.</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129</a:t>
            </a:fld>
            <a:endParaRPr lang="en-US"/>
          </a:p>
        </p:txBody>
      </p:sp>
    </p:spTree>
    <p:extLst>
      <p:ext uri="{BB962C8B-B14F-4D97-AF65-F5344CB8AC3E}">
        <p14:creationId xmlns:p14="http://schemas.microsoft.com/office/powerpoint/2010/main" val="337630443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71" name="Slide Number Placeholder 5"/>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rgbClr val="FFFFCC"/>
                </a:solidFill>
                <a:latin typeface="Comic Sans MS" pitchFamily="66" charset="0"/>
              </a:defRPr>
            </a:lvl1pPr>
            <a:lvl2pPr marL="742950" indent="-285750" eaLnBrk="0" hangingPunct="0">
              <a:defRPr sz="2400">
                <a:solidFill>
                  <a:srgbClr val="FFFFCC"/>
                </a:solidFill>
                <a:latin typeface="Comic Sans MS" pitchFamily="66" charset="0"/>
              </a:defRPr>
            </a:lvl2pPr>
            <a:lvl3pPr marL="1143000" indent="-228600" eaLnBrk="0" hangingPunct="0">
              <a:defRPr sz="2400">
                <a:solidFill>
                  <a:srgbClr val="FFFFCC"/>
                </a:solidFill>
                <a:latin typeface="Comic Sans MS" pitchFamily="66" charset="0"/>
              </a:defRPr>
            </a:lvl3pPr>
            <a:lvl4pPr marL="1600200" indent="-228600" eaLnBrk="0" hangingPunct="0">
              <a:defRPr sz="2400">
                <a:solidFill>
                  <a:srgbClr val="FFFFCC"/>
                </a:solidFill>
                <a:latin typeface="Comic Sans MS" pitchFamily="66" charset="0"/>
              </a:defRPr>
            </a:lvl4pPr>
            <a:lvl5pPr marL="2057400" indent="-228600" eaLnBrk="0" hangingPunct="0">
              <a:defRPr sz="2400">
                <a:solidFill>
                  <a:srgbClr val="FFFFCC"/>
                </a:solidFill>
                <a:latin typeface="Comic Sans MS" pitchFamily="66" charset="0"/>
              </a:defRPr>
            </a:lvl5pPr>
            <a:lvl6pPr marL="2514600" indent="-228600" eaLnBrk="0" fontAlgn="base" hangingPunct="0">
              <a:spcBef>
                <a:spcPct val="0"/>
              </a:spcBef>
              <a:spcAft>
                <a:spcPct val="0"/>
              </a:spcAft>
              <a:defRPr sz="2400">
                <a:solidFill>
                  <a:srgbClr val="FFFFCC"/>
                </a:solidFill>
                <a:latin typeface="Comic Sans MS" pitchFamily="66" charset="0"/>
              </a:defRPr>
            </a:lvl6pPr>
            <a:lvl7pPr marL="2971800" indent="-228600" eaLnBrk="0" fontAlgn="base" hangingPunct="0">
              <a:spcBef>
                <a:spcPct val="0"/>
              </a:spcBef>
              <a:spcAft>
                <a:spcPct val="0"/>
              </a:spcAft>
              <a:defRPr sz="2400">
                <a:solidFill>
                  <a:srgbClr val="FFFFCC"/>
                </a:solidFill>
                <a:latin typeface="Comic Sans MS" pitchFamily="66" charset="0"/>
              </a:defRPr>
            </a:lvl7pPr>
            <a:lvl8pPr marL="3429000" indent="-228600" eaLnBrk="0" fontAlgn="base" hangingPunct="0">
              <a:spcBef>
                <a:spcPct val="0"/>
              </a:spcBef>
              <a:spcAft>
                <a:spcPct val="0"/>
              </a:spcAft>
              <a:defRPr sz="2400">
                <a:solidFill>
                  <a:srgbClr val="FFFFCC"/>
                </a:solidFill>
                <a:latin typeface="Comic Sans MS" pitchFamily="66" charset="0"/>
              </a:defRPr>
            </a:lvl8pPr>
            <a:lvl9pPr marL="3886200" indent="-228600" eaLnBrk="0" fontAlgn="base" hangingPunct="0">
              <a:spcBef>
                <a:spcPct val="0"/>
              </a:spcBef>
              <a:spcAft>
                <a:spcPct val="0"/>
              </a:spcAft>
              <a:defRPr sz="2400">
                <a:solidFill>
                  <a:srgbClr val="FFFFCC"/>
                </a:solidFill>
                <a:latin typeface="Comic Sans MS" pitchFamily="66" charset="0"/>
              </a:defRPr>
            </a:lvl9pPr>
          </a:lstStyle>
          <a:p>
            <a:pPr eaLnBrk="1" hangingPunct="1"/>
            <a:fld id="{123F0536-4E82-4E13-9EA0-5706A9212C9A}" type="slidenum">
              <a:rPr lang="en-US" sz="1400">
                <a:latin typeface="Arial" pitchFamily="34" charset="0"/>
              </a:rPr>
              <a:pPr eaLnBrk="1" hangingPunct="1"/>
              <a:t>13</a:t>
            </a:fld>
            <a:endParaRPr lang="en-US" sz="1400">
              <a:latin typeface="Arial" pitchFamily="34" charset="0"/>
            </a:endParaRPr>
          </a:p>
        </p:txBody>
      </p:sp>
      <p:sp>
        <p:nvSpPr>
          <p:cNvPr id="7172" name="Rectangle 1026"/>
          <p:cNvSpPr>
            <a:spLocks noGrp="1" noChangeArrowheads="1"/>
          </p:cNvSpPr>
          <p:nvPr>
            <p:ph type="title"/>
          </p:nvPr>
        </p:nvSpPr>
        <p:spPr>
          <a:xfrm>
            <a:off x="609600" y="0"/>
            <a:ext cx="77724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Characteristics of an Object continued--</a:t>
            </a:r>
          </a:p>
        </p:txBody>
      </p:sp>
      <p:sp>
        <p:nvSpPr>
          <p:cNvPr id="683011" name="Rectangle 1027"/>
          <p:cNvSpPr>
            <a:spLocks noGrp="1" noChangeArrowheads="1"/>
          </p:cNvSpPr>
          <p:nvPr>
            <p:ph type="body" idx="1"/>
          </p:nvPr>
        </p:nvSpPr>
        <p:spPr>
          <a:xfrm>
            <a:off x="76200" y="304800"/>
            <a:ext cx="8991600" cy="6553200"/>
          </a:xfrm>
        </p:spPr>
        <p:txBody>
          <a:bodyPr>
            <a:noAutofit/>
          </a:bodyPr>
          <a:lstStyle/>
          <a:p>
            <a:pPr algn="just" eaLnBrk="1" hangingPunct="1">
              <a:lnSpc>
                <a:spcPct val="150000"/>
              </a:lnSpc>
              <a:spcBef>
                <a:spcPts val="0"/>
              </a:spcBef>
              <a:spcAft>
                <a:spcPts val="600"/>
              </a:spcAft>
              <a:buFont typeface="Wingdings" panose="05000000000000000000" pitchFamily="2" charset="2"/>
              <a:buChar char="§"/>
            </a:pPr>
            <a:r>
              <a:rPr lang="en-US" sz="2800" dirty="0" smtClean="0">
                <a:latin typeface="Times New Roman" pitchFamily="18" charset="0"/>
                <a:cs typeface="Times New Roman" pitchFamily="18" charset="0"/>
              </a:rPr>
              <a:t>If they were joined together with a stick you might consider them as </a:t>
            </a:r>
            <a:r>
              <a:rPr lang="en-US" sz="2800" b="1" dirty="0" smtClean="0">
                <a:latin typeface="Times New Roman" pitchFamily="18" charset="0"/>
                <a:cs typeface="Times New Roman" pitchFamily="18" charset="0"/>
              </a:rPr>
              <a:t>one object.</a:t>
            </a:r>
          </a:p>
          <a:p>
            <a:pPr marL="0" indent="0" algn="just" eaLnBrk="1" hangingPunct="1">
              <a:lnSpc>
                <a:spcPct val="150000"/>
              </a:lnSpc>
              <a:spcBef>
                <a:spcPts val="0"/>
              </a:spcBef>
              <a:spcAft>
                <a:spcPts val="600"/>
              </a:spcAft>
              <a:buNone/>
            </a:pPr>
            <a:r>
              <a:rPr lang="en-US" sz="2800" b="1" dirty="0" smtClean="0">
                <a:solidFill>
                  <a:srgbClr val="0000FF"/>
                </a:solidFill>
                <a:latin typeface="Times New Roman" pitchFamily="18" charset="0"/>
                <a:cs typeface="Times New Roman" pitchFamily="18" charset="0"/>
              </a:rPr>
              <a:t>4. Is </a:t>
            </a:r>
            <a:r>
              <a:rPr lang="en-US" sz="2800" dirty="0" smtClean="0">
                <a:latin typeface="Times New Roman" pitchFamily="18" charset="0"/>
                <a:cs typeface="Times New Roman" pitchFamily="18" charset="0"/>
              </a:rPr>
              <a:t>the</a:t>
            </a:r>
            <a:r>
              <a:rPr lang="en-US" sz="2800" b="1" dirty="0" smtClean="0">
                <a:solidFill>
                  <a:srgbClr val="0000FF"/>
                </a:solidFill>
                <a:latin typeface="Times New Roman" pitchFamily="18" charset="0"/>
                <a:cs typeface="Times New Roman" pitchFamily="18" charset="0"/>
              </a:rPr>
              <a:t> color </a:t>
            </a:r>
            <a:r>
              <a:rPr lang="en-US" sz="2800" dirty="0" smtClean="0">
                <a:latin typeface="Times New Roman" pitchFamily="18" charset="0"/>
                <a:cs typeface="Times New Roman" pitchFamily="18" charset="0"/>
              </a:rPr>
              <a:t>of the </a:t>
            </a:r>
            <a:r>
              <a:rPr lang="en-US" sz="2800" b="1" dirty="0" smtClean="0">
                <a:solidFill>
                  <a:srgbClr val="0000FF"/>
                </a:solidFill>
                <a:latin typeface="Times New Roman" pitchFamily="18" charset="0"/>
                <a:cs typeface="Times New Roman" pitchFamily="18" charset="0"/>
              </a:rPr>
              <a:t>balls </a:t>
            </a:r>
            <a:r>
              <a:rPr lang="en-US" sz="2800" dirty="0" smtClean="0">
                <a:latin typeface="Times New Roman" pitchFamily="18" charset="0"/>
                <a:cs typeface="Times New Roman" pitchFamily="18" charset="0"/>
              </a:rPr>
              <a:t>an</a:t>
            </a:r>
            <a:r>
              <a:rPr lang="en-US" sz="2800" b="1" dirty="0" smtClean="0">
                <a:solidFill>
                  <a:srgbClr val="0000FF"/>
                </a:solidFill>
                <a:latin typeface="Times New Roman" pitchFamily="18" charset="0"/>
                <a:cs typeface="Times New Roman" pitchFamily="18" charset="0"/>
              </a:rPr>
              <a:t> object? </a:t>
            </a:r>
          </a:p>
          <a:p>
            <a:pPr algn="just" eaLnBrk="1" hangingPunct="1">
              <a:lnSpc>
                <a:spcPct val="150000"/>
              </a:lnSpc>
              <a:spcBef>
                <a:spcPts val="0"/>
              </a:spcBef>
              <a:spcAft>
                <a:spcPts val="600"/>
              </a:spcAft>
              <a:buFont typeface="Wingdings" pitchFamily="2" charset="2"/>
              <a:buChar char="§"/>
            </a:pPr>
            <a:r>
              <a:rPr lang="en-US" sz="2800" b="1" dirty="0" smtClean="0">
                <a:solidFill>
                  <a:srgbClr val="FF0000"/>
                </a:solidFill>
                <a:latin typeface="Times New Roman" pitchFamily="18" charset="0"/>
                <a:cs typeface="Times New Roman" pitchFamily="18" charset="0"/>
              </a:rPr>
              <a:t>No</a:t>
            </a:r>
            <a:r>
              <a:rPr lang="en-US" sz="2800" dirty="0" smtClean="0">
                <a:latin typeface="Times New Roman" pitchFamily="18" charset="0"/>
                <a:cs typeface="Times New Roman" pitchFamily="18" charset="0"/>
              </a:rPr>
              <a:t>. It is a </a:t>
            </a:r>
            <a:r>
              <a:rPr lang="en-US" sz="2800" b="1" dirty="0" smtClean="0">
                <a:solidFill>
                  <a:srgbClr val="FF0000"/>
                </a:solidFill>
                <a:latin typeface="Times New Roman" pitchFamily="18" charset="0"/>
                <a:cs typeface="Times New Roman" pitchFamily="18" charset="0"/>
              </a:rPr>
              <a:t>property</a:t>
            </a:r>
            <a:r>
              <a:rPr lang="en-US" sz="2800" dirty="0" smtClean="0">
                <a:latin typeface="Times New Roman" pitchFamily="18" charset="0"/>
                <a:cs typeface="Times New Roman" pitchFamily="18" charset="0"/>
              </a:rPr>
              <a:t> of </a:t>
            </a:r>
            <a:r>
              <a:rPr lang="en-US" sz="2800" b="1" dirty="0" smtClean="0">
                <a:solidFill>
                  <a:srgbClr val="FF0000"/>
                </a:solidFill>
                <a:latin typeface="Times New Roman" pitchFamily="18" charset="0"/>
                <a:cs typeface="Times New Roman" pitchFamily="18" charset="0"/>
              </a:rPr>
              <a:t>each ball</a:t>
            </a:r>
            <a:r>
              <a:rPr lang="en-US" sz="2800" dirty="0" smtClean="0">
                <a:solidFill>
                  <a:srgbClr val="FF0000"/>
                </a:solidFill>
                <a:latin typeface="Times New Roman" pitchFamily="18" charset="0"/>
                <a:cs typeface="Times New Roman" pitchFamily="18" charset="0"/>
              </a:rPr>
              <a:t>.</a:t>
            </a:r>
          </a:p>
          <a:p>
            <a:pPr marL="0" indent="0" algn="just" eaLnBrk="1" hangingPunct="1">
              <a:lnSpc>
                <a:spcPct val="150000"/>
              </a:lnSpc>
              <a:spcBef>
                <a:spcPts val="0"/>
              </a:spcBef>
              <a:spcAft>
                <a:spcPts val="600"/>
              </a:spcAft>
              <a:buNone/>
            </a:pPr>
            <a:r>
              <a:rPr lang="en-US" sz="2800" b="1" dirty="0" smtClean="0">
                <a:solidFill>
                  <a:srgbClr val="0000FF"/>
                </a:solidFill>
                <a:latin typeface="Times New Roman" pitchFamily="18" charset="0"/>
                <a:cs typeface="Times New Roman" pitchFamily="18" charset="0"/>
              </a:rPr>
              <a:t>5. Is </a:t>
            </a:r>
            <a:r>
              <a:rPr lang="en-US" sz="2800" dirty="0" smtClean="0">
                <a:latin typeface="Times New Roman" pitchFamily="18" charset="0"/>
                <a:cs typeface="Times New Roman" pitchFamily="18" charset="0"/>
              </a:rPr>
              <a:t>your</a:t>
            </a:r>
            <a:r>
              <a:rPr lang="en-US" sz="2800" b="1" dirty="0" smtClean="0">
                <a:solidFill>
                  <a:srgbClr val="0000FF"/>
                </a:solidFill>
                <a:latin typeface="Times New Roman" pitchFamily="18" charset="0"/>
                <a:cs typeface="Times New Roman" pitchFamily="18" charset="0"/>
              </a:rPr>
              <a:t> understanding </a:t>
            </a:r>
            <a:r>
              <a:rPr lang="en-US" sz="2800" dirty="0" smtClean="0">
                <a:latin typeface="Times New Roman" pitchFamily="18" charset="0"/>
                <a:cs typeface="Times New Roman" pitchFamily="18" charset="0"/>
              </a:rPr>
              <a:t>of</a:t>
            </a:r>
            <a:r>
              <a:rPr lang="en-US" sz="2800" b="1" dirty="0" smtClean="0">
                <a:solidFill>
                  <a:srgbClr val="0000FF"/>
                </a:solidFill>
                <a:latin typeface="Times New Roman" pitchFamily="18" charset="0"/>
                <a:cs typeface="Times New Roman" pitchFamily="18" charset="0"/>
              </a:rPr>
              <a:t> tennis balls </a:t>
            </a:r>
            <a:r>
              <a:rPr lang="en-US" sz="2800" dirty="0" smtClean="0">
                <a:latin typeface="Times New Roman" pitchFamily="18" charset="0"/>
                <a:cs typeface="Times New Roman" pitchFamily="18" charset="0"/>
              </a:rPr>
              <a:t>an </a:t>
            </a:r>
            <a:r>
              <a:rPr lang="en-US" sz="2800" b="1" dirty="0" smtClean="0">
                <a:solidFill>
                  <a:srgbClr val="0000FF"/>
                </a:solidFill>
                <a:latin typeface="Times New Roman" pitchFamily="18" charset="0"/>
                <a:cs typeface="Times New Roman" pitchFamily="18" charset="0"/>
              </a:rPr>
              <a:t>object? </a:t>
            </a:r>
          </a:p>
          <a:p>
            <a:pPr algn="just" eaLnBrk="1" hangingPunct="1">
              <a:lnSpc>
                <a:spcPct val="150000"/>
              </a:lnSpc>
              <a:spcBef>
                <a:spcPts val="0"/>
              </a:spcBef>
              <a:spcAft>
                <a:spcPts val="600"/>
              </a:spcAft>
              <a:buFont typeface="Wingdings" pitchFamily="2" charset="2"/>
              <a:buChar char="§"/>
            </a:pPr>
            <a:r>
              <a:rPr lang="en-US" sz="2800" b="1" dirty="0" smtClean="0">
                <a:solidFill>
                  <a:srgbClr val="0000FF"/>
                </a:solidFill>
                <a:latin typeface="Times New Roman" pitchFamily="18" charset="0"/>
                <a:cs typeface="Times New Roman" pitchFamily="18" charset="0"/>
              </a:rPr>
              <a:t>Probably not</a:t>
            </a:r>
            <a:r>
              <a:rPr lang="en-US" sz="2800" dirty="0" smtClean="0">
                <a:latin typeface="Times New Roman" pitchFamily="18" charset="0"/>
                <a:cs typeface="Times New Roman" pitchFamily="18" charset="0"/>
              </a:rPr>
              <a:t>, although it is unclear what it is. </a:t>
            </a:r>
          </a:p>
          <a:p>
            <a:pPr algn="just" eaLnBrk="1" hangingPunct="1">
              <a:lnSpc>
                <a:spcPct val="150000"/>
              </a:lnSpc>
              <a:spcBef>
                <a:spcPts val="0"/>
              </a:spcBef>
              <a:spcAft>
                <a:spcPts val="600"/>
              </a:spcAft>
              <a:buFont typeface="Wingdings" pitchFamily="2" charset="2"/>
              <a:buChar char="§"/>
            </a:pPr>
            <a:r>
              <a:rPr lang="en-US" sz="2800" dirty="0" smtClean="0">
                <a:latin typeface="Times New Roman" pitchFamily="18" charset="0"/>
                <a:cs typeface="Times New Roman" pitchFamily="18" charset="0"/>
              </a:rPr>
              <a:t>Perhaps it is a </a:t>
            </a:r>
            <a:r>
              <a:rPr lang="en-US" sz="2800" b="1" dirty="0" smtClean="0">
                <a:latin typeface="Times New Roman" pitchFamily="18" charset="0"/>
                <a:cs typeface="Times New Roman" pitchFamily="18" charset="0"/>
              </a:rPr>
              <a:t>property</a:t>
            </a:r>
            <a:r>
              <a:rPr lang="en-US" sz="2800" dirty="0" smtClean="0">
                <a:latin typeface="Times New Roman" pitchFamily="18" charset="0"/>
                <a:cs typeface="Times New Roman" pitchFamily="18" charset="0"/>
              </a:rPr>
              <a:t> of the </a:t>
            </a:r>
            <a:r>
              <a:rPr lang="en-US" sz="2800" b="1" dirty="0" smtClean="0">
                <a:latin typeface="Times New Roman" pitchFamily="18" charset="0"/>
                <a:cs typeface="Times New Roman" pitchFamily="18" charset="0"/>
              </a:rPr>
              <a:t>object</a:t>
            </a:r>
            <a:r>
              <a:rPr lang="en-US" sz="2800" dirty="0" smtClean="0">
                <a:latin typeface="Times New Roman" pitchFamily="18" charset="0"/>
                <a:cs typeface="Times New Roman" pitchFamily="18" charset="0"/>
              </a:rPr>
              <a:t> called "</a:t>
            </a:r>
            <a:r>
              <a:rPr lang="en-US" sz="2800" b="1" dirty="0" smtClean="0">
                <a:latin typeface="Times New Roman" pitchFamily="18" charset="0"/>
                <a:cs typeface="Times New Roman" pitchFamily="18" charset="0"/>
              </a:rPr>
              <a:t>your brain</a:t>
            </a:r>
            <a:r>
              <a:rPr lang="en-US" sz="2800" dirty="0" smtClean="0">
                <a:latin typeface="Times New Roman" pitchFamily="18" charset="0"/>
                <a:cs typeface="Times New Roman" pitchFamily="18" charset="0"/>
              </a:rPr>
              <a:t>."</a:t>
            </a:r>
          </a:p>
        </p:txBody>
      </p:sp>
    </p:spTree>
    <p:extLst>
      <p:ext uri="{BB962C8B-B14F-4D97-AF65-F5344CB8AC3E}">
        <p14:creationId xmlns:p14="http://schemas.microsoft.com/office/powerpoint/2010/main" val="35645001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381000"/>
          </a:xfrm>
        </p:spPr>
        <p:txBody>
          <a:bodyPr rtlCol="0">
            <a:noAutofit/>
          </a:bodyPr>
          <a:lstStyle/>
          <a:p>
            <a:pPr algn="just">
              <a:lnSpc>
                <a:spcPct val="150000"/>
              </a:lnSpc>
              <a:spcBef>
                <a:spcPts val="0"/>
              </a:spcBef>
            </a:pPr>
            <a:r>
              <a:rPr lang="en-GB" sz="2800" b="1" dirty="0">
                <a:solidFill>
                  <a:srgbClr val="FF0000"/>
                </a:solidFill>
                <a:latin typeface="Times New Roman" panose="02020603050405020304" pitchFamily="18" charset="0"/>
                <a:cs typeface="Times New Roman" panose="02020603050405020304" pitchFamily="18" charset="0"/>
              </a:rPr>
              <a:t>Ways for Invoking Garbage Collector (GC)------</a:t>
            </a:r>
            <a:endParaRPr lang="en-GB" sz="2800" dirty="0">
              <a:latin typeface="Times New Roman" panose="02020603050405020304" pitchFamily="18" charset="0"/>
              <a:cs typeface="Times New Roman" panose="02020603050405020304" pitchFamily="18" charset="0"/>
            </a:endParaRPr>
          </a:p>
        </p:txBody>
      </p:sp>
      <p:sp>
        <p:nvSpPr>
          <p:cNvPr id="61444" name="Rectangle 3"/>
          <p:cNvSpPr>
            <a:spLocks noGrp="1"/>
          </p:cNvSpPr>
          <p:nvPr>
            <p:ph idx="4294967295"/>
          </p:nvPr>
        </p:nvSpPr>
        <p:spPr>
          <a:xfrm>
            <a:off x="0" y="381000"/>
            <a:ext cx="9144000" cy="6477000"/>
          </a:xfrm>
        </p:spPr>
        <p:txBody>
          <a:bodyPr>
            <a:noAutofit/>
          </a:bodyPr>
          <a:lstStyle/>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2. Using </a:t>
            </a:r>
            <a:r>
              <a:rPr lang="en-GB" sz="2600" dirty="0" err="1">
                <a:latin typeface="Times New Roman" panose="02020603050405020304" pitchFamily="18" charset="0"/>
                <a:cs typeface="Times New Roman" panose="02020603050405020304" pitchFamily="18" charset="0"/>
              </a:rPr>
              <a:t>System.gc</a:t>
            </a:r>
            <a:r>
              <a:rPr lang="en-GB" sz="2600" dirty="0">
                <a:latin typeface="Times New Roman" panose="02020603050405020304" pitchFamily="18" charset="0"/>
                <a:cs typeface="Times New Roman" panose="02020603050405020304" pitchFamily="18" charset="0"/>
              </a:rPr>
              <a:t>() method:</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System </a:t>
            </a:r>
            <a:r>
              <a:rPr lang="en-GB" sz="2600" dirty="0">
                <a:latin typeface="Times New Roman" panose="02020603050405020304" pitchFamily="18" charset="0"/>
                <a:cs typeface="Times New Roman" panose="02020603050405020304" pitchFamily="18" charset="0"/>
              </a:rPr>
              <a:t>class contains a convenience method named </a:t>
            </a:r>
            <a:r>
              <a:rPr lang="en-GB" sz="2600" dirty="0" err="1">
                <a:latin typeface="Times New Roman" panose="02020603050405020304" pitchFamily="18" charset="0"/>
                <a:cs typeface="Times New Roman" panose="02020603050405020304" pitchFamily="18" charset="0"/>
              </a:rPr>
              <a:t>gc</a:t>
            </a:r>
            <a:r>
              <a:rPr lang="en-GB" sz="2600" dirty="0">
                <a:latin typeface="Times New Roman" panose="02020603050405020304" pitchFamily="18" charset="0"/>
                <a:cs typeface="Times New Roman" panose="02020603050405020304" pitchFamily="18" charset="0"/>
              </a:rPr>
              <a:t>() for requesting JVM to run Garbage Collector.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It </a:t>
            </a:r>
            <a:r>
              <a:rPr lang="en-GB" sz="2600" dirty="0">
                <a:latin typeface="Times New Roman" panose="02020603050405020304" pitchFamily="18" charset="0"/>
                <a:cs typeface="Times New Roman" panose="02020603050405020304" pitchFamily="18" charset="0"/>
              </a:rPr>
              <a:t>is a static method that is equivalent to executing the </a:t>
            </a:r>
            <a:r>
              <a:rPr lang="en-GB" sz="2600" dirty="0" err="1">
                <a:latin typeface="Times New Roman" panose="02020603050405020304" pitchFamily="18" charset="0"/>
                <a:cs typeface="Times New Roman" panose="02020603050405020304" pitchFamily="18" charset="0"/>
              </a:rPr>
              <a:t>Runtime.getRuntime</a:t>
            </a:r>
            <a:r>
              <a:rPr lang="en-GB" sz="2600" dirty="0">
                <a:latin typeface="Times New Roman" panose="02020603050405020304" pitchFamily="18" charset="0"/>
                <a:cs typeface="Times New Roman" panose="02020603050405020304" pitchFamily="18" charset="0"/>
              </a:rPr>
              <a:t>().</a:t>
            </a:r>
            <a:r>
              <a:rPr lang="en-GB" sz="2600" dirty="0" err="1">
                <a:latin typeface="Times New Roman" panose="02020603050405020304" pitchFamily="18" charset="0"/>
                <a:cs typeface="Times New Roman" panose="02020603050405020304" pitchFamily="18" charset="0"/>
              </a:rPr>
              <a:t>gc</a:t>
            </a:r>
            <a:r>
              <a:rPr lang="en-GB" sz="2600" dirty="0">
                <a:latin typeface="Times New Roman" panose="02020603050405020304" pitchFamily="18" charset="0"/>
                <a:cs typeface="Times New Roman" panose="02020603050405020304" pitchFamily="18" charset="0"/>
              </a:rPr>
              <a:t>() statement.</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We </a:t>
            </a:r>
            <a:r>
              <a:rPr lang="en-GB" sz="2600" dirty="0">
                <a:latin typeface="Times New Roman" panose="02020603050405020304" pitchFamily="18" charset="0"/>
                <a:cs typeface="Times New Roman" panose="02020603050405020304" pitchFamily="18" charset="0"/>
              </a:rPr>
              <a:t>can also use the following code to run the garbage collector:</a:t>
            </a:r>
          </a:p>
          <a:p>
            <a:pPr marL="0" indent="0" algn="just">
              <a:lnSpc>
                <a:spcPct val="150000"/>
              </a:lnSpc>
              <a:spcBef>
                <a:spcPts val="0"/>
              </a:spcBef>
              <a:buNone/>
            </a:pPr>
            <a:r>
              <a:rPr lang="en-GB" sz="2600" dirty="0" smtClean="0">
                <a:latin typeface="Times New Roman" panose="02020603050405020304" pitchFamily="18" charset="0"/>
                <a:cs typeface="Times New Roman" panose="02020603050405020304" pitchFamily="18" charset="0"/>
              </a:rPr>
              <a:t>// </a:t>
            </a:r>
            <a:r>
              <a:rPr lang="en-GB" sz="2600" dirty="0">
                <a:latin typeface="Times New Roman" panose="02020603050405020304" pitchFamily="18" charset="0"/>
                <a:cs typeface="Times New Roman" panose="02020603050405020304" pitchFamily="18" charset="0"/>
              </a:rPr>
              <a:t>Invoke the garbage </a:t>
            </a:r>
            <a:r>
              <a:rPr lang="en-GB" sz="2600" dirty="0" smtClean="0">
                <a:latin typeface="Times New Roman" panose="02020603050405020304" pitchFamily="18" charset="0"/>
                <a:cs typeface="Times New Roman" panose="02020603050405020304" pitchFamily="18" charset="0"/>
              </a:rPr>
              <a:t>collector</a:t>
            </a:r>
          </a:p>
          <a:p>
            <a:pPr marL="0" indent="0" algn="just">
              <a:lnSpc>
                <a:spcPct val="150000"/>
              </a:lnSpc>
              <a:spcBef>
                <a:spcPts val="0"/>
              </a:spcBef>
              <a:buNone/>
            </a:pPr>
            <a:r>
              <a:rPr lang="en-GB" sz="2600" dirty="0">
                <a:latin typeface="Times New Roman" panose="02020603050405020304" pitchFamily="18" charset="0"/>
                <a:cs typeface="Times New Roman" panose="02020603050405020304" pitchFamily="18" charset="0"/>
              </a:rPr>
              <a:t>	</a:t>
            </a:r>
            <a:r>
              <a:rPr lang="en-GB" sz="2600" dirty="0" err="1" smtClean="0">
                <a:latin typeface="Times New Roman" panose="02020603050405020304" pitchFamily="18" charset="0"/>
                <a:cs typeface="Times New Roman" panose="02020603050405020304" pitchFamily="18" charset="0"/>
              </a:rPr>
              <a:t>System.gc</a:t>
            </a:r>
            <a:r>
              <a:rPr lang="en-GB"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dirty="0">
                <a:latin typeface="Times New Roman" panose="02020603050405020304" pitchFamily="18" charset="0"/>
                <a:cs typeface="Times New Roman" panose="02020603050405020304" pitchFamily="18" charset="0"/>
              </a:rPr>
              <a:t>call to the </a:t>
            </a:r>
            <a:r>
              <a:rPr lang="en-GB" sz="2600" dirty="0" err="1">
                <a:latin typeface="Times New Roman" panose="02020603050405020304" pitchFamily="18" charset="0"/>
                <a:cs typeface="Times New Roman" panose="02020603050405020304" pitchFamily="18" charset="0"/>
              </a:rPr>
              <a:t>gc</a:t>
            </a:r>
            <a:r>
              <a:rPr lang="en-GB" sz="2600" dirty="0">
                <a:latin typeface="Times New Roman" panose="02020603050405020304" pitchFamily="18" charset="0"/>
                <a:cs typeface="Times New Roman" panose="02020603050405020304" pitchFamily="18" charset="0"/>
              </a:rPr>
              <a:t>() method of System class is also just a request to the JVM.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dirty="0">
                <a:latin typeface="Times New Roman" panose="02020603050405020304" pitchFamily="18" charset="0"/>
                <a:cs typeface="Times New Roman" panose="02020603050405020304" pitchFamily="18" charset="0"/>
              </a:rPr>
              <a:t>JVM is free to ignore the call. </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130</a:t>
            </a:fld>
            <a:endParaRPr lang="en-US"/>
          </a:p>
        </p:txBody>
      </p:sp>
    </p:spTree>
    <p:extLst>
      <p:ext uri="{BB962C8B-B14F-4D97-AF65-F5344CB8AC3E}">
        <p14:creationId xmlns:p14="http://schemas.microsoft.com/office/powerpoint/2010/main" val="1628197687"/>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idx="4294967295"/>
          </p:nvPr>
        </p:nvSpPr>
        <p:spPr>
          <a:xfrm>
            <a:off x="457200" y="0"/>
            <a:ext cx="8229600" cy="381000"/>
          </a:xfrm>
        </p:spPr>
        <p:txBody>
          <a:bodyPr rtlCol="0">
            <a:noAutofit/>
          </a:bodyPr>
          <a:lstStyle/>
          <a:p>
            <a:pPr algn="just">
              <a:lnSpc>
                <a:spcPct val="150000"/>
              </a:lnSpc>
              <a:spcBef>
                <a:spcPts val="0"/>
              </a:spcBef>
            </a:pPr>
            <a:r>
              <a:rPr lang="en-GB" sz="2800" b="1" dirty="0">
                <a:solidFill>
                  <a:srgbClr val="FF0000"/>
                </a:solidFill>
                <a:latin typeface="Times New Roman" panose="02020603050405020304" pitchFamily="18" charset="0"/>
                <a:cs typeface="Times New Roman" panose="02020603050405020304" pitchFamily="18" charset="0"/>
              </a:rPr>
              <a:t>Ways for Invoking Garbage Collector (GC)------</a:t>
            </a:r>
            <a:endParaRPr lang="en-GB" sz="2800" dirty="0">
              <a:latin typeface="Times New Roman" panose="02020603050405020304" pitchFamily="18" charset="0"/>
              <a:cs typeface="Times New Roman" panose="02020603050405020304" pitchFamily="18" charset="0"/>
            </a:endParaRPr>
          </a:p>
        </p:txBody>
      </p:sp>
      <p:sp>
        <p:nvSpPr>
          <p:cNvPr id="61444" name="Rectangle 3"/>
          <p:cNvSpPr>
            <a:spLocks noGrp="1"/>
          </p:cNvSpPr>
          <p:nvPr>
            <p:ph idx="4294967295"/>
          </p:nvPr>
        </p:nvSpPr>
        <p:spPr>
          <a:xfrm>
            <a:off x="0" y="381000"/>
            <a:ext cx="9144000" cy="6477000"/>
          </a:xfrm>
        </p:spPr>
        <p:txBody>
          <a:bodyPr>
            <a:no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Thus, there is no guarantee that any one of the above two methods will definitely run Garbage Collector by JVM.</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Let’s </a:t>
            </a:r>
            <a:r>
              <a:rPr lang="en-GB" sz="2600" dirty="0">
                <a:latin typeface="Times New Roman" panose="02020603050405020304" pitchFamily="18" charset="0"/>
                <a:cs typeface="Times New Roman" panose="02020603050405020304" pitchFamily="18" charset="0"/>
              </a:rPr>
              <a:t>take a simple example program where we will use the </a:t>
            </a:r>
            <a:r>
              <a:rPr lang="en-GB" sz="2600" dirty="0" err="1">
                <a:latin typeface="Times New Roman" panose="02020603050405020304" pitchFamily="18" charset="0"/>
                <a:cs typeface="Times New Roman" panose="02020603050405020304" pitchFamily="18" charset="0"/>
              </a:rPr>
              <a:t>System.gc</a:t>
            </a:r>
            <a:r>
              <a:rPr lang="en-GB" sz="2600" dirty="0">
                <a:latin typeface="Times New Roman" panose="02020603050405020304" pitchFamily="18" charset="0"/>
                <a:cs typeface="Times New Roman" panose="02020603050405020304" pitchFamily="18" charset="0"/>
              </a:rPr>
              <a:t>() method.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In </a:t>
            </a:r>
            <a:r>
              <a:rPr lang="en-GB" sz="2600" dirty="0">
                <a:latin typeface="Times New Roman" panose="02020603050405020304" pitchFamily="18" charset="0"/>
                <a:cs typeface="Times New Roman" panose="02020603050405020304" pitchFamily="18" charset="0"/>
              </a:rPr>
              <a:t>this program, we will create 1,000 objects of the Object class in the </a:t>
            </a:r>
            <a:r>
              <a:rPr lang="en-GB" sz="2600" dirty="0" err="1">
                <a:latin typeface="Times New Roman" panose="02020603050405020304" pitchFamily="18" charset="0"/>
                <a:cs typeface="Times New Roman" panose="02020603050405020304" pitchFamily="18" charset="0"/>
              </a:rPr>
              <a:t>createObjects</a:t>
            </a:r>
            <a:r>
              <a:rPr lang="en-GB" sz="2600" dirty="0">
                <a:latin typeface="Times New Roman" panose="02020603050405020304" pitchFamily="18" charset="0"/>
                <a:cs typeface="Times New Roman" panose="02020603050405020304" pitchFamily="18" charset="0"/>
              </a:rPr>
              <a:t>() method.</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GB" sz="2600" dirty="0">
                <a:latin typeface="Times New Roman" panose="02020603050405020304" pitchFamily="18" charset="0"/>
                <a:cs typeface="Times New Roman" panose="02020603050405020304" pitchFamily="18" charset="0"/>
              </a:rPr>
              <a:t>references of new objects are not stored. So, they are garbage.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When </a:t>
            </a:r>
            <a:r>
              <a:rPr lang="en-GB" sz="2600" dirty="0">
                <a:latin typeface="Times New Roman" panose="02020603050405020304" pitchFamily="18" charset="0"/>
                <a:cs typeface="Times New Roman" panose="02020603050405020304" pitchFamily="18" charset="0"/>
              </a:rPr>
              <a:t>we will call the </a:t>
            </a:r>
            <a:r>
              <a:rPr lang="en-GB" sz="2600" dirty="0" err="1">
                <a:latin typeface="Times New Roman" panose="02020603050405020304" pitchFamily="18" charset="0"/>
                <a:cs typeface="Times New Roman" panose="02020603050405020304" pitchFamily="18" charset="0"/>
              </a:rPr>
              <a:t>System.gc</a:t>
            </a:r>
            <a:r>
              <a:rPr lang="en-GB" sz="2600" dirty="0">
                <a:latin typeface="Times New Roman" panose="02020603050405020304" pitchFamily="18" charset="0"/>
                <a:cs typeface="Times New Roman" panose="02020603050405020304" pitchFamily="18" charset="0"/>
              </a:rPr>
              <a:t>() method, we will try to request to the JVM to reclaim the memory used by these objects. </a:t>
            </a:r>
            <a:endParaRPr lang="en-GB" sz="26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We </a:t>
            </a:r>
            <a:r>
              <a:rPr lang="en-GB" sz="2600" dirty="0">
                <a:latin typeface="Times New Roman" panose="02020603050405020304" pitchFamily="18" charset="0"/>
                <a:cs typeface="Times New Roman" panose="02020603050405020304" pitchFamily="18" charset="0"/>
              </a:rPr>
              <a:t>will display the memory freed by the garbage collector on the console.</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131</a:t>
            </a:fld>
            <a:endParaRPr lang="en-US"/>
          </a:p>
        </p:txBody>
      </p:sp>
    </p:spTree>
    <p:extLst>
      <p:ext uri="{BB962C8B-B14F-4D97-AF65-F5344CB8AC3E}">
        <p14:creationId xmlns:p14="http://schemas.microsoft.com/office/powerpoint/2010/main" val="3191155599"/>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381000" y="0"/>
            <a:ext cx="8229600" cy="381000"/>
          </a:xfrm>
        </p:spPr>
        <p:txBody>
          <a:bodyPr rtlCol="0">
            <a:noAutofit/>
          </a:bodyPr>
          <a:lstStyle/>
          <a:p>
            <a:pPr eaLnBrk="1" fontAlgn="auto" hangingPunct="1">
              <a:spcAft>
                <a:spcPts val="0"/>
              </a:spcAft>
              <a:defRPr/>
            </a:pPr>
            <a:r>
              <a:rPr lang="en-US" sz="3200" b="1" dirty="0">
                <a:solidFill>
                  <a:srgbClr val="0000FF"/>
                </a:solidFill>
                <a:latin typeface="Times New Roman" pitchFamily="18" charset="0"/>
                <a:cs typeface="Times New Roman" pitchFamily="18" charset="0"/>
              </a:rPr>
              <a:t>The finalize( ) Method</a:t>
            </a:r>
          </a:p>
        </p:txBody>
      </p:sp>
      <p:sp>
        <p:nvSpPr>
          <p:cNvPr id="3" name="Rectangle 3"/>
          <p:cNvSpPr>
            <a:spLocks noGrp="1"/>
          </p:cNvSpPr>
          <p:nvPr>
            <p:ph idx="4294967295"/>
          </p:nvPr>
        </p:nvSpPr>
        <p:spPr>
          <a:xfrm>
            <a:off x="0" y="381000"/>
            <a:ext cx="8991600" cy="6477000"/>
          </a:xfrm>
        </p:spPr>
        <p:txBody>
          <a:bodyPr rtlCol="0">
            <a:noAutofit/>
          </a:bodyPr>
          <a:lstStyle/>
          <a:p>
            <a:pPr algn="just" eaLnBrk="1" fontAlgn="auto" hangingPunct="1">
              <a:lnSpc>
                <a:spcPct val="150000"/>
              </a:lnSpc>
              <a:spcBef>
                <a:spcPts val="0"/>
              </a:spcBef>
              <a:spcAft>
                <a:spcPts val="0"/>
              </a:spcAft>
              <a:buFont typeface="Wingdings" pitchFamily="2" charset="2"/>
              <a:buChar char="§"/>
              <a:defRPr/>
            </a:pPr>
            <a:r>
              <a:rPr lang="en-US" sz="2600" dirty="0">
                <a:latin typeface="Times New Roman" pitchFamily="18" charset="0"/>
                <a:cs typeface="Times New Roman" pitchFamily="18" charset="0"/>
              </a:rPr>
              <a:t>Sometimes an </a:t>
            </a:r>
            <a:r>
              <a:rPr lang="en-US" sz="2600" b="1" dirty="0">
                <a:solidFill>
                  <a:srgbClr val="FF0000"/>
                </a:solidFill>
                <a:latin typeface="Times New Roman" pitchFamily="18" charset="0"/>
                <a:cs typeface="Times New Roman" pitchFamily="18" charset="0"/>
              </a:rPr>
              <a:t>object</a:t>
            </a:r>
            <a:r>
              <a:rPr lang="en-US" sz="2600" dirty="0">
                <a:latin typeface="Times New Roman" pitchFamily="18" charset="0"/>
                <a:cs typeface="Times New Roman" pitchFamily="18" charset="0"/>
              </a:rPr>
              <a:t> will need to </a:t>
            </a:r>
            <a:r>
              <a:rPr lang="en-US" sz="2600" b="1" dirty="0">
                <a:solidFill>
                  <a:srgbClr val="0000FF"/>
                </a:solidFill>
                <a:latin typeface="Times New Roman" pitchFamily="18" charset="0"/>
                <a:cs typeface="Times New Roman" pitchFamily="18" charset="0"/>
              </a:rPr>
              <a:t>perform some action when </a:t>
            </a:r>
            <a:r>
              <a:rPr lang="en-US" sz="2600" dirty="0">
                <a:latin typeface="Times New Roman" pitchFamily="18" charset="0"/>
                <a:cs typeface="Times New Roman" pitchFamily="18" charset="0"/>
              </a:rPr>
              <a:t>it is </a:t>
            </a:r>
            <a:r>
              <a:rPr lang="en-US" sz="2600" b="1" dirty="0">
                <a:solidFill>
                  <a:srgbClr val="0000FF"/>
                </a:solidFill>
                <a:latin typeface="Times New Roman" pitchFamily="18" charset="0"/>
                <a:cs typeface="Times New Roman" pitchFamily="18" charset="0"/>
              </a:rPr>
              <a:t>destroyed. </a:t>
            </a:r>
          </a:p>
          <a:p>
            <a:pPr algn="just" eaLnBrk="1" fontAlgn="auto" hangingPunct="1">
              <a:lnSpc>
                <a:spcPct val="150000"/>
              </a:lnSpc>
              <a:spcBef>
                <a:spcPts val="0"/>
              </a:spcBef>
              <a:spcAft>
                <a:spcPts val="0"/>
              </a:spcAft>
              <a:buFont typeface="Wingdings" pitchFamily="2" charset="2"/>
              <a:buChar char="§"/>
              <a:defRPr/>
            </a:pPr>
            <a:r>
              <a:rPr lang="en-US" sz="2600" b="1" dirty="0">
                <a:solidFill>
                  <a:srgbClr val="0000FF"/>
                </a:solidFill>
                <a:latin typeface="Times New Roman" pitchFamily="18" charset="0"/>
                <a:cs typeface="Times New Roman" pitchFamily="18" charset="0"/>
              </a:rPr>
              <a:t>For example, </a:t>
            </a:r>
            <a:r>
              <a:rPr lang="en-US" sz="2600" dirty="0">
                <a:latin typeface="Times New Roman" pitchFamily="18" charset="0"/>
                <a:cs typeface="Times New Roman" pitchFamily="18" charset="0"/>
              </a:rPr>
              <a:t>if an object is holding some </a:t>
            </a:r>
            <a:r>
              <a:rPr lang="en-US" sz="2600" b="1" dirty="0">
                <a:latin typeface="Times New Roman" pitchFamily="18" charset="0"/>
                <a:cs typeface="Times New Roman" pitchFamily="18" charset="0"/>
              </a:rPr>
              <a:t>non-Java resource</a:t>
            </a:r>
            <a:r>
              <a:rPr lang="en-US" sz="2600" dirty="0">
                <a:latin typeface="Times New Roman" pitchFamily="18" charset="0"/>
                <a:cs typeface="Times New Roman" pitchFamily="18" charset="0"/>
              </a:rPr>
              <a:t> such as a </a:t>
            </a:r>
            <a:r>
              <a:rPr lang="en-US" sz="2600" b="1" dirty="0">
                <a:solidFill>
                  <a:srgbClr val="FF3300"/>
                </a:solidFill>
                <a:latin typeface="Times New Roman" pitchFamily="18" charset="0"/>
                <a:cs typeface="Times New Roman" pitchFamily="18" charset="0"/>
              </a:rPr>
              <a:t>file handle or window character font</a:t>
            </a:r>
            <a:r>
              <a:rPr lang="en-US" sz="2600" dirty="0">
                <a:latin typeface="Times New Roman" pitchFamily="18" charset="0"/>
                <a:cs typeface="Times New Roman" pitchFamily="18" charset="0"/>
              </a:rPr>
              <a:t>, then you might want to make sure these resources are </a:t>
            </a:r>
            <a:r>
              <a:rPr lang="en-US" sz="2600" b="1" dirty="0">
                <a:latin typeface="Times New Roman" pitchFamily="18" charset="0"/>
                <a:cs typeface="Times New Roman" pitchFamily="18" charset="0"/>
              </a:rPr>
              <a:t>freed before an object is destroyed</a:t>
            </a:r>
            <a:r>
              <a:rPr lang="en-US" sz="2600" dirty="0">
                <a:latin typeface="Times New Roman" pitchFamily="18" charset="0"/>
                <a:cs typeface="Times New Roman" pitchFamily="18" charset="0"/>
              </a:rPr>
              <a:t>.</a:t>
            </a:r>
          </a:p>
          <a:p>
            <a:pPr algn="just" eaLnBrk="1" fontAlgn="auto" hangingPunct="1">
              <a:lnSpc>
                <a:spcPct val="150000"/>
              </a:lnSpc>
              <a:spcBef>
                <a:spcPts val="0"/>
              </a:spcBef>
              <a:spcAft>
                <a:spcPts val="0"/>
              </a:spcAft>
              <a:buFont typeface="Wingdings" pitchFamily="2" charset="2"/>
              <a:buChar char="§"/>
              <a:defRPr/>
            </a:pPr>
            <a:r>
              <a:rPr lang="en-US" sz="2600" dirty="0">
                <a:latin typeface="Times New Roman" pitchFamily="18" charset="0"/>
                <a:cs typeface="Times New Roman" pitchFamily="18" charset="0"/>
              </a:rPr>
              <a:t> To handle such situations, Java provides a mechanism called </a:t>
            </a:r>
            <a:r>
              <a:rPr lang="en-US" sz="2600" b="1" dirty="0">
                <a:solidFill>
                  <a:srgbClr val="FF0000"/>
                </a:solidFill>
                <a:latin typeface="Times New Roman" pitchFamily="18" charset="0"/>
                <a:cs typeface="Times New Roman" pitchFamily="18" charset="0"/>
              </a:rPr>
              <a:t>finalization</a:t>
            </a:r>
            <a:r>
              <a:rPr lang="en-US" sz="2600" b="1" dirty="0">
                <a:solidFill>
                  <a:srgbClr val="0000FF"/>
                </a:solidFill>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600" dirty="0">
                <a:latin typeface="Times New Roman" pitchFamily="18" charset="0"/>
                <a:cs typeface="Times New Roman" pitchFamily="18" charset="0"/>
              </a:rPr>
              <a:t>By using </a:t>
            </a:r>
            <a:r>
              <a:rPr lang="en-US" sz="2600" b="1" dirty="0">
                <a:latin typeface="Times New Roman" pitchFamily="18" charset="0"/>
                <a:cs typeface="Times New Roman" pitchFamily="18" charset="0"/>
              </a:rPr>
              <a:t>finalization</a:t>
            </a:r>
            <a:r>
              <a:rPr lang="en-US" sz="2600" dirty="0">
                <a:latin typeface="Times New Roman" pitchFamily="18" charset="0"/>
                <a:cs typeface="Times New Roman" pitchFamily="18" charset="0"/>
              </a:rPr>
              <a:t>, you can </a:t>
            </a:r>
            <a:r>
              <a:rPr lang="en-US" sz="2600" b="1" dirty="0">
                <a:solidFill>
                  <a:srgbClr val="FF3300"/>
                </a:solidFill>
                <a:latin typeface="Times New Roman" pitchFamily="18" charset="0"/>
                <a:cs typeface="Times New Roman" pitchFamily="18" charset="0"/>
              </a:rPr>
              <a:t>define specific actions </a:t>
            </a:r>
            <a:r>
              <a:rPr lang="en-US" sz="2600" dirty="0">
                <a:latin typeface="Times New Roman" pitchFamily="18" charset="0"/>
                <a:cs typeface="Times New Roman" pitchFamily="18" charset="0"/>
              </a:rPr>
              <a:t>that will </a:t>
            </a:r>
            <a:r>
              <a:rPr lang="en-US" sz="2600" b="1" dirty="0">
                <a:solidFill>
                  <a:srgbClr val="0000FF"/>
                </a:solidFill>
                <a:latin typeface="Times New Roman" pitchFamily="18" charset="0"/>
                <a:cs typeface="Times New Roman" pitchFamily="18" charset="0"/>
              </a:rPr>
              <a:t>occur when an object is just about to be reclaimed by the garbage collector</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132</a:t>
            </a:fld>
            <a:endParaRPr lang="en-US"/>
          </a:p>
        </p:txBody>
      </p:sp>
    </p:spTree>
    <p:extLst>
      <p:ext uri="{BB962C8B-B14F-4D97-AF65-F5344CB8AC3E}">
        <p14:creationId xmlns:p14="http://schemas.microsoft.com/office/powerpoint/2010/main" val="63924557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381000" y="0"/>
            <a:ext cx="8229600" cy="381000"/>
          </a:xfrm>
        </p:spPr>
        <p:txBody>
          <a:bodyPr rtlCol="0">
            <a:noAutofit/>
          </a:bodyPr>
          <a:lstStyle/>
          <a:p>
            <a:pPr eaLnBrk="1" fontAlgn="auto" hangingPunct="1">
              <a:spcAft>
                <a:spcPts val="0"/>
              </a:spcAft>
              <a:defRPr/>
            </a:pPr>
            <a:r>
              <a:rPr lang="en-US" sz="3200" b="1" dirty="0">
                <a:solidFill>
                  <a:srgbClr val="0000FF"/>
                </a:solidFill>
                <a:latin typeface="Times New Roman" pitchFamily="18" charset="0"/>
                <a:cs typeface="Times New Roman" pitchFamily="18" charset="0"/>
              </a:rPr>
              <a:t>The finalize( ) </a:t>
            </a:r>
            <a:r>
              <a:rPr lang="en-US" sz="3200" b="1" dirty="0" smtClean="0">
                <a:solidFill>
                  <a:srgbClr val="0000FF"/>
                </a:solidFill>
                <a:latin typeface="Times New Roman" pitchFamily="18" charset="0"/>
                <a:cs typeface="Times New Roman" pitchFamily="18" charset="0"/>
              </a:rPr>
              <a:t>Method-------</a:t>
            </a:r>
            <a:endParaRPr lang="en-US" sz="32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381000"/>
            <a:ext cx="8991600" cy="6477000"/>
          </a:xfrm>
        </p:spPr>
        <p:txBody>
          <a:bodyPr rtlCol="0">
            <a:noAutofit/>
          </a:bodyPr>
          <a:lstStyle/>
          <a:p>
            <a:pPr algn="just">
              <a:lnSpc>
                <a:spcPct val="150000"/>
              </a:lnSpc>
              <a:spcBef>
                <a:spcPts val="0"/>
              </a:spcBef>
              <a:buFont typeface="Wingdings" pitchFamily="2" charset="2"/>
              <a:buChar char="§"/>
              <a:defRPr/>
            </a:pPr>
            <a:r>
              <a:rPr lang="en-US" sz="2600" dirty="0">
                <a:latin typeface="Times New Roman" panose="02020603050405020304" pitchFamily="18" charset="0"/>
                <a:cs typeface="Times New Roman" panose="02020603050405020304" pitchFamily="18" charset="0"/>
              </a:rPr>
              <a:t>To add a </a:t>
            </a:r>
            <a:r>
              <a:rPr lang="en-US" sz="2600" b="1" dirty="0">
                <a:latin typeface="Times New Roman" panose="02020603050405020304" pitchFamily="18" charset="0"/>
                <a:cs typeface="Times New Roman" panose="02020603050405020304" pitchFamily="18" charset="0"/>
              </a:rPr>
              <a:t>finalizer to a class</a:t>
            </a:r>
            <a:r>
              <a:rPr lang="en-US" sz="2600" dirty="0">
                <a:latin typeface="Times New Roman" panose="02020603050405020304" pitchFamily="18" charset="0"/>
                <a:cs typeface="Times New Roman" panose="02020603050405020304" pitchFamily="18" charset="0"/>
              </a:rPr>
              <a:t>, you simply define the </a:t>
            </a:r>
            <a:r>
              <a:rPr lang="en-US" sz="2600" b="1" dirty="0">
                <a:solidFill>
                  <a:srgbClr val="FF0000"/>
                </a:solidFill>
                <a:latin typeface="Times New Roman" panose="02020603050405020304" pitchFamily="18" charset="0"/>
                <a:cs typeface="Times New Roman" panose="02020603050405020304" pitchFamily="18" charset="0"/>
              </a:rPr>
              <a:t>finalize( ) method</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itchFamily="2" charset="2"/>
              <a:buChar char="§"/>
              <a:defRPr/>
            </a:pPr>
            <a:r>
              <a:rPr lang="en-US" sz="2600" dirty="0">
                <a:latin typeface="Times New Roman" panose="02020603050405020304" pitchFamily="18" charset="0"/>
                <a:cs typeface="Times New Roman" panose="02020603050405020304" pitchFamily="18" charset="0"/>
              </a:rPr>
              <a:t>The </a:t>
            </a:r>
            <a:r>
              <a:rPr lang="en-US" sz="2600" b="1" dirty="0">
                <a:solidFill>
                  <a:srgbClr val="0000FF"/>
                </a:solidFill>
                <a:latin typeface="Times New Roman" panose="02020603050405020304" pitchFamily="18" charset="0"/>
                <a:cs typeface="Times New Roman" panose="02020603050405020304" pitchFamily="18" charset="0"/>
              </a:rPr>
              <a:t>Java run time calls that method </a:t>
            </a:r>
            <a:r>
              <a:rPr lang="en-US" sz="2600" dirty="0">
                <a:latin typeface="Times New Roman" panose="02020603050405020304" pitchFamily="18" charset="0"/>
                <a:cs typeface="Times New Roman" panose="02020603050405020304" pitchFamily="18" charset="0"/>
              </a:rPr>
              <a:t>whenever it is about to </a:t>
            </a:r>
            <a:r>
              <a:rPr lang="en-US" sz="2600" b="1" dirty="0">
                <a:latin typeface="Times New Roman" panose="02020603050405020304" pitchFamily="18" charset="0"/>
                <a:cs typeface="Times New Roman" panose="02020603050405020304" pitchFamily="18" charset="0"/>
              </a:rPr>
              <a:t>recycle an object of that class</a:t>
            </a:r>
            <a:r>
              <a:rPr lang="en-US"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itchFamily="2" charset="2"/>
              <a:buChar char="§"/>
            </a:pPr>
            <a:r>
              <a:rPr lang="en-US" sz="2600" dirty="0">
                <a:latin typeface="Times New Roman" panose="02020603050405020304" pitchFamily="18" charset="0"/>
                <a:cs typeface="Times New Roman" panose="02020603050405020304" pitchFamily="18" charset="0"/>
              </a:rPr>
              <a:t>Inside the </a:t>
            </a:r>
            <a:r>
              <a:rPr lang="en-US" sz="2600" b="1" dirty="0">
                <a:solidFill>
                  <a:srgbClr val="FF0000"/>
                </a:solidFill>
                <a:latin typeface="Times New Roman" panose="02020603050405020304" pitchFamily="18" charset="0"/>
                <a:cs typeface="Times New Roman" panose="02020603050405020304" pitchFamily="18" charset="0"/>
              </a:rPr>
              <a:t>finalize( ) method </a:t>
            </a:r>
            <a:r>
              <a:rPr lang="en-US" sz="2600" dirty="0">
                <a:latin typeface="Times New Roman" panose="02020603050405020304" pitchFamily="18" charset="0"/>
                <a:cs typeface="Times New Roman" panose="02020603050405020304" pitchFamily="18" charset="0"/>
              </a:rPr>
              <a:t>you will specify those actions that must be </a:t>
            </a:r>
            <a:r>
              <a:rPr lang="en-US" sz="2600" b="1" dirty="0">
                <a:latin typeface="Times New Roman" panose="02020603050405020304" pitchFamily="18" charset="0"/>
                <a:cs typeface="Times New Roman" panose="02020603050405020304" pitchFamily="18" charset="0"/>
              </a:rPr>
              <a:t>performed before an </a:t>
            </a:r>
            <a:r>
              <a:rPr lang="en-US" sz="2600" b="1" dirty="0">
                <a:solidFill>
                  <a:srgbClr val="FF0000"/>
                </a:solidFill>
                <a:latin typeface="Times New Roman" panose="02020603050405020304" pitchFamily="18" charset="0"/>
                <a:cs typeface="Times New Roman" panose="02020603050405020304" pitchFamily="18" charset="0"/>
              </a:rPr>
              <a:t>object</a:t>
            </a:r>
            <a:r>
              <a:rPr lang="en-US" sz="2600" b="1" dirty="0">
                <a:latin typeface="Times New Roman" panose="02020603050405020304" pitchFamily="18" charset="0"/>
                <a:cs typeface="Times New Roman" panose="02020603050405020304" pitchFamily="18" charset="0"/>
              </a:rPr>
              <a:t> is </a:t>
            </a:r>
            <a:r>
              <a:rPr lang="en-US" sz="2600" b="1" dirty="0">
                <a:solidFill>
                  <a:srgbClr val="FF0000"/>
                </a:solidFill>
                <a:latin typeface="Times New Roman" panose="02020603050405020304" pitchFamily="18" charset="0"/>
                <a:cs typeface="Times New Roman" panose="02020603050405020304" pitchFamily="18" charset="0"/>
              </a:rPr>
              <a:t>destroyed</a:t>
            </a:r>
            <a:r>
              <a:rPr lang="en-US" sz="2600" b="1"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a:t>
            </a:r>
            <a:r>
              <a:rPr lang="en-US" sz="2600" b="1" dirty="0">
                <a:solidFill>
                  <a:srgbClr val="0000FF"/>
                </a:solidFill>
                <a:latin typeface="Times New Roman" panose="02020603050405020304" pitchFamily="18" charset="0"/>
                <a:cs typeface="Times New Roman" panose="02020603050405020304" pitchFamily="18" charset="0"/>
              </a:rPr>
              <a:t>garbage collector runs periodically</a:t>
            </a:r>
            <a:r>
              <a:rPr lang="en-US" sz="2600" dirty="0">
                <a:latin typeface="Times New Roman" panose="02020603050405020304" pitchFamily="18" charset="0"/>
                <a:cs typeface="Times New Roman" panose="02020603050405020304" pitchFamily="18" charset="0"/>
              </a:rPr>
              <a:t>, </a:t>
            </a:r>
            <a:r>
              <a:rPr lang="en-US" sz="2600" b="1" dirty="0">
                <a:solidFill>
                  <a:srgbClr val="FF0066"/>
                </a:solidFill>
                <a:latin typeface="Times New Roman" panose="02020603050405020304" pitchFamily="18" charset="0"/>
                <a:cs typeface="Times New Roman" panose="02020603050405020304" pitchFamily="18" charset="0"/>
              </a:rPr>
              <a:t>checking for objects that are no longer referenced by any running state</a:t>
            </a:r>
            <a:r>
              <a:rPr lang="en-US" sz="2600" dirty="0">
                <a:latin typeface="Times New Roman" panose="02020603050405020304" pitchFamily="18" charset="0"/>
                <a:cs typeface="Times New Roman" panose="02020603050405020304" pitchFamily="18" charset="0"/>
              </a:rPr>
              <a:t> or </a:t>
            </a:r>
            <a:r>
              <a:rPr lang="en-US" sz="2600" b="1" dirty="0">
                <a:solidFill>
                  <a:srgbClr val="0000FF"/>
                </a:solidFill>
                <a:latin typeface="Times New Roman" panose="02020603050405020304" pitchFamily="18" charset="0"/>
                <a:cs typeface="Times New Roman" panose="02020603050405020304" pitchFamily="18" charset="0"/>
              </a:rPr>
              <a:t>indirectly through other referenced objects.</a:t>
            </a:r>
          </a:p>
          <a:p>
            <a:pPr algn="just">
              <a:lnSpc>
                <a:spcPct val="150000"/>
              </a:lnSpc>
              <a:spcBef>
                <a:spcPts val="0"/>
              </a:spcBef>
              <a:buFont typeface="Wingdings" pitchFamily="2" charset="2"/>
              <a:buChar char="§"/>
            </a:pPr>
            <a:r>
              <a:rPr lang="en-US" sz="2600" b="1" dirty="0">
                <a:latin typeface="Times New Roman" panose="02020603050405020304" pitchFamily="18" charset="0"/>
                <a:cs typeface="Times New Roman" panose="02020603050405020304" pitchFamily="18" charset="0"/>
              </a:rPr>
              <a:t>Right before an asset is freed</a:t>
            </a:r>
            <a:r>
              <a:rPr lang="en-US" sz="2600" dirty="0">
                <a:latin typeface="Times New Roman" panose="02020603050405020304" pitchFamily="18" charset="0"/>
                <a:cs typeface="Times New Roman" panose="02020603050405020304" pitchFamily="18" charset="0"/>
              </a:rPr>
              <a:t>, the </a:t>
            </a:r>
            <a:r>
              <a:rPr lang="en-US" sz="2600" b="1" dirty="0">
                <a:solidFill>
                  <a:srgbClr val="FF0000"/>
                </a:solidFill>
                <a:latin typeface="Times New Roman" panose="02020603050405020304" pitchFamily="18" charset="0"/>
                <a:cs typeface="Times New Roman" panose="02020603050405020304" pitchFamily="18" charset="0"/>
              </a:rPr>
              <a:t>Java run time </a:t>
            </a:r>
            <a:r>
              <a:rPr lang="en-US" sz="2600" b="1" dirty="0">
                <a:solidFill>
                  <a:srgbClr val="339933"/>
                </a:solidFill>
                <a:latin typeface="Times New Roman" panose="02020603050405020304" pitchFamily="18" charset="0"/>
                <a:cs typeface="Times New Roman" panose="02020603050405020304" pitchFamily="18" charset="0"/>
              </a:rPr>
              <a:t>calls the finalize( ) method on the objec</a:t>
            </a:r>
            <a:r>
              <a:rPr lang="en-US" sz="2600" dirty="0">
                <a:solidFill>
                  <a:srgbClr val="339933"/>
                </a:solidFill>
                <a:latin typeface="Times New Roman" panose="02020603050405020304" pitchFamily="18" charset="0"/>
                <a:cs typeface="Times New Roman" panose="02020603050405020304" pitchFamily="18" charset="0"/>
              </a:rPr>
              <a:t>t</a:t>
            </a:r>
            <a:r>
              <a:rPr lang="en-US" sz="2600" dirty="0">
                <a:latin typeface="Times New Roman" panose="02020603050405020304" pitchFamily="18" charset="0"/>
                <a:cs typeface="Times New Roman" panose="02020603050405020304" pitchFamily="18" charset="0"/>
              </a:rPr>
              <a:t>. </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133</a:t>
            </a:fld>
            <a:endParaRPr lang="en-US"/>
          </a:p>
        </p:txBody>
      </p:sp>
    </p:spTree>
    <p:extLst>
      <p:ext uri="{BB962C8B-B14F-4D97-AF65-F5344CB8AC3E}">
        <p14:creationId xmlns:p14="http://schemas.microsoft.com/office/powerpoint/2010/main" val="1814985603"/>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381000" y="0"/>
            <a:ext cx="8229600" cy="381000"/>
          </a:xfrm>
        </p:spPr>
        <p:txBody>
          <a:bodyPr rtlCol="0">
            <a:noAutofit/>
          </a:bodyPr>
          <a:lstStyle/>
          <a:p>
            <a:pPr eaLnBrk="1" fontAlgn="auto" hangingPunct="1">
              <a:spcAft>
                <a:spcPts val="0"/>
              </a:spcAft>
              <a:defRPr/>
            </a:pPr>
            <a:r>
              <a:rPr lang="en-US" sz="3200" b="1" dirty="0">
                <a:solidFill>
                  <a:srgbClr val="0000FF"/>
                </a:solidFill>
                <a:latin typeface="Times New Roman" pitchFamily="18" charset="0"/>
                <a:cs typeface="Times New Roman" pitchFamily="18" charset="0"/>
              </a:rPr>
              <a:t>The finalize( ) </a:t>
            </a:r>
            <a:r>
              <a:rPr lang="en-US" sz="3200" b="1" dirty="0" smtClean="0">
                <a:solidFill>
                  <a:srgbClr val="0000FF"/>
                </a:solidFill>
                <a:latin typeface="Times New Roman" pitchFamily="18" charset="0"/>
                <a:cs typeface="Times New Roman" pitchFamily="18" charset="0"/>
              </a:rPr>
              <a:t>Method-------</a:t>
            </a:r>
            <a:endParaRPr lang="en-US" sz="32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381000"/>
            <a:ext cx="8991600" cy="6477000"/>
          </a:xfrm>
        </p:spPr>
        <p:txBody>
          <a:bodyPr rtlCol="0">
            <a:noAutofit/>
          </a:bodyPr>
          <a:lstStyle/>
          <a:p>
            <a:pPr algn="just">
              <a:lnSpc>
                <a:spcPct val="150000"/>
              </a:lnSpc>
              <a:spcBef>
                <a:spcPts val="0"/>
              </a:spcBef>
              <a:buFont typeface="Wingdings" pitchFamily="2" charset="2"/>
              <a:buChar char="§"/>
            </a:pPr>
            <a:r>
              <a:rPr lang="en-US" sz="2600" dirty="0">
                <a:latin typeface="Times New Roman" panose="02020603050405020304" pitchFamily="18" charset="0"/>
                <a:cs typeface="Times New Roman" panose="02020603050405020304" pitchFamily="18" charset="0"/>
              </a:rPr>
              <a:t>The </a:t>
            </a:r>
            <a:r>
              <a:rPr lang="en-US" sz="2600" b="1" dirty="0">
                <a:solidFill>
                  <a:srgbClr val="D60093"/>
                </a:solidFill>
                <a:latin typeface="Times New Roman" panose="02020603050405020304" pitchFamily="18" charset="0"/>
                <a:cs typeface="Times New Roman" panose="02020603050405020304" pitchFamily="18" charset="0"/>
              </a:rPr>
              <a:t>finalize( ) method has the </a:t>
            </a:r>
            <a:r>
              <a:rPr lang="en-US" sz="2600" b="1" dirty="0" smtClean="0">
                <a:solidFill>
                  <a:srgbClr val="D60093"/>
                </a:solidFill>
                <a:latin typeface="Times New Roman" panose="02020603050405020304" pitchFamily="18" charset="0"/>
                <a:cs typeface="Times New Roman" panose="02020603050405020304" pitchFamily="18" charset="0"/>
              </a:rPr>
              <a:t>following </a:t>
            </a:r>
            <a:r>
              <a:rPr lang="en-US" sz="2600" b="1" dirty="0">
                <a:solidFill>
                  <a:srgbClr val="D60093"/>
                </a:solidFill>
                <a:latin typeface="Times New Roman" panose="02020603050405020304" pitchFamily="18" charset="0"/>
                <a:cs typeface="Times New Roman" panose="02020603050405020304" pitchFamily="18" charset="0"/>
              </a:rPr>
              <a:t>general form</a:t>
            </a:r>
            <a:r>
              <a:rPr lang="en-US" sz="2600" dirty="0">
                <a:latin typeface="Times New Roman" panose="02020603050405020304" pitchFamily="18" charset="0"/>
                <a:cs typeface="Times New Roman" panose="02020603050405020304" pitchFamily="18" charset="0"/>
              </a:rPr>
              <a:t>:</a:t>
            </a:r>
          </a:p>
          <a:p>
            <a:pPr lvl="1" algn="just">
              <a:lnSpc>
                <a:spcPct val="150000"/>
              </a:lnSpc>
              <a:spcBef>
                <a:spcPts val="0"/>
              </a:spcBef>
              <a:buNone/>
            </a:pPr>
            <a:r>
              <a:rPr lang="en-US" sz="2600" b="1" dirty="0">
                <a:solidFill>
                  <a:srgbClr val="0000FF"/>
                </a:solidFill>
                <a:latin typeface="Times New Roman" panose="02020603050405020304" pitchFamily="18" charset="0"/>
                <a:cs typeface="Times New Roman" panose="02020603050405020304" pitchFamily="18" charset="0"/>
              </a:rPr>
              <a:t>protected void finalize( </a:t>
            </a:r>
            <a:r>
              <a:rPr lang="en-US" sz="2600" b="1" dirty="0" smtClean="0">
                <a:solidFill>
                  <a:srgbClr val="0000FF"/>
                </a:solidFill>
                <a:latin typeface="Times New Roman" panose="02020603050405020304" pitchFamily="18" charset="0"/>
                <a:cs typeface="Times New Roman" panose="02020603050405020304" pitchFamily="18" charset="0"/>
              </a:rPr>
              <a:t>)  {</a:t>
            </a:r>
            <a:endParaRPr lang="en-US" sz="2600" b="1" dirty="0">
              <a:solidFill>
                <a:srgbClr val="0000FF"/>
              </a:solidFill>
              <a:latin typeface="Times New Roman" panose="02020603050405020304" pitchFamily="18" charset="0"/>
              <a:cs typeface="Times New Roman" panose="02020603050405020304" pitchFamily="18" charset="0"/>
            </a:endParaRPr>
          </a:p>
          <a:p>
            <a:pPr lvl="1" algn="just">
              <a:lnSpc>
                <a:spcPct val="150000"/>
              </a:lnSpc>
              <a:spcBef>
                <a:spcPts val="0"/>
              </a:spcBef>
              <a:buNone/>
            </a:pPr>
            <a:r>
              <a:rPr lang="en-US" sz="2600" b="1" dirty="0">
                <a:solidFill>
                  <a:srgbClr val="0000FF"/>
                </a:solidFill>
                <a:latin typeface="Times New Roman" panose="02020603050405020304" pitchFamily="18" charset="0"/>
                <a:cs typeface="Times New Roman" panose="02020603050405020304" pitchFamily="18" charset="0"/>
              </a:rPr>
              <a:t>// finalization code here</a:t>
            </a:r>
          </a:p>
          <a:p>
            <a:pPr lvl="1" algn="just">
              <a:lnSpc>
                <a:spcPct val="150000"/>
              </a:lnSpc>
              <a:spcBef>
                <a:spcPts val="0"/>
              </a:spcBef>
              <a:buNone/>
            </a:pPr>
            <a:r>
              <a:rPr lang="en-US" sz="2600" b="1" dirty="0" smtClean="0">
                <a:solidFill>
                  <a:srgbClr val="0000FF"/>
                </a:solidFill>
                <a:latin typeface="Times New Roman" panose="02020603050405020304" pitchFamily="18" charset="0"/>
                <a:cs typeface="Times New Roman" panose="02020603050405020304" pitchFamily="18" charset="0"/>
              </a:rPr>
              <a:t>}</a:t>
            </a:r>
          </a:p>
          <a:p>
            <a:pPr marL="285750" indent="-285750"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keyword protected</a:t>
            </a:r>
            <a:r>
              <a:rPr lang="en-US" sz="2600" dirty="0">
                <a:latin typeface="Times New Roman" pitchFamily="18" charset="0"/>
                <a:cs typeface="Times New Roman" pitchFamily="18" charset="0"/>
              </a:rPr>
              <a:t> is a </a:t>
            </a:r>
            <a:r>
              <a:rPr lang="en-US" sz="2600" b="1" dirty="0">
                <a:solidFill>
                  <a:srgbClr val="D60093"/>
                </a:solidFill>
                <a:latin typeface="Times New Roman" pitchFamily="18" charset="0"/>
                <a:cs typeface="Times New Roman" pitchFamily="18" charset="0"/>
              </a:rPr>
              <a:t>specifier that prevents access to finalize( ) by code defined outside its class</a:t>
            </a:r>
            <a:r>
              <a:rPr lang="en-US" sz="2600" dirty="0">
                <a:latin typeface="Times New Roman" pitchFamily="18" charset="0"/>
                <a:cs typeface="Times New Roman" pitchFamily="18" charset="0"/>
              </a:rPr>
              <a:t>. </a:t>
            </a:r>
          </a:p>
          <a:p>
            <a:pPr marL="285750" indent="-285750"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 </a:t>
            </a:r>
            <a:r>
              <a:rPr lang="en-US" sz="2600" b="1" dirty="0">
                <a:solidFill>
                  <a:srgbClr val="FF0000"/>
                </a:solidFill>
                <a:latin typeface="Times New Roman" pitchFamily="18" charset="0"/>
                <a:cs typeface="Times New Roman" pitchFamily="18" charset="0"/>
              </a:rPr>
              <a:t>finalize( ) method </a:t>
            </a:r>
            <a:r>
              <a:rPr lang="en-US" sz="2600" b="1" dirty="0">
                <a:solidFill>
                  <a:srgbClr val="0000FF"/>
                </a:solidFill>
                <a:latin typeface="Times New Roman" pitchFamily="18" charset="0"/>
                <a:cs typeface="Times New Roman" pitchFamily="18" charset="0"/>
              </a:rPr>
              <a:t>is only called just prior to garbage </a:t>
            </a:r>
            <a:r>
              <a:rPr lang="en-US" sz="2600" b="1" dirty="0">
                <a:latin typeface="Times New Roman" pitchFamily="18" charset="0"/>
                <a:cs typeface="Times New Roman" pitchFamily="18" charset="0"/>
              </a:rPr>
              <a:t>collection</a:t>
            </a:r>
            <a:r>
              <a:rPr lang="en-US" sz="2600" dirty="0">
                <a:latin typeface="Times New Roman" pitchFamily="18" charset="0"/>
                <a:cs typeface="Times New Roman" pitchFamily="18" charset="0"/>
              </a:rPr>
              <a:t>.</a:t>
            </a:r>
          </a:p>
          <a:p>
            <a:pPr marL="285750" indent="-285750"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It is </a:t>
            </a:r>
            <a:r>
              <a:rPr lang="en-US" sz="2600" b="1" dirty="0">
                <a:solidFill>
                  <a:srgbClr val="D60093"/>
                </a:solidFill>
                <a:latin typeface="Times New Roman" pitchFamily="18" charset="0"/>
                <a:cs typeface="Times New Roman" pitchFamily="18" charset="0"/>
              </a:rPr>
              <a:t>not called when an object </a:t>
            </a:r>
            <a:r>
              <a:rPr lang="en-US" sz="2600" b="1" dirty="0">
                <a:solidFill>
                  <a:srgbClr val="FF0000"/>
                </a:solidFill>
                <a:latin typeface="Times New Roman" pitchFamily="18" charset="0"/>
                <a:cs typeface="Times New Roman" pitchFamily="18" charset="0"/>
              </a:rPr>
              <a:t>goes out-of-scope</a:t>
            </a:r>
            <a:r>
              <a:rPr lang="en-US" sz="2600" dirty="0">
                <a:latin typeface="Times New Roman" pitchFamily="18" charset="0"/>
                <a:cs typeface="Times New Roman" pitchFamily="18" charset="0"/>
              </a:rPr>
              <a:t>, for example. </a:t>
            </a:r>
          </a:p>
          <a:p>
            <a:pPr marL="285750" indent="-285750"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This means that you </a:t>
            </a:r>
            <a:r>
              <a:rPr lang="en-US" sz="2600" b="1" dirty="0">
                <a:solidFill>
                  <a:srgbClr val="0000FF"/>
                </a:solidFill>
                <a:latin typeface="Times New Roman" pitchFamily="18" charset="0"/>
                <a:cs typeface="Times New Roman" pitchFamily="18" charset="0"/>
              </a:rPr>
              <a:t>cannot know when—or even if—finalize( ) will be executed</a:t>
            </a:r>
            <a:r>
              <a:rPr lang="en-US" sz="2600" dirty="0">
                <a:latin typeface="Times New Roman" pitchFamily="18" charset="0"/>
                <a:cs typeface="Times New Roman" pitchFamily="18" charset="0"/>
              </a:rPr>
              <a:t>.</a:t>
            </a:r>
          </a:p>
          <a:p>
            <a:pPr marL="285750" indent="-285750"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 </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134</a:t>
            </a:fld>
            <a:endParaRPr lang="en-US"/>
          </a:p>
        </p:txBody>
      </p:sp>
    </p:spTree>
    <p:extLst>
      <p:ext uri="{BB962C8B-B14F-4D97-AF65-F5344CB8AC3E}">
        <p14:creationId xmlns:p14="http://schemas.microsoft.com/office/powerpoint/2010/main" val="1680803151"/>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idx="4294967295"/>
          </p:nvPr>
        </p:nvSpPr>
        <p:spPr>
          <a:xfrm>
            <a:off x="381000" y="0"/>
            <a:ext cx="8229600" cy="381000"/>
          </a:xfrm>
        </p:spPr>
        <p:txBody>
          <a:bodyPr rtlCol="0">
            <a:noAutofit/>
          </a:bodyPr>
          <a:lstStyle/>
          <a:p>
            <a:pPr eaLnBrk="1" fontAlgn="auto" hangingPunct="1">
              <a:spcAft>
                <a:spcPts val="0"/>
              </a:spcAft>
              <a:defRPr/>
            </a:pPr>
            <a:r>
              <a:rPr lang="en-US" sz="3200" b="1" dirty="0">
                <a:solidFill>
                  <a:srgbClr val="0000FF"/>
                </a:solidFill>
                <a:latin typeface="Times New Roman" pitchFamily="18" charset="0"/>
                <a:cs typeface="Times New Roman" pitchFamily="18" charset="0"/>
              </a:rPr>
              <a:t>The finalize( ) </a:t>
            </a:r>
            <a:r>
              <a:rPr lang="en-US" sz="3200" b="1" dirty="0" smtClean="0">
                <a:solidFill>
                  <a:srgbClr val="0000FF"/>
                </a:solidFill>
                <a:latin typeface="Times New Roman" pitchFamily="18" charset="0"/>
                <a:cs typeface="Times New Roman" pitchFamily="18" charset="0"/>
              </a:rPr>
              <a:t>Method-------</a:t>
            </a:r>
            <a:endParaRPr lang="en-US" sz="3200" b="1" dirty="0">
              <a:solidFill>
                <a:srgbClr val="0000FF"/>
              </a:solidFill>
              <a:latin typeface="Times New Roman" pitchFamily="18" charset="0"/>
              <a:cs typeface="Times New Roman" pitchFamily="18" charset="0"/>
            </a:endParaRPr>
          </a:p>
        </p:txBody>
      </p:sp>
      <p:sp>
        <p:nvSpPr>
          <p:cNvPr id="3" name="Rectangle 3"/>
          <p:cNvSpPr>
            <a:spLocks noGrp="1"/>
          </p:cNvSpPr>
          <p:nvPr>
            <p:ph idx="4294967295"/>
          </p:nvPr>
        </p:nvSpPr>
        <p:spPr>
          <a:xfrm>
            <a:off x="0" y="381000"/>
            <a:ext cx="8991600" cy="6477000"/>
          </a:xfrm>
        </p:spPr>
        <p:txBody>
          <a:bodyPr rtlCol="0">
            <a:noAutofit/>
          </a:bodyPr>
          <a:lstStyle/>
          <a:p>
            <a:pPr marL="285750" indent="-285750"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Therefore, your program </a:t>
            </a:r>
            <a:r>
              <a:rPr lang="en-US" sz="2600" b="1" dirty="0">
                <a:solidFill>
                  <a:srgbClr val="D60093"/>
                </a:solidFill>
                <a:latin typeface="Times New Roman" pitchFamily="18" charset="0"/>
                <a:cs typeface="Times New Roman" pitchFamily="18" charset="0"/>
              </a:rPr>
              <a:t>should provide other means of releasing system resources, etc., used by the object</a:t>
            </a:r>
            <a:r>
              <a:rPr lang="en-US" sz="2600" dirty="0">
                <a:latin typeface="Times New Roman" pitchFamily="18" charset="0"/>
                <a:cs typeface="Times New Roman" pitchFamily="18" charset="0"/>
              </a:rPr>
              <a:t>. </a:t>
            </a:r>
          </a:p>
          <a:p>
            <a:pPr marL="285750" indent="-285750" algn="just">
              <a:lnSpc>
                <a:spcPct val="150000"/>
              </a:lnSpc>
              <a:spcBef>
                <a:spcPts val="0"/>
              </a:spcBef>
              <a:buFont typeface="Wingdings" pitchFamily="2" charset="2"/>
              <a:buChar char="§"/>
            </a:pPr>
            <a:r>
              <a:rPr lang="en-US" sz="2600" dirty="0">
                <a:latin typeface="Times New Roman" pitchFamily="18" charset="0"/>
                <a:cs typeface="Times New Roman" pitchFamily="18" charset="0"/>
              </a:rPr>
              <a:t>It must </a:t>
            </a:r>
            <a:r>
              <a:rPr lang="en-US" sz="2600" b="1" dirty="0">
                <a:latin typeface="Times New Roman" pitchFamily="18" charset="0"/>
                <a:cs typeface="Times New Roman" pitchFamily="18" charset="0"/>
              </a:rPr>
              <a:t>not rely on finalize( ) for normal program </a:t>
            </a:r>
            <a:r>
              <a:rPr lang="en-US" sz="2600" b="1" dirty="0" smtClean="0">
                <a:latin typeface="Times New Roman" pitchFamily="18" charset="0"/>
                <a:cs typeface="Times New Roman" pitchFamily="18" charset="0"/>
              </a:rPr>
              <a:t>operation</a:t>
            </a:r>
            <a:endParaRPr lang="en-US" sz="2600" b="1"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135</a:t>
            </a:fld>
            <a:endParaRPr lang="en-US"/>
          </a:p>
        </p:txBody>
      </p:sp>
    </p:spTree>
    <p:extLst>
      <p:ext uri="{BB962C8B-B14F-4D97-AF65-F5344CB8AC3E}">
        <p14:creationId xmlns:p14="http://schemas.microsoft.com/office/powerpoint/2010/main" val="182432299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idx="4294967295"/>
          </p:nvPr>
        </p:nvSpPr>
        <p:spPr>
          <a:xfrm>
            <a:off x="381000" y="0"/>
            <a:ext cx="8229600" cy="228600"/>
          </a:xfrm>
        </p:spPr>
        <p:txBody>
          <a:bodyPr rtlCol="0">
            <a:noAutofit/>
          </a:bodyPr>
          <a:lstStyle/>
          <a:p>
            <a:pPr eaLnBrk="1" fontAlgn="auto" hangingPunct="1">
              <a:spcAft>
                <a:spcPts val="0"/>
              </a:spcAft>
              <a:defRPr/>
            </a:pPr>
            <a:r>
              <a:rPr lang="en-US" sz="2800" b="1" dirty="0">
                <a:solidFill>
                  <a:srgbClr val="0000FF"/>
                </a:solidFill>
                <a:latin typeface="Times New Roman" pitchFamily="18" charset="0"/>
                <a:cs typeface="Times New Roman" pitchFamily="18" charset="0"/>
              </a:rPr>
              <a:t>Example</a:t>
            </a:r>
          </a:p>
        </p:txBody>
      </p:sp>
      <p:sp>
        <p:nvSpPr>
          <p:cNvPr id="64516" name="Rectangle 3"/>
          <p:cNvSpPr>
            <a:spLocks noGrp="1"/>
          </p:cNvSpPr>
          <p:nvPr>
            <p:ph idx="4294967295"/>
          </p:nvPr>
        </p:nvSpPr>
        <p:spPr>
          <a:xfrm>
            <a:off x="228600" y="381000"/>
            <a:ext cx="8763000" cy="6477000"/>
          </a:xfrm>
        </p:spPr>
        <p:txBody>
          <a:bodyPr>
            <a:normAutofit lnSpcReduction="10000"/>
          </a:bodyPr>
          <a:lstStyle/>
          <a:p>
            <a:pPr eaLnBrk="1" hangingPunct="1">
              <a:buFont typeface="Arial" charset="0"/>
              <a:buNone/>
            </a:pPr>
            <a:r>
              <a:rPr lang="en-US" sz="2400" dirty="0" smtClean="0">
                <a:latin typeface="Times New Roman" pitchFamily="18" charset="0"/>
                <a:cs typeface="Times New Roman" pitchFamily="18" charset="0"/>
              </a:rPr>
              <a:t>class Employee {</a:t>
            </a:r>
          </a:p>
          <a:p>
            <a:pPr eaLnBrk="1" hangingPunct="1">
              <a:buFont typeface="Arial" charset="0"/>
              <a:buNone/>
            </a:pPr>
            <a:r>
              <a:rPr lang="en-US" sz="2400" dirty="0" smtClean="0">
                <a:latin typeface="Times New Roman" pitchFamily="18" charset="0"/>
                <a:cs typeface="Times New Roman" pitchFamily="18" charset="0"/>
              </a:rPr>
              <a:t>    String </a:t>
            </a:r>
            <a:r>
              <a:rPr lang="en-US" sz="2400" dirty="0" err="1" smtClean="0">
                <a:latin typeface="Times New Roman" pitchFamily="18" charset="0"/>
                <a:cs typeface="Times New Roman" pitchFamily="18" charset="0"/>
              </a:rPr>
              <a:t>fName</a:t>
            </a:r>
            <a:r>
              <a:rPr lang="en-US" sz="2400" dirty="0" smtClean="0">
                <a:latin typeface="Times New Roman" pitchFamily="18" charset="0"/>
                <a:cs typeface="Times New Roman" pitchFamily="18" charset="0"/>
              </a:rPr>
              <a:t>;</a:t>
            </a:r>
          </a:p>
          <a:p>
            <a:pPr eaLnBrk="1" hangingPunct="1">
              <a:buFont typeface="Arial" charset="0"/>
              <a:buNone/>
            </a:pPr>
            <a:r>
              <a:rPr lang="en-US" sz="2400" dirty="0" smtClean="0">
                <a:latin typeface="Times New Roman" pitchFamily="18" charset="0"/>
                <a:cs typeface="Times New Roman" pitchFamily="18" charset="0"/>
              </a:rPr>
              <a:t>    String </a:t>
            </a:r>
            <a:r>
              <a:rPr lang="en-US" sz="2400" dirty="0" err="1" smtClean="0">
                <a:latin typeface="Times New Roman" pitchFamily="18" charset="0"/>
                <a:cs typeface="Times New Roman" pitchFamily="18" charset="0"/>
              </a:rPr>
              <a:t>lName</a:t>
            </a:r>
            <a:r>
              <a:rPr lang="en-US" sz="2400" dirty="0" smtClean="0">
                <a:latin typeface="Times New Roman" pitchFamily="18" charset="0"/>
                <a:cs typeface="Times New Roman" pitchFamily="18" charset="0"/>
              </a:rPr>
              <a:t>;</a:t>
            </a:r>
          </a:p>
          <a:p>
            <a:pPr eaLnBrk="1" hangingPunct="1">
              <a:buFont typeface="Arial" charset="0"/>
              <a:buNone/>
            </a:pPr>
            <a:r>
              <a:rPr lang="en-US" sz="2400" dirty="0" smtClean="0">
                <a:latin typeface="Times New Roman" pitchFamily="18" charset="0"/>
                <a:cs typeface="Times New Roman" pitchFamily="18" charset="0"/>
              </a:rPr>
              <a:t>    static </a:t>
            </a: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count;</a:t>
            </a:r>
          </a:p>
          <a:p>
            <a:pPr eaLnBrk="1" hangingPunct="1">
              <a:buFont typeface="Arial" charset="0"/>
              <a:buNone/>
            </a:pPr>
            <a:r>
              <a:rPr lang="en-US" sz="2400" dirty="0" smtClean="0">
                <a:latin typeface="Times New Roman" pitchFamily="18" charset="0"/>
                <a:cs typeface="Times New Roman" pitchFamily="18" charset="0"/>
              </a:rPr>
              <a:t>    public Employee(String </a:t>
            </a:r>
            <a:r>
              <a:rPr lang="en-US" sz="2400" dirty="0" err="1" smtClean="0">
                <a:latin typeface="Times New Roman" pitchFamily="18" charset="0"/>
                <a:cs typeface="Times New Roman" pitchFamily="18" charset="0"/>
              </a:rPr>
              <a:t>fn</a:t>
            </a:r>
            <a:r>
              <a:rPr lang="en-US" sz="2400" dirty="0" smtClean="0">
                <a:latin typeface="Times New Roman" pitchFamily="18" charset="0"/>
                <a:cs typeface="Times New Roman" pitchFamily="18" charset="0"/>
              </a:rPr>
              <a:t>, String </a:t>
            </a:r>
            <a:r>
              <a:rPr lang="en-US" sz="2400" dirty="0" err="1" smtClean="0">
                <a:latin typeface="Times New Roman" pitchFamily="18" charset="0"/>
                <a:cs typeface="Times New Roman" pitchFamily="18" charset="0"/>
              </a:rPr>
              <a:t>ln</a:t>
            </a:r>
            <a:r>
              <a:rPr lang="en-US" sz="2400" dirty="0" smtClean="0">
                <a:latin typeface="Times New Roman" pitchFamily="18" charset="0"/>
                <a:cs typeface="Times New Roman" pitchFamily="18" charset="0"/>
              </a:rPr>
              <a:t>){</a:t>
            </a:r>
          </a:p>
          <a:p>
            <a:pPr eaLnBrk="1" hangingPunct="1">
              <a:buFont typeface="Arial" charse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fName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fn</a:t>
            </a:r>
            <a:r>
              <a:rPr lang="en-US" sz="2400" dirty="0" smtClean="0">
                <a:latin typeface="Times New Roman" pitchFamily="18" charset="0"/>
                <a:cs typeface="Times New Roman" pitchFamily="18" charset="0"/>
              </a:rPr>
              <a:t>;</a:t>
            </a:r>
          </a:p>
          <a:p>
            <a:pPr eaLnBrk="1" hangingPunct="1">
              <a:buFont typeface="Arial" charse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lName</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ln</a:t>
            </a:r>
            <a:r>
              <a:rPr lang="en-US" sz="2400" dirty="0" smtClean="0">
                <a:latin typeface="Times New Roman" pitchFamily="18" charset="0"/>
                <a:cs typeface="Times New Roman" pitchFamily="18" charset="0"/>
              </a:rPr>
              <a:t>;</a:t>
            </a:r>
          </a:p>
          <a:p>
            <a:pPr eaLnBrk="1" hangingPunct="1">
              <a:buFont typeface="Arial" charset="0"/>
              <a:buNone/>
            </a:pPr>
            <a:r>
              <a:rPr lang="en-US" sz="2400" dirty="0" smtClean="0">
                <a:latin typeface="Times New Roman" pitchFamily="18" charset="0"/>
                <a:cs typeface="Times New Roman" pitchFamily="18" charset="0"/>
              </a:rPr>
              <a:t>        count++;</a:t>
            </a:r>
          </a:p>
          <a:p>
            <a:pPr eaLnBrk="1" hangingPunct="1">
              <a:buFont typeface="Arial" charset="0"/>
              <a:buNone/>
            </a:pPr>
            <a:r>
              <a:rPr lang="en-US" sz="2400" dirty="0" smtClean="0">
                <a:latin typeface="Times New Roman" pitchFamily="18" charset="0"/>
                <a:cs typeface="Times New Roman" pitchFamily="18" charset="0"/>
              </a:rPr>
              <a:t>    }</a:t>
            </a:r>
          </a:p>
          <a:p>
            <a:pPr eaLnBrk="1" hangingPunct="1">
              <a:buFont typeface="Arial" charset="0"/>
              <a:buNone/>
            </a:pPr>
            <a:r>
              <a:rPr lang="en-US" sz="2400" dirty="0" smtClean="0">
                <a:latin typeface="Times New Roman" pitchFamily="18" charset="0"/>
                <a:cs typeface="Times New Roman" pitchFamily="18" charset="0"/>
              </a:rPr>
              <a:t>    protected void finalize()</a:t>
            </a:r>
          </a:p>
          <a:p>
            <a:pPr eaLnBrk="1" hangingPunct="1">
              <a:buFont typeface="Arial" charset="0"/>
              <a:buNone/>
            </a:pPr>
            <a:r>
              <a:rPr lang="en-US" sz="2400" dirty="0" smtClean="0">
                <a:latin typeface="Times New Roman" pitchFamily="18" charset="0"/>
                <a:cs typeface="Times New Roman" pitchFamily="18" charset="0"/>
              </a:rPr>
              <a:t>    {</a:t>
            </a:r>
          </a:p>
          <a:p>
            <a:pPr eaLnBrk="1" hangingPunct="1">
              <a:buFont typeface="Arial" charset="0"/>
              <a:buNone/>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("Name:"+ </a:t>
            </a:r>
            <a:r>
              <a:rPr lang="en-US" sz="2400" dirty="0" err="1" smtClean="0">
                <a:latin typeface="Times New Roman" pitchFamily="18" charset="0"/>
                <a:cs typeface="Times New Roman" pitchFamily="18" charset="0"/>
              </a:rPr>
              <a:t>fName</a:t>
            </a:r>
            <a:r>
              <a:rPr lang="en-US" sz="2400" dirty="0" smtClean="0">
                <a:latin typeface="Times New Roman" pitchFamily="18" charset="0"/>
                <a:cs typeface="Times New Roman" pitchFamily="18" charset="0"/>
              </a:rPr>
              <a:t> + " "+</a:t>
            </a:r>
            <a:r>
              <a:rPr lang="en-US" sz="2400" dirty="0" err="1" smtClean="0">
                <a:latin typeface="Times New Roman" pitchFamily="18" charset="0"/>
                <a:cs typeface="Times New Roman" pitchFamily="18" charset="0"/>
              </a:rPr>
              <a:t>lName</a:t>
            </a:r>
            <a:r>
              <a:rPr lang="en-US" sz="2400" dirty="0" smtClean="0">
                <a:latin typeface="Times New Roman" pitchFamily="18" charset="0"/>
                <a:cs typeface="Times New Roman" pitchFamily="18" charset="0"/>
              </a:rPr>
              <a:t>+ " "+count);</a:t>
            </a:r>
          </a:p>
          <a:p>
            <a:pPr eaLnBrk="1" hangingPunct="1">
              <a:buFont typeface="Arial" charset="0"/>
              <a:buNone/>
            </a:pPr>
            <a:r>
              <a:rPr lang="en-US" sz="2400" dirty="0" smtClean="0">
                <a:latin typeface="Times New Roman" pitchFamily="18" charset="0"/>
                <a:cs typeface="Times New Roman" pitchFamily="18" charset="0"/>
              </a:rPr>
              <a:t>        count--;</a:t>
            </a:r>
          </a:p>
          <a:p>
            <a:pPr eaLnBrk="1" hangingPunct="1">
              <a:buFont typeface="Arial" charset="0"/>
              <a:buNone/>
            </a:pPr>
            <a:r>
              <a:rPr lang="en-US" sz="2400" dirty="0" smtClean="0">
                <a:latin typeface="Times New Roman" pitchFamily="18" charset="0"/>
                <a:cs typeface="Times New Roman" pitchFamily="18" charset="0"/>
              </a:rPr>
              <a:t>    }</a:t>
            </a:r>
          </a:p>
          <a:p>
            <a:pPr eaLnBrk="1" hangingPunct="1">
              <a:buFont typeface="Arial" charset="0"/>
              <a:buNone/>
            </a:pPr>
            <a:r>
              <a:rPr lang="en-US" sz="2400" dirty="0" smtClean="0">
                <a:latin typeface="Times New Roman" pitchFamily="18" charset="0"/>
                <a:cs typeface="Times New Roman" pitchFamily="18" charset="0"/>
              </a:rPr>
              <a:t>    }</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4</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136</a:t>
            </a:fld>
            <a:endParaRPr lang="en-US"/>
          </a:p>
        </p:txBody>
      </p:sp>
    </p:spTree>
    <p:extLst>
      <p:ext uri="{BB962C8B-B14F-4D97-AF65-F5344CB8AC3E}">
        <p14:creationId xmlns:p14="http://schemas.microsoft.com/office/powerpoint/2010/main" val="21746921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Rectangle 2"/>
          <p:cNvSpPr>
            <a:spLocks noGrp="1"/>
          </p:cNvSpPr>
          <p:nvPr>
            <p:ph idx="4294967295"/>
          </p:nvPr>
        </p:nvSpPr>
        <p:spPr>
          <a:xfrm>
            <a:off x="152400" y="228600"/>
            <a:ext cx="8839200" cy="6629400"/>
          </a:xfrm>
        </p:spPr>
        <p:txBody>
          <a:bodyPr/>
          <a:lstStyle/>
          <a:p>
            <a:pPr eaLnBrk="1" hangingPunct="1">
              <a:buFont typeface="Arial" charset="0"/>
              <a:buNone/>
            </a:pPr>
            <a:r>
              <a:rPr lang="en-US" sz="2800" dirty="0" smtClean="0">
                <a:latin typeface="Times New Roman" pitchFamily="18" charset="0"/>
                <a:cs typeface="Times New Roman" pitchFamily="18" charset="0"/>
              </a:rPr>
              <a:t>class </a:t>
            </a:r>
            <a:r>
              <a:rPr lang="en-US" sz="2800" dirty="0" err="1" smtClean="0">
                <a:latin typeface="Times New Roman" pitchFamily="18" charset="0"/>
                <a:cs typeface="Times New Roman" pitchFamily="18" charset="0"/>
              </a:rPr>
              <a:t>TestFinalize</a:t>
            </a:r>
            <a:r>
              <a:rPr lang="en-US" sz="2800" dirty="0" smtClean="0">
                <a:latin typeface="Times New Roman" pitchFamily="18" charset="0"/>
                <a:cs typeface="Times New Roman" pitchFamily="18" charset="0"/>
              </a:rPr>
              <a:t>{</a:t>
            </a:r>
          </a:p>
          <a:p>
            <a:pPr eaLnBrk="1" hangingPunct="1">
              <a:buFont typeface="Arial" charset="0"/>
              <a:buNone/>
            </a:pPr>
            <a:r>
              <a:rPr lang="en-US" sz="2800" dirty="0" smtClean="0">
                <a:latin typeface="Times New Roman" pitchFamily="18" charset="0"/>
                <a:cs typeface="Times New Roman" pitchFamily="18" charset="0"/>
              </a:rPr>
              <a:t>        public static void main(String[] </a:t>
            </a:r>
            <a:r>
              <a:rPr lang="en-US" sz="2800" dirty="0" err="1" smtClean="0">
                <a:latin typeface="Times New Roman" pitchFamily="18" charset="0"/>
                <a:cs typeface="Times New Roman" pitchFamily="18" charset="0"/>
              </a:rPr>
              <a:t>args</a:t>
            </a:r>
            <a:r>
              <a:rPr lang="en-US" sz="2800" dirty="0" smtClean="0">
                <a:latin typeface="Times New Roman" pitchFamily="18" charset="0"/>
                <a:cs typeface="Times New Roman" pitchFamily="18" charset="0"/>
              </a:rPr>
              <a:t>) {</a:t>
            </a:r>
          </a:p>
          <a:p>
            <a:pPr eaLnBrk="1" hangingPunct="1">
              <a:buFont typeface="Arial" charset="0"/>
              <a:buNone/>
            </a:pPr>
            <a:r>
              <a:rPr lang="en-US" sz="2800" dirty="0" smtClean="0">
                <a:latin typeface="Times New Roman" pitchFamily="18" charset="0"/>
                <a:cs typeface="Times New Roman" pitchFamily="18" charset="0"/>
              </a:rPr>
              <a:t>       Employee e1, e2;</a:t>
            </a:r>
          </a:p>
          <a:p>
            <a:pPr eaLnBrk="1" hangingPunct="1">
              <a:buFont typeface="Arial" charset="0"/>
              <a:buNone/>
            </a:pPr>
            <a:r>
              <a:rPr lang="en-US" sz="2800" dirty="0" smtClean="0">
                <a:latin typeface="Times New Roman" pitchFamily="18" charset="0"/>
                <a:cs typeface="Times New Roman" pitchFamily="18" charset="0"/>
              </a:rPr>
              <a:t>      e1= new  Employee("</a:t>
            </a:r>
            <a:r>
              <a:rPr lang="en-US" sz="2800" dirty="0" err="1" smtClean="0">
                <a:latin typeface="Times New Roman" pitchFamily="18" charset="0"/>
                <a:cs typeface="Times New Roman" pitchFamily="18" charset="0"/>
              </a:rPr>
              <a:t>Nigussie</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Teferi</a:t>
            </a:r>
            <a:r>
              <a:rPr lang="en-US" sz="2800" dirty="0" smtClean="0">
                <a:latin typeface="Times New Roman" pitchFamily="18" charset="0"/>
                <a:cs typeface="Times New Roman" pitchFamily="18" charset="0"/>
              </a:rPr>
              <a:t>");</a:t>
            </a:r>
          </a:p>
          <a:p>
            <a:pPr eaLnBrk="1" hangingPunct="1">
              <a:buFont typeface="Arial" charset="0"/>
              <a:buNone/>
            </a:pPr>
            <a:r>
              <a:rPr lang="en-US" sz="2800" dirty="0" smtClean="0">
                <a:latin typeface="Times New Roman" pitchFamily="18" charset="0"/>
                <a:cs typeface="Times New Roman" pitchFamily="18" charset="0"/>
              </a:rPr>
              <a:t>      e2= new  Employee("</a:t>
            </a:r>
            <a:r>
              <a:rPr lang="en-US" sz="2800" dirty="0" err="1" smtClean="0">
                <a:latin typeface="Times New Roman" pitchFamily="18" charset="0"/>
                <a:cs typeface="Times New Roman" pitchFamily="18" charset="0"/>
              </a:rPr>
              <a:t>Zelalem</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Getahun</a:t>
            </a:r>
            <a:r>
              <a:rPr lang="en-US" sz="2800" dirty="0" smtClean="0">
                <a:latin typeface="Times New Roman" pitchFamily="18" charset="0"/>
                <a:cs typeface="Times New Roman" pitchFamily="18" charset="0"/>
              </a:rPr>
              <a:t>");</a:t>
            </a:r>
          </a:p>
          <a:p>
            <a:pPr eaLnBrk="1" hangingPunct="1">
              <a:buFont typeface="Arial" charset="0"/>
              <a:buNone/>
            </a:pPr>
            <a:r>
              <a:rPr lang="en-US" sz="2800" dirty="0" smtClean="0">
                <a:latin typeface="Times New Roman" pitchFamily="18" charset="0"/>
                <a:cs typeface="Times New Roman" pitchFamily="18" charset="0"/>
              </a:rPr>
              <a:t>      e2= new  Employee("</a:t>
            </a:r>
            <a:r>
              <a:rPr lang="en-US" sz="2800" dirty="0" err="1" smtClean="0">
                <a:latin typeface="Times New Roman" pitchFamily="18" charset="0"/>
                <a:cs typeface="Times New Roman" pitchFamily="18" charset="0"/>
              </a:rPr>
              <a:t>Zinash</a:t>
            </a: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Getachew</a:t>
            </a:r>
            <a:r>
              <a:rPr lang="en-US" sz="2800" dirty="0" smtClean="0">
                <a:latin typeface="Times New Roman" pitchFamily="18" charset="0"/>
                <a:cs typeface="Times New Roman" pitchFamily="18" charset="0"/>
              </a:rPr>
              <a:t>");</a:t>
            </a:r>
          </a:p>
          <a:p>
            <a:pPr eaLnBrk="1" hangingPunct="1">
              <a:buFont typeface="Arial" charset="0"/>
              <a:buNone/>
            </a:pPr>
            <a:r>
              <a:rPr lang="en-US" sz="2800" dirty="0" smtClean="0">
                <a:latin typeface="Times New Roman" pitchFamily="18" charset="0"/>
                <a:cs typeface="Times New Roman" pitchFamily="18" charset="0"/>
              </a:rPr>
              <a:t>      //If the </a:t>
            </a:r>
            <a:r>
              <a:rPr lang="en-US" sz="2800" dirty="0" err="1" smtClean="0">
                <a:latin typeface="Times New Roman" pitchFamily="18" charset="0"/>
                <a:cs typeface="Times New Roman" pitchFamily="18" charset="0"/>
              </a:rPr>
              <a:t>system.gc</a:t>
            </a:r>
            <a:r>
              <a:rPr lang="en-US" sz="2800" dirty="0" smtClean="0">
                <a:latin typeface="Times New Roman" pitchFamily="18" charset="0"/>
                <a:cs typeface="Times New Roman" pitchFamily="18" charset="0"/>
              </a:rPr>
              <a:t>() method is not included, there is no output displayed</a:t>
            </a:r>
          </a:p>
          <a:p>
            <a:pPr eaLnBrk="1" hangingPunct="1">
              <a:buFont typeface="Arial" charset="0"/>
              <a:buNone/>
            </a:pPr>
            <a:r>
              <a:rPr lang="en-US" sz="2800" dirty="0" smtClean="0">
                <a:latin typeface="Times New Roman" pitchFamily="18" charset="0"/>
                <a:cs typeface="Times New Roman" pitchFamily="18" charset="0"/>
              </a:rPr>
              <a:t>  //so we have to add this method to display an output</a:t>
            </a:r>
          </a:p>
          <a:p>
            <a:pPr eaLnBrk="1" hangingPunct="1">
              <a:buFont typeface="Arial" charset="0"/>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System.gc</a:t>
            </a:r>
            <a:r>
              <a:rPr lang="en-US" sz="2800" dirty="0" smtClean="0">
                <a:latin typeface="Times New Roman" pitchFamily="18" charset="0"/>
                <a:cs typeface="Times New Roman" pitchFamily="18" charset="0"/>
              </a:rPr>
              <a:t>();</a:t>
            </a:r>
          </a:p>
          <a:p>
            <a:pPr eaLnBrk="1" hangingPunct="1">
              <a:buFont typeface="Arial" charset="0"/>
              <a:buNone/>
            </a:pPr>
            <a:r>
              <a:rPr lang="en-US" sz="2800" dirty="0" smtClean="0">
                <a:latin typeface="Times New Roman" pitchFamily="18" charset="0"/>
                <a:cs typeface="Times New Roman" pitchFamily="18" charset="0"/>
              </a:rPr>
              <a:t>          }</a:t>
            </a:r>
          </a:p>
          <a:p>
            <a:pPr eaLnBrk="1" hangingPunct="1">
              <a:buFont typeface="Arial" charset="0"/>
              <a:buNone/>
            </a:pPr>
            <a:r>
              <a:rPr lang="en-US" sz="2800" dirty="0" smtClean="0">
                <a:latin typeface="Times New Roman" pitchFamily="18" charset="0"/>
                <a:cs typeface="Times New Roman" pitchFamily="18" charset="0"/>
              </a:rPr>
              <a:t>}</a:t>
            </a:r>
          </a:p>
        </p:txBody>
      </p:sp>
      <p:sp>
        <p:nvSpPr>
          <p:cNvPr id="4" name="Text Box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5</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137</a:t>
            </a:fld>
            <a:endParaRPr lang="en-US"/>
          </a:p>
        </p:txBody>
      </p:sp>
    </p:spTree>
    <p:extLst>
      <p:ext uri="{BB962C8B-B14F-4D97-AF65-F5344CB8AC3E}">
        <p14:creationId xmlns:p14="http://schemas.microsoft.com/office/powerpoint/2010/main" val="395442175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0194BD2A-6A3D-4D9E-A9B4-7AE7ADB371C0}" type="slidenum">
              <a:rPr lang="en-US" smtClean="0"/>
              <a:pPr/>
              <a:t>138</a:t>
            </a:fld>
            <a:endParaRPr lang="en-US"/>
          </a:p>
        </p:txBody>
      </p:sp>
      <p:sp>
        <p:nvSpPr>
          <p:cNvPr id="4" name="Rectangle 1"/>
          <p:cNvSpPr>
            <a:spLocks noChangeArrowheads="1"/>
          </p:cNvSpPr>
          <p:nvPr/>
        </p:nvSpPr>
        <p:spPr bwMode="auto">
          <a:xfrm>
            <a:off x="152400" y="1246903"/>
            <a:ext cx="8534400"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public static void </a:t>
            </a:r>
            <a:r>
              <a:rPr kumimoji="0" lang="en-US" altLang="en-US" sz="2800" b="1"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gc</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Runs the garbage collector.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Calling the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gc</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method suggests that the Java Virtual Machine expend effort toward recycling unused objects in order to</a:t>
            </a:r>
            <a:r>
              <a:rPr kumimoji="0" lang="en-US" altLang="en-US" sz="28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make the memory they currently occupy available for quick reuse.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When control returns from the method call, the Java Virtual Machine has made a best effort to reclaim space from all discarded objects.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call </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System.gc</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is effectively equivalent to the call: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Runtime.getRuntime</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a:t>
            </a:r>
            <a:r>
              <a:rPr kumimoji="0" lang="en-US" altLang="en-US" sz="28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gc</a:t>
            </a:r>
            <a:r>
              <a:rPr kumimoji="0" lang="en-US" altLang="en-US" sz="28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187762037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2"/>
          <p:cNvSpPr>
            <a:spLocks noGrp="1"/>
          </p:cNvSpPr>
          <p:nvPr>
            <p:ph idx="4294967295"/>
          </p:nvPr>
        </p:nvSpPr>
        <p:spPr>
          <a:xfrm>
            <a:off x="228600" y="228600"/>
            <a:ext cx="8686800" cy="6400800"/>
          </a:xfrm>
        </p:spPr>
        <p:txBody>
          <a:bodyPr/>
          <a:lstStyle/>
          <a:p>
            <a:pPr algn="just" eaLnBrk="1" hangingPunct="1">
              <a:buFont typeface="Wingdings" pitchFamily="2" charset="2"/>
              <a:buChar char="§"/>
            </a:pPr>
            <a:r>
              <a:rPr lang="en-US" dirty="0" smtClean="0">
                <a:latin typeface="Times New Roman" pitchFamily="18" charset="0"/>
                <a:cs typeface="Times New Roman" pitchFamily="18" charset="0"/>
              </a:rPr>
              <a:t>If the </a:t>
            </a:r>
            <a:r>
              <a:rPr lang="en-US" b="1" i="1" dirty="0" err="1" smtClean="0">
                <a:solidFill>
                  <a:srgbClr val="0000FF"/>
                </a:solidFill>
                <a:latin typeface="Times New Roman" pitchFamily="18" charset="0"/>
                <a:cs typeface="Times New Roman" pitchFamily="18" charset="0"/>
              </a:rPr>
              <a:t>system.gc</a:t>
            </a:r>
            <a:r>
              <a:rPr lang="en-US" b="1" i="1" dirty="0" smtClean="0">
                <a:solidFill>
                  <a:srgbClr val="0000FF"/>
                </a:solidFill>
                <a:latin typeface="Times New Roman" pitchFamily="18" charset="0"/>
                <a:cs typeface="Times New Roman" pitchFamily="18" charset="0"/>
              </a:rPr>
              <a:t>() method is not included, there is no output displayed</a:t>
            </a:r>
            <a:r>
              <a:rPr lang="en-US" dirty="0" smtClean="0">
                <a:latin typeface="Times New Roman" pitchFamily="18" charset="0"/>
                <a:cs typeface="Times New Roman" pitchFamily="18" charset="0"/>
              </a:rPr>
              <a:t>.</a:t>
            </a:r>
          </a:p>
          <a:p>
            <a:pPr algn="just" eaLnBrk="1" hangingPunct="1">
              <a:buFont typeface="Wingdings" pitchFamily="2" charset="2"/>
              <a:buChar char="§"/>
            </a:pPr>
            <a:r>
              <a:rPr lang="en-US" dirty="0" smtClean="0">
                <a:latin typeface="Times New Roman" pitchFamily="18" charset="0"/>
                <a:cs typeface="Times New Roman" pitchFamily="18" charset="0"/>
              </a:rPr>
              <a:t>Because this </a:t>
            </a:r>
            <a:r>
              <a:rPr lang="en-US" b="1" i="1" dirty="0" smtClean="0">
                <a:solidFill>
                  <a:srgbClr val="D60093"/>
                </a:solidFill>
                <a:latin typeface="Times New Roman" pitchFamily="18" charset="0"/>
                <a:cs typeface="Times New Roman" pitchFamily="18" charset="0"/>
              </a:rPr>
              <a:t>method force the garbage collector and call the finalize method before it removes any memory references</a:t>
            </a:r>
            <a:r>
              <a:rPr lang="en-US" dirty="0" smtClean="0">
                <a:latin typeface="Times New Roman" pitchFamily="18" charset="0"/>
                <a:cs typeface="Times New Roman" pitchFamily="18" charset="0"/>
              </a:rPr>
              <a:t>.</a:t>
            </a:r>
          </a:p>
          <a:p>
            <a:pPr algn="just" eaLnBrk="1" hangingPunct="1">
              <a:buFont typeface="Wingdings" pitchFamily="2" charset="2"/>
              <a:buChar char="§"/>
            </a:pPr>
            <a:r>
              <a:rPr lang="en-US" dirty="0" smtClean="0">
                <a:latin typeface="Times New Roman" pitchFamily="18" charset="0"/>
                <a:cs typeface="Times New Roman" pitchFamily="18" charset="0"/>
              </a:rPr>
              <a:t>When the above program is executed, the garbage collector removes or destroy the second  line of the object cod e2= new Employee (“</a:t>
            </a:r>
            <a:r>
              <a:rPr lang="en-US" dirty="0" err="1" smtClean="0">
                <a:latin typeface="Times New Roman" pitchFamily="18" charset="0"/>
                <a:cs typeface="Times New Roman" pitchFamily="18" charset="0"/>
              </a:rPr>
              <a:t>Zelalem</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Getahun</a:t>
            </a:r>
            <a:r>
              <a:rPr lang="en-US" dirty="0" smtClean="0">
                <a:latin typeface="Times New Roman" pitchFamily="18" charset="0"/>
                <a:cs typeface="Times New Roman" pitchFamily="18" charset="0"/>
              </a:rPr>
              <a:t>”) because this memory reference is needed by the second parameter of e2 object.</a:t>
            </a:r>
          </a:p>
          <a:p>
            <a:pPr algn="just" eaLnBrk="1" hangingPunct="1">
              <a:buFont typeface="Arial" charset="0"/>
              <a:buNone/>
            </a:pPr>
            <a:endParaRPr lang="en-US" dirty="0" smtClean="0">
              <a:latin typeface="Times New Roman" pitchFamily="18" charset="0"/>
              <a:cs typeface="Times New Roman" pitchFamily="18" charset="0"/>
            </a:endParaRPr>
          </a:p>
          <a:p>
            <a:pPr algn="just" eaLnBrk="1" hangingPunct="1"/>
            <a:endParaRPr lang="en-US" dirty="0" smtClean="0">
              <a:latin typeface="Times New Roman" pitchFamily="18" charset="0"/>
              <a:cs typeface="Times New Roman" pitchFamily="18" charset="0"/>
            </a:endParaRPr>
          </a:p>
          <a:p>
            <a:pPr algn="just" eaLnBrk="1" hangingPunct="1"/>
            <a:endParaRPr lang="en-US" dirty="0" smtClean="0">
              <a:latin typeface="Times New Roman" pitchFamily="18" charset="0"/>
              <a:cs typeface="Times New Roman" pitchFamily="18" charset="0"/>
            </a:endParaRPr>
          </a:p>
        </p:txBody>
      </p:sp>
      <p:sp>
        <p:nvSpPr>
          <p:cNvPr id="3" name="Text Box 3"/>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6</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139</a:t>
            </a:fld>
            <a:endParaRPr lang="en-US"/>
          </a:p>
        </p:txBody>
      </p:sp>
    </p:spTree>
    <p:extLst>
      <p:ext uri="{BB962C8B-B14F-4D97-AF65-F5344CB8AC3E}">
        <p14:creationId xmlns:p14="http://schemas.microsoft.com/office/powerpoint/2010/main" val="12548859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sz="2800" b="1" dirty="0" smtClean="0">
                <a:solidFill>
                  <a:srgbClr val="0000FF"/>
                </a:solidFill>
                <a:latin typeface="Times New Roman" pitchFamily="18" charset="0"/>
                <a:cs typeface="Times New Roman" pitchFamily="18" charset="0"/>
              </a:rPr>
              <a:t>General Syntax to Define Classes</a:t>
            </a:r>
            <a:endParaRPr lang="en-US" sz="2800" dirty="0"/>
          </a:p>
        </p:txBody>
      </p:sp>
      <p:sp>
        <p:nvSpPr>
          <p:cNvPr id="4" name="Slide Number Placeholder 3"/>
          <p:cNvSpPr>
            <a:spLocks noGrp="1"/>
          </p:cNvSpPr>
          <p:nvPr>
            <p:ph type="sldNum" sz="quarter" idx="12"/>
          </p:nvPr>
        </p:nvSpPr>
        <p:spPr/>
        <p:txBody>
          <a:bodyPr/>
          <a:lstStyle/>
          <a:p>
            <a:fld id="{0194BD2A-6A3D-4D9E-A9B4-7AE7ADB371C0}" type="slidenum">
              <a:rPr lang="en-US" smtClean="0"/>
              <a:pPr/>
              <a:t>14</a:t>
            </a:fld>
            <a:endParaRPr lang="en-US"/>
          </a:p>
        </p:txBody>
      </p:sp>
      <p:sp>
        <p:nvSpPr>
          <p:cNvPr id="3" name="Content Placeholder 2"/>
          <p:cNvSpPr>
            <a:spLocks noGrp="1"/>
          </p:cNvSpPr>
          <p:nvPr>
            <p:ph idx="1"/>
          </p:nvPr>
        </p:nvSpPr>
        <p:spPr>
          <a:xfrm>
            <a:off x="0" y="304800"/>
            <a:ext cx="9144000" cy="6553200"/>
          </a:xfrm>
        </p:spPr>
        <p:txBody>
          <a:bodyPr>
            <a:noAutofit/>
          </a:bodyPr>
          <a:lstStyle/>
          <a:p>
            <a:pPr algn="just">
              <a:lnSpc>
                <a:spcPct val="150000"/>
              </a:lnSpc>
              <a:spcBef>
                <a:spcPts val="0"/>
              </a:spcBef>
              <a:buFont typeface="Wingdings" panose="05000000000000000000" pitchFamily="2" charset="2"/>
              <a:buChar char="Ø"/>
            </a:pPr>
            <a:r>
              <a:rPr lang="en-US" sz="2800" dirty="0" smtClean="0">
                <a:latin typeface="Times New Roman" pitchFamily="18" charset="0"/>
                <a:cs typeface="Times New Roman" pitchFamily="18" charset="0"/>
              </a:rPr>
              <a:t>A </a:t>
            </a:r>
            <a:r>
              <a:rPr lang="en-US" sz="2800" dirty="0">
                <a:latin typeface="Times New Roman" pitchFamily="18" charset="0"/>
                <a:cs typeface="Times New Roman" pitchFamily="18" charset="0"/>
              </a:rPr>
              <a:t>class is declared by use of the </a:t>
            </a:r>
            <a:r>
              <a:rPr lang="en-US" sz="2800" b="1" dirty="0">
                <a:solidFill>
                  <a:srgbClr val="D60093"/>
                </a:solidFill>
                <a:latin typeface="Times New Roman" pitchFamily="18" charset="0"/>
                <a:cs typeface="Times New Roman" pitchFamily="18" charset="0"/>
              </a:rPr>
              <a:t>class keyword</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r>
              <a:rPr lang="en-US" sz="2800" b="1" dirty="0" smtClean="0">
                <a:solidFill>
                  <a:srgbClr val="0000FF"/>
                </a:solidFill>
                <a:latin typeface="Times New Roman" pitchFamily="18" charset="0"/>
                <a:cs typeface="Times New Roman" pitchFamily="18" charset="0"/>
              </a:rPr>
              <a:t>Syntax</a:t>
            </a:r>
            <a:endParaRPr lang="en-US" sz="2800" b="1" dirty="0">
              <a:solidFill>
                <a:srgbClr val="0000FF"/>
              </a:solidFill>
              <a:latin typeface="Times New Roman" pitchFamily="18" charset="0"/>
              <a:cs typeface="Times New Roman" pitchFamily="18" charset="0"/>
            </a:endParaRPr>
          </a:p>
          <a:p>
            <a:pPr marL="0" indent="0" algn="just">
              <a:lnSpc>
                <a:spcPct val="150000"/>
              </a:lnSpc>
              <a:spcBef>
                <a:spcPts val="0"/>
              </a:spcBef>
              <a:buNone/>
            </a:pPr>
            <a:r>
              <a:rPr lang="en-US" sz="2800" dirty="0">
                <a:solidFill>
                  <a:srgbClr val="FFFFFF"/>
                </a:solidFill>
                <a:latin typeface="Times New Roman" pitchFamily="18" charset="0"/>
                <a:cs typeface="Times New Roman" pitchFamily="18" charset="0"/>
              </a:rPr>
              <a:t>	</a:t>
            </a:r>
            <a:r>
              <a:rPr lang="en-US" sz="2800" dirty="0">
                <a:latin typeface="Times New Roman" pitchFamily="18" charset="0"/>
                <a:cs typeface="Times New Roman" pitchFamily="18" charset="0"/>
              </a:rPr>
              <a:t>[Access Modifier] class &lt;</a:t>
            </a:r>
            <a:r>
              <a:rPr lang="en-US" sz="2800" dirty="0" err="1">
                <a:latin typeface="Times New Roman" pitchFamily="18" charset="0"/>
                <a:cs typeface="Times New Roman" pitchFamily="18" charset="0"/>
              </a:rPr>
              <a:t>ClassName</a:t>
            </a:r>
            <a:r>
              <a:rPr lang="en-US" sz="2800" dirty="0">
                <a:latin typeface="Times New Roman" pitchFamily="18" charset="0"/>
                <a:cs typeface="Times New Roman" pitchFamily="18" charset="0"/>
              </a:rPr>
              <a:t>&gt; { </a:t>
            </a: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data-type1 </a:t>
            </a:r>
            <a:r>
              <a:rPr lang="en-US" sz="2800" dirty="0">
                <a:latin typeface="Times New Roman" pitchFamily="18" charset="0"/>
                <a:cs typeface="Times New Roman" pitchFamily="18" charset="0"/>
              </a:rPr>
              <a:t>instance-variable1;</a:t>
            </a: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data-type2 </a:t>
            </a:r>
            <a:r>
              <a:rPr lang="en-US" sz="2800" dirty="0">
                <a:latin typeface="Times New Roman" pitchFamily="18" charset="0"/>
                <a:cs typeface="Times New Roman" pitchFamily="18" charset="0"/>
              </a:rPr>
              <a:t>instance-variable2</a:t>
            </a:r>
            <a:r>
              <a:rPr lang="en-US" sz="2800" dirty="0" smtClean="0">
                <a:latin typeface="Times New Roman" pitchFamily="18" charset="0"/>
                <a:cs typeface="Times New Roman" pitchFamily="18" charset="0"/>
              </a:rPr>
              <a:t>;</a:t>
            </a: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data-</a:t>
            </a:r>
            <a:r>
              <a:rPr lang="en-US" sz="2800" dirty="0" err="1" smtClean="0">
                <a:latin typeface="Times New Roman" pitchFamily="18" charset="0"/>
                <a:cs typeface="Times New Roman" pitchFamily="18" charset="0"/>
              </a:rPr>
              <a:t>typeN</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instance-</a:t>
            </a:r>
            <a:r>
              <a:rPr lang="en-US" sz="2800" dirty="0" err="1">
                <a:latin typeface="Times New Roman" pitchFamily="18" charset="0"/>
                <a:cs typeface="Times New Roman" pitchFamily="18" charset="0"/>
              </a:rPr>
              <a:t>variableN</a:t>
            </a:r>
            <a:r>
              <a:rPr lang="en-US" sz="2800" dirty="0">
                <a:latin typeface="Times New Roman" pitchFamily="18" charset="0"/>
                <a:cs typeface="Times New Roman" pitchFamily="18" charset="0"/>
              </a:rPr>
              <a:t>;</a:t>
            </a: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type </a:t>
            </a:r>
            <a:r>
              <a:rPr lang="en-US" sz="2800" dirty="0">
                <a:latin typeface="Times New Roman" pitchFamily="18" charset="0"/>
                <a:cs typeface="Times New Roman" pitchFamily="18" charset="0"/>
              </a:rPr>
              <a:t>methodName1(parameter-list) {</a:t>
            </a:r>
          </a:p>
          <a:p>
            <a:pPr marL="0" indent="0" algn="just">
              <a:lnSpc>
                <a:spcPct val="150000"/>
              </a:lnSpc>
              <a:spcBef>
                <a:spcPts val="0"/>
              </a:spcBef>
              <a:buNone/>
            </a:pPr>
            <a:r>
              <a:rPr lang="en-US" sz="2800" dirty="0">
                <a:latin typeface="Times New Roman" pitchFamily="18" charset="0"/>
                <a:cs typeface="Times New Roman" pitchFamily="18" charset="0"/>
              </a:rPr>
              <a:t>			// body of method1</a:t>
            </a: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}//End of methodName1()</a:t>
            </a:r>
            <a:endParaRPr lang="en-US" sz="2800" dirty="0">
              <a:latin typeface="Times New Roman" pitchFamily="18" charset="0"/>
              <a:cs typeface="Times New Roman" pitchFamily="18" charset="0"/>
            </a:endParaRPr>
          </a:p>
          <a:p>
            <a:pPr marL="0" indent="0" algn="just">
              <a:lnSpc>
                <a:spcPct val="150000"/>
              </a:lnSpc>
              <a:spcBef>
                <a:spcPts val="0"/>
              </a:spcBef>
              <a:buNone/>
            </a:pPr>
            <a:r>
              <a:rPr lang="en-US" sz="2800" dirty="0">
                <a:latin typeface="Times New Roman" pitchFamily="18" charset="0"/>
                <a:cs typeface="Times New Roman" pitchFamily="18" charset="0"/>
              </a:rPr>
              <a:t>	</a:t>
            </a:r>
            <a:endParaRPr lang="en-US" sz="2800" dirty="0"/>
          </a:p>
        </p:txBody>
      </p:sp>
    </p:spTree>
    <p:extLst>
      <p:ext uri="{BB962C8B-B14F-4D97-AF65-F5344CB8AC3E}">
        <p14:creationId xmlns:p14="http://schemas.microsoft.com/office/powerpoint/2010/main" val="419370581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idx="4294967295"/>
          </p:nvPr>
        </p:nvSpPr>
        <p:spPr>
          <a:xfrm>
            <a:off x="457200" y="274638"/>
            <a:ext cx="8229600" cy="639762"/>
          </a:xfrm>
        </p:spPr>
        <p:txBody>
          <a:bodyPr rtlCol="0">
            <a:normAutofit fontScale="90000"/>
          </a:bodyPr>
          <a:lstStyle/>
          <a:p>
            <a:pPr eaLnBrk="1" fontAlgn="auto" hangingPunct="1">
              <a:spcAft>
                <a:spcPts val="0"/>
              </a:spcAft>
              <a:defRPr/>
            </a:pPr>
            <a:r>
              <a:rPr lang="en-US">
                <a:latin typeface="Times New Roman" pitchFamily="18" charset="0"/>
                <a:cs typeface="Times New Roman" pitchFamily="18" charset="0"/>
              </a:rPr>
              <a:t>Activity</a:t>
            </a:r>
          </a:p>
        </p:txBody>
      </p:sp>
      <p:sp>
        <p:nvSpPr>
          <p:cNvPr id="67588" name="Rectangle 3"/>
          <p:cNvSpPr>
            <a:spLocks noGrp="1"/>
          </p:cNvSpPr>
          <p:nvPr>
            <p:ph idx="4294967295"/>
          </p:nvPr>
        </p:nvSpPr>
        <p:spPr>
          <a:xfrm>
            <a:off x="457200" y="1981200"/>
            <a:ext cx="8458200" cy="4144963"/>
          </a:xfrm>
        </p:spPr>
        <p:txBody>
          <a:bodyPr/>
          <a:lstStyle/>
          <a:p>
            <a:pPr algn="just" eaLnBrk="1" hangingPunct="1">
              <a:buFont typeface="Arial" charset="0"/>
              <a:buNone/>
            </a:pPr>
            <a:r>
              <a:rPr lang="en-US" smtClean="0">
                <a:latin typeface="Times New Roman" pitchFamily="18" charset="0"/>
                <a:cs typeface="Times New Roman" pitchFamily="18" charset="0"/>
              </a:rPr>
              <a:t>1. Write java program to implement garbage collection. Assume the program is to remove a memory reference of one student claimed by another new incoming student</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140</a:t>
            </a:fld>
            <a:endParaRPr lang="en-US"/>
          </a:p>
        </p:txBody>
      </p:sp>
    </p:spTree>
    <p:extLst>
      <p:ext uri="{BB962C8B-B14F-4D97-AF65-F5344CB8AC3E}">
        <p14:creationId xmlns:p14="http://schemas.microsoft.com/office/powerpoint/2010/main" val="3847981505"/>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3200" b="1" dirty="0" smtClean="0">
                <a:solidFill>
                  <a:srgbClr val="FF0000"/>
                </a:solidFill>
                <a:latin typeface="Times New Roman" pitchFamily="18" charset="0"/>
                <a:cs typeface="Times New Roman" pitchFamily="18" charset="0"/>
              </a:rPr>
              <a:t>Using Objects as Parameters</a:t>
            </a:r>
          </a:p>
        </p:txBody>
      </p:sp>
      <p:sp>
        <p:nvSpPr>
          <p:cNvPr id="3" name="Rectangle 3"/>
          <p:cNvSpPr>
            <a:spLocks noGrp="1"/>
          </p:cNvSpPr>
          <p:nvPr>
            <p:ph idx="4294967295"/>
          </p:nvPr>
        </p:nvSpPr>
        <p:spPr>
          <a:xfrm>
            <a:off x="0" y="304800"/>
            <a:ext cx="9144000" cy="6553200"/>
          </a:xfrm>
        </p:spPr>
        <p:txBody>
          <a:bodyPr rtlCol="0">
            <a:noAutofit/>
          </a:bodyPr>
          <a:lstStyle/>
          <a:p>
            <a:pPr algn="just" eaLnBrk="1" fontAlgn="auto" hangingPunct="1">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So far we have only been using </a:t>
            </a:r>
            <a:r>
              <a:rPr lang="en-US" sz="2600" b="1" dirty="0">
                <a:solidFill>
                  <a:srgbClr val="0000FF"/>
                </a:solidFill>
                <a:latin typeface="Times New Roman" pitchFamily="18" charset="0"/>
                <a:cs typeface="Times New Roman" pitchFamily="18" charset="0"/>
              </a:rPr>
              <a:t>simple types as </a:t>
            </a:r>
            <a:r>
              <a:rPr lang="en-US" sz="2600" b="1" dirty="0">
                <a:solidFill>
                  <a:srgbClr val="D60093"/>
                </a:solidFill>
                <a:latin typeface="Times New Roman" pitchFamily="18" charset="0"/>
                <a:cs typeface="Times New Roman" pitchFamily="18" charset="0"/>
              </a:rPr>
              <a:t>parameters</a:t>
            </a:r>
            <a:r>
              <a:rPr lang="en-US" sz="2600" b="1" dirty="0">
                <a:solidFill>
                  <a:srgbClr val="0000FF"/>
                </a:solidFill>
                <a:latin typeface="Times New Roman" pitchFamily="18" charset="0"/>
                <a:cs typeface="Times New Roman" pitchFamily="18" charset="0"/>
              </a:rPr>
              <a:t> to </a:t>
            </a:r>
            <a:r>
              <a:rPr lang="en-US" sz="2600" b="1" dirty="0">
                <a:solidFill>
                  <a:srgbClr val="D60093"/>
                </a:solidFill>
                <a:latin typeface="Times New Roman" pitchFamily="18" charset="0"/>
                <a:cs typeface="Times New Roman" pitchFamily="18" charset="0"/>
              </a:rPr>
              <a:t>methods</a:t>
            </a:r>
            <a:r>
              <a:rPr lang="en-US" sz="2600" dirty="0">
                <a:latin typeface="Times New Roman" pitchFamily="18" charset="0"/>
                <a:cs typeface="Times New Roman" pitchFamily="18" charset="0"/>
              </a:rPr>
              <a:t>.</a:t>
            </a:r>
          </a:p>
          <a:p>
            <a:pPr algn="just" eaLnBrk="1" fontAlgn="auto" hangingPunct="1">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However, it is both </a:t>
            </a:r>
            <a:r>
              <a:rPr lang="en-US" sz="2600" b="1" dirty="0">
                <a:latin typeface="Times New Roman" pitchFamily="18" charset="0"/>
                <a:cs typeface="Times New Roman" pitchFamily="18" charset="0"/>
              </a:rPr>
              <a:t>correct</a:t>
            </a:r>
            <a:r>
              <a:rPr lang="en-US" sz="2600" dirty="0">
                <a:latin typeface="Times New Roman" pitchFamily="18" charset="0"/>
                <a:cs typeface="Times New Roman" pitchFamily="18" charset="0"/>
              </a:rPr>
              <a:t> and </a:t>
            </a:r>
            <a:r>
              <a:rPr lang="en-US" sz="2600" b="1" dirty="0">
                <a:latin typeface="Times New Roman" pitchFamily="18" charset="0"/>
                <a:cs typeface="Times New Roman" pitchFamily="18" charset="0"/>
              </a:rPr>
              <a:t>common</a:t>
            </a:r>
            <a:r>
              <a:rPr lang="en-US" sz="2600" dirty="0">
                <a:latin typeface="Times New Roman" pitchFamily="18" charset="0"/>
                <a:cs typeface="Times New Roman" pitchFamily="18" charset="0"/>
              </a:rPr>
              <a:t> to pass </a:t>
            </a:r>
            <a:r>
              <a:rPr lang="en-US" sz="2600" b="1" dirty="0">
                <a:solidFill>
                  <a:srgbClr val="0000FF"/>
                </a:solidFill>
                <a:latin typeface="Times New Roman" pitchFamily="18" charset="0"/>
                <a:cs typeface="Times New Roman" pitchFamily="18" charset="0"/>
              </a:rPr>
              <a:t>objects</a:t>
            </a:r>
            <a:r>
              <a:rPr lang="en-US" sz="2600" dirty="0">
                <a:latin typeface="Times New Roman" pitchFamily="18" charset="0"/>
                <a:cs typeface="Times New Roman" pitchFamily="18" charset="0"/>
              </a:rPr>
              <a:t> to </a:t>
            </a:r>
            <a:r>
              <a:rPr lang="en-US" sz="2600" b="1" dirty="0">
                <a:solidFill>
                  <a:srgbClr val="0000FF"/>
                </a:solidFill>
                <a:latin typeface="Times New Roman" pitchFamily="18" charset="0"/>
                <a:cs typeface="Times New Roman" pitchFamily="18" charset="0"/>
              </a:rPr>
              <a:t>methods</a:t>
            </a:r>
            <a:r>
              <a:rPr lang="en-US" sz="26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Ø"/>
              <a:defRPr/>
            </a:pP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For </a:t>
            </a:r>
            <a:r>
              <a:rPr lang="en-US" sz="2600" b="1" dirty="0" smtClean="0">
                <a:latin typeface="Times New Roman" pitchFamily="18" charset="0"/>
                <a:cs typeface="Times New Roman" pitchFamily="18" charset="0"/>
              </a:rPr>
              <a:t>example: </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Write Java program to demonstrate using objects passed to a method.</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The program </a:t>
            </a:r>
            <a:r>
              <a:rPr lang="en-US" sz="2600" b="1" dirty="0" smtClean="0">
                <a:latin typeface="Times New Roman" pitchFamily="18" charset="0"/>
                <a:cs typeface="Times New Roman" pitchFamily="18" charset="0"/>
              </a:rPr>
              <a:t>compares </a:t>
            </a:r>
            <a:r>
              <a:rPr lang="en-US" sz="2600" b="1" dirty="0">
                <a:latin typeface="Times New Roman" pitchFamily="18" charset="0"/>
                <a:cs typeface="Times New Roman" pitchFamily="18" charset="0"/>
              </a:rPr>
              <a:t>the invoking object with the one that it is </a:t>
            </a:r>
            <a:r>
              <a:rPr lang="en-US" sz="2600" b="1" dirty="0" smtClean="0">
                <a:latin typeface="Times New Roman" pitchFamily="18" charset="0"/>
                <a:cs typeface="Times New Roman" pitchFamily="18" charset="0"/>
              </a:rPr>
              <a:t>passed. If the object </a:t>
            </a:r>
            <a:r>
              <a:rPr lang="en-US" sz="2600" dirty="0" smtClean="0">
                <a:latin typeface="Times New Roman" pitchFamily="18" charset="0"/>
                <a:cs typeface="Times New Roman" pitchFamily="18" charset="0"/>
              </a:rPr>
              <a:t>contains </a:t>
            </a:r>
            <a:r>
              <a:rPr lang="en-US" sz="2600" dirty="0">
                <a:latin typeface="Times New Roman" pitchFamily="18" charset="0"/>
                <a:cs typeface="Times New Roman" pitchFamily="18" charset="0"/>
              </a:rPr>
              <a:t>the same values, then the </a:t>
            </a:r>
            <a:r>
              <a:rPr lang="en-US" sz="2600" b="1" dirty="0">
                <a:latin typeface="Times New Roman" pitchFamily="18" charset="0"/>
                <a:cs typeface="Times New Roman" pitchFamily="18" charset="0"/>
              </a:rPr>
              <a:t>method returns true. Otherwise, it returns false</a:t>
            </a:r>
            <a:endParaRPr lang="en-US" sz="2600" dirty="0">
              <a:latin typeface="Times New Roman" pitchFamily="18" charset="0"/>
              <a:cs typeface="Times New Roman" pitchFamily="18" charset="0"/>
            </a:endParaRPr>
          </a:p>
          <a:p>
            <a:pPr lvl="1" algn="just">
              <a:lnSpc>
                <a:spcPct val="150000"/>
              </a:lnSpc>
              <a:spcBef>
                <a:spcPts val="0"/>
              </a:spcBef>
              <a:buNone/>
              <a:defRPr/>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141</a:t>
            </a:fld>
            <a:endParaRPr lang="en-US"/>
          </a:p>
        </p:txBody>
      </p:sp>
    </p:spTree>
    <p:extLst>
      <p:ext uri="{BB962C8B-B14F-4D97-AF65-F5344CB8AC3E}">
        <p14:creationId xmlns:p14="http://schemas.microsoft.com/office/powerpoint/2010/main" val="192429299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3200" b="1" dirty="0" smtClean="0">
                <a:solidFill>
                  <a:srgbClr val="FF0000"/>
                </a:solidFill>
                <a:latin typeface="Times New Roman" pitchFamily="18" charset="0"/>
                <a:cs typeface="Times New Roman" pitchFamily="18" charset="0"/>
              </a:rPr>
              <a:t>Using Objects as Parameters</a:t>
            </a:r>
          </a:p>
        </p:txBody>
      </p:sp>
      <p:sp>
        <p:nvSpPr>
          <p:cNvPr id="3" name="Rectangle 3"/>
          <p:cNvSpPr>
            <a:spLocks noGrp="1"/>
          </p:cNvSpPr>
          <p:nvPr>
            <p:ph idx="4294967295"/>
          </p:nvPr>
        </p:nvSpPr>
        <p:spPr>
          <a:xfrm>
            <a:off x="0" y="304800"/>
            <a:ext cx="9144000" cy="6553200"/>
          </a:xfrm>
        </p:spPr>
        <p:txBody>
          <a:bodyPr rtlCol="0">
            <a:noAutofit/>
          </a:bodyPr>
          <a:lstStyle/>
          <a:p>
            <a:pPr marL="0" lvl="1" indent="0" algn="just">
              <a:lnSpc>
                <a:spcPct val="150000"/>
              </a:lnSpc>
              <a:spcBef>
                <a:spcPts val="0"/>
              </a:spcBef>
              <a:buNone/>
              <a:defRPr/>
            </a:pPr>
            <a:r>
              <a:rPr lang="en-US" sz="2600" dirty="0" smtClean="0">
                <a:latin typeface="Times New Roman" pitchFamily="18" charset="0"/>
                <a:cs typeface="Times New Roman" pitchFamily="18" charset="0"/>
              </a:rPr>
              <a:t>//Define a class named </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class </a:t>
            </a:r>
            <a:r>
              <a:rPr lang="en-US" sz="2600" dirty="0" err="1">
                <a:latin typeface="Times New Roman" pitchFamily="18" charset="0"/>
                <a:cs typeface="Times New Roman" pitchFamily="18" charset="0"/>
              </a:rPr>
              <a:t>PassOb</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//Define instance variables of a class</a:t>
            </a:r>
            <a:endParaRPr lang="en-US" sz="2600" dirty="0">
              <a:latin typeface="Times New Roman" pitchFamily="18" charset="0"/>
              <a:cs typeface="Times New Roman" pitchFamily="18" charset="0"/>
            </a:endParaRPr>
          </a:p>
          <a:p>
            <a:pPr marL="0" lvl="1" indent="0" algn="just">
              <a:lnSpc>
                <a:spcPct val="150000"/>
              </a:lnSpc>
              <a:spcBef>
                <a:spcPts val="0"/>
              </a:spcBef>
              <a:buNone/>
              <a:defRPr/>
            </a:pP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 </a:t>
            </a:r>
            <a:r>
              <a:rPr lang="en-US" sz="2600" dirty="0" smtClean="0">
                <a:latin typeface="Times New Roman" pitchFamily="18" charset="0"/>
                <a:cs typeface="Times New Roman" pitchFamily="18" charset="0"/>
              </a:rPr>
              <a:t>b;</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//Define parameterized constructor</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 </a:t>
            </a:r>
            <a:r>
              <a:rPr lang="en-US" sz="2600" dirty="0" err="1" smtClean="0">
                <a:latin typeface="Times New Roman" pitchFamily="18" charset="0"/>
                <a:cs typeface="Times New Roman" pitchFamily="18" charset="0"/>
              </a:rPr>
              <a:t>PassOb</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a,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b) {</a:t>
            </a:r>
          </a:p>
          <a:p>
            <a:pPr marL="0" lvl="1" indent="0" algn="just">
              <a:lnSpc>
                <a:spcPct val="150000"/>
              </a:lnSpc>
              <a:spcBef>
                <a:spcPts val="0"/>
              </a:spcBef>
              <a:buNone/>
              <a:defRPr/>
            </a:pP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this.a</a:t>
            </a:r>
            <a:r>
              <a:rPr lang="en-US" sz="2600" dirty="0" smtClean="0">
                <a:latin typeface="Times New Roman" pitchFamily="18" charset="0"/>
                <a:cs typeface="Times New Roman" pitchFamily="18" charset="0"/>
              </a:rPr>
              <a:t>=a</a:t>
            </a:r>
            <a:r>
              <a:rPr lang="en-US" sz="2600" dirty="0">
                <a:latin typeface="Times New Roman" pitchFamily="18" charset="0"/>
                <a:cs typeface="Times New Roman" pitchFamily="18" charset="0"/>
              </a:rPr>
              <a:t>;</a:t>
            </a:r>
          </a:p>
          <a:p>
            <a:pPr marL="0" lvl="1" indent="0" algn="just">
              <a:lnSpc>
                <a:spcPct val="150000"/>
              </a:lnSpc>
              <a:spcBef>
                <a:spcPts val="0"/>
              </a:spcBef>
              <a:buNone/>
              <a:defRPr/>
            </a:pP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this.b</a:t>
            </a:r>
            <a:r>
              <a:rPr lang="en-US" sz="2600" dirty="0" smtClean="0">
                <a:latin typeface="Times New Roman" pitchFamily="18" charset="0"/>
                <a:cs typeface="Times New Roman" pitchFamily="18" charset="0"/>
              </a:rPr>
              <a:t>=b</a:t>
            </a:r>
            <a:r>
              <a:rPr lang="en-US" sz="2600" dirty="0">
                <a:latin typeface="Times New Roman" pitchFamily="18" charset="0"/>
                <a:cs typeface="Times New Roman" pitchFamily="18" charset="0"/>
              </a:rPr>
              <a:t>;</a:t>
            </a:r>
          </a:p>
          <a:p>
            <a:pPr marL="0" lvl="1" indent="0" algn="just">
              <a:lnSpc>
                <a:spcPct val="150000"/>
              </a:lnSpc>
              <a:spcBef>
                <a:spcPts val="0"/>
              </a:spcBef>
              <a:buNone/>
              <a:defRPr/>
            </a:pPr>
            <a:r>
              <a:rPr lang="en-US" sz="2600" dirty="0">
                <a:latin typeface="Times New Roman" pitchFamily="18" charset="0"/>
                <a:cs typeface="Times New Roman" pitchFamily="18" charset="0"/>
              </a:rPr>
              <a:t>    }//End of </a:t>
            </a:r>
            <a:r>
              <a:rPr lang="en-US" sz="2600" dirty="0" smtClean="0">
                <a:latin typeface="Times New Roman" pitchFamily="18" charset="0"/>
                <a:cs typeface="Times New Roman" pitchFamily="18" charset="0"/>
              </a:rPr>
              <a:t>Constructor</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/*Define a method, use objects as a parameter, the method return </a:t>
            </a:r>
            <a:r>
              <a:rPr lang="en-US" sz="2600" dirty="0" err="1" smtClean="0">
                <a:latin typeface="Times New Roman" pitchFamily="18" charset="0"/>
                <a:cs typeface="Times New Roman" pitchFamily="18" charset="0"/>
              </a:rPr>
              <a:t>boolean</a:t>
            </a:r>
            <a:r>
              <a:rPr lang="en-US" sz="2600" dirty="0" smtClean="0">
                <a:latin typeface="Times New Roman" pitchFamily="18" charset="0"/>
                <a:cs typeface="Times New Roman" pitchFamily="18" charset="0"/>
              </a:rPr>
              <a:t> values */</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142</a:t>
            </a:fld>
            <a:endParaRPr lang="en-US"/>
          </a:p>
        </p:txBody>
      </p:sp>
    </p:spTree>
    <p:extLst>
      <p:ext uri="{BB962C8B-B14F-4D97-AF65-F5344CB8AC3E}">
        <p14:creationId xmlns:p14="http://schemas.microsoft.com/office/powerpoint/2010/main" val="1121678648"/>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Using Objects as Parameters----------</a:t>
            </a:r>
          </a:p>
        </p:txBody>
      </p:sp>
      <p:sp>
        <p:nvSpPr>
          <p:cNvPr id="3" name="Rectangle 3"/>
          <p:cNvSpPr>
            <a:spLocks noGrp="1"/>
          </p:cNvSpPr>
          <p:nvPr>
            <p:ph idx="4294967295"/>
          </p:nvPr>
        </p:nvSpPr>
        <p:spPr>
          <a:xfrm>
            <a:off x="0" y="304800"/>
            <a:ext cx="9144000" cy="6553200"/>
          </a:xfrm>
        </p:spPr>
        <p:txBody>
          <a:bodyPr rtlCol="0">
            <a:noAutofit/>
          </a:bodyPr>
          <a:lstStyle/>
          <a:p>
            <a:pPr marL="0" indent="0" algn="just">
              <a:lnSpc>
                <a:spcPct val="150000"/>
              </a:lnSpc>
              <a:spcBef>
                <a:spcPts val="0"/>
              </a:spcBef>
              <a:buNone/>
            </a:pPr>
            <a:r>
              <a:rPr lang="en-US" sz="2600" dirty="0" err="1">
                <a:latin typeface="Times New Roman" panose="02020603050405020304" pitchFamily="18" charset="0"/>
                <a:cs typeface="Times New Roman" panose="02020603050405020304" pitchFamily="18" charset="0"/>
              </a:rPr>
              <a:t>boolean</a:t>
            </a:r>
            <a:r>
              <a:rPr lang="en-US" sz="2600" dirty="0">
                <a:latin typeface="Times New Roman" panose="02020603050405020304" pitchFamily="18" charset="0"/>
                <a:cs typeface="Times New Roman" panose="02020603050405020304" pitchFamily="18" charset="0"/>
              </a:rPr>
              <a:t> </a:t>
            </a:r>
            <a:r>
              <a:rPr lang="en-US" sz="2600" dirty="0" smtClean="0">
                <a:latin typeface="Times New Roman" panose="02020603050405020304" pitchFamily="18" charset="0"/>
                <a:cs typeface="Times New Roman" panose="02020603050405020304" pitchFamily="18" charset="0"/>
              </a:rPr>
              <a:t>equals(</a:t>
            </a:r>
            <a:r>
              <a:rPr lang="en-US" sz="2600" dirty="0" err="1" smtClean="0">
                <a:latin typeface="Times New Roman" panose="02020603050405020304" pitchFamily="18" charset="0"/>
                <a:cs typeface="Times New Roman" panose="02020603050405020304" pitchFamily="18" charset="0"/>
              </a:rPr>
              <a:t>PassOb</a:t>
            </a:r>
            <a:r>
              <a:rPr lang="en-US" sz="2600" dirty="0" smtClean="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o) </a:t>
            </a:r>
            <a:r>
              <a:rPr lang="en-US" sz="26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400" dirty="0" smtClean="0">
                <a:latin typeface="Times New Roman" panose="02020603050405020304" pitchFamily="18" charset="0"/>
                <a:cs typeface="Times New Roman" panose="02020603050405020304" pitchFamily="18" charset="0"/>
              </a:rPr>
              <a:t>/*Test the condition, if the </a:t>
            </a:r>
            <a:r>
              <a:rPr lang="en-US" sz="2400" dirty="0">
                <a:latin typeface="Times New Roman" pitchFamily="18" charset="0"/>
                <a:cs typeface="Times New Roman" pitchFamily="18" charset="0"/>
              </a:rPr>
              <a:t>object contains the same values, </a:t>
            </a:r>
            <a:r>
              <a:rPr lang="en-US" sz="2400" dirty="0" smtClean="0">
                <a:latin typeface="Times New Roman" pitchFamily="18" charset="0"/>
                <a:cs typeface="Times New Roman" pitchFamily="18" charset="0"/>
              </a:rPr>
              <a:t>with the invoking object, the </a:t>
            </a:r>
            <a:r>
              <a:rPr lang="en-US" sz="2400" dirty="0">
                <a:latin typeface="Times New Roman" pitchFamily="18" charset="0"/>
                <a:cs typeface="Times New Roman" pitchFamily="18" charset="0"/>
              </a:rPr>
              <a:t>method returns </a:t>
            </a:r>
            <a:r>
              <a:rPr lang="en-US" sz="2400" dirty="0" smtClean="0">
                <a:latin typeface="Times New Roman" pitchFamily="18" charset="0"/>
                <a:cs typeface="Times New Roman" pitchFamily="18" charset="0"/>
              </a:rPr>
              <a:t>true, otherwise</a:t>
            </a:r>
            <a:r>
              <a:rPr lang="en-US" sz="2400" dirty="0">
                <a:latin typeface="Times New Roman" pitchFamily="18" charset="0"/>
                <a:cs typeface="Times New Roman" pitchFamily="18" charset="0"/>
              </a:rPr>
              <a:t>, it returns </a:t>
            </a:r>
            <a:r>
              <a:rPr lang="en-US" sz="2400" dirty="0" smtClean="0">
                <a:latin typeface="Times New Roman" pitchFamily="18" charset="0"/>
                <a:cs typeface="Times New Roman" pitchFamily="18" charset="0"/>
              </a:rPr>
              <a:t>false */</a:t>
            </a:r>
            <a:endParaRPr lang="en-US" sz="24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if((</a:t>
            </a:r>
            <a:r>
              <a:rPr lang="en-US" sz="2600" dirty="0" err="1">
                <a:latin typeface="Times New Roman" panose="02020603050405020304" pitchFamily="18" charset="0"/>
                <a:cs typeface="Times New Roman" panose="02020603050405020304" pitchFamily="18" charset="0"/>
              </a:rPr>
              <a:t>o.a</a:t>
            </a:r>
            <a:r>
              <a:rPr lang="en-US" sz="2600" dirty="0">
                <a:latin typeface="Times New Roman" panose="02020603050405020304" pitchFamily="18" charset="0"/>
                <a:cs typeface="Times New Roman" panose="02020603050405020304" pitchFamily="18" charset="0"/>
              </a:rPr>
              <a:t>== a) &amp;&amp; (</a:t>
            </a:r>
            <a:r>
              <a:rPr lang="en-US" sz="2600" dirty="0" err="1">
                <a:latin typeface="Times New Roman" panose="02020603050405020304" pitchFamily="18" charset="0"/>
                <a:cs typeface="Times New Roman" panose="02020603050405020304" pitchFamily="18" charset="0"/>
              </a:rPr>
              <a:t>o.b</a:t>
            </a:r>
            <a:r>
              <a:rPr lang="en-US" sz="2600" dirty="0">
                <a:latin typeface="Times New Roman" panose="02020603050405020304" pitchFamily="18" charset="0"/>
                <a:cs typeface="Times New Roman" panose="02020603050405020304" pitchFamily="18" charset="0"/>
              </a:rPr>
              <a:t> == b))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return true;</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}//End of if()</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else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    return false;</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}//End of else()</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}//End of equals()</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}//End of Class</a:t>
            </a:r>
          </a:p>
          <a:p>
            <a:pPr marL="0" indent="0" algn="just">
              <a:lnSpc>
                <a:spcPct val="150000"/>
              </a:lnSpc>
              <a:spcBef>
                <a:spcPts val="0"/>
              </a:spcBef>
              <a:buNone/>
            </a:pPr>
            <a:endParaRPr lang="en-US" sz="2600" dirty="0">
              <a:latin typeface="Times New Roman" panose="02020603050405020304" pitchFamily="18" charset="0"/>
              <a:cs typeface="Times New Roman" panose="02020603050405020304"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143</a:t>
            </a:fld>
            <a:endParaRPr lang="en-US"/>
          </a:p>
        </p:txBody>
      </p:sp>
    </p:spTree>
    <p:extLst>
      <p:ext uri="{BB962C8B-B14F-4D97-AF65-F5344CB8AC3E}">
        <p14:creationId xmlns:p14="http://schemas.microsoft.com/office/powerpoint/2010/main" val="3946176776"/>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152400"/>
          </a:xfrm>
        </p:spPr>
        <p:txBody>
          <a:bodyPr>
            <a:noAutofit/>
          </a:bodyPr>
          <a:lstStyle/>
          <a:p>
            <a:pPr eaLnBrk="1" hangingPunct="1"/>
            <a:r>
              <a:rPr lang="en-US" sz="2400" b="1" dirty="0" smtClean="0">
                <a:solidFill>
                  <a:srgbClr val="FF0000"/>
                </a:solidFill>
                <a:latin typeface="Times New Roman" pitchFamily="18" charset="0"/>
                <a:cs typeface="Times New Roman" pitchFamily="18" charset="0"/>
              </a:rPr>
              <a:t>Using Objects as Parameters----------</a:t>
            </a:r>
          </a:p>
        </p:txBody>
      </p:sp>
      <p:sp>
        <p:nvSpPr>
          <p:cNvPr id="3" name="Rectangle 3"/>
          <p:cNvSpPr>
            <a:spLocks noGrp="1"/>
          </p:cNvSpPr>
          <p:nvPr>
            <p:ph idx="4294967295"/>
          </p:nvPr>
        </p:nvSpPr>
        <p:spPr>
          <a:xfrm>
            <a:off x="0" y="152400"/>
            <a:ext cx="9144000" cy="6705600"/>
          </a:xfrm>
        </p:spPr>
        <p:txBody>
          <a:bodyPr rtlCol="0">
            <a:noAutofit/>
          </a:bodyPr>
          <a:lstStyle/>
          <a:p>
            <a:pPr marL="0" indent="0" algn="just">
              <a:lnSpc>
                <a:spcPct val="150000"/>
              </a:lnSpc>
              <a:spcBef>
                <a:spcPts val="0"/>
              </a:spcBef>
              <a:buNone/>
            </a:pPr>
            <a:r>
              <a:rPr lang="en-US" sz="2200" dirty="0" smtClean="0">
                <a:latin typeface="Times New Roman" panose="02020603050405020304" pitchFamily="18" charset="0"/>
                <a:cs typeface="Times New Roman" panose="02020603050405020304" pitchFamily="18" charset="0"/>
              </a:rPr>
              <a:t>//Define another class to create objects of </a:t>
            </a:r>
            <a:r>
              <a:rPr lang="en-US" sz="2200" dirty="0" err="1" smtClean="0">
                <a:latin typeface="Times New Roman" panose="02020603050405020304" pitchFamily="18" charset="0"/>
                <a:cs typeface="Times New Roman" panose="02020603050405020304" pitchFamily="18" charset="0"/>
              </a:rPr>
              <a:t>PassOb</a:t>
            </a:r>
            <a:r>
              <a:rPr lang="en-US" sz="2200" dirty="0" smtClean="0">
                <a:latin typeface="Times New Roman" panose="02020603050405020304" pitchFamily="18" charset="0"/>
                <a:cs typeface="Times New Roman" panose="02020603050405020304" pitchFamily="18" charset="0"/>
              </a:rPr>
              <a:t> class</a:t>
            </a:r>
          </a:p>
          <a:p>
            <a:pPr marL="0" indent="0" algn="just">
              <a:lnSpc>
                <a:spcPct val="150000"/>
              </a:lnSpc>
              <a:spcBef>
                <a:spcPts val="0"/>
              </a:spcBef>
              <a:buNone/>
            </a:pPr>
            <a:r>
              <a:rPr lang="en-US" sz="2200" dirty="0" smtClean="0">
                <a:latin typeface="Times New Roman" panose="02020603050405020304" pitchFamily="18" charset="0"/>
                <a:cs typeface="Times New Roman" panose="02020603050405020304" pitchFamily="18" charset="0"/>
              </a:rPr>
              <a:t>class </a:t>
            </a:r>
            <a:r>
              <a:rPr lang="en-US" sz="2200" dirty="0" err="1" smtClean="0">
                <a:latin typeface="Times New Roman" panose="02020603050405020304" pitchFamily="18" charset="0"/>
                <a:cs typeface="Times New Roman" panose="02020603050405020304" pitchFamily="18" charset="0"/>
              </a:rPr>
              <a:t>TestPassOb</a:t>
            </a:r>
            <a:r>
              <a:rPr lang="en-US" sz="22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200" dirty="0" smtClean="0">
                <a:latin typeface="Times New Roman" panose="02020603050405020304" pitchFamily="18" charset="0"/>
                <a:cs typeface="Times New Roman" panose="02020603050405020304" pitchFamily="18" charset="0"/>
              </a:rPr>
              <a:t>public static void main(String </a:t>
            </a:r>
            <a:r>
              <a:rPr lang="en-US" sz="2200" dirty="0" err="1" smtClean="0">
                <a:latin typeface="Times New Roman" panose="02020603050405020304" pitchFamily="18" charset="0"/>
                <a:cs typeface="Times New Roman" panose="02020603050405020304" pitchFamily="18" charset="0"/>
              </a:rPr>
              <a:t>args</a:t>
            </a:r>
            <a:r>
              <a:rPr lang="en-US" sz="2200" dirty="0" smtClean="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200" dirty="0" smtClean="0">
                <a:latin typeface="Times New Roman" panose="02020603050405020304" pitchFamily="18" charset="0"/>
                <a:cs typeface="Times New Roman" panose="02020603050405020304" pitchFamily="18" charset="0"/>
              </a:rPr>
              <a:t>//Declare, create and allocate objects named ob1 and ob2</a:t>
            </a:r>
          </a:p>
          <a:p>
            <a:pPr marL="0" indent="0" algn="just">
              <a:lnSpc>
                <a:spcPct val="150000"/>
              </a:lnSpc>
              <a:spcBef>
                <a:spcPts val="0"/>
              </a:spcBef>
              <a:buNone/>
            </a:pPr>
            <a:r>
              <a:rPr lang="en-US" sz="2200" dirty="0" err="1" smtClean="0">
                <a:latin typeface="Times New Roman" panose="02020603050405020304" pitchFamily="18" charset="0"/>
                <a:cs typeface="Times New Roman" panose="02020603050405020304" pitchFamily="18" charset="0"/>
              </a:rPr>
              <a:t>PassOb</a:t>
            </a:r>
            <a:r>
              <a:rPr lang="en-US" sz="2200" dirty="0" smtClean="0">
                <a:latin typeface="Times New Roman" panose="02020603050405020304" pitchFamily="18" charset="0"/>
                <a:cs typeface="Times New Roman" panose="02020603050405020304" pitchFamily="18" charset="0"/>
              </a:rPr>
              <a:t> ob1 = new </a:t>
            </a:r>
            <a:r>
              <a:rPr lang="en-US" sz="2200" dirty="0" err="1" smtClean="0">
                <a:latin typeface="Times New Roman" panose="02020603050405020304" pitchFamily="18" charset="0"/>
                <a:cs typeface="Times New Roman" panose="02020603050405020304" pitchFamily="18" charset="0"/>
              </a:rPr>
              <a:t>PassOb</a:t>
            </a:r>
            <a:r>
              <a:rPr lang="en-US" sz="2200" dirty="0" smtClean="0">
                <a:latin typeface="Times New Roman" panose="02020603050405020304" pitchFamily="18" charset="0"/>
                <a:cs typeface="Times New Roman" panose="02020603050405020304" pitchFamily="18" charset="0"/>
              </a:rPr>
              <a:t>(100, 22);</a:t>
            </a:r>
          </a:p>
          <a:p>
            <a:pPr marL="0" indent="0" algn="just">
              <a:lnSpc>
                <a:spcPct val="150000"/>
              </a:lnSpc>
              <a:spcBef>
                <a:spcPts val="0"/>
              </a:spcBef>
              <a:buNone/>
            </a:pPr>
            <a:r>
              <a:rPr lang="en-US" sz="2200" dirty="0" err="1" smtClean="0">
                <a:latin typeface="Times New Roman" panose="02020603050405020304" pitchFamily="18" charset="0"/>
                <a:cs typeface="Times New Roman" panose="02020603050405020304" pitchFamily="18" charset="0"/>
              </a:rPr>
              <a:t>PassOb</a:t>
            </a:r>
            <a:r>
              <a:rPr lang="en-US" sz="2200" dirty="0" smtClean="0">
                <a:latin typeface="Times New Roman" panose="02020603050405020304" pitchFamily="18" charset="0"/>
                <a:cs typeface="Times New Roman" panose="02020603050405020304" pitchFamily="18" charset="0"/>
              </a:rPr>
              <a:t> ob2 = new </a:t>
            </a:r>
            <a:r>
              <a:rPr lang="en-US" sz="2200" dirty="0" err="1" smtClean="0">
                <a:latin typeface="Times New Roman" panose="02020603050405020304" pitchFamily="18" charset="0"/>
                <a:cs typeface="Times New Roman" panose="02020603050405020304" pitchFamily="18" charset="0"/>
              </a:rPr>
              <a:t>PassOb</a:t>
            </a:r>
            <a:r>
              <a:rPr lang="en-US" sz="2200" dirty="0" smtClean="0">
                <a:latin typeface="Times New Roman" panose="02020603050405020304" pitchFamily="18" charset="0"/>
                <a:cs typeface="Times New Roman" panose="02020603050405020304" pitchFamily="18" charset="0"/>
              </a:rPr>
              <a:t>(100, 22);</a:t>
            </a:r>
          </a:p>
          <a:p>
            <a:pPr marL="0" indent="0" algn="just">
              <a:lnSpc>
                <a:spcPct val="150000"/>
              </a:lnSpc>
              <a:spcBef>
                <a:spcPts val="0"/>
              </a:spcBef>
              <a:buNone/>
            </a:pPr>
            <a:r>
              <a:rPr lang="en-US" sz="2200" dirty="0" err="1" smtClean="0">
                <a:latin typeface="Times New Roman" panose="02020603050405020304" pitchFamily="18" charset="0"/>
                <a:cs typeface="Times New Roman" panose="02020603050405020304" pitchFamily="18" charset="0"/>
              </a:rPr>
              <a:t>PassOb</a:t>
            </a:r>
            <a:r>
              <a:rPr lang="en-US" sz="2200" dirty="0" smtClean="0">
                <a:latin typeface="Times New Roman" panose="02020603050405020304" pitchFamily="18" charset="0"/>
                <a:cs typeface="Times New Roman" panose="02020603050405020304" pitchFamily="18" charset="0"/>
              </a:rPr>
              <a:t> ob3 = new </a:t>
            </a:r>
            <a:r>
              <a:rPr lang="en-US" sz="2200" dirty="0" err="1" smtClean="0">
                <a:latin typeface="Times New Roman" panose="02020603050405020304" pitchFamily="18" charset="0"/>
                <a:cs typeface="Times New Roman" panose="02020603050405020304" pitchFamily="18" charset="0"/>
              </a:rPr>
              <a:t>PassOb</a:t>
            </a:r>
            <a:r>
              <a:rPr lang="en-US" sz="2200" dirty="0" smtClean="0">
                <a:latin typeface="Times New Roman" panose="02020603050405020304" pitchFamily="18" charset="0"/>
                <a:cs typeface="Times New Roman" panose="02020603050405020304" pitchFamily="18" charset="0"/>
              </a:rPr>
              <a:t>(-1, -1);</a:t>
            </a:r>
          </a:p>
          <a:p>
            <a:pPr marL="0" indent="0" algn="just">
              <a:lnSpc>
                <a:spcPct val="150000"/>
              </a:lnSpc>
              <a:spcBef>
                <a:spcPts val="0"/>
              </a:spcBef>
              <a:buNone/>
            </a:pPr>
            <a:r>
              <a:rPr lang="en-US" sz="2200" dirty="0" smtClean="0">
                <a:latin typeface="Times New Roman" panose="02020603050405020304" pitchFamily="18" charset="0"/>
                <a:cs typeface="Times New Roman" panose="02020603050405020304" pitchFamily="18" charset="0"/>
              </a:rPr>
              <a:t>//Call equals through </a:t>
            </a:r>
            <a:r>
              <a:rPr lang="en-US" sz="2200" dirty="0" err="1" smtClean="0">
                <a:latin typeface="Times New Roman" panose="02020603050405020304" pitchFamily="18" charset="0"/>
                <a:cs typeface="Times New Roman" panose="02020603050405020304" pitchFamily="18" charset="0"/>
              </a:rPr>
              <a:t>println</a:t>
            </a:r>
            <a:r>
              <a:rPr lang="en-US" sz="2200" dirty="0" smtClean="0">
                <a:latin typeface="Times New Roman" panose="02020603050405020304" pitchFamily="18" charset="0"/>
                <a:cs typeface="Times New Roman" panose="02020603050405020304" pitchFamily="18" charset="0"/>
              </a:rPr>
              <a:t> () and output the returned result</a:t>
            </a:r>
          </a:p>
          <a:p>
            <a:pPr marL="0" indent="0" algn="just">
              <a:lnSpc>
                <a:spcPct val="150000"/>
              </a:lnSpc>
              <a:spcBef>
                <a:spcPts val="0"/>
              </a:spcBef>
              <a:buNone/>
            </a:pPr>
            <a:r>
              <a:rPr lang="en-US" sz="2200" dirty="0" err="1" smtClean="0">
                <a:latin typeface="Times New Roman" panose="02020603050405020304" pitchFamily="18" charset="0"/>
                <a:cs typeface="Times New Roman" panose="02020603050405020304" pitchFamily="18" charset="0"/>
              </a:rPr>
              <a:t>System.out.println</a:t>
            </a:r>
            <a:r>
              <a:rPr lang="en-US" sz="2200" dirty="0" smtClean="0">
                <a:latin typeface="Times New Roman" panose="02020603050405020304" pitchFamily="18" charset="0"/>
                <a:cs typeface="Times New Roman" panose="02020603050405020304" pitchFamily="18" charset="0"/>
              </a:rPr>
              <a:t>("ob1 == ob2: " + ob1.equals(ob2));</a:t>
            </a:r>
          </a:p>
          <a:p>
            <a:pPr marL="0" indent="0" algn="just">
              <a:lnSpc>
                <a:spcPct val="150000"/>
              </a:lnSpc>
              <a:spcBef>
                <a:spcPts val="0"/>
              </a:spcBef>
              <a:buNone/>
            </a:pPr>
            <a:r>
              <a:rPr lang="en-US" sz="2200" dirty="0" err="1" smtClean="0">
                <a:latin typeface="Times New Roman" panose="02020603050405020304" pitchFamily="18" charset="0"/>
                <a:cs typeface="Times New Roman" panose="02020603050405020304" pitchFamily="18" charset="0"/>
              </a:rPr>
              <a:t>System.out.println</a:t>
            </a:r>
            <a:r>
              <a:rPr lang="en-US" sz="2200" dirty="0" smtClean="0">
                <a:latin typeface="Times New Roman" panose="02020603050405020304" pitchFamily="18" charset="0"/>
                <a:cs typeface="Times New Roman" panose="02020603050405020304" pitchFamily="18" charset="0"/>
              </a:rPr>
              <a:t>("ob1 == ob3: " + ob1.equals(ob3));</a:t>
            </a:r>
          </a:p>
          <a:p>
            <a:pPr marL="0" indent="0" algn="just">
              <a:lnSpc>
                <a:spcPct val="150000"/>
              </a:lnSpc>
              <a:spcBef>
                <a:spcPts val="0"/>
              </a:spcBef>
              <a:buNone/>
            </a:pPr>
            <a:r>
              <a:rPr lang="en-US" sz="2200" dirty="0" err="1" smtClean="0">
                <a:latin typeface="Times New Roman" panose="02020603050405020304" pitchFamily="18" charset="0"/>
                <a:cs typeface="Times New Roman" panose="02020603050405020304" pitchFamily="18" charset="0"/>
              </a:rPr>
              <a:t>System.out.println</a:t>
            </a:r>
            <a:r>
              <a:rPr lang="en-US" sz="2200" dirty="0" smtClean="0">
                <a:latin typeface="Times New Roman" panose="02020603050405020304" pitchFamily="18" charset="0"/>
                <a:cs typeface="Times New Roman" panose="02020603050405020304" pitchFamily="18" charset="0"/>
              </a:rPr>
              <a:t>("ob2 == ob3: " + ob2.equals(ob3));</a:t>
            </a:r>
          </a:p>
          <a:p>
            <a:pPr lvl="1" algn="just">
              <a:lnSpc>
                <a:spcPct val="150000"/>
              </a:lnSpc>
              <a:spcBef>
                <a:spcPts val="0"/>
              </a:spcBef>
              <a:buNone/>
              <a:defRPr/>
            </a:pPr>
            <a:r>
              <a:rPr lang="en-US" sz="2200" dirty="0" smtClean="0">
                <a:latin typeface="Times New Roman" panose="02020603050405020304" pitchFamily="18" charset="0"/>
                <a:cs typeface="Times New Roman" panose="02020603050405020304" pitchFamily="18" charset="0"/>
              </a:rPr>
              <a:t>} //End of main ()</a:t>
            </a:r>
          </a:p>
          <a:p>
            <a:pPr lvl="1" algn="just">
              <a:lnSpc>
                <a:spcPct val="150000"/>
              </a:lnSpc>
              <a:spcBef>
                <a:spcPts val="0"/>
              </a:spcBef>
              <a:buNone/>
              <a:defRPr/>
            </a:pPr>
            <a:r>
              <a:rPr lang="en-US" sz="2200" dirty="0" smtClean="0">
                <a:latin typeface="Times New Roman" panose="02020603050405020304" pitchFamily="18" charset="0"/>
                <a:cs typeface="Times New Roman" panose="02020603050405020304" pitchFamily="18" charset="0"/>
              </a:rPr>
              <a:t>}//End of class</a:t>
            </a:r>
          </a:p>
          <a:p>
            <a:pPr marL="0" indent="0" algn="just">
              <a:lnSpc>
                <a:spcPct val="150000"/>
              </a:lnSpc>
              <a:spcBef>
                <a:spcPts val="0"/>
              </a:spcBef>
              <a:buNone/>
            </a:pPr>
            <a:endParaRPr lang="en-US" sz="2200" dirty="0">
              <a:latin typeface="Times New Roman" panose="02020603050405020304" pitchFamily="18" charset="0"/>
              <a:cs typeface="Times New Roman" panose="02020603050405020304"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144</a:t>
            </a:fld>
            <a:endParaRPr lang="en-US"/>
          </a:p>
        </p:txBody>
      </p:sp>
    </p:spTree>
    <p:extLst>
      <p:ext uri="{BB962C8B-B14F-4D97-AF65-F5344CB8AC3E}">
        <p14:creationId xmlns:p14="http://schemas.microsoft.com/office/powerpoint/2010/main" val="148265214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Using Objects as Parameters----------</a:t>
            </a:r>
          </a:p>
        </p:txBody>
      </p:sp>
      <p:sp>
        <p:nvSpPr>
          <p:cNvPr id="3" name="Rectangle 3"/>
          <p:cNvSpPr>
            <a:spLocks noGrp="1"/>
          </p:cNvSpPr>
          <p:nvPr>
            <p:ph idx="4294967295"/>
          </p:nvPr>
        </p:nvSpPr>
        <p:spPr>
          <a:xfrm>
            <a:off x="0" y="304800"/>
            <a:ext cx="9144000" cy="6553200"/>
          </a:xfrm>
        </p:spPr>
        <p:txBody>
          <a:bodyPr rtlCol="0">
            <a:noAutofit/>
          </a:bodyPr>
          <a:lstStyle/>
          <a:p>
            <a:pPr algn="just">
              <a:lnSpc>
                <a:spcPct val="150000"/>
              </a:lnSpc>
              <a:spcBef>
                <a:spcPts val="0"/>
              </a:spcBef>
              <a:buFont typeface="Wingdings" pitchFamily="2" charset="2"/>
              <a:buChar char="§"/>
              <a:defRPr/>
            </a:pPr>
            <a:r>
              <a:rPr lang="en-US" sz="2600" dirty="0" smtClean="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equals( ) method </a:t>
            </a:r>
            <a:r>
              <a:rPr lang="en-US" sz="2600" dirty="0">
                <a:latin typeface="Times New Roman" pitchFamily="18" charset="0"/>
                <a:cs typeface="Times New Roman" pitchFamily="18" charset="0"/>
              </a:rPr>
              <a:t>inside</a:t>
            </a:r>
            <a:r>
              <a:rPr lang="en-US" sz="2600" b="1" dirty="0">
                <a:solidFill>
                  <a:srgbClr val="0000FF"/>
                </a:solidFill>
                <a:latin typeface="Times New Roman" pitchFamily="18" charset="0"/>
                <a:cs typeface="Times New Roman" pitchFamily="18" charset="0"/>
              </a:rPr>
              <a:t> </a:t>
            </a:r>
            <a:r>
              <a:rPr lang="en-US" sz="2600" b="1" dirty="0" err="1">
                <a:solidFill>
                  <a:srgbClr val="0000FF"/>
                </a:solidFill>
                <a:latin typeface="Times New Roman" pitchFamily="18" charset="0"/>
                <a:cs typeface="Times New Roman" pitchFamily="18" charset="0"/>
              </a:rPr>
              <a:t>PasOb</a:t>
            </a:r>
            <a:r>
              <a:rPr lang="en-US" sz="2600" b="1" dirty="0">
                <a:solidFill>
                  <a:srgbClr val="0000FF"/>
                </a:solidFill>
                <a:latin typeface="Times New Roman" pitchFamily="18" charset="0"/>
                <a:cs typeface="Times New Roman" pitchFamily="18" charset="0"/>
              </a:rPr>
              <a:t> class compares </a:t>
            </a:r>
            <a:r>
              <a:rPr lang="en-US" sz="2600" b="1" dirty="0">
                <a:solidFill>
                  <a:srgbClr val="FF0000"/>
                </a:solidFill>
                <a:latin typeface="Times New Roman" pitchFamily="18" charset="0"/>
                <a:cs typeface="Times New Roman" pitchFamily="18" charset="0"/>
              </a:rPr>
              <a:t>two objects</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for</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equality</a:t>
            </a:r>
            <a:r>
              <a:rPr lang="en-US" sz="2600" b="1" dirty="0">
                <a:solidFill>
                  <a:srgbClr val="0000FF"/>
                </a:solidFill>
                <a:latin typeface="Times New Roman" pitchFamily="18" charset="0"/>
                <a:cs typeface="Times New Roman" pitchFamily="18" charset="0"/>
              </a:rPr>
              <a:t> returns </a:t>
            </a:r>
            <a:r>
              <a:rPr lang="en-US" sz="2600" dirty="0">
                <a:latin typeface="Times New Roman" pitchFamily="18" charset="0"/>
                <a:cs typeface="Times New Roman" pitchFamily="18" charset="0"/>
              </a:rPr>
              <a:t>the</a:t>
            </a:r>
            <a:r>
              <a:rPr lang="en-US" sz="2600" b="1" dirty="0">
                <a:solidFill>
                  <a:srgbClr val="0000FF"/>
                </a:solidFill>
                <a:latin typeface="Times New Roman" pitchFamily="18" charset="0"/>
                <a:cs typeface="Times New Roman" pitchFamily="18" charset="0"/>
              </a:rPr>
              <a:t> result.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That is, it </a:t>
            </a:r>
            <a:r>
              <a:rPr lang="en-US" sz="2600" b="1" dirty="0">
                <a:solidFill>
                  <a:srgbClr val="D60093"/>
                </a:solidFill>
                <a:latin typeface="Times New Roman" pitchFamily="18" charset="0"/>
                <a:cs typeface="Times New Roman" pitchFamily="18" charset="0"/>
              </a:rPr>
              <a:t>compares </a:t>
            </a:r>
            <a:r>
              <a:rPr lang="en-US" sz="2600" dirty="0">
                <a:latin typeface="Times New Roman" pitchFamily="18" charset="0"/>
                <a:cs typeface="Times New Roman" pitchFamily="18" charset="0"/>
              </a:rPr>
              <a:t>the</a:t>
            </a:r>
            <a:r>
              <a:rPr lang="en-US" sz="2600" b="1" dirty="0">
                <a:solidFill>
                  <a:srgbClr val="D60093"/>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invoking object </a:t>
            </a:r>
            <a:r>
              <a:rPr lang="en-US" sz="2600" dirty="0">
                <a:latin typeface="Times New Roman" pitchFamily="18" charset="0"/>
                <a:cs typeface="Times New Roman" pitchFamily="18" charset="0"/>
              </a:rPr>
              <a:t>with</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one</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that</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it</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is</a:t>
            </a:r>
            <a:r>
              <a:rPr lang="en-US" sz="2600" b="1" dirty="0">
                <a:solidFill>
                  <a:srgbClr val="D60093"/>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passed</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If they </a:t>
            </a:r>
            <a:r>
              <a:rPr lang="en-US" sz="2600" b="1" dirty="0">
                <a:solidFill>
                  <a:srgbClr val="6600CC"/>
                </a:solidFill>
                <a:latin typeface="Times New Roman" pitchFamily="18" charset="0"/>
                <a:cs typeface="Times New Roman" pitchFamily="18" charset="0"/>
              </a:rPr>
              <a:t>contain</a:t>
            </a:r>
            <a:r>
              <a:rPr lang="en-US" sz="2600" dirty="0">
                <a:latin typeface="Times New Roman" pitchFamily="18" charset="0"/>
                <a:cs typeface="Times New Roman" pitchFamily="18" charset="0"/>
              </a:rPr>
              <a:t> the </a:t>
            </a:r>
            <a:r>
              <a:rPr lang="en-US" sz="2600" b="1" dirty="0">
                <a:solidFill>
                  <a:srgbClr val="6600CC"/>
                </a:solidFill>
                <a:latin typeface="Times New Roman" pitchFamily="18" charset="0"/>
                <a:cs typeface="Times New Roman" pitchFamily="18" charset="0"/>
              </a:rPr>
              <a:t>same values</a:t>
            </a:r>
            <a:r>
              <a:rPr lang="en-US" sz="2600" dirty="0">
                <a:latin typeface="Times New Roman" pitchFamily="18" charset="0"/>
                <a:cs typeface="Times New Roman" pitchFamily="18" charset="0"/>
              </a:rPr>
              <a:t>, then the </a:t>
            </a:r>
            <a:r>
              <a:rPr lang="en-US" sz="2600" b="1" dirty="0">
                <a:latin typeface="Times New Roman" pitchFamily="18" charset="0"/>
                <a:cs typeface="Times New Roman" pitchFamily="18" charset="0"/>
              </a:rPr>
              <a:t>method returns true. </a:t>
            </a:r>
            <a:r>
              <a:rPr lang="en-US" sz="2600" b="1" dirty="0" smtClean="0">
                <a:latin typeface="Times New Roman" pitchFamily="18" charset="0"/>
                <a:cs typeface="Times New Roman" pitchFamily="18" charset="0"/>
              </a:rPr>
              <a:t>otherwise</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it</a:t>
            </a:r>
            <a:r>
              <a:rPr lang="en-US" sz="2600" b="1" dirty="0">
                <a:latin typeface="Times New Roman" pitchFamily="18" charset="0"/>
                <a:cs typeface="Times New Roman" pitchFamily="18" charset="0"/>
              </a:rPr>
              <a:t> returns false.</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Notice that the </a:t>
            </a:r>
            <a:r>
              <a:rPr lang="en-US" sz="2600" b="1" dirty="0">
                <a:solidFill>
                  <a:srgbClr val="D60093"/>
                </a:solidFill>
                <a:latin typeface="Times New Roman" pitchFamily="18" charset="0"/>
                <a:cs typeface="Times New Roman" pitchFamily="18" charset="0"/>
              </a:rPr>
              <a:t>parameter</a:t>
            </a:r>
            <a:r>
              <a:rPr lang="en-US" b="1" dirty="0">
                <a:solidFill>
                  <a:srgbClr val="6600CC"/>
                </a:solidFill>
                <a:latin typeface="Times New Roman" pitchFamily="18" charset="0"/>
                <a:cs typeface="Times New Roman" pitchFamily="18" charset="0"/>
              </a:rPr>
              <a:t> o </a:t>
            </a:r>
            <a:r>
              <a:rPr lang="en-US" sz="2600" dirty="0">
                <a:latin typeface="Times New Roman" pitchFamily="18" charset="0"/>
                <a:cs typeface="Times New Roman" pitchFamily="18" charset="0"/>
              </a:rPr>
              <a:t>in</a:t>
            </a:r>
            <a:r>
              <a:rPr lang="en-US" sz="2600" b="1" dirty="0">
                <a:solidFill>
                  <a:srgbClr val="D60093"/>
                </a:solidFill>
                <a:latin typeface="Times New Roman" pitchFamily="18" charset="0"/>
                <a:cs typeface="Times New Roman" pitchFamily="18" charset="0"/>
              </a:rPr>
              <a:t> equals( ) specifies </a:t>
            </a:r>
            <a:r>
              <a:rPr lang="en-US" sz="2600" b="1" dirty="0" err="1">
                <a:solidFill>
                  <a:srgbClr val="D60093"/>
                </a:solidFill>
                <a:latin typeface="Times New Roman" pitchFamily="18" charset="0"/>
                <a:cs typeface="Times New Roman" pitchFamily="18" charset="0"/>
              </a:rPr>
              <a:t>PassOb</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as its type.</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Although </a:t>
            </a:r>
            <a:r>
              <a:rPr lang="en-US" sz="2600" b="1" dirty="0" err="1">
                <a:latin typeface="Times New Roman" pitchFamily="18" charset="0"/>
                <a:cs typeface="Times New Roman" pitchFamily="18" charset="0"/>
              </a:rPr>
              <a:t>PassOb</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is a </a:t>
            </a:r>
            <a:r>
              <a:rPr lang="en-US" sz="2600" b="1" dirty="0">
                <a:solidFill>
                  <a:srgbClr val="0000FF"/>
                </a:solidFill>
                <a:latin typeface="Times New Roman" pitchFamily="18" charset="0"/>
                <a:cs typeface="Times New Roman" pitchFamily="18" charset="0"/>
              </a:rPr>
              <a:t>class type created </a:t>
            </a:r>
            <a:r>
              <a:rPr lang="en-US" sz="2600" dirty="0">
                <a:latin typeface="Times New Roman" pitchFamily="18" charset="0"/>
                <a:cs typeface="Times New Roman" pitchFamily="18" charset="0"/>
              </a:rPr>
              <a:t>by the program, it is used in just the same way as </a:t>
            </a:r>
            <a:r>
              <a:rPr lang="en-US" sz="2600" b="1" dirty="0">
                <a:solidFill>
                  <a:srgbClr val="0000FF"/>
                </a:solidFill>
                <a:latin typeface="Times New Roman" pitchFamily="18" charset="0"/>
                <a:cs typeface="Times New Roman" pitchFamily="18" charset="0"/>
              </a:rPr>
              <a:t>Java’s built-in types. </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145</a:t>
            </a:fld>
            <a:endParaRPr lang="en-US"/>
          </a:p>
        </p:txBody>
      </p:sp>
    </p:spTree>
    <p:extLst>
      <p:ext uri="{BB962C8B-B14F-4D97-AF65-F5344CB8AC3E}">
        <p14:creationId xmlns:p14="http://schemas.microsoft.com/office/powerpoint/2010/main" val="257340808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Using Objects as Parameters----------</a:t>
            </a:r>
          </a:p>
        </p:txBody>
      </p:sp>
      <p:sp>
        <p:nvSpPr>
          <p:cNvPr id="3" name="Rectangle 3"/>
          <p:cNvSpPr>
            <a:spLocks noGrp="1"/>
          </p:cNvSpPr>
          <p:nvPr>
            <p:ph idx="4294967295"/>
          </p:nvPr>
        </p:nvSpPr>
        <p:spPr>
          <a:xfrm>
            <a:off x="0" y="304800"/>
            <a:ext cx="9144000" cy="6553200"/>
          </a:xfrm>
        </p:spPr>
        <p:txBody>
          <a:bodyPr rtlCol="0">
            <a:noAutofit/>
          </a:bodyPr>
          <a:lstStyle/>
          <a:p>
            <a:pPr marL="457200" indent="-457200" algn="just">
              <a:lnSpc>
                <a:spcPct val="150000"/>
              </a:lnSpc>
              <a:spcBef>
                <a:spcPts val="0"/>
              </a:spcBef>
              <a:buFont typeface="Wingdings" panose="05000000000000000000" pitchFamily="2" charset="2"/>
              <a:buChar char="Ø"/>
              <a:defRPr/>
            </a:pPr>
            <a:r>
              <a:rPr lang="en-US" sz="2800" dirty="0">
                <a:latin typeface="Times New Roman" pitchFamily="18" charset="0"/>
                <a:cs typeface="Times New Roman" pitchFamily="18" charset="0"/>
              </a:rPr>
              <a:t>One of the most common uses of </a:t>
            </a:r>
            <a:r>
              <a:rPr lang="en-US" sz="2800" b="1" dirty="0">
                <a:solidFill>
                  <a:srgbClr val="0000FF"/>
                </a:solidFill>
                <a:latin typeface="Times New Roman" pitchFamily="18" charset="0"/>
                <a:cs typeface="Times New Roman" pitchFamily="18" charset="0"/>
              </a:rPr>
              <a:t>object parameters involves </a:t>
            </a:r>
            <a:r>
              <a:rPr lang="en-US" sz="2800" b="1" dirty="0">
                <a:solidFill>
                  <a:srgbClr val="FF0000"/>
                </a:solidFill>
                <a:latin typeface="Times New Roman" pitchFamily="18" charset="0"/>
                <a:cs typeface="Times New Roman" pitchFamily="18" charset="0"/>
              </a:rPr>
              <a:t>constructors</a:t>
            </a:r>
            <a:r>
              <a:rPr lang="en-US" sz="2800" dirty="0">
                <a:latin typeface="Times New Roman" pitchFamily="18" charset="0"/>
                <a:cs typeface="Times New Roman" pitchFamily="18" charset="0"/>
              </a:rPr>
              <a:t>.</a:t>
            </a:r>
          </a:p>
          <a:p>
            <a:pPr marL="457200" indent="-457200" algn="just">
              <a:lnSpc>
                <a:spcPct val="150000"/>
              </a:lnSpc>
              <a:spcBef>
                <a:spcPts val="0"/>
              </a:spcBef>
              <a:buFont typeface="Wingdings" panose="05000000000000000000" pitchFamily="2" charset="2"/>
              <a:buChar char="§"/>
              <a:defRPr/>
            </a:pPr>
            <a:r>
              <a:rPr lang="en-US" sz="2800" dirty="0">
                <a:latin typeface="Times New Roman" pitchFamily="18" charset="0"/>
                <a:cs typeface="Times New Roman" pitchFamily="18" charset="0"/>
              </a:rPr>
              <a:t>Frequently you will want to </a:t>
            </a:r>
            <a:r>
              <a:rPr lang="en-US" sz="2800" b="1" dirty="0">
                <a:solidFill>
                  <a:srgbClr val="D60093"/>
                </a:solidFill>
                <a:latin typeface="Times New Roman" pitchFamily="18" charset="0"/>
                <a:cs typeface="Times New Roman" pitchFamily="18" charset="0"/>
              </a:rPr>
              <a:t>construct a new object so that it is initially the same as some existing object</a:t>
            </a:r>
            <a:r>
              <a:rPr lang="en-US" sz="2800" dirty="0">
                <a:latin typeface="Times New Roman" pitchFamily="18" charset="0"/>
                <a:cs typeface="Times New Roman" pitchFamily="18" charset="0"/>
              </a:rPr>
              <a:t>. </a:t>
            </a:r>
          </a:p>
          <a:p>
            <a:pPr marL="457200" indent="-457200" algn="just">
              <a:lnSpc>
                <a:spcPct val="150000"/>
              </a:lnSpc>
              <a:spcBef>
                <a:spcPts val="0"/>
              </a:spcBef>
              <a:buFont typeface="Wingdings" panose="05000000000000000000" pitchFamily="2" charset="2"/>
              <a:buChar char="§"/>
              <a:defRPr/>
            </a:pPr>
            <a:r>
              <a:rPr lang="en-US" sz="2800" dirty="0">
                <a:latin typeface="Times New Roman" pitchFamily="18" charset="0"/>
                <a:cs typeface="Times New Roman" pitchFamily="18" charset="0"/>
              </a:rPr>
              <a:t>To do this, you must define a </a:t>
            </a:r>
            <a:r>
              <a:rPr lang="en-US" sz="2800" b="1" dirty="0">
                <a:latin typeface="Times New Roman" pitchFamily="18" charset="0"/>
                <a:cs typeface="Times New Roman" pitchFamily="18" charset="0"/>
              </a:rPr>
              <a:t>constructor that takes an </a:t>
            </a:r>
            <a:r>
              <a:rPr lang="en-US" sz="2800" b="1" dirty="0">
                <a:solidFill>
                  <a:srgbClr val="FF0000"/>
                </a:solidFill>
                <a:latin typeface="Times New Roman" pitchFamily="18" charset="0"/>
                <a:cs typeface="Times New Roman" pitchFamily="18" charset="0"/>
              </a:rPr>
              <a:t>object</a:t>
            </a:r>
            <a:r>
              <a:rPr lang="en-US" sz="2800" b="1" dirty="0">
                <a:latin typeface="Times New Roman" pitchFamily="18" charset="0"/>
                <a:cs typeface="Times New Roman" pitchFamily="18" charset="0"/>
              </a:rPr>
              <a:t> of its </a:t>
            </a:r>
            <a:r>
              <a:rPr lang="en-US" sz="2800" b="1" dirty="0">
                <a:solidFill>
                  <a:srgbClr val="0000FF"/>
                </a:solidFill>
                <a:latin typeface="Times New Roman" pitchFamily="18" charset="0"/>
                <a:cs typeface="Times New Roman" pitchFamily="18" charset="0"/>
              </a:rPr>
              <a:t>class</a:t>
            </a:r>
            <a:r>
              <a:rPr lang="en-US" sz="2800" b="1" dirty="0">
                <a:latin typeface="Times New Roman" pitchFamily="18" charset="0"/>
                <a:cs typeface="Times New Roman" pitchFamily="18" charset="0"/>
              </a:rPr>
              <a:t> as a </a:t>
            </a:r>
            <a:r>
              <a:rPr lang="en-US" sz="2800" b="1" dirty="0">
                <a:solidFill>
                  <a:srgbClr val="0000FF"/>
                </a:solidFill>
                <a:latin typeface="Times New Roman" pitchFamily="18" charset="0"/>
                <a:cs typeface="Times New Roman" pitchFamily="18" charset="0"/>
              </a:rPr>
              <a:t>parameter</a:t>
            </a:r>
            <a:r>
              <a:rPr lang="en-US" sz="2800" b="1" dirty="0">
                <a:latin typeface="Times New Roman" pitchFamily="18" charset="0"/>
                <a:cs typeface="Times New Roman" pitchFamily="18" charset="0"/>
              </a:rPr>
              <a:t>. </a:t>
            </a:r>
          </a:p>
          <a:p>
            <a:pPr>
              <a:lnSpc>
                <a:spcPct val="150000"/>
              </a:lnSpc>
              <a:spcBef>
                <a:spcPts val="0"/>
              </a:spcBef>
            </a:pPr>
            <a:endParaRPr lang="en-US" sz="2800" dirty="0"/>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146</a:t>
            </a:fld>
            <a:endParaRPr lang="en-US"/>
          </a:p>
        </p:txBody>
      </p:sp>
    </p:spTree>
    <p:extLst>
      <p:ext uri="{BB962C8B-B14F-4D97-AF65-F5344CB8AC3E}">
        <p14:creationId xmlns:p14="http://schemas.microsoft.com/office/powerpoint/2010/main" val="3179698034"/>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2800" b="1" dirty="0" smtClean="0">
                <a:latin typeface="Times New Roman" pitchFamily="18" charset="0"/>
                <a:cs typeface="Times New Roman" pitchFamily="18" charset="0"/>
              </a:rPr>
              <a:t>Activity 12</a:t>
            </a:r>
          </a:p>
        </p:txBody>
      </p:sp>
      <p:sp>
        <p:nvSpPr>
          <p:cNvPr id="3" name="Rectangle 3"/>
          <p:cNvSpPr>
            <a:spLocks noGrp="1"/>
          </p:cNvSpPr>
          <p:nvPr>
            <p:ph idx="4294967295"/>
          </p:nvPr>
        </p:nvSpPr>
        <p:spPr>
          <a:xfrm>
            <a:off x="152400" y="304800"/>
            <a:ext cx="8839200" cy="6553200"/>
          </a:xfrm>
        </p:spPr>
        <p:txBody>
          <a:bodyPr rtlCol="0">
            <a:noAutofit/>
          </a:bodyPr>
          <a:lstStyle/>
          <a:p>
            <a:pPr algn="just">
              <a:lnSpc>
                <a:spcPct val="150000"/>
              </a:lnSpc>
              <a:spcBef>
                <a:spcPts val="0"/>
              </a:spcBef>
              <a:buFont typeface="Wingdings" panose="05000000000000000000" pitchFamily="2" charset="2"/>
              <a:buChar char="Ø"/>
              <a:defRPr/>
            </a:pPr>
            <a:r>
              <a:rPr lang="en-US" sz="2600" dirty="0" smtClean="0">
                <a:latin typeface="Times New Roman" pitchFamily="18" charset="0"/>
                <a:cs typeface="Times New Roman" pitchFamily="18" charset="0"/>
              </a:rPr>
              <a:t>Write </a:t>
            </a:r>
            <a:r>
              <a:rPr lang="en-US" sz="2600" dirty="0">
                <a:latin typeface="Times New Roman" pitchFamily="18" charset="0"/>
                <a:cs typeface="Times New Roman" pitchFamily="18" charset="0"/>
              </a:rPr>
              <a:t>Java program to demonstrate one object of a class to initialize </a:t>
            </a:r>
            <a:r>
              <a:rPr lang="en-US" sz="2600" dirty="0" smtClean="0">
                <a:latin typeface="Times New Roman" pitchFamily="18" charset="0"/>
                <a:cs typeface="Times New Roman" pitchFamily="18" charset="0"/>
              </a:rPr>
              <a:t>another based on the following information:</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Define a class named Box with instance variable of width, height and depth.</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Define </a:t>
            </a:r>
            <a:r>
              <a:rPr lang="en-US" sz="2600" dirty="0">
                <a:latin typeface="Times New Roman" pitchFamily="18" charset="0"/>
                <a:cs typeface="Times New Roman" pitchFamily="18" charset="0"/>
              </a:rPr>
              <a:t>three constructor one to pass an object of its class type as a parameter, another when all dimensions of a class are specified and the last constructor to create cube and all dimensions are equal to </a:t>
            </a:r>
            <a:r>
              <a:rPr lang="en-US" sz="2600" dirty="0" err="1">
                <a:latin typeface="Times New Roman" pitchFamily="18" charset="0"/>
                <a:cs typeface="Times New Roman" pitchFamily="18" charset="0"/>
              </a:rPr>
              <a:t>len</a:t>
            </a:r>
            <a:r>
              <a:rPr lang="en-US" sz="2600" dirty="0">
                <a:latin typeface="Times New Roman" pitchFamily="18" charset="0"/>
                <a:cs typeface="Times New Roman" pitchFamily="18" charset="0"/>
              </a:rPr>
              <a:t> when the constructor is </a:t>
            </a:r>
            <a:r>
              <a:rPr lang="en-US" sz="2600" dirty="0" smtClean="0">
                <a:latin typeface="Times New Roman" pitchFamily="18" charset="0"/>
                <a:cs typeface="Times New Roman" pitchFamily="18" charset="0"/>
              </a:rPr>
              <a:t>called</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Define a method named volume(), compute volume of Box and return the result to the caller.</a:t>
            </a:r>
          </a:p>
          <a:p>
            <a:pPr>
              <a:lnSpc>
                <a:spcPct val="150000"/>
              </a:lnSpc>
              <a:spcBef>
                <a:spcPts val="0"/>
              </a:spcBef>
            </a:pPr>
            <a:endParaRPr lang="en-US" sz="2600" dirty="0"/>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endParaRPr lang="en-US" sz="1200" dirty="0">
              <a:solidFill>
                <a:schemeClr val="tx1">
                  <a:tint val="75000"/>
                </a:schemeClr>
              </a:solidFill>
              <a:latin typeface="+mn-lt"/>
              <a:cs typeface="+mn-cs"/>
            </a:endParaRPr>
          </a:p>
        </p:txBody>
      </p:sp>
      <p:sp>
        <p:nvSpPr>
          <p:cNvPr id="2" name="Slide Number Placeholder 1"/>
          <p:cNvSpPr>
            <a:spLocks noGrp="1"/>
          </p:cNvSpPr>
          <p:nvPr>
            <p:ph type="sldNum" sz="quarter" idx="12"/>
          </p:nvPr>
        </p:nvSpPr>
        <p:spPr>
          <a:xfrm>
            <a:off x="6705600" y="6378575"/>
            <a:ext cx="2133600" cy="365125"/>
          </a:xfrm>
        </p:spPr>
        <p:txBody>
          <a:bodyPr/>
          <a:lstStyle/>
          <a:p>
            <a:fld id="{0194BD2A-6A3D-4D9E-A9B4-7AE7ADB371C0}" type="slidenum">
              <a:rPr lang="en-US" smtClean="0"/>
              <a:pPr/>
              <a:t>147</a:t>
            </a:fld>
            <a:endParaRPr lang="en-US" dirty="0"/>
          </a:p>
        </p:txBody>
      </p:sp>
    </p:spTree>
    <p:extLst>
      <p:ext uri="{BB962C8B-B14F-4D97-AF65-F5344CB8AC3E}">
        <p14:creationId xmlns:p14="http://schemas.microsoft.com/office/powerpoint/2010/main" val="2548715080"/>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2800" b="1" dirty="0" smtClean="0">
                <a:latin typeface="Times New Roman" pitchFamily="18" charset="0"/>
                <a:cs typeface="Times New Roman" pitchFamily="18" charset="0"/>
              </a:rPr>
              <a:t>Activity 12-------</a:t>
            </a:r>
          </a:p>
        </p:txBody>
      </p:sp>
      <p:sp>
        <p:nvSpPr>
          <p:cNvPr id="3" name="Rectangle 3"/>
          <p:cNvSpPr>
            <a:spLocks noGrp="1"/>
          </p:cNvSpPr>
          <p:nvPr>
            <p:ph idx="4294967295"/>
          </p:nvPr>
        </p:nvSpPr>
        <p:spPr>
          <a:xfrm>
            <a:off x="0" y="304800"/>
            <a:ext cx="9144000" cy="6553200"/>
          </a:xfrm>
        </p:spPr>
        <p:txBody>
          <a:bodyPr rtlCol="0">
            <a:noAutofit/>
          </a:bodyPr>
          <a:lstStyle/>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Define another class named </a:t>
            </a:r>
            <a:r>
              <a:rPr lang="en-US" sz="2800" dirty="0" err="1">
                <a:latin typeface="Times New Roman" pitchFamily="18" charset="0"/>
                <a:cs typeface="Times New Roman" pitchFamily="18" charset="0"/>
              </a:rPr>
              <a:t>OverloadConstructor</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to create objects of Box type.</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Declare, create and allocate  Box type objects named mybox1, </a:t>
            </a:r>
            <a:r>
              <a:rPr lang="en-US" sz="2600" dirty="0" err="1" smtClean="0">
                <a:latin typeface="Times New Roman" pitchFamily="18" charset="0"/>
                <a:cs typeface="Times New Roman" pitchFamily="18" charset="0"/>
              </a:rPr>
              <a:t>mycube</a:t>
            </a:r>
            <a:r>
              <a:rPr lang="en-US" sz="2600" dirty="0" smtClean="0">
                <a:latin typeface="Times New Roman" pitchFamily="18" charset="0"/>
                <a:cs typeface="Times New Roman" pitchFamily="18" charset="0"/>
              </a:rPr>
              <a:t>, mybox2 and </a:t>
            </a:r>
            <a:r>
              <a:rPr lang="en-US" sz="2600" dirty="0" err="1" smtClean="0">
                <a:latin typeface="Times New Roman" pitchFamily="18" charset="0"/>
                <a:cs typeface="Times New Roman" pitchFamily="18" charset="0"/>
              </a:rPr>
              <a:t>myclone</a:t>
            </a:r>
            <a:endParaRPr lang="en-US" sz="26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Pass </a:t>
            </a:r>
            <a:r>
              <a:rPr lang="en-US" sz="2600" b="1" dirty="0" err="1" smtClean="0">
                <a:latin typeface="Times New Roman" pitchFamily="18" charset="0"/>
                <a:cs typeface="Times New Roman" pitchFamily="18" charset="0"/>
              </a:rPr>
              <a:t>mycube</a:t>
            </a:r>
            <a:r>
              <a:rPr lang="en-US" sz="2600" dirty="0" smtClean="0">
                <a:latin typeface="Times New Roman" pitchFamily="18" charset="0"/>
                <a:cs typeface="Times New Roman" pitchFamily="18" charset="0"/>
              </a:rPr>
              <a:t> object through </a:t>
            </a:r>
            <a:r>
              <a:rPr lang="en-US" sz="2600" b="1" dirty="0" smtClean="0">
                <a:latin typeface="Times New Roman" pitchFamily="18" charset="0"/>
                <a:cs typeface="Times New Roman" pitchFamily="18" charset="0"/>
              </a:rPr>
              <a:t>mybox2</a:t>
            </a:r>
            <a:r>
              <a:rPr lang="en-US" sz="2600" dirty="0" smtClean="0">
                <a:latin typeface="Times New Roman" pitchFamily="18" charset="0"/>
                <a:cs typeface="Times New Roman" pitchFamily="18" charset="0"/>
              </a:rPr>
              <a:t> objects in order to </a:t>
            </a:r>
            <a:r>
              <a:rPr lang="en-US" sz="2600" dirty="0">
                <a:latin typeface="Times New Roman" pitchFamily="18" charset="0"/>
                <a:cs typeface="Times New Roman" pitchFamily="18" charset="0"/>
              </a:rPr>
              <a:t>one object of a class to initialize </a:t>
            </a:r>
            <a:r>
              <a:rPr lang="en-US" sz="2600" dirty="0" smtClean="0">
                <a:latin typeface="Times New Roman" pitchFamily="18" charset="0"/>
                <a:cs typeface="Times New Roman" pitchFamily="18" charset="0"/>
              </a:rPr>
              <a:t>another.</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Pass </a:t>
            </a:r>
            <a:r>
              <a:rPr lang="en-US" sz="2600" b="1" dirty="0" smtClean="0">
                <a:latin typeface="Times New Roman" pitchFamily="18" charset="0"/>
                <a:cs typeface="Times New Roman" pitchFamily="18" charset="0"/>
              </a:rPr>
              <a:t>mybox1</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object through </a:t>
            </a:r>
            <a:r>
              <a:rPr lang="en-US" sz="2600" b="1" dirty="0" err="1" smtClean="0">
                <a:latin typeface="Times New Roman" pitchFamily="18" charset="0"/>
                <a:cs typeface="Times New Roman" pitchFamily="18" charset="0"/>
              </a:rPr>
              <a:t>myclone</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objects </a:t>
            </a:r>
            <a:r>
              <a:rPr lang="en-US" sz="2600" dirty="0">
                <a:latin typeface="Times New Roman" pitchFamily="18" charset="0"/>
                <a:cs typeface="Times New Roman" pitchFamily="18" charset="0"/>
              </a:rPr>
              <a:t>in order to one object of a class to initialize another</a:t>
            </a:r>
            <a:r>
              <a:rPr lang="en-US" sz="2600" dirty="0" smtClean="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Call volume() through all objects of Box type and output the returned value </a:t>
            </a:r>
          </a:p>
          <a:p>
            <a:pPr algn="just">
              <a:lnSpc>
                <a:spcPct val="150000"/>
              </a:lnSpc>
              <a:spcBef>
                <a:spcPts val="0"/>
              </a:spcBef>
              <a:buFont typeface="Wingdings" panose="05000000000000000000" pitchFamily="2" charset="2"/>
              <a:buChar char="§"/>
              <a:defRPr/>
            </a:pPr>
            <a:endParaRPr lang="en-US" sz="2600" dirty="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endParaRPr lang="en-US" sz="26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endParaRPr lang="en-US" sz="26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endParaRPr lang="en-US" sz="2600" dirty="0" smtClean="0">
              <a:latin typeface="Times New Roman" pitchFamily="18" charset="0"/>
              <a:cs typeface="Times New Roman" pitchFamily="18" charset="0"/>
            </a:endParaRPr>
          </a:p>
          <a:p>
            <a:pPr>
              <a:lnSpc>
                <a:spcPct val="150000"/>
              </a:lnSpc>
              <a:spcBef>
                <a:spcPts val="0"/>
              </a:spcBef>
            </a:pPr>
            <a:endParaRPr lang="en-US" sz="2600" dirty="0"/>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148</a:t>
            </a:fld>
            <a:endParaRPr lang="en-US"/>
          </a:p>
        </p:txBody>
      </p:sp>
    </p:spTree>
    <p:extLst>
      <p:ext uri="{BB962C8B-B14F-4D97-AF65-F5344CB8AC3E}">
        <p14:creationId xmlns:p14="http://schemas.microsoft.com/office/powerpoint/2010/main" val="52976237"/>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2800" b="1" dirty="0" smtClean="0">
                <a:latin typeface="Times New Roman" pitchFamily="18" charset="0"/>
                <a:cs typeface="Times New Roman" pitchFamily="18" charset="0"/>
              </a:rPr>
              <a:t>Activity 12-------</a:t>
            </a:r>
          </a:p>
        </p:txBody>
      </p:sp>
      <p:sp>
        <p:nvSpPr>
          <p:cNvPr id="3" name="Rectangle 3"/>
          <p:cNvSpPr>
            <a:spLocks noGrp="1"/>
          </p:cNvSpPr>
          <p:nvPr>
            <p:ph idx="4294967295"/>
          </p:nvPr>
        </p:nvSpPr>
        <p:spPr>
          <a:xfrm>
            <a:off x="0" y="304800"/>
            <a:ext cx="9144000" cy="6553200"/>
          </a:xfrm>
        </p:spPr>
        <p:txBody>
          <a:bodyPr rtlCol="0">
            <a:noAutofit/>
          </a:bodyPr>
          <a:lstStyle/>
          <a:p>
            <a:pPr marL="0" lvl="1" indent="0" algn="just">
              <a:lnSpc>
                <a:spcPct val="150000"/>
              </a:lnSpc>
              <a:spcBef>
                <a:spcPts val="0"/>
              </a:spcBef>
              <a:buNone/>
              <a:defRPr/>
            </a:pPr>
            <a:r>
              <a:rPr lang="en-US" sz="2600" dirty="0" smtClean="0">
                <a:latin typeface="Times New Roman" pitchFamily="18" charset="0"/>
                <a:cs typeface="Times New Roman" pitchFamily="18" charset="0"/>
              </a:rPr>
              <a:t>//Define a class named Box and its instance variables</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class Box </a:t>
            </a:r>
            <a:r>
              <a:rPr lang="en-US" sz="2600" dirty="0">
                <a:latin typeface="Times New Roman" pitchFamily="18" charset="0"/>
                <a:cs typeface="Times New Roman" pitchFamily="18" charset="0"/>
              </a:rPr>
              <a:t>{</a:t>
            </a:r>
            <a:endParaRPr lang="en-US" sz="2600" b="1" i="1" dirty="0">
              <a:latin typeface="Times New Roman" pitchFamily="18" charset="0"/>
              <a:cs typeface="Times New Roman" pitchFamily="18" charset="0"/>
            </a:endParaRPr>
          </a:p>
          <a:p>
            <a:pPr marL="0" lvl="1" indent="0" algn="just">
              <a:lnSpc>
                <a:spcPct val="150000"/>
              </a:lnSpc>
              <a:spcBef>
                <a:spcPts val="0"/>
              </a:spcBef>
              <a:buNone/>
              <a:defRPr/>
            </a:pPr>
            <a:r>
              <a:rPr lang="en-US" sz="2600" dirty="0" smtClean="0">
                <a:latin typeface="Times New Roman" pitchFamily="18" charset="0"/>
                <a:cs typeface="Times New Roman" pitchFamily="18" charset="0"/>
              </a:rPr>
              <a:t>double </a:t>
            </a:r>
            <a:r>
              <a:rPr lang="en-US" sz="2600" dirty="0">
                <a:latin typeface="Times New Roman" pitchFamily="18" charset="0"/>
                <a:cs typeface="Times New Roman" pitchFamily="18" charset="0"/>
              </a:rPr>
              <a:t>width;</a:t>
            </a:r>
          </a:p>
          <a:p>
            <a:pPr marL="0" lvl="1" indent="0" algn="just">
              <a:lnSpc>
                <a:spcPct val="150000"/>
              </a:lnSpc>
              <a:spcBef>
                <a:spcPts val="0"/>
              </a:spcBef>
              <a:buNone/>
              <a:defRPr/>
            </a:pPr>
            <a:r>
              <a:rPr lang="en-US" sz="2600" dirty="0">
                <a:latin typeface="Times New Roman" pitchFamily="18" charset="0"/>
                <a:cs typeface="Times New Roman" pitchFamily="18" charset="0"/>
              </a:rPr>
              <a:t>double height;</a:t>
            </a:r>
          </a:p>
          <a:p>
            <a:pPr marL="0" lvl="1" indent="0" algn="just">
              <a:lnSpc>
                <a:spcPct val="150000"/>
              </a:lnSpc>
              <a:spcBef>
                <a:spcPts val="0"/>
              </a:spcBef>
              <a:buNone/>
              <a:defRPr/>
            </a:pPr>
            <a:r>
              <a:rPr lang="en-US" sz="2600" dirty="0">
                <a:latin typeface="Times New Roman" pitchFamily="18" charset="0"/>
                <a:cs typeface="Times New Roman" pitchFamily="18" charset="0"/>
              </a:rPr>
              <a:t>double depth;</a:t>
            </a:r>
          </a:p>
          <a:p>
            <a:pPr marL="0" lvl="1" indent="0" algn="just">
              <a:lnSpc>
                <a:spcPct val="150000"/>
              </a:lnSpc>
              <a:spcBef>
                <a:spcPts val="0"/>
              </a:spcBef>
              <a:buNone/>
              <a:defRPr/>
            </a:pPr>
            <a:r>
              <a:rPr lang="en-US" sz="2600" dirty="0">
                <a:latin typeface="Times New Roman" pitchFamily="18" charset="0"/>
                <a:cs typeface="Times New Roman" pitchFamily="18" charset="0"/>
              </a:rPr>
              <a:t>//Define </a:t>
            </a:r>
            <a:r>
              <a:rPr lang="en-US" sz="2600" dirty="0" smtClean="0">
                <a:latin typeface="Times New Roman" pitchFamily="18" charset="0"/>
                <a:cs typeface="Times New Roman" pitchFamily="18" charset="0"/>
              </a:rPr>
              <a:t>constructor </a:t>
            </a:r>
            <a:r>
              <a:rPr lang="en-US" sz="2600" dirty="0">
                <a:latin typeface="Times New Roman" pitchFamily="18" charset="0"/>
                <a:cs typeface="Times New Roman" pitchFamily="18" charset="0"/>
              </a:rPr>
              <a:t>that takes an object of its class as a parameter</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Box(Box </a:t>
            </a:r>
            <a:r>
              <a:rPr lang="en-US" sz="2600" dirty="0" err="1">
                <a:latin typeface="Times New Roman" pitchFamily="18" charset="0"/>
                <a:cs typeface="Times New Roman" pitchFamily="18" charset="0"/>
              </a:rPr>
              <a:t>ob</a:t>
            </a:r>
            <a:r>
              <a:rPr lang="en-US" sz="2600" dirty="0">
                <a:latin typeface="Times New Roman" pitchFamily="18" charset="0"/>
                <a:cs typeface="Times New Roman" pitchFamily="18" charset="0"/>
              </a:rPr>
              <a:t>) { </a:t>
            </a:r>
          </a:p>
          <a:p>
            <a:pPr marL="0" lvl="1" indent="0" algn="just">
              <a:lnSpc>
                <a:spcPct val="150000"/>
              </a:lnSpc>
              <a:spcBef>
                <a:spcPts val="0"/>
              </a:spcBef>
              <a:buNone/>
              <a:defRPr/>
            </a:pPr>
            <a:r>
              <a:rPr lang="en-US" sz="2600" dirty="0">
                <a:latin typeface="Times New Roman" pitchFamily="18" charset="0"/>
                <a:cs typeface="Times New Roman" pitchFamily="18" charset="0"/>
              </a:rPr>
              <a:t>width = </a:t>
            </a:r>
            <a:r>
              <a:rPr lang="en-US" sz="2600" dirty="0" err="1">
                <a:latin typeface="Times New Roman" pitchFamily="18" charset="0"/>
                <a:cs typeface="Times New Roman" pitchFamily="18" charset="0"/>
              </a:rPr>
              <a:t>ob.width</a:t>
            </a:r>
            <a:r>
              <a:rPr lang="en-US" sz="2600" dirty="0">
                <a:latin typeface="Times New Roman" pitchFamily="18" charset="0"/>
                <a:cs typeface="Times New Roman" pitchFamily="18" charset="0"/>
              </a:rPr>
              <a:t>;</a:t>
            </a:r>
          </a:p>
          <a:p>
            <a:pPr marL="0" lvl="1" indent="0" algn="just">
              <a:lnSpc>
                <a:spcPct val="150000"/>
              </a:lnSpc>
              <a:spcBef>
                <a:spcPts val="0"/>
              </a:spcBef>
              <a:buNone/>
              <a:defRPr/>
            </a:pPr>
            <a:r>
              <a:rPr lang="en-US" sz="2600" dirty="0">
                <a:latin typeface="Times New Roman" pitchFamily="18" charset="0"/>
                <a:cs typeface="Times New Roman" pitchFamily="18" charset="0"/>
              </a:rPr>
              <a:t>height = </a:t>
            </a:r>
            <a:r>
              <a:rPr lang="en-US" sz="2600" dirty="0" err="1">
                <a:latin typeface="Times New Roman" pitchFamily="18" charset="0"/>
                <a:cs typeface="Times New Roman" pitchFamily="18" charset="0"/>
              </a:rPr>
              <a:t>ob.height</a:t>
            </a:r>
            <a:r>
              <a:rPr lang="en-US" sz="2600" dirty="0">
                <a:latin typeface="Times New Roman" pitchFamily="18" charset="0"/>
                <a:cs typeface="Times New Roman" pitchFamily="18" charset="0"/>
              </a:rPr>
              <a:t>;</a:t>
            </a:r>
          </a:p>
          <a:p>
            <a:pPr marL="0" lvl="1" indent="0" algn="just">
              <a:lnSpc>
                <a:spcPct val="150000"/>
              </a:lnSpc>
              <a:spcBef>
                <a:spcPts val="0"/>
              </a:spcBef>
              <a:buNone/>
              <a:defRPr/>
            </a:pPr>
            <a:r>
              <a:rPr lang="en-US" sz="2600" dirty="0">
                <a:latin typeface="Times New Roman" pitchFamily="18" charset="0"/>
                <a:cs typeface="Times New Roman" pitchFamily="18" charset="0"/>
              </a:rPr>
              <a:t>depth = </a:t>
            </a:r>
            <a:r>
              <a:rPr lang="en-US" sz="2600" dirty="0" err="1">
                <a:latin typeface="Times New Roman" pitchFamily="18" charset="0"/>
                <a:cs typeface="Times New Roman" pitchFamily="18" charset="0"/>
              </a:rPr>
              <a:t>ob.depth</a:t>
            </a:r>
            <a:r>
              <a:rPr lang="en-US" sz="2600" dirty="0">
                <a:latin typeface="Times New Roman" pitchFamily="18" charset="0"/>
                <a:cs typeface="Times New Roman" pitchFamily="18" charset="0"/>
              </a:rPr>
              <a:t>;</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}//End of the 1</a:t>
            </a:r>
            <a:r>
              <a:rPr lang="en-US" sz="2600" baseline="30000" dirty="0" smtClean="0">
                <a:latin typeface="Times New Roman" pitchFamily="18" charset="0"/>
                <a:cs typeface="Times New Roman" pitchFamily="18" charset="0"/>
              </a:rPr>
              <a:t>st</a:t>
            </a:r>
            <a:r>
              <a:rPr lang="en-US" sz="2600" dirty="0" smtClean="0">
                <a:latin typeface="Times New Roman" pitchFamily="18" charset="0"/>
                <a:cs typeface="Times New Roman" pitchFamily="18" charset="0"/>
              </a:rPr>
              <a:t> constructor</a:t>
            </a:r>
            <a:endParaRPr lang="en-US" sz="2600" dirty="0">
              <a:latin typeface="Times New Roman" pitchFamily="18" charset="0"/>
              <a:cs typeface="Times New Roman" pitchFamily="18" charset="0"/>
            </a:endParaRPr>
          </a:p>
          <a:p>
            <a:pPr marL="0" lvl="1" indent="0" algn="just">
              <a:lnSpc>
                <a:spcPct val="150000"/>
              </a:lnSpc>
              <a:spcBef>
                <a:spcPts val="0"/>
              </a:spcBef>
              <a:buNone/>
              <a:defRPr/>
            </a:pPr>
            <a:r>
              <a:rPr lang="en-US" sz="2600" b="1" i="1" dirty="0">
                <a:latin typeface="Times New Roman" pitchFamily="18" charset="0"/>
                <a:cs typeface="Times New Roman" pitchFamily="18" charset="0"/>
              </a:rPr>
              <a:t>//Define a constructor when all dimensions are specified</a:t>
            </a:r>
          </a:p>
          <a:p>
            <a:pPr marL="0" lvl="1" indent="0" algn="just">
              <a:lnSpc>
                <a:spcPct val="150000"/>
              </a:lnSpc>
              <a:spcBef>
                <a:spcPts val="0"/>
              </a:spcBef>
              <a:buNone/>
              <a:defRPr/>
            </a:pPr>
            <a:r>
              <a:rPr lang="en-US" sz="2600" dirty="0">
                <a:latin typeface="Times New Roman" pitchFamily="18" charset="0"/>
                <a:cs typeface="Times New Roman" pitchFamily="18" charset="0"/>
              </a:rPr>
              <a:t>Box12(double w, double h, double d) {</a:t>
            </a:r>
          </a:p>
          <a:p>
            <a:pPr marL="0" lvl="1" indent="0" algn="just">
              <a:lnSpc>
                <a:spcPct val="150000"/>
              </a:lnSpc>
              <a:spcBef>
                <a:spcPts val="0"/>
              </a:spcBef>
              <a:buNone/>
              <a:defRPr/>
            </a:pPr>
            <a:r>
              <a:rPr lang="en-US" sz="2600" dirty="0">
                <a:latin typeface="Times New Roman" pitchFamily="18" charset="0"/>
                <a:cs typeface="Times New Roman" pitchFamily="18" charset="0"/>
              </a:rPr>
              <a:t>width = w;</a:t>
            </a:r>
          </a:p>
          <a:p>
            <a:pPr marL="0" lvl="1" indent="0" algn="just">
              <a:lnSpc>
                <a:spcPct val="150000"/>
              </a:lnSpc>
              <a:spcBef>
                <a:spcPts val="0"/>
              </a:spcBef>
              <a:buNone/>
              <a:defRPr/>
            </a:pPr>
            <a:r>
              <a:rPr lang="en-US" sz="2600" dirty="0">
                <a:latin typeface="Times New Roman" pitchFamily="18" charset="0"/>
                <a:cs typeface="Times New Roman" pitchFamily="18" charset="0"/>
              </a:rPr>
              <a:t>height = h;</a:t>
            </a:r>
          </a:p>
          <a:p>
            <a:pPr marL="0" lvl="1" indent="0" algn="just">
              <a:lnSpc>
                <a:spcPct val="150000"/>
              </a:lnSpc>
              <a:spcBef>
                <a:spcPts val="0"/>
              </a:spcBef>
              <a:buNone/>
              <a:defRPr/>
            </a:pPr>
            <a:r>
              <a:rPr lang="en-US" sz="2600" dirty="0">
                <a:latin typeface="Times New Roman" pitchFamily="18" charset="0"/>
                <a:cs typeface="Times New Roman" pitchFamily="18" charset="0"/>
              </a:rPr>
              <a:t>depth = d;</a:t>
            </a:r>
          </a:p>
          <a:p>
            <a:pPr marL="0" lvl="1" indent="0" algn="just">
              <a:lnSpc>
                <a:spcPct val="150000"/>
              </a:lnSpc>
              <a:spcBef>
                <a:spcPts val="0"/>
              </a:spcBef>
              <a:buNone/>
              <a:defRPr/>
            </a:pPr>
            <a:r>
              <a:rPr lang="en-US" sz="2600" dirty="0">
                <a:latin typeface="Times New Roman" pitchFamily="18" charset="0"/>
                <a:cs typeface="Times New Roman" pitchFamily="18" charset="0"/>
              </a:rPr>
              <a:t>}</a:t>
            </a:r>
          </a:p>
          <a:p>
            <a:pPr marL="0" lvl="1" indent="0" algn="just">
              <a:lnSpc>
                <a:spcPct val="150000"/>
              </a:lnSpc>
              <a:spcBef>
                <a:spcPts val="0"/>
              </a:spcBef>
              <a:buNone/>
              <a:defRPr/>
            </a:pPr>
            <a:endParaRPr lang="en-US" sz="2600" dirty="0">
              <a:latin typeface="Times New Roman" pitchFamily="18" charset="0"/>
              <a:cs typeface="Times New Roman" pitchFamily="18" charset="0"/>
            </a:endParaRPr>
          </a:p>
          <a:p>
            <a:pPr marL="0" indent="0">
              <a:lnSpc>
                <a:spcPct val="150000"/>
              </a:lnSpc>
              <a:spcBef>
                <a:spcPts val="0"/>
              </a:spcBef>
              <a:buNone/>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149</a:t>
            </a:fld>
            <a:endParaRPr lang="en-US"/>
          </a:p>
        </p:txBody>
      </p:sp>
    </p:spTree>
    <p:extLst>
      <p:ext uri="{BB962C8B-B14F-4D97-AF65-F5344CB8AC3E}">
        <p14:creationId xmlns:p14="http://schemas.microsoft.com/office/powerpoint/2010/main" val="2771618361"/>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rmAutofit fontScale="90000"/>
          </a:bodyPr>
          <a:lstStyle/>
          <a:p>
            <a:r>
              <a:rPr lang="en-US" sz="2800" b="1" dirty="0" smtClean="0">
                <a:solidFill>
                  <a:srgbClr val="0000FF"/>
                </a:solidFill>
                <a:latin typeface="Times New Roman" pitchFamily="18" charset="0"/>
                <a:cs typeface="Times New Roman" pitchFamily="18" charset="0"/>
              </a:rPr>
              <a:t>General Syntax to Define Classes----</a:t>
            </a:r>
            <a:endParaRPr lang="en-US" sz="2800" dirty="0"/>
          </a:p>
        </p:txBody>
      </p:sp>
      <p:sp>
        <p:nvSpPr>
          <p:cNvPr id="4" name="Slide Number Placeholder 3"/>
          <p:cNvSpPr>
            <a:spLocks noGrp="1"/>
          </p:cNvSpPr>
          <p:nvPr>
            <p:ph type="sldNum" sz="quarter" idx="12"/>
          </p:nvPr>
        </p:nvSpPr>
        <p:spPr/>
        <p:txBody>
          <a:bodyPr/>
          <a:lstStyle/>
          <a:p>
            <a:fld id="{0194BD2A-6A3D-4D9E-A9B4-7AE7ADB371C0}" type="slidenum">
              <a:rPr lang="en-US" smtClean="0"/>
              <a:pPr/>
              <a:t>15</a:t>
            </a:fld>
            <a:endParaRPr lang="en-US"/>
          </a:p>
        </p:txBody>
      </p:sp>
      <p:sp>
        <p:nvSpPr>
          <p:cNvPr id="3" name="Content Placeholder 2"/>
          <p:cNvSpPr>
            <a:spLocks noGrp="1"/>
          </p:cNvSpPr>
          <p:nvPr>
            <p:ph idx="1"/>
          </p:nvPr>
        </p:nvSpPr>
        <p:spPr>
          <a:xfrm>
            <a:off x="0" y="304800"/>
            <a:ext cx="9144000" cy="6553200"/>
          </a:xfrm>
        </p:spPr>
        <p:txBody>
          <a:bodyPr>
            <a:noAutofit/>
          </a:bodyPr>
          <a:lstStyle/>
          <a:p>
            <a:pPr marL="0" indent="0" algn="just">
              <a:lnSpc>
                <a:spcPct val="150000"/>
              </a:lnSpc>
              <a:spcBef>
                <a:spcPts val="0"/>
              </a:spcBef>
              <a:buNone/>
            </a:pPr>
            <a:r>
              <a:rPr lang="en-US" sz="2800" dirty="0">
                <a:latin typeface="Times New Roman" pitchFamily="18" charset="0"/>
                <a:cs typeface="Times New Roman" pitchFamily="18" charset="0"/>
              </a:rPr>
              <a:t>type methodName2(parameter-list) {</a:t>
            </a:r>
          </a:p>
          <a:p>
            <a:pPr marL="0" indent="0" algn="just">
              <a:lnSpc>
                <a:spcPct val="150000"/>
              </a:lnSpc>
              <a:spcBef>
                <a:spcPts val="0"/>
              </a:spcBef>
              <a:buNone/>
            </a:pPr>
            <a:r>
              <a:rPr lang="en-US" sz="2800" dirty="0">
                <a:latin typeface="Times New Roman" pitchFamily="18" charset="0"/>
                <a:cs typeface="Times New Roman" pitchFamily="18" charset="0"/>
              </a:rPr>
              <a:t>			// body of method2</a:t>
            </a: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}//End of methodName2()</a:t>
            </a:r>
            <a:endParaRPr lang="en-US" sz="2800" dirty="0">
              <a:latin typeface="Times New Roman" pitchFamily="18" charset="0"/>
              <a:cs typeface="Times New Roman" pitchFamily="18" charset="0"/>
            </a:endParaRP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0" indent="0" algn="just">
              <a:lnSpc>
                <a:spcPct val="150000"/>
              </a:lnSpc>
              <a:spcBef>
                <a:spcPts val="0"/>
              </a:spcBef>
              <a:buNone/>
            </a:pPr>
            <a:r>
              <a:rPr lang="en-US" sz="2800" dirty="0">
                <a:latin typeface="Times New Roman" pitchFamily="18" charset="0"/>
                <a:cs typeface="Times New Roman" pitchFamily="18" charset="0"/>
              </a:rPr>
              <a:t>	type </a:t>
            </a:r>
            <a:r>
              <a:rPr lang="en-US" sz="2800" dirty="0" err="1">
                <a:latin typeface="Times New Roman" pitchFamily="18" charset="0"/>
                <a:cs typeface="Times New Roman" pitchFamily="18" charset="0"/>
              </a:rPr>
              <a:t>methodNameN</a:t>
            </a:r>
            <a:r>
              <a:rPr lang="en-US" sz="2800" dirty="0">
                <a:latin typeface="Times New Roman" pitchFamily="18" charset="0"/>
                <a:cs typeface="Times New Roman" pitchFamily="18" charset="0"/>
              </a:rPr>
              <a:t>(parameter-list) {</a:t>
            </a:r>
          </a:p>
          <a:p>
            <a:pPr marL="0" indent="0" algn="just">
              <a:lnSpc>
                <a:spcPct val="150000"/>
              </a:lnSpc>
              <a:spcBef>
                <a:spcPts val="0"/>
              </a:spcBef>
              <a:buNone/>
            </a:pPr>
            <a:r>
              <a:rPr lang="en-US" sz="2800" dirty="0">
                <a:latin typeface="Times New Roman" pitchFamily="18" charset="0"/>
                <a:cs typeface="Times New Roman" pitchFamily="18" charset="0"/>
              </a:rPr>
              <a:t>			// body of </a:t>
            </a:r>
            <a:r>
              <a:rPr lang="en-US" sz="2800" dirty="0" err="1">
                <a:latin typeface="Times New Roman" pitchFamily="18" charset="0"/>
                <a:cs typeface="Times New Roman" pitchFamily="18" charset="0"/>
              </a:rPr>
              <a:t>methodN</a:t>
            </a:r>
            <a:endParaRPr lang="en-US" sz="2800" dirty="0">
              <a:latin typeface="Times New Roman" pitchFamily="18" charset="0"/>
              <a:cs typeface="Times New Roman" pitchFamily="18" charset="0"/>
            </a:endParaRP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}//End of </a:t>
            </a:r>
            <a:r>
              <a:rPr lang="en-US" sz="2800" dirty="0" err="1" smtClean="0">
                <a:latin typeface="Times New Roman" pitchFamily="18" charset="0"/>
                <a:cs typeface="Times New Roman" pitchFamily="18" charset="0"/>
              </a:rPr>
              <a:t>methodNameN</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}//End of class</a:t>
            </a:r>
            <a:endParaRPr lang="en-US" sz="2800" dirty="0">
              <a:latin typeface="Times New Roman" pitchFamily="18" charset="0"/>
              <a:cs typeface="Times New Roman" pitchFamily="18" charset="0"/>
            </a:endParaRPr>
          </a:p>
          <a:p>
            <a:pPr algn="just">
              <a:lnSpc>
                <a:spcPct val="150000"/>
              </a:lnSpc>
              <a:spcBef>
                <a:spcPts val="0"/>
              </a:spcBef>
            </a:pPr>
            <a:endParaRPr lang="en-US" sz="2800" dirty="0">
              <a:latin typeface="Times New Roman" pitchFamily="18" charset="0"/>
              <a:cs typeface="Times New Roman" pitchFamily="18" charset="0"/>
            </a:endParaRPr>
          </a:p>
          <a:p>
            <a:pPr marL="0" indent="0" algn="just">
              <a:lnSpc>
                <a:spcPct val="150000"/>
              </a:lnSpc>
              <a:spcBef>
                <a:spcPts val="0"/>
              </a:spcBef>
              <a:buNone/>
            </a:pPr>
            <a:endParaRPr lang="en-US" sz="2800" dirty="0"/>
          </a:p>
        </p:txBody>
      </p:sp>
    </p:spTree>
    <p:extLst>
      <p:ext uri="{BB962C8B-B14F-4D97-AF65-F5344CB8AC3E}">
        <p14:creationId xmlns:p14="http://schemas.microsoft.com/office/powerpoint/2010/main" val="3636802673"/>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2800" b="1" dirty="0" smtClean="0">
                <a:latin typeface="Times New Roman" pitchFamily="18" charset="0"/>
                <a:cs typeface="Times New Roman" pitchFamily="18" charset="0"/>
              </a:rPr>
              <a:t>Activity 12-------</a:t>
            </a:r>
          </a:p>
        </p:txBody>
      </p:sp>
      <p:sp>
        <p:nvSpPr>
          <p:cNvPr id="3" name="Rectangle 3"/>
          <p:cNvSpPr>
            <a:spLocks noGrp="1"/>
          </p:cNvSpPr>
          <p:nvPr>
            <p:ph idx="4294967295"/>
          </p:nvPr>
        </p:nvSpPr>
        <p:spPr>
          <a:xfrm>
            <a:off x="0" y="304800"/>
            <a:ext cx="9144000" cy="6553200"/>
          </a:xfrm>
        </p:spPr>
        <p:txBody>
          <a:bodyPr rtlCol="0">
            <a:noAutofit/>
          </a:bodyPr>
          <a:lstStyle/>
          <a:p>
            <a:pPr marL="0" lvl="1" indent="0" algn="just">
              <a:lnSpc>
                <a:spcPct val="150000"/>
              </a:lnSpc>
              <a:spcBef>
                <a:spcPts val="0"/>
              </a:spcBef>
              <a:buNone/>
              <a:defRPr/>
            </a:pP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Define a constructor when all dimensions are specified</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Box(double </a:t>
            </a:r>
            <a:r>
              <a:rPr lang="en-US" sz="2600" dirty="0">
                <a:latin typeface="Times New Roman" pitchFamily="18" charset="0"/>
                <a:cs typeface="Times New Roman" pitchFamily="18" charset="0"/>
              </a:rPr>
              <a:t>w, double h, double d) {</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width=w</a:t>
            </a:r>
            <a:r>
              <a:rPr lang="en-US" sz="2600" dirty="0">
                <a:latin typeface="Times New Roman" pitchFamily="18" charset="0"/>
                <a:cs typeface="Times New Roman" pitchFamily="18" charset="0"/>
              </a:rPr>
              <a:t>;</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height=h</a:t>
            </a:r>
            <a:r>
              <a:rPr lang="en-US" sz="2600" dirty="0">
                <a:latin typeface="Times New Roman" pitchFamily="18" charset="0"/>
                <a:cs typeface="Times New Roman" pitchFamily="18" charset="0"/>
              </a:rPr>
              <a:t>;</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depth=d</a:t>
            </a:r>
            <a:r>
              <a:rPr lang="en-US" sz="2600" dirty="0">
                <a:latin typeface="Times New Roman" pitchFamily="18" charset="0"/>
                <a:cs typeface="Times New Roman" pitchFamily="18" charset="0"/>
              </a:rPr>
              <a:t>;</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}//End of constructor </a:t>
            </a:r>
          </a:p>
          <a:p>
            <a:pPr marL="0" lvl="1" indent="0" algn="just">
              <a:lnSpc>
                <a:spcPct val="150000"/>
              </a:lnSpc>
              <a:spcBef>
                <a:spcPts val="0"/>
              </a:spcBef>
              <a:buNone/>
              <a:defRPr/>
            </a:pPr>
            <a:r>
              <a:rPr lang="en-US" sz="2600" dirty="0" smtClean="0">
                <a:latin typeface="Times New Roman" pitchFamily="18" charset="0"/>
                <a:cs typeface="Times New Roman" pitchFamily="18" charset="0"/>
              </a:rPr>
              <a:t>/*</a:t>
            </a:r>
            <a:r>
              <a:rPr lang="en-US" sz="2400" dirty="0" smtClean="0">
                <a:latin typeface="Times New Roman" pitchFamily="18" charset="0"/>
                <a:cs typeface="Times New Roman" pitchFamily="18" charset="0"/>
              </a:rPr>
              <a:t>Define </a:t>
            </a:r>
            <a:r>
              <a:rPr lang="en-US" sz="2400" dirty="0">
                <a:latin typeface="Times New Roman" pitchFamily="18" charset="0"/>
                <a:cs typeface="Times New Roman" pitchFamily="18" charset="0"/>
              </a:rPr>
              <a:t>a constructor used when cube is </a:t>
            </a:r>
            <a:r>
              <a:rPr lang="en-US" sz="2400" dirty="0" smtClean="0">
                <a:latin typeface="Times New Roman" pitchFamily="18" charset="0"/>
                <a:cs typeface="Times New Roman" pitchFamily="18" charset="0"/>
              </a:rPr>
              <a:t>created and </a:t>
            </a:r>
            <a:r>
              <a:rPr lang="en-US" sz="2400" dirty="0">
                <a:latin typeface="Times New Roman" pitchFamily="18" charset="0"/>
                <a:cs typeface="Times New Roman" pitchFamily="18" charset="0"/>
              </a:rPr>
              <a:t>the values of all dimensions are equal to </a:t>
            </a:r>
            <a:r>
              <a:rPr lang="en-US" sz="2400" dirty="0" err="1" smtClean="0">
                <a:latin typeface="Times New Roman" pitchFamily="18" charset="0"/>
                <a:cs typeface="Times New Roman" pitchFamily="18" charset="0"/>
              </a:rPr>
              <a:t>len</a:t>
            </a:r>
            <a:r>
              <a:rPr lang="en-US" sz="2400" dirty="0" smtClean="0">
                <a:latin typeface="Times New Roman" pitchFamily="18" charset="0"/>
                <a:cs typeface="Times New Roman" pitchFamily="18" charset="0"/>
              </a:rPr>
              <a:t> */</a:t>
            </a:r>
          </a:p>
          <a:p>
            <a:pPr marL="0" lvl="1" indent="0" algn="just">
              <a:lnSpc>
                <a:spcPct val="150000"/>
              </a:lnSpc>
              <a:spcBef>
                <a:spcPts val="0"/>
              </a:spcBef>
              <a:buNone/>
              <a:defRPr/>
            </a:pPr>
            <a:r>
              <a:rPr lang="en-US" sz="2400" dirty="0" smtClean="0">
                <a:latin typeface="Times New Roman" pitchFamily="18" charset="0"/>
                <a:cs typeface="Times New Roman" pitchFamily="18" charset="0"/>
              </a:rPr>
              <a:t>Box(double </a:t>
            </a:r>
            <a:r>
              <a:rPr lang="en-US" sz="2400" dirty="0" err="1">
                <a:latin typeface="Times New Roman" pitchFamily="18" charset="0"/>
                <a:cs typeface="Times New Roman" pitchFamily="18" charset="0"/>
              </a:rPr>
              <a:t>len</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marL="0" lvl="1" indent="0" algn="just">
              <a:lnSpc>
                <a:spcPct val="150000"/>
              </a:lnSpc>
              <a:spcBef>
                <a:spcPts val="0"/>
              </a:spcBef>
              <a:buNone/>
              <a:defRPr/>
            </a:pPr>
            <a:r>
              <a:rPr lang="en-US" sz="2400" dirty="0" smtClean="0">
                <a:latin typeface="Times New Roman" pitchFamily="18" charset="0"/>
                <a:cs typeface="Times New Roman" pitchFamily="18" charset="0"/>
              </a:rPr>
              <a:t>width </a:t>
            </a:r>
            <a:r>
              <a:rPr lang="en-US" sz="2400" dirty="0">
                <a:latin typeface="Times New Roman" pitchFamily="18" charset="0"/>
                <a:cs typeface="Times New Roman" pitchFamily="18" charset="0"/>
              </a:rPr>
              <a:t>= height = depth = </a:t>
            </a:r>
            <a:r>
              <a:rPr lang="en-US" sz="2400" dirty="0" err="1">
                <a:latin typeface="Times New Roman" pitchFamily="18" charset="0"/>
                <a:cs typeface="Times New Roman" pitchFamily="18" charset="0"/>
              </a:rPr>
              <a:t>len</a:t>
            </a:r>
            <a:r>
              <a:rPr lang="en-US" sz="2400" dirty="0" smtClean="0">
                <a:latin typeface="Times New Roman" pitchFamily="18" charset="0"/>
                <a:cs typeface="Times New Roman" pitchFamily="18" charset="0"/>
              </a:rPr>
              <a:t>;</a:t>
            </a:r>
          </a:p>
          <a:p>
            <a:pPr marL="0" lvl="1" indent="0" algn="just">
              <a:lnSpc>
                <a:spcPct val="150000"/>
              </a:lnSpc>
              <a:spcBef>
                <a:spcPts val="0"/>
              </a:spcBef>
              <a:buNone/>
              <a:defRPr/>
            </a:pPr>
            <a:r>
              <a:rPr lang="en-US" sz="2400" dirty="0" smtClean="0">
                <a:latin typeface="Times New Roman" pitchFamily="18" charset="0"/>
                <a:cs typeface="Times New Roman" pitchFamily="18" charset="0"/>
              </a:rPr>
              <a:t>}//End of constructor </a:t>
            </a:r>
            <a:endParaRPr lang="en-US" sz="2400" dirty="0">
              <a:latin typeface="Times New Roman" pitchFamily="18" charset="0"/>
              <a:cs typeface="Times New Roman" pitchFamily="18" charset="0"/>
            </a:endParaRPr>
          </a:p>
          <a:p>
            <a:pPr marL="0" lvl="1" indent="0" algn="just">
              <a:lnSpc>
                <a:spcPct val="150000"/>
              </a:lnSpc>
              <a:spcBef>
                <a:spcPts val="0"/>
              </a:spcBef>
              <a:buNone/>
              <a:defRPr/>
            </a:pPr>
            <a:endParaRPr lang="en-US" sz="2600" dirty="0">
              <a:latin typeface="Times New Roman" pitchFamily="18" charset="0"/>
              <a:cs typeface="Times New Roman" pitchFamily="18" charset="0"/>
            </a:endParaRPr>
          </a:p>
          <a:p>
            <a:pPr marL="0" lvl="1" indent="0" algn="just">
              <a:lnSpc>
                <a:spcPct val="150000"/>
              </a:lnSpc>
              <a:spcBef>
                <a:spcPts val="0"/>
              </a:spcBef>
              <a:buNone/>
              <a:defRPr/>
            </a:pPr>
            <a:endParaRPr lang="en-US" sz="2600" dirty="0">
              <a:latin typeface="Times New Roman" pitchFamily="18" charset="0"/>
              <a:cs typeface="Times New Roman" pitchFamily="18" charset="0"/>
            </a:endParaRPr>
          </a:p>
          <a:p>
            <a:pPr marL="0" indent="0">
              <a:lnSpc>
                <a:spcPct val="150000"/>
              </a:lnSpc>
              <a:spcBef>
                <a:spcPts val="0"/>
              </a:spcBef>
              <a:buNone/>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150</a:t>
            </a:fld>
            <a:endParaRPr lang="en-US"/>
          </a:p>
        </p:txBody>
      </p:sp>
    </p:spTree>
    <p:extLst>
      <p:ext uri="{BB962C8B-B14F-4D97-AF65-F5344CB8AC3E}">
        <p14:creationId xmlns:p14="http://schemas.microsoft.com/office/powerpoint/2010/main" val="345057854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2800" b="1" dirty="0" smtClean="0">
                <a:latin typeface="Times New Roman" pitchFamily="18" charset="0"/>
                <a:cs typeface="Times New Roman" pitchFamily="18" charset="0"/>
              </a:rPr>
              <a:t>Activity 12-------</a:t>
            </a:r>
          </a:p>
        </p:txBody>
      </p:sp>
      <p:sp>
        <p:nvSpPr>
          <p:cNvPr id="3" name="Rectangle 3"/>
          <p:cNvSpPr>
            <a:spLocks noGrp="1"/>
          </p:cNvSpPr>
          <p:nvPr>
            <p:ph idx="4294967295"/>
          </p:nvPr>
        </p:nvSpPr>
        <p:spPr>
          <a:xfrm>
            <a:off x="0" y="304800"/>
            <a:ext cx="9144000" cy="6553200"/>
          </a:xfrm>
        </p:spPr>
        <p:txBody>
          <a:bodyPr rtlCol="0">
            <a:noAutofit/>
          </a:bodyPr>
          <a:lstStyle/>
          <a:p>
            <a:pPr lvl="1" indent="-742950" algn="just">
              <a:lnSpc>
                <a:spcPct val="150000"/>
              </a:lnSpc>
              <a:spcBef>
                <a:spcPts val="0"/>
              </a:spcBef>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Compute </a:t>
            </a:r>
            <a:r>
              <a:rPr lang="en-US" sz="2400" dirty="0">
                <a:latin typeface="Times New Roman" pitchFamily="18" charset="0"/>
                <a:cs typeface="Times New Roman" pitchFamily="18" charset="0"/>
              </a:rPr>
              <a:t>and return </a:t>
            </a:r>
            <a:r>
              <a:rPr lang="en-US" sz="2400" dirty="0" smtClean="0">
                <a:latin typeface="Times New Roman" pitchFamily="18" charset="0"/>
                <a:cs typeface="Times New Roman" pitchFamily="18" charset="0"/>
              </a:rPr>
              <a:t>volume of Box </a:t>
            </a:r>
            <a:endParaRPr lang="en-US" sz="2400" dirty="0">
              <a:latin typeface="Times New Roman" pitchFamily="18" charset="0"/>
              <a:cs typeface="Times New Roman" pitchFamily="18" charset="0"/>
            </a:endParaRPr>
          </a:p>
          <a:p>
            <a:pPr lvl="1" indent="-742950" algn="just">
              <a:lnSpc>
                <a:spcPct val="150000"/>
              </a:lnSpc>
              <a:spcBef>
                <a:spcPts val="0"/>
              </a:spcBef>
              <a:buNone/>
              <a:defRPr/>
            </a:pPr>
            <a:r>
              <a:rPr lang="en-US" sz="2400" dirty="0">
                <a:latin typeface="Times New Roman" pitchFamily="18" charset="0"/>
                <a:cs typeface="Times New Roman" pitchFamily="18" charset="0"/>
              </a:rPr>
              <a:t>double volume() {</a:t>
            </a:r>
          </a:p>
          <a:p>
            <a:pPr lvl="1" indent="-742950" algn="just">
              <a:lnSpc>
                <a:spcPct val="150000"/>
              </a:lnSpc>
              <a:spcBef>
                <a:spcPts val="0"/>
              </a:spcBef>
              <a:buNone/>
              <a:defRPr/>
            </a:pPr>
            <a:r>
              <a:rPr lang="en-US" sz="2400" dirty="0">
                <a:latin typeface="Times New Roman" pitchFamily="18" charset="0"/>
                <a:cs typeface="Times New Roman" pitchFamily="18" charset="0"/>
              </a:rPr>
              <a:t>return </a:t>
            </a:r>
            <a:r>
              <a:rPr lang="en-US" sz="2400" dirty="0" smtClean="0">
                <a:latin typeface="Times New Roman" pitchFamily="18" charset="0"/>
                <a:cs typeface="Times New Roman" pitchFamily="18" charset="0"/>
              </a:rPr>
              <a:t>(width </a:t>
            </a:r>
            <a:r>
              <a:rPr lang="en-US" sz="2400" dirty="0">
                <a:latin typeface="Times New Roman" pitchFamily="18" charset="0"/>
                <a:cs typeface="Times New Roman" pitchFamily="18" charset="0"/>
              </a:rPr>
              <a:t>* height * </a:t>
            </a:r>
            <a:r>
              <a:rPr lang="en-US" sz="2400" dirty="0" smtClean="0">
                <a:latin typeface="Times New Roman" pitchFamily="18" charset="0"/>
                <a:cs typeface="Times New Roman" pitchFamily="18" charset="0"/>
              </a:rPr>
              <a:t>depth);</a:t>
            </a:r>
            <a:endParaRPr lang="en-US" sz="2400" dirty="0">
              <a:latin typeface="Times New Roman" pitchFamily="18" charset="0"/>
              <a:cs typeface="Times New Roman" pitchFamily="18" charset="0"/>
            </a:endParaRPr>
          </a:p>
          <a:p>
            <a:pPr lvl="1" indent="-742950" algn="just">
              <a:lnSpc>
                <a:spcPct val="150000"/>
              </a:lnSpc>
              <a:spcBef>
                <a:spcPts val="0"/>
              </a:spcBef>
              <a:buNone/>
              <a:defRPr/>
            </a:pPr>
            <a:r>
              <a:rPr lang="en-US" sz="2400" dirty="0">
                <a:latin typeface="Times New Roman" pitchFamily="18" charset="0"/>
                <a:cs typeface="Times New Roman" pitchFamily="18" charset="0"/>
              </a:rPr>
              <a:t>}//End of </a:t>
            </a:r>
            <a:r>
              <a:rPr lang="en-US" sz="2400" dirty="0" err="1">
                <a:latin typeface="Times New Roman" pitchFamily="18" charset="0"/>
                <a:cs typeface="Times New Roman" pitchFamily="18" charset="0"/>
              </a:rPr>
              <a:t>volum</a:t>
            </a:r>
            <a:r>
              <a:rPr lang="en-US" sz="2400" dirty="0">
                <a:latin typeface="Times New Roman" pitchFamily="18" charset="0"/>
                <a:cs typeface="Times New Roman" pitchFamily="18" charset="0"/>
              </a:rPr>
              <a:t>()</a:t>
            </a:r>
          </a:p>
          <a:p>
            <a:pPr lvl="1" indent="-742950" algn="just">
              <a:lnSpc>
                <a:spcPct val="150000"/>
              </a:lnSpc>
              <a:spcBef>
                <a:spcPts val="0"/>
              </a:spcBef>
              <a:buNone/>
              <a:defRPr/>
            </a:pPr>
            <a:r>
              <a:rPr lang="en-US" sz="2400" dirty="0">
                <a:latin typeface="Times New Roman" pitchFamily="18" charset="0"/>
                <a:cs typeface="Times New Roman" pitchFamily="18" charset="0"/>
              </a:rPr>
              <a:t>}//End of </a:t>
            </a:r>
            <a:r>
              <a:rPr lang="en-US" sz="2400" dirty="0" smtClean="0">
                <a:latin typeface="Times New Roman" pitchFamily="18" charset="0"/>
                <a:cs typeface="Times New Roman" pitchFamily="18" charset="0"/>
              </a:rPr>
              <a:t>Box class </a:t>
            </a:r>
            <a:endParaRPr lang="en-US" sz="2400" dirty="0">
              <a:latin typeface="Times New Roman" pitchFamily="18" charset="0"/>
              <a:cs typeface="Times New Roman" pitchFamily="18" charset="0"/>
            </a:endParaRPr>
          </a:p>
          <a:p>
            <a:pPr lvl="1" indent="-742950" algn="just">
              <a:lnSpc>
                <a:spcPct val="150000"/>
              </a:lnSpc>
              <a:spcBef>
                <a:spcPts val="0"/>
              </a:spcBef>
              <a:buNone/>
              <a:defRPr/>
            </a:pPr>
            <a:r>
              <a:rPr lang="en-US" sz="2400" dirty="0">
                <a:latin typeface="Times New Roman" pitchFamily="18" charset="0"/>
                <a:cs typeface="Times New Roman" pitchFamily="18" charset="0"/>
              </a:rPr>
              <a:t>//Define another class to create objects of </a:t>
            </a:r>
            <a:r>
              <a:rPr lang="en-US" sz="2400" dirty="0" smtClean="0">
                <a:latin typeface="Times New Roman" pitchFamily="18" charset="0"/>
                <a:cs typeface="Times New Roman" pitchFamily="18" charset="0"/>
              </a:rPr>
              <a:t>type Box class</a:t>
            </a:r>
            <a:endParaRPr lang="en-US" sz="2400" dirty="0">
              <a:latin typeface="Times New Roman" pitchFamily="18" charset="0"/>
              <a:cs typeface="Times New Roman" pitchFamily="18" charset="0"/>
            </a:endParaRPr>
          </a:p>
          <a:p>
            <a:pPr lvl="1" indent="-742950" algn="just">
              <a:lnSpc>
                <a:spcPct val="150000"/>
              </a:lnSpc>
              <a:spcBef>
                <a:spcPts val="0"/>
              </a:spcBef>
              <a:buNone/>
              <a:defRPr/>
            </a:pPr>
            <a:r>
              <a:rPr lang="en-US" sz="2400" dirty="0">
                <a:latin typeface="Times New Roman" pitchFamily="18" charset="0"/>
                <a:cs typeface="Times New Roman" pitchFamily="18" charset="0"/>
              </a:rPr>
              <a:t>class </a:t>
            </a:r>
            <a:r>
              <a:rPr lang="en-US" sz="2400" dirty="0" err="1">
                <a:latin typeface="Times New Roman" pitchFamily="18" charset="0"/>
                <a:cs typeface="Times New Roman" pitchFamily="18" charset="0"/>
              </a:rPr>
              <a:t>OverloadConstructor</a:t>
            </a:r>
            <a:r>
              <a:rPr lang="en-US" sz="2400" dirty="0">
                <a:latin typeface="Times New Roman" pitchFamily="18" charset="0"/>
                <a:cs typeface="Times New Roman" pitchFamily="18" charset="0"/>
              </a:rPr>
              <a:t> {</a:t>
            </a:r>
          </a:p>
          <a:p>
            <a:pPr lvl="1" indent="-742950" algn="just">
              <a:lnSpc>
                <a:spcPct val="150000"/>
              </a:lnSpc>
              <a:spcBef>
                <a:spcPts val="0"/>
              </a:spcBef>
              <a:buNone/>
              <a:defRPr/>
            </a:pPr>
            <a:r>
              <a:rPr lang="en-US" sz="2400" dirty="0" smtClean="0">
                <a:latin typeface="Times New Roman" pitchFamily="18" charset="0"/>
                <a:cs typeface="Times New Roman" pitchFamily="18" charset="0"/>
              </a:rPr>
              <a:t>//main </a:t>
            </a:r>
            <a:r>
              <a:rPr lang="en-US" sz="2400" dirty="0">
                <a:latin typeface="Times New Roman" pitchFamily="18" charset="0"/>
                <a:cs typeface="Times New Roman" pitchFamily="18" charset="0"/>
              </a:rPr>
              <a:t>Method</a:t>
            </a:r>
          </a:p>
          <a:p>
            <a:pPr lvl="1" indent="-742950" algn="just">
              <a:lnSpc>
                <a:spcPct val="150000"/>
              </a:lnSpc>
              <a:spcBef>
                <a:spcPts val="0"/>
              </a:spcBef>
              <a:buNone/>
              <a:defRPr/>
            </a:pPr>
            <a:r>
              <a:rPr lang="en-US" sz="2400" dirty="0">
                <a:latin typeface="Times New Roman" pitchFamily="18" charset="0"/>
                <a:cs typeface="Times New Roman" pitchFamily="18" charset="0"/>
              </a:rPr>
              <a:t>public static void main(String </a:t>
            </a:r>
            <a:r>
              <a:rPr lang="en-US" sz="2400" dirty="0" err="1">
                <a:latin typeface="Times New Roman" pitchFamily="18" charset="0"/>
                <a:cs typeface="Times New Roman" pitchFamily="18" charset="0"/>
              </a:rPr>
              <a:t>args</a:t>
            </a:r>
            <a:r>
              <a:rPr lang="en-US" sz="2400" dirty="0">
                <a:latin typeface="Times New Roman" pitchFamily="18" charset="0"/>
                <a:cs typeface="Times New Roman" pitchFamily="18" charset="0"/>
              </a:rPr>
              <a:t>[]) {</a:t>
            </a:r>
          </a:p>
          <a:p>
            <a:pPr lvl="1" indent="-742950" algn="just">
              <a:lnSpc>
                <a:spcPct val="150000"/>
              </a:lnSpc>
              <a:spcBef>
                <a:spcPts val="0"/>
              </a:spcBef>
              <a:buNone/>
              <a:defRPr/>
            </a:pPr>
            <a:r>
              <a:rPr lang="en-US" sz="2400" dirty="0">
                <a:latin typeface="Times New Roman" pitchFamily="18" charset="0"/>
                <a:cs typeface="Times New Roman" pitchFamily="18" charset="0"/>
              </a:rPr>
              <a:t>//Declare, create and initializes objects </a:t>
            </a:r>
            <a:r>
              <a:rPr lang="en-US" sz="2400" dirty="0" smtClean="0">
                <a:latin typeface="Times New Roman" pitchFamily="18" charset="0"/>
                <a:cs typeface="Times New Roman" pitchFamily="18" charset="0"/>
              </a:rPr>
              <a:t>using various constructors</a:t>
            </a:r>
          </a:p>
          <a:p>
            <a:pPr lvl="1" indent="-742950" algn="just">
              <a:lnSpc>
                <a:spcPct val="150000"/>
              </a:lnSpc>
              <a:spcBef>
                <a:spcPts val="0"/>
              </a:spcBef>
              <a:buNone/>
              <a:defRPr/>
            </a:pPr>
            <a:r>
              <a:rPr lang="en-US" sz="2400" dirty="0" smtClean="0">
                <a:latin typeface="Times New Roman" pitchFamily="18" charset="0"/>
                <a:cs typeface="Times New Roman" pitchFamily="18" charset="0"/>
              </a:rPr>
              <a:t>Box </a:t>
            </a:r>
            <a:r>
              <a:rPr lang="en-US" sz="2400" dirty="0">
                <a:latin typeface="Times New Roman" pitchFamily="18" charset="0"/>
                <a:cs typeface="Times New Roman" pitchFamily="18" charset="0"/>
              </a:rPr>
              <a:t>mybox1 = new </a:t>
            </a:r>
            <a:r>
              <a:rPr lang="en-US" sz="2400" dirty="0" smtClean="0">
                <a:latin typeface="Times New Roman" pitchFamily="18" charset="0"/>
                <a:cs typeface="Times New Roman" pitchFamily="18" charset="0"/>
              </a:rPr>
              <a:t>Box(10</a:t>
            </a:r>
            <a:r>
              <a:rPr lang="en-US" sz="2400" dirty="0">
                <a:latin typeface="Times New Roman" pitchFamily="18" charset="0"/>
                <a:cs typeface="Times New Roman" pitchFamily="18" charset="0"/>
              </a:rPr>
              <a:t>, 20, 15</a:t>
            </a:r>
            <a:r>
              <a:rPr lang="en-US" sz="2400" dirty="0" smtClean="0">
                <a:latin typeface="Times New Roman" pitchFamily="18" charset="0"/>
                <a:cs typeface="Times New Roman" pitchFamily="18" charset="0"/>
              </a:rPr>
              <a:t>);</a:t>
            </a:r>
          </a:p>
          <a:p>
            <a:pPr lvl="1" indent="-742950" algn="just">
              <a:lnSpc>
                <a:spcPct val="150000"/>
              </a:lnSpc>
              <a:spcBef>
                <a:spcPts val="0"/>
              </a:spcBef>
              <a:buNone/>
              <a:defRPr/>
            </a:pPr>
            <a:r>
              <a:rPr lang="en-US" sz="2400" dirty="0" smtClean="0">
                <a:latin typeface="Times New Roman" pitchFamily="18" charset="0"/>
                <a:cs typeface="Times New Roman" pitchFamily="18" charset="0"/>
              </a:rPr>
              <a:t>Box </a:t>
            </a:r>
            <a:r>
              <a:rPr lang="en-US" sz="2400" dirty="0" err="1">
                <a:latin typeface="Times New Roman" pitchFamily="18" charset="0"/>
                <a:cs typeface="Times New Roman" pitchFamily="18" charset="0"/>
              </a:rPr>
              <a:t>mycube</a:t>
            </a:r>
            <a:r>
              <a:rPr lang="en-US" sz="2400" dirty="0">
                <a:latin typeface="Times New Roman" pitchFamily="18" charset="0"/>
                <a:cs typeface="Times New Roman" pitchFamily="18" charset="0"/>
              </a:rPr>
              <a:t> = new </a:t>
            </a:r>
            <a:r>
              <a:rPr lang="en-US" sz="2400" dirty="0" smtClean="0">
                <a:latin typeface="Times New Roman" pitchFamily="18" charset="0"/>
                <a:cs typeface="Times New Roman" pitchFamily="18" charset="0"/>
              </a:rPr>
              <a:t>Box(7</a:t>
            </a:r>
            <a:r>
              <a:rPr lang="en-US" sz="2400" dirty="0">
                <a:latin typeface="Times New Roman" pitchFamily="18" charset="0"/>
                <a:cs typeface="Times New Roman" pitchFamily="18" charset="0"/>
              </a:rPr>
              <a:t>);</a:t>
            </a:r>
          </a:p>
          <a:p>
            <a:pPr lvl="1" indent="-742950" algn="just">
              <a:lnSpc>
                <a:spcPct val="150000"/>
              </a:lnSpc>
              <a:spcBef>
                <a:spcPts val="0"/>
              </a:spcBef>
              <a:buNone/>
              <a:defRPr/>
            </a:pPr>
            <a:endParaRPr lang="en-US" sz="24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151</a:t>
            </a:fld>
            <a:endParaRPr lang="en-US"/>
          </a:p>
        </p:txBody>
      </p:sp>
    </p:spTree>
    <p:extLst>
      <p:ext uri="{BB962C8B-B14F-4D97-AF65-F5344CB8AC3E}">
        <p14:creationId xmlns:p14="http://schemas.microsoft.com/office/powerpoint/2010/main" val="1766119977"/>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2800" b="1" dirty="0" smtClean="0">
                <a:latin typeface="Times New Roman" pitchFamily="18" charset="0"/>
                <a:cs typeface="Times New Roman" pitchFamily="18" charset="0"/>
              </a:rPr>
              <a:t>Activity 12-------</a:t>
            </a:r>
          </a:p>
        </p:txBody>
      </p:sp>
      <p:sp>
        <p:nvSpPr>
          <p:cNvPr id="3" name="Rectangle 3"/>
          <p:cNvSpPr>
            <a:spLocks noGrp="1"/>
          </p:cNvSpPr>
          <p:nvPr>
            <p:ph idx="4294967295"/>
          </p:nvPr>
        </p:nvSpPr>
        <p:spPr>
          <a:xfrm>
            <a:off x="152400" y="304800"/>
            <a:ext cx="8991600" cy="6553200"/>
          </a:xfrm>
        </p:spPr>
        <p:txBody>
          <a:bodyPr rtlCol="0">
            <a:noAutofit/>
          </a:bodyPr>
          <a:lstStyle/>
          <a:p>
            <a:pPr lvl="1" indent="-742950" algn="just">
              <a:lnSpc>
                <a:spcPct val="150000"/>
              </a:lnSpc>
              <a:spcBef>
                <a:spcPts val="0"/>
              </a:spcBef>
              <a:buNone/>
              <a:defRPr/>
            </a:pPr>
            <a:r>
              <a:rPr lang="en-US" sz="2400" dirty="0" smtClean="0">
                <a:latin typeface="Times New Roman" pitchFamily="18" charset="0"/>
                <a:cs typeface="Times New Roman" pitchFamily="18" charset="0"/>
              </a:rPr>
              <a:t>//Initialize mybox2  object through </a:t>
            </a:r>
            <a:r>
              <a:rPr lang="en-US" sz="2400" dirty="0" err="1" smtClean="0">
                <a:latin typeface="Times New Roman" pitchFamily="18" charset="0"/>
                <a:cs typeface="Times New Roman" pitchFamily="18" charset="0"/>
              </a:rPr>
              <a:t>mycube</a:t>
            </a:r>
            <a:r>
              <a:rPr lang="en-US" sz="2400" dirty="0" smtClean="0">
                <a:latin typeface="Times New Roman" pitchFamily="18" charset="0"/>
                <a:cs typeface="Times New Roman" pitchFamily="18" charset="0"/>
              </a:rPr>
              <a:t> object</a:t>
            </a:r>
          </a:p>
          <a:p>
            <a:pPr lvl="1" indent="-742950" algn="just">
              <a:lnSpc>
                <a:spcPct val="150000"/>
              </a:lnSpc>
              <a:spcBef>
                <a:spcPts val="0"/>
              </a:spcBef>
              <a:buNone/>
              <a:defRPr/>
            </a:pPr>
            <a:r>
              <a:rPr lang="en-US" sz="2400" dirty="0" smtClean="0">
                <a:latin typeface="Times New Roman" pitchFamily="18" charset="0"/>
                <a:cs typeface="Times New Roman" pitchFamily="18" charset="0"/>
              </a:rPr>
              <a:t>Box mybox2= new Box(</a:t>
            </a:r>
            <a:r>
              <a:rPr lang="en-US" sz="2400" dirty="0" err="1" smtClean="0">
                <a:latin typeface="Times New Roman" pitchFamily="18" charset="0"/>
                <a:cs typeface="Times New Roman" pitchFamily="18" charset="0"/>
              </a:rPr>
              <a:t>mycube</a:t>
            </a:r>
            <a:r>
              <a:rPr lang="en-US" sz="2400" dirty="0" smtClean="0">
                <a:latin typeface="Times New Roman" pitchFamily="18" charset="0"/>
                <a:cs typeface="Times New Roman" pitchFamily="18" charset="0"/>
              </a:rPr>
              <a:t>);</a:t>
            </a:r>
          </a:p>
          <a:p>
            <a:pPr lvl="1" indent="-742950" algn="just">
              <a:lnSpc>
                <a:spcPct val="150000"/>
              </a:lnSpc>
              <a:spcBef>
                <a:spcPts val="0"/>
              </a:spcBef>
              <a:buNone/>
              <a:defRPr/>
            </a:pPr>
            <a:r>
              <a:rPr lang="en-US" sz="2400" dirty="0">
                <a:latin typeface="Times New Roman" pitchFamily="18" charset="0"/>
                <a:cs typeface="Times New Roman" pitchFamily="18" charset="0"/>
              </a:rPr>
              <a:t>//Initialize </a:t>
            </a:r>
            <a:r>
              <a:rPr lang="en-US" sz="2400" dirty="0" err="1" smtClean="0">
                <a:latin typeface="Times New Roman" pitchFamily="18" charset="0"/>
                <a:cs typeface="Times New Roman" pitchFamily="18" charset="0"/>
              </a:rPr>
              <a:t>myclone</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object through </a:t>
            </a:r>
            <a:r>
              <a:rPr lang="en-US" sz="2400" dirty="0" smtClean="0">
                <a:latin typeface="Times New Roman" pitchFamily="18" charset="0"/>
                <a:cs typeface="Times New Roman" pitchFamily="18" charset="0"/>
              </a:rPr>
              <a:t>mybox1 object</a:t>
            </a:r>
            <a:endParaRPr lang="en-US" sz="2400" dirty="0">
              <a:latin typeface="Times New Roman" pitchFamily="18" charset="0"/>
              <a:cs typeface="Times New Roman" pitchFamily="18" charset="0"/>
            </a:endParaRPr>
          </a:p>
          <a:p>
            <a:pPr lvl="1" indent="-742950" algn="just">
              <a:lnSpc>
                <a:spcPct val="150000"/>
              </a:lnSpc>
              <a:spcBef>
                <a:spcPts val="0"/>
              </a:spcBef>
              <a:buNone/>
              <a:defRPr/>
            </a:pPr>
            <a:r>
              <a:rPr lang="en-US" sz="2400" dirty="0" smtClean="0">
                <a:latin typeface="Times New Roman" pitchFamily="18" charset="0"/>
                <a:cs typeface="Times New Roman" pitchFamily="18" charset="0"/>
              </a:rPr>
              <a:t>Box </a:t>
            </a:r>
            <a:r>
              <a:rPr lang="en-US" sz="2400" dirty="0" err="1">
                <a:latin typeface="Times New Roman" pitchFamily="18" charset="0"/>
                <a:cs typeface="Times New Roman" pitchFamily="18" charset="0"/>
              </a:rPr>
              <a:t>myclone</a:t>
            </a:r>
            <a:r>
              <a:rPr lang="en-US" sz="2400" dirty="0">
                <a:latin typeface="Times New Roman" pitchFamily="18" charset="0"/>
                <a:cs typeface="Times New Roman" pitchFamily="18" charset="0"/>
              </a:rPr>
              <a:t> = new </a:t>
            </a:r>
            <a:r>
              <a:rPr lang="en-US" sz="2400" dirty="0" smtClean="0">
                <a:latin typeface="Times New Roman" pitchFamily="18" charset="0"/>
                <a:cs typeface="Times New Roman" pitchFamily="18" charset="0"/>
              </a:rPr>
              <a:t>Box(mybox1);</a:t>
            </a:r>
          </a:p>
          <a:p>
            <a:pPr lvl="1" indent="-742950" algn="just">
              <a:lnSpc>
                <a:spcPct val="150000"/>
              </a:lnSpc>
              <a:spcBef>
                <a:spcPts val="0"/>
              </a:spcBef>
              <a:buNone/>
              <a:defRPr/>
            </a:pPr>
            <a:r>
              <a:rPr lang="en-US" sz="2400" dirty="0" smtClean="0">
                <a:latin typeface="Times New Roman" pitchFamily="18" charset="0"/>
                <a:cs typeface="Times New Roman" pitchFamily="18" charset="0"/>
              </a:rPr>
              <a:t>//Declare a variable named </a:t>
            </a:r>
            <a:r>
              <a:rPr lang="en-US" sz="2400" dirty="0" err="1" smtClean="0">
                <a:latin typeface="Times New Roman" pitchFamily="18" charset="0"/>
                <a:cs typeface="Times New Roman" pitchFamily="18" charset="0"/>
              </a:rPr>
              <a:t>vol</a:t>
            </a:r>
            <a:r>
              <a:rPr lang="en-US" sz="2400" dirty="0" smtClean="0">
                <a:latin typeface="Times New Roman" pitchFamily="18" charset="0"/>
                <a:cs typeface="Times New Roman" pitchFamily="18" charset="0"/>
              </a:rPr>
              <a:t> to store the returned value </a:t>
            </a:r>
            <a:endParaRPr lang="en-US" sz="2400" dirty="0">
              <a:latin typeface="Times New Roman" pitchFamily="18" charset="0"/>
              <a:cs typeface="Times New Roman" pitchFamily="18" charset="0"/>
            </a:endParaRPr>
          </a:p>
          <a:p>
            <a:pPr lvl="1" indent="-742950" algn="just">
              <a:lnSpc>
                <a:spcPct val="150000"/>
              </a:lnSpc>
              <a:spcBef>
                <a:spcPts val="0"/>
              </a:spcBef>
              <a:buNone/>
              <a:defRPr/>
            </a:pPr>
            <a:r>
              <a:rPr lang="en-US" sz="2400" dirty="0">
                <a:latin typeface="Times New Roman" pitchFamily="18" charset="0"/>
                <a:cs typeface="Times New Roman" pitchFamily="18" charset="0"/>
              </a:rPr>
              <a:t>double </a:t>
            </a: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a:t>
            </a:r>
          </a:p>
          <a:p>
            <a:pPr lvl="1" indent="-742950" algn="just">
              <a:lnSpc>
                <a:spcPct val="150000"/>
              </a:lnSpc>
              <a:spcBef>
                <a:spcPts val="0"/>
              </a:spcBef>
              <a:buNone/>
              <a:defRPr/>
            </a:pPr>
            <a:r>
              <a:rPr lang="en-US" sz="2400" dirty="0">
                <a:latin typeface="Times New Roman" pitchFamily="18" charset="0"/>
                <a:cs typeface="Times New Roman" pitchFamily="18" charset="0"/>
              </a:rPr>
              <a:t>//Get volume of first </a:t>
            </a:r>
            <a:r>
              <a:rPr lang="en-US" sz="2400" dirty="0" smtClean="0">
                <a:latin typeface="Times New Roman" pitchFamily="18" charset="0"/>
                <a:cs typeface="Times New Roman" pitchFamily="18" charset="0"/>
              </a:rPr>
              <a:t>box and output of  the returned result </a:t>
            </a:r>
            <a:endParaRPr lang="en-US" sz="2400" dirty="0">
              <a:latin typeface="Times New Roman" pitchFamily="18" charset="0"/>
              <a:cs typeface="Times New Roman" pitchFamily="18" charset="0"/>
            </a:endParaRPr>
          </a:p>
          <a:p>
            <a:pPr lvl="1" indent="-742950" algn="just">
              <a:lnSpc>
                <a:spcPct val="150000"/>
              </a:lnSpc>
              <a:spcBef>
                <a:spcPts val="0"/>
              </a:spcBef>
              <a:buNone/>
              <a:defRPr/>
            </a:pP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 = mybox1.volume();</a:t>
            </a:r>
          </a:p>
          <a:p>
            <a:pPr lvl="1" indent="-742950" algn="just">
              <a:lnSpc>
                <a:spcPct val="150000"/>
              </a:lnSpc>
              <a:spcBef>
                <a:spcPts val="0"/>
              </a:spcBef>
              <a:buNone/>
              <a:defRPr/>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("Volume of mybox1 is " + </a:t>
            </a: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a:t>
            </a:r>
          </a:p>
          <a:p>
            <a:pPr lvl="1" indent="-742950" algn="just">
              <a:lnSpc>
                <a:spcPct val="150000"/>
              </a:lnSpc>
              <a:spcBef>
                <a:spcPts val="0"/>
              </a:spcBef>
              <a:buNone/>
              <a:defRPr/>
            </a:pPr>
            <a:r>
              <a:rPr lang="en-US" sz="2400" dirty="0">
                <a:latin typeface="Times New Roman" pitchFamily="18" charset="0"/>
                <a:cs typeface="Times New Roman" pitchFamily="18" charset="0"/>
              </a:rPr>
              <a:t>//Get volume of cube</a:t>
            </a:r>
          </a:p>
          <a:p>
            <a:pPr lvl="1" indent="-742950" algn="just">
              <a:lnSpc>
                <a:spcPct val="150000"/>
              </a:lnSpc>
              <a:spcBef>
                <a:spcPts val="0"/>
              </a:spcBef>
              <a:buNone/>
              <a:defRPr/>
            </a:pP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 = </a:t>
            </a:r>
            <a:r>
              <a:rPr lang="en-US" sz="2400" dirty="0" err="1">
                <a:latin typeface="Times New Roman" pitchFamily="18" charset="0"/>
                <a:cs typeface="Times New Roman" pitchFamily="18" charset="0"/>
              </a:rPr>
              <a:t>mycube.volume</a:t>
            </a:r>
            <a:r>
              <a:rPr lang="en-US" sz="2400" dirty="0">
                <a:latin typeface="Times New Roman" pitchFamily="18" charset="0"/>
                <a:cs typeface="Times New Roman" pitchFamily="18" charset="0"/>
              </a:rPr>
              <a:t>();</a:t>
            </a:r>
          </a:p>
          <a:p>
            <a:pPr lvl="1" indent="-742950" algn="just">
              <a:lnSpc>
                <a:spcPct val="150000"/>
              </a:lnSpc>
              <a:spcBef>
                <a:spcPts val="0"/>
              </a:spcBef>
              <a:buNone/>
              <a:defRPr/>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("Volume of cube is " + </a:t>
            </a:r>
            <a:r>
              <a:rPr lang="en-US" sz="2400" dirty="0" err="1">
                <a:latin typeface="Times New Roman" pitchFamily="18" charset="0"/>
                <a:cs typeface="Times New Roman" pitchFamily="18" charset="0"/>
              </a:rPr>
              <a:t>vol</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152</a:t>
            </a:fld>
            <a:endParaRPr lang="en-US"/>
          </a:p>
        </p:txBody>
      </p:sp>
    </p:spTree>
    <p:extLst>
      <p:ext uri="{BB962C8B-B14F-4D97-AF65-F5344CB8AC3E}">
        <p14:creationId xmlns:p14="http://schemas.microsoft.com/office/powerpoint/2010/main" val="230249830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2800" b="1" dirty="0" smtClean="0">
                <a:latin typeface="Times New Roman" pitchFamily="18" charset="0"/>
                <a:cs typeface="Times New Roman" pitchFamily="18" charset="0"/>
              </a:rPr>
              <a:t>Activity 12-------</a:t>
            </a:r>
          </a:p>
        </p:txBody>
      </p:sp>
      <p:sp>
        <p:nvSpPr>
          <p:cNvPr id="3" name="Rectangle 3"/>
          <p:cNvSpPr>
            <a:spLocks noGrp="1"/>
          </p:cNvSpPr>
          <p:nvPr>
            <p:ph idx="4294967295"/>
          </p:nvPr>
        </p:nvSpPr>
        <p:spPr>
          <a:xfrm>
            <a:off x="152400" y="304800"/>
            <a:ext cx="8991600" cy="6553200"/>
          </a:xfrm>
        </p:spPr>
        <p:txBody>
          <a:bodyPr rtlCol="0">
            <a:noAutofit/>
          </a:bodyPr>
          <a:lstStyle/>
          <a:p>
            <a:pPr lvl="1" indent="-742950" algn="just">
              <a:lnSpc>
                <a:spcPct val="150000"/>
              </a:lnSpc>
              <a:spcBef>
                <a:spcPts val="0"/>
              </a:spcBef>
              <a:buNone/>
              <a:defRPr/>
            </a:pPr>
            <a:r>
              <a:rPr lang="en-US" dirty="0">
                <a:latin typeface="Times New Roman" pitchFamily="18" charset="0"/>
                <a:cs typeface="Times New Roman" pitchFamily="18" charset="0"/>
              </a:rPr>
              <a:t>//Get volume of second box</a:t>
            </a:r>
          </a:p>
          <a:p>
            <a:pPr lvl="1" indent="-742950" algn="just">
              <a:lnSpc>
                <a:spcPct val="150000"/>
              </a:lnSpc>
              <a:spcBef>
                <a:spcPts val="0"/>
              </a:spcBef>
              <a:buNone/>
              <a:defRPr/>
            </a:pPr>
            <a:r>
              <a:rPr lang="en-US" dirty="0" err="1">
                <a:latin typeface="Times New Roman" pitchFamily="18" charset="0"/>
                <a:cs typeface="Times New Roman" pitchFamily="18" charset="0"/>
              </a:rPr>
              <a:t>vol</a:t>
            </a:r>
            <a:r>
              <a:rPr lang="en-US" dirty="0">
                <a:latin typeface="Times New Roman" pitchFamily="18" charset="0"/>
                <a:cs typeface="Times New Roman" pitchFamily="18" charset="0"/>
              </a:rPr>
              <a:t> = mybox2.volume();</a:t>
            </a:r>
          </a:p>
          <a:p>
            <a:pPr lvl="1" indent="-742950" algn="just">
              <a:lnSpc>
                <a:spcPct val="150000"/>
              </a:lnSpc>
              <a:spcBef>
                <a:spcPts val="0"/>
              </a:spcBef>
              <a:buNone/>
              <a:defRPr/>
            </a:pP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("Volume of mybox2 is " + </a:t>
            </a:r>
            <a:r>
              <a:rPr lang="en-US" dirty="0" err="1">
                <a:latin typeface="Times New Roman" pitchFamily="18" charset="0"/>
                <a:cs typeface="Times New Roman" pitchFamily="18" charset="0"/>
              </a:rPr>
              <a:t>vol</a:t>
            </a:r>
            <a:r>
              <a:rPr lang="en-US" dirty="0">
                <a:latin typeface="Times New Roman" pitchFamily="18" charset="0"/>
                <a:cs typeface="Times New Roman" pitchFamily="18" charset="0"/>
              </a:rPr>
              <a:t>);</a:t>
            </a:r>
          </a:p>
          <a:p>
            <a:pPr lvl="1" indent="-742950" algn="just">
              <a:lnSpc>
                <a:spcPct val="150000"/>
              </a:lnSpc>
              <a:spcBef>
                <a:spcPts val="0"/>
              </a:spcBef>
              <a:buNone/>
              <a:defRPr/>
            </a:pPr>
            <a:r>
              <a:rPr lang="en-US" dirty="0">
                <a:latin typeface="Times New Roman" pitchFamily="18" charset="0"/>
                <a:cs typeface="Times New Roman" pitchFamily="18" charset="0"/>
              </a:rPr>
              <a:t>//Get volume of clone</a:t>
            </a:r>
          </a:p>
          <a:p>
            <a:pPr lvl="1" indent="-742950" algn="just">
              <a:lnSpc>
                <a:spcPct val="150000"/>
              </a:lnSpc>
              <a:spcBef>
                <a:spcPts val="0"/>
              </a:spcBef>
              <a:buNone/>
              <a:defRPr/>
            </a:pPr>
            <a:r>
              <a:rPr lang="en-US" dirty="0" err="1">
                <a:latin typeface="Times New Roman" pitchFamily="18" charset="0"/>
                <a:cs typeface="Times New Roman" pitchFamily="18" charset="0"/>
              </a:rPr>
              <a:t>vol</a:t>
            </a:r>
            <a:r>
              <a:rPr lang="en-US" dirty="0">
                <a:latin typeface="Times New Roman" pitchFamily="18" charset="0"/>
                <a:cs typeface="Times New Roman" pitchFamily="18" charset="0"/>
              </a:rPr>
              <a:t> = </a:t>
            </a:r>
            <a:r>
              <a:rPr lang="en-US" dirty="0" err="1">
                <a:latin typeface="Times New Roman" pitchFamily="18" charset="0"/>
                <a:cs typeface="Times New Roman" pitchFamily="18" charset="0"/>
              </a:rPr>
              <a:t>myclone.volume</a:t>
            </a:r>
            <a:r>
              <a:rPr lang="en-US" dirty="0" smtClean="0">
                <a:latin typeface="Times New Roman" pitchFamily="18" charset="0"/>
                <a:cs typeface="Times New Roman" pitchFamily="18" charset="0"/>
              </a:rPr>
              <a:t>();</a:t>
            </a:r>
          </a:p>
          <a:p>
            <a:pPr lvl="1" indent="-742950" algn="just">
              <a:lnSpc>
                <a:spcPct val="150000"/>
              </a:lnSpc>
              <a:spcBef>
                <a:spcPts val="0"/>
              </a:spcBef>
              <a:buNone/>
              <a:defRPr/>
            </a:pPr>
            <a:r>
              <a:rPr lang="en-US" dirty="0" err="1" smtClean="0">
                <a:latin typeface="Times New Roman" pitchFamily="18" charset="0"/>
                <a:cs typeface="Times New Roman" pitchFamily="18" charset="0"/>
              </a:rPr>
              <a:t>System.out.println</a:t>
            </a:r>
            <a:r>
              <a:rPr lang="en-US" dirty="0">
                <a:latin typeface="Times New Roman" pitchFamily="18" charset="0"/>
                <a:cs typeface="Times New Roman" pitchFamily="18" charset="0"/>
              </a:rPr>
              <a:t>("Volume of clone is " + </a:t>
            </a:r>
            <a:r>
              <a:rPr lang="en-US" dirty="0" err="1">
                <a:latin typeface="Times New Roman" pitchFamily="18" charset="0"/>
                <a:cs typeface="Times New Roman" pitchFamily="18" charset="0"/>
              </a:rPr>
              <a:t>vol</a:t>
            </a:r>
            <a:r>
              <a:rPr lang="en-US" dirty="0" smtClean="0">
                <a:latin typeface="Times New Roman" pitchFamily="18" charset="0"/>
                <a:cs typeface="Times New Roman" pitchFamily="18" charset="0"/>
              </a:rPr>
              <a:t>);</a:t>
            </a:r>
          </a:p>
          <a:p>
            <a:pPr lvl="1" indent="-742950" algn="just">
              <a:lnSpc>
                <a:spcPct val="150000"/>
              </a:lnSpc>
              <a:spcBef>
                <a:spcPts val="0"/>
              </a:spcBef>
              <a:buNone/>
              <a:defRPr/>
            </a:pPr>
            <a:r>
              <a:rPr lang="en-US" dirty="0" smtClean="0">
                <a:latin typeface="Times New Roman" pitchFamily="18" charset="0"/>
                <a:cs typeface="Times New Roman" pitchFamily="18" charset="0"/>
              </a:rPr>
              <a:t>}//End of main ()</a:t>
            </a:r>
          </a:p>
          <a:p>
            <a:pPr lvl="1" indent="-742950" algn="just">
              <a:lnSpc>
                <a:spcPct val="150000"/>
              </a:lnSpc>
              <a:spcBef>
                <a:spcPts val="0"/>
              </a:spcBef>
              <a:buNone/>
              <a:defRPr/>
            </a:pPr>
            <a:r>
              <a:rPr lang="en-US" dirty="0" smtClean="0">
                <a:latin typeface="Times New Roman" pitchFamily="18" charset="0"/>
                <a:cs typeface="Times New Roman" pitchFamily="18" charset="0"/>
              </a:rPr>
              <a:t>}//End of class</a:t>
            </a:r>
            <a:endParaRPr lang="en-US" dirty="0">
              <a:latin typeface="Times New Roman" pitchFamily="18" charset="0"/>
              <a:cs typeface="Times New Roman" pitchFamily="18" charset="0"/>
            </a:endParaRPr>
          </a:p>
          <a:p>
            <a:pPr lvl="1" indent="-742950" algn="just">
              <a:lnSpc>
                <a:spcPct val="150000"/>
              </a:lnSpc>
              <a:spcBef>
                <a:spcPts val="0"/>
              </a:spcBef>
              <a:buNone/>
              <a:defRPr/>
            </a:pPr>
            <a:endParaRPr lang="en-US" dirty="0">
              <a:latin typeface="Times New Roman" pitchFamily="18" charset="0"/>
              <a:cs typeface="Times New Roman" pitchFamily="18" charset="0"/>
            </a:endParaRPr>
          </a:p>
          <a:p>
            <a:pPr lvl="1" indent="-742950" algn="just">
              <a:lnSpc>
                <a:spcPct val="150000"/>
              </a:lnSpc>
              <a:spcBef>
                <a:spcPts val="0"/>
              </a:spcBef>
              <a:buNone/>
              <a:defRPr/>
            </a:pPr>
            <a:endParaRPr lang="en-US"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153</a:t>
            </a:fld>
            <a:endParaRPr lang="en-US"/>
          </a:p>
        </p:txBody>
      </p:sp>
    </p:spTree>
    <p:extLst>
      <p:ext uri="{BB962C8B-B14F-4D97-AF65-F5344CB8AC3E}">
        <p14:creationId xmlns:p14="http://schemas.microsoft.com/office/powerpoint/2010/main" val="717786001"/>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7" name="Rectangle 2"/>
          <p:cNvSpPr>
            <a:spLocks noGrp="1"/>
          </p:cNvSpPr>
          <p:nvPr>
            <p:ph type="title" idx="4294967295"/>
          </p:nvPr>
        </p:nvSpPr>
        <p:spPr>
          <a:xfrm>
            <a:off x="381000" y="0"/>
            <a:ext cx="8229600" cy="304800"/>
          </a:xfrm>
        </p:spPr>
        <p:txBody>
          <a:bodyPr>
            <a:noAutofit/>
          </a:bodyPr>
          <a:lstStyle/>
          <a:p>
            <a:pPr eaLnBrk="1" hangingPunct="1"/>
            <a:r>
              <a:rPr lang="en-US" sz="2800" b="1" dirty="0" smtClean="0">
                <a:latin typeface="Times New Roman" pitchFamily="18" charset="0"/>
                <a:cs typeface="Times New Roman" pitchFamily="18" charset="0"/>
              </a:rPr>
              <a:t>Activity 12-------</a:t>
            </a:r>
          </a:p>
        </p:txBody>
      </p:sp>
      <p:sp>
        <p:nvSpPr>
          <p:cNvPr id="3" name="Rectangle 3"/>
          <p:cNvSpPr>
            <a:spLocks noGrp="1"/>
          </p:cNvSpPr>
          <p:nvPr>
            <p:ph idx="4294967295"/>
          </p:nvPr>
        </p:nvSpPr>
        <p:spPr>
          <a:xfrm>
            <a:off x="152400" y="304800"/>
            <a:ext cx="8991600" cy="6553200"/>
          </a:xfrm>
        </p:spPr>
        <p:txBody>
          <a:bodyPr rtlCol="0">
            <a:noAutofit/>
          </a:bodyPr>
          <a:lstStyle/>
          <a:p>
            <a:pPr algn="just">
              <a:lnSpc>
                <a:spcPct val="150000"/>
              </a:lnSpc>
              <a:spcBef>
                <a:spcPts val="0"/>
              </a:spcBef>
              <a:buFont typeface="Wingdings" panose="05000000000000000000" pitchFamily="2" charset="2"/>
              <a:buChar char="Ø"/>
              <a:defRPr/>
            </a:pPr>
            <a:r>
              <a:rPr lang="en-US" sz="2800" dirty="0">
                <a:latin typeface="Times New Roman" pitchFamily="18" charset="0"/>
                <a:cs typeface="Times New Roman" pitchFamily="18" charset="0"/>
              </a:rPr>
              <a:t>Refer the above Java program and delete or comment the following constructor from the program. Run the Java program and observe and describe what you got from the change.</a:t>
            </a:r>
          </a:p>
          <a:p>
            <a:pPr marL="0" indent="0" algn="just">
              <a:lnSpc>
                <a:spcPct val="150000"/>
              </a:lnSpc>
              <a:spcBef>
                <a:spcPts val="0"/>
              </a:spcBef>
              <a:buNone/>
              <a:defRPr/>
            </a:pPr>
            <a:r>
              <a:rPr lang="en-US" sz="2800" dirty="0" smtClean="0">
                <a:latin typeface="Times New Roman" pitchFamily="18" charset="0"/>
                <a:cs typeface="Times New Roman" pitchFamily="18" charset="0"/>
              </a:rPr>
              <a:t>Box(Box </a:t>
            </a:r>
            <a:r>
              <a:rPr lang="en-US" sz="2800" dirty="0" err="1">
                <a:latin typeface="Times New Roman" pitchFamily="18" charset="0"/>
                <a:cs typeface="Times New Roman" pitchFamily="18" charset="0"/>
              </a:rPr>
              <a:t>ob</a:t>
            </a:r>
            <a:r>
              <a:rPr lang="en-US" sz="2800" dirty="0">
                <a:latin typeface="Times New Roman" pitchFamily="18" charset="0"/>
                <a:cs typeface="Times New Roman" pitchFamily="18" charset="0"/>
              </a:rPr>
              <a:t>) { </a:t>
            </a:r>
          </a:p>
          <a:p>
            <a:pPr marL="0" indent="0" algn="just">
              <a:lnSpc>
                <a:spcPct val="150000"/>
              </a:lnSpc>
              <a:spcBef>
                <a:spcPts val="0"/>
              </a:spcBef>
              <a:buNone/>
              <a:defRPr/>
            </a:pPr>
            <a:r>
              <a:rPr lang="en-US" sz="2800" dirty="0">
                <a:latin typeface="Times New Roman" pitchFamily="18" charset="0"/>
                <a:cs typeface="Times New Roman" pitchFamily="18" charset="0"/>
              </a:rPr>
              <a:t>width = </a:t>
            </a:r>
            <a:r>
              <a:rPr lang="en-US" sz="2800" dirty="0" err="1">
                <a:latin typeface="Times New Roman" pitchFamily="18" charset="0"/>
                <a:cs typeface="Times New Roman" pitchFamily="18" charset="0"/>
              </a:rPr>
              <a:t>ob.width</a:t>
            </a:r>
            <a:r>
              <a:rPr lang="en-US" sz="2800" dirty="0">
                <a:latin typeface="Times New Roman" pitchFamily="18" charset="0"/>
                <a:cs typeface="Times New Roman" pitchFamily="18" charset="0"/>
              </a:rPr>
              <a:t>;</a:t>
            </a:r>
          </a:p>
          <a:p>
            <a:pPr marL="0" indent="0" algn="just">
              <a:lnSpc>
                <a:spcPct val="150000"/>
              </a:lnSpc>
              <a:spcBef>
                <a:spcPts val="0"/>
              </a:spcBef>
              <a:buNone/>
              <a:defRPr/>
            </a:pPr>
            <a:r>
              <a:rPr lang="en-US" sz="2800" dirty="0">
                <a:latin typeface="Times New Roman" pitchFamily="18" charset="0"/>
                <a:cs typeface="Times New Roman" pitchFamily="18" charset="0"/>
              </a:rPr>
              <a:t>height = </a:t>
            </a:r>
            <a:r>
              <a:rPr lang="en-US" sz="2800" dirty="0" err="1">
                <a:latin typeface="Times New Roman" pitchFamily="18" charset="0"/>
                <a:cs typeface="Times New Roman" pitchFamily="18" charset="0"/>
              </a:rPr>
              <a:t>ob.height</a:t>
            </a:r>
            <a:r>
              <a:rPr lang="en-US" sz="2800" dirty="0">
                <a:latin typeface="Times New Roman" pitchFamily="18" charset="0"/>
                <a:cs typeface="Times New Roman" pitchFamily="18" charset="0"/>
              </a:rPr>
              <a:t>;</a:t>
            </a:r>
          </a:p>
          <a:p>
            <a:pPr marL="0" indent="0" algn="just">
              <a:lnSpc>
                <a:spcPct val="150000"/>
              </a:lnSpc>
              <a:spcBef>
                <a:spcPts val="0"/>
              </a:spcBef>
              <a:buNone/>
              <a:defRPr/>
            </a:pPr>
            <a:r>
              <a:rPr lang="en-US" sz="2800" dirty="0">
                <a:latin typeface="Times New Roman" pitchFamily="18" charset="0"/>
                <a:cs typeface="Times New Roman" pitchFamily="18" charset="0"/>
              </a:rPr>
              <a:t>depth = </a:t>
            </a:r>
            <a:r>
              <a:rPr lang="en-US" sz="2800" dirty="0" err="1">
                <a:latin typeface="Times New Roman" pitchFamily="18" charset="0"/>
                <a:cs typeface="Times New Roman" pitchFamily="18" charset="0"/>
              </a:rPr>
              <a:t>ob.depth</a:t>
            </a:r>
            <a:r>
              <a:rPr lang="en-US" sz="2800" dirty="0">
                <a:latin typeface="Times New Roman" pitchFamily="18" charset="0"/>
                <a:cs typeface="Times New Roman" pitchFamily="18" charset="0"/>
              </a:rPr>
              <a:t>;</a:t>
            </a:r>
          </a:p>
          <a:p>
            <a:pPr marL="0" indent="0" algn="just">
              <a:lnSpc>
                <a:spcPct val="150000"/>
              </a:lnSpc>
              <a:spcBef>
                <a:spcPts val="0"/>
              </a:spcBef>
              <a:buNone/>
              <a:defRPr/>
            </a:pPr>
            <a:r>
              <a:rPr lang="en-US" sz="2800" dirty="0">
                <a:latin typeface="Times New Roman" pitchFamily="18" charset="0"/>
                <a:cs typeface="Times New Roman" pitchFamily="18" charset="0"/>
              </a:rPr>
              <a:t>}</a:t>
            </a:r>
            <a:endParaRPr lang="en-US" sz="30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22</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154</a:t>
            </a:fld>
            <a:endParaRPr lang="en-US"/>
          </a:p>
        </p:txBody>
      </p:sp>
    </p:spTree>
    <p:extLst>
      <p:ext uri="{BB962C8B-B14F-4D97-AF65-F5344CB8AC3E}">
        <p14:creationId xmlns:p14="http://schemas.microsoft.com/office/powerpoint/2010/main" val="2211416440"/>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idx="4294967295"/>
          </p:nvPr>
        </p:nvSpPr>
        <p:spPr>
          <a:xfrm>
            <a:off x="457200" y="0"/>
            <a:ext cx="8229600" cy="381000"/>
          </a:xfrm>
        </p:spPr>
        <p:txBody>
          <a:bodyPr>
            <a:normAutofit fontScale="90000"/>
          </a:bodyPr>
          <a:lstStyle/>
          <a:p>
            <a:pPr eaLnBrk="1" hangingPunct="1"/>
            <a:r>
              <a:rPr lang="en-US" sz="2800" b="1" dirty="0" smtClean="0">
                <a:solidFill>
                  <a:srgbClr val="0000FF"/>
                </a:solidFill>
                <a:latin typeface="Times New Roman" pitchFamily="18" charset="0"/>
                <a:cs typeface="Times New Roman" pitchFamily="18" charset="0"/>
              </a:rPr>
              <a:t> Argument Passing to a Method</a:t>
            </a:r>
          </a:p>
        </p:txBody>
      </p:sp>
      <p:sp>
        <p:nvSpPr>
          <p:cNvPr id="3" name="Rectangle 3"/>
          <p:cNvSpPr>
            <a:spLocks noGrp="1"/>
          </p:cNvSpPr>
          <p:nvPr>
            <p:ph idx="4294967295"/>
          </p:nvPr>
        </p:nvSpPr>
        <p:spPr>
          <a:xfrm>
            <a:off x="0" y="228600"/>
            <a:ext cx="9144000" cy="6629400"/>
          </a:xfrm>
        </p:spPr>
        <p:txBody>
          <a:bodyPr rtlCol="0">
            <a:noAutofit/>
          </a:bodyPr>
          <a:lstStyle/>
          <a:p>
            <a:pPr algn="just" eaLnBrk="1" fontAlgn="auto" hangingPunct="1">
              <a:lnSpc>
                <a:spcPct val="150000"/>
              </a:lnSpc>
              <a:spcBef>
                <a:spcPts val="0"/>
              </a:spcBef>
              <a:spcAft>
                <a:spcPts val="0"/>
              </a:spcAft>
              <a:buFont typeface="Wingdings" panose="05000000000000000000" pitchFamily="2" charset="2"/>
              <a:buChar char="Ø"/>
              <a:defRPr/>
            </a:pPr>
            <a:r>
              <a:rPr lang="en-US" sz="2400" dirty="0">
                <a:latin typeface="Times New Roman" pitchFamily="18" charset="0"/>
                <a:cs typeface="Times New Roman" pitchFamily="18" charset="0"/>
              </a:rPr>
              <a:t>In general, there are </a:t>
            </a:r>
            <a:r>
              <a:rPr lang="en-US" sz="2400" b="1" dirty="0">
                <a:solidFill>
                  <a:srgbClr val="FF3300"/>
                </a:solidFill>
                <a:latin typeface="Times New Roman" pitchFamily="18" charset="0"/>
                <a:cs typeface="Times New Roman" pitchFamily="18" charset="0"/>
              </a:rPr>
              <a:t>two ways </a:t>
            </a:r>
            <a:r>
              <a:rPr lang="en-US" sz="2400" dirty="0">
                <a:latin typeface="Times New Roman" pitchFamily="18" charset="0"/>
                <a:cs typeface="Times New Roman" pitchFamily="18" charset="0"/>
              </a:rPr>
              <a:t>that a</a:t>
            </a:r>
            <a:r>
              <a:rPr lang="en-US" sz="2400" b="1" dirty="0">
                <a:solidFill>
                  <a:srgbClr val="FF3300"/>
                </a:solidFill>
                <a:latin typeface="Times New Roman" pitchFamily="18" charset="0"/>
                <a:cs typeface="Times New Roman" pitchFamily="18" charset="0"/>
              </a:rPr>
              <a:t> computer language </a:t>
            </a:r>
            <a:r>
              <a:rPr lang="en-US" sz="2400" dirty="0">
                <a:latin typeface="Times New Roman" pitchFamily="18" charset="0"/>
                <a:cs typeface="Times New Roman" pitchFamily="18" charset="0"/>
              </a:rPr>
              <a:t>can</a:t>
            </a:r>
            <a:r>
              <a:rPr lang="en-US" sz="2400" b="1" dirty="0">
                <a:solidFill>
                  <a:srgbClr val="FF3300"/>
                </a:solidFill>
                <a:latin typeface="Times New Roman" pitchFamily="18" charset="0"/>
                <a:cs typeface="Times New Roman" pitchFamily="18" charset="0"/>
              </a:rPr>
              <a:t> pass </a:t>
            </a:r>
            <a:r>
              <a:rPr lang="en-US" sz="2400" dirty="0">
                <a:latin typeface="Times New Roman" pitchFamily="18" charset="0"/>
                <a:cs typeface="Times New Roman" pitchFamily="18" charset="0"/>
              </a:rPr>
              <a:t>an </a:t>
            </a:r>
            <a:r>
              <a:rPr lang="en-US" sz="2400" b="1" dirty="0">
                <a:solidFill>
                  <a:srgbClr val="FF3300"/>
                </a:solidFill>
                <a:latin typeface="Times New Roman" pitchFamily="18" charset="0"/>
                <a:cs typeface="Times New Roman" pitchFamily="18" charset="0"/>
              </a:rPr>
              <a:t>argument </a:t>
            </a:r>
            <a:r>
              <a:rPr lang="en-US" sz="2400" dirty="0">
                <a:latin typeface="Times New Roman" pitchFamily="18" charset="0"/>
                <a:cs typeface="Times New Roman" pitchFamily="18" charset="0"/>
              </a:rPr>
              <a:t>to a</a:t>
            </a:r>
            <a:r>
              <a:rPr lang="en-US" sz="2400" b="1" dirty="0">
                <a:solidFill>
                  <a:srgbClr val="FF3300"/>
                </a:solidFill>
                <a:latin typeface="Times New Roman" pitchFamily="18" charset="0"/>
                <a:cs typeface="Times New Roman" pitchFamily="18" charset="0"/>
              </a:rPr>
              <a:t> </a:t>
            </a:r>
            <a:r>
              <a:rPr lang="en-US" sz="2400" b="1" dirty="0" smtClean="0">
                <a:latin typeface="Times New Roman" pitchFamily="18" charset="0"/>
                <a:cs typeface="Times New Roman" pitchFamily="18" charset="0"/>
              </a:rPr>
              <a:t>subroutine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or a </a:t>
            </a:r>
            <a:r>
              <a:rPr lang="en-US" sz="2400" b="1" dirty="0" smtClean="0">
                <a:latin typeface="Times New Roman" pitchFamily="18" charset="0"/>
                <a:cs typeface="Times New Roman" pitchFamily="18" charset="0"/>
              </a:rPr>
              <a:t>method</a:t>
            </a:r>
            <a:r>
              <a:rPr lang="en-US" sz="24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400" b="1" dirty="0" smtClean="0">
                <a:solidFill>
                  <a:srgbClr val="0000FF"/>
                </a:solidFill>
                <a:latin typeface="Times New Roman" pitchFamily="18" charset="0"/>
                <a:cs typeface="Times New Roman" pitchFamily="18" charset="0"/>
              </a:rPr>
              <a:t>call-by-value </a:t>
            </a:r>
            <a:r>
              <a:rPr lang="en-US" sz="2400" dirty="0">
                <a:latin typeface="Times New Roman" pitchFamily="18" charset="0"/>
                <a:cs typeface="Times New Roman" pitchFamily="18" charset="0"/>
              </a:rPr>
              <a:t>a</a:t>
            </a:r>
            <a:r>
              <a:rPr lang="en-US" sz="2400" dirty="0" smtClean="0">
                <a:latin typeface="Times New Roman" pitchFamily="18" charset="0"/>
                <a:cs typeface="Times New Roman" pitchFamily="18" charset="0"/>
              </a:rPr>
              <a:t>nd</a:t>
            </a:r>
            <a:r>
              <a:rPr lang="en-US" sz="2400" b="1" dirty="0" smtClean="0">
                <a:solidFill>
                  <a:srgbClr val="0000FF"/>
                </a:solidFill>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400" b="1" dirty="0">
                <a:solidFill>
                  <a:srgbClr val="0000FF"/>
                </a:solidFill>
                <a:latin typeface="Times New Roman" pitchFamily="18" charset="0"/>
                <a:cs typeface="Times New Roman" pitchFamily="18" charset="0"/>
              </a:rPr>
              <a:t>c</a:t>
            </a:r>
            <a:r>
              <a:rPr lang="en-US" sz="2400" b="1" dirty="0" smtClean="0">
                <a:solidFill>
                  <a:srgbClr val="0000FF"/>
                </a:solidFill>
                <a:latin typeface="Times New Roman" pitchFamily="18" charset="0"/>
                <a:cs typeface="Times New Roman" pitchFamily="18" charset="0"/>
              </a:rPr>
              <a:t>all-by-reference</a:t>
            </a:r>
            <a:endParaRPr lang="en-US" sz="2400" b="1" dirty="0">
              <a:solidFill>
                <a:srgbClr val="0000FF"/>
              </a:solidFill>
              <a:latin typeface="Times New Roman" pitchFamily="18" charset="0"/>
              <a:cs typeface="Times New Roman" pitchFamily="18" charset="0"/>
            </a:endParaRPr>
          </a:p>
          <a:p>
            <a:pPr marL="571500" indent="-571500" algn="just" eaLnBrk="1" fontAlgn="auto" hangingPunct="1">
              <a:lnSpc>
                <a:spcPct val="150000"/>
              </a:lnSpc>
              <a:spcBef>
                <a:spcPts val="0"/>
              </a:spcBef>
              <a:spcAft>
                <a:spcPts val="0"/>
              </a:spcAft>
              <a:buAutoNum type="romanLcParenR"/>
              <a:defRPr/>
            </a:pPr>
            <a:r>
              <a:rPr lang="en-US" sz="2400" b="1" dirty="0" smtClean="0">
                <a:solidFill>
                  <a:srgbClr val="6600CC"/>
                </a:solidFill>
                <a:latin typeface="Times New Roman" pitchFamily="18" charset="0"/>
                <a:cs typeface="Times New Roman" pitchFamily="18" charset="0"/>
              </a:rPr>
              <a:t>Call-by-value</a:t>
            </a:r>
          </a:p>
          <a:p>
            <a:pPr algn="just" eaLnBrk="1" fontAlgn="auto" hangingPunct="1">
              <a:lnSpc>
                <a:spcPct val="150000"/>
              </a:lnSpc>
              <a:spcBef>
                <a:spcPts val="0"/>
              </a:spcBef>
              <a:spcAft>
                <a:spcPts val="0"/>
              </a:spcAft>
              <a:buFont typeface="Wingdings" panose="05000000000000000000" pitchFamily="2" charset="2"/>
              <a:buChar char="§"/>
              <a:defRPr/>
            </a:pPr>
            <a:r>
              <a:rPr lang="en-US" sz="2400" dirty="0" smtClean="0">
                <a:latin typeface="Times New Roman" pitchFamily="18" charset="0"/>
                <a:cs typeface="Times New Roman" pitchFamily="18" charset="0"/>
              </a:rPr>
              <a:t>This </a:t>
            </a:r>
            <a:r>
              <a:rPr lang="en-US" sz="2400" dirty="0">
                <a:latin typeface="Times New Roman" pitchFamily="18" charset="0"/>
                <a:cs typeface="Times New Roman" pitchFamily="18" charset="0"/>
              </a:rPr>
              <a:t>method copies the </a:t>
            </a:r>
            <a:r>
              <a:rPr lang="en-US" sz="2400" b="1" dirty="0">
                <a:latin typeface="Times New Roman" pitchFamily="18" charset="0"/>
                <a:cs typeface="Times New Roman" pitchFamily="18" charset="0"/>
              </a:rPr>
              <a:t>value </a:t>
            </a:r>
            <a:r>
              <a:rPr lang="en-US" sz="2400" dirty="0">
                <a:latin typeface="Times New Roman" pitchFamily="18" charset="0"/>
                <a:cs typeface="Times New Roman" pitchFamily="18" charset="0"/>
              </a:rPr>
              <a:t>of an </a:t>
            </a:r>
            <a:r>
              <a:rPr lang="en-US" sz="2400" b="1" dirty="0">
                <a:latin typeface="Times New Roman" pitchFamily="18" charset="0"/>
                <a:cs typeface="Times New Roman" pitchFamily="18" charset="0"/>
              </a:rPr>
              <a:t>argument </a:t>
            </a:r>
            <a:r>
              <a:rPr lang="en-US" sz="2400" dirty="0">
                <a:latin typeface="Times New Roman" pitchFamily="18" charset="0"/>
                <a:cs typeface="Times New Roman" pitchFamily="18" charset="0"/>
              </a:rPr>
              <a:t>in to the </a:t>
            </a:r>
            <a:r>
              <a:rPr lang="en-US" sz="2400" b="1" dirty="0">
                <a:solidFill>
                  <a:srgbClr val="D60093"/>
                </a:solidFill>
                <a:latin typeface="Times New Roman" pitchFamily="18" charset="0"/>
                <a:cs typeface="Times New Roman" pitchFamily="18" charset="0"/>
              </a:rPr>
              <a:t>formal</a:t>
            </a:r>
            <a:r>
              <a:rPr lang="en-US" sz="2400" dirty="0">
                <a:latin typeface="Times New Roman" pitchFamily="18" charset="0"/>
                <a:cs typeface="Times New Roman" pitchFamily="18" charset="0"/>
              </a:rPr>
              <a:t> </a:t>
            </a:r>
            <a:r>
              <a:rPr lang="en-US" sz="2400" b="1" dirty="0">
                <a:solidFill>
                  <a:srgbClr val="D60093"/>
                </a:solidFill>
                <a:latin typeface="Times New Roman" pitchFamily="18" charset="0"/>
                <a:cs typeface="Times New Roman" pitchFamily="18" charset="0"/>
              </a:rPr>
              <a:t>parameter</a:t>
            </a:r>
            <a:r>
              <a:rPr lang="en-US" sz="2400" dirty="0">
                <a:latin typeface="Times New Roman" pitchFamily="18" charset="0"/>
                <a:cs typeface="Times New Roman" pitchFamily="18" charset="0"/>
              </a:rPr>
              <a:t> of </a:t>
            </a:r>
            <a:r>
              <a:rPr lang="en-US" sz="2400" dirty="0" smtClean="0">
                <a:latin typeface="Times New Roman" pitchFamily="18" charset="0"/>
                <a:cs typeface="Times New Roman" pitchFamily="18" charset="0"/>
              </a:rPr>
              <a:t>the </a:t>
            </a:r>
            <a:r>
              <a:rPr lang="en-US" sz="2400" b="1" dirty="0" smtClean="0">
                <a:solidFill>
                  <a:srgbClr val="D60093"/>
                </a:solidFill>
                <a:latin typeface="Times New Roman" pitchFamily="18" charset="0"/>
                <a:cs typeface="Times New Roman" pitchFamily="18" charset="0"/>
              </a:rPr>
              <a:t>method</a:t>
            </a:r>
            <a:r>
              <a:rPr lang="en-US" sz="2400" dirty="0" smtClean="0">
                <a:latin typeface="Times New Roman" pitchFamily="18" charset="0"/>
                <a:cs typeface="Times New Roman" pitchFamily="18" charset="0"/>
              </a:rPr>
              <a:t>. </a:t>
            </a:r>
            <a:endParaRPr lang="en-US" sz="2400" dirty="0">
              <a:latin typeface="Times New Roman" pitchFamily="18" charset="0"/>
              <a:cs typeface="Times New Roman" pitchFamily="18" charset="0"/>
            </a:endParaRPr>
          </a:p>
          <a:p>
            <a:pPr algn="just" eaLnBrk="1" fontAlgn="auto" hangingPunct="1">
              <a:lnSpc>
                <a:spcPct val="150000"/>
              </a:lnSpc>
              <a:spcBef>
                <a:spcPts val="0"/>
              </a:spcBef>
              <a:spcAft>
                <a:spcPts val="0"/>
              </a:spcAft>
              <a:buFont typeface="Wingdings" panose="05000000000000000000" pitchFamily="2" charset="2"/>
              <a:buChar char="§"/>
              <a:defRPr/>
            </a:pPr>
            <a:r>
              <a:rPr lang="en-US" sz="2400" dirty="0">
                <a:latin typeface="Times New Roman" pitchFamily="18" charset="0"/>
                <a:cs typeface="Times New Roman" pitchFamily="18" charset="0"/>
              </a:rPr>
              <a:t>Therefore, </a:t>
            </a:r>
            <a:r>
              <a:rPr lang="en-US" sz="2400" b="1" dirty="0">
                <a:latin typeface="Times New Roman" pitchFamily="18" charset="0"/>
                <a:cs typeface="Times New Roman" pitchFamily="18" charset="0"/>
              </a:rPr>
              <a:t>changes</a:t>
            </a:r>
            <a:r>
              <a:rPr lang="en-US" sz="2400" dirty="0">
                <a:latin typeface="Times New Roman" pitchFamily="18" charset="0"/>
                <a:cs typeface="Times New Roman" pitchFamily="18" charset="0"/>
              </a:rPr>
              <a:t> made to the </a:t>
            </a:r>
            <a:r>
              <a:rPr lang="en-US" sz="2400" b="1" dirty="0">
                <a:latin typeface="Times New Roman" pitchFamily="18" charset="0"/>
                <a:cs typeface="Times New Roman" pitchFamily="18" charset="0"/>
              </a:rPr>
              <a:t>parameter</a:t>
            </a:r>
            <a:r>
              <a:rPr lang="en-US" sz="2400" dirty="0">
                <a:latin typeface="Times New Roman" pitchFamily="18" charset="0"/>
                <a:cs typeface="Times New Roman" pitchFamily="18" charset="0"/>
              </a:rPr>
              <a:t> of the </a:t>
            </a:r>
            <a:r>
              <a:rPr lang="en-US" sz="2400" dirty="0" smtClean="0">
                <a:latin typeface="Times New Roman" pitchFamily="18" charset="0"/>
                <a:cs typeface="Times New Roman" pitchFamily="18" charset="0"/>
              </a:rPr>
              <a:t>method </a:t>
            </a:r>
            <a:r>
              <a:rPr lang="en-US" sz="2400" dirty="0">
                <a:latin typeface="Times New Roman" pitchFamily="18" charset="0"/>
                <a:cs typeface="Times New Roman" pitchFamily="18" charset="0"/>
              </a:rPr>
              <a:t>have </a:t>
            </a:r>
            <a:r>
              <a:rPr lang="en-US" sz="2400" b="1" dirty="0">
                <a:solidFill>
                  <a:srgbClr val="FF0000"/>
                </a:solidFill>
                <a:latin typeface="Times New Roman" pitchFamily="18" charset="0"/>
                <a:cs typeface="Times New Roman" pitchFamily="18" charset="0"/>
              </a:rPr>
              <a:t>no effect </a:t>
            </a:r>
            <a:r>
              <a:rPr lang="en-US" sz="2400" dirty="0">
                <a:latin typeface="Times New Roman" pitchFamily="18" charset="0"/>
                <a:cs typeface="Times New Roman" pitchFamily="18" charset="0"/>
              </a:rPr>
              <a:t>on the </a:t>
            </a:r>
            <a:r>
              <a:rPr lang="en-US" sz="2400" b="1" dirty="0" smtClean="0">
                <a:solidFill>
                  <a:srgbClr val="FF0000"/>
                </a:solidFill>
                <a:latin typeface="Times New Roman" pitchFamily="18" charset="0"/>
                <a:cs typeface="Times New Roman" pitchFamily="18" charset="0"/>
              </a:rPr>
              <a:t>argument passed</a:t>
            </a:r>
            <a:r>
              <a:rPr lang="en-US" sz="2400" dirty="0" smtClean="0">
                <a:latin typeface="Times New Roman" pitchFamily="18" charset="0"/>
                <a:cs typeface="Times New Roman" pitchFamily="18" charset="0"/>
              </a:rPr>
              <a:t>. </a:t>
            </a:r>
          </a:p>
          <a:p>
            <a:pPr marL="0" indent="0" algn="just">
              <a:lnSpc>
                <a:spcPct val="150000"/>
              </a:lnSpc>
              <a:spcBef>
                <a:spcPts val="0"/>
              </a:spcBef>
              <a:buNone/>
              <a:defRPr/>
            </a:pPr>
            <a:r>
              <a:rPr lang="en-US" sz="2400" b="1" dirty="0">
                <a:solidFill>
                  <a:srgbClr val="6600CC"/>
                </a:solidFill>
                <a:latin typeface="Times New Roman" pitchFamily="18" charset="0"/>
                <a:cs typeface="Times New Roman" pitchFamily="18" charset="0"/>
              </a:rPr>
              <a:t>ii) Call-by-reference</a:t>
            </a:r>
            <a:r>
              <a:rPr lang="en-US" sz="2400" dirty="0">
                <a:solidFill>
                  <a:srgbClr val="6600CC"/>
                </a:solidFill>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defRPr/>
            </a:pPr>
            <a:r>
              <a:rPr lang="en-US" sz="2400" dirty="0">
                <a:latin typeface="Times New Roman" pitchFamily="18" charset="0"/>
                <a:cs typeface="Times New Roman" pitchFamily="18" charset="0"/>
              </a:rPr>
              <a:t> In this method, a </a:t>
            </a:r>
            <a:r>
              <a:rPr lang="en-US" sz="2400" b="1" dirty="0">
                <a:solidFill>
                  <a:srgbClr val="0000FF"/>
                </a:solidFill>
                <a:latin typeface="Times New Roman" pitchFamily="18" charset="0"/>
                <a:cs typeface="Times New Roman" pitchFamily="18" charset="0"/>
              </a:rPr>
              <a:t>reference </a:t>
            </a:r>
            <a:r>
              <a:rPr lang="en-US" sz="2400" dirty="0">
                <a:latin typeface="Times New Roman" pitchFamily="18" charset="0"/>
                <a:cs typeface="Times New Roman" pitchFamily="18" charset="0"/>
              </a:rPr>
              <a:t>to an </a:t>
            </a:r>
            <a:r>
              <a:rPr lang="en-US" sz="2400" b="1" dirty="0">
                <a:solidFill>
                  <a:srgbClr val="0000FF"/>
                </a:solidFill>
                <a:latin typeface="Times New Roman" pitchFamily="18" charset="0"/>
                <a:cs typeface="Times New Roman" pitchFamily="18" charset="0"/>
              </a:rPr>
              <a:t>argument </a:t>
            </a:r>
            <a:r>
              <a:rPr lang="en-US" sz="2400" dirty="0">
                <a:latin typeface="Times New Roman" pitchFamily="18" charset="0"/>
                <a:cs typeface="Times New Roman" pitchFamily="18" charset="0"/>
              </a:rPr>
              <a:t>(not the </a:t>
            </a:r>
            <a:r>
              <a:rPr lang="en-US" sz="2400" b="1" dirty="0">
                <a:solidFill>
                  <a:srgbClr val="FF0000"/>
                </a:solidFill>
                <a:latin typeface="Times New Roman" pitchFamily="18" charset="0"/>
                <a:cs typeface="Times New Roman" pitchFamily="18" charset="0"/>
              </a:rPr>
              <a:t>value </a:t>
            </a:r>
            <a:r>
              <a:rPr lang="en-US" sz="2400" dirty="0">
                <a:latin typeface="Times New Roman" pitchFamily="18" charset="0"/>
                <a:cs typeface="Times New Roman" pitchFamily="18" charset="0"/>
              </a:rPr>
              <a:t>of the </a:t>
            </a:r>
            <a:r>
              <a:rPr lang="en-US" sz="2400" b="1" dirty="0">
                <a:solidFill>
                  <a:srgbClr val="FF0000"/>
                </a:solidFill>
                <a:latin typeface="Times New Roman" pitchFamily="18" charset="0"/>
                <a:cs typeface="Times New Roman" pitchFamily="18" charset="0"/>
              </a:rPr>
              <a:t>argument</a:t>
            </a:r>
            <a:r>
              <a:rPr lang="en-US" sz="2400" dirty="0">
                <a:latin typeface="Times New Roman" pitchFamily="18" charset="0"/>
                <a:cs typeface="Times New Roman" pitchFamily="18" charset="0"/>
              </a:rPr>
              <a:t>) is </a:t>
            </a:r>
            <a:r>
              <a:rPr lang="en-US" sz="2400" b="1" dirty="0">
                <a:latin typeface="Times New Roman" pitchFamily="18" charset="0"/>
                <a:cs typeface="Times New Roman" pitchFamily="18" charset="0"/>
              </a:rPr>
              <a:t>passed </a:t>
            </a:r>
            <a:r>
              <a:rPr lang="en-US" sz="2400" dirty="0">
                <a:latin typeface="Times New Roman" pitchFamily="18" charset="0"/>
                <a:cs typeface="Times New Roman" pitchFamily="18" charset="0"/>
              </a:rPr>
              <a:t>to the </a:t>
            </a:r>
            <a:r>
              <a:rPr lang="en-US" sz="2400" b="1" dirty="0">
                <a:latin typeface="Times New Roman" pitchFamily="18" charset="0"/>
                <a:cs typeface="Times New Roman" pitchFamily="18" charset="0"/>
              </a:rPr>
              <a:t>parameter</a:t>
            </a:r>
            <a:r>
              <a:rPr lang="en-US" sz="2400" dirty="0">
                <a:latin typeface="Times New Roman" pitchFamily="18" charset="0"/>
                <a:cs typeface="Times New Roman" pitchFamily="18" charset="0"/>
              </a:rPr>
              <a:t>.</a:t>
            </a:r>
          </a:p>
          <a:p>
            <a:pPr algn="just" eaLnBrk="1" fontAlgn="auto" hangingPunct="1">
              <a:lnSpc>
                <a:spcPct val="150000"/>
              </a:lnSpc>
              <a:spcBef>
                <a:spcPts val="0"/>
              </a:spcBef>
              <a:spcAft>
                <a:spcPts val="0"/>
              </a:spcAft>
              <a:buFont typeface="Wingdings" panose="05000000000000000000" pitchFamily="2" charset="2"/>
              <a:buChar char="§"/>
              <a:defRPr/>
            </a:pPr>
            <a:endParaRPr lang="en-US" sz="2400" dirty="0" smtClean="0">
              <a:latin typeface="Times New Roman" pitchFamily="18" charset="0"/>
              <a:cs typeface="Times New Roman" pitchFamily="18" charset="0"/>
            </a:endParaRPr>
          </a:p>
          <a:p>
            <a:pPr marL="0" indent="0" algn="just" eaLnBrk="1" fontAlgn="auto" hangingPunct="1">
              <a:lnSpc>
                <a:spcPct val="150000"/>
              </a:lnSpc>
              <a:spcBef>
                <a:spcPts val="0"/>
              </a:spcBef>
              <a:spcAft>
                <a:spcPts val="0"/>
              </a:spcAft>
              <a:buNone/>
              <a:defRPr/>
            </a:pPr>
            <a:endParaRPr lang="en-US" sz="24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155</a:t>
            </a:fld>
            <a:endParaRPr lang="en-US"/>
          </a:p>
        </p:txBody>
      </p:sp>
    </p:spTree>
    <p:extLst>
      <p:ext uri="{BB962C8B-B14F-4D97-AF65-F5344CB8AC3E}">
        <p14:creationId xmlns:p14="http://schemas.microsoft.com/office/powerpoint/2010/main" val="29885998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idx="4294967295"/>
          </p:nvPr>
        </p:nvSpPr>
        <p:spPr>
          <a:xfrm>
            <a:off x="457200" y="0"/>
            <a:ext cx="8229600" cy="381000"/>
          </a:xfrm>
        </p:spPr>
        <p:txBody>
          <a:bodyPr>
            <a:normAutofit fontScale="90000"/>
          </a:bodyPr>
          <a:lstStyle/>
          <a:p>
            <a:pPr eaLnBrk="1" hangingPunct="1"/>
            <a:r>
              <a:rPr lang="en-US" sz="2800" b="1" dirty="0" smtClean="0">
                <a:solidFill>
                  <a:srgbClr val="0000FF"/>
                </a:solidFill>
                <a:latin typeface="Times New Roman" pitchFamily="18" charset="0"/>
                <a:cs typeface="Times New Roman" pitchFamily="18" charset="0"/>
              </a:rPr>
              <a:t> Argument Passing to a Method</a:t>
            </a:r>
          </a:p>
        </p:txBody>
      </p:sp>
      <p:sp>
        <p:nvSpPr>
          <p:cNvPr id="3" name="Rectangle 3"/>
          <p:cNvSpPr>
            <a:spLocks noGrp="1"/>
          </p:cNvSpPr>
          <p:nvPr>
            <p:ph idx="4294967295"/>
          </p:nvPr>
        </p:nvSpPr>
        <p:spPr>
          <a:xfrm>
            <a:off x="76200" y="381000"/>
            <a:ext cx="8915400" cy="6324600"/>
          </a:xfrm>
        </p:spPr>
        <p:txBody>
          <a:bodyPr rtlCol="0">
            <a:noAutofit/>
          </a:bodyPr>
          <a:lstStyle/>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Inside </a:t>
            </a:r>
            <a:r>
              <a:rPr lang="en-US" sz="2600" dirty="0">
                <a:latin typeface="Times New Roman" pitchFamily="18" charset="0"/>
                <a:cs typeface="Times New Roman" pitchFamily="18" charset="0"/>
              </a:rPr>
              <a:t>the method, this reference is used to </a:t>
            </a:r>
            <a:r>
              <a:rPr lang="en-US" sz="2600" b="1" dirty="0">
                <a:latin typeface="Times New Roman" pitchFamily="18" charset="0"/>
                <a:cs typeface="Times New Roman" pitchFamily="18" charset="0"/>
              </a:rPr>
              <a:t>access</a:t>
            </a:r>
            <a:r>
              <a:rPr lang="en-US" sz="2600" dirty="0">
                <a:latin typeface="Times New Roman" pitchFamily="18" charset="0"/>
                <a:cs typeface="Times New Roman" pitchFamily="18" charset="0"/>
              </a:rPr>
              <a:t> the </a:t>
            </a:r>
            <a:r>
              <a:rPr lang="en-US" sz="2600" b="1" dirty="0">
                <a:latin typeface="Times New Roman" pitchFamily="18" charset="0"/>
                <a:cs typeface="Times New Roman" pitchFamily="18" charset="0"/>
              </a:rPr>
              <a:t>actual argument</a:t>
            </a:r>
            <a:r>
              <a:rPr lang="en-US" sz="2600" dirty="0">
                <a:latin typeface="Times New Roman" pitchFamily="18" charset="0"/>
                <a:cs typeface="Times New Roman" pitchFamily="18" charset="0"/>
              </a:rPr>
              <a:t> specified in the call</a:t>
            </a:r>
            <a:r>
              <a:rPr lang="en-US" sz="2600" dirty="0" smtClean="0">
                <a:latin typeface="Times New Roman" pitchFamily="18" charset="0"/>
                <a:cs typeface="Times New Roman" pitchFamily="18" charset="0"/>
              </a:rPr>
              <a:t>.</a:t>
            </a:r>
          </a:p>
          <a:p>
            <a:pPr marL="285750" indent="-285750"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This means that </a:t>
            </a:r>
            <a:r>
              <a:rPr lang="en-US" sz="2600" b="1" dirty="0">
                <a:solidFill>
                  <a:srgbClr val="FF0000"/>
                </a:solidFill>
                <a:latin typeface="Times New Roman" pitchFamily="18" charset="0"/>
                <a:cs typeface="Times New Roman" pitchFamily="18" charset="0"/>
              </a:rPr>
              <a:t>changes</a:t>
            </a:r>
            <a:r>
              <a:rPr lang="en-US" sz="2600"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made</a:t>
            </a:r>
            <a:r>
              <a:rPr lang="en-US" sz="2600" dirty="0">
                <a:latin typeface="Times New Roman" pitchFamily="18" charset="0"/>
                <a:cs typeface="Times New Roman" pitchFamily="18" charset="0"/>
              </a:rPr>
              <a:t> to the </a:t>
            </a:r>
            <a:r>
              <a:rPr lang="en-US" sz="2600" b="1" dirty="0">
                <a:solidFill>
                  <a:srgbClr val="FF0000"/>
                </a:solidFill>
                <a:latin typeface="Times New Roman" pitchFamily="18" charset="0"/>
                <a:cs typeface="Times New Roman" pitchFamily="18" charset="0"/>
              </a:rPr>
              <a:t>parameter</a:t>
            </a:r>
            <a:r>
              <a:rPr lang="en-US" sz="2600" dirty="0">
                <a:latin typeface="Times New Roman" pitchFamily="18" charset="0"/>
                <a:cs typeface="Times New Roman" pitchFamily="18" charset="0"/>
              </a:rPr>
              <a:t> will </a:t>
            </a:r>
            <a:r>
              <a:rPr lang="en-US" sz="2600" b="1" dirty="0">
                <a:solidFill>
                  <a:srgbClr val="6600CC"/>
                </a:solidFill>
                <a:latin typeface="Times New Roman" pitchFamily="18" charset="0"/>
                <a:cs typeface="Times New Roman" pitchFamily="18" charset="0"/>
              </a:rPr>
              <a:t>affect</a:t>
            </a:r>
            <a:r>
              <a:rPr lang="en-US" sz="2600" dirty="0">
                <a:latin typeface="Times New Roman" pitchFamily="18" charset="0"/>
                <a:cs typeface="Times New Roman" pitchFamily="18" charset="0"/>
              </a:rPr>
              <a:t> the </a:t>
            </a:r>
            <a:r>
              <a:rPr lang="en-US" sz="2600" b="1" dirty="0">
                <a:solidFill>
                  <a:srgbClr val="6600CC"/>
                </a:solidFill>
                <a:latin typeface="Times New Roman" pitchFamily="18" charset="0"/>
                <a:cs typeface="Times New Roman" pitchFamily="18" charset="0"/>
              </a:rPr>
              <a:t>argument</a:t>
            </a:r>
            <a:r>
              <a:rPr lang="en-US" sz="2600" dirty="0">
                <a:latin typeface="Times New Roman" pitchFamily="18" charset="0"/>
                <a:cs typeface="Times New Roman" pitchFamily="18" charset="0"/>
              </a:rPr>
              <a:t> used to call the </a:t>
            </a:r>
            <a:r>
              <a:rPr lang="en-US" sz="2600" b="1" dirty="0">
                <a:solidFill>
                  <a:srgbClr val="6600CC"/>
                </a:solidFill>
                <a:latin typeface="Times New Roman" pitchFamily="18" charset="0"/>
                <a:cs typeface="Times New Roman" pitchFamily="18" charset="0"/>
              </a:rPr>
              <a:t>method</a:t>
            </a:r>
            <a:r>
              <a:rPr lang="en-US" sz="2600" dirty="0">
                <a:latin typeface="Times New Roman" pitchFamily="18" charset="0"/>
                <a:cs typeface="Times New Roman" pitchFamily="18" charset="0"/>
              </a:rPr>
              <a:t>. </a:t>
            </a:r>
          </a:p>
          <a:p>
            <a:pPr marL="285750" indent="-285750"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As you will see, Java uses both </a:t>
            </a:r>
            <a:r>
              <a:rPr lang="en-US" sz="2600" b="1" dirty="0">
                <a:latin typeface="Times New Roman" pitchFamily="18" charset="0"/>
                <a:cs typeface="Times New Roman" pitchFamily="18" charset="0"/>
              </a:rPr>
              <a:t>approaches</a:t>
            </a:r>
            <a:r>
              <a:rPr lang="en-US" sz="2600" dirty="0">
                <a:latin typeface="Times New Roman" pitchFamily="18" charset="0"/>
                <a:cs typeface="Times New Roman" pitchFamily="18" charset="0"/>
              </a:rPr>
              <a:t>, depending upon what is passed.</a:t>
            </a:r>
          </a:p>
          <a:p>
            <a:pPr marL="457200" indent="-457200" algn="just">
              <a:lnSpc>
                <a:spcPct val="150000"/>
              </a:lnSpc>
              <a:spcBef>
                <a:spcPts val="0"/>
              </a:spcBef>
              <a:buFont typeface="Wingdings" panose="05000000000000000000" pitchFamily="2" charset="2"/>
              <a:buChar char="Ø"/>
              <a:defRPr/>
            </a:pPr>
            <a:r>
              <a:rPr lang="en-US" sz="2600" dirty="0">
                <a:latin typeface="Times New Roman" pitchFamily="18" charset="0"/>
                <a:cs typeface="Times New Roman" pitchFamily="18" charset="0"/>
              </a:rPr>
              <a:t>In Java, when you pass a </a:t>
            </a:r>
            <a:r>
              <a:rPr lang="en-US" sz="2600" b="1" dirty="0">
                <a:solidFill>
                  <a:srgbClr val="D60093"/>
                </a:solidFill>
                <a:latin typeface="Times New Roman" pitchFamily="18" charset="0"/>
                <a:cs typeface="Times New Roman" pitchFamily="18" charset="0"/>
              </a:rPr>
              <a:t>simple type </a:t>
            </a:r>
            <a:r>
              <a:rPr lang="en-US" sz="2600" dirty="0">
                <a:latin typeface="Times New Roman" pitchFamily="18" charset="0"/>
                <a:cs typeface="Times New Roman" pitchFamily="18" charset="0"/>
              </a:rPr>
              <a:t>to a </a:t>
            </a:r>
            <a:r>
              <a:rPr lang="en-US" sz="2600" b="1" dirty="0">
                <a:solidFill>
                  <a:srgbClr val="D60093"/>
                </a:solidFill>
                <a:latin typeface="Times New Roman" pitchFamily="18" charset="0"/>
                <a:cs typeface="Times New Roman" pitchFamily="18" charset="0"/>
              </a:rPr>
              <a:t>method</a:t>
            </a:r>
            <a:r>
              <a:rPr lang="en-US" sz="2600" dirty="0">
                <a:latin typeface="Times New Roman" pitchFamily="18" charset="0"/>
                <a:cs typeface="Times New Roman" pitchFamily="18" charset="0"/>
              </a:rPr>
              <a:t>, it is </a:t>
            </a:r>
            <a:r>
              <a:rPr lang="en-US" sz="2600" b="1" dirty="0">
                <a:solidFill>
                  <a:srgbClr val="6600CC"/>
                </a:solidFill>
                <a:latin typeface="Times New Roman" pitchFamily="18" charset="0"/>
                <a:cs typeface="Times New Roman" pitchFamily="18" charset="0"/>
              </a:rPr>
              <a:t>passed</a:t>
            </a:r>
            <a:r>
              <a:rPr lang="en-US" sz="2600" dirty="0">
                <a:latin typeface="Times New Roman" pitchFamily="18" charset="0"/>
                <a:cs typeface="Times New Roman" pitchFamily="18" charset="0"/>
              </a:rPr>
              <a:t> by </a:t>
            </a:r>
            <a:r>
              <a:rPr lang="en-US" sz="2600" b="1" dirty="0">
                <a:solidFill>
                  <a:srgbClr val="6600CC"/>
                </a:solidFill>
                <a:latin typeface="Times New Roman" pitchFamily="18" charset="0"/>
                <a:cs typeface="Times New Roman" pitchFamily="18" charset="0"/>
              </a:rPr>
              <a:t>value</a:t>
            </a:r>
            <a:r>
              <a:rPr lang="en-US" sz="2600" dirty="0">
                <a:latin typeface="Times New Roman" pitchFamily="18" charset="0"/>
                <a:cs typeface="Times New Roman" pitchFamily="18" charset="0"/>
              </a:rPr>
              <a:t>.</a:t>
            </a:r>
          </a:p>
          <a:p>
            <a:pPr marL="285750" indent="-285750"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Thus, what occurs to the </a:t>
            </a:r>
            <a:r>
              <a:rPr lang="en-US" sz="2600" b="1" dirty="0">
                <a:solidFill>
                  <a:srgbClr val="0000FF"/>
                </a:solidFill>
                <a:latin typeface="Times New Roman" pitchFamily="18" charset="0"/>
                <a:cs typeface="Times New Roman" pitchFamily="18" charset="0"/>
              </a:rPr>
              <a:t>parameter</a:t>
            </a:r>
            <a:r>
              <a:rPr lang="en-US" sz="2600" dirty="0">
                <a:latin typeface="Times New Roman" pitchFamily="18" charset="0"/>
                <a:cs typeface="Times New Roman" pitchFamily="18" charset="0"/>
              </a:rPr>
              <a:t> that </a:t>
            </a:r>
            <a:r>
              <a:rPr lang="en-US" sz="2600" b="1" dirty="0">
                <a:solidFill>
                  <a:srgbClr val="0000FF"/>
                </a:solidFill>
                <a:latin typeface="Times New Roman" pitchFamily="18" charset="0"/>
                <a:cs typeface="Times New Roman" pitchFamily="18" charset="0"/>
              </a:rPr>
              <a:t>receives</a:t>
            </a:r>
            <a:r>
              <a:rPr lang="en-US" sz="2600" dirty="0">
                <a:latin typeface="Times New Roman" pitchFamily="18" charset="0"/>
                <a:cs typeface="Times New Roman" pitchFamily="18" charset="0"/>
              </a:rPr>
              <a:t> the </a:t>
            </a:r>
            <a:r>
              <a:rPr lang="en-US" sz="2600" b="1" dirty="0">
                <a:solidFill>
                  <a:srgbClr val="0000FF"/>
                </a:solidFill>
                <a:latin typeface="Times New Roman" pitchFamily="18" charset="0"/>
                <a:cs typeface="Times New Roman" pitchFamily="18" charset="0"/>
              </a:rPr>
              <a:t>argument</a:t>
            </a:r>
            <a:r>
              <a:rPr lang="en-US" sz="2600" dirty="0">
                <a:latin typeface="Times New Roman" pitchFamily="18" charset="0"/>
                <a:cs typeface="Times New Roman" pitchFamily="18" charset="0"/>
              </a:rPr>
              <a:t> has </a:t>
            </a:r>
            <a:r>
              <a:rPr lang="en-US" sz="2600" b="1" dirty="0">
                <a:latin typeface="Times New Roman" pitchFamily="18" charset="0"/>
                <a:cs typeface="Times New Roman" pitchFamily="18" charset="0"/>
              </a:rPr>
              <a:t>no effect outside </a:t>
            </a:r>
            <a:r>
              <a:rPr lang="en-US" sz="2600" dirty="0">
                <a:latin typeface="Times New Roman" pitchFamily="18" charset="0"/>
                <a:cs typeface="Times New Roman" pitchFamily="18" charset="0"/>
              </a:rPr>
              <a:t>the method.</a:t>
            </a:r>
          </a:p>
          <a:p>
            <a:pPr algn="just">
              <a:lnSpc>
                <a:spcPct val="150000"/>
              </a:lnSpc>
              <a:spcBef>
                <a:spcPts val="0"/>
              </a:spcBef>
              <a:buFont typeface="Wingdings" panose="05000000000000000000" pitchFamily="2" charset="2"/>
              <a:buChar char="§"/>
              <a:defRPr/>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156</a:t>
            </a:fld>
            <a:endParaRPr lang="en-US"/>
          </a:p>
        </p:txBody>
      </p:sp>
    </p:spTree>
    <p:extLst>
      <p:ext uri="{BB962C8B-B14F-4D97-AF65-F5344CB8AC3E}">
        <p14:creationId xmlns:p14="http://schemas.microsoft.com/office/powerpoint/2010/main" val="161495125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idx="4294967295"/>
          </p:nvPr>
        </p:nvSpPr>
        <p:spPr>
          <a:xfrm>
            <a:off x="457200" y="0"/>
            <a:ext cx="8229600" cy="381000"/>
          </a:xfrm>
        </p:spPr>
        <p:txBody>
          <a:bodyPr>
            <a:normAutofit fontScale="90000"/>
          </a:bodyPr>
          <a:lstStyle/>
          <a:p>
            <a:pPr eaLnBrk="1" hangingPunct="1"/>
            <a:r>
              <a:rPr lang="en-US" sz="2800" b="1" dirty="0" smtClean="0">
                <a:latin typeface="Times New Roman" pitchFamily="18" charset="0"/>
                <a:cs typeface="Times New Roman" pitchFamily="18" charset="0"/>
              </a:rPr>
              <a:t>Activity 13</a:t>
            </a:r>
          </a:p>
        </p:txBody>
      </p:sp>
      <p:sp>
        <p:nvSpPr>
          <p:cNvPr id="3" name="Rectangle 3"/>
          <p:cNvSpPr>
            <a:spLocks noGrp="1"/>
          </p:cNvSpPr>
          <p:nvPr>
            <p:ph idx="4294967295"/>
          </p:nvPr>
        </p:nvSpPr>
        <p:spPr>
          <a:xfrm>
            <a:off x="76200" y="381000"/>
            <a:ext cx="9067800" cy="6477000"/>
          </a:xfrm>
        </p:spPr>
        <p:txBody>
          <a:bodyPr rtlCol="0">
            <a:noAutofit/>
          </a:bodyPr>
          <a:lstStyle/>
          <a:p>
            <a:pPr algn="just">
              <a:lnSpc>
                <a:spcPct val="150000"/>
              </a:lnSpc>
              <a:spcBef>
                <a:spcPts val="0"/>
              </a:spcBef>
              <a:buFont typeface="Wingdings" panose="05000000000000000000" pitchFamily="2" charset="2"/>
              <a:buChar char="Ø"/>
              <a:defRPr/>
            </a:pPr>
            <a:r>
              <a:rPr lang="en-US" sz="2600" dirty="0">
                <a:latin typeface="Times New Roman" pitchFamily="18" charset="0"/>
                <a:cs typeface="Times New Roman" pitchFamily="18" charset="0"/>
              </a:rPr>
              <a:t>Write two separate Java program to demonstrate argument passed by value and argument passed by reference respectively. Run both program and observe the output and describe shorty what you observed from </a:t>
            </a:r>
            <a:r>
              <a:rPr lang="en-US" sz="2600" dirty="0" smtClean="0">
                <a:latin typeface="Times New Roman" pitchFamily="18" charset="0"/>
                <a:cs typeface="Times New Roman" pitchFamily="18" charset="0"/>
              </a:rPr>
              <a:t>the output of the program.</a:t>
            </a:r>
          </a:p>
          <a:p>
            <a:pPr marL="0" lvl="1" indent="0" algn="just">
              <a:lnSpc>
                <a:spcPct val="150000"/>
              </a:lnSpc>
              <a:spcBef>
                <a:spcPts val="0"/>
              </a:spcBef>
              <a:buNone/>
              <a:defRPr/>
            </a:pPr>
            <a:r>
              <a:rPr lang="en-US" sz="2600" b="1" dirty="0" smtClean="0">
                <a:solidFill>
                  <a:srgbClr val="0000FF"/>
                </a:solidFill>
                <a:latin typeface="Times New Roman" pitchFamily="18" charset="0"/>
                <a:cs typeface="Times New Roman" pitchFamily="18" charset="0"/>
              </a:rPr>
              <a:t>/*Java Simple </a:t>
            </a:r>
            <a:r>
              <a:rPr lang="en-US" sz="2600" b="1" dirty="0">
                <a:solidFill>
                  <a:srgbClr val="0000FF"/>
                </a:solidFill>
                <a:latin typeface="Times New Roman" pitchFamily="18" charset="0"/>
                <a:cs typeface="Times New Roman" pitchFamily="18" charset="0"/>
              </a:rPr>
              <a:t>types </a:t>
            </a:r>
            <a:r>
              <a:rPr lang="en-US" sz="2600" b="1" dirty="0" smtClean="0">
                <a:solidFill>
                  <a:srgbClr val="0000FF"/>
                </a:solidFill>
                <a:latin typeface="Times New Roman" pitchFamily="18" charset="0"/>
                <a:cs typeface="Times New Roman" pitchFamily="18" charset="0"/>
              </a:rPr>
              <a:t>program to demonstrate argument passed </a:t>
            </a:r>
            <a:r>
              <a:rPr lang="en-US" sz="2600" b="1" dirty="0">
                <a:solidFill>
                  <a:srgbClr val="0000FF"/>
                </a:solidFill>
                <a:latin typeface="Times New Roman" pitchFamily="18" charset="0"/>
                <a:cs typeface="Times New Roman" pitchFamily="18" charset="0"/>
              </a:rPr>
              <a:t>by </a:t>
            </a:r>
            <a:r>
              <a:rPr lang="en-US" sz="2600" b="1" dirty="0" smtClean="0">
                <a:solidFill>
                  <a:srgbClr val="0000FF"/>
                </a:solidFill>
                <a:latin typeface="Times New Roman" pitchFamily="18" charset="0"/>
                <a:cs typeface="Times New Roman" pitchFamily="18" charset="0"/>
              </a:rPr>
              <a:t>value*/</a:t>
            </a:r>
            <a:endParaRPr lang="en-US" sz="2600" b="1" dirty="0">
              <a:solidFill>
                <a:srgbClr val="0000FF"/>
              </a:solidFill>
              <a:latin typeface="Times New Roman" pitchFamily="18" charset="0"/>
              <a:cs typeface="Times New Roman" pitchFamily="18" charset="0"/>
            </a:endParaRPr>
          </a:p>
          <a:p>
            <a:pPr marL="0" lvl="1" indent="0" algn="just">
              <a:lnSpc>
                <a:spcPct val="150000"/>
              </a:lnSpc>
              <a:spcBef>
                <a:spcPts val="0"/>
              </a:spcBef>
              <a:buNone/>
              <a:defRPr/>
            </a:pPr>
            <a:r>
              <a:rPr lang="en-US" sz="2600" dirty="0" smtClean="0">
                <a:latin typeface="Times New Roman" pitchFamily="18" charset="0"/>
                <a:cs typeface="Times New Roman" pitchFamily="18" charset="0"/>
              </a:rPr>
              <a:t>//Define a class named </a:t>
            </a:r>
            <a:r>
              <a:rPr lang="en-US" sz="2600" dirty="0" err="1" smtClean="0">
                <a:latin typeface="Times New Roman" pitchFamily="18" charset="0"/>
                <a:cs typeface="Times New Roman" pitchFamily="18" charset="0"/>
              </a:rPr>
              <a:t>CallByValue</a:t>
            </a:r>
            <a:endParaRPr lang="en-US" sz="2600" dirty="0" smtClean="0">
              <a:latin typeface="Times New Roman" pitchFamily="18" charset="0"/>
              <a:cs typeface="Times New Roman" pitchFamily="18" charset="0"/>
            </a:endParaRPr>
          </a:p>
          <a:p>
            <a:pPr marL="0" lvl="1" indent="0" algn="just">
              <a:lnSpc>
                <a:spcPct val="150000"/>
              </a:lnSpc>
              <a:spcBef>
                <a:spcPts val="0"/>
              </a:spcBef>
              <a:buNone/>
              <a:defRPr/>
            </a:pP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CallByValue</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a:t>
            </a:r>
          </a:p>
          <a:p>
            <a:pPr marL="0" lvl="1" indent="0" algn="just">
              <a:lnSpc>
                <a:spcPct val="150000"/>
              </a:lnSpc>
              <a:spcBef>
                <a:spcPts val="0"/>
              </a:spcBef>
              <a:buNone/>
              <a:defRPr/>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/*Define Parameterized method named M1(), compute (</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*2) and (j/2) but this method does not affect the values passed to this method*/</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157</a:t>
            </a:fld>
            <a:endParaRPr lang="en-US"/>
          </a:p>
        </p:txBody>
      </p:sp>
    </p:spTree>
    <p:extLst>
      <p:ext uri="{BB962C8B-B14F-4D97-AF65-F5344CB8AC3E}">
        <p14:creationId xmlns:p14="http://schemas.microsoft.com/office/powerpoint/2010/main" val="3027138124"/>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idx="4294967295"/>
          </p:nvPr>
        </p:nvSpPr>
        <p:spPr>
          <a:xfrm>
            <a:off x="457200" y="0"/>
            <a:ext cx="8229600" cy="381000"/>
          </a:xfrm>
        </p:spPr>
        <p:txBody>
          <a:bodyPr>
            <a:normAutofit fontScale="90000"/>
          </a:bodyPr>
          <a:lstStyle/>
          <a:p>
            <a:pPr eaLnBrk="1" hangingPunct="1"/>
            <a:r>
              <a:rPr lang="en-US" sz="2800" b="1" dirty="0" smtClean="0">
                <a:latin typeface="Times New Roman" pitchFamily="18" charset="0"/>
                <a:cs typeface="Times New Roman" pitchFamily="18" charset="0"/>
              </a:rPr>
              <a:t>Activity 13--------</a:t>
            </a:r>
          </a:p>
        </p:txBody>
      </p:sp>
      <p:sp>
        <p:nvSpPr>
          <p:cNvPr id="3" name="Rectangle 3"/>
          <p:cNvSpPr>
            <a:spLocks noGrp="1"/>
          </p:cNvSpPr>
          <p:nvPr>
            <p:ph idx="4294967295"/>
          </p:nvPr>
        </p:nvSpPr>
        <p:spPr>
          <a:xfrm>
            <a:off x="76200" y="381000"/>
            <a:ext cx="9067800" cy="6477000"/>
          </a:xfrm>
        </p:spPr>
        <p:txBody>
          <a:bodyPr rtlCol="0">
            <a:noAutofit/>
          </a:bodyPr>
          <a:lstStyle/>
          <a:p>
            <a:pPr marL="0" lvl="1" indent="0" algn="just">
              <a:lnSpc>
                <a:spcPct val="150000"/>
              </a:lnSpc>
              <a:spcBef>
                <a:spcPts val="0"/>
              </a:spcBef>
              <a:buNone/>
              <a:defRPr/>
            </a:pPr>
            <a:r>
              <a:rPr lang="en-US" sz="2400" dirty="0" smtClean="0">
                <a:latin typeface="Times New Roman" pitchFamily="18" charset="0"/>
                <a:cs typeface="Times New Roman" pitchFamily="18" charset="0"/>
              </a:rPr>
              <a:t>void </a:t>
            </a:r>
            <a:r>
              <a:rPr lang="en-US" sz="2400" dirty="0">
                <a:latin typeface="Times New Roman" pitchFamily="18" charset="0"/>
                <a:cs typeface="Times New Roman" pitchFamily="18" charset="0"/>
              </a:rPr>
              <a:t>m1(</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j) {</a:t>
            </a:r>
          </a:p>
          <a:p>
            <a:pPr marL="0" lvl="1" indent="0" algn="just">
              <a:lnSpc>
                <a:spcPct val="150000"/>
              </a:lnSpc>
              <a:spcBef>
                <a:spcPts val="0"/>
              </a:spcBef>
              <a:buNone/>
              <a:defRPr/>
            </a:pPr>
            <a:r>
              <a:rPr lang="en-US" sz="2400" dirty="0" err="1" smtClean="0">
                <a:latin typeface="Times New Roman" pitchFamily="18" charset="0"/>
                <a:cs typeface="Times New Roman" pitchFamily="18" charset="0"/>
              </a:rPr>
              <a:t>i</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a:t>
            </a:r>
            <a:r>
              <a:rPr lang="en-US" sz="2400" dirty="0">
                <a:latin typeface="Times New Roman" pitchFamily="18" charset="0"/>
                <a:cs typeface="Times New Roman" pitchFamily="18" charset="0"/>
              </a:rPr>
              <a:t>*2);</a:t>
            </a:r>
          </a:p>
          <a:p>
            <a:pPr marL="0" lvl="1" indent="0" algn="just">
              <a:lnSpc>
                <a:spcPct val="150000"/>
              </a:lnSpc>
              <a:spcBef>
                <a:spcPts val="0"/>
              </a:spcBef>
              <a:buNone/>
              <a:defRPr/>
            </a:pPr>
            <a:r>
              <a:rPr lang="en-US" sz="2400" dirty="0">
                <a:latin typeface="Times New Roman" pitchFamily="18" charset="0"/>
                <a:cs typeface="Times New Roman" pitchFamily="18" charset="0"/>
              </a:rPr>
              <a:t>j=(j/= 2);</a:t>
            </a:r>
          </a:p>
          <a:p>
            <a:pPr marL="0" lvl="1" indent="0" algn="just">
              <a:lnSpc>
                <a:spcPct val="150000"/>
              </a:lnSpc>
              <a:spcBef>
                <a:spcPts val="0"/>
              </a:spcBef>
              <a:buNone/>
              <a:defRPr/>
            </a:pPr>
            <a:r>
              <a:rPr lang="en-US" sz="2400" dirty="0">
                <a:latin typeface="Times New Roman" pitchFamily="18" charset="0"/>
                <a:cs typeface="Times New Roman" pitchFamily="18" charset="0"/>
              </a:rPr>
              <a:t>}//End of meth()</a:t>
            </a:r>
          </a:p>
          <a:p>
            <a:pPr marL="0" lvl="1" indent="0" algn="just">
              <a:lnSpc>
                <a:spcPct val="150000"/>
              </a:lnSpc>
              <a:spcBef>
                <a:spcPts val="0"/>
              </a:spcBef>
              <a:buNone/>
              <a:defRPr/>
            </a:pPr>
            <a:r>
              <a:rPr lang="en-US" sz="2400" dirty="0">
                <a:latin typeface="Times New Roman" pitchFamily="18" charset="0"/>
                <a:cs typeface="Times New Roman" pitchFamily="18" charset="0"/>
              </a:rPr>
              <a:t>}//End of class</a:t>
            </a:r>
          </a:p>
          <a:p>
            <a:pPr marL="0" lvl="1" indent="0" algn="just">
              <a:lnSpc>
                <a:spcPct val="150000"/>
              </a:lnSpc>
              <a:spcBef>
                <a:spcPts val="0"/>
              </a:spcBef>
              <a:buNone/>
              <a:defRPr/>
            </a:pPr>
            <a:r>
              <a:rPr lang="en-US" sz="2400" dirty="0" smtClean="0">
                <a:latin typeface="Times New Roman" pitchFamily="18" charset="0"/>
                <a:cs typeface="Times New Roman" pitchFamily="18" charset="0"/>
              </a:rPr>
              <a:t>//Define a class to create objects of type </a:t>
            </a:r>
            <a:r>
              <a:rPr lang="en-US" sz="2400" dirty="0" err="1" smtClean="0">
                <a:latin typeface="Times New Roman" pitchFamily="18" charset="0"/>
                <a:cs typeface="Times New Roman" pitchFamily="18" charset="0"/>
              </a:rPr>
              <a:t>CallByValue</a:t>
            </a:r>
            <a:r>
              <a:rPr lang="en-US" sz="2400" dirty="0" smtClean="0">
                <a:latin typeface="Times New Roman" pitchFamily="18" charset="0"/>
                <a:cs typeface="Times New Roman" pitchFamily="18" charset="0"/>
              </a:rPr>
              <a:t> </a:t>
            </a:r>
          </a:p>
          <a:p>
            <a:pPr marL="0" lvl="1" indent="0" algn="just">
              <a:lnSpc>
                <a:spcPct val="150000"/>
              </a:lnSpc>
              <a:spcBef>
                <a:spcPts val="0"/>
              </a:spcBef>
              <a:buNone/>
              <a:defRPr/>
            </a:pPr>
            <a:r>
              <a:rPr lang="en-US" sz="2400" dirty="0">
                <a:latin typeface="Times New Roman" pitchFamily="18" charset="0"/>
                <a:cs typeface="Times New Roman" pitchFamily="18" charset="0"/>
              </a:rPr>
              <a:t>c</a:t>
            </a:r>
            <a:r>
              <a:rPr lang="en-US" sz="2400" dirty="0" smtClean="0">
                <a:latin typeface="Times New Roman" pitchFamily="18" charset="0"/>
                <a:cs typeface="Times New Roman" pitchFamily="18" charset="0"/>
              </a:rPr>
              <a:t>lass </a:t>
            </a:r>
            <a:r>
              <a:rPr lang="en-US" sz="2400" dirty="0" err="1" smtClean="0">
                <a:latin typeface="Times New Roman" pitchFamily="18" charset="0"/>
                <a:cs typeface="Times New Roman" pitchFamily="18" charset="0"/>
              </a:rPr>
              <a:t>TestByValue</a:t>
            </a:r>
            <a:r>
              <a:rPr lang="en-US" sz="2400" dirty="0" smtClean="0">
                <a:latin typeface="Times New Roman" pitchFamily="18" charset="0"/>
                <a:cs typeface="Times New Roman" pitchFamily="18" charset="0"/>
              </a:rPr>
              <a:t>{</a:t>
            </a:r>
          </a:p>
          <a:p>
            <a:pPr marL="0" lvl="1" indent="0" algn="just">
              <a:lnSpc>
                <a:spcPct val="150000"/>
              </a:lnSpc>
              <a:spcBef>
                <a:spcPts val="0"/>
              </a:spcBef>
              <a:buNone/>
              <a:defRPr/>
            </a:pPr>
            <a:r>
              <a:rPr lang="en-US" sz="2400" dirty="0" smtClean="0">
                <a:latin typeface="Times New Roman" pitchFamily="18" charset="0"/>
                <a:cs typeface="Times New Roman" pitchFamily="18" charset="0"/>
              </a:rPr>
              <a:t>//main method ()</a:t>
            </a:r>
            <a:endParaRPr lang="en-US" sz="2400" dirty="0">
              <a:latin typeface="Times New Roman" pitchFamily="18" charset="0"/>
              <a:cs typeface="Times New Roman" pitchFamily="18" charset="0"/>
            </a:endParaRPr>
          </a:p>
          <a:p>
            <a:pPr marL="0" lvl="1" indent="0" algn="just">
              <a:lnSpc>
                <a:spcPct val="150000"/>
              </a:lnSpc>
              <a:spcBef>
                <a:spcPts val="0"/>
              </a:spcBef>
              <a:buNone/>
              <a:defRPr/>
            </a:pPr>
            <a:r>
              <a:rPr lang="en-US" sz="2400" dirty="0">
                <a:latin typeface="Times New Roman" pitchFamily="18" charset="0"/>
                <a:cs typeface="Times New Roman" pitchFamily="18" charset="0"/>
              </a:rPr>
              <a:t>public static void main(String </a:t>
            </a:r>
            <a:r>
              <a:rPr lang="en-US" sz="2400" dirty="0" err="1">
                <a:latin typeface="Times New Roman" pitchFamily="18" charset="0"/>
                <a:cs typeface="Times New Roman" pitchFamily="18" charset="0"/>
              </a:rPr>
              <a:t>args</a:t>
            </a:r>
            <a:r>
              <a:rPr lang="en-US" sz="2400" dirty="0">
                <a:latin typeface="Times New Roman" pitchFamily="18" charset="0"/>
                <a:cs typeface="Times New Roman" pitchFamily="18" charset="0"/>
              </a:rPr>
              <a:t>[]) {</a:t>
            </a:r>
          </a:p>
          <a:p>
            <a:pPr marL="0" lvl="1" indent="0" algn="just">
              <a:lnSpc>
                <a:spcPct val="150000"/>
              </a:lnSpc>
              <a:spcBef>
                <a:spcPts val="0"/>
              </a:spcBef>
              <a:buNone/>
              <a:defRPr/>
            </a:pPr>
            <a:r>
              <a:rPr lang="en-US" sz="2400" dirty="0" err="1">
                <a:latin typeface="Times New Roman" pitchFamily="18" charset="0"/>
                <a:cs typeface="Times New Roman" pitchFamily="18" charset="0"/>
              </a:rPr>
              <a:t>CallByValue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 </a:t>
            </a:r>
            <a:r>
              <a:rPr lang="en-US" sz="2400" dirty="0" err="1">
                <a:latin typeface="Times New Roman" pitchFamily="18" charset="0"/>
                <a:cs typeface="Times New Roman" pitchFamily="18" charset="0"/>
              </a:rPr>
              <a:t>ob</a:t>
            </a:r>
            <a:r>
              <a:rPr lang="en-US" sz="2400" dirty="0">
                <a:latin typeface="Times New Roman" pitchFamily="18" charset="0"/>
                <a:cs typeface="Times New Roman" pitchFamily="18" charset="0"/>
              </a:rPr>
              <a:t> = new </a:t>
            </a:r>
            <a:r>
              <a:rPr lang="en-US" sz="2400" dirty="0" err="1">
                <a:latin typeface="Times New Roman" pitchFamily="18" charset="0"/>
                <a:cs typeface="Times New Roman" pitchFamily="18" charset="0"/>
              </a:rPr>
              <a:t>CallByValue</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0" lvl="1" indent="0" algn="just">
              <a:lnSpc>
                <a:spcPct val="150000"/>
              </a:lnSpc>
              <a:spcBef>
                <a:spcPts val="0"/>
              </a:spcBef>
              <a:buNone/>
              <a:defRPr/>
            </a:pPr>
            <a:r>
              <a:rPr lang="en-US" sz="2400" dirty="0" smtClean="0">
                <a:latin typeface="Times New Roman" pitchFamily="18" charset="0"/>
                <a:cs typeface="Times New Roman" pitchFamily="18" charset="0"/>
              </a:rPr>
              <a:t>//Declare variables local to main named a and b</a:t>
            </a:r>
            <a:endParaRPr lang="en-US" sz="2400" dirty="0">
              <a:latin typeface="Times New Roman" pitchFamily="18" charset="0"/>
              <a:cs typeface="Times New Roman" pitchFamily="18" charset="0"/>
            </a:endParaRPr>
          </a:p>
          <a:p>
            <a:pPr marL="0" lvl="1" indent="0" algn="just">
              <a:lnSpc>
                <a:spcPct val="150000"/>
              </a:lnSpc>
              <a:spcBef>
                <a:spcPts val="0"/>
              </a:spcBef>
              <a:buNone/>
              <a:defRPr/>
            </a:pP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 b</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158</a:t>
            </a:fld>
            <a:endParaRPr lang="en-US"/>
          </a:p>
        </p:txBody>
      </p:sp>
    </p:spTree>
    <p:extLst>
      <p:ext uri="{BB962C8B-B14F-4D97-AF65-F5344CB8AC3E}">
        <p14:creationId xmlns:p14="http://schemas.microsoft.com/office/powerpoint/2010/main" val="113427587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idx="4294967295"/>
          </p:nvPr>
        </p:nvSpPr>
        <p:spPr>
          <a:xfrm>
            <a:off x="457200" y="0"/>
            <a:ext cx="8229600" cy="381000"/>
          </a:xfrm>
        </p:spPr>
        <p:txBody>
          <a:bodyPr>
            <a:normAutofit fontScale="90000"/>
          </a:bodyPr>
          <a:lstStyle/>
          <a:p>
            <a:pPr eaLnBrk="1" hangingPunct="1"/>
            <a:r>
              <a:rPr lang="en-US" sz="2800" b="1" dirty="0" smtClean="0">
                <a:latin typeface="Times New Roman" pitchFamily="18" charset="0"/>
                <a:cs typeface="Times New Roman" pitchFamily="18" charset="0"/>
              </a:rPr>
              <a:t>Activity 13--------</a:t>
            </a:r>
          </a:p>
        </p:txBody>
      </p:sp>
      <p:sp>
        <p:nvSpPr>
          <p:cNvPr id="3" name="Rectangle 3"/>
          <p:cNvSpPr>
            <a:spLocks noGrp="1"/>
          </p:cNvSpPr>
          <p:nvPr>
            <p:ph idx="4294967295"/>
          </p:nvPr>
        </p:nvSpPr>
        <p:spPr>
          <a:xfrm>
            <a:off x="76200" y="381000"/>
            <a:ext cx="9067800" cy="6477000"/>
          </a:xfrm>
        </p:spPr>
        <p:txBody>
          <a:bodyPr rtlCol="0">
            <a:noAutofit/>
          </a:bodyPr>
          <a:lstStyle/>
          <a:p>
            <a:pPr marL="0" lvl="1" indent="0" algn="just">
              <a:lnSpc>
                <a:spcPct val="150000"/>
              </a:lnSpc>
              <a:spcBef>
                <a:spcPts val="0"/>
              </a:spcBef>
              <a:buNone/>
              <a:defRPr/>
            </a:pPr>
            <a:r>
              <a:rPr lang="en-US" sz="2400" dirty="0" smtClean="0">
                <a:latin typeface="Times New Roman" pitchFamily="18" charset="0"/>
                <a:cs typeface="Times New Roman" pitchFamily="18" charset="0"/>
              </a:rPr>
              <a:t>//Initialize a to 15 and b to 20 respectively</a:t>
            </a:r>
          </a:p>
          <a:p>
            <a:pPr marL="0" lvl="1" indent="0" algn="just">
              <a:lnSpc>
                <a:spcPct val="150000"/>
              </a:lnSpc>
              <a:spcBef>
                <a:spcPts val="0"/>
              </a:spcBef>
              <a:buNone/>
              <a:defRPr/>
            </a:pPr>
            <a:r>
              <a:rPr lang="en-US" sz="2400" dirty="0" smtClean="0">
                <a:latin typeface="Times New Roman" pitchFamily="18" charset="0"/>
                <a:cs typeface="Times New Roman" pitchFamily="18" charset="0"/>
              </a:rPr>
              <a:t>a </a:t>
            </a:r>
            <a:r>
              <a:rPr lang="en-US" sz="2400" dirty="0">
                <a:latin typeface="Times New Roman" pitchFamily="18" charset="0"/>
                <a:cs typeface="Times New Roman" pitchFamily="18" charset="0"/>
              </a:rPr>
              <a:t>= 15;</a:t>
            </a:r>
          </a:p>
          <a:p>
            <a:pPr marL="0" lvl="1" indent="0" algn="just">
              <a:lnSpc>
                <a:spcPct val="150000"/>
              </a:lnSpc>
              <a:spcBef>
                <a:spcPts val="0"/>
              </a:spcBef>
              <a:buNone/>
              <a:defRPr/>
            </a:pPr>
            <a:r>
              <a:rPr lang="en-US" sz="2400" dirty="0">
                <a:latin typeface="Times New Roman" pitchFamily="18" charset="0"/>
                <a:cs typeface="Times New Roman" pitchFamily="18" charset="0"/>
              </a:rPr>
              <a:t>b = 20;</a:t>
            </a:r>
          </a:p>
          <a:p>
            <a:pPr marL="0" lvl="1" indent="0" algn="just">
              <a:lnSpc>
                <a:spcPct val="150000"/>
              </a:lnSpc>
              <a:spcBef>
                <a:spcPts val="0"/>
              </a:spcBef>
              <a:buNone/>
              <a:defRPr/>
            </a:pPr>
            <a:r>
              <a:rPr lang="en-US" sz="2400" dirty="0" smtClean="0">
                <a:latin typeface="Times New Roman" pitchFamily="18" charset="0"/>
                <a:cs typeface="Times New Roman" pitchFamily="18" charset="0"/>
              </a:rPr>
              <a:t>//Output the values of a and b before call</a:t>
            </a:r>
            <a:endParaRPr lang="en-US" sz="2400" dirty="0">
              <a:latin typeface="Times New Roman" pitchFamily="18" charset="0"/>
              <a:cs typeface="Times New Roman" pitchFamily="18" charset="0"/>
            </a:endParaRPr>
          </a:p>
          <a:p>
            <a:pPr marL="0" lvl="1" indent="0" algn="just">
              <a:lnSpc>
                <a:spcPct val="150000"/>
              </a:lnSpc>
              <a:spcBef>
                <a:spcPts val="0"/>
              </a:spcBef>
              <a:buNone/>
              <a:defRPr/>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("a and b before call: " +a + " " + b</a:t>
            </a:r>
            <a:r>
              <a:rPr lang="en-US" sz="2400" dirty="0" smtClean="0">
                <a:latin typeface="Times New Roman" pitchFamily="18" charset="0"/>
                <a:cs typeface="Times New Roman" pitchFamily="18" charset="0"/>
              </a:rPr>
              <a:t>);</a:t>
            </a:r>
          </a:p>
          <a:p>
            <a:pPr marL="0" lvl="1" indent="0" algn="just">
              <a:lnSpc>
                <a:spcPct val="150000"/>
              </a:lnSpc>
              <a:spcBef>
                <a:spcPts val="0"/>
              </a:spcBef>
              <a:buNone/>
              <a:defRPr/>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Call a </a:t>
            </a:r>
            <a:r>
              <a:rPr lang="en-US" sz="2400" dirty="0" smtClean="0">
                <a:latin typeface="Times New Roman" pitchFamily="18" charset="0"/>
                <a:cs typeface="Times New Roman" pitchFamily="18" charset="0"/>
              </a:rPr>
              <a:t>m1() and </a:t>
            </a:r>
            <a:r>
              <a:rPr lang="en-US" sz="2400" dirty="0">
                <a:latin typeface="Times New Roman" pitchFamily="18" charset="0"/>
                <a:cs typeface="Times New Roman" pitchFamily="18" charset="0"/>
              </a:rPr>
              <a:t>pass </a:t>
            </a:r>
            <a:r>
              <a:rPr lang="en-US" sz="2400" dirty="0" smtClean="0">
                <a:latin typeface="Times New Roman" pitchFamily="18" charset="0"/>
                <a:cs typeface="Times New Roman" pitchFamily="18" charset="0"/>
              </a:rPr>
              <a:t>the value a and b and output </a:t>
            </a:r>
          </a:p>
          <a:p>
            <a:pPr marL="0" lvl="1" indent="0" algn="just">
              <a:lnSpc>
                <a:spcPct val="150000"/>
              </a:lnSpc>
              <a:spcBef>
                <a:spcPts val="0"/>
              </a:spcBef>
              <a:buNone/>
              <a:defRPr/>
            </a:pPr>
            <a:r>
              <a:rPr lang="en-US" sz="2400" dirty="0">
                <a:latin typeface="Times New Roman" pitchFamily="18" charset="0"/>
                <a:cs typeface="Times New Roman" pitchFamily="18" charset="0"/>
              </a:rPr>
              <a:t>o</a:t>
            </a:r>
            <a:r>
              <a:rPr lang="en-US" sz="2400" dirty="0" smtClean="0">
                <a:latin typeface="Times New Roman" pitchFamily="18" charset="0"/>
                <a:cs typeface="Times New Roman" pitchFamily="18" charset="0"/>
              </a:rPr>
              <a:t>b.m1(a</a:t>
            </a:r>
            <a:r>
              <a:rPr lang="en-US" sz="2400" dirty="0">
                <a:latin typeface="Times New Roman" pitchFamily="18" charset="0"/>
                <a:cs typeface="Times New Roman" pitchFamily="18" charset="0"/>
              </a:rPr>
              <a:t>, b</a:t>
            </a:r>
            <a:r>
              <a:rPr lang="en-US" sz="2400" dirty="0" smtClean="0">
                <a:latin typeface="Times New Roman" pitchFamily="18" charset="0"/>
                <a:cs typeface="Times New Roman" pitchFamily="18" charset="0"/>
              </a:rPr>
              <a:t>);</a:t>
            </a:r>
          </a:p>
          <a:p>
            <a:pPr marL="0" lvl="1" indent="0" algn="just">
              <a:lnSpc>
                <a:spcPct val="150000"/>
              </a:lnSpc>
              <a:spcBef>
                <a:spcPts val="0"/>
              </a:spcBef>
              <a:buNone/>
              <a:defRPr/>
            </a:pPr>
            <a:r>
              <a:rPr lang="en-US" sz="2400" dirty="0" err="1" smtClean="0">
                <a:latin typeface="Times New Roman" pitchFamily="18" charset="0"/>
                <a:cs typeface="Times New Roman" pitchFamily="18" charset="0"/>
              </a:rPr>
              <a:t>System.out.println</a:t>
            </a:r>
            <a:r>
              <a:rPr lang="en-US" sz="2400" dirty="0">
                <a:latin typeface="Times New Roman" pitchFamily="18" charset="0"/>
                <a:cs typeface="Times New Roman" pitchFamily="18" charset="0"/>
              </a:rPr>
              <a:t>("a and b after call: " +a + " " + b</a:t>
            </a:r>
            <a:r>
              <a:rPr lang="en-US" sz="2400" dirty="0" smtClean="0">
                <a:latin typeface="Times New Roman" pitchFamily="18" charset="0"/>
                <a:cs typeface="Times New Roman" pitchFamily="18" charset="0"/>
              </a:rPr>
              <a:t>);</a:t>
            </a:r>
          </a:p>
          <a:p>
            <a:pPr marL="0" lvl="1" indent="0" algn="just">
              <a:lnSpc>
                <a:spcPct val="150000"/>
              </a:lnSpc>
              <a:spcBef>
                <a:spcPts val="0"/>
              </a:spcBef>
              <a:buNone/>
              <a:defRPr/>
            </a:pPr>
            <a:r>
              <a:rPr lang="en-US" sz="2400" dirty="0" smtClean="0">
                <a:latin typeface="Times New Roman" pitchFamily="18" charset="0"/>
                <a:cs typeface="Times New Roman" pitchFamily="18" charset="0"/>
              </a:rPr>
              <a:t>}//End of main ()</a:t>
            </a:r>
          </a:p>
          <a:p>
            <a:pPr marL="0" lvl="1" indent="0" algn="just">
              <a:lnSpc>
                <a:spcPct val="150000"/>
              </a:lnSpc>
              <a:spcBef>
                <a:spcPts val="0"/>
              </a:spcBef>
              <a:buNone/>
              <a:defRPr/>
            </a:pPr>
            <a:r>
              <a:rPr lang="en-US" sz="2400" dirty="0" smtClean="0">
                <a:latin typeface="Times New Roman" pitchFamily="18" charset="0"/>
                <a:cs typeface="Times New Roman" pitchFamily="18" charset="0"/>
              </a:rPr>
              <a:t>}//End of class</a:t>
            </a:r>
            <a:endParaRPr lang="en-US" sz="2400" dirty="0">
              <a:latin typeface="Times New Roman" pitchFamily="18" charset="0"/>
              <a:cs typeface="Times New Roman" pitchFamily="18" charset="0"/>
            </a:endParaRPr>
          </a:p>
          <a:p>
            <a:pPr marL="0" lvl="1" indent="0" algn="just">
              <a:lnSpc>
                <a:spcPct val="150000"/>
              </a:lnSpc>
              <a:spcBef>
                <a:spcPts val="0"/>
              </a:spcBef>
              <a:buNone/>
              <a:defRPr/>
            </a:pPr>
            <a:endParaRPr lang="en-US" sz="2400" dirty="0">
              <a:latin typeface="Times New Roman" pitchFamily="18" charset="0"/>
              <a:cs typeface="Times New Roman" pitchFamily="18" charset="0"/>
            </a:endParaRPr>
          </a:p>
          <a:p>
            <a:pPr marL="0" indent="0" algn="just">
              <a:lnSpc>
                <a:spcPct val="150000"/>
              </a:lnSpc>
              <a:spcBef>
                <a:spcPts val="0"/>
              </a:spcBef>
              <a:buFont typeface="Wingdings" panose="05000000000000000000" pitchFamily="2" charset="2"/>
              <a:buChar char="Ø"/>
              <a:defRPr/>
            </a:pPr>
            <a:endParaRPr lang="en-US" sz="2400" dirty="0">
              <a:latin typeface="Times New Roman" pitchFamily="18" charset="0"/>
              <a:cs typeface="Times New Roman" pitchFamily="18" charset="0"/>
            </a:endParaRPr>
          </a:p>
          <a:p>
            <a:pPr marL="0" indent="0" algn="just">
              <a:lnSpc>
                <a:spcPct val="150000"/>
              </a:lnSpc>
              <a:spcBef>
                <a:spcPts val="0"/>
              </a:spcBef>
              <a:buNone/>
              <a:defRPr/>
            </a:pPr>
            <a:endParaRPr lang="en-US" sz="2400" dirty="0"/>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159</a:t>
            </a:fld>
            <a:endParaRPr lang="en-US"/>
          </a:p>
        </p:txBody>
      </p:sp>
    </p:spTree>
    <p:extLst>
      <p:ext uri="{BB962C8B-B14F-4D97-AF65-F5344CB8AC3E}">
        <p14:creationId xmlns:p14="http://schemas.microsoft.com/office/powerpoint/2010/main" val="272745807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04800"/>
            <a:ext cx="9144000" cy="67403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gn="just">
              <a:lnSpc>
                <a:spcPct val="150000"/>
              </a:lnSpc>
              <a:buFont typeface="Wingdings" panose="05000000000000000000" pitchFamily="2" charset="2"/>
              <a:buChar char="§"/>
            </a:pPr>
            <a:r>
              <a:rPr lang="en-US" sz="2400" b="1" dirty="0" smtClean="0">
                <a:solidFill>
                  <a:srgbClr val="0000FF"/>
                </a:solidFill>
                <a:latin typeface="Times New Roman" pitchFamily="18" charset="0"/>
                <a:cs typeface="Times New Roman" pitchFamily="18" charset="0"/>
              </a:rPr>
              <a:t>Access </a:t>
            </a:r>
            <a:r>
              <a:rPr lang="en-US" sz="2400" b="1" dirty="0">
                <a:solidFill>
                  <a:srgbClr val="0000FF"/>
                </a:solidFill>
                <a:latin typeface="Times New Roman" pitchFamily="18" charset="0"/>
                <a:cs typeface="Times New Roman" pitchFamily="18" charset="0"/>
              </a:rPr>
              <a:t>modifiers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define what </a:t>
            </a:r>
            <a:r>
              <a:rPr lang="en-US" sz="2400" b="1" dirty="0">
                <a:latin typeface="Times New Roman" pitchFamily="18" charset="0"/>
                <a:cs typeface="Times New Roman" pitchFamily="18" charset="0"/>
              </a:rPr>
              <a:t>classes can access </a:t>
            </a:r>
            <a:r>
              <a:rPr lang="en-US" sz="2400" dirty="0">
                <a:latin typeface="Times New Roman" pitchFamily="18" charset="0"/>
                <a:cs typeface="Times New Roman" pitchFamily="18" charset="0"/>
              </a:rPr>
              <a:t>this</a:t>
            </a:r>
            <a:r>
              <a:rPr lang="en-US" sz="2400" b="1" dirty="0">
                <a:latin typeface="Times New Roman" pitchFamily="18" charset="0"/>
                <a:cs typeface="Times New Roman" pitchFamily="18" charset="0"/>
              </a:rPr>
              <a:t> class</a:t>
            </a:r>
            <a:r>
              <a:rPr lang="en-US" sz="2400" dirty="0">
                <a:latin typeface="Times New Roman" pitchFamily="18" charset="0"/>
                <a:cs typeface="Times New Roman" pitchFamily="18" charset="0"/>
              </a:rPr>
              <a:t>.</a:t>
            </a:r>
          </a:p>
          <a:p>
            <a:pPr marL="342900" indent="-342900" algn="just">
              <a:lnSpc>
                <a:spcPct val="150000"/>
              </a:lnSpc>
              <a:buFont typeface="Wingdings" pitchFamily="2" charset="2"/>
              <a:buChar char="Ø"/>
            </a:pPr>
            <a:r>
              <a:rPr lang="en-US" sz="2400" b="1" dirty="0">
                <a:solidFill>
                  <a:srgbClr val="D60093"/>
                </a:solidFill>
                <a:latin typeface="Times New Roman" pitchFamily="18" charset="0"/>
                <a:cs typeface="Times New Roman" pitchFamily="18" charset="0"/>
              </a:rPr>
              <a:t>Valid access modifiers </a:t>
            </a:r>
            <a:r>
              <a:rPr lang="en-US" sz="2400" dirty="0">
                <a:latin typeface="Times New Roman" pitchFamily="18" charset="0"/>
                <a:cs typeface="Times New Roman" pitchFamily="18" charset="0"/>
              </a:rPr>
              <a:t>for</a:t>
            </a:r>
            <a:r>
              <a:rPr lang="en-US" sz="2400" b="1" dirty="0">
                <a:solidFill>
                  <a:srgbClr val="D60093"/>
                </a:solidFill>
                <a:latin typeface="Times New Roman" pitchFamily="18" charset="0"/>
                <a:cs typeface="Times New Roman" pitchFamily="18" charset="0"/>
              </a:rPr>
              <a:t> class </a:t>
            </a:r>
            <a:r>
              <a:rPr lang="en-US" sz="2400" dirty="0">
                <a:latin typeface="Times New Roman" pitchFamily="18" charset="0"/>
                <a:cs typeface="Times New Roman" pitchFamily="18" charset="0"/>
              </a:rPr>
              <a:t>are</a:t>
            </a:r>
            <a:r>
              <a:rPr lang="en-US" sz="2400" b="1" dirty="0">
                <a:solidFill>
                  <a:srgbClr val="D60093"/>
                </a:solidFill>
                <a:latin typeface="Times New Roman" pitchFamily="18" charset="0"/>
                <a:cs typeface="Times New Roman" pitchFamily="18" charset="0"/>
              </a:rPr>
              <a:t>:</a:t>
            </a:r>
          </a:p>
          <a:p>
            <a:pPr marL="342900" indent="-342900" algn="just">
              <a:lnSpc>
                <a:spcPct val="150000"/>
              </a:lnSpc>
              <a:buFont typeface="Wingdings" pitchFamily="2" charset="2"/>
              <a:buChar char="§"/>
            </a:pPr>
            <a:r>
              <a:rPr lang="en-US" sz="2400" b="1" dirty="0" smtClean="0">
                <a:solidFill>
                  <a:srgbClr val="FF0000"/>
                </a:solidFill>
                <a:latin typeface="Times New Roman" pitchFamily="18" charset="0"/>
                <a:cs typeface="Times New Roman" pitchFamily="18" charset="0"/>
              </a:rPr>
              <a:t>public</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A public class </a:t>
            </a:r>
            <a:r>
              <a:rPr lang="en-US" sz="2400" b="1" dirty="0" smtClean="0">
                <a:solidFill>
                  <a:srgbClr val="0000FF"/>
                </a:solidFill>
                <a:latin typeface="Times New Roman" pitchFamily="18" charset="0"/>
                <a:cs typeface="Times New Roman" pitchFamily="18" charset="0"/>
              </a:rPr>
              <a:t>means </a:t>
            </a:r>
            <a:r>
              <a:rPr lang="en-US" sz="2400" dirty="0" smtClean="0">
                <a:latin typeface="Times New Roman" pitchFamily="18" charset="0"/>
                <a:cs typeface="Times New Roman" pitchFamily="18" charset="0"/>
              </a:rPr>
              <a:t>that</a:t>
            </a:r>
            <a:r>
              <a:rPr lang="en-US" sz="2400" b="1" dirty="0" smtClean="0">
                <a:solidFill>
                  <a:srgbClr val="0000FF"/>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other</a:t>
            </a:r>
            <a:r>
              <a:rPr lang="en-US" sz="2400" b="1" dirty="0" smtClean="0">
                <a:solidFill>
                  <a:srgbClr val="0000FF"/>
                </a:solidFill>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classes </a:t>
            </a:r>
            <a:r>
              <a:rPr lang="en-US" sz="2400" dirty="0">
                <a:latin typeface="Times New Roman" pitchFamily="18" charset="0"/>
                <a:cs typeface="Times New Roman" pitchFamily="18" charset="0"/>
              </a:rPr>
              <a:t>can</a:t>
            </a:r>
            <a:r>
              <a:rPr lang="en-US" sz="2400" b="1" dirty="0">
                <a:solidFill>
                  <a:srgbClr val="0000FF"/>
                </a:solidFill>
                <a:latin typeface="Times New Roman" pitchFamily="18" charset="0"/>
                <a:cs typeface="Times New Roman" pitchFamily="18" charset="0"/>
              </a:rPr>
              <a:t> access </a:t>
            </a:r>
            <a:r>
              <a:rPr lang="en-US" sz="2400" dirty="0">
                <a:latin typeface="Times New Roman" pitchFamily="18" charset="0"/>
                <a:cs typeface="Times New Roman" pitchFamily="18" charset="0"/>
              </a:rPr>
              <a:t>this</a:t>
            </a:r>
            <a:r>
              <a:rPr lang="en-US" sz="2400" b="1" dirty="0">
                <a:solidFill>
                  <a:srgbClr val="0000FF"/>
                </a:solidFill>
                <a:latin typeface="Times New Roman" pitchFamily="18" charset="0"/>
                <a:cs typeface="Times New Roman" pitchFamily="18" charset="0"/>
              </a:rPr>
              <a:t> class</a:t>
            </a:r>
            <a:r>
              <a:rPr lang="en-US" sz="2400" dirty="0">
                <a:latin typeface="Times New Roman" pitchFamily="18" charset="0"/>
                <a:cs typeface="Times New Roman" pitchFamily="18" charset="0"/>
              </a:rPr>
              <a:t>.</a:t>
            </a:r>
          </a:p>
          <a:p>
            <a:pPr marL="342900" indent="-342900" algn="just">
              <a:lnSpc>
                <a:spcPct val="150000"/>
              </a:lnSpc>
              <a:buFont typeface="Wingdings" pitchFamily="2" charset="2"/>
              <a:buChar char="§"/>
            </a:pPr>
            <a:r>
              <a:rPr lang="en-US" sz="2400" b="1" dirty="0" smtClean="0">
                <a:solidFill>
                  <a:srgbClr val="FF0000"/>
                </a:solidFill>
                <a:latin typeface="Times New Roman" pitchFamily="18" charset="0"/>
                <a:cs typeface="Times New Roman" pitchFamily="18" charset="0"/>
              </a:rPr>
              <a:t>abstract</a:t>
            </a: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It is a class that objects are </a:t>
            </a:r>
            <a:r>
              <a:rPr lang="en-US" sz="2400" b="1" dirty="0" smtClean="0">
                <a:latin typeface="Times New Roman" pitchFamily="18" charset="0"/>
                <a:cs typeface="Times New Roman" pitchFamily="18" charset="0"/>
              </a:rPr>
              <a:t>not instantiated </a:t>
            </a:r>
            <a:r>
              <a:rPr lang="en-US" sz="2400" dirty="0" smtClean="0">
                <a:latin typeface="Times New Roman" pitchFamily="18" charset="0"/>
                <a:cs typeface="Times New Roman" pitchFamily="18" charset="0"/>
              </a:rPr>
              <a:t>and its method is </a:t>
            </a:r>
            <a:r>
              <a:rPr lang="en-US" sz="2400" b="1" dirty="0" smtClean="0">
                <a:latin typeface="Times New Roman" pitchFamily="18" charset="0"/>
                <a:cs typeface="Times New Roman" pitchFamily="18" charset="0"/>
              </a:rPr>
              <a:t>defined</a:t>
            </a:r>
            <a:r>
              <a:rPr lang="en-US" sz="2400" dirty="0" smtClean="0">
                <a:latin typeface="Times New Roman" pitchFamily="18" charset="0"/>
                <a:cs typeface="Times New Roman" pitchFamily="18" charset="0"/>
              </a:rPr>
              <a:t> as </a:t>
            </a:r>
            <a:r>
              <a:rPr lang="en-US" sz="2400" b="1" dirty="0" smtClean="0">
                <a:latin typeface="Times New Roman" pitchFamily="18" charset="0"/>
                <a:cs typeface="Times New Roman" pitchFamily="18" charset="0"/>
              </a:rPr>
              <a:t>abstract</a:t>
            </a:r>
            <a:r>
              <a:rPr lang="en-US" sz="2400" dirty="0" smtClean="0">
                <a:latin typeface="Times New Roman" pitchFamily="18" charset="0"/>
                <a:cs typeface="Times New Roman" pitchFamily="18" charset="0"/>
              </a:rPr>
              <a:t> and this </a:t>
            </a:r>
            <a:r>
              <a:rPr lang="en-US" sz="2400" b="1" dirty="0" smtClean="0">
                <a:solidFill>
                  <a:srgbClr val="6600CC"/>
                </a:solidFill>
                <a:latin typeface="Times New Roman" pitchFamily="18" charset="0"/>
                <a:cs typeface="Times New Roman" pitchFamily="18" charset="0"/>
              </a:rPr>
              <a:t>method</a:t>
            </a:r>
            <a:r>
              <a:rPr lang="en-US" sz="2400" dirty="0" smtClean="0">
                <a:latin typeface="Times New Roman" pitchFamily="18" charset="0"/>
                <a:cs typeface="Times New Roman" pitchFamily="18" charset="0"/>
              </a:rPr>
              <a:t> is </a:t>
            </a:r>
            <a:r>
              <a:rPr lang="en-US" sz="2400" b="1" dirty="0" smtClean="0">
                <a:latin typeface="Times New Roman" pitchFamily="18" charset="0"/>
                <a:cs typeface="Times New Roman" pitchFamily="18" charset="0"/>
              </a:rPr>
              <a:t>implemented</a:t>
            </a:r>
            <a:r>
              <a:rPr lang="en-US" sz="2400" dirty="0" smtClean="0">
                <a:latin typeface="Times New Roman" pitchFamily="18" charset="0"/>
                <a:cs typeface="Times New Roman" pitchFamily="18" charset="0"/>
              </a:rPr>
              <a:t> by </a:t>
            </a:r>
            <a:r>
              <a:rPr lang="en-US" sz="2400" b="1" dirty="0" smtClean="0">
                <a:solidFill>
                  <a:srgbClr val="6600CC"/>
                </a:solidFill>
                <a:latin typeface="Times New Roman" pitchFamily="18" charset="0"/>
                <a:cs typeface="Times New Roman" pitchFamily="18" charset="0"/>
              </a:rPr>
              <a:t>other</a:t>
            </a:r>
            <a:r>
              <a:rPr lang="en-US" sz="2400" dirty="0" smtClean="0">
                <a:latin typeface="Times New Roman" pitchFamily="18" charset="0"/>
                <a:cs typeface="Times New Roman" pitchFamily="18" charset="0"/>
              </a:rPr>
              <a:t> </a:t>
            </a:r>
            <a:r>
              <a:rPr lang="en-US" sz="2400" b="1" dirty="0" smtClean="0">
                <a:solidFill>
                  <a:srgbClr val="6600CC"/>
                </a:solidFill>
                <a:latin typeface="Times New Roman" pitchFamily="18" charset="0"/>
                <a:cs typeface="Times New Roman" pitchFamily="18" charset="0"/>
              </a:rPr>
              <a:t>class</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342900" indent="-342900" algn="just">
              <a:lnSpc>
                <a:spcPct val="150000"/>
              </a:lnSpc>
              <a:buFont typeface="Wingdings" pitchFamily="2" charset="2"/>
              <a:buChar char="§"/>
            </a:pPr>
            <a:r>
              <a:rPr lang="en-US" sz="2400" b="1" dirty="0" smtClean="0">
                <a:solidFill>
                  <a:srgbClr val="FF0000"/>
                </a:solidFill>
                <a:latin typeface="Times New Roman" pitchFamily="18" charset="0"/>
                <a:cs typeface="Times New Roman" pitchFamily="18" charset="0"/>
              </a:rPr>
              <a:t>final</a:t>
            </a:r>
            <a:r>
              <a:rPr lang="en-US" sz="2400" dirty="0" smtClean="0">
                <a:latin typeface="Times New Roman" pitchFamily="18" charset="0"/>
                <a:cs typeface="Times New Roman" pitchFamily="18" charset="0"/>
              </a:rPr>
              <a:t>:-A class that is defined to protect a </a:t>
            </a:r>
            <a:r>
              <a:rPr lang="en-US" sz="2400" b="1" dirty="0" smtClean="0">
                <a:solidFill>
                  <a:srgbClr val="D60093"/>
                </a:solidFill>
                <a:latin typeface="Times New Roman" pitchFamily="18" charset="0"/>
                <a:cs typeface="Times New Roman" pitchFamily="18" charset="0"/>
              </a:rPr>
              <a:t>super</a:t>
            </a:r>
            <a:r>
              <a:rPr lang="en-US" sz="2400" dirty="0" smtClean="0">
                <a:latin typeface="Times New Roman" pitchFamily="18" charset="0"/>
                <a:cs typeface="Times New Roman" pitchFamily="18" charset="0"/>
              </a:rPr>
              <a:t> </a:t>
            </a:r>
            <a:r>
              <a:rPr lang="en-US" sz="2400" b="1" dirty="0" smtClean="0">
                <a:solidFill>
                  <a:srgbClr val="D60093"/>
                </a:solidFill>
                <a:latin typeface="Times New Roman" pitchFamily="18" charset="0"/>
                <a:cs typeface="Times New Roman" pitchFamily="18" charset="0"/>
              </a:rPr>
              <a:t>class</a:t>
            </a:r>
            <a:r>
              <a:rPr lang="en-US" sz="2400" dirty="0" smtClean="0">
                <a:latin typeface="Times New Roman" pitchFamily="18" charset="0"/>
                <a:cs typeface="Times New Roman" pitchFamily="18" charset="0"/>
              </a:rPr>
              <a:t> is </a:t>
            </a:r>
            <a:r>
              <a:rPr lang="en-US" sz="2400" b="1" dirty="0" smtClean="0">
                <a:solidFill>
                  <a:srgbClr val="D60093"/>
                </a:solidFill>
                <a:latin typeface="Times New Roman" pitchFamily="18" charset="0"/>
                <a:cs typeface="Times New Roman" pitchFamily="18" charset="0"/>
              </a:rPr>
              <a:t>not</a:t>
            </a:r>
            <a:r>
              <a:rPr lang="en-US" sz="2400" dirty="0" smtClean="0">
                <a:latin typeface="Times New Roman" pitchFamily="18" charset="0"/>
                <a:cs typeface="Times New Roman" pitchFamily="18" charset="0"/>
              </a:rPr>
              <a:t> </a:t>
            </a:r>
            <a:r>
              <a:rPr lang="en-US" sz="2400" b="1" dirty="0" smtClean="0">
                <a:latin typeface="Times New Roman" pitchFamily="18" charset="0"/>
                <a:cs typeface="Times New Roman" pitchFamily="18" charset="0"/>
              </a:rPr>
              <a:t>extended, </a:t>
            </a:r>
            <a:r>
              <a:rPr lang="en-US" sz="2400" dirty="0" smtClean="0">
                <a:latin typeface="Times New Roman" pitchFamily="18" charset="0"/>
                <a:cs typeface="Times New Roman" pitchFamily="18" charset="0"/>
              </a:rPr>
              <a:t>its</a:t>
            </a:r>
            <a:r>
              <a:rPr lang="en-US" sz="2400" b="1" dirty="0" smtClean="0">
                <a:latin typeface="Times New Roman" pitchFamily="18" charset="0"/>
                <a:cs typeface="Times New Roman" pitchFamily="18" charset="0"/>
              </a:rPr>
              <a:t> instance variable </a:t>
            </a:r>
            <a:r>
              <a:rPr lang="en-US" sz="2400" dirty="0" smtClean="0">
                <a:latin typeface="Times New Roman" pitchFamily="18" charset="0"/>
                <a:cs typeface="Times New Roman" pitchFamily="18" charset="0"/>
              </a:rPr>
              <a:t>is</a:t>
            </a:r>
            <a:r>
              <a:rPr lang="en-US" sz="2400" b="1" dirty="0" smtClean="0">
                <a:latin typeface="Times New Roman" pitchFamily="18" charset="0"/>
                <a:cs typeface="Times New Roman" pitchFamily="18" charset="0"/>
              </a:rPr>
              <a:t> constant</a:t>
            </a:r>
            <a:r>
              <a:rPr lang="en-US" sz="2400" dirty="0" smtClean="0">
                <a:latin typeface="Times New Roman" pitchFamily="18" charset="0"/>
                <a:cs typeface="Times New Roman" pitchFamily="18" charset="0"/>
              </a:rPr>
              <a:t> (not changed by other classes) and its </a:t>
            </a:r>
            <a:r>
              <a:rPr lang="en-US" sz="2400" b="1" dirty="0" smtClean="0">
                <a:latin typeface="Times New Roman" pitchFamily="18" charset="0"/>
                <a:cs typeface="Times New Roman" pitchFamily="18" charset="0"/>
              </a:rPr>
              <a:t>method</a:t>
            </a:r>
            <a:r>
              <a:rPr lang="en-US" sz="2400" dirty="0" smtClean="0">
                <a:latin typeface="Times New Roman" pitchFamily="18" charset="0"/>
                <a:cs typeface="Times New Roman" pitchFamily="18" charset="0"/>
              </a:rPr>
              <a:t> is </a:t>
            </a:r>
            <a:r>
              <a:rPr lang="en-US" sz="2400" b="1" dirty="0" smtClean="0">
                <a:solidFill>
                  <a:srgbClr val="D60093"/>
                </a:solidFill>
                <a:latin typeface="Times New Roman" pitchFamily="18" charset="0"/>
                <a:cs typeface="Times New Roman" pitchFamily="18" charset="0"/>
              </a:rPr>
              <a:t>not</a:t>
            </a:r>
            <a:r>
              <a:rPr lang="en-US" sz="2400" dirty="0" smtClean="0">
                <a:latin typeface="Times New Roman" pitchFamily="18" charset="0"/>
                <a:cs typeface="Times New Roman" pitchFamily="18" charset="0"/>
              </a:rPr>
              <a:t> </a:t>
            </a:r>
            <a:r>
              <a:rPr lang="en-US" sz="2400" b="1" dirty="0" smtClean="0">
                <a:solidFill>
                  <a:srgbClr val="D60093"/>
                </a:solidFill>
                <a:latin typeface="Times New Roman" pitchFamily="18" charset="0"/>
                <a:cs typeface="Times New Roman" pitchFamily="18" charset="0"/>
              </a:rPr>
              <a:t>overloaded</a:t>
            </a:r>
            <a:r>
              <a:rPr lang="en-US" sz="2400" dirty="0" smtClean="0">
                <a:latin typeface="Times New Roman" pitchFamily="18" charset="0"/>
                <a:cs typeface="Times New Roman" pitchFamily="18" charset="0"/>
              </a:rPr>
              <a:t> and </a:t>
            </a:r>
            <a:r>
              <a:rPr lang="en-US" sz="2400" b="1" dirty="0" smtClean="0">
                <a:solidFill>
                  <a:srgbClr val="D60093"/>
                </a:solidFill>
                <a:latin typeface="Times New Roman" pitchFamily="18" charset="0"/>
                <a:cs typeface="Times New Roman" pitchFamily="18" charset="0"/>
              </a:rPr>
              <a:t>override</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marL="342900" indent="-342900" algn="just">
              <a:lnSpc>
                <a:spcPct val="150000"/>
              </a:lnSpc>
              <a:buFont typeface="Wingdings" pitchFamily="2" charset="2"/>
              <a:buChar char="Ø"/>
            </a:pPr>
            <a:r>
              <a:rPr lang="en-US" sz="2400" dirty="0">
                <a:latin typeface="Times New Roman" pitchFamily="18" charset="0"/>
                <a:cs typeface="Times New Roman" pitchFamily="18" charset="0"/>
              </a:rPr>
              <a:t>If </a:t>
            </a:r>
            <a:r>
              <a:rPr lang="en-US" sz="2400" b="1" dirty="0">
                <a:latin typeface="Times New Roman" pitchFamily="18" charset="0"/>
                <a:cs typeface="Times New Roman" pitchFamily="18" charset="0"/>
              </a:rPr>
              <a:t>no</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access</a:t>
            </a:r>
            <a:r>
              <a:rPr lang="en-US" sz="2400" dirty="0">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modifier </a:t>
            </a:r>
            <a:r>
              <a:rPr lang="en-US" sz="2400" dirty="0">
                <a:latin typeface="Times New Roman" pitchFamily="18" charset="0"/>
                <a:cs typeface="Times New Roman" pitchFamily="18" charset="0"/>
              </a:rPr>
              <a:t>is</a:t>
            </a:r>
            <a:r>
              <a:rPr lang="en-US" sz="2400" b="1" dirty="0">
                <a:solidFill>
                  <a:srgbClr val="0000FF"/>
                </a:solidFill>
                <a:latin typeface="Times New Roman" pitchFamily="18" charset="0"/>
                <a:cs typeface="Times New Roman" pitchFamily="18" charset="0"/>
              </a:rPr>
              <a:t> declared,</a:t>
            </a:r>
            <a:r>
              <a:rPr lang="en-US" sz="2400" dirty="0">
                <a:latin typeface="Times New Roman" pitchFamily="18" charset="0"/>
                <a:cs typeface="Times New Roman" pitchFamily="18" charset="0"/>
              </a:rPr>
              <a:t> it </a:t>
            </a:r>
            <a:r>
              <a:rPr lang="en-US" sz="2400" b="1" dirty="0">
                <a:solidFill>
                  <a:srgbClr val="0000FF"/>
                </a:solidFill>
                <a:latin typeface="Times New Roman" pitchFamily="18" charset="0"/>
                <a:cs typeface="Times New Roman" pitchFamily="18" charset="0"/>
              </a:rPr>
              <a:t>defaults</a:t>
            </a:r>
            <a:r>
              <a:rPr lang="en-US" sz="2400" dirty="0">
                <a:latin typeface="Times New Roman" pitchFamily="18" charset="0"/>
                <a:cs typeface="Times New Roman" pitchFamily="18" charset="0"/>
              </a:rPr>
              <a:t> to </a:t>
            </a:r>
            <a:r>
              <a:rPr lang="en-US" sz="2400" b="1" dirty="0">
                <a:solidFill>
                  <a:srgbClr val="FF0000"/>
                </a:solidFill>
                <a:latin typeface="Times New Roman" pitchFamily="18" charset="0"/>
                <a:cs typeface="Times New Roman" pitchFamily="18" charset="0"/>
              </a:rPr>
              <a:t>public</a:t>
            </a:r>
          </a:p>
          <a:p>
            <a:pPr marL="342900" indent="-342900" algn="just">
              <a:lnSpc>
                <a:spcPct val="150000"/>
              </a:lnSpc>
              <a:buFont typeface="Wingdings" pitchFamily="2" charset="2"/>
              <a:buChar char="§"/>
            </a:pPr>
            <a:r>
              <a:rPr lang="en-US" sz="2400" dirty="0">
                <a:latin typeface="Times New Roman" pitchFamily="18" charset="0"/>
                <a:cs typeface="Times New Roman" pitchFamily="18" charset="0"/>
              </a:rPr>
              <a:t>The </a:t>
            </a:r>
            <a:r>
              <a:rPr lang="en-US" sz="2400" b="1" dirty="0">
                <a:solidFill>
                  <a:srgbClr val="6600CC"/>
                </a:solidFill>
                <a:latin typeface="Times New Roman" pitchFamily="18" charset="0"/>
                <a:cs typeface="Times New Roman" pitchFamily="18" charset="0"/>
              </a:rPr>
              <a:t>naming</a:t>
            </a:r>
            <a:r>
              <a:rPr lang="en-US" sz="2400" dirty="0">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convention</a:t>
            </a:r>
            <a:r>
              <a:rPr lang="en-US" sz="2400" dirty="0">
                <a:latin typeface="Times New Roman" pitchFamily="18" charset="0"/>
                <a:cs typeface="Times New Roman" pitchFamily="18" charset="0"/>
              </a:rPr>
              <a:t> for the </a:t>
            </a:r>
            <a:r>
              <a:rPr lang="en-US" sz="2400" b="1" dirty="0">
                <a:solidFill>
                  <a:srgbClr val="6600CC"/>
                </a:solidFill>
                <a:latin typeface="Times New Roman" pitchFamily="18" charset="0"/>
                <a:cs typeface="Times New Roman" pitchFamily="18" charset="0"/>
              </a:rPr>
              <a:t>name</a:t>
            </a:r>
            <a:r>
              <a:rPr lang="en-US" sz="2400" dirty="0">
                <a:latin typeface="Times New Roman" pitchFamily="18" charset="0"/>
                <a:cs typeface="Times New Roman" pitchFamily="18" charset="0"/>
              </a:rPr>
              <a:t> of a </a:t>
            </a:r>
            <a:r>
              <a:rPr lang="en-US" sz="2400" b="1" dirty="0">
                <a:solidFill>
                  <a:srgbClr val="6600CC"/>
                </a:solidFill>
                <a:latin typeface="Times New Roman" pitchFamily="18" charset="0"/>
                <a:cs typeface="Times New Roman" pitchFamily="18" charset="0"/>
              </a:rPr>
              <a:t>class</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ClassName</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states</a:t>
            </a:r>
            <a:r>
              <a:rPr lang="en-US" sz="2400" dirty="0">
                <a:latin typeface="Times New Roman" pitchFamily="18" charset="0"/>
                <a:cs typeface="Times New Roman" pitchFamily="18" charset="0"/>
              </a:rPr>
              <a:t> that </a:t>
            </a:r>
            <a:r>
              <a:rPr lang="en-US" sz="2400" b="1" dirty="0">
                <a:latin typeface="Times New Roman" pitchFamily="18" charset="0"/>
                <a:cs typeface="Times New Roman" pitchFamily="18" charset="0"/>
              </a:rPr>
              <a:t>classes</a:t>
            </a:r>
            <a:r>
              <a:rPr lang="en-US" sz="2400" dirty="0">
                <a:latin typeface="Times New Roman" pitchFamily="18" charset="0"/>
                <a:cs typeface="Times New Roman" pitchFamily="18" charset="0"/>
              </a:rPr>
              <a:t> should </a:t>
            </a:r>
            <a:r>
              <a:rPr lang="en-US" sz="2400" b="1" dirty="0">
                <a:latin typeface="Times New Roman" pitchFamily="18" charset="0"/>
                <a:cs typeface="Times New Roman" pitchFamily="18" charset="0"/>
              </a:rPr>
              <a:t>begin</a:t>
            </a:r>
            <a:r>
              <a:rPr lang="en-US" sz="2400" dirty="0">
                <a:latin typeface="Times New Roman" pitchFamily="18" charset="0"/>
                <a:cs typeface="Times New Roman" pitchFamily="18" charset="0"/>
              </a:rPr>
              <a:t> with a </a:t>
            </a:r>
            <a:r>
              <a:rPr lang="en-US" sz="2400" b="1" dirty="0">
                <a:solidFill>
                  <a:srgbClr val="0000FF"/>
                </a:solidFill>
                <a:latin typeface="Times New Roman" pitchFamily="18" charset="0"/>
                <a:cs typeface="Times New Roman" pitchFamily="18" charset="0"/>
              </a:rPr>
              <a:t>capital letter.</a:t>
            </a:r>
          </a:p>
        </p:txBody>
      </p:sp>
      <p:sp>
        <p:nvSpPr>
          <p:cNvPr id="4" name="Rectangle 2"/>
          <p:cNvSpPr>
            <a:spLocks noGrp="1" noChangeArrowheads="1"/>
          </p:cNvSpPr>
          <p:nvPr>
            <p:ph type="title"/>
          </p:nvPr>
        </p:nvSpPr>
        <p:spPr>
          <a:xfrm>
            <a:off x="457200" y="0"/>
            <a:ext cx="8229600" cy="304800"/>
          </a:xfrm>
        </p:spPr>
        <p:txBody>
          <a:bodyPr rtlCol="0">
            <a:normAutofit fontScale="90000"/>
          </a:bodyPr>
          <a:lstStyle/>
          <a:p>
            <a:pPr>
              <a:defRPr/>
            </a:pPr>
            <a:r>
              <a:rPr lang="en-US" sz="3200" b="1" dirty="0">
                <a:solidFill>
                  <a:srgbClr val="0000FF"/>
                </a:solidFill>
                <a:latin typeface="Times New Roman" pitchFamily="18" charset="0"/>
                <a:cs typeface="Times New Roman" pitchFamily="18" charset="0"/>
              </a:rPr>
              <a:t>General Syntax to Define </a:t>
            </a:r>
            <a:r>
              <a:rPr lang="en-US" sz="3200" b="1" dirty="0" smtClean="0">
                <a:solidFill>
                  <a:srgbClr val="0000FF"/>
                </a:solidFill>
                <a:latin typeface="Times New Roman" pitchFamily="18" charset="0"/>
                <a:cs typeface="Times New Roman" pitchFamily="18" charset="0"/>
              </a:rPr>
              <a:t>Classes------</a:t>
            </a:r>
            <a:endParaRPr lang="en-US" b="1" i="1" dirty="0">
              <a:solidFill>
                <a:srgbClr val="0000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82EB0A71-F3A0-490F-9D35-15EC6E09892C}" type="slidenum">
              <a:rPr lang="en-US" smtClean="0"/>
              <a:pPr>
                <a:defRPr/>
              </a:pPr>
              <a:t>16</a:t>
            </a:fld>
            <a:endParaRPr lang="en-US"/>
          </a:p>
        </p:txBody>
      </p:sp>
    </p:spTree>
    <p:extLst>
      <p:ext uri="{BB962C8B-B14F-4D97-AF65-F5344CB8AC3E}">
        <p14:creationId xmlns:p14="http://schemas.microsoft.com/office/powerpoint/2010/main" val="3463327286"/>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idx="4294967295"/>
          </p:nvPr>
        </p:nvSpPr>
        <p:spPr>
          <a:xfrm>
            <a:off x="457200" y="0"/>
            <a:ext cx="8229600" cy="381000"/>
          </a:xfrm>
        </p:spPr>
        <p:txBody>
          <a:bodyPr>
            <a:normAutofit fontScale="90000"/>
          </a:bodyPr>
          <a:lstStyle/>
          <a:p>
            <a:pPr eaLnBrk="1" hangingPunct="1"/>
            <a:r>
              <a:rPr lang="en-US" sz="2800" b="1" dirty="0" smtClean="0">
                <a:latin typeface="Times New Roman" pitchFamily="18" charset="0"/>
                <a:cs typeface="Times New Roman" pitchFamily="18" charset="0"/>
              </a:rPr>
              <a:t>Activity 13---</a:t>
            </a:r>
          </a:p>
        </p:txBody>
      </p:sp>
      <p:sp>
        <p:nvSpPr>
          <p:cNvPr id="3" name="Rectangle 3"/>
          <p:cNvSpPr>
            <a:spLocks noGrp="1"/>
          </p:cNvSpPr>
          <p:nvPr>
            <p:ph idx="4294967295"/>
          </p:nvPr>
        </p:nvSpPr>
        <p:spPr>
          <a:xfrm>
            <a:off x="76200" y="381000"/>
            <a:ext cx="9067800" cy="6477000"/>
          </a:xfrm>
        </p:spPr>
        <p:txBody>
          <a:bodyPr rtlCol="0">
            <a:noAutofit/>
          </a:bodyPr>
          <a:lstStyle/>
          <a:p>
            <a:pPr lvl="1" algn="just">
              <a:lnSpc>
                <a:spcPct val="150000"/>
              </a:lnSpc>
              <a:spcBef>
                <a:spcPts val="0"/>
              </a:spcBef>
              <a:buNone/>
              <a:defRPr/>
            </a:pPr>
            <a:r>
              <a:rPr lang="en-US" b="1" dirty="0">
                <a:latin typeface="Times New Roman" pitchFamily="18" charset="0"/>
                <a:cs typeface="Times New Roman" pitchFamily="18" charset="0"/>
              </a:rPr>
              <a:t>The output from this program is shown here:</a:t>
            </a:r>
          </a:p>
          <a:p>
            <a:pPr lvl="1" algn="just">
              <a:lnSpc>
                <a:spcPct val="150000"/>
              </a:lnSpc>
              <a:spcBef>
                <a:spcPts val="0"/>
              </a:spcBef>
              <a:buNone/>
              <a:defRPr/>
            </a:pPr>
            <a:r>
              <a:rPr lang="en-US" b="1" dirty="0">
                <a:latin typeface="Times New Roman" pitchFamily="18" charset="0"/>
                <a:cs typeface="Times New Roman" pitchFamily="18" charset="0"/>
              </a:rPr>
              <a:t>a and b before call: 15 20</a:t>
            </a:r>
          </a:p>
          <a:p>
            <a:pPr lvl="1" algn="just">
              <a:lnSpc>
                <a:spcPct val="150000"/>
              </a:lnSpc>
              <a:spcBef>
                <a:spcPts val="0"/>
              </a:spcBef>
              <a:buNone/>
              <a:defRPr/>
            </a:pPr>
            <a:r>
              <a:rPr lang="en-US" b="1" dirty="0">
                <a:latin typeface="Times New Roman" pitchFamily="18" charset="0"/>
                <a:cs typeface="Times New Roman" pitchFamily="18" charset="0"/>
              </a:rPr>
              <a:t>a and b after call: 15 20</a:t>
            </a:r>
          </a:p>
          <a:p>
            <a:pPr algn="just">
              <a:lnSpc>
                <a:spcPct val="150000"/>
              </a:lnSpc>
              <a:spcBef>
                <a:spcPts val="0"/>
              </a:spcBef>
              <a:buFont typeface="Wingdings" panose="05000000000000000000" pitchFamily="2" charset="2"/>
              <a:buChar char="§"/>
              <a:defRPr/>
            </a:pPr>
            <a:r>
              <a:rPr lang="en-US" sz="2800" dirty="0">
                <a:latin typeface="Times New Roman" pitchFamily="18" charset="0"/>
                <a:cs typeface="Times New Roman" pitchFamily="18" charset="0"/>
              </a:rPr>
              <a:t>As you can see, the </a:t>
            </a:r>
            <a:r>
              <a:rPr lang="en-US" sz="2800" b="1" dirty="0">
                <a:solidFill>
                  <a:srgbClr val="990099"/>
                </a:solidFill>
                <a:latin typeface="Times New Roman" pitchFamily="18" charset="0"/>
                <a:cs typeface="Times New Roman" pitchFamily="18" charset="0"/>
              </a:rPr>
              <a:t>operations</a:t>
            </a:r>
            <a:r>
              <a:rPr lang="en-US" sz="2800" dirty="0">
                <a:latin typeface="Times New Roman" pitchFamily="18" charset="0"/>
                <a:cs typeface="Times New Roman" pitchFamily="18" charset="0"/>
              </a:rPr>
              <a:t> that occur inside </a:t>
            </a:r>
            <a:r>
              <a:rPr lang="en-US" sz="2800" dirty="0" smtClean="0">
                <a:latin typeface="Times New Roman" pitchFamily="18" charset="0"/>
                <a:cs typeface="Times New Roman" pitchFamily="18" charset="0"/>
              </a:rPr>
              <a:t>m1( </a:t>
            </a:r>
            <a:r>
              <a:rPr lang="en-US" sz="2800" dirty="0">
                <a:latin typeface="Times New Roman" pitchFamily="18" charset="0"/>
                <a:cs typeface="Times New Roman" pitchFamily="18" charset="0"/>
              </a:rPr>
              <a:t>) have </a:t>
            </a:r>
            <a:r>
              <a:rPr lang="en-US" sz="2800" b="1" dirty="0">
                <a:solidFill>
                  <a:srgbClr val="006600"/>
                </a:solidFill>
                <a:latin typeface="Times New Roman" pitchFamily="18" charset="0"/>
                <a:cs typeface="Times New Roman" pitchFamily="18" charset="0"/>
              </a:rPr>
              <a:t>no effect </a:t>
            </a:r>
            <a:r>
              <a:rPr lang="en-US" sz="2800" dirty="0">
                <a:latin typeface="Times New Roman" pitchFamily="18" charset="0"/>
                <a:cs typeface="Times New Roman" pitchFamily="18" charset="0"/>
              </a:rPr>
              <a:t>on the </a:t>
            </a:r>
            <a:r>
              <a:rPr lang="en-US" sz="2800" b="1" dirty="0">
                <a:solidFill>
                  <a:srgbClr val="006600"/>
                </a:solidFill>
                <a:latin typeface="Times New Roman" pitchFamily="18" charset="0"/>
                <a:cs typeface="Times New Roman" pitchFamily="18" charset="0"/>
              </a:rPr>
              <a:t>values</a:t>
            </a:r>
            <a:r>
              <a:rPr lang="en-US" sz="2800" dirty="0">
                <a:latin typeface="Times New Roman" pitchFamily="18" charset="0"/>
                <a:cs typeface="Times New Roman" pitchFamily="18" charset="0"/>
              </a:rPr>
              <a:t> of </a:t>
            </a:r>
            <a:r>
              <a:rPr lang="en-US" sz="2800" b="1" dirty="0">
                <a:solidFill>
                  <a:srgbClr val="FF0000"/>
                </a:solidFill>
                <a:latin typeface="Times New Roman" pitchFamily="18" charset="0"/>
                <a:cs typeface="Times New Roman" pitchFamily="18" charset="0"/>
              </a:rPr>
              <a:t>a</a:t>
            </a:r>
            <a:r>
              <a:rPr lang="en-US" sz="2800" dirty="0">
                <a:latin typeface="Times New Roman" pitchFamily="18" charset="0"/>
                <a:cs typeface="Times New Roman" pitchFamily="18" charset="0"/>
              </a:rPr>
              <a:t> and </a:t>
            </a:r>
            <a:r>
              <a:rPr lang="en-US" sz="2800" b="1" dirty="0">
                <a:solidFill>
                  <a:srgbClr val="FF0000"/>
                </a:solidFill>
                <a:latin typeface="Times New Roman" pitchFamily="18" charset="0"/>
                <a:cs typeface="Times New Roman" pitchFamily="18" charset="0"/>
              </a:rPr>
              <a:t>b</a:t>
            </a:r>
            <a:r>
              <a:rPr lang="en-US" sz="2800" dirty="0">
                <a:latin typeface="Times New Roman" pitchFamily="18" charset="0"/>
                <a:cs typeface="Times New Roman" pitchFamily="18" charset="0"/>
              </a:rPr>
              <a:t> used in the </a:t>
            </a:r>
            <a:r>
              <a:rPr lang="en-US" sz="2800" b="1" dirty="0">
                <a:solidFill>
                  <a:srgbClr val="FF0000"/>
                </a:solidFill>
                <a:latin typeface="Times New Roman" pitchFamily="18" charset="0"/>
                <a:cs typeface="Times New Roman" pitchFamily="18" charset="0"/>
              </a:rPr>
              <a:t>call</a:t>
            </a:r>
            <a:r>
              <a:rPr lang="en-US" sz="2800" dirty="0">
                <a:latin typeface="Times New Roman" pitchFamily="18" charset="0"/>
                <a:cs typeface="Times New Roman" pitchFamily="18" charset="0"/>
              </a:rPr>
              <a:t>; their values here did </a:t>
            </a:r>
            <a:r>
              <a:rPr lang="en-US" sz="2800" b="1" dirty="0">
                <a:solidFill>
                  <a:srgbClr val="D60093"/>
                </a:solidFill>
                <a:latin typeface="Times New Roman" pitchFamily="18" charset="0"/>
                <a:cs typeface="Times New Roman" pitchFamily="18" charset="0"/>
              </a:rPr>
              <a:t>not change </a:t>
            </a:r>
            <a:r>
              <a:rPr lang="en-US" sz="2800" dirty="0">
                <a:latin typeface="Times New Roman" pitchFamily="18" charset="0"/>
                <a:cs typeface="Times New Roman" pitchFamily="18" charset="0"/>
              </a:rPr>
              <a:t>to </a:t>
            </a:r>
            <a:r>
              <a:rPr lang="en-US" sz="2800" b="1" dirty="0">
                <a:latin typeface="Times New Roman" pitchFamily="18" charset="0"/>
                <a:cs typeface="Times New Roman" pitchFamily="18" charset="0"/>
              </a:rPr>
              <a:t>30 </a:t>
            </a:r>
            <a:r>
              <a:rPr lang="en-US" sz="2800" dirty="0">
                <a:latin typeface="Times New Roman" pitchFamily="18" charset="0"/>
                <a:cs typeface="Times New Roman" pitchFamily="18" charset="0"/>
              </a:rPr>
              <a:t>and </a:t>
            </a:r>
            <a:r>
              <a:rPr lang="en-US" sz="2800" b="1" dirty="0">
                <a:latin typeface="Times New Roman" pitchFamily="18" charset="0"/>
                <a:cs typeface="Times New Roman" pitchFamily="18" charset="0"/>
              </a:rPr>
              <a:t>10</a:t>
            </a:r>
            <a:r>
              <a:rPr lang="en-US" sz="28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defRPr/>
            </a:pPr>
            <a:r>
              <a:rPr lang="en-US" sz="2800" dirty="0">
                <a:latin typeface="Times New Roman" pitchFamily="18" charset="0"/>
                <a:cs typeface="Times New Roman" pitchFamily="18" charset="0"/>
              </a:rPr>
              <a:t>When you pass an </a:t>
            </a:r>
            <a:r>
              <a:rPr lang="en-US" sz="2800" b="1" dirty="0">
                <a:solidFill>
                  <a:srgbClr val="FF0000"/>
                </a:solidFill>
                <a:latin typeface="Times New Roman" pitchFamily="18" charset="0"/>
                <a:cs typeface="Times New Roman" pitchFamily="18" charset="0"/>
              </a:rPr>
              <a:t>object</a:t>
            </a:r>
            <a:r>
              <a:rPr lang="en-US" sz="2800" dirty="0">
                <a:latin typeface="Times New Roman" pitchFamily="18" charset="0"/>
                <a:cs typeface="Times New Roman" pitchFamily="18" charset="0"/>
              </a:rPr>
              <a:t> to a </a:t>
            </a:r>
            <a:r>
              <a:rPr lang="en-US" sz="2800" b="1" dirty="0">
                <a:latin typeface="Times New Roman" pitchFamily="18" charset="0"/>
                <a:cs typeface="Times New Roman" pitchFamily="18" charset="0"/>
              </a:rPr>
              <a:t>method</a:t>
            </a:r>
            <a:r>
              <a:rPr lang="en-US" sz="2800" dirty="0">
                <a:latin typeface="Times New Roman" pitchFamily="18" charset="0"/>
                <a:cs typeface="Times New Roman" pitchFamily="18" charset="0"/>
              </a:rPr>
              <a:t>, the situation changes dramatically, because </a:t>
            </a:r>
            <a:r>
              <a:rPr lang="en-US" sz="2800" b="1" dirty="0">
                <a:solidFill>
                  <a:srgbClr val="FF0000"/>
                </a:solidFill>
                <a:latin typeface="Times New Roman" pitchFamily="18" charset="0"/>
                <a:cs typeface="Times New Roman" pitchFamily="18" charset="0"/>
              </a:rPr>
              <a:t>objects </a:t>
            </a:r>
            <a:r>
              <a:rPr lang="en-US" sz="2800" dirty="0">
                <a:latin typeface="Times New Roman" pitchFamily="18" charset="0"/>
                <a:cs typeface="Times New Roman" pitchFamily="18" charset="0"/>
              </a:rPr>
              <a:t>are</a:t>
            </a:r>
            <a:r>
              <a:rPr lang="en-US" sz="2800" b="1" dirty="0">
                <a:solidFill>
                  <a:srgbClr val="FF0000"/>
                </a:solidFill>
                <a:latin typeface="Times New Roman" pitchFamily="18" charset="0"/>
                <a:cs typeface="Times New Roman" pitchFamily="18" charset="0"/>
              </a:rPr>
              <a:t> passed </a:t>
            </a:r>
            <a:r>
              <a:rPr lang="en-US" sz="2800" dirty="0">
                <a:latin typeface="Times New Roman" pitchFamily="18" charset="0"/>
                <a:cs typeface="Times New Roman" pitchFamily="18" charset="0"/>
              </a:rPr>
              <a:t>by</a:t>
            </a:r>
            <a:r>
              <a:rPr lang="en-US" sz="2800" b="1" dirty="0">
                <a:solidFill>
                  <a:srgbClr val="FF0000"/>
                </a:solidFill>
                <a:latin typeface="Times New Roman" pitchFamily="18" charset="0"/>
                <a:cs typeface="Times New Roman" pitchFamily="18" charset="0"/>
              </a:rPr>
              <a:t> reference</a:t>
            </a:r>
            <a:r>
              <a:rPr lang="en-US" sz="2800" dirty="0">
                <a:latin typeface="Times New Roman" pitchFamily="18" charset="0"/>
                <a:cs typeface="Times New Roman" pitchFamily="18" charset="0"/>
              </a:rPr>
              <a:t>. </a:t>
            </a:r>
          </a:p>
          <a:p>
            <a:pPr marL="0" indent="0" algn="just">
              <a:lnSpc>
                <a:spcPct val="150000"/>
              </a:lnSpc>
              <a:spcBef>
                <a:spcPts val="0"/>
              </a:spcBef>
              <a:buNone/>
              <a:defRPr/>
            </a:pPr>
            <a:endParaRPr lang="en-US" sz="2400" dirty="0"/>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160</a:t>
            </a:fld>
            <a:endParaRPr lang="en-US"/>
          </a:p>
        </p:txBody>
      </p:sp>
    </p:spTree>
    <p:extLst>
      <p:ext uri="{BB962C8B-B14F-4D97-AF65-F5344CB8AC3E}">
        <p14:creationId xmlns:p14="http://schemas.microsoft.com/office/powerpoint/2010/main" val="1581312940"/>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idx="4294967295"/>
          </p:nvPr>
        </p:nvSpPr>
        <p:spPr>
          <a:xfrm>
            <a:off x="457200" y="0"/>
            <a:ext cx="8229600" cy="533400"/>
          </a:xfrm>
        </p:spPr>
        <p:txBody>
          <a:bodyPr>
            <a:normAutofit/>
          </a:bodyPr>
          <a:lstStyle/>
          <a:p>
            <a:pPr eaLnBrk="1" hangingPunct="1"/>
            <a:r>
              <a:rPr lang="en-US" sz="2800" b="1" dirty="0" smtClean="0">
                <a:latin typeface="Times New Roman" pitchFamily="18" charset="0"/>
                <a:cs typeface="Times New Roman" pitchFamily="18" charset="0"/>
              </a:rPr>
              <a:t>Activity 13---</a:t>
            </a:r>
          </a:p>
        </p:txBody>
      </p:sp>
      <p:sp>
        <p:nvSpPr>
          <p:cNvPr id="3" name="Rectangle 3"/>
          <p:cNvSpPr>
            <a:spLocks noGrp="1"/>
          </p:cNvSpPr>
          <p:nvPr>
            <p:ph idx="4294967295"/>
          </p:nvPr>
        </p:nvSpPr>
        <p:spPr>
          <a:xfrm>
            <a:off x="145142" y="533400"/>
            <a:ext cx="8846457" cy="6324600"/>
          </a:xfrm>
        </p:spPr>
        <p:txBody>
          <a:bodyPr rtlCol="0">
            <a:noAutofit/>
          </a:bodyPr>
          <a:lstStyle/>
          <a:p>
            <a:pPr marL="514350" indent="-514350" algn="just">
              <a:lnSpc>
                <a:spcPct val="150000"/>
              </a:lnSpc>
              <a:buFont typeface="Wingdings" panose="05000000000000000000" pitchFamily="2" charset="2"/>
              <a:buChar char="§"/>
              <a:defRPr/>
            </a:pPr>
            <a:r>
              <a:rPr lang="en-US" sz="2600" dirty="0">
                <a:latin typeface="Times New Roman" pitchFamily="18" charset="0"/>
                <a:cs typeface="Times New Roman" pitchFamily="18" charset="0"/>
              </a:rPr>
              <a:t>Keep in mind that when you create a </a:t>
            </a:r>
            <a:r>
              <a:rPr lang="en-US" sz="2600" b="1" dirty="0">
                <a:latin typeface="Times New Roman" pitchFamily="18" charset="0"/>
                <a:cs typeface="Times New Roman" pitchFamily="18" charset="0"/>
              </a:rPr>
              <a:t>variable</a:t>
            </a:r>
            <a:r>
              <a:rPr lang="en-US" sz="2600" dirty="0">
                <a:latin typeface="Times New Roman" pitchFamily="18" charset="0"/>
                <a:cs typeface="Times New Roman" pitchFamily="18" charset="0"/>
              </a:rPr>
              <a:t> of a </a:t>
            </a:r>
            <a:r>
              <a:rPr lang="en-US" sz="2600" b="1" dirty="0">
                <a:latin typeface="Times New Roman" pitchFamily="18" charset="0"/>
                <a:cs typeface="Times New Roman" pitchFamily="18" charset="0"/>
              </a:rPr>
              <a:t>class</a:t>
            </a:r>
            <a:r>
              <a:rPr lang="en-US" sz="2600" dirty="0">
                <a:latin typeface="Times New Roman" pitchFamily="18" charset="0"/>
                <a:cs typeface="Times New Roman" pitchFamily="18" charset="0"/>
              </a:rPr>
              <a:t> type, you are only creating a </a:t>
            </a:r>
            <a:r>
              <a:rPr lang="en-US" sz="2600" b="1" dirty="0">
                <a:solidFill>
                  <a:srgbClr val="FF0000"/>
                </a:solidFill>
                <a:latin typeface="Times New Roman" pitchFamily="18" charset="0"/>
                <a:cs typeface="Times New Roman" pitchFamily="18" charset="0"/>
              </a:rPr>
              <a:t>reference </a:t>
            </a:r>
            <a:r>
              <a:rPr lang="en-US" sz="2600" dirty="0">
                <a:latin typeface="Times New Roman" pitchFamily="18" charset="0"/>
                <a:cs typeface="Times New Roman" pitchFamily="18" charset="0"/>
              </a:rPr>
              <a:t>to an </a:t>
            </a:r>
            <a:r>
              <a:rPr lang="en-US" sz="2600" b="1" dirty="0">
                <a:solidFill>
                  <a:srgbClr val="FF0000"/>
                </a:solidFill>
                <a:latin typeface="Times New Roman" pitchFamily="18" charset="0"/>
                <a:cs typeface="Times New Roman" pitchFamily="18" charset="0"/>
              </a:rPr>
              <a:t>object</a:t>
            </a:r>
            <a:r>
              <a:rPr lang="en-US" sz="2600" dirty="0">
                <a:latin typeface="Times New Roman" pitchFamily="18" charset="0"/>
                <a:cs typeface="Times New Roman" pitchFamily="18" charset="0"/>
              </a:rPr>
              <a:t>. </a:t>
            </a:r>
          </a:p>
          <a:p>
            <a:pPr marL="514350" indent="-514350" algn="just">
              <a:lnSpc>
                <a:spcPct val="150000"/>
              </a:lnSpc>
              <a:buFont typeface="Wingdings" panose="05000000000000000000" pitchFamily="2" charset="2"/>
              <a:buChar char="§"/>
              <a:defRPr/>
            </a:pPr>
            <a:r>
              <a:rPr lang="en-US" sz="2600" dirty="0">
                <a:latin typeface="Times New Roman" pitchFamily="18" charset="0"/>
                <a:cs typeface="Times New Roman" pitchFamily="18" charset="0"/>
              </a:rPr>
              <a:t>Thus, when you </a:t>
            </a:r>
            <a:r>
              <a:rPr lang="en-US" sz="2600" b="1" dirty="0">
                <a:solidFill>
                  <a:srgbClr val="0000FF"/>
                </a:solidFill>
                <a:latin typeface="Times New Roman" pitchFamily="18" charset="0"/>
                <a:cs typeface="Times New Roman" pitchFamily="18" charset="0"/>
              </a:rPr>
              <a:t>pass</a:t>
            </a:r>
            <a:r>
              <a:rPr lang="en-US" sz="2600" dirty="0">
                <a:latin typeface="Times New Roman" pitchFamily="18" charset="0"/>
                <a:cs typeface="Times New Roman" pitchFamily="18" charset="0"/>
              </a:rPr>
              <a:t> this </a:t>
            </a:r>
            <a:r>
              <a:rPr lang="en-US" sz="2600" b="1" dirty="0">
                <a:solidFill>
                  <a:srgbClr val="0000FF"/>
                </a:solidFill>
                <a:latin typeface="Times New Roman" pitchFamily="18" charset="0"/>
                <a:cs typeface="Times New Roman" pitchFamily="18" charset="0"/>
              </a:rPr>
              <a:t>reference</a:t>
            </a:r>
            <a:r>
              <a:rPr lang="en-US" sz="2600" dirty="0">
                <a:latin typeface="Times New Roman" pitchFamily="18" charset="0"/>
                <a:cs typeface="Times New Roman" pitchFamily="18" charset="0"/>
              </a:rPr>
              <a:t> to a </a:t>
            </a:r>
            <a:r>
              <a:rPr lang="en-US" sz="2600" b="1" dirty="0">
                <a:latin typeface="Times New Roman" pitchFamily="18" charset="0"/>
                <a:cs typeface="Times New Roman" pitchFamily="18" charset="0"/>
              </a:rPr>
              <a:t>method</a:t>
            </a:r>
            <a:r>
              <a:rPr lang="en-US" sz="2600" dirty="0">
                <a:latin typeface="Times New Roman" pitchFamily="18" charset="0"/>
                <a:cs typeface="Times New Roman" pitchFamily="18" charset="0"/>
              </a:rPr>
              <a:t>, the </a:t>
            </a:r>
            <a:r>
              <a:rPr lang="en-US" sz="2600" b="1" dirty="0">
                <a:latin typeface="Times New Roman" pitchFamily="18" charset="0"/>
                <a:cs typeface="Times New Roman" pitchFamily="18" charset="0"/>
              </a:rPr>
              <a:t>parameter</a:t>
            </a:r>
            <a:r>
              <a:rPr lang="en-US" sz="2600" dirty="0">
                <a:latin typeface="Times New Roman" pitchFamily="18" charset="0"/>
                <a:cs typeface="Times New Roman" pitchFamily="18" charset="0"/>
              </a:rPr>
              <a:t> that </a:t>
            </a:r>
            <a:r>
              <a:rPr lang="en-US" sz="2600" b="1" dirty="0">
                <a:latin typeface="Times New Roman" pitchFamily="18" charset="0"/>
                <a:cs typeface="Times New Roman" pitchFamily="18" charset="0"/>
              </a:rPr>
              <a:t>receives</a:t>
            </a:r>
            <a:r>
              <a:rPr lang="en-US" sz="2600" dirty="0">
                <a:latin typeface="Times New Roman" pitchFamily="18" charset="0"/>
                <a:cs typeface="Times New Roman" pitchFamily="18" charset="0"/>
              </a:rPr>
              <a:t> it will refer to the </a:t>
            </a:r>
            <a:r>
              <a:rPr lang="en-US" sz="2600" b="1" dirty="0">
                <a:solidFill>
                  <a:srgbClr val="FF0000"/>
                </a:solidFill>
                <a:latin typeface="Times New Roman" pitchFamily="18" charset="0"/>
                <a:cs typeface="Times New Roman" pitchFamily="18" charset="0"/>
              </a:rPr>
              <a:t>same object </a:t>
            </a:r>
            <a:r>
              <a:rPr lang="en-US" sz="2600" dirty="0">
                <a:latin typeface="Times New Roman" pitchFamily="18" charset="0"/>
                <a:cs typeface="Times New Roman" pitchFamily="18" charset="0"/>
              </a:rPr>
              <a:t>as that referred to by the argument. </a:t>
            </a:r>
          </a:p>
          <a:p>
            <a:pPr marL="514350" indent="-514350" algn="just">
              <a:lnSpc>
                <a:spcPct val="150000"/>
              </a:lnSpc>
              <a:buFont typeface="Wingdings" panose="05000000000000000000" pitchFamily="2" charset="2"/>
              <a:buChar char="§"/>
              <a:defRPr/>
            </a:pPr>
            <a:r>
              <a:rPr lang="en-US" sz="2600" dirty="0">
                <a:latin typeface="Times New Roman" pitchFamily="18" charset="0"/>
                <a:cs typeface="Times New Roman" pitchFamily="18" charset="0"/>
              </a:rPr>
              <a:t>This effectively means that </a:t>
            </a:r>
            <a:r>
              <a:rPr lang="en-US" sz="2600" b="1" dirty="0">
                <a:latin typeface="Times New Roman" pitchFamily="18" charset="0"/>
                <a:cs typeface="Times New Roman" pitchFamily="18" charset="0"/>
              </a:rPr>
              <a:t>objects</a:t>
            </a:r>
            <a:r>
              <a:rPr lang="en-US" sz="2600" dirty="0">
                <a:latin typeface="Times New Roman" pitchFamily="18" charset="0"/>
                <a:cs typeface="Times New Roman" pitchFamily="18" charset="0"/>
              </a:rPr>
              <a:t> are </a:t>
            </a:r>
            <a:r>
              <a:rPr lang="en-US" sz="2600" b="1" dirty="0">
                <a:latin typeface="Times New Roman" pitchFamily="18" charset="0"/>
                <a:cs typeface="Times New Roman" pitchFamily="18" charset="0"/>
              </a:rPr>
              <a:t>passed</a:t>
            </a:r>
            <a:r>
              <a:rPr lang="en-US" sz="2600" dirty="0">
                <a:latin typeface="Times New Roman" pitchFamily="18" charset="0"/>
                <a:cs typeface="Times New Roman" pitchFamily="18" charset="0"/>
              </a:rPr>
              <a:t> to methods by use of </a:t>
            </a:r>
            <a:r>
              <a:rPr lang="en-US" sz="2600" b="1" dirty="0">
                <a:solidFill>
                  <a:srgbClr val="0000FF"/>
                </a:solidFill>
                <a:latin typeface="Times New Roman" pitchFamily="18" charset="0"/>
                <a:cs typeface="Times New Roman" pitchFamily="18" charset="0"/>
              </a:rPr>
              <a:t>call-by-reference. </a:t>
            </a:r>
          </a:p>
          <a:p>
            <a:pPr marL="514350" indent="-514350" algn="just">
              <a:lnSpc>
                <a:spcPct val="150000"/>
              </a:lnSpc>
              <a:buFont typeface="Wingdings" panose="05000000000000000000" pitchFamily="2" charset="2"/>
              <a:buChar char="§"/>
              <a:defRPr/>
            </a:pPr>
            <a:r>
              <a:rPr lang="en-US" sz="2600" b="1" dirty="0">
                <a:solidFill>
                  <a:srgbClr val="FF0000"/>
                </a:solidFill>
                <a:latin typeface="Times New Roman" pitchFamily="18" charset="0"/>
                <a:cs typeface="Times New Roman" pitchFamily="18" charset="0"/>
              </a:rPr>
              <a:t>Changes</a:t>
            </a:r>
            <a:r>
              <a:rPr lang="en-US" sz="2600" dirty="0">
                <a:latin typeface="Times New Roman" pitchFamily="18" charset="0"/>
                <a:cs typeface="Times New Roman" pitchFamily="18" charset="0"/>
              </a:rPr>
              <a:t> to the </a:t>
            </a:r>
            <a:r>
              <a:rPr lang="en-US" sz="2600" b="1" dirty="0">
                <a:solidFill>
                  <a:srgbClr val="FF0000"/>
                </a:solidFill>
                <a:latin typeface="Times New Roman" pitchFamily="18" charset="0"/>
                <a:cs typeface="Times New Roman" pitchFamily="18" charset="0"/>
              </a:rPr>
              <a:t>object inside</a:t>
            </a:r>
            <a:r>
              <a:rPr lang="en-US" sz="2600" dirty="0">
                <a:solidFill>
                  <a:srgbClr val="FF0000"/>
                </a:solidFill>
                <a:latin typeface="Times New Roman" pitchFamily="18" charset="0"/>
                <a:cs typeface="Times New Roman" pitchFamily="18" charset="0"/>
              </a:rPr>
              <a:t> </a:t>
            </a:r>
            <a:r>
              <a:rPr lang="en-US" sz="2600" dirty="0">
                <a:latin typeface="Times New Roman" pitchFamily="18" charset="0"/>
                <a:cs typeface="Times New Roman" pitchFamily="18" charset="0"/>
              </a:rPr>
              <a:t>the method do </a:t>
            </a:r>
            <a:r>
              <a:rPr lang="en-US" sz="2600" b="1" dirty="0">
                <a:solidFill>
                  <a:srgbClr val="0000FF"/>
                </a:solidFill>
                <a:latin typeface="Times New Roman" pitchFamily="18" charset="0"/>
                <a:cs typeface="Times New Roman" pitchFamily="18" charset="0"/>
              </a:rPr>
              <a:t>affect </a:t>
            </a:r>
            <a:r>
              <a:rPr lang="en-US" sz="2600" dirty="0">
                <a:latin typeface="Times New Roman" pitchFamily="18" charset="0"/>
                <a:cs typeface="Times New Roman" pitchFamily="18" charset="0"/>
              </a:rPr>
              <a:t>the</a:t>
            </a:r>
            <a:r>
              <a:rPr lang="en-US" sz="2600" b="1" dirty="0">
                <a:solidFill>
                  <a:srgbClr val="0000FF"/>
                </a:solidFill>
                <a:latin typeface="Times New Roman" pitchFamily="18" charset="0"/>
                <a:cs typeface="Times New Roman" pitchFamily="18" charset="0"/>
              </a:rPr>
              <a:t> object </a:t>
            </a:r>
            <a:r>
              <a:rPr lang="en-US" sz="2600" dirty="0">
                <a:latin typeface="Times New Roman" pitchFamily="18" charset="0"/>
                <a:cs typeface="Times New Roman" pitchFamily="18" charset="0"/>
              </a:rPr>
              <a:t>used as an </a:t>
            </a:r>
            <a:r>
              <a:rPr lang="en-US" sz="2600" b="1" dirty="0">
                <a:solidFill>
                  <a:srgbClr val="0000FF"/>
                </a:solidFill>
                <a:latin typeface="Times New Roman" pitchFamily="18" charset="0"/>
                <a:cs typeface="Times New Roman" pitchFamily="18" charset="0"/>
              </a:rPr>
              <a:t>argument</a:t>
            </a:r>
            <a:r>
              <a:rPr lang="en-US" sz="2600" b="1" dirty="0" smtClean="0">
                <a:solidFill>
                  <a:srgbClr val="0000FF"/>
                </a:solidFill>
                <a:latin typeface="Times New Roman" pitchFamily="18" charset="0"/>
                <a:cs typeface="Times New Roman" pitchFamily="18" charset="0"/>
              </a:rPr>
              <a:t>.</a:t>
            </a:r>
            <a:endParaRPr lang="en-US" sz="2600" b="1" dirty="0">
              <a:solidFill>
                <a:srgbClr val="0000FF"/>
              </a:solidFill>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161</a:t>
            </a:fld>
            <a:endParaRPr lang="en-US"/>
          </a:p>
        </p:txBody>
      </p:sp>
    </p:spTree>
    <p:extLst>
      <p:ext uri="{BB962C8B-B14F-4D97-AF65-F5344CB8AC3E}">
        <p14:creationId xmlns:p14="http://schemas.microsoft.com/office/powerpoint/2010/main" val="402924870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idx="4294967295"/>
          </p:nvPr>
        </p:nvSpPr>
        <p:spPr>
          <a:xfrm>
            <a:off x="457200" y="0"/>
            <a:ext cx="8229600" cy="381000"/>
          </a:xfrm>
        </p:spPr>
        <p:txBody>
          <a:bodyPr>
            <a:normAutofit fontScale="90000"/>
          </a:bodyPr>
          <a:lstStyle/>
          <a:p>
            <a:pPr eaLnBrk="1" hangingPunct="1"/>
            <a:r>
              <a:rPr lang="en-US" sz="2800" b="1" dirty="0" smtClean="0">
                <a:latin typeface="Times New Roman" pitchFamily="18" charset="0"/>
                <a:cs typeface="Times New Roman" pitchFamily="18" charset="0"/>
              </a:rPr>
              <a:t>Activity 13---</a:t>
            </a:r>
          </a:p>
        </p:txBody>
      </p:sp>
      <p:sp>
        <p:nvSpPr>
          <p:cNvPr id="3" name="Rectangle 3"/>
          <p:cNvSpPr>
            <a:spLocks noGrp="1"/>
          </p:cNvSpPr>
          <p:nvPr>
            <p:ph idx="4294967295"/>
          </p:nvPr>
        </p:nvSpPr>
        <p:spPr>
          <a:xfrm>
            <a:off x="76200" y="381000"/>
            <a:ext cx="9067800" cy="6477000"/>
          </a:xfrm>
        </p:spPr>
        <p:txBody>
          <a:bodyPr rtlCol="0">
            <a:noAutofit/>
          </a:bodyPr>
          <a:lstStyle/>
          <a:p>
            <a:pPr algn="just">
              <a:lnSpc>
                <a:spcPct val="150000"/>
              </a:lnSpc>
              <a:spcBef>
                <a:spcPts val="0"/>
              </a:spcBef>
              <a:buFont typeface="Wingdings" panose="05000000000000000000" pitchFamily="2" charset="2"/>
              <a:buChar char="Ø"/>
              <a:defRPr/>
            </a:pPr>
            <a:r>
              <a:rPr lang="en-US" sz="2600" dirty="0" smtClean="0">
                <a:latin typeface="Times New Roman" pitchFamily="18" charset="0"/>
                <a:cs typeface="Times New Roman" pitchFamily="18" charset="0"/>
              </a:rPr>
              <a:t>Consider </a:t>
            </a:r>
            <a:r>
              <a:rPr lang="en-US" sz="2600" dirty="0">
                <a:latin typeface="Times New Roman" pitchFamily="18" charset="0"/>
                <a:cs typeface="Times New Roman" pitchFamily="18" charset="0"/>
              </a:rPr>
              <a:t>the following </a:t>
            </a:r>
            <a:r>
              <a:rPr lang="en-US" sz="2600" dirty="0" smtClean="0">
                <a:latin typeface="Times New Roman" pitchFamily="18" charset="0"/>
                <a:cs typeface="Times New Roman" pitchFamily="18" charset="0"/>
              </a:rPr>
              <a:t>java program o</a:t>
            </a:r>
            <a:r>
              <a:rPr lang="en-US" sz="2600" b="1" dirty="0" smtClean="0">
                <a:latin typeface="Times New Roman" pitchFamily="18" charset="0"/>
                <a:cs typeface="Times New Roman" pitchFamily="18" charset="0"/>
              </a:rPr>
              <a:t>bjects </a:t>
            </a:r>
            <a:r>
              <a:rPr lang="en-US" sz="2600" b="1" dirty="0">
                <a:latin typeface="Times New Roman" pitchFamily="18" charset="0"/>
                <a:cs typeface="Times New Roman" pitchFamily="18" charset="0"/>
              </a:rPr>
              <a:t>are passed by reference.</a:t>
            </a:r>
          </a:p>
          <a:p>
            <a:pPr marL="457200" lvl="1" indent="-369888" algn="just">
              <a:lnSpc>
                <a:spcPct val="150000"/>
              </a:lnSpc>
              <a:spcBef>
                <a:spcPts val="0"/>
              </a:spcBef>
              <a:buNone/>
              <a:defRPr/>
            </a:pPr>
            <a:r>
              <a:rPr lang="en-US" sz="2600" dirty="0" smtClean="0">
                <a:latin typeface="Times New Roman" pitchFamily="18" charset="0"/>
                <a:cs typeface="Times New Roman" pitchFamily="18" charset="0"/>
              </a:rPr>
              <a:t>//Define a class named </a:t>
            </a:r>
            <a:r>
              <a:rPr lang="en-US" sz="2600" dirty="0" err="1" smtClean="0">
                <a:latin typeface="Times New Roman" pitchFamily="18" charset="0"/>
                <a:cs typeface="Times New Roman" pitchFamily="18" charset="0"/>
              </a:rPr>
              <a:t>CallByRef</a:t>
            </a:r>
            <a:r>
              <a:rPr lang="en-US" sz="2600" dirty="0" smtClean="0">
                <a:latin typeface="Times New Roman" pitchFamily="18" charset="0"/>
                <a:cs typeface="Times New Roman" pitchFamily="18" charset="0"/>
              </a:rPr>
              <a:t> </a:t>
            </a:r>
          </a:p>
          <a:p>
            <a:pPr marL="457200" lvl="1" indent="-369888" algn="just">
              <a:lnSpc>
                <a:spcPct val="150000"/>
              </a:lnSpc>
              <a:spcBef>
                <a:spcPts val="0"/>
              </a:spcBef>
              <a:buNone/>
              <a:defRPr/>
            </a:pPr>
            <a:r>
              <a:rPr lang="en-US" sz="2600" dirty="0" smtClean="0">
                <a:latin typeface="Times New Roman" pitchFamily="18" charset="0"/>
                <a:cs typeface="Times New Roman" pitchFamily="18" charset="0"/>
              </a:rPr>
              <a:t>class </a:t>
            </a:r>
            <a:r>
              <a:rPr lang="en-US" sz="2600" dirty="0" err="1">
                <a:latin typeface="Times New Roman" pitchFamily="18" charset="0"/>
                <a:cs typeface="Times New Roman" pitchFamily="18" charset="0"/>
              </a:rPr>
              <a:t>CallByRef</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a:t>
            </a:r>
          </a:p>
          <a:p>
            <a:pPr marL="457200" lvl="1" indent="-369888" algn="just">
              <a:lnSpc>
                <a:spcPct val="150000"/>
              </a:lnSpc>
              <a:spcBef>
                <a:spcPts val="0"/>
              </a:spcBef>
              <a:buNone/>
              <a:defRPr/>
            </a:pP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Declaration of instance variables of a class</a:t>
            </a:r>
          </a:p>
          <a:p>
            <a:pPr marL="457200" lvl="1" indent="-369888" algn="just">
              <a:lnSpc>
                <a:spcPct val="150000"/>
              </a:lnSpc>
              <a:spcBef>
                <a:spcPts val="0"/>
              </a:spcBef>
              <a:buNone/>
              <a:defRPr/>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 b;</a:t>
            </a:r>
          </a:p>
          <a:p>
            <a:pPr marL="457200" lvl="1" indent="-369888" algn="just">
              <a:lnSpc>
                <a:spcPct val="150000"/>
              </a:lnSpc>
              <a:spcBef>
                <a:spcPts val="0"/>
              </a:spcBef>
              <a:buNone/>
              <a:defRPr/>
            </a:pPr>
            <a:r>
              <a:rPr lang="en-US" sz="2600" dirty="0">
                <a:latin typeface="Times New Roman" pitchFamily="18" charset="0"/>
                <a:cs typeface="Times New Roman" pitchFamily="18" charset="0"/>
              </a:rPr>
              <a:t>//Define parameterized </a:t>
            </a:r>
            <a:r>
              <a:rPr lang="en-US" sz="2600" dirty="0" smtClean="0">
                <a:latin typeface="Times New Roman" pitchFamily="18" charset="0"/>
                <a:cs typeface="Times New Roman" pitchFamily="18" charset="0"/>
              </a:rPr>
              <a:t>Constructor</a:t>
            </a:r>
          </a:p>
          <a:p>
            <a:pPr marL="342900" lvl="1" indent="-342900">
              <a:lnSpc>
                <a:spcPct val="150000"/>
              </a:lnSpc>
              <a:spcBef>
                <a:spcPts val="0"/>
              </a:spcBef>
              <a:buNone/>
              <a:defRPr/>
            </a:pPr>
            <a:r>
              <a:rPr lang="en-US" sz="2600" dirty="0" err="1">
                <a:latin typeface="Times New Roman" pitchFamily="18" charset="0"/>
                <a:cs typeface="Times New Roman" pitchFamily="18" charset="0"/>
              </a:rPr>
              <a:t>CallByRef</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j) {</a:t>
            </a:r>
          </a:p>
          <a:p>
            <a:pPr marL="342900" lvl="1" indent="-342900">
              <a:lnSpc>
                <a:spcPct val="150000"/>
              </a:lnSpc>
              <a:spcBef>
                <a:spcPts val="0"/>
              </a:spcBef>
              <a:buNone/>
              <a:defRPr/>
            </a:pPr>
            <a:r>
              <a:rPr lang="en-US" sz="2600" dirty="0">
                <a:latin typeface="Times New Roman" pitchFamily="18" charset="0"/>
                <a:cs typeface="Times New Roman" pitchFamily="18" charset="0"/>
              </a:rPr>
              <a:t>a =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a:t>
            </a:r>
          </a:p>
          <a:p>
            <a:pPr marL="342900" lvl="1" indent="-342900">
              <a:lnSpc>
                <a:spcPct val="150000"/>
              </a:lnSpc>
              <a:spcBef>
                <a:spcPts val="0"/>
              </a:spcBef>
              <a:buNone/>
              <a:defRPr/>
            </a:pPr>
            <a:r>
              <a:rPr lang="en-US" sz="2600" dirty="0">
                <a:latin typeface="Times New Roman" pitchFamily="18" charset="0"/>
                <a:cs typeface="Times New Roman" pitchFamily="18" charset="0"/>
              </a:rPr>
              <a:t>b = j;</a:t>
            </a:r>
          </a:p>
          <a:p>
            <a:pPr marL="342900" lvl="1" indent="-342900">
              <a:lnSpc>
                <a:spcPct val="150000"/>
              </a:lnSpc>
              <a:spcBef>
                <a:spcPts val="0"/>
              </a:spcBef>
              <a:buNone/>
              <a:defRPr/>
            </a:pPr>
            <a:r>
              <a:rPr lang="en-US" sz="2600" dirty="0">
                <a:latin typeface="Times New Roman" pitchFamily="18" charset="0"/>
                <a:cs typeface="Times New Roman" pitchFamily="18" charset="0"/>
              </a:rPr>
              <a:t>} //End of Constructor</a:t>
            </a:r>
          </a:p>
          <a:p>
            <a:pPr marL="457200" lvl="1" indent="-369888" algn="just">
              <a:lnSpc>
                <a:spcPct val="150000"/>
              </a:lnSpc>
              <a:spcBef>
                <a:spcPts val="0"/>
              </a:spcBef>
              <a:buNone/>
              <a:defRPr/>
            </a:pPr>
            <a:endParaRPr lang="en-US" sz="2600" b="1" dirty="0">
              <a:latin typeface="Times New Roman" pitchFamily="18" charset="0"/>
              <a:cs typeface="Times New Roman" pitchFamily="18" charset="0"/>
            </a:endParaRPr>
          </a:p>
          <a:p>
            <a:pPr marL="0" indent="0" algn="just">
              <a:lnSpc>
                <a:spcPct val="150000"/>
              </a:lnSpc>
              <a:spcBef>
                <a:spcPts val="0"/>
              </a:spcBef>
              <a:buNone/>
              <a:defRPr/>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162</a:t>
            </a:fld>
            <a:endParaRPr lang="en-US"/>
          </a:p>
        </p:txBody>
      </p:sp>
    </p:spTree>
    <p:extLst>
      <p:ext uri="{BB962C8B-B14F-4D97-AF65-F5344CB8AC3E}">
        <p14:creationId xmlns:p14="http://schemas.microsoft.com/office/powerpoint/2010/main" val="2693888840"/>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idx="4294967295"/>
          </p:nvPr>
        </p:nvSpPr>
        <p:spPr>
          <a:xfrm>
            <a:off x="457200" y="0"/>
            <a:ext cx="8229600" cy="381000"/>
          </a:xfrm>
        </p:spPr>
        <p:txBody>
          <a:bodyPr>
            <a:normAutofit fontScale="90000"/>
          </a:bodyPr>
          <a:lstStyle/>
          <a:p>
            <a:pPr eaLnBrk="1" hangingPunct="1"/>
            <a:r>
              <a:rPr lang="en-US" sz="2800" b="1" dirty="0" smtClean="0">
                <a:latin typeface="Times New Roman" pitchFamily="18" charset="0"/>
                <a:cs typeface="Times New Roman" pitchFamily="18" charset="0"/>
              </a:rPr>
              <a:t>Activity 13---</a:t>
            </a:r>
          </a:p>
        </p:txBody>
      </p:sp>
      <p:sp>
        <p:nvSpPr>
          <p:cNvPr id="3" name="Rectangle 3"/>
          <p:cNvSpPr>
            <a:spLocks noGrp="1"/>
          </p:cNvSpPr>
          <p:nvPr>
            <p:ph idx="4294967295"/>
          </p:nvPr>
        </p:nvSpPr>
        <p:spPr>
          <a:xfrm>
            <a:off x="76200" y="381000"/>
            <a:ext cx="9067800" cy="6477000"/>
          </a:xfrm>
        </p:spPr>
        <p:txBody>
          <a:bodyPr rtlCol="0">
            <a:noAutofit/>
          </a:bodyPr>
          <a:lstStyle/>
          <a:p>
            <a:pPr marL="342900" lvl="1" indent="-342900">
              <a:lnSpc>
                <a:spcPct val="150000"/>
              </a:lnSpc>
              <a:spcBef>
                <a:spcPts val="0"/>
              </a:spcBef>
              <a:buNone/>
              <a:defRPr/>
            </a:pPr>
            <a:r>
              <a:rPr lang="en-US" sz="2600" dirty="0" smtClean="0">
                <a:latin typeface="Times New Roman" pitchFamily="18" charset="0"/>
                <a:cs typeface="Times New Roman" pitchFamily="18" charset="0"/>
              </a:rPr>
              <a:t>//Define a method named m1(), objects as a parameter type</a:t>
            </a:r>
            <a:endParaRPr lang="en-US" sz="2600" dirty="0">
              <a:latin typeface="Times New Roman" pitchFamily="18" charset="0"/>
              <a:cs typeface="Times New Roman" pitchFamily="18" charset="0"/>
            </a:endParaRPr>
          </a:p>
          <a:p>
            <a:pPr marL="342900" lvl="1" indent="-342900">
              <a:lnSpc>
                <a:spcPct val="150000"/>
              </a:lnSpc>
              <a:spcBef>
                <a:spcPts val="0"/>
              </a:spcBef>
              <a:buNone/>
              <a:defRPr/>
            </a:pPr>
            <a:r>
              <a:rPr lang="en-US" sz="2600" dirty="0">
                <a:latin typeface="Times New Roman" pitchFamily="18" charset="0"/>
                <a:cs typeface="Times New Roman" pitchFamily="18" charset="0"/>
              </a:rPr>
              <a:t>void </a:t>
            </a:r>
            <a:r>
              <a:rPr lang="en-US" sz="2600" dirty="0" smtClean="0">
                <a:latin typeface="Times New Roman" pitchFamily="18" charset="0"/>
                <a:cs typeface="Times New Roman" pitchFamily="18" charset="0"/>
              </a:rPr>
              <a:t>m1(</a:t>
            </a:r>
            <a:r>
              <a:rPr lang="en-US" sz="2600" dirty="0" err="1">
                <a:latin typeface="Times New Roman" pitchFamily="18" charset="0"/>
                <a:cs typeface="Times New Roman" pitchFamily="18" charset="0"/>
              </a:rPr>
              <a:t>CallByRef</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o) {</a:t>
            </a:r>
          </a:p>
          <a:p>
            <a:pPr marL="342900" lvl="1" indent="-342900">
              <a:lnSpc>
                <a:spcPct val="150000"/>
              </a:lnSpc>
              <a:spcBef>
                <a:spcPts val="0"/>
              </a:spcBef>
              <a:buNone/>
              <a:defRPr/>
            </a:pPr>
            <a:r>
              <a:rPr lang="en-US" sz="2600" dirty="0" err="1">
                <a:latin typeface="Times New Roman" pitchFamily="18" charset="0"/>
                <a:cs typeface="Times New Roman" pitchFamily="18" charset="0"/>
              </a:rPr>
              <a:t>o.a</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o.a</a:t>
            </a:r>
            <a:r>
              <a:rPr lang="en-US" sz="2600" dirty="0">
                <a:latin typeface="Times New Roman" pitchFamily="18" charset="0"/>
                <a:cs typeface="Times New Roman" pitchFamily="18" charset="0"/>
              </a:rPr>
              <a:t>)*2);</a:t>
            </a:r>
          </a:p>
          <a:p>
            <a:pPr marL="342900" lvl="1" indent="-342900">
              <a:lnSpc>
                <a:spcPct val="150000"/>
              </a:lnSpc>
              <a:spcBef>
                <a:spcPts val="0"/>
              </a:spcBef>
              <a:buNone/>
              <a:defRPr/>
            </a:pPr>
            <a:r>
              <a:rPr lang="en-US" sz="2600" dirty="0" err="1">
                <a:latin typeface="Times New Roman" pitchFamily="18" charset="0"/>
                <a:cs typeface="Times New Roman" pitchFamily="18" charset="0"/>
              </a:rPr>
              <a:t>o.b</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o.b</a:t>
            </a:r>
            <a:r>
              <a:rPr lang="en-US" sz="2600" dirty="0">
                <a:latin typeface="Times New Roman" pitchFamily="18" charset="0"/>
                <a:cs typeface="Times New Roman" pitchFamily="18" charset="0"/>
              </a:rPr>
              <a:t>)/2);</a:t>
            </a:r>
          </a:p>
          <a:p>
            <a:pPr marL="342900" lvl="1" indent="-342900">
              <a:lnSpc>
                <a:spcPct val="150000"/>
              </a:lnSpc>
              <a:spcBef>
                <a:spcPts val="0"/>
              </a:spcBef>
              <a:buNone/>
              <a:defRPr/>
            </a:pPr>
            <a:r>
              <a:rPr lang="en-US" sz="2600" dirty="0">
                <a:latin typeface="Times New Roman" pitchFamily="18" charset="0"/>
                <a:cs typeface="Times New Roman" pitchFamily="18" charset="0"/>
              </a:rPr>
              <a:t>}//End of </a:t>
            </a:r>
            <a:r>
              <a:rPr lang="en-US" sz="2600" dirty="0" smtClean="0">
                <a:latin typeface="Times New Roman" pitchFamily="18" charset="0"/>
                <a:cs typeface="Times New Roman" pitchFamily="18" charset="0"/>
              </a:rPr>
              <a:t>m1()</a:t>
            </a:r>
            <a:endParaRPr lang="en-US" sz="2600" dirty="0">
              <a:latin typeface="Times New Roman" pitchFamily="18" charset="0"/>
              <a:cs typeface="Times New Roman" pitchFamily="18" charset="0"/>
            </a:endParaRPr>
          </a:p>
          <a:p>
            <a:pPr marL="342900" lvl="1" indent="-342900">
              <a:lnSpc>
                <a:spcPct val="150000"/>
              </a:lnSpc>
              <a:spcBef>
                <a:spcPts val="0"/>
              </a:spcBef>
              <a:buNone/>
              <a:defRPr/>
            </a:pPr>
            <a:r>
              <a:rPr lang="en-US" sz="2600" dirty="0">
                <a:latin typeface="Times New Roman" pitchFamily="18" charset="0"/>
                <a:cs typeface="Times New Roman" pitchFamily="18" charset="0"/>
              </a:rPr>
              <a:t>}//End of </a:t>
            </a:r>
            <a:r>
              <a:rPr lang="en-US" sz="2600" dirty="0" smtClean="0">
                <a:latin typeface="Times New Roman" pitchFamily="18" charset="0"/>
                <a:cs typeface="Times New Roman" pitchFamily="18" charset="0"/>
              </a:rPr>
              <a:t>class</a:t>
            </a:r>
          </a:p>
          <a:p>
            <a:pPr marL="342900" lvl="1" indent="-342900">
              <a:lnSpc>
                <a:spcPct val="150000"/>
              </a:lnSpc>
              <a:spcBef>
                <a:spcPts val="0"/>
              </a:spcBef>
              <a:buNone/>
              <a:defRPr/>
            </a:pPr>
            <a:r>
              <a:rPr lang="en-US" sz="2600" dirty="0" smtClean="0">
                <a:latin typeface="Times New Roman" pitchFamily="18" charset="0"/>
                <a:cs typeface="Times New Roman" pitchFamily="18" charset="0"/>
              </a:rPr>
              <a:t>//Define a class to create objects of class type </a:t>
            </a:r>
            <a:r>
              <a:rPr lang="en-US" sz="2600" dirty="0" err="1">
                <a:latin typeface="Times New Roman" pitchFamily="18" charset="0"/>
                <a:cs typeface="Times New Roman" pitchFamily="18" charset="0"/>
              </a:rPr>
              <a:t>CallByRef</a:t>
            </a:r>
            <a:endParaRPr lang="en-US" sz="2600" dirty="0">
              <a:latin typeface="Times New Roman" pitchFamily="18" charset="0"/>
              <a:cs typeface="Times New Roman" pitchFamily="18" charset="0"/>
            </a:endParaRPr>
          </a:p>
          <a:p>
            <a:pPr marL="342900" lvl="1" indent="-342900">
              <a:lnSpc>
                <a:spcPct val="150000"/>
              </a:lnSpc>
              <a:spcBef>
                <a:spcPts val="0"/>
              </a:spcBef>
              <a:buNone/>
              <a:defRPr/>
            </a:pPr>
            <a:r>
              <a:rPr lang="en-US" sz="2600" dirty="0">
                <a:latin typeface="Times New Roman" pitchFamily="18" charset="0"/>
                <a:cs typeface="Times New Roman" pitchFamily="18" charset="0"/>
              </a:rPr>
              <a:t>class </a:t>
            </a:r>
            <a:r>
              <a:rPr lang="en-US" sz="2600" dirty="0" err="1" smtClean="0">
                <a:latin typeface="Times New Roman" pitchFamily="18" charset="0"/>
                <a:cs typeface="Times New Roman" pitchFamily="18" charset="0"/>
              </a:rPr>
              <a:t>TestRef</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a:t>
            </a:r>
          </a:p>
          <a:p>
            <a:pPr marL="342900" lvl="1" indent="-342900">
              <a:lnSpc>
                <a:spcPct val="150000"/>
              </a:lnSpc>
              <a:spcBef>
                <a:spcPts val="0"/>
              </a:spcBef>
              <a:buNone/>
              <a:defRPr/>
            </a:pPr>
            <a:r>
              <a:rPr lang="en-US" sz="2600" dirty="0">
                <a:latin typeface="Times New Roman" pitchFamily="18" charset="0"/>
                <a:cs typeface="Times New Roman" pitchFamily="18" charset="0"/>
              </a:rPr>
              <a:t>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a:t>
            </a:r>
          </a:p>
          <a:p>
            <a:pPr marL="342900" lvl="1" indent="-342900">
              <a:lnSpc>
                <a:spcPct val="150000"/>
              </a:lnSpc>
              <a:spcBef>
                <a:spcPts val="0"/>
              </a:spcBef>
              <a:buNone/>
              <a:defRPr/>
            </a:pPr>
            <a:r>
              <a:rPr lang="en-US" sz="2600" b="1" i="1" dirty="0">
                <a:latin typeface="Times New Roman" pitchFamily="18" charset="0"/>
                <a:cs typeface="Times New Roman" pitchFamily="18" charset="0"/>
              </a:rPr>
              <a:t> //</a:t>
            </a:r>
            <a:r>
              <a:rPr lang="en-US" sz="2600" dirty="0">
                <a:latin typeface="Times New Roman" pitchFamily="18" charset="0"/>
                <a:cs typeface="Times New Roman" pitchFamily="18" charset="0"/>
              </a:rPr>
              <a:t>Declare, create and initialize objects</a:t>
            </a:r>
          </a:p>
          <a:p>
            <a:pPr marL="342900" lvl="1" indent="-342900">
              <a:lnSpc>
                <a:spcPct val="150000"/>
              </a:lnSpc>
              <a:spcBef>
                <a:spcPts val="0"/>
              </a:spcBef>
              <a:buNone/>
              <a:defRPr/>
            </a:pPr>
            <a:r>
              <a:rPr lang="en-US" sz="2600" dirty="0" err="1">
                <a:latin typeface="Times New Roman" pitchFamily="18" charset="0"/>
                <a:cs typeface="Times New Roman" pitchFamily="18" charset="0"/>
              </a:rPr>
              <a:t>CallByRef</a:t>
            </a: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ob</a:t>
            </a:r>
            <a:r>
              <a:rPr lang="en-US" sz="2600" dirty="0">
                <a:latin typeface="Times New Roman" pitchFamily="18" charset="0"/>
                <a:cs typeface="Times New Roman" pitchFamily="18" charset="0"/>
              </a:rPr>
              <a:t> = new </a:t>
            </a:r>
            <a:r>
              <a:rPr lang="en-US" sz="2600" dirty="0" err="1">
                <a:latin typeface="Times New Roman" pitchFamily="18" charset="0"/>
                <a:cs typeface="Times New Roman" pitchFamily="18" charset="0"/>
              </a:rPr>
              <a:t>CallByRef</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15, 20</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163</a:t>
            </a:fld>
            <a:endParaRPr lang="en-US"/>
          </a:p>
        </p:txBody>
      </p:sp>
    </p:spTree>
    <p:extLst>
      <p:ext uri="{BB962C8B-B14F-4D97-AF65-F5344CB8AC3E}">
        <p14:creationId xmlns:p14="http://schemas.microsoft.com/office/powerpoint/2010/main" val="67228550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idx="4294967295"/>
          </p:nvPr>
        </p:nvSpPr>
        <p:spPr>
          <a:xfrm>
            <a:off x="457200" y="0"/>
            <a:ext cx="8229600" cy="381000"/>
          </a:xfrm>
        </p:spPr>
        <p:txBody>
          <a:bodyPr>
            <a:normAutofit fontScale="90000"/>
          </a:bodyPr>
          <a:lstStyle/>
          <a:p>
            <a:pPr eaLnBrk="1" hangingPunct="1"/>
            <a:r>
              <a:rPr lang="en-US" sz="2800" b="1" dirty="0" smtClean="0">
                <a:latin typeface="Times New Roman" pitchFamily="18" charset="0"/>
                <a:cs typeface="Times New Roman" pitchFamily="18" charset="0"/>
              </a:rPr>
              <a:t>Activity 13---</a:t>
            </a:r>
          </a:p>
        </p:txBody>
      </p:sp>
      <p:sp>
        <p:nvSpPr>
          <p:cNvPr id="3" name="Rectangle 3"/>
          <p:cNvSpPr>
            <a:spLocks noGrp="1"/>
          </p:cNvSpPr>
          <p:nvPr>
            <p:ph idx="4294967295"/>
          </p:nvPr>
        </p:nvSpPr>
        <p:spPr>
          <a:xfrm>
            <a:off x="76200" y="381000"/>
            <a:ext cx="9067800" cy="6477000"/>
          </a:xfrm>
        </p:spPr>
        <p:txBody>
          <a:bodyPr rtlCol="0">
            <a:noAutofit/>
          </a:bodyPr>
          <a:lstStyle/>
          <a:p>
            <a:pPr marL="342900" lvl="1" indent="-342900">
              <a:lnSpc>
                <a:spcPct val="150000"/>
              </a:lnSpc>
              <a:spcBef>
                <a:spcPts val="0"/>
              </a:spcBef>
              <a:buNone/>
              <a:defRPr/>
            </a:pPr>
            <a:r>
              <a:rPr lang="en-US" sz="2600" dirty="0" smtClean="0">
                <a:latin typeface="Times New Roman" pitchFamily="18" charset="0"/>
                <a:cs typeface="Times New Roman" pitchFamily="18" charset="0"/>
              </a:rPr>
              <a:t>//Output of a and b before call</a:t>
            </a:r>
          </a:p>
          <a:p>
            <a:pPr marL="342900" lvl="1" indent="-342900">
              <a:lnSpc>
                <a:spcPct val="150000"/>
              </a:lnSpc>
              <a:spcBef>
                <a:spcPts val="0"/>
              </a:spcBef>
              <a:buNone/>
              <a:defRPr/>
            </a:pPr>
            <a:r>
              <a:rPr lang="en-US" sz="2600" dirty="0" err="1" smtClean="0">
                <a:latin typeface="Times New Roman" pitchFamily="18" charset="0"/>
                <a:cs typeface="Times New Roman" pitchFamily="18" charset="0"/>
              </a:rPr>
              <a:t>System.out.println</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ob.a</a:t>
            </a:r>
            <a:r>
              <a:rPr lang="en-US" sz="2600" dirty="0">
                <a:latin typeface="Times New Roman" pitchFamily="18" charset="0"/>
                <a:cs typeface="Times New Roman" pitchFamily="18" charset="0"/>
              </a:rPr>
              <a:t> and </a:t>
            </a:r>
            <a:r>
              <a:rPr lang="en-US" sz="2600" dirty="0" err="1">
                <a:latin typeface="Times New Roman" pitchFamily="18" charset="0"/>
                <a:cs typeface="Times New Roman" pitchFamily="18" charset="0"/>
              </a:rPr>
              <a:t>ob.b</a:t>
            </a:r>
            <a:r>
              <a:rPr lang="en-US" sz="2600" dirty="0">
                <a:latin typeface="Times New Roman" pitchFamily="18" charset="0"/>
                <a:cs typeface="Times New Roman" pitchFamily="18" charset="0"/>
              </a:rPr>
              <a:t> before call: " +</a:t>
            </a:r>
            <a:r>
              <a:rPr lang="en-US" sz="2600" dirty="0" err="1">
                <a:latin typeface="Times New Roman" pitchFamily="18" charset="0"/>
                <a:cs typeface="Times New Roman" pitchFamily="18" charset="0"/>
              </a:rPr>
              <a:t>ob.a</a:t>
            </a:r>
            <a:r>
              <a:rPr lang="en-US" sz="2600" dirty="0">
                <a:latin typeface="Times New Roman" pitchFamily="18" charset="0"/>
                <a:cs typeface="Times New Roman" pitchFamily="18" charset="0"/>
              </a:rPr>
              <a:t> + " " </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ob.b</a:t>
            </a:r>
            <a:r>
              <a:rPr lang="en-US" sz="2600" dirty="0" smtClean="0">
                <a:latin typeface="Times New Roman" pitchFamily="18" charset="0"/>
                <a:cs typeface="Times New Roman" pitchFamily="18" charset="0"/>
              </a:rPr>
              <a:t>);</a:t>
            </a:r>
          </a:p>
          <a:p>
            <a:pPr marL="342900" lvl="1" indent="-342900">
              <a:lnSpc>
                <a:spcPct val="150000"/>
              </a:lnSpc>
              <a:spcBef>
                <a:spcPts val="0"/>
              </a:spcBef>
              <a:buNone/>
              <a:defRPr/>
            </a:pPr>
            <a:r>
              <a:rPr lang="en-US" sz="2600" dirty="0" smtClean="0">
                <a:latin typeface="Times New Roman" pitchFamily="18" charset="0"/>
                <a:cs typeface="Times New Roman" pitchFamily="18" charset="0"/>
              </a:rPr>
              <a:t>/*Call m1() and output the a and be, this call changes the value of a and b, as the call is through reference */</a:t>
            </a:r>
            <a:endParaRPr lang="en-US" sz="2600" dirty="0">
              <a:latin typeface="Times New Roman" pitchFamily="18" charset="0"/>
              <a:cs typeface="Times New Roman" pitchFamily="18" charset="0"/>
            </a:endParaRPr>
          </a:p>
          <a:p>
            <a:pPr marL="342900" lvl="1" indent="-342900">
              <a:lnSpc>
                <a:spcPct val="150000"/>
              </a:lnSpc>
              <a:spcBef>
                <a:spcPts val="0"/>
              </a:spcBef>
              <a:buNone/>
              <a:defRPr/>
            </a:pPr>
            <a:r>
              <a:rPr lang="en-US" sz="2600" dirty="0" smtClean="0">
                <a:latin typeface="Times New Roman" pitchFamily="18" charset="0"/>
                <a:cs typeface="Times New Roman" pitchFamily="18" charset="0"/>
              </a:rPr>
              <a:t>ob.m1(</a:t>
            </a:r>
            <a:r>
              <a:rPr lang="en-US" sz="2600" dirty="0" err="1" smtClean="0">
                <a:latin typeface="Times New Roman" pitchFamily="18" charset="0"/>
                <a:cs typeface="Times New Roman" pitchFamily="18" charset="0"/>
              </a:rPr>
              <a:t>ob</a:t>
            </a:r>
            <a:r>
              <a:rPr lang="en-US" sz="2600" dirty="0">
                <a:latin typeface="Times New Roman" pitchFamily="18" charset="0"/>
                <a:cs typeface="Times New Roman" pitchFamily="18" charset="0"/>
              </a:rPr>
              <a:t>);</a:t>
            </a:r>
          </a:p>
          <a:p>
            <a:pPr marL="342900" lvl="1" indent="-342900">
              <a:lnSpc>
                <a:spcPct val="150000"/>
              </a:lnSpc>
              <a:spcBef>
                <a:spcPts val="0"/>
              </a:spcBef>
              <a:buNone/>
              <a:defRPr/>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a:t>
            </a:r>
            <a:r>
              <a:rPr lang="en-US" sz="2600" dirty="0" err="1">
                <a:latin typeface="Times New Roman" pitchFamily="18" charset="0"/>
                <a:cs typeface="Times New Roman" pitchFamily="18" charset="0"/>
              </a:rPr>
              <a:t>ob.a</a:t>
            </a:r>
            <a:r>
              <a:rPr lang="en-US" sz="2600" dirty="0">
                <a:latin typeface="Times New Roman" pitchFamily="18" charset="0"/>
                <a:cs typeface="Times New Roman" pitchFamily="18" charset="0"/>
              </a:rPr>
              <a:t> and </a:t>
            </a:r>
            <a:r>
              <a:rPr lang="en-US" sz="2600" dirty="0" err="1">
                <a:latin typeface="Times New Roman" pitchFamily="18" charset="0"/>
                <a:cs typeface="Times New Roman" pitchFamily="18" charset="0"/>
              </a:rPr>
              <a:t>ob.b</a:t>
            </a:r>
            <a:r>
              <a:rPr lang="en-US" sz="2600" dirty="0">
                <a:latin typeface="Times New Roman" pitchFamily="18" charset="0"/>
                <a:cs typeface="Times New Roman" pitchFamily="18" charset="0"/>
              </a:rPr>
              <a:t> after call: " +</a:t>
            </a:r>
            <a:r>
              <a:rPr lang="en-US" sz="2600" dirty="0" err="1">
                <a:latin typeface="Times New Roman" pitchFamily="18" charset="0"/>
                <a:cs typeface="Times New Roman" pitchFamily="18" charset="0"/>
              </a:rPr>
              <a:t>ob.a</a:t>
            </a:r>
            <a:r>
              <a:rPr lang="en-US" sz="2600" dirty="0">
                <a:latin typeface="Times New Roman" pitchFamily="18" charset="0"/>
                <a:cs typeface="Times New Roman" pitchFamily="18" charset="0"/>
              </a:rPr>
              <a:t> + " " + </a:t>
            </a:r>
            <a:r>
              <a:rPr lang="en-US" sz="2600" dirty="0" err="1">
                <a:latin typeface="Times New Roman" pitchFamily="18" charset="0"/>
                <a:cs typeface="Times New Roman" pitchFamily="18" charset="0"/>
              </a:rPr>
              <a:t>ob.b</a:t>
            </a:r>
            <a:r>
              <a:rPr lang="en-US" sz="2600" dirty="0">
                <a:latin typeface="Times New Roman" pitchFamily="18" charset="0"/>
                <a:cs typeface="Times New Roman" pitchFamily="18" charset="0"/>
              </a:rPr>
              <a:t>);</a:t>
            </a:r>
          </a:p>
          <a:p>
            <a:pPr marL="342900" lvl="1" indent="-342900">
              <a:lnSpc>
                <a:spcPct val="150000"/>
              </a:lnSpc>
              <a:spcBef>
                <a:spcPts val="0"/>
              </a:spcBef>
              <a:buNone/>
              <a:defRPr/>
            </a:pPr>
            <a:r>
              <a:rPr lang="en-US" sz="2600" dirty="0" smtClean="0">
                <a:latin typeface="Times New Roman" pitchFamily="18" charset="0"/>
                <a:cs typeface="Times New Roman" pitchFamily="18" charset="0"/>
              </a:rPr>
              <a:t>}//End of main()</a:t>
            </a:r>
            <a:endParaRPr lang="en-US" sz="2600" dirty="0">
              <a:latin typeface="Times New Roman" pitchFamily="18" charset="0"/>
              <a:cs typeface="Times New Roman" pitchFamily="18" charset="0"/>
            </a:endParaRPr>
          </a:p>
          <a:p>
            <a:pPr marL="342900" lvl="1" indent="-342900">
              <a:lnSpc>
                <a:spcPct val="150000"/>
              </a:lnSpc>
              <a:spcBef>
                <a:spcPts val="0"/>
              </a:spcBef>
              <a:buNone/>
              <a:defRPr/>
            </a:pPr>
            <a:r>
              <a:rPr lang="en-US" sz="2600" dirty="0" smtClean="0">
                <a:latin typeface="Times New Roman" pitchFamily="18" charset="0"/>
                <a:cs typeface="Times New Roman" pitchFamily="18" charset="0"/>
              </a:rPr>
              <a:t>}//End of class</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164</a:t>
            </a:fld>
            <a:endParaRPr lang="en-US"/>
          </a:p>
        </p:txBody>
      </p:sp>
    </p:spTree>
    <p:extLst>
      <p:ext uri="{BB962C8B-B14F-4D97-AF65-F5344CB8AC3E}">
        <p14:creationId xmlns:p14="http://schemas.microsoft.com/office/powerpoint/2010/main" val="3995269435"/>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Rectangle 2"/>
          <p:cNvSpPr>
            <a:spLocks noGrp="1"/>
          </p:cNvSpPr>
          <p:nvPr>
            <p:ph type="title" idx="4294967295"/>
          </p:nvPr>
        </p:nvSpPr>
        <p:spPr>
          <a:xfrm>
            <a:off x="457200" y="0"/>
            <a:ext cx="8229600" cy="381000"/>
          </a:xfrm>
        </p:spPr>
        <p:txBody>
          <a:bodyPr>
            <a:normAutofit fontScale="90000"/>
          </a:bodyPr>
          <a:lstStyle/>
          <a:p>
            <a:pPr eaLnBrk="1" hangingPunct="1"/>
            <a:r>
              <a:rPr lang="en-US" sz="2800" b="1" dirty="0" smtClean="0">
                <a:latin typeface="Times New Roman" pitchFamily="18" charset="0"/>
                <a:cs typeface="Times New Roman" pitchFamily="18" charset="0"/>
              </a:rPr>
              <a:t>Activity 13---</a:t>
            </a:r>
          </a:p>
        </p:txBody>
      </p:sp>
      <p:sp>
        <p:nvSpPr>
          <p:cNvPr id="3" name="Rectangle 3"/>
          <p:cNvSpPr>
            <a:spLocks noGrp="1"/>
          </p:cNvSpPr>
          <p:nvPr>
            <p:ph idx="4294967295"/>
          </p:nvPr>
        </p:nvSpPr>
        <p:spPr>
          <a:xfrm>
            <a:off x="76200" y="381000"/>
            <a:ext cx="9067800" cy="6477000"/>
          </a:xfrm>
        </p:spPr>
        <p:txBody>
          <a:bodyPr rtlCol="0">
            <a:noAutofit/>
          </a:bodyPr>
          <a:lstStyle/>
          <a:p>
            <a:pPr marL="342900" lvl="1" indent="-342900"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As you can see, in this case, the actions inside meth( ) have affected the object used as an argument.</a:t>
            </a:r>
          </a:p>
          <a:p>
            <a:pPr marL="342900" lvl="1" indent="-342900"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As a point of interest, when an object reference is passed to a method, the reference itself is passed by use of call-by-value.</a:t>
            </a:r>
          </a:p>
          <a:p>
            <a:pPr marL="342900" lvl="1" indent="-342900"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However, since the value being passed refers to an object, the copy of that value will still refer to the same object that its corresponding argument </a:t>
            </a:r>
            <a:r>
              <a:rPr lang="en-US" sz="2600" dirty="0" smtClean="0">
                <a:latin typeface="Times New Roman" pitchFamily="18" charset="0"/>
                <a:cs typeface="Times New Roman" pitchFamily="18" charset="0"/>
              </a:rPr>
              <a:t>does.</a:t>
            </a:r>
          </a:p>
          <a:p>
            <a:pPr marL="457200" lvl="1" indent="-457200" algn="just">
              <a:lnSpc>
                <a:spcPct val="150000"/>
              </a:lnSpc>
              <a:spcBef>
                <a:spcPts val="0"/>
              </a:spcBef>
              <a:buFont typeface="Wingdings" panose="05000000000000000000" pitchFamily="2" charset="2"/>
              <a:buChar char="Ø"/>
              <a:defRPr/>
            </a:pPr>
            <a:r>
              <a:rPr lang="en-US" sz="2600" dirty="0" smtClean="0">
                <a:latin typeface="Times New Roman" pitchFamily="18" charset="0"/>
                <a:cs typeface="Times New Roman" pitchFamily="18" charset="0"/>
              </a:rPr>
              <a:t>When </a:t>
            </a:r>
            <a:r>
              <a:rPr lang="en-US" sz="2600" dirty="0">
                <a:latin typeface="Times New Roman" pitchFamily="18" charset="0"/>
                <a:cs typeface="Times New Roman" pitchFamily="18" charset="0"/>
              </a:rPr>
              <a:t>a simple type is passed to a method, it is done by use of call-by-value. </a:t>
            </a:r>
          </a:p>
          <a:p>
            <a:pPr marL="342900" lvl="1" indent="-342900"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Objects are passed by use of call-by-reference.</a:t>
            </a:r>
          </a:p>
          <a:p>
            <a:pPr marL="285750" indent="-285750" algn="just">
              <a:lnSpc>
                <a:spcPct val="150000"/>
              </a:lnSpc>
              <a:buFont typeface="Wingdings" panose="05000000000000000000" pitchFamily="2" charset="2"/>
              <a:buChar char="§"/>
            </a:pPr>
            <a:endParaRPr lang="en-US" sz="2600" dirty="0"/>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27</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165</a:t>
            </a:fld>
            <a:endParaRPr lang="en-US"/>
          </a:p>
        </p:txBody>
      </p:sp>
    </p:spTree>
    <p:extLst>
      <p:ext uri="{BB962C8B-B14F-4D97-AF65-F5344CB8AC3E}">
        <p14:creationId xmlns:p14="http://schemas.microsoft.com/office/powerpoint/2010/main" val="33450904"/>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p:cNvSpPr>
          <p:nvPr>
            <p:ph type="title" idx="4294967295"/>
          </p:nvPr>
        </p:nvSpPr>
        <p:spPr>
          <a:xfrm>
            <a:off x="381000" y="0"/>
            <a:ext cx="8229600" cy="320675"/>
          </a:xfrm>
        </p:spPr>
        <p:txBody>
          <a:bodyPr>
            <a:normAutofit fontScale="90000"/>
          </a:bodyPr>
          <a:lstStyle/>
          <a:p>
            <a:pPr eaLnBrk="1" hangingPunct="1"/>
            <a:r>
              <a:rPr lang="en-US" sz="2800" b="1" dirty="0" smtClean="0">
                <a:solidFill>
                  <a:srgbClr val="0000FF"/>
                </a:solidFill>
                <a:latin typeface="Times New Roman" panose="02020603050405020304" pitchFamily="18" charset="0"/>
                <a:cs typeface="Times New Roman" panose="02020603050405020304" pitchFamily="18" charset="0"/>
              </a:rPr>
              <a:t>Returning Objects--------</a:t>
            </a:r>
          </a:p>
        </p:txBody>
      </p:sp>
      <p:sp>
        <p:nvSpPr>
          <p:cNvPr id="3" name="Rectangle 3"/>
          <p:cNvSpPr>
            <a:spLocks noGrp="1"/>
          </p:cNvSpPr>
          <p:nvPr>
            <p:ph idx="4294967295"/>
          </p:nvPr>
        </p:nvSpPr>
        <p:spPr>
          <a:xfrm>
            <a:off x="0" y="320675"/>
            <a:ext cx="9067800" cy="6537325"/>
          </a:xfrm>
        </p:spPr>
        <p:txBody>
          <a:bodyPr rtlCol="0">
            <a:noAutofit/>
          </a:bodyPr>
          <a:lstStyle/>
          <a:p>
            <a:pPr algn="just" eaLnBrk="1" fontAlgn="auto" hangingPunct="1">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A </a:t>
            </a:r>
            <a:r>
              <a:rPr lang="en-US" sz="2600" b="1" dirty="0">
                <a:latin typeface="Times New Roman" pitchFamily="18" charset="0"/>
                <a:cs typeface="Times New Roman" pitchFamily="18" charset="0"/>
              </a:rPr>
              <a:t>method</a:t>
            </a:r>
            <a:r>
              <a:rPr lang="en-US" sz="2600" dirty="0">
                <a:latin typeface="Times New Roman" pitchFamily="18" charset="0"/>
                <a:cs typeface="Times New Roman" pitchFamily="18" charset="0"/>
              </a:rPr>
              <a:t> can </a:t>
            </a:r>
            <a:r>
              <a:rPr lang="en-US" sz="2600" b="1" dirty="0">
                <a:solidFill>
                  <a:srgbClr val="FF0000"/>
                </a:solidFill>
                <a:latin typeface="Times New Roman" pitchFamily="18" charset="0"/>
                <a:cs typeface="Times New Roman" pitchFamily="18" charset="0"/>
              </a:rPr>
              <a:t>return any type of data</a:t>
            </a:r>
            <a:r>
              <a:rPr lang="en-US" sz="2600" dirty="0">
                <a:latin typeface="Times New Roman" pitchFamily="18" charset="0"/>
                <a:cs typeface="Times New Roman" pitchFamily="18" charset="0"/>
              </a:rPr>
              <a:t>, including </a:t>
            </a:r>
            <a:r>
              <a:rPr lang="en-US" sz="2600" b="1" dirty="0">
                <a:solidFill>
                  <a:srgbClr val="0000FF"/>
                </a:solidFill>
                <a:latin typeface="Times New Roman" pitchFamily="18" charset="0"/>
                <a:cs typeface="Times New Roman" pitchFamily="18" charset="0"/>
              </a:rPr>
              <a:t>class types that you create</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eaLnBrk="1" fontAlgn="auto" hangingPunct="1">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For </a:t>
            </a:r>
            <a:r>
              <a:rPr lang="en-US" sz="2600" dirty="0">
                <a:latin typeface="Times New Roman" pitchFamily="18" charset="0"/>
                <a:cs typeface="Times New Roman" pitchFamily="18" charset="0"/>
              </a:rPr>
              <a:t>example, in the following program, the </a:t>
            </a:r>
            <a:r>
              <a:rPr lang="en-US" sz="2600" b="1" dirty="0" err="1">
                <a:latin typeface="Times New Roman" pitchFamily="18" charset="0"/>
                <a:cs typeface="Times New Roman" pitchFamily="18" charset="0"/>
              </a:rPr>
              <a:t>incrByTen</a:t>
            </a:r>
            <a:r>
              <a:rPr lang="en-US" sz="2600" b="1" dirty="0">
                <a:latin typeface="Times New Roman" pitchFamily="18" charset="0"/>
                <a:cs typeface="Times New Roman" pitchFamily="18" charset="0"/>
              </a:rPr>
              <a:t>( ) method </a:t>
            </a:r>
            <a:r>
              <a:rPr lang="en-US" sz="2600" dirty="0">
                <a:latin typeface="Times New Roman" pitchFamily="18" charset="0"/>
                <a:cs typeface="Times New Roman" pitchFamily="18" charset="0"/>
              </a:rPr>
              <a:t>returns an </a:t>
            </a:r>
            <a:r>
              <a:rPr lang="en-US" sz="2600" b="1" dirty="0">
                <a:latin typeface="Times New Roman" pitchFamily="18" charset="0"/>
                <a:cs typeface="Times New Roman" pitchFamily="18" charset="0"/>
              </a:rPr>
              <a:t>object</a:t>
            </a:r>
            <a:r>
              <a:rPr lang="en-US" sz="2600" dirty="0">
                <a:latin typeface="Times New Roman" pitchFamily="18" charset="0"/>
                <a:cs typeface="Times New Roman" pitchFamily="18" charset="0"/>
              </a:rPr>
              <a:t> in which the value of </a:t>
            </a:r>
            <a:r>
              <a:rPr lang="en-US" sz="2600" b="1" dirty="0">
                <a:latin typeface="Times New Roman" pitchFamily="18" charset="0"/>
                <a:cs typeface="Times New Roman" pitchFamily="18" charset="0"/>
              </a:rPr>
              <a:t>a</a:t>
            </a:r>
            <a:r>
              <a:rPr lang="en-US" sz="2600" dirty="0">
                <a:latin typeface="Times New Roman" pitchFamily="18" charset="0"/>
                <a:cs typeface="Times New Roman" pitchFamily="18" charset="0"/>
              </a:rPr>
              <a:t> is ten greater than it is in the </a:t>
            </a:r>
            <a:r>
              <a:rPr lang="en-US" sz="2600" b="1" dirty="0">
                <a:latin typeface="Times New Roman" pitchFamily="18" charset="0"/>
                <a:cs typeface="Times New Roman" pitchFamily="18" charset="0"/>
              </a:rPr>
              <a:t>invoking object</a:t>
            </a:r>
            <a:r>
              <a:rPr lang="en-US" sz="2600" dirty="0">
                <a:latin typeface="Times New Roman" pitchFamily="18" charset="0"/>
                <a:cs typeface="Times New Roman" pitchFamily="18" charset="0"/>
              </a:rPr>
              <a:t>.</a:t>
            </a:r>
          </a:p>
          <a:p>
            <a:pPr lvl="2" indent="-1055688" algn="just" eaLnBrk="1" fontAlgn="auto" hangingPunct="1">
              <a:lnSpc>
                <a:spcPct val="150000"/>
              </a:lnSpc>
              <a:spcBef>
                <a:spcPts val="0"/>
              </a:spcBef>
              <a:buFont typeface="Arial" pitchFamily="34" charset="0"/>
              <a:buNone/>
              <a:defRPr/>
            </a:pP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Java Program to define a method to return an object of a class to the caller */</a:t>
            </a:r>
            <a:endParaRPr lang="en-US" sz="2600" dirty="0">
              <a:latin typeface="Times New Roman" pitchFamily="18" charset="0"/>
              <a:cs typeface="Times New Roman" pitchFamily="18" charset="0"/>
            </a:endParaRPr>
          </a:p>
          <a:p>
            <a:pPr lvl="2" indent="-1055688" algn="just">
              <a:lnSpc>
                <a:spcPct val="150000"/>
              </a:lnSpc>
              <a:spcBef>
                <a:spcPts val="0"/>
              </a:spcBef>
              <a:buNone/>
              <a:defRPr/>
            </a:pPr>
            <a:r>
              <a:rPr lang="en-US" sz="2600" dirty="0" smtClean="0">
                <a:latin typeface="Times New Roman" pitchFamily="18" charset="0"/>
                <a:cs typeface="Times New Roman" pitchFamily="18" charset="0"/>
              </a:rPr>
              <a:t>//Define a class named </a:t>
            </a:r>
            <a:r>
              <a:rPr lang="en-US" sz="2600" dirty="0" err="1" smtClean="0">
                <a:latin typeface="Times New Roman" pitchFamily="18" charset="0"/>
                <a:cs typeface="Times New Roman" pitchFamily="18" charset="0"/>
              </a:rPr>
              <a:t>TestObj</a:t>
            </a:r>
            <a:endParaRPr lang="en-US" sz="2600" dirty="0" smtClean="0">
              <a:latin typeface="Times New Roman" pitchFamily="18" charset="0"/>
              <a:cs typeface="Times New Roman" pitchFamily="18" charset="0"/>
            </a:endParaRPr>
          </a:p>
          <a:p>
            <a:pPr lvl="2" indent="-1055688" algn="just">
              <a:lnSpc>
                <a:spcPct val="150000"/>
              </a:lnSpc>
              <a:spcBef>
                <a:spcPts val="0"/>
              </a:spcBef>
              <a:buNone/>
              <a:defRPr/>
            </a:pPr>
            <a:r>
              <a:rPr lang="en-US" sz="2600" dirty="0" smtClean="0">
                <a:latin typeface="Times New Roman" pitchFamily="18" charset="0"/>
                <a:cs typeface="Times New Roman" pitchFamily="18" charset="0"/>
              </a:rPr>
              <a:t>class </a:t>
            </a:r>
            <a:r>
              <a:rPr lang="en-US" sz="2600" dirty="0" err="1">
                <a:latin typeface="Times New Roman" pitchFamily="18" charset="0"/>
                <a:cs typeface="Times New Roman" pitchFamily="18" charset="0"/>
              </a:rPr>
              <a:t>TestObj</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p>
          <a:p>
            <a:pPr lvl="2" indent="-1055688" algn="just">
              <a:lnSpc>
                <a:spcPct val="150000"/>
              </a:lnSpc>
              <a:spcBef>
                <a:spcPts val="0"/>
              </a:spcBef>
              <a:buNone/>
              <a:defRPr/>
            </a:pPr>
            <a:r>
              <a:rPr lang="en-US" sz="2600" dirty="0" smtClean="0">
                <a:latin typeface="Times New Roman" pitchFamily="18" charset="0"/>
                <a:cs typeface="Times New Roman" pitchFamily="18" charset="0"/>
              </a:rPr>
              <a:t>//Declare instance variable named a </a:t>
            </a:r>
            <a:endParaRPr lang="en-US" sz="2600" dirty="0">
              <a:latin typeface="Times New Roman" pitchFamily="18" charset="0"/>
              <a:cs typeface="Times New Roman" pitchFamily="18" charset="0"/>
            </a:endParaRPr>
          </a:p>
          <a:p>
            <a:pPr lvl="2" indent="-1055688" algn="just" eaLnBrk="1" fontAlgn="auto" hangingPunct="1">
              <a:lnSpc>
                <a:spcPct val="150000"/>
              </a:lnSpc>
              <a:spcBef>
                <a:spcPts val="0"/>
              </a:spcBef>
              <a:buFont typeface="Arial" pitchFamily="34" charset="0"/>
              <a:buNone/>
              <a:defRPr/>
            </a:pP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a:t>
            </a:r>
            <a:r>
              <a:rPr lang="en-US" sz="2600" dirty="0" smtClean="0">
                <a:latin typeface="Times New Roman" pitchFamily="18" charset="0"/>
                <a:cs typeface="Times New Roman" pitchFamily="18" charset="0"/>
              </a:rPr>
              <a:t>;</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31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166</a:t>
            </a:fld>
            <a:endParaRPr lang="en-US"/>
          </a:p>
        </p:txBody>
      </p:sp>
    </p:spTree>
    <p:extLst>
      <p:ext uri="{BB962C8B-B14F-4D97-AF65-F5344CB8AC3E}">
        <p14:creationId xmlns:p14="http://schemas.microsoft.com/office/powerpoint/2010/main" val="329156689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p:cNvSpPr>
          <p:nvPr>
            <p:ph type="title" idx="4294967295"/>
          </p:nvPr>
        </p:nvSpPr>
        <p:spPr>
          <a:xfrm>
            <a:off x="381000" y="0"/>
            <a:ext cx="8229600" cy="320675"/>
          </a:xfrm>
        </p:spPr>
        <p:txBody>
          <a:bodyPr>
            <a:normAutofit fontScale="90000"/>
          </a:bodyPr>
          <a:lstStyle/>
          <a:p>
            <a:pPr eaLnBrk="1" hangingPunct="1"/>
            <a:r>
              <a:rPr lang="en-US" sz="2800" b="1" dirty="0" smtClean="0">
                <a:solidFill>
                  <a:srgbClr val="0000FF"/>
                </a:solidFill>
                <a:latin typeface="Times New Roman" panose="02020603050405020304" pitchFamily="18" charset="0"/>
                <a:cs typeface="Times New Roman" panose="02020603050405020304" pitchFamily="18" charset="0"/>
              </a:rPr>
              <a:t>Returning Objects--------</a:t>
            </a:r>
          </a:p>
        </p:txBody>
      </p:sp>
      <p:sp>
        <p:nvSpPr>
          <p:cNvPr id="3" name="Rectangle 3"/>
          <p:cNvSpPr>
            <a:spLocks noGrp="1"/>
          </p:cNvSpPr>
          <p:nvPr>
            <p:ph idx="4294967295"/>
          </p:nvPr>
        </p:nvSpPr>
        <p:spPr>
          <a:xfrm>
            <a:off x="0" y="320675"/>
            <a:ext cx="9067800" cy="6537325"/>
          </a:xfrm>
        </p:spPr>
        <p:txBody>
          <a:bodyPr rtlCol="0">
            <a:noAutofit/>
          </a:bodyPr>
          <a:lstStyle/>
          <a:p>
            <a:pPr lvl="2" indent="-1055688" algn="just">
              <a:lnSpc>
                <a:spcPct val="150000"/>
              </a:lnSpc>
              <a:spcBef>
                <a:spcPts val="0"/>
              </a:spcBef>
              <a:buNone/>
              <a:defRPr/>
            </a:pPr>
            <a:r>
              <a:rPr lang="en-US" sz="2600" b="1" dirty="0">
                <a:latin typeface="Times New Roman" pitchFamily="18" charset="0"/>
                <a:cs typeface="Times New Roman" pitchFamily="18" charset="0"/>
              </a:rPr>
              <a:t>//Define Parameterized Constructor</a:t>
            </a:r>
          </a:p>
          <a:p>
            <a:pPr lvl="2" indent="-1055688" algn="just">
              <a:lnSpc>
                <a:spcPct val="150000"/>
              </a:lnSpc>
              <a:spcBef>
                <a:spcPts val="0"/>
              </a:spcBef>
              <a:buNone/>
              <a:defRPr/>
            </a:pPr>
            <a:r>
              <a:rPr lang="en-US" sz="2600" dirty="0" err="1">
                <a:latin typeface="Times New Roman" pitchFamily="18" charset="0"/>
                <a:cs typeface="Times New Roman" pitchFamily="18" charset="0"/>
              </a:rPr>
              <a:t>TestObj</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t>
            </a:r>
          </a:p>
          <a:p>
            <a:pPr lvl="2" indent="-1055688" algn="just">
              <a:lnSpc>
                <a:spcPct val="150000"/>
              </a:lnSpc>
              <a:spcBef>
                <a:spcPts val="0"/>
              </a:spcBef>
              <a:buNone/>
              <a:defRPr/>
            </a:pPr>
            <a:r>
              <a:rPr lang="en-US" sz="2600" dirty="0">
                <a:latin typeface="Times New Roman" pitchFamily="18" charset="0"/>
                <a:cs typeface="Times New Roman" pitchFamily="18" charset="0"/>
              </a:rPr>
              <a:t>a =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a:t>
            </a:r>
          </a:p>
          <a:p>
            <a:pPr lvl="2" indent="-1055688" algn="just">
              <a:lnSpc>
                <a:spcPct val="150000"/>
              </a:lnSpc>
              <a:spcBef>
                <a:spcPts val="0"/>
              </a:spcBef>
              <a:buNone/>
              <a:defRPr/>
            </a:pPr>
            <a:r>
              <a:rPr lang="en-US" sz="2600" dirty="0" smtClean="0">
                <a:latin typeface="Times New Roman" pitchFamily="18" charset="0"/>
                <a:cs typeface="Times New Roman" pitchFamily="18" charset="0"/>
              </a:rPr>
              <a:t>}//End of constructor </a:t>
            </a:r>
            <a:endParaRPr lang="en-US" sz="2600" dirty="0">
              <a:latin typeface="Times New Roman" pitchFamily="18" charset="0"/>
              <a:cs typeface="Times New Roman" pitchFamily="18" charset="0"/>
            </a:endParaRPr>
          </a:p>
          <a:p>
            <a:pPr lvl="2" indent="-1055688" algn="just">
              <a:lnSpc>
                <a:spcPct val="150000"/>
              </a:lnSpc>
              <a:spcBef>
                <a:spcPts val="0"/>
              </a:spcBef>
              <a:buNone/>
              <a:defRPr/>
            </a:pP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Define a method that return an object of class type</a:t>
            </a:r>
          </a:p>
          <a:p>
            <a:pPr lvl="2" indent="-1055688" algn="just">
              <a:lnSpc>
                <a:spcPct val="150000"/>
              </a:lnSpc>
              <a:spcBef>
                <a:spcPts val="0"/>
              </a:spcBef>
              <a:buNone/>
              <a:defRPr/>
            </a:pPr>
            <a:r>
              <a:rPr lang="en-US" sz="2600" dirty="0" err="1">
                <a:latin typeface="Times New Roman" pitchFamily="18" charset="0"/>
                <a:cs typeface="Times New Roman" pitchFamily="18" charset="0"/>
              </a:rPr>
              <a:t>TestObj</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incrByTen</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p>
          <a:p>
            <a:pPr marL="0" lvl="2" indent="0" algn="just">
              <a:lnSpc>
                <a:spcPct val="150000"/>
              </a:lnSpc>
              <a:spcBef>
                <a:spcPts val="0"/>
              </a:spcBef>
              <a:buNone/>
            </a:pPr>
            <a:r>
              <a:rPr lang="en-US" sz="2600" dirty="0" err="1">
                <a:latin typeface="Times New Roman" pitchFamily="18" charset="0"/>
                <a:cs typeface="Times New Roman" pitchFamily="18" charset="0"/>
              </a:rPr>
              <a:t>TestObj</a:t>
            </a:r>
            <a:r>
              <a:rPr lang="en-US" sz="2600" dirty="0">
                <a:latin typeface="Times New Roman" pitchFamily="18" charset="0"/>
                <a:cs typeface="Times New Roman" pitchFamily="18" charset="0"/>
              </a:rPr>
              <a:t> temp = new </a:t>
            </a:r>
            <a:r>
              <a:rPr lang="en-US" sz="2600" dirty="0" err="1">
                <a:latin typeface="Times New Roman" pitchFamily="18" charset="0"/>
                <a:cs typeface="Times New Roman" pitchFamily="18" charset="0"/>
              </a:rPr>
              <a:t>TestObj</a:t>
            </a:r>
            <a:r>
              <a:rPr lang="en-US" sz="2600" dirty="0">
                <a:latin typeface="Times New Roman" pitchFamily="18" charset="0"/>
                <a:cs typeface="Times New Roman" pitchFamily="18" charset="0"/>
              </a:rPr>
              <a:t> (a+10);</a:t>
            </a:r>
          </a:p>
          <a:p>
            <a:pPr marL="0" indent="0" algn="just">
              <a:lnSpc>
                <a:spcPct val="150000"/>
              </a:lnSpc>
              <a:spcBef>
                <a:spcPts val="0"/>
              </a:spcBef>
              <a:buNone/>
            </a:pPr>
            <a:r>
              <a:rPr lang="en-US" sz="2600" dirty="0">
                <a:latin typeface="Times New Roman" pitchFamily="18" charset="0"/>
                <a:cs typeface="Times New Roman" pitchFamily="18" charset="0"/>
              </a:rPr>
              <a:t>return temp;</a:t>
            </a:r>
          </a:p>
          <a:p>
            <a:pPr marL="0" indent="0" algn="just">
              <a:lnSpc>
                <a:spcPct val="150000"/>
              </a:lnSpc>
              <a:spcBef>
                <a:spcPts val="0"/>
              </a:spcBef>
              <a:buNone/>
            </a:pPr>
            <a:r>
              <a:rPr lang="en-US" sz="2600" dirty="0" smtClean="0">
                <a:latin typeface="Times New Roman" pitchFamily="18" charset="0"/>
                <a:cs typeface="Times New Roman" pitchFamily="18" charset="0"/>
              </a:rPr>
              <a:t>}//End of </a:t>
            </a:r>
            <a:r>
              <a:rPr lang="en-US" sz="2600" dirty="0" err="1" smtClean="0">
                <a:latin typeface="Times New Roman" pitchFamily="18" charset="0"/>
                <a:cs typeface="Times New Roman" pitchFamily="18" charset="0"/>
              </a:rPr>
              <a:t>incrByTen</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smtClean="0">
                <a:latin typeface="Times New Roman" pitchFamily="18" charset="0"/>
                <a:cs typeface="Times New Roman" pitchFamily="18" charset="0"/>
              </a:rPr>
              <a:t>}//End of class</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31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167</a:t>
            </a:fld>
            <a:endParaRPr lang="en-US"/>
          </a:p>
        </p:txBody>
      </p:sp>
    </p:spTree>
    <p:extLst>
      <p:ext uri="{BB962C8B-B14F-4D97-AF65-F5344CB8AC3E}">
        <p14:creationId xmlns:p14="http://schemas.microsoft.com/office/powerpoint/2010/main" val="175507183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p:cNvSpPr>
          <p:nvPr>
            <p:ph type="title" idx="4294967295"/>
          </p:nvPr>
        </p:nvSpPr>
        <p:spPr>
          <a:xfrm>
            <a:off x="381000" y="0"/>
            <a:ext cx="8229600" cy="320675"/>
          </a:xfrm>
        </p:spPr>
        <p:txBody>
          <a:bodyPr>
            <a:normAutofit fontScale="90000"/>
          </a:bodyPr>
          <a:lstStyle/>
          <a:p>
            <a:pPr eaLnBrk="1" hangingPunct="1"/>
            <a:r>
              <a:rPr lang="en-US" sz="2800" b="1" dirty="0" smtClean="0">
                <a:solidFill>
                  <a:srgbClr val="0000FF"/>
                </a:solidFill>
                <a:latin typeface="Times New Roman" panose="02020603050405020304" pitchFamily="18" charset="0"/>
                <a:cs typeface="Times New Roman" panose="02020603050405020304" pitchFamily="18" charset="0"/>
              </a:rPr>
              <a:t>Returning Objects--------</a:t>
            </a:r>
          </a:p>
        </p:txBody>
      </p:sp>
      <p:sp>
        <p:nvSpPr>
          <p:cNvPr id="3" name="Rectangle 3"/>
          <p:cNvSpPr>
            <a:spLocks noGrp="1"/>
          </p:cNvSpPr>
          <p:nvPr>
            <p:ph idx="4294967295"/>
          </p:nvPr>
        </p:nvSpPr>
        <p:spPr>
          <a:xfrm>
            <a:off x="0" y="320675"/>
            <a:ext cx="9067800" cy="6537325"/>
          </a:xfrm>
        </p:spPr>
        <p:txBody>
          <a:bodyPr rtlCol="0">
            <a:noAutofit/>
          </a:bodyPr>
          <a:lstStyle/>
          <a:p>
            <a:pPr lvl="2" indent="-1055688" algn="just">
              <a:lnSpc>
                <a:spcPct val="150000"/>
              </a:lnSpc>
              <a:spcBef>
                <a:spcPts val="0"/>
              </a:spcBef>
              <a:buNone/>
              <a:defRPr/>
            </a:pPr>
            <a:r>
              <a:rPr lang="en-US" sz="2600" b="1" dirty="0">
                <a:latin typeface="Times New Roman" pitchFamily="18" charset="0"/>
                <a:cs typeface="Times New Roman" pitchFamily="18" charset="0"/>
              </a:rPr>
              <a:t>//Define Parameterized Constructor</a:t>
            </a:r>
          </a:p>
          <a:p>
            <a:pPr lvl="2" indent="-1055688" algn="just">
              <a:lnSpc>
                <a:spcPct val="150000"/>
              </a:lnSpc>
              <a:spcBef>
                <a:spcPts val="0"/>
              </a:spcBef>
              <a:buNone/>
              <a:defRPr/>
            </a:pPr>
            <a:r>
              <a:rPr lang="en-US" sz="2600" dirty="0" err="1">
                <a:latin typeface="Times New Roman" pitchFamily="18" charset="0"/>
                <a:cs typeface="Times New Roman" pitchFamily="18" charset="0"/>
              </a:rPr>
              <a:t>TestObj</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t>
            </a:r>
          </a:p>
          <a:p>
            <a:pPr lvl="2" indent="-1055688" algn="just">
              <a:lnSpc>
                <a:spcPct val="150000"/>
              </a:lnSpc>
              <a:spcBef>
                <a:spcPts val="0"/>
              </a:spcBef>
              <a:buNone/>
              <a:defRPr/>
            </a:pPr>
            <a:r>
              <a:rPr lang="en-US" sz="2600" dirty="0">
                <a:latin typeface="Times New Roman" pitchFamily="18" charset="0"/>
                <a:cs typeface="Times New Roman" pitchFamily="18" charset="0"/>
              </a:rPr>
              <a:t>a =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a:t>
            </a:r>
          </a:p>
          <a:p>
            <a:pPr lvl="2" indent="-1055688" algn="just">
              <a:lnSpc>
                <a:spcPct val="150000"/>
              </a:lnSpc>
              <a:spcBef>
                <a:spcPts val="0"/>
              </a:spcBef>
              <a:buNone/>
              <a:defRPr/>
            </a:pPr>
            <a:r>
              <a:rPr lang="en-US" sz="2600" dirty="0" smtClean="0">
                <a:latin typeface="Times New Roman" pitchFamily="18" charset="0"/>
                <a:cs typeface="Times New Roman" pitchFamily="18" charset="0"/>
              </a:rPr>
              <a:t>}//End of constructor </a:t>
            </a:r>
            <a:endParaRPr lang="en-US" sz="2600" dirty="0">
              <a:latin typeface="Times New Roman" pitchFamily="18" charset="0"/>
              <a:cs typeface="Times New Roman" pitchFamily="18" charset="0"/>
            </a:endParaRPr>
          </a:p>
          <a:p>
            <a:pPr lvl="2" indent="-1055688" algn="just">
              <a:lnSpc>
                <a:spcPct val="150000"/>
              </a:lnSpc>
              <a:spcBef>
                <a:spcPts val="0"/>
              </a:spcBef>
              <a:buNone/>
              <a:defRPr/>
            </a:pP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Define a method that return an object of class type</a:t>
            </a:r>
          </a:p>
          <a:p>
            <a:pPr lvl="2" indent="-1055688" algn="just">
              <a:lnSpc>
                <a:spcPct val="150000"/>
              </a:lnSpc>
              <a:spcBef>
                <a:spcPts val="0"/>
              </a:spcBef>
              <a:buNone/>
              <a:defRPr/>
            </a:pPr>
            <a:r>
              <a:rPr lang="en-US" sz="2600" dirty="0" err="1">
                <a:latin typeface="Times New Roman" pitchFamily="18" charset="0"/>
                <a:cs typeface="Times New Roman" pitchFamily="18" charset="0"/>
              </a:rPr>
              <a:t>TestObj</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incrByTen</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p>
          <a:p>
            <a:pPr marL="0" lvl="2" indent="0" algn="just">
              <a:lnSpc>
                <a:spcPct val="150000"/>
              </a:lnSpc>
              <a:spcBef>
                <a:spcPts val="0"/>
              </a:spcBef>
              <a:buNone/>
            </a:pPr>
            <a:r>
              <a:rPr lang="en-US" sz="2600" dirty="0" err="1">
                <a:latin typeface="Times New Roman" pitchFamily="18" charset="0"/>
                <a:cs typeface="Times New Roman" pitchFamily="18" charset="0"/>
              </a:rPr>
              <a:t>TestObj</a:t>
            </a:r>
            <a:r>
              <a:rPr lang="en-US" sz="2600" dirty="0">
                <a:latin typeface="Times New Roman" pitchFamily="18" charset="0"/>
                <a:cs typeface="Times New Roman" pitchFamily="18" charset="0"/>
              </a:rPr>
              <a:t> temp = new </a:t>
            </a:r>
            <a:r>
              <a:rPr lang="en-US" sz="2600" dirty="0" err="1">
                <a:latin typeface="Times New Roman" pitchFamily="18" charset="0"/>
                <a:cs typeface="Times New Roman" pitchFamily="18" charset="0"/>
              </a:rPr>
              <a:t>TestObj</a:t>
            </a:r>
            <a:r>
              <a:rPr lang="en-US" sz="2600" dirty="0">
                <a:latin typeface="Times New Roman" pitchFamily="18" charset="0"/>
                <a:cs typeface="Times New Roman" pitchFamily="18" charset="0"/>
              </a:rPr>
              <a:t> (a+10);</a:t>
            </a:r>
          </a:p>
          <a:p>
            <a:pPr marL="0" indent="0" algn="just">
              <a:lnSpc>
                <a:spcPct val="150000"/>
              </a:lnSpc>
              <a:spcBef>
                <a:spcPts val="0"/>
              </a:spcBef>
              <a:buNone/>
            </a:pPr>
            <a:r>
              <a:rPr lang="en-US" sz="2600" dirty="0">
                <a:latin typeface="Times New Roman" pitchFamily="18" charset="0"/>
                <a:cs typeface="Times New Roman" pitchFamily="18" charset="0"/>
              </a:rPr>
              <a:t>return temp;</a:t>
            </a:r>
          </a:p>
          <a:p>
            <a:pPr marL="0" indent="0" algn="just">
              <a:lnSpc>
                <a:spcPct val="150000"/>
              </a:lnSpc>
              <a:spcBef>
                <a:spcPts val="0"/>
              </a:spcBef>
              <a:buNone/>
            </a:pPr>
            <a:r>
              <a:rPr lang="en-US" sz="2600" dirty="0" smtClean="0">
                <a:latin typeface="Times New Roman" pitchFamily="18" charset="0"/>
                <a:cs typeface="Times New Roman" pitchFamily="18" charset="0"/>
              </a:rPr>
              <a:t>}//End of </a:t>
            </a:r>
            <a:r>
              <a:rPr lang="en-US" sz="2600" dirty="0" err="1" smtClean="0">
                <a:latin typeface="Times New Roman" pitchFamily="18" charset="0"/>
                <a:cs typeface="Times New Roman" pitchFamily="18" charset="0"/>
              </a:rPr>
              <a:t>incrByTen</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smtClean="0">
                <a:latin typeface="Times New Roman" pitchFamily="18" charset="0"/>
                <a:cs typeface="Times New Roman" pitchFamily="18" charset="0"/>
              </a:rPr>
              <a:t>}//End of class</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31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168</a:t>
            </a:fld>
            <a:endParaRPr lang="en-US"/>
          </a:p>
        </p:txBody>
      </p:sp>
    </p:spTree>
    <p:extLst>
      <p:ext uri="{BB962C8B-B14F-4D97-AF65-F5344CB8AC3E}">
        <p14:creationId xmlns:p14="http://schemas.microsoft.com/office/powerpoint/2010/main" val="280779421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p:cNvSpPr>
          <p:nvPr>
            <p:ph type="title" idx="4294967295"/>
          </p:nvPr>
        </p:nvSpPr>
        <p:spPr>
          <a:xfrm>
            <a:off x="381000" y="0"/>
            <a:ext cx="8229600" cy="320675"/>
          </a:xfrm>
        </p:spPr>
        <p:txBody>
          <a:bodyPr>
            <a:normAutofit fontScale="90000"/>
          </a:bodyPr>
          <a:lstStyle/>
          <a:p>
            <a:pPr eaLnBrk="1" hangingPunct="1"/>
            <a:r>
              <a:rPr lang="en-US" sz="2800" b="1" dirty="0" smtClean="0">
                <a:solidFill>
                  <a:srgbClr val="0000FF"/>
                </a:solidFill>
                <a:latin typeface="Times New Roman" panose="02020603050405020304" pitchFamily="18" charset="0"/>
                <a:cs typeface="Times New Roman" panose="02020603050405020304" pitchFamily="18" charset="0"/>
              </a:rPr>
              <a:t>Returning Objects--------</a:t>
            </a:r>
          </a:p>
        </p:txBody>
      </p:sp>
      <p:sp>
        <p:nvSpPr>
          <p:cNvPr id="3" name="Rectangle 3"/>
          <p:cNvSpPr>
            <a:spLocks noGrp="1"/>
          </p:cNvSpPr>
          <p:nvPr>
            <p:ph idx="4294967295"/>
          </p:nvPr>
        </p:nvSpPr>
        <p:spPr>
          <a:xfrm>
            <a:off x="0" y="320675"/>
            <a:ext cx="9067800" cy="6537325"/>
          </a:xfrm>
        </p:spPr>
        <p:txBody>
          <a:bodyPr rtlCol="0">
            <a:noAutofit/>
          </a:bodyPr>
          <a:lstStyle/>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//Define another class to create objects of a class</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class </a:t>
            </a:r>
            <a:r>
              <a:rPr lang="en-US" sz="2600" dirty="0" err="1">
                <a:latin typeface="Times New Roman" panose="02020603050405020304" pitchFamily="18" charset="0"/>
                <a:cs typeface="Times New Roman" panose="02020603050405020304" pitchFamily="18" charset="0"/>
              </a:rPr>
              <a:t>RetOb</a:t>
            </a: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600" dirty="0" smtClean="0">
                <a:latin typeface="Times New Roman" panose="02020603050405020304" pitchFamily="18" charset="0"/>
                <a:cs typeface="Times New Roman" panose="02020603050405020304" pitchFamily="18" charset="0"/>
              </a:rPr>
              <a:t>//main </a:t>
            </a:r>
            <a:r>
              <a:rPr lang="en-US" sz="2600" dirty="0">
                <a:latin typeface="Times New Roman" panose="02020603050405020304" pitchFamily="18" charset="0"/>
                <a:cs typeface="Times New Roman" panose="02020603050405020304" pitchFamily="18" charset="0"/>
              </a:rPr>
              <a:t>Method()</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public static void main(String </a:t>
            </a:r>
            <a:r>
              <a:rPr lang="en-US" sz="2600" dirty="0" err="1">
                <a:latin typeface="Times New Roman" panose="02020603050405020304" pitchFamily="18" charset="0"/>
                <a:cs typeface="Times New Roman" panose="02020603050405020304" pitchFamily="18" charset="0"/>
              </a:rPr>
              <a:t>args</a:t>
            </a:r>
            <a:r>
              <a:rPr lang="en-US" sz="26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//Declare, Create and initialize objects</a:t>
            </a:r>
          </a:p>
          <a:p>
            <a:pPr marL="0" indent="0" algn="just">
              <a:lnSpc>
                <a:spcPct val="150000"/>
              </a:lnSpc>
              <a:spcBef>
                <a:spcPts val="0"/>
              </a:spcBef>
              <a:buNone/>
            </a:pPr>
            <a:r>
              <a:rPr lang="en-US" sz="2600" dirty="0" err="1">
                <a:latin typeface="Times New Roman" panose="02020603050405020304" pitchFamily="18" charset="0"/>
                <a:cs typeface="Times New Roman" panose="02020603050405020304" pitchFamily="18" charset="0"/>
              </a:rPr>
              <a:t>TestObj</a:t>
            </a:r>
            <a:r>
              <a:rPr lang="en-US" sz="2600" dirty="0">
                <a:latin typeface="Times New Roman" panose="02020603050405020304" pitchFamily="18" charset="0"/>
                <a:cs typeface="Times New Roman" panose="02020603050405020304" pitchFamily="18" charset="0"/>
              </a:rPr>
              <a:t> ob1 = new </a:t>
            </a:r>
            <a:r>
              <a:rPr lang="en-US" sz="2600" dirty="0" err="1">
                <a:latin typeface="Times New Roman" panose="02020603050405020304" pitchFamily="18" charset="0"/>
                <a:cs typeface="Times New Roman" panose="02020603050405020304" pitchFamily="18" charset="0"/>
              </a:rPr>
              <a:t>TestObj</a:t>
            </a:r>
            <a:r>
              <a:rPr lang="en-US" sz="2600" dirty="0">
                <a:latin typeface="Times New Roman" panose="02020603050405020304" pitchFamily="18" charset="0"/>
                <a:cs typeface="Times New Roman" panose="02020603050405020304" pitchFamily="18" charset="0"/>
              </a:rPr>
              <a:t>(2);</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//Declare another Reference variable of a class</a:t>
            </a:r>
          </a:p>
          <a:p>
            <a:pPr marL="0" indent="0" algn="just">
              <a:lnSpc>
                <a:spcPct val="150000"/>
              </a:lnSpc>
              <a:spcBef>
                <a:spcPts val="0"/>
              </a:spcBef>
              <a:buNone/>
            </a:pPr>
            <a:r>
              <a:rPr lang="en-US" sz="2600" dirty="0" err="1">
                <a:latin typeface="Times New Roman" panose="02020603050405020304" pitchFamily="18" charset="0"/>
                <a:cs typeface="Times New Roman" panose="02020603050405020304" pitchFamily="18" charset="0"/>
              </a:rPr>
              <a:t>TestObj</a:t>
            </a:r>
            <a:r>
              <a:rPr lang="en-US" sz="2600" dirty="0">
                <a:latin typeface="Times New Roman" panose="02020603050405020304" pitchFamily="18" charset="0"/>
                <a:cs typeface="Times New Roman" panose="02020603050405020304" pitchFamily="18" charset="0"/>
              </a:rPr>
              <a:t> ob2;</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//Call </a:t>
            </a:r>
            <a:r>
              <a:rPr lang="en-US" sz="2600" dirty="0" err="1">
                <a:latin typeface="Times New Roman" panose="02020603050405020304" pitchFamily="18" charset="0"/>
                <a:cs typeface="Times New Roman" panose="02020603050405020304" pitchFamily="18" charset="0"/>
              </a:rPr>
              <a:t>incByTen</a:t>
            </a:r>
            <a:r>
              <a:rPr lang="en-US" sz="2600" dirty="0">
                <a:latin typeface="Times New Roman" panose="02020603050405020304" pitchFamily="18" charset="0"/>
                <a:cs typeface="Times New Roman" panose="02020603050405020304" pitchFamily="18" charset="0"/>
              </a:rPr>
              <a:t>() and assign the return value to ob2</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ob2 = ob1.incrByTen();</a:t>
            </a:r>
          </a:p>
          <a:p>
            <a:pPr marL="0" indent="0" algn="just">
              <a:lnSpc>
                <a:spcPct val="150000"/>
              </a:lnSpc>
              <a:spcBef>
                <a:spcPts val="0"/>
              </a:spcBef>
              <a:buNone/>
            </a:pPr>
            <a:r>
              <a:rPr lang="en-US" sz="2600" dirty="0" smtClean="0">
                <a:latin typeface="Times New Roman" panose="02020603050405020304" pitchFamily="18" charset="0"/>
                <a:cs typeface="Times New Roman" panose="02020603050405020304" pitchFamily="18" charset="0"/>
              </a:rPr>
              <a:t>//Output </a:t>
            </a:r>
            <a:r>
              <a:rPr lang="en-US" sz="2600" dirty="0">
                <a:latin typeface="Times New Roman" panose="02020603050405020304" pitchFamily="18" charset="0"/>
                <a:cs typeface="Times New Roman" panose="02020603050405020304" pitchFamily="18" charset="0"/>
              </a:rPr>
              <a:t>a value before the method return the </a:t>
            </a:r>
            <a:r>
              <a:rPr lang="en-US" sz="2600" dirty="0" smtClean="0">
                <a:latin typeface="Times New Roman" panose="02020603050405020304" pitchFamily="18" charset="0"/>
                <a:cs typeface="Times New Roman" panose="02020603050405020304" pitchFamily="18" charset="0"/>
              </a:rPr>
              <a:t>object</a:t>
            </a:r>
            <a:endParaRPr lang="en-US" sz="2600" dirty="0">
              <a:latin typeface="Times New Roman" panose="02020603050405020304" pitchFamily="18" charset="0"/>
              <a:cs typeface="Times New Roman" panose="02020603050405020304"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31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169</a:t>
            </a:fld>
            <a:endParaRPr lang="en-US" dirty="0"/>
          </a:p>
        </p:txBody>
      </p:sp>
    </p:spTree>
    <p:extLst>
      <p:ext uri="{BB962C8B-B14F-4D97-AF65-F5344CB8AC3E}">
        <p14:creationId xmlns:p14="http://schemas.microsoft.com/office/powerpoint/2010/main" val="104742032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ChangeArrowheads="1"/>
          </p:cNvSpPr>
          <p:nvPr/>
        </p:nvSpPr>
        <p:spPr bwMode="auto">
          <a:xfrm>
            <a:off x="0" y="304800"/>
            <a:ext cx="9067800" cy="64017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marL="457200" indent="-457200" algn="just">
              <a:lnSpc>
                <a:spcPct val="150000"/>
              </a:lnSpc>
              <a:spcAft>
                <a:spcPts val="600"/>
              </a:spcAft>
              <a:buFont typeface="Wingdings" pitchFamily="2" charset="2"/>
              <a:buChar char="§"/>
            </a:pPr>
            <a:r>
              <a:rPr lang="en-US" sz="2600" dirty="0">
                <a:latin typeface="Times New Roman" pitchFamily="18" charset="0"/>
                <a:cs typeface="Times New Roman" pitchFamily="18" charset="0"/>
              </a:rPr>
              <a:t>The </a:t>
            </a:r>
            <a:r>
              <a:rPr lang="en-US" sz="2600" b="1" dirty="0">
                <a:solidFill>
                  <a:srgbClr val="D60093"/>
                </a:solidFill>
                <a:latin typeface="Times New Roman" pitchFamily="18" charset="0"/>
                <a:cs typeface="Times New Roman" pitchFamily="18" charset="0"/>
              </a:rPr>
              <a:t>data, </a:t>
            </a:r>
            <a:r>
              <a:rPr lang="en-US" sz="2600" dirty="0">
                <a:latin typeface="Times New Roman" pitchFamily="18" charset="0"/>
                <a:cs typeface="Times New Roman" pitchFamily="18" charset="0"/>
              </a:rPr>
              <a:t>or</a:t>
            </a:r>
            <a:r>
              <a:rPr lang="en-US" sz="2600" b="1" dirty="0">
                <a:solidFill>
                  <a:srgbClr val="D60093"/>
                </a:solidFill>
                <a:latin typeface="Times New Roman" pitchFamily="18" charset="0"/>
                <a:cs typeface="Times New Roman" pitchFamily="18" charset="0"/>
              </a:rPr>
              <a:t> variables, defined </a:t>
            </a:r>
            <a:r>
              <a:rPr lang="en-US" sz="2600" dirty="0">
                <a:latin typeface="Times New Roman" pitchFamily="18" charset="0"/>
                <a:cs typeface="Times New Roman" pitchFamily="18" charset="0"/>
              </a:rPr>
              <a:t>within a</a:t>
            </a:r>
            <a:r>
              <a:rPr lang="en-US" sz="2600" b="1" dirty="0">
                <a:latin typeface="Times New Roman" pitchFamily="18" charset="0"/>
                <a:cs typeface="Times New Roman" pitchFamily="18" charset="0"/>
              </a:rPr>
              <a:t> </a:t>
            </a:r>
            <a:r>
              <a:rPr lang="en-US" sz="2600" b="1" dirty="0">
                <a:solidFill>
                  <a:srgbClr val="D60093"/>
                </a:solidFill>
                <a:latin typeface="Times New Roman" pitchFamily="18" charset="0"/>
                <a:cs typeface="Times New Roman" pitchFamily="18" charset="0"/>
              </a:rPr>
              <a:t>class</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are</a:t>
            </a:r>
            <a:r>
              <a:rPr lang="en-US" sz="2600" b="1" dirty="0">
                <a:latin typeface="Times New Roman" pitchFamily="18" charset="0"/>
                <a:cs typeface="Times New Roman" pitchFamily="18" charset="0"/>
              </a:rPr>
              <a:t> called </a:t>
            </a:r>
            <a:r>
              <a:rPr lang="en-US" sz="2600" b="1" dirty="0">
                <a:solidFill>
                  <a:srgbClr val="0000FF"/>
                </a:solidFill>
                <a:latin typeface="Times New Roman" pitchFamily="18" charset="0"/>
                <a:cs typeface="Times New Roman" pitchFamily="18" charset="0"/>
              </a:rPr>
              <a:t>instance variables.</a:t>
            </a:r>
          </a:p>
          <a:p>
            <a:pPr marL="457200" indent="-457200" algn="just">
              <a:lnSpc>
                <a:spcPct val="150000"/>
              </a:lnSpc>
              <a:spcAft>
                <a:spcPts val="600"/>
              </a:spcAft>
              <a:buFont typeface="Wingdings" pitchFamily="2" charset="2"/>
              <a:buChar char="§"/>
            </a:pP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latin typeface="Times New Roman" pitchFamily="18" charset="0"/>
                <a:cs typeface="Times New Roman" pitchFamily="18" charset="0"/>
              </a:rPr>
              <a:t> code </a:t>
            </a:r>
            <a:r>
              <a:rPr lang="en-US" sz="2600" dirty="0">
                <a:latin typeface="Times New Roman" pitchFamily="18" charset="0"/>
                <a:cs typeface="Times New Roman" pitchFamily="18" charset="0"/>
              </a:rPr>
              <a:t>is contained within </a:t>
            </a:r>
            <a:r>
              <a:rPr lang="en-US" sz="2600" b="1" dirty="0">
                <a:latin typeface="Times New Roman" pitchFamily="18" charset="0"/>
                <a:cs typeface="Times New Roman" pitchFamily="18" charset="0"/>
              </a:rPr>
              <a:t>methods</a:t>
            </a:r>
            <a:r>
              <a:rPr lang="en-US" sz="2600" dirty="0">
                <a:latin typeface="Times New Roman" pitchFamily="18" charset="0"/>
                <a:cs typeface="Times New Roman" pitchFamily="18" charset="0"/>
              </a:rPr>
              <a:t> (methods contain the </a:t>
            </a:r>
            <a:r>
              <a:rPr lang="en-US" sz="2600" b="1" dirty="0">
                <a:solidFill>
                  <a:srgbClr val="D60093"/>
                </a:solidFill>
                <a:latin typeface="Times New Roman" pitchFamily="18" charset="0"/>
                <a:cs typeface="Times New Roman" pitchFamily="18" charset="0"/>
              </a:rPr>
              <a:t>executable code </a:t>
            </a:r>
            <a:r>
              <a:rPr lang="en-US" sz="2600" dirty="0">
                <a:latin typeface="Times New Roman" pitchFamily="18" charset="0"/>
                <a:cs typeface="Times New Roman" pitchFamily="18" charset="0"/>
              </a:rPr>
              <a:t>of a</a:t>
            </a:r>
            <a:r>
              <a:rPr lang="en-US" sz="2600" b="1" dirty="0">
                <a:solidFill>
                  <a:srgbClr val="D60093"/>
                </a:solidFill>
                <a:latin typeface="Times New Roman" pitchFamily="18" charset="0"/>
                <a:cs typeface="Times New Roman" pitchFamily="18" charset="0"/>
              </a:rPr>
              <a:t> class</a:t>
            </a:r>
            <a:r>
              <a:rPr lang="en-US" sz="2600" dirty="0">
                <a:latin typeface="Times New Roman" pitchFamily="18" charset="0"/>
                <a:cs typeface="Times New Roman" pitchFamily="18" charset="0"/>
              </a:rPr>
              <a:t> and </a:t>
            </a:r>
            <a:r>
              <a:rPr lang="en-US" sz="2600" b="1" dirty="0">
                <a:solidFill>
                  <a:srgbClr val="0000FF"/>
                </a:solidFill>
                <a:latin typeface="Times New Roman" pitchFamily="18" charset="0"/>
                <a:cs typeface="Times New Roman" pitchFamily="18" charset="0"/>
              </a:rPr>
              <a:t>define </a:t>
            </a:r>
            <a:r>
              <a:rPr lang="en-US" sz="2600" dirty="0">
                <a:latin typeface="Times New Roman" pitchFamily="18" charset="0"/>
                <a:cs typeface="Times New Roman" pitchFamily="18" charset="0"/>
              </a:rPr>
              <a:t>the</a:t>
            </a:r>
            <a:r>
              <a:rPr lang="en-US" sz="2600" b="1" dirty="0">
                <a:solidFill>
                  <a:srgbClr val="0000FF"/>
                </a:solidFill>
                <a:latin typeface="Times New Roman" pitchFamily="18" charset="0"/>
                <a:cs typeface="Times New Roman" pitchFamily="18" charset="0"/>
              </a:rPr>
              <a:t> behavior </a:t>
            </a:r>
            <a:r>
              <a:rPr lang="en-US" sz="2600" dirty="0">
                <a:latin typeface="Times New Roman" pitchFamily="18" charset="0"/>
                <a:cs typeface="Times New Roman" pitchFamily="18" charset="0"/>
              </a:rPr>
              <a:t>of</a:t>
            </a:r>
            <a:r>
              <a:rPr lang="en-US" sz="2600" b="1" dirty="0">
                <a:solidFill>
                  <a:srgbClr val="0000FF"/>
                </a:solidFill>
                <a:latin typeface="Times New Roman" pitchFamily="18" charset="0"/>
                <a:cs typeface="Times New Roman" pitchFamily="18" charset="0"/>
              </a:rPr>
              <a:t> objects) </a:t>
            </a:r>
          </a:p>
          <a:p>
            <a:pPr marL="514350" indent="-514350" algn="just">
              <a:lnSpc>
                <a:spcPct val="150000"/>
              </a:lnSpc>
              <a:spcAft>
                <a:spcPts val="600"/>
              </a:spcAft>
              <a:buFont typeface="Wingdings" panose="05000000000000000000" pitchFamily="2" charset="2"/>
              <a:buChar char="ü"/>
            </a:pPr>
            <a:r>
              <a:rPr lang="en-US" sz="2600" dirty="0">
                <a:latin typeface="Times New Roman" pitchFamily="18" charset="0"/>
                <a:cs typeface="Times New Roman" pitchFamily="18" charset="0"/>
              </a:rPr>
              <a:t>Collectively, the </a:t>
            </a:r>
            <a:r>
              <a:rPr lang="en-US" sz="2600" b="1" dirty="0">
                <a:solidFill>
                  <a:srgbClr val="0000FF"/>
                </a:solidFill>
                <a:latin typeface="Times New Roman" pitchFamily="18" charset="0"/>
                <a:cs typeface="Times New Roman" pitchFamily="18" charset="0"/>
              </a:rPr>
              <a:t>methods </a:t>
            </a:r>
            <a:r>
              <a:rPr lang="en-US" sz="2600" dirty="0">
                <a:latin typeface="Times New Roman" pitchFamily="18" charset="0"/>
                <a:cs typeface="Times New Roman" pitchFamily="18" charset="0"/>
              </a:rPr>
              <a:t>and</a:t>
            </a:r>
            <a:r>
              <a:rPr lang="en-US" sz="2600" b="1" dirty="0">
                <a:solidFill>
                  <a:srgbClr val="0000FF"/>
                </a:solidFill>
                <a:latin typeface="Times New Roman" pitchFamily="18" charset="0"/>
                <a:cs typeface="Times New Roman" pitchFamily="18" charset="0"/>
              </a:rPr>
              <a:t> variables </a:t>
            </a:r>
            <a:r>
              <a:rPr lang="en-US" sz="2600" dirty="0">
                <a:latin typeface="Times New Roman" pitchFamily="18" charset="0"/>
                <a:cs typeface="Times New Roman" pitchFamily="18" charset="0"/>
              </a:rPr>
              <a:t>defined within a </a:t>
            </a:r>
            <a:r>
              <a:rPr lang="en-US" sz="2600" b="1" dirty="0">
                <a:latin typeface="Times New Roman" pitchFamily="18" charset="0"/>
                <a:cs typeface="Times New Roman" pitchFamily="18" charset="0"/>
              </a:rPr>
              <a:t>class</a:t>
            </a:r>
            <a:r>
              <a:rPr lang="en-US" sz="2600" dirty="0">
                <a:latin typeface="Times New Roman" pitchFamily="18" charset="0"/>
                <a:cs typeface="Times New Roman" pitchFamily="18" charset="0"/>
              </a:rPr>
              <a:t> are called </a:t>
            </a:r>
            <a:r>
              <a:rPr lang="en-US" sz="2600" b="1" dirty="0">
                <a:solidFill>
                  <a:srgbClr val="0000FF"/>
                </a:solidFill>
                <a:latin typeface="Times New Roman" pitchFamily="18" charset="0"/>
                <a:cs typeface="Times New Roman" pitchFamily="18" charset="0"/>
              </a:rPr>
              <a:t>members </a:t>
            </a:r>
            <a:r>
              <a:rPr lang="en-US" sz="2600" dirty="0">
                <a:latin typeface="Times New Roman" pitchFamily="18" charset="0"/>
                <a:cs typeface="Times New Roman" pitchFamily="18" charset="0"/>
              </a:rPr>
              <a:t>of the </a:t>
            </a:r>
            <a:r>
              <a:rPr lang="en-US" sz="2600" b="1" dirty="0">
                <a:solidFill>
                  <a:srgbClr val="0000FF"/>
                </a:solidFill>
                <a:latin typeface="Times New Roman" pitchFamily="18" charset="0"/>
                <a:cs typeface="Times New Roman" pitchFamily="18" charset="0"/>
              </a:rPr>
              <a:t>class</a:t>
            </a:r>
            <a:r>
              <a:rPr lang="en-US" sz="2600" dirty="0">
                <a:latin typeface="Times New Roman" pitchFamily="18" charset="0"/>
                <a:cs typeface="Times New Roman" pitchFamily="18" charset="0"/>
              </a:rPr>
              <a:t>. </a:t>
            </a:r>
          </a:p>
          <a:p>
            <a:pPr marL="457200" indent="-457200" algn="just">
              <a:lnSpc>
                <a:spcPct val="150000"/>
              </a:lnSpc>
              <a:spcAft>
                <a:spcPts val="600"/>
              </a:spcAft>
              <a:buFont typeface="Wingdings" pitchFamily="2" charset="2"/>
              <a:buChar char="§"/>
            </a:pPr>
            <a:r>
              <a:rPr lang="en-US" sz="2600" dirty="0">
                <a:latin typeface="Times New Roman" pitchFamily="18" charset="0"/>
                <a:cs typeface="Times New Roman" pitchFamily="18" charset="0"/>
              </a:rPr>
              <a:t>In most classes, the </a:t>
            </a:r>
            <a:r>
              <a:rPr lang="en-US" sz="2600" b="1" dirty="0">
                <a:solidFill>
                  <a:srgbClr val="D60093"/>
                </a:solidFill>
                <a:latin typeface="Times New Roman" pitchFamily="18" charset="0"/>
                <a:cs typeface="Times New Roman" pitchFamily="18" charset="0"/>
              </a:rPr>
              <a:t>instance variables </a:t>
            </a:r>
            <a:r>
              <a:rPr lang="en-US" sz="2600" dirty="0">
                <a:latin typeface="Times New Roman" pitchFamily="18" charset="0"/>
                <a:cs typeface="Times New Roman" pitchFamily="18" charset="0"/>
              </a:rPr>
              <a:t>are </a:t>
            </a:r>
            <a:r>
              <a:rPr lang="en-US" sz="2600" b="1" dirty="0">
                <a:solidFill>
                  <a:srgbClr val="D60093"/>
                </a:solidFill>
                <a:latin typeface="Times New Roman" pitchFamily="18" charset="0"/>
                <a:cs typeface="Times New Roman" pitchFamily="18" charset="0"/>
              </a:rPr>
              <a:t>acted upon </a:t>
            </a:r>
            <a:r>
              <a:rPr lang="en-US" sz="2600" dirty="0">
                <a:latin typeface="Times New Roman" pitchFamily="18" charset="0"/>
                <a:cs typeface="Times New Roman" pitchFamily="18" charset="0"/>
              </a:rPr>
              <a:t>and</a:t>
            </a:r>
            <a:r>
              <a:rPr lang="en-US" sz="2600" b="1" dirty="0">
                <a:solidFill>
                  <a:srgbClr val="D60093"/>
                </a:solidFill>
                <a:latin typeface="Times New Roman" pitchFamily="18" charset="0"/>
                <a:cs typeface="Times New Roman" pitchFamily="18" charset="0"/>
              </a:rPr>
              <a:t> accessed </a:t>
            </a:r>
            <a:r>
              <a:rPr lang="en-US" sz="2600" dirty="0">
                <a:latin typeface="Times New Roman" pitchFamily="18" charset="0"/>
                <a:cs typeface="Times New Roman" pitchFamily="18" charset="0"/>
              </a:rPr>
              <a:t>by the </a:t>
            </a:r>
            <a:r>
              <a:rPr lang="en-US" sz="2600" b="1" dirty="0">
                <a:solidFill>
                  <a:srgbClr val="0000FF"/>
                </a:solidFill>
                <a:latin typeface="Times New Roman" pitchFamily="18" charset="0"/>
                <a:cs typeface="Times New Roman" pitchFamily="18" charset="0"/>
              </a:rPr>
              <a:t>methods defined </a:t>
            </a:r>
            <a:r>
              <a:rPr lang="en-US" sz="2600" dirty="0">
                <a:latin typeface="Times New Roman" pitchFamily="18" charset="0"/>
                <a:cs typeface="Times New Roman" pitchFamily="18" charset="0"/>
              </a:rPr>
              <a:t>for that </a:t>
            </a:r>
            <a:r>
              <a:rPr lang="en-US" sz="2600" b="1" dirty="0">
                <a:solidFill>
                  <a:srgbClr val="0000FF"/>
                </a:solidFill>
                <a:latin typeface="Times New Roman" pitchFamily="18" charset="0"/>
                <a:cs typeface="Times New Roman" pitchFamily="18" charset="0"/>
              </a:rPr>
              <a:t>class</a:t>
            </a:r>
            <a:r>
              <a:rPr lang="en-US" sz="2600" dirty="0">
                <a:latin typeface="Times New Roman" pitchFamily="18" charset="0"/>
                <a:cs typeface="Times New Roman" pitchFamily="18" charset="0"/>
              </a:rPr>
              <a:t>.</a:t>
            </a:r>
          </a:p>
          <a:p>
            <a:pPr marL="457200" indent="-457200" algn="just">
              <a:lnSpc>
                <a:spcPct val="150000"/>
              </a:lnSpc>
              <a:spcAft>
                <a:spcPts val="600"/>
              </a:spcAft>
              <a:buFont typeface="Wingdings" panose="05000000000000000000" pitchFamily="2" charset="2"/>
              <a:buChar char="ü"/>
            </a:pPr>
            <a:r>
              <a:rPr lang="en-US" sz="2600" dirty="0">
                <a:latin typeface="Times New Roman" pitchFamily="18" charset="0"/>
                <a:cs typeface="Times New Roman" pitchFamily="18" charset="0"/>
              </a:rPr>
              <a:t>Thus, it is the </a:t>
            </a:r>
            <a:r>
              <a:rPr lang="en-US" sz="2600" b="1" dirty="0">
                <a:latin typeface="Times New Roman" pitchFamily="18" charset="0"/>
                <a:cs typeface="Times New Roman" pitchFamily="18" charset="0"/>
              </a:rPr>
              <a:t>methods </a:t>
            </a:r>
            <a:r>
              <a:rPr lang="en-US" sz="2600" dirty="0">
                <a:latin typeface="Times New Roman" pitchFamily="18" charset="0"/>
                <a:cs typeface="Times New Roman" pitchFamily="18" charset="0"/>
              </a:rPr>
              <a:t>that</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determine</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how a </a:t>
            </a:r>
            <a:r>
              <a:rPr lang="en-US" sz="2600" b="1" dirty="0">
                <a:latin typeface="Times New Roman" pitchFamily="18" charset="0"/>
                <a:cs typeface="Times New Roman" pitchFamily="18" charset="0"/>
              </a:rPr>
              <a:t>class’ data </a:t>
            </a:r>
            <a:r>
              <a:rPr lang="en-US" sz="2600" dirty="0">
                <a:latin typeface="Times New Roman" pitchFamily="18" charset="0"/>
                <a:cs typeface="Times New Roman" pitchFamily="18" charset="0"/>
              </a:rPr>
              <a:t>can be </a:t>
            </a:r>
            <a:r>
              <a:rPr lang="en-US" sz="2600" b="1" dirty="0">
                <a:latin typeface="Times New Roman" pitchFamily="18" charset="0"/>
                <a:cs typeface="Times New Roman" pitchFamily="18" charset="0"/>
              </a:rPr>
              <a:t>used.</a:t>
            </a:r>
          </a:p>
        </p:txBody>
      </p:sp>
      <p:sp>
        <p:nvSpPr>
          <p:cNvPr id="4" name="Rectangle 2"/>
          <p:cNvSpPr>
            <a:spLocks noGrp="1" noChangeArrowheads="1"/>
          </p:cNvSpPr>
          <p:nvPr>
            <p:ph type="title"/>
          </p:nvPr>
        </p:nvSpPr>
        <p:spPr>
          <a:xfrm>
            <a:off x="457200" y="0"/>
            <a:ext cx="8229600" cy="304800"/>
          </a:xfrm>
        </p:spPr>
        <p:txBody>
          <a:bodyPr rtlCol="0">
            <a:normAutofit fontScale="90000"/>
          </a:bodyPr>
          <a:lstStyle/>
          <a:p>
            <a:pPr>
              <a:defRPr/>
            </a:pPr>
            <a:r>
              <a:rPr lang="en-US" sz="3200" b="1" dirty="0">
                <a:solidFill>
                  <a:srgbClr val="0000FF"/>
                </a:solidFill>
                <a:latin typeface="Times New Roman" pitchFamily="18" charset="0"/>
                <a:cs typeface="Times New Roman" pitchFamily="18" charset="0"/>
              </a:rPr>
              <a:t>General Syntax to Define </a:t>
            </a:r>
            <a:r>
              <a:rPr lang="en-US" sz="3200" b="1" dirty="0" smtClean="0">
                <a:solidFill>
                  <a:srgbClr val="0000FF"/>
                </a:solidFill>
                <a:latin typeface="Times New Roman" pitchFamily="18" charset="0"/>
                <a:cs typeface="Times New Roman" pitchFamily="18" charset="0"/>
              </a:rPr>
              <a:t>Classes------</a:t>
            </a:r>
            <a:endParaRPr lang="en-US" b="1" i="1" dirty="0">
              <a:solidFill>
                <a:srgbClr val="0000FF"/>
              </a:solidFill>
              <a:latin typeface="Times New Roman" pitchFamily="18" charset="0"/>
              <a:cs typeface="Times New Roman" pitchFamily="18" charset="0"/>
            </a:endParaRPr>
          </a:p>
        </p:txBody>
      </p:sp>
      <p:sp>
        <p:nvSpPr>
          <p:cNvPr id="5" name="Slide Number Placeholder 4"/>
          <p:cNvSpPr>
            <a:spLocks noGrp="1"/>
          </p:cNvSpPr>
          <p:nvPr>
            <p:ph type="sldNum" sz="quarter" idx="12"/>
          </p:nvPr>
        </p:nvSpPr>
        <p:spPr/>
        <p:txBody>
          <a:bodyPr/>
          <a:lstStyle/>
          <a:p>
            <a:pPr>
              <a:defRPr/>
            </a:pPr>
            <a:fld id="{82EB0A71-F3A0-490F-9D35-15EC6E09892C}" type="slidenum">
              <a:rPr lang="en-US" smtClean="0"/>
              <a:pPr>
                <a:defRPr/>
              </a:pPr>
              <a:t>17</a:t>
            </a:fld>
            <a:endParaRPr lang="en-US"/>
          </a:p>
        </p:txBody>
      </p:sp>
    </p:spTree>
    <p:extLst>
      <p:ext uri="{BB962C8B-B14F-4D97-AF65-F5344CB8AC3E}">
        <p14:creationId xmlns:p14="http://schemas.microsoft.com/office/powerpoint/2010/main" val="163592104"/>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p:cNvSpPr>
          <p:nvPr>
            <p:ph type="title" idx="4294967295"/>
          </p:nvPr>
        </p:nvSpPr>
        <p:spPr>
          <a:xfrm>
            <a:off x="381000" y="0"/>
            <a:ext cx="8229600" cy="320675"/>
          </a:xfrm>
        </p:spPr>
        <p:txBody>
          <a:bodyPr>
            <a:normAutofit fontScale="90000"/>
          </a:bodyPr>
          <a:lstStyle/>
          <a:p>
            <a:pPr eaLnBrk="1" hangingPunct="1"/>
            <a:r>
              <a:rPr lang="en-US" sz="2800" b="1" dirty="0" smtClean="0">
                <a:solidFill>
                  <a:srgbClr val="0000FF"/>
                </a:solidFill>
                <a:latin typeface="Times New Roman" panose="02020603050405020304" pitchFamily="18" charset="0"/>
                <a:cs typeface="Times New Roman" panose="02020603050405020304" pitchFamily="18" charset="0"/>
              </a:rPr>
              <a:t>Returning Objects--------</a:t>
            </a:r>
          </a:p>
        </p:txBody>
      </p:sp>
      <p:sp>
        <p:nvSpPr>
          <p:cNvPr id="3" name="Rectangle 3"/>
          <p:cNvSpPr>
            <a:spLocks noGrp="1"/>
          </p:cNvSpPr>
          <p:nvPr>
            <p:ph idx="4294967295"/>
          </p:nvPr>
        </p:nvSpPr>
        <p:spPr>
          <a:xfrm>
            <a:off x="0" y="457200"/>
            <a:ext cx="9067800" cy="6400800"/>
          </a:xfrm>
        </p:spPr>
        <p:txBody>
          <a:bodyPr rtlCol="0">
            <a:noAutofit/>
          </a:bodyPr>
          <a:lstStyle/>
          <a:p>
            <a:pPr marL="0" indent="0" algn="just">
              <a:lnSpc>
                <a:spcPct val="150000"/>
              </a:lnSpc>
              <a:spcBef>
                <a:spcPts val="0"/>
              </a:spcBef>
              <a:buNone/>
            </a:pPr>
            <a:r>
              <a:rPr lang="en-US" sz="2600" dirty="0" err="1">
                <a:latin typeface="Times New Roman" panose="02020603050405020304" pitchFamily="18" charset="0"/>
                <a:cs typeface="Times New Roman" panose="02020603050405020304" pitchFamily="18" charset="0"/>
              </a:rPr>
              <a:t>System.out.println</a:t>
            </a:r>
            <a:r>
              <a:rPr lang="en-US" sz="2600" dirty="0">
                <a:latin typeface="Times New Roman" panose="02020603050405020304" pitchFamily="18" charset="0"/>
                <a:cs typeface="Times New Roman" panose="02020603050405020304" pitchFamily="18" charset="0"/>
              </a:rPr>
              <a:t>("ob1.a: " + ob1.a</a:t>
            </a:r>
            <a:r>
              <a:rPr lang="en-US" sz="2600" dirty="0" smtClean="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600" dirty="0" err="1">
                <a:latin typeface="Times New Roman" panose="02020603050405020304" pitchFamily="18" charset="0"/>
                <a:cs typeface="Times New Roman" panose="02020603050405020304" pitchFamily="18" charset="0"/>
              </a:rPr>
              <a:t>System.out.println</a:t>
            </a:r>
            <a:r>
              <a:rPr lang="en-US" sz="2600" dirty="0">
                <a:latin typeface="Times New Roman" panose="02020603050405020304" pitchFamily="18" charset="0"/>
                <a:cs typeface="Times New Roman" panose="02020603050405020304" pitchFamily="18" charset="0"/>
              </a:rPr>
              <a:t>("ob2.a: " + ob2.a);</a:t>
            </a:r>
          </a:p>
          <a:p>
            <a:pPr marL="0" indent="0" algn="just">
              <a:lnSpc>
                <a:spcPct val="150000"/>
              </a:lnSpc>
              <a:spcBef>
                <a:spcPts val="0"/>
              </a:spcBef>
              <a:buNone/>
            </a:pPr>
            <a:r>
              <a:rPr lang="en-US" sz="2600" dirty="0">
                <a:latin typeface="Times New Roman" panose="02020603050405020304" pitchFamily="18" charset="0"/>
                <a:cs typeface="Times New Roman" panose="02020603050405020304" pitchFamily="18" charset="0"/>
              </a:rPr>
              <a:t>ob2 = ob2.incrByTen();</a:t>
            </a:r>
          </a:p>
          <a:p>
            <a:pPr marL="0" indent="0" algn="just">
              <a:lnSpc>
                <a:spcPct val="150000"/>
              </a:lnSpc>
              <a:spcBef>
                <a:spcPts val="0"/>
              </a:spcBef>
              <a:buNone/>
            </a:pPr>
            <a:r>
              <a:rPr lang="en-US" sz="2600" dirty="0" err="1">
                <a:latin typeface="Times New Roman" panose="02020603050405020304" pitchFamily="18" charset="0"/>
                <a:cs typeface="Times New Roman" panose="02020603050405020304" pitchFamily="18" charset="0"/>
              </a:rPr>
              <a:t>System.out.println</a:t>
            </a:r>
            <a:r>
              <a:rPr lang="en-US" sz="2600" dirty="0">
                <a:latin typeface="Times New Roman" panose="02020603050405020304" pitchFamily="18" charset="0"/>
                <a:cs typeface="Times New Roman" panose="02020603050405020304" pitchFamily="18" charset="0"/>
              </a:rPr>
              <a:t>("ob2.a after second increase:" + ob2.a);</a:t>
            </a:r>
          </a:p>
          <a:p>
            <a:pPr marL="0" indent="0" algn="just">
              <a:lnSpc>
                <a:spcPct val="150000"/>
              </a:lnSpc>
              <a:spcBef>
                <a:spcPts val="0"/>
              </a:spcBef>
              <a:buNone/>
            </a:pPr>
            <a:r>
              <a:rPr lang="en-US" sz="2600" dirty="0" smtClean="0">
                <a:latin typeface="Times New Roman" panose="02020603050405020304" pitchFamily="18" charset="0"/>
                <a:cs typeface="Times New Roman" panose="02020603050405020304" pitchFamily="18" charset="0"/>
              </a:rPr>
              <a:t>}//End of main ()</a:t>
            </a:r>
            <a:endParaRPr lang="en-US" sz="2600"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600" dirty="0" smtClean="0">
                <a:latin typeface="Times New Roman" panose="02020603050405020304" pitchFamily="18" charset="0"/>
                <a:cs typeface="Times New Roman" panose="02020603050405020304" pitchFamily="18" charset="0"/>
              </a:rPr>
              <a:t>}//End of class</a:t>
            </a:r>
            <a:endParaRPr lang="en-US"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defRPr/>
            </a:pPr>
            <a:r>
              <a:rPr lang="en-US" sz="2600" dirty="0" smtClean="0">
                <a:latin typeface="Times New Roman" panose="02020603050405020304" pitchFamily="18" charset="0"/>
                <a:cs typeface="Times New Roman" panose="02020603050405020304" pitchFamily="18" charset="0"/>
              </a:rPr>
              <a:t>The output generated by this program is shown here:</a:t>
            </a:r>
          </a:p>
          <a:p>
            <a:pPr marL="457200" lvl="1" indent="0" algn="just">
              <a:lnSpc>
                <a:spcPct val="150000"/>
              </a:lnSpc>
              <a:spcBef>
                <a:spcPts val="0"/>
              </a:spcBef>
              <a:buNone/>
              <a:defRPr/>
            </a:pPr>
            <a:r>
              <a:rPr lang="en-US" sz="2600" dirty="0" smtClean="0">
                <a:latin typeface="Times New Roman" panose="02020603050405020304" pitchFamily="18" charset="0"/>
                <a:cs typeface="Times New Roman" panose="02020603050405020304" pitchFamily="18" charset="0"/>
              </a:rPr>
              <a:t>ob1.a: 2</a:t>
            </a:r>
          </a:p>
          <a:p>
            <a:pPr marL="457200" lvl="1" indent="0" algn="just">
              <a:lnSpc>
                <a:spcPct val="150000"/>
              </a:lnSpc>
              <a:spcBef>
                <a:spcPts val="0"/>
              </a:spcBef>
              <a:buNone/>
              <a:defRPr/>
            </a:pPr>
            <a:r>
              <a:rPr lang="en-US" sz="2600" dirty="0" smtClean="0">
                <a:latin typeface="Times New Roman" panose="02020603050405020304" pitchFamily="18" charset="0"/>
                <a:cs typeface="Times New Roman" panose="02020603050405020304" pitchFamily="18" charset="0"/>
              </a:rPr>
              <a:t>ob2.a: 12</a:t>
            </a:r>
          </a:p>
          <a:p>
            <a:pPr marL="457200" lvl="1" indent="0" algn="just">
              <a:lnSpc>
                <a:spcPct val="150000"/>
              </a:lnSpc>
              <a:spcBef>
                <a:spcPts val="0"/>
              </a:spcBef>
              <a:buNone/>
              <a:defRPr/>
            </a:pPr>
            <a:r>
              <a:rPr lang="en-US" sz="2600" dirty="0" smtClean="0">
                <a:latin typeface="Times New Roman" panose="02020603050405020304" pitchFamily="18" charset="0"/>
                <a:cs typeface="Times New Roman" panose="02020603050405020304" pitchFamily="18" charset="0"/>
              </a:rPr>
              <a:t>ob2.a after second increase: 22</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31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170</a:t>
            </a:fld>
            <a:endParaRPr lang="en-US" dirty="0"/>
          </a:p>
        </p:txBody>
      </p:sp>
      <p:sp>
        <p:nvSpPr>
          <p:cNvPr id="5" name="TextBox 4"/>
          <p:cNvSpPr txBox="1"/>
          <p:nvPr/>
        </p:nvSpPr>
        <p:spPr>
          <a:xfrm>
            <a:off x="3505200" y="2971800"/>
            <a:ext cx="5181600" cy="190500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2151363068"/>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3" name="Rectangle 2"/>
          <p:cNvSpPr>
            <a:spLocks noGrp="1"/>
          </p:cNvSpPr>
          <p:nvPr>
            <p:ph type="title" idx="4294967295"/>
          </p:nvPr>
        </p:nvSpPr>
        <p:spPr>
          <a:xfrm>
            <a:off x="381000" y="0"/>
            <a:ext cx="8229600" cy="320675"/>
          </a:xfrm>
        </p:spPr>
        <p:txBody>
          <a:bodyPr>
            <a:normAutofit fontScale="90000"/>
          </a:bodyPr>
          <a:lstStyle/>
          <a:p>
            <a:pPr eaLnBrk="1" hangingPunct="1"/>
            <a:r>
              <a:rPr lang="en-US" sz="2800" b="1" dirty="0" smtClean="0">
                <a:solidFill>
                  <a:srgbClr val="0000FF"/>
                </a:solidFill>
                <a:latin typeface="Times New Roman" panose="02020603050405020304" pitchFamily="18" charset="0"/>
                <a:cs typeface="Times New Roman" panose="02020603050405020304" pitchFamily="18" charset="0"/>
              </a:rPr>
              <a:t>Returning Objects--------</a:t>
            </a:r>
          </a:p>
        </p:txBody>
      </p:sp>
      <p:sp>
        <p:nvSpPr>
          <p:cNvPr id="3" name="Rectangle 3"/>
          <p:cNvSpPr>
            <a:spLocks noGrp="1"/>
          </p:cNvSpPr>
          <p:nvPr>
            <p:ph idx="4294967295"/>
          </p:nvPr>
        </p:nvSpPr>
        <p:spPr>
          <a:xfrm>
            <a:off x="0" y="320675"/>
            <a:ext cx="9067800" cy="6537325"/>
          </a:xfrm>
        </p:spPr>
        <p:txBody>
          <a:bodyPr rtlCol="0">
            <a:noAutofit/>
          </a:bodyPr>
          <a:lstStyle/>
          <a:p>
            <a:pPr algn="just">
              <a:lnSpc>
                <a:spcPct val="150000"/>
              </a:lnSpc>
              <a:spcBef>
                <a:spcPts val="0"/>
              </a:spcBef>
              <a:buFont typeface="Wingdings" panose="05000000000000000000" pitchFamily="2" charset="2"/>
              <a:buChar char="§"/>
              <a:defRPr/>
            </a:pPr>
            <a:r>
              <a:rPr lang="en-US" sz="2600" dirty="0">
                <a:latin typeface="Times New Roman" panose="02020603050405020304" pitchFamily="18" charset="0"/>
                <a:cs typeface="Times New Roman" panose="02020603050405020304" pitchFamily="18" charset="0"/>
              </a:rPr>
              <a:t>As you can see, each time </a:t>
            </a:r>
            <a:r>
              <a:rPr lang="en-US" sz="2600" dirty="0" err="1">
                <a:solidFill>
                  <a:srgbClr val="FF0000"/>
                </a:solidFill>
                <a:latin typeface="Times New Roman" pitchFamily="18" charset="0"/>
                <a:cs typeface="Times New Roman" pitchFamily="18" charset="0"/>
              </a:rPr>
              <a:t>incrByTen</a:t>
            </a:r>
            <a:r>
              <a:rPr lang="en-US" sz="2600" dirty="0">
                <a:solidFill>
                  <a:srgbClr val="FF0000"/>
                </a:solidFill>
                <a:latin typeface="Times New Roman" pitchFamily="18" charset="0"/>
                <a:cs typeface="Times New Roman" pitchFamily="18" charset="0"/>
              </a:rPr>
              <a:t>( ) </a:t>
            </a:r>
            <a:r>
              <a:rPr lang="en-US" sz="2600" dirty="0">
                <a:latin typeface="Times New Roman" pitchFamily="18" charset="0"/>
                <a:cs typeface="Times New Roman" pitchFamily="18" charset="0"/>
              </a:rPr>
              <a:t>is invoked, a </a:t>
            </a:r>
            <a:r>
              <a:rPr lang="en-US" sz="2600" dirty="0">
                <a:solidFill>
                  <a:srgbClr val="FF0000"/>
                </a:solidFill>
                <a:latin typeface="Times New Roman" pitchFamily="18" charset="0"/>
                <a:cs typeface="Times New Roman" pitchFamily="18" charset="0"/>
              </a:rPr>
              <a:t>new object is created</a:t>
            </a:r>
            <a:r>
              <a:rPr lang="en-US" sz="2600" dirty="0">
                <a:latin typeface="Times New Roman" pitchFamily="18" charset="0"/>
                <a:cs typeface="Times New Roman" pitchFamily="18" charset="0"/>
              </a:rPr>
              <a:t>, and a </a:t>
            </a:r>
            <a:r>
              <a:rPr lang="en-US" sz="2600" dirty="0">
                <a:solidFill>
                  <a:srgbClr val="D60093"/>
                </a:solidFill>
                <a:latin typeface="Times New Roman" pitchFamily="18" charset="0"/>
                <a:cs typeface="Times New Roman" pitchFamily="18" charset="0"/>
              </a:rPr>
              <a:t>reference</a:t>
            </a:r>
            <a:r>
              <a:rPr lang="en-US" sz="2600" dirty="0">
                <a:latin typeface="Times New Roman" pitchFamily="18" charset="0"/>
                <a:cs typeface="Times New Roman" pitchFamily="18" charset="0"/>
              </a:rPr>
              <a:t> to it is returned to the calling routine.</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The preceding program makes another important point: </a:t>
            </a:r>
            <a:endParaRPr lang="en-US" sz="2600" dirty="0" smtClean="0">
              <a:latin typeface="Times New Roman" pitchFamily="18" charset="0"/>
              <a:cs typeface="Times New Roman" pitchFamily="18" charset="0"/>
            </a:endParaRPr>
          </a:p>
          <a:p>
            <a:pPr marL="457200" indent="-457200"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Since all </a:t>
            </a:r>
            <a:r>
              <a:rPr lang="en-US" sz="2600" b="1" dirty="0">
                <a:solidFill>
                  <a:srgbClr val="FF0000"/>
                </a:solidFill>
                <a:latin typeface="Times New Roman" pitchFamily="18" charset="0"/>
                <a:cs typeface="Times New Roman" pitchFamily="18" charset="0"/>
              </a:rPr>
              <a:t>objects</a:t>
            </a:r>
            <a:r>
              <a:rPr lang="en-US" sz="2600" dirty="0">
                <a:latin typeface="Times New Roman" pitchFamily="18" charset="0"/>
                <a:cs typeface="Times New Roman" pitchFamily="18" charset="0"/>
              </a:rPr>
              <a:t> are </a:t>
            </a:r>
            <a:r>
              <a:rPr lang="en-US" sz="2600" b="1" dirty="0">
                <a:latin typeface="Times New Roman" pitchFamily="18" charset="0"/>
                <a:cs typeface="Times New Roman" pitchFamily="18" charset="0"/>
              </a:rPr>
              <a:t>dynamically allocated </a:t>
            </a:r>
            <a:r>
              <a:rPr lang="en-US" sz="2600" dirty="0">
                <a:latin typeface="Times New Roman" pitchFamily="18" charset="0"/>
                <a:cs typeface="Times New Roman" pitchFamily="18" charset="0"/>
              </a:rPr>
              <a:t>using new, you don’t need to worry about an </a:t>
            </a:r>
            <a:r>
              <a:rPr lang="en-US" sz="2600" b="1" dirty="0">
                <a:solidFill>
                  <a:srgbClr val="FF0000"/>
                </a:solidFill>
                <a:latin typeface="Times New Roman" pitchFamily="18" charset="0"/>
                <a:cs typeface="Times New Roman" pitchFamily="18" charset="0"/>
              </a:rPr>
              <a:t>object going out-of-scope </a:t>
            </a:r>
            <a:r>
              <a:rPr lang="en-US" sz="2600" dirty="0">
                <a:latin typeface="Times New Roman" pitchFamily="18" charset="0"/>
                <a:cs typeface="Times New Roman" pitchFamily="18" charset="0"/>
              </a:rPr>
              <a:t>because the method in which it was created terminates. </a:t>
            </a:r>
          </a:p>
          <a:p>
            <a:pPr marL="457200" indent="-457200"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The object will continue to exist as long as there is a reference to it somewhere in your program.</a:t>
            </a:r>
          </a:p>
          <a:p>
            <a:pPr marL="457200" indent="-457200"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When there are no references to it, the object will be reclaimed the next time garbage collection takes place.</a:t>
            </a:r>
          </a:p>
          <a:p>
            <a:pPr marL="457200" indent="-457200">
              <a:lnSpc>
                <a:spcPct val="150000"/>
              </a:lnSpc>
              <a:spcBef>
                <a:spcPts val="0"/>
              </a:spcBef>
              <a:buFont typeface="Wingdings" panose="05000000000000000000" pitchFamily="2" charset="2"/>
              <a:buChar char="§"/>
            </a:pPr>
            <a:endParaRPr lang="en-US" sz="2600" dirty="0"/>
          </a:p>
          <a:p>
            <a:pPr algn="just">
              <a:lnSpc>
                <a:spcPct val="150000"/>
              </a:lnSpc>
              <a:spcBef>
                <a:spcPts val="0"/>
              </a:spcBef>
              <a:buFont typeface="Wingdings" panose="05000000000000000000" pitchFamily="2" charset="2"/>
              <a:buChar char="§"/>
              <a:defRPr/>
            </a:pPr>
            <a:endParaRPr lang="en-US" sz="2600" dirty="0">
              <a:latin typeface="Times New Roman" pitchFamily="18" charset="0"/>
              <a:cs typeface="Times New Roman" pitchFamily="18" charset="0"/>
            </a:endParaRPr>
          </a:p>
          <a:p>
            <a:pPr marL="0" indent="0" algn="just">
              <a:lnSpc>
                <a:spcPct val="150000"/>
              </a:lnSpc>
              <a:spcBef>
                <a:spcPts val="0"/>
              </a:spcBef>
              <a:buNone/>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31</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171</a:t>
            </a:fld>
            <a:endParaRPr lang="en-US" dirty="0"/>
          </a:p>
        </p:txBody>
      </p:sp>
      <p:sp>
        <p:nvSpPr>
          <p:cNvPr id="5" name="TextBox 4"/>
          <p:cNvSpPr txBox="1"/>
          <p:nvPr/>
        </p:nvSpPr>
        <p:spPr>
          <a:xfrm>
            <a:off x="3505200" y="2971800"/>
            <a:ext cx="5181600" cy="1905000"/>
          </a:xfrm>
          <a:prstGeom prst="rect">
            <a:avLst/>
          </a:prstGeom>
          <a:noFill/>
        </p:spPr>
        <p:txBody>
          <a:bodyPr wrap="square" rtlCol="0">
            <a:spAutoFit/>
          </a:bodyPr>
          <a:lstStyle/>
          <a:p>
            <a:endParaRPr lang="en-GB" dirty="0"/>
          </a:p>
        </p:txBody>
      </p:sp>
    </p:spTree>
    <p:extLst>
      <p:ext uri="{BB962C8B-B14F-4D97-AF65-F5344CB8AC3E}">
        <p14:creationId xmlns:p14="http://schemas.microsoft.com/office/powerpoint/2010/main" val="4103057223"/>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3200" b="1" dirty="0">
                <a:solidFill>
                  <a:srgbClr val="0000FF"/>
                </a:solidFill>
                <a:latin typeface="Times New Roman" panose="02020603050405020304" pitchFamily="18" charset="0"/>
                <a:cs typeface="Times New Roman" panose="02020603050405020304" pitchFamily="18" charset="0"/>
              </a:rPr>
              <a:t>Understanding static</a:t>
            </a:r>
          </a:p>
        </p:txBody>
      </p:sp>
      <p:sp>
        <p:nvSpPr>
          <p:cNvPr id="3" name="Rectangle 3"/>
          <p:cNvSpPr>
            <a:spLocks noGrp="1"/>
          </p:cNvSpPr>
          <p:nvPr>
            <p:ph idx="4294967295"/>
          </p:nvPr>
        </p:nvSpPr>
        <p:spPr>
          <a:xfrm>
            <a:off x="0" y="381000"/>
            <a:ext cx="9144000" cy="6477000"/>
          </a:xfrm>
        </p:spPr>
        <p:txBody>
          <a:bodyPr rtlCol="0">
            <a:noAutofit/>
          </a:bodyPr>
          <a:lstStyle/>
          <a:p>
            <a:pPr algn="just" eaLnBrk="1" fontAlgn="auto" hangingPunct="1">
              <a:lnSpc>
                <a:spcPct val="150000"/>
              </a:lnSpc>
              <a:spcBef>
                <a:spcPts val="0"/>
              </a:spcBef>
              <a:spcAft>
                <a:spcPts val="0"/>
              </a:spcAft>
              <a:buFont typeface="Wingdings" panose="05000000000000000000" pitchFamily="2" charset="2"/>
              <a:buChar char="Ø"/>
              <a:defRPr/>
            </a:pPr>
            <a:r>
              <a:rPr lang="en-US" sz="2600" dirty="0" smtClean="0">
                <a:latin typeface="Times New Roman" pitchFamily="18" charset="0"/>
                <a:cs typeface="Times New Roman" pitchFamily="18" charset="0"/>
              </a:rPr>
              <a:t>Java allows to </a:t>
            </a:r>
            <a:r>
              <a:rPr lang="en-US" sz="2600" b="1" dirty="0">
                <a:latin typeface="Times New Roman" pitchFamily="18" charset="0"/>
                <a:cs typeface="Times New Roman" pitchFamily="18" charset="0"/>
              </a:rPr>
              <a:t>define</a:t>
            </a:r>
            <a:r>
              <a:rPr lang="en-US" sz="2600" dirty="0">
                <a:latin typeface="Times New Roman" pitchFamily="18" charset="0"/>
                <a:cs typeface="Times New Roman" pitchFamily="18" charset="0"/>
              </a:rPr>
              <a:t> a </a:t>
            </a:r>
            <a:r>
              <a:rPr lang="en-US" sz="2600" b="1" dirty="0">
                <a:solidFill>
                  <a:srgbClr val="0000FF"/>
                </a:solidFill>
                <a:latin typeface="Times New Roman" pitchFamily="18" charset="0"/>
                <a:cs typeface="Times New Roman" pitchFamily="18" charset="0"/>
              </a:rPr>
              <a:t>class</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member</a:t>
            </a:r>
            <a:r>
              <a:rPr lang="en-US" sz="2600" dirty="0">
                <a:latin typeface="Times New Roman" pitchFamily="18" charset="0"/>
                <a:cs typeface="Times New Roman" pitchFamily="18" charset="0"/>
              </a:rPr>
              <a:t> that will be used </a:t>
            </a:r>
            <a:r>
              <a:rPr lang="en-US" sz="2600" b="1" dirty="0">
                <a:solidFill>
                  <a:srgbClr val="FF0000"/>
                </a:solidFill>
                <a:latin typeface="Times New Roman" pitchFamily="18" charset="0"/>
                <a:cs typeface="Times New Roman" pitchFamily="18" charset="0"/>
              </a:rPr>
              <a:t>independently</a:t>
            </a:r>
            <a:r>
              <a:rPr lang="en-US" sz="2600" dirty="0">
                <a:latin typeface="Times New Roman" pitchFamily="18" charset="0"/>
                <a:cs typeface="Times New Roman" pitchFamily="18" charset="0"/>
              </a:rPr>
              <a:t> of any </a:t>
            </a:r>
            <a:r>
              <a:rPr lang="en-US" sz="2600" b="1" dirty="0">
                <a:latin typeface="Times New Roman" pitchFamily="18" charset="0"/>
                <a:cs typeface="Times New Roman" pitchFamily="18" charset="0"/>
              </a:rPr>
              <a:t>object</a:t>
            </a:r>
            <a:r>
              <a:rPr lang="en-US" sz="2600" dirty="0">
                <a:latin typeface="Times New Roman" pitchFamily="18" charset="0"/>
                <a:cs typeface="Times New Roman" pitchFamily="18" charset="0"/>
              </a:rPr>
              <a:t> of that </a:t>
            </a:r>
            <a:r>
              <a:rPr lang="en-US" sz="2600" b="1" dirty="0">
                <a:latin typeface="Times New Roman" pitchFamily="18" charset="0"/>
                <a:cs typeface="Times New Roman" pitchFamily="18" charset="0"/>
              </a:rPr>
              <a:t>class</a:t>
            </a:r>
            <a:r>
              <a:rPr lang="en-US" sz="2600" dirty="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600" dirty="0">
                <a:latin typeface="Times New Roman" pitchFamily="18" charset="0"/>
                <a:cs typeface="Times New Roman" pitchFamily="18" charset="0"/>
              </a:rPr>
              <a:t>Normally a </a:t>
            </a:r>
            <a:r>
              <a:rPr lang="en-US" sz="2600" b="1" dirty="0">
                <a:solidFill>
                  <a:srgbClr val="D60093"/>
                </a:solidFill>
                <a:latin typeface="Times New Roman" pitchFamily="18" charset="0"/>
                <a:cs typeface="Times New Roman" pitchFamily="18" charset="0"/>
              </a:rPr>
              <a:t>class member </a:t>
            </a:r>
            <a:r>
              <a:rPr lang="en-US" sz="2600" dirty="0">
                <a:latin typeface="Times New Roman" pitchFamily="18" charset="0"/>
                <a:cs typeface="Times New Roman" pitchFamily="18" charset="0"/>
              </a:rPr>
              <a:t>must be accessed only in conjunction with an </a:t>
            </a:r>
            <a:r>
              <a:rPr lang="en-US" sz="2600" b="1" dirty="0">
                <a:solidFill>
                  <a:srgbClr val="FF0000"/>
                </a:solidFill>
                <a:latin typeface="Times New Roman" pitchFamily="18" charset="0"/>
                <a:cs typeface="Times New Roman" pitchFamily="18" charset="0"/>
              </a:rPr>
              <a:t>object of its class</a:t>
            </a:r>
            <a:r>
              <a:rPr lang="en-US" sz="2600" dirty="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600" dirty="0">
                <a:latin typeface="Times New Roman" pitchFamily="18" charset="0"/>
                <a:cs typeface="Times New Roman" pitchFamily="18" charset="0"/>
              </a:rPr>
              <a:t>However, it is possible to create a </a:t>
            </a:r>
            <a:r>
              <a:rPr lang="en-US" sz="2600" b="1" dirty="0">
                <a:latin typeface="Times New Roman" pitchFamily="18" charset="0"/>
                <a:cs typeface="Times New Roman" pitchFamily="18" charset="0"/>
              </a:rPr>
              <a:t>member</a:t>
            </a:r>
            <a:r>
              <a:rPr lang="en-US" sz="2600" dirty="0">
                <a:latin typeface="Times New Roman" pitchFamily="18" charset="0"/>
                <a:cs typeface="Times New Roman" pitchFamily="18" charset="0"/>
              </a:rPr>
              <a:t> that can be used by </a:t>
            </a:r>
            <a:r>
              <a:rPr lang="en-US" sz="2600" b="1" dirty="0">
                <a:solidFill>
                  <a:srgbClr val="FF0000"/>
                </a:solidFill>
                <a:latin typeface="Times New Roman" pitchFamily="18" charset="0"/>
                <a:cs typeface="Times New Roman" pitchFamily="18" charset="0"/>
              </a:rPr>
              <a:t>itself</a:t>
            </a:r>
            <a:r>
              <a:rPr lang="en-US" sz="2600" dirty="0">
                <a:latin typeface="Times New Roman" pitchFamily="18" charset="0"/>
                <a:cs typeface="Times New Roman" pitchFamily="18" charset="0"/>
              </a:rPr>
              <a:t>, without </a:t>
            </a:r>
            <a:r>
              <a:rPr lang="en-US" sz="2600" b="1" dirty="0">
                <a:solidFill>
                  <a:srgbClr val="FF0000"/>
                </a:solidFill>
                <a:latin typeface="Times New Roman" pitchFamily="18" charset="0"/>
                <a:cs typeface="Times New Roman" pitchFamily="18" charset="0"/>
              </a:rPr>
              <a:t>reference to a specific </a:t>
            </a:r>
            <a:r>
              <a:rPr lang="en-US" sz="2600" b="1" dirty="0" smtClean="0">
                <a:solidFill>
                  <a:srgbClr val="FF0000"/>
                </a:solidFill>
                <a:latin typeface="Times New Roman" pitchFamily="18" charset="0"/>
                <a:cs typeface="Times New Roman" pitchFamily="18" charset="0"/>
              </a:rPr>
              <a:t>instance </a:t>
            </a:r>
            <a:r>
              <a:rPr lang="en-US" sz="2600" b="1" dirty="0" smtClean="0">
                <a:latin typeface="Times New Roman" pitchFamily="18" charset="0"/>
                <a:cs typeface="Times New Roman" pitchFamily="18" charset="0"/>
              </a:rPr>
              <a:t>or object</a:t>
            </a: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algn="just" eaLnBrk="1" fontAlgn="auto" hangingPunct="1">
              <a:lnSpc>
                <a:spcPct val="150000"/>
              </a:lnSpc>
              <a:spcBef>
                <a:spcPts val="0"/>
              </a:spcBef>
              <a:spcAft>
                <a:spcPts val="0"/>
              </a:spcAft>
              <a:buFont typeface="Wingdings" panose="05000000000000000000" pitchFamily="2" charset="2"/>
              <a:buChar char="§"/>
              <a:defRPr/>
            </a:pPr>
            <a:r>
              <a:rPr lang="en-US" sz="2600" dirty="0">
                <a:latin typeface="Times New Roman" pitchFamily="18" charset="0"/>
                <a:cs typeface="Times New Roman" pitchFamily="18" charset="0"/>
              </a:rPr>
              <a:t>To create such a </a:t>
            </a:r>
            <a:r>
              <a:rPr lang="en-US" sz="2600" b="1" dirty="0">
                <a:latin typeface="Times New Roman" pitchFamily="18" charset="0"/>
                <a:cs typeface="Times New Roman" pitchFamily="18" charset="0"/>
              </a:rPr>
              <a:t>member</a:t>
            </a:r>
            <a:r>
              <a:rPr lang="en-US" sz="2600" dirty="0">
                <a:latin typeface="Times New Roman" pitchFamily="18" charset="0"/>
                <a:cs typeface="Times New Roman" pitchFamily="18" charset="0"/>
              </a:rPr>
              <a:t>, precede its </a:t>
            </a:r>
            <a:r>
              <a:rPr lang="en-US" sz="2600" b="1" dirty="0">
                <a:latin typeface="Times New Roman" pitchFamily="18" charset="0"/>
                <a:cs typeface="Times New Roman" pitchFamily="18" charset="0"/>
              </a:rPr>
              <a:t>declaration</a:t>
            </a:r>
            <a:r>
              <a:rPr lang="en-US" sz="2600" dirty="0">
                <a:latin typeface="Times New Roman" pitchFamily="18" charset="0"/>
                <a:cs typeface="Times New Roman" pitchFamily="18" charset="0"/>
              </a:rPr>
              <a:t> with the </a:t>
            </a:r>
            <a:r>
              <a:rPr lang="en-US" sz="2600" b="1" dirty="0">
                <a:latin typeface="Times New Roman" pitchFamily="18" charset="0"/>
                <a:cs typeface="Times New Roman" pitchFamily="18" charset="0"/>
              </a:rPr>
              <a:t>keyword</a:t>
            </a:r>
            <a:r>
              <a:rPr lang="en-US" sz="2600"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static. </a:t>
            </a:r>
          </a:p>
          <a:p>
            <a:pPr algn="just" eaLnBrk="1" fontAlgn="auto" hangingPunct="1">
              <a:lnSpc>
                <a:spcPct val="150000"/>
              </a:lnSpc>
              <a:spcBef>
                <a:spcPts val="0"/>
              </a:spcBef>
              <a:spcAft>
                <a:spcPts val="0"/>
              </a:spcAft>
              <a:buFont typeface="Wingdings" panose="05000000000000000000" pitchFamily="2" charset="2"/>
              <a:buChar char="Ø"/>
              <a:defRPr/>
            </a:pPr>
            <a:r>
              <a:rPr lang="en-US" sz="2600" dirty="0">
                <a:latin typeface="Times New Roman" pitchFamily="18" charset="0"/>
                <a:cs typeface="Times New Roman" pitchFamily="18" charset="0"/>
              </a:rPr>
              <a:t>When a </a:t>
            </a:r>
            <a:r>
              <a:rPr lang="en-US" sz="2600" b="1" dirty="0">
                <a:solidFill>
                  <a:srgbClr val="D60093"/>
                </a:solidFill>
                <a:latin typeface="Times New Roman" pitchFamily="18" charset="0"/>
                <a:cs typeface="Times New Roman" pitchFamily="18" charset="0"/>
              </a:rPr>
              <a:t>member is declared static</a:t>
            </a:r>
            <a:r>
              <a:rPr lang="en-US" sz="2600" dirty="0">
                <a:latin typeface="Times New Roman" pitchFamily="18" charset="0"/>
                <a:cs typeface="Times New Roman" pitchFamily="18" charset="0"/>
              </a:rPr>
              <a:t>, it can be accessed before any </a:t>
            </a:r>
            <a:r>
              <a:rPr lang="en-US" sz="2600" b="1" dirty="0">
                <a:solidFill>
                  <a:srgbClr val="FF0000"/>
                </a:solidFill>
                <a:latin typeface="Times New Roman" pitchFamily="18" charset="0"/>
                <a:cs typeface="Times New Roman" pitchFamily="18" charset="0"/>
              </a:rPr>
              <a:t>objects of its class are created</a:t>
            </a:r>
            <a:r>
              <a:rPr lang="en-US" sz="2600" dirty="0">
                <a:latin typeface="Times New Roman" pitchFamily="18" charset="0"/>
                <a:cs typeface="Times New Roman" pitchFamily="18" charset="0"/>
              </a:rPr>
              <a:t>, and without </a:t>
            </a:r>
            <a:r>
              <a:rPr lang="en-US" sz="2600" b="1" dirty="0">
                <a:solidFill>
                  <a:srgbClr val="006600"/>
                </a:solidFill>
                <a:latin typeface="Times New Roman" pitchFamily="18" charset="0"/>
                <a:cs typeface="Times New Roman" pitchFamily="18" charset="0"/>
              </a:rPr>
              <a:t>reference to any object</a:t>
            </a:r>
            <a:r>
              <a:rPr lang="en-US" sz="2600" dirty="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anose="05000000000000000000" pitchFamily="2" charset="2"/>
              <a:buChar char="§"/>
              <a:defRPr/>
            </a:pPr>
            <a:r>
              <a:rPr lang="en-US" sz="2600" dirty="0">
                <a:latin typeface="Times New Roman" pitchFamily="18" charset="0"/>
                <a:cs typeface="Times New Roman" pitchFamily="18" charset="0"/>
              </a:rPr>
              <a:t>You can declare both </a:t>
            </a:r>
            <a:r>
              <a:rPr lang="en-US" sz="2600" b="1" dirty="0">
                <a:solidFill>
                  <a:srgbClr val="0000FF"/>
                </a:solidFill>
                <a:latin typeface="Times New Roman" pitchFamily="18" charset="0"/>
                <a:cs typeface="Times New Roman" pitchFamily="18" charset="0"/>
              </a:rPr>
              <a:t>methods and variables to be static. </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49</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172</a:t>
            </a:fld>
            <a:endParaRPr lang="en-US"/>
          </a:p>
        </p:txBody>
      </p:sp>
    </p:spTree>
    <p:extLst>
      <p:ext uri="{BB962C8B-B14F-4D97-AF65-F5344CB8AC3E}">
        <p14:creationId xmlns:p14="http://schemas.microsoft.com/office/powerpoint/2010/main" val="1543835409"/>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3200" b="1" dirty="0">
                <a:solidFill>
                  <a:srgbClr val="0000FF"/>
                </a:solidFill>
                <a:latin typeface="Times New Roman" panose="02020603050405020304" pitchFamily="18" charset="0"/>
                <a:cs typeface="Times New Roman" panose="02020603050405020304" pitchFamily="18" charset="0"/>
              </a:rPr>
              <a:t>Understanding </a:t>
            </a:r>
            <a:r>
              <a:rPr lang="en-US" sz="3200" b="1" dirty="0" smtClean="0">
                <a:solidFill>
                  <a:srgbClr val="0000FF"/>
                </a:solidFill>
                <a:latin typeface="Times New Roman" panose="02020603050405020304" pitchFamily="18" charset="0"/>
                <a:cs typeface="Times New Roman" panose="02020603050405020304" pitchFamily="18" charset="0"/>
              </a:rPr>
              <a:t>static------</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Grp="1"/>
          </p:cNvSpPr>
          <p:nvPr>
            <p:ph idx="4294967295"/>
          </p:nvPr>
        </p:nvSpPr>
        <p:spPr>
          <a:xfrm>
            <a:off x="0" y="381000"/>
            <a:ext cx="9144000" cy="6477000"/>
          </a:xfrm>
        </p:spPr>
        <p:txBody>
          <a:bodyPr rtlCol="0">
            <a:noAutofit/>
          </a:bodyPr>
          <a:lstStyle/>
          <a:p>
            <a:pPr algn="just" eaLnBrk="1" fontAlgn="auto" hangingPunct="1">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You </a:t>
            </a:r>
            <a:r>
              <a:rPr lang="en-US" sz="2600" dirty="0">
                <a:latin typeface="Times New Roman" pitchFamily="18" charset="0"/>
                <a:cs typeface="Times New Roman" pitchFamily="18" charset="0"/>
              </a:rPr>
              <a:t>can declare both </a:t>
            </a:r>
            <a:r>
              <a:rPr lang="en-US" sz="2600" b="1" dirty="0">
                <a:solidFill>
                  <a:srgbClr val="0000FF"/>
                </a:solidFill>
                <a:latin typeface="Times New Roman" pitchFamily="18" charset="0"/>
                <a:cs typeface="Times New Roman" pitchFamily="18" charset="0"/>
              </a:rPr>
              <a:t>methods and variables to be static</a:t>
            </a:r>
            <a:r>
              <a:rPr lang="en-US" sz="2600" b="1" dirty="0" smtClean="0">
                <a:solidFill>
                  <a:srgbClr val="0000FF"/>
                </a:solidFill>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defRPr/>
            </a:pPr>
            <a:r>
              <a:rPr lang="en-US" sz="2800" dirty="0">
                <a:latin typeface="Times New Roman" pitchFamily="18" charset="0"/>
                <a:cs typeface="Times New Roman" pitchFamily="18" charset="0"/>
              </a:rPr>
              <a:t>The most common example of a </a:t>
            </a:r>
            <a:r>
              <a:rPr lang="en-US" sz="2800" b="1" dirty="0">
                <a:latin typeface="Times New Roman" pitchFamily="18" charset="0"/>
                <a:cs typeface="Times New Roman" pitchFamily="18" charset="0"/>
              </a:rPr>
              <a:t>static member </a:t>
            </a:r>
            <a:r>
              <a:rPr lang="en-US" sz="2800" dirty="0">
                <a:latin typeface="Times New Roman" pitchFamily="18" charset="0"/>
                <a:cs typeface="Times New Roman" pitchFamily="18" charset="0"/>
              </a:rPr>
              <a:t>is </a:t>
            </a:r>
            <a:r>
              <a:rPr lang="en-US" sz="2800" b="1" dirty="0">
                <a:solidFill>
                  <a:srgbClr val="0000FF"/>
                </a:solidFill>
                <a:latin typeface="Times New Roman" pitchFamily="18" charset="0"/>
                <a:cs typeface="Times New Roman" pitchFamily="18" charset="0"/>
              </a:rPr>
              <a:t>main( ). </a:t>
            </a:r>
          </a:p>
          <a:p>
            <a:pPr algn="just">
              <a:lnSpc>
                <a:spcPct val="150000"/>
              </a:lnSpc>
              <a:spcBef>
                <a:spcPts val="0"/>
              </a:spcBef>
              <a:buFont typeface="Wingdings" panose="05000000000000000000" pitchFamily="2" charset="2"/>
              <a:buChar char="ü"/>
              <a:defRPr/>
            </a:pPr>
            <a:r>
              <a:rPr lang="en-US" sz="2800" dirty="0">
                <a:latin typeface="Times New Roman" pitchFamily="18" charset="0"/>
                <a:cs typeface="Times New Roman" pitchFamily="18" charset="0"/>
              </a:rPr>
              <a:t>main( ) is declared as </a:t>
            </a:r>
            <a:r>
              <a:rPr lang="en-US" sz="2800" b="1" dirty="0">
                <a:solidFill>
                  <a:srgbClr val="FF0000"/>
                </a:solidFill>
                <a:latin typeface="Times New Roman" pitchFamily="18" charset="0"/>
                <a:cs typeface="Times New Roman" pitchFamily="18" charset="0"/>
              </a:rPr>
              <a:t>static</a:t>
            </a:r>
            <a:r>
              <a:rPr lang="en-US" sz="2800" dirty="0">
                <a:latin typeface="Times New Roman" pitchFamily="18" charset="0"/>
                <a:cs typeface="Times New Roman" pitchFamily="18" charset="0"/>
              </a:rPr>
              <a:t> because it must be called before any </a:t>
            </a:r>
            <a:r>
              <a:rPr lang="en-US" sz="2800" b="1" dirty="0">
                <a:latin typeface="Times New Roman" pitchFamily="18" charset="0"/>
                <a:cs typeface="Times New Roman" pitchFamily="18" charset="0"/>
              </a:rPr>
              <a:t>objects exist</a:t>
            </a:r>
            <a:r>
              <a:rPr lang="en-US" sz="28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defRPr/>
            </a:pPr>
            <a:r>
              <a:rPr lang="en-US" sz="2800" b="1" dirty="0">
                <a:solidFill>
                  <a:srgbClr val="FF0000"/>
                </a:solidFill>
                <a:latin typeface="Times New Roman" pitchFamily="18" charset="0"/>
                <a:cs typeface="Times New Roman" pitchFamily="18" charset="0"/>
              </a:rPr>
              <a:t>Instance variables </a:t>
            </a:r>
            <a:r>
              <a:rPr lang="en-US" sz="2800" dirty="0">
                <a:latin typeface="Times New Roman" pitchFamily="18" charset="0"/>
                <a:cs typeface="Times New Roman" pitchFamily="18" charset="0"/>
              </a:rPr>
              <a:t>declared as </a:t>
            </a:r>
            <a:r>
              <a:rPr lang="en-US" sz="2800" b="1" dirty="0">
                <a:solidFill>
                  <a:srgbClr val="0000FF"/>
                </a:solidFill>
                <a:latin typeface="Times New Roman" pitchFamily="18" charset="0"/>
                <a:cs typeface="Times New Roman" pitchFamily="18" charset="0"/>
              </a:rPr>
              <a:t>static</a:t>
            </a:r>
            <a:r>
              <a:rPr lang="en-US" sz="2800" dirty="0">
                <a:latin typeface="Times New Roman" pitchFamily="18" charset="0"/>
                <a:cs typeface="Times New Roman" pitchFamily="18" charset="0"/>
              </a:rPr>
              <a:t> are, essentially, </a:t>
            </a:r>
            <a:r>
              <a:rPr lang="en-US" sz="2800" b="1" dirty="0">
                <a:solidFill>
                  <a:srgbClr val="0000FF"/>
                </a:solidFill>
                <a:latin typeface="Times New Roman" pitchFamily="18" charset="0"/>
                <a:cs typeface="Times New Roman" pitchFamily="18" charset="0"/>
              </a:rPr>
              <a:t>global variables. </a:t>
            </a:r>
          </a:p>
          <a:p>
            <a:pPr algn="just">
              <a:lnSpc>
                <a:spcPct val="150000"/>
              </a:lnSpc>
              <a:spcBef>
                <a:spcPts val="0"/>
              </a:spcBef>
              <a:buFont typeface="Wingdings" panose="05000000000000000000" pitchFamily="2" charset="2"/>
              <a:buChar char="Ø"/>
              <a:defRPr/>
            </a:pPr>
            <a:r>
              <a:rPr lang="en-US" sz="2800" dirty="0">
                <a:latin typeface="Times New Roman" pitchFamily="18" charset="0"/>
                <a:cs typeface="Times New Roman" pitchFamily="18" charset="0"/>
              </a:rPr>
              <a:t>When </a:t>
            </a:r>
            <a:r>
              <a:rPr lang="en-US" sz="2800" b="1" dirty="0">
                <a:latin typeface="Times New Roman" pitchFamily="18" charset="0"/>
                <a:cs typeface="Times New Roman" pitchFamily="18" charset="0"/>
              </a:rPr>
              <a:t>objects</a:t>
            </a:r>
            <a:r>
              <a:rPr lang="en-US" sz="2800" dirty="0">
                <a:latin typeface="Times New Roman" pitchFamily="18" charset="0"/>
                <a:cs typeface="Times New Roman" pitchFamily="18" charset="0"/>
              </a:rPr>
              <a:t> of its class are declared, </a:t>
            </a:r>
            <a:r>
              <a:rPr lang="en-US" sz="2800" b="1" dirty="0">
                <a:solidFill>
                  <a:srgbClr val="0000FF"/>
                </a:solidFill>
                <a:latin typeface="Times New Roman" pitchFamily="18" charset="0"/>
                <a:cs typeface="Times New Roman" pitchFamily="18" charset="0"/>
              </a:rPr>
              <a:t>no copy of a static variable</a:t>
            </a:r>
            <a:r>
              <a:rPr lang="en-US" sz="2800" dirty="0">
                <a:latin typeface="Times New Roman" pitchFamily="18" charset="0"/>
                <a:cs typeface="Times New Roman" pitchFamily="18" charset="0"/>
              </a:rPr>
              <a:t> is made. </a:t>
            </a:r>
          </a:p>
          <a:p>
            <a:pPr algn="just">
              <a:lnSpc>
                <a:spcPct val="150000"/>
              </a:lnSpc>
              <a:spcBef>
                <a:spcPts val="0"/>
              </a:spcBef>
              <a:buFont typeface="Wingdings" panose="05000000000000000000" pitchFamily="2" charset="2"/>
              <a:buChar char="§"/>
              <a:defRPr/>
            </a:pPr>
            <a:r>
              <a:rPr lang="en-US" sz="2800" dirty="0">
                <a:latin typeface="Times New Roman" pitchFamily="18" charset="0"/>
                <a:cs typeface="Times New Roman" pitchFamily="18" charset="0"/>
              </a:rPr>
              <a:t>Instead, all </a:t>
            </a:r>
            <a:r>
              <a:rPr lang="en-US" sz="2800" b="1" dirty="0">
                <a:solidFill>
                  <a:srgbClr val="FF0000"/>
                </a:solidFill>
                <a:latin typeface="Times New Roman" pitchFamily="18" charset="0"/>
                <a:cs typeface="Times New Roman" pitchFamily="18" charset="0"/>
              </a:rPr>
              <a:t>instances</a:t>
            </a:r>
            <a:r>
              <a:rPr lang="en-US" sz="2800" dirty="0">
                <a:latin typeface="Times New Roman" pitchFamily="18" charset="0"/>
                <a:cs typeface="Times New Roman" pitchFamily="18" charset="0"/>
              </a:rPr>
              <a:t> of the class </a:t>
            </a:r>
            <a:r>
              <a:rPr lang="en-US" sz="2800" b="1" dirty="0">
                <a:latin typeface="Times New Roman" pitchFamily="18" charset="0"/>
                <a:cs typeface="Times New Roman" pitchFamily="18" charset="0"/>
              </a:rPr>
              <a:t>share the same static variable.</a:t>
            </a:r>
          </a:p>
          <a:p>
            <a:pPr algn="just">
              <a:lnSpc>
                <a:spcPct val="150000"/>
              </a:lnSpc>
              <a:spcBef>
                <a:spcPts val="0"/>
              </a:spcBef>
              <a:buFont typeface="Wingdings" panose="05000000000000000000" pitchFamily="2" charset="2"/>
              <a:buChar char="Ø"/>
            </a:pPr>
            <a:endParaRPr lang="en-US" dirty="0">
              <a:latin typeface="Times New Roman" pitchFamily="18" charset="0"/>
              <a:cs typeface="Times New Roman" pitchFamily="18" charset="0"/>
            </a:endParaRPr>
          </a:p>
          <a:p>
            <a:pPr marL="0" indent="0" algn="just" eaLnBrk="1" fontAlgn="auto" hangingPunct="1">
              <a:lnSpc>
                <a:spcPct val="150000"/>
              </a:lnSpc>
              <a:spcBef>
                <a:spcPts val="0"/>
              </a:spcBef>
              <a:buNone/>
              <a:defRPr/>
            </a:pPr>
            <a:r>
              <a:rPr lang="en-US" sz="2600" b="1" dirty="0" smtClean="0">
                <a:solidFill>
                  <a:srgbClr val="0000FF"/>
                </a:solidFill>
                <a:latin typeface="Times New Roman" pitchFamily="18" charset="0"/>
                <a:cs typeface="Times New Roman" pitchFamily="18" charset="0"/>
              </a:rPr>
              <a:t> </a:t>
            </a:r>
            <a:endParaRPr lang="en-US" sz="2600" b="1" dirty="0">
              <a:solidFill>
                <a:srgbClr val="0000FF"/>
              </a:solidFill>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49</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173</a:t>
            </a:fld>
            <a:endParaRPr lang="en-US"/>
          </a:p>
        </p:txBody>
      </p:sp>
    </p:spTree>
    <p:extLst>
      <p:ext uri="{BB962C8B-B14F-4D97-AF65-F5344CB8AC3E}">
        <p14:creationId xmlns:p14="http://schemas.microsoft.com/office/powerpoint/2010/main" val="7075020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3200" b="1" dirty="0">
                <a:solidFill>
                  <a:srgbClr val="0000FF"/>
                </a:solidFill>
                <a:latin typeface="Times New Roman" panose="02020603050405020304" pitchFamily="18" charset="0"/>
                <a:cs typeface="Times New Roman" panose="02020603050405020304" pitchFamily="18" charset="0"/>
              </a:rPr>
              <a:t>Understanding </a:t>
            </a:r>
            <a:r>
              <a:rPr lang="en-US" sz="3200" b="1" dirty="0" smtClean="0">
                <a:solidFill>
                  <a:srgbClr val="0000FF"/>
                </a:solidFill>
                <a:latin typeface="Times New Roman" panose="02020603050405020304" pitchFamily="18" charset="0"/>
                <a:cs typeface="Times New Roman" panose="02020603050405020304" pitchFamily="18" charset="0"/>
              </a:rPr>
              <a:t>static------</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Grp="1"/>
          </p:cNvSpPr>
          <p:nvPr>
            <p:ph idx="4294967295"/>
          </p:nvPr>
        </p:nvSpPr>
        <p:spPr>
          <a:xfrm>
            <a:off x="0" y="381000"/>
            <a:ext cx="9144000" cy="6477000"/>
          </a:xfrm>
        </p:spPr>
        <p:txBody>
          <a:bodyPr rtlCol="0">
            <a:noAutofit/>
          </a:bodyPr>
          <a:lstStyle/>
          <a:p>
            <a:pPr algn="just">
              <a:lnSpc>
                <a:spcPct val="150000"/>
              </a:lnSpc>
              <a:spcBef>
                <a:spcPts val="0"/>
              </a:spcBef>
              <a:buFont typeface="Wingdings" panose="05000000000000000000" pitchFamily="2" charset="2"/>
              <a:buChar char="Ø"/>
            </a:pPr>
            <a:r>
              <a:rPr lang="en-US" sz="2800" b="1" dirty="0">
                <a:solidFill>
                  <a:srgbClr val="FF0000"/>
                </a:solidFill>
                <a:latin typeface="Times New Roman" pitchFamily="18" charset="0"/>
                <a:cs typeface="Times New Roman" pitchFamily="18" charset="0"/>
              </a:rPr>
              <a:t>Methods</a:t>
            </a:r>
            <a:r>
              <a:rPr lang="en-US" sz="2800" b="1" dirty="0">
                <a:solidFill>
                  <a:srgbClr val="0000FF"/>
                </a:solidFill>
                <a:latin typeface="Times New Roman" pitchFamily="18" charset="0"/>
                <a:cs typeface="Times New Roman" pitchFamily="18" charset="0"/>
              </a:rPr>
              <a:t> declared as </a:t>
            </a:r>
            <a:r>
              <a:rPr lang="en-US" sz="2800" b="1" dirty="0">
                <a:solidFill>
                  <a:srgbClr val="FF0000"/>
                </a:solidFill>
                <a:latin typeface="Times New Roman" pitchFamily="18" charset="0"/>
                <a:cs typeface="Times New Roman" pitchFamily="18" charset="0"/>
              </a:rPr>
              <a:t>static</a:t>
            </a:r>
            <a:r>
              <a:rPr lang="en-US" sz="2800" b="1" dirty="0">
                <a:solidFill>
                  <a:srgbClr val="0000FF"/>
                </a:solidFill>
                <a:latin typeface="Times New Roman" pitchFamily="18" charset="0"/>
                <a:cs typeface="Times New Roman" pitchFamily="18" charset="0"/>
              </a:rPr>
              <a:t> have several restrictions:</a:t>
            </a:r>
          </a:p>
          <a:p>
            <a:pPr lvl="1" algn="just">
              <a:lnSpc>
                <a:spcPct val="150000"/>
              </a:lnSpc>
              <a:spcBef>
                <a:spcPts val="0"/>
              </a:spcBef>
              <a:buFont typeface="Wingdings" panose="05000000000000000000" pitchFamily="2" charset="2"/>
              <a:buChar char="§"/>
            </a:pPr>
            <a:r>
              <a:rPr lang="en-US" dirty="0">
                <a:latin typeface="Times New Roman" pitchFamily="18" charset="0"/>
                <a:cs typeface="Times New Roman" pitchFamily="18" charset="0"/>
              </a:rPr>
              <a:t>They can only </a:t>
            </a:r>
            <a:r>
              <a:rPr lang="en-US" b="1" dirty="0">
                <a:latin typeface="Times New Roman" pitchFamily="18" charset="0"/>
                <a:cs typeface="Times New Roman" pitchFamily="18" charset="0"/>
              </a:rPr>
              <a:t>call</a:t>
            </a:r>
            <a:r>
              <a:rPr lang="en-US" dirty="0">
                <a:latin typeface="Times New Roman" pitchFamily="18" charset="0"/>
                <a:cs typeface="Times New Roman" pitchFamily="18" charset="0"/>
              </a:rPr>
              <a:t> other </a:t>
            </a:r>
            <a:r>
              <a:rPr lang="en-US" b="1" dirty="0">
                <a:latin typeface="Times New Roman" pitchFamily="18" charset="0"/>
                <a:cs typeface="Times New Roman" pitchFamily="18" charset="0"/>
              </a:rPr>
              <a:t>static methods</a:t>
            </a:r>
            <a:r>
              <a:rPr lang="en-US" dirty="0">
                <a:latin typeface="Times New Roman" pitchFamily="18" charset="0"/>
                <a:cs typeface="Times New Roman" pitchFamily="18" charset="0"/>
              </a:rPr>
              <a:t>.</a:t>
            </a:r>
          </a:p>
          <a:p>
            <a:pPr lvl="1" algn="just">
              <a:lnSpc>
                <a:spcPct val="150000"/>
              </a:lnSpc>
              <a:spcBef>
                <a:spcPts val="0"/>
              </a:spcBef>
              <a:buFont typeface="Wingdings" panose="05000000000000000000" pitchFamily="2" charset="2"/>
              <a:buChar char="§"/>
            </a:pPr>
            <a:r>
              <a:rPr lang="en-US" dirty="0">
                <a:latin typeface="Times New Roman" pitchFamily="18" charset="0"/>
                <a:cs typeface="Times New Roman" pitchFamily="18" charset="0"/>
              </a:rPr>
              <a:t>They must only </a:t>
            </a:r>
            <a:r>
              <a:rPr lang="en-US" b="1" dirty="0">
                <a:solidFill>
                  <a:srgbClr val="FF0000"/>
                </a:solidFill>
                <a:latin typeface="Times New Roman" pitchFamily="18" charset="0"/>
                <a:cs typeface="Times New Roman" pitchFamily="18" charset="0"/>
              </a:rPr>
              <a:t>access static data</a:t>
            </a:r>
            <a:r>
              <a:rPr lang="en-US" dirty="0">
                <a:latin typeface="Times New Roman" pitchFamily="18" charset="0"/>
                <a:cs typeface="Times New Roman" pitchFamily="18" charset="0"/>
              </a:rPr>
              <a:t>.</a:t>
            </a:r>
          </a:p>
          <a:p>
            <a:pPr lvl="1" algn="just">
              <a:lnSpc>
                <a:spcPct val="150000"/>
              </a:lnSpc>
              <a:spcBef>
                <a:spcPts val="0"/>
              </a:spcBef>
              <a:buFont typeface="Wingdings" panose="05000000000000000000" pitchFamily="2" charset="2"/>
              <a:buChar char="§"/>
            </a:pPr>
            <a:r>
              <a:rPr lang="en-US" dirty="0">
                <a:latin typeface="Times New Roman" pitchFamily="18" charset="0"/>
                <a:cs typeface="Times New Roman" pitchFamily="18" charset="0"/>
              </a:rPr>
              <a:t>They </a:t>
            </a:r>
            <a:r>
              <a:rPr lang="en-US" b="1" dirty="0">
                <a:latin typeface="Times New Roman" pitchFamily="18" charset="0"/>
                <a:cs typeface="Times New Roman" pitchFamily="18" charset="0"/>
              </a:rPr>
              <a:t>cannot refer </a:t>
            </a:r>
            <a:r>
              <a:rPr lang="en-US" dirty="0">
                <a:latin typeface="Times New Roman" pitchFamily="18" charset="0"/>
                <a:cs typeface="Times New Roman" pitchFamily="18" charset="0"/>
              </a:rPr>
              <a:t>to </a:t>
            </a:r>
            <a:r>
              <a:rPr lang="en-US" b="1" dirty="0">
                <a:solidFill>
                  <a:srgbClr val="0000FF"/>
                </a:solidFill>
                <a:latin typeface="Times New Roman" pitchFamily="18" charset="0"/>
                <a:cs typeface="Times New Roman" pitchFamily="18" charset="0"/>
              </a:rPr>
              <a:t>this</a:t>
            </a:r>
            <a:r>
              <a:rPr lang="en-US" dirty="0">
                <a:latin typeface="Times New Roman" pitchFamily="18" charset="0"/>
                <a:cs typeface="Times New Roman" pitchFamily="18" charset="0"/>
              </a:rPr>
              <a:t> or </a:t>
            </a:r>
            <a:r>
              <a:rPr lang="en-US" b="1" dirty="0">
                <a:solidFill>
                  <a:srgbClr val="0000FF"/>
                </a:solidFill>
                <a:latin typeface="Times New Roman" pitchFamily="18" charset="0"/>
                <a:cs typeface="Times New Roman" pitchFamily="18" charset="0"/>
              </a:rPr>
              <a:t>super</a:t>
            </a:r>
            <a:r>
              <a:rPr lang="en-US" dirty="0">
                <a:latin typeface="Times New Roman" pitchFamily="18" charset="0"/>
                <a:cs typeface="Times New Roman" pitchFamily="18" charset="0"/>
              </a:rPr>
              <a:t> in any way</a:t>
            </a:r>
            <a:r>
              <a:rPr lang="en-US" dirty="0" smtClean="0">
                <a:latin typeface="Times New Roman" pitchFamily="18" charset="0"/>
                <a:cs typeface="Times New Roman" pitchFamily="18" charset="0"/>
              </a:rPr>
              <a:t>.</a:t>
            </a:r>
          </a:p>
          <a:p>
            <a:pPr marL="285750" indent="-285750" algn="just">
              <a:lnSpc>
                <a:spcPct val="150000"/>
              </a:lnSpc>
              <a:spcBef>
                <a:spcPts val="0"/>
              </a:spcBef>
              <a:buFont typeface="Wingdings" panose="05000000000000000000" pitchFamily="2" charset="2"/>
              <a:buChar char="§"/>
            </a:pPr>
            <a:r>
              <a:rPr lang="en-US" sz="2800" dirty="0">
                <a:latin typeface="Times New Roman" pitchFamily="18" charset="0"/>
                <a:cs typeface="Times New Roman" pitchFamily="18" charset="0"/>
              </a:rPr>
              <a:t>If you need to do computation in order to </a:t>
            </a:r>
            <a:r>
              <a:rPr lang="en-US" sz="2800" b="1" dirty="0">
                <a:solidFill>
                  <a:srgbClr val="0000FF"/>
                </a:solidFill>
                <a:latin typeface="Times New Roman" pitchFamily="18" charset="0"/>
                <a:cs typeface="Times New Roman" pitchFamily="18" charset="0"/>
              </a:rPr>
              <a:t>initialize</a:t>
            </a:r>
            <a:r>
              <a:rPr lang="en-US" sz="2800" dirty="0">
                <a:latin typeface="Times New Roman" pitchFamily="18" charset="0"/>
                <a:cs typeface="Times New Roman" pitchFamily="18" charset="0"/>
              </a:rPr>
              <a:t> your </a:t>
            </a:r>
            <a:r>
              <a:rPr lang="en-US" sz="2800" b="1" dirty="0">
                <a:solidFill>
                  <a:srgbClr val="FF0000"/>
                </a:solidFill>
                <a:latin typeface="Times New Roman" pitchFamily="18" charset="0"/>
                <a:cs typeface="Times New Roman" pitchFamily="18" charset="0"/>
              </a:rPr>
              <a:t>static variables</a:t>
            </a:r>
            <a:r>
              <a:rPr lang="en-US" sz="2800" dirty="0">
                <a:latin typeface="Times New Roman" pitchFamily="18" charset="0"/>
                <a:cs typeface="Times New Roman" pitchFamily="18" charset="0"/>
              </a:rPr>
              <a:t>, you can declare a </a:t>
            </a:r>
            <a:r>
              <a:rPr lang="en-US" sz="2800" b="1" dirty="0">
                <a:solidFill>
                  <a:srgbClr val="FF0000"/>
                </a:solidFill>
                <a:latin typeface="Times New Roman" pitchFamily="18" charset="0"/>
                <a:cs typeface="Times New Roman" pitchFamily="18" charset="0"/>
              </a:rPr>
              <a:t>static block </a:t>
            </a:r>
            <a:r>
              <a:rPr lang="en-US" sz="2800" dirty="0">
                <a:latin typeface="Times New Roman" pitchFamily="18" charset="0"/>
                <a:cs typeface="Times New Roman" pitchFamily="18" charset="0"/>
              </a:rPr>
              <a:t>which gets </a:t>
            </a:r>
            <a:r>
              <a:rPr lang="en-US" sz="2800" b="1" dirty="0">
                <a:solidFill>
                  <a:srgbClr val="339933"/>
                </a:solidFill>
                <a:latin typeface="Times New Roman" pitchFamily="18" charset="0"/>
                <a:cs typeface="Times New Roman" pitchFamily="18" charset="0"/>
              </a:rPr>
              <a:t>executed exactly once</a:t>
            </a:r>
            <a:r>
              <a:rPr lang="en-US" sz="2800" dirty="0">
                <a:latin typeface="Times New Roman" pitchFamily="18" charset="0"/>
                <a:cs typeface="Times New Roman" pitchFamily="18" charset="0"/>
              </a:rPr>
              <a:t>, when the </a:t>
            </a:r>
            <a:r>
              <a:rPr lang="en-US" sz="2800" b="1" dirty="0">
                <a:latin typeface="Times New Roman" pitchFamily="18" charset="0"/>
                <a:cs typeface="Times New Roman" pitchFamily="18" charset="0"/>
              </a:rPr>
              <a:t>class is first loaded</a:t>
            </a:r>
            <a:r>
              <a:rPr lang="en-US" sz="2800" dirty="0">
                <a:latin typeface="Times New Roman" pitchFamily="18" charset="0"/>
                <a:cs typeface="Times New Roman" pitchFamily="18" charset="0"/>
              </a:rPr>
              <a:t>.</a:t>
            </a:r>
          </a:p>
          <a:p>
            <a:pPr marL="457200" indent="-457200" algn="just">
              <a:lnSpc>
                <a:spcPct val="150000"/>
              </a:lnSpc>
              <a:spcBef>
                <a:spcPts val="0"/>
              </a:spcBef>
              <a:buFont typeface="Wingdings" panose="05000000000000000000" pitchFamily="2" charset="2"/>
              <a:buChar char="Ø"/>
            </a:pPr>
            <a:r>
              <a:rPr lang="en-US" sz="2800" dirty="0">
                <a:latin typeface="Times New Roman" pitchFamily="18" charset="0"/>
                <a:cs typeface="Times New Roman" pitchFamily="18" charset="0"/>
              </a:rPr>
              <a:t>The </a:t>
            </a:r>
            <a:r>
              <a:rPr lang="en-US" sz="2800" b="1" dirty="0">
                <a:latin typeface="Times New Roman" pitchFamily="18" charset="0"/>
                <a:cs typeface="Times New Roman" pitchFamily="18" charset="0"/>
              </a:rPr>
              <a:t>following example </a:t>
            </a:r>
            <a:r>
              <a:rPr lang="en-US" sz="2800" dirty="0">
                <a:latin typeface="Times New Roman" pitchFamily="18" charset="0"/>
                <a:cs typeface="Times New Roman" pitchFamily="18" charset="0"/>
              </a:rPr>
              <a:t>shows a class that has a </a:t>
            </a:r>
            <a:r>
              <a:rPr lang="en-US" sz="2800" b="1" dirty="0">
                <a:solidFill>
                  <a:srgbClr val="0000FF"/>
                </a:solidFill>
                <a:latin typeface="Times New Roman" pitchFamily="18" charset="0"/>
                <a:cs typeface="Times New Roman" pitchFamily="18" charset="0"/>
              </a:rPr>
              <a:t>static method, some static variables, and a static initialization block:</a:t>
            </a:r>
          </a:p>
          <a:p>
            <a:pPr marL="457200" lvl="1" indent="0" algn="just">
              <a:lnSpc>
                <a:spcPct val="150000"/>
              </a:lnSpc>
              <a:spcBef>
                <a:spcPts val="0"/>
              </a:spcBef>
              <a:buNone/>
            </a:pPr>
            <a:endParaRPr lang="en-US" sz="2600" b="1" dirty="0">
              <a:solidFill>
                <a:srgbClr val="0000FF"/>
              </a:solidFill>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49</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174</a:t>
            </a:fld>
            <a:endParaRPr lang="en-US"/>
          </a:p>
        </p:txBody>
      </p:sp>
    </p:spTree>
    <p:extLst>
      <p:ext uri="{BB962C8B-B14F-4D97-AF65-F5344CB8AC3E}">
        <p14:creationId xmlns:p14="http://schemas.microsoft.com/office/powerpoint/2010/main" val="181154563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3200" b="1" dirty="0">
                <a:solidFill>
                  <a:srgbClr val="0000FF"/>
                </a:solidFill>
                <a:latin typeface="Times New Roman" panose="02020603050405020304" pitchFamily="18" charset="0"/>
                <a:cs typeface="Times New Roman" panose="02020603050405020304" pitchFamily="18" charset="0"/>
              </a:rPr>
              <a:t>Understanding </a:t>
            </a:r>
            <a:r>
              <a:rPr lang="en-US" sz="3200" b="1" dirty="0" smtClean="0">
                <a:solidFill>
                  <a:srgbClr val="0000FF"/>
                </a:solidFill>
                <a:latin typeface="Times New Roman" panose="02020603050405020304" pitchFamily="18" charset="0"/>
                <a:cs typeface="Times New Roman" panose="02020603050405020304" pitchFamily="18" charset="0"/>
              </a:rPr>
              <a:t>static------</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Grp="1"/>
          </p:cNvSpPr>
          <p:nvPr>
            <p:ph idx="4294967295"/>
          </p:nvPr>
        </p:nvSpPr>
        <p:spPr>
          <a:xfrm>
            <a:off x="0" y="304800"/>
            <a:ext cx="9144000" cy="6553200"/>
          </a:xfrm>
        </p:spPr>
        <p:txBody>
          <a:bodyPr rtlCol="0">
            <a:noAutofit/>
          </a:bodyPr>
          <a:lstStyle/>
          <a:p>
            <a:pPr marL="0" indent="0" algn="just">
              <a:lnSpc>
                <a:spcPct val="150000"/>
              </a:lnSpc>
              <a:spcBef>
                <a:spcPts val="0"/>
              </a:spcBef>
              <a:buNone/>
            </a:pPr>
            <a:r>
              <a:rPr lang="en-US" sz="2400" dirty="0">
                <a:latin typeface="Times New Roman" pitchFamily="18" charset="0"/>
                <a:cs typeface="Times New Roman" pitchFamily="18" charset="0"/>
              </a:rPr>
              <a:t>//Define a </a:t>
            </a:r>
            <a:r>
              <a:rPr lang="en-US" sz="2400" dirty="0" smtClean="0">
                <a:latin typeface="Times New Roman" pitchFamily="18" charset="0"/>
                <a:cs typeface="Times New Roman" pitchFamily="18" charset="0"/>
              </a:rPr>
              <a:t>class named </a:t>
            </a:r>
            <a:r>
              <a:rPr lang="en-US" sz="2400" dirty="0" err="1" smtClean="0">
                <a:latin typeface="Times New Roman" pitchFamily="18" charset="0"/>
                <a:cs typeface="Times New Roman" pitchFamily="18" charset="0"/>
              </a:rPr>
              <a:t>UseStatic</a:t>
            </a:r>
            <a:endParaRPr lang="en-US" sz="2400" dirty="0">
              <a:latin typeface="Times New Roman" pitchFamily="18" charset="0"/>
              <a:cs typeface="Times New Roman" pitchFamily="18" charset="0"/>
            </a:endParaRPr>
          </a:p>
          <a:p>
            <a:pPr marL="0" indent="0" algn="just">
              <a:lnSpc>
                <a:spcPct val="150000"/>
              </a:lnSpc>
              <a:spcBef>
                <a:spcPts val="0"/>
              </a:spcBef>
              <a:buNone/>
            </a:pPr>
            <a:r>
              <a:rPr lang="en-US" sz="2400" dirty="0" smtClean="0">
                <a:latin typeface="Times New Roman" pitchFamily="18" charset="0"/>
                <a:cs typeface="Times New Roman" pitchFamily="18" charset="0"/>
              </a:rPr>
              <a:t>class </a:t>
            </a:r>
            <a:r>
              <a:rPr lang="en-US" sz="2400" dirty="0" err="1">
                <a:latin typeface="Times New Roman" pitchFamily="18" charset="0"/>
                <a:cs typeface="Times New Roman" pitchFamily="18" charset="0"/>
              </a:rPr>
              <a:t>UseStatic</a:t>
            </a:r>
            <a:r>
              <a:rPr lang="en-US" sz="2400" dirty="0">
                <a:latin typeface="Times New Roman" pitchFamily="18" charset="0"/>
                <a:cs typeface="Times New Roman" pitchFamily="18" charset="0"/>
              </a:rPr>
              <a:t> {</a:t>
            </a:r>
          </a:p>
          <a:p>
            <a:pPr marL="0" indent="0" algn="just">
              <a:lnSpc>
                <a:spcPct val="150000"/>
              </a:lnSpc>
              <a:spcBef>
                <a:spcPts val="0"/>
              </a:spcBef>
              <a:buNone/>
            </a:pPr>
            <a:r>
              <a:rPr lang="en-US" sz="2400" dirty="0">
                <a:latin typeface="Times New Roman" pitchFamily="18" charset="0"/>
                <a:cs typeface="Times New Roman" pitchFamily="18" charset="0"/>
              </a:rPr>
              <a:t>//Declaration of Static variables</a:t>
            </a:r>
          </a:p>
          <a:p>
            <a:pPr marL="0" indent="0" algn="just">
              <a:lnSpc>
                <a:spcPct val="150000"/>
              </a:lnSpc>
              <a:spcBef>
                <a:spcPts val="0"/>
              </a:spcBef>
              <a:buNone/>
            </a:pPr>
            <a:r>
              <a:rPr lang="en-US" sz="2400" dirty="0">
                <a:latin typeface="Times New Roman" pitchFamily="18" charset="0"/>
                <a:cs typeface="Times New Roman" pitchFamily="18" charset="0"/>
              </a:rPr>
              <a:t>static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a = 3;</a:t>
            </a:r>
          </a:p>
          <a:p>
            <a:pPr marL="0" indent="0" algn="just">
              <a:lnSpc>
                <a:spcPct val="150000"/>
              </a:lnSpc>
              <a:spcBef>
                <a:spcPts val="0"/>
              </a:spcBef>
              <a:buNone/>
            </a:pPr>
            <a:r>
              <a:rPr lang="en-US" sz="2400" dirty="0">
                <a:latin typeface="Times New Roman" pitchFamily="18" charset="0"/>
                <a:cs typeface="Times New Roman" pitchFamily="18" charset="0"/>
              </a:rPr>
              <a:t>static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b;</a:t>
            </a:r>
          </a:p>
          <a:p>
            <a:pPr marL="0" indent="0" algn="just">
              <a:lnSpc>
                <a:spcPct val="150000"/>
              </a:lnSpc>
              <a:spcBef>
                <a:spcPts val="0"/>
              </a:spcBef>
              <a:buNone/>
            </a:pPr>
            <a:r>
              <a:rPr lang="en-US" sz="2400" dirty="0">
                <a:latin typeface="Times New Roman" pitchFamily="18" charset="0"/>
                <a:cs typeface="Times New Roman" pitchFamily="18" charset="0"/>
              </a:rPr>
              <a:t>//Define static method</a:t>
            </a:r>
          </a:p>
          <a:p>
            <a:pPr marL="0" indent="0" algn="just">
              <a:lnSpc>
                <a:spcPct val="150000"/>
              </a:lnSpc>
              <a:spcBef>
                <a:spcPts val="0"/>
              </a:spcBef>
              <a:buNone/>
            </a:pPr>
            <a:r>
              <a:rPr lang="en-US" sz="2400" dirty="0">
                <a:latin typeface="Times New Roman" pitchFamily="18" charset="0"/>
                <a:cs typeface="Times New Roman" pitchFamily="18" charset="0"/>
              </a:rPr>
              <a:t>static void meth(</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x) </a:t>
            </a:r>
            <a:r>
              <a:rPr lang="en-US" sz="2400" dirty="0" smtClean="0">
                <a:latin typeface="Times New Roman" pitchFamily="18" charset="0"/>
                <a:cs typeface="Times New Roman" pitchFamily="18" charset="0"/>
              </a:rPr>
              <a:t>{</a:t>
            </a:r>
          </a:p>
          <a:p>
            <a:pPr marL="0" indent="0" algn="just">
              <a:lnSpc>
                <a:spcPct val="150000"/>
              </a:lnSpc>
              <a:spcBef>
                <a:spcPts val="0"/>
              </a:spcBef>
              <a:buNone/>
            </a:pPr>
            <a:r>
              <a:rPr lang="en-US" sz="2400" dirty="0" smtClean="0">
                <a:latin typeface="Times New Roman" pitchFamily="18" charset="0"/>
                <a:cs typeface="Times New Roman" pitchFamily="18" charset="0"/>
              </a:rPr>
              <a:t>//Output values </a:t>
            </a:r>
            <a:r>
              <a:rPr lang="en-US" sz="2400" dirty="0">
                <a:latin typeface="Times New Roman" pitchFamily="18" charset="0"/>
                <a:cs typeface="Times New Roman" pitchFamily="18" charset="0"/>
              </a:rPr>
              <a:t>of instance variables when a method is </a:t>
            </a:r>
            <a:r>
              <a:rPr lang="en-US" sz="2400" dirty="0" smtClean="0">
                <a:latin typeface="Times New Roman" pitchFamily="18" charset="0"/>
                <a:cs typeface="Times New Roman" pitchFamily="18" charset="0"/>
              </a:rPr>
              <a:t>called</a:t>
            </a:r>
          </a:p>
          <a:p>
            <a:pPr marL="0" indent="0" algn="just">
              <a:lnSpc>
                <a:spcPct val="150000"/>
              </a:lnSpc>
              <a:spcBef>
                <a:spcPts val="0"/>
              </a:spcBef>
              <a:buNone/>
            </a:pPr>
            <a:r>
              <a:rPr lang="en-US" sz="2400" dirty="0" err="1" smtClean="0">
                <a:latin typeface="Times New Roman" pitchFamily="18" charset="0"/>
                <a:cs typeface="Times New Roman" pitchFamily="18" charset="0"/>
              </a:rPr>
              <a:t>System.out.println</a:t>
            </a:r>
            <a:r>
              <a:rPr lang="en-US" sz="2400" dirty="0">
                <a:latin typeface="Times New Roman" pitchFamily="18" charset="0"/>
                <a:cs typeface="Times New Roman" pitchFamily="18" charset="0"/>
              </a:rPr>
              <a:t>("x = " + x</a:t>
            </a:r>
            <a:r>
              <a:rPr lang="en-US" sz="2400" dirty="0" smtClean="0">
                <a:latin typeface="Times New Roman" pitchFamily="18" charset="0"/>
                <a:cs typeface="Times New Roman" pitchFamily="18" charset="0"/>
              </a:rPr>
              <a:t>);</a:t>
            </a:r>
          </a:p>
          <a:p>
            <a:pPr marL="0" indent="0" algn="just">
              <a:lnSpc>
                <a:spcPct val="150000"/>
              </a:lnSpc>
              <a:spcBef>
                <a:spcPts val="0"/>
              </a:spcBef>
              <a:buNone/>
            </a:pPr>
            <a:r>
              <a:rPr lang="en-US" sz="2400" dirty="0" err="1" smtClean="0">
                <a:latin typeface="Times New Roman" pitchFamily="18" charset="0"/>
                <a:cs typeface="Times New Roman" pitchFamily="18" charset="0"/>
              </a:rPr>
              <a:t>System.out.println</a:t>
            </a:r>
            <a:r>
              <a:rPr lang="en-US" sz="2400" dirty="0">
                <a:latin typeface="Times New Roman" pitchFamily="18" charset="0"/>
                <a:cs typeface="Times New Roman" pitchFamily="18" charset="0"/>
              </a:rPr>
              <a:t>("a = " + a</a:t>
            </a:r>
            <a:r>
              <a:rPr lang="en-US" sz="2400" dirty="0" smtClean="0">
                <a:latin typeface="Times New Roman" pitchFamily="18" charset="0"/>
                <a:cs typeface="Times New Roman" pitchFamily="18" charset="0"/>
              </a:rPr>
              <a:t>);</a:t>
            </a:r>
          </a:p>
          <a:p>
            <a:pPr marL="0" indent="0" algn="just">
              <a:lnSpc>
                <a:spcPct val="150000"/>
              </a:lnSpc>
              <a:spcBef>
                <a:spcPts val="0"/>
              </a:spcBef>
              <a:buNone/>
            </a:pPr>
            <a:r>
              <a:rPr lang="en-US" sz="2400" dirty="0" err="1" smtClean="0">
                <a:latin typeface="Times New Roman" pitchFamily="18" charset="0"/>
                <a:cs typeface="Times New Roman" pitchFamily="18" charset="0"/>
              </a:rPr>
              <a:t>System.out.println</a:t>
            </a:r>
            <a:r>
              <a:rPr lang="en-US" sz="2400" dirty="0">
                <a:latin typeface="Times New Roman" pitchFamily="18" charset="0"/>
                <a:cs typeface="Times New Roman" pitchFamily="18" charset="0"/>
              </a:rPr>
              <a:t>("b = " + b</a:t>
            </a:r>
            <a:r>
              <a:rPr lang="en-US" sz="2400" dirty="0" smtClean="0">
                <a:latin typeface="Times New Roman" pitchFamily="18" charset="0"/>
                <a:cs typeface="Times New Roman" pitchFamily="18" charset="0"/>
              </a:rPr>
              <a:t>);</a:t>
            </a:r>
          </a:p>
          <a:p>
            <a:pPr marL="0" indent="0" algn="just">
              <a:lnSpc>
                <a:spcPct val="150000"/>
              </a:lnSpc>
              <a:spcBef>
                <a:spcPts val="0"/>
              </a:spcBef>
              <a:buNone/>
            </a:pPr>
            <a:r>
              <a:rPr lang="en-US" sz="2400" dirty="0" smtClean="0">
                <a:latin typeface="Times New Roman" pitchFamily="18" charset="0"/>
                <a:cs typeface="Times New Roman" pitchFamily="18" charset="0"/>
              </a:rPr>
              <a:t>}</a:t>
            </a:r>
            <a:r>
              <a:rPr lang="en-US" sz="2400" b="1" i="1" dirty="0" smtClean="0">
                <a:latin typeface="Times New Roman" pitchFamily="18" charset="0"/>
                <a:cs typeface="Times New Roman" pitchFamily="18" charset="0"/>
              </a:rPr>
              <a:t>//</a:t>
            </a:r>
            <a:r>
              <a:rPr lang="en-US" sz="2400" b="1" i="1" dirty="0">
                <a:latin typeface="Times New Roman" pitchFamily="18" charset="0"/>
                <a:cs typeface="Times New Roman" pitchFamily="18" charset="0"/>
              </a:rPr>
              <a:t>End of  static method</a:t>
            </a:r>
          </a:p>
          <a:p>
            <a:pPr marL="0" indent="0" algn="just">
              <a:buNone/>
            </a:pPr>
            <a:endParaRPr lang="en-US" sz="2800" dirty="0">
              <a:latin typeface="Times New Roman" pitchFamily="18" charset="0"/>
              <a:cs typeface="Times New Roman" pitchFamily="18" charset="0"/>
            </a:endParaRPr>
          </a:p>
          <a:p>
            <a:pPr algn="just"/>
            <a:endParaRPr lang="en-US" sz="2800" b="1" i="1" dirty="0">
              <a:solidFill>
                <a:srgbClr val="0000FF"/>
              </a:solidFill>
              <a:latin typeface="Times New Roman" pitchFamily="18" charset="0"/>
              <a:cs typeface="Times New Roman" pitchFamily="18" charset="0"/>
            </a:endParaRPr>
          </a:p>
          <a:p>
            <a:pPr marL="285750" indent="-285750" algn="just">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a:p>
            <a:pPr marL="457200" lvl="1" indent="0" algn="just">
              <a:lnSpc>
                <a:spcPct val="150000"/>
              </a:lnSpc>
              <a:spcBef>
                <a:spcPts val="0"/>
              </a:spcBef>
              <a:buNone/>
            </a:pPr>
            <a:endParaRPr lang="en-US" sz="2600" b="1" dirty="0">
              <a:solidFill>
                <a:srgbClr val="0000FF"/>
              </a:solidFill>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49</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175</a:t>
            </a:fld>
            <a:endParaRPr lang="en-US"/>
          </a:p>
        </p:txBody>
      </p:sp>
    </p:spTree>
    <p:extLst>
      <p:ext uri="{BB962C8B-B14F-4D97-AF65-F5344CB8AC3E}">
        <p14:creationId xmlns:p14="http://schemas.microsoft.com/office/powerpoint/2010/main" val="18324531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3200" b="1" dirty="0">
                <a:solidFill>
                  <a:srgbClr val="0000FF"/>
                </a:solidFill>
                <a:latin typeface="Times New Roman" panose="02020603050405020304" pitchFamily="18" charset="0"/>
                <a:cs typeface="Times New Roman" panose="02020603050405020304" pitchFamily="18" charset="0"/>
              </a:rPr>
              <a:t>Understanding </a:t>
            </a:r>
            <a:r>
              <a:rPr lang="en-US" sz="3200" b="1" dirty="0" smtClean="0">
                <a:solidFill>
                  <a:srgbClr val="0000FF"/>
                </a:solidFill>
                <a:latin typeface="Times New Roman" panose="02020603050405020304" pitchFamily="18" charset="0"/>
                <a:cs typeface="Times New Roman" panose="02020603050405020304" pitchFamily="18" charset="0"/>
              </a:rPr>
              <a:t>static------</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Grp="1"/>
          </p:cNvSpPr>
          <p:nvPr>
            <p:ph idx="4294967295"/>
          </p:nvPr>
        </p:nvSpPr>
        <p:spPr>
          <a:xfrm>
            <a:off x="0" y="304800"/>
            <a:ext cx="9144000" cy="6553200"/>
          </a:xfrm>
        </p:spPr>
        <p:txBody>
          <a:bodyPr rtlCol="0">
            <a:noAutofit/>
          </a:bodyPr>
          <a:lstStyle/>
          <a:p>
            <a:pPr lvl="1" indent="-655638" algn="just">
              <a:spcBef>
                <a:spcPts val="0"/>
              </a:spcBef>
              <a:buNone/>
              <a:defRPr/>
            </a:pPr>
            <a:r>
              <a:rPr lang="en-US" dirty="0">
                <a:latin typeface="Times New Roman" pitchFamily="18" charset="0"/>
                <a:cs typeface="Times New Roman" pitchFamily="18" charset="0"/>
              </a:rPr>
              <a:t>/*If you need to do computation in order to </a:t>
            </a:r>
            <a:r>
              <a:rPr lang="en-US" dirty="0" smtClean="0">
                <a:latin typeface="Times New Roman" pitchFamily="18" charset="0"/>
                <a:cs typeface="Times New Roman" pitchFamily="18" charset="0"/>
              </a:rPr>
              <a:t>initialize </a:t>
            </a:r>
            <a:r>
              <a:rPr lang="en-US" dirty="0">
                <a:latin typeface="Times New Roman" pitchFamily="18" charset="0"/>
                <a:cs typeface="Times New Roman" pitchFamily="18" charset="0"/>
              </a:rPr>
              <a:t>your static variables, </a:t>
            </a:r>
            <a:r>
              <a:rPr lang="en-US" dirty="0" smtClean="0">
                <a:latin typeface="Times New Roman" pitchFamily="18" charset="0"/>
                <a:cs typeface="Times New Roman" pitchFamily="18" charset="0"/>
              </a:rPr>
              <a:t>you </a:t>
            </a:r>
            <a:r>
              <a:rPr lang="en-US" dirty="0">
                <a:latin typeface="Times New Roman" pitchFamily="18" charset="0"/>
                <a:cs typeface="Times New Roman" pitchFamily="18" charset="0"/>
              </a:rPr>
              <a:t>can declare a static block which gets </a:t>
            </a:r>
          </a:p>
          <a:p>
            <a:pPr lvl="1" indent="-655638" algn="just">
              <a:spcBef>
                <a:spcPts val="0"/>
              </a:spcBef>
              <a:buNone/>
              <a:defRPr/>
            </a:pPr>
            <a:r>
              <a:rPr lang="en-US" dirty="0">
                <a:latin typeface="Times New Roman" pitchFamily="18" charset="0"/>
                <a:cs typeface="Times New Roman" pitchFamily="18" charset="0"/>
              </a:rPr>
              <a:t>executed exactly once, when the class is first loaded */</a:t>
            </a:r>
          </a:p>
          <a:p>
            <a:pPr lvl="1" indent="-655638" algn="just">
              <a:spcBef>
                <a:spcPts val="0"/>
              </a:spcBef>
              <a:buNone/>
              <a:defRPr/>
            </a:pPr>
            <a:r>
              <a:rPr lang="en-US" dirty="0">
                <a:latin typeface="Times New Roman" pitchFamily="18" charset="0"/>
                <a:cs typeface="Times New Roman" pitchFamily="18" charset="0"/>
              </a:rPr>
              <a:t>static {</a:t>
            </a:r>
          </a:p>
          <a:p>
            <a:pPr lvl="1" indent="-655638" algn="just">
              <a:spcBef>
                <a:spcPts val="0"/>
              </a:spcBef>
              <a:buNone/>
              <a:defRPr/>
            </a:pPr>
            <a:r>
              <a:rPr lang="en-US" dirty="0" err="1">
                <a:latin typeface="Times New Roman" pitchFamily="18" charset="0"/>
                <a:cs typeface="Times New Roman" pitchFamily="18" charset="0"/>
              </a:rPr>
              <a:t>System.out.println</a:t>
            </a:r>
            <a:r>
              <a:rPr lang="en-US" dirty="0">
                <a:latin typeface="Times New Roman" pitchFamily="18" charset="0"/>
                <a:cs typeface="Times New Roman" pitchFamily="18" charset="0"/>
              </a:rPr>
              <a:t>("Static block initialized.");</a:t>
            </a:r>
          </a:p>
          <a:p>
            <a:pPr lvl="1" indent="-655638" algn="just">
              <a:spcBef>
                <a:spcPts val="0"/>
              </a:spcBef>
              <a:buNone/>
              <a:defRPr/>
            </a:pPr>
            <a:r>
              <a:rPr lang="en-US" dirty="0">
                <a:latin typeface="Times New Roman" pitchFamily="18" charset="0"/>
                <a:cs typeface="Times New Roman" pitchFamily="18" charset="0"/>
              </a:rPr>
              <a:t>b = a * 4;</a:t>
            </a:r>
          </a:p>
          <a:p>
            <a:pPr lvl="1" indent="-655638" algn="just">
              <a:spcBef>
                <a:spcPts val="0"/>
              </a:spcBef>
              <a:buNone/>
              <a:defRPr/>
            </a:pPr>
            <a:r>
              <a:rPr lang="en-US" dirty="0" smtClean="0">
                <a:latin typeface="Times New Roman" pitchFamily="18" charset="0"/>
                <a:cs typeface="Times New Roman" pitchFamily="18" charset="0"/>
              </a:rPr>
              <a:t>}//End of static block</a:t>
            </a:r>
            <a:endParaRPr lang="en-US" dirty="0">
              <a:latin typeface="Times New Roman" pitchFamily="18" charset="0"/>
              <a:cs typeface="Times New Roman" pitchFamily="18" charset="0"/>
            </a:endParaRPr>
          </a:p>
          <a:p>
            <a:pPr lvl="1" indent="-655638" algn="just">
              <a:spcBef>
                <a:spcPts val="0"/>
              </a:spcBef>
              <a:buNone/>
              <a:defRPr/>
            </a:pPr>
            <a:r>
              <a:rPr lang="en-US" dirty="0">
                <a:latin typeface="Times New Roman" pitchFamily="18" charset="0"/>
                <a:cs typeface="Times New Roman" pitchFamily="18" charset="0"/>
              </a:rPr>
              <a:t>public static void main(String </a:t>
            </a:r>
            <a:r>
              <a:rPr lang="en-US" dirty="0" err="1">
                <a:latin typeface="Times New Roman" pitchFamily="18" charset="0"/>
                <a:cs typeface="Times New Roman" pitchFamily="18" charset="0"/>
              </a:rPr>
              <a:t>args</a:t>
            </a:r>
            <a:r>
              <a:rPr lang="en-US" dirty="0">
                <a:latin typeface="Times New Roman" pitchFamily="18" charset="0"/>
                <a:cs typeface="Times New Roman" pitchFamily="18" charset="0"/>
              </a:rPr>
              <a:t>[]) {</a:t>
            </a:r>
          </a:p>
          <a:p>
            <a:pPr lvl="1" indent="-655638" algn="just">
              <a:spcBef>
                <a:spcPts val="0"/>
              </a:spcBef>
              <a:buNone/>
              <a:defRPr/>
            </a:pPr>
            <a:r>
              <a:rPr lang="en-US" dirty="0">
                <a:latin typeface="Times New Roman" pitchFamily="18" charset="0"/>
                <a:cs typeface="Times New Roman" pitchFamily="18" charset="0"/>
              </a:rPr>
              <a:t>meth(42);</a:t>
            </a:r>
          </a:p>
          <a:p>
            <a:pPr lvl="1" indent="-655638" algn="just">
              <a:spcBef>
                <a:spcPts val="0"/>
              </a:spcBef>
              <a:buNone/>
              <a:defRPr/>
            </a:pPr>
            <a:r>
              <a:rPr lang="en-US" dirty="0">
                <a:latin typeface="Times New Roman" pitchFamily="18" charset="0"/>
                <a:cs typeface="Times New Roman" pitchFamily="18" charset="0"/>
              </a:rPr>
              <a:t>}</a:t>
            </a:r>
            <a:r>
              <a:rPr lang="en-US" b="1" i="1" dirty="0">
                <a:latin typeface="Times New Roman" pitchFamily="18" charset="0"/>
                <a:cs typeface="Times New Roman" pitchFamily="18" charset="0"/>
              </a:rPr>
              <a:t>//End of main ()</a:t>
            </a:r>
          </a:p>
          <a:p>
            <a:pPr lvl="1" indent="-655638" algn="just">
              <a:spcBef>
                <a:spcPts val="0"/>
              </a:spcBef>
              <a:buNone/>
              <a:defRPr/>
            </a:pPr>
            <a:r>
              <a:rPr lang="en-US" dirty="0">
                <a:latin typeface="Times New Roman" pitchFamily="18" charset="0"/>
                <a:cs typeface="Times New Roman" pitchFamily="18" charset="0"/>
              </a:rPr>
              <a:t>}</a:t>
            </a:r>
            <a:r>
              <a:rPr lang="en-US" b="1" i="1" dirty="0">
                <a:latin typeface="Times New Roman" pitchFamily="18" charset="0"/>
                <a:cs typeface="Times New Roman" pitchFamily="18" charset="0"/>
              </a:rPr>
              <a:t>//End of class </a:t>
            </a:r>
            <a:r>
              <a:rPr lang="en-US" b="1" i="1" dirty="0" err="1" smtClean="0">
                <a:latin typeface="Times New Roman" pitchFamily="18" charset="0"/>
                <a:cs typeface="Times New Roman" pitchFamily="18" charset="0"/>
              </a:rPr>
              <a:t>UseStatic</a:t>
            </a:r>
            <a:endParaRPr lang="en-US" b="1" i="1" dirty="0" smtClean="0">
              <a:latin typeface="Times New Roman" pitchFamily="18" charset="0"/>
              <a:cs typeface="Times New Roman" pitchFamily="18" charset="0"/>
            </a:endParaRPr>
          </a:p>
          <a:p>
            <a:pPr algn="just">
              <a:spcBef>
                <a:spcPts val="0"/>
              </a:spcBef>
              <a:buFont typeface="Wingdings" panose="05000000000000000000" pitchFamily="2" charset="2"/>
              <a:buChar char="Ø"/>
            </a:pPr>
            <a:r>
              <a:rPr lang="en-US" sz="2800" dirty="0">
                <a:latin typeface="Times New Roman" pitchFamily="18" charset="0"/>
                <a:cs typeface="Times New Roman" pitchFamily="18" charset="0"/>
              </a:rPr>
              <a:t>As soon as the </a:t>
            </a:r>
            <a:r>
              <a:rPr lang="en-US" sz="2800" b="1" i="1" dirty="0" err="1">
                <a:latin typeface="Times New Roman" pitchFamily="18" charset="0"/>
                <a:cs typeface="Times New Roman" pitchFamily="18" charset="0"/>
              </a:rPr>
              <a:t>UseStatic</a:t>
            </a:r>
            <a:r>
              <a:rPr lang="en-US" sz="2800" dirty="0">
                <a:latin typeface="Times New Roman" pitchFamily="18" charset="0"/>
                <a:cs typeface="Times New Roman" pitchFamily="18" charset="0"/>
              </a:rPr>
              <a:t> class is </a:t>
            </a:r>
            <a:r>
              <a:rPr lang="en-US" sz="2800" b="1" i="1" dirty="0">
                <a:solidFill>
                  <a:srgbClr val="FF0000"/>
                </a:solidFill>
                <a:latin typeface="Times New Roman" pitchFamily="18" charset="0"/>
                <a:cs typeface="Times New Roman" pitchFamily="18" charset="0"/>
              </a:rPr>
              <a:t>loaded</a:t>
            </a:r>
            <a:r>
              <a:rPr lang="en-US" sz="2800" dirty="0">
                <a:latin typeface="Times New Roman" pitchFamily="18" charset="0"/>
                <a:cs typeface="Times New Roman" pitchFamily="18" charset="0"/>
              </a:rPr>
              <a:t>, all of the </a:t>
            </a:r>
            <a:r>
              <a:rPr lang="en-US" sz="2800" b="1" i="1" dirty="0">
                <a:latin typeface="Times New Roman" pitchFamily="18" charset="0"/>
                <a:cs typeface="Times New Roman" pitchFamily="18" charset="0"/>
              </a:rPr>
              <a:t>static</a:t>
            </a:r>
            <a:r>
              <a:rPr lang="en-US" sz="2800" dirty="0">
                <a:latin typeface="Times New Roman" pitchFamily="18" charset="0"/>
                <a:cs typeface="Times New Roman" pitchFamily="18" charset="0"/>
              </a:rPr>
              <a:t> </a:t>
            </a:r>
            <a:r>
              <a:rPr lang="en-US" sz="2800" b="1" i="1" dirty="0">
                <a:latin typeface="Times New Roman" pitchFamily="18" charset="0"/>
                <a:cs typeface="Times New Roman" pitchFamily="18" charset="0"/>
              </a:rPr>
              <a:t>statements</a:t>
            </a:r>
            <a:r>
              <a:rPr lang="en-US" sz="2800" dirty="0">
                <a:latin typeface="Times New Roman" pitchFamily="18" charset="0"/>
                <a:cs typeface="Times New Roman" pitchFamily="18" charset="0"/>
              </a:rPr>
              <a:t> are run. </a:t>
            </a:r>
          </a:p>
          <a:p>
            <a:pPr algn="just">
              <a:spcBef>
                <a:spcPts val="0"/>
              </a:spcBef>
              <a:buFont typeface="Wingdings" panose="05000000000000000000" pitchFamily="2" charset="2"/>
              <a:buChar char="§"/>
            </a:pPr>
            <a:r>
              <a:rPr lang="en-US" sz="2800" dirty="0">
                <a:latin typeface="Times New Roman" pitchFamily="18" charset="0"/>
                <a:cs typeface="Times New Roman" pitchFamily="18" charset="0"/>
              </a:rPr>
              <a:t>First, </a:t>
            </a:r>
            <a:r>
              <a:rPr lang="en-US" sz="2800" b="1" i="1" dirty="0">
                <a:solidFill>
                  <a:srgbClr val="0000FF"/>
                </a:solidFill>
                <a:latin typeface="Times New Roman" pitchFamily="18" charset="0"/>
                <a:cs typeface="Times New Roman" pitchFamily="18" charset="0"/>
              </a:rPr>
              <a:t>a is set to 3</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spcBef>
                <a:spcPts val="0"/>
              </a:spcBef>
              <a:buFont typeface="Wingdings" panose="05000000000000000000" pitchFamily="2" charset="2"/>
              <a:buChar char="§"/>
            </a:pPr>
            <a:r>
              <a:rPr lang="en-US" sz="2800" dirty="0">
                <a:latin typeface="Times New Roman" pitchFamily="18" charset="0"/>
                <a:cs typeface="Times New Roman" pitchFamily="18" charset="0"/>
              </a:rPr>
              <a:t>Then the </a:t>
            </a:r>
            <a:r>
              <a:rPr lang="en-US" sz="2800" b="1" dirty="0">
                <a:latin typeface="Times New Roman" pitchFamily="18" charset="0"/>
                <a:cs typeface="Times New Roman" pitchFamily="18" charset="0"/>
              </a:rPr>
              <a:t>static block executes </a:t>
            </a:r>
            <a:r>
              <a:rPr lang="en-US" sz="2800" dirty="0">
                <a:latin typeface="Times New Roman" pitchFamily="18" charset="0"/>
                <a:cs typeface="Times New Roman" pitchFamily="18" charset="0"/>
              </a:rPr>
              <a:t>(printing a message), </a:t>
            </a:r>
          </a:p>
          <a:p>
            <a:pPr marL="0" indent="0" algn="just">
              <a:spcBef>
                <a:spcPts val="0"/>
              </a:spcBef>
              <a:buNone/>
            </a:pPr>
            <a:endParaRPr lang="en-US" sz="2800" dirty="0">
              <a:latin typeface="Times New Roman" pitchFamily="18" charset="0"/>
              <a:cs typeface="Times New Roman" pitchFamily="18" charset="0"/>
            </a:endParaRPr>
          </a:p>
          <a:p>
            <a:pPr lvl="1" indent="-655638" algn="just">
              <a:spcBef>
                <a:spcPts val="0"/>
              </a:spcBef>
              <a:buNone/>
              <a:defRPr/>
            </a:pPr>
            <a:endParaRPr lang="en-US" b="1" i="1"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49</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176</a:t>
            </a:fld>
            <a:endParaRPr lang="en-US"/>
          </a:p>
        </p:txBody>
      </p:sp>
    </p:spTree>
    <p:extLst>
      <p:ext uri="{BB962C8B-B14F-4D97-AF65-F5344CB8AC3E}">
        <p14:creationId xmlns:p14="http://schemas.microsoft.com/office/powerpoint/2010/main" val="3272905201"/>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457200" y="0"/>
            <a:ext cx="8229600" cy="381000"/>
          </a:xfrm>
        </p:spPr>
        <p:txBody>
          <a:bodyPr rtlCol="0">
            <a:noAutofit/>
          </a:bodyPr>
          <a:lstStyle/>
          <a:p>
            <a:pPr eaLnBrk="1" fontAlgn="auto" hangingPunct="1">
              <a:spcAft>
                <a:spcPts val="0"/>
              </a:spcAft>
              <a:defRPr/>
            </a:pPr>
            <a:r>
              <a:rPr lang="en-US" sz="3200" b="1" dirty="0">
                <a:solidFill>
                  <a:srgbClr val="0000FF"/>
                </a:solidFill>
                <a:latin typeface="Times New Roman" panose="02020603050405020304" pitchFamily="18" charset="0"/>
                <a:cs typeface="Times New Roman" panose="02020603050405020304" pitchFamily="18" charset="0"/>
              </a:rPr>
              <a:t>Understanding </a:t>
            </a:r>
            <a:r>
              <a:rPr lang="en-US" sz="3200" b="1" dirty="0" smtClean="0">
                <a:solidFill>
                  <a:srgbClr val="0000FF"/>
                </a:solidFill>
                <a:latin typeface="Times New Roman" panose="02020603050405020304" pitchFamily="18" charset="0"/>
                <a:cs typeface="Times New Roman" panose="02020603050405020304" pitchFamily="18" charset="0"/>
              </a:rPr>
              <a:t>static------</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Grp="1"/>
          </p:cNvSpPr>
          <p:nvPr>
            <p:ph idx="4294967295"/>
          </p:nvPr>
        </p:nvSpPr>
        <p:spPr>
          <a:xfrm>
            <a:off x="0" y="304800"/>
            <a:ext cx="9144000" cy="6553200"/>
          </a:xfrm>
        </p:spPr>
        <p:txBody>
          <a:bodyPr rtlCol="0">
            <a:noAutofit/>
          </a:bodyPr>
          <a:lstStyle/>
          <a:p>
            <a:pPr algn="just">
              <a:lnSpc>
                <a:spcPct val="150000"/>
              </a:lnSpc>
              <a:spcBef>
                <a:spcPts val="0"/>
              </a:spcBef>
              <a:buFont typeface="Wingdings" panose="05000000000000000000" pitchFamily="2" charset="2"/>
              <a:buChar char="§"/>
            </a:pPr>
            <a:r>
              <a:rPr lang="en-US" sz="2600" dirty="0" smtClean="0">
                <a:latin typeface="Times New Roman" pitchFamily="18" charset="0"/>
                <a:cs typeface="Times New Roman" pitchFamily="18" charset="0"/>
              </a:rPr>
              <a:t>And </a:t>
            </a:r>
            <a:r>
              <a:rPr lang="en-US" sz="2600" dirty="0">
                <a:latin typeface="Times New Roman" pitchFamily="18" charset="0"/>
                <a:cs typeface="Times New Roman" pitchFamily="18" charset="0"/>
              </a:rPr>
              <a:t>finally, </a:t>
            </a:r>
            <a:r>
              <a:rPr lang="en-US" sz="2600" b="1" dirty="0">
                <a:solidFill>
                  <a:srgbClr val="0000FF"/>
                </a:solidFill>
                <a:latin typeface="Times New Roman" pitchFamily="18" charset="0"/>
                <a:cs typeface="Times New Roman" pitchFamily="18" charset="0"/>
              </a:rPr>
              <a:t>b is initialized to a * 4 or 12</a:t>
            </a:r>
            <a:r>
              <a:rPr lang="en-US" sz="26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Then main( ) is called, which calls meth( ), passing 42 to x.</a:t>
            </a:r>
          </a:p>
          <a:p>
            <a:pPr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The </a:t>
            </a:r>
            <a:r>
              <a:rPr lang="en-US" sz="2600" b="1" dirty="0">
                <a:latin typeface="Times New Roman" pitchFamily="18" charset="0"/>
                <a:cs typeface="Times New Roman" pitchFamily="18" charset="0"/>
              </a:rPr>
              <a:t>three </a:t>
            </a:r>
            <a:r>
              <a:rPr lang="en-US" sz="2600" b="1" dirty="0" err="1">
                <a:latin typeface="Times New Roman" pitchFamily="18" charset="0"/>
                <a:cs typeface="Times New Roman" pitchFamily="18" charset="0"/>
              </a:rPr>
              <a:t>println</a:t>
            </a:r>
            <a:r>
              <a:rPr lang="en-US" sz="2600" b="1" dirty="0">
                <a:latin typeface="Times New Roman" pitchFamily="18" charset="0"/>
                <a:cs typeface="Times New Roman" pitchFamily="18" charset="0"/>
              </a:rPr>
              <a:t>( ) statements </a:t>
            </a:r>
            <a:r>
              <a:rPr lang="en-US" sz="2600" dirty="0">
                <a:latin typeface="Times New Roman" pitchFamily="18" charset="0"/>
                <a:cs typeface="Times New Roman" pitchFamily="18" charset="0"/>
              </a:rPr>
              <a:t>refer to the </a:t>
            </a:r>
            <a:r>
              <a:rPr lang="en-US" sz="2600" b="1" dirty="0">
                <a:solidFill>
                  <a:srgbClr val="0000FF"/>
                </a:solidFill>
                <a:latin typeface="Times New Roman" pitchFamily="18" charset="0"/>
                <a:cs typeface="Times New Roman" pitchFamily="18" charset="0"/>
              </a:rPr>
              <a:t>two static variables</a:t>
            </a:r>
            <a:r>
              <a:rPr lang="en-US" sz="2600"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a</a:t>
            </a:r>
            <a:r>
              <a:rPr lang="en-US" sz="2600" dirty="0">
                <a:latin typeface="Times New Roman" pitchFamily="18" charset="0"/>
                <a:cs typeface="Times New Roman" pitchFamily="18" charset="0"/>
              </a:rPr>
              <a:t> and </a:t>
            </a:r>
            <a:r>
              <a:rPr lang="en-US" sz="2600" b="1" dirty="0">
                <a:solidFill>
                  <a:srgbClr val="FF0000"/>
                </a:solidFill>
                <a:latin typeface="Times New Roman" pitchFamily="18" charset="0"/>
                <a:cs typeface="Times New Roman" pitchFamily="18" charset="0"/>
              </a:rPr>
              <a:t>b</a:t>
            </a:r>
            <a:r>
              <a:rPr lang="en-US" sz="2600" dirty="0">
                <a:latin typeface="Times New Roman" pitchFamily="18" charset="0"/>
                <a:cs typeface="Times New Roman" pitchFamily="18" charset="0"/>
              </a:rPr>
              <a:t>, as well as to the </a:t>
            </a:r>
            <a:r>
              <a:rPr lang="en-US" sz="2600" b="1" dirty="0">
                <a:solidFill>
                  <a:srgbClr val="FF0000"/>
                </a:solidFill>
                <a:latin typeface="Times New Roman" pitchFamily="18" charset="0"/>
                <a:cs typeface="Times New Roman" pitchFamily="18" charset="0"/>
              </a:rPr>
              <a:t>local variable x</a:t>
            </a:r>
            <a:r>
              <a:rPr lang="en-US" sz="26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pPr>
            <a:r>
              <a:rPr lang="en-US" sz="2600" dirty="0">
                <a:latin typeface="Times New Roman" pitchFamily="18" charset="0"/>
                <a:cs typeface="Times New Roman" pitchFamily="18" charset="0"/>
              </a:rPr>
              <a:t>It is </a:t>
            </a:r>
            <a:r>
              <a:rPr lang="en-US" sz="2600" b="1" dirty="0">
                <a:latin typeface="Times New Roman" pitchFamily="18" charset="0"/>
                <a:cs typeface="Times New Roman" pitchFamily="18" charset="0"/>
              </a:rPr>
              <a:t>illegal to refer </a:t>
            </a:r>
            <a:r>
              <a:rPr lang="en-US" sz="2600" dirty="0">
                <a:latin typeface="Times New Roman" pitchFamily="18" charset="0"/>
                <a:cs typeface="Times New Roman" pitchFamily="18" charset="0"/>
              </a:rPr>
              <a:t>to any </a:t>
            </a:r>
            <a:r>
              <a:rPr lang="en-US" sz="2600" b="1" dirty="0">
                <a:latin typeface="Times New Roman" pitchFamily="18" charset="0"/>
                <a:cs typeface="Times New Roman" pitchFamily="18" charset="0"/>
              </a:rPr>
              <a:t>instance variables inside of a static method</a:t>
            </a:r>
            <a:r>
              <a:rPr lang="en-US" sz="26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Ø"/>
            </a:pPr>
            <a:r>
              <a:rPr lang="en-US" sz="2600" dirty="0">
                <a:latin typeface="Times New Roman" pitchFamily="18" charset="0"/>
                <a:cs typeface="Times New Roman" pitchFamily="18" charset="0"/>
              </a:rPr>
              <a:t>Output of the previous program is as follows:</a:t>
            </a:r>
          </a:p>
          <a:p>
            <a:pPr marL="0" indent="0" algn="just">
              <a:lnSpc>
                <a:spcPct val="150000"/>
              </a:lnSpc>
              <a:spcBef>
                <a:spcPts val="0"/>
              </a:spcBef>
              <a:buNone/>
            </a:pPr>
            <a:r>
              <a:rPr lang="en-US" sz="2600" dirty="0">
                <a:latin typeface="Times New Roman" pitchFamily="18" charset="0"/>
                <a:cs typeface="Times New Roman" pitchFamily="18" charset="0"/>
              </a:rPr>
              <a:t>	Static block initialized.</a:t>
            </a:r>
          </a:p>
          <a:p>
            <a:pPr marL="457200" lvl="1" indent="0" algn="just">
              <a:lnSpc>
                <a:spcPct val="150000"/>
              </a:lnSpc>
              <a:spcBef>
                <a:spcPts val="0"/>
              </a:spcBef>
              <a:buNone/>
            </a:pPr>
            <a:r>
              <a:rPr lang="en-US" sz="2600" dirty="0">
                <a:latin typeface="Times New Roman" pitchFamily="18" charset="0"/>
                <a:cs typeface="Times New Roman" pitchFamily="18" charset="0"/>
              </a:rPr>
              <a:t>	x = 42</a:t>
            </a:r>
          </a:p>
          <a:p>
            <a:pPr marL="457200" lvl="1" indent="0" algn="just">
              <a:lnSpc>
                <a:spcPct val="150000"/>
              </a:lnSpc>
              <a:spcBef>
                <a:spcPts val="0"/>
              </a:spcBef>
              <a:buNone/>
            </a:pPr>
            <a:r>
              <a:rPr lang="en-US" sz="2600" dirty="0">
                <a:latin typeface="Times New Roman" pitchFamily="18" charset="0"/>
                <a:cs typeface="Times New Roman" pitchFamily="18" charset="0"/>
              </a:rPr>
              <a:t>	a = 3</a:t>
            </a:r>
          </a:p>
          <a:p>
            <a:pPr marL="457200" lvl="1" indent="0" algn="just">
              <a:lnSpc>
                <a:spcPct val="150000"/>
              </a:lnSpc>
              <a:spcBef>
                <a:spcPts val="0"/>
              </a:spcBef>
              <a:buNone/>
            </a:pPr>
            <a:r>
              <a:rPr lang="en-US" sz="2600" dirty="0">
                <a:latin typeface="Times New Roman" pitchFamily="18" charset="0"/>
                <a:cs typeface="Times New Roman" pitchFamily="18" charset="0"/>
              </a:rPr>
              <a:t>	b = 12</a:t>
            </a:r>
          </a:p>
          <a:p>
            <a:pPr marL="0" indent="0" algn="just">
              <a:lnSpc>
                <a:spcPct val="150000"/>
              </a:lnSpc>
              <a:spcBef>
                <a:spcPts val="0"/>
              </a:spcBef>
              <a:buNone/>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49</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177</a:t>
            </a:fld>
            <a:endParaRPr lang="en-US"/>
          </a:p>
        </p:txBody>
      </p:sp>
    </p:spTree>
    <p:extLst>
      <p:ext uri="{BB962C8B-B14F-4D97-AF65-F5344CB8AC3E}">
        <p14:creationId xmlns:p14="http://schemas.microsoft.com/office/powerpoint/2010/main" val="252930378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457200" y="0"/>
            <a:ext cx="8229600" cy="304800"/>
          </a:xfrm>
        </p:spPr>
        <p:txBody>
          <a:bodyPr rtlCol="0">
            <a:noAutofit/>
          </a:bodyPr>
          <a:lstStyle/>
          <a:p>
            <a:pPr eaLnBrk="1" fontAlgn="auto" hangingPunct="1">
              <a:spcAft>
                <a:spcPts val="0"/>
              </a:spcAft>
              <a:defRPr/>
            </a:pPr>
            <a:r>
              <a:rPr lang="en-US" sz="3200" b="1" dirty="0">
                <a:solidFill>
                  <a:srgbClr val="0000FF"/>
                </a:solidFill>
                <a:latin typeface="Times New Roman" panose="02020603050405020304" pitchFamily="18" charset="0"/>
                <a:cs typeface="Times New Roman" panose="02020603050405020304" pitchFamily="18" charset="0"/>
              </a:rPr>
              <a:t>Understanding </a:t>
            </a:r>
            <a:r>
              <a:rPr lang="en-US" sz="3200" b="1" dirty="0" smtClean="0">
                <a:solidFill>
                  <a:srgbClr val="0000FF"/>
                </a:solidFill>
                <a:latin typeface="Times New Roman" panose="02020603050405020304" pitchFamily="18" charset="0"/>
                <a:cs typeface="Times New Roman" panose="02020603050405020304" pitchFamily="18" charset="0"/>
              </a:rPr>
              <a:t>static------</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Grp="1"/>
          </p:cNvSpPr>
          <p:nvPr>
            <p:ph idx="4294967295"/>
          </p:nvPr>
        </p:nvSpPr>
        <p:spPr>
          <a:xfrm>
            <a:off x="0" y="152400"/>
            <a:ext cx="9144000" cy="6705600"/>
          </a:xfrm>
        </p:spPr>
        <p:txBody>
          <a:bodyPr rtlCol="0">
            <a:noAutofit/>
          </a:bodyPr>
          <a:lstStyle/>
          <a:p>
            <a:pPr algn="just">
              <a:lnSpc>
                <a:spcPct val="150000"/>
              </a:lnSpc>
              <a:spcBef>
                <a:spcPts val="0"/>
              </a:spcBef>
              <a:buFont typeface="Wingdings" panose="05000000000000000000" pitchFamily="2" charset="2"/>
              <a:buChar char="§"/>
              <a:defRPr/>
            </a:pPr>
            <a:r>
              <a:rPr lang="en-US" sz="2800" b="1" dirty="0">
                <a:latin typeface="Times New Roman" pitchFamily="18" charset="0"/>
                <a:cs typeface="Times New Roman" pitchFamily="18" charset="0"/>
              </a:rPr>
              <a:t>Outside</a:t>
            </a:r>
            <a:r>
              <a:rPr lang="en-US" sz="2800" dirty="0">
                <a:latin typeface="Times New Roman" pitchFamily="18" charset="0"/>
                <a:cs typeface="Times New Roman" pitchFamily="18" charset="0"/>
              </a:rPr>
              <a:t> of the </a:t>
            </a:r>
            <a:r>
              <a:rPr lang="en-US" sz="2800" b="1" dirty="0">
                <a:latin typeface="Times New Roman" pitchFamily="18" charset="0"/>
                <a:cs typeface="Times New Roman" pitchFamily="18" charset="0"/>
              </a:rPr>
              <a:t>class</a:t>
            </a:r>
            <a:r>
              <a:rPr lang="en-US" sz="2800" dirty="0">
                <a:latin typeface="Times New Roman" pitchFamily="18" charset="0"/>
                <a:cs typeface="Times New Roman" pitchFamily="18" charset="0"/>
              </a:rPr>
              <a:t> in which they are defined, </a:t>
            </a:r>
            <a:r>
              <a:rPr lang="en-US" sz="2800" b="1" dirty="0">
                <a:solidFill>
                  <a:srgbClr val="0000FF"/>
                </a:solidFill>
                <a:latin typeface="Times New Roman" pitchFamily="18" charset="0"/>
                <a:cs typeface="Times New Roman" pitchFamily="18" charset="0"/>
              </a:rPr>
              <a:t>static</a:t>
            </a:r>
            <a:r>
              <a:rPr lang="en-US" sz="2800" b="1" dirty="0">
                <a:solidFill>
                  <a:srgbClr val="FF0000"/>
                </a:solidFill>
                <a:latin typeface="Times New Roman" pitchFamily="18" charset="0"/>
                <a:cs typeface="Times New Roman" pitchFamily="18" charset="0"/>
              </a:rPr>
              <a:t> methods </a:t>
            </a:r>
            <a:r>
              <a:rPr lang="en-US" sz="2800" b="1" dirty="0">
                <a:latin typeface="Times New Roman" pitchFamily="18" charset="0"/>
                <a:cs typeface="Times New Roman" pitchFamily="18" charset="0"/>
              </a:rPr>
              <a:t>and</a:t>
            </a:r>
            <a:r>
              <a:rPr lang="en-US" sz="2800" b="1" dirty="0">
                <a:solidFill>
                  <a:srgbClr val="FF0000"/>
                </a:solidFill>
                <a:latin typeface="Times New Roman" pitchFamily="18" charset="0"/>
                <a:cs typeface="Times New Roman" pitchFamily="18" charset="0"/>
              </a:rPr>
              <a:t> variables </a:t>
            </a:r>
            <a:r>
              <a:rPr lang="en-US" sz="2800" dirty="0">
                <a:latin typeface="Times New Roman" pitchFamily="18" charset="0"/>
                <a:cs typeface="Times New Roman" pitchFamily="18" charset="0"/>
              </a:rPr>
              <a:t>can be used </a:t>
            </a:r>
            <a:r>
              <a:rPr lang="en-US" sz="2800" b="1" dirty="0">
                <a:latin typeface="Times New Roman" pitchFamily="18" charset="0"/>
                <a:cs typeface="Times New Roman" pitchFamily="18" charset="0"/>
              </a:rPr>
              <a:t>independently</a:t>
            </a:r>
            <a:r>
              <a:rPr lang="en-US" sz="2800" dirty="0">
                <a:latin typeface="Times New Roman" pitchFamily="18" charset="0"/>
                <a:cs typeface="Times New Roman" pitchFamily="18" charset="0"/>
              </a:rPr>
              <a:t> of any object. </a:t>
            </a:r>
          </a:p>
          <a:p>
            <a:pPr algn="just">
              <a:lnSpc>
                <a:spcPct val="150000"/>
              </a:lnSpc>
              <a:spcBef>
                <a:spcPts val="0"/>
              </a:spcBef>
              <a:buFont typeface="Wingdings" panose="05000000000000000000" pitchFamily="2" charset="2"/>
              <a:buChar char="§"/>
              <a:defRPr/>
            </a:pPr>
            <a:r>
              <a:rPr lang="en-US" sz="2800" dirty="0">
                <a:latin typeface="Times New Roman" pitchFamily="18" charset="0"/>
                <a:cs typeface="Times New Roman" pitchFamily="18" charset="0"/>
              </a:rPr>
              <a:t>To do so, you need only specify the </a:t>
            </a:r>
            <a:r>
              <a:rPr lang="en-US" sz="2800" b="1" dirty="0">
                <a:solidFill>
                  <a:srgbClr val="0000FF"/>
                </a:solidFill>
                <a:latin typeface="Times New Roman" pitchFamily="18" charset="0"/>
                <a:cs typeface="Times New Roman" pitchFamily="18" charset="0"/>
              </a:rPr>
              <a:t>name of their class </a:t>
            </a:r>
            <a:r>
              <a:rPr lang="en-US" sz="2800" dirty="0">
                <a:latin typeface="Times New Roman" pitchFamily="18" charset="0"/>
                <a:cs typeface="Times New Roman" pitchFamily="18" charset="0"/>
              </a:rPr>
              <a:t>followed by the </a:t>
            </a:r>
            <a:r>
              <a:rPr lang="en-US" sz="2800" b="1" dirty="0">
                <a:latin typeface="Times New Roman" pitchFamily="18" charset="0"/>
                <a:cs typeface="Times New Roman" pitchFamily="18" charset="0"/>
              </a:rPr>
              <a:t>dot operator</a:t>
            </a:r>
            <a:r>
              <a:rPr lang="en-US" sz="28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itchFamily="18" charset="0"/>
                <a:cs typeface="Times New Roman" pitchFamily="18" charset="0"/>
              </a:rPr>
              <a:t>For example, if you wish to </a:t>
            </a:r>
            <a:r>
              <a:rPr lang="en-US" sz="2800" b="1" dirty="0">
                <a:solidFill>
                  <a:srgbClr val="0000FF"/>
                </a:solidFill>
                <a:latin typeface="Times New Roman" pitchFamily="18" charset="0"/>
                <a:cs typeface="Times New Roman" pitchFamily="18" charset="0"/>
              </a:rPr>
              <a:t>call a static method </a:t>
            </a:r>
            <a:r>
              <a:rPr lang="en-US" sz="2800" dirty="0">
                <a:latin typeface="Times New Roman" pitchFamily="18" charset="0"/>
                <a:cs typeface="Times New Roman" pitchFamily="18" charset="0"/>
              </a:rPr>
              <a:t>from </a:t>
            </a:r>
            <a:r>
              <a:rPr lang="en-US" sz="2800" b="1" dirty="0">
                <a:latin typeface="Times New Roman" pitchFamily="18" charset="0"/>
                <a:cs typeface="Times New Roman" pitchFamily="18" charset="0"/>
              </a:rPr>
              <a:t>outside its class</a:t>
            </a:r>
            <a:r>
              <a:rPr lang="en-US" sz="2800" dirty="0">
                <a:latin typeface="Times New Roman" pitchFamily="18" charset="0"/>
                <a:cs typeface="Times New Roman" pitchFamily="18" charset="0"/>
              </a:rPr>
              <a:t>, you can do so using the following general </a:t>
            </a:r>
            <a:r>
              <a:rPr lang="en-US" sz="2800" dirty="0" smtClean="0">
                <a:latin typeface="Times New Roman" pitchFamily="18" charset="0"/>
                <a:cs typeface="Times New Roman" pitchFamily="18" charset="0"/>
              </a:rPr>
              <a:t>form:		</a:t>
            </a:r>
            <a:r>
              <a:rPr lang="en-US" sz="2400" b="1" dirty="0" err="1" smtClean="0">
                <a:solidFill>
                  <a:srgbClr val="FF0000"/>
                </a:solidFill>
                <a:latin typeface="Times New Roman" pitchFamily="18" charset="0"/>
                <a:cs typeface="Times New Roman" pitchFamily="18" charset="0"/>
              </a:rPr>
              <a:t>classname.method</a:t>
            </a:r>
            <a:r>
              <a:rPr lang="en-US" sz="2400" b="1" dirty="0">
                <a:solidFill>
                  <a:srgbClr val="FF0000"/>
                </a:solidFill>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defRPr/>
            </a:pPr>
            <a:r>
              <a:rPr lang="en-US" sz="2800" dirty="0">
                <a:latin typeface="Times New Roman" pitchFamily="18" charset="0"/>
                <a:cs typeface="Times New Roman" pitchFamily="18" charset="0"/>
              </a:rPr>
              <a:t>Here, </a:t>
            </a:r>
            <a:r>
              <a:rPr lang="en-US" sz="2800" b="1" dirty="0" err="1">
                <a:solidFill>
                  <a:srgbClr val="0000FF"/>
                </a:solidFill>
                <a:latin typeface="Times New Roman" pitchFamily="18" charset="0"/>
                <a:cs typeface="Times New Roman" pitchFamily="18" charset="0"/>
              </a:rPr>
              <a:t>classname</a:t>
            </a:r>
            <a:r>
              <a:rPr lang="en-US" sz="2800" dirty="0">
                <a:latin typeface="Times New Roman" pitchFamily="18" charset="0"/>
                <a:cs typeface="Times New Roman" pitchFamily="18" charset="0"/>
              </a:rPr>
              <a:t> is the </a:t>
            </a:r>
            <a:r>
              <a:rPr lang="en-US" sz="2800" b="1" dirty="0">
                <a:latin typeface="Times New Roman" pitchFamily="18" charset="0"/>
                <a:cs typeface="Times New Roman" pitchFamily="18" charset="0"/>
              </a:rPr>
              <a:t>name of the class </a:t>
            </a:r>
            <a:r>
              <a:rPr lang="en-US" sz="2800" dirty="0">
                <a:latin typeface="Times New Roman" pitchFamily="18" charset="0"/>
                <a:cs typeface="Times New Roman" pitchFamily="18" charset="0"/>
              </a:rPr>
              <a:t>in which the </a:t>
            </a:r>
            <a:r>
              <a:rPr lang="en-US" sz="2800" b="1" dirty="0">
                <a:latin typeface="Times New Roman" pitchFamily="18" charset="0"/>
                <a:cs typeface="Times New Roman" pitchFamily="18" charset="0"/>
              </a:rPr>
              <a:t>static method</a:t>
            </a:r>
            <a:r>
              <a:rPr lang="en-US" sz="2800" dirty="0">
                <a:latin typeface="Times New Roman" pitchFamily="18" charset="0"/>
                <a:cs typeface="Times New Roman" pitchFamily="18" charset="0"/>
              </a:rPr>
              <a:t> is declared</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49</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178</a:t>
            </a:fld>
            <a:endParaRPr lang="en-US"/>
          </a:p>
        </p:txBody>
      </p:sp>
    </p:spTree>
    <p:extLst>
      <p:ext uri="{BB962C8B-B14F-4D97-AF65-F5344CB8AC3E}">
        <p14:creationId xmlns:p14="http://schemas.microsoft.com/office/powerpoint/2010/main" val="33109501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457200" y="0"/>
            <a:ext cx="8229600" cy="304800"/>
          </a:xfrm>
        </p:spPr>
        <p:txBody>
          <a:bodyPr rtlCol="0">
            <a:noAutofit/>
          </a:bodyPr>
          <a:lstStyle/>
          <a:p>
            <a:pPr eaLnBrk="1" fontAlgn="auto" hangingPunct="1">
              <a:spcAft>
                <a:spcPts val="0"/>
              </a:spcAft>
              <a:defRPr/>
            </a:pPr>
            <a:r>
              <a:rPr lang="en-US" sz="3200" b="1" dirty="0">
                <a:solidFill>
                  <a:srgbClr val="0000FF"/>
                </a:solidFill>
                <a:latin typeface="Times New Roman" panose="02020603050405020304" pitchFamily="18" charset="0"/>
                <a:cs typeface="Times New Roman" panose="02020603050405020304" pitchFamily="18" charset="0"/>
              </a:rPr>
              <a:t>Understanding </a:t>
            </a:r>
            <a:r>
              <a:rPr lang="en-US" sz="3200" b="1" dirty="0" smtClean="0">
                <a:solidFill>
                  <a:srgbClr val="0000FF"/>
                </a:solidFill>
                <a:latin typeface="Times New Roman" panose="02020603050405020304" pitchFamily="18" charset="0"/>
                <a:cs typeface="Times New Roman" panose="02020603050405020304" pitchFamily="18" charset="0"/>
              </a:rPr>
              <a:t>static------</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Grp="1"/>
          </p:cNvSpPr>
          <p:nvPr>
            <p:ph idx="4294967295"/>
          </p:nvPr>
        </p:nvSpPr>
        <p:spPr>
          <a:xfrm>
            <a:off x="0" y="152400"/>
            <a:ext cx="9144000" cy="6705600"/>
          </a:xfrm>
        </p:spPr>
        <p:txBody>
          <a:bodyPr rtlCol="0">
            <a:noAutofit/>
          </a:bodyPr>
          <a:lstStyle/>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As you can see, this format is similar to that used to </a:t>
            </a:r>
            <a:r>
              <a:rPr lang="en-US" sz="2600" b="1" dirty="0">
                <a:solidFill>
                  <a:srgbClr val="0000FF"/>
                </a:solidFill>
                <a:latin typeface="Times New Roman" pitchFamily="18" charset="0"/>
                <a:cs typeface="Times New Roman" pitchFamily="18" charset="0"/>
              </a:rPr>
              <a:t>call non-static methods</a:t>
            </a:r>
            <a:r>
              <a:rPr lang="en-US" sz="2600" dirty="0">
                <a:latin typeface="Times New Roman" pitchFamily="18" charset="0"/>
                <a:cs typeface="Times New Roman" pitchFamily="18" charset="0"/>
              </a:rPr>
              <a:t> through </a:t>
            </a:r>
            <a:r>
              <a:rPr lang="en-US" sz="2600" b="1" dirty="0">
                <a:solidFill>
                  <a:srgbClr val="FF0000"/>
                </a:solidFill>
                <a:latin typeface="Times New Roman" pitchFamily="18" charset="0"/>
                <a:cs typeface="Times New Roman" pitchFamily="18" charset="0"/>
              </a:rPr>
              <a:t>object- reference variables</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A </a:t>
            </a:r>
            <a:r>
              <a:rPr lang="en-US" sz="2600" b="1" dirty="0">
                <a:solidFill>
                  <a:srgbClr val="FF0000"/>
                </a:solidFill>
                <a:latin typeface="Times New Roman" pitchFamily="18" charset="0"/>
                <a:cs typeface="Times New Roman" pitchFamily="18" charset="0"/>
              </a:rPr>
              <a:t>static variable </a:t>
            </a:r>
            <a:r>
              <a:rPr lang="en-US" sz="2600" dirty="0">
                <a:latin typeface="Times New Roman" pitchFamily="18" charset="0"/>
                <a:cs typeface="Times New Roman" pitchFamily="18" charset="0"/>
              </a:rPr>
              <a:t>can be accessed in the same way—by use of the </a:t>
            </a:r>
            <a:r>
              <a:rPr lang="en-US" sz="2600" b="1" dirty="0">
                <a:latin typeface="Times New Roman" pitchFamily="18" charset="0"/>
                <a:cs typeface="Times New Roman" pitchFamily="18" charset="0"/>
              </a:rPr>
              <a:t>dot operator on the name of the class</a:t>
            </a:r>
            <a:r>
              <a:rPr lang="en-US" sz="2600" dirty="0" smtClean="0">
                <a:latin typeface="Times New Roman" pitchFamily="18" charset="0"/>
                <a:cs typeface="Times New Roman" pitchFamily="18" charset="0"/>
              </a:rPr>
              <a:t>.</a:t>
            </a:r>
          </a:p>
          <a:p>
            <a:pPr algn="just">
              <a:buFont typeface="Wingdings" panose="05000000000000000000" pitchFamily="2" charset="2"/>
              <a:buChar char="§"/>
              <a:defRPr/>
            </a:pPr>
            <a:r>
              <a:rPr lang="en-US" sz="2600" dirty="0">
                <a:latin typeface="Times New Roman" pitchFamily="18" charset="0"/>
                <a:cs typeface="Times New Roman" pitchFamily="18" charset="0"/>
              </a:rPr>
              <a:t>This is how </a:t>
            </a:r>
            <a:r>
              <a:rPr lang="en-US" sz="2600" b="1" dirty="0">
                <a:latin typeface="Times New Roman" pitchFamily="18" charset="0"/>
                <a:cs typeface="Times New Roman" pitchFamily="18" charset="0"/>
              </a:rPr>
              <a:t>Java implements </a:t>
            </a:r>
            <a:r>
              <a:rPr lang="en-US" sz="2600" dirty="0">
                <a:latin typeface="Times New Roman" pitchFamily="18" charset="0"/>
                <a:cs typeface="Times New Roman" pitchFamily="18" charset="0"/>
              </a:rPr>
              <a:t>a </a:t>
            </a:r>
            <a:r>
              <a:rPr lang="en-US" sz="2600" b="1" dirty="0">
                <a:latin typeface="Times New Roman" pitchFamily="18" charset="0"/>
                <a:cs typeface="Times New Roman" pitchFamily="18" charset="0"/>
              </a:rPr>
              <a:t>controlled</a:t>
            </a:r>
            <a:r>
              <a:rPr lang="en-US" sz="2600" dirty="0">
                <a:latin typeface="Times New Roman" pitchFamily="18" charset="0"/>
                <a:cs typeface="Times New Roman" pitchFamily="18" charset="0"/>
              </a:rPr>
              <a:t> version of </a:t>
            </a:r>
            <a:r>
              <a:rPr lang="en-US" sz="2600" b="1" dirty="0">
                <a:solidFill>
                  <a:srgbClr val="FF0000"/>
                </a:solidFill>
                <a:latin typeface="Times New Roman" pitchFamily="18" charset="0"/>
                <a:cs typeface="Times New Roman" pitchFamily="18" charset="0"/>
              </a:rPr>
              <a:t>global methods </a:t>
            </a:r>
            <a:r>
              <a:rPr lang="en-US" sz="2600" dirty="0">
                <a:latin typeface="Times New Roman" pitchFamily="18" charset="0"/>
                <a:cs typeface="Times New Roman" pitchFamily="18" charset="0"/>
              </a:rPr>
              <a:t>and </a:t>
            </a:r>
            <a:r>
              <a:rPr lang="en-US" sz="2600" b="1" dirty="0">
                <a:solidFill>
                  <a:srgbClr val="0000FF"/>
                </a:solidFill>
                <a:latin typeface="Times New Roman" pitchFamily="18" charset="0"/>
                <a:cs typeface="Times New Roman" pitchFamily="18" charset="0"/>
              </a:rPr>
              <a:t>global variables</a:t>
            </a:r>
            <a:r>
              <a:rPr lang="en-US" sz="2600" dirty="0">
                <a:latin typeface="Times New Roman" pitchFamily="18" charset="0"/>
                <a:cs typeface="Times New Roman" pitchFamily="18" charset="0"/>
              </a:rPr>
              <a:t>.</a:t>
            </a:r>
          </a:p>
          <a:p>
            <a:pPr algn="just">
              <a:buFont typeface="Wingdings" panose="05000000000000000000" pitchFamily="2" charset="2"/>
              <a:buChar char="Ø"/>
              <a:defRPr/>
            </a:pPr>
            <a:r>
              <a:rPr lang="en-US" sz="2600" dirty="0">
                <a:latin typeface="Times New Roman" pitchFamily="18" charset="0"/>
                <a:cs typeface="Times New Roman" pitchFamily="18" charset="0"/>
              </a:rPr>
              <a:t>Here is an example. </a:t>
            </a:r>
          </a:p>
          <a:p>
            <a:pPr algn="just">
              <a:buFont typeface="Wingdings" panose="05000000000000000000" pitchFamily="2" charset="2"/>
              <a:buChar char="§"/>
              <a:defRPr/>
            </a:pPr>
            <a:r>
              <a:rPr lang="en-US" sz="2600" b="1" dirty="0">
                <a:latin typeface="Times New Roman" pitchFamily="18" charset="0"/>
                <a:cs typeface="Times New Roman" pitchFamily="18" charset="0"/>
              </a:rPr>
              <a:t>Inside main( ), </a:t>
            </a: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static method </a:t>
            </a:r>
            <a:r>
              <a:rPr lang="en-US" sz="2600" b="1" dirty="0" err="1">
                <a:solidFill>
                  <a:srgbClr val="0000FF"/>
                </a:solidFill>
                <a:latin typeface="Times New Roman" pitchFamily="18" charset="0"/>
                <a:cs typeface="Times New Roman" pitchFamily="18" charset="0"/>
              </a:rPr>
              <a:t>callme</a:t>
            </a:r>
            <a:r>
              <a:rPr lang="en-US" sz="2600" b="1" dirty="0">
                <a:solidFill>
                  <a:srgbClr val="0000FF"/>
                </a:solidFill>
                <a:latin typeface="Times New Roman" pitchFamily="18" charset="0"/>
                <a:cs typeface="Times New Roman" pitchFamily="18" charset="0"/>
              </a:rPr>
              <a:t>( ) </a:t>
            </a:r>
            <a:r>
              <a:rPr lang="en-US" sz="2600" dirty="0">
                <a:latin typeface="Times New Roman" pitchFamily="18" charset="0"/>
                <a:cs typeface="Times New Roman" pitchFamily="18" charset="0"/>
              </a:rPr>
              <a:t>and the </a:t>
            </a:r>
            <a:r>
              <a:rPr lang="en-US" sz="2600" b="1" dirty="0">
                <a:solidFill>
                  <a:srgbClr val="FF0000"/>
                </a:solidFill>
                <a:latin typeface="Times New Roman" pitchFamily="18" charset="0"/>
                <a:cs typeface="Times New Roman" pitchFamily="18" charset="0"/>
              </a:rPr>
              <a:t>static</a:t>
            </a:r>
            <a:r>
              <a:rPr lang="en-US" sz="2600"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variable</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b</a:t>
            </a:r>
            <a:r>
              <a:rPr lang="en-US" sz="2600" dirty="0">
                <a:latin typeface="Times New Roman" pitchFamily="18" charset="0"/>
                <a:cs typeface="Times New Roman" pitchFamily="18" charset="0"/>
              </a:rPr>
              <a:t> are </a:t>
            </a:r>
            <a:r>
              <a:rPr lang="en-US" sz="2600" b="1" dirty="0">
                <a:solidFill>
                  <a:srgbClr val="006600"/>
                </a:solidFill>
                <a:latin typeface="Times New Roman" pitchFamily="18" charset="0"/>
                <a:cs typeface="Times New Roman" pitchFamily="18" charset="0"/>
              </a:rPr>
              <a:t>accessed outside of their class</a:t>
            </a:r>
            <a:r>
              <a:rPr lang="en-US" sz="2600" dirty="0">
                <a:latin typeface="Times New Roman" pitchFamily="18" charset="0"/>
                <a:cs typeface="Times New Roman" pitchFamily="18" charset="0"/>
              </a:rPr>
              <a:t>.</a:t>
            </a:r>
          </a:p>
          <a:p>
            <a:pPr lvl="1" indent="-655638" algn="just">
              <a:buNone/>
              <a:defRPr/>
            </a:pPr>
            <a:r>
              <a:rPr lang="en-US" sz="2600" dirty="0">
                <a:latin typeface="Times New Roman" pitchFamily="18" charset="0"/>
                <a:cs typeface="Times New Roman" pitchFamily="18" charset="0"/>
              </a:rPr>
              <a:t>//Define a </a:t>
            </a:r>
            <a:r>
              <a:rPr lang="en-US" sz="2600" dirty="0" smtClean="0">
                <a:latin typeface="Times New Roman" pitchFamily="18" charset="0"/>
                <a:cs typeface="Times New Roman" pitchFamily="18" charset="0"/>
              </a:rPr>
              <a:t>class named </a:t>
            </a:r>
            <a:r>
              <a:rPr lang="en-US" sz="2600" dirty="0" err="1" smtClean="0">
                <a:latin typeface="Times New Roman" pitchFamily="18" charset="0"/>
                <a:cs typeface="Times New Roman" pitchFamily="18" charset="0"/>
              </a:rPr>
              <a:t>SaticDemo</a:t>
            </a:r>
            <a:endParaRPr lang="en-US" sz="2600" dirty="0">
              <a:latin typeface="Times New Roman" pitchFamily="18" charset="0"/>
              <a:cs typeface="Times New Roman" pitchFamily="18" charset="0"/>
            </a:endParaRPr>
          </a:p>
          <a:p>
            <a:pPr lvl="1" indent="-655638" algn="just">
              <a:buNone/>
              <a:defRPr/>
            </a:pPr>
            <a:r>
              <a:rPr lang="en-US" sz="2600" dirty="0">
                <a:latin typeface="Times New Roman" pitchFamily="18" charset="0"/>
                <a:cs typeface="Times New Roman" pitchFamily="18" charset="0"/>
              </a:rPr>
              <a:t>public class </a:t>
            </a:r>
            <a:r>
              <a:rPr lang="en-US" sz="2600" dirty="0" err="1">
                <a:latin typeface="Times New Roman" pitchFamily="18" charset="0"/>
                <a:cs typeface="Times New Roman" pitchFamily="18" charset="0"/>
              </a:rPr>
              <a:t>StaticDemo</a:t>
            </a:r>
            <a:r>
              <a:rPr lang="en-US" sz="2600" dirty="0">
                <a:latin typeface="Times New Roman" pitchFamily="18" charset="0"/>
                <a:cs typeface="Times New Roman" pitchFamily="18" charset="0"/>
              </a:rPr>
              <a:t> {</a:t>
            </a:r>
          </a:p>
          <a:p>
            <a:pPr lvl="1" indent="-655638" algn="just">
              <a:buNone/>
              <a:defRPr/>
            </a:pPr>
            <a:r>
              <a:rPr lang="en-US" sz="2600" b="1" dirty="0">
                <a:latin typeface="Times New Roman" pitchFamily="18" charset="0"/>
                <a:cs typeface="Times New Roman" pitchFamily="18" charset="0"/>
              </a:rPr>
              <a:t>//</a:t>
            </a:r>
            <a:r>
              <a:rPr lang="en-US" sz="2600" dirty="0">
                <a:latin typeface="Times New Roman" pitchFamily="18" charset="0"/>
                <a:cs typeface="Times New Roman" pitchFamily="18" charset="0"/>
              </a:rPr>
              <a:t>Declaration of Static variables and </a:t>
            </a:r>
            <a:r>
              <a:rPr lang="en-US" sz="2600" dirty="0" smtClean="0">
                <a:latin typeface="Times New Roman" pitchFamily="18" charset="0"/>
                <a:cs typeface="Times New Roman" pitchFamily="18" charset="0"/>
              </a:rPr>
              <a:t>initialize </a:t>
            </a:r>
            <a:r>
              <a:rPr lang="en-US" sz="2600" dirty="0">
                <a:latin typeface="Times New Roman" pitchFamily="18" charset="0"/>
                <a:cs typeface="Times New Roman" pitchFamily="18" charset="0"/>
              </a:rPr>
              <a:t>with some value</a:t>
            </a:r>
          </a:p>
          <a:p>
            <a:pPr lvl="1" indent="-655638" algn="just">
              <a:buNone/>
              <a:defRPr/>
            </a:pPr>
            <a:r>
              <a:rPr lang="en-US" sz="2600" dirty="0">
                <a:latin typeface="Times New Roman" pitchFamily="18" charset="0"/>
                <a:cs typeface="Times New Roman" pitchFamily="18" charset="0"/>
              </a:rPr>
              <a:t>static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 = 42</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49</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179</a:t>
            </a:fld>
            <a:endParaRPr lang="en-US"/>
          </a:p>
        </p:txBody>
      </p:sp>
    </p:spTree>
    <p:extLst>
      <p:ext uri="{BB962C8B-B14F-4D97-AF65-F5344CB8AC3E}">
        <p14:creationId xmlns:p14="http://schemas.microsoft.com/office/powerpoint/2010/main" val="14931708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US" sz="2800" b="1" dirty="0" smtClean="0">
                <a:solidFill>
                  <a:srgbClr val="0000FF"/>
                </a:solidFill>
                <a:latin typeface="Times New Roman" pitchFamily="18" charset="0"/>
                <a:cs typeface="Times New Roman" pitchFamily="18" charset="0"/>
              </a:rPr>
              <a:t>Define Instance Variables of a class</a:t>
            </a:r>
            <a:endParaRPr lang="en-US" sz="2800" dirty="0"/>
          </a:p>
        </p:txBody>
      </p:sp>
      <p:sp>
        <p:nvSpPr>
          <p:cNvPr id="3" name="TextBox 2"/>
          <p:cNvSpPr txBox="1"/>
          <p:nvPr/>
        </p:nvSpPr>
        <p:spPr>
          <a:xfrm>
            <a:off x="17206" y="228600"/>
            <a:ext cx="9126794" cy="8217634"/>
          </a:xfrm>
          <a:prstGeom prst="rect">
            <a:avLst/>
          </a:prstGeom>
          <a:noFill/>
        </p:spPr>
        <p:txBody>
          <a:bodyPr wrap="square" rtlCol="0">
            <a:spAutoFit/>
          </a:bodyPr>
          <a:lstStyle/>
          <a:p>
            <a:pPr marL="342900" indent="-342900" algn="just">
              <a:lnSpc>
                <a:spcPct val="150000"/>
              </a:lnSpc>
              <a:buFont typeface="Wingdings" pitchFamily="2" charset="2"/>
              <a:buChar char="§"/>
            </a:pPr>
            <a:r>
              <a:rPr lang="en-US" sz="2200" dirty="0" smtClean="0">
                <a:latin typeface="Times New Roman" pitchFamily="18" charset="0"/>
                <a:cs typeface="Times New Roman" pitchFamily="18" charset="0"/>
              </a:rPr>
              <a:t>A </a:t>
            </a:r>
            <a:r>
              <a:rPr lang="en-US" sz="2200" b="1" dirty="0" smtClean="0">
                <a:latin typeface="Times New Roman" pitchFamily="18" charset="0"/>
                <a:cs typeface="Times New Roman" pitchFamily="18" charset="0"/>
              </a:rPr>
              <a:t>class's variables </a:t>
            </a:r>
            <a:r>
              <a:rPr lang="en-US" sz="2200" dirty="0" smtClean="0">
                <a:latin typeface="Times New Roman" pitchFamily="18" charset="0"/>
                <a:cs typeface="Times New Roman" pitchFamily="18" charset="0"/>
              </a:rPr>
              <a:t>are called </a:t>
            </a:r>
            <a:r>
              <a:rPr lang="en-US" sz="2200" b="1" dirty="0" smtClean="0">
                <a:solidFill>
                  <a:srgbClr val="D60093"/>
                </a:solidFill>
                <a:latin typeface="Times New Roman" pitchFamily="18" charset="0"/>
                <a:cs typeface="Times New Roman" pitchFamily="18" charset="0"/>
              </a:rPr>
              <a:t>fields</a:t>
            </a:r>
            <a:r>
              <a:rPr lang="en-US" sz="2200" dirty="0" smtClean="0">
                <a:latin typeface="Times New Roman" pitchFamily="18" charset="0"/>
                <a:cs typeface="Times New Roman" pitchFamily="18" charset="0"/>
              </a:rPr>
              <a:t>.</a:t>
            </a:r>
          </a:p>
          <a:p>
            <a:pPr marL="342900" indent="-342900" algn="just">
              <a:lnSpc>
                <a:spcPct val="150000"/>
              </a:lnSpc>
              <a:buFont typeface="Wingdings" panose="05000000000000000000" pitchFamily="2" charset="2"/>
              <a:buChar char="ü"/>
            </a:pPr>
            <a:r>
              <a:rPr lang="en-US" sz="2200" dirty="0" smtClean="0">
                <a:latin typeface="Times New Roman" pitchFamily="18" charset="0"/>
                <a:cs typeface="Times New Roman" pitchFamily="18" charset="0"/>
              </a:rPr>
              <a:t>A field declaration consists of </a:t>
            </a:r>
            <a:r>
              <a:rPr lang="en-US" sz="2200" b="1" dirty="0" smtClean="0">
                <a:solidFill>
                  <a:srgbClr val="D60093"/>
                </a:solidFill>
                <a:latin typeface="Times New Roman" pitchFamily="18" charset="0"/>
                <a:cs typeface="Times New Roman" pitchFamily="18" charset="0"/>
              </a:rPr>
              <a:t>access modifier</a:t>
            </a:r>
            <a:r>
              <a:rPr lang="en-US" sz="2200" b="1" dirty="0" smtClean="0">
                <a:latin typeface="Times New Roman" pitchFamily="18" charset="0"/>
                <a:cs typeface="Times New Roman" pitchFamily="18" charset="0"/>
              </a:rPr>
              <a:t>, a</a:t>
            </a:r>
            <a:r>
              <a:rPr lang="en-US" sz="2200" b="1" dirty="0" smtClean="0">
                <a:solidFill>
                  <a:srgbClr val="D60093"/>
                </a:solidFill>
                <a:latin typeface="Times New Roman" pitchFamily="18" charset="0"/>
                <a:cs typeface="Times New Roman" pitchFamily="18" charset="0"/>
              </a:rPr>
              <a:t> type name followed </a:t>
            </a:r>
            <a:r>
              <a:rPr lang="en-US" sz="2200" dirty="0" smtClean="0">
                <a:latin typeface="Times New Roman" pitchFamily="18" charset="0"/>
                <a:cs typeface="Times New Roman" pitchFamily="18" charset="0"/>
              </a:rPr>
              <a:t>by the </a:t>
            </a:r>
            <a:r>
              <a:rPr lang="en-US" sz="2200" b="1" dirty="0" smtClean="0">
                <a:solidFill>
                  <a:srgbClr val="D60093"/>
                </a:solidFill>
                <a:latin typeface="Times New Roman" pitchFamily="18" charset="0"/>
                <a:cs typeface="Times New Roman" pitchFamily="18" charset="0"/>
              </a:rPr>
              <a:t>field name</a:t>
            </a:r>
            <a:r>
              <a:rPr lang="en-US" sz="2200" dirty="0" smtClean="0">
                <a:latin typeface="Times New Roman" pitchFamily="18" charset="0"/>
                <a:cs typeface="Times New Roman" pitchFamily="18" charset="0"/>
              </a:rPr>
              <a:t> and optionally an initial value for the field </a:t>
            </a:r>
          </a:p>
          <a:p>
            <a:pPr marL="342900" indent="-342900" algn="just">
              <a:lnSpc>
                <a:spcPct val="150000"/>
              </a:lnSpc>
              <a:buFont typeface="Wingdings" pitchFamily="2" charset="2"/>
              <a:buChar char="§"/>
            </a:pPr>
            <a:r>
              <a:rPr lang="en-US" sz="2200" b="1" dirty="0" smtClean="0">
                <a:solidFill>
                  <a:srgbClr val="FF0000"/>
                </a:solidFill>
                <a:latin typeface="Times New Roman" pitchFamily="18" charset="0"/>
                <a:cs typeface="Times New Roman" pitchFamily="18" charset="0"/>
              </a:rPr>
              <a:t>Syntax</a:t>
            </a:r>
            <a:r>
              <a:rPr lang="en-US" sz="2200" dirty="0" smtClean="0">
                <a:latin typeface="Times New Roman" pitchFamily="18" charset="0"/>
                <a:cs typeface="Times New Roman" pitchFamily="18" charset="0"/>
              </a:rPr>
              <a:t>:</a:t>
            </a:r>
            <a:r>
              <a:rPr lang="en-US" sz="2200" dirty="0">
                <a:latin typeface="Times New Roman" pitchFamily="18" charset="0"/>
                <a:cs typeface="Times New Roman" pitchFamily="18" charset="0"/>
              </a:rPr>
              <a:t> </a:t>
            </a:r>
            <a:r>
              <a:rPr lang="en-US" sz="2200" b="1" dirty="0" smtClean="0">
                <a:solidFill>
                  <a:srgbClr val="0000FF"/>
                </a:solidFill>
                <a:latin typeface="Times New Roman" pitchFamily="18" charset="0"/>
                <a:cs typeface="Times New Roman" pitchFamily="18" charset="0"/>
              </a:rPr>
              <a:t>&lt;access modifier&gt; &lt;type&gt; &lt;variable name&gt;;</a:t>
            </a:r>
          </a:p>
          <a:p>
            <a:pPr algn="just">
              <a:lnSpc>
                <a:spcPct val="150000"/>
              </a:lnSpc>
            </a:pPr>
            <a:r>
              <a:rPr lang="en-US" sz="2200" b="1" dirty="0" smtClean="0">
                <a:latin typeface="Times New Roman" pitchFamily="18" charset="0"/>
                <a:cs typeface="Times New Roman" pitchFamily="18" charset="0"/>
              </a:rPr>
              <a:t>e.g.  	</a:t>
            </a:r>
            <a:r>
              <a:rPr lang="en-US" sz="2200" dirty="0" smtClean="0">
                <a:latin typeface="Times New Roman" pitchFamily="18" charset="0"/>
                <a:cs typeface="Times New Roman" pitchFamily="18" charset="0"/>
              </a:rPr>
              <a:t>public String name;</a:t>
            </a:r>
          </a:p>
          <a:p>
            <a:pPr algn="just">
              <a:lnSpc>
                <a:spcPct val="150000"/>
              </a:lnSpc>
            </a:pPr>
            <a:r>
              <a:rPr lang="en-US" sz="2200" dirty="0" smtClean="0">
                <a:latin typeface="Times New Roman" pitchFamily="18" charset="0"/>
                <a:cs typeface="Times New Roman" pitchFamily="18" charset="0"/>
              </a:rPr>
              <a:t>	private </a:t>
            </a:r>
            <a:r>
              <a:rPr lang="en-US" sz="2200" dirty="0" err="1" smtClean="0">
                <a:latin typeface="Times New Roman" pitchFamily="18" charset="0"/>
                <a:cs typeface="Times New Roman" pitchFamily="18" charset="0"/>
              </a:rPr>
              <a:t>int</a:t>
            </a:r>
            <a:r>
              <a:rPr lang="en-US" sz="2200" dirty="0" smtClean="0">
                <a:latin typeface="Times New Roman" pitchFamily="18" charset="0"/>
                <a:cs typeface="Times New Roman" pitchFamily="18" charset="0"/>
              </a:rPr>
              <a:t> count;</a:t>
            </a:r>
          </a:p>
          <a:p>
            <a:pPr marL="342900" indent="-342900" algn="just">
              <a:lnSpc>
                <a:spcPct val="150000"/>
              </a:lnSpc>
              <a:buFont typeface="Wingdings" pitchFamily="2" charset="2"/>
              <a:buChar char="Ø"/>
            </a:pPr>
            <a:r>
              <a:rPr lang="en-US" sz="2200" b="1" dirty="0" smtClean="0">
                <a:solidFill>
                  <a:srgbClr val="D60093"/>
                </a:solidFill>
                <a:latin typeface="Times New Roman" pitchFamily="18" charset="0"/>
                <a:cs typeface="Times New Roman" pitchFamily="18" charset="0"/>
              </a:rPr>
              <a:t>Valid access modifiers </a:t>
            </a:r>
            <a:r>
              <a:rPr lang="en-US" sz="2200" dirty="0" smtClean="0">
                <a:latin typeface="Times New Roman" pitchFamily="18" charset="0"/>
                <a:cs typeface="Times New Roman" pitchFamily="18" charset="0"/>
              </a:rPr>
              <a:t>for</a:t>
            </a:r>
            <a:r>
              <a:rPr lang="en-US" sz="2200" b="1" dirty="0" smtClean="0">
                <a:solidFill>
                  <a:srgbClr val="D60093"/>
                </a:solidFill>
                <a:latin typeface="Times New Roman" pitchFamily="18" charset="0"/>
                <a:cs typeface="Times New Roman" pitchFamily="18" charset="0"/>
              </a:rPr>
              <a:t> fields </a:t>
            </a:r>
            <a:r>
              <a:rPr lang="en-US" sz="2200" dirty="0" smtClean="0">
                <a:latin typeface="Times New Roman" pitchFamily="18" charset="0"/>
                <a:cs typeface="Times New Roman" pitchFamily="18" charset="0"/>
              </a:rPr>
              <a:t>or</a:t>
            </a:r>
            <a:r>
              <a:rPr lang="en-US" sz="2200" b="1" dirty="0" smtClean="0">
                <a:solidFill>
                  <a:srgbClr val="D60093"/>
                </a:solidFill>
                <a:latin typeface="Times New Roman" pitchFamily="18" charset="0"/>
                <a:cs typeface="Times New Roman" pitchFamily="18" charset="0"/>
              </a:rPr>
              <a:t> instance variables </a:t>
            </a:r>
            <a:r>
              <a:rPr lang="en-US" sz="2200" dirty="0" smtClean="0">
                <a:latin typeface="Times New Roman" pitchFamily="18" charset="0"/>
                <a:cs typeface="Times New Roman" pitchFamily="18" charset="0"/>
              </a:rPr>
              <a:t>are</a:t>
            </a:r>
            <a:r>
              <a:rPr lang="en-US" sz="2200" b="1" dirty="0" smtClean="0">
                <a:solidFill>
                  <a:srgbClr val="D60093"/>
                </a:solidFill>
                <a:latin typeface="Times New Roman" pitchFamily="18" charset="0"/>
                <a:cs typeface="Times New Roman" pitchFamily="18" charset="0"/>
              </a:rPr>
              <a:t>:</a:t>
            </a:r>
          </a:p>
          <a:p>
            <a:pPr marL="342900" indent="-342900" algn="just">
              <a:lnSpc>
                <a:spcPct val="150000"/>
              </a:lnSpc>
              <a:buFont typeface="Wingdings" pitchFamily="2" charset="2"/>
              <a:buChar char="§"/>
            </a:pPr>
            <a:r>
              <a:rPr lang="en-US" sz="2200" b="1" dirty="0" smtClean="0">
                <a:solidFill>
                  <a:srgbClr val="FF0000"/>
                </a:solidFill>
                <a:latin typeface="Times New Roman" pitchFamily="18" charset="0"/>
                <a:cs typeface="Times New Roman" pitchFamily="18" charset="0"/>
              </a:rPr>
              <a:t>public</a:t>
            </a:r>
            <a:r>
              <a:rPr lang="en-US" sz="2200" dirty="0" smtClean="0">
                <a:latin typeface="Times New Roman" pitchFamily="18" charset="0"/>
                <a:cs typeface="Times New Roman" pitchFamily="18" charset="0"/>
              </a:rPr>
              <a:t>:-available to all </a:t>
            </a:r>
            <a:r>
              <a:rPr lang="en-US" sz="2200" b="1" dirty="0" smtClean="0">
                <a:latin typeface="Times New Roman" pitchFamily="18" charset="0"/>
                <a:cs typeface="Times New Roman" pitchFamily="18" charset="0"/>
              </a:rPr>
              <a:t>methods</a:t>
            </a:r>
            <a:r>
              <a:rPr lang="en-US" sz="2200" dirty="0" smtClean="0">
                <a:latin typeface="Times New Roman" pitchFamily="18" charset="0"/>
                <a:cs typeface="Times New Roman" pitchFamily="18" charset="0"/>
              </a:rPr>
              <a:t> and </a:t>
            </a:r>
            <a:r>
              <a:rPr lang="en-US" sz="2200" b="1" dirty="0" smtClean="0">
                <a:latin typeface="Times New Roman" pitchFamily="18" charset="0"/>
                <a:cs typeface="Times New Roman" pitchFamily="18" charset="0"/>
              </a:rPr>
              <a:t>classes</a:t>
            </a:r>
          </a:p>
          <a:p>
            <a:pPr marL="342900" indent="-342900" algn="just">
              <a:lnSpc>
                <a:spcPct val="150000"/>
              </a:lnSpc>
              <a:buFont typeface="Wingdings" pitchFamily="2" charset="2"/>
              <a:buChar char="§"/>
            </a:pPr>
            <a:r>
              <a:rPr lang="en-US" sz="2200" b="1" dirty="0" smtClean="0">
                <a:solidFill>
                  <a:srgbClr val="FF0000"/>
                </a:solidFill>
                <a:latin typeface="Times New Roman" pitchFamily="18" charset="0"/>
                <a:cs typeface="Times New Roman" pitchFamily="18" charset="0"/>
              </a:rPr>
              <a:t>private</a:t>
            </a:r>
            <a:r>
              <a:rPr lang="en-US" sz="2200" dirty="0" smtClean="0">
                <a:latin typeface="Times New Roman" pitchFamily="18" charset="0"/>
                <a:cs typeface="Times New Roman" pitchFamily="18" charset="0"/>
              </a:rPr>
              <a:t>:-available only to methods in the class</a:t>
            </a:r>
          </a:p>
          <a:p>
            <a:pPr marL="342900" indent="-342900" algn="just">
              <a:lnSpc>
                <a:spcPct val="150000"/>
              </a:lnSpc>
              <a:buFont typeface="Wingdings" pitchFamily="2" charset="2"/>
              <a:buChar char="§"/>
            </a:pPr>
            <a:r>
              <a:rPr lang="en-US" sz="2200" b="1" dirty="0" smtClean="0">
                <a:solidFill>
                  <a:srgbClr val="FF0000"/>
                </a:solidFill>
                <a:latin typeface="Times New Roman" pitchFamily="18" charset="0"/>
                <a:cs typeface="Times New Roman" pitchFamily="18" charset="0"/>
              </a:rPr>
              <a:t>protected</a:t>
            </a:r>
            <a:r>
              <a:rPr lang="en-US" sz="2200" dirty="0" smtClean="0">
                <a:latin typeface="Times New Roman" pitchFamily="18" charset="0"/>
                <a:cs typeface="Times New Roman" pitchFamily="18" charset="0"/>
              </a:rPr>
              <a:t>:-available only to </a:t>
            </a:r>
            <a:r>
              <a:rPr lang="en-US" sz="2200" b="1" dirty="0" smtClean="0">
                <a:latin typeface="Times New Roman" pitchFamily="18" charset="0"/>
                <a:cs typeface="Times New Roman" pitchFamily="18" charset="0"/>
              </a:rPr>
              <a:t>methods</a:t>
            </a:r>
            <a:r>
              <a:rPr lang="en-US" sz="2200" dirty="0" smtClean="0">
                <a:latin typeface="Times New Roman" pitchFamily="18" charset="0"/>
                <a:cs typeface="Times New Roman" pitchFamily="18" charset="0"/>
              </a:rPr>
              <a:t> in the </a:t>
            </a:r>
            <a:r>
              <a:rPr lang="en-US" sz="2200" b="1" dirty="0" smtClean="0">
                <a:latin typeface="Times New Roman" pitchFamily="18" charset="0"/>
                <a:cs typeface="Times New Roman" pitchFamily="18" charset="0"/>
              </a:rPr>
              <a:t>class</a:t>
            </a:r>
            <a:r>
              <a:rPr lang="en-US" sz="2200" dirty="0" smtClean="0">
                <a:latin typeface="Times New Roman" pitchFamily="18" charset="0"/>
                <a:cs typeface="Times New Roman" pitchFamily="18" charset="0"/>
              </a:rPr>
              <a:t>, it’s children, and other classes in the same package.</a:t>
            </a:r>
          </a:p>
          <a:p>
            <a:pPr marL="342900" indent="-342900" algn="just">
              <a:lnSpc>
                <a:spcPct val="150000"/>
              </a:lnSpc>
              <a:buFont typeface="Wingdings" panose="05000000000000000000" pitchFamily="2" charset="2"/>
              <a:buChar char="ü"/>
            </a:pPr>
            <a:r>
              <a:rPr lang="en-US" sz="2200" b="1" dirty="0" smtClean="0">
                <a:solidFill>
                  <a:srgbClr val="FF0000"/>
                </a:solidFill>
                <a:latin typeface="Times New Roman" pitchFamily="18" charset="0"/>
                <a:cs typeface="Times New Roman" pitchFamily="18" charset="0"/>
              </a:rPr>
              <a:t>Naming conventions</a:t>
            </a:r>
            <a:r>
              <a:rPr lang="en-US" sz="2200" dirty="0" smtClean="0">
                <a:latin typeface="Times New Roman" pitchFamily="18" charset="0"/>
                <a:cs typeface="Times New Roman" pitchFamily="18" charset="0"/>
              </a:rPr>
              <a:t>,</a:t>
            </a:r>
            <a:r>
              <a:rPr lang="en-US" sz="2200" b="1" dirty="0" smtClean="0">
                <a:solidFill>
                  <a:srgbClr val="0000FF"/>
                </a:solidFill>
                <a:latin typeface="Times New Roman" pitchFamily="18" charset="0"/>
                <a:cs typeface="Times New Roman" pitchFamily="18" charset="0"/>
              </a:rPr>
              <a:t> method name </a:t>
            </a:r>
            <a:r>
              <a:rPr lang="en-US" sz="2200" dirty="0" smtClean="0">
                <a:latin typeface="Times New Roman" pitchFamily="18" charset="0"/>
                <a:cs typeface="Times New Roman" pitchFamily="18" charset="0"/>
              </a:rPr>
              <a:t>should</a:t>
            </a:r>
            <a:r>
              <a:rPr lang="en-US" sz="2200" b="1" dirty="0" smtClean="0">
                <a:solidFill>
                  <a:srgbClr val="0000FF"/>
                </a:solidFill>
                <a:latin typeface="Times New Roman" pitchFamily="18" charset="0"/>
                <a:cs typeface="Times New Roman" pitchFamily="18" charset="0"/>
              </a:rPr>
              <a:t> begin </a:t>
            </a:r>
            <a:r>
              <a:rPr lang="en-US" sz="2200" dirty="0" smtClean="0">
                <a:latin typeface="Times New Roman" pitchFamily="18" charset="0"/>
                <a:cs typeface="Times New Roman" pitchFamily="18" charset="0"/>
              </a:rPr>
              <a:t>with a </a:t>
            </a:r>
            <a:r>
              <a:rPr lang="en-US" sz="2200" b="1" dirty="0" smtClean="0">
                <a:solidFill>
                  <a:srgbClr val="0000FF"/>
                </a:solidFill>
                <a:latin typeface="Times New Roman" pitchFamily="18" charset="0"/>
                <a:cs typeface="Times New Roman" pitchFamily="18" charset="0"/>
              </a:rPr>
              <a:t>lower case letter </a:t>
            </a:r>
            <a:r>
              <a:rPr lang="en-US" sz="2200" dirty="0" smtClean="0">
                <a:latin typeface="Times New Roman" pitchFamily="18" charset="0"/>
                <a:cs typeface="Times New Roman" pitchFamily="18" charset="0"/>
              </a:rPr>
              <a:t>and</a:t>
            </a:r>
            <a:r>
              <a:rPr lang="en-US" sz="2200" b="1" dirty="0" smtClean="0">
                <a:solidFill>
                  <a:srgbClr val="0000FF"/>
                </a:solidFill>
                <a:latin typeface="Times New Roman" pitchFamily="18" charset="0"/>
                <a:cs typeface="Times New Roman" pitchFamily="18" charset="0"/>
              </a:rPr>
              <a:t> followed</a:t>
            </a:r>
            <a:r>
              <a:rPr lang="en-US" sz="2200" dirty="0" smtClean="0">
                <a:solidFill>
                  <a:srgbClr val="0000FF"/>
                </a:solidFill>
                <a:latin typeface="Times New Roman" pitchFamily="18" charset="0"/>
                <a:cs typeface="Times New Roman" pitchFamily="18" charset="0"/>
              </a:rPr>
              <a:t> </a:t>
            </a:r>
            <a:r>
              <a:rPr lang="en-US" sz="2200" dirty="0" smtClean="0">
                <a:latin typeface="Times New Roman" pitchFamily="18" charset="0"/>
                <a:cs typeface="Times New Roman" pitchFamily="18" charset="0"/>
              </a:rPr>
              <a:t>by</a:t>
            </a:r>
            <a:r>
              <a:rPr lang="en-US" sz="2200" dirty="0" smtClean="0">
                <a:solidFill>
                  <a:srgbClr val="0000FF"/>
                </a:solidFill>
                <a:latin typeface="Times New Roman" pitchFamily="18" charset="0"/>
                <a:cs typeface="Times New Roman" pitchFamily="18" charset="0"/>
              </a:rPr>
              <a:t> </a:t>
            </a:r>
            <a:r>
              <a:rPr lang="en-US" sz="2200" b="1" dirty="0" smtClean="0">
                <a:solidFill>
                  <a:srgbClr val="0000FF"/>
                </a:solidFill>
                <a:latin typeface="Times New Roman" pitchFamily="18" charset="0"/>
                <a:cs typeface="Times New Roman" pitchFamily="18" charset="0"/>
              </a:rPr>
              <a:t>capital letter</a:t>
            </a:r>
            <a:r>
              <a:rPr lang="en-US" sz="2200" b="1" dirty="0" smtClean="0">
                <a:latin typeface="Times New Roman" pitchFamily="18" charset="0"/>
                <a:cs typeface="Times New Roman" pitchFamily="18" charset="0"/>
              </a:rPr>
              <a:t> </a:t>
            </a:r>
            <a:r>
              <a:rPr lang="en-US" sz="2200" dirty="0" smtClean="0">
                <a:latin typeface="Times New Roman" pitchFamily="18" charset="0"/>
                <a:cs typeface="Times New Roman" pitchFamily="18" charset="0"/>
              </a:rPr>
              <a:t>if</a:t>
            </a:r>
            <a:r>
              <a:rPr lang="en-US" sz="2200" dirty="0" smtClean="0">
                <a:solidFill>
                  <a:srgbClr val="0000FF"/>
                </a:solidFill>
                <a:latin typeface="Times New Roman" pitchFamily="18" charset="0"/>
                <a:cs typeface="Times New Roman" pitchFamily="18" charset="0"/>
              </a:rPr>
              <a:t> </a:t>
            </a:r>
            <a:r>
              <a:rPr lang="en-US" sz="2200" b="1" dirty="0" smtClean="0">
                <a:solidFill>
                  <a:srgbClr val="0000FF"/>
                </a:solidFill>
                <a:latin typeface="Times New Roman" pitchFamily="18" charset="0"/>
                <a:cs typeface="Times New Roman" pitchFamily="18" charset="0"/>
              </a:rPr>
              <a:t>method names </a:t>
            </a:r>
            <a:r>
              <a:rPr lang="en-US" sz="2200" dirty="0" smtClean="0">
                <a:latin typeface="Times New Roman" pitchFamily="18" charset="0"/>
                <a:cs typeface="Times New Roman" pitchFamily="18" charset="0"/>
              </a:rPr>
              <a:t>are</a:t>
            </a:r>
            <a:r>
              <a:rPr lang="en-US" sz="2200" b="1" dirty="0" smtClean="0">
                <a:solidFill>
                  <a:srgbClr val="0000FF"/>
                </a:solidFill>
                <a:latin typeface="Times New Roman" pitchFamily="18" charset="0"/>
                <a:cs typeface="Times New Roman" pitchFamily="18" charset="0"/>
              </a:rPr>
              <a:t> phrases.</a:t>
            </a:r>
            <a:endParaRPr lang="en-US" sz="2200" b="1" dirty="0" smtClean="0">
              <a:latin typeface="Times New Roman" pitchFamily="18" charset="0"/>
              <a:cs typeface="Times New Roman" pitchFamily="18" charset="0"/>
            </a:endParaRPr>
          </a:p>
          <a:p>
            <a:pPr algn="just">
              <a:lnSpc>
                <a:spcPct val="150000"/>
              </a:lnSpc>
            </a:pPr>
            <a:endParaRPr lang="en-US" sz="2200" dirty="0" smtClean="0">
              <a:latin typeface="Times New Roman" pitchFamily="18" charset="0"/>
              <a:cs typeface="Times New Roman" pitchFamily="18" charset="0"/>
            </a:endParaRPr>
          </a:p>
          <a:p>
            <a:pPr algn="just">
              <a:lnSpc>
                <a:spcPct val="150000"/>
              </a:lnSpc>
            </a:pPr>
            <a:endParaRPr lang="en-US" sz="2200" dirty="0" smtClean="0">
              <a:solidFill>
                <a:srgbClr val="FFFFFF"/>
              </a:solidFill>
              <a:latin typeface="Times New Roman" pitchFamily="18" charset="0"/>
              <a:cs typeface="Times New Roman" pitchFamily="18" charset="0"/>
            </a:endParaRPr>
          </a:p>
          <a:p>
            <a:pPr>
              <a:lnSpc>
                <a:spcPct val="150000"/>
              </a:lnSpc>
            </a:pPr>
            <a:endParaRPr lang="en-US" sz="2200" dirty="0"/>
          </a:p>
        </p:txBody>
      </p:sp>
      <p:sp>
        <p:nvSpPr>
          <p:cNvPr id="4" name="Slide Number Placeholder 3"/>
          <p:cNvSpPr>
            <a:spLocks noGrp="1"/>
          </p:cNvSpPr>
          <p:nvPr>
            <p:ph type="sldNum" sz="quarter" idx="12"/>
          </p:nvPr>
        </p:nvSpPr>
        <p:spPr/>
        <p:txBody>
          <a:bodyPr/>
          <a:lstStyle/>
          <a:p>
            <a:fld id="{0194BD2A-6A3D-4D9E-A9B4-7AE7ADB371C0}" type="slidenum">
              <a:rPr lang="en-US" b="1" smtClean="0">
                <a:solidFill>
                  <a:schemeClr val="tx1"/>
                </a:solidFill>
              </a:rPr>
              <a:pPr/>
              <a:t>18</a:t>
            </a:fld>
            <a:endParaRPr lang="en-US" b="1" dirty="0">
              <a:solidFill>
                <a:schemeClr val="tx1"/>
              </a:solidFill>
            </a:endParaRPr>
          </a:p>
        </p:txBody>
      </p:sp>
    </p:spTree>
    <p:extLst>
      <p:ext uri="{BB962C8B-B14F-4D97-AF65-F5344CB8AC3E}">
        <p14:creationId xmlns:p14="http://schemas.microsoft.com/office/powerpoint/2010/main" val="614828720"/>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457200" y="0"/>
            <a:ext cx="8229600" cy="304800"/>
          </a:xfrm>
        </p:spPr>
        <p:txBody>
          <a:bodyPr rtlCol="0">
            <a:noAutofit/>
          </a:bodyPr>
          <a:lstStyle/>
          <a:p>
            <a:pPr eaLnBrk="1" fontAlgn="auto" hangingPunct="1">
              <a:spcAft>
                <a:spcPts val="0"/>
              </a:spcAft>
              <a:defRPr/>
            </a:pPr>
            <a:r>
              <a:rPr lang="en-US" sz="3200" b="1" dirty="0">
                <a:solidFill>
                  <a:srgbClr val="0000FF"/>
                </a:solidFill>
                <a:latin typeface="Times New Roman" panose="02020603050405020304" pitchFamily="18" charset="0"/>
                <a:cs typeface="Times New Roman" panose="02020603050405020304" pitchFamily="18" charset="0"/>
              </a:rPr>
              <a:t>Understanding </a:t>
            </a:r>
            <a:r>
              <a:rPr lang="en-US" sz="3200" b="1" dirty="0" smtClean="0">
                <a:solidFill>
                  <a:srgbClr val="0000FF"/>
                </a:solidFill>
                <a:latin typeface="Times New Roman" panose="02020603050405020304" pitchFamily="18" charset="0"/>
                <a:cs typeface="Times New Roman" panose="02020603050405020304" pitchFamily="18" charset="0"/>
              </a:rPr>
              <a:t>static------</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Grp="1"/>
          </p:cNvSpPr>
          <p:nvPr>
            <p:ph idx="4294967295"/>
          </p:nvPr>
        </p:nvSpPr>
        <p:spPr>
          <a:xfrm>
            <a:off x="0" y="304800"/>
            <a:ext cx="9144000" cy="6553200"/>
          </a:xfrm>
        </p:spPr>
        <p:txBody>
          <a:bodyPr rtlCol="0">
            <a:noAutofit/>
          </a:bodyPr>
          <a:lstStyle/>
          <a:p>
            <a:pPr marL="87312" lvl="1" indent="0" algn="just">
              <a:lnSpc>
                <a:spcPct val="150000"/>
              </a:lnSpc>
              <a:spcBef>
                <a:spcPts val="0"/>
              </a:spcBef>
              <a:buNone/>
              <a:defRPr/>
            </a:pPr>
            <a:r>
              <a:rPr lang="en-US" sz="2600" dirty="0">
                <a:latin typeface="Times New Roman" pitchFamily="18" charset="0"/>
                <a:cs typeface="Times New Roman" pitchFamily="18" charset="0"/>
              </a:rPr>
              <a:t>static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b = 99;</a:t>
            </a:r>
          </a:p>
          <a:p>
            <a:pPr marL="87312" lvl="1" indent="0" algn="just">
              <a:lnSpc>
                <a:spcPct val="150000"/>
              </a:lnSpc>
              <a:spcBef>
                <a:spcPts val="0"/>
              </a:spcBef>
              <a:buNone/>
              <a:defRPr/>
            </a:pPr>
            <a:r>
              <a:rPr lang="en-US" sz="2600" b="1" dirty="0">
                <a:latin typeface="Times New Roman" pitchFamily="18" charset="0"/>
                <a:cs typeface="Times New Roman" pitchFamily="18" charset="0"/>
              </a:rPr>
              <a:t>//Define a static method</a:t>
            </a:r>
          </a:p>
          <a:p>
            <a:pPr marL="87312" lvl="1" indent="0" algn="just">
              <a:lnSpc>
                <a:spcPct val="150000"/>
              </a:lnSpc>
              <a:spcBef>
                <a:spcPts val="0"/>
              </a:spcBef>
              <a:buNone/>
              <a:defRPr/>
            </a:pPr>
            <a:r>
              <a:rPr lang="en-US" sz="2600" dirty="0">
                <a:latin typeface="Times New Roman" pitchFamily="18" charset="0"/>
                <a:cs typeface="Times New Roman" pitchFamily="18" charset="0"/>
              </a:rPr>
              <a:t>static void </a:t>
            </a:r>
            <a:r>
              <a:rPr lang="en-US" sz="2600" dirty="0" err="1">
                <a:latin typeface="Times New Roman" pitchFamily="18" charset="0"/>
                <a:cs typeface="Times New Roman" pitchFamily="18" charset="0"/>
              </a:rPr>
              <a:t>callme</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p>
          <a:p>
            <a:pPr marL="0" indent="0" algn="just">
              <a:lnSpc>
                <a:spcPct val="150000"/>
              </a:lnSpc>
              <a:spcBef>
                <a:spcPts val="0"/>
              </a:spcBef>
              <a:buNone/>
            </a:pPr>
            <a:r>
              <a:rPr lang="en-US" sz="2800" b="1" dirty="0">
                <a:latin typeface="Times New Roman" panose="02020603050405020304" pitchFamily="18" charset="0"/>
                <a:cs typeface="Times New Roman" panose="02020603050405020304" pitchFamily="18" charset="0"/>
              </a:rPr>
              <a:t>//Display the values of static variable a</a:t>
            </a:r>
          </a:p>
          <a:p>
            <a:pPr marL="0" indent="0" algn="just">
              <a:lnSpc>
                <a:spcPct val="150000"/>
              </a:lnSpc>
              <a:spcBef>
                <a:spcPts val="0"/>
              </a:spcBef>
              <a:buNone/>
            </a:pPr>
            <a:r>
              <a:rPr lang="en-US" sz="2800" dirty="0" err="1">
                <a:latin typeface="Times New Roman" panose="02020603050405020304" pitchFamily="18" charset="0"/>
                <a:cs typeface="Times New Roman" panose="02020603050405020304" pitchFamily="18" charset="0"/>
              </a:rPr>
              <a:t>System.out.println</a:t>
            </a:r>
            <a:r>
              <a:rPr lang="en-US" sz="2800" dirty="0">
                <a:latin typeface="Times New Roman" panose="02020603050405020304" pitchFamily="18" charset="0"/>
                <a:cs typeface="Times New Roman" panose="02020603050405020304" pitchFamily="18" charset="0"/>
              </a:rPr>
              <a:t>("a = " + a);</a:t>
            </a:r>
          </a:p>
          <a:p>
            <a:pPr marL="0" indent="0" algn="just">
              <a:lnSpc>
                <a:spcPct val="150000"/>
              </a:lnSpc>
              <a:spcBef>
                <a:spcPts val="0"/>
              </a:spcBef>
              <a:buNone/>
            </a:pP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//End of static method</a:t>
            </a:r>
          </a:p>
          <a:p>
            <a:pPr marL="0" indent="0" algn="just">
              <a:lnSpc>
                <a:spcPct val="150000"/>
              </a:lnSpc>
              <a:spcBef>
                <a:spcPts val="0"/>
              </a:spcBef>
              <a:buNone/>
            </a:pPr>
            <a:r>
              <a:rPr lang="en-US" sz="2800" dirty="0">
                <a:latin typeface="Times New Roman" panose="02020603050405020304" pitchFamily="18" charset="0"/>
                <a:cs typeface="Times New Roman" panose="02020603050405020304" pitchFamily="18" charset="0"/>
              </a:rPr>
              <a:t>}</a:t>
            </a:r>
            <a:r>
              <a:rPr lang="en-US" sz="2800" b="1" dirty="0">
                <a:latin typeface="Times New Roman" panose="02020603050405020304" pitchFamily="18" charset="0"/>
                <a:cs typeface="Times New Roman" panose="02020603050405020304" pitchFamily="18" charset="0"/>
              </a:rPr>
              <a:t>//End of class</a:t>
            </a:r>
          </a:p>
          <a:p>
            <a:pPr marL="0" indent="0" algn="just">
              <a:lnSpc>
                <a:spcPct val="150000"/>
              </a:lnSpc>
              <a:spcBef>
                <a:spcPts val="0"/>
              </a:spcBef>
              <a:buNone/>
            </a:pPr>
            <a:r>
              <a:rPr lang="en-US" sz="2800" b="1" dirty="0">
                <a:solidFill>
                  <a:srgbClr val="0000FF"/>
                </a:solidFill>
                <a:latin typeface="Times New Roman" panose="02020603050405020304" pitchFamily="18" charset="0"/>
                <a:cs typeface="Times New Roman" panose="02020603050405020304" pitchFamily="18" charset="0"/>
              </a:rPr>
              <a:t>//Define another class to create objects of </a:t>
            </a:r>
            <a:r>
              <a:rPr lang="en-US" sz="2800" b="1" dirty="0" err="1">
                <a:solidFill>
                  <a:srgbClr val="0000FF"/>
                </a:solidFill>
                <a:latin typeface="Times New Roman" panose="02020603050405020304" pitchFamily="18" charset="0"/>
                <a:cs typeface="Times New Roman" panose="02020603050405020304" pitchFamily="18" charset="0"/>
              </a:rPr>
              <a:t>StaticDemo</a:t>
            </a:r>
            <a:r>
              <a:rPr lang="en-US" sz="2800" b="1" dirty="0">
                <a:solidFill>
                  <a:srgbClr val="0000FF"/>
                </a:solidFill>
                <a:latin typeface="Times New Roman" panose="02020603050405020304" pitchFamily="18" charset="0"/>
                <a:cs typeface="Times New Roman" panose="02020603050405020304" pitchFamily="18" charset="0"/>
              </a:rPr>
              <a:t> class</a:t>
            </a:r>
          </a:p>
          <a:p>
            <a:pPr marL="0" indent="0" algn="just">
              <a:lnSpc>
                <a:spcPct val="150000"/>
              </a:lnSpc>
              <a:spcBef>
                <a:spcPts val="0"/>
              </a:spcBef>
              <a:buNone/>
            </a:pPr>
            <a:r>
              <a:rPr lang="en-US" sz="2800" dirty="0">
                <a:latin typeface="Times New Roman" panose="02020603050405020304" pitchFamily="18" charset="0"/>
                <a:cs typeface="Times New Roman" panose="02020603050405020304" pitchFamily="18" charset="0"/>
              </a:rPr>
              <a:t>class </a:t>
            </a:r>
            <a:r>
              <a:rPr lang="en-US" sz="2800" dirty="0" err="1">
                <a:latin typeface="Times New Roman" panose="02020603050405020304" pitchFamily="18" charset="0"/>
                <a:cs typeface="Times New Roman" panose="02020603050405020304" pitchFamily="18" charset="0"/>
              </a:rPr>
              <a:t>StaticByName</a:t>
            </a:r>
            <a:r>
              <a:rPr lang="en-US" sz="28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800" b="1" dirty="0" smtClean="0">
                <a:latin typeface="Times New Roman" panose="02020603050405020304" pitchFamily="18" charset="0"/>
                <a:cs typeface="Times New Roman" panose="02020603050405020304" pitchFamily="18" charset="0"/>
              </a:rPr>
              <a:t>//main Method</a:t>
            </a:r>
            <a:endParaRPr lang="en-US" sz="2800" b="1" dirty="0">
              <a:latin typeface="Times New Roman" panose="02020603050405020304" pitchFamily="18" charset="0"/>
              <a:cs typeface="Times New Roman" panose="02020603050405020304"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49</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180</a:t>
            </a:fld>
            <a:endParaRPr lang="en-US"/>
          </a:p>
        </p:txBody>
      </p:sp>
    </p:spTree>
    <p:extLst>
      <p:ext uri="{BB962C8B-B14F-4D97-AF65-F5344CB8AC3E}">
        <p14:creationId xmlns:p14="http://schemas.microsoft.com/office/powerpoint/2010/main" val="559377636"/>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p:cNvSpPr>
            <a:spLocks noGrp="1"/>
          </p:cNvSpPr>
          <p:nvPr>
            <p:ph type="title" idx="4294967295"/>
          </p:nvPr>
        </p:nvSpPr>
        <p:spPr>
          <a:xfrm>
            <a:off x="457200" y="0"/>
            <a:ext cx="8229600" cy="457200"/>
          </a:xfrm>
        </p:spPr>
        <p:txBody>
          <a:bodyPr rtlCol="0">
            <a:noAutofit/>
          </a:bodyPr>
          <a:lstStyle/>
          <a:p>
            <a:pPr eaLnBrk="1" fontAlgn="auto" hangingPunct="1">
              <a:spcAft>
                <a:spcPts val="0"/>
              </a:spcAft>
              <a:defRPr/>
            </a:pPr>
            <a:r>
              <a:rPr lang="en-US" sz="3200" b="1" dirty="0">
                <a:solidFill>
                  <a:srgbClr val="0000FF"/>
                </a:solidFill>
                <a:latin typeface="Times New Roman" panose="02020603050405020304" pitchFamily="18" charset="0"/>
                <a:cs typeface="Times New Roman" panose="02020603050405020304" pitchFamily="18" charset="0"/>
              </a:rPr>
              <a:t>Understanding </a:t>
            </a:r>
            <a:r>
              <a:rPr lang="en-US" sz="3200" b="1" dirty="0" smtClean="0">
                <a:solidFill>
                  <a:srgbClr val="0000FF"/>
                </a:solidFill>
                <a:latin typeface="Times New Roman" panose="02020603050405020304" pitchFamily="18" charset="0"/>
                <a:cs typeface="Times New Roman" panose="02020603050405020304" pitchFamily="18" charset="0"/>
              </a:rPr>
              <a:t>static------</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Rectangle 3"/>
          <p:cNvSpPr>
            <a:spLocks noGrp="1"/>
          </p:cNvSpPr>
          <p:nvPr>
            <p:ph idx="4294967295"/>
          </p:nvPr>
        </p:nvSpPr>
        <p:spPr>
          <a:xfrm>
            <a:off x="0" y="304800"/>
            <a:ext cx="9144000" cy="6553200"/>
          </a:xfrm>
        </p:spPr>
        <p:txBody>
          <a:bodyPr rtlCol="0">
            <a:noAutofit/>
          </a:bodyPr>
          <a:lstStyle/>
          <a:p>
            <a:pPr marL="0" indent="0" algn="just">
              <a:lnSpc>
                <a:spcPct val="150000"/>
              </a:lnSpc>
              <a:spcBef>
                <a:spcPts val="0"/>
              </a:spcBef>
              <a:buNone/>
            </a:pPr>
            <a:r>
              <a:rPr lang="en-US" sz="2800" dirty="0">
                <a:latin typeface="Times New Roman" panose="02020603050405020304" pitchFamily="18" charset="0"/>
                <a:cs typeface="Times New Roman" panose="02020603050405020304" pitchFamily="18" charset="0"/>
              </a:rPr>
              <a:t>public static void main(String </a:t>
            </a:r>
            <a:r>
              <a:rPr lang="en-US" sz="2800" dirty="0" err="1">
                <a:latin typeface="Times New Roman" panose="02020603050405020304" pitchFamily="18" charset="0"/>
                <a:cs typeface="Times New Roman" panose="02020603050405020304" pitchFamily="18" charset="0"/>
              </a:rPr>
              <a:t>args</a:t>
            </a:r>
            <a:r>
              <a:rPr lang="en-US" sz="28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sz="2800" b="1" dirty="0">
                <a:solidFill>
                  <a:srgbClr val="339933"/>
                </a:solidFill>
                <a:latin typeface="Times New Roman" panose="02020603050405020304" pitchFamily="18" charset="0"/>
                <a:cs typeface="Times New Roman" panose="02020603050405020304" pitchFamily="18" charset="0"/>
              </a:rPr>
              <a:t>//</a:t>
            </a:r>
            <a:r>
              <a:rPr lang="en-US" sz="2800" b="1" dirty="0" err="1">
                <a:solidFill>
                  <a:srgbClr val="339933"/>
                </a:solidFill>
                <a:latin typeface="Times New Roman" panose="02020603050405020304" pitchFamily="18" charset="0"/>
                <a:cs typeface="Times New Roman" panose="02020603050405020304" pitchFamily="18" charset="0"/>
              </a:rPr>
              <a:t>Acces</a:t>
            </a:r>
            <a:r>
              <a:rPr lang="en-US" sz="2800" b="1" dirty="0">
                <a:solidFill>
                  <a:srgbClr val="339933"/>
                </a:solidFill>
                <a:latin typeface="Times New Roman" panose="02020603050405020304" pitchFamily="18" charset="0"/>
                <a:cs typeface="Times New Roman" panose="02020603050405020304" pitchFamily="18" charset="0"/>
              </a:rPr>
              <a:t> a static method outside of a class</a:t>
            </a:r>
          </a:p>
          <a:p>
            <a:pPr marL="0" indent="0" algn="just">
              <a:lnSpc>
                <a:spcPct val="150000"/>
              </a:lnSpc>
              <a:spcBef>
                <a:spcPts val="0"/>
              </a:spcBef>
              <a:buNone/>
            </a:pPr>
            <a:r>
              <a:rPr lang="en-US" sz="2800" b="1" dirty="0">
                <a:solidFill>
                  <a:srgbClr val="339933"/>
                </a:solidFill>
                <a:latin typeface="Times New Roman" panose="02020603050405020304" pitchFamily="18" charset="0"/>
                <a:cs typeface="Times New Roman" panose="02020603050405020304" pitchFamily="18" charset="0"/>
              </a:rPr>
              <a:t>//using </a:t>
            </a:r>
            <a:r>
              <a:rPr lang="en-US" sz="2800" b="1" dirty="0" err="1">
                <a:solidFill>
                  <a:srgbClr val="339933"/>
                </a:solidFill>
                <a:latin typeface="Times New Roman" panose="02020603050405020304" pitchFamily="18" charset="0"/>
                <a:cs typeface="Times New Roman" panose="02020603050405020304" pitchFamily="18" charset="0"/>
              </a:rPr>
              <a:t>classname.methodname</a:t>
            </a:r>
            <a:r>
              <a:rPr lang="en-US" sz="2800" b="1" dirty="0">
                <a:solidFill>
                  <a:srgbClr val="339933"/>
                </a:solidFill>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800" dirty="0" err="1">
                <a:latin typeface="Times New Roman" panose="02020603050405020304" pitchFamily="18" charset="0"/>
                <a:cs typeface="Times New Roman" panose="02020603050405020304" pitchFamily="18" charset="0"/>
              </a:rPr>
              <a:t>StaticDemo.callme</a:t>
            </a:r>
            <a:r>
              <a:rPr lang="en-US" sz="28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800" b="1" dirty="0">
                <a:latin typeface="Times New Roman" panose="02020603050405020304" pitchFamily="18" charset="0"/>
                <a:cs typeface="Times New Roman" panose="02020603050405020304" pitchFamily="18" charset="0"/>
              </a:rPr>
              <a:t>//Access static variables through </a:t>
            </a:r>
            <a:r>
              <a:rPr lang="en-US" sz="2800" b="1" dirty="0" err="1">
                <a:latin typeface="Times New Roman" panose="02020603050405020304" pitchFamily="18" charset="0"/>
                <a:cs typeface="Times New Roman" panose="02020603050405020304" pitchFamily="18" charset="0"/>
              </a:rPr>
              <a:t>classname.static</a:t>
            </a:r>
            <a:r>
              <a:rPr lang="en-US" sz="2800" b="1" dirty="0">
                <a:latin typeface="Times New Roman" panose="02020603050405020304" pitchFamily="18" charset="0"/>
                <a:cs typeface="Times New Roman" panose="02020603050405020304" pitchFamily="18" charset="0"/>
              </a:rPr>
              <a:t> </a:t>
            </a:r>
            <a:r>
              <a:rPr lang="en-US" sz="2800" b="1" dirty="0" err="1">
                <a:latin typeface="Times New Roman" panose="02020603050405020304" pitchFamily="18" charset="0"/>
                <a:cs typeface="Times New Roman" panose="02020603050405020304" pitchFamily="18" charset="0"/>
              </a:rPr>
              <a:t>var</a:t>
            </a:r>
            <a:endParaRPr lang="en-US" sz="2800" b="1" dirty="0">
              <a:latin typeface="Times New Roman" panose="02020603050405020304" pitchFamily="18" charset="0"/>
              <a:cs typeface="Times New Roman" panose="02020603050405020304" pitchFamily="18" charset="0"/>
            </a:endParaRPr>
          </a:p>
          <a:p>
            <a:pPr marL="0" indent="0" algn="just">
              <a:lnSpc>
                <a:spcPct val="150000"/>
              </a:lnSpc>
              <a:spcBef>
                <a:spcPts val="0"/>
              </a:spcBef>
              <a:buNone/>
            </a:pPr>
            <a:r>
              <a:rPr lang="en-US" sz="2800" dirty="0" err="1">
                <a:latin typeface="Times New Roman" panose="02020603050405020304" pitchFamily="18" charset="0"/>
                <a:cs typeface="Times New Roman" panose="02020603050405020304" pitchFamily="18" charset="0"/>
              </a:rPr>
              <a:t>System.out.println</a:t>
            </a:r>
            <a:r>
              <a:rPr lang="en-US" sz="2800" dirty="0">
                <a:latin typeface="Times New Roman" panose="02020603050405020304" pitchFamily="18" charset="0"/>
                <a:cs typeface="Times New Roman" panose="02020603050405020304" pitchFamily="18" charset="0"/>
              </a:rPr>
              <a:t>("b = " + </a:t>
            </a:r>
            <a:r>
              <a:rPr lang="en-US" sz="2800" dirty="0" err="1">
                <a:latin typeface="Times New Roman" panose="02020603050405020304" pitchFamily="18" charset="0"/>
                <a:cs typeface="Times New Roman" panose="02020603050405020304" pitchFamily="18" charset="0"/>
              </a:rPr>
              <a:t>StaticDemo.b</a:t>
            </a:r>
            <a:r>
              <a:rPr lang="en-US" sz="2800" dirty="0">
                <a:latin typeface="Times New Roman" panose="02020603050405020304" pitchFamily="18" charset="0"/>
                <a:cs typeface="Times New Roman" panose="02020603050405020304" pitchFamily="18" charset="0"/>
              </a:rPr>
              <a:t>);</a:t>
            </a:r>
          </a:p>
          <a:p>
            <a:pPr marL="0" indent="0" algn="just">
              <a:lnSpc>
                <a:spcPct val="150000"/>
              </a:lnSpc>
              <a:spcBef>
                <a:spcPts val="0"/>
              </a:spcBef>
              <a:buNone/>
            </a:pPr>
            <a:r>
              <a:rPr lang="en-US" sz="2800" dirty="0">
                <a:latin typeface="Times New Roman" panose="02020603050405020304" pitchFamily="18" charset="0"/>
                <a:cs typeface="Times New Roman" panose="02020603050405020304" pitchFamily="18" charset="0"/>
              </a:rPr>
              <a:t>}//End of main ()</a:t>
            </a:r>
          </a:p>
          <a:p>
            <a:pPr marL="0" indent="0" algn="just">
              <a:lnSpc>
                <a:spcPct val="150000"/>
              </a:lnSpc>
              <a:spcBef>
                <a:spcPts val="0"/>
              </a:spcBef>
              <a:buNone/>
            </a:pPr>
            <a:r>
              <a:rPr lang="en-US" sz="2800" dirty="0">
                <a:latin typeface="Times New Roman" panose="02020603050405020304" pitchFamily="18" charset="0"/>
                <a:cs typeface="Times New Roman" panose="02020603050405020304" pitchFamily="18" charset="0"/>
              </a:rPr>
              <a:t>}//End of class</a:t>
            </a:r>
          </a:p>
          <a:p>
            <a:pPr marL="87312" lvl="1" indent="0" algn="just">
              <a:lnSpc>
                <a:spcPct val="150000"/>
              </a:lnSpc>
              <a:spcBef>
                <a:spcPts val="0"/>
              </a:spcBef>
              <a:buNone/>
              <a:defRPr/>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49</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181</a:t>
            </a:fld>
            <a:endParaRPr lang="en-US"/>
          </a:p>
        </p:txBody>
      </p:sp>
    </p:spTree>
    <p:extLst>
      <p:ext uri="{BB962C8B-B14F-4D97-AF65-F5344CB8AC3E}">
        <p14:creationId xmlns:p14="http://schemas.microsoft.com/office/powerpoint/2010/main" val="2757293786"/>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idx="4294967295"/>
          </p:nvPr>
        </p:nvSpPr>
        <p:spPr>
          <a:xfrm>
            <a:off x="457200" y="0"/>
            <a:ext cx="8229600" cy="304800"/>
          </a:xfrm>
        </p:spPr>
        <p:txBody>
          <a:bodyPr rtlCol="0">
            <a:normAutofit fontScale="90000"/>
          </a:bodyPr>
          <a:lstStyle/>
          <a:p>
            <a:pPr eaLnBrk="1" fontAlgn="auto" hangingPunct="1">
              <a:spcAft>
                <a:spcPts val="0"/>
              </a:spcAft>
              <a:defRPr/>
            </a:pPr>
            <a:r>
              <a:rPr lang="en-US" sz="2400" b="1" dirty="0">
                <a:solidFill>
                  <a:srgbClr val="0000FF"/>
                </a:solidFill>
                <a:latin typeface="Times New Roman" pitchFamily="18" charset="0"/>
                <a:cs typeface="Times New Roman" pitchFamily="18" charset="0"/>
              </a:rPr>
              <a:t>Introducing final</a:t>
            </a:r>
          </a:p>
        </p:txBody>
      </p:sp>
      <p:sp>
        <p:nvSpPr>
          <p:cNvPr id="3" name="Rectangle 3"/>
          <p:cNvSpPr>
            <a:spLocks noGrp="1"/>
          </p:cNvSpPr>
          <p:nvPr>
            <p:ph idx="4294967295"/>
          </p:nvPr>
        </p:nvSpPr>
        <p:spPr>
          <a:xfrm>
            <a:off x="0" y="304800"/>
            <a:ext cx="9144000" cy="6553200"/>
          </a:xfrm>
        </p:spPr>
        <p:txBody>
          <a:bodyPr rtlCol="0">
            <a:noAutofit/>
          </a:bodyPr>
          <a:lstStyle/>
          <a:p>
            <a:pPr algn="just" eaLnBrk="1" fontAlgn="auto" hangingPunct="1">
              <a:lnSpc>
                <a:spcPct val="150000"/>
              </a:lnSpc>
              <a:spcBef>
                <a:spcPts val="0"/>
              </a:spcBef>
              <a:spcAft>
                <a:spcPts val="0"/>
              </a:spcAft>
              <a:buFont typeface="Wingdings" panose="05000000000000000000" pitchFamily="2" charset="2"/>
              <a:buChar char="§"/>
              <a:defRPr/>
            </a:pPr>
            <a:r>
              <a:rPr lang="en-US" sz="2600" dirty="0">
                <a:latin typeface="Times New Roman" pitchFamily="18" charset="0"/>
                <a:cs typeface="Times New Roman" pitchFamily="18" charset="0"/>
              </a:rPr>
              <a:t>A variable can be declared as final. </a:t>
            </a:r>
          </a:p>
          <a:p>
            <a:pPr algn="just" eaLnBrk="1" fontAlgn="auto" hangingPunct="1">
              <a:lnSpc>
                <a:spcPct val="150000"/>
              </a:lnSpc>
              <a:spcBef>
                <a:spcPts val="0"/>
              </a:spcBef>
              <a:spcAft>
                <a:spcPts val="0"/>
              </a:spcAft>
              <a:buFont typeface="Wingdings" panose="05000000000000000000" pitchFamily="2" charset="2"/>
              <a:buChar char="§"/>
              <a:defRPr/>
            </a:pPr>
            <a:r>
              <a:rPr lang="en-US" sz="2600" dirty="0">
                <a:latin typeface="Times New Roman" pitchFamily="18" charset="0"/>
                <a:cs typeface="Times New Roman" pitchFamily="18" charset="0"/>
              </a:rPr>
              <a:t>Doing so prevents its contents from being modified. </a:t>
            </a:r>
          </a:p>
          <a:p>
            <a:pPr algn="just" eaLnBrk="1" fontAlgn="auto" hangingPunct="1">
              <a:lnSpc>
                <a:spcPct val="150000"/>
              </a:lnSpc>
              <a:spcBef>
                <a:spcPts val="0"/>
              </a:spcBef>
              <a:spcAft>
                <a:spcPts val="0"/>
              </a:spcAft>
              <a:buFont typeface="Wingdings" panose="05000000000000000000" pitchFamily="2" charset="2"/>
              <a:buChar char="§"/>
              <a:defRPr/>
            </a:pPr>
            <a:r>
              <a:rPr lang="en-US" sz="2600" dirty="0">
                <a:latin typeface="Times New Roman" pitchFamily="18" charset="0"/>
                <a:cs typeface="Times New Roman" pitchFamily="18" charset="0"/>
              </a:rPr>
              <a:t>This means that you must initialize a final variable when it is declared.</a:t>
            </a:r>
          </a:p>
          <a:p>
            <a:pPr algn="just" eaLnBrk="1" fontAlgn="auto" hangingPunct="1">
              <a:lnSpc>
                <a:spcPct val="150000"/>
              </a:lnSpc>
              <a:spcBef>
                <a:spcPts val="0"/>
              </a:spcBef>
              <a:spcAft>
                <a:spcPts val="0"/>
              </a:spcAft>
              <a:buFont typeface="Wingdings" panose="05000000000000000000" pitchFamily="2" charset="2"/>
              <a:buChar char="§"/>
              <a:defRPr/>
            </a:pPr>
            <a:r>
              <a:rPr lang="en-US" sz="2600" dirty="0">
                <a:latin typeface="Times New Roman" pitchFamily="18" charset="0"/>
                <a:cs typeface="Times New Roman" pitchFamily="18" charset="0"/>
              </a:rPr>
              <a:t>(In this usage, final is similar to const in C/C++/C#.) For example:</a:t>
            </a:r>
          </a:p>
          <a:p>
            <a:pPr lvl="1" algn="just" eaLnBrk="1" fontAlgn="auto" hangingPunct="1">
              <a:lnSpc>
                <a:spcPct val="150000"/>
              </a:lnSpc>
              <a:spcBef>
                <a:spcPts val="0"/>
              </a:spcBef>
              <a:spcAft>
                <a:spcPts val="0"/>
              </a:spcAft>
              <a:buFont typeface="Arial" charset="0"/>
              <a:buNone/>
              <a:defRPr/>
            </a:pPr>
            <a:r>
              <a:rPr lang="en-US" sz="2600" dirty="0">
                <a:latin typeface="Times New Roman" pitchFamily="18" charset="0"/>
                <a:cs typeface="Times New Roman" pitchFamily="18" charset="0"/>
              </a:rPr>
              <a:t>final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FILE_NEW = 1;</a:t>
            </a:r>
          </a:p>
          <a:p>
            <a:pPr lvl="1" algn="just" eaLnBrk="1" fontAlgn="auto" hangingPunct="1">
              <a:lnSpc>
                <a:spcPct val="150000"/>
              </a:lnSpc>
              <a:spcBef>
                <a:spcPts val="0"/>
              </a:spcBef>
              <a:spcAft>
                <a:spcPts val="0"/>
              </a:spcAft>
              <a:buFont typeface="Arial" charset="0"/>
              <a:buNone/>
              <a:defRPr/>
            </a:pPr>
            <a:r>
              <a:rPr lang="en-US" sz="2600" dirty="0">
                <a:latin typeface="Times New Roman" pitchFamily="18" charset="0"/>
                <a:cs typeface="Times New Roman" pitchFamily="18" charset="0"/>
              </a:rPr>
              <a:t>final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FILE_OPEN = 2;</a:t>
            </a:r>
          </a:p>
          <a:p>
            <a:pPr lvl="1" algn="just" eaLnBrk="1" fontAlgn="auto" hangingPunct="1">
              <a:lnSpc>
                <a:spcPct val="150000"/>
              </a:lnSpc>
              <a:spcBef>
                <a:spcPts val="0"/>
              </a:spcBef>
              <a:spcAft>
                <a:spcPts val="0"/>
              </a:spcAft>
              <a:buFont typeface="Arial" charset="0"/>
              <a:buNone/>
              <a:defRPr/>
            </a:pPr>
            <a:r>
              <a:rPr lang="en-US" sz="2600" dirty="0">
                <a:latin typeface="Times New Roman" pitchFamily="18" charset="0"/>
                <a:cs typeface="Times New Roman" pitchFamily="18" charset="0"/>
              </a:rPr>
              <a:t>final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FILE_SAVE = 3;</a:t>
            </a:r>
          </a:p>
          <a:p>
            <a:pPr lvl="1" algn="just" eaLnBrk="1" fontAlgn="auto" hangingPunct="1">
              <a:lnSpc>
                <a:spcPct val="150000"/>
              </a:lnSpc>
              <a:spcBef>
                <a:spcPts val="0"/>
              </a:spcBef>
              <a:spcAft>
                <a:spcPts val="0"/>
              </a:spcAft>
              <a:buFont typeface="Arial" charset="0"/>
              <a:buNone/>
              <a:defRPr/>
            </a:pPr>
            <a:r>
              <a:rPr lang="en-US" sz="2600" dirty="0">
                <a:latin typeface="Times New Roman" pitchFamily="18" charset="0"/>
                <a:cs typeface="Times New Roman" pitchFamily="18" charset="0"/>
              </a:rPr>
              <a:t>final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FILE_SAVEAS = 4;</a:t>
            </a:r>
          </a:p>
          <a:p>
            <a:pPr lvl="1" algn="just" eaLnBrk="1" fontAlgn="auto" hangingPunct="1">
              <a:lnSpc>
                <a:spcPct val="150000"/>
              </a:lnSpc>
              <a:spcBef>
                <a:spcPts val="0"/>
              </a:spcBef>
              <a:spcAft>
                <a:spcPts val="0"/>
              </a:spcAft>
              <a:buFont typeface="Arial" charset="0"/>
              <a:buNone/>
              <a:defRPr/>
            </a:pPr>
            <a:r>
              <a:rPr lang="en-US" sz="2600" dirty="0">
                <a:latin typeface="Times New Roman" pitchFamily="18" charset="0"/>
                <a:cs typeface="Times New Roman" pitchFamily="18" charset="0"/>
              </a:rPr>
              <a:t>final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FILE_QUIT = 5</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55</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182</a:t>
            </a:fld>
            <a:endParaRPr lang="en-US"/>
          </a:p>
        </p:txBody>
      </p:sp>
    </p:spTree>
    <p:extLst>
      <p:ext uri="{BB962C8B-B14F-4D97-AF65-F5344CB8AC3E}">
        <p14:creationId xmlns:p14="http://schemas.microsoft.com/office/powerpoint/2010/main" val="249023259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idx="4294967295"/>
          </p:nvPr>
        </p:nvSpPr>
        <p:spPr>
          <a:xfrm>
            <a:off x="457200" y="0"/>
            <a:ext cx="8229600" cy="304800"/>
          </a:xfrm>
        </p:spPr>
        <p:txBody>
          <a:bodyPr rtlCol="0">
            <a:normAutofit fontScale="90000"/>
          </a:bodyPr>
          <a:lstStyle/>
          <a:p>
            <a:pPr eaLnBrk="1" fontAlgn="auto" hangingPunct="1">
              <a:spcAft>
                <a:spcPts val="0"/>
              </a:spcAft>
              <a:defRPr/>
            </a:pPr>
            <a:r>
              <a:rPr lang="en-US" sz="2400" b="1" dirty="0">
                <a:solidFill>
                  <a:srgbClr val="0000FF"/>
                </a:solidFill>
                <a:latin typeface="Times New Roman" pitchFamily="18" charset="0"/>
                <a:cs typeface="Times New Roman" pitchFamily="18" charset="0"/>
              </a:rPr>
              <a:t>Introducing final</a:t>
            </a:r>
          </a:p>
        </p:txBody>
      </p:sp>
      <p:sp>
        <p:nvSpPr>
          <p:cNvPr id="3" name="Rectangle 3"/>
          <p:cNvSpPr>
            <a:spLocks noGrp="1"/>
          </p:cNvSpPr>
          <p:nvPr>
            <p:ph idx="4294967295"/>
          </p:nvPr>
        </p:nvSpPr>
        <p:spPr>
          <a:xfrm>
            <a:off x="0" y="304800"/>
            <a:ext cx="9144000" cy="6553200"/>
          </a:xfrm>
        </p:spPr>
        <p:txBody>
          <a:bodyPr rtlCol="0">
            <a:noAutofit/>
          </a:bodyPr>
          <a:lstStyle/>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Subsequent parts of your program can now use FILE_OPEN, etc., as if they were constants, without fear that a value has been changed.</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It is a common coding convention to choose all uppercase identifiers for final variables. </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Variables declared as final do not occupy memory on a per-instance basis.</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Thus, a final variable is essentially a constant.</a:t>
            </a:r>
          </a:p>
          <a:p>
            <a:pPr algn="just">
              <a:lnSpc>
                <a:spcPct val="150000"/>
              </a:lnSpc>
              <a:spcBef>
                <a:spcPts val="0"/>
              </a:spcBef>
              <a:buFont typeface="Wingdings" panose="05000000000000000000" pitchFamily="2" charset="2"/>
              <a:buChar char="§"/>
              <a:defRPr/>
            </a:pPr>
            <a:r>
              <a:rPr lang="en-US" sz="2600" dirty="0">
                <a:latin typeface="Times New Roman" pitchFamily="18" charset="0"/>
                <a:cs typeface="Times New Roman" pitchFamily="18" charset="0"/>
              </a:rPr>
              <a:t>The keyword final can also be applied to methods, but its meaning is substantially different than when it is applied to variables. </a:t>
            </a:r>
          </a:p>
          <a:p>
            <a:pPr algn="just">
              <a:lnSpc>
                <a:spcPct val="150000"/>
              </a:lnSpc>
              <a:spcBef>
                <a:spcPts val="0"/>
              </a:spcBef>
              <a:buNone/>
              <a:defRPr/>
            </a:pPr>
            <a:endParaRPr lang="en-US" sz="26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55</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183</a:t>
            </a:fld>
            <a:endParaRPr lang="en-US"/>
          </a:p>
        </p:txBody>
      </p:sp>
    </p:spTree>
    <p:extLst>
      <p:ext uri="{BB962C8B-B14F-4D97-AF65-F5344CB8AC3E}">
        <p14:creationId xmlns:p14="http://schemas.microsoft.com/office/powerpoint/2010/main" val="2321571702"/>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idx="4294967295"/>
          </p:nvPr>
        </p:nvSpPr>
        <p:spPr>
          <a:xfrm>
            <a:off x="457200" y="0"/>
            <a:ext cx="8229600" cy="304800"/>
          </a:xfrm>
        </p:spPr>
        <p:txBody>
          <a:bodyPr rtlCol="0">
            <a:noAutofit/>
          </a:bodyPr>
          <a:lstStyle/>
          <a:p>
            <a:pPr eaLnBrk="1" fontAlgn="auto" hangingPunct="1">
              <a:spcAft>
                <a:spcPts val="0"/>
              </a:spcAft>
              <a:defRPr/>
            </a:pPr>
            <a:r>
              <a:rPr lang="en-US" sz="2800" b="1" dirty="0" smtClean="0">
                <a:latin typeface="Times New Roman" pitchFamily="18" charset="0"/>
                <a:cs typeface="Times New Roman" pitchFamily="18" charset="0"/>
              </a:rPr>
              <a:t>Activity 14</a:t>
            </a:r>
            <a:endParaRPr lang="en-US" sz="2800" b="1" dirty="0">
              <a:latin typeface="Times New Roman" pitchFamily="18" charset="0"/>
              <a:cs typeface="Times New Roman" pitchFamily="18" charset="0"/>
            </a:endParaRPr>
          </a:p>
        </p:txBody>
      </p:sp>
      <p:sp>
        <p:nvSpPr>
          <p:cNvPr id="3" name="Rectangle 3"/>
          <p:cNvSpPr>
            <a:spLocks noGrp="1"/>
          </p:cNvSpPr>
          <p:nvPr>
            <p:ph idx="4294967295"/>
          </p:nvPr>
        </p:nvSpPr>
        <p:spPr>
          <a:xfrm>
            <a:off x="0" y="304800"/>
            <a:ext cx="9144000" cy="6553200"/>
          </a:xfrm>
        </p:spPr>
        <p:txBody>
          <a:bodyPr rtlCol="0">
            <a:noAutofit/>
          </a:bodyPr>
          <a:lstStyle/>
          <a:p>
            <a:pPr marL="0" indent="0" algn="just">
              <a:lnSpc>
                <a:spcPct val="150000"/>
              </a:lnSpc>
              <a:spcBef>
                <a:spcPts val="0"/>
              </a:spcBef>
              <a:buNone/>
            </a:pP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Program to implement final key word to calculate values to be</a:t>
            </a:r>
          </a:p>
          <a:p>
            <a:pPr marL="0" indent="0" algn="just">
              <a:lnSpc>
                <a:spcPct val="150000"/>
              </a:lnSpc>
              <a:spcBef>
                <a:spcPts val="0"/>
              </a:spcBef>
              <a:buNone/>
            </a:pPr>
            <a:r>
              <a:rPr lang="en-US" sz="2600" dirty="0">
                <a:latin typeface="Times New Roman" pitchFamily="18" charset="0"/>
                <a:cs typeface="Times New Roman" pitchFamily="18" charset="0"/>
              </a:rPr>
              <a:t>//Placed into elements of an array</a:t>
            </a:r>
          </a:p>
          <a:p>
            <a:pPr marL="0" indent="0" algn="just">
              <a:lnSpc>
                <a:spcPct val="150000"/>
              </a:lnSpc>
              <a:spcBef>
                <a:spcPts val="0"/>
              </a:spcBef>
              <a:buNone/>
            </a:pPr>
            <a:r>
              <a:rPr lang="en-US" sz="2600" dirty="0">
                <a:latin typeface="Times New Roman" pitchFamily="18" charset="0"/>
                <a:cs typeface="Times New Roman" pitchFamily="18" charset="0"/>
              </a:rPr>
              <a:t>class </a:t>
            </a:r>
            <a:r>
              <a:rPr lang="en-US" sz="2600" dirty="0" err="1">
                <a:latin typeface="Times New Roman" pitchFamily="18" charset="0"/>
                <a:cs typeface="Times New Roman" pitchFamily="18" charset="0"/>
              </a:rPr>
              <a:t>FinalKeyWordExample</a:t>
            </a:r>
            <a:r>
              <a:rPr lang="en-US" sz="2600" dirty="0">
                <a:latin typeface="Times New Roman" pitchFamily="18" charset="0"/>
                <a:cs typeface="Times New Roman" pitchFamily="18" charset="0"/>
              </a:rPr>
              <a:t> {</a:t>
            </a:r>
          </a:p>
          <a:p>
            <a:pPr marL="0" indent="0" algn="just">
              <a:lnSpc>
                <a:spcPct val="150000"/>
              </a:lnSpc>
              <a:spcBef>
                <a:spcPts val="0"/>
              </a:spcBef>
              <a:buNone/>
            </a:pPr>
            <a:r>
              <a:rPr lang="en-US" sz="2600" dirty="0">
                <a:latin typeface="Times New Roman" pitchFamily="18" charset="0"/>
                <a:cs typeface="Times New Roman" pitchFamily="18" charset="0"/>
              </a:rPr>
              <a:t>public static void main( 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a:t>
            </a:r>
          </a:p>
          <a:p>
            <a:pPr marL="0" indent="0" algn="just">
              <a:lnSpc>
                <a:spcPct val="150000"/>
              </a:lnSpc>
              <a:spcBef>
                <a:spcPts val="0"/>
              </a:spcBef>
              <a:buNone/>
            </a:pPr>
            <a:r>
              <a:rPr lang="en-US" sz="2600" dirty="0" smtClean="0">
                <a:latin typeface="Times New Roman" pitchFamily="18" charset="0"/>
                <a:cs typeface="Times New Roman" pitchFamily="18" charset="0"/>
              </a:rPr>
              <a:t>final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ARRAY_LENGTH=10;//declare constants</a:t>
            </a:r>
          </a:p>
          <a:p>
            <a:pPr marL="0" indent="0" algn="just">
              <a:lnSpc>
                <a:spcPct val="150000"/>
              </a:lnSpc>
              <a:spcBef>
                <a:spcPts val="0"/>
              </a:spcBef>
              <a:buNone/>
            </a:pP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array[]=new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[ARRAY_LENGTH];//create array</a:t>
            </a:r>
          </a:p>
          <a:p>
            <a:pPr marL="0" indent="0" algn="just">
              <a:lnSpc>
                <a:spcPct val="150000"/>
              </a:lnSpc>
              <a:spcBef>
                <a:spcPts val="0"/>
              </a:spcBef>
              <a:buNone/>
            </a:pP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calculate value for each array element</a:t>
            </a:r>
          </a:p>
          <a:p>
            <a:pPr marL="0" indent="0" algn="just">
              <a:lnSpc>
                <a:spcPct val="150000"/>
              </a:lnSpc>
              <a:spcBef>
                <a:spcPts val="0"/>
              </a:spcBef>
              <a:buNone/>
            </a:pPr>
            <a:r>
              <a:rPr lang="en-US" sz="2600" dirty="0">
                <a:latin typeface="Times New Roman" pitchFamily="18" charset="0"/>
                <a:cs typeface="Times New Roman" pitchFamily="18" charset="0"/>
              </a:rPr>
              <a:t>for(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counter = 0; counter &lt; </a:t>
            </a:r>
            <a:r>
              <a:rPr lang="en-US" sz="2600" dirty="0" err="1">
                <a:latin typeface="Times New Roman" pitchFamily="18" charset="0"/>
                <a:cs typeface="Times New Roman" pitchFamily="18" charset="0"/>
              </a:rPr>
              <a:t>array.length</a:t>
            </a:r>
            <a:r>
              <a:rPr lang="en-US" sz="2600" dirty="0">
                <a:latin typeface="Times New Roman" pitchFamily="18" charset="0"/>
                <a:cs typeface="Times New Roman" pitchFamily="18" charset="0"/>
              </a:rPr>
              <a:t>; counter++ )</a:t>
            </a:r>
          </a:p>
          <a:p>
            <a:pPr marL="0" indent="0" algn="just">
              <a:lnSpc>
                <a:spcPct val="150000"/>
              </a:lnSpc>
              <a:spcBef>
                <a:spcPts val="0"/>
              </a:spcBef>
              <a:buNone/>
            </a:pPr>
            <a:r>
              <a:rPr lang="en-US" sz="2600" dirty="0">
                <a:latin typeface="Times New Roman" pitchFamily="18" charset="0"/>
                <a:cs typeface="Times New Roman" pitchFamily="18" charset="0"/>
              </a:rPr>
              <a:t>    array[counter] = 2 + 2 * counter;</a:t>
            </a:r>
          </a:p>
          <a:p>
            <a:pPr marL="0" indent="0" algn="just">
              <a:lnSpc>
                <a:spcPct val="150000"/>
              </a:lnSpc>
              <a:spcBef>
                <a:spcPts val="0"/>
              </a:spcBef>
              <a:buNone/>
            </a:pP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("Index"+ " "+"Value"); // column headings</a:t>
            </a:r>
          </a:p>
          <a:p>
            <a:pPr marL="0" indent="0" algn="just">
              <a:lnSpc>
                <a:spcPct val="150000"/>
              </a:lnSpc>
              <a:spcBef>
                <a:spcPts val="0"/>
              </a:spcBef>
              <a:buNone/>
            </a:pPr>
            <a:r>
              <a:rPr lang="en-US" sz="2600" dirty="0">
                <a:latin typeface="Times New Roman" pitchFamily="18" charset="0"/>
                <a:cs typeface="Times New Roman" pitchFamily="18" charset="0"/>
              </a:rPr>
              <a:t>    // output each array element's value</a:t>
            </a:r>
          </a:p>
          <a:p>
            <a:pPr marL="0" indent="0" algn="just">
              <a:lnSpc>
                <a:spcPct val="150000"/>
              </a:lnSpc>
              <a:spcBef>
                <a:spcPts val="0"/>
              </a:spcBef>
              <a:buNone/>
            </a:pPr>
            <a:r>
              <a:rPr lang="en-US" sz="2600" dirty="0">
                <a:latin typeface="Times New Roman" pitchFamily="18" charset="0"/>
                <a:cs typeface="Times New Roman" pitchFamily="18" charset="0"/>
              </a:rPr>
              <a:t> </a:t>
            </a: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55</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184</a:t>
            </a:fld>
            <a:endParaRPr lang="en-US"/>
          </a:p>
        </p:txBody>
      </p:sp>
    </p:spTree>
    <p:extLst>
      <p:ext uri="{BB962C8B-B14F-4D97-AF65-F5344CB8AC3E}">
        <p14:creationId xmlns:p14="http://schemas.microsoft.com/office/powerpoint/2010/main" val="2746666460"/>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p:cNvSpPr>
            <a:spLocks noGrp="1"/>
          </p:cNvSpPr>
          <p:nvPr>
            <p:ph type="title" idx="4294967295"/>
          </p:nvPr>
        </p:nvSpPr>
        <p:spPr>
          <a:xfrm>
            <a:off x="457200" y="0"/>
            <a:ext cx="8229600" cy="304800"/>
          </a:xfrm>
        </p:spPr>
        <p:txBody>
          <a:bodyPr rtlCol="0">
            <a:noAutofit/>
          </a:bodyPr>
          <a:lstStyle/>
          <a:p>
            <a:pPr eaLnBrk="1" fontAlgn="auto" hangingPunct="1">
              <a:spcAft>
                <a:spcPts val="0"/>
              </a:spcAft>
              <a:defRPr/>
            </a:pPr>
            <a:r>
              <a:rPr lang="en-US" sz="2800" b="1" dirty="0" smtClean="0">
                <a:latin typeface="Times New Roman" pitchFamily="18" charset="0"/>
                <a:cs typeface="Times New Roman" pitchFamily="18" charset="0"/>
              </a:rPr>
              <a:t>Activity 14---------</a:t>
            </a:r>
            <a:endParaRPr lang="en-US" sz="2800" b="1" dirty="0">
              <a:latin typeface="Times New Roman" pitchFamily="18" charset="0"/>
              <a:cs typeface="Times New Roman" pitchFamily="18" charset="0"/>
            </a:endParaRPr>
          </a:p>
        </p:txBody>
      </p:sp>
      <p:sp>
        <p:nvSpPr>
          <p:cNvPr id="3" name="Rectangle 3"/>
          <p:cNvSpPr>
            <a:spLocks noGrp="1"/>
          </p:cNvSpPr>
          <p:nvPr>
            <p:ph idx="4294967295"/>
          </p:nvPr>
        </p:nvSpPr>
        <p:spPr>
          <a:xfrm>
            <a:off x="0" y="304800"/>
            <a:ext cx="9144000" cy="6553200"/>
          </a:xfrm>
        </p:spPr>
        <p:txBody>
          <a:bodyPr rtlCol="0">
            <a:noAutofit/>
          </a:bodyPr>
          <a:lstStyle/>
          <a:p>
            <a:pPr marL="0" indent="0" algn="just">
              <a:lnSpc>
                <a:spcPct val="150000"/>
              </a:lnSpc>
              <a:spcBef>
                <a:spcPts val="0"/>
              </a:spcBef>
              <a:buNone/>
            </a:pPr>
            <a:r>
              <a:rPr lang="en-US" sz="2800" dirty="0">
                <a:latin typeface="Times New Roman" pitchFamily="18" charset="0"/>
                <a:cs typeface="Times New Roman" pitchFamily="18" charset="0"/>
              </a:rPr>
              <a:t>for ( </a:t>
            </a:r>
            <a:r>
              <a:rPr lang="en-US" sz="2800" dirty="0" err="1">
                <a:latin typeface="Times New Roman" pitchFamily="18" charset="0"/>
                <a:cs typeface="Times New Roman" pitchFamily="18" charset="0"/>
              </a:rPr>
              <a:t>int</a:t>
            </a:r>
            <a:r>
              <a:rPr lang="en-US" sz="2800" dirty="0">
                <a:latin typeface="Times New Roman" pitchFamily="18" charset="0"/>
                <a:cs typeface="Times New Roman" pitchFamily="18" charset="0"/>
              </a:rPr>
              <a:t> counter = 0; counter &lt; </a:t>
            </a:r>
            <a:r>
              <a:rPr lang="en-US" sz="2800" dirty="0" err="1">
                <a:latin typeface="Times New Roman" pitchFamily="18" charset="0"/>
                <a:cs typeface="Times New Roman" pitchFamily="18" charset="0"/>
              </a:rPr>
              <a:t>array.length</a:t>
            </a:r>
            <a:r>
              <a:rPr lang="en-US" sz="2800" dirty="0">
                <a:latin typeface="Times New Roman" pitchFamily="18" charset="0"/>
                <a:cs typeface="Times New Roman" pitchFamily="18" charset="0"/>
              </a:rPr>
              <a:t>; counter++ )</a:t>
            </a:r>
          </a:p>
          <a:p>
            <a:pPr marL="0" indent="0" algn="just">
              <a:lnSpc>
                <a:spcPct val="150000"/>
              </a:lnSpc>
              <a:spcBef>
                <a:spcPts val="0"/>
              </a:spcBef>
              <a:buNone/>
            </a:pPr>
            <a:r>
              <a:rPr lang="en-US" sz="2800" dirty="0">
                <a:latin typeface="Times New Roman" pitchFamily="18" charset="0"/>
                <a:cs typeface="Times New Roman" pitchFamily="18" charset="0"/>
              </a:rPr>
              <a:t>    </a:t>
            </a: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(counter+ "\t" + array[ counter ] );</a:t>
            </a:r>
          </a:p>
          <a:p>
            <a:pPr marL="0" indent="0" algn="just">
              <a:lnSpc>
                <a:spcPct val="150000"/>
              </a:lnSpc>
              <a:spcBef>
                <a:spcPts val="0"/>
              </a:spcBef>
              <a:buNone/>
            </a:pPr>
            <a:r>
              <a:rPr lang="en-US" sz="2800" dirty="0">
                <a:latin typeface="Times New Roman" pitchFamily="18" charset="0"/>
                <a:cs typeface="Times New Roman" pitchFamily="18" charset="0"/>
              </a:rPr>
              <a:t>} // end main</a:t>
            </a:r>
          </a:p>
          <a:p>
            <a:pPr marL="0" indent="0" algn="just">
              <a:lnSpc>
                <a:spcPct val="150000"/>
              </a:lnSpc>
              <a:spcBef>
                <a:spcPts val="0"/>
              </a:spcBef>
              <a:buNone/>
            </a:pPr>
            <a:r>
              <a:rPr lang="en-US" sz="2800" dirty="0">
                <a:latin typeface="Times New Roman" pitchFamily="18" charset="0"/>
                <a:cs typeface="Times New Roman" pitchFamily="18" charset="0"/>
              </a:rPr>
              <a:t>} // end class </a:t>
            </a:r>
            <a:r>
              <a:rPr lang="en-US" sz="2800" dirty="0" err="1">
                <a:latin typeface="Times New Roman" pitchFamily="18" charset="0"/>
                <a:cs typeface="Times New Roman" pitchFamily="18" charset="0"/>
              </a:rPr>
              <a:t>FinalKeyWordExample</a:t>
            </a:r>
            <a:r>
              <a:rPr lang="en-US" sz="2800" dirty="0">
                <a:latin typeface="Times New Roman" pitchFamily="18" charset="0"/>
                <a:cs typeface="Times New Roman" pitchFamily="18" charset="0"/>
              </a:rPr>
              <a:t> </a:t>
            </a:r>
          </a:p>
          <a:p>
            <a:pPr marL="0" indent="0" algn="just">
              <a:lnSpc>
                <a:spcPct val="150000"/>
              </a:lnSpc>
              <a:spcBef>
                <a:spcPts val="0"/>
              </a:spcBef>
              <a:buNone/>
            </a:pPr>
            <a:endParaRPr lang="en-US" sz="2800" dirty="0">
              <a:latin typeface="Times New Roman" pitchFamily="18" charset="0"/>
              <a:cs typeface="Times New Roman" pitchFamily="18" charset="0"/>
            </a:endParaRPr>
          </a:p>
          <a:p>
            <a:pPr marL="0" indent="0" algn="just">
              <a:lnSpc>
                <a:spcPct val="150000"/>
              </a:lnSpc>
              <a:spcBef>
                <a:spcPts val="0"/>
              </a:spcBef>
              <a:buNone/>
            </a:pPr>
            <a:endParaRPr lang="en-US" sz="2800" dirty="0">
              <a:latin typeface="Times New Roman" pitchFamily="18" charset="0"/>
              <a:cs typeface="Times New Roman" pitchFamily="18" charset="0"/>
            </a:endParaRPr>
          </a:p>
        </p:txBody>
      </p:sp>
      <p:sp>
        <p:nvSpPr>
          <p:cNvPr id="4" name="Text Box 4"/>
          <p:cNvSpPr txBox="1">
            <a:spLocks noGrp="1"/>
          </p:cNvSpPr>
          <p:nvPr/>
        </p:nvSpPr>
        <p:spPr>
          <a:xfrm>
            <a:off x="6553200" y="6356350"/>
            <a:ext cx="2133600" cy="365125"/>
          </a:xfrm>
          <a:prstGeom prst="rect">
            <a:avLst/>
          </a:prstGeom>
          <a:noFill/>
        </p:spPr>
        <p:txBody>
          <a:bodyPr anchor="ctr"/>
          <a:lstStyle/>
          <a:p>
            <a:pPr algn="r" fontAlgn="auto">
              <a:spcBef>
                <a:spcPts val="0"/>
              </a:spcBef>
              <a:spcAft>
                <a:spcPts val="0"/>
              </a:spcAft>
              <a:defRPr/>
            </a:pPr>
            <a:r>
              <a:rPr lang="en-US" sz="1200">
                <a:solidFill>
                  <a:schemeClr val="tx1">
                    <a:tint val="75000"/>
                  </a:schemeClr>
                </a:solidFill>
                <a:latin typeface="+mn-lt"/>
                <a:cs typeface="+mn-cs"/>
              </a:rPr>
              <a:t>55</a:t>
            </a:r>
          </a:p>
        </p:txBody>
      </p:sp>
      <p:sp>
        <p:nvSpPr>
          <p:cNvPr id="2" name="Slide Number Placeholder 1"/>
          <p:cNvSpPr>
            <a:spLocks noGrp="1"/>
          </p:cNvSpPr>
          <p:nvPr>
            <p:ph type="sldNum" sz="quarter" idx="12"/>
          </p:nvPr>
        </p:nvSpPr>
        <p:spPr/>
        <p:txBody>
          <a:bodyPr/>
          <a:lstStyle/>
          <a:p>
            <a:fld id="{0194BD2A-6A3D-4D9E-A9B4-7AE7ADB371C0}" type="slidenum">
              <a:rPr lang="en-US" smtClean="0"/>
              <a:pPr/>
              <a:t>185</a:t>
            </a:fld>
            <a:endParaRPr lang="en-US"/>
          </a:p>
        </p:txBody>
      </p:sp>
    </p:spTree>
    <p:extLst>
      <p:ext uri="{BB962C8B-B14F-4D97-AF65-F5344CB8AC3E}">
        <p14:creationId xmlns:p14="http://schemas.microsoft.com/office/powerpoint/2010/main" val="196255540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3400" y="0"/>
            <a:ext cx="8229600" cy="3810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Example: Defining a class Variables</a:t>
            </a:r>
          </a:p>
        </p:txBody>
      </p:sp>
      <p:sp>
        <p:nvSpPr>
          <p:cNvPr id="3" name="Content Placeholder 2"/>
          <p:cNvSpPr>
            <a:spLocks noGrp="1"/>
          </p:cNvSpPr>
          <p:nvPr>
            <p:ph idx="1"/>
          </p:nvPr>
        </p:nvSpPr>
        <p:spPr>
          <a:xfrm>
            <a:off x="76200" y="381000"/>
            <a:ext cx="8915400" cy="6248400"/>
          </a:xfrm>
        </p:spPr>
        <p:txBody>
          <a:bodyPr rtlCol="0">
            <a:noAutofit/>
          </a:bodyPr>
          <a:lstStyle/>
          <a:p>
            <a:pPr algn="just" eaLnBrk="1" fontAlgn="auto" hangingPunct="1">
              <a:lnSpc>
                <a:spcPct val="150000"/>
              </a:lnSpc>
              <a:spcBef>
                <a:spcPts val="0"/>
              </a:spcBef>
              <a:spcAft>
                <a:spcPts val="0"/>
              </a:spcAft>
              <a:buFont typeface="Wingdings" pitchFamily="2" charset="2"/>
              <a:buChar char="Ø"/>
              <a:defRPr/>
            </a:pPr>
            <a:r>
              <a:rPr lang="en-US" sz="2600" dirty="0">
                <a:latin typeface="Times New Roman" pitchFamily="18" charset="0"/>
                <a:cs typeface="Times New Roman" pitchFamily="18" charset="0"/>
              </a:rPr>
              <a:t>A</a:t>
            </a:r>
            <a:r>
              <a:rPr lang="en-US" sz="2600" dirty="0" smtClean="0">
                <a:latin typeface="Times New Roman" pitchFamily="18" charset="0"/>
                <a:cs typeface="Times New Roman" pitchFamily="18" charset="0"/>
              </a:rPr>
              <a:t> </a:t>
            </a:r>
            <a:r>
              <a:rPr lang="en-US" sz="2600" b="1" dirty="0" smtClean="0">
                <a:solidFill>
                  <a:srgbClr val="D60093"/>
                </a:solidFill>
                <a:latin typeface="Times New Roman" pitchFamily="18" charset="0"/>
                <a:cs typeface="Times New Roman" pitchFamily="18" charset="0"/>
              </a:rPr>
              <a:t>class Box</a:t>
            </a:r>
            <a:r>
              <a:rPr lang="en-US" sz="2600" dirty="0" smtClean="0">
                <a:latin typeface="Times New Roman" pitchFamily="18" charset="0"/>
                <a:cs typeface="Times New Roman" pitchFamily="18" charset="0"/>
              </a:rPr>
              <a:t> defines three instance variables: width, height, and depth. Currently, Box does not contain any methods.</a:t>
            </a:r>
          </a:p>
          <a:p>
            <a:pPr lvl="2" algn="just" eaLnBrk="1" fontAlgn="auto" hangingPunct="1">
              <a:lnSpc>
                <a:spcPct val="150000"/>
              </a:lnSpc>
              <a:spcBef>
                <a:spcPts val="0"/>
              </a:spcBef>
              <a:spcAft>
                <a:spcPts val="0"/>
              </a:spcAft>
              <a:buFont typeface="Arial" pitchFamily="34" charset="0"/>
              <a:buNone/>
              <a:defRPr/>
            </a:pPr>
            <a:r>
              <a:rPr lang="en-US" sz="2600" dirty="0" smtClean="0">
                <a:latin typeface="Times New Roman" pitchFamily="18" charset="0"/>
                <a:cs typeface="Times New Roman" pitchFamily="18" charset="0"/>
              </a:rPr>
              <a:t>class Box {</a:t>
            </a:r>
          </a:p>
          <a:p>
            <a:pPr lvl="2" algn="just" eaLnBrk="1" fontAlgn="auto" hangingPunct="1">
              <a:lnSpc>
                <a:spcPct val="150000"/>
              </a:lnSpc>
              <a:spcBef>
                <a:spcPts val="0"/>
              </a:spcBef>
              <a:spcAft>
                <a:spcPts val="0"/>
              </a:spcAft>
              <a:buFont typeface="Arial" pitchFamily="34" charset="0"/>
              <a:buNone/>
              <a:defRPr/>
            </a:pPr>
            <a:r>
              <a:rPr lang="en-US" sz="2600" dirty="0" smtClean="0">
                <a:latin typeface="Times New Roman" pitchFamily="18" charset="0"/>
                <a:cs typeface="Times New Roman" pitchFamily="18" charset="0"/>
              </a:rPr>
              <a:t>double width;</a:t>
            </a:r>
          </a:p>
          <a:p>
            <a:pPr lvl="2" algn="just" eaLnBrk="1" fontAlgn="auto" hangingPunct="1">
              <a:lnSpc>
                <a:spcPct val="150000"/>
              </a:lnSpc>
              <a:spcBef>
                <a:spcPts val="0"/>
              </a:spcBef>
              <a:spcAft>
                <a:spcPts val="0"/>
              </a:spcAft>
              <a:buFont typeface="Arial" pitchFamily="34" charset="0"/>
              <a:buNone/>
              <a:defRPr/>
            </a:pPr>
            <a:r>
              <a:rPr lang="en-US" sz="2600" dirty="0" smtClean="0">
                <a:latin typeface="Times New Roman" pitchFamily="18" charset="0"/>
                <a:cs typeface="Times New Roman" pitchFamily="18" charset="0"/>
              </a:rPr>
              <a:t>double height;</a:t>
            </a:r>
          </a:p>
          <a:p>
            <a:pPr lvl="2" algn="just" eaLnBrk="1" fontAlgn="auto" hangingPunct="1">
              <a:lnSpc>
                <a:spcPct val="150000"/>
              </a:lnSpc>
              <a:spcBef>
                <a:spcPts val="0"/>
              </a:spcBef>
              <a:spcAft>
                <a:spcPts val="0"/>
              </a:spcAft>
              <a:buFont typeface="Arial" pitchFamily="34" charset="0"/>
              <a:buNone/>
              <a:defRPr/>
            </a:pPr>
            <a:r>
              <a:rPr lang="en-US" sz="2600" dirty="0" smtClean="0">
                <a:latin typeface="Times New Roman" pitchFamily="18" charset="0"/>
                <a:cs typeface="Times New Roman" pitchFamily="18" charset="0"/>
              </a:rPr>
              <a:t>double depth;</a:t>
            </a:r>
          </a:p>
          <a:p>
            <a:pPr lvl="2" algn="just" eaLnBrk="1" fontAlgn="auto" hangingPunct="1">
              <a:lnSpc>
                <a:spcPct val="150000"/>
              </a:lnSpc>
              <a:spcBef>
                <a:spcPts val="0"/>
              </a:spcBef>
              <a:spcAft>
                <a:spcPts val="0"/>
              </a:spcAft>
              <a:buFont typeface="Arial" pitchFamily="34" charset="0"/>
              <a:buNone/>
              <a:defRPr/>
            </a:pPr>
            <a:r>
              <a:rPr lang="en-US" sz="2600" dirty="0" smtClean="0">
                <a:latin typeface="Times New Roman" pitchFamily="18" charset="0"/>
                <a:cs typeface="Times New Roman" pitchFamily="18" charset="0"/>
              </a:rPr>
              <a:t>}//End of Box class</a:t>
            </a:r>
          </a:p>
          <a:p>
            <a:pPr algn="just">
              <a:lnSpc>
                <a:spcPct val="150000"/>
              </a:lnSpc>
              <a:spcBef>
                <a:spcPts val="0"/>
              </a:spcBef>
              <a:buFont typeface="Wingdings" pitchFamily="2" charset="2"/>
              <a:buChar char="Ø"/>
              <a:defRPr/>
            </a:pPr>
            <a:r>
              <a:rPr lang="en-US" sz="2600" dirty="0" smtClean="0">
                <a:latin typeface="Times New Roman" pitchFamily="18" charset="0"/>
                <a:cs typeface="Times New Roman" pitchFamily="18" charset="0"/>
              </a:rPr>
              <a:t>As </a:t>
            </a:r>
            <a:r>
              <a:rPr lang="en-US" sz="2600" b="1" dirty="0" smtClean="0">
                <a:latin typeface="Times New Roman" pitchFamily="18" charset="0"/>
                <a:cs typeface="Times New Roman" pitchFamily="18" charset="0"/>
              </a:rPr>
              <a:t>stated</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earlier</a:t>
            </a:r>
            <a:r>
              <a:rPr lang="en-US" sz="2600" dirty="0" smtClean="0">
                <a:latin typeface="Times New Roman" pitchFamily="18" charset="0"/>
                <a:cs typeface="Times New Roman" pitchFamily="18" charset="0"/>
              </a:rPr>
              <a:t>, a </a:t>
            </a:r>
            <a:r>
              <a:rPr lang="en-US" sz="2600" b="1" dirty="0" smtClean="0">
                <a:solidFill>
                  <a:srgbClr val="0000FF"/>
                </a:solidFill>
                <a:latin typeface="Times New Roman" pitchFamily="18" charset="0"/>
                <a:cs typeface="Times New Roman" pitchFamily="18" charset="0"/>
              </a:rPr>
              <a:t>class defines</a:t>
            </a:r>
            <a:r>
              <a:rPr lang="en-US" sz="2600" dirty="0" smtClean="0">
                <a:latin typeface="Times New Roman" pitchFamily="18" charset="0"/>
                <a:cs typeface="Times New Roman" pitchFamily="18" charset="0"/>
              </a:rPr>
              <a:t> a </a:t>
            </a:r>
            <a:r>
              <a:rPr lang="en-US" sz="2600" b="1" dirty="0">
                <a:solidFill>
                  <a:srgbClr val="0000FF"/>
                </a:solidFill>
                <a:latin typeface="Times New Roman" pitchFamily="18" charset="0"/>
                <a:cs typeface="Times New Roman" pitchFamily="18" charset="0"/>
              </a:rPr>
              <a:t>data </a:t>
            </a:r>
            <a:r>
              <a:rPr lang="en-US" sz="2600" b="1">
                <a:solidFill>
                  <a:srgbClr val="0000FF"/>
                </a:solidFill>
                <a:latin typeface="Times New Roman" pitchFamily="18" charset="0"/>
                <a:cs typeface="Times New Roman" pitchFamily="18" charset="0"/>
              </a:rPr>
              <a:t>new </a:t>
            </a:r>
            <a:r>
              <a:rPr lang="en-US" sz="2600" b="1" smtClean="0">
                <a:solidFill>
                  <a:srgbClr val="0000FF"/>
                </a:solidFill>
                <a:latin typeface="Times New Roman" pitchFamily="18" charset="0"/>
                <a:cs typeface="Times New Roman" pitchFamily="18" charset="0"/>
              </a:rPr>
              <a:t>type</a:t>
            </a:r>
            <a:r>
              <a:rPr lang="en-US" sz="2600" smtClean="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In this case, the new </a:t>
            </a:r>
            <a:r>
              <a:rPr lang="en-US" sz="2600" b="1" dirty="0" smtClean="0">
                <a:solidFill>
                  <a:srgbClr val="6600CC"/>
                </a:solidFill>
                <a:latin typeface="Times New Roman" pitchFamily="18" charset="0"/>
                <a:cs typeface="Times New Roman" pitchFamily="18" charset="0"/>
              </a:rPr>
              <a:t>data type </a:t>
            </a:r>
            <a:r>
              <a:rPr lang="en-US" sz="2600" dirty="0" smtClean="0">
                <a:latin typeface="Times New Roman" pitchFamily="18" charset="0"/>
                <a:cs typeface="Times New Roman" pitchFamily="18" charset="0"/>
              </a:rPr>
              <a:t>is called </a:t>
            </a:r>
            <a:r>
              <a:rPr lang="en-US" sz="2600" b="1" dirty="0" smtClean="0">
                <a:solidFill>
                  <a:srgbClr val="FF0000"/>
                </a:solidFill>
                <a:latin typeface="Times New Roman" pitchFamily="18" charset="0"/>
                <a:cs typeface="Times New Roman" pitchFamily="18" charset="0"/>
              </a:rPr>
              <a:t>Box</a:t>
            </a:r>
            <a:r>
              <a:rPr lang="en-US" sz="2600" b="1" dirty="0" smtClean="0">
                <a:solidFill>
                  <a:srgbClr val="0000FF"/>
                </a:solidFill>
                <a:latin typeface="Times New Roman" pitchFamily="18" charset="0"/>
                <a:cs typeface="Times New Roman" pitchFamily="18" charset="0"/>
              </a:rPr>
              <a:t>.</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600" dirty="0">
                <a:latin typeface="Times New Roman" pitchFamily="18" charset="0"/>
                <a:cs typeface="Times New Roman" pitchFamily="18" charset="0"/>
              </a:rPr>
              <a:t>U</a:t>
            </a:r>
            <a:r>
              <a:rPr lang="en-US" sz="2600" dirty="0" smtClean="0">
                <a:latin typeface="Times New Roman" pitchFamily="18" charset="0"/>
                <a:cs typeface="Times New Roman" pitchFamily="18" charset="0"/>
              </a:rPr>
              <a:t>se this name to </a:t>
            </a:r>
            <a:r>
              <a:rPr lang="en-US" sz="2600" b="1" dirty="0" smtClean="0">
                <a:latin typeface="Times New Roman" pitchFamily="18" charset="0"/>
                <a:cs typeface="Times New Roman" pitchFamily="18" charset="0"/>
              </a:rPr>
              <a:t>declare </a:t>
            </a:r>
            <a:r>
              <a:rPr lang="en-US" sz="2600" dirty="0" smtClean="0">
                <a:latin typeface="Times New Roman" pitchFamily="18" charset="0"/>
                <a:cs typeface="Times New Roman" pitchFamily="18" charset="0"/>
              </a:rPr>
              <a:t>and </a:t>
            </a:r>
            <a:r>
              <a:rPr lang="en-US" sz="2600" b="1" dirty="0" smtClean="0">
                <a:latin typeface="Times New Roman" pitchFamily="18" charset="0"/>
                <a:cs typeface="Times New Roman" pitchFamily="18" charset="0"/>
              </a:rPr>
              <a:t>create</a:t>
            </a:r>
            <a:r>
              <a:rPr lang="en-US" sz="2600" dirty="0" smtClean="0">
                <a:latin typeface="Times New Roman" pitchFamily="18" charset="0"/>
                <a:cs typeface="Times New Roman" pitchFamily="18" charset="0"/>
              </a:rPr>
              <a:t> </a:t>
            </a:r>
            <a:r>
              <a:rPr lang="en-US" sz="2600" b="1" dirty="0" smtClean="0">
                <a:solidFill>
                  <a:srgbClr val="0000FF"/>
                </a:solidFill>
                <a:latin typeface="Times New Roman" pitchFamily="18" charset="0"/>
                <a:cs typeface="Times New Roman" pitchFamily="18" charset="0"/>
              </a:rPr>
              <a:t>objects</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of</a:t>
            </a:r>
            <a:r>
              <a:rPr lang="en-US" sz="2600" b="1" dirty="0" smtClean="0">
                <a:latin typeface="Times New Roman" pitchFamily="18" charset="0"/>
                <a:cs typeface="Times New Roman" pitchFamily="18" charset="0"/>
              </a:rPr>
              <a:t> </a:t>
            </a:r>
            <a:r>
              <a:rPr lang="en-US" sz="2600" b="1" dirty="0" smtClean="0">
                <a:solidFill>
                  <a:srgbClr val="0000FF"/>
                </a:solidFill>
                <a:latin typeface="Times New Roman" pitchFamily="18" charset="0"/>
                <a:cs typeface="Times New Roman" pitchFamily="18" charset="0"/>
              </a:rPr>
              <a:t>type Box</a:t>
            </a:r>
            <a:r>
              <a:rPr lang="en-US" sz="2600" dirty="0" smtClean="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9D201EA2-53B2-4FB8-8E6E-5553563129B3}" type="slidenum">
              <a:rPr lang="en-US" smtClean="0"/>
              <a:pPr>
                <a:defRPr/>
              </a:pPr>
              <a:t>19</a:t>
            </a:fld>
            <a:endParaRPr lang="en-US"/>
          </a:p>
        </p:txBody>
      </p:sp>
    </p:spTree>
    <p:extLst>
      <p:ext uri="{BB962C8B-B14F-4D97-AF65-F5344CB8AC3E}">
        <p14:creationId xmlns:p14="http://schemas.microsoft.com/office/powerpoint/2010/main" val="9806743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3200" b="1" dirty="0" smtClean="0">
                <a:solidFill>
                  <a:srgbClr val="0000FF"/>
                </a:solidFill>
                <a:latin typeface="Times New Roman" panose="02020603050405020304" pitchFamily="18" charset="0"/>
                <a:cs typeface="Times New Roman" panose="02020603050405020304" pitchFamily="18" charset="0"/>
              </a:rPr>
              <a:t>Introduction</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52400" y="381000"/>
            <a:ext cx="8839200" cy="6340475"/>
          </a:xfrm>
        </p:spPr>
        <p:txBody>
          <a:bodyPr>
            <a:noAutofit/>
          </a:bodyPr>
          <a:lstStyle/>
          <a:p>
            <a:pPr algn="just">
              <a:lnSpc>
                <a:spcPct val="170000"/>
              </a:lnSpc>
              <a:spcBef>
                <a:spcPts val="0"/>
              </a:spcBef>
              <a:buFont typeface="Wingdings" panose="05000000000000000000" pitchFamily="2" charset="2"/>
              <a:buChar char="Ø"/>
            </a:pPr>
            <a:r>
              <a:rPr lang="en-US" sz="2400" b="1" dirty="0">
                <a:solidFill>
                  <a:srgbClr val="FF0000"/>
                </a:solidFill>
                <a:latin typeface="Times New Roman" panose="02020603050405020304" pitchFamily="18" charset="0"/>
                <a:cs typeface="Times New Roman" panose="02020603050405020304" pitchFamily="18" charset="0"/>
              </a:rPr>
              <a:t>Object-oriented programming </a:t>
            </a:r>
            <a:r>
              <a:rPr lang="en-US" sz="2400" dirty="0">
                <a:latin typeface="Times New Roman" panose="02020603050405020304" pitchFamily="18" charset="0"/>
                <a:cs typeface="Times New Roman" panose="02020603050405020304" pitchFamily="18" charset="0"/>
              </a:rPr>
              <a:t>enables you to develop </a:t>
            </a:r>
            <a:r>
              <a:rPr lang="en-US" sz="2400" b="1" dirty="0">
                <a:latin typeface="Times New Roman" panose="02020603050405020304" pitchFamily="18" charset="0"/>
                <a:cs typeface="Times New Roman" panose="02020603050405020304" pitchFamily="18" charset="0"/>
              </a:rPr>
              <a:t>large-scale software </a:t>
            </a:r>
            <a:r>
              <a:rPr lang="en-US" sz="2400" dirty="0">
                <a:latin typeface="Times New Roman" panose="02020603050405020304" pitchFamily="18" charset="0"/>
                <a:cs typeface="Times New Roman" panose="02020603050405020304" pitchFamily="18" charset="0"/>
              </a:rPr>
              <a:t>and </a:t>
            </a:r>
            <a:r>
              <a:rPr lang="en-US" sz="2400" b="1" dirty="0" smtClean="0">
                <a:latin typeface="Times New Roman" panose="02020603050405020304" pitchFamily="18" charset="0"/>
                <a:cs typeface="Times New Roman" panose="02020603050405020304" pitchFamily="18" charset="0"/>
              </a:rPr>
              <a:t>GUIs</a:t>
            </a:r>
            <a:r>
              <a:rPr lang="en-US" sz="2400" dirty="0" smtClean="0">
                <a:latin typeface="Times New Roman" panose="02020603050405020304" pitchFamily="18" charset="0"/>
                <a:cs typeface="Times New Roman" panose="02020603050405020304" pitchFamily="18" charset="0"/>
              </a:rPr>
              <a:t> effectively.</a:t>
            </a:r>
          </a:p>
          <a:p>
            <a:pPr algn="just">
              <a:lnSpc>
                <a:spcPct val="170000"/>
              </a:lnSpc>
              <a:spcBef>
                <a:spcPts val="0"/>
              </a:spcBef>
              <a:buFont typeface="Wingdings" panose="05000000000000000000" pitchFamily="2" charset="2"/>
              <a:buChar char="§"/>
            </a:pPr>
            <a:r>
              <a:rPr lang="en-US" sz="2400" dirty="0">
                <a:latin typeface="Times New Roman" panose="02020603050405020304" pitchFamily="18" charset="0"/>
                <a:cs typeface="Times New Roman" panose="02020603050405020304" pitchFamily="18" charset="0"/>
              </a:rPr>
              <a:t>Y</a:t>
            </a:r>
            <a:r>
              <a:rPr lang="en-US" sz="2400" dirty="0" smtClean="0">
                <a:latin typeface="Times New Roman" panose="02020603050405020304" pitchFamily="18" charset="0"/>
                <a:cs typeface="Times New Roman" panose="02020603050405020304" pitchFamily="18" charset="0"/>
              </a:rPr>
              <a:t>ou are </a:t>
            </a:r>
            <a:r>
              <a:rPr lang="en-US" sz="2400" b="1" dirty="0" smtClean="0">
                <a:solidFill>
                  <a:srgbClr val="D60093"/>
                </a:solidFill>
                <a:latin typeface="Times New Roman" panose="02020603050405020304" pitchFamily="18" charset="0"/>
                <a:cs typeface="Times New Roman" panose="02020603050405020304" pitchFamily="18" charset="0"/>
              </a:rPr>
              <a:t>solved </a:t>
            </a:r>
            <a:r>
              <a:rPr lang="en-US" sz="2400" b="1" dirty="0">
                <a:solidFill>
                  <a:srgbClr val="D60093"/>
                </a:solidFill>
                <a:latin typeface="Times New Roman" panose="02020603050405020304" pitchFamily="18" charset="0"/>
                <a:cs typeface="Times New Roman" panose="02020603050405020304" pitchFamily="18" charset="0"/>
              </a:rPr>
              <a:t>many </a:t>
            </a:r>
            <a:r>
              <a:rPr lang="en-US" sz="2400" b="1" dirty="0" smtClean="0">
                <a:solidFill>
                  <a:srgbClr val="D60093"/>
                </a:solidFill>
                <a:latin typeface="Times New Roman" panose="02020603050405020304" pitchFamily="18" charset="0"/>
                <a:cs typeface="Times New Roman" panose="02020603050405020304" pitchFamily="18" charset="0"/>
              </a:rPr>
              <a:t>programming problems</a:t>
            </a:r>
            <a:r>
              <a:rPr lang="en-US" sz="2400" dirty="0" smtClean="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using </a:t>
            </a:r>
            <a:r>
              <a:rPr lang="en-US" sz="2400" b="1" dirty="0">
                <a:latin typeface="Times New Roman" panose="02020603050405020304" pitchFamily="18" charset="0"/>
                <a:cs typeface="Times New Roman" panose="02020603050405020304" pitchFamily="18" charset="0"/>
              </a:rPr>
              <a:t>selections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loops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methods</a:t>
            </a:r>
            <a:r>
              <a:rPr lang="en-US" sz="2400" dirty="0">
                <a:latin typeface="Times New Roman" panose="02020603050405020304" pitchFamily="18" charset="0"/>
                <a:cs typeface="Times New Roman" panose="02020603050405020304" pitchFamily="18" charset="0"/>
              </a:rPr>
              <a:t>, and </a:t>
            </a:r>
            <a:r>
              <a:rPr lang="en-US" sz="2400" b="1" dirty="0" smtClean="0">
                <a:latin typeface="Times New Roman" panose="02020603050405020304" pitchFamily="18" charset="0"/>
                <a:cs typeface="Times New Roman" panose="02020603050405020304" pitchFamily="18" charset="0"/>
              </a:rPr>
              <a:t>arrays </a:t>
            </a:r>
            <a:r>
              <a:rPr lang="en-US" sz="2400" dirty="0" smtClean="0">
                <a:latin typeface="Times New Roman" panose="02020603050405020304" pitchFamily="18" charset="0"/>
                <a:cs typeface="Times New Roman" panose="02020603050405020304" pitchFamily="18" charset="0"/>
              </a:rPr>
              <a:t>in the previous chapters.</a:t>
            </a:r>
          </a:p>
          <a:p>
            <a:pPr algn="just">
              <a:lnSpc>
                <a:spcPct val="170000"/>
              </a:lnSpc>
              <a:spcBef>
                <a:spcPts val="0"/>
              </a:spcBef>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However</a:t>
            </a:r>
            <a:r>
              <a:rPr lang="en-US" sz="2400" dirty="0">
                <a:latin typeface="Times New Roman" panose="02020603050405020304" pitchFamily="18" charset="0"/>
                <a:cs typeface="Times New Roman" panose="02020603050405020304" pitchFamily="18" charset="0"/>
              </a:rPr>
              <a:t>, these </a:t>
            </a:r>
            <a:r>
              <a:rPr lang="en-US" sz="2400" b="1" dirty="0">
                <a:latin typeface="Times New Roman" panose="02020603050405020304" pitchFamily="18" charset="0"/>
                <a:cs typeface="Times New Roman" panose="02020603050405020304" pitchFamily="18" charset="0"/>
              </a:rPr>
              <a:t>Java</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features are</a:t>
            </a:r>
            <a:r>
              <a:rPr lang="en-US" sz="2400" dirty="0">
                <a:latin typeface="Times New Roman" panose="02020603050405020304" pitchFamily="18" charset="0"/>
                <a:cs typeface="Times New Roman" panose="02020603050405020304" pitchFamily="18" charset="0"/>
              </a:rPr>
              <a:t> </a:t>
            </a:r>
            <a:r>
              <a:rPr lang="en-US" sz="2400" b="1" dirty="0" smtClean="0">
                <a:solidFill>
                  <a:srgbClr val="0000FF"/>
                </a:solidFill>
                <a:latin typeface="Times New Roman" panose="02020603050405020304" pitchFamily="18" charset="0"/>
                <a:cs typeface="Times New Roman" panose="02020603050405020304" pitchFamily="18" charset="0"/>
              </a:rPr>
              <a:t>not </a:t>
            </a:r>
            <a:r>
              <a:rPr lang="en-US" sz="2400" b="1" dirty="0">
                <a:solidFill>
                  <a:srgbClr val="0000FF"/>
                </a:solidFill>
                <a:latin typeface="Times New Roman" panose="02020603050405020304" pitchFamily="18" charset="0"/>
                <a:cs typeface="Times New Roman" panose="02020603050405020304" pitchFamily="18" charset="0"/>
              </a:rPr>
              <a:t>sufficient </a:t>
            </a:r>
            <a:r>
              <a:rPr lang="en-US" sz="2400" dirty="0">
                <a:latin typeface="Times New Roman" panose="02020603050405020304" pitchFamily="18" charset="0"/>
                <a:cs typeface="Times New Roman" panose="02020603050405020304" pitchFamily="18" charset="0"/>
              </a:rPr>
              <a:t>for developing </a:t>
            </a:r>
            <a:r>
              <a:rPr lang="en-US" sz="2400" b="1" dirty="0">
                <a:solidFill>
                  <a:srgbClr val="FF0000"/>
                </a:solidFill>
                <a:latin typeface="Times New Roman" panose="02020603050405020304" pitchFamily="18" charset="0"/>
                <a:cs typeface="Times New Roman" panose="02020603050405020304" pitchFamily="18" charset="0"/>
              </a:rPr>
              <a:t>graphical user interfaces </a:t>
            </a:r>
            <a:r>
              <a:rPr lang="en-US" sz="2400" dirty="0">
                <a:latin typeface="Times New Roman" panose="02020603050405020304" pitchFamily="18" charset="0"/>
                <a:cs typeface="Times New Roman" panose="02020603050405020304" pitchFamily="18" charset="0"/>
              </a:rPr>
              <a:t>and </a:t>
            </a:r>
            <a:r>
              <a:rPr lang="en-US" sz="2400" b="1" dirty="0">
                <a:solidFill>
                  <a:srgbClr val="006600"/>
                </a:solidFill>
                <a:latin typeface="Times New Roman" panose="02020603050405020304" pitchFamily="18" charset="0"/>
                <a:cs typeface="Times New Roman" panose="02020603050405020304" pitchFamily="18" charset="0"/>
              </a:rPr>
              <a:t>large-scale software </a:t>
            </a:r>
            <a:r>
              <a:rPr lang="en-US" sz="2400" b="1" dirty="0" smtClean="0">
                <a:solidFill>
                  <a:srgbClr val="006600"/>
                </a:solidFill>
                <a:latin typeface="Times New Roman" panose="02020603050405020304" pitchFamily="18" charset="0"/>
                <a:cs typeface="Times New Roman" panose="02020603050405020304" pitchFamily="18" charset="0"/>
              </a:rPr>
              <a:t>systems</a:t>
            </a:r>
            <a:r>
              <a:rPr lang="en-US" sz="2400" dirty="0" smtClean="0">
                <a:latin typeface="Times New Roman" panose="02020603050405020304" pitchFamily="18" charset="0"/>
                <a:cs typeface="Times New Roman" panose="02020603050405020304" pitchFamily="18" charset="0"/>
              </a:rPr>
              <a:t>.</a:t>
            </a:r>
          </a:p>
          <a:p>
            <a:pPr algn="just">
              <a:lnSpc>
                <a:spcPct val="170000"/>
              </a:lnSpc>
              <a:spcBef>
                <a:spcPts val="0"/>
              </a:spcBef>
              <a:buFont typeface="Wingdings" panose="05000000000000000000" pitchFamily="2" charset="2"/>
              <a:buChar char="§"/>
            </a:pPr>
            <a:r>
              <a:rPr lang="en-US" sz="2400" dirty="0" smtClean="0">
                <a:latin typeface="Times New Roman" panose="02020603050405020304" pitchFamily="18" charset="0"/>
                <a:cs typeface="Times New Roman" panose="02020603050405020304" pitchFamily="18" charset="0"/>
              </a:rPr>
              <a:t>Suppose</a:t>
            </a:r>
            <a:r>
              <a:rPr lang="en-US" sz="2400" dirty="0">
                <a:latin typeface="Times New Roman" panose="02020603050405020304" pitchFamily="18" charset="0"/>
                <a:cs typeface="Times New Roman" panose="02020603050405020304" pitchFamily="18" charset="0"/>
              </a:rPr>
              <a:t> </a:t>
            </a:r>
            <a:r>
              <a:rPr lang="en-US" sz="2400" dirty="0" smtClean="0">
                <a:latin typeface="Times New Roman" panose="02020603050405020304" pitchFamily="18" charset="0"/>
                <a:cs typeface="Times New Roman" panose="02020603050405020304" pitchFamily="18" charset="0"/>
              </a:rPr>
              <a:t>you </a:t>
            </a:r>
            <a:r>
              <a:rPr lang="en-US" sz="2400" dirty="0">
                <a:latin typeface="Times New Roman" panose="02020603050405020304" pitchFamily="18" charset="0"/>
                <a:cs typeface="Times New Roman" panose="02020603050405020304" pitchFamily="18" charset="0"/>
              </a:rPr>
              <a:t>want to develop a </a:t>
            </a:r>
            <a:r>
              <a:rPr lang="en-US" sz="2400" b="1" dirty="0">
                <a:solidFill>
                  <a:srgbClr val="FF0000"/>
                </a:solidFill>
                <a:latin typeface="Times New Roman" panose="02020603050405020304" pitchFamily="18" charset="0"/>
                <a:cs typeface="Times New Roman" panose="02020603050405020304" pitchFamily="18" charset="0"/>
              </a:rPr>
              <a:t>graphical user interface (</a:t>
            </a:r>
            <a:r>
              <a:rPr lang="en-US" sz="2400" b="1" dirty="0" smtClean="0">
                <a:solidFill>
                  <a:srgbClr val="FF0000"/>
                </a:solidFill>
                <a:latin typeface="Times New Roman" panose="02020603050405020304" pitchFamily="18" charset="0"/>
                <a:cs typeface="Times New Roman" panose="02020603050405020304" pitchFamily="18" charset="0"/>
              </a:rPr>
              <a:t>GUI) </a:t>
            </a:r>
            <a:r>
              <a:rPr lang="en-US" sz="2400" dirty="0" smtClean="0">
                <a:latin typeface="Times New Roman" panose="02020603050405020304" pitchFamily="18" charset="0"/>
                <a:cs typeface="Times New Roman" panose="02020603050405020304" pitchFamily="18" charset="0"/>
              </a:rPr>
              <a:t>as shown as follows:</a:t>
            </a:r>
            <a:endParaRPr lang="en-US" sz="2400" b="1" dirty="0" smtClean="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2</a:t>
            </a:fld>
            <a:endParaRPr lang="en-US"/>
          </a:p>
        </p:txBody>
      </p:sp>
      <p:pic>
        <p:nvPicPr>
          <p:cNvPr id="5" name="Picture 4"/>
          <p:cNvPicPr>
            <a:picLocks noChangeAspect="1"/>
          </p:cNvPicPr>
          <p:nvPr/>
        </p:nvPicPr>
        <p:blipFill>
          <a:blip r:embed="rId2"/>
          <a:stretch>
            <a:fillRect/>
          </a:stretch>
        </p:blipFill>
        <p:spPr>
          <a:xfrm>
            <a:off x="170543" y="5298168"/>
            <a:ext cx="8305678" cy="1416050"/>
          </a:xfrm>
          <a:prstGeom prst="rect">
            <a:avLst/>
          </a:prstGeom>
        </p:spPr>
      </p:pic>
    </p:spTree>
    <p:extLst>
      <p:ext uri="{BB962C8B-B14F-4D97-AF65-F5344CB8AC3E}">
        <p14:creationId xmlns:p14="http://schemas.microsoft.com/office/powerpoint/2010/main" val="102736578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3400" y="0"/>
            <a:ext cx="8229600" cy="258763"/>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Example: Defining a class Variables------</a:t>
            </a:r>
          </a:p>
        </p:txBody>
      </p:sp>
      <p:sp>
        <p:nvSpPr>
          <p:cNvPr id="3" name="Content Placeholder 2"/>
          <p:cNvSpPr>
            <a:spLocks noGrp="1"/>
          </p:cNvSpPr>
          <p:nvPr>
            <p:ph idx="1"/>
          </p:nvPr>
        </p:nvSpPr>
        <p:spPr>
          <a:xfrm>
            <a:off x="0" y="304800"/>
            <a:ext cx="9144000" cy="6553200"/>
          </a:xfrm>
        </p:spPr>
        <p:txBody>
          <a:bodyPr rtlCol="0">
            <a:noAutofit/>
          </a:bodyPr>
          <a:lstStyle/>
          <a:p>
            <a:pPr algn="just">
              <a:lnSpc>
                <a:spcPct val="150000"/>
              </a:lnSpc>
              <a:spcBef>
                <a:spcPts val="0"/>
              </a:spcBef>
              <a:buFont typeface="Wingdings" pitchFamily="2" charset="2"/>
              <a:buChar char="Ø"/>
              <a:defRPr/>
            </a:pPr>
            <a:r>
              <a:rPr lang="en-US" sz="2600" dirty="0">
                <a:latin typeface="Times New Roman" pitchFamily="18" charset="0"/>
                <a:cs typeface="Times New Roman" pitchFamily="18" charset="0"/>
              </a:rPr>
              <a:t>A </a:t>
            </a:r>
            <a:r>
              <a:rPr lang="en-US" sz="2600" b="1" dirty="0">
                <a:solidFill>
                  <a:srgbClr val="FF0000"/>
                </a:solidFill>
                <a:latin typeface="Times New Roman" pitchFamily="18" charset="0"/>
                <a:cs typeface="Times New Roman" pitchFamily="18" charset="0"/>
              </a:rPr>
              <a:t>class declaration</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only</a:t>
            </a:r>
            <a:r>
              <a:rPr lang="en-US" sz="2600" b="1"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creates</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a</a:t>
            </a:r>
            <a:r>
              <a:rPr lang="en-US" sz="2600" b="1" dirty="0">
                <a:solidFill>
                  <a:srgbClr val="0000FF"/>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template</a:t>
            </a:r>
            <a:r>
              <a:rPr lang="en-US" sz="2600" dirty="0">
                <a:latin typeface="Times New Roman" pitchFamily="18" charset="0"/>
                <a:cs typeface="Times New Roman" pitchFamily="18" charset="0"/>
              </a:rPr>
              <a:t>; it does </a:t>
            </a:r>
            <a:r>
              <a:rPr lang="en-US" sz="2600" b="1" dirty="0">
                <a:solidFill>
                  <a:srgbClr val="6600CC"/>
                </a:solidFill>
                <a:latin typeface="Times New Roman" pitchFamily="18" charset="0"/>
                <a:cs typeface="Times New Roman" pitchFamily="18" charset="0"/>
              </a:rPr>
              <a:t>not create </a:t>
            </a:r>
            <a:r>
              <a:rPr lang="en-US" sz="2600" dirty="0">
                <a:latin typeface="Times New Roman" pitchFamily="18" charset="0"/>
                <a:cs typeface="Times New Roman" pitchFamily="18" charset="0"/>
              </a:rPr>
              <a:t>an</a:t>
            </a:r>
            <a:r>
              <a:rPr lang="en-US" sz="2600" b="1" dirty="0">
                <a:solidFill>
                  <a:srgbClr val="0000FF"/>
                </a:solidFill>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actual object</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Thus, the preceding </a:t>
            </a:r>
            <a:r>
              <a:rPr lang="en-US" sz="2600" dirty="0" smtClean="0">
                <a:latin typeface="Times New Roman" pitchFamily="18" charset="0"/>
                <a:cs typeface="Times New Roman" pitchFamily="18" charset="0"/>
              </a:rPr>
              <a:t>java code </a:t>
            </a:r>
            <a:r>
              <a:rPr lang="en-US" sz="2600" b="1" dirty="0">
                <a:latin typeface="Times New Roman" pitchFamily="18" charset="0"/>
                <a:cs typeface="Times New Roman" pitchFamily="18" charset="0"/>
              </a:rPr>
              <a:t>does not cause </a:t>
            </a:r>
            <a:r>
              <a:rPr lang="en-US" sz="2600" dirty="0">
                <a:latin typeface="Times New Roman" pitchFamily="18" charset="0"/>
                <a:cs typeface="Times New Roman" pitchFamily="18" charset="0"/>
              </a:rPr>
              <a:t>any</a:t>
            </a:r>
            <a:r>
              <a:rPr lang="en-US" sz="2600" b="1" dirty="0">
                <a:latin typeface="Times New Roman" pitchFamily="18" charset="0"/>
                <a:cs typeface="Times New Roman" pitchFamily="18" charset="0"/>
              </a:rPr>
              <a:t> objects </a:t>
            </a:r>
            <a:r>
              <a:rPr lang="en-US" sz="2600" dirty="0">
                <a:latin typeface="Times New Roman" pitchFamily="18" charset="0"/>
                <a:cs typeface="Times New Roman" pitchFamily="18" charset="0"/>
              </a:rPr>
              <a:t>of t</a:t>
            </a:r>
            <a:r>
              <a:rPr lang="en-US" sz="2600" b="1" dirty="0">
                <a:latin typeface="Times New Roman" pitchFamily="18" charset="0"/>
                <a:cs typeface="Times New Roman" pitchFamily="18" charset="0"/>
              </a:rPr>
              <a:t>ype Box</a:t>
            </a:r>
            <a:r>
              <a:rPr lang="en-US" sz="2600" dirty="0">
                <a:latin typeface="Times New Roman" pitchFamily="18" charset="0"/>
                <a:cs typeface="Times New Roman" pitchFamily="18" charset="0"/>
              </a:rPr>
              <a:t> to come into </a:t>
            </a:r>
            <a:r>
              <a:rPr lang="en-US" sz="2600" b="1" dirty="0">
                <a:solidFill>
                  <a:srgbClr val="0000FF"/>
                </a:solidFill>
                <a:latin typeface="Times New Roman" pitchFamily="18" charset="0"/>
                <a:cs typeface="Times New Roman" pitchFamily="18" charset="0"/>
              </a:rPr>
              <a:t>existence</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To actually </a:t>
            </a:r>
            <a:r>
              <a:rPr lang="en-US" sz="2600" b="1" dirty="0" smtClean="0">
                <a:solidFill>
                  <a:srgbClr val="6600CC"/>
                </a:solidFill>
                <a:latin typeface="Times New Roman" pitchFamily="18" charset="0"/>
                <a:cs typeface="Times New Roman" pitchFamily="18" charset="0"/>
              </a:rPr>
              <a:t>declare</a:t>
            </a:r>
            <a:r>
              <a:rPr lang="en-US" sz="2600" dirty="0" smtClean="0">
                <a:latin typeface="Times New Roman" pitchFamily="18" charset="0"/>
                <a:cs typeface="Times New Roman" pitchFamily="18" charset="0"/>
              </a:rPr>
              <a:t> and </a:t>
            </a:r>
            <a:r>
              <a:rPr lang="en-US" sz="2600" b="1" dirty="0" smtClean="0">
                <a:solidFill>
                  <a:srgbClr val="6600CC"/>
                </a:solidFill>
                <a:latin typeface="Times New Roman" pitchFamily="18" charset="0"/>
                <a:cs typeface="Times New Roman" pitchFamily="18" charset="0"/>
              </a:rPr>
              <a:t>create</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a </a:t>
            </a:r>
            <a:r>
              <a:rPr lang="en-US" sz="2600" b="1" dirty="0">
                <a:solidFill>
                  <a:srgbClr val="6600CC"/>
                </a:solidFill>
                <a:latin typeface="Times New Roman" pitchFamily="18" charset="0"/>
                <a:cs typeface="Times New Roman" pitchFamily="18" charset="0"/>
              </a:rPr>
              <a:t>Box</a:t>
            </a:r>
            <a:r>
              <a:rPr lang="en-US" sz="2600" b="1" dirty="0">
                <a:solidFill>
                  <a:srgbClr val="D60093"/>
                </a:solidFill>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object</a:t>
            </a:r>
            <a:r>
              <a:rPr lang="en-US" sz="2600" dirty="0">
                <a:solidFill>
                  <a:srgbClr val="D60093"/>
                </a:solidFill>
                <a:latin typeface="Times New Roman" pitchFamily="18" charset="0"/>
                <a:cs typeface="Times New Roman" pitchFamily="18" charset="0"/>
              </a:rPr>
              <a:t>,</a:t>
            </a:r>
            <a:r>
              <a:rPr lang="en-US" sz="2600" dirty="0">
                <a:latin typeface="Times New Roman" pitchFamily="18" charset="0"/>
                <a:cs typeface="Times New Roman" pitchFamily="18" charset="0"/>
              </a:rPr>
              <a:t> you will use a </a:t>
            </a:r>
            <a:r>
              <a:rPr lang="en-US" sz="2600" b="1" dirty="0">
                <a:latin typeface="Times New Roman" pitchFamily="18" charset="0"/>
                <a:cs typeface="Times New Roman" pitchFamily="18" charset="0"/>
              </a:rPr>
              <a:t>statement </a:t>
            </a:r>
            <a:r>
              <a:rPr lang="en-US" sz="2600" dirty="0">
                <a:latin typeface="Times New Roman" pitchFamily="18" charset="0"/>
                <a:cs typeface="Times New Roman" pitchFamily="18" charset="0"/>
              </a:rPr>
              <a:t>like the following</a:t>
            </a:r>
            <a:r>
              <a:rPr lang="en-US" sz="2600" dirty="0" smtClean="0">
                <a:latin typeface="Times New Roman" pitchFamily="18" charset="0"/>
                <a:cs typeface="Times New Roman" pitchFamily="18" charset="0"/>
              </a:rPr>
              <a:t>:</a:t>
            </a:r>
          </a:p>
          <a:p>
            <a:pPr marL="0" indent="0" algn="just">
              <a:lnSpc>
                <a:spcPct val="150000"/>
              </a:lnSpc>
              <a:spcBef>
                <a:spcPts val="0"/>
              </a:spcBef>
              <a:buNone/>
              <a:defRPr/>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 </a:t>
            </a:r>
            <a:r>
              <a:rPr lang="en-US" sz="2600" dirty="0">
                <a:latin typeface="Times New Roman" pitchFamily="18" charset="0"/>
                <a:cs typeface="Times New Roman" pitchFamily="18" charset="0"/>
              </a:rPr>
              <a:t>Declare and create a Box object called </a:t>
            </a:r>
            <a:r>
              <a:rPr lang="en-US" sz="2600" dirty="0" err="1">
                <a:latin typeface="Times New Roman" pitchFamily="18" charset="0"/>
                <a:cs typeface="Times New Roman" pitchFamily="18" charset="0"/>
              </a:rPr>
              <a:t>mybox</a:t>
            </a:r>
            <a:endParaRPr lang="en-US" sz="2600" dirty="0">
              <a:latin typeface="Times New Roman" pitchFamily="18" charset="0"/>
              <a:cs typeface="Times New Roman" pitchFamily="18" charset="0"/>
            </a:endParaRPr>
          </a:p>
          <a:p>
            <a:pPr algn="just">
              <a:lnSpc>
                <a:spcPct val="150000"/>
              </a:lnSpc>
              <a:spcBef>
                <a:spcPts val="0"/>
              </a:spcBef>
              <a:buNone/>
              <a:defRPr/>
            </a:pP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Box </a:t>
            </a:r>
            <a:r>
              <a:rPr lang="en-US" sz="2600" b="1" dirty="0" err="1">
                <a:latin typeface="Times New Roman" pitchFamily="18" charset="0"/>
                <a:cs typeface="Times New Roman" pitchFamily="18" charset="0"/>
              </a:rPr>
              <a:t>mybox</a:t>
            </a:r>
            <a:r>
              <a:rPr lang="en-US" sz="2600" b="1" dirty="0">
                <a:latin typeface="Times New Roman" pitchFamily="18" charset="0"/>
                <a:cs typeface="Times New Roman" pitchFamily="18" charset="0"/>
              </a:rPr>
              <a:t> = new Box(); </a:t>
            </a:r>
            <a:endParaRPr lang="en-US" sz="2600" b="1" dirty="0" smtClean="0">
              <a:latin typeface="Times New Roman" pitchFamily="18" charset="0"/>
              <a:cs typeface="Times New Roman" pitchFamily="18" charset="0"/>
            </a:endParaRPr>
          </a:p>
          <a:p>
            <a:pPr algn="just">
              <a:lnSpc>
                <a:spcPct val="150000"/>
              </a:lnSpc>
              <a:spcBef>
                <a:spcPts val="0"/>
              </a:spcBef>
              <a:buFont typeface="Wingdings" pitchFamily="2" charset="2"/>
              <a:buChar char="§"/>
              <a:defRPr/>
            </a:pPr>
            <a:r>
              <a:rPr lang="en-US" sz="2600" dirty="0" smtClean="0">
                <a:latin typeface="Times New Roman" pitchFamily="18" charset="0"/>
                <a:cs typeface="Times New Roman" pitchFamily="18" charset="0"/>
              </a:rPr>
              <a:t>After </a:t>
            </a:r>
            <a:r>
              <a:rPr lang="en-US" sz="2600" dirty="0">
                <a:latin typeface="Times New Roman" pitchFamily="18" charset="0"/>
                <a:cs typeface="Times New Roman" pitchFamily="18" charset="0"/>
              </a:rPr>
              <a:t>this </a:t>
            </a:r>
            <a:r>
              <a:rPr lang="en-US" sz="2600" b="1" dirty="0">
                <a:solidFill>
                  <a:srgbClr val="0000FF"/>
                </a:solidFill>
                <a:latin typeface="Times New Roman" pitchFamily="18" charset="0"/>
                <a:cs typeface="Times New Roman" pitchFamily="18" charset="0"/>
              </a:rPr>
              <a:t>statement executes, </a:t>
            </a:r>
            <a:r>
              <a:rPr lang="en-US" sz="2600" b="1" dirty="0" err="1">
                <a:solidFill>
                  <a:srgbClr val="FF0000"/>
                </a:solidFill>
                <a:latin typeface="Times New Roman" pitchFamily="18" charset="0"/>
                <a:cs typeface="Times New Roman" pitchFamily="18" charset="0"/>
              </a:rPr>
              <a:t>mybox</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will be an</a:t>
            </a:r>
            <a:r>
              <a:rPr lang="en-US" sz="2600" b="1" dirty="0">
                <a:solidFill>
                  <a:srgbClr val="D60093"/>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instance</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of</a:t>
            </a:r>
            <a:r>
              <a:rPr lang="en-US" sz="2600" b="1" dirty="0">
                <a:solidFill>
                  <a:srgbClr val="D60093"/>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Box</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defRPr/>
            </a:pPr>
            <a:r>
              <a:rPr lang="en-US" sz="2600" dirty="0">
                <a:latin typeface="Times New Roman" pitchFamily="18" charset="0"/>
                <a:cs typeface="Times New Roman" pitchFamily="18" charset="0"/>
              </a:rPr>
              <a:t>Thus, it will have </a:t>
            </a:r>
            <a:r>
              <a:rPr lang="en-US" sz="2600" b="1" dirty="0">
                <a:solidFill>
                  <a:srgbClr val="0000FF"/>
                </a:solidFill>
                <a:latin typeface="Times New Roman" pitchFamily="18" charset="0"/>
                <a:cs typeface="Times New Roman" pitchFamily="18" charset="0"/>
              </a:rPr>
              <a:t>“physical” reality.</a:t>
            </a:r>
            <a:r>
              <a:rPr lang="en-US" sz="2600" dirty="0">
                <a:latin typeface="Times New Roman" pitchFamily="18" charset="0"/>
                <a:cs typeface="Times New Roman" pitchFamily="18" charset="0"/>
              </a:rPr>
              <a:t> </a:t>
            </a:r>
          </a:p>
          <a:p>
            <a:pPr algn="just">
              <a:lnSpc>
                <a:spcPct val="150000"/>
              </a:lnSpc>
              <a:spcBef>
                <a:spcPts val="0"/>
              </a:spcBef>
              <a:buNone/>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D201EA2-53B2-4FB8-8E6E-5553563129B3}" type="slidenum">
              <a:rPr lang="en-US" smtClean="0"/>
              <a:pPr>
                <a:defRPr/>
              </a:pPr>
              <a:t>20</a:t>
            </a:fld>
            <a:endParaRPr lang="en-US"/>
          </a:p>
        </p:txBody>
      </p:sp>
    </p:spTree>
    <p:extLst>
      <p:ext uri="{BB962C8B-B14F-4D97-AF65-F5344CB8AC3E}">
        <p14:creationId xmlns:p14="http://schemas.microsoft.com/office/powerpoint/2010/main" val="145842657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3400" y="0"/>
            <a:ext cx="8229600" cy="4572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Example: Defining a class Variables------</a:t>
            </a:r>
          </a:p>
        </p:txBody>
      </p:sp>
      <p:sp>
        <p:nvSpPr>
          <p:cNvPr id="3" name="Content Placeholder 2"/>
          <p:cNvSpPr>
            <a:spLocks noGrp="1"/>
          </p:cNvSpPr>
          <p:nvPr>
            <p:ph idx="1"/>
          </p:nvPr>
        </p:nvSpPr>
        <p:spPr>
          <a:xfrm>
            <a:off x="0" y="457200"/>
            <a:ext cx="9144000" cy="6400800"/>
          </a:xfrm>
        </p:spPr>
        <p:txBody>
          <a:bodyPr rtlCol="0">
            <a:noAutofit/>
          </a:bodyPr>
          <a:lstStyle/>
          <a:p>
            <a:pPr algn="just">
              <a:lnSpc>
                <a:spcPct val="150000"/>
              </a:lnSpc>
              <a:spcBef>
                <a:spcPts val="0"/>
              </a:spcBef>
              <a:buFont typeface="Wingdings" pitchFamily="2" charset="2"/>
              <a:buChar char="Ø"/>
              <a:defRPr/>
            </a:pPr>
            <a:r>
              <a:rPr lang="en-US" sz="2800" dirty="0">
                <a:latin typeface="Times New Roman" pitchFamily="18" charset="0"/>
                <a:cs typeface="Times New Roman" pitchFamily="18" charset="0"/>
              </a:rPr>
              <a:t>Again, each time you </a:t>
            </a:r>
            <a:r>
              <a:rPr lang="en-US" sz="2800" b="1" dirty="0">
                <a:solidFill>
                  <a:srgbClr val="FF0000"/>
                </a:solidFill>
                <a:latin typeface="Times New Roman" pitchFamily="18" charset="0"/>
                <a:cs typeface="Times New Roman" pitchFamily="18" charset="0"/>
              </a:rPr>
              <a:t>create</a:t>
            </a:r>
            <a:r>
              <a:rPr lang="en-US" sz="2800" b="1" dirty="0">
                <a:solidFill>
                  <a:srgbClr val="0000FF"/>
                </a:solidFill>
                <a:latin typeface="Times New Roman" pitchFamily="18" charset="0"/>
                <a:cs typeface="Times New Roman" pitchFamily="18" charset="0"/>
              </a:rPr>
              <a:t> </a:t>
            </a:r>
            <a:r>
              <a:rPr lang="en-US" sz="2800" dirty="0">
                <a:latin typeface="Times New Roman" pitchFamily="18" charset="0"/>
                <a:cs typeface="Times New Roman" pitchFamily="18" charset="0"/>
              </a:rPr>
              <a:t>an</a:t>
            </a:r>
            <a:r>
              <a:rPr lang="en-US" sz="2800" b="1" dirty="0">
                <a:solidFill>
                  <a:srgbClr val="0000FF"/>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instance</a:t>
            </a:r>
            <a:r>
              <a:rPr lang="en-US" sz="2800" b="1" dirty="0">
                <a:solidFill>
                  <a:srgbClr val="0000FF"/>
                </a:solidFill>
                <a:latin typeface="Times New Roman" pitchFamily="18" charset="0"/>
                <a:cs typeface="Times New Roman" pitchFamily="18" charset="0"/>
              </a:rPr>
              <a:t> </a:t>
            </a:r>
            <a:r>
              <a:rPr lang="en-US" sz="2800" dirty="0">
                <a:latin typeface="Times New Roman" pitchFamily="18" charset="0"/>
                <a:cs typeface="Times New Roman" pitchFamily="18" charset="0"/>
              </a:rPr>
              <a:t>of a </a:t>
            </a:r>
            <a:r>
              <a:rPr lang="en-US" sz="2800" b="1" dirty="0">
                <a:solidFill>
                  <a:srgbClr val="FF0000"/>
                </a:solidFill>
                <a:latin typeface="Times New Roman" pitchFamily="18" charset="0"/>
                <a:cs typeface="Times New Roman" pitchFamily="18" charset="0"/>
              </a:rPr>
              <a:t>class</a:t>
            </a:r>
            <a:r>
              <a:rPr lang="en-US" sz="28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You are </a:t>
            </a:r>
            <a:r>
              <a:rPr lang="en-US" sz="2800" b="1" dirty="0">
                <a:latin typeface="Times New Roman" pitchFamily="18" charset="0"/>
                <a:cs typeface="Times New Roman" pitchFamily="18" charset="0"/>
              </a:rPr>
              <a:t>creating</a:t>
            </a:r>
            <a:r>
              <a:rPr lang="en-US" sz="2800" dirty="0">
                <a:latin typeface="Times New Roman" pitchFamily="18" charset="0"/>
                <a:cs typeface="Times New Roman" pitchFamily="18" charset="0"/>
              </a:rPr>
              <a:t> an </a:t>
            </a:r>
            <a:r>
              <a:rPr lang="en-US" sz="2800" b="1" dirty="0">
                <a:solidFill>
                  <a:srgbClr val="6600CC"/>
                </a:solidFill>
                <a:latin typeface="Times New Roman" pitchFamily="18" charset="0"/>
                <a:cs typeface="Times New Roman" pitchFamily="18" charset="0"/>
              </a:rPr>
              <a:t>object </a:t>
            </a:r>
            <a:r>
              <a:rPr lang="en-US" sz="2800" dirty="0">
                <a:latin typeface="Times New Roman" pitchFamily="18" charset="0"/>
                <a:cs typeface="Times New Roman" pitchFamily="18" charset="0"/>
              </a:rPr>
              <a:t>that</a:t>
            </a:r>
            <a:r>
              <a:rPr lang="en-US" sz="2800" b="1" dirty="0">
                <a:solidFill>
                  <a:srgbClr val="6600CC"/>
                </a:solidFill>
                <a:latin typeface="Times New Roman" pitchFamily="18" charset="0"/>
                <a:cs typeface="Times New Roman" pitchFamily="18" charset="0"/>
              </a:rPr>
              <a:t> contains </a:t>
            </a:r>
            <a:r>
              <a:rPr lang="en-US" sz="2800" dirty="0">
                <a:latin typeface="Times New Roman" pitchFamily="18" charset="0"/>
                <a:cs typeface="Times New Roman" pitchFamily="18" charset="0"/>
              </a:rPr>
              <a:t>its</a:t>
            </a:r>
            <a:r>
              <a:rPr lang="en-US" sz="2800" b="1" dirty="0">
                <a:solidFill>
                  <a:srgbClr val="6600CC"/>
                </a:solidFill>
                <a:latin typeface="Times New Roman" pitchFamily="18" charset="0"/>
                <a:cs typeface="Times New Roman" pitchFamily="18" charset="0"/>
              </a:rPr>
              <a:t> own copy </a:t>
            </a:r>
            <a:r>
              <a:rPr lang="en-US" sz="2800" dirty="0">
                <a:latin typeface="Times New Roman" pitchFamily="18" charset="0"/>
                <a:cs typeface="Times New Roman" pitchFamily="18" charset="0"/>
              </a:rPr>
              <a:t>of each </a:t>
            </a:r>
            <a:r>
              <a:rPr lang="en-US" sz="2800" b="1" dirty="0">
                <a:solidFill>
                  <a:srgbClr val="FF0000"/>
                </a:solidFill>
                <a:latin typeface="Times New Roman" pitchFamily="18" charset="0"/>
                <a:cs typeface="Times New Roman" pitchFamily="18" charset="0"/>
              </a:rPr>
              <a:t>instance</a:t>
            </a:r>
            <a:r>
              <a:rPr lang="en-US" sz="2800" b="1" dirty="0">
                <a:solidFill>
                  <a:srgbClr val="6600CC"/>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variable</a:t>
            </a:r>
            <a:r>
              <a:rPr lang="en-US" sz="2800" b="1" dirty="0">
                <a:solidFill>
                  <a:srgbClr val="6600CC"/>
                </a:solidFill>
                <a:latin typeface="Times New Roman" pitchFamily="18" charset="0"/>
                <a:cs typeface="Times New Roman" pitchFamily="18" charset="0"/>
              </a:rPr>
              <a:t> </a:t>
            </a:r>
            <a:r>
              <a:rPr lang="en-US" sz="2800" b="1" dirty="0">
                <a:latin typeface="Times New Roman" pitchFamily="18" charset="0"/>
                <a:cs typeface="Times New Roman" pitchFamily="18" charset="0"/>
              </a:rPr>
              <a:t>defined</a:t>
            </a:r>
            <a:r>
              <a:rPr lang="en-US" sz="2800" b="1" dirty="0">
                <a:solidFill>
                  <a:srgbClr val="6600CC"/>
                </a:solidFill>
                <a:latin typeface="Times New Roman" pitchFamily="18" charset="0"/>
                <a:cs typeface="Times New Roman" pitchFamily="18" charset="0"/>
              </a:rPr>
              <a:t> </a:t>
            </a:r>
            <a:r>
              <a:rPr lang="en-US" sz="2800" dirty="0">
                <a:latin typeface="Times New Roman" pitchFamily="18" charset="0"/>
                <a:cs typeface="Times New Roman" pitchFamily="18" charset="0"/>
              </a:rPr>
              <a:t>by the </a:t>
            </a:r>
            <a:r>
              <a:rPr lang="en-US" sz="2800" b="1" dirty="0">
                <a:solidFill>
                  <a:srgbClr val="FF0000"/>
                </a:solidFill>
                <a:latin typeface="Times New Roman" pitchFamily="18" charset="0"/>
                <a:cs typeface="Times New Roman" pitchFamily="18" charset="0"/>
              </a:rPr>
              <a:t>class</a:t>
            </a:r>
            <a:r>
              <a:rPr lang="en-US" sz="2800" b="1" dirty="0">
                <a:solidFill>
                  <a:srgbClr val="D60093"/>
                </a:solidFill>
                <a:latin typeface="Times New Roman" pitchFamily="18" charset="0"/>
                <a:cs typeface="Times New Roman" pitchFamily="18" charset="0"/>
              </a:rPr>
              <a:t>.</a:t>
            </a:r>
            <a:r>
              <a:rPr lang="en-US" sz="2800" b="1"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defRPr/>
            </a:pPr>
            <a:r>
              <a:rPr lang="en-US" sz="2800" dirty="0">
                <a:latin typeface="Times New Roman" pitchFamily="18" charset="0"/>
                <a:cs typeface="Times New Roman" pitchFamily="18" charset="0"/>
              </a:rPr>
              <a:t>Thus, every </a:t>
            </a:r>
            <a:r>
              <a:rPr lang="en-US" sz="2800" b="1" dirty="0">
                <a:latin typeface="Times New Roman" pitchFamily="18" charset="0"/>
                <a:cs typeface="Times New Roman" pitchFamily="18" charset="0"/>
              </a:rPr>
              <a:t>Box object </a:t>
            </a:r>
            <a:r>
              <a:rPr lang="en-US" sz="2800" dirty="0">
                <a:latin typeface="Times New Roman" pitchFamily="18" charset="0"/>
                <a:cs typeface="Times New Roman" pitchFamily="18" charset="0"/>
              </a:rPr>
              <a:t>will contain its </a:t>
            </a:r>
            <a:r>
              <a:rPr lang="en-US" sz="2800" b="1" dirty="0">
                <a:solidFill>
                  <a:srgbClr val="990099"/>
                </a:solidFill>
                <a:latin typeface="Times New Roman" pitchFamily="18" charset="0"/>
                <a:cs typeface="Times New Roman" pitchFamily="18" charset="0"/>
              </a:rPr>
              <a:t>own copies </a:t>
            </a:r>
            <a:r>
              <a:rPr lang="en-US" sz="2800" dirty="0">
                <a:latin typeface="Times New Roman" pitchFamily="18" charset="0"/>
                <a:cs typeface="Times New Roman" pitchFamily="18" charset="0"/>
              </a:rPr>
              <a:t>of the </a:t>
            </a:r>
            <a:r>
              <a:rPr lang="en-US" sz="2800" b="1" dirty="0">
                <a:solidFill>
                  <a:srgbClr val="990099"/>
                </a:solidFill>
                <a:latin typeface="Times New Roman" pitchFamily="18" charset="0"/>
                <a:cs typeface="Times New Roman" pitchFamily="18" charset="0"/>
              </a:rPr>
              <a:t>instance variables </a:t>
            </a:r>
            <a:r>
              <a:rPr lang="en-US" sz="2800" b="1" dirty="0">
                <a:latin typeface="Times New Roman" pitchFamily="18" charset="0"/>
                <a:cs typeface="Times New Roman" pitchFamily="18" charset="0"/>
              </a:rPr>
              <a:t>width, height, </a:t>
            </a:r>
            <a:r>
              <a:rPr lang="en-US" sz="2800" dirty="0">
                <a:latin typeface="Times New Roman" pitchFamily="18" charset="0"/>
                <a:cs typeface="Times New Roman" pitchFamily="18" charset="0"/>
              </a:rPr>
              <a:t>and</a:t>
            </a:r>
            <a:r>
              <a:rPr lang="en-US" sz="2800" b="1" dirty="0">
                <a:latin typeface="Times New Roman" pitchFamily="18" charset="0"/>
                <a:cs typeface="Times New Roman" pitchFamily="18" charset="0"/>
              </a:rPr>
              <a:t> depth</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Ø"/>
              <a:defRPr/>
            </a:pPr>
            <a:r>
              <a:rPr lang="en-US" sz="2800" dirty="0">
                <a:latin typeface="Times New Roman" pitchFamily="18" charset="0"/>
                <a:cs typeface="Times New Roman" pitchFamily="18" charset="0"/>
              </a:rPr>
              <a:t>To </a:t>
            </a:r>
            <a:r>
              <a:rPr lang="en-US" sz="2800" b="1" dirty="0">
                <a:latin typeface="Times New Roman" pitchFamily="18" charset="0"/>
                <a:cs typeface="Times New Roman" pitchFamily="18" charset="0"/>
              </a:rPr>
              <a:t>access</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these instance </a:t>
            </a:r>
            <a:r>
              <a:rPr lang="en-US" sz="2800" b="1" dirty="0" smtClean="0">
                <a:latin typeface="Times New Roman" pitchFamily="18" charset="0"/>
                <a:cs typeface="Times New Roman" pitchFamily="18" charset="0"/>
              </a:rPr>
              <a:t>variables</a:t>
            </a: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defined by a class, use </a:t>
            </a:r>
            <a:r>
              <a:rPr lang="en-US" sz="2800" dirty="0">
                <a:latin typeface="Times New Roman" pitchFamily="18" charset="0"/>
                <a:cs typeface="Times New Roman" pitchFamily="18" charset="0"/>
              </a:rPr>
              <a:t>the </a:t>
            </a:r>
            <a:r>
              <a:rPr lang="en-US" sz="2800" b="1" dirty="0">
                <a:solidFill>
                  <a:srgbClr val="FF0000"/>
                </a:solidFill>
                <a:latin typeface="Times New Roman" pitchFamily="18" charset="0"/>
                <a:cs typeface="Times New Roman" pitchFamily="18" charset="0"/>
              </a:rPr>
              <a:t>dot (</a:t>
            </a:r>
            <a:r>
              <a:rPr lang="en-US" sz="3600" b="1" dirty="0">
                <a:solidFill>
                  <a:srgbClr val="FF0000"/>
                </a:solidFill>
                <a:latin typeface="Times New Roman" pitchFamily="18" charset="0"/>
                <a:cs typeface="Times New Roman" pitchFamily="18" charset="0"/>
              </a:rPr>
              <a:t>.</a:t>
            </a:r>
            <a:r>
              <a:rPr lang="en-US" sz="2800" b="1" dirty="0">
                <a:solidFill>
                  <a:srgbClr val="FF0000"/>
                </a:solidFill>
                <a:latin typeface="Times New Roman" pitchFamily="18" charset="0"/>
                <a:cs typeface="Times New Roman" pitchFamily="18" charset="0"/>
              </a:rPr>
              <a:t>) </a:t>
            </a:r>
            <a:r>
              <a:rPr lang="en-US" sz="2800" b="1" dirty="0">
                <a:latin typeface="Times New Roman" pitchFamily="18" charset="0"/>
                <a:cs typeface="Times New Roman" pitchFamily="18" charset="0"/>
              </a:rPr>
              <a:t>operator</a:t>
            </a:r>
            <a:r>
              <a:rPr lang="en-US" sz="28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The </a:t>
            </a:r>
            <a:r>
              <a:rPr lang="en-US" sz="2800" b="1" dirty="0">
                <a:solidFill>
                  <a:srgbClr val="990099"/>
                </a:solidFill>
                <a:latin typeface="Times New Roman" pitchFamily="18" charset="0"/>
                <a:cs typeface="Times New Roman" pitchFamily="18" charset="0"/>
              </a:rPr>
              <a:t>dot operator </a:t>
            </a:r>
            <a:r>
              <a:rPr lang="en-US" sz="2800" b="1" dirty="0">
                <a:solidFill>
                  <a:srgbClr val="FF0000"/>
                </a:solidFill>
                <a:latin typeface="Times New Roman" pitchFamily="18" charset="0"/>
                <a:cs typeface="Times New Roman" pitchFamily="18" charset="0"/>
              </a:rPr>
              <a:t>links</a:t>
            </a:r>
            <a:r>
              <a:rPr lang="en-US" sz="2800" b="1" dirty="0">
                <a:solidFill>
                  <a:srgbClr val="990099"/>
                </a:solidFill>
                <a:latin typeface="Times New Roman" pitchFamily="18" charset="0"/>
                <a:cs typeface="Times New Roman" pitchFamily="18" charset="0"/>
              </a:rPr>
              <a:t> </a:t>
            </a:r>
            <a:r>
              <a:rPr lang="en-US" sz="2800" dirty="0">
                <a:latin typeface="Times New Roman" pitchFamily="18" charset="0"/>
                <a:cs typeface="Times New Roman" pitchFamily="18" charset="0"/>
              </a:rPr>
              <a:t>the name</a:t>
            </a:r>
            <a:r>
              <a:rPr lang="en-US" sz="2800" b="1" dirty="0">
                <a:solidFill>
                  <a:srgbClr val="0000FF"/>
                </a:solidFill>
                <a:latin typeface="Times New Roman" pitchFamily="18" charset="0"/>
                <a:cs typeface="Times New Roman" pitchFamily="18" charset="0"/>
              </a:rPr>
              <a:t> </a:t>
            </a:r>
            <a:r>
              <a:rPr lang="en-US" sz="2800" dirty="0">
                <a:latin typeface="Times New Roman" pitchFamily="18" charset="0"/>
                <a:cs typeface="Times New Roman" pitchFamily="18" charset="0"/>
              </a:rPr>
              <a:t>of the </a:t>
            </a:r>
            <a:r>
              <a:rPr lang="en-US" sz="2800" b="1" dirty="0">
                <a:solidFill>
                  <a:srgbClr val="0000FF"/>
                </a:solidFill>
                <a:latin typeface="Times New Roman" pitchFamily="18" charset="0"/>
                <a:cs typeface="Times New Roman" pitchFamily="18" charset="0"/>
              </a:rPr>
              <a:t>object </a:t>
            </a:r>
            <a:r>
              <a:rPr lang="en-US" sz="2800" dirty="0">
                <a:latin typeface="Times New Roman" pitchFamily="18" charset="0"/>
                <a:cs typeface="Times New Roman" pitchFamily="18" charset="0"/>
              </a:rPr>
              <a:t>with the name</a:t>
            </a:r>
            <a:r>
              <a:rPr lang="en-US" sz="2800" b="1" dirty="0">
                <a:solidFill>
                  <a:srgbClr val="0000FF"/>
                </a:solidFill>
                <a:latin typeface="Times New Roman" pitchFamily="18" charset="0"/>
                <a:cs typeface="Times New Roman" pitchFamily="18" charset="0"/>
              </a:rPr>
              <a:t> </a:t>
            </a:r>
            <a:r>
              <a:rPr lang="en-US" sz="2800" dirty="0">
                <a:latin typeface="Times New Roman" pitchFamily="18" charset="0"/>
                <a:cs typeface="Times New Roman" pitchFamily="18" charset="0"/>
              </a:rPr>
              <a:t>of an </a:t>
            </a:r>
            <a:r>
              <a:rPr lang="en-US" sz="2800" b="1" dirty="0">
                <a:solidFill>
                  <a:srgbClr val="0000FF"/>
                </a:solidFill>
                <a:latin typeface="Times New Roman" pitchFamily="18" charset="0"/>
                <a:cs typeface="Times New Roman" pitchFamily="18" charset="0"/>
              </a:rPr>
              <a:t>instance variable</a:t>
            </a:r>
            <a:r>
              <a:rPr lang="en-US" sz="2800" dirty="0">
                <a:latin typeface="Times New Roman" pitchFamily="18" charset="0"/>
                <a:cs typeface="Times New Roman" pitchFamily="18" charset="0"/>
              </a:rPr>
              <a:t>. </a:t>
            </a:r>
          </a:p>
          <a:p>
            <a:pPr marL="0" indent="0" algn="just">
              <a:lnSpc>
                <a:spcPct val="150000"/>
              </a:lnSpc>
              <a:spcBef>
                <a:spcPts val="0"/>
              </a:spcBef>
              <a:buNone/>
              <a:defRPr/>
            </a:pPr>
            <a:r>
              <a:rPr lang="en-US" sz="2800" dirty="0">
                <a:latin typeface="Times New Roman" pitchFamily="18" charset="0"/>
                <a:cs typeface="Times New Roman" pitchFamily="18" charset="0"/>
              </a:rPr>
              <a:t>	</a:t>
            </a:r>
            <a:endParaRPr lang="en-US" sz="2800" b="1"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D201EA2-53B2-4FB8-8E6E-5553563129B3}" type="slidenum">
              <a:rPr lang="en-US" smtClean="0"/>
              <a:pPr>
                <a:defRPr/>
              </a:pPr>
              <a:t>21</a:t>
            </a:fld>
            <a:endParaRPr lang="en-US"/>
          </a:p>
        </p:txBody>
      </p:sp>
    </p:spTree>
    <p:extLst>
      <p:ext uri="{BB962C8B-B14F-4D97-AF65-F5344CB8AC3E}">
        <p14:creationId xmlns:p14="http://schemas.microsoft.com/office/powerpoint/2010/main" val="355884793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3400" y="0"/>
            <a:ext cx="8229600" cy="320675"/>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Example: Defining a class Variables------</a:t>
            </a:r>
          </a:p>
        </p:txBody>
      </p:sp>
      <p:sp>
        <p:nvSpPr>
          <p:cNvPr id="3" name="Content Placeholder 2"/>
          <p:cNvSpPr>
            <a:spLocks noGrp="1"/>
          </p:cNvSpPr>
          <p:nvPr>
            <p:ph idx="1"/>
          </p:nvPr>
        </p:nvSpPr>
        <p:spPr>
          <a:xfrm>
            <a:off x="0" y="457200"/>
            <a:ext cx="9144000" cy="6400800"/>
          </a:xfrm>
        </p:spPr>
        <p:txBody>
          <a:bodyPr rtlCol="0">
            <a:noAutofit/>
          </a:bodyPr>
          <a:lstStyle/>
          <a:p>
            <a:pPr algn="just">
              <a:lnSpc>
                <a:spcPct val="150000"/>
              </a:lnSpc>
              <a:spcBef>
                <a:spcPts val="0"/>
              </a:spcBef>
              <a:buFont typeface="Wingdings" pitchFamily="2" charset="2"/>
              <a:buChar char="Ø"/>
              <a:defRPr/>
            </a:pPr>
            <a:r>
              <a:rPr lang="en-US" sz="2800" b="1" dirty="0" smtClean="0">
                <a:solidFill>
                  <a:srgbClr val="D60093"/>
                </a:solidFill>
                <a:latin typeface="Times New Roman" panose="02020603050405020304" pitchFamily="18" charset="0"/>
                <a:cs typeface="Times New Roman" pitchFamily="18" charset="0"/>
              </a:rPr>
              <a:t>For </a:t>
            </a:r>
            <a:r>
              <a:rPr lang="en-US" sz="2800" b="1" dirty="0">
                <a:solidFill>
                  <a:srgbClr val="D60093"/>
                </a:solidFill>
                <a:latin typeface="Times New Roman" pitchFamily="18" charset="0"/>
                <a:cs typeface="Times New Roman" pitchFamily="18" charset="0"/>
              </a:rPr>
              <a:t>example,</a:t>
            </a:r>
            <a:r>
              <a:rPr lang="en-US" sz="2800" dirty="0">
                <a:latin typeface="Times New Roman" pitchFamily="18" charset="0"/>
                <a:cs typeface="Times New Roman" pitchFamily="18" charset="0"/>
              </a:rPr>
              <a:t> to </a:t>
            </a:r>
            <a:r>
              <a:rPr lang="en-US" sz="2800" b="1" dirty="0">
                <a:latin typeface="Times New Roman" pitchFamily="18" charset="0"/>
                <a:cs typeface="Times New Roman" pitchFamily="18" charset="0"/>
              </a:rPr>
              <a:t>assign</a:t>
            </a:r>
            <a:r>
              <a:rPr lang="en-US" sz="2800" dirty="0">
                <a:latin typeface="Times New Roman" pitchFamily="18" charset="0"/>
                <a:cs typeface="Times New Roman" pitchFamily="18" charset="0"/>
              </a:rPr>
              <a:t> the </a:t>
            </a:r>
            <a:r>
              <a:rPr lang="en-US" sz="2800" b="1" dirty="0">
                <a:latin typeface="Times New Roman" pitchFamily="18" charset="0"/>
                <a:cs typeface="Times New Roman" pitchFamily="18" charset="0"/>
              </a:rPr>
              <a:t>width</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variable</a:t>
            </a:r>
            <a:r>
              <a:rPr lang="en-US" sz="2800" dirty="0">
                <a:latin typeface="Times New Roman" pitchFamily="18" charset="0"/>
                <a:cs typeface="Times New Roman" pitchFamily="18" charset="0"/>
              </a:rPr>
              <a:t> of </a:t>
            </a:r>
            <a:r>
              <a:rPr lang="en-US" sz="2800" b="1" dirty="0" err="1">
                <a:solidFill>
                  <a:srgbClr val="339933"/>
                </a:solidFill>
                <a:latin typeface="Times New Roman" pitchFamily="18" charset="0"/>
                <a:cs typeface="Times New Roman" pitchFamily="18" charset="0"/>
              </a:rPr>
              <a:t>mybox</a:t>
            </a:r>
            <a:r>
              <a:rPr lang="en-US" sz="2800" dirty="0">
                <a:latin typeface="Times New Roman" pitchFamily="18" charset="0"/>
                <a:cs typeface="Times New Roman" pitchFamily="18" charset="0"/>
              </a:rPr>
              <a:t> the </a:t>
            </a:r>
            <a:r>
              <a:rPr lang="en-US" sz="2800" b="1" dirty="0">
                <a:solidFill>
                  <a:srgbClr val="339933"/>
                </a:solidFill>
                <a:latin typeface="Times New Roman" pitchFamily="18" charset="0"/>
                <a:cs typeface="Times New Roman" pitchFamily="18" charset="0"/>
              </a:rPr>
              <a:t>value</a:t>
            </a:r>
            <a:r>
              <a:rPr lang="en-US" sz="2800" dirty="0">
                <a:latin typeface="Times New Roman" pitchFamily="18" charset="0"/>
                <a:cs typeface="Times New Roman" pitchFamily="18" charset="0"/>
              </a:rPr>
              <a:t> </a:t>
            </a:r>
            <a:r>
              <a:rPr lang="en-US" sz="2800" b="1" dirty="0">
                <a:solidFill>
                  <a:srgbClr val="339933"/>
                </a:solidFill>
                <a:latin typeface="Times New Roman" pitchFamily="18" charset="0"/>
                <a:cs typeface="Times New Roman" pitchFamily="18" charset="0"/>
              </a:rPr>
              <a:t>100</a:t>
            </a:r>
            <a:r>
              <a:rPr lang="en-US" sz="2800" dirty="0">
                <a:latin typeface="Times New Roman" pitchFamily="18" charset="0"/>
                <a:cs typeface="Times New Roman" pitchFamily="18" charset="0"/>
              </a:rPr>
              <a:t>, you would use the </a:t>
            </a:r>
            <a:r>
              <a:rPr lang="en-US" sz="2800" dirty="0" smtClean="0">
                <a:latin typeface="Times New Roman" pitchFamily="18" charset="0"/>
                <a:cs typeface="Times New Roman" pitchFamily="18" charset="0"/>
              </a:rPr>
              <a:t>following java </a:t>
            </a:r>
            <a:r>
              <a:rPr lang="en-US" sz="2800" b="1" dirty="0">
                <a:latin typeface="Times New Roman" pitchFamily="18" charset="0"/>
                <a:cs typeface="Times New Roman" pitchFamily="18" charset="0"/>
              </a:rPr>
              <a:t>statement</a:t>
            </a:r>
            <a:r>
              <a:rPr lang="en-US" sz="2800" dirty="0">
                <a:latin typeface="Times New Roman" pitchFamily="18" charset="0"/>
                <a:cs typeface="Times New Roman" pitchFamily="18" charset="0"/>
              </a:rPr>
              <a:t>: </a:t>
            </a:r>
            <a:endParaRPr lang="en-US" sz="2800" dirty="0" smtClean="0">
              <a:latin typeface="Times New Roman" pitchFamily="18" charset="0"/>
              <a:cs typeface="Times New Roman" pitchFamily="18" charset="0"/>
            </a:endParaRPr>
          </a:p>
          <a:p>
            <a:pPr marL="0" indent="0" algn="just">
              <a:lnSpc>
                <a:spcPct val="150000"/>
              </a:lnSpc>
              <a:spcBef>
                <a:spcPts val="0"/>
              </a:spcBef>
              <a:buNone/>
              <a:defRPr/>
            </a:pPr>
            <a:r>
              <a:rPr lang="en-US" sz="2800" b="1" dirty="0" smtClean="0">
                <a:solidFill>
                  <a:srgbClr val="D60093"/>
                </a:solidFill>
                <a:latin typeface="Times New Roman" pitchFamily="18" charset="0"/>
                <a:cs typeface="Times New Roman" pitchFamily="18" charset="0"/>
              </a:rPr>
              <a:t>	</a:t>
            </a:r>
            <a:r>
              <a:rPr lang="en-US" sz="2800" b="1" dirty="0" err="1" smtClean="0">
                <a:solidFill>
                  <a:srgbClr val="FF0000"/>
                </a:solidFill>
                <a:latin typeface="Times New Roman" pitchFamily="18" charset="0"/>
                <a:cs typeface="Times New Roman" pitchFamily="18" charset="0"/>
              </a:rPr>
              <a:t>mybox.width</a:t>
            </a:r>
            <a:r>
              <a:rPr lang="en-US" sz="2800" b="1" dirty="0" smtClean="0">
                <a:solidFill>
                  <a:srgbClr val="FF0000"/>
                </a:solidFill>
                <a:latin typeface="Times New Roman" pitchFamily="18" charset="0"/>
                <a:cs typeface="Times New Roman" pitchFamily="18" charset="0"/>
              </a:rPr>
              <a:t> </a:t>
            </a:r>
            <a:r>
              <a:rPr lang="en-US" sz="2800" b="1" dirty="0">
                <a:solidFill>
                  <a:srgbClr val="FF0000"/>
                </a:solidFill>
                <a:latin typeface="Times New Roman" pitchFamily="18" charset="0"/>
                <a:cs typeface="Times New Roman" pitchFamily="18" charset="0"/>
              </a:rPr>
              <a:t>= 100;</a:t>
            </a:r>
          </a:p>
          <a:p>
            <a:pPr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This </a:t>
            </a:r>
            <a:r>
              <a:rPr lang="en-US" sz="2800" b="1" dirty="0">
                <a:latin typeface="Times New Roman" pitchFamily="18" charset="0"/>
                <a:cs typeface="Times New Roman" pitchFamily="18" charset="0"/>
              </a:rPr>
              <a:t>statement tells </a:t>
            </a:r>
            <a:r>
              <a:rPr lang="en-US" sz="2800" dirty="0">
                <a:latin typeface="Times New Roman" pitchFamily="18" charset="0"/>
                <a:cs typeface="Times New Roman" pitchFamily="18" charset="0"/>
              </a:rPr>
              <a:t>the</a:t>
            </a:r>
            <a:r>
              <a:rPr lang="en-US" sz="2800" b="1" dirty="0">
                <a:latin typeface="Times New Roman" pitchFamily="18" charset="0"/>
                <a:cs typeface="Times New Roman" pitchFamily="18" charset="0"/>
              </a:rPr>
              <a:t> compiler </a:t>
            </a:r>
            <a:r>
              <a:rPr lang="en-US" sz="2800" dirty="0">
                <a:latin typeface="Times New Roman" pitchFamily="18" charset="0"/>
                <a:cs typeface="Times New Roman" pitchFamily="18" charset="0"/>
              </a:rPr>
              <a:t>to </a:t>
            </a:r>
            <a:r>
              <a:rPr lang="en-US" sz="2800" b="1" dirty="0">
                <a:solidFill>
                  <a:srgbClr val="0000FF"/>
                </a:solidFill>
                <a:latin typeface="Times New Roman" pitchFamily="18" charset="0"/>
                <a:cs typeface="Times New Roman" pitchFamily="18" charset="0"/>
              </a:rPr>
              <a:t>assign </a:t>
            </a:r>
            <a:r>
              <a:rPr lang="en-US" sz="2800" dirty="0">
                <a:latin typeface="Times New Roman" pitchFamily="18" charset="0"/>
                <a:cs typeface="Times New Roman" pitchFamily="18" charset="0"/>
              </a:rPr>
              <a:t>the</a:t>
            </a:r>
            <a:r>
              <a:rPr lang="en-US" sz="2800" b="1" dirty="0">
                <a:solidFill>
                  <a:srgbClr val="0000FF"/>
                </a:solidFill>
                <a:latin typeface="Times New Roman" pitchFamily="18" charset="0"/>
                <a:cs typeface="Times New Roman" pitchFamily="18" charset="0"/>
              </a:rPr>
              <a:t> copy </a:t>
            </a:r>
            <a:r>
              <a:rPr lang="en-US" sz="2800" dirty="0">
                <a:latin typeface="Times New Roman" pitchFamily="18" charset="0"/>
                <a:cs typeface="Times New Roman" pitchFamily="18" charset="0"/>
              </a:rPr>
              <a:t>of</a:t>
            </a:r>
            <a:r>
              <a:rPr lang="en-US" sz="2800" b="1" dirty="0">
                <a:solidFill>
                  <a:srgbClr val="0000FF"/>
                </a:solidFill>
                <a:latin typeface="Times New Roman" pitchFamily="18" charset="0"/>
                <a:cs typeface="Times New Roman" pitchFamily="18" charset="0"/>
              </a:rPr>
              <a:t> width</a:t>
            </a:r>
            <a:r>
              <a:rPr lang="en-US" sz="2800" dirty="0">
                <a:latin typeface="Times New Roman" pitchFamily="18" charset="0"/>
                <a:cs typeface="Times New Roman" pitchFamily="18" charset="0"/>
              </a:rPr>
              <a:t> that is contained within the </a:t>
            </a:r>
            <a:r>
              <a:rPr lang="en-US" sz="2800" b="1" dirty="0" err="1">
                <a:latin typeface="Times New Roman" pitchFamily="18" charset="0"/>
                <a:cs typeface="Times New Roman" pitchFamily="18" charset="0"/>
              </a:rPr>
              <a:t>mybox</a:t>
            </a:r>
            <a:r>
              <a:rPr lang="en-US" sz="2800" b="1" dirty="0">
                <a:latin typeface="Times New Roman" pitchFamily="18" charset="0"/>
                <a:cs typeface="Times New Roman" pitchFamily="18" charset="0"/>
              </a:rPr>
              <a:t> object </a:t>
            </a:r>
            <a:r>
              <a:rPr lang="en-US" sz="2800" dirty="0">
                <a:latin typeface="Times New Roman" pitchFamily="18" charset="0"/>
                <a:cs typeface="Times New Roman" pitchFamily="18" charset="0"/>
              </a:rPr>
              <a:t>the</a:t>
            </a:r>
            <a:r>
              <a:rPr lang="en-US" sz="2800" b="1" dirty="0">
                <a:latin typeface="Times New Roman" pitchFamily="18" charset="0"/>
                <a:cs typeface="Times New Roman" pitchFamily="18" charset="0"/>
              </a:rPr>
              <a:t> value </a:t>
            </a:r>
            <a:r>
              <a:rPr lang="en-US" sz="2800" dirty="0">
                <a:latin typeface="Times New Roman" pitchFamily="18" charset="0"/>
                <a:cs typeface="Times New Roman" pitchFamily="18" charset="0"/>
              </a:rPr>
              <a:t>of</a:t>
            </a:r>
            <a:r>
              <a:rPr lang="en-US" sz="2800" b="1" dirty="0">
                <a:latin typeface="Times New Roman" pitchFamily="18" charset="0"/>
                <a:cs typeface="Times New Roman" pitchFamily="18" charset="0"/>
              </a:rPr>
              <a:t> 100</a:t>
            </a:r>
            <a:r>
              <a:rPr lang="en-US" sz="28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ü"/>
              <a:defRPr/>
            </a:pPr>
            <a:r>
              <a:rPr lang="en-US" sz="2800" b="1" dirty="0" smtClean="0">
                <a:latin typeface="Times New Roman" pitchFamily="18" charset="0"/>
                <a:cs typeface="Times New Roman" pitchFamily="18" charset="0"/>
              </a:rPr>
              <a:t>In </a:t>
            </a:r>
            <a:r>
              <a:rPr lang="en-US" sz="2800" b="1" dirty="0">
                <a:latin typeface="Times New Roman" pitchFamily="18" charset="0"/>
                <a:cs typeface="Times New Roman" pitchFamily="18" charset="0"/>
              </a:rPr>
              <a:t>general, </a:t>
            </a:r>
            <a:r>
              <a:rPr lang="en-US" sz="2800" dirty="0">
                <a:latin typeface="Times New Roman" pitchFamily="18" charset="0"/>
                <a:cs typeface="Times New Roman" pitchFamily="18" charset="0"/>
              </a:rPr>
              <a:t>use</a:t>
            </a:r>
            <a:r>
              <a:rPr lang="en-US" sz="2800" b="1" dirty="0">
                <a:latin typeface="Times New Roman" pitchFamily="18" charset="0"/>
                <a:cs typeface="Times New Roman" pitchFamily="18" charset="0"/>
              </a:rPr>
              <a:t> </a:t>
            </a:r>
            <a:r>
              <a:rPr lang="en-US" sz="2800" dirty="0">
                <a:latin typeface="Times New Roman" pitchFamily="18" charset="0"/>
                <a:cs typeface="Times New Roman" pitchFamily="18" charset="0"/>
              </a:rPr>
              <a:t>the </a:t>
            </a:r>
            <a:r>
              <a:rPr lang="en-US" sz="2800" b="1" dirty="0">
                <a:solidFill>
                  <a:srgbClr val="0000FF"/>
                </a:solidFill>
                <a:latin typeface="Times New Roman" pitchFamily="18" charset="0"/>
                <a:cs typeface="Times New Roman" pitchFamily="18" charset="0"/>
              </a:rPr>
              <a:t>dot operator </a:t>
            </a:r>
            <a:r>
              <a:rPr lang="en-US" sz="2800" dirty="0">
                <a:latin typeface="Times New Roman" pitchFamily="18" charset="0"/>
                <a:cs typeface="Times New Roman" pitchFamily="18" charset="0"/>
              </a:rPr>
              <a:t>to </a:t>
            </a:r>
            <a:r>
              <a:rPr lang="en-US" sz="2800" b="1" dirty="0">
                <a:solidFill>
                  <a:srgbClr val="0000FF"/>
                </a:solidFill>
                <a:latin typeface="Times New Roman" pitchFamily="18" charset="0"/>
                <a:cs typeface="Times New Roman" pitchFamily="18" charset="0"/>
              </a:rPr>
              <a:t>access </a:t>
            </a:r>
            <a:r>
              <a:rPr lang="en-US" sz="2800" dirty="0">
                <a:latin typeface="Times New Roman" pitchFamily="18" charset="0"/>
                <a:cs typeface="Times New Roman" pitchFamily="18" charset="0"/>
              </a:rPr>
              <a:t>both</a:t>
            </a:r>
            <a:r>
              <a:rPr lang="en-US" sz="2800" b="1" dirty="0">
                <a:solidFill>
                  <a:srgbClr val="0000FF"/>
                </a:solidFill>
                <a:latin typeface="Times New Roman" pitchFamily="18" charset="0"/>
                <a:cs typeface="Times New Roman" pitchFamily="18" charset="0"/>
              </a:rPr>
              <a:t> </a:t>
            </a:r>
            <a:r>
              <a:rPr lang="en-US" sz="2800" dirty="0">
                <a:latin typeface="Times New Roman" pitchFamily="18" charset="0"/>
                <a:cs typeface="Times New Roman" pitchFamily="18" charset="0"/>
              </a:rPr>
              <a:t>the</a:t>
            </a:r>
            <a:r>
              <a:rPr lang="en-US" sz="2800" b="1" dirty="0">
                <a:solidFill>
                  <a:srgbClr val="0000FF"/>
                </a:solidFill>
                <a:latin typeface="Times New Roman" pitchFamily="18" charset="0"/>
                <a:cs typeface="Times New Roman" pitchFamily="18" charset="0"/>
              </a:rPr>
              <a:t> instance variables </a:t>
            </a:r>
            <a:r>
              <a:rPr lang="en-US" sz="2800" dirty="0">
                <a:latin typeface="Times New Roman" pitchFamily="18" charset="0"/>
                <a:cs typeface="Times New Roman" pitchFamily="18" charset="0"/>
              </a:rPr>
              <a:t>and</a:t>
            </a:r>
            <a:r>
              <a:rPr lang="en-US" sz="2800" b="1" dirty="0">
                <a:solidFill>
                  <a:srgbClr val="0000FF"/>
                </a:solidFill>
                <a:latin typeface="Times New Roman" pitchFamily="18" charset="0"/>
                <a:cs typeface="Times New Roman" pitchFamily="18" charset="0"/>
              </a:rPr>
              <a:t> </a:t>
            </a:r>
            <a:r>
              <a:rPr lang="en-US" sz="2800" dirty="0">
                <a:latin typeface="Times New Roman" pitchFamily="18" charset="0"/>
                <a:cs typeface="Times New Roman" pitchFamily="18" charset="0"/>
              </a:rPr>
              <a:t>the</a:t>
            </a:r>
            <a:r>
              <a:rPr lang="en-US" sz="2800" b="1" dirty="0">
                <a:solidFill>
                  <a:srgbClr val="0000FF"/>
                </a:solidFill>
                <a:latin typeface="Times New Roman" pitchFamily="18" charset="0"/>
                <a:cs typeface="Times New Roman" pitchFamily="18" charset="0"/>
              </a:rPr>
              <a:t> methods </a:t>
            </a:r>
            <a:r>
              <a:rPr lang="en-US" sz="2800" dirty="0">
                <a:latin typeface="Times New Roman" pitchFamily="18" charset="0"/>
                <a:cs typeface="Times New Roman" pitchFamily="18" charset="0"/>
              </a:rPr>
              <a:t>within an </a:t>
            </a:r>
            <a:r>
              <a:rPr lang="en-US" sz="2800" b="1" dirty="0">
                <a:latin typeface="Times New Roman" pitchFamily="18" charset="0"/>
                <a:cs typeface="Times New Roman" pitchFamily="18" charset="0"/>
              </a:rPr>
              <a:t>object</a:t>
            </a:r>
            <a:r>
              <a:rPr lang="en-US" sz="2800" dirty="0">
                <a:latin typeface="Times New Roman" pitchFamily="18" charset="0"/>
                <a:cs typeface="Times New Roman" pitchFamily="18" charset="0"/>
              </a:rPr>
              <a:t>.</a:t>
            </a:r>
          </a:p>
          <a:p>
            <a:pPr marL="0" indent="0">
              <a:lnSpc>
                <a:spcPct val="150000"/>
              </a:lnSpc>
              <a:spcBef>
                <a:spcPts val="0"/>
              </a:spcBef>
              <a:buNone/>
            </a:pPr>
            <a:endParaRPr lang="en-US" sz="2800" dirty="0">
              <a:latin typeface="Times New Roman" pitchFamily="18" charset="0"/>
              <a:cs typeface="Times New Roman" pitchFamily="18" charset="0"/>
            </a:endParaRPr>
          </a:p>
          <a:p>
            <a:pPr algn="just">
              <a:lnSpc>
                <a:spcPct val="150000"/>
              </a:lnSpc>
              <a:spcBef>
                <a:spcPts val="0"/>
              </a:spcBef>
              <a:buFont typeface="Wingdings" pitchFamily="2" charset="2"/>
              <a:buChar char="Ø"/>
              <a:defRPr/>
            </a:pPr>
            <a:endParaRPr lang="en-US" sz="2800" dirty="0">
              <a:latin typeface="Times New Roman" pitchFamily="18" charset="0"/>
              <a:cs typeface="Times New Roman" pitchFamily="18" charset="0"/>
            </a:endParaRPr>
          </a:p>
          <a:p>
            <a:pPr marL="0" indent="0" algn="just">
              <a:lnSpc>
                <a:spcPct val="150000"/>
              </a:lnSpc>
              <a:spcBef>
                <a:spcPts val="0"/>
              </a:spcBef>
              <a:buNone/>
              <a:defRPr/>
            </a:pPr>
            <a:r>
              <a:rPr lang="en-US" sz="2800" dirty="0">
                <a:latin typeface="Times New Roman" pitchFamily="18" charset="0"/>
                <a:cs typeface="Times New Roman" pitchFamily="18" charset="0"/>
              </a:rPr>
              <a:t>	</a:t>
            </a:r>
            <a:endParaRPr lang="en-US" sz="2800" b="1"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9D201EA2-53B2-4FB8-8E6E-5553563129B3}" type="slidenum">
              <a:rPr lang="en-US" smtClean="0"/>
              <a:pPr>
                <a:defRPr/>
              </a:pPr>
              <a:t>22</a:t>
            </a:fld>
            <a:endParaRPr lang="en-US"/>
          </a:p>
        </p:txBody>
      </p:sp>
    </p:spTree>
    <p:extLst>
      <p:ext uri="{BB962C8B-B14F-4D97-AF65-F5344CB8AC3E}">
        <p14:creationId xmlns:p14="http://schemas.microsoft.com/office/powerpoint/2010/main" val="191390621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1</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067800" cy="6340475"/>
          </a:xfrm>
        </p:spPr>
        <p:txBody>
          <a:bodyPr>
            <a:normAutofit/>
          </a:bodyPr>
          <a:lstStyle/>
          <a:p>
            <a:pPr marL="514350" indent="-514350" algn="just">
              <a:lnSpc>
                <a:spcPct val="150000"/>
              </a:lnSpc>
              <a:spcBef>
                <a:spcPts val="0"/>
              </a:spcBef>
              <a:buAutoNum type="arabicPeriod"/>
            </a:pPr>
            <a:r>
              <a:rPr lang="en-GB" sz="2800" dirty="0" smtClean="0">
                <a:latin typeface="Times New Roman" panose="02020603050405020304" pitchFamily="18" charset="0"/>
                <a:cs typeface="Times New Roman" panose="02020603050405020304" pitchFamily="18" charset="0"/>
              </a:rPr>
              <a:t>Define a class named Box with three instance variable namely width, height and depth. Define another</a:t>
            </a:r>
            <a:r>
              <a:rPr lang="en-GB" sz="2800" dirty="0">
                <a:latin typeface="Times New Roman" panose="02020603050405020304" pitchFamily="18" charset="0"/>
                <a:cs typeface="Times New Roman" panose="02020603050405020304" pitchFamily="18" charset="0"/>
              </a:rPr>
              <a:t> class named </a:t>
            </a:r>
            <a:r>
              <a:rPr lang="en-GB" sz="2800" dirty="0" err="1">
                <a:latin typeface="Times New Roman" panose="02020603050405020304" pitchFamily="18" charset="0"/>
                <a:cs typeface="Times New Roman" panose="02020603050405020304" pitchFamily="18" charset="0"/>
              </a:rPr>
              <a:t>BoxDemo</a:t>
            </a:r>
            <a:r>
              <a:rPr lang="en-GB" sz="2800" dirty="0">
                <a:latin typeface="Times New Roman" panose="02020603050405020304" pitchFamily="18" charset="0"/>
                <a:cs typeface="Times New Roman" panose="02020603050405020304" pitchFamily="18" charset="0"/>
              </a:rPr>
              <a:t> that this class contains </a:t>
            </a:r>
            <a:r>
              <a:rPr lang="en-GB" sz="2800" dirty="0" smtClean="0">
                <a:latin typeface="Times New Roman" panose="02020603050405020304" pitchFamily="18" charset="0"/>
                <a:cs typeface="Times New Roman" panose="02020603050405020304" pitchFamily="18" charset="0"/>
              </a:rPr>
              <a:t>the main method and used to create objects of Box class named mybox1. Assign values to mybox1’s instance variable of a class. Write the complete java code to compute volume of Box and prints volume of box as an output . </a:t>
            </a:r>
          </a:p>
          <a:p>
            <a:pPr marL="0" indent="0" algn="just">
              <a:lnSpc>
                <a:spcPct val="150000"/>
              </a:lnSpc>
              <a:spcBef>
                <a:spcPts val="0"/>
              </a:spcBef>
              <a:buNone/>
            </a:pPr>
            <a:endParaRPr lang="en-GB"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23</a:t>
            </a:fld>
            <a:endParaRPr lang="en-US"/>
          </a:p>
        </p:txBody>
      </p:sp>
    </p:spTree>
    <p:extLst>
      <p:ext uri="{BB962C8B-B14F-4D97-AF65-F5344CB8AC3E}">
        <p14:creationId xmlns:p14="http://schemas.microsoft.com/office/powerpoint/2010/main" val="318792131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1</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76200"/>
            <a:ext cx="9144000" cy="6781800"/>
          </a:xfrm>
        </p:spPr>
        <p:txBody>
          <a:bodyPr>
            <a:noAutofit/>
          </a:bodyPr>
          <a:lstStyle/>
          <a:p>
            <a:pPr lvl="1" indent="-565150" algn="just">
              <a:lnSpc>
                <a:spcPct val="170000"/>
              </a:lnSpc>
              <a:spcBef>
                <a:spcPts val="0"/>
              </a:spcBef>
              <a:buNone/>
              <a:defRPr/>
            </a:pPr>
            <a:r>
              <a:rPr lang="en-US" sz="2200" dirty="0" smtClean="0">
                <a:latin typeface="Times New Roman" pitchFamily="18" charset="0"/>
                <a:cs typeface="Times New Roman" pitchFamily="18" charset="0"/>
              </a:rPr>
              <a:t>//Define a class named Box </a:t>
            </a:r>
            <a:endParaRPr lang="en-US" sz="2200" dirty="0">
              <a:latin typeface="Times New Roman" pitchFamily="18" charset="0"/>
              <a:cs typeface="Times New Roman" pitchFamily="18" charset="0"/>
            </a:endParaRPr>
          </a:p>
          <a:p>
            <a:pPr lvl="1" indent="-565150" algn="just">
              <a:lnSpc>
                <a:spcPct val="170000"/>
              </a:lnSpc>
              <a:spcBef>
                <a:spcPts val="0"/>
              </a:spcBef>
              <a:buNone/>
              <a:defRPr/>
            </a:pPr>
            <a:r>
              <a:rPr lang="en-US" sz="2200" dirty="0">
                <a:latin typeface="Times New Roman" pitchFamily="18" charset="0"/>
                <a:cs typeface="Times New Roman" pitchFamily="18" charset="0"/>
              </a:rPr>
              <a:t>class Box </a:t>
            </a:r>
            <a:r>
              <a:rPr lang="en-US" sz="2200" dirty="0" smtClean="0">
                <a:latin typeface="Times New Roman" pitchFamily="18" charset="0"/>
                <a:cs typeface="Times New Roman" pitchFamily="18" charset="0"/>
              </a:rPr>
              <a:t>{</a:t>
            </a:r>
          </a:p>
          <a:p>
            <a:pPr lvl="1" indent="-565150" algn="just">
              <a:lnSpc>
                <a:spcPct val="170000"/>
              </a:lnSpc>
              <a:spcBef>
                <a:spcPts val="0"/>
              </a:spcBef>
              <a:buNone/>
              <a:defRPr/>
            </a:pPr>
            <a:r>
              <a:rPr lang="en-US" sz="2200" dirty="0" smtClean="0">
                <a:latin typeface="Times New Roman" pitchFamily="18" charset="0"/>
                <a:cs typeface="Times New Roman" pitchFamily="18" charset="0"/>
              </a:rPr>
              <a:t>//Define instance variable of Box class</a:t>
            </a:r>
            <a:endParaRPr lang="en-US" sz="2200" dirty="0">
              <a:latin typeface="Times New Roman" pitchFamily="18" charset="0"/>
              <a:cs typeface="Times New Roman" pitchFamily="18" charset="0"/>
            </a:endParaRPr>
          </a:p>
          <a:p>
            <a:pPr lvl="1" indent="-565150" algn="just">
              <a:lnSpc>
                <a:spcPct val="170000"/>
              </a:lnSpc>
              <a:spcBef>
                <a:spcPts val="0"/>
              </a:spcBef>
              <a:buNone/>
              <a:defRPr/>
            </a:pPr>
            <a:r>
              <a:rPr lang="en-US" sz="2200" dirty="0">
                <a:latin typeface="Times New Roman" pitchFamily="18" charset="0"/>
                <a:cs typeface="Times New Roman" pitchFamily="18" charset="0"/>
              </a:rPr>
              <a:t>double width;</a:t>
            </a:r>
          </a:p>
          <a:p>
            <a:pPr lvl="1" indent="-565150" algn="just">
              <a:lnSpc>
                <a:spcPct val="170000"/>
              </a:lnSpc>
              <a:spcBef>
                <a:spcPts val="0"/>
              </a:spcBef>
              <a:buNone/>
              <a:defRPr/>
            </a:pPr>
            <a:r>
              <a:rPr lang="en-US" sz="2200" dirty="0">
                <a:latin typeface="Times New Roman" pitchFamily="18" charset="0"/>
                <a:cs typeface="Times New Roman" pitchFamily="18" charset="0"/>
              </a:rPr>
              <a:t>double height;</a:t>
            </a:r>
          </a:p>
          <a:p>
            <a:pPr lvl="1" indent="-565150" algn="just">
              <a:lnSpc>
                <a:spcPct val="170000"/>
              </a:lnSpc>
              <a:spcBef>
                <a:spcPts val="0"/>
              </a:spcBef>
              <a:buNone/>
              <a:defRPr/>
            </a:pPr>
            <a:r>
              <a:rPr lang="en-US" sz="2200" dirty="0">
                <a:latin typeface="Times New Roman" pitchFamily="18" charset="0"/>
                <a:cs typeface="Times New Roman" pitchFamily="18" charset="0"/>
              </a:rPr>
              <a:t>double depth;</a:t>
            </a:r>
          </a:p>
          <a:p>
            <a:pPr lvl="1" indent="-565150" algn="just">
              <a:lnSpc>
                <a:spcPct val="170000"/>
              </a:lnSpc>
              <a:spcBef>
                <a:spcPts val="0"/>
              </a:spcBef>
              <a:buNone/>
              <a:defRPr/>
            </a:pPr>
            <a:r>
              <a:rPr lang="en-US" sz="2200" dirty="0" smtClean="0">
                <a:latin typeface="Times New Roman" pitchFamily="18" charset="0"/>
                <a:cs typeface="Times New Roman" pitchFamily="18" charset="0"/>
              </a:rPr>
              <a:t>}//End of Box class</a:t>
            </a:r>
          </a:p>
          <a:p>
            <a:pPr lvl="1" indent="-565150" algn="just">
              <a:lnSpc>
                <a:spcPct val="170000"/>
              </a:lnSpc>
              <a:spcBef>
                <a:spcPts val="0"/>
              </a:spcBef>
              <a:buNone/>
              <a:defRPr/>
            </a:pPr>
            <a:r>
              <a:rPr lang="en-US" sz="2200" dirty="0" smtClean="0">
                <a:latin typeface="Times New Roman" pitchFamily="18" charset="0"/>
                <a:cs typeface="Times New Roman" pitchFamily="18" charset="0"/>
              </a:rPr>
              <a:t>//Define another class named </a:t>
            </a:r>
            <a:r>
              <a:rPr lang="en-US" sz="2200" dirty="0" err="1" smtClean="0">
                <a:latin typeface="Times New Roman" pitchFamily="18" charset="0"/>
                <a:cs typeface="Times New Roman" pitchFamily="18" charset="0"/>
              </a:rPr>
              <a:t>BoxDemo</a:t>
            </a:r>
            <a:r>
              <a:rPr lang="en-US" sz="2200" dirty="0" smtClean="0">
                <a:latin typeface="Times New Roman" pitchFamily="18" charset="0"/>
                <a:cs typeface="Times New Roman" pitchFamily="18" charset="0"/>
              </a:rPr>
              <a:t> to create objects of Box class</a:t>
            </a:r>
          </a:p>
          <a:p>
            <a:pPr lvl="1" indent="-565150" algn="just">
              <a:lnSpc>
                <a:spcPct val="170000"/>
              </a:lnSpc>
              <a:spcBef>
                <a:spcPts val="0"/>
              </a:spcBef>
              <a:buNone/>
              <a:defRPr/>
            </a:pPr>
            <a:r>
              <a:rPr lang="en-US" sz="2200" dirty="0" smtClean="0">
                <a:latin typeface="Times New Roman" pitchFamily="18" charset="0"/>
                <a:cs typeface="Times New Roman" pitchFamily="18" charset="0"/>
              </a:rPr>
              <a:t>class </a:t>
            </a:r>
            <a:r>
              <a:rPr lang="en-US" sz="2200" dirty="0" err="1">
                <a:latin typeface="Times New Roman" pitchFamily="18" charset="0"/>
                <a:cs typeface="Times New Roman" pitchFamily="18" charset="0"/>
              </a:rPr>
              <a:t>BoxDemo</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t>
            </a:r>
          </a:p>
          <a:p>
            <a:pPr lvl="1" indent="-565150" algn="just">
              <a:lnSpc>
                <a:spcPct val="170000"/>
              </a:lnSpc>
              <a:spcBef>
                <a:spcPts val="0"/>
              </a:spcBef>
              <a:buNone/>
              <a:defRPr/>
            </a:pPr>
            <a:r>
              <a:rPr lang="en-US" sz="2200" dirty="0" smtClean="0">
                <a:latin typeface="Times New Roman" pitchFamily="18" charset="0"/>
                <a:cs typeface="Times New Roman" pitchFamily="18" charset="0"/>
              </a:rPr>
              <a:t>//Main Method ()</a:t>
            </a:r>
            <a:endParaRPr lang="en-US" sz="2200" dirty="0">
              <a:latin typeface="Times New Roman" pitchFamily="18" charset="0"/>
              <a:cs typeface="Times New Roman" pitchFamily="18" charset="0"/>
            </a:endParaRPr>
          </a:p>
          <a:p>
            <a:pPr lvl="1" indent="-565150" algn="just">
              <a:lnSpc>
                <a:spcPct val="170000"/>
              </a:lnSpc>
              <a:spcBef>
                <a:spcPts val="0"/>
              </a:spcBef>
              <a:buNone/>
              <a:defRPr/>
            </a:pPr>
            <a:r>
              <a:rPr lang="en-US" sz="2200" dirty="0">
                <a:latin typeface="Times New Roman" pitchFamily="18" charset="0"/>
                <a:cs typeface="Times New Roman" pitchFamily="18" charset="0"/>
              </a:rPr>
              <a:t>public static void main(String </a:t>
            </a:r>
            <a:r>
              <a:rPr lang="en-US" sz="2200" dirty="0" err="1">
                <a:latin typeface="Times New Roman" pitchFamily="18" charset="0"/>
                <a:cs typeface="Times New Roman" pitchFamily="18" charset="0"/>
              </a:rPr>
              <a:t>args</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a:t>
            </a:r>
          </a:p>
          <a:p>
            <a:pPr lvl="1" indent="-565150" algn="just">
              <a:lnSpc>
                <a:spcPct val="170000"/>
              </a:lnSpc>
              <a:spcBef>
                <a:spcPts val="0"/>
              </a:spcBef>
              <a:buNone/>
              <a:defRPr/>
            </a:pPr>
            <a:r>
              <a:rPr lang="en-US" sz="2200" dirty="0">
                <a:latin typeface="Times New Roman" pitchFamily="18" charset="0"/>
                <a:cs typeface="Times New Roman" pitchFamily="18" charset="0"/>
              </a:rPr>
              <a:t>//Declare and create objects  of Box class named mybox1</a:t>
            </a:r>
          </a:p>
          <a:p>
            <a:pPr lvl="1" indent="-565150" algn="just">
              <a:lnSpc>
                <a:spcPct val="170000"/>
              </a:lnSpc>
              <a:spcBef>
                <a:spcPts val="0"/>
              </a:spcBef>
              <a:buNone/>
              <a:defRPr/>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24</a:t>
            </a:fld>
            <a:endParaRPr lang="en-US"/>
          </a:p>
        </p:txBody>
      </p:sp>
    </p:spTree>
    <p:extLst>
      <p:ext uri="{BB962C8B-B14F-4D97-AF65-F5344CB8AC3E}">
        <p14:creationId xmlns:p14="http://schemas.microsoft.com/office/powerpoint/2010/main" val="154327825"/>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1-------</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28600"/>
            <a:ext cx="9144000" cy="6629400"/>
          </a:xfrm>
        </p:spPr>
        <p:txBody>
          <a:bodyPr>
            <a:noAutofit/>
          </a:bodyPr>
          <a:lstStyle/>
          <a:p>
            <a:pPr lvl="1" indent="-565150" algn="just">
              <a:lnSpc>
                <a:spcPct val="170000"/>
              </a:lnSpc>
              <a:spcBef>
                <a:spcPts val="0"/>
              </a:spcBef>
              <a:buNone/>
              <a:defRPr/>
            </a:pPr>
            <a:r>
              <a:rPr lang="en-US" sz="2200" dirty="0" smtClean="0">
                <a:latin typeface="Times New Roman" pitchFamily="18" charset="0"/>
                <a:cs typeface="Times New Roman" pitchFamily="18" charset="0"/>
              </a:rPr>
              <a:t>Box mybox1= </a:t>
            </a:r>
            <a:r>
              <a:rPr lang="en-US" sz="2200" dirty="0">
                <a:latin typeface="Times New Roman" pitchFamily="18" charset="0"/>
                <a:cs typeface="Times New Roman" pitchFamily="18" charset="0"/>
              </a:rPr>
              <a:t>new Box</a:t>
            </a:r>
            <a:r>
              <a:rPr lang="en-US" sz="2200" dirty="0" smtClean="0">
                <a:latin typeface="Times New Roman" pitchFamily="18" charset="0"/>
                <a:cs typeface="Times New Roman" pitchFamily="18" charset="0"/>
              </a:rPr>
              <a:t>();</a:t>
            </a:r>
          </a:p>
          <a:p>
            <a:pPr lvl="1" indent="-565150" algn="just">
              <a:lnSpc>
                <a:spcPct val="170000"/>
              </a:lnSpc>
              <a:spcBef>
                <a:spcPts val="0"/>
              </a:spcBef>
              <a:buNone/>
              <a:defRPr/>
            </a:pPr>
            <a:r>
              <a:rPr lang="en-US" sz="2200" dirty="0" smtClean="0">
                <a:latin typeface="Times New Roman" pitchFamily="18" charset="0"/>
                <a:cs typeface="Times New Roman" pitchFamily="18" charset="0"/>
              </a:rPr>
              <a:t>//Declare a variable within main to store the value of volume of Box</a:t>
            </a:r>
            <a:endParaRPr lang="en-US" sz="2200" dirty="0">
              <a:latin typeface="Times New Roman" pitchFamily="18" charset="0"/>
              <a:cs typeface="Times New Roman" pitchFamily="18" charset="0"/>
            </a:endParaRPr>
          </a:p>
          <a:p>
            <a:pPr lvl="1" indent="-565150" algn="just">
              <a:lnSpc>
                <a:spcPct val="170000"/>
              </a:lnSpc>
              <a:spcBef>
                <a:spcPts val="0"/>
              </a:spcBef>
              <a:buNone/>
              <a:defRPr/>
            </a:pPr>
            <a:r>
              <a:rPr lang="en-US" sz="2200" dirty="0">
                <a:latin typeface="Times New Roman" pitchFamily="18" charset="0"/>
                <a:cs typeface="Times New Roman" pitchFamily="18" charset="0"/>
              </a:rPr>
              <a:t>double </a:t>
            </a:r>
            <a:r>
              <a:rPr lang="en-US" sz="2200" dirty="0" err="1">
                <a:latin typeface="Times New Roman" pitchFamily="18" charset="0"/>
                <a:cs typeface="Times New Roman" pitchFamily="18" charset="0"/>
              </a:rPr>
              <a:t>vol</a:t>
            </a:r>
            <a:r>
              <a:rPr lang="en-US" sz="2200" dirty="0">
                <a:latin typeface="Times New Roman" pitchFamily="18" charset="0"/>
                <a:cs typeface="Times New Roman" pitchFamily="18" charset="0"/>
              </a:rPr>
              <a:t>;</a:t>
            </a:r>
          </a:p>
          <a:p>
            <a:pPr lvl="1" indent="-565150" algn="just">
              <a:lnSpc>
                <a:spcPct val="170000"/>
              </a:lnSpc>
              <a:spcBef>
                <a:spcPts val="0"/>
              </a:spcBef>
              <a:buNone/>
              <a:defRPr/>
            </a:pPr>
            <a:r>
              <a:rPr lang="en-US" sz="2200" dirty="0" smtClean="0">
                <a:latin typeface="Times New Roman" pitchFamily="18" charset="0"/>
                <a:cs typeface="Times New Roman" pitchFamily="18" charset="0"/>
              </a:rPr>
              <a:t>//Assign </a:t>
            </a:r>
            <a:r>
              <a:rPr lang="en-US" sz="2200" dirty="0">
                <a:latin typeface="Times New Roman" pitchFamily="18" charset="0"/>
                <a:cs typeface="Times New Roman" pitchFamily="18" charset="0"/>
              </a:rPr>
              <a:t>values to </a:t>
            </a:r>
            <a:r>
              <a:rPr lang="en-US" sz="2200" dirty="0" smtClean="0">
                <a:latin typeface="Times New Roman" pitchFamily="18" charset="0"/>
                <a:cs typeface="Times New Roman" pitchFamily="18" charset="0"/>
              </a:rPr>
              <a:t>mybox1's </a:t>
            </a:r>
            <a:r>
              <a:rPr lang="en-US" sz="2200" dirty="0">
                <a:latin typeface="Times New Roman" pitchFamily="18" charset="0"/>
                <a:cs typeface="Times New Roman" pitchFamily="18" charset="0"/>
              </a:rPr>
              <a:t>instance variables</a:t>
            </a:r>
          </a:p>
          <a:p>
            <a:pPr lvl="1" indent="-565150" algn="just">
              <a:lnSpc>
                <a:spcPct val="170000"/>
              </a:lnSpc>
              <a:spcBef>
                <a:spcPts val="0"/>
              </a:spcBef>
              <a:buNone/>
              <a:defRPr/>
            </a:pPr>
            <a:r>
              <a:rPr lang="en-US" sz="2200" dirty="0" smtClean="0">
                <a:latin typeface="Times New Roman" pitchFamily="18" charset="0"/>
                <a:cs typeface="Times New Roman" pitchFamily="18" charset="0"/>
              </a:rPr>
              <a:t>mybox1.width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10</a:t>
            </a:r>
            <a:r>
              <a:rPr lang="en-US" sz="2200" dirty="0">
                <a:latin typeface="Times New Roman" pitchFamily="18" charset="0"/>
                <a:cs typeface="Times New Roman" pitchFamily="18" charset="0"/>
              </a:rPr>
              <a:t>;</a:t>
            </a:r>
          </a:p>
          <a:p>
            <a:pPr lvl="1" indent="-565150" algn="just">
              <a:lnSpc>
                <a:spcPct val="170000"/>
              </a:lnSpc>
              <a:spcBef>
                <a:spcPts val="0"/>
              </a:spcBef>
              <a:buNone/>
              <a:defRPr/>
            </a:pPr>
            <a:r>
              <a:rPr lang="en-US" sz="2200" dirty="0" smtClean="0">
                <a:latin typeface="Times New Roman" pitchFamily="18" charset="0"/>
                <a:cs typeface="Times New Roman" pitchFamily="18" charset="0"/>
              </a:rPr>
              <a:t>mybox1.height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20</a:t>
            </a:r>
            <a:r>
              <a:rPr lang="en-US" sz="2200" dirty="0">
                <a:latin typeface="Times New Roman" pitchFamily="18" charset="0"/>
                <a:cs typeface="Times New Roman" pitchFamily="18" charset="0"/>
              </a:rPr>
              <a:t>;</a:t>
            </a:r>
          </a:p>
          <a:p>
            <a:pPr lvl="1" indent="-565150" algn="just">
              <a:lnSpc>
                <a:spcPct val="170000"/>
              </a:lnSpc>
              <a:spcBef>
                <a:spcPts val="0"/>
              </a:spcBef>
              <a:buNone/>
              <a:defRPr/>
            </a:pPr>
            <a:r>
              <a:rPr lang="en-US" sz="2200" dirty="0" smtClean="0">
                <a:latin typeface="Times New Roman" pitchFamily="18" charset="0"/>
                <a:cs typeface="Times New Roman" pitchFamily="18" charset="0"/>
              </a:rPr>
              <a:t>mybox1.depth </a:t>
            </a:r>
            <a:r>
              <a:rPr lang="en-US" sz="2200" dirty="0">
                <a:latin typeface="Times New Roman" pitchFamily="18" charset="0"/>
                <a:cs typeface="Times New Roman" pitchFamily="18" charset="0"/>
              </a:rPr>
              <a:t>= 15;</a:t>
            </a:r>
          </a:p>
          <a:p>
            <a:pPr lvl="1" indent="-565150" algn="just">
              <a:lnSpc>
                <a:spcPct val="170000"/>
              </a:lnSpc>
              <a:spcBef>
                <a:spcPts val="0"/>
              </a:spcBef>
              <a:buNone/>
              <a:defRPr/>
            </a:pPr>
            <a:r>
              <a:rPr lang="en-US" sz="2200" dirty="0" err="1" smtClean="0">
                <a:latin typeface="Times New Roman" pitchFamily="18" charset="0"/>
                <a:cs typeface="Times New Roman" pitchFamily="18" charset="0"/>
              </a:rPr>
              <a:t>vol</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(mybox1.width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mybox1.height </a:t>
            </a: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mybox1.depth);</a:t>
            </a:r>
            <a:endParaRPr lang="en-US" sz="2200" dirty="0">
              <a:latin typeface="Times New Roman" pitchFamily="18" charset="0"/>
              <a:cs typeface="Times New Roman" pitchFamily="18" charset="0"/>
            </a:endParaRPr>
          </a:p>
          <a:p>
            <a:pPr lvl="1" indent="-565150" algn="just">
              <a:lnSpc>
                <a:spcPct val="170000"/>
              </a:lnSpc>
              <a:spcBef>
                <a:spcPts val="0"/>
              </a:spcBef>
              <a:buNone/>
              <a:defRPr/>
            </a:pPr>
            <a:r>
              <a:rPr lang="en-US" sz="2200" dirty="0" err="1">
                <a:latin typeface="Times New Roman" pitchFamily="18" charset="0"/>
                <a:cs typeface="Times New Roman" pitchFamily="18" charset="0"/>
              </a:rPr>
              <a:t>System.out.println</a:t>
            </a:r>
            <a:r>
              <a:rPr lang="en-US" sz="2200" dirty="0">
                <a:latin typeface="Times New Roman" pitchFamily="18" charset="0"/>
                <a:cs typeface="Times New Roman" pitchFamily="18" charset="0"/>
              </a:rPr>
              <a:t>("Volume </a:t>
            </a:r>
            <a:r>
              <a:rPr lang="en-US" sz="2200" dirty="0" smtClean="0">
                <a:latin typeface="Times New Roman" pitchFamily="18" charset="0"/>
                <a:cs typeface="Times New Roman" pitchFamily="18" charset="0"/>
              </a:rPr>
              <a:t>of Box:" </a:t>
            </a:r>
            <a:r>
              <a:rPr lang="en-US" sz="2200" dirty="0">
                <a:latin typeface="Times New Roman" pitchFamily="18" charset="0"/>
                <a:cs typeface="Times New Roman" pitchFamily="18" charset="0"/>
              </a:rPr>
              <a:t>+ </a:t>
            </a:r>
            <a:r>
              <a:rPr lang="en-US" sz="2200" dirty="0" err="1">
                <a:latin typeface="Times New Roman" pitchFamily="18" charset="0"/>
                <a:cs typeface="Times New Roman" pitchFamily="18" charset="0"/>
              </a:rPr>
              <a:t>vol</a:t>
            </a:r>
            <a:r>
              <a:rPr lang="en-US" sz="2200" dirty="0">
                <a:latin typeface="Times New Roman" pitchFamily="18" charset="0"/>
                <a:cs typeface="Times New Roman" pitchFamily="18" charset="0"/>
              </a:rPr>
              <a:t>);</a:t>
            </a:r>
          </a:p>
          <a:p>
            <a:pPr lvl="1" indent="-565150" algn="just">
              <a:lnSpc>
                <a:spcPct val="170000"/>
              </a:lnSpc>
              <a:spcBef>
                <a:spcPts val="0"/>
              </a:spcBef>
              <a:buNone/>
              <a:defRPr/>
            </a:pPr>
            <a:r>
              <a:rPr lang="en-US" sz="2200" dirty="0" smtClean="0">
                <a:latin typeface="Times New Roman" pitchFamily="18" charset="0"/>
                <a:cs typeface="Times New Roman" pitchFamily="18" charset="0"/>
              </a:rPr>
              <a:t>}//End of main ()</a:t>
            </a:r>
          </a:p>
          <a:p>
            <a:pPr lvl="1" indent="-565150" algn="just">
              <a:lnSpc>
                <a:spcPct val="170000"/>
              </a:lnSpc>
              <a:spcBef>
                <a:spcPts val="0"/>
              </a:spcBef>
              <a:buNone/>
              <a:defRPr/>
            </a:pPr>
            <a:r>
              <a:rPr lang="en-US" sz="2200" dirty="0" smtClean="0">
                <a:latin typeface="Times New Roman" pitchFamily="18" charset="0"/>
                <a:cs typeface="Times New Roman" pitchFamily="18" charset="0"/>
              </a:rPr>
              <a:t>}//End of </a:t>
            </a:r>
            <a:r>
              <a:rPr lang="en-US" sz="2200" dirty="0" err="1" smtClean="0">
                <a:latin typeface="Times New Roman" pitchFamily="18" charset="0"/>
                <a:cs typeface="Times New Roman" pitchFamily="18" charset="0"/>
              </a:rPr>
              <a:t>BoxDemo</a:t>
            </a:r>
            <a:r>
              <a:rPr lang="en-US" sz="2200" dirty="0" smtClean="0">
                <a:latin typeface="Times New Roman" pitchFamily="18" charset="0"/>
                <a:cs typeface="Times New Roman" pitchFamily="18" charset="0"/>
              </a:rPr>
              <a:t> class</a:t>
            </a:r>
            <a:endParaRPr lang="en-US" sz="2200" dirty="0">
              <a:latin typeface="Times New Roman" pitchFamily="18" charset="0"/>
              <a:cs typeface="Times New Roman" pitchFamily="18" charset="0"/>
            </a:endParaRPr>
          </a:p>
          <a:p>
            <a:pPr marL="742950" indent="-565150" algn="just">
              <a:lnSpc>
                <a:spcPct val="170000"/>
              </a:lnSpc>
              <a:spcBef>
                <a:spcPts val="0"/>
              </a:spcBef>
              <a:buNone/>
            </a:pPr>
            <a:endParaRPr lang="en-GB" sz="22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25</a:t>
            </a:fld>
            <a:endParaRPr lang="en-US"/>
          </a:p>
        </p:txBody>
      </p:sp>
    </p:spTree>
    <p:extLst>
      <p:ext uri="{BB962C8B-B14F-4D97-AF65-F5344CB8AC3E}">
        <p14:creationId xmlns:p14="http://schemas.microsoft.com/office/powerpoint/2010/main" val="329147687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1-------</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28600"/>
            <a:ext cx="9144000" cy="6629400"/>
          </a:xfrm>
        </p:spPr>
        <p:txBody>
          <a:bodyPr>
            <a:noAutofit/>
          </a:bodyPr>
          <a:lstStyle/>
          <a:p>
            <a:pPr algn="just">
              <a:lnSpc>
                <a:spcPct val="150000"/>
              </a:lnSpc>
              <a:spcBef>
                <a:spcPts val="0"/>
              </a:spcBef>
              <a:buFont typeface="Wingdings" pitchFamily="2" charset="2"/>
              <a:buChar char="Ø"/>
              <a:defRPr/>
            </a:pPr>
            <a:r>
              <a:rPr lang="en-US" sz="2400" dirty="0" smtClean="0">
                <a:latin typeface="Times New Roman" pitchFamily="18" charset="0"/>
                <a:cs typeface="Times New Roman" pitchFamily="18" charset="0"/>
              </a:rPr>
              <a:t>The previous java program works as follows:</a:t>
            </a:r>
          </a:p>
          <a:p>
            <a:pPr algn="just">
              <a:lnSpc>
                <a:spcPct val="150000"/>
              </a:lnSpc>
              <a:spcBef>
                <a:spcPts val="0"/>
              </a:spcBef>
              <a:buFont typeface="Wingdings" pitchFamily="2" charset="2"/>
              <a:buChar char="§"/>
              <a:defRPr/>
            </a:pPr>
            <a:r>
              <a:rPr lang="en-US" sz="2400" b="1" dirty="0" smtClean="0">
                <a:latin typeface="Times New Roman" pitchFamily="18" charset="0"/>
                <a:cs typeface="Times New Roman" pitchFamily="18" charset="0"/>
              </a:rPr>
              <a:t>Call </a:t>
            </a:r>
            <a:r>
              <a:rPr lang="en-US" sz="2400" dirty="0">
                <a:latin typeface="Times New Roman" pitchFamily="18" charset="0"/>
                <a:cs typeface="Times New Roman" pitchFamily="18" charset="0"/>
              </a:rPr>
              <a:t>the</a:t>
            </a:r>
            <a:r>
              <a:rPr lang="en-US" sz="2400" b="1" dirty="0">
                <a:latin typeface="Times New Roman" pitchFamily="18" charset="0"/>
                <a:cs typeface="Times New Roman" pitchFamily="18" charset="0"/>
              </a:rPr>
              <a:t> file</a:t>
            </a:r>
            <a:r>
              <a:rPr lang="en-US" sz="2400" dirty="0">
                <a:latin typeface="Times New Roman" pitchFamily="18" charset="0"/>
                <a:cs typeface="Times New Roman" pitchFamily="18" charset="0"/>
              </a:rPr>
              <a:t> that contains this program </a:t>
            </a:r>
            <a:r>
              <a:rPr lang="en-US" sz="2400" b="1" dirty="0">
                <a:latin typeface="Times New Roman" pitchFamily="18" charset="0"/>
                <a:cs typeface="Times New Roman" pitchFamily="18" charset="0"/>
              </a:rPr>
              <a:t>BoxDemo.java</a:t>
            </a:r>
            <a:r>
              <a:rPr lang="en-US" sz="2400" dirty="0">
                <a:latin typeface="Times New Roman" pitchFamily="18" charset="0"/>
                <a:cs typeface="Times New Roman" pitchFamily="18" charset="0"/>
              </a:rPr>
              <a:t>, because the </a:t>
            </a:r>
            <a:r>
              <a:rPr lang="en-US" sz="2400" b="1" dirty="0">
                <a:latin typeface="Times New Roman" pitchFamily="18" charset="0"/>
                <a:cs typeface="Times New Roman" pitchFamily="18" charset="0"/>
              </a:rPr>
              <a:t>main( ) method </a:t>
            </a:r>
            <a:r>
              <a:rPr lang="en-US" sz="2400" dirty="0">
                <a:latin typeface="Times New Roman" pitchFamily="18" charset="0"/>
                <a:cs typeface="Times New Roman" pitchFamily="18" charset="0"/>
              </a:rPr>
              <a:t>is in the </a:t>
            </a:r>
            <a:r>
              <a:rPr lang="en-US" sz="2400" dirty="0" smtClean="0">
                <a:latin typeface="Times New Roman" pitchFamily="18" charset="0"/>
                <a:cs typeface="Times New Roman" pitchFamily="18" charset="0"/>
              </a:rPr>
              <a:t>class </a:t>
            </a:r>
            <a:r>
              <a:rPr lang="en-US" sz="2400" b="1" dirty="0" err="1">
                <a:latin typeface="Times New Roman" pitchFamily="18" charset="0"/>
                <a:cs typeface="Times New Roman" pitchFamily="18" charset="0"/>
              </a:rPr>
              <a:t>BoxDemo</a:t>
            </a:r>
            <a:r>
              <a:rPr lang="en-US" sz="2400" b="1" dirty="0">
                <a:latin typeface="Times New Roman" pitchFamily="18" charset="0"/>
                <a:cs typeface="Times New Roman" pitchFamily="18" charset="0"/>
              </a:rPr>
              <a:t>, not </a:t>
            </a:r>
            <a:r>
              <a:rPr lang="en-US" sz="2400" dirty="0">
                <a:latin typeface="Times New Roman" pitchFamily="18" charset="0"/>
                <a:cs typeface="Times New Roman" pitchFamily="18" charset="0"/>
              </a:rPr>
              <a:t>the class </a:t>
            </a:r>
            <a:r>
              <a:rPr lang="en-US" sz="2400" b="1" dirty="0" smtClean="0">
                <a:latin typeface="Times New Roman" pitchFamily="18" charset="0"/>
                <a:cs typeface="Times New Roman" pitchFamily="18" charset="0"/>
              </a:rPr>
              <a:t>Box</a:t>
            </a:r>
            <a:r>
              <a:rPr lang="en-US" sz="2400" b="1"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When you </a:t>
            </a:r>
            <a:r>
              <a:rPr lang="en-US" sz="2400" b="1" dirty="0">
                <a:solidFill>
                  <a:srgbClr val="D60093"/>
                </a:solidFill>
                <a:latin typeface="Times New Roman" pitchFamily="18" charset="0"/>
                <a:cs typeface="Times New Roman" pitchFamily="18" charset="0"/>
              </a:rPr>
              <a:t>compile </a:t>
            </a:r>
            <a:r>
              <a:rPr lang="en-US" sz="2400" dirty="0">
                <a:latin typeface="Times New Roman" pitchFamily="18" charset="0"/>
                <a:cs typeface="Times New Roman" pitchFamily="18" charset="0"/>
              </a:rPr>
              <a:t>this</a:t>
            </a:r>
            <a:r>
              <a:rPr lang="en-US" sz="2400" b="1" dirty="0">
                <a:solidFill>
                  <a:srgbClr val="D60093"/>
                </a:solidFill>
                <a:latin typeface="Times New Roman" pitchFamily="18" charset="0"/>
                <a:cs typeface="Times New Roman" pitchFamily="18" charset="0"/>
              </a:rPr>
              <a:t> program</a:t>
            </a:r>
            <a:r>
              <a:rPr lang="en-US" sz="2400" dirty="0">
                <a:latin typeface="Times New Roman" pitchFamily="18" charset="0"/>
                <a:cs typeface="Times New Roman" pitchFamily="18" charset="0"/>
              </a:rPr>
              <a:t>, you will find that </a:t>
            </a:r>
            <a:r>
              <a:rPr lang="en-US" sz="2400" b="1" dirty="0">
                <a:solidFill>
                  <a:srgbClr val="0000FF"/>
                </a:solidFill>
                <a:latin typeface="Times New Roman" pitchFamily="18" charset="0"/>
                <a:cs typeface="Times New Roman" pitchFamily="18" charset="0"/>
              </a:rPr>
              <a:t>two .class files have been created</a:t>
            </a:r>
            <a:r>
              <a:rPr lang="en-US" sz="2400" dirty="0">
                <a:latin typeface="Times New Roman" pitchFamily="18" charset="0"/>
                <a:cs typeface="Times New Roman" pitchFamily="18" charset="0"/>
              </a:rPr>
              <a:t>, </a:t>
            </a:r>
            <a:r>
              <a:rPr lang="en-US" sz="2400" b="1" dirty="0">
                <a:solidFill>
                  <a:srgbClr val="D60093"/>
                </a:solidFill>
                <a:latin typeface="Times New Roman" pitchFamily="18" charset="0"/>
                <a:cs typeface="Times New Roman" pitchFamily="18" charset="0"/>
              </a:rPr>
              <a:t>one </a:t>
            </a:r>
            <a:r>
              <a:rPr lang="en-US" sz="2400" dirty="0">
                <a:latin typeface="Times New Roman" pitchFamily="18" charset="0"/>
                <a:cs typeface="Times New Roman" pitchFamily="18" charset="0"/>
              </a:rPr>
              <a:t>for</a:t>
            </a:r>
            <a:r>
              <a:rPr lang="en-US" sz="2400" b="1" dirty="0">
                <a:solidFill>
                  <a:srgbClr val="D60093"/>
                </a:solidFill>
                <a:latin typeface="Times New Roman" pitchFamily="18" charset="0"/>
                <a:cs typeface="Times New Roman" pitchFamily="18" charset="0"/>
              </a:rPr>
              <a:t> Box </a:t>
            </a:r>
            <a:r>
              <a:rPr lang="en-US" sz="2400" dirty="0">
                <a:latin typeface="Times New Roman" pitchFamily="18" charset="0"/>
                <a:cs typeface="Times New Roman" pitchFamily="18" charset="0"/>
              </a:rPr>
              <a:t>and</a:t>
            </a:r>
            <a:r>
              <a:rPr lang="en-US" sz="2400" b="1" dirty="0">
                <a:solidFill>
                  <a:srgbClr val="D60093"/>
                </a:solidFill>
                <a:latin typeface="Times New Roman" pitchFamily="18" charset="0"/>
                <a:cs typeface="Times New Roman" pitchFamily="18" charset="0"/>
              </a:rPr>
              <a:t> one </a:t>
            </a:r>
            <a:r>
              <a:rPr lang="en-US" sz="2400" dirty="0">
                <a:latin typeface="Times New Roman" pitchFamily="18" charset="0"/>
                <a:cs typeface="Times New Roman" pitchFamily="18" charset="0"/>
              </a:rPr>
              <a:t>for</a:t>
            </a:r>
            <a:r>
              <a:rPr lang="en-US" sz="2400" b="1" dirty="0">
                <a:solidFill>
                  <a:srgbClr val="D60093"/>
                </a:solidFill>
                <a:latin typeface="Times New Roman" pitchFamily="18" charset="0"/>
                <a:cs typeface="Times New Roman" pitchFamily="18" charset="0"/>
              </a:rPr>
              <a:t> </a:t>
            </a:r>
            <a:r>
              <a:rPr lang="en-US" sz="2400" b="1" dirty="0" err="1">
                <a:solidFill>
                  <a:srgbClr val="D60093"/>
                </a:solidFill>
                <a:latin typeface="Times New Roman" pitchFamily="18" charset="0"/>
                <a:cs typeface="Times New Roman" pitchFamily="18" charset="0"/>
              </a:rPr>
              <a:t>BoxDemo</a:t>
            </a:r>
            <a:r>
              <a:rPr lang="en-US" sz="2400" b="1" dirty="0">
                <a:solidFill>
                  <a:srgbClr val="D60093"/>
                </a:solidFill>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The </a:t>
            </a:r>
            <a:r>
              <a:rPr lang="en-US" sz="2400" b="1" dirty="0">
                <a:latin typeface="Times New Roman" pitchFamily="18" charset="0"/>
                <a:cs typeface="Times New Roman" pitchFamily="18" charset="0"/>
              </a:rPr>
              <a:t>Java compiler automatically </a:t>
            </a:r>
            <a:r>
              <a:rPr lang="en-US" sz="2400" dirty="0">
                <a:latin typeface="Times New Roman" pitchFamily="18" charset="0"/>
                <a:cs typeface="Times New Roman" pitchFamily="18" charset="0"/>
              </a:rPr>
              <a:t>puts each class into its </a:t>
            </a:r>
            <a:r>
              <a:rPr lang="en-US" sz="2400" b="1" dirty="0">
                <a:latin typeface="Times New Roman" pitchFamily="18" charset="0"/>
                <a:cs typeface="Times New Roman" pitchFamily="18" charset="0"/>
              </a:rPr>
              <a:t>own .class file</a:t>
            </a:r>
            <a:r>
              <a:rPr lang="en-US" sz="2400" b="1" dirty="0" smtClean="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To </a:t>
            </a:r>
            <a:r>
              <a:rPr lang="en-US" sz="2400" b="1" dirty="0">
                <a:solidFill>
                  <a:srgbClr val="0000FF"/>
                </a:solidFill>
                <a:latin typeface="Times New Roman" pitchFamily="18" charset="0"/>
                <a:cs typeface="Times New Roman" pitchFamily="18" charset="0"/>
              </a:rPr>
              <a:t>run this program</a:t>
            </a:r>
            <a:r>
              <a:rPr lang="en-US" sz="2400" dirty="0">
                <a:latin typeface="Times New Roman" pitchFamily="18" charset="0"/>
                <a:cs typeface="Times New Roman" pitchFamily="18" charset="0"/>
              </a:rPr>
              <a:t>, you must </a:t>
            </a:r>
            <a:r>
              <a:rPr lang="en-US" sz="2400" b="1" dirty="0">
                <a:solidFill>
                  <a:srgbClr val="0000FF"/>
                </a:solidFill>
                <a:latin typeface="Times New Roman" pitchFamily="18" charset="0"/>
                <a:cs typeface="Times New Roman" pitchFamily="18" charset="0"/>
              </a:rPr>
              <a:t>execute </a:t>
            </a:r>
            <a:r>
              <a:rPr lang="en-US" sz="2400" b="1" dirty="0" err="1">
                <a:solidFill>
                  <a:srgbClr val="0000FF"/>
                </a:solidFill>
                <a:latin typeface="Times New Roman" pitchFamily="18" charset="0"/>
                <a:cs typeface="Times New Roman" pitchFamily="18" charset="0"/>
              </a:rPr>
              <a:t>BoxDemo.class</a:t>
            </a:r>
            <a:endParaRPr lang="en-US" sz="2400" b="1" dirty="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Ø"/>
              <a:defRPr/>
            </a:pPr>
            <a:r>
              <a:rPr lang="en-US" sz="2400" dirty="0" smtClean="0">
                <a:latin typeface="Times New Roman" pitchFamily="18" charset="0"/>
                <a:cs typeface="Times New Roman" pitchFamily="18" charset="0"/>
              </a:rPr>
              <a:t>It </a:t>
            </a:r>
            <a:r>
              <a:rPr lang="en-US" sz="2400" dirty="0">
                <a:latin typeface="Times New Roman" pitchFamily="18" charset="0"/>
                <a:cs typeface="Times New Roman" pitchFamily="18" charset="0"/>
              </a:rPr>
              <a:t>is </a:t>
            </a:r>
            <a:r>
              <a:rPr lang="en-US" sz="2400" b="1" dirty="0">
                <a:latin typeface="Times New Roman" pitchFamily="18" charset="0"/>
                <a:cs typeface="Times New Roman" pitchFamily="18" charset="0"/>
              </a:rPr>
              <a:t>not necessary </a:t>
            </a:r>
            <a:r>
              <a:rPr lang="en-US" sz="2400" dirty="0">
                <a:latin typeface="Times New Roman" pitchFamily="18" charset="0"/>
                <a:cs typeface="Times New Roman" pitchFamily="18" charset="0"/>
              </a:rPr>
              <a:t>for both the </a:t>
            </a:r>
            <a:r>
              <a:rPr lang="en-US" sz="2400" b="1" dirty="0">
                <a:latin typeface="Times New Roman" pitchFamily="18" charset="0"/>
                <a:cs typeface="Times New Roman" pitchFamily="18" charset="0"/>
              </a:rPr>
              <a:t>Box </a:t>
            </a:r>
            <a:r>
              <a:rPr lang="en-US" sz="2400" dirty="0">
                <a:latin typeface="Times New Roman" pitchFamily="18" charset="0"/>
                <a:cs typeface="Times New Roman" pitchFamily="18" charset="0"/>
              </a:rPr>
              <a:t>and the </a:t>
            </a:r>
            <a:r>
              <a:rPr lang="en-US" sz="2400" b="1" dirty="0" err="1">
                <a:latin typeface="Times New Roman" pitchFamily="18" charset="0"/>
                <a:cs typeface="Times New Roman" pitchFamily="18" charset="0"/>
              </a:rPr>
              <a:t>BoxDemo</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class to actually be in the </a:t>
            </a:r>
            <a:r>
              <a:rPr lang="en-US" sz="2400" b="1" dirty="0">
                <a:solidFill>
                  <a:srgbClr val="FF0000"/>
                </a:solidFill>
                <a:latin typeface="Times New Roman" pitchFamily="18" charset="0"/>
                <a:cs typeface="Times New Roman" pitchFamily="18" charset="0"/>
              </a:rPr>
              <a:t>same source file. </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You could put </a:t>
            </a:r>
            <a:r>
              <a:rPr lang="en-US" sz="2400" b="1" dirty="0">
                <a:solidFill>
                  <a:srgbClr val="990099"/>
                </a:solidFill>
                <a:latin typeface="Times New Roman" pitchFamily="18" charset="0"/>
                <a:cs typeface="Times New Roman" pitchFamily="18" charset="0"/>
              </a:rPr>
              <a:t>each class </a:t>
            </a:r>
            <a:r>
              <a:rPr lang="en-US" sz="2400" dirty="0">
                <a:latin typeface="Times New Roman" pitchFamily="18" charset="0"/>
                <a:cs typeface="Times New Roman" pitchFamily="18" charset="0"/>
              </a:rPr>
              <a:t>in its </a:t>
            </a:r>
            <a:r>
              <a:rPr lang="en-US" sz="2400" b="1" dirty="0">
                <a:solidFill>
                  <a:srgbClr val="990099"/>
                </a:solidFill>
                <a:latin typeface="Times New Roman" pitchFamily="18" charset="0"/>
                <a:cs typeface="Times New Roman" pitchFamily="18" charset="0"/>
              </a:rPr>
              <a:t>own file, </a:t>
            </a:r>
            <a:r>
              <a:rPr lang="en-US" sz="2400" dirty="0">
                <a:latin typeface="Times New Roman" pitchFamily="18" charset="0"/>
                <a:cs typeface="Times New Roman" pitchFamily="18" charset="0"/>
              </a:rPr>
              <a:t>called </a:t>
            </a:r>
            <a:r>
              <a:rPr lang="en-US" sz="2400" b="1" dirty="0">
                <a:solidFill>
                  <a:srgbClr val="6600CC"/>
                </a:solidFill>
                <a:latin typeface="Times New Roman" pitchFamily="18" charset="0"/>
                <a:cs typeface="Times New Roman" pitchFamily="18" charset="0"/>
              </a:rPr>
              <a:t>Box.java</a:t>
            </a:r>
            <a:r>
              <a:rPr lang="en-US" sz="2400" dirty="0">
                <a:latin typeface="Times New Roman" pitchFamily="18" charset="0"/>
                <a:cs typeface="Times New Roman" pitchFamily="18" charset="0"/>
              </a:rPr>
              <a:t> and </a:t>
            </a:r>
            <a:r>
              <a:rPr lang="en-US" sz="2400" b="1" dirty="0">
                <a:solidFill>
                  <a:srgbClr val="6600CC"/>
                </a:solidFill>
                <a:latin typeface="Times New Roman" pitchFamily="18" charset="0"/>
                <a:cs typeface="Times New Roman" pitchFamily="18" charset="0"/>
              </a:rPr>
              <a:t>BoxDemo.java</a:t>
            </a:r>
            <a:r>
              <a:rPr lang="en-US" sz="2400" dirty="0">
                <a:latin typeface="Times New Roman" pitchFamily="18" charset="0"/>
                <a:cs typeface="Times New Roman" pitchFamily="18" charset="0"/>
              </a:rPr>
              <a:t>, respectively</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26</a:t>
            </a:fld>
            <a:endParaRPr lang="en-US"/>
          </a:p>
        </p:txBody>
      </p:sp>
    </p:spTree>
    <p:extLst>
      <p:ext uri="{BB962C8B-B14F-4D97-AF65-F5344CB8AC3E}">
        <p14:creationId xmlns:p14="http://schemas.microsoft.com/office/powerpoint/2010/main" val="330589803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1-------</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28600"/>
            <a:ext cx="9144000" cy="6629400"/>
          </a:xfrm>
        </p:spPr>
        <p:txBody>
          <a:bodyPr>
            <a:noAutofit/>
          </a:bodyPr>
          <a:lstStyle/>
          <a:p>
            <a:pPr algn="just">
              <a:lnSpc>
                <a:spcPct val="150000"/>
              </a:lnSpc>
              <a:spcBef>
                <a:spcPts val="0"/>
              </a:spcBef>
              <a:buFont typeface="Wingdings" pitchFamily="2" charset="2"/>
              <a:buChar char="Ø"/>
            </a:pPr>
            <a:r>
              <a:rPr lang="en-US" sz="2500" dirty="0">
                <a:latin typeface="Times New Roman" panose="02020603050405020304" pitchFamily="18" charset="0"/>
                <a:cs typeface="Times New Roman" pitchFamily="18" charset="0"/>
              </a:rPr>
              <a:t>As stated earlier, </a:t>
            </a:r>
            <a:r>
              <a:rPr lang="en-US" sz="2500" b="1" dirty="0">
                <a:solidFill>
                  <a:srgbClr val="D60093"/>
                </a:solidFill>
                <a:latin typeface="Times New Roman" pitchFamily="18" charset="0"/>
                <a:cs typeface="Times New Roman" pitchFamily="18" charset="0"/>
              </a:rPr>
              <a:t>each object </a:t>
            </a:r>
            <a:r>
              <a:rPr lang="en-US" sz="2500" dirty="0">
                <a:latin typeface="Times New Roman" pitchFamily="18" charset="0"/>
                <a:cs typeface="Times New Roman" pitchFamily="18" charset="0"/>
              </a:rPr>
              <a:t>has its own </a:t>
            </a:r>
            <a:r>
              <a:rPr lang="en-US" sz="2500" b="1" dirty="0">
                <a:solidFill>
                  <a:srgbClr val="0000FF"/>
                </a:solidFill>
                <a:latin typeface="Times New Roman" pitchFamily="18" charset="0"/>
                <a:cs typeface="Times New Roman" pitchFamily="18" charset="0"/>
              </a:rPr>
              <a:t>copies </a:t>
            </a:r>
            <a:r>
              <a:rPr lang="en-US" sz="2500" dirty="0">
                <a:latin typeface="Times New Roman" pitchFamily="18" charset="0"/>
                <a:cs typeface="Times New Roman" pitchFamily="18" charset="0"/>
              </a:rPr>
              <a:t>of the </a:t>
            </a:r>
            <a:r>
              <a:rPr lang="en-US" sz="2500" b="1" dirty="0">
                <a:solidFill>
                  <a:srgbClr val="0000FF"/>
                </a:solidFill>
                <a:latin typeface="Times New Roman" pitchFamily="18" charset="0"/>
                <a:cs typeface="Times New Roman" pitchFamily="18" charset="0"/>
              </a:rPr>
              <a:t>instance variables</a:t>
            </a:r>
            <a:r>
              <a:rPr lang="en-US" sz="2500" dirty="0">
                <a:latin typeface="Times New Roman" pitchFamily="18" charset="0"/>
                <a:cs typeface="Times New Roman" pitchFamily="18" charset="0"/>
              </a:rPr>
              <a:t>.</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This means that if you have </a:t>
            </a:r>
            <a:r>
              <a:rPr lang="en-US" sz="2500" b="1" dirty="0">
                <a:solidFill>
                  <a:srgbClr val="D60093"/>
                </a:solidFill>
                <a:latin typeface="Times New Roman" pitchFamily="18" charset="0"/>
                <a:cs typeface="Times New Roman" pitchFamily="18" charset="0"/>
              </a:rPr>
              <a:t>two Box objects</a:t>
            </a:r>
            <a:r>
              <a:rPr lang="en-US" sz="2500" dirty="0">
                <a:latin typeface="Times New Roman" pitchFamily="18" charset="0"/>
                <a:cs typeface="Times New Roman" pitchFamily="18" charset="0"/>
              </a:rPr>
              <a:t>, </a:t>
            </a:r>
            <a:r>
              <a:rPr lang="en-US" sz="2500" b="1" dirty="0">
                <a:solidFill>
                  <a:srgbClr val="6600CC"/>
                </a:solidFill>
                <a:latin typeface="Times New Roman" pitchFamily="18" charset="0"/>
                <a:cs typeface="Times New Roman" pitchFamily="18" charset="0"/>
              </a:rPr>
              <a:t>each</a:t>
            </a:r>
            <a:r>
              <a:rPr lang="en-US" sz="2500" b="1" dirty="0">
                <a:latin typeface="Times New Roman" pitchFamily="18" charset="0"/>
                <a:cs typeface="Times New Roman" pitchFamily="18" charset="0"/>
              </a:rPr>
              <a:t> </a:t>
            </a:r>
            <a:r>
              <a:rPr lang="en-US" sz="2500" dirty="0">
                <a:latin typeface="Times New Roman" pitchFamily="18" charset="0"/>
                <a:cs typeface="Times New Roman" pitchFamily="18" charset="0"/>
              </a:rPr>
              <a:t>has its </a:t>
            </a:r>
            <a:r>
              <a:rPr lang="en-US" sz="2500" b="1" dirty="0">
                <a:solidFill>
                  <a:srgbClr val="6600CC"/>
                </a:solidFill>
                <a:latin typeface="Times New Roman" pitchFamily="18" charset="0"/>
                <a:cs typeface="Times New Roman" pitchFamily="18" charset="0"/>
              </a:rPr>
              <a:t>own copy </a:t>
            </a:r>
            <a:r>
              <a:rPr lang="en-US" sz="2500" dirty="0">
                <a:latin typeface="Times New Roman" pitchFamily="18" charset="0"/>
                <a:cs typeface="Times New Roman" pitchFamily="18" charset="0"/>
              </a:rPr>
              <a:t>of</a:t>
            </a:r>
            <a:r>
              <a:rPr lang="en-US" sz="2500" b="1" dirty="0">
                <a:latin typeface="Times New Roman" pitchFamily="18" charset="0"/>
                <a:cs typeface="Times New Roman" pitchFamily="18" charset="0"/>
              </a:rPr>
              <a:t> depth, width, and height. </a:t>
            </a:r>
          </a:p>
          <a:p>
            <a:pPr algn="just">
              <a:lnSpc>
                <a:spcPct val="150000"/>
              </a:lnSpc>
              <a:spcBef>
                <a:spcPts val="0"/>
              </a:spcBef>
              <a:buFont typeface="Wingdings" pitchFamily="2" charset="2"/>
              <a:buChar char="§"/>
            </a:pPr>
            <a:r>
              <a:rPr lang="en-US" sz="2500" dirty="0">
                <a:latin typeface="Times New Roman" pitchFamily="18" charset="0"/>
                <a:cs typeface="Times New Roman" pitchFamily="18" charset="0"/>
              </a:rPr>
              <a:t>The </a:t>
            </a:r>
            <a:r>
              <a:rPr lang="en-US" sz="2500" b="1" dirty="0">
                <a:solidFill>
                  <a:srgbClr val="FF0000"/>
                </a:solidFill>
                <a:latin typeface="Times New Roman" pitchFamily="18" charset="0"/>
                <a:cs typeface="Times New Roman" pitchFamily="18" charset="0"/>
              </a:rPr>
              <a:t>changes</a:t>
            </a:r>
            <a:r>
              <a:rPr lang="en-US" sz="2500" b="1" dirty="0">
                <a:solidFill>
                  <a:srgbClr val="D60093"/>
                </a:solidFill>
                <a:latin typeface="Times New Roman" pitchFamily="18" charset="0"/>
                <a:cs typeface="Times New Roman" pitchFamily="18" charset="0"/>
              </a:rPr>
              <a:t> </a:t>
            </a:r>
            <a:r>
              <a:rPr lang="en-US" sz="2500" dirty="0">
                <a:latin typeface="Times New Roman" pitchFamily="18" charset="0"/>
                <a:cs typeface="Times New Roman" pitchFamily="18" charset="0"/>
              </a:rPr>
              <a:t>to the </a:t>
            </a:r>
            <a:r>
              <a:rPr lang="en-US" sz="2500" b="1" dirty="0">
                <a:solidFill>
                  <a:srgbClr val="FF0000"/>
                </a:solidFill>
                <a:latin typeface="Times New Roman" pitchFamily="18" charset="0"/>
                <a:cs typeface="Times New Roman" pitchFamily="18" charset="0"/>
              </a:rPr>
              <a:t>instance</a:t>
            </a:r>
            <a:r>
              <a:rPr lang="en-US" sz="2500" b="1" dirty="0">
                <a:solidFill>
                  <a:srgbClr val="D60093"/>
                </a:solidFill>
                <a:latin typeface="Times New Roman" pitchFamily="18" charset="0"/>
                <a:cs typeface="Times New Roman" pitchFamily="18" charset="0"/>
              </a:rPr>
              <a:t> </a:t>
            </a:r>
            <a:r>
              <a:rPr lang="en-US" sz="2500" b="1" dirty="0">
                <a:solidFill>
                  <a:srgbClr val="FF0000"/>
                </a:solidFill>
                <a:latin typeface="Times New Roman" pitchFamily="18" charset="0"/>
                <a:cs typeface="Times New Roman" pitchFamily="18" charset="0"/>
              </a:rPr>
              <a:t>variables</a:t>
            </a:r>
            <a:r>
              <a:rPr lang="en-US" sz="2500" b="1" dirty="0">
                <a:solidFill>
                  <a:srgbClr val="D60093"/>
                </a:solidFill>
                <a:latin typeface="Times New Roman" pitchFamily="18" charset="0"/>
                <a:cs typeface="Times New Roman" pitchFamily="18" charset="0"/>
              </a:rPr>
              <a:t> </a:t>
            </a:r>
            <a:r>
              <a:rPr lang="en-US" sz="2500" dirty="0">
                <a:latin typeface="Times New Roman" pitchFamily="18" charset="0"/>
                <a:cs typeface="Times New Roman" pitchFamily="18" charset="0"/>
              </a:rPr>
              <a:t>of </a:t>
            </a:r>
            <a:r>
              <a:rPr lang="en-US" sz="2500" b="1" dirty="0">
                <a:solidFill>
                  <a:srgbClr val="FF0000"/>
                </a:solidFill>
                <a:latin typeface="Times New Roman" pitchFamily="18" charset="0"/>
                <a:cs typeface="Times New Roman" pitchFamily="18" charset="0"/>
              </a:rPr>
              <a:t>one</a:t>
            </a:r>
            <a:r>
              <a:rPr lang="en-US" sz="2500" b="1" dirty="0">
                <a:solidFill>
                  <a:srgbClr val="D60093"/>
                </a:solidFill>
                <a:latin typeface="Times New Roman" pitchFamily="18" charset="0"/>
                <a:cs typeface="Times New Roman" pitchFamily="18" charset="0"/>
              </a:rPr>
              <a:t> </a:t>
            </a:r>
            <a:r>
              <a:rPr lang="en-US" sz="2500" b="1" dirty="0">
                <a:solidFill>
                  <a:srgbClr val="FF0000"/>
                </a:solidFill>
                <a:latin typeface="Times New Roman" pitchFamily="18" charset="0"/>
                <a:cs typeface="Times New Roman" pitchFamily="18" charset="0"/>
              </a:rPr>
              <a:t>object</a:t>
            </a:r>
            <a:r>
              <a:rPr lang="en-US" sz="2500" dirty="0">
                <a:latin typeface="Times New Roman" pitchFamily="18" charset="0"/>
                <a:cs typeface="Times New Roman" pitchFamily="18" charset="0"/>
              </a:rPr>
              <a:t> have </a:t>
            </a:r>
            <a:r>
              <a:rPr lang="en-US" sz="2500" b="1" dirty="0">
                <a:latin typeface="Times New Roman" pitchFamily="18" charset="0"/>
                <a:cs typeface="Times New Roman" pitchFamily="18" charset="0"/>
              </a:rPr>
              <a:t>no effect </a:t>
            </a:r>
            <a:r>
              <a:rPr lang="en-US" sz="2500" dirty="0">
                <a:latin typeface="Times New Roman" pitchFamily="18" charset="0"/>
                <a:cs typeface="Times New Roman" pitchFamily="18" charset="0"/>
              </a:rPr>
              <a:t>on the </a:t>
            </a:r>
            <a:r>
              <a:rPr lang="en-US" sz="2500" b="1" dirty="0">
                <a:latin typeface="Times New Roman" pitchFamily="18" charset="0"/>
                <a:cs typeface="Times New Roman" pitchFamily="18" charset="0"/>
              </a:rPr>
              <a:t>instance variables </a:t>
            </a:r>
            <a:r>
              <a:rPr lang="en-US" sz="2500" dirty="0">
                <a:latin typeface="Times New Roman" pitchFamily="18" charset="0"/>
                <a:cs typeface="Times New Roman" pitchFamily="18" charset="0"/>
              </a:rPr>
              <a:t>of another. </a:t>
            </a:r>
            <a:endParaRPr lang="en-US" sz="2500" dirty="0">
              <a:solidFill>
                <a:srgbClr val="0000FF"/>
              </a:solidFill>
              <a:latin typeface="Times New Roman" pitchFamily="18" charset="0"/>
              <a:cs typeface="Times New Roman" pitchFamily="18" charset="0"/>
            </a:endParaRPr>
          </a:p>
          <a:p>
            <a:pPr algn="just">
              <a:lnSpc>
                <a:spcPct val="150000"/>
              </a:lnSpc>
              <a:spcBef>
                <a:spcPts val="0"/>
              </a:spcBef>
              <a:buFont typeface="Wingdings" pitchFamily="2" charset="2"/>
              <a:buChar char="Ø"/>
            </a:pPr>
            <a:r>
              <a:rPr lang="en-US" sz="2500" b="1" dirty="0">
                <a:solidFill>
                  <a:srgbClr val="0000FF"/>
                </a:solidFill>
                <a:latin typeface="Times New Roman" pitchFamily="18" charset="0"/>
                <a:cs typeface="Times New Roman" pitchFamily="18" charset="0"/>
              </a:rPr>
              <a:t>For </a:t>
            </a:r>
            <a:r>
              <a:rPr lang="en-US" sz="2500" b="1" dirty="0" smtClean="0">
                <a:solidFill>
                  <a:srgbClr val="0000FF"/>
                </a:solidFill>
                <a:latin typeface="Times New Roman" pitchFamily="18" charset="0"/>
                <a:cs typeface="Times New Roman" pitchFamily="18" charset="0"/>
              </a:rPr>
              <a:t>example:</a:t>
            </a:r>
          </a:p>
          <a:p>
            <a:pPr algn="just">
              <a:lnSpc>
                <a:spcPct val="150000"/>
              </a:lnSpc>
              <a:spcBef>
                <a:spcPts val="0"/>
              </a:spcBef>
              <a:buFont typeface="Wingdings" panose="05000000000000000000" pitchFamily="2" charset="2"/>
              <a:buChar char="§"/>
            </a:pPr>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following </a:t>
            </a:r>
            <a:r>
              <a:rPr lang="en-US" sz="2500" dirty="0" smtClean="0">
                <a:latin typeface="Times New Roman" pitchFamily="18" charset="0"/>
                <a:cs typeface="Times New Roman" pitchFamily="18" charset="0"/>
              </a:rPr>
              <a:t>java program is based on the previous program to demonstrates  to </a:t>
            </a:r>
            <a:r>
              <a:rPr lang="en-US" sz="2500" b="1" dirty="0" smtClean="0">
                <a:latin typeface="Times New Roman" pitchFamily="18" charset="0"/>
                <a:cs typeface="Times New Roman" pitchFamily="18" charset="0"/>
              </a:rPr>
              <a:t>declares </a:t>
            </a:r>
            <a:r>
              <a:rPr lang="en-US" sz="2500" b="1" dirty="0">
                <a:latin typeface="Times New Roman" pitchFamily="18" charset="0"/>
                <a:cs typeface="Times New Roman" pitchFamily="18" charset="0"/>
              </a:rPr>
              <a:t>two Box </a:t>
            </a:r>
            <a:r>
              <a:rPr lang="en-US" sz="2500" b="1" dirty="0" smtClean="0">
                <a:latin typeface="Times New Roman" pitchFamily="18" charset="0"/>
                <a:cs typeface="Times New Roman" pitchFamily="18" charset="0"/>
              </a:rPr>
              <a:t>objects </a:t>
            </a:r>
            <a:r>
              <a:rPr lang="en-US" sz="2500" dirty="0" smtClean="0">
                <a:latin typeface="Times New Roman" pitchFamily="18" charset="0"/>
                <a:cs typeface="Times New Roman" pitchFamily="18" charset="0"/>
              </a:rPr>
              <a:t>of Box class named mybox1 and mybox2. Each object has its own copy of instance variables of Box class, width, height, and depth respectively</a:t>
            </a:r>
            <a:r>
              <a:rPr lang="en-US" sz="2500" b="1" dirty="0" smtClean="0">
                <a:latin typeface="Times New Roman" pitchFamily="18" charset="0"/>
                <a:cs typeface="Times New Roman" pitchFamily="18" charset="0"/>
              </a:rPr>
              <a:t>:</a:t>
            </a:r>
            <a:endParaRPr lang="en-US" sz="25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27</a:t>
            </a:fld>
            <a:endParaRPr lang="en-US"/>
          </a:p>
        </p:txBody>
      </p:sp>
    </p:spTree>
    <p:extLst>
      <p:ext uri="{BB962C8B-B14F-4D97-AF65-F5344CB8AC3E}">
        <p14:creationId xmlns:p14="http://schemas.microsoft.com/office/powerpoint/2010/main" val="3510155856"/>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96875"/>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on two objects </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533400"/>
            <a:ext cx="9144000" cy="6324600"/>
          </a:xfrm>
        </p:spPr>
        <p:txBody>
          <a:bodyPr>
            <a:noAutofit/>
          </a:bodyPr>
          <a:lstStyle/>
          <a:p>
            <a:pPr lvl="1" indent="-565150" algn="just">
              <a:lnSpc>
                <a:spcPct val="150000"/>
              </a:lnSpc>
              <a:spcBef>
                <a:spcPts val="0"/>
              </a:spcBef>
              <a:buNone/>
              <a:defRPr/>
            </a:pPr>
            <a:r>
              <a:rPr lang="en-US" sz="2400" dirty="0" smtClean="0">
                <a:latin typeface="Times New Roman" pitchFamily="18" charset="0"/>
                <a:cs typeface="Times New Roman" pitchFamily="18" charset="0"/>
              </a:rPr>
              <a:t>//Define a class named Box </a:t>
            </a:r>
            <a:endParaRPr lang="en-US" sz="2400" dirty="0">
              <a:latin typeface="Times New Roman" pitchFamily="18" charset="0"/>
              <a:cs typeface="Times New Roman" pitchFamily="18" charset="0"/>
            </a:endParaRPr>
          </a:p>
          <a:p>
            <a:pPr lvl="1" indent="-565150" algn="just">
              <a:lnSpc>
                <a:spcPct val="150000"/>
              </a:lnSpc>
              <a:spcBef>
                <a:spcPts val="0"/>
              </a:spcBef>
              <a:buNone/>
              <a:defRPr/>
            </a:pPr>
            <a:r>
              <a:rPr lang="en-US" sz="2400" dirty="0">
                <a:latin typeface="Times New Roman" pitchFamily="18" charset="0"/>
                <a:cs typeface="Times New Roman" pitchFamily="18" charset="0"/>
              </a:rPr>
              <a:t>class Box </a:t>
            </a:r>
            <a:r>
              <a:rPr lang="en-US" sz="2400" dirty="0" smtClean="0">
                <a:latin typeface="Times New Roman" pitchFamily="18" charset="0"/>
                <a:cs typeface="Times New Roman" pitchFamily="18" charset="0"/>
              </a:rPr>
              <a:t>{</a:t>
            </a:r>
          </a:p>
          <a:p>
            <a:pPr lvl="1" indent="-565150" algn="just">
              <a:lnSpc>
                <a:spcPct val="150000"/>
              </a:lnSpc>
              <a:spcBef>
                <a:spcPts val="0"/>
              </a:spcBef>
              <a:buNone/>
              <a:defRPr/>
            </a:pPr>
            <a:r>
              <a:rPr lang="en-US" sz="2400" dirty="0" smtClean="0">
                <a:latin typeface="Times New Roman" pitchFamily="18" charset="0"/>
                <a:cs typeface="Times New Roman" pitchFamily="18" charset="0"/>
              </a:rPr>
              <a:t>//Define instance variable of Box class</a:t>
            </a:r>
            <a:endParaRPr lang="en-US" sz="2400" dirty="0">
              <a:latin typeface="Times New Roman" pitchFamily="18" charset="0"/>
              <a:cs typeface="Times New Roman" pitchFamily="18" charset="0"/>
            </a:endParaRPr>
          </a:p>
          <a:p>
            <a:pPr lvl="1" indent="-565150" algn="just">
              <a:lnSpc>
                <a:spcPct val="150000"/>
              </a:lnSpc>
              <a:spcBef>
                <a:spcPts val="0"/>
              </a:spcBef>
              <a:buNone/>
              <a:defRPr/>
            </a:pPr>
            <a:r>
              <a:rPr lang="en-US" sz="2400" dirty="0">
                <a:latin typeface="Times New Roman" pitchFamily="18" charset="0"/>
                <a:cs typeface="Times New Roman" pitchFamily="18" charset="0"/>
              </a:rPr>
              <a:t>double width;</a:t>
            </a:r>
          </a:p>
          <a:p>
            <a:pPr lvl="1" indent="-565150" algn="just">
              <a:lnSpc>
                <a:spcPct val="150000"/>
              </a:lnSpc>
              <a:spcBef>
                <a:spcPts val="0"/>
              </a:spcBef>
              <a:buNone/>
              <a:defRPr/>
            </a:pPr>
            <a:r>
              <a:rPr lang="en-US" sz="2400" dirty="0">
                <a:latin typeface="Times New Roman" pitchFamily="18" charset="0"/>
                <a:cs typeface="Times New Roman" pitchFamily="18" charset="0"/>
              </a:rPr>
              <a:t>double height;</a:t>
            </a:r>
          </a:p>
          <a:p>
            <a:pPr lvl="1" indent="-565150" algn="just">
              <a:lnSpc>
                <a:spcPct val="150000"/>
              </a:lnSpc>
              <a:spcBef>
                <a:spcPts val="0"/>
              </a:spcBef>
              <a:buNone/>
              <a:defRPr/>
            </a:pPr>
            <a:r>
              <a:rPr lang="en-US" sz="2400" dirty="0">
                <a:latin typeface="Times New Roman" pitchFamily="18" charset="0"/>
                <a:cs typeface="Times New Roman" pitchFamily="18" charset="0"/>
              </a:rPr>
              <a:t>double depth;</a:t>
            </a:r>
          </a:p>
          <a:p>
            <a:pPr lvl="1" indent="-565150" algn="just">
              <a:lnSpc>
                <a:spcPct val="150000"/>
              </a:lnSpc>
              <a:spcBef>
                <a:spcPts val="0"/>
              </a:spcBef>
              <a:buNone/>
              <a:defRPr/>
            </a:pPr>
            <a:r>
              <a:rPr lang="en-US" sz="2400" dirty="0" smtClean="0">
                <a:latin typeface="Times New Roman" pitchFamily="18" charset="0"/>
                <a:cs typeface="Times New Roman" pitchFamily="18" charset="0"/>
              </a:rPr>
              <a:t>}//End of Box class</a:t>
            </a:r>
          </a:p>
          <a:p>
            <a:pPr lvl="1" indent="-565150" algn="just">
              <a:lnSpc>
                <a:spcPct val="150000"/>
              </a:lnSpc>
              <a:spcBef>
                <a:spcPts val="0"/>
              </a:spcBef>
              <a:buNone/>
              <a:defRPr/>
            </a:pPr>
            <a:r>
              <a:rPr lang="en-US" sz="2400" dirty="0" smtClean="0">
                <a:latin typeface="Times New Roman" pitchFamily="18" charset="0"/>
                <a:cs typeface="Times New Roman" pitchFamily="18" charset="0"/>
              </a:rPr>
              <a:t>//Define class named </a:t>
            </a:r>
            <a:r>
              <a:rPr lang="en-US" sz="2400" dirty="0" err="1" smtClean="0">
                <a:latin typeface="Times New Roman" pitchFamily="18" charset="0"/>
                <a:cs typeface="Times New Roman" pitchFamily="18" charset="0"/>
              </a:rPr>
              <a:t>BoxDemo</a:t>
            </a:r>
            <a:r>
              <a:rPr lang="en-US" sz="2400" dirty="0" smtClean="0">
                <a:latin typeface="Times New Roman" pitchFamily="18" charset="0"/>
                <a:cs typeface="Times New Roman" pitchFamily="18" charset="0"/>
              </a:rPr>
              <a:t> to create objects of Box class</a:t>
            </a:r>
          </a:p>
          <a:p>
            <a:pPr lvl="1" indent="-565150" algn="just">
              <a:lnSpc>
                <a:spcPct val="150000"/>
              </a:lnSpc>
              <a:spcBef>
                <a:spcPts val="0"/>
              </a:spcBef>
              <a:buNone/>
              <a:defRPr/>
            </a:pPr>
            <a:r>
              <a:rPr lang="en-US" sz="2400" dirty="0" smtClean="0">
                <a:latin typeface="Times New Roman" pitchFamily="18" charset="0"/>
                <a:cs typeface="Times New Roman" pitchFamily="18" charset="0"/>
              </a:rPr>
              <a:t>class </a:t>
            </a:r>
            <a:r>
              <a:rPr lang="en-US" sz="2400" dirty="0" err="1">
                <a:latin typeface="Times New Roman" pitchFamily="18" charset="0"/>
                <a:cs typeface="Times New Roman" pitchFamily="18" charset="0"/>
              </a:rPr>
              <a:t>BoxDemo</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lvl="1" indent="-565150" algn="just">
              <a:lnSpc>
                <a:spcPct val="150000"/>
              </a:lnSpc>
              <a:spcBef>
                <a:spcPts val="0"/>
              </a:spcBef>
              <a:buNone/>
              <a:defRPr/>
            </a:pPr>
            <a:r>
              <a:rPr lang="en-US" sz="2400" dirty="0">
                <a:latin typeface="Times New Roman" pitchFamily="18" charset="0"/>
                <a:cs typeface="Times New Roman" pitchFamily="18" charset="0"/>
              </a:rPr>
              <a:t>//Main Method </a:t>
            </a:r>
            <a:r>
              <a:rPr lang="en-US" sz="2400" dirty="0" smtClean="0">
                <a:latin typeface="Times New Roman" pitchFamily="18" charset="0"/>
                <a:cs typeface="Times New Roman" pitchFamily="18" charset="0"/>
              </a:rPr>
              <a:t>()</a:t>
            </a:r>
          </a:p>
          <a:p>
            <a:pPr lvl="1" indent="-565150" algn="just">
              <a:lnSpc>
                <a:spcPct val="150000"/>
              </a:lnSpc>
              <a:spcBef>
                <a:spcPts val="0"/>
              </a:spcBef>
              <a:buNone/>
              <a:defRPr/>
            </a:pPr>
            <a:r>
              <a:rPr lang="en-US" sz="2400" dirty="0">
                <a:latin typeface="Times New Roman" pitchFamily="18" charset="0"/>
                <a:cs typeface="Times New Roman" pitchFamily="18" charset="0"/>
              </a:rPr>
              <a:t>public static void main(String </a:t>
            </a:r>
            <a:r>
              <a:rPr lang="en-US" sz="2400" dirty="0" err="1">
                <a:latin typeface="Times New Roman" pitchFamily="18" charset="0"/>
                <a:cs typeface="Times New Roman" pitchFamily="18" charset="0"/>
              </a:rPr>
              <a:t>args</a:t>
            </a:r>
            <a:r>
              <a:rPr lang="en-US" sz="2400" dirty="0">
                <a:latin typeface="Times New Roman" pitchFamily="18" charset="0"/>
                <a:cs typeface="Times New Roman" pitchFamily="18" charset="0"/>
              </a:rPr>
              <a:t>[]) {</a:t>
            </a:r>
          </a:p>
          <a:p>
            <a:pPr lvl="1" indent="-565150" algn="just">
              <a:lnSpc>
                <a:spcPct val="150000"/>
              </a:lnSpc>
              <a:spcBef>
                <a:spcPts val="0"/>
              </a:spcBef>
              <a:buNone/>
              <a:defRPr/>
            </a:pPr>
            <a:endParaRPr lang="en-US" sz="2400" dirty="0">
              <a:latin typeface="Times New Roman" pitchFamily="18" charset="0"/>
              <a:cs typeface="Times New Roman" pitchFamily="18" charset="0"/>
            </a:endParaRPr>
          </a:p>
          <a:p>
            <a:pPr lvl="1" indent="-565150" algn="just">
              <a:lnSpc>
                <a:spcPct val="150000"/>
              </a:lnSpc>
              <a:spcBef>
                <a:spcPts val="0"/>
              </a:spcBef>
              <a:buNone/>
              <a:defRPr/>
            </a:pPr>
            <a:endParaRPr lang="en-US" sz="2400" dirty="0" smtClean="0">
              <a:latin typeface="Times New Roman" pitchFamily="18" charset="0"/>
              <a:cs typeface="Times New Roman" pitchFamily="18" charset="0"/>
            </a:endParaRPr>
          </a:p>
          <a:p>
            <a:pPr lvl="1" indent="-565150" algn="just">
              <a:lnSpc>
                <a:spcPct val="150000"/>
              </a:lnSpc>
              <a:spcBef>
                <a:spcPts val="0"/>
              </a:spcBef>
              <a:buNone/>
              <a:defRPr/>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28</a:t>
            </a:fld>
            <a:endParaRPr lang="en-US"/>
          </a:p>
        </p:txBody>
      </p:sp>
    </p:spTree>
    <p:extLst>
      <p:ext uri="{BB962C8B-B14F-4D97-AF65-F5344CB8AC3E}">
        <p14:creationId xmlns:p14="http://schemas.microsoft.com/office/powerpoint/2010/main" val="29411197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
            <a:ext cx="8229600" cy="457201"/>
          </a:xfrm>
        </p:spPr>
        <p:txBody>
          <a:bodyPr>
            <a:noAutofit/>
          </a:bodyPr>
          <a:lstStyle/>
          <a:p>
            <a:r>
              <a:rPr lang="en-GB" sz="2800" b="1" dirty="0">
                <a:latin typeface="Times New Roman" panose="02020603050405020304" pitchFamily="18" charset="0"/>
                <a:cs typeface="Times New Roman" panose="02020603050405020304" pitchFamily="18" charset="0"/>
              </a:rPr>
              <a:t>Activity on two objects </a:t>
            </a:r>
          </a:p>
        </p:txBody>
      </p:sp>
      <p:sp>
        <p:nvSpPr>
          <p:cNvPr id="3" name="Content Placeholder 2"/>
          <p:cNvSpPr>
            <a:spLocks noGrp="1"/>
          </p:cNvSpPr>
          <p:nvPr>
            <p:ph idx="1"/>
          </p:nvPr>
        </p:nvSpPr>
        <p:spPr>
          <a:xfrm>
            <a:off x="0" y="457200"/>
            <a:ext cx="9144000" cy="6400800"/>
          </a:xfrm>
        </p:spPr>
        <p:txBody>
          <a:bodyPr>
            <a:noAutofit/>
          </a:bodyPr>
          <a:lstStyle/>
          <a:p>
            <a:pPr lvl="1" indent="-565150" algn="just">
              <a:lnSpc>
                <a:spcPct val="150000"/>
              </a:lnSpc>
              <a:spcBef>
                <a:spcPts val="0"/>
              </a:spcBef>
              <a:buNone/>
              <a:defRPr/>
            </a:pPr>
            <a:r>
              <a:rPr lang="en-US" sz="2400" dirty="0" smtClean="0">
                <a:latin typeface="Times New Roman" pitchFamily="18" charset="0"/>
                <a:cs typeface="Times New Roman" pitchFamily="18" charset="0"/>
              </a:rPr>
              <a:t>//</a:t>
            </a:r>
            <a:r>
              <a:rPr lang="en-US" sz="2400" dirty="0">
                <a:latin typeface="Times New Roman" pitchFamily="18" charset="0"/>
                <a:cs typeface="Times New Roman" pitchFamily="18" charset="0"/>
              </a:rPr>
              <a:t>Declare and create objects  of Box </a:t>
            </a:r>
            <a:r>
              <a:rPr lang="en-US" sz="2400" dirty="0" smtClean="0">
                <a:latin typeface="Times New Roman" pitchFamily="18" charset="0"/>
                <a:cs typeface="Times New Roman" pitchFamily="18" charset="0"/>
              </a:rPr>
              <a:t>class, mybox1 and mybox2</a:t>
            </a:r>
            <a:endParaRPr lang="en-US" sz="2400" dirty="0">
              <a:latin typeface="Times New Roman" pitchFamily="18" charset="0"/>
              <a:cs typeface="Times New Roman" pitchFamily="18" charset="0"/>
            </a:endParaRPr>
          </a:p>
          <a:p>
            <a:pPr lvl="1" indent="-565150" algn="just">
              <a:lnSpc>
                <a:spcPct val="150000"/>
              </a:lnSpc>
              <a:spcBef>
                <a:spcPts val="0"/>
              </a:spcBef>
              <a:buNone/>
              <a:defRPr/>
            </a:pPr>
            <a:r>
              <a:rPr lang="en-US" sz="2400" dirty="0" smtClean="0">
                <a:latin typeface="Times New Roman" pitchFamily="18" charset="0"/>
                <a:cs typeface="Times New Roman" pitchFamily="18" charset="0"/>
              </a:rPr>
              <a:t>Box mybox1= </a:t>
            </a:r>
            <a:r>
              <a:rPr lang="en-US" sz="2400" dirty="0">
                <a:latin typeface="Times New Roman" pitchFamily="18" charset="0"/>
                <a:cs typeface="Times New Roman" pitchFamily="18" charset="0"/>
              </a:rPr>
              <a:t>new Box</a:t>
            </a:r>
            <a:r>
              <a:rPr lang="en-US" sz="2400" dirty="0" smtClean="0">
                <a:latin typeface="Times New Roman" pitchFamily="18" charset="0"/>
                <a:cs typeface="Times New Roman" pitchFamily="18" charset="0"/>
              </a:rPr>
              <a:t>();</a:t>
            </a:r>
          </a:p>
          <a:p>
            <a:pPr lvl="1" indent="-565150" algn="just">
              <a:lnSpc>
                <a:spcPct val="150000"/>
              </a:lnSpc>
              <a:spcBef>
                <a:spcPts val="0"/>
              </a:spcBef>
              <a:buNone/>
              <a:defRPr/>
            </a:pPr>
            <a:r>
              <a:rPr lang="en-US" sz="2400" dirty="0" smtClean="0">
                <a:latin typeface="Times New Roman" pitchFamily="18" charset="0"/>
                <a:cs typeface="Times New Roman" pitchFamily="18" charset="0"/>
              </a:rPr>
              <a:t>Box mybox2=new Box();</a:t>
            </a:r>
          </a:p>
          <a:p>
            <a:pPr lvl="1" indent="-565150" algn="just">
              <a:lnSpc>
                <a:spcPct val="150000"/>
              </a:lnSpc>
              <a:spcBef>
                <a:spcPts val="0"/>
              </a:spcBef>
              <a:buNone/>
              <a:defRPr/>
            </a:pPr>
            <a:r>
              <a:rPr lang="en-US" sz="2400" dirty="0" smtClean="0">
                <a:latin typeface="Times New Roman" pitchFamily="18" charset="0"/>
                <a:cs typeface="Times New Roman" pitchFamily="18" charset="0"/>
              </a:rPr>
              <a:t>//Declare a variable within main to store value of volume of Box</a:t>
            </a:r>
            <a:endParaRPr lang="en-US" sz="2400" dirty="0">
              <a:latin typeface="Times New Roman" pitchFamily="18" charset="0"/>
              <a:cs typeface="Times New Roman" pitchFamily="18" charset="0"/>
            </a:endParaRPr>
          </a:p>
          <a:p>
            <a:pPr lvl="1" indent="-565150" algn="just">
              <a:lnSpc>
                <a:spcPct val="150000"/>
              </a:lnSpc>
              <a:spcBef>
                <a:spcPts val="0"/>
              </a:spcBef>
              <a:buNone/>
              <a:defRPr/>
            </a:pPr>
            <a:r>
              <a:rPr lang="en-US" sz="2400" dirty="0">
                <a:latin typeface="Times New Roman" pitchFamily="18" charset="0"/>
                <a:cs typeface="Times New Roman" pitchFamily="18" charset="0"/>
              </a:rPr>
              <a:t>double </a:t>
            </a: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a:t>
            </a:r>
          </a:p>
          <a:p>
            <a:pPr lvl="1" indent="-565150" algn="just">
              <a:lnSpc>
                <a:spcPct val="150000"/>
              </a:lnSpc>
              <a:spcBef>
                <a:spcPts val="0"/>
              </a:spcBef>
              <a:buNone/>
              <a:defRPr/>
            </a:pPr>
            <a:r>
              <a:rPr lang="en-US" sz="2400" dirty="0" smtClean="0">
                <a:latin typeface="Times New Roman" pitchFamily="18" charset="0"/>
                <a:cs typeface="Times New Roman" pitchFamily="18" charset="0"/>
              </a:rPr>
              <a:t>//Assign </a:t>
            </a:r>
            <a:r>
              <a:rPr lang="en-US" sz="2400" dirty="0">
                <a:latin typeface="Times New Roman" pitchFamily="18" charset="0"/>
                <a:cs typeface="Times New Roman" pitchFamily="18" charset="0"/>
              </a:rPr>
              <a:t>values to </a:t>
            </a:r>
            <a:r>
              <a:rPr lang="en-US" sz="2400" dirty="0" smtClean="0">
                <a:latin typeface="Times New Roman" pitchFamily="18" charset="0"/>
                <a:cs typeface="Times New Roman" pitchFamily="18" charset="0"/>
              </a:rPr>
              <a:t>mybox1's </a:t>
            </a:r>
            <a:r>
              <a:rPr lang="en-US" sz="2400" dirty="0">
                <a:latin typeface="Times New Roman" pitchFamily="18" charset="0"/>
                <a:cs typeface="Times New Roman" pitchFamily="18" charset="0"/>
              </a:rPr>
              <a:t>instance variables</a:t>
            </a:r>
          </a:p>
          <a:p>
            <a:pPr lvl="1" indent="-565150" algn="just">
              <a:lnSpc>
                <a:spcPct val="150000"/>
              </a:lnSpc>
              <a:spcBef>
                <a:spcPts val="0"/>
              </a:spcBef>
              <a:buNone/>
              <a:defRPr/>
            </a:pPr>
            <a:r>
              <a:rPr lang="en-US" sz="2400" dirty="0" smtClean="0">
                <a:latin typeface="Times New Roman" pitchFamily="18" charset="0"/>
                <a:cs typeface="Times New Roman" pitchFamily="18" charset="0"/>
              </a:rPr>
              <a:t>mybox1.width </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10;</a:t>
            </a:r>
          </a:p>
          <a:p>
            <a:pPr lvl="1" indent="-565150" algn="just">
              <a:lnSpc>
                <a:spcPct val="150000"/>
              </a:lnSpc>
              <a:spcBef>
                <a:spcPts val="0"/>
              </a:spcBef>
              <a:buNone/>
              <a:defRPr/>
            </a:pPr>
            <a:r>
              <a:rPr lang="en-US" sz="2400" dirty="0">
                <a:latin typeface="Times New Roman" pitchFamily="18" charset="0"/>
                <a:cs typeface="Times New Roman" pitchFamily="18" charset="0"/>
              </a:rPr>
              <a:t>mybox1.height = 20;</a:t>
            </a:r>
          </a:p>
          <a:p>
            <a:pPr lvl="1" indent="-565150" algn="just">
              <a:lnSpc>
                <a:spcPct val="150000"/>
              </a:lnSpc>
              <a:spcBef>
                <a:spcPts val="0"/>
              </a:spcBef>
              <a:buNone/>
              <a:defRPr/>
            </a:pPr>
            <a:r>
              <a:rPr lang="en-US" sz="2400" dirty="0">
                <a:latin typeface="Times New Roman" pitchFamily="18" charset="0"/>
                <a:cs typeface="Times New Roman" pitchFamily="18" charset="0"/>
              </a:rPr>
              <a:t>mybox1.depth = 15;</a:t>
            </a:r>
          </a:p>
          <a:p>
            <a:pPr lvl="1" indent="-565150" algn="just">
              <a:lnSpc>
                <a:spcPct val="150000"/>
              </a:lnSpc>
              <a:spcBef>
                <a:spcPts val="0"/>
              </a:spcBef>
              <a:buNone/>
              <a:defRPr/>
            </a:pPr>
            <a:r>
              <a:rPr lang="en-US" sz="2400" dirty="0">
                <a:latin typeface="Times New Roman" pitchFamily="18" charset="0"/>
                <a:cs typeface="Times New Roman" pitchFamily="18" charset="0"/>
              </a:rPr>
              <a:t>//Assign values to mybox2’s instance variable </a:t>
            </a:r>
          </a:p>
          <a:p>
            <a:pPr lvl="1" indent="-565150" algn="just">
              <a:lnSpc>
                <a:spcPct val="150000"/>
              </a:lnSpc>
              <a:spcBef>
                <a:spcPts val="0"/>
              </a:spcBef>
              <a:buNone/>
              <a:defRPr/>
            </a:pPr>
            <a:r>
              <a:rPr lang="en-US" sz="2400" dirty="0">
                <a:latin typeface="Times New Roman" pitchFamily="18" charset="0"/>
                <a:cs typeface="Times New Roman" pitchFamily="18" charset="0"/>
              </a:rPr>
              <a:t>mybox2.width=3</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29</a:t>
            </a:fld>
            <a:endParaRPr lang="en-US"/>
          </a:p>
        </p:txBody>
      </p:sp>
    </p:spTree>
    <p:extLst>
      <p:ext uri="{BB962C8B-B14F-4D97-AF65-F5344CB8AC3E}">
        <p14:creationId xmlns:p14="http://schemas.microsoft.com/office/powerpoint/2010/main" val="384150037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US" sz="2800" b="1" dirty="0" smtClean="0">
                <a:solidFill>
                  <a:srgbClr val="FF0000"/>
                </a:solidFill>
                <a:latin typeface="Times New Roman" pitchFamily="18" charset="0"/>
                <a:cs typeface="Times New Roman" pitchFamily="18" charset="0"/>
              </a:rPr>
              <a:t>Class Fundamentals</a:t>
            </a:r>
            <a:endParaRPr lang="en-US" sz="2800" b="1" dirty="0">
              <a:solidFill>
                <a:srgbClr val="FF0000"/>
              </a:solidFill>
              <a:latin typeface="Times New Roman" pitchFamily="18" charset="0"/>
              <a:cs typeface="Times New Roman" pitchFamily="18" charset="0"/>
            </a:endParaRPr>
          </a:p>
        </p:txBody>
      </p:sp>
      <p:sp>
        <p:nvSpPr>
          <p:cNvPr id="3" name="Content Placeholder 2"/>
          <p:cNvSpPr>
            <a:spLocks noGrp="1"/>
          </p:cNvSpPr>
          <p:nvPr>
            <p:ph idx="1"/>
          </p:nvPr>
        </p:nvSpPr>
        <p:spPr>
          <a:xfrm>
            <a:off x="0" y="304800"/>
            <a:ext cx="9144000" cy="6553200"/>
          </a:xfrm>
        </p:spPr>
        <p:txBody>
          <a:bodyPr>
            <a:noAutofit/>
          </a:bodyPr>
          <a:lstStyle/>
          <a:p>
            <a:pPr algn="just">
              <a:lnSpc>
                <a:spcPct val="150000"/>
              </a:lnSpc>
              <a:spcBef>
                <a:spcPts val="0"/>
              </a:spcBef>
              <a:buFont typeface="Wingdings" pitchFamily="2" charset="2"/>
              <a:buChar char="§"/>
              <a:defRPr/>
            </a:pPr>
            <a:r>
              <a:rPr lang="en-US" altLang="zh-CN" sz="2400" b="1" dirty="0" smtClean="0">
                <a:latin typeface="Times New Roman" pitchFamily="18" charset="0"/>
                <a:cs typeface="Times New Roman" pitchFamily="18" charset="0"/>
              </a:rPr>
              <a:t>Class</a:t>
            </a:r>
            <a:r>
              <a:rPr lang="en-US" altLang="zh-CN" sz="2400" dirty="0" smtClean="0">
                <a:latin typeface="Times New Roman" pitchFamily="18" charset="0"/>
                <a:cs typeface="Times New Roman" pitchFamily="18" charset="0"/>
              </a:rPr>
              <a:t> introduces a </a:t>
            </a:r>
            <a:r>
              <a:rPr lang="en-US" altLang="zh-CN" sz="2400" b="1" dirty="0" smtClean="0">
                <a:solidFill>
                  <a:srgbClr val="D60093"/>
                </a:solidFill>
                <a:latin typeface="Times New Roman" pitchFamily="18" charset="0"/>
                <a:cs typeface="Times New Roman" pitchFamily="18" charset="0"/>
              </a:rPr>
              <a:t>new data type </a:t>
            </a:r>
            <a:r>
              <a:rPr lang="en-US" altLang="zh-CN" sz="2400" b="1" dirty="0" smtClean="0">
                <a:latin typeface="Times New Roman" pitchFamily="18" charset="0"/>
                <a:cs typeface="Times New Roman" pitchFamily="18" charset="0"/>
              </a:rPr>
              <a:t>i.e</a:t>
            </a:r>
            <a:r>
              <a:rPr lang="en-US" altLang="zh-CN" sz="2400" b="1" dirty="0" smtClean="0">
                <a:solidFill>
                  <a:srgbClr val="D60093"/>
                </a:solidFill>
                <a:latin typeface="Times New Roman" pitchFamily="18" charset="0"/>
                <a:cs typeface="Times New Roman" pitchFamily="18" charset="0"/>
              </a:rPr>
              <a:t>.; </a:t>
            </a:r>
            <a:r>
              <a:rPr lang="en-US" altLang="zh-CN" sz="2400" dirty="0" smtClean="0">
                <a:latin typeface="Times New Roman" pitchFamily="18" charset="0"/>
                <a:cs typeface="Times New Roman" pitchFamily="18" charset="0"/>
              </a:rPr>
              <a:t>describes a </a:t>
            </a:r>
            <a:r>
              <a:rPr lang="en-US" altLang="zh-CN" sz="2400" b="1" dirty="0" smtClean="0">
                <a:solidFill>
                  <a:srgbClr val="0000FF"/>
                </a:solidFill>
                <a:latin typeface="Times New Roman" pitchFamily="18" charset="0"/>
                <a:cs typeface="Times New Roman" pitchFamily="18" charset="0"/>
              </a:rPr>
              <a:t>set of objects </a:t>
            </a:r>
            <a:r>
              <a:rPr lang="en-US" altLang="zh-CN" sz="2400" dirty="0" smtClean="0">
                <a:latin typeface="Times New Roman" pitchFamily="18" charset="0"/>
                <a:cs typeface="Times New Roman" pitchFamily="18" charset="0"/>
              </a:rPr>
              <a:t>that have identical </a:t>
            </a:r>
            <a:r>
              <a:rPr lang="en-US" altLang="zh-CN" sz="2400" b="1" dirty="0" smtClean="0">
                <a:solidFill>
                  <a:srgbClr val="D60093"/>
                </a:solidFill>
                <a:latin typeface="Times New Roman" pitchFamily="18" charset="0"/>
                <a:cs typeface="Times New Roman" pitchFamily="18" charset="0"/>
              </a:rPr>
              <a:t>characteristics(</a:t>
            </a:r>
            <a:r>
              <a:rPr lang="en-US" altLang="zh-CN" sz="2400" b="1" dirty="0" smtClean="0">
                <a:solidFill>
                  <a:srgbClr val="0000FF"/>
                </a:solidFill>
                <a:latin typeface="Times New Roman" pitchFamily="18" charset="0"/>
                <a:cs typeface="Times New Roman" pitchFamily="18" charset="0"/>
              </a:rPr>
              <a:t>data elements</a:t>
            </a:r>
            <a:r>
              <a:rPr lang="en-US" altLang="zh-CN" sz="2400" b="1" dirty="0" smtClean="0">
                <a:solidFill>
                  <a:srgbClr val="D60093"/>
                </a:solidFill>
                <a:latin typeface="Times New Roman" pitchFamily="18" charset="0"/>
                <a:cs typeface="Times New Roman" pitchFamily="18" charset="0"/>
              </a:rPr>
              <a:t>)</a:t>
            </a:r>
            <a:r>
              <a:rPr lang="en-US" altLang="zh-CN" sz="2400" b="1" dirty="0" smtClean="0">
                <a:solidFill>
                  <a:srgbClr val="0000FF"/>
                </a:solidFill>
                <a:latin typeface="Times New Roman" pitchFamily="18" charset="0"/>
                <a:cs typeface="Times New Roman" pitchFamily="18" charset="0"/>
              </a:rPr>
              <a:t> and </a:t>
            </a:r>
            <a:r>
              <a:rPr lang="en-US" altLang="zh-CN" sz="2400" b="1" dirty="0" smtClean="0">
                <a:solidFill>
                  <a:srgbClr val="D60093"/>
                </a:solidFill>
                <a:latin typeface="Times New Roman" pitchFamily="18" charset="0"/>
                <a:cs typeface="Times New Roman" pitchFamily="18" charset="0"/>
              </a:rPr>
              <a:t>behaviors (</a:t>
            </a:r>
            <a:r>
              <a:rPr lang="en-US" altLang="zh-CN" sz="2400" b="1" dirty="0" smtClean="0">
                <a:solidFill>
                  <a:srgbClr val="0000FF"/>
                </a:solidFill>
                <a:latin typeface="Times New Roman" pitchFamily="18" charset="0"/>
                <a:cs typeface="Times New Roman" pitchFamily="18" charset="0"/>
              </a:rPr>
              <a:t>methods</a:t>
            </a:r>
            <a:r>
              <a:rPr lang="en-US" altLang="zh-CN" sz="2400" b="1" dirty="0" smtClean="0">
                <a:solidFill>
                  <a:srgbClr val="D60093"/>
                </a:solidFill>
                <a:latin typeface="Times New Roman" pitchFamily="18" charset="0"/>
                <a:cs typeface="Times New Roman" pitchFamily="18" charset="0"/>
              </a:rPr>
              <a:t>)</a:t>
            </a:r>
            <a:r>
              <a:rPr lang="en-US" altLang="zh-CN" sz="2400" b="1" dirty="0" smtClean="0">
                <a:solidFill>
                  <a:srgbClr val="0000FF"/>
                </a:solidFill>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400" b="1" dirty="0" smtClean="0">
                <a:solidFill>
                  <a:srgbClr val="FF0000"/>
                </a:solidFill>
                <a:latin typeface="Times New Roman" pitchFamily="18" charset="0"/>
                <a:cs typeface="Times New Roman" pitchFamily="18" charset="0"/>
              </a:rPr>
              <a:t>Class</a:t>
            </a:r>
            <a:r>
              <a:rPr lang="en-US" sz="2400" b="1" dirty="0" smtClean="0">
                <a:solidFill>
                  <a:srgbClr val="006600"/>
                </a:solidFill>
                <a:latin typeface="Times New Roman" pitchFamily="18" charset="0"/>
                <a:cs typeface="Times New Roman" pitchFamily="18" charset="0"/>
              </a:rPr>
              <a:t> defines what </a:t>
            </a:r>
            <a:r>
              <a:rPr lang="en-US" sz="2400" dirty="0" smtClean="0">
                <a:latin typeface="Times New Roman" pitchFamily="18" charset="0"/>
                <a:cs typeface="Times New Roman" pitchFamily="18" charset="0"/>
              </a:rPr>
              <a:t>all</a:t>
            </a:r>
            <a:r>
              <a:rPr lang="en-US" sz="2400" b="1" dirty="0" smtClean="0">
                <a:solidFill>
                  <a:srgbClr val="006600"/>
                </a:solidFill>
                <a:latin typeface="Times New Roman" pitchFamily="18" charset="0"/>
                <a:cs typeface="Times New Roman" pitchFamily="18" charset="0"/>
              </a:rPr>
              <a:t> </a:t>
            </a:r>
            <a:r>
              <a:rPr lang="en-US" sz="2400" b="1" dirty="0" smtClean="0">
                <a:solidFill>
                  <a:srgbClr val="0000FF"/>
                </a:solidFill>
                <a:latin typeface="Times New Roman" pitchFamily="18" charset="0"/>
                <a:cs typeface="Times New Roman" pitchFamily="18" charset="0"/>
              </a:rPr>
              <a:t>objects</a:t>
            </a:r>
            <a:r>
              <a:rPr lang="en-US" sz="2400" b="1" dirty="0" smtClean="0">
                <a:solidFill>
                  <a:srgbClr val="006600"/>
                </a:solidFill>
                <a:latin typeface="Times New Roman" pitchFamily="18" charset="0"/>
                <a:cs typeface="Times New Roman" pitchFamily="18" charset="0"/>
              </a:rPr>
              <a:t> </a:t>
            </a:r>
            <a:r>
              <a:rPr lang="en-US" sz="2400" dirty="0" smtClean="0">
                <a:latin typeface="Times New Roman" pitchFamily="18" charset="0"/>
                <a:cs typeface="Times New Roman" pitchFamily="18" charset="0"/>
              </a:rPr>
              <a:t>of the</a:t>
            </a:r>
            <a:r>
              <a:rPr lang="en-US" sz="2400" b="1" dirty="0" smtClean="0">
                <a:solidFill>
                  <a:srgbClr val="006600"/>
                </a:solidFill>
                <a:latin typeface="Times New Roman" pitchFamily="18" charset="0"/>
                <a:cs typeface="Times New Roman" pitchFamily="18" charset="0"/>
              </a:rPr>
              <a:t> class represents.</a:t>
            </a:r>
          </a:p>
          <a:p>
            <a:pPr algn="just">
              <a:lnSpc>
                <a:spcPct val="150000"/>
              </a:lnSpc>
              <a:spcBef>
                <a:spcPts val="0"/>
              </a:spcBef>
              <a:buFont typeface="Wingdings" pitchFamily="2" charset="2"/>
              <a:buChar char="§"/>
              <a:defRPr/>
            </a:pPr>
            <a:r>
              <a:rPr lang="en-US" sz="2400" dirty="0" smtClean="0">
                <a:latin typeface="Times New Roman" pitchFamily="18" charset="0"/>
                <a:cs typeface="Times New Roman" pitchFamily="18" charset="0"/>
              </a:rPr>
              <a:t>It is a </a:t>
            </a:r>
            <a:r>
              <a:rPr lang="en-US" sz="2400" b="1" dirty="0" smtClean="0">
                <a:solidFill>
                  <a:srgbClr val="0000FF"/>
                </a:solidFill>
                <a:latin typeface="Times New Roman" pitchFamily="18" charset="0"/>
                <a:cs typeface="Times New Roman" pitchFamily="18" charset="0"/>
              </a:rPr>
              <a:t>template(model </a:t>
            </a:r>
            <a:r>
              <a:rPr lang="en-US" sz="2400" b="1" dirty="0" smtClean="0">
                <a:latin typeface="Times New Roman" pitchFamily="18" charset="0"/>
                <a:cs typeface="Times New Roman" pitchFamily="18" charset="0"/>
              </a:rPr>
              <a:t>or</a:t>
            </a:r>
            <a:r>
              <a:rPr lang="en-US" sz="2400" b="1" dirty="0" smtClean="0">
                <a:solidFill>
                  <a:srgbClr val="0000FF"/>
                </a:solidFill>
                <a:latin typeface="Times New Roman" pitchFamily="18" charset="0"/>
                <a:cs typeface="Times New Roman" pitchFamily="18" charset="0"/>
              </a:rPr>
              <a:t> blue print )</a:t>
            </a:r>
            <a:r>
              <a:rPr lang="en-US" sz="2400" dirty="0" smtClean="0">
                <a:latin typeface="Times New Roman" pitchFamily="18" charset="0"/>
                <a:cs typeface="Times New Roman" pitchFamily="18" charset="0"/>
              </a:rPr>
              <a:t> that represent what the </a:t>
            </a:r>
            <a:r>
              <a:rPr lang="en-US" sz="2400" b="1" dirty="0" smtClean="0">
                <a:latin typeface="Times New Roman" pitchFamily="18" charset="0"/>
                <a:cs typeface="Times New Roman" pitchFamily="18" charset="0"/>
              </a:rPr>
              <a:t>object looks like </a:t>
            </a:r>
            <a:r>
              <a:rPr lang="en-US" sz="2400" dirty="0" smtClean="0">
                <a:latin typeface="Times New Roman" pitchFamily="18" charset="0"/>
                <a:cs typeface="Times New Roman" pitchFamily="18" charset="0"/>
              </a:rPr>
              <a:t>or to </a:t>
            </a:r>
            <a:r>
              <a:rPr lang="en-US" sz="2400" b="1" dirty="0" smtClean="0">
                <a:solidFill>
                  <a:srgbClr val="FF0000"/>
                </a:solidFill>
                <a:latin typeface="Times New Roman" pitchFamily="18" charset="0"/>
                <a:cs typeface="Times New Roman" pitchFamily="18" charset="0"/>
              </a:rPr>
              <a:t>model </a:t>
            </a:r>
            <a:r>
              <a:rPr lang="en-US" sz="2400" dirty="0" smtClean="0">
                <a:latin typeface="Times New Roman" pitchFamily="18" charset="0"/>
                <a:cs typeface="Times New Roman" pitchFamily="18" charset="0"/>
              </a:rPr>
              <a:t>the</a:t>
            </a:r>
            <a:r>
              <a:rPr lang="en-US" sz="2400" b="1" dirty="0" smtClean="0">
                <a:solidFill>
                  <a:srgbClr val="FF0000"/>
                </a:solidFill>
                <a:latin typeface="Times New Roman" pitchFamily="18" charset="0"/>
                <a:cs typeface="Times New Roman" pitchFamily="18" charset="0"/>
              </a:rPr>
              <a:t> real world</a:t>
            </a:r>
            <a:r>
              <a:rPr lang="en-US" sz="2400" dirty="0" smtClean="0">
                <a:latin typeface="Times New Roman" pitchFamily="18" charset="0"/>
                <a:cs typeface="Times New Roman" pitchFamily="18" charset="0"/>
              </a:rPr>
              <a:t>.</a:t>
            </a:r>
            <a:endParaRPr lang="en-US" sz="2400" b="1" dirty="0" smtClean="0">
              <a:latin typeface="Times New Roman" pitchFamily="18" charset="0"/>
              <a:cs typeface="Times New Roman" pitchFamily="18" charset="0"/>
            </a:endParaRPr>
          </a:p>
          <a:p>
            <a:pPr algn="just">
              <a:lnSpc>
                <a:spcPct val="150000"/>
              </a:lnSpc>
              <a:spcBef>
                <a:spcPts val="0"/>
              </a:spcBef>
              <a:buFont typeface="Wingdings" pitchFamily="2" charset="2"/>
              <a:buChar char="§"/>
              <a:defRPr/>
            </a:pPr>
            <a:r>
              <a:rPr lang="en-US" sz="2400" dirty="0" smtClean="0">
                <a:latin typeface="Times New Roman" pitchFamily="18" charset="0"/>
                <a:cs typeface="Times New Roman" pitchFamily="18" charset="0"/>
              </a:rPr>
              <a:t>Shortly it defines the </a:t>
            </a:r>
            <a:r>
              <a:rPr lang="en-US" sz="2400" b="1" dirty="0" smtClean="0">
                <a:solidFill>
                  <a:srgbClr val="D60093"/>
                </a:solidFill>
                <a:latin typeface="Times New Roman" pitchFamily="18" charset="0"/>
                <a:cs typeface="Times New Roman" pitchFamily="18" charset="0"/>
              </a:rPr>
              <a:t>shape </a:t>
            </a:r>
            <a:r>
              <a:rPr lang="en-US" sz="2400" dirty="0" smtClean="0">
                <a:latin typeface="Times New Roman" pitchFamily="18" charset="0"/>
                <a:cs typeface="Times New Roman" pitchFamily="18" charset="0"/>
              </a:rPr>
              <a:t>and</a:t>
            </a:r>
            <a:r>
              <a:rPr lang="en-US" sz="2400" b="1" dirty="0" smtClean="0">
                <a:solidFill>
                  <a:srgbClr val="D60093"/>
                </a:solidFill>
                <a:latin typeface="Times New Roman" pitchFamily="18" charset="0"/>
                <a:cs typeface="Times New Roman" pitchFamily="18" charset="0"/>
              </a:rPr>
              <a:t> nature </a:t>
            </a:r>
            <a:r>
              <a:rPr lang="en-US" sz="2400" dirty="0" smtClean="0">
                <a:latin typeface="Times New Roman" pitchFamily="18" charset="0"/>
                <a:cs typeface="Times New Roman" pitchFamily="18" charset="0"/>
              </a:rPr>
              <a:t>of an </a:t>
            </a:r>
            <a:r>
              <a:rPr lang="en-US" sz="2400" b="1" dirty="0" smtClean="0">
                <a:solidFill>
                  <a:srgbClr val="D60093"/>
                </a:solidFill>
                <a:latin typeface="Times New Roman" pitchFamily="18" charset="0"/>
                <a:cs typeface="Times New Roman" pitchFamily="18" charset="0"/>
              </a:rPr>
              <a:t>object.</a:t>
            </a:r>
          </a:p>
          <a:p>
            <a:pPr algn="just">
              <a:lnSpc>
                <a:spcPct val="150000"/>
              </a:lnSpc>
              <a:spcBef>
                <a:spcPts val="0"/>
              </a:spcBef>
              <a:buFont typeface="Wingdings" pitchFamily="2" charset="2"/>
              <a:buChar char="Ø"/>
              <a:defRPr/>
            </a:pPr>
            <a:r>
              <a:rPr lang="en-US" altLang="zh-CN" sz="2400" dirty="0" smtClean="0">
                <a:latin typeface="Times New Roman" pitchFamily="18" charset="0"/>
                <a:cs typeface="Times New Roman" pitchFamily="18" charset="0"/>
              </a:rPr>
              <a:t>A </a:t>
            </a:r>
            <a:r>
              <a:rPr lang="en-US" altLang="zh-CN" sz="2400" b="1" dirty="0" smtClean="0">
                <a:latin typeface="Times New Roman" pitchFamily="18" charset="0"/>
                <a:cs typeface="Times New Roman" pitchFamily="18" charset="0"/>
              </a:rPr>
              <a:t>class</a:t>
            </a:r>
            <a:r>
              <a:rPr lang="en-US" altLang="zh-CN" sz="2400" dirty="0" smtClean="0">
                <a:latin typeface="Times New Roman" pitchFamily="18" charset="0"/>
                <a:cs typeface="Times New Roman" pitchFamily="18" charset="0"/>
              </a:rPr>
              <a:t> may be:</a:t>
            </a:r>
          </a:p>
          <a:p>
            <a:pPr lvl="1" algn="just">
              <a:lnSpc>
                <a:spcPct val="150000"/>
              </a:lnSpc>
              <a:spcBef>
                <a:spcPts val="0"/>
              </a:spcBef>
              <a:buFont typeface="Wingdings" pitchFamily="2" charset="2"/>
              <a:buChar char="§"/>
              <a:defRPr/>
            </a:pPr>
            <a:r>
              <a:rPr lang="en-US" altLang="zh-CN" sz="2400" b="1" dirty="0" smtClean="0">
                <a:solidFill>
                  <a:srgbClr val="0000FF"/>
                </a:solidFill>
                <a:latin typeface="Times New Roman" pitchFamily="18" charset="0"/>
                <a:cs typeface="Times New Roman" pitchFamily="18" charset="0"/>
              </a:rPr>
              <a:t>Existing classes provided b</a:t>
            </a:r>
            <a:r>
              <a:rPr lang="en-US" altLang="zh-CN" sz="2400" dirty="0" smtClean="0">
                <a:latin typeface="Times New Roman" pitchFamily="18" charset="0"/>
                <a:cs typeface="Times New Roman" pitchFamily="18" charset="0"/>
              </a:rPr>
              <a:t>y</a:t>
            </a:r>
            <a:r>
              <a:rPr lang="en-US" altLang="zh-CN" sz="2400" b="1" dirty="0" smtClean="0">
                <a:solidFill>
                  <a:srgbClr val="0000FF"/>
                </a:solidFill>
                <a:latin typeface="Times New Roman" pitchFamily="18" charset="0"/>
                <a:cs typeface="Times New Roman" pitchFamily="18" charset="0"/>
              </a:rPr>
              <a:t> JRE</a:t>
            </a:r>
          </a:p>
          <a:p>
            <a:pPr lvl="1" algn="just">
              <a:lnSpc>
                <a:spcPct val="150000"/>
              </a:lnSpc>
              <a:spcBef>
                <a:spcPts val="0"/>
              </a:spcBef>
              <a:buFont typeface="Wingdings" pitchFamily="2" charset="2"/>
              <a:buChar char="§"/>
              <a:defRPr/>
            </a:pPr>
            <a:r>
              <a:rPr lang="en-US" altLang="zh-CN" sz="2400" b="1" dirty="0" smtClean="0">
                <a:solidFill>
                  <a:srgbClr val="0000FF"/>
                </a:solidFill>
                <a:latin typeface="Times New Roman" pitchFamily="18" charset="0"/>
                <a:cs typeface="Times New Roman" pitchFamily="18" charset="0"/>
              </a:rPr>
              <a:t>Classes </a:t>
            </a:r>
            <a:r>
              <a:rPr lang="en-US" altLang="zh-CN" sz="2400" dirty="0" smtClean="0">
                <a:latin typeface="Times New Roman" pitchFamily="18" charset="0"/>
                <a:cs typeface="Times New Roman" pitchFamily="18" charset="0"/>
              </a:rPr>
              <a:t>defined by the </a:t>
            </a:r>
            <a:r>
              <a:rPr lang="en-US" altLang="zh-CN" sz="2400" b="1" dirty="0" smtClean="0">
                <a:solidFill>
                  <a:srgbClr val="0000FF"/>
                </a:solidFill>
                <a:latin typeface="Times New Roman" pitchFamily="18" charset="0"/>
                <a:cs typeface="Times New Roman" pitchFamily="18" charset="0"/>
              </a:rPr>
              <a:t>Programmer </a:t>
            </a:r>
          </a:p>
          <a:p>
            <a:pPr algn="just">
              <a:lnSpc>
                <a:spcPct val="150000"/>
              </a:lnSpc>
              <a:spcBef>
                <a:spcPts val="0"/>
              </a:spcBef>
              <a:buFont typeface="Wingdings" pitchFamily="2" charset="2"/>
              <a:buChar char="§"/>
              <a:defRPr/>
            </a:pPr>
            <a:r>
              <a:rPr lang="en-US" altLang="zh-CN" sz="2400" dirty="0" smtClean="0">
                <a:latin typeface="Times New Roman" pitchFamily="18" charset="0"/>
                <a:cs typeface="Times New Roman" pitchFamily="18" charset="0"/>
              </a:rPr>
              <a:t>Once a </a:t>
            </a:r>
            <a:r>
              <a:rPr lang="en-US" altLang="zh-CN" sz="2400" b="1" dirty="0" smtClean="0">
                <a:latin typeface="Times New Roman" pitchFamily="18" charset="0"/>
                <a:cs typeface="Times New Roman" pitchFamily="18" charset="0"/>
              </a:rPr>
              <a:t>class</a:t>
            </a:r>
            <a:r>
              <a:rPr lang="en-US" altLang="zh-CN" sz="2400" dirty="0" smtClean="0">
                <a:latin typeface="Times New Roman" pitchFamily="18" charset="0"/>
                <a:cs typeface="Times New Roman" pitchFamily="18" charset="0"/>
              </a:rPr>
              <a:t> is </a:t>
            </a:r>
            <a:r>
              <a:rPr lang="en-US" altLang="zh-CN" sz="2400" b="1" dirty="0" smtClean="0">
                <a:latin typeface="Times New Roman" pitchFamily="18" charset="0"/>
                <a:cs typeface="Times New Roman" pitchFamily="18" charset="0"/>
              </a:rPr>
              <a:t>defined</a:t>
            </a:r>
            <a:r>
              <a:rPr lang="en-US" altLang="zh-CN" sz="2400" dirty="0" smtClean="0">
                <a:latin typeface="Times New Roman" pitchFamily="18" charset="0"/>
                <a:cs typeface="Times New Roman" pitchFamily="18" charset="0"/>
              </a:rPr>
              <a:t>, you can make as </a:t>
            </a:r>
            <a:r>
              <a:rPr lang="en-US" altLang="zh-CN" sz="2400" b="1" dirty="0" smtClean="0">
                <a:latin typeface="Times New Roman" pitchFamily="18" charset="0"/>
                <a:cs typeface="Times New Roman" pitchFamily="18" charset="0"/>
              </a:rPr>
              <a:t>many objects </a:t>
            </a:r>
            <a:r>
              <a:rPr lang="en-US" altLang="zh-CN" sz="2400" dirty="0" smtClean="0">
                <a:latin typeface="Times New Roman" pitchFamily="18" charset="0"/>
                <a:cs typeface="Times New Roman" pitchFamily="18" charset="0"/>
              </a:rPr>
              <a:t>of it as you like, or none.</a:t>
            </a:r>
          </a:p>
          <a:p>
            <a:pPr algn="just">
              <a:lnSpc>
                <a:spcPct val="150000"/>
              </a:lnSpc>
              <a:spcBef>
                <a:spcPts val="0"/>
              </a:spcBef>
              <a:buNone/>
              <a:defRPr/>
            </a:pPr>
            <a:endParaRPr lang="en-US" sz="2400" dirty="0" smtClean="0">
              <a:latin typeface="Times New Roman" pitchFamily="18" charset="0"/>
              <a:cs typeface="Times New Roman" pitchFamily="18" charset="0"/>
            </a:endParaRPr>
          </a:p>
          <a:p>
            <a:pPr>
              <a:lnSpc>
                <a:spcPct val="150000"/>
              </a:lnSpc>
            </a:pPr>
            <a:endParaRPr lang="en-US" sz="2400" dirty="0"/>
          </a:p>
        </p:txBody>
      </p:sp>
      <p:sp>
        <p:nvSpPr>
          <p:cNvPr id="4" name="Slide Number Placeholder 3"/>
          <p:cNvSpPr>
            <a:spLocks noGrp="1"/>
          </p:cNvSpPr>
          <p:nvPr>
            <p:ph type="sldNum" sz="quarter" idx="12"/>
          </p:nvPr>
        </p:nvSpPr>
        <p:spPr/>
        <p:txBody>
          <a:bodyPr/>
          <a:lstStyle/>
          <a:p>
            <a:fld id="{0194BD2A-6A3D-4D9E-A9B4-7AE7ADB371C0}" type="slidenum">
              <a:rPr lang="en-US" smtClean="0"/>
              <a:pPr/>
              <a:t>3</a:t>
            </a:fld>
            <a:endParaRPr 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GB" sz="2800" b="1" dirty="0">
                <a:latin typeface="Times New Roman" panose="02020603050405020304" pitchFamily="18" charset="0"/>
                <a:cs typeface="Times New Roman" panose="02020603050405020304" pitchFamily="18" charset="0"/>
              </a:rPr>
              <a:t>Activity on two objects </a:t>
            </a:r>
          </a:p>
        </p:txBody>
      </p:sp>
      <p:sp>
        <p:nvSpPr>
          <p:cNvPr id="3" name="Content Placeholder 2"/>
          <p:cNvSpPr>
            <a:spLocks noGrp="1"/>
          </p:cNvSpPr>
          <p:nvPr>
            <p:ph idx="1"/>
          </p:nvPr>
        </p:nvSpPr>
        <p:spPr>
          <a:xfrm>
            <a:off x="0" y="228600"/>
            <a:ext cx="9144000" cy="6629400"/>
          </a:xfrm>
        </p:spPr>
        <p:txBody>
          <a:bodyPr>
            <a:noAutofit/>
          </a:bodyPr>
          <a:lstStyle/>
          <a:p>
            <a:pPr lvl="1" indent="-565150" algn="just">
              <a:lnSpc>
                <a:spcPct val="150000"/>
              </a:lnSpc>
              <a:spcBef>
                <a:spcPts val="0"/>
              </a:spcBef>
              <a:buNone/>
              <a:defRPr/>
            </a:pPr>
            <a:r>
              <a:rPr lang="en-US" sz="2400" dirty="0">
                <a:latin typeface="Times New Roman" pitchFamily="18" charset="0"/>
                <a:cs typeface="Times New Roman" pitchFamily="18" charset="0"/>
              </a:rPr>
              <a:t>mybox2.height=6;</a:t>
            </a:r>
          </a:p>
          <a:p>
            <a:pPr lvl="1" indent="-565150" algn="just">
              <a:lnSpc>
                <a:spcPct val="150000"/>
              </a:lnSpc>
              <a:spcBef>
                <a:spcPts val="0"/>
              </a:spcBef>
              <a:buNone/>
              <a:defRPr/>
            </a:pPr>
            <a:r>
              <a:rPr lang="en-US" sz="2400" dirty="0">
                <a:latin typeface="Times New Roman" pitchFamily="18" charset="0"/>
                <a:cs typeface="Times New Roman" pitchFamily="18" charset="0"/>
              </a:rPr>
              <a:t>mybox2.depth=9</a:t>
            </a:r>
            <a:r>
              <a:rPr lang="en-US" sz="2400" dirty="0" smtClean="0">
                <a:latin typeface="Times New Roman" pitchFamily="18" charset="0"/>
                <a:cs typeface="Times New Roman" pitchFamily="18" charset="0"/>
              </a:rPr>
              <a:t>;</a:t>
            </a:r>
            <a:endParaRPr lang="en-GB" sz="2400" dirty="0">
              <a:latin typeface="Times New Roman" panose="02020603050405020304" pitchFamily="18" charset="0"/>
              <a:cs typeface="Times New Roman" panose="02020603050405020304" pitchFamily="18" charset="0"/>
            </a:endParaRPr>
          </a:p>
          <a:p>
            <a:pPr lvl="1" indent="-565150" algn="just">
              <a:lnSpc>
                <a:spcPct val="150000"/>
              </a:lnSpc>
              <a:spcBef>
                <a:spcPts val="0"/>
              </a:spcBef>
              <a:buNone/>
              <a:defRPr/>
            </a:pPr>
            <a:r>
              <a:rPr lang="en-US" sz="2600" dirty="0" smtClean="0">
                <a:latin typeface="Times New Roman" pitchFamily="18" charset="0"/>
                <a:cs typeface="Times New Roman" pitchFamily="18" charset="0"/>
              </a:rPr>
              <a:t>//Compute Volume of mybox1</a:t>
            </a:r>
          </a:p>
          <a:p>
            <a:pPr lvl="1" indent="-565150" algn="just">
              <a:lnSpc>
                <a:spcPct val="150000"/>
              </a:lnSpc>
              <a:spcBef>
                <a:spcPts val="0"/>
              </a:spcBef>
              <a:buNone/>
              <a:defRPr/>
            </a:pPr>
            <a:r>
              <a:rPr lang="en-US" sz="2600" dirty="0" err="1" smtClean="0">
                <a:latin typeface="Times New Roman" pitchFamily="18" charset="0"/>
                <a:cs typeface="Times New Roman" pitchFamily="18" charset="0"/>
              </a:rPr>
              <a:t>vol</a:t>
            </a:r>
            <a:r>
              <a:rPr lang="en-US" sz="2600" dirty="0" smtClean="0">
                <a:latin typeface="Times New Roman" pitchFamily="18" charset="0"/>
                <a:cs typeface="Times New Roman" pitchFamily="18" charset="0"/>
              </a:rPr>
              <a:t> = (mybox1.width * mybox1.height * mybox1.depth);</a:t>
            </a:r>
          </a:p>
          <a:p>
            <a:pPr lvl="1" indent="-565150" algn="just">
              <a:lnSpc>
                <a:spcPct val="150000"/>
              </a:lnSpc>
              <a:spcBef>
                <a:spcPts val="0"/>
              </a:spcBef>
              <a:buNone/>
              <a:defRPr/>
            </a:pPr>
            <a:r>
              <a:rPr lang="en-US" sz="2600" dirty="0" err="1" smtClean="0">
                <a:latin typeface="Times New Roman" pitchFamily="18" charset="0"/>
                <a:cs typeface="Times New Roman" pitchFamily="18" charset="0"/>
              </a:rPr>
              <a:t>System.out.println</a:t>
            </a:r>
            <a:r>
              <a:rPr lang="en-US" sz="2600" dirty="0" smtClean="0">
                <a:latin typeface="Times New Roman" pitchFamily="18" charset="0"/>
                <a:cs typeface="Times New Roman" pitchFamily="18" charset="0"/>
              </a:rPr>
              <a:t>("Volume of Box1:" + </a:t>
            </a:r>
            <a:r>
              <a:rPr lang="en-US" sz="2600" dirty="0" err="1" smtClean="0">
                <a:latin typeface="Times New Roman" pitchFamily="18" charset="0"/>
                <a:cs typeface="Times New Roman" pitchFamily="18" charset="0"/>
              </a:rPr>
              <a:t>vol</a:t>
            </a:r>
            <a:r>
              <a:rPr lang="en-US" sz="2600" dirty="0" smtClean="0">
                <a:latin typeface="Times New Roman" pitchFamily="18" charset="0"/>
                <a:cs typeface="Times New Roman" pitchFamily="18" charset="0"/>
              </a:rPr>
              <a:t>);</a:t>
            </a:r>
          </a:p>
          <a:p>
            <a:pPr lvl="1" indent="-565150" algn="just">
              <a:lnSpc>
                <a:spcPct val="150000"/>
              </a:lnSpc>
              <a:spcBef>
                <a:spcPts val="0"/>
              </a:spcBef>
              <a:buNone/>
              <a:defRPr/>
            </a:pPr>
            <a:r>
              <a:rPr lang="en-US" sz="2600" dirty="0">
                <a:latin typeface="Times New Roman" pitchFamily="18" charset="0"/>
                <a:cs typeface="Times New Roman" pitchFamily="18" charset="0"/>
              </a:rPr>
              <a:t>//Compute Volume of </a:t>
            </a:r>
            <a:r>
              <a:rPr lang="en-US" sz="2600" dirty="0" smtClean="0">
                <a:latin typeface="Times New Roman" pitchFamily="18" charset="0"/>
                <a:cs typeface="Times New Roman" pitchFamily="18" charset="0"/>
              </a:rPr>
              <a:t>mybox2</a:t>
            </a:r>
            <a:endParaRPr lang="en-US" sz="2600" dirty="0">
              <a:latin typeface="Times New Roman" pitchFamily="18" charset="0"/>
              <a:cs typeface="Times New Roman" pitchFamily="18" charset="0"/>
            </a:endParaRPr>
          </a:p>
          <a:p>
            <a:pPr lvl="1" indent="-565150" algn="just">
              <a:lnSpc>
                <a:spcPct val="150000"/>
              </a:lnSpc>
              <a:spcBef>
                <a:spcPts val="0"/>
              </a:spcBef>
              <a:buNone/>
              <a:defRPr/>
            </a:pPr>
            <a:r>
              <a:rPr lang="en-US" sz="2600" dirty="0" err="1">
                <a:latin typeface="Times New Roman" pitchFamily="18" charset="0"/>
                <a:cs typeface="Times New Roman" pitchFamily="18" charset="0"/>
              </a:rPr>
              <a:t>vol</a:t>
            </a:r>
            <a:r>
              <a:rPr lang="en-US" sz="2600" dirty="0">
                <a:latin typeface="Times New Roman" pitchFamily="18" charset="0"/>
                <a:cs typeface="Times New Roman" pitchFamily="18" charset="0"/>
              </a:rPr>
              <a:t> = (</a:t>
            </a:r>
            <a:r>
              <a:rPr lang="en-US" sz="2600" dirty="0" smtClean="0">
                <a:latin typeface="Times New Roman" pitchFamily="18" charset="0"/>
                <a:cs typeface="Times New Roman" pitchFamily="18" charset="0"/>
              </a:rPr>
              <a:t>mybox2.width </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mybox2.height </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mybox2.depth</a:t>
            </a:r>
            <a:r>
              <a:rPr lang="en-US" sz="2600" dirty="0">
                <a:latin typeface="Times New Roman" pitchFamily="18" charset="0"/>
                <a:cs typeface="Times New Roman" pitchFamily="18" charset="0"/>
              </a:rPr>
              <a:t>);</a:t>
            </a:r>
          </a:p>
          <a:p>
            <a:pPr lvl="1" indent="-565150" algn="just">
              <a:lnSpc>
                <a:spcPct val="150000"/>
              </a:lnSpc>
              <a:spcBef>
                <a:spcPts val="0"/>
              </a:spcBef>
              <a:buNone/>
              <a:defRPr/>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("Volume of </a:t>
            </a:r>
            <a:r>
              <a:rPr lang="en-US" sz="2600" dirty="0" smtClean="0">
                <a:latin typeface="Times New Roman" pitchFamily="18" charset="0"/>
                <a:cs typeface="Times New Roman" pitchFamily="18" charset="0"/>
              </a:rPr>
              <a:t>Box2:" </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vol</a:t>
            </a:r>
            <a:r>
              <a:rPr lang="en-US" sz="2600" dirty="0" smtClean="0">
                <a:latin typeface="Times New Roman" pitchFamily="18" charset="0"/>
                <a:cs typeface="Times New Roman" pitchFamily="18" charset="0"/>
              </a:rPr>
              <a:t>);</a:t>
            </a:r>
          </a:p>
          <a:p>
            <a:pPr lvl="1" indent="-565150" algn="just">
              <a:lnSpc>
                <a:spcPct val="150000"/>
              </a:lnSpc>
              <a:spcBef>
                <a:spcPts val="0"/>
              </a:spcBef>
              <a:buNone/>
              <a:defRPr/>
            </a:pPr>
            <a:r>
              <a:rPr lang="en-US" sz="2600" dirty="0" smtClean="0">
                <a:latin typeface="Times New Roman" pitchFamily="18" charset="0"/>
                <a:cs typeface="Times New Roman" pitchFamily="18" charset="0"/>
              </a:rPr>
              <a:t>}//End of main ()</a:t>
            </a:r>
          </a:p>
          <a:p>
            <a:pPr lvl="1" indent="-565150" algn="just">
              <a:lnSpc>
                <a:spcPct val="150000"/>
              </a:lnSpc>
              <a:spcBef>
                <a:spcPts val="0"/>
              </a:spcBef>
              <a:buNone/>
              <a:defRPr/>
            </a:pPr>
            <a:r>
              <a:rPr lang="en-US" sz="2600" dirty="0" smtClean="0">
                <a:latin typeface="Times New Roman" pitchFamily="18" charset="0"/>
                <a:cs typeface="Times New Roman" pitchFamily="18" charset="0"/>
              </a:rPr>
              <a:t>}//End of </a:t>
            </a:r>
            <a:r>
              <a:rPr lang="en-US" sz="2600" dirty="0" err="1" smtClean="0">
                <a:latin typeface="Times New Roman" pitchFamily="18" charset="0"/>
                <a:cs typeface="Times New Roman" pitchFamily="18" charset="0"/>
              </a:rPr>
              <a:t>BoxDemo</a:t>
            </a:r>
            <a:r>
              <a:rPr lang="en-US" sz="2600" dirty="0" smtClean="0">
                <a:latin typeface="Times New Roman" pitchFamily="18" charset="0"/>
                <a:cs typeface="Times New Roman" pitchFamily="18" charset="0"/>
              </a:rPr>
              <a:t> class</a:t>
            </a:r>
          </a:p>
          <a:p>
            <a:pPr marL="742950" indent="-56515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30</a:t>
            </a:fld>
            <a:endParaRPr lang="en-US"/>
          </a:p>
        </p:txBody>
      </p:sp>
    </p:spTree>
    <p:extLst>
      <p:ext uri="{BB962C8B-B14F-4D97-AF65-F5344CB8AC3E}">
        <p14:creationId xmlns:p14="http://schemas.microsoft.com/office/powerpoint/2010/main" val="344904186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2286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Declaring Objects</a:t>
            </a:r>
          </a:p>
        </p:txBody>
      </p:sp>
      <p:sp>
        <p:nvSpPr>
          <p:cNvPr id="3" name="Content Placeholder 2"/>
          <p:cNvSpPr>
            <a:spLocks noGrp="1"/>
          </p:cNvSpPr>
          <p:nvPr>
            <p:ph idx="1"/>
          </p:nvPr>
        </p:nvSpPr>
        <p:spPr>
          <a:xfrm>
            <a:off x="0" y="228600"/>
            <a:ext cx="9067800" cy="6781800"/>
          </a:xfrm>
        </p:spPr>
        <p:txBody>
          <a:bodyPr rtlCol="0">
            <a:noAutofit/>
          </a:bodyPr>
          <a:lstStyle/>
          <a:p>
            <a:pPr algn="just" eaLnBrk="1" fontAlgn="auto" hangingPunct="1">
              <a:lnSpc>
                <a:spcPct val="150000"/>
              </a:lnSpc>
              <a:spcBef>
                <a:spcPts val="0"/>
              </a:spcBef>
              <a:spcAft>
                <a:spcPts val="0"/>
              </a:spcAft>
              <a:buFont typeface="Wingdings" pitchFamily="2" charset="2"/>
              <a:buChar char="Ø"/>
              <a:defRPr/>
            </a:pPr>
            <a:r>
              <a:rPr lang="en-US" sz="2600" b="1" dirty="0" smtClean="0">
                <a:latin typeface="Times New Roman" pitchFamily="18" charset="0"/>
                <a:cs typeface="Times New Roman" pitchFamily="18" charset="0"/>
              </a:rPr>
              <a:t>Obtaining objects </a:t>
            </a:r>
            <a:r>
              <a:rPr lang="en-US" sz="2600" dirty="0" smtClean="0">
                <a:latin typeface="Times New Roman" pitchFamily="18" charset="0"/>
                <a:cs typeface="Times New Roman" pitchFamily="18" charset="0"/>
              </a:rPr>
              <a:t>of a </a:t>
            </a:r>
            <a:r>
              <a:rPr lang="en-US" sz="2600" b="1" dirty="0" smtClean="0">
                <a:latin typeface="Times New Roman" pitchFamily="18" charset="0"/>
                <a:cs typeface="Times New Roman" pitchFamily="18" charset="0"/>
              </a:rPr>
              <a:t>class </a:t>
            </a:r>
            <a:r>
              <a:rPr lang="en-US" sz="2600" dirty="0" smtClean="0">
                <a:latin typeface="Times New Roman" pitchFamily="18" charset="0"/>
                <a:cs typeface="Times New Roman" pitchFamily="18" charset="0"/>
              </a:rPr>
              <a:t>is a </a:t>
            </a:r>
            <a:r>
              <a:rPr lang="en-US" sz="2600" b="1" dirty="0" smtClean="0">
                <a:latin typeface="Times New Roman" pitchFamily="18" charset="0"/>
                <a:cs typeface="Times New Roman" pitchFamily="18" charset="0"/>
              </a:rPr>
              <a:t>two-step process</a:t>
            </a:r>
            <a:r>
              <a:rPr lang="en-US" sz="2600" dirty="0" smtClean="0">
                <a:latin typeface="Times New Roman" pitchFamily="18" charset="0"/>
                <a:cs typeface="Times New Roman" pitchFamily="18" charset="0"/>
              </a:rPr>
              <a:t>.</a:t>
            </a:r>
          </a:p>
          <a:p>
            <a:pPr marL="514350" indent="-514350" algn="just" eaLnBrk="1" fontAlgn="auto" hangingPunct="1">
              <a:lnSpc>
                <a:spcPct val="150000"/>
              </a:lnSpc>
              <a:spcBef>
                <a:spcPts val="0"/>
              </a:spcBef>
              <a:spcAft>
                <a:spcPts val="0"/>
              </a:spcAft>
              <a:buFont typeface="Arial" pitchFamily="34" charset="0"/>
              <a:buAutoNum type="arabicPeriod"/>
              <a:defRPr/>
            </a:pPr>
            <a:r>
              <a:rPr lang="en-US" sz="2600" b="1" dirty="0" smtClean="0">
                <a:solidFill>
                  <a:srgbClr val="D60093"/>
                </a:solidFill>
                <a:latin typeface="Times New Roman" pitchFamily="18" charset="0"/>
                <a:cs typeface="Times New Roman" pitchFamily="18" charset="0"/>
              </a:rPr>
              <a:t>First</a:t>
            </a:r>
            <a:r>
              <a:rPr lang="en-US" sz="2600" dirty="0" smtClean="0">
                <a:latin typeface="Times New Roman" pitchFamily="18" charset="0"/>
                <a:cs typeface="Times New Roman" pitchFamily="18" charset="0"/>
              </a:rPr>
              <a:t>, </a:t>
            </a:r>
            <a:r>
              <a:rPr lang="en-US" sz="2600" b="1" dirty="0" smtClean="0">
                <a:solidFill>
                  <a:srgbClr val="0000FF"/>
                </a:solidFill>
                <a:latin typeface="Times New Roman" pitchFamily="18" charset="0"/>
                <a:cs typeface="Times New Roman" pitchFamily="18" charset="0"/>
              </a:rPr>
              <a:t>declare </a:t>
            </a:r>
            <a:r>
              <a:rPr lang="en-US" sz="2600" dirty="0" smtClean="0">
                <a:latin typeface="Times New Roman" pitchFamily="18" charset="0"/>
                <a:cs typeface="Times New Roman" pitchFamily="18" charset="0"/>
              </a:rPr>
              <a:t>a </a:t>
            </a:r>
            <a:r>
              <a:rPr lang="en-US" sz="2600" b="1" dirty="0" smtClean="0">
                <a:solidFill>
                  <a:srgbClr val="0000FF"/>
                </a:solidFill>
                <a:latin typeface="Times New Roman" pitchFamily="18" charset="0"/>
                <a:cs typeface="Times New Roman" pitchFamily="18" charset="0"/>
              </a:rPr>
              <a:t>variable </a:t>
            </a:r>
            <a:r>
              <a:rPr lang="en-US" sz="2600" dirty="0" smtClean="0">
                <a:latin typeface="Times New Roman" pitchFamily="18" charset="0"/>
                <a:cs typeface="Times New Roman" pitchFamily="18" charset="0"/>
              </a:rPr>
              <a:t>of the </a:t>
            </a:r>
            <a:r>
              <a:rPr lang="en-US" sz="2600" b="1" dirty="0" smtClean="0">
                <a:solidFill>
                  <a:srgbClr val="0000FF"/>
                </a:solidFill>
                <a:latin typeface="Times New Roman" pitchFamily="18" charset="0"/>
                <a:cs typeface="Times New Roman" pitchFamily="18" charset="0"/>
              </a:rPr>
              <a:t>class type</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This </a:t>
            </a:r>
            <a:r>
              <a:rPr lang="en-US" sz="2600" b="1" dirty="0" smtClean="0">
                <a:latin typeface="Times New Roman" pitchFamily="18" charset="0"/>
                <a:cs typeface="Times New Roman" pitchFamily="18" charset="0"/>
              </a:rPr>
              <a:t>variable does not define </a:t>
            </a:r>
            <a:r>
              <a:rPr lang="en-US" sz="2600" dirty="0" smtClean="0">
                <a:latin typeface="Times New Roman" pitchFamily="18" charset="0"/>
                <a:cs typeface="Times New Roman" pitchFamily="18" charset="0"/>
              </a:rPr>
              <a:t>an</a:t>
            </a:r>
            <a:r>
              <a:rPr lang="en-US" sz="2600" b="1" dirty="0" smtClean="0">
                <a:latin typeface="Times New Roman" pitchFamily="18" charset="0"/>
                <a:cs typeface="Times New Roman" pitchFamily="18" charset="0"/>
              </a:rPr>
              <a:t> object. </a:t>
            </a:r>
          </a:p>
          <a:p>
            <a:pPr algn="just" eaLnBrk="1" fontAlgn="auto" hangingPunct="1">
              <a:lnSpc>
                <a:spcPct val="150000"/>
              </a:lnSpc>
              <a:spcBef>
                <a:spcPts val="0"/>
              </a:spcBef>
              <a:spcAft>
                <a:spcPts val="0"/>
              </a:spcAft>
              <a:buFont typeface="Wingdings" pitchFamily="2" charset="2"/>
              <a:buChar char="§"/>
              <a:defRPr/>
            </a:pPr>
            <a:r>
              <a:rPr lang="en-US" sz="2600" b="1" dirty="0" smtClean="0">
                <a:latin typeface="Times New Roman" pitchFamily="18" charset="0"/>
                <a:cs typeface="Times New Roman" pitchFamily="18" charset="0"/>
              </a:rPr>
              <a:t>Instead</a:t>
            </a:r>
            <a:r>
              <a:rPr lang="en-US" sz="2600" dirty="0" smtClean="0">
                <a:latin typeface="Times New Roman" pitchFamily="18" charset="0"/>
                <a:cs typeface="Times New Roman" pitchFamily="18" charset="0"/>
              </a:rPr>
              <a:t>, it is simply a </a:t>
            </a:r>
            <a:r>
              <a:rPr lang="en-US" sz="2600" b="1" dirty="0" smtClean="0">
                <a:solidFill>
                  <a:srgbClr val="FF0000"/>
                </a:solidFill>
                <a:latin typeface="Times New Roman" pitchFamily="18" charset="0"/>
                <a:cs typeface="Times New Roman" pitchFamily="18" charset="0"/>
              </a:rPr>
              <a:t>variable</a:t>
            </a:r>
            <a:r>
              <a:rPr lang="en-US" sz="2600" b="1"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that can </a:t>
            </a:r>
            <a:r>
              <a:rPr lang="en-US" sz="2600" b="1" dirty="0" smtClean="0">
                <a:solidFill>
                  <a:srgbClr val="FF0000"/>
                </a:solidFill>
                <a:latin typeface="Times New Roman" pitchFamily="18" charset="0"/>
                <a:cs typeface="Times New Roman" pitchFamily="18" charset="0"/>
              </a:rPr>
              <a:t>refer</a:t>
            </a:r>
            <a:r>
              <a:rPr lang="en-US" sz="2600" b="1"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to an </a:t>
            </a:r>
            <a:r>
              <a:rPr lang="en-US" sz="2600" b="1" dirty="0" smtClean="0">
                <a:solidFill>
                  <a:srgbClr val="FF0000"/>
                </a:solidFill>
                <a:latin typeface="Times New Roman" pitchFamily="18" charset="0"/>
                <a:cs typeface="Times New Roman" pitchFamily="18" charset="0"/>
              </a:rPr>
              <a:t>object</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Arial" pitchFamily="34" charset="0"/>
              <a:buNone/>
              <a:defRPr/>
            </a:pPr>
            <a:r>
              <a:rPr lang="en-US" sz="2600" b="1" dirty="0" smtClean="0">
                <a:solidFill>
                  <a:srgbClr val="D60093"/>
                </a:solidFill>
                <a:latin typeface="Times New Roman" pitchFamily="18" charset="0"/>
                <a:cs typeface="Times New Roman" pitchFamily="18" charset="0"/>
              </a:rPr>
              <a:t>2. Second, </a:t>
            </a:r>
            <a:r>
              <a:rPr lang="en-US" sz="2600" b="1" dirty="0" smtClean="0">
                <a:solidFill>
                  <a:srgbClr val="0000FF"/>
                </a:solidFill>
                <a:latin typeface="Times New Roman" pitchFamily="18" charset="0"/>
                <a:cs typeface="Times New Roman" pitchFamily="18" charset="0"/>
              </a:rPr>
              <a:t>acquire </a:t>
            </a:r>
            <a:r>
              <a:rPr lang="en-US" sz="2600" dirty="0" smtClean="0">
                <a:latin typeface="Times New Roman" pitchFamily="18" charset="0"/>
                <a:cs typeface="Times New Roman" pitchFamily="18" charset="0"/>
              </a:rPr>
              <a:t>an</a:t>
            </a:r>
            <a:r>
              <a:rPr lang="en-US" sz="2600" b="1" dirty="0" smtClean="0">
                <a:solidFill>
                  <a:srgbClr val="0000FF"/>
                </a:solidFill>
                <a:latin typeface="Times New Roman" pitchFamily="18" charset="0"/>
                <a:cs typeface="Times New Roman" pitchFamily="18" charset="0"/>
              </a:rPr>
              <a:t> actual, physical copy</a:t>
            </a:r>
            <a:r>
              <a:rPr lang="en-US" sz="2600" dirty="0" smtClean="0">
                <a:latin typeface="Times New Roman" pitchFamily="18" charset="0"/>
                <a:cs typeface="Times New Roman" pitchFamily="18" charset="0"/>
              </a:rPr>
              <a:t> of the </a:t>
            </a:r>
            <a:r>
              <a:rPr lang="en-US" sz="2600" b="1" dirty="0" smtClean="0">
                <a:solidFill>
                  <a:srgbClr val="0000FF"/>
                </a:solidFill>
                <a:latin typeface="Times New Roman" pitchFamily="18" charset="0"/>
                <a:cs typeface="Times New Roman" pitchFamily="18" charset="0"/>
              </a:rPr>
              <a:t>object </a:t>
            </a:r>
            <a:r>
              <a:rPr lang="en-US" sz="2600" dirty="0" smtClean="0">
                <a:latin typeface="Times New Roman" pitchFamily="18" charset="0"/>
                <a:cs typeface="Times New Roman" pitchFamily="18" charset="0"/>
              </a:rPr>
              <a:t>and </a:t>
            </a:r>
            <a:r>
              <a:rPr lang="en-US" sz="2600" b="1" dirty="0" smtClean="0">
                <a:solidFill>
                  <a:srgbClr val="0000FF"/>
                </a:solidFill>
                <a:latin typeface="Times New Roman" pitchFamily="18" charset="0"/>
                <a:cs typeface="Times New Roman" pitchFamily="18" charset="0"/>
              </a:rPr>
              <a:t>assign </a:t>
            </a:r>
            <a:r>
              <a:rPr lang="en-US" sz="2600" dirty="0" smtClean="0">
                <a:latin typeface="Times New Roman" pitchFamily="18" charset="0"/>
                <a:cs typeface="Times New Roman" pitchFamily="18" charset="0"/>
              </a:rPr>
              <a:t>it to that </a:t>
            </a:r>
            <a:r>
              <a:rPr lang="en-US" sz="2600" b="1" dirty="0" smtClean="0">
                <a:solidFill>
                  <a:srgbClr val="0000FF"/>
                </a:solidFill>
                <a:latin typeface="Times New Roman" pitchFamily="18" charset="0"/>
                <a:cs typeface="Times New Roman" pitchFamily="18" charset="0"/>
              </a:rPr>
              <a:t>variable</a:t>
            </a:r>
            <a:r>
              <a:rPr lang="en-US" sz="2600" dirty="0" smtClean="0">
                <a:latin typeface="Times New Roman" pitchFamily="18" charset="0"/>
                <a:cs typeface="Times New Roman" pitchFamily="18" charset="0"/>
              </a:rPr>
              <a:t>, using </a:t>
            </a:r>
            <a:r>
              <a:rPr lang="en-US" sz="2600" b="1" dirty="0" smtClean="0">
                <a:solidFill>
                  <a:srgbClr val="D60093"/>
                </a:solidFill>
                <a:latin typeface="Times New Roman" pitchFamily="18" charset="0"/>
                <a:cs typeface="Times New Roman" pitchFamily="18" charset="0"/>
              </a:rPr>
              <a:t>new operator</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The </a:t>
            </a:r>
            <a:r>
              <a:rPr lang="en-US" sz="2600" b="1" dirty="0" smtClean="0">
                <a:solidFill>
                  <a:srgbClr val="0000FF"/>
                </a:solidFill>
                <a:latin typeface="Times New Roman" pitchFamily="18" charset="0"/>
                <a:cs typeface="Times New Roman" pitchFamily="18" charset="0"/>
              </a:rPr>
              <a:t>new operator dynamically allocates </a:t>
            </a:r>
            <a:r>
              <a:rPr lang="en-US" sz="2600" dirty="0" smtClean="0">
                <a:latin typeface="Times New Roman" pitchFamily="18" charset="0"/>
                <a:cs typeface="Times New Roman" pitchFamily="18" charset="0"/>
              </a:rPr>
              <a:t>(that is</a:t>
            </a:r>
            <a:r>
              <a:rPr lang="en-US" sz="2600" b="1" dirty="0" smtClean="0">
                <a:latin typeface="Times New Roman" pitchFamily="18" charset="0"/>
                <a:cs typeface="Times New Roman" pitchFamily="18" charset="0"/>
              </a:rPr>
              <a:t>, allocates </a:t>
            </a:r>
            <a:r>
              <a:rPr lang="en-US" sz="2600" dirty="0" smtClean="0">
                <a:latin typeface="Times New Roman" pitchFamily="18" charset="0"/>
                <a:cs typeface="Times New Roman" pitchFamily="18" charset="0"/>
              </a:rPr>
              <a:t>at </a:t>
            </a:r>
            <a:r>
              <a:rPr lang="en-US" sz="2600" b="1" dirty="0" smtClean="0">
                <a:latin typeface="Times New Roman" pitchFamily="18" charset="0"/>
                <a:cs typeface="Times New Roman" pitchFamily="18" charset="0"/>
              </a:rPr>
              <a:t>run time)</a:t>
            </a:r>
            <a:r>
              <a:rPr lang="en-US" sz="2600" dirty="0" smtClean="0">
                <a:latin typeface="Times New Roman" pitchFamily="18" charset="0"/>
                <a:cs typeface="Times New Roman" pitchFamily="18" charset="0"/>
              </a:rPr>
              <a:t> </a:t>
            </a:r>
            <a:r>
              <a:rPr lang="en-US" sz="2600" b="1" dirty="0" smtClean="0">
                <a:solidFill>
                  <a:srgbClr val="D60093"/>
                </a:solidFill>
                <a:latin typeface="Times New Roman" pitchFamily="18" charset="0"/>
                <a:cs typeface="Times New Roman" pitchFamily="18" charset="0"/>
              </a:rPr>
              <a:t>memory </a:t>
            </a:r>
            <a:r>
              <a:rPr lang="en-US" sz="2600" dirty="0" smtClean="0">
                <a:latin typeface="Times New Roman" pitchFamily="18" charset="0"/>
                <a:cs typeface="Times New Roman" pitchFamily="18" charset="0"/>
              </a:rPr>
              <a:t>for an </a:t>
            </a:r>
            <a:r>
              <a:rPr lang="en-US" sz="2600" b="1" dirty="0" smtClean="0">
                <a:solidFill>
                  <a:srgbClr val="D60093"/>
                </a:solidFill>
                <a:latin typeface="Times New Roman" pitchFamily="18" charset="0"/>
                <a:cs typeface="Times New Roman" pitchFamily="18" charset="0"/>
              </a:rPr>
              <a:t>object </a:t>
            </a:r>
            <a:r>
              <a:rPr lang="en-US" sz="2600" dirty="0" smtClean="0">
                <a:latin typeface="Times New Roman" pitchFamily="18" charset="0"/>
                <a:cs typeface="Times New Roman" pitchFamily="18" charset="0"/>
              </a:rPr>
              <a:t>and </a:t>
            </a:r>
            <a:r>
              <a:rPr lang="en-US" sz="2600" b="1" dirty="0" smtClean="0">
                <a:solidFill>
                  <a:srgbClr val="0000FF"/>
                </a:solidFill>
                <a:latin typeface="Times New Roman" pitchFamily="18" charset="0"/>
                <a:cs typeface="Times New Roman" pitchFamily="18" charset="0"/>
              </a:rPr>
              <a:t>returns </a:t>
            </a:r>
            <a:r>
              <a:rPr lang="en-US" sz="2600" dirty="0" smtClean="0">
                <a:latin typeface="Times New Roman" pitchFamily="18" charset="0"/>
                <a:cs typeface="Times New Roman" pitchFamily="18" charset="0"/>
              </a:rPr>
              <a:t>a</a:t>
            </a:r>
            <a:r>
              <a:rPr lang="en-US" sz="2600" b="1" dirty="0" smtClean="0">
                <a:solidFill>
                  <a:srgbClr val="0000FF"/>
                </a:solidFill>
                <a:latin typeface="Times New Roman" pitchFamily="18" charset="0"/>
                <a:cs typeface="Times New Roman" pitchFamily="18" charset="0"/>
              </a:rPr>
              <a:t> reference </a:t>
            </a:r>
            <a:r>
              <a:rPr lang="en-US" sz="2600" dirty="0" smtClean="0">
                <a:latin typeface="Times New Roman" pitchFamily="18" charset="0"/>
                <a:cs typeface="Times New Roman" pitchFamily="18" charset="0"/>
              </a:rPr>
              <a:t>to it. </a:t>
            </a:r>
          </a:p>
          <a:p>
            <a:pPr algn="just" eaLnBrk="1" fontAlgn="auto" hangingPunct="1">
              <a:lnSpc>
                <a:spcPct val="150000"/>
              </a:lnSpc>
              <a:spcBef>
                <a:spcPts val="0"/>
              </a:spcBef>
              <a:spcAft>
                <a:spcPts val="0"/>
              </a:spcAft>
              <a:buFont typeface="Wingdings" pitchFamily="2" charset="2"/>
              <a:buChar char="Ø"/>
              <a:defRPr/>
            </a:pPr>
            <a:r>
              <a:rPr lang="en-US" sz="2600" dirty="0" smtClean="0">
                <a:latin typeface="Times New Roman" pitchFamily="18" charset="0"/>
                <a:cs typeface="Times New Roman" pitchFamily="18" charset="0"/>
              </a:rPr>
              <a:t>This </a:t>
            </a:r>
            <a:r>
              <a:rPr lang="en-US" sz="2600" b="1" dirty="0" smtClean="0">
                <a:latin typeface="Times New Roman" pitchFamily="18" charset="0"/>
                <a:cs typeface="Times New Roman" pitchFamily="18" charset="0"/>
              </a:rPr>
              <a:t>reference</a:t>
            </a:r>
            <a:r>
              <a:rPr lang="en-US" sz="2600" dirty="0" smtClean="0">
                <a:latin typeface="Times New Roman" pitchFamily="18" charset="0"/>
                <a:cs typeface="Times New Roman" pitchFamily="18" charset="0"/>
              </a:rPr>
              <a:t> is, more or less, the </a:t>
            </a:r>
            <a:r>
              <a:rPr lang="en-US" sz="2600" b="1" dirty="0" smtClean="0">
                <a:solidFill>
                  <a:srgbClr val="D60093"/>
                </a:solidFill>
                <a:latin typeface="Times New Roman" pitchFamily="18" charset="0"/>
                <a:cs typeface="Times New Roman" pitchFamily="18" charset="0"/>
              </a:rPr>
              <a:t>address </a:t>
            </a:r>
            <a:r>
              <a:rPr lang="en-US" sz="2600" dirty="0" smtClean="0">
                <a:latin typeface="Times New Roman" pitchFamily="18" charset="0"/>
                <a:cs typeface="Times New Roman" pitchFamily="18" charset="0"/>
              </a:rPr>
              <a:t>in</a:t>
            </a:r>
            <a:r>
              <a:rPr lang="en-US" sz="2600" b="1" dirty="0" smtClean="0">
                <a:solidFill>
                  <a:srgbClr val="D60093"/>
                </a:solidFill>
                <a:latin typeface="Times New Roman" pitchFamily="18" charset="0"/>
                <a:cs typeface="Times New Roman" pitchFamily="18" charset="0"/>
              </a:rPr>
              <a:t> memory </a:t>
            </a:r>
            <a:r>
              <a:rPr lang="en-US" sz="2600" dirty="0" smtClean="0">
                <a:latin typeface="Times New Roman" pitchFamily="18" charset="0"/>
                <a:cs typeface="Times New Roman" pitchFamily="18" charset="0"/>
              </a:rPr>
              <a:t>of the </a:t>
            </a:r>
            <a:r>
              <a:rPr lang="en-US" sz="2600" b="1" dirty="0" smtClean="0">
                <a:solidFill>
                  <a:srgbClr val="D60093"/>
                </a:solidFill>
                <a:latin typeface="Times New Roman" pitchFamily="18" charset="0"/>
                <a:cs typeface="Times New Roman" pitchFamily="18" charset="0"/>
              </a:rPr>
              <a:t>object allocated </a:t>
            </a:r>
            <a:r>
              <a:rPr lang="en-US" sz="2600" dirty="0" smtClean="0">
                <a:latin typeface="Times New Roman" pitchFamily="18" charset="0"/>
                <a:cs typeface="Times New Roman" pitchFamily="18" charset="0"/>
              </a:rPr>
              <a:t>by</a:t>
            </a:r>
            <a:r>
              <a:rPr lang="en-US" sz="2600" b="1" dirty="0" smtClean="0">
                <a:solidFill>
                  <a:srgbClr val="D60093"/>
                </a:solidFill>
                <a:latin typeface="Times New Roman" pitchFamily="18" charset="0"/>
                <a:cs typeface="Times New Roman" pitchFamily="18" charset="0"/>
              </a:rPr>
              <a:t> new</a:t>
            </a:r>
            <a:r>
              <a:rPr lang="en-US" sz="2600" dirty="0" smtClean="0">
                <a:latin typeface="Times New Roman" pitchFamily="18" charset="0"/>
                <a:cs typeface="Times New Roman" pitchFamily="18" charset="0"/>
              </a:rPr>
              <a:t>.</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This reference is then </a:t>
            </a:r>
            <a:r>
              <a:rPr lang="en-US" sz="2600" b="1" dirty="0" smtClean="0">
                <a:latin typeface="Times New Roman" pitchFamily="18" charset="0"/>
                <a:cs typeface="Times New Roman" pitchFamily="18" charset="0"/>
              </a:rPr>
              <a:t>stored </a:t>
            </a:r>
            <a:r>
              <a:rPr lang="en-US" sz="2600" dirty="0" smtClean="0">
                <a:latin typeface="Times New Roman" pitchFamily="18" charset="0"/>
                <a:cs typeface="Times New Roman" pitchFamily="18" charset="0"/>
              </a:rPr>
              <a:t>in the </a:t>
            </a:r>
            <a:r>
              <a:rPr lang="en-US" sz="2600" b="1" dirty="0" smtClean="0">
                <a:latin typeface="Times New Roman" pitchFamily="18" charset="0"/>
                <a:cs typeface="Times New Roman" pitchFamily="18" charset="0"/>
              </a:rPr>
              <a:t>variable</a:t>
            </a:r>
            <a:r>
              <a:rPr lang="en-US" sz="2600" dirty="0" smtClean="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C78CC422-5598-4255-823B-CA30B823B9CB}" type="slidenum">
              <a:rPr lang="en-US" smtClean="0"/>
              <a:pPr>
                <a:defRPr/>
              </a:pPr>
              <a:t>31</a:t>
            </a:fld>
            <a:endParaRPr lang="en-US"/>
          </a:p>
        </p:txBody>
      </p:sp>
    </p:spTree>
    <p:extLst>
      <p:ext uri="{BB962C8B-B14F-4D97-AF65-F5344CB8AC3E}">
        <p14:creationId xmlns:p14="http://schemas.microsoft.com/office/powerpoint/2010/main" val="366235798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218364"/>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Declaring Objects-----</a:t>
            </a:r>
          </a:p>
        </p:txBody>
      </p:sp>
      <p:sp>
        <p:nvSpPr>
          <p:cNvPr id="3" name="Content Placeholder 2"/>
          <p:cNvSpPr>
            <a:spLocks noGrp="1"/>
          </p:cNvSpPr>
          <p:nvPr>
            <p:ph idx="1"/>
          </p:nvPr>
        </p:nvSpPr>
        <p:spPr>
          <a:xfrm>
            <a:off x="0" y="218364"/>
            <a:ext cx="9144000" cy="6781800"/>
          </a:xfrm>
        </p:spPr>
        <p:txBody>
          <a:bodyPr rtlCol="0">
            <a:noAutofit/>
          </a:bodyPr>
          <a:lstStyle/>
          <a:p>
            <a:pPr algn="just">
              <a:lnSpc>
                <a:spcPct val="150000"/>
              </a:lnSpc>
              <a:spcBef>
                <a:spcPts val="0"/>
              </a:spcBef>
              <a:buFont typeface="Wingdings" panose="05000000000000000000" pitchFamily="2" charset="2"/>
              <a:buChar char="ü"/>
              <a:defRPr/>
            </a:pPr>
            <a:r>
              <a:rPr lang="en-US" sz="2600" dirty="0">
                <a:latin typeface="Times New Roman" pitchFamily="18" charset="0"/>
                <a:cs typeface="Times New Roman" pitchFamily="18" charset="0"/>
              </a:rPr>
              <a:t>Thus, in </a:t>
            </a:r>
            <a:r>
              <a:rPr lang="en-US" sz="2600" b="1" dirty="0">
                <a:latin typeface="Times New Roman" pitchFamily="18" charset="0"/>
                <a:cs typeface="Times New Roman" pitchFamily="18" charset="0"/>
              </a:rPr>
              <a:t>Java, </a:t>
            </a:r>
            <a:r>
              <a:rPr lang="en-US" sz="2600" dirty="0">
                <a:latin typeface="Times New Roman" pitchFamily="18" charset="0"/>
                <a:cs typeface="Times New Roman" pitchFamily="18" charset="0"/>
              </a:rPr>
              <a:t>all</a:t>
            </a:r>
            <a:r>
              <a:rPr lang="en-US" sz="2600" b="1"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class</a:t>
            </a:r>
            <a:r>
              <a:rPr lang="en-US" sz="2600" b="1"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objects</a:t>
            </a:r>
            <a:r>
              <a:rPr lang="en-US" sz="2600" b="1" dirty="0">
                <a:latin typeface="Times New Roman" pitchFamily="18" charset="0"/>
                <a:cs typeface="Times New Roman" pitchFamily="18" charset="0"/>
              </a:rPr>
              <a:t> must </a:t>
            </a:r>
            <a:r>
              <a:rPr lang="en-US" sz="2600" dirty="0">
                <a:latin typeface="Times New Roman" pitchFamily="18" charset="0"/>
                <a:cs typeface="Times New Roman" pitchFamily="18" charset="0"/>
              </a:rPr>
              <a:t>be</a:t>
            </a:r>
            <a:r>
              <a:rPr lang="en-US" sz="2600" b="1"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dynamically</a:t>
            </a:r>
            <a:r>
              <a:rPr lang="en-US" sz="2600" b="1"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allocated</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Let’s see the following java statement used to </a:t>
            </a:r>
            <a:r>
              <a:rPr lang="en-US" sz="2600" b="1" dirty="0">
                <a:latin typeface="Times New Roman" pitchFamily="18" charset="0"/>
                <a:cs typeface="Times New Roman" pitchFamily="18" charset="0"/>
              </a:rPr>
              <a:t>declare </a:t>
            </a:r>
            <a:r>
              <a:rPr lang="en-US" sz="2600" dirty="0">
                <a:latin typeface="Times New Roman" pitchFamily="18" charset="0"/>
                <a:cs typeface="Times New Roman" pitchFamily="18" charset="0"/>
              </a:rPr>
              <a:t>an</a:t>
            </a:r>
            <a:r>
              <a:rPr lang="en-US" sz="2600" b="1" dirty="0">
                <a:latin typeface="Times New Roman" pitchFamily="18" charset="0"/>
                <a:cs typeface="Times New Roman" pitchFamily="18" charset="0"/>
              </a:rPr>
              <a:t> object </a:t>
            </a:r>
            <a:r>
              <a:rPr lang="en-US" sz="2600" dirty="0">
                <a:latin typeface="Times New Roman" pitchFamily="18" charset="0"/>
                <a:cs typeface="Times New Roman" pitchFamily="18" charset="0"/>
              </a:rPr>
              <a:t>of</a:t>
            </a:r>
            <a:r>
              <a:rPr lang="en-US" sz="2600" b="1" dirty="0">
                <a:latin typeface="Times New Roman" pitchFamily="18" charset="0"/>
                <a:cs typeface="Times New Roman" pitchFamily="18" charset="0"/>
              </a:rPr>
              <a:t> type </a:t>
            </a:r>
            <a:r>
              <a:rPr lang="en-US" sz="2600" b="1" dirty="0" smtClean="0">
                <a:latin typeface="Times New Roman" pitchFamily="18" charset="0"/>
                <a:cs typeface="Times New Roman" pitchFamily="18" charset="0"/>
              </a:rPr>
              <a:t>Box </a:t>
            </a:r>
            <a:r>
              <a:rPr lang="en-US" sz="2600" dirty="0" smtClean="0">
                <a:latin typeface="Times New Roman" pitchFamily="18" charset="0"/>
                <a:cs typeface="Times New Roman" pitchFamily="18" charset="0"/>
              </a:rPr>
              <a:t>named</a:t>
            </a:r>
            <a:r>
              <a:rPr lang="en-US" sz="2600" b="1" dirty="0" smtClean="0">
                <a:latin typeface="Times New Roman" pitchFamily="18" charset="0"/>
                <a:cs typeface="Times New Roman" pitchFamily="18" charset="0"/>
              </a:rPr>
              <a:t> mybox1:</a:t>
            </a:r>
            <a:endParaRPr lang="en-US" sz="2600" b="1" dirty="0">
              <a:latin typeface="Times New Roman" pitchFamily="18" charset="0"/>
              <a:cs typeface="Times New Roman" pitchFamily="18" charset="0"/>
            </a:endParaRPr>
          </a:p>
          <a:p>
            <a:pPr lvl="2" algn="just">
              <a:lnSpc>
                <a:spcPct val="150000"/>
              </a:lnSpc>
              <a:spcBef>
                <a:spcPts val="0"/>
              </a:spcBef>
              <a:buNone/>
              <a:defRPr/>
            </a:pPr>
            <a:r>
              <a:rPr lang="en-US" sz="2600" b="1" dirty="0">
                <a:latin typeface="Times New Roman" pitchFamily="18" charset="0"/>
                <a:cs typeface="Times New Roman" pitchFamily="18" charset="0"/>
              </a:rPr>
              <a:t>Box </a:t>
            </a:r>
            <a:r>
              <a:rPr lang="en-US" sz="2600" b="1" dirty="0" smtClean="0">
                <a:latin typeface="Times New Roman" pitchFamily="18" charset="0"/>
                <a:cs typeface="Times New Roman" pitchFamily="18" charset="0"/>
              </a:rPr>
              <a:t>mybox1 </a:t>
            </a:r>
            <a:r>
              <a:rPr lang="en-US" sz="2600" b="1" dirty="0">
                <a:latin typeface="Times New Roman" pitchFamily="18" charset="0"/>
                <a:cs typeface="Times New Roman" pitchFamily="18" charset="0"/>
              </a:rPr>
              <a:t>= new Box();</a:t>
            </a:r>
          </a:p>
          <a:p>
            <a:pPr algn="just">
              <a:lnSpc>
                <a:spcPct val="150000"/>
              </a:lnSpc>
              <a:spcBef>
                <a:spcPts val="0"/>
              </a:spcBef>
              <a:buFont typeface="Wingdings" panose="05000000000000000000" pitchFamily="2" charset="2"/>
              <a:buChar char="ü"/>
              <a:defRPr/>
            </a:pPr>
            <a:r>
              <a:rPr lang="en-US" sz="2600" dirty="0">
                <a:latin typeface="Times New Roman" pitchFamily="18" charset="0"/>
                <a:cs typeface="Times New Roman" pitchFamily="18" charset="0"/>
              </a:rPr>
              <a:t>This statement combines the </a:t>
            </a:r>
            <a:r>
              <a:rPr lang="en-US" sz="2600" b="1" dirty="0">
                <a:solidFill>
                  <a:srgbClr val="0000FF"/>
                </a:solidFill>
                <a:latin typeface="Times New Roman" pitchFamily="18" charset="0"/>
                <a:cs typeface="Times New Roman" pitchFamily="18" charset="0"/>
              </a:rPr>
              <a:t>two steps just described</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It can be </a:t>
            </a:r>
            <a:r>
              <a:rPr lang="en-US" sz="2600" b="1" dirty="0">
                <a:latin typeface="Times New Roman" pitchFamily="18" charset="0"/>
                <a:cs typeface="Times New Roman" pitchFamily="18" charset="0"/>
              </a:rPr>
              <a:t>rewritten</a:t>
            </a:r>
            <a:r>
              <a:rPr lang="en-US" sz="2600" dirty="0">
                <a:latin typeface="Times New Roman" pitchFamily="18" charset="0"/>
                <a:cs typeface="Times New Roman" pitchFamily="18" charset="0"/>
              </a:rPr>
              <a:t> like this to </a:t>
            </a:r>
            <a:r>
              <a:rPr lang="en-US" sz="2600" b="1" dirty="0">
                <a:latin typeface="Times New Roman" pitchFamily="18" charset="0"/>
                <a:cs typeface="Times New Roman" pitchFamily="18" charset="0"/>
              </a:rPr>
              <a:t>show</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each step more</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clearly</a:t>
            </a:r>
            <a:r>
              <a:rPr lang="en-US" sz="2600" dirty="0">
                <a:latin typeface="Times New Roman" pitchFamily="18" charset="0"/>
                <a:cs typeface="Times New Roman" pitchFamily="18" charset="0"/>
              </a:rPr>
              <a:t>:</a:t>
            </a:r>
          </a:p>
          <a:p>
            <a:pPr algn="just">
              <a:lnSpc>
                <a:spcPct val="150000"/>
              </a:lnSpc>
              <a:spcBef>
                <a:spcPts val="0"/>
              </a:spcBef>
              <a:buNone/>
              <a:defRPr/>
            </a:pPr>
            <a:r>
              <a:rPr lang="en-US" sz="2600" dirty="0">
                <a:solidFill>
                  <a:srgbClr val="FF0000"/>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Box </a:t>
            </a:r>
            <a:r>
              <a:rPr lang="en-US" sz="2600" b="1" dirty="0" smtClean="0">
                <a:solidFill>
                  <a:srgbClr val="FF0000"/>
                </a:solidFill>
                <a:latin typeface="Times New Roman" pitchFamily="18" charset="0"/>
                <a:cs typeface="Times New Roman" pitchFamily="18" charset="0"/>
              </a:rPr>
              <a:t>mybox1; </a:t>
            </a:r>
            <a:r>
              <a:rPr lang="en-US" sz="2600" b="1" dirty="0">
                <a:solidFill>
                  <a:srgbClr val="FF0000"/>
                </a:solidFill>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Declare variable of class type Box</a:t>
            </a:r>
          </a:p>
          <a:p>
            <a:pPr algn="just">
              <a:lnSpc>
                <a:spcPct val="150000"/>
              </a:lnSpc>
              <a:spcBef>
                <a:spcPts val="0"/>
              </a:spcBef>
              <a:buNone/>
              <a:defRPr/>
            </a:pPr>
            <a:r>
              <a:rPr lang="en-US" sz="2600" b="1" dirty="0">
                <a:latin typeface="Times New Roman" pitchFamily="18" charset="0"/>
                <a:cs typeface="Times New Roman" pitchFamily="18" charset="0"/>
              </a:rPr>
              <a:t>// Allocate memory for Box object </a:t>
            </a:r>
            <a:r>
              <a:rPr lang="en-US" sz="2600" dirty="0">
                <a:latin typeface="Times New Roman" pitchFamily="18" charset="0"/>
                <a:cs typeface="Times New Roman" pitchFamily="18" charset="0"/>
              </a:rPr>
              <a:t>and </a:t>
            </a:r>
            <a:r>
              <a:rPr lang="en-US" sz="2600" b="1" dirty="0">
                <a:solidFill>
                  <a:srgbClr val="0000FF"/>
                </a:solidFill>
                <a:latin typeface="Times New Roman" pitchFamily="18" charset="0"/>
                <a:cs typeface="Times New Roman" pitchFamily="18" charset="0"/>
              </a:rPr>
              <a:t>assign </a:t>
            </a:r>
            <a:r>
              <a:rPr lang="en-US" sz="2600" dirty="0">
                <a:latin typeface="Times New Roman" pitchFamily="18" charset="0"/>
                <a:cs typeface="Times New Roman" pitchFamily="18" charset="0"/>
              </a:rPr>
              <a:t>it to that </a:t>
            </a:r>
            <a:r>
              <a:rPr lang="en-US" sz="2600" b="1" dirty="0" smtClean="0">
                <a:solidFill>
                  <a:srgbClr val="0000FF"/>
                </a:solidFill>
                <a:latin typeface="Times New Roman" pitchFamily="18" charset="0"/>
                <a:cs typeface="Times New Roman" pitchFamily="18" charset="0"/>
              </a:rPr>
              <a:t>variable</a:t>
            </a:r>
            <a:endParaRPr lang="en-US" sz="2600" b="1" dirty="0">
              <a:solidFill>
                <a:srgbClr val="FF0000"/>
              </a:solidFill>
              <a:latin typeface="Times New Roman" pitchFamily="18" charset="0"/>
              <a:cs typeface="Times New Roman" pitchFamily="18" charset="0"/>
            </a:endParaRPr>
          </a:p>
          <a:p>
            <a:pPr algn="just">
              <a:lnSpc>
                <a:spcPct val="150000"/>
              </a:lnSpc>
              <a:spcBef>
                <a:spcPts val="0"/>
              </a:spcBef>
              <a:buNone/>
              <a:defRPr/>
            </a:pPr>
            <a:r>
              <a:rPr lang="en-US" sz="2600" b="1" dirty="0">
                <a:solidFill>
                  <a:srgbClr val="D60093"/>
                </a:solidFill>
                <a:latin typeface="Times New Roman" pitchFamily="18" charset="0"/>
                <a:cs typeface="Times New Roman" pitchFamily="18" charset="0"/>
              </a:rPr>
              <a:t>	</a:t>
            </a:r>
            <a:r>
              <a:rPr lang="en-US" sz="2600" b="1" dirty="0" smtClean="0">
                <a:solidFill>
                  <a:srgbClr val="D60093"/>
                </a:solidFill>
                <a:latin typeface="Times New Roman" pitchFamily="18" charset="0"/>
                <a:cs typeface="Times New Roman" pitchFamily="18" charset="0"/>
              </a:rPr>
              <a:t>mybox1 </a:t>
            </a:r>
            <a:r>
              <a:rPr lang="en-US" sz="2600" b="1" dirty="0">
                <a:solidFill>
                  <a:srgbClr val="D60093"/>
                </a:solidFill>
                <a:latin typeface="Times New Roman" pitchFamily="18" charset="0"/>
                <a:cs typeface="Times New Roman" pitchFamily="18" charset="0"/>
              </a:rPr>
              <a:t>= new Box(); </a:t>
            </a:r>
          </a:p>
          <a:p>
            <a:pPr algn="just">
              <a:lnSpc>
                <a:spcPct val="150000"/>
              </a:lnSpc>
              <a:spcBef>
                <a:spcPts val="0"/>
              </a:spcBef>
              <a:buFont typeface="Wingdings" panose="05000000000000000000" pitchFamily="2" charset="2"/>
              <a:buChar char="Ø"/>
              <a:defRPr/>
            </a:pP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first </a:t>
            </a:r>
            <a:r>
              <a:rPr lang="en-US" sz="2600" dirty="0">
                <a:latin typeface="Times New Roman" pitchFamily="18" charset="0"/>
                <a:cs typeface="Times New Roman" pitchFamily="18" charset="0"/>
              </a:rPr>
              <a:t>line</a:t>
            </a:r>
            <a:r>
              <a:rPr lang="en-US" sz="2600" b="1" dirty="0">
                <a:solidFill>
                  <a:srgbClr val="0000FF"/>
                </a:solidFill>
                <a:latin typeface="Times New Roman" pitchFamily="18" charset="0"/>
                <a:cs typeface="Times New Roman" pitchFamily="18" charset="0"/>
              </a:rPr>
              <a:t> declares </a:t>
            </a:r>
            <a:r>
              <a:rPr lang="en-US" sz="2600" b="1" dirty="0" err="1">
                <a:solidFill>
                  <a:srgbClr val="0000FF"/>
                </a:solidFill>
                <a:latin typeface="Times New Roman" pitchFamily="18" charset="0"/>
                <a:cs typeface="Times New Roman" pitchFamily="18" charset="0"/>
              </a:rPr>
              <a:t>mybox</a:t>
            </a:r>
            <a:r>
              <a:rPr lang="en-US" sz="2600" dirty="0">
                <a:latin typeface="Times New Roman" pitchFamily="18" charset="0"/>
                <a:cs typeface="Times New Roman" pitchFamily="18" charset="0"/>
              </a:rPr>
              <a:t> as a </a:t>
            </a:r>
            <a:r>
              <a:rPr lang="en-US" sz="2600" b="1" dirty="0">
                <a:solidFill>
                  <a:srgbClr val="0000FF"/>
                </a:solidFill>
                <a:latin typeface="Times New Roman" pitchFamily="18" charset="0"/>
                <a:cs typeface="Times New Roman" pitchFamily="18" charset="0"/>
              </a:rPr>
              <a:t>reference </a:t>
            </a:r>
            <a:r>
              <a:rPr lang="en-US" sz="2600" dirty="0">
                <a:latin typeface="Times New Roman" pitchFamily="18" charset="0"/>
                <a:cs typeface="Times New Roman" pitchFamily="18" charset="0"/>
              </a:rPr>
              <a:t>to an </a:t>
            </a:r>
            <a:r>
              <a:rPr lang="en-US" sz="2600" b="1" dirty="0">
                <a:solidFill>
                  <a:srgbClr val="0000FF"/>
                </a:solidFill>
                <a:latin typeface="Times New Roman" pitchFamily="18" charset="0"/>
                <a:cs typeface="Times New Roman" pitchFamily="18" charset="0"/>
              </a:rPr>
              <a:t>object of type Box. </a:t>
            </a:r>
          </a:p>
        </p:txBody>
      </p:sp>
      <p:sp>
        <p:nvSpPr>
          <p:cNvPr id="4" name="Slide Number Placeholder 3"/>
          <p:cNvSpPr>
            <a:spLocks noGrp="1"/>
          </p:cNvSpPr>
          <p:nvPr>
            <p:ph type="sldNum" sz="quarter" idx="12"/>
          </p:nvPr>
        </p:nvSpPr>
        <p:spPr/>
        <p:txBody>
          <a:bodyPr/>
          <a:lstStyle/>
          <a:p>
            <a:pPr>
              <a:defRPr/>
            </a:pPr>
            <a:fld id="{C78CC422-5598-4255-823B-CA30B823B9CB}" type="slidenum">
              <a:rPr lang="en-US" smtClean="0"/>
              <a:pPr>
                <a:defRPr/>
              </a:pPr>
              <a:t>32</a:t>
            </a:fld>
            <a:endParaRPr lang="en-US"/>
          </a:p>
        </p:txBody>
      </p:sp>
    </p:spTree>
    <p:extLst>
      <p:ext uri="{BB962C8B-B14F-4D97-AF65-F5344CB8AC3E}">
        <p14:creationId xmlns:p14="http://schemas.microsoft.com/office/powerpoint/2010/main" val="3814235599"/>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2286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Declaring Objects-----</a:t>
            </a:r>
          </a:p>
        </p:txBody>
      </p:sp>
      <p:sp>
        <p:nvSpPr>
          <p:cNvPr id="3" name="Content Placeholder 2"/>
          <p:cNvSpPr>
            <a:spLocks noGrp="1"/>
          </p:cNvSpPr>
          <p:nvPr>
            <p:ph idx="1"/>
          </p:nvPr>
        </p:nvSpPr>
        <p:spPr>
          <a:xfrm>
            <a:off x="0" y="218364"/>
            <a:ext cx="9067800" cy="6781800"/>
          </a:xfrm>
        </p:spPr>
        <p:txBody>
          <a:bodyPr rtlCol="0">
            <a:noAutofit/>
          </a:bodyPr>
          <a:lstStyle/>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After this </a:t>
            </a:r>
            <a:r>
              <a:rPr lang="en-US" sz="2600" b="1" dirty="0">
                <a:latin typeface="Times New Roman" pitchFamily="18" charset="0"/>
                <a:cs typeface="Times New Roman" pitchFamily="18" charset="0"/>
              </a:rPr>
              <a:t>line executes, </a:t>
            </a:r>
            <a:r>
              <a:rPr lang="en-US" sz="2600" b="1" dirty="0" smtClean="0">
                <a:solidFill>
                  <a:srgbClr val="FF0000"/>
                </a:solidFill>
                <a:latin typeface="Times New Roman" pitchFamily="18" charset="0"/>
                <a:cs typeface="Times New Roman" pitchFamily="18" charset="0"/>
              </a:rPr>
              <a:t>mybox1 </a:t>
            </a:r>
            <a:r>
              <a:rPr lang="en-US" sz="2600" b="1" dirty="0">
                <a:solidFill>
                  <a:srgbClr val="FF0000"/>
                </a:solidFill>
                <a:latin typeface="Times New Roman" pitchFamily="18" charset="0"/>
                <a:cs typeface="Times New Roman" pitchFamily="18" charset="0"/>
              </a:rPr>
              <a:t>contains </a:t>
            </a:r>
            <a:r>
              <a:rPr lang="en-US" sz="2600" dirty="0">
                <a:latin typeface="Times New Roman" pitchFamily="18" charset="0"/>
                <a:cs typeface="Times New Roman" pitchFamily="18" charset="0"/>
              </a:rPr>
              <a:t>the </a:t>
            </a:r>
            <a:r>
              <a:rPr lang="en-US" sz="2600" b="1" dirty="0">
                <a:solidFill>
                  <a:srgbClr val="FF0000"/>
                </a:solidFill>
                <a:latin typeface="Times New Roman" pitchFamily="18" charset="0"/>
                <a:cs typeface="Times New Roman" pitchFamily="18" charset="0"/>
              </a:rPr>
              <a:t>value null</a:t>
            </a:r>
            <a:r>
              <a:rPr lang="en-US" sz="2600" dirty="0">
                <a:latin typeface="Times New Roman" pitchFamily="18" charset="0"/>
                <a:cs typeface="Times New Roman" pitchFamily="18" charset="0"/>
              </a:rPr>
              <a:t>, which indicates that it </a:t>
            </a:r>
            <a:r>
              <a:rPr lang="en-US" sz="2600" b="1" dirty="0">
                <a:solidFill>
                  <a:srgbClr val="D60093"/>
                </a:solidFill>
                <a:latin typeface="Times New Roman" pitchFamily="18" charset="0"/>
                <a:cs typeface="Times New Roman" pitchFamily="18" charset="0"/>
              </a:rPr>
              <a:t>does not </a:t>
            </a:r>
            <a:r>
              <a:rPr lang="en-US" sz="2600" dirty="0">
                <a:latin typeface="Times New Roman" pitchFamily="18" charset="0"/>
                <a:cs typeface="Times New Roman" pitchFamily="18" charset="0"/>
              </a:rPr>
              <a:t>yet point to an </a:t>
            </a:r>
            <a:r>
              <a:rPr lang="en-US" sz="2600" b="1" dirty="0">
                <a:solidFill>
                  <a:srgbClr val="D60093"/>
                </a:solidFill>
                <a:latin typeface="Times New Roman" pitchFamily="18" charset="0"/>
                <a:cs typeface="Times New Roman" pitchFamily="18" charset="0"/>
              </a:rPr>
              <a:t>actual object</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Any attempt to use </a:t>
            </a:r>
            <a:r>
              <a:rPr lang="en-US" sz="2600" b="1" dirty="0" smtClean="0">
                <a:latin typeface="Times New Roman" pitchFamily="18" charset="0"/>
                <a:cs typeface="Times New Roman" pitchFamily="18" charset="0"/>
              </a:rPr>
              <a:t>mybox1 </a:t>
            </a:r>
            <a:r>
              <a:rPr lang="en-US" sz="2600" dirty="0">
                <a:latin typeface="Times New Roman" pitchFamily="18" charset="0"/>
                <a:cs typeface="Times New Roman" pitchFamily="18" charset="0"/>
              </a:rPr>
              <a:t>at this </a:t>
            </a:r>
            <a:r>
              <a:rPr lang="en-US" sz="2600" b="1" dirty="0">
                <a:latin typeface="Times New Roman" pitchFamily="18" charset="0"/>
                <a:cs typeface="Times New Roman" pitchFamily="18" charset="0"/>
              </a:rPr>
              <a:t>point </a:t>
            </a:r>
            <a:r>
              <a:rPr lang="en-US" sz="2600" dirty="0">
                <a:latin typeface="Times New Roman" pitchFamily="18" charset="0"/>
                <a:cs typeface="Times New Roman" pitchFamily="18" charset="0"/>
              </a:rPr>
              <a:t>will</a:t>
            </a:r>
            <a:r>
              <a:rPr lang="en-US" sz="2600" b="1" dirty="0">
                <a:latin typeface="Times New Roman" pitchFamily="18" charset="0"/>
                <a:cs typeface="Times New Roman" pitchFamily="18" charset="0"/>
              </a:rPr>
              <a:t> result </a:t>
            </a:r>
            <a:r>
              <a:rPr lang="en-US" sz="2600" dirty="0">
                <a:latin typeface="Times New Roman" pitchFamily="18" charset="0"/>
                <a:cs typeface="Times New Roman" pitchFamily="18" charset="0"/>
              </a:rPr>
              <a:t>in a </a:t>
            </a:r>
            <a:r>
              <a:rPr lang="en-US" sz="2600" b="1" dirty="0">
                <a:latin typeface="Times New Roman" pitchFamily="18" charset="0"/>
                <a:cs typeface="Times New Roman" pitchFamily="18" charset="0"/>
              </a:rPr>
              <a:t>compile-time error. </a:t>
            </a:r>
          </a:p>
          <a:p>
            <a:pPr algn="just">
              <a:lnSpc>
                <a:spcPct val="150000"/>
              </a:lnSpc>
              <a:spcBef>
                <a:spcPts val="0"/>
              </a:spcBef>
              <a:buFont typeface="Wingdings" pitchFamily="2" charset="2"/>
              <a:buChar char="Ø"/>
              <a:defRPr/>
            </a:pPr>
            <a:r>
              <a:rPr lang="en-US" sz="2600" dirty="0">
                <a:latin typeface="Times New Roman" pitchFamily="18" charset="0"/>
                <a:cs typeface="Times New Roman" pitchFamily="18" charset="0"/>
              </a:rPr>
              <a:t>The </a:t>
            </a:r>
            <a:r>
              <a:rPr lang="en-US" sz="2600" b="1" dirty="0">
                <a:solidFill>
                  <a:srgbClr val="D60093"/>
                </a:solidFill>
                <a:latin typeface="Times New Roman" pitchFamily="18" charset="0"/>
                <a:cs typeface="Times New Roman" pitchFamily="18" charset="0"/>
              </a:rPr>
              <a:t>next line </a:t>
            </a:r>
            <a:r>
              <a:rPr lang="en-US" sz="2600" b="1" dirty="0">
                <a:solidFill>
                  <a:srgbClr val="0000FF"/>
                </a:solidFill>
                <a:latin typeface="Times New Roman" pitchFamily="18" charset="0"/>
                <a:cs typeface="Times New Roman" pitchFamily="18" charset="0"/>
              </a:rPr>
              <a:t>allocates </a:t>
            </a:r>
            <a:r>
              <a:rPr lang="en-US" sz="2600" dirty="0">
                <a:latin typeface="Times New Roman" pitchFamily="18" charset="0"/>
                <a:cs typeface="Times New Roman" pitchFamily="18" charset="0"/>
              </a:rPr>
              <a:t>an </a:t>
            </a:r>
            <a:r>
              <a:rPr lang="en-US" sz="2600" b="1" dirty="0">
                <a:solidFill>
                  <a:srgbClr val="0000FF"/>
                </a:solidFill>
                <a:latin typeface="Times New Roman" pitchFamily="18" charset="0"/>
                <a:cs typeface="Times New Roman" pitchFamily="18" charset="0"/>
              </a:rPr>
              <a:t>actual object </a:t>
            </a:r>
            <a:r>
              <a:rPr lang="en-US" sz="2600" dirty="0">
                <a:latin typeface="Times New Roman" pitchFamily="18" charset="0"/>
                <a:cs typeface="Times New Roman" pitchFamily="18" charset="0"/>
              </a:rPr>
              <a:t>and</a:t>
            </a:r>
            <a:r>
              <a:rPr lang="en-US" sz="2600" b="1" dirty="0">
                <a:solidFill>
                  <a:srgbClr val="0000FF"/>
                </a:solidFill>
                <a:latin typeface="Times New Roman" pitchFamily="18" charset="0"/>
                <a:cs typeface="Times New Roman" pitchFamily="18" charset="0"/>
              </a:rPr>
              <a:t> assigns </a:t>
            </a:r>
            <a:r>
              <a:rPr lang="en-US" sz="2600" dirty="0">
                <a:latin typeface="Times New Roman" pitchFamily="18" charset="0"/>
                <a:cs typeface="Times New Roman" pitchFamily="18" charset="0"/>
              </a:rPr>
              <a:t>a</a:t>
            </a:r>
            <a:r>
              <a:rPr lang="en-US" sz="2600" b="1" dirty="0">
                <a:solidFill>
                  <a:srgbClr val="0000FF"/>
                </a:solidFill>
                <a:latin typeface="Times New Roman" pitchFamily="18" charset="0"/>
                <a:cs typeface="Times New Roman" pitchFamily="18" charset="0"/>
              </a:rPr>
              <a:t> reference </a:t>
            </a:r>
            <a:r>
              <a:rPr lang="en-US" sz="2600" dirty="0">
                <a:latin typeface="Times New Roman" pitchFamily="18" charset="0"/>
                <a:cs typeface="Times New Roman" pitchFamily="18" charset="0"/>
              </a:rPr>
              <a:t>to it to </a:t>
            </a:r>
            <a:r>
              <a:rPr lang="en-US" sz="2600" b="1" dirty="0" smtClean="0">
                <a:solidFill>
                  <a:srgbClr val="0000FF"/>
                </a:solidFill>
                <a:latin typeface="Times New Roman" pitchFamily="18" charset="0"/>
                <a:cs typeface="Times New Roman" pitchFamily="18" charset="0"/>
              </a:rPr>
              <a:t>mybox1</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After the second line </a:t>
            </a:r>
            <a:r>
              <a:rPr lang="en-US" sz="2600" b="1" dirty="0">
                <a:latin typeface="Times New Roman" pitchFamily="18" charset="0"/>
                <a:cs typeface="Times New Roman" pitchFamily="18" charset="0"/>
              </a:rPr>
              <a:t>executes</a:t>
            </a:r>
            <a:r>
              <a:rPr lang="en-US" sz="2600" dirty="0">
                <a:latin typeface="Times New Roman" pitchFamily="18" charset="0"/>
                <a:cs typeface="Times New Roman" pitchFamily="18" charset="0"/>
              </a:rPr>
              <a:t>, you can use </a:t>
            </a:r>
            <a:r>
              <a:rPr lang="en-US" sz="2600" b="1" dirty="0" smtClean="0">
                <a:solidFill>
                  <a:srgbClr val="0000FF"/>
                </a:solidFill>
                <a:latin typeface="Times New Roman" pitchFamily="18" charset="0"/>
                <a:cs typeface="Times New Roman" pitchFamily="18" charset="0"/>
              </a:rPr>
              <a:t>mybox1 </a:t>
            </a:r>
            <a:r>
              <a:rPr lang="en-US" sz="2600" dirty="0">
                <a:latin typeface="Times New Roman" pitchFamily="18" charset="0"/>
                <a:cs typeface="Times New Roman" pitchFamily="18" charset="0"/>
              </a:rPr>
              <a:t>as if it </a:t>
            </a:r>
            <a:r>
              <a:rPr lang="en-US" sz="2600" b="1" dirty="0">
                <a:solidFill>
                  <a:srgbClr val="0000FF"/>
                </a:solidFill>
                <a:latin typeface="Times New Roman" pitchFamily="18" charset="0"/>
                <a:cs typeface="Times New Roman" pitchFamily="18" charset="0"/>
              </a:rPr>
              <a:t>were </a:t>
            </a:r>
            <a:r>
              <a:rPr lang="en-US" sz="2600" dirty="0">
                <a:latin typeface="Times New Roman" pitchFamily="18" charset="0"/>
                <a:cs typeface="Times New Roman" pitchFamily="18" charset="0"/>
              </a:rPr>
              <a:t>a</a:t>
            </a:r>
            <a:r>
              <a:rPr lang="en-US" sz="2600" b="1" dirty="0">
                <a:solidFill>
                  <a:srgbClr val="0000FF"/>
                </a:solidFill>
                <a:latin typeface="Times New Roman" pitchFamily="18" charset="0"/>
                <a:cs typeface="Times New Roman" pitchFamily="18" charset="0"/>
              </a:rPr>
              <a:t> Box object. </a:t>
            </a:r>
          </a:p>
          <a:p>
            <a:pPr algn="just">
              <a:lnSpc>
                <a:spcPct val="150000"/>
              </a:lnSpc>
              <a:spcBef>
                <a:spcPts val="0"/>
              </a:spcBef>
              <a:buFont typeface="Wingdings" pitchFamily="2" charset="2"/>
              <a:buChar char="§"/>
              <a:defRPr/>
            </a:pPr>
            <a:r>
              <a:rPr lang="en-US" sz="2600" b="1" dirty="0">
                <a:latin typeface="Times New Roman" pitchFamily="18" charset="0"/>
                <a:cs typeface="Times New Roman" pitchFamily="18" charset="0"/>
              </a:rPr>
              <a:t>But </a:t>
            </a:r>
            <a:r>
              <a:rPr lang="en-US" sz="2600" dirty="0">
                <a:latin typeface="Times New Roman" pitchFamily="18" charset="0"/>
                <a:cs typeface="Times New Roman" pitchFamily="18" charset="0"/>
              </a:rPr>
              <a:t>in </a:t>
            </a:r>
            <a:r>
              <a:rPr lang="en-US" sz="2600" b="1" dirty="0">
                <a:latin typeface="Times New Roman" pitchFamily="18" charset="0"/>
                <a:cs typeface="Times New Roman" pitchFamily="18" charset="0"/>
              </a:rPr>
              <a:t>reality, </a:t>
            </a:r>
            <a:r>
              <a:rPr lang="en-US" sz="2600" b="1" dirty="0" smtClean="0">
                <a:solidFill>
                  <a:srgbClr val="D60093"/>
                </a:solidFill>
                <a:latin typeface="Times New Roman" pitchFamily="18" charset="0"/>
                <a:cs typeface="Times New Roman" pitchFamily="18" charset="0"/>
              </a:rPr>
              <a:t>mybox1 </a:t>
            </a:r>
            <a:r>
              <a:rPr lang="en-US" sz="2600" dirty="0">
                <a:latin typeface="Times New Roman" pitchFamily="18" charset="0"/>
                <a:cs typeface="Times New Roman" pitchFamily="18" charset="0"/>
              </a:rPr>
              <a:t>simply</a:t>
            </a:r>
            <a:r>
              <a:rPr lang="en-US" sz="2600" b="1" dirty="0">
                <a:solidFill>
                  <a:srgbClr val="D60093"/>
                </a:solidFill>
                <a:latin typeface="Times New Roman" pitchFamily="18" charset="0"/>
                <a:cs typeface="Times New Roman" pitchFamily="18" charset="0"/>
              </a:rPr>
              <a:t> holds </a:t>
            </a:r>
            <a:r>
              <a:rPr lang="en-US" sz="2600" dirty="0">
                <a:latin typeface="Times New Roman" pitchFamily="18" charset="0"/>
                <a:cs typeface="Times New Roman" pitchFamily="18" charset="0"/>
              </a:rPr>
              <a:t>the </a:t>
            </a:r>
            <a:r>
              <a:rPr lang="en-US" sz="2600" b="1" dirty="0">
                <a:solidFill>
                  <a:srgbClr val="D60093"/>
                </a:solidFill>
                <a:latin typeface="Times New Roman" pitchFamily="18" charset="0"/>
                <a:cs typeface="Times New Roman" pitchFamily="18" charset="0"/>
              </a:rPr>
              <a:t>memory address </a:t>
            </a:r>
            <a:r>
              <a:rPr lang="en-US" sz="2600" dirty="0">
                <a:latin typeface="Times New Roman" pitchFamily="18" charset="0"/>
                <a:cs typeface="Times New Roman" pitchFamily="18" charset="0"/>
              </a:rPr>
              <a:t>of</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latin typeface="Times New Roman" pitchFamily="18" charset="0"/>
                <a:cs typeface="Times New Roman" pitchFamily="18" charset="0"/>
              </a:rPr>
              <a:t> actual </a:t>
            </a:r>
            <a:r>
              <a:rPr lang="en-US" sz="2600" b="1" dirty="0">
                <a:solidFill>
                  <a:srgbClr val="D60093"/>
                </a:solidFill>
                <a:latin typeface="Times New Roman" pitchFamily="18" charset="0"/>
                <a:cs typeface="Times New Roman" pitchFamily="18" charset="0"/>
              </a:rPr>
              <a:t>Box object</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defRPr/>
            </a:pPr>
            <a:r>
              <a:rPr lang="en-US" sz="2600" dirty="0" smtClean="0">
                <a:latin typeface="Times New Roman" pitchFamily="18" charset="0"/>
                <a:cs typeface="Times New Roman" pitchFamily="18" charset="0"/>
              </a:rPr>
              <a:t>The</a:t>
            </a:r>
            <a:r>
              <a:rPr lang="en-US" sz="2600" b="1" dirty="0" smtClean="0">
                <a:latin typeface="Times New Roman" pitchFamily="18" charset="0"/>
                <a:cs typeface="Times New Roman" pitchFamily="18" charset="0"/>
              </a:rPr>
              <a:t> effect </a:t>
            </a:r>
            <a:r>
              <a:rPr lang="en-US" sz="2600" dirty="0" smtClean="0">
                <a:latin typeface="Times New Roman" pitchFamily="18" charset="0"/>
                <a:cs typeface="Times New Roman" pitchFamily="18" charset="0"/>
              </a:rPr>
              <a:t>of these </a:t>
            </a:r>
            <a:r>
              <a:rPr lang="en-US" sz="2600" b="1" dirty="0" smtClean="0">
                <a:latin typeface="Times New Roman" pitchFamily="18" charset="0"/>
                <a:cs typeface="Times New Roman" pitchFamily="18" charset="0"/>
              </a:rPr>
              <a:t>two lines </a:t>
            </a:r>
            <a:r>
              <a:rPr lang="en-US" sz="2600" dirty="0" smtClean="0">
                <a:latin typeface="Times New Roman" pitchFamily="18" charset="0"/>
                <a:cs typeface="Times New Roman" pitchFamily="18" charset="0"/>
              </a:rPr>
              <a:t>of </a:t>
            </a:r>
            <a:r>
              <a:rPr lang="en-US" sz="2600" b="1" dirty="0" smtClean="0">
                <a:latin typeface="Times New Roman" pitchFamily="18" charset="0"/>
                <a:cs typeface="Times New Roman" pitchFamily="18" charset="0"/>
              </a:rPr>
              <a:t>code </a:t>
            </a:r>
            <a:r>
              <a:rPr lang="en-US" sz="2600" dirty="0" smtClean="0">
                <a:latin typeface="Times New Roman" pitchFamily="18" charset="0"/>
                <a:cs typeface="Times New Roman" pitchFamily="18" charset="0"/>
              </a:rPr>
              <a:t>is</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depicted in Figure</a:t>
            </a:r>
            <a:r>
              <a:rPr lang="en-US" sz="2600" b="1" dirty="0" smtClean="0">
                <a:latin typeface="Times New Roman" pitchFamily="18" charset="0"/>
                <a:cs typeface="Times New Roman" pitchFamily="18" charset="0"/>
              </a:rPr>
              <a:t>.</a:t>
            </a:r>
            <a:endParaRPr lang="en-US" sz="2600" dirty="0" smtClean="0">
              <a:latin typeface="Times New Roman" pitchFamily="18" charset="0"/>
              <a:cs typeface="Times New Roman" pitchFamily="18" charset="0"/>
            </a:endParaRPr>
          </a:p>
          <a:p>
            <a:pPr marL="0" indent="0" algn="just">
              <a:lnSpc>
                <a:spcPct val="150000"/>
              </a:lnSpc>
              <a:spcBef>
                <a:spcPts val="0"/>
              </a:spcBef>
              <a:buNone/>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78CC422-5598-4255-823B-CA30B823B9CB}" type="slidenum">
              <a:rPr lang="en-US" smtClean="0"/>
              <a:pPr>
                <a:defRPr/>
              </a:pPr>
              <a:t>33</a:t>
            </a:fld>
            <a:endParaRPr lang="en-US" dirty="0"/>
          </a:p>
        </p:txBody>
      </p:sp>
    </p:spTree>
    <p:extLst>
      <p:ext uri="{BB962C8B-B14F-4D97-AF65-F5344CB8AC3E}">
        <p14:creationId xmlns:p14="http://schemas.microsoft.com/office/powerpoint/2010/main" val="406484409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a:xfrm>
            <a:off x="457200" y="0"/>
            <a:ext cx="8229600" cy="5334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Declaring Objects-----</a:t>
            </a:r>
          </a:p>
        </p:txBody>
      </p:sp>
      <p:sp>
        <p:nvSpPr>
          <p:cNvPr id="3" name="Content Placeholder 2"/>
          <p:cNvSpPr>
            <a:spLocks noGrp="1"/>
          </p:cNvSpPr>
          <p:nvPr>
            <p:ph idx="1"/>
          </p:nvPr>
        </p:nvSpPr>
        <p:spPr>
          <a:xfrm>
            <a:off x="0" y="381000"/>
            <a:ext cx="9067800" cy="6619164"/>
          </a:xfrm>
        </p:spPr>
        <p:txBody>
          <a:bodyPr rtlCol="0">
            <a:noAutofit/>
          </a:bodyPr>
          <a:lstStyle/>
          <a:p>
            <a:pPr algn="just">
              <a:lnSpc>
                <a:spcPct val="150000"/>
              </a:lnSpc>
              <a:spcBef>
                <a:spcPts val="0"/>
              </a:spcBef>
              <a:buFont typeface="Wingdings" panose="05000000000000000000" pitchFamily="2" charset="2"/>
              <a:buChar char="ü"/>
              <a:defRPr/>
            </a:pPr>
            <a:r>
              <a:rPr lang="en-US" sz="2600" dirty="0" smtClean="0">
                <a:latin typeface="Times New Roman" pitchFamily="18" charset="0"/>
                <a:cs typeface="Times New Roman" pitchFamily="18" charset="0"/>
              </a:rPr>
              <a:t>Fig: Shows the declaration and creation of objects of  type Box class</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78CC422-5598-4255-823B-CA30B823B9CB}" type="slidenum">
              <a:rPr lang="en-US" smtClean="0"/>
              <a:pPr>
                <a:defRPr/>
              </a:pPr>
              <a:t>34</a:t>
            </a:fld>
            <a:endParaRPr lang="en-US"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690545"/>
            <a:ext cx="7280275" cy="487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250395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365125"/>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New Operator</a:t>
            </a:r>
          </a:p>
        </p:txBody>
      </p:sp>
      <p:sp>
        <p:nvSpPr>
          <p:cNvPr id="3" name="Content Placeholder 2"/>
          <p:cNvSpPr>
            <a:spLocks noGrp="1"/>
          </p:cNvSpPr>
          <p:nvPr>
            <p:ph idx="1"/>
          </p:nvPr>
        </p:nvSpPr>
        <p:spPr>
          <a:xfrm>
            <a:off x="0" y="381000"/>
            <a:ext cx="9067800" cy="6553200"/>
          </a:xfrm>
        </p:spPr>
        <p:txBody>
          <a:bodyPr rtlCol="0">
            <a:normAutofit fontScale="77500" lnSpcReduction="20000"/>
          </a:bodyPr>
          <a:lstStyle/>
          <a:p>
            <a:pPr algn="just" eaLnBrk="1" fontAlgn="auto" hangingPunct="1">
              <a:lnSpc>
                <a:spcPct val="160000"/>
              </a:lnSpc>
              <a:spcBef>
                <a:spcPts val="0"/>
              </a:spcBef>
              <a:spcAft>
                <a:spcPts val="0"/>
              </a:spcAft>
              <a:buFont typeface="Wingdings" pitchFamily="2" charset="2"/>
              <a:buChar char="Ø"/>
              <a:defRPr/>
            </a:pPr>
            <a:r>
              <a:rPr lang="en-US" dirty="0" smtClean="0">
                <a:latin typeface="Times New Roman" pitchFamily="18" charset="0"/>
                <a:cs typeface="Times New Roman" pitchFamily="18" charset="0"/>
              </a:rPr>
              <a:t>As just explained, the new operator </a:t>
            </a:r>
            <a:r>
              <a:rPr lang="en-US" b="1" dirty="0" smtClean="0">
                <a:solidFill>
                  <a:srgbClr val="0000FF"/>
                </a:solidFill>
                <a:latin typeface="Times New Roman" pitchFamily="18" charset="0"/>
                <a:cs typeface="Times New Roman" pitchFamily="18" charset="0"/>
              </a:rPr>
              <a:t>dynamically allocates memory </a:t>
            </a:r>
            <a:r>
              <a:rPr lang="en-US" dirty="0" smtClean="0">
                <a:latin typeface="Times New Roman" pitchFamily="18" charset="0"/>
                <a:cs typeface="Times New Roman" pitchFamily="18" charset="0"/>
              </a:rPr>
              <a:t>for an </a:t>
            </a:r>
            <a:r>
              <a:rPr lang="en-US" b="1" dirty="0" smtClean="0">
                <a:solidFill>
                  <a:srgbClr val="0000FF"/>
                </a:solidFill>
                <a:latin typeface="Times New Roman" pitchFamily="18" charset="0"/>
                <a:cs typeface="Times New Roman" pitchFamily="18" charset="0"/>
              </a:rPr>
              <a:t>object</a:t>
            </a:r>
            <a:r>
              <a:rPr lang="en-US" dirty="0" smtClean="0">
                <a:latin typeface="Times New Roman" pitchFamily="18" charset="0"/>
                <a:cs typeface="Times New Roman" pitchFamily="18" charset="0"/>
              </a:rPr>
              <a:t>. </a:t>
            </a:r>
          </a:p>
          <a:p>
            <a:pPr algn="just" eaLnBrk="1" fontAlgn="auto" hangingPunct="1">
              <a:lnSpc>
                <a:spcPct val="160000"/>
              </a:lnSpc>
              <a:spcBef>
                <a:spcPts val="0"/>
              </a:spcBef>
              <a:spcAft>
                <a:spcPts val="0"/>
              </a:spcAft>
              <a:buFont typeface="Wingdings" pitchFamily="2" charset="2"/>
              <a:buChar char="§"/>
              <a:defRPr/>
            </a:pPr>
            <a:r>
              <a:rPr lang="en-US" b="1" dirty="0" smtClean="0">
                <a:solidFill>
                  <a:srgbClr val="0000FF"/>
                </a:solidFill>
                <a:latin typeface="Times New Roman" pitchFamily="18" charset="0"/>
                <a:cs typeface="Times New Roman" pitchFamily="18" charset="0"/>
              </a:rPr>
              <a:t>Syntax:</a:t>
            </a:r>
            <a:r>
              <a:rPr lang="en-US" dirty="0" smtClean="0">
                <a:latin typeface="Times New Roman" pitchFamily="18" charset="0"/>
                <a:cs typeface="Times New Roman" pitchFamily="18" charset="0"/>
              </a:rPr>
              <a:t>	</a:t>
            </a:r>
            <a:r>
              <a:rPr lang="en-US" b="1" dirty="0" smtClean="0">
                <a:solidFill>
                  <a:srgbClr val="D60093"/>
                </a:solidFill>
                <a:latin typeface="Times New Roman" pitchFamily="18" charset="0"/>
                <a:cs typeface="Times New Roman" pitchFamily="18" charset="0"/>
              </a:rPr>
              <a:t>class-</a:t>
            </a:r>
            <a:r>
              <a:rPr lang="en-US" b="1" dirty="0" err="1" smtClean="0">
                <a:solidFill>
                  <a:srgbClr val="D60093"/>
                </a:solidFill>
                <a:latin typeface="Times New Roman" pitchFamily="18" charset="0"/>
                <a:cs typeface="Times New Roman" pitchFamily="18" charset="0"/>
              </a:rPr>
              <a:t>var</a:t>
            </a:r>
            <a:r>
              <a:rPr lang="en-US" b="1" dirty="0" smtClean="0">
                <a:solidFill>
                  <a:srgbClr val="D60093"/>
                </a:solidFill>
                <a:latin typeface="Times New Roman" pitchFamily="18" charset="0"/>
                <a:cs typeface="Times New Roman" pitchFamily="18" charset="0"/>
              </a:rPr>
              <a:t> = new </a:t>
            </a:r>
            <a:r>
              <a:rPr lang="en-US" b="1" dirty="0" err="1" smtClean="0">
                <a:solidFill>
                  <a:srgbClr val="D60093"/>
                </a:solidFill>
                <a:latin typeface="Times New Roman" pitchFamily="18" charset="0"/>
                <a:cs typeface="Times New Roman" pitchFamily="18" charset="0"/>
              </a:rPr>
              <a:t>classname</a:t>
            </a:r>
            <a:r>
              <a:rPr lang="en-US" b="1" dirty="0" smtClean="0">
                <a:solidFill>
                  <a:srgbClr val="D60093"/>
                </a:solidFill>
                <a:latin typeface="Times New Roman" pitchFamily="18" charset="0"/>
                <a:cs typeface="Times New Roman" pitchFamily="18" charset="0"/>
              </a:rPr>
              <a:t>( );</a:t>
            </a:r>
          </a:p>
          <a:p>
            <a:pPr algn="just" eaLnBrk="1" fontAlgn="auto" hangingPunct="1">
              <a:lnSpc>
                <a:spcPct val="160000"/>
              </a:lnSpc>
              <a:spcBef>
                <a:spcPts val="0"/>
              </a:spcBef>
              <a:spcAft>
                <a:spcPts val="0"/>
              </a:spcAft>
              <a:buFont typeface="Wingdings" pitchFamily="2" charset="2"/>
              <a:buChar char="§"/>
              <a:defRPr/>
            </a:pPr>
            <a:r>
              <a:rPr lang="en-US" dirty="0" smtClean="0">
                <a:latin typeface="Times New Roman" pitchFamily="18" charset="0"/>
                <a:cs typeface="Times New Roman" pitchFamily="18" charset="0"/>
              </a:rPr>
              <a:t>Here, </a:t>
            </a:r>
            <a:r>
              <a:rPr lang="en-US" b="1" dirty="0" smtClean="0">
                <a:latin typeface="Times New Roman" pitchFamily="18" charset="0"/>
                <a:cs typeface="Times New Roman" pitchFamily="18" charset="0"/>
              </a:rPr>
              <a:t>class-</a:t>
            </a:r>
            <a:r>
              <a:rPr lang="en-US" b="1" dirty="0" err="1" smtClean="0">
                <a:latin typeface="Times New Roman" pitchFamily="18" charset="0"/>
                <a:cs typeface="Times New Roman" pitchFamily="18" charset="0"/>
              </a:rPr>
              <a:t>var</a:t>
            </a:r>
            <a:r>
              <a:rPr lang="en-US" dirty="0" smtClean="0">
                <a:latin typeface="Times New Roman" pitchFamily="18" charset="0"/>
                <a:cs typeface="Times New Roman" pitchFamily="18" charset="0"/>
              </a:rPr>
              <a:t> is a </a:t>
            </a:r>
            <a:r>
              <a:rPr lang="en-US" b="1" dirty="0" smtClean="0">
                <a:solidFill>
                  <a:srgbClr val="0000FF"/>
                </a:solidFill>
                <a:latin typeface="Times New Roman" pitchFamily="18" charset="0"/>
                <a:cs typeface="Times New Roman" pitchFamily="18" charset="0"/>
              </a:rPr>
              <a:t>variable of the class type being created</a:t>
            </a:r>
            <a:r>
              <a:rPr lang="en-US" dirty="0" smtClean="0">
                <a:latin typeface="Times New Roman" pitchFamily="18" charset="0"/>
                <a:cs typeface="Times New Roman" pitchFamily="18" charset="0"/>
              </a:rPr>
              <a:t>. </a:t>
            </a:r>
          </a:p>
          <a:p>
            <a:pPr algn="just" eaLnBrk="1" fontAlgn="auto" hangingPunct="1">
              <a:lnSpc>
                <a:spcPct val="160000"/>
              </a:lnSpc>
              <a:spcBef>
                <a:spcPts val="0"/>
              </a:spcBef>
              <a:spcAft>
                <a:spcPts val="0"/>
              </a:spcAft>
              <a:buFont typeface="Wingdings" pitchFamily="2" charset="2"/>
              <a:buChar char="§"/>
              <a:defRPr/>
            </a:pPr>
            <a:r>
              <a:rPr lang="en-US" dirty="0" smtClean="0">
                <a:latin typeface="Times New Roman" pitchFamily="18" charset="0"/>
                <a:cs typeface="Times New Roman" pitchFamily="18" charset="0"/>
              </a:rPr>
              <a:t>The </a:t>
            </a:r>
            <a:r>
              <a:rPr lang="en-US" b="1" dirty="0" err="1" smtClean="0">
                <a:latin typeface="Times New Roman" pitchFamily="18" charset="0"/>
                <a:cs typeface="Times New Roman" pitchFamily="18" charset="0"/>
              </a:rPr>
              <a:t>classname</a:t>
            </a:r>
            <a:r>
              <a:rPr lang="en-US" dirty="0" smtClean="0">
                <a:latin typeface="Times New Roman" pitchFamily="18" charset="0"/>
                <a:cs typeface="Times New Roman" pitchFamily="18" charset="0"/>
              </a:rPr>
              <a:t> is the </a:t>
            </a:r>
            <a:r>
              <a:rPr lang="en-US" b="1" dirty="0" smtClean="0">
                <a:latin typeface="Times New Roman" pitchFamily="18" charset="0"/>
                <a:cs typeface="Times New Roman" pitchFamily="18" charset="0"/>
              </a:rPr>
              <a:t>name </a:t>
            </a:r>
            <a:r>
              <a:rPr lang="en-US" dirty="0" smtClean="0">
                <a:latin typeface="Times New Roman" pitchFamily="18" charset="0"/>
                <a:cs typeface="Times New Roman" pitchFamily="18" charset="0"/>
              </a:rPr>
              <a:t>of the </a:t>
            </a:r>
            <a:r>
              <a:rPr lang="en-US" b="1" dirty="0" smtClean="0">
                <a:latin typeface="Times New Roman" pitchFamily="18" charset="0"/>
                <a:cs typeface="Times New Roman" pitchFamily="18" charset="0"/>
              </a:rPr>
              <a:t>class </a:t>
            </a:r>
            <a:r>
              <a:rPr lang="en-US" dirty="0" smtClean="0">
                <a:latin typeface="Times New Roman" pitchFamily="18" charset="0"/>
                <a:cs typeface="Times New Roman" pitchFamily="18" charset="0"/>
              </a:rPr>
              <a:t>that is </a:t>
            </a:r>
            <a:r>
              <a:rPr lang="en-US" b="1" dirty="0" smtClean="0">
                <a:latin typeface="Times New Roman" pitchFamily="18" charset="0"/>
                <a:cs typeface="Times New Roman" pitchFamily="18" charset="0"/>
              </a:rPr>
              <a:t>being instantiated</a:t>
            </a:r>
            <a:r>
              <a:rPr lang="en-US" dirty="0" smtClean="0">
                <a:latin typeface="Times New Roman" pitchFamily="18" charset="0"/>
                <a:cs typeface="Times New Roman" pitchFamily="18" charset="0"/>
              </a:rPr>
              <a:t>. </a:t>
            </a:r>
          </a:p>
          <a:p>
            <a:pPr algn="just" eaLnBrk="1" fontAlgn="auto" hangingPunct="1">
              <a:lnSpc>
                <a:spcPct val="160000"/>
              </a:lnSpc>
              <a:spcBef>
                <a:spcPts val="0"/>
              </a:spcBef>
              <a:spcAft>
                <a:spcPts val="0"/>
              </a:spcAft>
              <a:buFont typeface="Wingdings" pitchFamily="2" charset="2"/>
              <a:buChar char="Ø"/>
              <a:defRPr/>
            </a:pPr>
            <a:r>
              <a:rPr lang="en-US" dirty="0" smtClean="0">
                <a:latin typeface="Times New Roman" pitchFamily="18" charset="0"/>
                <a:cs typeface="Times New Roman" pitchFamily="18" charset="0"/>
              </a:rPr>
              <a:t>The class name </a:t>
            </a:r>
            <a:r>
              <a:rPr lang="en-US" b="1" dirty="0" smtClean="0">
                <a:solidFill>
                  <a:srgbClr val="0000FF"/>
                </a:solidFill>
                <a:latin typeface="Times New Roman" pitchFamily="18" charset="0"/>
                <a:cs typeface="Times New Roman" pitchFamily="18" charset="0"/>
              </a:rPr>
              <a:t>followed </a:t>
            </a:r>
            <a:r>
              <a:rPr lang="en-US" dirty="0" smtClean="0">
                <a:latin typeface="Times New Roman" pitchFamily="18" charset="0"/>
                <a:cs typeface="Times New Roman" pitchFamily="18" charset="0"/>
              </a:rPr>
              <a:t>by</a:t>
            </a:r>
            <a:r>
              <a:rPr lang="en-US" b="1" dirty="0" smtClean="0">
                <a:solidFill>
                  <a:srgbClr val="0000FF"/>
                </a:solidFill>
                <a:latin typeface="Times New Roman" pitchFamily="18" charset="0"/>
                <a:cs typeface="Times New Roman" pitchFamily="18" charset="0"/>
              </a:rPr>
              <a:t> parentheses </a:t>
            </a:r>
            <a:r>
              <a:rPr lang="en-US" dirty="0" smtClean="0">
                <a:latin typeface="Times New Roman" pitchFamily="18" charset="0"/>
                <a:cs typeface="Times New Roman" pitchFamily="18" charset="0"/>
              </a:rPr>
              <a:t>specifies the </a:t>
            </a:r>
            <a:r>
              <a:rPr lang="en-US" b="1" dirty="0" smtClean="0">
                <a:solidFill>
                  <a:srgbClr val="D60093"/>
                </a:solidFill>
                <a:latin typeface="Times New Roman" pitchFamily="18" charset="0"/>
                <a:cs typeface="Times New Roman" pitchFamily="18" charset="0"/>
              </a:rPr>
              <a:t>constructor </a:t>
            </a:r>
            <a:r>
              <a:rPr lang="en-US" dirty="0" smtClean="0">
                <a:latin typeface="Times New Roman" pitchFamily="18" charset="0"/>
                <a:cs typeface="Times New Roman" pitchFamily="18" charset="0"/>
              </a:rPr>
              <a:t>for the </a:t>
            </a:r>
            <a:r>
              <a:rPr lang="en-US" b="1" dirty="0" smtClean="0">
                <a:solidFill>
                  <a:srgbClr val="D60093"/>
                </a:solidFill>
                <a:latin typeface="Times New Roman" pitchFamily="18" charset="0"/>
                <a:cs typeface="Times New Roman" pitchFamily="18" charset="0"/>
              </a:rPr>
              <a:t>class</a:t>
            </a:r>
            <a:r>
              <a:rPr lang="en-US" dirty="0" smtClean="0">
                <a:latin typeface="Times New Roman" pitchFamily="18" charset="0"/>
                <a:cs typeface="Times New Roman" pitchFamily="18" charset="0"/>
              </a:rPr>
              <a:t>. </a:t>
            </a:r>
          </a:p>
          <a:p>
            <a:pPr algn="just" eaLnBrk="1" fontAlgn="auto" hangingPunct="1">
              <a:lnSpc>
                <a:spcPct val="160000"/>
              </a:lnSpc>
              <a:spcBef>
                <a:spcPts val="0"/>
              </a:spcBef>
              <a:spcAft>
                <a:spcPts val="0"/>
              </a:spcAft>
              <a:buFont typeface="Wingdings" pitchFamily="2" charset="2"/>
              <a:buChar char="§"/>
              <a:defRPr/>
            </a:pPr>
            <a:r>
              <a:rPr lang="en-US" dirty="0" smtClean="0">
                <a:latin typeface="Times New Roman" pitchFamily="18" charset="0"/>
                <a:cs typeface="Times New Roman" pitchFamily="18" charset="0"/>
              </a:rPr>
              <a:t>A </a:t>
            </a:r>
            <a:r>
              <a:rPr lang="en-US" b="1" dirty="0" smtClean="0">
                <a:solidFill>
                  <a:srgbClr val="0000FF"/>
                </a:solidFill>
                <a:latin typeface="Times New Roman" pitchFamily="18" charset="0"/>
                <a:cs typeface="Times New Roman" pitchFamily="18" charset="0"/>
              </a:rPr>
              <a:t>constructor</a:t>
            </a:r>
            <a:r>
              <a:rPr lang="en-US" dirty="0" smtClean="0">
                <a:latin typeface="Times New Roman" pitchFamily="18" charset="0"/>
                <a:cs typeface="Times New Roman" pitchFamily="18" charset="0"/>
              </a:rPr>
              <a:t> defines </a:t>
            </a:r>
            <a:r>
              <a:rPr lang="en-US" b="1" dirty="0" smtClean="0">
                <a:solidFill>
                  <a:srgbClr val="D60093"/>
                </a:solidFill>
                <a:latin typeface="Times New Roman" pitchFamily="18" charset="0"/>
                <a:cs typeface="Times New Roman" pitchFamily="18" charset="0"/>
              </a:rPr>
              <a:t>what </a:t>
            </a:r>
            <a:r>
              <a:rPr lang="en-US" dirty="0" smtClean="0">
                <a:latin typeface="Times New Roman" pitchFamily="18" charset="0"/>
                <a:cs typeface="Times New Roman" pitchFamily="18" charset="0"/>
              </a:rPr>
              <a:t>occurs</a:t>
            </a:r>
            <a:r>
              <a:rPr lang="en-US" b="1" dirty="0" smtClean="0">
                <a:solidFill>
                  <a:srgbClr val="D60093"/>
                </a:solidFill>
                <a:latin typeface="Times New Roman" pitchFamily="18" charset="0"/>
                <a:cs typeface="Times New Roman" pitchFamily="18" charset="0"/>
              </a:rPr>
              <a:t> when </a:t>
            </a:r>
            <a:r>
              <a:rPr lang="en-US" dirty="0" smtClean="0">
                <a:latin typeface="Times New Roman" pitchFamily="18" charset="0"/>
                <a:cs typeface="Times New Roman" pitchFamily="18" charset="0"/>
              </a:rPr>
              <a:t>an</a:t>
            </a:r>
            <a:r>
              <a:rPr lang="en-US" b="1" dirty="0" smtClean="0">
                <a:solidFill>
                  <a:srgbClr val="D60093"/>
                </a:solidFill>
                <a:latin typeface="Times New Roman" pitchFamily="18" charset="0"/>
                <a:cs typeface="Times New Roman" pitchFamily="18" charset="0"/>
              </a:rPr>
              <a:t> object </a:t>
            </a:r>
            <a:r>
              <a:rPr lang="en-US" dirty="0" smtClean="0">
                <a:latin typeface="Times New Roman" pitchFamily="18" charset="0"/>
                <a:cs typeface="Times New Roman" pitchFamily="18" charset="0"/>
              </a:rPr>
              <a:t>of a </a:t>
            </a:r>
            <a:r>
              <a:rPr lang="en-US" b="1" dirty="0" smtClean="0">
                <a:solidFill>
                  <a:srgbClr val="D60093"/>
                </a:solidFill>
                <a:latin typeface="Times New Roman" pitchFamily="18" charset="0"/>
                <a:cs typeface="Times New Roman" pitchFamily="18" charset="0"/>
              </a:rPr>
              <a:t>class </a:t>
            </a:r>
            <a:r>
              <a:rPr lang="en-US" dirty="0" smtClean="0">
                <a:latin typeface="Times New Roman" pitchFamily="18" charset="0"/>
                <a:cs typeface="Times New Roman" pitchFamily="18" charset="0"/>
              </a:rPr>
              <a:t>is</a:t>
            </a:r>
            <a:r>
              <a:rPr lang="en-US" b="1" dirty="0" smtClean="0">
                <a:solidFill>
                  <a:srgbClr val="D60093"/>
                </a:solidFill>
                <a:latin typeface="Times New Roman" pitchFamily="18" charset="0"/>
                <a:cs typeface="Times New Roman" pitchFamily="18" charset="0"/>
              </a:rPr>
              <a:t> created</a:t>
            </a:r>
            <a:r>
              <a:rPr lang="en-US" dirty="0" smtClean="0">
                <a:latin typeface="Times New Roman" pitchFamily="18" charset="0"/>
                <a:cs typeface="Times New Roman" pitchFamily="18" charset="0"/>
              </a:rPr>
              <a:t>. </a:t>
            </a:r>
          </a:p>
          <a:p>
            <a:pPr algn="just" eaLnBrk="1" fontAlgn="auto" hangingPunct="1">
              <a:lnSpc>
                <a:spcPct val="160000"/>
              </a:lnSpc>
              <a:spcBef>
                <a:spcPts val="0"/>
              </a:spcBef>
              <a:spcAft>
                <a:spcPts val="0"/>
              </a:spcAft>
              <a:buFont typeface="Wingdings" pitchFamily="2" charset="2"/>
              <a:buChar char="§"/>
              <a:defRPr/>
            </a:pPr>
            <a:r>
              <a:rPr lang="en-US" b="1" dirty="0" smtClean="0">
                <a:solidFill>
                  <a:srgbClr val="0000FF"/>
                </a:solidFill>
                <a:latin typeface="Times New Roman" pitchFamily="18" charset="0"/>
                <a:cs typeface="Times New Roman" pitchFamily="18" charset="0"/>
              </a:rPr>
              <a:t>Most real-world classes </a:t>
            </a:r>
            <a:r>
              <a:rPr lang="en-US" dirty="0" smtClean="0">
                <a:latin typeface="Times New Roman" pitchFamily="18" charset="0"/>
                <a:cs typeface="Times New Roman" pitchFamily="18" charset="0"/>
              </a:rPr>
              <a:t>explicitly define their </a:t>
            </a:r>
            <a:r>
              <a:rPr lang="en-US" b="1" dirty="0" smtClean="0">
                <a:solidFill>
                  <a:srgbClr val="0000FF"/>
                </a:solidFill>
                <a:latin typeface="Times New Roman" pitchFamily="18" charset="0"/>
                <a:cs typeface="Times New Roman" pitchFamily="18" charset="0"/>
              </a:rPr>
              <a:t>own constructors </a:t>
            </a:r>
            <a:r>
              <a:rPr lang="en-US" dirty="0" smtClean="0">
                <a:latin typeface="Times New Roman" pitchFamily="18" charset="0"/>
                <a:cs typeface="Times New Roman" pitchFamily="18" charset="0"/>
              </a:rPr>
              <a:t>within their </a:t>
            </a:r>
            <a:r>
              <a:rPr lang="en-US" b="1" dirty="0" smtClean="0">
                <a:solidFill>
                  <a:srgbClr val="0000FF"/>
                </a:solidFill>
                <a:latin typeface="Times New Roman" pitchFamily="18" charset="0"/>
                <a:cs typeface="Times New Roman" pitchFamily="18" charset="0"/>
              </a:rPr>
              <a:t>class</a:t>
            </a:r>
            <a:r>
              <a:rPr lang="en-US" dirty="0" smtClean="0">
                <a:latin typeface="Times New Roman" pitchFamily="18" charset="0"/>
                <a:cs typeface="Times New Roman" pitchFamily="18" charset="0"/>
              </a:rPr>
              <a:t> definition. </a:t>
            </a:r>
          </a:p>
        </p:txBody>
      </p:sp>
      <p:sp>
        <p:nvSpPr>
          <p:cNvPr id="4" name="Slide Number Placeholder 3"/>
          <p:cNvSpPr>
            <a:spLocks noGrp="1"/>
          </p:cNvSpPr>
          <p:nvPr>
            <p:ph type="sldNum" sz="quarter" idx="12"/>
          </p:nvPr>
        </p:nvSpPr>
        <p:spPr/>
        <p:txBody>
          <a:bodyPr/>
          <a:lstStyle/>
          <a:p>
            <a:pPr>
              <a:defRPr/>
            </a:pPr>
            <a:fld id="{E483A5E5-E9DB-4EEE-9A83-A09D12F864CE}" type="slidenum">
              <a:rPr lang="en-US" smtClean="0"/>
              <a:pPr>
                <a:defRPr/>
              </a:pPr>
              <a:t>35</a:t>
            </a:fld>
            <a:endParaRPr lang="en-US"/>
          </a:p>
        </p:txBody>
      </p:sp>
    </p:spTree>
    <p:extLst>
      <p:ext uri="{BB962C8B-B14F-4D97-AF65-F5344CB8AC3E}">
        <p14:creationId xmlns:p14="http://schemas.microsoft.com/office/powerpoint/2010/main" val="404706292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168275"/>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New Operator-----</a:t>
            </a:r>
          </a:p>
        </p:txBody>
      </p:sp>
      <p:sp>
        <p:nvSpPr>
          <p:cNvPr id="3" name="Content Placeholder 2"/>
          <p:cNvSpPr>
            <a:spLocks noGrp="1"/>
          </p:cNvSpPr>
          <p:nvPr>
            <p:ph idx="1"/>
          </p:nvPr>
        </p:nvSpPr>
        <p:spPr>
          <a:xfrm>
            <a:off x="0" y="168275"/>
            <a:ext cx="9144000" cy="6765925"/>
          </a:xfrm>
        </p:spPr>
        <p:txBody>
          <a:bodyPr rtlCol="0">
            <a:noAutofit/>
          </a:bodyPr>
          <a:lstStyle/>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However, if </a:t>
            </a:r>
            <a:r>
              <a:rPr lang="en-US" sz="2600" b="1" dirty="0">
                <a:solidFill>
                  <a:srgbClr val="0000FF"/>
                </a:solidFill>
                <a:latin typeface="Times New Roman" pitchFamily="18" charset="0"/>
                <a:cs typeface="Times New Roman" pitchFamily="18" charset="0"/>
              </a:rPr>
              <a:t>no explicit constructor </a:t>
            </a:r>
            <a:r>
              <a:rPr lang="en-US" sz="2600" dirty="0">
                <a:latin typeface="Times New Roman" pitchFamily="18" charset="0"/>
                <a:cs typeface="Times New Roman" pitchFamily="18" charset="0"/>
              </a:rPr>
              <a:t>is specified, then </a:t>
            </a:r>
            <a:r>
              <a:rPr lang="en-US" sz="2600" b="1" dirty="0">
                <a:solidFill>
                  <a:srgbClr val="0000FF"/>
                </a:solidFill>
                <a:latin typeface="Times New Roman" pitchFamily="18" charset="0"/>
                <a:cs typeface="Times New Roman" pitchFamily="18" charset="0"/>
              </a:rPr>
              <a:t>Java </a:t>
            </a:r>
            <a:r>
              <a:rPr lang="en-US" sz="2600" dirty="0">
                <a:latin typeface="Times New Roman" pitchFamily="18" charset="0"/>
                <a:cs typeface="Times New Roman" pitchFamily="18" charset="0"/>
              </a:rPr>
              <a:t>will</a:t>
            </a:r>
            <a:r>
              <a:rPr lang="en-US" sz="2600" b="1" dirty="0">
                <a:solidFill>
                  <a:srgbClr val="0000FF"/>
                </a:solidFill>
                <a:latin typeface="Times New Roman" pitchFamily="18" charset="0"/>
                <a:cs typeface="Times New Roman" pitchFamily="18" charset="0"/>
              </a:rPr>
              <a:t> automatically </a:t>
            </a:r>
            <a:r>
              <a:rPr lang="en-US" sz="2600" dirty="0">
                <a:latin typeface="Times New Roman" pitchFamily="18" charset="0"/>
                <a:cs typeface="Times New Roman" pitchFamily="18" charset="0"/>
              </a:rPr>
              <a:t>supply a </a:t>
            </a:r>
            <a:r>
              <a:rPr lang="en-US" sz="2600" b="1" dirty="0">
                <a:solidFill>
                  <a:srgbClr val="0000FF"/>
                </a:solidFill>
                <a:latin typeface="Times New Roman" pitchFamily="18" charset="0"/>
                <a:cs typeface="Times New Roman" pitchFamily="18" charset="0"/>
              </a:rPr>
              <a:t>default constructor</a:t>
            </a:r>
            <a:r>
              <a:rPr lang="en-US" sz="2600" dirty="0">
                <a:latin typeface="Times New Roman" pitchFamily="18" charset="0"/>
                <a:cs typeface="Times New Roman" pitchFamily="18" charset="0"/>
              </a:rPr>
              <a:t>. </a:t>
            </a:r>
          </a:p>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This is the case with Box. </a:t>
            </a:r>
            <a:r>
              <a:rPr lang="en-US" sz="2600" dirty="0" smtClean="0">
                <a:latin typeface="Times New Roman" pitchFamily="18" charset="0"/>
                <a:cs typeface="Times New Roman" pitchFamily="18" charset="0"/>
              </a:rPr>
              <a:t>For </a:t>
            </a:r>
            <a:r>
              <a:rPr lang="en-US" sz="2600" dirty="0">
                <a:latin typeface="Times New Roman" pitchFamily="18" charset="0"/>
                <a:cs typeface="Times New Roman" pitchFamily="18" charset="0"/>
              </a:rPr>
              <a:t>now, we will use the </a:t>
            </a:r>
            <a:r>
              <a:rPr lang="en-US" sz="2600" b="1" dirty="0">
                <a:latin typeface="Times New Roman" pitchFamily="18" charset="0"/>
                <a:cs typeface="Times New Roman" pitchFamily="18" charset="0"/>
              </a:rPr>
              <a:t>default constructor</a:t>
            </a:r>
            <a:r>
              <a:rPr lang="en-US" sz="2600" dirty="0">
                <a:latin typeface="Times New Roman" pitchFamily="18" charset="0"/>
                <a:cs typeface="Times New Roman" pitchFamily="18" charset="0"/>
              </a:rPr>
              <a:t>. </a:t>
            </a:r>
            <a:endParaRPr lang="en-US" sz="2600" b="1" dirty="0">
              <a:latin typeface="Times New Roman" pitchFamily="18" charset="0"/>
              <a:cs typeface="Times New Roman" pitchFamily="18" charset="0"/>
            </a:endParaRPr>
          </a:p>
          <a:p>
            <a:pPr algn="just">
              <a:lnSpc>
                <a:spcPct val="170000"/>
              </a:lnSpc>
              <a:spcBef>
                <a:spcPts val="0"/>
              </a:spcBef>
              <a:buFont typeface="Wingdings" pitchFamily="2" charset="2"/>
              <a:buChar char="Ø"/>
            </a:pPr>
            <a:r>
              <a:rPr lang="en-US" sz="2600" dirty="0">
                <a:latin typeface="Times New Roman" pitchFamily="18" charset="0"/>
                <a:cs typeface="Times New Roman" pitchFamily="18" charset="0"/>
              </a:rPr>
              <a:t>At this point, you might be wondering </a:t>
            </a:r>
            <a:r>
              <a:rPr lang="en-US" sz="2600" b="1" dirty="0">
                <a:latin typeface="Times New Roman" pitchFamily="18" charset="0"/>
                <a:cs typeface="Times New Roman" pitchFamily="18" charset="0"/>
              </a:rPr>
              <a:t>why </a:t>
            </a:r>
            <a:r>
              <a:rPr lang="en-US" sz="2600" dirty="0">
                <a:latin typeface="Times New Roman" pitchFamily="18" charset="0"/>
                <a:cs typeface="Times New Roman" pitchFamily="18" charset="0"/>
              </a:rPr>
              <a:t>you do </a:t>
            </a:r>
            <a:r>
              <a:rPr lang="en-US" sz="2600" b="1" dirty="0">
                <a:latin typeface="Times New Roman" pitchFamily="18" charset="0"/>
                <a:cs typeface="Times New Roman" pitchFamily="18" charset="0"/>
              </a:rPr>
              <a:t>not</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need</a:t>
            </a:r>
            <a:r>
              <a:rPr lang="en-US" sz="2600" dirty="0">
                <a:latin typeface="Times New Roman" pitchFamily="18" charset="0"/>
                <a:cs typeface="Times New Roman" pitchFamily="18" charset="0"/>
              </a:rPr>
              <a:t> to </a:t>
            </a:r>
            <a:r>
              <a:rPr lang="en-US" sz="2600" b="1" dirty="0">
                <a:latin typeface="Times New Roman" pitchFamily="18" charset="0"/>
                <a:cs typeface="Times New Roman" pitchFamily="18" charset="0"/>
              </a:rPr>
              <a:t>use new </a:t>
            </a:r>
            <a:r>
              <a:rPr lang="en-US" sz="2600" dirty="0">
                <a:latin typeface="Times New Roman" pitchFamily="18" charset="0"/>
                <a:cs typeface="Times New Roman" pitchFamily="18" charset="0"/>
              </a:rPr>
              <a:t>for such </a:t>
            </a:r>
            <a:r>
              <a:rPr lang="en-US" sz="2600" b="1" dirty="0">
                <a:latin typeface="Times New Roman" pitchFamily="18" charset="0"/>
                <a:cs typeface="Times New Roman" pitchFamily="18" charset="0"/>
              </a:rPr>
              <a:t>things </a:t>
            </a:r>
            <a:r>
              <a:rPr lang="en-US" sz="2600" dirty="0">
                <a:latin typeface="Times New Roman" pitchFamily="18" charset="0"/>
                <a:cs typeface="Times New Roman" pitchFamily="18" charset="0"/>
              </a:rPr>
              <a:t>as</a:t>
            </a:r>
            <a:r>
              <a:rPr lang="en-US" sz="2600" b="1" dirty="0">
                <a:latin typeface="Times New Roman" pitchFamily="18" charset="0"/>
                <a:cs typeface="Times New Roman" pitchFamily="18" charset="0"/>
              </a:rPr>
              <a:t> integers </a:t>
            </a:r>
            <a:r>
              <a:rPr lang="en-US" sz="2600" dirty="0">
                <a:latin typeface="Times New Roman" pitchFamily="18" charset="0"/>
                <a:cs typeface="Times New Roman" pitchFamily="18" charset="0"/>
              </a:rPr>
              <a:t>or</a:t>
            </a:r>
            <a:r>
              <a:rPr lang="en-US" sz="2600" b="1" dirty="0">
                <a:latin typeface="Times New Roman" pitchFamily="18" charset="0"/>
                <a:cs typeface="Times New Roman" pitchFamily="18" charset="0"/>
              </a:rPr>
              <a:t> characters</a:t>
            </a:r>
            <a:r>
              <a:rPr lang="en-US" sz="2600" dirty="0">
                <a:latin typeface="Times New Roman" pitchFamily="18" charset="0"/>
                <a:cs typeface="Times New Roman" pitchFamily="18" charset="0"/>
              </a:rPr>
              <a:t>. </a:t>
            </a:r>
          </a:p>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The answer is that </a:t>
            </a:r>
            <a:r>
              <a:rPr lang="en-US" sz="2600" b="1" dirty="0">
                <a:solidFill>
                  <a:srgbClr val="D60093"/>
                </a:solidFill>
                <a:latin typeface="Times New Roman" pitchFamily="18" charset="0"/>
                <a:cs typeface="Times New Roman" pitchFamily="18" charset="0"/>
              </a:rPr>
              <a:t>Java’s </a:t>
            </a:r>
            <a:r>
              <a:rPr lang="en-US" sz="2600" dirty="0">
                <a:latin typeface="Times New Roman" pitchFamily="18" charset="0"/>
                <a:cs typeface="Times New Roman" pitchFamily="18" charset="0"/>
              </a:rPr>
              <a:t>simple </a:t>
            </a:r>
            <a:r>
              <a:rPr lang="en-US" sz="2600" b="1" dirty="0">
                <a:solidFill>
                  <a:srgbClr val="D60093"/>
                </a:solidFill>
                <a:latin typeface="Times New Roman" pitchFamily="18" charset="0"/>
                <a:cs typeface="Times New Roman" pitchFamily="18" charset="0"/>
              </a:rPr>
              <a:t>types </a:t>
            </a:r>
            <a:r>
              <a:rPr lang="en-US" sz="2600" dirty="0">
                <a:latin typeface="Times New Roman" pitchFamily="18" charset="0"/>
                <a:cs typeface="Times New Roman" pitchFamily="18" charset="0"/>
              </a:rPr>
              <a:t>are not </a:t>
            </a:r>
            <a:r>
              <a:rPr lang="en-US" sz="2600" b="1" dirty="0">
                <a:solidFill>
                  <a:srgbClr val="D60093"/>
                </a:solidFill>
                <a:latin typeface="Times New Roman" pitchFamily="18" charset="0"/>
                <a:cs typeface="Times New Roman" pitchFamily="18" charset="0"/>
              </a:rPr>
              <a:t>implemented </a:t>
            </a:r>
            <a:r>
              <a:rPr lang="en-US" sz="2600" dirty="0">
                <a:latin typeface="Times New Roman" pitchFamily="18" charset="0"/>
                <a:cs typeface="Times New Roman" pitchFamily="18" charset="0"/>
              </a:rPr>
              <a:t>as</a:t>
            </a:r>
            <a:r>
              <a:rPr lang="en-US" sz="2600" b="1" dirty="0">
                <a:solidFill>
                  <a:srgbClr val="D60093"/>
                </a:solidFill>
                <a:latin typeface="Times New Roman" pitchFamily="18" charset="0"/>
                <a:cs typeface="Times New Roman" pitchFamily="18" charset="0"/>
              </a:rPr>
              <a:t> objects</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lnSpc>
                <a:spcPct val="170000"/>
              </a:lnSpc>
              <a:spcBef>
                <a:spcPts val="0"/>
              </a:spcBef>
              <a:buFont typeface="Wingdings" pitchFamily="2" charset="2"/>
              <a:buChar char="§"/>
            </a:pPr>
            <a:r>
              <a:rPr lang="en-US" sz="2600" dirty="0">
                <a:latin typeface="Times New Roman" pitchFamily="18" charset="0"/>
                <a:cs typeface="Times New Roman" pitchFamily="18" charset="0"/>
              </a:rPr>
              <a:t>Rather, they are implemented as </a:t>
            </a:r>
            <a:r>
              <a:rPr lang="en-US" sz="2600" b="1" dirty="0">
                <a:solidFill>
                  <a:srgbClr val="0000FF"/>
                </a:solidFill>
                <a:latin typeface="Times New Roman" pitchFamily="18" charset="0"/>
                <a:cs typeface="Times New Roman" pitchFamily="18" charset="0"/>
              </a:rPr>
              <a:t>“normal” variables</a:t>
            </a:r>
            <a:r>
              <a:rPr lang="en-US" sz="2600" dirty="0">
                <a:latin typeface="Times New Roman" pitchFamily="18" charset="0"/>
                <a:cs typeface="Times New Roman" pitchFamily="18" charset="0"/>
              </a:rPr>
              <a:t>. </a:t>
            </a:r>
          </a:p>
          <a:p>
            <a:pPr algn="just">
              <a:lnSpc>
                <a:spcPct val="170000"/>
              </a:lnSpc>
              <a:spcBef>
                <a:spcPts val="0"/>
              </a:spcBef>
              <a:buFont typeface="Wingdings" panose="05000000000000000000" pitchFamily="2" charset="2"/>
              <a:buChar char="ü"/>
            </a:pPr>
            <a:r>
              <a:rPr lang="en-US" sz="2600" dirty="0">
                <a:latin typeface="Times New Roman" pitchFamily="18" charset="0"/>
                <a:cs typeface="Times New Roman" pitchFamily="18" charset="0"/>
              </a:rPr>
              <a:t>This is done in the </a:t>
            </a:r>
            <a:r>
              <a:rPr lang="en-US" sz="2600" b="1" dirty="0">
                <a:solidFill>
                  <a:srgbClr val="0000FF"/>
                </a:solidFill>
                <a:latin typeface="Times New Roman" pitchFamily="18" charset="0"/>
                <a:cs typeface="Times New Roman" pitchFamily="18" charset="0"/>
              </a:rPr>
              <a:t>interest </a:t>
            </a:r>
            <a:r>
              <a:rPr lang="en-US" sz="2600" dirty="0">
                <a:latin typeface="Times New Roman" pitchFamily="18" charset="0"/>
                <a:cs typeface="Times New Roman" pitchFamily="18" charset="0"/>
              </a:rPr>
              <a:t>of </a:t>
            </a:r>
            <a:r>
              <a:rPr lang="en-US" sz="2600" b="1" dirty="0">
                <a:solidFill>
                  <a:srgbClr val="0000FF"/>
                </a:solidFill>
                <a:latin typeface="Times New Roman" pitchFamily="18" charset="0"/>
                <a:cs typeface="Times New Roman" pitchFamily="18" charset="0"/>
              </a:rPr>
              <a:t>efficiency.</a:t>
            </a:r>
            <a:r>
              <a:rPr lang="en-US" sz="2600" dirty="0">
                <a:latin typeface="Times New Roman" pitchFamily="18" charset="0"/>
                <a:cs typeface="Times New Roman" pitchFamily="18" charset="0"/>
              </a:rPr>
              <a:t> </a:t>
            </a:r>
          </a:p>
          <a:p>
            <a:pPr algn="just">
              <a:lnSpc>
                <a:spcPct val="170000"/>
              </a:lnSpc>
              <a:spcBef>
                <a:spcPts val="0"/>
              </a:spcBef>
              <a:buFont typeface="Wingdings" pitchFamily="2" charset="2"/>
              <a:buChar cha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483A5E5-E9DB-4EEE-9A83-A09D12F864CE}" type="slidenum">
              <a:rPr lang="en-US" smtClean="0"/>
              <a:pPr>
                <a:defRPr/>
              </a:pPr>
              <a:t>36</a:t>
            </a:fld>
            <a:endParaRPr lang="en-US"/>
          </a:p>
        </p:txBody>
      </p:sp>
    </p:spTree>
    <p:extLst>
      <p:ext uri="{BB962C8B-B14F-4D97-AF65-F5344CB8AC3E}">
        <p14:creationId xmlns:p14="http://schemas.microsoft.com/office/powerpoint/2010/main" val="100881773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3810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New Operator-----</a:t>
            </a:r>
          </a:p>
        </p:txBody>
      </p:sp>
      <p:sp>
        <p:nvSpPr>
          <p:cNvPr id="3" name="Content Placeholder 2"/>
          <p:cNvSpPr>
            <a:spLocks noGrp="1"/>
          </p:cNvSpPr>
          <p:nvPr>
            <p:ph idx="1"/>
          </p:nvPr>
        </p:nvSpPr>
        <p:spPr>
          <a:xfrm>
            <a:off x="0" y="381000"/>
            <a:ext cx="9144000" cy="6553200"/>
          </a:xfrm>
        </p:spPr>
        <p:txBody>
          <a:bodyPr rtlCol="0">
            <a:noAutofit/>
          </a:bodyPr>
          <a:lstStyle/>
          <a:p>
            <a:pPr algn="just">
              <a:lnSpc>
                <a:spcPct val="170000"/>
              </a:lnSpc>
              <a:spcBef>
                <a:spcPts val="0"/>
              </a:spcBef>
              <a:buFont typeface="Wingdings" panose="05000000000000000000" pitchFamily="2" charset="2"/>
              <a:buChar char="Ø"/>
            </a:pPr>
            <a:r>
              <a:rPr lang="en-US" sz="2600" b="1" dirty="0" smtClean="0">
                <a:latin typeface="Times New Roman" pitchFamily="18" charset="0"/>
                <a:cs typeface="Times New Roman" pitchFamily="18" charset="0"/>
              </a:rPr>
              <a:t>Objects</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have many </a:t>
            </a:r>
            <a:r>
              <a:rPr lang="en-US" sz="2600" b="1" dirty="0">
                <a:latin typeface="Times New Roman" pitchFamily="18" charset="0"/>
                <a:cs typeface="Times New Roman" pitchFamily="18" charset="0"/>
              </a:rPr>
              <a:t>features </a:t>
            </a:r>
            <a:r>
              <a:rPr lang="en-US" sz="2600" dirty="0">
                <a:latin typeface="Times New Roman" pitchFamily="18" charset="0"/>
                <a:cs typeface="Times New Roman" pitchFamily="18" charset="0"/>
              </a:rPr>
              <a:t>and</a:t>
            </a:r>
            <a:r>
              <a:rPr lang="en-US" sz="2600" b="1" dirty="0">
                <a:latin typeface="Times New Roman" pitchFamily="18" charset="0"/>
                <a:cs typeface="Times New Roman" pitchFamily="18" charset="0"/>
              </a:rPr>
              <a:t> attributes </a:t>
            </a:r>
            <a:r>
              <a:rPr lang="en-US" sz="2600" dirty="0">
                <a:latin typeface="Times New Roman" pitchFamily="18" charset="0"/>
                <a:cs typeface="Times New Roman" pitchFamily="18" charset="0"/>
              </a:rPr>
              <a:t>that</a:t>
            </a:r>
            <a:r>
              <a:rPr lang="en-US" sz="2600" b="1" dirty="0">
                <a:latin typeface="Times New Roman" pitchFamily="18" charset="0"/>
                <a:cs typeface="Times New Roman" pitchFamily="18" charset="0"/>
              </a:rPr>
              <a:t> require Java </a:t>
            </a:r>
            <a:r>
              <a:rPr lang="en-US" sz="2600" dirty="0">
                <a:latin typeface="Times New Roman" pitchFamily="18" charset="0"/>
                <a:cs typeface="Times New Roman" pitchFamily="18" charset="0"/>
              </a:rPr>
              <a:t>to treat them </a:t>
            </a:r>
            <a:r>
              <a:rPr lang="en-US" sz="2600" b="1" dirty="0">
                <a:latin typeface="Times New Roman" pitchFamily="18" charset="0"/>
                <a:cs typeface="Times New Roman" pitchFamily="18" charset="0"/>
              </a:rPr>
              <a:t>differently </a:t>
            </a:r>
            <a:r>
              <a:rPr lang="en-US" sz="2600" dirty="0">
                <a:latin typeface="Times New Roman" pitchFamily="18" charset="0"/>
                <a:cs typeface="Times New Roman" pitchFamily="18" charset="0"/>
              </a:rPr>
              <a:t>than it treats the </a:t>
            </a:r>
            <a:r>
              <a:rPr lang="en-US" sz="2600" b="1" dirty="0">
                <a:latin typeface="Times New Roman" pitchFamily="18" charset="0"/>
                <a:cs typeface="Times New Roman" pitchFamily="18" charset="0"/>
              </a:rPr>
              <a:t>simple types</a:t>
            </a:r>
            <a:r>
              <a:rPr lang="en-US" sz="2600" dirty="0">
                <a:latin typeface="Times New Roman" pitchFamily="18" charset="0"/>
                <a:cs typeface="Times New Roman" pitchFamily="18" charset="0"/>
              </a:rPr>
              <a:t>. </a:t>
            </a:r>
          </a:p>
          <a:p>
            <a:pPr algn="just">
              <a:lnSpc>
                <a:spcPct val="170000"/>
              </a:lnSpc>
              <a:spcBef>
                <a:spcPts val="0"/>
              </a:spcBef>
              <a:buFont typeface="Wingdings" pitchFamily="2" charset="2"/>
              <a:buChar char="§"/>
              <a:defRPr/>
            </a:pPr>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is important to understand that </a:t>
            </a:r>
            <a:r>
              <a:rPr lang="en-US" sz="2600" b="1" dirty="0">
                <a:solidFill>
                  <a:srgbClr val="0000FF"/>
                </a:solidFill>
                <a:latin typeface="Times New Roman" pitchFamily="18" charset="0"/>
                <a:cs typeface="Times New Roman" pitchFamily="18" charset="0"/>
              </a:rPr>
              <a:t>new allocates memory </a:t>
            </a:r>
            <a:r>
              <a:rPr lang="en-US" sz="2600" dirty="0">
                <a:latin typeface="Times New Roman" pitchFamily="18" charset="0"/>
                <a:cs typeface="Times New Roman" pitchFamily="18" charset="0"/>
              </a:rPr>
              <a:t>for an </a:t>
            </a:r>
            <a:r>
              <a:rPr lang="en-US" sz="2600" b="1" dirty="0">
                <a:solidFill>
                  <a:srgbClr val="0000FF"/>
                </a:solidFill>
                <a:latin typeface="Times New Roman" pitchFamily="18" charset="0"/>
                <a:cs typeface="Times New Roman" pitchFamily="18" charset="0"/>
              </a:rPr>
              <a:t>object </a:t>
            </a:r>
            <a:r>
              <a:rPr lang="en-US" sz="2600" dirty="0">
                <a:latin typeface="Times New Roman" pitchFamily="18" charset="0"/>
                <a:cs typeface="Times New Roman" pitchFamily="18" charset="0"/>
              </a:rPr>
              <a:t>during</a:t>
            </a:r>
            <a:r>
              <a:rPr lang="en-US" sz="2600" b="1" dirty="0">
                <a:solidFill>
                  <a:srgbClr val="0000FF"/>
                </a:solidFill>
                <a:latin typeface="Times New Roman" pitchFamily="18" charset="0"/>
                <a:cs typeface="Times New Roman" pitchFamily="18" charset="0"/>
              </a:rPr>
              <a:t>  on fly.</a:t>
            </a:r>
          </a:p>
          <a:p>
            <a:pPr algn="just">
              <a:lnSpc>
                <a:spcPct val="170000"/>
              </a:lnSpc>
              <a:spcBef>
                <a:spcPts val="0"/>
              </a:spcBef>
              <a:buFont typeface="Wingdings" pitchFamily="2" charset="2"/>
              <a:buChar char="§"/>
              <a:defRPr/>
            </a:pPr>
            <a:r>
              <a:rPr lang="en-US" sz="2600" dirty="0">
                <a:latin typeface="Times New Roman" pitchFamily="18" charset="0"/>
                <a:cs typeface="Times New Roman" pitchFamily="18" charset="0"/>
              </a:rPr>
              <a:t>The </a:t>
            </a:r>
            <a:r>
              <a:rPr lang="en-US" sz="2600" b="1" dirty="0">
                <a:latin typeface="Times New Roman" pitchFamily="18" charset="0"/>
                <a:cs typeface="Times New Roman" pitchFamily="18" charset="0"/>
              </a:rPr>
              <a:t>advantage </a:t>
            </a:r>
            <a:r>
              <a:rPr lang="en-US" sz="2600" dirty="0">
                <a:latin typeface="Times New Roman" pitchFamily="18" charset="0"/>
                <a:cs typeface="Times New Roman" pitchFamily="18" charset="0"/>
              </a:rPr>
              <a:t>of this </a:t>
            </a:r>
            <a:r>
              <a:rPr lang="en-US" sz="2600" b="1" dirty="0">
                <a:latin typeface="Times New Roman" pitchFamily="18" charset="0"/>
                <a:cs typeface="Times New Roman" pitchFamily="18" charset="0"/>
              </a:rPr>
              <a:t>approach </a:t>
            </a:r>
            <a:r>
              <a:rPr lang="en-US" sz="2600" dirty="0" smtClean="0">
                <a:latin typeface="Times New Roman" pitchFamily="18" charset="0"/>
                <a:cs typeface="Times New Roman" pitchFamily="18" charset="0"/>
              </a:rPr>
              <a:t>is to </a:t>
            </a:r>
            <a:r>
              <a:rPr lang="en-US" sz="2600" b="1" dirty="0" smtClean="0">
                <a:solidFill>
                  <a:srgbClr val="D60093"/>
                </a:solidFill>
                <a:latin typeface="Times New Roman" pitchFamily="18" charset="0"/>
                <a:cs typeface="Times New Roman" pitchFamily="18" charset="0"/>
              </a:rPr>
              <a:t>create </a:t>
            </a:r>
            <a:r>
              <a:rPr lang="en-US" sz="2600" dirty="0">
                <a:latin typeface="Times New Roman" pitchFamily="18" charset="0"/>
                <a:cs typeface="Times New Roman" pitchFamily="18" charset="0"/>
              </a:rPr>
              <a:t>as</a:t>
            </a:r>
            <a:r>
              <a:rPr lang="en-US" sz="2600" b="1" dirty="0">
                <a:solidFill>
                  <a:srgbClr val="D60093"/>
                </a:solidFill>
                <a:latin typeface="Times New Roman" pitchFamily="18" charset="0"/>
                <a:cs typeface="Times New Roman" pitchFamily="18" charset="0"/>
              </a:rPr>
              <a:t> many </a:t>
            </a:r>
            <a:r>
              <a:rPr lang="en-US" sz="2600" dirty="0">
                <a:latin typeface="Times New Roman" pitchFamily="18" charset="0"/>
                <a:cs typeface="Times New Roman" pitchFamily="18" charset="0"/>
              </a:rPr>
              <a:t>or as few </a:t>
            </a:r>
            <a:r>
              <a:rPr lang="en-US" sz="2600" b="1" dirty="0">
                <a:solidFill>
                  <a:srgbClr val="D60093"/>
                </a:solidFill>
                <a:latin typeface="Times New Roman" pitchFamily="18" charset="0"/>
                <a:cs typeface="Times New Roman" pitchFamily="18" charset="0"/>
              </a:rPr>
              <a:t>objects </a:t>
            </a:r>
            <a:r>
              <a:rPr lang="en-US" sz="2600" dirty="0">
                <a:latin typeface="Times New Roman" pitchFamily="18" charset="0"/>
                <a:cs typeface="Times New Roman" pitchFamily="18" charset="0"/>
              </a:rPr>
              <a:t>as it needs during the </a:t>
            </a:r>
            <a:r>
              <a:rPr lang="en-US" sz="2600" b="1" dirty="0">
                <a:solidFill>
                  <a:srgbClr val="D60093"/>
                </a:solidFill>
                <a:latin typeface="Times New Roman" pitchFamily="18" charset="0"/>
                <a:cs typeface="Times New Roman" pitchFamily="18" charset="0"/>
              </a:rPr>
              <a:t>execution </a:t>
            </a:r>
            <a:r>
              <a:rPr lang="en-US" sz="2600" dirty="0" smtClean="0">
                <a:latin typeface="Times New Roman" pitchFamily="18" charset="0"/>
                <a:cs typeface="Times New Roman" pitchFamily="18" charset="0"/>
              </a:rPr>
              <a:t>of the </a:t>
            </a:r>
            <a:r>
              <a:rPr lang="en-US" sz="2600" b="1" dirty="0" smtClean="0">
                <a:solidFill>
                  <a:srgbClr val="D60093"/>
                </a:solidFill>
                <a:latin typeface="Times New Roman" pitchFamily="18" charset="0"/>
                <a:cs typeface="Times New Roman" pitchFamily="18" charset="0"/>
              </a:rPr>
              <a:t>program</a:t>
            </a:r>
            <a:r>
              <a:rPr lang="en-US" sz="2600" dirty="0">
                <a:latin typeface="Times New Roman" pitchFamily="18" charset="0"/>
                <a:cs typeface="Times New Roman" pitchFamily="18" charset="0"/>
              </a:rPr>
              <a:t>. </a:t>
            </a:r>
          </a:p>
          <a:p>
            <a:pPr algn="just">
              <a:lnSpc>
                <a:spcPct val="170000"/>
              </a:lnSpc>
              <a:spcBef>
                <a:spcPts val="0"/>
              </a:spcBef>
              <a:buFont typeface="Wingdings" pitchFamily="2" charset="2"/>
              <a:buChar char="§"/>
              <a:defRPr/>
            </a:pPr>
            <a:r>
              <a:rPr lang="en-US" sz="2600" dirty="0">
                <a:latin typeface="Times New Roman" pitchFamily="18" charset="0"/>
                <a:cs typeface="Times New Roman" pitchFamily="18" charset="0"/>
              </a:rPr>
              <a:t>However, since </a:t>
            </a:r>
            <a:r>
              <a:rPr lang="en-US" sz="2600" b="1" dirty="0">
                <a:solidFill>
                  <a:srgbClr val="0000FF"/>
                </a:solidFill>
                <a:latin typeface="Times New Roman" pitchFamily="18" charset="0"/>
                <a:cs typeface="Times New Roman" pitchFamily="18" charset="0"/>
              </a:rPr>
              <a:t>memory </a:t>
            </a:r>
            <a:r>
              <a:rPr lang="en-US" sz="2600" dirty="0">
                <a:latin typeface="Times New Roman" pitchFamily="18" charset="0"/>
                <a:cs typeface="Times New Roman" pitchFamily="18" charset="0"/>
              </a:rPr>
              <a:t>is</a:t>
            </a:r>
            <a:r>
              <a:rPr lang="en-US" sz="2600" b="1" dirty="0">
                <a:solidFill>
                  <a:srgbClr val="0000FF"/>
                </a:solidFill>
                <a:latin typeface="Times New Roman" pitchFamily="18" charset="0"/>
                <a:cs typeface="Times New Roman" pitchFamily="18" charset="0"/>
              </a:rPr>
              <a:t> finite</a:t>
            </a:r>
            <a:r>
              <a:rPr lang="en-US" sz="2600" dirty="0">
                <a:latin typeface="Times New Roman" pitchFamily="18" charset="0"/>
                <a:cs typeface="Times New Roman" pitchFamily="18" charset="0"/>
              </a:rPr>
              <a:t>, it is possible that </a:t>
            </a:r>
            <a:r>
              <a:rPr lang="en-US" sz="2600" b="1" dirty="0">
                <a:solidFill>
                  <a:srgbClr val="0000FF"/>
                </a:solidFill>
                <a:latin typeface="Times New Roman" pitchFamily="18" charset="0"/>
                <a:cs typeface="Times New Roman" pitchFamily="18" charset="0"/>
              </a:rPr>
              <a:t>new </a:t>
            </a:r>
            <a:r>
              <a:rPr lang="en-US" sz="2600" dirty="0">
                <a:latin typeface="Times New Roman" pitchFamily="18" charset="0"/>
                <a:cs typeface="Times New Roman" pitchFamily="18" charset="0"/>
              </a:rPr>
              <a:t>will</a:t>
            </a:r>
            <a:r>
              <a:rPr lang="en-US" sz="2600" b="1" dirty="0">
                <a:solidFill>
                  <a:srgbClr val="0000FF"/>
                </a:solidFill>
                <a:latin typeface="Times New Roman" pitchFamily="18" charset="0"/>
                <a:cs typeface="Times New Roman" pitchFamily="18" charset="0"/>
              </a:rPr>
              <a:t> not </a:t>
            </a:r>
            <a:r>
              <a:rPr lang="en-US" sz="2600" dirty="0">
                <a:latin typeface="Times New Roman" pitchFamily="18" charset="0"/>
                <a:cs typeface="Times New Roman" pitchFamily="18" charset="0"/>
              </a:rPr>
              <a:t>be able to </a:t>
            </a:r>
            <a:r>
              <a:rPr lang="en-US" sz="2600" b="1" dirty="0">
                <a:solidFill>
                  <a:srgbClr val="0000FF"/>
                </a:solidFill>
                <a:latin typeface="Times New Roman" pitchFamily="18" charset="0"/>
                <a:cs typeface="Times New Roman" pitchFamily="18" charset="0"/>
              </a:rPr>
              <a:t>allocate memory </a:t>
            </a:r>
            <a:r>
              <a:rPr lang="en-US" sz="2600" dirty="0">
                <a:latin typeface="Times New Roman" pitchFamily="18" charset="0"/>
                <a:cs typeface="Times New Roman" pitchFamily="18" charset="0"/>
              </a:rPr>
              <a:t>for an </a:t>
            </a:r>
            <a:r>
              <a:rPr lang="en-US" sz="2600" b="1" dirty="0">
                <a:solidFill>
                  <a:srgbClr val="0000FF"/>
                </a:solidFill>
                <a:latin typeface="Times New Roman" pitchFamily="18" charset="0"/>
                <a:cs typeface="Times New Roman" pitchFamily="18" charset="0"/>
              </a:rPr>
              <a:t>object </a:t>
            </a:r>
            <a:r>
              <a:rPr lang="en-US" sz="2600" dirty="0">
                <a:latin typeface="Times New Roman" pitchFamily="18" charset="0"/>
                <a:cs typeface="Times New Roman" pitchFamily="18" charset="0"/>
              </a:rPr>
              <a:t>because </a:t>
            </a:r>
            <a:r>
              <a:rPr lang="en-US" sz="2600" b="1" dirty="0">
                <a:solidFill>
                  <a:srgbClr val="D60093"/>
                </a:solidFill>
                <a:latin typeface="Times New Roman" pitchFamily="18" charset="0"/>
                <a:cs typeface="Times New Roman" pitchFamily="18" charset="0"/>
              </a:rPr>
              <a:t>insufficient memory exists</a:t>
            </a:r>
            <a:r>
              <a:rPr lang="en-US" sz="2600" dirty="0">
                <a:latin typeface="Times New Roman" pitchFamily="18" charset="0"/>
                <a:cs typeface="Times New Roman" pitchFamily="18" charset="0"/>
              </a:rPr>
              <a:t>. </a:t>
            </a:r>
            <a:endParaRPr lang="en-US" sz="2600" dirty="0" smtClean="0">
              <a:latin typeface="Times New Roman" pitchFamily="18" charset="0"/>
              <a:cs typeface="Times New Roman" pitchFamily="18" charset="0"/>
            </a:endParaRPr>
          </a:p>
          <a:p>
            <a:pPr algn="just">
              <a:lnSpc>
                <a:spcPct val="170000"/>
              </a:lnSpc>
              <a:spcBef>
                <a:spcPts val="0"/>
              </a:spcBef>
              <a:buFont typeface="Wingdings" pitchFamily="2" charset="2"/>
              <a:buChar char="§"/>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483A5E5-E9DB-4EEE-9A83-A09D12F864CE}" type="slidenum">
              <a:rPr lang="en-US" smtClean="0"/>
              <a:pPr>
                <a:defRPr/>
              </a:pPr>
              <a:t>37</a:t>
            </a:fld>
            <a:endParaRPr lang="en-US"/>
          </a:p>
        </p:txBody>
      </p:sp>
    </p:spTree>
    <p:extLst>
      <p:ext uri="{BB962C8B-B14F-4D97-AF65-F5344CB8AC3E}">
        <p14:creationId xmlns:p14="http://schemas.microsoft.com/office/powerpoint/2010/main" val="352369067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457200" y="0"/>
            <a:ext cx="8229600" cy="3048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New Operator-----</a:t>
            </a:r>
          </a:p>
        </p:txBody>
      </p:sp>
      <p:sp>
        <p:nvSpPr>
          <p:cNvPr id="3" name="Content Placeholder 2"/>
          <p:cNvSpPr>
            <a:spLocks noGrp="1"/>
          </p:cNvSpPr>
          <p:nvPr>
            <p:ph idx="1"/>
          </p:nvPr>
        </p:nvSpPr>
        <p:spPr>
          <a:xfrm>
            <a:off x="0" y="304800"/>
            <a:ext cx="9144000" cy="6629400"/>
          </a:xfrm>
        </p:spPr>
        <p:txBody>
          <a:bodyPr rtlCol="0">
            <a:noAutofit/>
          </a:bodyPr>
          <a:lstStyle/>
          <a:p>
            <a:pPr algn="just">
              <a:lnSpc>
                <a:spcPct val="170000"/>
              </a:lnSpc>
              <a:spcBef>
                <a:spcPts val="0"/>
              </a:spcBef>
              <a:buFont typeface="Wingdings" pitchFamily="2" charset="2"/>
              <a:buChar char="§"/>
              <a:defRPr/>
            </a:pPr>
            <a:r>
              <a:rPr lang="en-US" sz="2600" dirty="0">
                <a:latin typeface="Times New Roman" pitchFamily="18" charset="0"/>
                <a:cs typeface="Times New Roman" pitchFamily="18" charset="0"/>
              </a:rPr>
              <a:t>If this happens, a </a:t>
            </a:r>
            <a:r>
              <a:rPr lang="en-US" sz="2600" b="1" dirty="0">
                <a:latin typeface="Times New Roman" pitchFamily="18" charset="0"/>
                <a:cs typeface="Times New Roman" pitchFamily="18" charset="0"/>
              </a:rPr>
              <a:t>run-time exception </a:t>
            </a:r>
            <a:r>
              <a:rPr lang="en-US" sz="2600" dirty="0">
                <a:latin typeface="Times New Roman" pitchFamily="18" charset="0"/>
                <a:cs typeface="Times New Roman" pitchFamily="18" charset="0"/>
              </a:rPr>
              <a:t>will </a:t>
            </a:r>
            <a:r>
              <a:rPr lang="en-US" sz="2600" b="1" dirty="0">
                <a:latin typeface="Times New Roman" pitchFamily="18" charset="0"/>
                <a:cs typeface="Times New Roman" pitchFamily="18" charset="0"/>
              </a:rPr>
              <a:t>occur</a:t>
            </a:r>
            <a:r>
              <a:rPr lang="en-US" sz="2600" dirty="0">
                <a:latin typeface="Times New Roman" pitchFamily="18" charset="0"/>
                <a:cs typeface="Times New Roman" pitchFamily="18" charset="0"/>
              </a:rPr>
              <a:t>.</a:t>
            </a:r>
          </a:p>
          <a:p>
            <a:pPr algn="just">
              <a:lnSpc>
                <a:spcPct val="170000"/>
              </a:lnSpc>
              <a:spcBef>
                <a:spcPts val="0"/>
              </a:spcBef>
              <a:buFont typeface="Wingdings" pitchFamily="2" charset="2"/>
              <a:buChar char="Ø"/>
              <a:defRPr/>
            </a:pPr>
            <a:r>
              <a:rPr lang="en-US" sz="2600" dirty="0" smtClean="0">
                <a:latin typeface="Times New Roman" pitchFamily="18" charset="0"/>
                <a:cs typeface="Times New Roman" pitchFamily="18" charset="0"/>
              </a:rPr>
              <a:t>A </a:t>
            </a:r>
            <a:r>
              <a:rPr lang="en-US" sz="2600" b="1" dirty="0">
                <a:latin typeface="Times New Roman" pitchFamily="18" charset="0"/>
                <a:cs typeface="Times New Roman" pitchFamily="18" charset="0"/>
              </a:rPr>
              <a:t>class creates </a:t>
            </a:r>
            <a:r>
              <a:rPr lang="en-US" sz="2600" dirty="0">
                <a:latin typeface="Times New Roman" pitchFamily="18" charset="0"/>
                <a:cs typeface="Times New Roman" pitchFamily="18" charset="0"/>
              </a:rPr>
              <a:t>a</a:t>
            </a:r>
            <a:r>
              <a:rPr lang="en-US" sz="2600" b="1" dirty="0">
                <a:latin typeface="Times New Roman" pitchFamily="18" charset="0"/>
                <a:cs typeface="Times New Roman" pitchFamily="18" charset="0"/>
              </a:rPr>
              <a:t> new data type </a:t>
            </a:r>
            <a:r>
              <a:rPr lang="en-US" sz="2600" dirty="0">
                <a:latin typeface="Times New Roman" pitchFamily="18" charset="0"/>
                <a:cs typeface="Times New Roman" pitchFamily="18" charset="0"/>
              </a:rPr>
              <a:t>that can be used to </a:t>
            </a:r>
            <a:r>
              <a:rPr lang="en-US" sz="2600" b="1" dirty="0">
                <a:latin typeface="Times New Roman" pitchFamily="18" charset="0"/>
                <a:cs typeface="Times New Roman" pitchFamily="18" charset="0"/>
              </a:rPr>
              <a:t>create objects</a:t>
            </a:r>
            <a:r>
              <a:rPr lang="en-US" sz="2600" dirty="0">
                <a:latin typeface="Times New Roman" pitchFamily="18" charset="0"/>
                <a:cs typeface="Times New Roman" pitchFamily="18" charset="0"/>
              </a:rPr>
              <a:t>.</a:t>
            </a:r>
          </a:p>
          <a:p>
            <a:pPr algn="just">
              <a:lnSpc>
                <a:spcPct val="170000"/>
              </a:lnSpc>
              <a:spcBef>
                <a:spcPts val="0"/>
              </a:spcBef>
              <a:buFont typeface="Wingdings" pitchFamily="2" charset="2"/>
              <a:buChar char="§"/>
              <a:defRPr/>
            </a:pPr>
            <a:r>
              <a:rPr lang="en-US" sz="2600" dirty="0">
                <a:latin typeface="Times New Roman" pitchFamily="18" charset="0"/>
                <a:cs typeface="Times New Roman" pitchFamily="18" charset="0"/>
              </a:rPr>
              <a:t>That is, a </a:t>
            </a:r>
            <a:r>
              <a:rPr lang="en-US" sz="2600" b="1" dirty="0">
                <a:solidFill>
                  <a:srgbClr val="D60093"/>
                </a:solidFill>
                <a:latin typeface="Times New Roman" pitchFamily="18" charset="0"/>
                <a:cs typeface="Times New Roman" pitchFamily="18" charset="0"/>
              </a:rPr>
              <a:t>class creates </a:t>
            </a:r>
            <a:r>
              <a:rPr lang="en-US" sz="2600" dirty="0">
                <a:latin typeface="Times New Roman" pitchFamily="18" charset="0"/>
                <a:cs typeface="Times New Roman" pitchFamily="18" charset="0"/>
              </a:rPr>
              <a:t>a logical </a:t>
            </a:r>
            <a:r>
              <a:rPr lang="en-US" sz="2600" b="1" dirty="0">
                <a:solidFill>
                  <a:srgbClr val="D60093"/>
                </a:solidFill>
                <a:latin typeface="Times New Roman" pitchFamily="18" charset="0"/>
                <a:cs typeface="Times New Roman" pitchFamily="18" charset="0"/>
              </a:rPr>
              <a:t>framework </a:t>
            </a:r>
            <a:r>
              <a:rPr lang="en-US" sz="2600" dirty="0">
                <a:latin typeface="Times New Roman" pitchFamily="18" charset="0"/>
                <a:cs typeface="Times New Roman" pitchFamily="18" charset="0"/>
              </a:rPr>
              <a:t>that defines the </a:t>
            </a:r>
            <a:r>
              <a:rPr lang="en-US" sz="2600" b="1" dirty="0">
                <a:solidFill>
                  <a:srgbClr val="0000FF"/>
                </a:solidFill>
                <a:latin typeface="Times New Roman" pitchFamily="18" charset="0"/>
                <a:cs typeface="Times New Roman" pitchFamily="18" charset="0"/>
              </a:rPr>
              <a:t>relationship between </a:t>
            </a:r>
            <a:r>
              <a:rPr lang="en-US" sz="2600" dirty="0">
                <a:latin typeface="Times New Roman" pitchFamily="18" charset="0"/>
                <a:cs typeface="Times New Roman" pitchFamily="18" charset="0"/>
              </a:rPr>
              <a:t>its</a:t>
            </a:r>
            <a:r>
              <a:rPr lang="en-US" sz="2600" b="1" dirty="0">
                <a:solidFill>
                  <a:srgbClr val="0000FF"/>
                </a:solidFill>
                <a:latin typeface="Times New Roman" pitchFamily="18" charset="0"/>
                <a:cs typeface="Times New Roman" pitchFamily="18" charset="0"/>
              </a:rPr>
              <a:t> members</a:t>
            </a:r>
            <a:r>
              <a:rPr lang="en-US" sz="2600" dirty="0">
                <a:latin typeface="Times New Roman" pitchFamily="18" charset="0"/>
                <a:cs typeface="Times New Roman" pitchFamily="18" charset="0"/>
              </a:rPr>
              <a:t>. </a:t>
            </a:r>
          </a:p>
          <a:p>
            <a:pPr algn="just">
              <a:lnSpc>
                <a:spcPct val="170000"/>
              </a:lnSpc>
              <a:spcBef>
                <a:spcPts val="0"/>
              </a:spcBef>
              <a:buFont typeface="Wingdings" pitchFamily="2" charset="2"/>
              <a:buChar char="§"/>
              <a:defRPr/>
            </a:pPr>
            <a:r>
              <a:rPr lang="en-US" sz="2600" dirty="0">
                <a:latin typeface="Times New Roman" pitchFamily="18" charset="0"/>
                <a:cs typeface="Times New Roman" pitchFamily="18" charset="0"/>
              </a:rPr>
              <a:t>When you declare an </a:t>
            </a:r>
            <a:r>
              <a:rPr lang="en-US" sz="2600" b="1" dirty="0">
                <a:latin typeface="Times New Roman" pitchFamily="18" charset="0"/>
                <a:cs typeface="Times New Roman" pitchFamily="18" charset="0"/>
              </a:rPr>
              <a:t>object </a:t>
            </a:r>
            <a:r>
              <a:rPr lang="en-US" sz="2600" dirty="0">
                <a:latin typeface="Times New Roman" pitchFamily="18" charset="0"/>
                <a:cs typeface="Times New Roman" pitchFamily="18" charset="0"/>
              </a:rPr>
              <a:t>of a </a:t>
            </a:r>
            <a:r>
              <a:rPr lang="en-US" sz="2600" b="1" dirty="0">
                <a:latin typeface="Times New Roman" pitchFamily="18" charset="0"/>
                <a:cs typeface="Times New Roman" pitchFamily="18" charset="0"/>
              </a:rPr>
              <a:t>class</a:t>
            </a:r>
            <a:r>
              <a:rPr lang="en-US" sz="2600" dirty="0">
                <a:latin typeface="Times New Roman" pitchFamily="18" charset="0"/>
                <a:cs typeface="Times New Roman" pitchFamily="18" charset="0"/>
              </a:rPr>
              <a:t>, you are </a:t>
            </a:r>
            <a:r>
              <a:rPr lang="en-US" sz="2600" b="1" dirty="0">
                <a:latin typeface="Times New Roman" pitchFamily="18" charset="0"/>
                <a:cs typeface="Times New Roman" pitchFamily="18" charset="0"/>
              </a:rPr>
              <a:t>creating</a:t>
            </a:r>
            <a:r>
              <a:rPr lang="en-US" sz="2600" dirty="0">
                <a:latin typeface="Times New Roman" pitchFamily="18" charset="0"/>
                <a:cs typeface="Times New Roman" pitchFamily="18" charset="0"/>
              </a:rPr>
              <a:t> an </a:t>
            </a:r>
            <a:r>
              <a:rPr lang="en-US" sz="2600" b="1" dirty="0">
                <a:latin typeface="Times New Roman" pitchFamily="18" charset="0"/>
                <a:cs typeface="Times New Roman" pitchFamily="18" charset="0"/>
              </a:rPr>
              <a:t>instance </a:t>
            </a:r>
            <a:r>
              <a:rPr lang="en-US" sz="2600" dirty="0">
                <a:latin typeface="Times New Roman" pitchFamily="18" charset="0"/>
                <a:cs typeface="Times New Roman" pitchFamily="18" charset="0"/>
              </a:rPr>
              <a:t>of that </a:t>
            </a:r>
            <a:r>
              <a:rPr lang="en-US" sz="2600" b="1" dirty="0">
                <a:latin typeface="Times New Roman" pitchFamily="18" charset="0"/>
                <a:cs typeface="Times New Roman" pitchFamily="18" charset="0"/>
              </a:rPr>
              <a:t>class</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Thus</a:t>
            </a:r>
            <a:r>
              <a:rPr lang="en-US" sz="2600" dirty="0">
                <a:latin typeface="Times New Roman" pitchFamily="18" charset="0"/>
                <a:cs typeface="Times New Roman" pitchFamily="18" charset="0"/>
              </a:rPr>
              <a:t>, a </a:t>
            </a:r>
            <a:r>
              <a:rPr lang="en-US" sz="2600" b="1" dirty="0">
                <a:solidFill>
                  <a:srgbClr val="D60093"/>
                </a:solidFill>
                <a:latin typeface="Times New Roman" pitchFamily="18" charset="0"/>
                <a:cs typeface="Times New Roman" pitchFamily="18" charset="0"/>
              </a:rPr>
              <a:t>class </a:t>
            </a:r>
            <a:r>
              <a:rPr lang="en-US" sz="2600" dirty="0">
                <a:latin typeface="Times New Roman" pitchFamily="18" charset="0"/>
                <a:cs typeface="Times New Roman" pitchFamily="18" charset="0"/>
              </a:rPr>
              <a:t>is a </a:t>
            </a:r>
            <a:r>
              <a:rPr lang="en-US" sz="2600" b="1" dirty="0">
                <a:solidFill>
                  <a:srgbClr val="D60093"/>
                </a:solidFill>
                <a:latin typeface="Times New Roman" pitchFamily="18" charset="0"/>
                <a:cs typeface="Times New Roman" pitchFamily="18" charset="0"/>
              </a:rPr>
              <a:t>logical construct</a:t>
            </a:r>
            <a:r>
              <a:rPr lang="en-US" sz="2600" dirty="0">
                <a:latin typeface="Times New Roman" pitchFamily="18" charset="0"/>
                <a:cs typeface="Times New Roman" pitchFamily="18" charset="0"/>
              </a:rPr>
              <a:t>. </a:t>
            </a:r>
          </a:p>
          <a:p>
            <a:pPr algn="just">
              <a:lnSpc>
                <a:spcPct val="170000"/>
              </a:lnSpc>
              <a:spcBef>
                <a:spcPts val="0"/>
              </a:spcBef>
              <a:buFont typeface="Wingdings" pitchFamily="2" charset="2"/>
              <a:buChar char="§"/>
              <a:defRPr/>
            </a:pPr>
            <a:r>
              <a:rPr lang="en-US" sz="2600" dirty="0">
                <a:latin typeface="Times New Roman" pitchFamily="18" charset="0"/>
                <a:cs typeface="Times New Roman" pitchFamily="18" charset="0"/>
              </a:rPr>
              <a:t>An </a:t>
            </a:r>
            <a:r>
              <a:rPr lang="en-US" sz="2600" b="1" dirty="0">
                <a:latin typeface="Times New Roman" pitchFamily="18" charset="0"/>
                <a:cs typeface="Times New Roman" pitchFamily="18" charset="0"/>
              </a:rPr>
              <a:t>object</a:t>
            </a:r>
            <a:r>
              <a:rPr lang="en-US" sz="2600" dirty="0">
                <a:latin typeface="Times New Roman" pitchFamily="18" charset="0"/>
                <a:cs typeface="Times New Roman" pitchFamily="18" charset="0"/>
              </a:rPr>
              <a:t> has </a:t>
            </a:r>
            <a:r>
              <a:rPr lang="en-US" sz="2600" b="1" dirty="0">
                <a:solidFill>
                  <a:srgbClr val="0000FF"/>
                </a:solidFill>
                <a:latin typeface="Times New Roman" pitchFamily="18" charset="0"/>
                <a:cs typeface="Times New Roman" pitchFamily="18" charset="0"/>
              </a:rPr>
              <a:t>physical reality</a:t>
            </a:r>
            <a:r>
              <a:rPr lang="en-US" sz="2600" dirty="0">
                <a:latin typeface="Times New Roman" pitchFamily="18" charset="0"/>
                <a:cs typeface="Times New Roman" pitchFamily="18" charset="0"/>
              </a:rPr>
              <a:t>. (That is, an </a:t>
            </a:r>
            <a:r>
              <a:rPr lang="en-US" sz="2600" b="1" dirty="0">
                <a:solidFill>
                  <a:srgbClr val="0000FF"/>
                </a:solidFill>
                <a:latin typeface="Times New Roman" pitchFamily="18" charset="0"/>
                <a:cs typeface="Times New Roman" pitchFamily="18" charset="0"/>
              </a:rPr>
              <a:t>object occupies space in memory</a:t>
            </a:r>
            <a:r>
              <a:rPr lang="en-US" sz="26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pPr>
              <a:defRPr/>
            </a:pPr>
            <a:fld id="{E483A5E5-E9DB-4EEE-9A83-A09D12F864CE}" type="slidenum">
              <a:rPr lang="en-US" smtClean="0"/>
              <a:pPr>
                <a:defRPr/>
              </a:pPr>
              <a:t>38</a:t>
            </a:fld>
            <a:endParaRPr lang="en-US"/>
          </a:p>
        </p:txBody>
      </p:sp>
    </p:spTree>
    <p:extLst>
      <p:ext uri="{BB962C8B-B14F-4D97-AF65-F5344CB8AC3E}">
        <p14:creationId xmlns:p14="http://schemas.microsoft.com/office/powerpoint/2010/main" val="26811462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810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Assigning Object Reference Variables</a:t>
            </a:r>
          </a:p>
        </p:txBody>
      </p:sp>
      <p:sp>
        <p:nvSpPr>
          <p:cNvPr id="3" name="Content Placeholder 2"/>
          <p:cNvSpPr>
            <a:spLocks noGrp="1"/>
          </p:cNvSpPr>
          <p:nvPr>
            <p:ph idx="1"/>
          </p:nvPr>
        </p:nvSpPr>
        <p:spPr>
          <a:xfrm>
            <a:off x="76200" y="304800"/>
            <a:ext cx="9067800" cy="6553200"/>
          </a:xfrm>
        </p:spPr>
        <p:txBody>
          <a:bodyPr rtlCol="0">
            <a:noAutofit/>
          </a:bodyPr>
          <a:lstStyle/>
          <a:p>
            <a:pPr algn="just" eaLnBrk="1" fontAlgn="auto" hangingPunct="1">
              <a:lnSpc>
                <a:spcPct val="150000"/>
              </a:lnSpc>
              <a:spcBef>
                <a:spcPts val="0"/>
              </a:spcBef>
              <a:spcAft>
                <a:spcPts val="0"/>
              </a:spcAft>
              <a:buFont typeface="Wingdings" pitchFamily="2" charset="2"/>
              <a:buChar char="Ø"/>
              <a:defRPr/>
            </a:pPr>
            <a:r>
              <a:rPr lang="en-US" sz="2600" b="1" dirty="0" smtClean="0">
                <a:solidFill>
                  <a:srgbClr val="D60093"/>
                </a:solidFill>
                <a:latin typeface="Times New Roman" pitchFamily="18" charset="0"/>
                <a:cs typeface="Times New Roman" pitchFamily="18" charset="0"/>
              </a:rPr>
              <a:t>Object reference variables</a:t>
            </a:r>
            <a:r>
              <a:rPr lang="en-US" sz="2600"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act differently than you might expect when an </a:t>
            </a:r>
            <a:r>
              <a:rPr lang="en-US" sz="2600" b="1" dirty="0" smtClean="0">
                <a:latin typeface="Times New Roman" pitchFamily="18" charset="0"/>
                <a:cs typeface="Times New Roman" pitchFamily="18" charset="0"/>
              </a:rPr>
              <a:t>assignment</a:t>
            </a:r>
            <a:r>
              <a:rPr lang="en-US" sz="2600" dirty="0" smtClean="0">
                <a:latin typeface="Times New Roman" pitchFamily="18" charset="0"/>
                <a:cs typeface="Times New Roman" pitchFamily="18" charset="0"/>
              </a:rPr>
              <a:t> takes place. </a:t>
            </a:r>
          </a:p>
          <a:p>
            <a:pPr algn="just" eaLnBrk="1" fontAlgn="auto" hangingPunct="1">
              <a:lnSpc>
                <a:spcPct val="150000"/>
              </a:lnSpc>
              <a:spcBef>
                <a:spcPts val="0"/>
              </a:spcBef>
              <a:spcAft>
                <a:spcPts val="0"/>
              </a:spcAft>
              <a:buFont typeface="Wingdings" pitchFamily="2" charset="2"/>
              <a:buChar char="§"/>
              <a:defRPr/>
            </a:pPr>
            <a:r>
              <a:rPr lang="en-US" sz="2600" b="1" dirty="0" smtClean="0">
                <a:latin typeface="Times New Roman" pitchFamily="18" charset="0"/>
                <a:cs typeface="Times New Roman" pitchFamily="18" charset="0"/>
              </a:rPr>
              <a:t>For example, </a:t>
            </a:r>
            <a:r>
              <a:rPr lang="en-US" sz="2600" dirty="0" smtClean="0">
                <a:latin typeface="Times New Roman" pitchFamily="18" charset="0"/>
                <a:cs typeface="Times New Roman" pitchFamily="18" charset="0"/>
              </a:rPr>
              <a:t>what do you think the </a:t>
            </a:r>
            <a:r>
              <a:rPr lang="en-US" sz="2600" b="1" dirty="0" smtClean="0">
                <a:latin typeface="Times New Roman" pitchFamily="18" charset="0"/>
                <a:cs typeface="Times New Roman" pitchFamily="18" charset="0"/>
              </a:rPr>
              <a:t>following java fragment </a:t>
            </a:r>
            <a:r>
              <a:rPr lang="en-US" sz="2600" dirty="0" smtClean="0">
                <a:latin typeface="Times New Roman" pitchFamily="18" charset="0"/>
                <a:cs typeface="Times New Roman" pitchFamily="18" charset="0"/>
              </a:rPr>
              <a:t>of </a:t>
            </a:r>
            <a:r>
              <a:rPr lang="en-US" sz="2600" b="1" dirty="0" smtClean="0">
                <a:latin typeface="Times New Roman" pitchFamily="18" charset="0"/>
                <a:cs typeface="Times New Roman" pitchFamily="18" charset="0"/>
              </a:rPr>
              <a:t>code does?</a:t>
            </a:r>
          </a:p>
          <a:p>
            <a:pPr lvl="2" algn="just" eaLnBrk="1" fontAlgn="auto" hangingPunct="1">
              <a:lnSpc>
                <a:spcPct val="150000"/>
              </a:lnSpc>
              <a:spcBef>
                <a:spcPts val="0"/>
              </a:spcBef>
              <a:spcAft>
                <a:spcPts val="0"/>
              </a:spcAft>
              <a:buFont typeface="Arial" pitchFamily="34" charset="0"/>
              <a:buNone/>
              <a:defRPr/>
            </a:pPr>
            <a:r>
              <a:rPr lang="en-US" sz="2600" b="1" dirty="0" smtClean="0">
                <a:solidFill>
                  <a:srgbClr val="FF0000"/>
                </a:solidFill>
                <a:latin typeface="Times New Roman" pitchFamily="18" charset="0"/>
                <a:cs typeface="Times New Roman" pitchFamily="18" charset="0"/>
              </a:rPr>
              <a:t>Box b1 = new Box();</a:t>
            </a:r>
          </a:p>
          <a:p>
            <a:pPr lvl="2" algn="just" eaLnBrk="1" fontAlgn="auto" hangingPunct="1">
              <a:lnSpc>
                <a:spcPct val="150000"/>
              </a:lnSpc>
              <a:spcBef>
                <a:spcPts val="0"/>
              </a:spcBef>
              <a:spcAft>
                <a:spcPts val="0"/>
              </a:spcAft>
              <a:buFont typeface="Arial" pitchFamily="34" charset="0"/>
              <a:buNone/>
              <a:defRPr/>
            </a:pPr>
            <a:r>
              <a:rPr lang="en-US" sz="2600" b="1" dirty="0" smtClean="0">
                <a:solidFill>
                  <a:srgbClr val="FF0000"/>
                </a:solidFill>
                <a:latin typeface="Times New Roman" pitchFamily="18" charset="0"/>
                <a:cs typeface="Times New Roman" pitchFamily="18" charset="0"/>
              </a:rPr>
              <a:t>Box b2 = b1;</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You might think that </a:t>
            </a:r>
            <a:r>
              <a:rPr lang="en-US" sz="2600" b="1" dirty="0" smtClean="0">
                <a:solidFill>
                  <a:srgbClr val="0000FF"/>
                </a:solidFill>
                <a:latin typeface="Times New Roman" pitchFamily="18" charset="0"/>
                <a:cs typeface="Times New Roman" pitchFamily="18" charset="0"/>
              </a:rPr>
              <a:t>b2</a:t>
            </a:r>
            <a:r>
              <a:rPr lang="en-US" sz="2600" b="1"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is being </a:t>
            </a:r>
            <a:r>
              <a:rPr lang="en-US" sz="2600" b="1" dirty="0" smtClean="0">
                <a:solidFill>
                  <a:srgbClr val="0000FF"/>
                </a:solidFill>
                <a:latin typeface="Times New Roman" pitchFamily="18" charset="0"/>
                <a:cs typeface="Times New Roman" pitchFamily="18" charset="0"/>
              </a:rPr>
              <a:t>assigned</a:t>
            </a:r>
            <a:r>
              <a:rPr lang="en-US" sz="2600" dirty="0" smtClean="0">
                <a:latin typeface="Times New Roman" pitchFamily="18" charset="0"/>
                <a:cs typeface="Times New Roman" pitchFamily="18" charset="0"/>
              </a:rPr>
              <a:t> a </a:t>
            </a:r>
            <a:r>
              <a:rPr lang="en-US" sz="2600" b="1" dirty="0" smtClean="0">
                <a:solidFill>
                  <a:srgbClr val="0000FF"/>
                </a:solidFill>
                <a:latin typeface="Times New Roman" pitchFamily="18" charset="0"/>
                <a:cs typeface="Times New Roman" pitchFamily="18" charset="0"/>
              </a:rPr>
              <a:t>reference</a:t>
            </a:r>
            <a:r>
              <a:rPr lang="en-US" sz="2600" b="1"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to a </a:t>
            </a:r>
            <a:r>
              <a:rPr lang="en-US" sz="2600" b="1" dirty="0" smtClean="0">
                <a:solidFill>
                  <a:srgbClr val="D60093"/>
                </a:solidFill>
                <a:latin typeface="Times New Roman" pitchFamily="18" charset="0"/>
                <a:cs typeface="Times New Roman" pitchFamily="18" charset="0"/>
              </a:rPr>
              <a:t>copy </a:t>
            </a:r>
            <a:r>
              <a:rPr lang="en-US" sz="2600" dirty="0" smtClean="0">
                <a:latin typeface="Times New Roman" pitchFamily="18" charset="0"/>
                <a:cs typeface="Times New Roman" pitchFamily="18" charset="0"/>
              </a:rPr>
              <a:t>of the </a:t>
            </a:r>
            <a:r>
              <a:rPr lang="en-US" sz="2600" b="1" dirty="0" smtClean="0">
                <a:solidFill>
                  <a:srgbClr val="D60093"/>
                </a:solidFill>
                <a:latin typeface="Times New Roman" pitchFamily="18" charset="0"/>
                <a:cs typeface="Times New Roman" pitchFamily="18" charset="0"/>
              </a:rPr>
              <a:t>object referred </a:t>
            </a:r>
            <a:r>
              <a:rPr lang="en-US" sz="2600" dirty="0" smtClean="0">
                <a:latin typeface="Times New Roman" pitchFamily="18" charset="0"/>
                <a:cs typeface="Times New Roman" pitchFamily="18" charset="0"/>
              </a:rPr>
              <a:t>to by </a:t>
            </a:r>
            <a:r>
              <a:rPr lang="en-US" sz="2600" b="1" dirty="0" smtClean="0">
                <a:solidFill>
                  <a:srgbClr val="D60093"/>
                </a:solidFill>
                <a:latin typeface="Times New Roman" pitchFamily="18" charset="0"/>
                <a:cs typeface="Times New Roman" pitchFamily="18" charset="0"/>
              </a:rPr>
              <a:t>b1</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That is, you might think that </a:t>
            </a:r>
            <a:r>
              <a:rPr lang="en-US" sz="2600" b="1" dirty="0" smtClean="0">
                <a:solidFill>
                  <a:srgbClr val="0000FF"/>
                </a:solidFill>
                <a:latin typeface="Times New Roman" pitchFamily="18" charset="0"/>
                <a:cs typeface="Times New Roman" pitchFamily="18" charset="0"/>
              </a:rPr>
              <a:t>b1 </a:t>
            </a:r>
            <a:r>
              <a:rPr lang="en-US" sz="2600" dirty="0" smtClean="0">
                <a:latin typeface="Times New Roman" pitchFamily="18" charset="0"/>
                <a:cs typeface="Times New Roman" pitchFamily="18" charset="0"/>
              </a:rPr>
              <a:t>and</a:t>
            </a:r>
            <a:r>
              <a:rPr lang="en-US" sz="2600" b="1" dirty="0" smtClean="0">
                <a:solidFill>
                  <a:srgbClr val="0000FF"/>
                </a:solidFill>
                <a:latin typeface="Times New Roman" pitchFamily="18" charset="0"/>
                <a:cs typeface="Times New Roman" pitchFamily="18" charset="0"/>
              </a:rPr>
              <a:t> b2 refer </a:t>
            </a:r>
            <a:r>
              <a:rPr lang="en-US" sz="2600" dirty="0" smtClean="0">
                <a:latin typeface="Times New Roman" pitchFamily="18" charset="0"/>
                <a:cs typeface="Times New Roman" pitchFamily="18" charset="0"/>
              </a:rPr>
              <a:t>to</a:t>
            </a:r>
            <a:r>
              <a:rPr lang="en-US" sz="2600" b="1" dirty="0" smtClean="0">
                <a:solidFill>
                  <a:srgbClr val="0000FF"/>
                </a:solidFill>
                <a:latin typeface="Times New Roman" pitchFamily="18" charset="0"/>
                <a:cs typeface="Times New Roman" pitchFamily="18" charset="0"/>
              </a:rPr>
              <a:t> separate </a:t>
            </a:r>
            <a:r>
              <a:rPr lang="en-US" sz="2600" dirty="0" smtClean="0">
                <a:latin typeface="Times New Roman" pitchFamily="18" charset="0"/>
                <a:cs typeface="Times New Roman" pitchFamily="18" charset="0"/>
              </a:rPr>
              <a:t>and</a:t>
            </a:r>
            <a:r>
              <a:rPr lang="en-US" sz="2600" b="1" dirty="0" smtClean="0">
                <a:solidFill>
                  <a:srgbClr val="0000FF"/>
                </a:solidFill>
                <a:latin typeface="Times New Roman" pitchFamily="18" charset="0"/>
                <a:cs typeface="Times New Roman" pitchFamily="18" charset="0"/>
              </a:rPr>
              <a:t> distinct objects. </a:t>
            </a:r>
          </a:p>
          <a:p>
            <a:pPr algn="just" eaLnBrk="1" fontAlgn="auto" hangingPunct="1">
              <a:lnSpc>
                <a:spcPct val="150000"/>
              </a:lnSpc>
              <a:spcBef>
                <a:spcPts val="0"/>
              </a:spcBef>
              <a:spcAft>
                <a:spcPts val="0"/>
              </a:spcAft>
              <a:buFont typeface="Wingdings" panose="05000000000000000000" pitchFamily="2" charset="2"/>
              <a:buChar char="ü"/>
              <a:defRPr/>
            </a:pPr>
            <a:r>
              <a:rPr lang="en-US" sz="2600" dirty="0" smtClean="0">
                <a:latin typeface="Times New Roman" pitchFamily="18" charset="0"/>
                <a:cs typeface="Times New Roman" pitchFamily="18" charset="0"/>
              </a:rPr>
              <a:t>However, this would be </a:t>
            </a:r>
            <a:r>
              <a:rPr lang="en-US" sz="2600" b="1" dirty="0" smtClean="0">
                <a:latin typeface="Times New Roman" pitchFamily="18" charset="0"/>
                <a:cs typeface="Times New Roman" pitchFamily="18" charset="0"/>
              </a:rPr>
              <a:t>wrong</a:t>
            </a:r>
            <a:r>
              <a:rPr lang="en-US" sz="2600" dirty="0" smtClean="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pPr>
              <a:defRPr/>
            </a:pPr>
            <a:fld id="{B50337D0-0DE0-4CEE-99E0-38442E946A7D}" type="slidenum">
              <a:rPr lang="en-US" smtClean="0"/>
              <a:pPr>
                <a:defRPr/>
              </a:pPr>
              <a:t>39</a:t>
            </a:fld>
            <a:endParaRPr lang="en-US"/>
          </a:p>
        </p:txBody>
      </p:sp>
    </p:spTree>
    <p:extLst>
      <p:ext uri="{BB962C8B-B14F-4D97-AF65-F5344CB8AC3E}">
        <p14:creationId xmlns:p14="http://schemas.microsoft.com/office/powerpoint/2010/main" val="306793510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381000"/>
          </a:xfrm>
        </p:spPr>
        <p:txBody>
          <a:bodyPr>
            <a:noAutofit/>
          </a:bodyPr>
          <a:lstStyle/>
          <a:p>
            <a:r>
              <a:rPr lang="en-US" sz="2800" b="1" dirty="0" smtClean="0">
                <a:solidFill>
                  <a:srgbClr val="0000FF"/>
                </a:solidFill>
                <a:latin typeface="Times New Roman" panose="02020603050405020304" pitchFamily="18" charset="0"/>
                <a:cs typeface="Times New Roman" panose="02020603050405020304" pitchFamily="18" charset="0"/>
              </a:rPr>
              <a:t>Defining Classes for Objects</a:t>
            </a:r>
            <a:endParaRPr lang="en-US"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44475"/>
            <a:ext cx="9144000" cy="6613525"/>
          </a:xfrm>
        </p:spPr>
        <p:txBody>
          <a:bodyPr>
            <a:noAutofit/>
          </a:bodyPr>
          <a:lstStyle/>
          <a:p>
            <a:pPr algn="just">
              <a:lnSpc>
                <a:spcPct val="150000"/>
              </a:lnSpc>
              <a:spcBef>
                <a:spcPts val="0"/>
              </a:spcBef>
              <a:buFont typeface="Wingdings" panose="05000000000000000000" pitchFamily="2" charset="2"/>
              <a:buChar char="Ø"/>
              <a:tabLst>
                <a:tab pos="914400" algn="l"/>
              </a:tabLst>
            </a:pPr>
            <a:r>
              <a:rPr lang="en-US" sz="2800" dirty="0" smtClean="0">
                <a:latin typeface="Times New Roman" panose="02020603050405020304" pitchFamily="18" charset="0"/>
                <a:cs typeface="Times New Roman" panose="02020603050405020304" pitchFamily="18" charset="0"/>
              </a:rPr>
              <a:t>A </a:t>
            </a:r>
            <a:r>
              <a:rPr lang="en-US" sz="2800" b="1" dirty="0" smtClean="0">
                <a:solidFill>
                  <a:srgbClr val="339933"/>
                </a:solidFill>
                <a:latin typeface="Times New Roman" panose="02020603050405020304" pitchFamily="18" charset="0"/>
                <a:cs typeface="Times New Roman" panose="02020603050405020304" pitchFamily="18" charset="0"/>
              </a:rPr>
              <a:t>class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c</a:t>
            </a:r>
            <a:r>
              <a:rPr lang="en-US" sz="2800" dirty="0" smtClean="0">
                <a:latin typeface="Times New Roman" panose="02020603050405020304" pitchFamily="18" charset="0"/>
                <a:cs typeface="Times New Roman" panose="02020603050405020304" pitchFamily="18" charset="0"/>
              </a:rPr>
              <a:t>ontains </a:t>
            </a:r>
            <a:r>
              <a:rPr lang="en-US" sz="2800" b="1" dirty="0" smtClean="0">
                <a:latin typeface="Times New Roman" panose="02020603050405020304" pitchFamily="18" charset="0"/>
                <a:cs typeface="Times New Roman" panose="02020603050405020304" pitchFamily="18" charset="0"/>
              </a:rPr>
              <a:t>two elements </a:t>
            </a:r>
            <a:r>
              <a:rPr lang="en-US" sz="2800" dirty="0" smtClean="0">
                <a:latin typeface="Times New Roman" panose="02020603050405020304" pitchFamily="18" charset="0"/>
                <a:cs typeface="Times New Roman" panose="02020603050405020304" pitchFamily="18" charset="0"/>
              </a:rPr>
              <a:t>i.e.; are</a:t>
            </a:r>
            <a:r>
              <a:rPr lang="en-US" sz="2800" b="1" dirty="0" smtClean="0">
                <a:latin typeface="Times New Roman" panose="02020603050405020304" pitchFamily="18" charset="0"/>
                <a:cs typeface="Times New Roman" panose="02020603050405020304" pitchFamily="18" charset="0"/>
              </a:rPr>
              <a:t> properties</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attributes</a:t>
            </a:r>
            <a:r>
              <a:rPr lang="en-US" sz="2800" dirty="0" smtClean="0">
                <a:latin typeface="Times New Roman" panose="02020603050405020304" pitchFamily="18" charset="0"/>
                <a:cs typeface="Times New Roman" panose="02020603050405020304" pitchFamily="18" charset="0"/>
              </a:rPr>
              <a:t>) and a </a:t>
            </a:r>
            <a:r>
              <a:rPr lang="en-US" sz="2800" b="1" dirty="0" smtClean="0">
                <a:latin typeface="Times New Roman" panose="02020603050405020304" pitchFamily="18" charset="0"/>
                <a:cs typeface="Times New Roman" panose="02020603050405020304" pitchFamily="18" charset="0"/>
              </a:rPr>
              <a:t>behavior</a:t>
            </a:r>
            <a:r>
              <a:rPr lang="en-US" sz="2800" dirty="0" smtClean="0">
                <a:latin typeface="Times New Roman" panose="02020603050405020304" pitchFamily="18" charset="0"/>
                <a:cs typeface="Times New Roman" panose="02020603050405020304" pitchFamily="18" charset="0"/>
              </a:rPr>
              <a:t> (</a:t>
            </a:r>
            <a:r>
              <a:rPr lang="en-US" sz="2800" b="1" dirty="0" smtClean="0">
                <a:solidFill>
                  <a:srgbClr val="FF0000"/>
                </a:solidFill>
                <a:latin typeface="Times New Roman" panose="02020603050405020304" pitchFamily="18" charset="0"/>
                <a:cs typeface="Times New Roman" panose="02020603050405020304" pitchFamily="18" charset="0"/>
              </a:rPr>
              <a:t>methods</a:t>
            </a:r>
            <a:r>
              <a:rPr lang="en-US" sz="28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tabLst>
                <a:tab pos="914400" algn="l"/>
              </a:tabLst>
            </a:pPr>
            <a:r>
              <a:rPr lang="en-US" sz="2800" dirty="0" smtClean="0">
                <a:latin typeface="Times New Roman" panose="02020603050405020304" pitchFamily="18" charset="0"/>
                <a:cs typeface="Times New Roman" panose="02020603050405020304" pitchFamily="18" charset="0"/>
              </a:rPr>
              <a:t> Therefore a </a:t>
            </a:r>
            <a:r>
              <a:rPr lang="en-US" sz="2800" b="1" dirty="0">
                <a:solidFill>
                  <a:srgbClr val="FF0000"/>
                </a:solidFill>
                <a:latin typeface="Times New Roman" panose="02020603050405020304" pitchFamily="18" charset="0"/>
                <a:cs typeface="Times New Roman" panose="02020603050405020304" pitchFamily="18" charset="0"/>
              </a:rPr>
              <a:t>class</a:t>
            </a:r>
            <a:r>
              <a:rPr lang="en-US" sz="2800" dirty="0">
                <a:latin typeface="Times New Roman" panose="02020603050405020304" pitchFamily="18" charset="0"/>
                <a:cs typeface="Times New Roman" panose="02020603050405020304" pitchFamily="18" charset="0"/>
              </a:rPr>
              <a:t> defines the </a:t>
            </a:r>
            <a:r>
              <a:rPr lang="en-US" sz="2800" b="1" dirty="0">
                <a:solidFill>
                  <a:srgbClr val="FF0000"/>
                </a:solidFill>
                <a:latin typeface="Times New Roman" panose="02020603050405020304" pitchFamily="18" charset="0"/>
                <a:cs typeface="Times New Roman" panose="02020603050405020304" pitchFamily="18" charset="0"/>
              </a:rPr>
              <a:t>properties</a:t>
            </a:r>
            <a:r>
              <a:rPr lang="en-US" sz="2800" dirty="0">
                <a:latin typeface="Times New Roman" panose="02020603050405020304" pitchFamily="18" charset="0"/>
                <a:cs typeface="Times New Roman" panose="02020603050405020304" pitchFamily="18" charset="0"/>
              </a:rPr>
              <a:t> and </a:t>
            </a:r>
            <a:r>
              <a:rPr lang="en-US" sz="2800" b="1" dirty="0">
                <a:solidFill>
                  <a:srgbClr val="FF0000"/>
                </a:solidFill>
                <a:latin typeface="Times New Roman" panose="02020603050405020304" pitchFamily="18" charset="0"/>
                <a:cs typeface="Times New Roman" panose="02020603050405020304" pitchFamily="18" charset="0"/>
              </a:rPr>
              <a:t>behaviors</a:t>
            </a:r>
            <a:r>
              <a:rPr lang="en-US" sz="2800" dirty="0">
                <a:latin typeface="Times New Roman" panose="02020603050405020304" pitchFamily="18" charset="0"/>
                <a:cs typeface="Times New Roman" panose="02020603050405020304" pitchFamily="18" charset="0"/>
              </a:rPr>
              <a:t> for </a:t>
            </a:r>
            <a:r>
              <a:rPr lang="en-US" sz="2800" b="1" dirty="0">
                <a:latin typeface="Times New Roman" panose="02020603050405020304" pitchFamily="18" charset="0"/>
                <a:cs typeface="Times New Roman" panose="02020603050405020304" pitchFamily="18" charset="0"/>
              </a:rPr>
              <a:t>objects</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tabLst>
                <a:tab pos="914400" algn="l"/>
              </a:tabLst>
            </a:pPr>
            <a:r>
              <a:rPr lang="en-US" sz="2800" b="1" dirty="0">
                <a:solidFill>
                  <a:srgbClr val="0000FF"/>
                </a:solidFill>
                <a:latin typeface="Times New Roman" panose="02020603050405020304" pitchFamily="18" charset="0"/>
                <a:cs typeface="Times New Roman" panose="02020603050405020304" pitchFamily="18" charset="0"/>
              </a:rPr>
              <a:t>Object-oriented programming (OOP) </a:t>
            </a:r>
            <a:r>
              <a:rPr lang="en-US" sz="2800" dirty="0">
                <a:latin typeface="Times New Roman" panose="02020603050405020304" pitchFamily="18" charset="0"/>
                <a:cs typeface="Times New Roman" panose="02020603050405020304" pitchFamily="18" charset="0"/>
              </a:rPr>
              <a:t>involves programming using </a:t>
            </a:r>
            <a:r>
              <a:rPr lang="en-US" sz="2800" b="1" dirty="0">
                <a:solidFill>
                  <a:srgbClr val="FF0000"/>
                </a:solidFill>
                <a:latin typeface="Times New Roman" panose="02020603050405020304" pitchFamily="18" charset="0"/>
                <a:cs typeface="Times New Roman" panose="02020603050405020304" pitchFamily="18" charset="0"/>
              </a:rPr>
              <a:t>objects</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tabLst>
                <a:tab pos="914400" algn="l"/>
              </a:tabLst>
            </a:pPr>
            <a:r>
              <a:rPr lang="en-US" sz="2800" dirty="0" smtClean="0">
                <a:latin typeface="Times New Roman" panose="02020603050405020304" pitchFamily="18" charset="0"/>
                <a:cs typeface="Times New Roman" panose="02020603050405020304" pitchFamily="18" charset="0"/>
              </a:rPr>
              <a:t>An </a:t>
            </a:r>
            <a:r>
              <a:rPr lang="en-US" sz="2800" b="1" dirty="0">
                <a:solidFill>
                  <a:srgbClr val="D60093"/>
                </a:solidFill>
                <a:latin typeface="Times New Roman" panose="02020603050405020304" pitchFamily="18" charset="0"/>
                <a:cs typeface="Times New Roman" panose="02020603050405020304" pitchFamily="18" charset="0"/>
              </a:rPr>
              <a:t>object</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represents </a:t>
            </a:r>
            <a:r>
              <a:rPr lang="en-US" sz="2800" dirty="0">
                <a:latin typeface="Times New Roman" panose="02020603050405020304" pitchFamily="18" charset="0"/>
                <a:cs typeface="Times New Roman" panose="02020603050405020304" pitchFamily="18" charset="0"/>
              </a:rPr>
              <a:t>an </a:t>
            </a:r>
            <a:r>
              <a:rPr lang="en-US" sz="2800" b="1" dirty="0">
                <a:latin typeface="Times New Roman" panose="02020603050405020304" pitchFamily="18" charset="0"/>
                <a:cs typeface="Times New Roman" panose="02020603050405020304" pitchFamily="18" charset="0"/>
              </a:rPr>
              <a:t>entity</a:t>
            </a:r>
            <a:r>
              <a:rPr lang="en-US" sz="2800" dirty="0">
                <a:latin typeface="Times New Roman" panose="02020603050405020304" pitchFamily="18" charset="0"/>
                <a:cs typeface="Times New Roman" panose="02020603050405020304" pitchFamily="18" charset="0"/>
              </a:rPr>
              <a:t> in the </a:t>
            </a:r>
            <a:r>
              <a:rPr lang="en-US" sz="2800" b="1" dirty="0">
                <a:latin typeface="Times New Roman" panose="02020603050405020304" pitchFamily="18" charset="0"/>
                <a:cs typeface="Times New Roman" panose="02020603050405020304" pitchFamily="18" charset="0"/>
              </a:rPr>
              <a:t>real world </a:t>
            </a:r>
            <a:r>
              <a:rPr lang="en-US" sz="2800" dirty="0">
                <a:latin typeface="Times New Roman" panose="02020603050405020304" pitchFamily="18" charset="0"/>
                <a:cs typeface="Times New Roman" panose="02020603050405020304" pitchFamily="18" charset="0"/>
              </a:rPr>
              <a:t>that can be </a:t>
            </a:r>
            <a:r>
              <a:rPr lang="en-US" sz="2800" b="1" dirty="0">
                <a:solidFill>
                  <a:srgbClr val="6600CC"/>
                </a:solidFill>
                <a:latin typeface="Times New Roman" panose="02020603050405020304" pitchFamily="18" charset="0"/>
                <a:cs typeface="Times New Roman" panose="02020603050405020304" pitchFamily="18" charset="0"/>
              </a:rPr>
              <a:t>distinctly identified</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ü"/>
              <a:tabLst>
                <a:tab pos="914400" algn="l"/>
              </a:tabLst>
            </a:pPr>
            <a:r>
              <a:rPr lang="en-US" sz="2800" dirty="0">
                <a:latin typeface="Times New Roman" panose="02020603050405020304" pitchFamily="18" charset="0"/>
                <a:cs typeface="Times New Roman" panose="02020603050405020304" pitchFamily="18" charset="0"/>
              </a:rPr>
              <a:t>For </a:t>
            </a:r>
            <a:r>
              <a:rPr lang="en-US" sz="2800" b="1" dirty="0">
                <a:latin typeface="Times New Roman" panose="02020603050405020304" pitchFamily="18" charset="0"/>
                <a:cs typeface="Times New Roman" panose="02020603050405020304" pitchFamily="18" charset="0"/>
              </a:rPr>
              <a:t>example</a:t>
            </a:r>
            <a:r>
              <a:rPr lang="en-US" sz="2800" dirty="0">
                <a:latin typeface="Times New Roman" panose="02020603050405020304" pitchFamily="18" charset="0"/>
                <a:cs typeface="Times New Roman" panose="02020603050405020304" pitchFamily="18" charset="0"/>
              </a:rPr>
              <a:t>, a </a:t>
            </a:r>
            <a:r>
              <a:rPr lang="en-US" sz="2800" b="1" dirty="0">
                <a:solidFill>
                  <a:srgbClr val="FF0000"/>
                </a:solidFill>
                <a:latin typeface="Times New Roman" panose="02020603050405020304" pitchFamily="18" charset="0"/>
                <a:cs typeface="Times New Roman" panose="02020603050405020304" pitchFamily="18" charset="0"/>
              </a:rPr>
              <a:t>student</a:t>
            </a:r>
            <a:r>
              <a:rPr lang="en-US" sz="2800" dirty="0">
                <a:latin typeface="Times New Roman" panose="02020603050405020304" pitchFamily="18" charset="0"/>
                <a:cs typeface="Times New Roman" panose="02020603050405020304" pitchFamily="18" charset="0"/>
              </a:rPr>
              <a:t>, a </a:t>
            </a:r>
            <a:r>
              <a:rPr lang="en-US" sz="2800" b="1" dirty="0">
                <a:latin typeface="Times New Roman" panose="02020603050405020304" pitchFamily="18" charset="0"/>
                <a:cs typeface="Times New Roman" panose="02020603050405020304" pitchFamily="18" charset="0"/>
              </a:rPr>
              <a:t>desk</a:t>
            </a:r>
            <a:r>
              <a:rPr lang="en-US" sz="2800" dirty="0">
                <a:latin typeface="Times New Roman" panose="02020603050405020304" pitchFamily="18" charset="0"/>
                <a:cs typeface="Times New Roman" panose="02020603050405020304" pitchFamily="18" charset="0"/>
              </a:rPr>
              <a:t>, a </a:t>
            </a:r>
            <a:r>
              <a:rPr lang="en-US" sz="2800" b="1" dirty="0">
                <a:latin typeface="Times New Roman" panose="02020603050405020304" pitchFamily="18" charset="0"/>
                <a:cs typeface="Times New Roman" panose="02020603050405020304" pitchFamily="18" charset="0"/>
              </a:rPr>
              <a:t>circle</a:t>
            </a:r>
            <a:r>
              <a:rPr lang="en-US" sz="2800" dirty="0">
                <a:latin typeface="Times New Roman" panose="02020603050405020304" pitchFamily="18" charset="0"/>
                <a:cs typeface="Times New Roman" panose="02020603050405020304" pitchFamily="18" charset="0"/>
              </a:rPr>
              <a:t>, a </a:t>
            </a:r>
            <a:r>
              <a:rPr lang="en-US" sz="2800" b="1" dirty="0">
                <a:latin typeface="Times New Roman" panose="02020603050405020304" pitchFamily="18" charset="0"/>
                <a:cs typeface="Times New Roman" panose="02020603050405020304" pitchFamily="18" charset="0"/>
              </a:rPr>
              <a:t>button</a:t>
            </a:r>
            <a:r>
              <a:rPr lang="en-US" sz="2800" dirty="0">
                <a:latin typeface="Times New Roman" panose="02020603050405020304" pitchFamily="18" charset="0"/>
                <a:cs typeface="Times New Roman" panose="02020603050405020304" pitchFamily="18" charset="0"/>
              </a:rPr>
              <a:t>, and even a </a:t>
            </a:r>
            <a:r>
              <a:rPr lang="en-US" sz="2800" b="1" dirty="0">
                <a:latin typeface="Times New Roman" panose="02020603050405020304" pitchFamily="18" charset="0"/>
                <a:cs typeface="Times New Roman" panose="02020603050405020304" pitchFamily="18" charset="0"/>
              </a:rPr>
              <a:t>loan</a:t>
            </a:r>
            <a:r>
              <a:rPr lang="en-US" sz="2800" dirty="0">
                <a:latin typeface="Times New Roman" panose="02020603050405020304" pitchFamily="18" charset="0"/>
                <a:cs typeface="Times New Roman" panose="02020603050405020304" pitchFamily="18" charset="0"/>
              </a:rPr>
              <a:t> can all be viewed as </a:t>
            </a:r>
            <a:r>
              <a:rPr lang="en-US" sz="2800" b="1" dirty="0">
                <a:solidFill>
                  <a:srgbClr val="FF0000"/>
                </a:solidFill>
                <a:latin typeface="Times New Roman" panose="02020603050405020304" pitchFamily="18" charset="0"/>
                <a:cs typeface="Times New Roman" panose="02020603050405020304" pitchFamily="18" charset="0"/>
              </a:rPr>
              <a:t>objects</a:t>
            </a:r>
            <a:r>
              <a:rPr lang="en-US" sz="28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4</a:t>
            </a:fld>
            <a:endParaRPr lang="en-US"/>
          </a:p>
        </p:txBody>
      </p:sp>
    </p:spTree>
    <p:extLst>
      <p:ext uri="{BB962C8B-B14F-4D97-AF65-F5344CB8AC3E}">
        <p14:creationId xmlns:p14="http://schemas.microsoft.com/office/powerpoint/2010/main" val="2777822388"/>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81000"/>
          </a:xfrm>
        </p:spPr>
        <p:txBody>
          <a:bodyPr>
            <a:noAutofit/>
          </a:bodyPr>
          <a:lstStyle/>
          <a:p>
            <a:pPr eaLnBrk="1" hangingPunct="1"/>
            <a:r>
              <a:rPr lang="en-US" sz="2400" b="1" dirty="0" smtClean="0">
                <a:solidFill>
                  <a:srgbClr val="0000FF"/>
                </a:solidFill>
                <a:latin typeface="Times New Roman" pitchFamily="18" charset="0"/>
                <a:cs typeface="Times New Roman" pitchFamily="18" charset="0"/>
              </a:rPr>
              <a:t>Assigning Object Reference Variables---</a:t>
            </a:r>
          </a:p>
        </p:txBody>
      </p:sp>
      <p:sp>
        <p:nvSpPr>
          <p:cNvPr id="3" name="Content Placeholder 2"/>
          <p:cNvSpPr>
            <a:spLocks noGrp="1"/>
          </p:cNvSpPr>
          <p:nvPr>
            <p:ph idx="1"/>
          </p:nvPr>
        </p:nvSpPr>
        <p:spPr>
          <a:xfrm>
            <a:off x="76200" y="381000"/>
            <a:ext cx="8915400" cy="6477000"/>
          </a:xfrm>
        </p:spPr>
        <p:txBody>
          <a:bodyPr rtlCol="0">
            <a:noAutofit/>
          </a:bodyPr>
          <a:lstStyle/>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 Instead, after this </a:t>
            </a:r>
            <a:r>
              <a:rPr lang="en-US" sz="2600" b="1" dirty="0">
                <a:latin typeface="Times New Roman" pitchFamily="18" charset="0"/>
                <a:cs typeface="Times New Roman" pitchFamily="18" charset="0"/>
              </a:rPr>
              <a:t>fragment executes, b1 </a:t>
            </a:r>
            <a:r>
              <a:rPr lang="en-US" sz="2600" dirty="0">
                <a:latin typeface="Times New Roman" pitchFamily="18" charset="0"/>
                <a:cs typeface="Times New Roman" pitchFamily="18" charset="0"/>
              </a:rPr>
              <a:t>and</a:t>
            </a:r>
            <a:r>
              <a:rPr lang="en-US" sz="2600" b="1" dirty="0">
                <a:latin typeface="Times New Roman" pitchFamily="18" charset="0"/>
                <a:cs typeface="Times New Roman" pitchFamily="18" charset="0"/>
              </a:rPr>
              <a:t> b2 </a:t>
            </a:r>
            <a:r>
              <a:rPr lang="en-US" sz="2600" dirty="0">
                <a:latin typeface="Times New Roman" pitchFamily="18" charset="0"/>
                <a:cs typeface="Times New Roman" pitchFamily="18" charset="0"/>
              </a:rPr>
              <a:t>will</a:t>
            </a:r>
            <a:r>
              <a:rPr lang="en-US" sz="2600" b="1" dirty="0">
                <a:latin typeface="Times New Roman" pitchFamily="18" charset="0"/>
                <a:cs typeface="Times New Roman" pitchFamily="18" charset="0"/>
              </a:rPr>
              <a:t> both refer </a:t>
            </a:r>
            <a:r>
              <a:rPr lang="en-US" sz="2600" dirty="0">
                <a:latin typeface="Times New Roman" pitchFamily="18" charset="0"/>
                <a:cs typeface="Times New Roman" pitchFamily="18" charset="0"/>
              </a:rPr>
              <a:t>to the </a:t>
            </a:r>
            <a:r>
              <a:rPr lang="en-US" sz="2600" b="1" dirty="0">
                <a:latin typeface="Times New Roman" pitchFamily="18" charset="0"/>
                <a:cs typeface="Times New Roman" pitchFamily="18" charset="0"/>
              </a:rPr>
              <a:t>same object</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Ø"/>
              <a:defRPr/>
            </a:pPr>
            <a:r>
              <a:rPr lang="en-US" sz="2600" dirty="0">
                <a:latin typeface="Times New Roman" pitchFamily="18" charset="0"/>
                <a:cs typeface="Times New Roman" pitchFamily="18" charset="0"/>
              </a:rPr>
              <a:t>The </a:t>
            </a:r>
            <a:r>
              <a:rPr lang="en-US" sz="2600" b="1" dirty="0">
                <a:solidFill>
                  <a:srgbClr val="0000FF"/>
                </a:solidFill>
                <a:latin typeface="Times New Roman" pitchFamily="18" charset="0"/>
                <a:cs typeface="Times New Roman" pitchFamily="18" charset="0"/>
              </a:rPr>
              <a:t>assignment </a:t>
            </a:r>
            <a:r>
              <a:rPr lang="en-US" sz="2600" dirty="0">
                <a:latin typeface="Times New Roman" pitchFamily="18" charset="0"/>
                <a:cs typeface="Times New Roman" pitchFamily="18" charset="0"/>
              </a:rPr>
              <a:t>of </a:t>
            </a:r>
            <a:r>
              <a:rPr lang="en-US" sz="2600" b="1" dirty="0">
                <a:solidFill>
                  <a:srgbClr val="0000FF"/>
                </a:solidFill>
                <a:latin typeface="Times New Roman" pitchFamily="18" charset="0"/>
                <a:cs typeface="Times New Roman" pitchFamily="18" charset="0"/>
              </a:rPr>
              <a:t>b1 to</a:t>
            </a:r>
            <a:r>
              <a:rPr lang="en-US" sz="2600"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b2 </a:t>
            </a:r>
            <a:r>
              <a:rPr lang="en-US" sz="2600" dirty="0">
                <a:latin typeface="Times New Roman" pitchFamily="18" charset="0"/>
                <a:cs typeface="Times New Roman" pitchFamily="18" charset="0"/>
              </a:rPr>
              <a:t>did</a:t>
            </a:r>
            <a:r>
              <a:rPr lang="en-US" sz="2600" b="1" dirty="0">
                <a:solidFill>
                  <a:srgbClr val="0000FF"/>
                </a:solidFill>
                <a:latin typeface="Times New Roman" pitchFamily="18" charset="0"/>
                <a:cs typeface="Times New Roman" pitchFamily="18" charset="0"/>
              </a:rPr>
              <a:t> not allocate </a:t>
            </a:r>
            <a:r>
              <a:rPr lang="en-US" sz="2600" dirty="0">
                <a:latin typeface="Times New Roman" pitchFamily="18" charset="0"/>
                <a:cs typeface="Times New Roman" pitchFamily="18" charset="0"/>
              </a:rPr>
              <a:t>any </a:t>
            </a:r>
            <a:r>
              <a:rPr lang="en-US" sz="2600" b="1" dirty="0">
                <a:solidFill>
                  <a:srgbClr val="0000FF"/>
                </a:solidFill>
                <a:latin typeface="Times New Roman" pitchFamily="18" charset="0"/>
                <a:cs typeface="Times New Roman" pitchFamily="18" charset="0"/>
              </a:rPr>
              <a:t>memory or copy any part </a:t>
            </a:r>
            <a:r>
              <a:rPr lang="en-US" sz="2600" dirty="0">
                <a:latin typeface="Times New Roman" pitchFamily="18" charset="0"/>
                <a:cs typeface="Times New Roman" pitchFamily="18" charset="0"/>
              </a:rPr>
              <a:t>of the </a:t>
            </a:r>
            <a:r>
              <a:rPr lang="en-US" sz="2600" b="1" dirty="0">
                <a:solidFill>
                  <a:srgbClr val="0000FF"/>
                </a:solidFill>
                <a:latin typeface="Times New Roman" pitchFamily="18" charset="0"/>
                <a:cs typeface="Times New Roman" pitchFamily="18" charset="0"/>
              </a:rPr>
              <a:t>original object.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It simply makes </a:t>
            </a:r>
            <a:r>
              <a:rPr lang="en-US" sz="2600" b="1" dirty="0">
                <a:solidFill>
                  <a:srgbClr val="D60093"/>
                </a:solidFill>
                <a:latin typeface="Times New Roman" pitchFamily="18" charset="0"/>
                <a:cs typeface="Times New Roman" pitchFamily="18" charset="0"/>
              </a:rPr>
              <a:t>b2 refer </a:t>
            </a:r>
            <a:r>
              <a:rPr lang="en-US" sz="2600" dirty="0">
                <a:latin typeface="Times New Roman" pitchFamily="18" charset="0"/>
                <a:cs typeface="Times New Roman" pitchFamily="18" charset="0"/>
              </a:rPr>
              <a:t>to the </a:t>
            </a:r>
            <a:r>
              <a:rPr lang="en-US" sz="2600" b="1" dirty="0">
                <a:solidFill>
                  <a:srgbClr val="D60093"/>
                </a:solidFill>
                <a:latin typeface="Times New Roman" pitchFamily="18" charset="0"/>
                <a:cs typeface="Times New Roman" pitchFamily="18" charset="0"/>
              </a:rPr>
              <a:t>same object </a:t>
            </a:r>
            <a:r>
              <a:rPr lang="en-US" sz="2600" dirty="0">
                <a:latin typeface="Times New Roman" pitchFamily="18" charset="0"/>
                <a:cs typeface="Times New Roman" pitchFamily="18" charset="0"/>
              </a:rPr>
              <a:t>as</a:t>
            </a:r>
            <a:r>
              <a:rPr lang="en-US" sz="2600" b="1" dirty="0">
                <a:solidFill>
                  <a:srgbClr val="D60093"/>
                </a:solidFill>
                <a:latin typeface="Times New Roman" pitchFamily="18" charset="0"/>
                <a:cs typeface="Times New Roman" pitchFamily="18" charset="0"/>
              </a:rPr>
              <a:t> does b1</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Thus, any </a:t>
            </a:r>
            <a:r>
              <a:rPr lang="en-US" sz="2600" b="1" dirty="0">
                <a:latin typeface="Times New Roman" pitchFamily="18" charset="0"/>
                <a:cs typeface="Times New Roman" pitchFamily="18" charset="0"/>
              </a:rPr>
              <a:t>changes </a:t>
            </a:r>
            <a:r>
              <a:rPr lang="en-US" sz="2600" dirty="0">
                <a:latin typeface="Times New Roman" pitchFamily="18" charset="0"/>
                <a:cs typeface="Times New Roman" pitchFamily="18" charset="0"/>
              </a:rPr>
              <a:t>made to the </a:t>
            </a:r>
            <a:r>
              <a:rPr lang="en-US" sz="2600" b="1" dirty="0">
                <a:latin typeface="Times New Roman" pitchFamily="18" charset="0"/>
                <a:cs typeface="Times New Roman" pitchFamily="18" charset="0"/>
              </a:rPr>
              <a:t>object through b2</a:t>
            </a:r>
            <a:r>
              <a:rPr lang="en-US" sz="2600" dirty="0">
                <a:latin typeface="Times New Roman" pitchFamily="18" charset="0"/>
                <a:cs typeface="Times New Roman" pitchFamily="18" charset="0"/>
              </a:rPr>
              <a:t> will </a:t>
            </a:r>
            <a:r>
              <a:rPr lang="en-US" sz="2600" b="1" dirty="0">
                <a:solidFill>
                  <a:srgbClr val="D60093"/>
                </a:solidFill>
                <a:latin typeface="Times New Roman" pitchFamily="18" charset="0"/>
                <a:cs typeface="Times New Roman" pitchFamily="18" charset="0"/>
              </a:rPr>
              <a:t>affect </a:t>
            </a:r>
            <a:r>
              <a:rPr lang="en-US" sz="2600" dirty="0">
                <a:latin typeface="Times New Roman" pitchFamily="18" charset="0"/>
                <a:cs typeface="Times New Roman" pitchFamily="18" charset="0"/>
              </a:rPr>
              <a:t>the</a:t>
            </a:r>
            <a:r>
              <a:rPr lang="en-US" sz="2600" b="1" dirty="0">
                <a:solidFill>
                  <a:srgbClr val="D60093"/>
                </a:solidFill>
                <a:latin typeface="Times New Roman" pitchFamily="18" charset="0"/>
                <a:cs typeface="Times New Roman" pitchFamily="18" charset="0"/>
              </a:rPr>
              <a:t> object </a:t>
            </a:r>
            <a:r>
              <a:rPr lang="en-US" sz="2600" dirty="0">
                <a:latin typeface="Times New Roman" pitchFamily="18" charset="0"/>
                <a:cs typeface="Times New Roman" pitchFamily="18" charset="0"/>
              </a:rPr>
              <a:t>to which</a:t>
            </a:r>
            <a:r>
              <a:rPr lang="en-US" sz="2600" b="1" dirty="0">
                <a:solidFill>
                  <a:srgbClr val="D60093"/>
                </a:solidFill>
                <a:latin typeface="Times New Roman" pitchFamily="18" charset="0"/>
                <a:cs typeface="Times New Roman" pitchFamily="18" charset="0"/>
              </a:rPr>
              <a:t> b1</a:t>
            </a:r>
            <a:r>
              <a:rPr lang="en-US" sz="2600" dirty="0">
                <a:latin typeface="Times New Roman" pitchFamily="18" charset="0"/>
                <a:cs typeface="Times New Roman" pitchFamily="18" charset="0"/>
              </a:rPr>
              <a:t> is </a:t>
            </a:r>
            <a:r>
              <a:rPr lang="en-US" sz="2600" b="1" dirty="0">
                <a:solidFill>
                  <a:srgbClr val="D60093"/>
                </a:solidFill>
                <a:latin typeface="Times New Roman" pitchFamily="18" charset="0"/>
                <a:cs typeface="Times New Roman" pitchFamily="18" charset="0"/>
              </a:rPr>
              <a:t>referring,</a:t>
            </a:r>
            <a:r>
              <a:rPr lang="en-US" sz="2600" dirty="0">
                <a:latin typeface="Times New Roman" pitchFamily="18" charset="0"/>
                <a:cs typeface="Times New Roman" pitchFamily="18" charset="0"/>
              </a:rPr>
              <a:t> since they are the </a:t>
            </a:r>
            <a:r>
              <a:rPr lang="en-US" sz="2600" b="1" dirty="0">
                <a:latin typeface="Times New Roman" pitchFamily="18" charset="0"/>
                <a:cs typeface="Times New Roman" pitchFamily="18" charset="0"/>
              </a:rPr>
              <a:t>same object.</a:t>
            </a:r>
          </a:p>
          <a:p>
            <a:pPr algn="just">
              <a:lnSpc>
                <a:spcPct val="150000"/>
              </a:lnSpc>
              <a:spcBef>
                <a:spcPts val="0"/>
              </a:spcBef>
              <a:buFont typeface="Wingdings" pitchFamily="2" charset="2"/>
              <a:buChar char="Ø"/>
              <a:defRPr/>
            </a:pPr>
            <a:r>
              <a:rPr lang="en-US" sz="2600" dirty="0">
                <a:latin typeface="Times New Roman" pitchFamily="18" charset="0"/>
                <a:cs typeface="Times New Roman" pitchFamily="18" charset="0"/>
              </a:rPr>
              <a:t>This situation is depicted </a:t>
            </a:r>
            <a:r>
              <a:rPr lang="en-US" sz="2600" dirty="0" smtClean="0">
                <a:latin typeface="Times New Roman" pitchFamily="18" charset="0"/>
                <a:cs typeface="Times New Roman" pitchFamily="18" charset="0"/>
              </a:rPr>
              <a:t>by the following figure on the next slide:</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B50337D0-0DE0-4CEE-99E0-38442E946A7D}" type="slidenum">
              <a:rPr lang="en-US" smtClean="0"/>
              <a:pPr>
                <a:defRPr/>
              </a:pPr>
              <a:t>40</a:t>
            </a:fld>
            <a:endParaRPr lang="en-US"/>
          </a:p>
        </p:txBody>
      </p:sp>
    </p:spTree>
    <p:extLst>
      <p:ext uri="{BB962C8B-B14F-4D97-AF65-F5344CB8AC3E}">
        <p14:creationId xmlns:p14="http://schemas.microsoft.com/office/powerpoint/2010/main" val="16123324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81000"/>
          </a:xfrm>
        </p:spPr>
        <p:txBody>
          <a:bodyPr>
            <a:noAutofit/>
          </a:bodyPr>
          <a:lstStyle/>
          <a:p>
            <a:pPr eaLnBrk="1" hangingPunct="1"/>
            <a:r>
              <a:rPr lang="en-US" sz="2400" b="1" dirty="0" smtClean="0">
                <a:solidFill>
                  <a:srgbClr val="0000FF"/>
                </a:solidFill>
                <a:latin typeface="Times New Roman" pitchFamily="18" charset="0"/>
                <a:cs typeface="Times New Roman" pitchFamily="18" charset="0"/>
              </a:rPr>
              <a:t>Assigning Object Reference Variables----</a:t>
            </a:r>
          </a:p>
        </p:txBody>
      </p:sp>
      <p:sp>
        <p:nvSpPr>
          <p:cNvPr id="3" name="Content Placeholder 2"/>
          <p:cNvSpPr>
            <a:spLocks noGrp="1"/>
          </p:cNvSpPr>
          <p:nvPr>
            <p:ph idx="1"/>
          </p:nvPr>
        </p:nvSpPr>
        <p:spPr>
          <a:xfrm>
            <a:off x="78475" y="2362200"/>
            <a:ext cx="9067800" cy="4771409"/>
          </a:xfrm>
        </p:spPr>
        <p:txBody>
          <a:bodyPr rtlCol="0">
            <a:noAutofit/>
          </a:bodyPr>
          <a:lstStyle/>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Although </a:t>
            </a:r>
            <a:r>
              <a:rPr lang="en-US" sz="2600" b="1" dirty="0">
                <a:solidFill>
                  <a:srgbClr val="FF0000"/>
                </a:solidFill>
                <a:latin typeface="Times New Roman" pitchFamily="18" charset="0"/>
                <a:cs typeface="Times New Roman" pitchFamily="18" charset="0"/>
              </a:rPr>
              <a:t>b1 </a:t>
            </a:r>
            <a:r>
              <a:rPr lang="en-US" sz="2600" dirty="0">
                <a:latin typeface="Times New Roman" pitchFamily="18" charset="0"/>
                <a:cs typeface="Times New Roman" pitchFamily="18" charset="0"/>
              </a:rPr>
              <a:t>and</a:t>
            </a:r>
            <a:r>
              <a:rPr lang="en-US" sz="2600" b="1" dirty="0">
                <a:solidFill>
                  <a:srgbClr val="FF0000"/>
                </a:solidFill>
                <a:latin typeface="Times New Roman" pitchFamily="18" charset="0"/>
                <a:cs typeface="Times New Roman" pitchFamily="18" charset="0"/>
              </a:rPr>
              <a:t> b2 </a:t>
            </a:r>
            <a:r>
              <a:rPr lang="en-US" sz="2600" dirty="0">
                <a:latin typeface="Times New Roman" pitchFamily="18" charset="0"/>
                <a:cs typeface="Times New Roman" pitchFamily="18" charset="0"/>
              </a:rPr>
              <a:t>both</a:t>
            </a:r>
            <a:r>
              <a:rPr lang="en-US" sz="2600" b="1" dirty="0">
                <a:solidFill>
                  <a:srgbClr val="FF0000"/>
                </a:solidFill>
                <a:latin typeface="Times New Roman" pitchFamily="18" charset="0"/>
                <a:cs typeface="Times New Roman" pitchFamily="18" charset="0"/>
              </a:rPr>
              <a:t> refer </a:t>
            </a:r>
            <a:r>
              <a:rPr lang="en-US" sz="2600" dirty="0">
                <a:latin typeface="Times New Roman" pitchFamily="18" charset="0"/>
                <a:cs typeface="Times New Roman" pitchFamily="18" charset="0"/>
              </a:rPr>
              <a:t>to the </a:t>
            </a:r>
            <a:r>
              <a:rPr lang="en-US" sz="2600" b="1" dirty="0">
                <a:solidFill>
                  <a:srgbClr val="FF0000"/>
                </a:solidFill>
                <a:latin typeface="Times New Roman" pitchFamily="18" charset="0"/>
                <a:cs typeface="Times New Roman" pitchFamily="18" charset="0"/>
              </a:rPr>
              <a:t>same object, </a:t>
            </a:r>
            <a:r>
              <a:rPr lang="en-US" sz="2600" dirty="0">
                <a:latin typeface="Times New Roman" pitchFamily="18" charset="0"/>
                <a:cs typeface="Times New Roman" pitchFamily="18" charset="0"/>
              </a:rPr>
              <a:t>they are </a:t>
            </a:r>
            <a:r>
              <a:rPr lang="en-US" sz="2600" b="1" dirty="0">
                <a:solidFill>
                  <a:srgbClr val="FF0000"/>
                </a:solidFill>
                <a:latin typeface="Times New Roman" pitchFamily="18" charset="0"/>
                <a:cs typeface="Times New Roman" pitchFamily="18" charset="0"/>
              </a:rPr>
              <a:t>not linked </a:t>
            </a:r>
            <a:r>
              <a:rPr lang="en-US" sz="2600" dirty="0">
                <a:latin typeface="Times New Roman" pitchFamily="18" charset="0"/>
                <a:cs typeface="Times New Roman" pitchFamily="18" charset="0"/>
              </a:rPr>
              <a:t>in any other way.</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 For example, a </a:t>
            </a:r>
            <a:r>
              <a:rPr lang="en-US" sz="2600" b="1" dirty="0">
                <a:solidFill>
                  <a:srgbClr val="D60093"/>
                </a:solidFill>
                <a:latin typeface="Times New Roman" pitchFamily="18" charset="0"/>
                <a:cs typeface="Times New Roman" pitchFamily="18" charset="0"/>
              </a:rPr>
              <a:t>subsequent assignment </a:t>
            </a:r>
            <a:r>
              <a:rPr lang="en-US" sz="2600" dirty="0">
                <a:latin typeface="Times New Roman" pitchFamily="18" charset="0"/>
                <a:cs typeface="Times New Roman" pitchFamily="18" charset="0"/>
              </a:rPr>
              <a:t>to</a:t>
            </a:r>
            <a:r>
              <a:rPr lang="en-US" sz="2600" b="1" dirty="0">
                <a:solidFill>
                  <a:srgbClr val="D60093"/>
                </a:solidFill>
                <a:latin typeface="Times New Roman" pitchFamily="18" charset="0"/>
                <a:cs typeface="Times New Roman" pitchFamily="18" charset="0"/>
              </a:rPr>
              <a:t> b1 </a:t>
            </a:r>
            <a:r>
              <a:rPr lang="en-US" sz="2600" dirty="0">
                <a:latin typeface="Times New Roman" pitchFamily="18" charset="0"/>
                <a:cs typeface="Times New Roman" pitchFamily="18" charset="0"/>
              </a:rPr>
              <a:t>will simply unhook</a:t>
            </a:r>
            <a:r>
              <a:rPr lang="en-US" sz="2600" b="1" dirty="0">
                <a:solidFill>
                  <a:srgbClr val="D60093"/>
                </a:solidFill>
                <a:latin typeface="Times New Roman" pitchFamily="18" charset="0"/>
                <a:cs typeface="Times New Roman" pitchFamily="18" charset="0"/>
              </a:rPr>
              <a:t> b1 </a:t>
            </a:r>
            <a:r>
              <a:rPr lang="en-US" sz="2600" dirty="0">
                <a:latin typeface="Times New Roman" pitchFamily="18" charset="0"/>
                <a:cs typeface="Times New Roman" pitchFamily="18" charset="0"/>
              </a:rPr>
              <a:t>from the </a:t>
            </a:r>
            <a:r>
              <a:rPr lang="en-US" sz="2600" b="1" dirty="0">
                <a:solidFill>
                  <a:srgbClr val="D60093"/>
                </a:solidFill>
                <a:latin typeface="Times New Roman" pitchFamily="18" charset="0"/>
                <a:cs typeface="Times New Roman" pitchFamily="18" charset="0"/>
              </a:rPr>
              <a:t>original object </a:t>
            </a:r>
            <a:r>
              <a:rPr lang="en-US" sz="2600" dirty="0">
                <a:latin typeface="Times New Roman" pitchFamily="18" charset="0"/>
                <a:cs typeface="Times New Roman" pitchFamily="18" charset="0"/>
              </a:rPr>
              <a:t>without</a:t>
            </a:r>
            <a:r>
              <a:rPr lang="en-US" sz="2600" b="1" dirty="0">
                <a:solidFill>
                  <a:srgbClr val="D60093"/>
                </a:solidFill>
                <a:latin typeface="Times New Roman" pitchFamily="18" charset="0"/>
                <a:cs typeface="Times New Roman" pitchFamily="18" charset="0"/>
              </a:rPr>
              <a:t> affecting </a:t>
            </a:r>
            <a:r>
              <a:rPr lang="en-US" sz="2600" dirty="0">
                <a:latin typeface="Times New Roman" pitchFamily="18" charset="0"/>
                <a:cs typeface="Times New Roman" pitchFamily="18" charset="0"/>
              </a:rPr>
              <a:t>the </a:t>
            </a:r>
            <a:r>
              <a:rPr lang="en-US" sz="2600" b="1" dirty="0">
                <a:solidFill>
                  <a:srgbClr val="D60093"/>
                </a:solidFill>
                <a:latin typeface="Times New Roman" pitchFamily="18" charset="0"/>
                <a:cs typeface="Times New Roman" pitchFamily="18" charset="0"/>
              </a:rPr>
              <a:t>object </a:t>
            </a:r>
            <a:r>
              <a:rPr lang="en-US" sz="2600" dirty="0">
                <a:latin typeface="Times New Roman" pitchFamily="18" charset="0"/>
                <a:cs typeface="Times New Roman" pitchFamily="18" charset="0"/>
              </a:rPr>
              <a:t>or</a:t>
            </a:r>
            <a:r>
              <a:rPr lang="en-US" sz="2600" b="1" dirty="0">
                <a:solidFill>
                  <a:srgbClr val="D60093"/>
                </a:solidFill>
                <a:latin typeface="Times New Roman" pitchFamily="18" charset="0"/>
                <a:cs typeface="Times New Roman" pitchFamily="18" charset="0"/>
              </a:rPr>
              <a:t> affecting b2</a:t>
            </a:r>
            <a:r>
              <a:rPr lang="en-US" sz="2600" dirty="0">
                <a:latin typeface="Times New Roman" pitchFamily="18" charset="0"/>
                <a:cs typeface="Times New Roman" pitchFamily="18" charset="0"/>
              </a:rPr>
              <a:t>. For example:</a:t>
            </a:r>
          </a:p>
          <a:p>
            <a:pPr lvl="2" algn="just">
              <a:lnSpc>
                <a:spcPct val="150000"/>
              </a:lnSpc>
              <a:spcBef>
                <a:spcPts val="0"/>
              </a:spcBef>
              <a:buNone/>
              <a:defRPr/>
            </a:pPr>
            <a:r>
              <a:rPr lang="en-US" sz="2600" b="1" dirty="0">
                <a:latin typeface="Times New Roman" pitchFamily="18" charset="0"/>
                <a:cs typeface="Times New Roman" pitchFamily="18" charset="0"/>
              </a:rPr>
              <a:t>Box b1 = new Box();</a:t>
            </a:r>
          </a:p>
          <a:p>
            <a:pPr lvl="2" algn="just">
              <a:lnSpc>
                <a:spcPct val="150000"/>
              </a:lnSpc>
              <a:spcBef>
                <a:spcPts val="0"/>
              </a:spcBef>
              <a:buNone/>
              <a:defRPr/>
            </a:pPr>
            <a:r>
              <a:rPr lang="en-US" sz="2600" b="1" dirty="0">
                <a:latin typeface="Times New Roman" pitchFamily="18" charset="0"/>
                <a:cs typeface="Times New Roman" pitchFamily="18" charset="0"/>
              </a:rPr>
              <a:t>Box b2 = b1</a:t>
            </a:r>
            <a:r>
              <a:rPr lang="en-US" sz="2600" b="1" dirty="0" smtClean="0">
                <a:latin typeface="Times New Roman" pitchFamily="18" charset="0"/>
                <a:cs typeface="Times New Roman" pitchFamily="18" charset="0"/>
              </a:rPr>
              <a:t>;</a:t>
            </a:r>
            <a:endParaRPr lang="en-US" sz="2600" b="1"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B50337D0-0DE0-4CEE-99E0-38442E946A7D}" type="slidenum">
              <a:rPr lang="en-US" smtClean="0"/>
              <a:pPr>
                <a:defRPr/>
              </a:pPr>
              <a:t>41</a:t>
            </a:fld>
            <a:endParaRPr lang="en-US"/>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38200" y="378725"/>
            <a:ext cx="6248400" cy="21563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4499136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Title 1"/>
          <p:cNvSpPr>
            <a:spLocks noGrp="1"/>
          </p:cNvSpPr>
          <p:nvPr>
            <p:ph type="title"/>
          </p:nvPr>
        </p:nvSpPr>
        <p:spPr>
          <a:xfrm>
            <a:off x="457200" y="0"/>
            <a:ext cx="8229600" cy="381000"/>
          </a:xfrm>
        </p:spPr>
        <p:txBody>
          <a:bodyPr>
            <a:noAutofit/>
          </a:bodyPr>
          <a:lstStyle/>
          <a:p>
            <a:pPr eaLnBrk="1" hangingPunct="1"/>
            <a:r>
              <a:rPr lang="en-US" sz="2400" b="1" dirty="0" smtClean="0">
                <a:solidFill>
                  <a:srgbClr val="0000FF"/>
                </a:solidFill>
                <a:latin typeface="Times New Roman" pitchFamily="18" charset="0"/>
                <a:cs typeface="Times New Roman" pitchFamily="18" charset="0"/>
              </a:rPr>
              <a:t>Assigning Object Reference Variables----</a:t>
            </a:r>
          </a:p>
        </p:txBody>
      </p:sp>
      <p:sp>
        <p:nvSpPr>
          <p:cNvPr id="3" name="Content Placeholder 2"/>
          <p:cNvSpPr>
            <a:spLocks noGrp="1"/>
          </p:cNvSpPr>
          <p:nvPr>
            <p:ph idx="1"/>
          </p:nvPr>
        </p:nvSpPr>
        <p:spPr>
          <a:xfrm>
            <a:off x="95534" y="409433"/>
            <a:ext cx="8896066" cy="5946917"/>
          </a:xfrm>
        </p:spPr>
        <p:txBody>
          <a:bodyPr rtlCol="0">
            <a:noAutofit/>
          </a:bodyPr>
          <a:lstStyle/>
          <a:p>
            <a:pPr lvl="2" algn="just">
              <a:lnSpc>
                <a:spcPct val="150000"/>
              </a:lnSpc>
              <a:spcBef>
                <a:spcPts val="0"/>
              </a:spcBef>
              <a:buNone/>
              <a:defRPr/>
            </a:pPr>
            <a:r>
              <a:rPr lang="en-US" sz="2800" b="1" dirty="0">
                <a:latin typeface="Times New Roman" pitchFamily="18" charset="0"/>
                <a:cs typeface="Times New Roman" pitchFamily="18" charset="0"/>
              </a:rPr>
              <a:t>// </a:t>
            </a:r>
            <a:r>
              <a:rPr lang="en-US" sz="2800" b="1" dirty="0" smtClean="0">
                <a:latin typeface="Times New Roman" pitchFamily="18" charset="0"/>
                <a:cs typeface="Times New Roman" pitchFamily="18" charset="0"/>
              </a:rPr>
              <a:t>-------------------------</a:t>
            </a:r>
          </a:p>
          <a:p>
            <a:pPr lvl="2" algn="just">
              <a:lnSpc>
                <a:spcPct val="150000"/>
              </a:lnSpc>
              <a:spcBef>
                <a:spcPts val="0"/>
              </a:spcBef>
              <a:buNone/>
              <a:defRPr/>
            </a:pPr>
            <a:r>
              <a:rPr lang="en-US" sz="2800" b="1" dirty="0" smtClean="0">
                <a:latin typeface="Times New Roman" pitchFamily="18" charset="0"/>
                <a:cs typeface="Times New Roman" pitchFamily="18" charset="0"/>
              </a:rPr>
              <a:t>//---------------------------</a:t>
            </a:r>
            <a:endParaRPr lang="en-US" sz="2800" b="1" dirty="0">
              <a:latin typeface="Times New Roman" pitchFamily="18" charset="0"/>
              <a:cs typeface="Times New Roman" pitchFamily="18" charset="0"/>
            </a:endParaRPr>
          </a:p>
          <a:p>
            <a:pPr lvl="2" algn="just">
              <a:lnSpc>
                <a:spcPct val="150000"/>
              </a:lnSpc>
              <a:spcBef>
                <a:spcPts val="0"/>
              </a:spcBef>
              <a:buNone/>
              <a:defRPr/>
            </a:pPr>
            <a:r>
              <a:rPr lang="en-US" sz="2800" b="1" dirty="0">
                <a:latin typeface="Times New Roman" pitchFamily="18" charset="0"/>
                <a:cs typeface="Times New Roman" pitchFamily="18" charset="0"/>
              </a:rPr>
              <a:t>b1 = null;</a:t>
            </a:r>
          </a:p>
          <a:p>
            <a:pPr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Here, </a:t>
            </a:r>
            <a:r>
              <a:rPr lang="en-US" sz="2800" b="1" dirty="0">
                <a:latin typeface="Times New Roman" pitchFamily="18" charset="0"/>
                <a:cs typeface="Times New Roman" pitchFamily="18" charset="0"/>
              </a:rPr>
              <a:t>b1 has been set </a:t>
            </a:r>
            <a:r>
              <a:rPr lang="en-US" sz="2800" dirty="0">
                <a:latin typeface="Times New Roman" pitchFamily="18" charset="0"/>
                <a:cs typeface="Times New Roman" pitchFamily="18" charset="0"/>
              </a:rPr>
              <a:t>to</a:t>
            </a:r>
            <a:r>
              <a:rPr lang="en-US" sz="2800" b="1" dirty="0">
                <a:latin typeface="Times New Roman" pitchFamily="18" charset="0"/>
                <a:cs typeface="Times New Roman" pitchFamily="18" charset="0"/>
              </a:rPr>
              <a:t> null, </a:t>
            </a:r>
            <a:r>
              <a:rPr lang="en-US" sz="2800" dirty="0">
                <a:latin typeface="Times New Roman" pitchFamily="18" charset="0"/>
                <a:cs typeface="Times New Roman" pitchFamily="18" charset="0"/>
              </a:rPr>
              <a:t>but</a:t>
            </a:r>
            <a:r>
              <a:rPr lang="en-US" sz="2800" b="1" dirty="0">
                <a:latin typeface="Times New Roman" pitchFamily="18" charset="0"/>
                <a:cs typeface="Times New Roman" pitchFamily="18" charset="0"/>
              </a:rPr>
              <a:t> b2 </a:t>
            </a:r>
            <a:r>
              <a:rPr lang="en-US" sz="2800" dirty="0">
                <a:latin typeface="Times New Roman" pitchFamily="18" charset="0"/>
                <a:cs typeface="Times New Roman" pitchFamily="18" charset="0"/>
              </a:rPr>
              <a:t>still</a:t>
            </a:r>
            <a:r>
              <a:rPr lang="en-US" sz="2800" b="1" dirty="0">
                <a:latin typeface="Times New Roman" pitchFamily="18" charset="0"/>
                <a:cs typeface="Times New Roman" pitchFamily="18" charset="0"/>
              </a:rPr>
              <a:t> points</a:t>
            </a:r>
            <a:r>
              <a:rPr lang="en-US" sz="2800" dirty="0">
                <a:latin typeface="Times New Roman" pitchFamily="18" charset="0"/>
                <a:cs typeface="Times New Roman" pitchFamily="18" charset="0"/>
              </a:rPr>
              <a:t> </a:t>
            </a:r>
            <a:r>
              <a:rPr lang="en-US" sz="2800" b="1" dirty="0">
                <a:latin typeface="Times New Roman" pitchFamily="18" charset="0"/>
                <a:cs typeface="Times New Roman" pitchFamily="18" charset="0"/>
              </a:rPr>
              <a:t>to </a:t>
            </a:r>
            <a:r>
              <a:rPr lang="en-US" sz="2800" dirty="0">
                <a:latin typeface="Times New Roman" pitchFamily="18" charset="0"/>
                <a:cs typeface="Times New Roman" pitchFamily="18" charset="0"/>
              </a:rPr>
              <a:t>the</a:t>
            </a:r>
            <a:r>
              <a:rPr lang="en-US" sz="2800" b="1" dirty="0">
                <a:latin typeface="Times New Roman" pitchFamily="18" charset="0"/>
                <a:cs typeface="Times New Roman" pitchFamily="18" charset="0"/>
              </a:rPr>
              <a:t> original object</a:t>
            </a:r>
            <a:r>
              <a:rPr lang="en-US" sz="2800" dirty="0">
                <a:latin typeface="Times New Roman" pitchFamily="18" charset="0"/>
                <a:cs typeface="Times New Roman" pitchFamily="18" charset="0"/>
              </a:rPr>
              <a:t>.</a:t>
            </a:r>
          </a:p>
          <a:p>
            <a:pPr algn="just">
              <a:lnSpc>
                <a:spcPct val="150000"/>
              </a:lnSpc>
              <a:spcBef>
                <a:spcPts val="0"/>
              </a:spcBef>
              <a:buFont typeface="Wingdings" pitchFamily="2" charset="2"/>
              <a:buChar char="Ø"/>
              <a:defRPr/>
            </a:pPr>
            <a:r>
              <a:rPr lang="en-US" sz="2800" dirty="0">
                <a:latin typeface="Times New Roman" pitchFamily="18" charset="0"/>
                <a:cs typeface="Times New Roman" pitchFamily="18" charset="0"/>
              </a:rPr>
              <a:t>When you </a:t>
            </a:r>
            <a:r>
              <a:rPr lang="en-US" sz="2800" b="1" dirty="0">
                <a:solidFill>
                  <a:srgbClr val="0000FF"/>
                </a:solidFill>
                <a:latin typeface="Times New Roman" pitchFamily="18" charset="0"/>
                <a:cs typeface="Times New Roman" pitchFamily="18" charset="0"/>
              </a:rPr>
              <a:t>assign one object reference variable </a:t>
            </a:r>
            <a:r>
              <a:rPr lang="en-US" sz="2800" dirty="0">
                <a:latin typeface="Times New Roman" pitchFamily="18" charset="0"/>
                <a:cs typeface="Times New Roman" pitchFamily="18" charset="0"/>
              </a:rPr>
              <a:t>to</a:t>
            </a:r>
            <a:r>
              <a:rPr lang="en-US" sz="2800" b="1" dirty="0">
                <a:solidFill>
                  <a:srgbClr val="0000FF"/>
                </a:solidFill>
                <a:latin typeface="Times New Roman" pitchFamily="18" charset="0"/>
                <a:cs typeface="Times New Roman" pitchFamily="18" charset="0"/>
              </a:rPr>
              <a:t> another object reference variable</a:t>
            </a:r>
            <a:r>
              <a:rPr lang="en-US" sz="2800" dirty="0">
                <a:latin typeface="Times New Roman" pitchFamily="18" charset="0"/>
                <a:cs typeface="Times New Roman" pitchFamily="18" charset="0"/>
              </a:rPr>
              <a:t>, you are </a:t>
            </a:r>
            <a:r>
              <a:rPr lang="en-US" sz="2800" b="1" dirty="0">
                <a:solidFill>
                  <a:srgbClr val="D60093"/>
                </a:solidFill>
                <a:latin typeface="Times New Roman" pitchFamily="18" charset="0"/>
                <a:cs typeface="Times New Roman" pitchFamily="18" charset="0"/>
              </a:rPr>
              <a:t>not creating </a:t>
            </a:r>
            <a:r>
              <a:rPr lang="en-US" sz="2800" dirty="0">
                <a:latin typeface="Times New Roman" pitchFamily="18" charset="0"/>
                <a:cs typeface="Times New Roman" pitchFamily="18" charset="0"/>
              </a:rPr>
              <a:t>a</a:t>
            </a:r>
            <a:r>
              <a:rPr lang="en-US" sz="2800" b="1" dirty="0">
                <a:solidFill>
                  <a:srgbClr val="D60093"/>
                </a:solidFill>
                <a:latin typeface="Times New Roman" pitchFamily="18" charset="0"/>
                <a:cs typeface="Times New Roman" pitchFamily="18" charset="0"/>
              </a:rPr>
              <a:t> copy </a:t>
            </a:r>
            <a:r>
              <a:rPr lang="en-US" sz="2800" dirty="0">
                <a:latin typeface="Times New Roman" pitchFamily="18" charset="0"/>
                <a:cs typeface="Times New Roman" pitchFamily="18" charset="0"/>
              </a:rPr>
              <a:t>of the </a:t>
            </a:r>
            <a:r>
              <a:rPr lang="en-US" sz="2800" b="1" dirty="0">
                <a:solidFill>
                  <a:srgbClr val="D60093"/>
                </a:solidFill>
                <a:latin typeface="Times New Roman" pitchFamily="18" charset="0"/>
                <a:cs typeface="Times New Roman" pitchFamily="18" charset="0"/>
              </a:rPr>
              <a:t>object</a:t>
            </a:r>
            <a:r>
              <a:rPr lang="en-US" sz="2800" dirty="0">
                <a:latin typeface="Times New Roman" pitchFamily="18" charset="0"/>
                <a:cs typeface="Times New Roman" pitchFamily="18" charset="0"/>
              </a:rPr>
              <a:t>, you are only </a:t>
            </a:r>
            <a:r>
              <a:rPr lang="en-US" sz="2800" b="1" dirty="0">
                <a:solidFill>
                  <a:srgbClr val="0000FF"/>
                </a:solidFill>
                <a:latin typeface="Times New Roman" pitchFamily="18" charset="0"/>
                <a:cs typeface="Times New Roman" pitchFamily="18" charset="0"/>
              </a:rPr>
              <a:t>making </a:t>
            </a:r>
            <a:r>
              <a:rPr lang="en-US" sz="2800" dirty="0">
                <a:latin typeface="Times New Roman" pitchFamily="18" charset="0"/>
                <a:cs typeface="Times New Roman" pitchFamily="18" charset="0"/>
              </a:rPr>
              <a:t>a</a:t>
            </a:r>
            <a:r>
              <a:rPr lang="en-US" sz="2800" b="1" dirty="0">
                <a:solidFill>
                  <a:srgbClr val="0000FF"/>
                </a:solidFill>
                <a:latin typeface="Times New Roman" pitchFamily="18" charset="0"/>
                <a:cs typeface="Times New Roman" pitchFamily="18" charset="0"/>
              </a:rPr>
              <a:t> copy </a:t>
            </a:r>
            <a:r>
              <a:rPr lang="en-US" sz="2800" dirty="0">
                <a:latin typeface="Times New Roman" pitchFamily="18" charset="0"/>
                <a:cs typeface="Times New Roman" pitchFamily="18" charset="0"/>
              </a:rPr>
              <a:t>of the </a:t>
            </a:r>
            <a:r>
              <a:rPr lang="en-US" sz="2800" b="1" dirty="0">
                <a:solidFill>
                  <a:srgbClr val="0000FF"/>
                </a:solidFill>
                <a:latin typeface="Times New Roman" pitchFamily="18" charset="0"/>
                <a:cs typeface="Times New Roman" pitchFamily="18" charset="0"/>
              </a:rPr>
              <a:t>reference</a:t>
            </a:r>
            <a:r>
              <a:rPr lang="en-US" sz="28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pPr>
              <a:defRPr/>
            </a:pPr>
            <a:fld id="{B50337D0-0DE0-4CEE-99E0-38442E946A7D}" type="slidenum">
              <a:rPr lang="en-US" smtClean="0"/>
              <a:pPr>
                <a:defRPr/>
              </a:pPr>
              <a:t>42</a:t>
            </a:fld>
            <a:endParaRPr lang="en-US"/>
          </a:p>
        </p:txBody>
      </p:sp>
    </p:spTree>
    <p:extLst>
      <p:ext uri="{BB962C8B-B14F-4D97-AF65-F5344CB8AC3E}">
        <p14:creationId xmlns:p14="http://schemas.microsoft.com/office/powerpoint/2010/main" val="329629526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2</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144000" cy="6553200"/>
          </a:xfrm>
        </p:spPr>
        <p:txBody>
          <a:bodyPr>
            <a:normAutofit fontScale="85000" lnSpcReduction="10000"/>
          </a:bodyPr>
          <a:lstStyle/>
          <a:p>
            <a:pPr algn="just">
              <a:lnSpc>
                <a:spcPct val="150000"/>
              </a:lnSpc>
              <a:spcBef>
                <a:spcPts val="0"/>
              </a:spcBef>
              <a:buFont typeface="Wingdings" panose="05000000000000000000" pitchFamily="2" charset="2"/>
              <a:buChar char="Ø"/>
            </a:pPr>
            <a:r>
              <a:rPr lang="en-US" sz="2400" dirty="0" smtClean="0">
                <a:latin typeface="Times New Roman" pitchFamily="18" charset="0"/>
                <a:cs typeface="Times New Roman" pitchFamily="18" charset="0"/>
              </a:rPr>
              <a:t>Use the following information and write java program to demonstrate to assign </a:t>
            </a:r>
            <a:r>
              <a:rPr lang="en-US" sz="2400" dirty="0">
                <a:latin typeface="Times New Roman" pitchFamily="18" charset="0"/>
                <a:cs typeface="Times New Roman" pitchFamily="18" charset="0"/>
              </a:rPr>
              <a:t>one object reference variable to another object reference variable, </a:t>
            </a:r>
            <a:r>
              <a:rPr lang="en-US" sz="2400" dirty="0" smtClean="0">
                <a:latin typeface="Times New Roman" pitchFamily="18" charset="0"/>
                <a:cs typeface="Times New Roman" pitchFamily="18" charset="0"/>
              </a:rPr>
              <a:t>to make both refers to the same object. The program shows that </a:t>
            </a:r>
            <a:r>
              <a:rPr lang="en-US" sz="2400" dirty="0">
                <a:latin typeface="Times New Roman" pitchFamily="18" charset="0"/>
                <a:cs typeface="Times New Roman" pitchFamily="18" charset="0"/>
              </a:rPr>
              <a:t>changes made to the object through </a:t>
            </a:r>
            <a:r>
              <a:rPr lang="en-US" sz="2400" dirty="0" smtClean="0">
                <a:latin typeface="Times New Roman" pitchFamily="18" charset="0"/>
                <a:cs typeface="Times New Roman" pitchFamily="18" charset="0"/>
              </a:rPr>
              <a:t>one object </a:t>
            </a:r>
            <a:r>
              <a:rPr lang="en-US" sz="2400" dirty="0">
                <a:latin typeface="Times New Roman" pitchFamily="18" charset="0"/>
                <a:cs typeface="Times New Roman" pitchFamily="18" charset="0"/>
              </a:rPr>
              <a:t>will affect the object to which </a:t>
            </a:r>
            <a:r>
              <a:rPr lang="en-US" sz="2400" dirty="0" smtClean="0">
                <a:latin typeface="Times New Roman" pitchFamily="18" charset="0"/>
                <a:cs typeface="Times New Roman" pitchFamily="18" charset="0"/>
              </a:rPr>
              <a:t>another object </a:t>
            </a:r>
            <a:r>
              <a:rPr lang="en-US" sz="2400" dirty="0">
                <a:latin typeface="Times New Roman" pitchFamily="18" charset="0"/>
                <a:cs typeface="Times New Roman" pitchFamily="18" charset="0"/>
              </a:rPr>
              <a:t>is </a:t>
            </a:r>
            <a:r>
              <a:rPr lang="en-US" sz="2400" dirty="0" smtClean="0">
                <a:latin typeface="Times New Roman" pitchFamily="18" charset="0"/>
                <a:cs typeface="Times New Roman" pitchFamily="18" charset="0"/>
              </a:rPr>
              <a:t>referring to.</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Define </a:t>
            </a:r>
            <a:r>
              <a:rPr lang="en-GB" sz="2400" dirty="0">
                <a:latin typeface="Times New Roman" panose="02020603050405020304" pitchFamily="18" charset="0"/>
                <a:cs typeface="Times New Roman" panose="02020603050405020304" pitchFamily="18" charset="0"/>
              </a:rPr>
              <a:t>a class named Box with three instance variable namely width, height and depth. </a:t>
            </a:r>
            <a:endParaRPr lang="en-GB" sz="24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Define </a:t>
            </a:r>
            <a:r>
              <a:rPr lang="en-GB" sz="2400" dirty="0">
                <a:latin typeface="Times New Roman" panose="02020603050405020304" pitchFamily="18" charset="0"/>
                <a:cs typeface="Times New Roman" panose="02020603050405020304" pitchFamily="18" charset="0"/>
              </a:rPr>
              <a:t>another class named </a:t>
            </a:r>
            <a:r>
              <a:rPr lang="en-GB" sz="2400" dirty="0" err="1">
                <a:latin typeface="Times New Roman" panose="02020603050405020304" pitchFamily="18" charset="0"/>
                <a:cs typeface="Times New Roman" panose="02020603050405020304" pitchFamily="18" charset="0"/>
              </a:rPr>
              <a:t>BoxDemo</a:t>
            </a:r>
            <a:r>
              <a:rPr lang="en-GB" sz="2400" dirty="0">
                <a:latin typeface="Times New Roman" panose="02020603050405020304" pitchFamily="18" charset="0"/>
                <a:cs typeface="Times New Roman" panose="02020603050405020304" pitchFamily="18" charset="0"/>
              </a:rPr>
              <a:t> that this class </a:t>
            </a:r>
            <a:r>
              <a:rPr lang="en-GB" sz="2400" dirty="0" smtClean="0">
                <a:latin typeface="Times New Roman" panose="02020603050405020304" pitchFamily="18" charset="0"/>
                <a:cs typeface="Times New Roman" panose="02020603050405020304" pitchFamily="18" charset="0"/>
              </a:rPr>
              <a:t>is used to creates objects of  type Box class</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Declare and create objects of type Box class named b1 and b2 and make b2 refers to b1 (Both b1 and b2 refers to the same object).</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Assign values to b1’s instance variable and any different values assigned to b2’s instance variable affects the volume of box.</a:t>
            </a:r>
          </a:p>
          <a:p>
            <a:pPr algn="just">
              <a:lnSpc>
                <a:spcPct val="150000"/>
              </a:lnSpc>
              <a:spcBef>
                <a:spcPts val="0"/>
              </a:spcBef>
              <a:buFont typeface="Wingdings" panose="05000000000000000000" pitchFamily="2" charset="2"/>
              <a:buChar char="§"/>
            </a:pPr>
            <a:r>
              <a:rPr lang="en-GB" sz="2400" dirty="0" smtClean="0">
                <a:latin typeface="Times New Roman" panose="02020603050405020304" pitchFamily="18" charset="0"/>
                <a:cs typeface="Times New Roman" panose="02020603050405020304" pitchFamily="18" charset="0"/>
              </a:rPr>
              <a:t>Write </a:t>
            </a:r>
            <a:r>
              <a:rPr lang="en-GB" sz="2400" dirty="0">
                <a:latin typeface="Times New Roman" panose="02020603050405020304" pitchFamily="18" charset="0"/>
                <a:cs typeface="Times New Roman" panose="02020603050405020304" pitchFamily="18" charset="0"/>
              </a:rPr>
              <a:t>the complete java code to compute volume of Box and prints volume of box as an output</a:t>
            </a:r>
            <a:endParaRPr lang="en-US" sz="24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GB" sz="2400" dirty="0"/>
          </a:p>
        </p:txBody>
      </p:sp>
      <p:sp>
        <p:nvSpPr>
          <p:cNvPr id="4" name="Slide Number Placeholder 3"/>
          <p:cNvSpPr>
            <a:spLocks noGrp="1"/>
          </p:cNvSpPr>
          <p:nvPr>
            <p:ph type="sldNum" sz="quarter" idx="12"/>
          </p:nvPr>
        </p:nvSpPr>
        <p:spPr/>
        <p:txBody>
          <a:bodyPr/>
          <a:lstStyle/>
          <a:p>
            <a:fld id="{0194BD2A-6A3D-4D9E-A9B4-7AE7ADB371C0}" type="slidenum">
              <a:rPr lang="en-US" smtClean="0"/>
              <a:pPr/>
              <a:t>43</a:t>
            </a:fld>
            <a:endParaRPr lang="en-US"/>
          </a:p>
        </p:txBody>
      </p:sp>
    </p:spTree>
    <p:extLst>
      <p:ext uri="{BB962C8B-B14F-4D97-AF65-F5344CB8AC3E}">
        <p14:creationId xmlns:p14="http://schemas.microsoft.com/office/powerpoint/2010/main" val="68078859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2--------</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9144000" cy="6400800"/>
          </a:xfrm>
        </p:spPr>
        <p:txBody>
          <a:bodyPr>
            <a:noAutofit/>
          </a:bodyPr>
          <a:lstStyle/>
          <a:p>
            <a:pPr marL="0" indent="0" algn="just">
              <a:lnSpc>
                <a:spcPct val="150000"/>
              </a:lnSpc>
              <a:spcBef>
                <a:spcPts val="0"/>
              </a:spcBef>
              <a:buNone/>
            </a:pPr>
            <a:r>
              <a:rPr lang="en-US" sz="2600" dirty="0" smtClean="0">
                <a:latin typeface="Times New Roman" pitchFamily="18" charset="0"/>
                <a:cs typeface="Times New Roman" pitchFamily="18" charset="0"/>
              </a:rPr>
              <a:t>//Define a class named Box</a:t>
            </a:r>
          </a:p>
          <a:p>
            <a:pPr marL="0" indent="0" algn="just">
              <a:lnSpc>
                <a:spcPct val="150000"/>
              </a:lnSpc>
              <a:spcBef>
                <a:spcPts val="0"/>
              </a:spcBef>
              <a:buNone/>
            </a:pPr>
            <a:r>
              <a:rPr lang="en-US" sz="2600" dirty="0">
                <a:latin typeface="Times New Roman" pitchFamily="18" charset="0"/>
                <a:cs typeface="Times New Roman" pitchFamily="18" charset="0"/>
              </a:rPr>
              <a:t>c</a:t>
            </a:r>
            <a:r>
              <a:rPr lang="en-US" sz="2600" dirty="0" smtClean="0">
                <a:latin typeface="Times New Roman" pitchFamily="18" charset="0"/>
                <a:cs typeface="Times New Roman" pitchFamily="18" charset="0"/>
              </a:rPr>
              <a:t>lass Box {</a:t>
            </a:r>
          </a:p>
          <a:p>
            <a:pPr marL="0" indent="0" algn="just">
              <a:lnSpc>
                <a:spcPct val="150000"/>
              </a:lnSpc>
              <a:spcBef>
                <a:spcPts val="0"/>
              </a:spcBef>
              <a:buNone/>
            </a:pPr>
            <a:r>
              <a:rPr lang="en-US" sz="2600" dirty="0" smtClean="0">
                <a:latin typeface="Times New Roman" pitchFamily="18" charset="0"/>
                <a:cs typeface="Times New Roman" pitchFamily="18" charset="0"/>
              </a:rPr>
              <a:t>//Define instance variable of a class </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a:latin typeface="Times New Roman" pitchFamily="18" charset="0"/>
                <a:cs typeface="Times New Roman" pitchFamily="18" charset="0"/>
              </a:rPr>
              <a:t>double width;</a:t>
            </a:r>
          </a:p>
          <a:p>
            <a:pPr marL="0" indent="0" algn="just">
              <a:lnSpc>
                <a:spcPct val="150000"/>
              </a:lnSpc>
              <a:spcBef>
                <a:spcPts val="0"/>
              </a:spcBef>
              <a:buNone/>
            </a:pPr>
            <a:r>
              <a:rPr lang="en-US" sz="2600" dirty="0">
                <a:latin typeface="Times New Roman" pitchFamily="18" charset="0"/>
                <a:cs typeface="Times New Roman" pitchFamily="18" charset="0"/>
              </a:rPr>
              <a:t>double height;</a:t>
            </a:r>
          </a:p>
          <a:p>
            <a:pPr marL="0" indent="0" algn="just">
              <a:lnSpc>
                <a:spcPct val="150000"/>
              </a:lnSpc>
              <a:spcBef>
                <a:spcPts val="0"/>
              </a:spcBef>
              <a:buNone/>
            </a:pPr>
            <a:r>
              <a:rPr lang="en-US" sz="2600" dirty="0">
                <a:latin typeface="Times New Roman" pitchFamily="18" charset="0"/>
                <a:cs typeface="Times New Roman" pitchFamily="18" charset="0"/>
              </a:rPr>
              <a:t>double depth;</a:t>
            </a:r>
          </a:p>
          <a:p>
            <a:pPr marL="0" indent="0" algn="just">
              <a:lnSpc>
                <a:spcPct val="150000"/>
              </a:lnSpc>
              <a:spcBef>
                <a:spcPts val="0"/>
              </a:spcBef>
              <a:buNone/>
            </a:pPr>
            <a:r>
              <a:rPr lang="en-US" sz="2600" dirty="0" smtClean="0">
                <a:latin typeface="Times New Roman" pitchFamily="18" charset="0"/>
                <a:cs typeface="Times New Roman" pitchFamily="18" charset="0"/>
              </a:rPr>
              <a:t>}//End of Box class</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Define another class named </a:t>
            </a:r>
            <a:r>
              <a:rPr lang="en-US" sz="2600" dirty="0" err="1" smtClean="0">
                <a:latin typeface="Times New Roman" pitchFamily="18" charset="0"/>
                <a:cs typeface="Times New Roman" pitchFamily="18" charset="0"/>
              </a:rPr>
              <a:t>BoxDemo</a:t>
            </a:r>
            <a:r>
              <a:rPr lang="en-US" sz="2600" dirty="0" smtClean="0">
                <a:latin typeface="Times New Roman" pitchFamily="18" charset="0"/>
                <a:cs typeface="Times New Roman" pitchFamily="18" charset="0"/>
              </a:rPr>
              <a:t> to declares object </a:t>
            </a:r>
            <a:r>
              <a:rPr lang="en-US" sz="2600" dirty="0">
                <a:latin typeface="Times New Roman" pitchFamily="18" charset="0"/>
                <a:cs typeface="Times New Roman" pitchFamily="18" charset="0"/>
              </a:rPr>
              <a:t>of type Box.</a:t>
            </a:r>
          </a:p>
          <a:p>
            <a:pPr marL="0" indent="0" algn="just">
              <a:lnSpc>
                <a:spcPct val="150000"/>
              </a:lnSpc>
              <a:spcBef>
                <a:spcPts val="0"/>
              </a:spcBef>
              <a:buNone/>
            </a:pPr>
            <a:r>
              <a:rPr lang="en-US" sz="2600" dirty="0">
                <a:latin typeface="Times New Roman" pitchFamily="18" charset="0"/>
                <a:cs typeface="Times New Roman" pitchFamily="18" charset="0"/>
              </a:rPr>
              <a:t>class </a:t>
            </a:r>
            <a:r>
              <a:rPr lang="en-US" sz="2600" dirty="0" err="1" smtClean="0">
                <a:latin typeface="Times New Roman" pitchFamily="18" charset="0"/>
                <a:cs typeface="Times New Roman" pitchFamily="18" charset="0"/>
              </a:rPr>
              <a:t>BoxDemo</a:t>
            </a:r>
            <a:r>
              <a:rPr lang="en-US" sz="2600" dirty="0" smtClean="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0194BD2A-6A3D-4D9E-A9B4-7AE7ADB371C0}" type="slidenum">
              <a:rPr lang="en-US" smtClean="0"/>
              <a:pPr/>
              <a:t>44</a:t>
            </a:fld>
            <a:endParaRPr lang="en-US"/>
          </a:p>
        </p:txBody>
      </p:sp>
    </p:spTree>
    <p:extLst>
      <p:ext uri="{BB962C8B-B14F-4D97-AF65-F5344CB8AC3E}">
        <p14:creationId xmlns:p14="http://schemas.microsoft.com/office/powerpoint/2010/main" val="306796682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2--------</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144000" cy="6553200"/>
          </a:xfrm>
        </p:spPr>
        <p:txBody>
          <a:bodyPr>
            <a:noAutofit/>
          </a:bodyPr>
          <a:lstStyle/>
          <a:p>
            <a:pPr marL="0" indent="0" algn="just">
              <a:lnSpc>
                <a:spcPct val="150000"/>
              </a:lnSpc>
              <a:spcBef>
                <a:spcPts val="0"/>
              </a:spcBef>
              <a:buNone/>
            </a:pPr>
            <a:r>
              <a:rPr lang="en-US" sz="2600" dirty="0" smtClean="0">
                <a:latin typeface="Times New Roman" pitchFamily="18" charset="0"/>
                <a:cs typeface="Times New Roman" pitchFamily="18" charset="0"/>
              </a:rPr>
              <a:t>//Main method </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smtClean="0">
                <a:latin typeface="Times New Roman" pitchFamily="18" charset="0"/>
                <a:cs typeface="Times New Roman" pitchFamily="18" charset="0"/>
              </a:rPr>
              <a:t>public static void main(String </a:t>
            </a:r>
            <a:r>
              <a:rPr lang="en-US" sz="2600" dirty="0" err="1" smtClean="0">
                <a:latin typeface="Times New Roman" pitchFamily="18" charset="0"/>
                <a:cs typeface="Times New Roman" pitchFamily="18" charset="0"/>
              </a:rPr>
              <a:t>args</a:t>
            </a:r>
            <a:r>
              <a:rPr lang="en-US" sz="2600" dirty="0" smtClean="0">
                <a:latin typeface="Times New Roman" pitchFamily="18" charset="0"/>
                <a:cs typeface="Times New Roman" pitchFamily="18" charset="0"/>
              </a:rPr>
              <a:t>[]) {</a:t>
            </a:r>
          </a:p>
          <a:p>
            <a:pPr marL="0" indent="0" algn="just">
              <a:lnSpc>
                <a:spcPct val="150000"/>
              </a:lnSpc>
              <a:spcBef>
                <a:spcPts val="0"/>
              </a:spcBef>
              <a:buNone/>
            </a:pPr>
            <a:r>
              <a:rPr lang="en-US" sz="2600" dirty="0" smtClean="0">
                <a:latin typeface="Times New Roman" pitchFamily="18" charset="0"/>
                <a:cs typeface="Times New Roman" pitchFamily="18" charset="0"/>
              </a:rPr>
              <a:t>//Declare and create objects of type Box named b1</a:t>
            </a:r>
          </a:p>
          <a:p>
            <a:pPr marL="0" indent="0" algn="just">
              <a:lnSpc>
                <a:spcPct val="150000"/>
              </a:lnSpc>
              <a:spcBef>
                <a:spcPts val="0"/>
              </a:spcBef>
              <a:buNone/>
            </a:pPr>
            <a:r>
              <a:rPr lang="en-US" sz="2600" dirty="0" smtClean="0">
                <a:latin typeface="Times New Roman" pitchFamily="18" charset="0"/>
                <a:cs typeface="Times New Roman" pitchFamily="18" charset="0"/>
              </a:rPr>
              <a:t>Box b1 = new Box();</a:t>
            </a:r>
          </a:p>
          <a:p>
            <a:pPr marL="0" indent="0" algn="just">
              <a:lnSpc>
                <a:spcPct val="150000"/>
              </a:lnSpc>
              <a:spcBef>
                <a:spcPts val="0"/>
              </a:spcBef>
              <a:buNone/>
              <a:defRPr/>
            </a:pPr>
            <a:r>
              <a:rPr lang="en-US" sz="2600" dirty="0" smtClean="0">
                <a:latin typeface="Times New Roman" pitchFamily="18" charset="0"/>
                <a:cs typeface="Times New Roman" pitchFamily="18" charset="0"/>
              </a:rPr>
              <a:t>//Make b2 refers to the same object as does b1 </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smtClean="0">
                <a:latin typeface="Times New Roman" pitchFamily="18" charset="0"/>
                <a:cs typeface="Times New Roman" pitchFamily="18" charset="0"/>
              </a:rPr>
              <a:t>Box b2=b1;</a:t>
            </a:r>
          </a:p>
          <a:p>
            <a:pPr marL="0" indent="0" algn="just">
              <a:lnSpc>
                <a:spcPct val="150000"/>
              </a:lnSpc>
              <a:spcBef>
                <a:spcPts val="0"/>
              </a:spcBef>
              <a:buNone/>
            </a:pPr>
            <a:r>
              <a:rPr lang="en-US" sz="2600" dirty="0" smtClean="0">
                <a:latin typeface="Times New Roman" pitchFamily="18" charset="0"/>
                <a:cs typeface="Times New Roman" pitchFamily="18" charset="0"/>
              </a:rPr>
              <a:t>//Declare another variable to store volume of Box</a:t>
            </a:r>
          </a:p>
          <a:p>
            <a:pPr marL="0" indent="0" algn="just">
              <a:lnSpc>
                <a:spcPct val="150000"/>
              </a:lnSpc>
              <a:spcBef>
                <a:spcPts val="0"/>
              </a:spcBef>
              <a:buNone/>
            </a:pPr>
            <a:r>
              <a:rPr lang="en-US" sz="2600" dirty="0" smtClean="0">
                <a:latin typeface="Times New Roman" pitchFamily="18" charset="0"/>
                <a:cs typeface="Times New Roman" pitchFamily="18" charset="0"/>
              </a:rPr>
              <a:t>double </a:t>
            </a:r>
            <a:r>
              <a:rPr lang="en-US" sz="2600" dirty="0" err="1" smtClean="0">
                <a:latin typeface="Times New Roman" pitchFamily="18" charset="0"/>
                <a:cs typeface="Times New Roman" pitchFamily="18" charset="0"/>
              </a:rPr>
              <a:t>vol</a:t>
            </a:r>
            <a:r>
              <a:rPr lang="en-US" sz="2600" dirty="0" smtClean="0">
                <a:latin typeface="Times New Roman" pitchFamily="18" charset="0"/>
                <a:cs typeface="Times New Roman" pitchFamily="18" charset="0"/>
              </a:rPr>
              <a:t>;</a:t>
            </a:r>
          </a:p>
          <a:p>
            <a:pPr marL="0" indent="0" algn="just">
              <a:lnSpc>
                <a:spcPct val="150000"/>
              </a:lnSpc>
              <a:spcBef>
                <a:spcPts val="0"/>
              </a:spcBef>
              <a:buNone/>
            </a:pPr>
            <a:r>
              <a:rPr lang="en-US" sz="2600" dirty="0" smtClean="0">
                <a:latin typeface="Times New Roman" pitchFamily="18" charset="0"/>
                <a:cs typeface="Times New Roman" pitchFamily="18" charset="0"/>
              </a:rPr>
              <a:t>//Assign values to b1’s instance variable </a:t>
            </a:r>
          </a:p>
          <a:p>
            <a:pPr marL="0" indent="0" algn="just">
              <a:lnSpc>
                <a:spcPct val="150000"/>
              </a:lnSpc>
              <a:spcBef>
                <a:spcPts val="0"/>
              </a:spcBef>
              <a:buNone/>
            </a:pPr>
            <a:r>
              <a:rPr lang="en-US" sz="2600" dirty="0">
                <a:latin typeface="Times New Roman" pitchFamily="18" charset="0"/>
                <a:cs typeface="Times New Roman" pitchFamily="18" charset="0"/>
              </a:rPr>
              <a:t>b1.width = 10;</a:t>
            </a:r>
          </a:p>
          <a:p>
            <a:pPr marL="0" indent="0" algn="just">
              <a:lnSpc>
                <a:spcPct val="150000"/>
              </a:lnSpc>
              <a:spcBef>
                <a:spcPts val="0"/>
              </a:spcBef>
              <a:buNone/>
            </a:pPr>
            <a:r>
              <a:rPr lang="en-US" sz="2600" dirty="0">
                <a:latin typeface="Times New Roman" pitchFamily="18" charset="0"/>
                <a:cs typeface="Times New Roman" pitchFamily="18" charset="0"/>
              </a:rPr>
              <a:t>b1.height = 20;</a:t>
            </a:r>
          </a:p>
          <a:p>
            <a:pPr marL="0" indent="0" algn="just">
              <a:lnSpc>
                <a:spcPct val="150000"/>
              </a:lnSpc>
              <a:spcBef>
                <a:spcPts val="0"/>
              </a:spcBef>
              <a:buNone/>
            </a:pPr>
            <a:r>
              <a:rPr lang="en-US" sz="2600" dirty="0" smtClean="0">
                <a:latin typeface="Times New Roman" pitchFamily="18" charset="0"/>
                <a:cs typeface="Times New Roman" pitchFamily="18" charset="0"/>
              </a:rPr>
              <a:t> </a:t>
            </a:r>
            <a:endParaRPr lang="en-US" sz="2600" dirty="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a:latin typeface="Times New Roman" pitchFamily="18" charset="0"/>
              <a:cs typeface="Times New Roman" pitchFamily="18" charset="0"/>
            </a:endParaRPr>
          </a:p>
          <a:p>
            <a:pPr marL="0" indent="0"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45</a:t>
            </a:fld>
            <a:endParaRPr lang="en-US"/>
          </a:p>
        </p:txBody>
      </p:sp>
    </p:spTree>
    <p:extLst>
      <p:ext uri="{BB962C8B-B14F-4D97-AF65-F5344CB8AC3E}">
        <p14:creationId xmlns:p14="http://schemas.microsoft.com/office/powerpoint/2010/main" val="133081976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2--------</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144000" cy="6553200"/>
          </a:xfrm>
        </p:spPr>
        <p:txBody>
          <a:bodyPr>
            <a:noAutofit/>
          </a:bodyPr>
          <a:lstStyle/>
          <a:p>
            <a:pPr marL="0" indent="0" algn="just">
              <a:lnSpc>
                <a:spcPct val="150000"/>
              </a:lnSpc>
              <a:spcBef>
                <a:spcPts val="0"/>
              </a:spcBef>
              <a:buNone/>
            </a:pPr>
            <a:r>
              <a:rPr lang="en-US" sz="2600" dirty="0" smtClean="0">
                <a:latin typeface="Times New Roman" pitchFamily="18" charset="0"/>
                <a:cs typeface="Times New Roman" pitchFamily="18" charset="0"/>
              </a:rPr>
              <a:t>b1.depth </a:t>
            </a:r>
            <a:r>
              <a:rPr lang="en-US" sz="2600" dirty="0">
                <a:latin typeface="Times New Roman" pitchFamily="18" charset="0"/>
                <a:cs typeface="Times New Roman" pitchFamily="18" charset="0"/>
              </a:rPr>
              <a:t>= 15;</a:t>
            </a:r>
          </a:p>
          <a:p>
            <a:pPr marL="0" indent="0" algn="just">
              <a:lnSpc>
                <a:spcPct val="150000"/>
              </a:lnSpc>
              <a:spcBef>
                <a:spcPts val="0"/>
              </a:spcBef>
              <a:buNone/>
            </a:pPr>
            <a:r>
              <a:rPr lang="en-US" sz="2600" dirty="0" smtClean="0">
                <a:latin typeface="Times New Roman" pitchFamily="18" charset="0"/>
                <a:cs typeface="Times New Roman" pitchFamily="18" charset="0"/>
              </a:rPr>
              <a:t>//Assign </a:t>
            </a:r>
            <a:r>
              <a:rPr lang="en-US" sz="2600" dirty="0">
                <a:latin typeface="Times New Roman" pitchFamily="18" charset="0"/>
                <a:cs typeface="Times New Roman" pitchFamily="18" charset="0"/>
              </a:rPr>
              <a:t>values to </a:t>
            </a:r>
            <a:r>
              <a:rPr lang="en-US" sz="2600" dirty="0" smtClean="0">
                <a:latin typeface="Times New Roman" pitchFamily="18" charset="0"/>
                <a:cs typeface="Times New Roman" pitchFamily="18" charset="0"/>
              </a:rPr>
              <a:t>b2’s </a:t>
            </a:r>
            <a:r>
              <a:rPr lang="en-US" sz="2600" dirty="0">
                <a:latin typeface="Times New Roman" pitchFamily="18" charset="0"/>
                <a:cs typeface="Times New Roman" pitchFamily="18" charset="0"/>
              </a:rPr>
              <a:t>instance </a:t>
            </a:r>
            <a:r>
              <a:rPr lang="en-US" sz="2600" dirty="0" smtClean="0">
                <a:latin typeface="Times New Roman" pitchFamily="18" charset="0"/>
                <a:cs typeface="Times New Roman" pitchFamily="18" charset="0"/>
              </a:rPr>
              <a:t>variable</a:t>
            </a:r>
          </a:p>
          <a:p>
            <a:pPr marL="0" indent="0" algn="just">
              <a:lnSpc>
                <a:spcPct val="150000"/>
              </a:lnSpc>
              <a:spcBef>
                <a:spcPts val="0"/>
              </a:spcBef>
              <a:buNone/>
            </a:pPr>
            <a:r>
              <a:rPr lang="en-US" sz="2600" dirty="0" smtClean="0">
                <a:latin typeface="Times New Roman" pitchFamily="18" charset="0"/>
                <a:cs typeface="Times New Roman" pitchFamily="18" charset="0"/>
              </a:rPr>
              <a:t>/*</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Any </a:t>
            </a:r>
            <a:r>
              <a:rPr lang="en-US" sz="2600" dirty="0">
                <a:latin typeface="Times New Roman" pitchFamily="18" charset="0"/>
                <a:cs typeface="Times New Roman" pitchFamily="18" charset="0"/>
              </a:rPr>
              <a:t>changes made to the object through b2 will affect the object to which b1 is referring, </a:t>
            </a:r>
            <a:r>
              <a:rPr lang="en-US" sz="2600" dirty="0" smtClean="0">
                <a:latin typeface="Times New Roman" pitchFamily="18" charset="0"/>
                <a:cs typeface="Times New Roman" pitchFamily="18" charset="0"/>
              </a:rPr>
              <a:t>since </a:t>
            </a:r>
            <a:r>
              <a:rPr lang="en-US" sz="2600" dirty="0">
                <a:latin typeface="Times New Roman" pitchFamily="18" charset="0"/>
                <a:cs typeface="Times New Roman" pitchFamily="18" charset="0"/>
              </a:rPr>
              <a:t>they are the same </a:t>
            </a:r>
            <a:r>
              <a:rPr lang="en-US" sz="2600" dirty="0" smtClean="0">
                <a:latin typeface="Times New Roman" pitchFamily="18" charset="0"/>
                <a:cs typeface="Times New Roman" pitchFamily="18" charset="0"/>
              </a:rPr>
              <a:t>object */</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a:latin typeface="Times New Roman" pitchFamily="18" charset="0"/>
                <a:cs typeface="Times New Roman" pitchFamily="18" charset="0"/>
              </a:rPr>
              <a:t>b2.width=10;</a:t>
            </a:r>
          </a:p>
          <a:p>
            <a:pPr marL="0" indent="0" algn="just">
              <a:lnSpc>
                <a:spcPct val="150000"/>
              </a:lnSpc>
              <a:spcBef>
                <a:spcPts val="0"/>
              </a:spcBef>
              <a:buNone/>
            </a:pPr>
            <a:r>
              <a:rPr lang="en-US" sz="2600" dirty="0">
                <a:latin typeface="Times New Roman" pitchFamily="18" charset="0"/>
                <a:cs typeface="Times New Roman" pitchFamily="18" charset="0"/>
              </a:rPr>
              <a:t>b2.height = 20</a:t>
            </a:r>
            <a:r>
              <a:rPr lang="en-US" sz="2600" dirty="0" smtClean="0">
                <a:latin typeface="Times New Roman" pitchFamily="18" charset="0"/>
                <a:cs typeface="Times New Roman" pitchFamily="18" charset="0"/>
              </a:rPr>
              <a:t>;</a:t>
            </a:r>
          </a:p>
          <a:p>
            <a:pPr marL="0" indent="0" algn="just">
              <a:lnSpc>
                <a:spcPct val="150000"/>
              </a:lnSpc>
              <a:spcBef>
                <a:spcPts val="0"/>
              </a:spcBef>
              <a:buNone/>
            </a:pPr>
            <a:r>
              <a:rPr lang="en-US" sz="2600" dirty="0" smtClean="0">
                <a:latin typeface="Times New Roman" pitchFamily="18" charset="0"/>
                <a:cs typeface="Times New Roman" pitchFamily="18" charset="0"/>
              </a:rPr>
              <a:t>//Change the depth value through b2 </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a:latin typeface="Times New Roman" pitchFamily="18" charset="0"/>
                <a:cs typeface="Times New Roman" pitchFamily="18" charset="0"/>
              </a:rPr>
              <a:t>b2.depth = 30</a:t>
            </a:r>
            <a:r>
              <a:rPr lang="en-US" sz="2600" dirty="0" smtClean="0">
                <a:latin typeface="Times New Roman" pitchFamily="18" charset="0"/>
                <a:cs typeface="Times New Roman" pitchFamily="18" charset="0"/>
              </a:rPr>
              <a:t>; </a:t>
            </a:r>
          </a:p>
          <a:p>
            <a:pPr marL="0" indent="0" algn="just">
              <a:lnSpc>
                <a:spcPct val="150000"/>
              </a:lnSpc>
              <a:spcBef>
                <a:spcPts val="0"/>
              </a:spcBef>
              <a:buNone/>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Compute </a:t>
            </a:r>
            <a:r>
              <a:rPr lang="en-US" sz="2600" dirty="0">
                <a:latin typeface="Times New Roman" pitchFamily="18" charset="0"/>
                <a:cs typeface="Times New Roman" pitchFamily="18" charset="0"/>
              </a:rPr>
              <a:t>volume of </a:t>
            </a:r>
            <a:r>
              <a:rPr lang="en-US" sz="2600" dirty="0" smtClean="0">
                <a:latin typeface="Times New Roman" pitchFamily="18" charset="0"/>
                <a:cs typeface="Times New Roman" pitchFamily="18" charset="0"/>
              </a:rPr>
              <a:t>box 1and print the output</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err="1">
                <a:latin typeface="Times New Roman" pitchFamily="18" charset="0"/>
                <a:cs typeface="Times New Roman" pitchFamily="18" charset="0"/>
              </a:rPr>
              <a:t>vol</a:t>
            </a:r>
            <a:r>
              <a:rPr lang="en-US" sz="2600" dirty="0">
                <a:latin typeface="Times New Roman" pitchFamily="18" charset="0"/>
                <a:cs typeface="Times New Roman" pitchFamily="18" charset="0"/>
              </a:rPr>
              <a:t> = b1.width * b1.height * b1.depth;</a:t>
            </a:r>
          </a:p>
          <a:p>
            <a:pPr marL="0" indent="0" algn="just">
              <a:lnSpc>
                <a:spcPct val="150000"/>
              </a:lnSpc>
              <a:spcBef>
                <a:spcPts val="0"/>
              </a:spcBef>
              <a:buNone/>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("Volume is " + </a:t>
            </a:r>
            <a:r>
              <a:rPr lang="en-US" sz="2600" dirty="0" err="1">
                <a:latin typeface="Times New Roman" pitchFamily="18" charset="0"/>
                <a:cs typeface="Times New Roman" pitchFamily="18" charset="0"/>
              </a:rPr>
              <a:t>vol</a:t>
            </a:r>
            <a:r>
              <a:rPr lang="en-US" sz="2600" dirty="0">
                <a:latin typeface="Times New Roman" pitchFamily="18" charset="0"/>
                <a:cs typeface="Times New Roman" pitchFamily="18" charset="0"/>
              </a:rPr>
              <a:t>);</a:t>
            </a:r>
          </a:p>
          <a:p>
            <a:pPr marL="0" indent="0" algn="just">
              <a:lnSpc>
                <a:spcPct val="150000"/>
              </a:lnSpc>
              <a:spcBef>
                <a:spcPts val="0"/>
              </a:spcBef>
              <a:buNone/>
            </a:pPr>
            <a:endParaRPr lang="en-US" sz="2600" dirty="0">
              <a:latin typeface="Times New Roman" pitchFamily="18" charset="0"/>
              <a:cs typeface="Times New Roman" pitchFamily="18" charset="0"/>
            </a:endParaRPr>
          </a:p>
          <a:p>
            <a:pPr marL="0" indent="0" algn="just">
              <a:lnSpc>
                <a:spcPct val="150000"/>
              </a:lnSpc>
              <a:spcBef>
                <a:spcPts val="0"/>
              </a:spcBef>
              <a:buNone/>
            </a:pPr>
            <a:endParaRPr lang="en-US" sz="2600" dirty="0" smtClean="0">
              <a:latin typeface="Times New Roman" pitchFamily="18" charset="0"/>
              <a:cs typeface="Times New Roman" pitchFamily="18" charset="0"/>
            </a:endParaRPr>
          </a:p>
          <a:p>
            <a:pPr marL="0" indent="0" algn="just">
              <a:lnSpc>
                <a:spcPct val="150000"/>
              </a:lnSpc>
              <a:spcBef>
                <a:spcPts val="0"/>
              </a:spcBef>
              <a:buNone/>
            </a:pPr>
            <a:endParaRPr lang="en-US" sz="2600" dirty="0">
              <a:latin typeface="Times New Roman" pitchFamily="18" charset="0"/>
              <a:cs typeface="Times New Roman" pitchFamily="18" charset="0"/>
            </a:endParaRPr>
          </a:p>
          <a:p>
            <a:pPr marL="0" indent="0"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46</a:t>
            </a:fld>
            <a:endParaRPr lang="en-US"/>
          </a:p>
        </p:txBody>
      </p:sp>
    </p:spTree>
    <p:extLst>
      <p:ext uri="{BB962C8B-B14F-4D97-AF65-F5344CB8AC3E}">
        <p14:creationId xmlns:p14="http://schemas.microsoft.com/office/powerpoint/2010/main" val="365777498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048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2--------</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04800"/>
            <a:ext cx="9144000" cy="6553200"/>
          </a:xfrm>
        </p:spPr>
        <p:txBody>
          <a:bodyPr>
            <a:noAutofit/>
          </a:bodyPr>
          <a:lstStyle/>
          <a:p>
            <a:pPr marL="0" indent="0" algn="just">
              <a:lnSpc>
                <a:spcPct val="150000"/>
              </a:lnSpc>
              <a:spcBef>
                <a:spcPts val="0"/>
              </a:spcBef>
              <a:buNone/>
            </a:pPr>
            <a:r>
              <a:rPr lang="en-US" sz="2600" dirty="0">
                <a:latin typeface="Times New Roman" pitchFamily="18" charset="0"/>
                <a:cs typeface="Times New Roman" pitchFamily="18" charset="0"/>
              </a:rPr>
              <a:t>//Compute Volume of </a:t>
            </a:r>
            <a:r>
              <a:rPr lang="en-US" sz="2600" dirty="0" smtClean="0">
                <a:latin typeface="Times New Roman" pitchFamily="18" charset="0"/>
                <a:cs typeface="Times New Roman" pitchFamily="18" charset="0"/>
              </a:rPr>
              <a:t>box 2 </a:t>
            </a:r>
          </a:p>
          <a:p>
            <a:pPr marL="0" indent="0" algn="just">
              <a:lnSpc>
                <a:spcPct val="150000"/>
              </a:lnSpc>
              <a:spcBef>
                <a:spcPts val="0"/>
              </a:spcBef>
              <a:buNone/>
            </a:pPr>
            <a:r>
              <a:rPr lang="en-US" sz="2600" dirty="0" err="1" smtClean="0">
                <a:latin typeface="Times New Roman" pitchFamily="18" charset="0"/>
                <a:cs typeface="Times New Roman" pitchFamily="18" charset="0"/>
              </a:rPr>
              <a:t>vol</a:t>
            </a:r>
            <a:r>
              <a:rPr lang="en-US" sz="2600" dirty="0" smtClean="0">
                <a:latin typeface="Times New Roman" pitchFamily="18" charset="0"/>
                <a:cs typeface="Times New Roman" pitchFamily="18" charset="0"/>
              </a:rPr>
              <a:t>=b2.width*b2.height*b2.depth;</a:t>
            </a:r>
          </a:p>
          <a:p>
            <a:pPr marL="0" indent="0" algn="just">
              <a:lnSpc>
                <a:spcPct val="150000"/>
              </a:lnSpc>
              <a:spcBef>
                <a:spcPts val="0"/>
              </a:spcBef>
              <a:buNone/>
            </a:pPr>
            <a:r>
              <a:rPr lang="en-US" sz="2600" dirty="0" smtClean="0">
                <a:latin typeface="Times New Roman" pitchFamily="18" charset="0"/>
                <a:cs typeface="Times New Roman" pitchFamily="18" charset="0"/>
              </a:rPr>
              <a:t>//Print volume of box2 as an output</a:t>
            </a:r>
          </a:p>
          <a:p>
            <a:pPr marL="0" indent="0" algn="just">
              <a:lnSpc>
                <a:spcPct val="150000"/>
              </a:lnSpc>
              <a:spcBef>
                <a:spcPts val="0"/>
              </a:spcBef>
              <a:buNone/>
            </a:pPr>
            <a:r>
              <a:rPr lang="en-US" sz="2600" dirty="0" err="1" smtClean="0">
                <a:latin typeface="Times New Roman" pitchFamily="18" charset="0"/>
                <a:cs typeface="Times New Roman" pitchFamily="18" charset="0"/>
              </a:rPr>
              <a:t>System.out.println</a:t>
            </a:r>
            <a:r>
              <a:rPr lang="en-US" sz="2600" dirty="0">
                <a:latin typeface="Times New Roman" pitchFamily="18" charset="0"/>
                <a:cs typeface="Times New Roman" pitchFamily="18" charset="0"/>
              </a:rPr>
              <a:t>("Volume is " + </a:t>
            </a:r>
            <a:r>
              <a:rPr lang="en-US" sz="2600" dirty="0" err="1">
                <a:latin typeface="Times New Roman" pitchFamily="18" charset="0"/>
                <a:cs typeface="Times New Roman" pitchFamily="18" charset="0"/>
              </a:rPr>
              <a:t>vol</a:t>
            </a:r>
            <a:r>
              <a:rPr lang="en-US" sz="2600" dirty="0">
                <a:latin typeface="Times New Roman" pitchFamily="18" charset="0"/>
                <a:cs typeface="Times New Roman" pitchFamily="18" charset="0"/>
              </a:rPr>
              <a:t>);</a:t>
            </a:r>
          </a:p>
          <a:p>
            <a:pPr marL="0" indent="0" algn="just">
              <a:lnSpc>
                <a:spcPct val="150000"/>
              </a:lnSpc>
              <a:spcBef>
                <a:spcPts val="0"/>
              </a:spcBef>
              <a:buNone/>
            </a:pPr>
            <a:r>
              <a:rPr lang="en-US" sz="2600" dirty="0" smtClean="0">
                <a:latin typeface="Times New Roman" pitchFamily="18" charset="0"/>
                <a:cs typeface="Times New Roman" pitchFamily="18" charset="0"/>
              </a:rPr>
              <a:t>}//End of main ()</a:t>
            </a:r>
            <a:endParaRPr lang="en-US" sz="2600" dirty="0">
              <a:latin typeface="Times New Roman" pitchFamily="18" charset="0"/>
              <a:cs typeface="Times New Roman" pitchFamily="18" charset="0"/>
            </a:endParaRPr>
          </a:p>
          <a:p>
            <a:pPr marL="0" indent="0" algn="just">
              <a:lnSpc>
                <a:spcPct val="150000"/>
              </a:lnSpc>
              <a:spcBef>
                <a:spcPts val="0"/>
              </a:spcBef>
              <a:buNone/>
            </a:pPr>
            <a:r>
              <a:rPr lang="en-US" sz="2600" dirty="0" smtClean="0">
                <a:latin typeface="Times New Roman" pitchFamily="18" charset="0"/>
                <a:cs typeface="Times New Roman" pitchFamily="18" charset="0"/>
              </a:rPr>
              <a:t>   }//End of </a:t>
            </a:r>
            <a:r>
              <a:rPr lang="en-US" sz="2600" dirty="0" err="1" smtClean="0">
                <a:latin typeface="Times New Roman" pitchFamily="18" charset="0"/>
                <a:cs typeface="Times New Roman" pitchFamily="18" charset="0"/>
              </a:rPr>
              <a:t>BoxDemo</a:t>
            </a:r>
            <a:r>
              <a:rPr lang="en-US" sz="2600" dirty="0" smtClean="0">
                <a:latin typeface="Times New Roman" pitchFamily="18" charset="0"/>
                <a:cs typeface="Times New Roman" pitchFamily="18" charset="0"/>
              </a:rPr>
              <a:t> class</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47</a:t>
            </a:fld>
            <a:endParaRPr lang="en-US"/>
          </a:p>
        </p:txBody>
      </p:sp>
    </p:spTree>
    <p:extLst>
      <p:ext uri="{BB962C8B-B14F-4D97-AF65-F5344CB8AC3E}">
        <p14:creationId xmlns:p14="http://schemas.microsoft.com/office/powerpoint/2010/main" val="429161424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0"/>
            <a:ext cx="8229600" cy="304799"/>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Defining Methods</a:t>
            </a:r>
          </a:p>
        </p:txBody>
      </p:sp>
      <p:sp>
        <p:nvSpPr>
          <p:cNvPr id="3" name="Content Placeholder 2"/>
          <p:cNvSpPr>
            <a:spLocks noGrp="1"/>
          </p:cNvSpPr>
          <p:nvPr>
            <p:ph idx="1"/>
          </p:nvPr>
        </p:nvSpPr>
        <p:spPr>
          <a:xfrm>
            <a:off x="0" y="381000"/>
            <a:ext cx="9144000" cy="6477000"/>
          </a:xfrm>
        </p:spPr>
        <p:txBody>
          <a:bodyPr rtlCol="0">
            <a:noAutofit/>
          </a:bodyPr>
          <a:lstStyle/>
          <a:p>
            <a:pPr algn="just">
              <a:lnSpc>
                <a:spcPct val="150000"/>
              </a:lnSpc>
              <a:spcBef>
                <a:spcPts val="0"/>
              </a:spcBef>
              <a:buFont typeface="Wingdings" pitchFamily="2" charset="2"/>
              <a:buChar char="Ø"/>
              <a:defRPr/>
            </a:pPr>
            <a:r>
              <a:rPr lang="en-US" sz="2700" b="1" dirty="0">
                <a:solidFill>
                  <a:srgbClr val="D60093"/>
                </a:solidFill>
                <a:latin typeface="Times New Roman" pitchFamily="18" charset="0"/>
                <a:cs typeface="Times New Roman" pitchFamily="18" charset="0"/>
              </a:rPr>
              <a:t>Syntax:</a:t>
            </a:r>
          </a:p>
          <a:p>
            <a:pPr lvl="2" algn="just">
              <a:lnSpc>
                <a:spcPct val="150000"/>
              </a:lnSpc>
              <a:spcBef>
                <a:spcPts val="0"/>
              </a:spcBef>
              <a:buNone/>
              <a:defRPr/>
            </a:pPr>
            <a:r>
              <a:rPr lang="en-US" sz="2700" b="1" dirty="0">
                <a:solidFill>
                  <a:srgbClr val="0000FF"/>
                </a:solidFill>
                <a:latin typeface="Times New Roman" pitchFamily="18" charset="0"/>
                <a:cs typeface="Times New Roman" pitchFamily="18" charset="0"/>
              </a:rPr>
              <a:t>type </a:t>
            </a:r>
            <a:r>
              <a:rPr lang="en-US" sz="2700" b="1" dirty="0" err="1">
                <a:solidFill>
                  <a:srgbClr val="0000FF"/>
                </a:solidFill>
                <a:latin typeface="Times New Roman" pitchFamily="18" charset="0"/>
                <a:cs typeface="Times New Roman" pitchFamily="18" charset="0"/>
              </a:rPr>
              <a:t>methodName</a:t>
            </a:r>
            <a:r>
              <a:rPr lang="en-US" sz="2700" b="1" dirty="0">
                <a:solidFill>
                  <a:srgbClr val="0000FF"/>
                </a:solidFill>
                <a:latin typeface="Times New Roman" pitchFamily="18" charset="0"/>
                <a:cs typeface="Times New Roman" pitchFamily="18" charset="0"/>
              </a:rPr>
              <a:t>(parameter-list) {</a:t>
            </a:r>
          </a:p>
          <a:p>
            <a:pPr lvl="2" algn="just">
              <a:lnSpc>
                <a:spcPct val="150000"/>
              </a:lnSpc>
              <a:spcBef>
                <a:spcPts val="0"/>
              </a:spcBef>
              <a:buNone/>
              <a:defRPr/>
            </a:pPr>
            <a:r>
              <a:rPr lang="en-US" sz="2700" b="1" dirty="0">
                <a:solidFill>
                  <a:srgbClr val="0000FF"/>
                </a:solidFill>
                <a:latin typeface="Times New Roman" pitchFamily="18" charset="0"/>
                <a:cs typeface="Times New Roman" pitchFamily="18" charset="0"/>
              </a:rPr>
              <a:t>// body of the method</a:t>
            </a:r>
          </a:p>
          <a:p>
            <a:pPr lvl="2" algn="just">
              <a:lnSpc>
                <a:spcPct val="150000"/>
              </a:lnSpc>
              <a:spcBef>
                <a:spcPts val="0"/>
              </a:spcBef>
              <a:buNone/>
              <a:defRPr/>
            </a:pPr>
            <a:r>
              <a:rPr lang="en-US" sz="2700" b="1" dirty="0">
                <a:solidFill>
                  <a:srgbClr val="0000FF"/>
                </a:solidFill>
                <a:latin typeface="Times New Roman" pitchFamily="18" charset="0"/>
                <a:cs typeface="Times New Roman" pitchFamily="18" charset="0"/>
              </a:rPr>
              <a:t>}//End of </a:t>
            </a:r>
            <a:r>
              <a:rPr lang="en-US" sz="2700" b="1" dirty="0" err="1">
                <a:solidFill>
                  <a:srgbClr val="0000FF"/>
                </a:solidFill>
                <a:latin typeface="Times New Roman" pitchFamily="18" charset="0"/>
                <a:cs typeface="Times New Roman" pitchFamily="18" charset="0"/>
              </a:rPr>
              <a:t>methodName</a:t>
            </a:r>
            <a:r>
              <a:rPr lang="en-US" sz="2700" b="1" dirty="0">
                <a:solidFill>
                  <a:srgbClr val="0000FF"/>
                </a:solidFill>
                <a:latin typeface="Times New Roman" pitchFamily="18" charset="0"/>
                <a:cs typeface="Times New Roman" pitchFamily="18" charset="0"/>
              </a:rPr>
              <a:t>()</a:t>
            </a:r>
          </a:p>
          <a:p>
            <a:pPr algn="just">
              <a:lnSpc>
                <a:spcPct val="150000"/>
              </a:lnSpc>
              <a:spcBef>
                <a:spcPts val="0"/>
              </a:spcBef>
              <a:buFont typeface="Wingdings" pitchFamily="2" charset="2"/>
              <a:buChar char="Ø"/>
              <a:defRPr/>
            </a:pPr>
            <a:r>
              <a:rPr lang="en-US" sz="2700" dirty="0">
                <a:latin typeface="Times New Roman" pitchFamily="18" charset="0"/>
                <a:cs typeface="Times New Roman" pitchFamily="18" charset="0"/>
              </a:rPr>
              <a:t>Here, </a:t>
            </a:r>
            <a:r>
              <a:rPr lang="en-US" sz="2700" b="1" dirty="0">
                <a:solidFill>
                  <a:srgbClr val="D60093"/>
                </a:solidFill>
                <a:latin typeface="Times New Roman" pitchFamily="18" charset="0"/>
                <a:cs typeface="Times New Roman" pitchFamily="18" charset="0"/>
              </a:rPr>
              <a:t>type</a:t>
            </a:r>
            <a:r>
              <a:rPr lang="en-US" sz="2700" dirty="0">
                <a:latin typeface="Times New Roman" pitchFamily="18" charset="0"/>
                <a:cs typeface="Times New Roman" pitchFamily="18" charset="0"/>
              </a:rPr>
              <a:t> specifies the </a:t>
            </a:r>
            <a:r>
              <a:rPr lang="en-US" sz="2700" b="1" dirty="0">
                <a:solidFill>
                  <a:srgbClr val="0000FF"/>
                </a:solidFill>
                <a:latin typeface="Times New Roman" pitchFamily="18" charset="0"/>
                <a:cs typeface="Times New Roman" pitchFamily="18" charset="0"/>
              </a:rPr>
              <a:t>type of data</a:t>
            </a:r>
            <a:r>
              <a:rPr lang="en-US" sz="2700" dirty="0">
                <a:solidFill>
                  <a:srgbClr val="0000FF"/>
                </a:solidFill>
                <a:latin typeface="Times New Roman" pitchFamily="18" charset="0"/>
                <a:cs typeface="Times New Roman" pitchFamily="18" charset="0"/>
              </a:rPr>
              <a:t> </a:t>
            </a:r>
            <a:r>
              <a:rPr lang="en-US" sz="2700" b="1" dirty="0">
                <a:solidFill>
                  <a:srgbClr val="0000FF"/>
                </a:solidFill>
                <a:latin typeface="Times New Roman" pitchFamily="18" charset="0"/>
                <a:cs typeface="Times New Roman" pitchFamily="18" charset="0"/>
              </a:rPr>
              <a:t>returned by the method</a:t>
            </a:r>
            <a:r>
              <a:rPr lang="en-US" sz="2700" dirty="0">
                <a:solidFill>
                  <a:srgbClr val="0000FF"/>
                </a:solidFill>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700" dirty="0">
                <a:latin typeface="Times New Roman" pitchFamily="18" charset="0"/>
                <a:cs typeface="Times New Roman" pitchFamily="18" charset="0"/>
              </a:rPr>
              <a:t>This can be </a:t>
            </a:r>
            <a:r>
              <a:rPr lang="en-US" sz="2700" b="1" dirty="0">
                <a:latin typeface="Times New Roman" pitchFamily="18" charset="0"/>
                <a:cs typeface="Times New Roman" pitchFamily="18" charset="0"/>
              </a:rPr>
              <a:t>any valid type, including class types that you create. </a:t>
            </a:r>
          </a:p>
          <a:p>
            <a:pPr algn="just">
              <a:lnSpc>
                <a:spcPct val="150000"/>
              </a:lnSpc>
              <a:spcBef>
                <a:spcPts val="0"/>
              </a:spcBef>
              <a:buFont typeface="Wingdings" pitchFamily="2" charset="2"/>
              <a:buChar char="§"/>
              <a:defRPr/>
            </a:pPr>
            <a:r>
              <a:rPr lang="en-US" sz="2700" dirty="0">
                <a:latin typeface="Times New Roman" pitchFamily="18" charset="0"/>
                <a:cs typeface="Times New Roman" pitchFamily="18" charset="0"/>
              </a:rPr>
              <a:t>If the method </a:t>
            </a:r>
            <a:r>
              <a:rPr lang="en-US" sz="2700" b="1" dirty="0">
                <a:solidFill>
                  <a:srgbClr val="D60093"/>
                </a:solidFill>
                <a:latin typeface="Times New Roman" pitchFamily="18" charset="0"/>
                <a:cs typeface="Times New Roman" pitchFamily="18" charset="0"/>
              </a:rPr>
              <a:t>does not return a value</a:t>
            </a:r>
            <a:r>
              <a:rPr lang="en-US" sz="2700" dirty="0">
                <a:latin typeface="Times New Roman" pitchFamily="18" charset="0"/>
                <a:cs typeface="Times New Roman" pitchFamily="18" charset="0"/>
              </a:rPr>
              <a:t>, its </a:t>
            </a:r>
            <a:r>
              <a:rPr lang="en-US" sz="2700" b="1" dirty="0">
                <a:solidFill>
                  <a:srgbClr val="0000FF"/>
                </a:solidFill>
                <a:latin typeface="Times New Roman" pitchFamily="18" charset="0"/>
                <a:cs typeface="Times New Roman" pitchFamily="18" charset="0"/>
              </a:rPr>
              <a:t>return type must be void</a:t>
            </a:r>
            <a:r>
              <a:rPr lang="en-US" sz="2700" dirty="0">
                <a:solidFill>
                  <a:srgbClr val="FF3300"/>
                </a:solidFill>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AE0A8189-F0CA-4B97-960B-D00FC8249483}" type="slidenum">
              <a:rPr lang="en-US" smtClean="0"/>
              <a:pPr>
                <a:defRPr/>
              </a:pPr>
              <a:t>48</a:t>
            </a:fld>
            <a:endParaRPr lang="en-US"/>
          </a:p>
        </p:txBody>
      </p:sp>
    </p:spTree>
    <p:extLst>
      <p:ext uri="{BB962C8B-B14F-4D97-AF65-F5344CB8AC3E}">
        <p14:creationId xmlns:p14="http://schemas.microsoft.com/office/powerpoint/2010/main" val="1016708"/>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0"/>
            <a:ext cx="8229600" cy="4572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Defining Methods------</a:t>
            </a:r>
          </a:p>
        </p:txBody>
      </p:sp>
      <p:sp>
        <p:nvSpPr>
          <p:cNvPr id="3" name="Content Placeholder 2"/>
          <p:cNvSpPr>
            <a:spLocks noGrp="1"/>
          </p:cNvSpPr>
          <p:nvPr>
            <p:ph idx="1"/>
          </p:nvPr>
        </p:nvSpPr>
        <p:spPr>
          <a:xfrm>
            <a:off x="0" y="304799"/>
            <a:ext cx="8991600" cy="6553201"/>
          </a:xfrm>
        </p:spPr>
        <p:txBody>
          <a:bodyPr rtlCol="0">
            <a:noAutofit/>
          </a:bodyPr>
          <a:lstStyle/>
          <a:p>
            <a:pPr algn="just">
              <a:lnSpc>
                <a:spcPct val="150000"/>
              </a:lnSpc>
              <a:spcBef>
                <a:spcPts val="0"/>
              </a:spcBef>
              <a:buFont typeface="Wingdings" pitchFamily="2" charset="2"/>
              <a:buChar char="Ø"/>
              <a:defRPr/>
            </a:pPr>
            <a:r>
              <a:rPr lang="en-US" sz="2700" dirty="0">
                <a:latin typeface="Times New Roman" pitchFamily="18" charset="0"/>
                <a:cs typeface="Times New Roman" pitchFamily="18" charset="0"/>
              </a:rPr>
              <a:t>The </a:t>
            </a:r>
            <a:r>
              <a:rPr lang="en-US" sz="2700" b="1" dirty="0">
                <a:solidFill>
                  <a:srgbClr val="D60093"/>
                </a:solidFill>
                <a:latin typeface="Times New Roman" pitchFamily="18" charset="0"/>
                <a:cs typeface="Times New Roman" pitchFamily="18" charset="0"/>
              </a:rPr>
              <a:t>name </a:t>
            </a:r>
            <a:r>
              <a:rPr lang="en-US" sz="2700" dirty="0">
                <a:latin typeface="Times New Roman" pitchFamily="18" charset="0"/>
                <a:cs typeface="Times New Roman" pitchFamily="18" charset="0"/>
              </a:rPr>
              <a:t>of the </a:t>
            </a:r>
            <a:r>
              <a:rPr lang="en-US" sz="2700" b="1" dirty="0">
                <a:solidFill>
                  <a:srgbClr val="D60093"/>
                </a:solidFill>
                <a:latin typeface="Times New Roman" pitchFamily="18" charset="0"/>
                <a:cs typeface="Times New Roman" pitchFamily="18" charset="0"/>
              </a:rPr>
              <a:t>method </a:t>
            </a:r>
            <a:r>
              <a:rPr lang="en-US" sz="2700" dirty="0">
                <a:latin typeface="Times New Roman" pitchFamily="18" charset="0"/>
                <a:cs typeface="Times New Roman" pitchFamily="18" charset="0"/>
              </a:rPr>
              <a:t>is </a:t>
            </a:r>
            <a:r>
              <a:rPr lang="en-US" sz="2700" b="1" dirty="0">
                <a:solidFill>
                  <a:srgbClr val="D60093"/>
                </a:solidFill>
                <a:latin typeface="Times New Roman" pitchFamily="18" charset="0"/>
                <a:cs typeface="Times New Roman" pitchFamily="18" charset="0"/>
              </a:rPr>
              <a:t>specified </a:t>
            </a:r>
            <a:r>
              <a:rPr lang="en-US" sz="2700" dirty="0">
                <a:latin typeface="Times New Roman" pitchFamily="18" charset="0"/>
                <a:cs typeface="Times New Roman" pitchFamily="18" charset="0"/>
              </a:rPr>
              <a:t>by</a:t>
            </a:r>
            <a:r>
              <a:rPr lang="en-US" sz="2700" b="1" dirty="0">
                <a:solidFill>
                  <a:srgbClr val="D60093"/>
                </a:solidFill>
                <a:latin typeface="Times New Roman" pitchFamily="18" charset="0"/>
                <a:cs typeface="Times New Roman" pitchFamily="18" charset="0"/>
              </a:rPr>
              <a:t> name</a:t>
            </a:r>
            <a:r>
              <a:rPr lang="en-US" sz="27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700" dirty="0">
                <a:latin typeface="Times New Roman" pitchFamily="18" charset="0"/>
                <a:cs typeface="Times New Roman" pitchFamily="18" charset="0"/>
              </a:rPr>
              <a:t>This can be any legal identifier other than those already used by other items within the current scope.</a:t>
            </a:r>
          </a:p>
          <a:p>
            <a:pPr algn="just">
              <a:lnSpc>
                <a:spcPct val="150000"/>
              </a:lnSpc>
              <a:spcBef>
                <a:spcPts val="0"/>
              </a:spcBef>
              <a:buFont typeface="Wingdings" pitchFamily="2" charset="2"/>
              <a:buChar char="Ø"/>
              <a:defRPr/>
            </a:pPr>
            <a:r>
              <a:rPr lang="en-US" sz="2700" dirty="0">
                <a:latin typeface="Times New Roman" pitchFamily="18" charset="0"/>
                <a:cs typeface="Times New Roman" pitchFamily="18" charset="0"/>
              </a:rPr>
              <a:t>The </a:t>
            </a:r>
            <a:r>
              <a:rPr lang="en-US" sz="2700" b="1" dirty="0">
                <a:solidFill>
                  <a:srgbClr val="0000FF"/>
                </a:solidFill>
                <a:latin typeface="Times New Roman" pitchFamily="18" charset="0"/>
                <a:cs typeface="Times New Roman" pitchFamily="18" charset="0"/>
              </a:rPr>
              <a:t>parameter-list</a:t>
            </a:r>
            <a:r>
              <a:rPr lang="en-US" sz="2700" dirty="0">
                <a:latin typeface="Times New Roman" pitchFamily="18" charset="0"/>
                <a:cs typeface="Times New Roman" pitchFamily="18" charset="0"/>
              </a:rPr>
              <a:t> is a </a:t>
            </a:r>
            <a:r>
              <a:rPr lang="en-US" sz="2700" b="1" dirty="0">
                <a:solidFill>
                  <a:srgbClr val="D60093"/>
                </a:solidFill>
                <a:latin typeface="Times New Roman" pitchFamily="18" charset="0"/>
                <a:cs typeface="Times New Roman" pitchFamily="18" charset="0"/>
              </a:rPr>
              <a:t>sequence </a:t>
            </a:r>
            <a:r>
              <a:rPr lang="en-US" sz="2700" dirty="0">
                <a:latin typeface="Times New Roman" pitchFamily="18" charset="0"/>
                <a:cs typeface="Times New Roman" pitchFamily="18" charset="0"/>
              </a:rPr>
              <a:t>of</a:t>
            </a:r>
            <a:r>
              <a:rPr lang="en-US" sz="2700" b="1" dirty="0">
                <a:solidFill>
                  <a:srgbClr val="D60093"/>
                </a:solidFill>
                <a:latin typeface="Times New Roman" pitchFamily="18" charset="0"/>
                <a:cs typeface="Times New Roman" pitchFamily="18" charset="0"/>
              </a:rPr>
              <a:t> type</a:t>
            </a:r>
            <a:r>
              <a:rPr lang="en-US" sz="2700" dirty="0">
                <a:latin typeface="Times New Roman" pitchFamily="18" charset="0"/>
                <a:cs typeface="Times New Roman" pitchFamily="18" charset="0"/>
              </a:rPr>
              <a:t> and </a:t>
            </a:r>
            <a:r>
              <a:rPr lang="en-US" sz="2700" b="1" dirty="0">
                <a:solidFill>
                  <a:srgbClr val="D60093"/>
                </a:solidFill>
                <a:latin typeface="Times New Roman" pitchFamily="18" charset="0"/>
                <a:cs typeface="Times New Roman" pitchFamily="18" charset="0"/>
              </a:rPr>
              <a:t>identifier pairs</a:t>
            </a:r>
            <a:r>
              <a:rPr lang="en-US" sz="2700" b="1" dirty="0">
                <a:solidFill>
                  <a:srgbClr val="FF3300"/>
                </a:solidFill>
                <a:latin typeface="Times New Roman" pitchFamily="18" charset="0"/>
                <a:cs typeface="Times New Roman" pitchFamily="18" charset="0"/>
              </a:rPr>
              <a:t> </a:t>
            </a:r>
            <a:r>
              <a:rPr lang="en-US" sz="2700" dirty="0">
                <a:latin typeface="Times New Roman" pitchFamily="18" charset="0"/>
                <a:cs typeface="Times New Roman" pitchFamily="18" charset="0"/>
              </a:rPr>
              <a:t>separated by commas</a:t>
            </a:r>
            <a:r>
              <a:rPr lang="en-US" sz="2700" dirty="0" smtClean="0">
                <a:latin typeface="Times New Roman" pitchFamily="18" charset="0"/>
                <a:cs typeface="Times New Roman" pitchFamily="18" charset="0"/>
              </a:rPr>
              <a:t>.</a:t>
            </a:r>
          </a:p>
          <a:p>
            <a:pPr algn="just">
              <a:lnSpc>
                <a:spcPct val="170000"/>
              </a:lnSpc>
              <a:spcBef>
                <a:spcPts val="0"/>
              </a:spcBef>
              <a:buFont typeface="Wingdings" pitchFamily="2" charset="2"/>
              <a:buChar char="§"/>
              <a:defRPr/>
            </a:pPr>
            <a:r>
              <a:rPr lang="en-US" sz="2800" b="1" dirty="0">
                <a:solidFill>
                  <a:srgbClr val="0000FF"/>
                </a:solidFill>
                <a:latin typeface="Times New Roman" pitchFamily="18" charset="0"/>
                <a:cs typeface="Times New Roman" pitchFamily="18" charset="0"/>
              </a:rPr>
              <a:t>Parameters</a:t>
            </a:r>
            <a:r>
              <a:rPr lang="en-US" sz="2800" dirty="0">
                <a:solidFill>
                  <a:srgbClr val="0000FF"/>
                </a:solidFill>
                <a:latin typeface="Times New Roman" pitchFamily="18" charset="0"/>
                <a:cs typeface="Times New Roman" pitchFamily="18" charset="0"/>
              </a:rPr>
              <a:t> </a:t>
            </a:r>
            <a:r>
              <a:rPr lang="en-US" sz="2800" dirty="0">
                <a:latin typeface="Times New Roman" pitchFamily="18" charset="0"/>
                <a:cs typeface="Times New Roman" pitchFamily="18" charset="0"/>
              </a:rPr>
              <a:t>are essentially </a:t>
            </a:r>
            <a:r>
              <a:rPr lang="en-US" sz="2800" b="1" dirty="0">
                <a:solidFill>
                  <a:srgbClr val="D60093"/>
                </a:solidFill>
                <a:latin typeface="Times New Roman" pitchFamily="18" charset="0"/>
                <a:cs typeface="Times New Roman" pitchFamily="18" charset="0"/>
              </a:rPr>
              <a:t>variables </a:t>
            </a:r>
            <a:r>
              <a:rPr lang="en-US" sz="2800" dirty="0">
                <a:latin typeface="Times New Roman" pitchFamily="18" charset="0"/>
                <a:cs typeface="Times New Roman" pitchFamily="18" charset="0"/>
              </a:rPr>
              <a:t>that</a:t>
            </a:r>
            <a:r>
              <a:rPr lang="en-US" sz="2800" b="1" dirty="0">
                <a:solidFill>
                  <a:srgbClr val="D60093"/>
                </a:solidFill>
                <a:latin typeface="Times New Roman" pitchFamily="18" charset="0"/>
                <a:cs typeface="Times New Roman" pitchFamily="18" charset="0"/>
              </a:rPr>
              <a:t> receive </a:t>
            </a:r>
            <a:r>
              <a:rPr lang="en-US" sz="2800" dirty="0">
                <a:latin typeface="Times New Roman" pitchFamily="18" charset="0"/>
                <a:cs typeface="Times New Roman" pitchFamily="18" charset="0"/>
              </a:rPr>
              <a:t>the </a:t>
            </a:r>
            <a:r>
              <a:rPr lang="en-US" sz="2800" b="1" dirty="0">
                <a:solidFill>
                  <a:srgbClr val="D60093"/>
                </a:solidFill>
                <a:latin typeface="Times New Roman" pitchFamily="18" charset="0"/>
                <a:cs typeface="Times New Roman" pitchFamily="18" charset="0"/>
              </a:rPr>
              <a:t>value</a:t>
            </a:r>
            <a:r>
              <a:rPr lang="en-US" sz="2800" dirty="0">
                <a:latin typeface="Times New Roman" pitchFamily="18" charset="0"/>
                <a:cs typeface="Times New Roman" pitchFamily="18" charset="0"/>
              </a:rPr>
              <a:t> of the </a:t>
            </a:r>
            <a:r>
              <a:rPr lang="en-US" sz="2800" b="1" dirty="0">
                <a:solidFill>
                  <a:srgbClr val="D60093"/>
                </a:solidFill>
                <a:latin typeface="Times New Roman" pitchFamily="18" charset="0"/>
                <a:cs typeface="Times New Roman" pitchFamily="18" charset="0"/>
              </a:rPr>
              <a:t>arguments passed</a:t>
            </a:r>
            <a:r>
              <a:rPr lang="en-US" sz="2800" b="1" dirty="0">
                <a:solidFill>
                  <a:srgbClr val="FF3300"/>
                </a:solidFill>
                <a:latin typeface="Times New Roman" pitchFamily="18" charset="0"/>
                <a:cs typeface="Times New Roman" pitchFamily="18" charset="0"/>
              </a:rPr>
              <a:t> </a:t>
            </a:r>
            <a:r>
              <a:rPr lang="en-US" sz="2800" dirty="0">
                <a:latin typeface="Times New Roman" pitchFamily="18" charset="0"/>
                <a:cs typeface="Times New Roman" pitchFamily="18" charset="0"/>
              </a:rPr>
              <a:t>to the </a:t>
            </a:r>
            <a:r>
              <a:rPr lang="en-US" sz="2800" b="1" dirty="0">
                <a:solidFill>
                  <a:srgbClr val="0000FF"/>
                </a:solidFill>
                <a:latin typeface="Times New Roman" pitchFamily="18" charset="0"/>
                <a:cs typeface="Times New Roman" pitchFamily="18" charset="0"/>
              </a:rPr>
              <a:t>method when </a:t>
            </a:r>
            <a:r>
              <a:rPr lang="en-US" sz="2800" dirty="0">
                <a:latin typeface="Times New Roman" pitchFamily="18" charset="0"/>
                <a:cs typeface="Times New Roman" pitchFamily="18" charset="0"/>
              </a:rPr>
              <a:t>it is </a:t>
            </a:r>
            <a:r>
              <a:rPr lang="en-US" sz="2800" b="1" dirty="0">
                <a:solidFill>
                  <a:srgbClr val="0000FF"/>
                </a:solidFill>
                <a:latin typeface="Times New Roman" pitchFamily="18" charset="0"/>
                <a:cs typeface="Times New Roman" pitchFamily="18" charset="0"/>
              </a:rPr>
              <a:t>called.</a:t>
            </a:r>
          </a:p>
          <a:p>
            <a:pPr algn="just">
              <a:lnSpc>
                <a:spcPct val="170000"/>
              </a:lnSpc>
              <a:spcBef>
                <a:spcPts val="0"/>
              </a:spcBef>
              <a:buFont typeface="Wingdings" pitchFamily="2" charset="2"/>
              <a:buChar char="§"/>
              <a:defRPr/>
            </a:pPr>
            <a:r>
              <a:rPr lang="en-US" sz="2800" b="1" dirty="0" smtClean="0">
                <a:latin typeface="Times New Roman" pitchFamily="18" charset="0"/>
                <a:cs typeface="Times New Roman" pitchFamily="18" charset="0"/>
              </a:rPr>
              <a:t>Arguments</a:t>
            </a:r>
            <a:r>
              <a:rPr lang="en-US" sz="2800" dirty="0" smtClean="0">
                <a:latin typeface="Times New Roman" pitchFamily="18" charset="0"/>
                <a:cs typeface="Times New Roman" pitchFamily="18" charset="0"/>
              </a:rPr>
              <a:t> are </a:t>
            </a:r>
            <a:r>
              <a:rPr lang="en-US" sz="2800" b="1" dirty="0" smtClean="0">
                <a:solidFill>
                  <a:srgbClr val="FF0000"/>
                </a:solidFill>
                <a:latin typeface="Times New Roman" pitchFamily="18" charset="0"/>
                <a:cs typeface="Times New Roman" pitchFamily="18" charset="0"/>
              </a:rPr>
              <a:t>values</a:t>
            </a:r>
            <a:r>
              <a:rPr lang="en-US" sz="2800" dirty="0" smtClean="0">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passed</a:t>
            </a:r>
            <a:r>
              <a:rPr lang="en-US" sz="2800" dirty="0" smtClean="0">
                <a:latin typeface="Times New Roman" pitchFamily="18" charset="0"/>
                <a:cs typeface="Times New Roman" pitchFamily="18" charset="0"/>
              </a:rPr>
              <a:t> to a </a:t>
            </a:r>
            <a:r>
              <a:rPr lang="en-US" sz="2800" b="1" dirty="0" smtClean="0">
                <a:solidFill>
                  <a:srgbClr val="FF0000"/>
                </a:solidFill>
                <a:latin typeface="Times New Roman" pitchFamily="18" charset="0"/>
                <a:cs typeface="Times New Roman" pitchFamily="18" charset="0"/>
              </a:rPr>
              <a:t>method</a:t>
            </a:r>
            <a:r>
              <a:rPr lang="en-US" sz="2800" dirty="0" smtClean="0">
                <a:latin typeface="Times New Roman" pitchFamily="18" charset="0"/>
                <a:cs typeface="Times New Roman" pitchFamily="18" charset="0"/>
              </a:rPr>
              <a:t> and received by the </a:t>
            </a:r>
            <a:r>
              <a:rPr lang="en-US" sz="2800" b="1" dirty="0" smtClean="0">
                <a:latin typeface="Times New Roman" pitchFamily="18" charset="0"/>
                <a:cs typeface="Times New Roman" pitchFamily="18" charset="0"/>
              </a:rPr>
              <a:t>parameter</a:t>
            </a:r>
            <a:r>
              <a:rPr lang="en-US" sz="2800" dirty="0" smtClean="0">
                <a:latin typeface="Times New Roman" pitchFamily="18" charset="0"/>
                <a:cs typeface="Times New Roman" pitchFamily="18" charset="0"/>
              </a:rPr>
              <a:t> when the method is called.</a:t>
            </a:r>
            <a:endParaRPr lang="en-US" sz="2700" dirty="0">
              <a:latin typeface="Times New Roman" pitchFamily="18" charset="0"/>
              <a:cs typeface="Times New Roman" pitchFamily="18" charset="0"/>
            </a:endParaRPr>
          </a:p>
          <a:p>
            <a:pPr marL="0" indent="0" algn="just">
              <a:lnSpc>
                <a:spcPct val="150000"/>
              </a:lnSpc>
              <a:spcBef>
                <a:spcPts val="0"/>
              </a:spcBef>
              <a:buNone/>
              <a:defRPr/>
            </a:pPr>
            <a:endParaRPr lang="en-US" sz="2700" dirty="0">
              <a:latin typeface="Times New Roman" pitchFamily="18" charset="0"/>
              <a:cs typeface="Times New Roman" pitchFamily="18" charset="0"/>
            </a:endParaRPr>
          </a:p>
          <a:p>
            <a:pPr marL="0" indent="0" algn="just">
              <a:lnSpc>
                <a:spcPct val="150000"/>
              </a:lnSpc>
              <a:spcBef>
                <a:spcPts val="0"/>
              </a:spcBef>
              <a:buNone/>
              <a:defRPr/>
            </a:pPr>
            <a:r>
              <a:rPr lang="en-US" sz="27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AE0A8189-F0CA-4B97-960B-D00FC8249483}" type="slidenum">
              <a:rPr lang="en-US" smtClean="0"/>
              <a:pPr>
                <a:defRPr/>
              </a:pPr>
              <a:t>49</a:t>
            </a:fld>
            <a:endParaRPr lang="en-US"/>
          </a:p>
        </p:txBody>
      </p:sp>
    </p:spTree>
    <p:extLst>
      <p:ext uri="{BB962C8B-B14F-4D97-AF65-F5344CB8AC3E}">
        <p14:creationId xmlns:p14="http://schemas.microsoft.com/office/powerpoint/2010/main" val="6822643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533400"/>
          </a:xfrm>
        </p:spPr>
        <p:txBody>
          <a:bodyPr>
            <a:noAutofit/>
          </a:bodyPr>
          <a:lstStyle/>
          <a:p>
            <a:r>
              <a:rPr lang="en-US" sz="3200" b="1" dirty="0" smtClean="0">
                <a:solidFill>
                  <a:srgbClr val="0000FF"/>
                </a:solidFill>
                <a:latin typeface="Times New Roman" panose="02020603050405020304" pitchFamily="18" charset="0"/>
                <a:cs typeface="Times New Roman" panose="02020603050405020304" pitchFamily="18" charset="0"/>
              </a:rPr>
              <a:t>Defining Classes for Objects-----</a:t>
            </a:r>
            <a:endParaRPr lang="en-US" sz="32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457200"/>
            <a:ext cx="9144000" cy="6400800"/>
          </a:xfrm>
        </p:spPr>
        <p:txBody>
          <a:bodyPr>
            <a:noAutofit/>
          </a:bodyPr>
          <a:lstStyle/>
          <a:p>
            <a:pPr algn="just">
              <a:lnSpc>
                <a:spcPct val="150000"/>
              </a:lnSpc>
              <a:spcBef>
                <a:spcPts val="0"/>
              </a:spcBef>
              <a:buFont typeface="Wingdings" panose="05000000000000000000" pitchFamily="2" charset="2"/>
              <a:buChar char="§"/>
              <a:tabLst>
                <a:tab pos="914400" algn="l"/>
              </a:tabLst>
            </a:pPr>
            <a:r>
              <a:rPr lang="en-US" sz="2800" dirty="0" smtClean="0">
                <a:latin typeface="Times New Roman" panose="02020603050405020304" pitchFamily="18" charset="0"/>
                <a:cs typeface="Times New Roman" panose="02020603050405020304" pitchFamily="18" charset="0"/>
              </a:rPr>
              <a:t>An</a:t>
            </a:r>
            <a:r>
              <a:rPr lang="en-US" sz="2800" b="1" dirty="0" smtClean="0">
                <a:solidFill>
                  <a:srgbClr val="6600CC"/>
                </a:solidFill>
                <a:latin typeface="Times New Roman" panose="02020603050405020304" pitchFamily="18" charset="0"/>
                <a:cs typeface="Times New Roman" panose="02020603050405020304" pitchFamily="18" charset="0"/>
              </a:rPr>
              <a:t> </a:t>
            </a:r>
            <a:r>
              <a:rPr lang="en-US" sz="2800" b="1" dirty="0">
                <a:solidFill>
                  <a:srgbClr val="6600CC"/>
                </a:solidFill>
                <a:latin typeface="Times New Roman" panose="02020603050405020304" pitchFamily="18" charset="0"/>
                <a:cs typeface="Times New Roman" panose="02020603050405020304" pitchFamily="18" charset="0"/>
              </a:rPr>
              <a:t>object </a:t>
            </a:r>
            <a:r>
              <a:rPr lang="en-US" sz="2800" dirty="0">
                <a:latin typeface="Times New Roman" panose="02020603050405020304" pitchFamily="18" charset="0"/>
                <a:cs typeface="Times New Roman" panose="02020603050405020304" pitchFamily="18" charset="0"/>
              </a:rPr>
              <a:t>is an </a:t>
            </a:r>
            <a:r>
              <a:rPr lang="en-US" sz="2800" b="1" dirty="0">
                <a:solidFill>
                  <a:srgbClr val="6600CC"/>
                </a:solidFill>
                <a:latin typeface="Times New Roman" panose="02020603050405020304" pitchFamily="18" charset="0"/>
                <a:cs typeface="Times New Roman" panose="02020603050405020304" pitchFamily="18" charset="0"/>
              </a:rPr>
              <a:t>instance </a:t>
            </a:r>
            <a:r>
              <a:rPr lang="en-US" sz="2800" dirty="0">
                <a:latin typeface="Times New Roman" panose="02020603050405020304" pitchFamily="18" charset="0"/>
                <a:cs typeface="Times New Roman" panose="02020603050405020304" pitchFamily="18" charset="0"/>
              </a:rPr>
              <a:t>of a </a:t>
            </a:r>
            <a:r>
              <a:rPr lang="en-US" sz="2800" b="1" dirty="0">
                <a:solidFill>
                  <a:srgbClr val="6600CC"/>
                </a:solidFill>
                <a:latin typeface="Times New Roman" panose="02020603050405020304" pitchFamily="18" charset="0"/>
                <a:cs typeface="Times New Roman" panose="02020603050405020304" pitchFamily="18" charset="0"/>
              </a:rPr>
              <a:t>class</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endParaRPr lang="en-US" sz="2800"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tabLst>
                <a:tab pos="914400" algn="l"/>
              </a:tabLst>
            </a:pPr>
            <a:r>
              <a:rPr lang="en-US" sz="2800" dirty="0" smtClean="0">
                <a:latin typeface="Times New Roman" panose="02020603050405020304" pitchFamily="18" charset="0"/>
                <a:cs typeface="Times New Roman" panose="02020603050405020304" pitchFamily="18" charset="0"/>
              </a:rPr>
              <a:t>A </a:t>
            </a:r>
            <a:r>
              <a:rPr lang="en-US" sz="2800" dirty="0">
                <a:latin typeface="Times New Roman" panose="02020603050405020304" pitchFamily="18" charset="0"/>
                <a:cs typeface="Times New Roman" panose="02020603050405020304" pitchFamily="18" charset="0"/>
              </a:rPr>
              <a:t>class is a </a:t>
            </a:r>
            <a:r>
              <a:rPr lang="en-US" sz="2800" b="1" dirty="0">
                <a:solidFill>
                  <a:srgbClr val="FF0000"/>
                </a:solidFill>
                <a:latin typeface="Times New Roman" panose="02020603050405020304" pitchFamily="18" charset="0"/>
                <a:cs typeface="Times New Roman" panose="02020603050405020304" pitchFamily="18" charset="0"/>
              </a:rPr>
              <a:t>template </a:t>
            </a:r>
            <a:r>
              <a:rPr lang="en-US" sz="2800" dirty="0">
                <a:latin typeface="Times New Roman" panose="02020603050405020304" pitchFamily="18" charset="0"/>
                <a:cs typeface="Times New Roman" panose="02020603050405020304" pitchFamily="18" charset="0"/>
              </a:rPr>
              <a:t>or</a:t>
            </a:r>
            <a:r>
              <a:rPr lang="en-US" sz="2800" b="1" dirty="0">
                <a:solidFill>
                  <a:srgbClr val="FF0000"/>
                </a:solidFill>
                <a:latin typeface="Times New Roman" panose="02020603050405020304" pitchFamily="18" charset="0"/>
                <a:cs typeface="Times New Roman" panose="02020603050405020304" pitchFamily="18" charset="0"/>
              </a:rPr>
              <a:t> blueprint </a:t>
            </a:r>
            <a:r>
              <a:rPr lang="en-US" sz="2800" dirty="0">
                <a:latin typeface="Times New Roman" panose="02020603050405020304" pitchFamily="18" charset="0"/>
                <a:cs typeface="Times New Roman" panose="02020603050405020304" pitchFamily="18" charset="0"/>
              </a:rPr>
              <a:t>from</a:t>
            </a:r>
            <a:r>
              <a:rPr lang="en-US" sz="2800" b="1" dirty="0">
                <a:solidFill>
                  <a:srgbClr val="FF0000"/>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which</a:t>
            </a:r>
            <a:r>
              <a:rPr lang="en-US" sz="2800" b="1" dirty="0">
                <a:solidFill>
                  <a:srgbClr val="FF0000"/>
                </a:solidFill>
                <a:latin typeface="Times New Roman" panose="02020603050405020304" pitchFamily="18" charset="0"/>
                <a:cs typeface="Times New Roman" panose="02020603050405020304" pitchFamily="18" charset="0"/>
              </a:rPr>
              <a:t> objects </a:t>
            </a:r>
            <a:r>
              <a:rPr lang="en-US" sz="2800" dirty="0">
                <a:latin typeface="Times New Roman" panose="02020603050405020304" pitchFamily="18" charset="0"/>
                <a:cs typeface="Times New Roman" panose="02020603050405020304" pitchFamily="18" charset="0"/>
              </a:rPr>
              <a:t>are</a:t>
            </a:r>
            <a:r>
              <a:rPr lang="en-US" sz="2800" b="1" dirty="0">
                <a:solidFill>
                  <a:srgbClr val="FF0000"/>
                </a:solidFill>
                <a:latin typeface="Times New Roman" panose="02020603050405020304" pitchFamily="18" charset="0"/>
                <a:cs typeface="Times New Roman" panose="02020603050405020304" pitchFamily="18" charset="0"/>
              </a:rPr>
              <a:t> created</a:t>
            </a:r>
            <a:r>
              <a:rPr lang="en-US" sz="28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tabLst>
                <a:tab pos="914400" algn="l"/>
              </a:tabLst>
            </a:pPr>
            <a:r>
              <a:rPr lang="en-US" sz="2800" dirty="0" smtClean="0">
                <a:latin typeface="Times New Roman" panose="02020603050405020304" pitchFamily="18" charset="0"/>
                <a:cs typeface="Times New Roman" panose="02020603050405020304" pitchFamily="18" charset="0"/>
              </a:rPr>
              <a:t>So</a:t>
            </a:r>
            <a:r>
              <a:rPr lang="en-US" sz="2800" dirty="0">
                <a:latin typeface="Times New Roman" panose="02020603050405020304" pitchFamily="18" charset="0"/>
                <a:cs typeface="Times New Roman" panose="02020603050405020304" pitchFamily="18" charset="0"/>
              </a:rPr>
              <a:t>, an </a:t>
            </a:r>
            <a:r>
              <a:rPr lang="en-US" sz="2800" b="1" dirty="0">
                <a:solidFill>
                  <a:srgbClr val="D60093"/>
                </a:solidFill>
                <a:latin typeface="Times New Roman" panose="02020603050405020304" pitchFamily="18" charset="0"/>
                <a:cs typeface="Times New Roman" panose="02020603050405020304" pitchFamily="18" charset="0"/>
              </a:rPr>
              <a:t>object </a:t>
            </a:r>
            <a:r>
              <a:rPr lang="en-US" sz="2800" dirty="0">
                <a:latin typeface="Times New Roman" panose="02020603050405020304" pitchFamily="18" charset="0"/>
                <a:cs typeface="Times New Roman" panose="02020603050405020304" pitchFamily="18" charset="0"/>
              </a:rPr>
              <a:t>is the </a:t>
            </a:r>
            <a:r>
              <a:rPr lang="en-US" sz="2800" b="1" dirty="0">
                <a:solidFill>
                  <a:srgbClr val="D60093"/>
                </a:solidFill>
                <a:latin typeface="Times New Roman" panose="02020603050405020304" pitchFamily="18" charset="0"/>
                <a:cs typeface="Times New Roman" panose="02020603050405020304" pitchFamily="18" charset="0"/>
              </a:rPr>
              <a:t>instance(result) </a:t>
            </a:r>
            <a:r>
              <a:rPr lang="en-US" sz="2800" dirty="0">
                <a:latin typeface="Times New Roman" panose="02020603050405020304" pitchFamily="18" charset="0"/>
                <a:cs typeface="Times New Roman" panose="02020603050405020304" pitchFamily="18" charset="0"/>
              </a:rPr>
              <a:t>of a </a:t>
            </a:r>
            <a:r>
              <a:rPr lang="en-US" sz="2800" b="1" dirty="0">
                <a:solidFill>
                  <a:srgbClr val="D60093"/>
                </a:solidFill>
                <a:latin typeface="Times New Roman" panose="02020603050405020304" pitchFamily="18" charset="0"/>
                <a:cs typeface="Times New Roman" panose="02020603050405020304" pitchFamily="18" charset="0"/>
              </a:rPr>
              <a:t>class</a:t>
            </a:r>
            <a:r>
              <a:rPr lang="en-US" sz="2800" b="1" dirty="0" smtClean="0">
                <a:solidFill>
                  <a:srgbClr val="D60093"/>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An object is a </a:t>
            </a:r>
            <a:r>
              <a:rPr lang="en-US" sz="2800" b="1" dirty="0">
                <a:solidFill>
                  <a:srgbClr val="0000FF"/>
                </a:solidFill>
                <a:latin typeface="Times New Roman" panose="02020603050405020304" pitchFamily="18" charset="0"/>
                <a:cs typeface="Times New Roman" panose="02020603050405020304" pitchFamily="18" charset="0"/>
              </a:rPr>
              <a:t>real-world entity</a:t>
            </a:r>
            <a:r>
              <a:rPr lang="en-US" sz="2800" dirty="0">
                <a:solidFill>
                  <a:srgbClr val="0000FF"/>
                </a:solidFill>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An object is a </a:t>
            </a:r>
            <a:r>
              <a:rPr lang="en-US" sz="2800" b="1" dirty="0">
                <a:solidFill>
                  <a:srgbClr val="6600CC"/>
                </a:solidFill>
                <a:latin typeface="Times New Roman" panose="02020603050405020304" pitchFamily="18" charset="0"/>
                <a:cs typeface="Times New Roman" panose="02020603050405020304" pitchFamily="18" charset="0"/>
              </a:rPr>
              <a:t>runtime entity</a:t>
            </a:r>
            <a:r>
              <a:rPr lang="en-US" sz="28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The object is an </a:t>
            </a:r>
            <a:r>
              <a:rPr lang="en-US" sz="2800" b="1" dirty="0">
                <a:solidFill>
                  <a:srgbClr val="0000FF"/>
                </a:solidFill>
                <a:latin typeface="Times New Roman" panose="02020603050405020304" pitchFamily="18" charset="0"/>
                <a:cs typeface="Times New Roman" panose="02020603050405020304" pitchFamily="18" charset="0"/>
              </a:rPr>
              <a:t>entity </a:t>
            </a:r>
            <a:r>
              <a:rPr lang="en-US" sz="2800" dirty="0">
                <a:latin typeface="Times New Roman" panose="02020603050405020304" pitchFamily="18" charset="0"/>
                <a:cs typeface="Times New Roman" panose="02020603050405020304" pitchFamily="18" charset="0"/>
              </a:rPr>
              <a:t>which</a:t>
            </a:r>
            <a:r>
              <a:rPr lang="en-US" sz="2800" b="1" dirty="0">
                <a:solidFill>
                  <a:srgbClr val="0000FF"/>
                </a:solidFill>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has</a:t>
            </a:r>
            <a:r>
              <a:rPr lang="en-US" sz="2800" b="1" dirty="0">
                <a:solidFill>
                  <a:srgbClr val="0000FF"/>
                </a:solidFill>
                <a:latin typeface="Times New Roman" panose="02020603050405020304" pitchFamily="18" charset="0"/>
                <a:cs typeface="Times New Roman" panose="02020603050405020304" pitchFamily="18" charset="0"/>
              </a:rPr>
              <a:t> state </a:t>
            </a:r>
            <a:r>
              <a:rPr lang="en-US" sz="2800" dirty="0">
                <a:latin typeface="Times New Roman" panose="02020603050405020304" pitchFamily="18" charset="0"/>
                <a:cs typeface="Times New Roman" panose="02020603050405020304" pitchFamily="18" charset="0"/>
              </a:rPr>
              <a:t>and</a:t>
            </a:r>
            <a:r>
              <a:rPr lang="en-US" sz="2800" b="1" dirty="0">
                <a:solidFill>
                  <a:srgbClr val="0000FF"/>
                </a:solidFill>
                <a:latin typeface="Times New Roman" panose="02020603050405020304" pitchFamily="18" charset="0"/>
                <a:cs typeface="Times New Roman" panose="02020603050405020304" pitchFamily="18" charset="0"/>
              </a:rPr>
              <a:t> behavior</a:t>
            </a:r>
            <a:r>
              <a:rPr lang="en-US" sz="28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5</a:t>
            </a:fld>
            <a:endParaRPr lang="en-US"/>
          </a:p>
        </p:txBody>
      </p:sp>
    </p:spTree>
    <p:extLst>
      <p:ext uri="{BB962C8B-B14F-4D97-AF65-F5344CB8AC3E}">
        <p14:creationId xmlns:p14="http://schemas.microsoft.com/office/powerpoint/2010/main" val="242247586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381000" y="0"/>
            <a:ext cx="8229600" cy="3810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Defining Methods---</a:t>
            </a:r>
          </a:p>
        </p:txBody>
      </p:sp>
      <p:sp>
        <p:nvSpPr>
          <p:cNvPr id="3" name="Content Placeholder 2"/>
          <p:cNvSpPr>
            <a:spLocks noGrp="1"/>
          </p:cNvSpPr>
          <p:nvPr>
            <p:ph idx="1"/>
          </p:nvPr>
        </p:nvSpPr>
        <p:spPr>
          <a:xfrm>
            <a:off x="0" y="381000"/>
            <a:ext cx="9144000" cy="6477000"/>
          </a:xfrm>
        </p:spPr>
        <p:txBody>
          <a:bodyPr rtlCol="0">
            <a:noAutofit/>
          </a:bodyPr>
          <a:lstStyle/>
          <a:p>
            <a:pPr algn="just">
              <a:lnSpc>
                <a:spcPct val="170000"/>
              </a:lnSpc>
              <a:spcBef>
                <a:spcPts val="0"/>
              </a:spcBef>
              <a:buFont typeface="Wingdings" pitchFamily="2" charset="2"/>
              <a:buChar char="§"/>
              <a:defRPr/>
            </a:pPr>
            <a:r>
              <a:rPr lang="en-US" sz="2800" dirty="0">
                <a:latin typeface="Times New Roman" pitchFamily="18" charset="0"/>
                <a:cs typeface="Times New Roman" pitchFamily="18" charset="0"/>
              </a:rPr>
              <a:t>If the </a:t>
            </a:r>
            <a:r>
              <a:rPr lang="en-US" sz="2800" b="1" dirty="0">
                <a:solidFill>
                  <a:srgbClr val="0000FF"/>
                </a:solidFill>
                <a:latin typeface="Times New Roman" pitchFamily="18" charset="0"/>
                <a:cs typeface="Times New Roman" pitchFamily="18" charset="0"/>
              </a:rPr>
              <a:t>method </a:t>
            </a:r>
            <a:r>
              <a:rPr lang="en-US" sz="2800" dirty="0">
                <a:latin typeface="Times New Roman" pitchFamily="18" charset="0"/>
                <a:cs typeface="Times New Roman" pitchFamily="18" charset="0"/>
              </a:rPr>
              <a:t>has</a:t>
            </a:r>
            <a:r>
              <a:rPr lang="en-US" sz="2800" b="1" dirty="0">
                <a:solidFill>
                  <a:srgbClr val="0000FF"/>
                </a:solidFill>
                <a:latin typeface="Times New Roman" pitchFamily="18" charset="0"/>
                <a:cs typeface="Times New Roman" pitchFamily="18" charset="0"/>
              </a:rPr>
              <a:t> no parameters</a:t>
            </a:r>
            <a:r>
              <a:rPr lang="en-US" sz="2800" dirty="0">
                <a:latin typeface="Times New Roman" pitchFamily="18" charset="0"/>
                <a:cs typeface="Times New Roman" pitchFamily="18" charset="0"/>
              </a:rPr>
              <a:t>, then the </a:t>
            </a:r>
            <a:r>
              <a:rPr lang="en-US" sz="2800" b="1" dirty="0">
                <a:latin typeface="Times New Roman" pitchFamily="18" charset="0"/>
                <a:cs typeface="Times New Roman" pitchFamily="18" charset="0"/>
              </a:rPr>
              <a:t>parameter list will be empty.</a:t>
            </a:r>
          </a:p>
          <a:p>
            <a:pPr algn="just">
              <a:lnSpc>
                <a:spcPct val="170000"/>
              </a:lnSpc>
              <a:spcBef>
                <a:spcPts val="0"/>
              </a:spcBef>
              <a:buFont typeface="Wingdings" pitchFamily="2" charset="2"/>
              <a:buChar char="§"/>
              <a:defRPr/>
            </a:pPr>
            <a:r>
              <a:rPr lang="en-US" sz="2800" b="1" dirty="0" smtClean="0">
                <a:solidFill>
                  <a:srgbClr val="0000FF"/>
                </a:solidFill>
                <a:latin typeface="Times New Roman" pitchFamily="18" charset="0"/>
                <a:cs typeface="Times New Roman" pitchFamily="18" charset="0"/>
              </a:rPr>
              <a:t>Methods</a:t>
            </a:r>
            <a:r>
              <a:rPr lang="en-US" sz="2800" dirty="0" smtClean="0">
                <a:latin typeface="Times New Roman" pitchFamily="18" charset="0"/>
                <a:cs typeface="Times New Roman" pitchFamily="18" charset="0"/>
              </a:rPr>
              <a:t> </a:t>
            </a:r>
            <a:r>
              <a:rPr lang="en-US" sz="2800" dirty="0">
                <a:latin typeface="Times New Roman" pitchFamily="18" charset="0"/>
                <a:cs typeface="Times New Roman" pitchFamily="18" charset="0"/>
              </a:rPr>
              <a:t>that have a </a:t>
            </a:r>
            <a:r>
              <a:rPr lang="en-US" sz="2800" b="1" dirty="0">
                <a:solidFill>
                  <a:srgbClr val="D60093"/>
                </a:solidFill>
                <a:latin typeface="Times New Roman" pitchFamily="18" charset="0"/>
                <a:cs typeface="Times New Roman" pitchFamily="18" charset="0"/>
              </a:rPr>
              <a:t>return type other than void return</a:t>
            </a:r>
            <a:r>
              <a:rPr lang="en-US" sz="2800" dirty="0">
                <a:latin typeface="Times New Roman" pitchFamily="18" charset="0"/>
                <a:cs typeface="Times New Roman" pitchFamily="18" charset="0"/>
              </a:rPr>
              <a:t> a </a:t>
            </a:r>
            <a:r>
              <a:rPr lang="en-US" sz="2800" b="1" dirty="0">
                <a:solidFill>
                  <a:srgbClr val="0000FF"/>
                </a:solidFill>
                <a:latin typeface="Times New Roman" pitchFamily="18" charset="0"/>
                <a:cs typeface="Times New Roman" pitchFamily="18" charset="0"/>
              </a:rPr>
              <a:t>value to the calling routine</a:t>
            </a:r>
            <a:r>
              <a:rPr lang="en-US" sz="2800" dirty="0">
                <a:latin typeface="Times New Roman" pitchFamily="18" charset="0"/>
                <a:cs typeface="Times New Roman" pitchFamily="18" charset="0"/>
              </a:rPr>
              <a:t> using the following </a:t>
            </a:r>
            <a:r>
              <a:rPr lang="en-US" sz="2800" b="1" dirty="0">
                <a:latin typeface="Times New Roman" pitchFamily="18" charset="0"/>
                <a:cs typeface="Times New Roman" pitchFamily="18" charset="0"/>
              </a:rPr>
              <a:t>form of the return statement: </a:t>
            </a:r>
          </a:p>
          <a:p>
            <a:pPr algn="just">
              <a:lnSpc>
                <a:spcPct val="170000"/>
              </a:lnSpc>
              <a:spcBef>
                <a:spcPts val="0"/>
              </a:spcBef>
              <a:buNone/>
              <a:defRPr/>
            </a:pPr>
            <a:r>
              <a:rPr lang="en-US" sz="2800" dirty="0">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return value;</a:t>
            </a:r>
          </a:p>
          <a:p>
            <a:pPr algn="just">
              <a:lnSpc>
                <a:spcPct val="170000"/>
              </a:lnSpc>
              <a:spcBef>
                <a:spcPts val="0"/>
              </a:spcBef>
              <a:buFont typeface="Wingdings" pitchFamily="2" charset="2"/>
              <a:buChar char="§"/>
              <a:defRPr/>
            </a:pPr>
            <a:r>
              <a:rPr lang="en-US" sz="2800" dirty="0">
                <a:latin typeface="Times New Roman" pitchFamily="18" charset="0"/>
                <a:cs typeface="Times New Roman" pitchFamily="18" charset="0"/>
              </a:rPr>
              <a:t>Here, </a:t>
            </a:r>
            <a:r>
              <a:rPr lang="en-US" sz="2800" b="1" dirty="0">
                <a:solidFill>
                  <a:srgbClr val="D60093"/>
                </a:solidFill>
                <a:latin typeface="Times New Roman" pitchFamily="18" charset="0"/>
                <a:cs typeface="Times New Roman" pitchFamily="18" charset="0"/>
              </a:rPr>
              <a:t>value is the value returned</a:t>
            </a:r>
            <a:r>
              <a:rPr lang="en-US" sz="2800" dirty="0">
                <a:latin typeface="Times New Roman" pitchFamily="18" charset="0"/>
                <a:cs typeface="Times New Roman" pitchFamily="18" charset="0"/>
              </a:rPr>
              <a:t>.</a:t>
            </a:r>
          </a:p>
          <a:p>
            <a:pPr marL="0" indent="0">
              <a:lnSpc>
                <a:spcPct val="170000"/>
              </a:lnSpc>
              <a:buNone/>
            </a:pPr>
            <a:endParaRPr lang="en-US" sz="2800" dirty="0"/>
          </a:p>
        </p:txBody>
      </p:sp>
      <p:sp>
        <p:nvSpPr>
          <p:cNvPr id="4" name="Slide Number Placeholder 3"/>
          <p:cNvSpPr>
            <a:spLocks noGrp="1"/>
          </p:cNvSpPr>
          <p:nvPr>
            <p:ph type="sldNum" sz="quarter" idx="12"/>
          </p:nvPr>
        </p:nvSpPr>
        <p:spPr/>
        <p:txBody>
          <a:bodyPr/>
          <a:lstStyle/>
          <a:p>
            <a:pPr>
              <a:defRPr/>
            </a:pPr>
            <a:fld id="{AE0A8189-F0CA-4B97-960B-D00FC8249483}" type="slidenum">
              <a:rPr lang="en-US" smtClean="0"/>
              <a:pPr>
                <a:defRPr/>
              </a:pPr>
              <a:t>50</a:t>
            </a:fld>
            <a:endParaRPr lang="en-US"/>
          </a:p>
        </p:txBody>
      </p:sp>
    </p:spTree>
    <p:extLst>
      <p:ext uri="{BB962C8B-B14F-4D97-AF65-F5344CB8AC3E}">
        <p14:creationId xmlns:p14="http://schemas.microsoft.com/office/powerpoint/2010/main" val="992986259"/>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
            <a:ext cx="8229600" cy="2286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Adding a Method to the Box Class</a:t>
            </a:r>
          </a:p>
        </p:txBody>
      </p:sp>
      <p:sp>
        <p:nvSpPr>
          <p:cNvPr id="3" name="Content Placeholder 2"/>
          <p:cNvSpPr>
            <a:spLocks noGrp="1"/>
          </p:cNvSpPr>
          <p:nvPr>
            <p:ph idx="1"/>
          </p:nvPr>
        </p:nvSpPr>
        <p:spPr>
          <a:xfrm>
            <a:off x="0" y="228600"/>
            <a:ext cx="9144000" cy="6629400"/>
          </a:xfrm>
        </p:spPr>
        <p:txBody>
          <a:bodyPr rtlCol="0">
            <a:noAutofit/>
          </a:bodyPr>
          <a:lstStyle/>
          <a:p>
            <a:pPr algn="just" eaLnBrk="1" fontAlgn="auto" hangingPunct="1">
              <a:lnSpc>
                <a:spcPct val="150000"/>
              </a:lnSpc>
              <a:spcBef>
                <a:spcPts val="0"/>
              </a:spcBef>
              <a:spcAft>
                <a:spcPts val="0"/>
              </a:spcAft>
              <a:buFont typeface="Wingdings" pitchFamily="2" charset="2"/>
              <a:buChar char="Ø"/>
              <a:defRPr/>
            </a:pPr>
            <a:r>
              <a:rPr lang="en-US" sz="2600" dirty="0" smtClean="0">
                <a:latin typeface="Times New Roman" pitchFamily="18" charset="0"/>
                <a:cs typeface="Times New Roman" pitchFamily="18" charset="0"/>
              </a:rPr>
              <a:t>To </a:t>
            </a:r>
            <a:r>
              <a:rPr lang="en-US" sz="2600" b="1" dirty="0" smtClean="0">
                <a:solidFill>
                  <a:srgbClr val="D60093"/>
                </a:solidFill>
                <a:latin typeface="Times New Roman" pitchFamily="18" charset="0"/>
                <a:cs typeface="Times New Roman" pitchFamily="18" charset="0"/>
              </a:rPr>
              <a:t>create </a:t>
            </a:r>
            <a:r>
              <a:rPr lang="en-US" sz="2600" dirty="0" smtClean="0">
                <a:solidFill>
                  <a:srgbClr val="D60093"/>
                </a:solidFill>
                <a:latin typeface="Times New Roman" pitchFamily="18" charset="0"/>
                <a:cs typeface="Times New Roman" pitchFamily="18" charset="0"/>
              </a:rPr>
              <a:t>a</a:t>
            </a:r>
            <a:r>
              <a:rPr lang="en-US" sz="2600" b="1" dirty="0" smtClean="0">
                <a:solidFill>
                  <a:srgbClr val="D60093"/>
                </a:solidFill>
                <a:latin typeface="Times New Roman" pitchFamily="18" charset="0"/>
                <a:cs typeface="Times New Roman" pitchFamily="18" charset="0"/>
              </a:rPr>
              <a:t> class </a:t>
            </a:r>
            <a:r>
              <a:rPr lang="en-US" sz="2600" dirty="0" smtClean="0">
                <a:solidFill>
                  <a:srgbClr val="D60093"/>
                </a:solidFill>
                <a:latin typeface="Times New Roman" pitchFamily="18" charset="0"/>
                <a:cs typeface="Times New Roman" pitchFamily="18" charset="0"/>
              </a:rPr>
              <a:t>that</a:t>
            </a:r>
            <a:r>
              <a:rPr lang="en-US" sz="2600" b="1" dirty="0" smtClean="0">
                <a:solidFill>
                  <a:srgbClr val="D60093"/>
                </a:solidFill>
                <a:latin typeface="Times New Roman" pitchFamily="18" charset="0"/>
                <a:cs typeface="Times New Roman" pitchFamily="18" charset="0"/>
              </a:rPr>
              <a:t> contains </a:t>
            </a:r>
            <a:r>
              <a:rPr lang="en-US" sz="2600" dirty="0" smtClean="0">
                <a:solidFill>
                  <a:srgbClr val="D60093"/>
                </a:solidFill>
                <a:latin typeface="Times New Roman" pitchFamily="18" charset="0"/>
                <a:cs typeface="Times New Roman" pitchFamily="18" charset="0"/>
              </a:rPr>
              <a:t>only</a:t>
            </a:r>
            <a:r>
              <a:rPr lang="en-US" sz="2600" b="1" dirty="0" smtClean="0">
                <a:solidFill>
                  <a:srgbClr val="D60093"/>
                </a:solidFill>
                <a:latin typeface="Times New Roman" pitchFamily="18" charset="0"/>
                <a:cs typeface="Times New Roman" pitchFamily="18" charset="0"/>
              </a:rPr>
              <a:t> data, </a:t>
            </a:r>
            <a:r>
              <a:rPr lang="en-US" sz="2600" dirty="0" smtClean="0">
                <a:solidFill>
                  <a:srgbClr val="D60093"/>
                </a:solidFill>
                <a:latin typeface="Times New Roman" pitchFamily="18" charset="0"/>
                <a:cs typeface="Times New Roman" pitchFamily="18" charset="0"/>
              </a:rPr>
              <a:t>it rarely </a:t>
            </a:r>
            <a:r>
              <a:rPr lang="en-US" sz="2600" b="1" dirty="0" smtClean="0">
                <a:solidFill>
                  <a:srgbClr val="D60093"/>
                </a:solidFill>
                <a:latin typeface="Times New Roman" pitchFamily="18" charset="0"/>
                <a:cs typeface="Times New Roman" pitchFamily="18" charset="0"/>
              </a:rPr>
              <a:t>happens.</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Most of the time you will use </a:t>
            </a:r>
            <a:r>
              <a:rPr lang="en-US" sz="2600" b="1" dirty="0" smtClean="0">
                <a:solidFill>
                  <a:srgbClr val="0000FF"/>
                </a:solidFill>
                <a:latin typeface="Times New Roman" pitchFamily="18" charset="0"/>
                <a:cs typeface="Times New Roman" pitchFamily="18" charset="0"/>
              </a:rPr>
              <a:t>methods </a:t>
            </a:r>
            <a:r>
              <a:rPr lang="en-US" sz="2600" dirty="0" smtClean="0">
                <a:latin typeface="Times New Roman" pitchFamily="18" charset="0"/>
                <a:cs typeface="Times New Roman" pitchFamily="18" charset="0"/>
              </a:rPr>
              <a:t>to</a:t>
            </a:r>
            <a:r>
              <a:rPr lang="en-US" sz="2600" b="1" dirty="0" smtClean="0">
                <a:solidFill>
                  <a:srgbClr val="0000FF"/>
                </a:solidFill>
                <a:latin typeface="Times New Roman" pitchFamily="18" charset="0"/>
                <a:cs typeface="Times New Roman" pitchFamily="18" charset="0"/>
              </a:rPr>
              <a:t> access </a:t>
            </a:r>
            <a:r>
              <a:rPr lang="en-US" sz="2600" dirty="0" smtClean="0">
                <a:latin typeface="Times New Roman" pitchFamily="18" charset="0"/>
                <a:cs typeface="Times New Roman" pitchFamily="18" charset="0"/>
              </a:rPr>
              <a:t>the</a:t>
            </a:r>
            <a:r>
              <a:rPr lang="en-US" sz="2600" dirty="0" smtClean="0">
                <a:solidFill>
                  <a:srgbClr val="0000FF"/>
                </a:solidFill>
                <a:latin typeface="Times New Roman" pitchFamily="18" charset="0"/>
                <a:cs typeface="Times New Roman" pitchFamily="18" charset="0"/>
              </a:rPr>
              <a:t> </a:t>
            </a:r>
            <a:r>
              <a:rPr lang="en-US" sz="2600" b="1" dirty="0" smtClean="0">
                <a:solidFill>
                  <a:srgbClr val="0000FF"/>
                </a:solidFill>
                <a:latin typeface="Times New Roman" pitchFamily="18" charset="0"/>
                <a:cs typeface="Times New Roman" pitchFamily="18" charset="0"/>
              </a:rPr>
              <a:t>instance variables </a:t>
            </a:r>
            <a:r>
              <a:rPr lang="en-US" sz="2600" dirty="0" smtClean="0">
                <a:latin typeface="Times New Roman" pitchFamily="18" charset="0"/>
                <a:cs typeface="Times New Roman" pitchFamily="18" charset="0"/>
              </a:rPr>
              <a:t>defined by the </a:t>
            </a:r>
            <a:r>
              <a:rPr lang="en-US" sz="2600" b="1" dirty="0" smtClean="0">
                <a:solidFill>
                  <a:srgbClr val="0000FF"/>
                </a:solidFill>
                <a:latin typeface="Times New Roman" pitchFamily="18" charset="0"/>
                <a:cs typeface="Times New Roman" pitchFamily="18" charset="0"/>
              </a:rPr>
              <a:t>class</a:t>
            </a:r>
            <a:r>
              <a:rPr lang="en-US" sz="2600" dirty="0" smtClean="0">
                <a:solidFill>
                  <a:srgbClr val="0000FF"/>
                </a:solidFill>
                <a:latin typeface="Times New Roman" pitchFamily="18" charset="0"/>
                <a:cs typeface="Times New Roman" pitchFamily="18" charset="0"/>
              </a:rPr>
              <a:t>.</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In fact, </a:t>
            </a:r>
            <a:r>
              <a:rPr lang="en-US" sz="2600" b="1" dirty="0" smtClean="0">
                <a:solidFill>
                  <a:srgbClr val="0000FF"/>
                </a:solidFill>
                <a:latin typeface="Times New Roman" pitchFamily="18" charset="0"/>
                <a:cs typeface="Times New Roman" pitchFamily="18" charset="0"/>
              </a:rPr>
              <a:t>methods</a:t>
            </a:r>
            <a:r>
              <a:rPr lang="en-US" sz="2600" dirty="0" smtClean="0">
                <a:latin typeface="Times New Roman" pitchFamily="18" charset="0"/>
                <a:cs typeface="Times New Roman" pitchFamily="18" charset="0"/>
              </a:rPr>
              <a:t> define the </a:t>
            </a:r>
            <a:r>
              <a:rPr lang="en-US" sz="2600" b="1" dirty="0" smtClean="0">
                <a:solidFill>
                  <a:srgbClr val="0000FF"/>
                </a:solidFill>
                <a:latin typeface="Times New Roman" pitchFamily="18" charset="0"/>
                <a:cs typeface="Times New Roman" pitchFamily="18" charset="0"/>
              </a:rPr>
              <a:t>interface </a:t>
            </a:r>
            <a:r>
              <a:rPr lang="en-US" sz="2600" dirty="0" smtClean="0">
                <a:latin typeface="Times New Roman" pitchFamily="18" charset="0"/>
                <a:cs typeface="Times New Roman" pitchFamily="18" charset="0"/>
              </a:rPr>
              <a:t>to most </a:t>
            </a:r>
            <a:r>
              <a:rPr lang="en-US" sz="2600" b="1" dirty="0" smtClean="0">
                <a:solidFill>
                  <a:srgbClr val="0000FF"/>
                </a:solidFill>
                <a:latin typeface="Times New Roman" pitchFamily="18" charset="0"/>
                <a:cs typeface="Times New Roman" pitchFamily="18" charset="0"/>
              </a:rPr>
              <a:t>classes</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This allows the </a:t>
            </a:r>
            <a:r>
              <a:rPr lang="en-US" sz="2600" b="1" dirty="0" smtClean="0">
                <a:solidFill>
                  <a:srgbClr val="D60093"/>
                </a:solidFill>
                <a:latin typeface="Times New Roman" pitchFamily="18" charset="0"/>
                <a:cs typeface="Times New Roman" pitchFamily="18" charset="0"/>
              </a:rPr>
              <a:t>class implement </a:t>
            </a:r>
            <a:r>
              <a:rPr lang="en-US" sz="2600" dirty="0" smtClean="0">
                <a:latin typeface="Times New Roman" pitchFamily="18" charset="0"/>
                <a:cs typeface="Times New Roman" pitchFamily="18" charset="0"/>
              </a:rPr>
              <a:t>or to </a:t>
            </a:r>
            <a:r>
              <a:rPr lang="en-US" sz="2600" b="1" dirty="0" smtClean="0">
                <a:solidFill>
                  <a:srgbClr val="D60093"/>
                </a:solidFill>
                <a:latin typeface="Times New Roman" pitchFamily="18" charset="0"/>
                <a:cs typeface="Times New Roman" pitchFamily="18" charset="0"/>
              </a:rPr>
              <a:t>hide </a:t>
            </a:r>
            <a:r>
              <a:rPr lang="en-US" sz="2600" dirty="0" smtClean="0">
                <a:latin typeface="Times New Roman" pitchFamily="18" charset="0"/>
                <a:cs typeface="Times New Roman" pitchFamily="18" charset="0"/>
              </a:rPr>
              <a:t>the</a:t>
            </a:r>
            <a:r>
              <a:rPr lang="en-US" sz="2600" b="1" dirty="0" smtClean="0">
                <a:solidFill>
                  <a:srgbClr val="D60093"/>
                </a:solidFill>
                <a:latin typeface="Times New Roman" pitchFamily="18" charset="0"/>
                <a:cs typeface="Times New Roman" pitchFamily="18" charset="0"/>
              </a:rPr>
              <a:t> specific </a:t>
            </a:r>
            <a:r>
              <a:rPr lang="en-US" sz="2600" dirty="0" smtClean="0">
                <a:latin typeface="Times New Roman" pitchFamily="18" charset="0"/>
                <a:cs typeface="Times New Roman" pitchFamily="18" charset="0"/>
              </a:rPr>
              <a:t>layout of </a:t>
            </a:r>
            <a:r>
              <a:rPr lang="en-US" sz="2600" b="1" dirty="0" smtClean="0">
                <a:solidFill>
                  <a:srgbClr val="D60093"/>
                </a:solidFill>
                <a:latin typeface="Times New Roman" pitchFamily="18" charset="0"/>
                <a:cs typeface="Times New Roman" pitchFamily="18" charset="0"/>
              </a:rPr>
              <a:t>internal data structures</a:t>
            </a:r>
            <a:r>
              <a:rPr lang="en-US" sz="2600" dirty="0" smtClean="0">
                <a:solidFill>
                  <a:srgbClr val="FF3300"/>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behind cleaner method abstractions.</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In addition to </a:t>
            </a:r>
            <a:r>
              <a:rPr lang="en-US" sz="2600" b="1" dirty="0" smtClean="0">
                <a:latin typeface="Times New Roman" pitchFamily="18" charset="0"/>
                <a:cs typeface="Times New Roman" pitchFamily="18" charset="0"/>
              </a:rPr>
              <a:t>defining</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methods</a:t>
            </a:r>
            <a:r>
              <a:rPr lang="en-US" sz="2600" dirty="0" smtClean="0">
                <a:latin typeface="Times New Roman" pitchFamily="18" charset="0"/>
                <a:cs typeface="Times New Roman" pitchFamily="18" charset="0"/>
              </a:rPr>
              <a:t> that provide </a:t>
            </a:r>
            <a:r>
              <a:rPr lang="en-US" sz="2600" b="1" dirty="0" smtClean="0">
                <a:solidFill>
                  <a:srgbClr val="0000FF"/>
                </a:solidFill>
                <a:latin typeface="Times New Roman" pitchFamily="18" charset="0"/>
                <a:cs typeface="Times New Roman" pitchFamily="18" charset="0"/>
              </a:rPr>
              <a:t>access to data</a:t>
            </a:r>
            <a:r>
              <a:rPr lang="en-US" sz="2600" dirty="0" smtClean="0">
                <a:latin typeface="Times New Roman" pitchFamily="18" charset="0"/>
                <a:cs typeface="Times New Roman" pitchFamily="18" charset="0"/>
              </a:rPr>
              <a:t>, you can also </a:t>
            </a:r>
            <a:r>
              <a:rPr lang="en-US" sz="2600" b="1" dirty="0" smtClean="0">
                <a:solidFill>
                  <a:srgbClr val="0000FF"/>
                </a:solidFill>
                <a:latin typeface="Times New Roman" pitchFamily="18" charset="0"/>
                <a:cs typeface="Times New Roman" pitchFamily="18" charset="0"/>
              </a:rPr>
              <a:t>define methods that are used internally by the class itself</a:t>
            </a:r>
            <a:r>
              <a:rPr lang="en-US" sz="2600" b="1" dirty="0" smtClean="0">
                <a:latin typeface="Times New Roman" pitchFamily="18" charset="0"/>
                <a:cs typeface="Times New Roman" pitchFamily="18" charset="0"/>
              </a:rPr>
              <a:t>.</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Adding methods to a Box class is either </a:t>
            </a:r>
            <a:r>
              <a:rPr lang="en-US" sz="2600" b="1" dirty="0" smtClean="0">
                <a:latin typeface="Times New Roman" pitchFamily="18" charset="0"/>
                <a:cs typeface="Times New Roman" pitchFamily="18" charset="0"/>
              </a:rPr>
              <a:t>without</a:t>
            </a:r>
            <a:r>
              <a:rPr lang="en-US" sz="2600" dirty="0" smtClean="0">
                <a:latin typeface="Times New Roman" pitchFamily="18" charset="0"/>
                <a:cs typeface="Times New Roman" pitchFamily="18" charset="0"/>
              </a:rPr>
              <a:t> a </a:t>
            </a:r>
            <a:r>
              <a:rPr lang="en-US" sz="2600" b="1" dirty="0" smtClean="0">
                <a:latin typeface="Times New Roman" pitchFamily="18" charset="0"/>
                <a:cs typeface="Times New Roman" pitchFamily="18" charset="0"/>
              </a:rPr>
              <a:t>parameter</a:t>
            </a:r>
            <a:r>
              <a:rPr lang="en-US" sz="2600" dirty="0" smtClean="0">
                <a:latin typeface="Times New Roman" pitchFamily="18" charset="0"/>
                <a:cs typeface="Times New Roman" pitchFamily="18" charset="0"/>
              </a:rPr>
              <a:t> or </a:t>
            </a:r>
            <a:r>
              <a:rPr lang="en-US" sz="2600" b="1" dirty="0" smtClean="0">
                <a:latin typeface="Times New Roman" pitchFamily="18" charset="0"/>
                <a:cs typeface="Times New Roman" pitchFamily="18" charset="0"/>
              </a:rPr>
              <a:t>with</a:t>
            </a:r>
            <a:r>
              <a:rPr lang="en-US" sz="2600" dirty="0" smtClean="0">
                <a:latin typeface="Times New Roman" pitchFamily="18" charset="0"/>
                <a:cs typeface="Times New Roman" pitchFamily="18" charset="0"/>
              </a:rPr>
              <a:t> a </a:t>
            </a:r>
            <a:r>
              <a:rPr lang="en-US" sz="2600" b="1" dirty="0" smtClean="0">
                <a:latin typeface="Times New Roman" pitchFamily="18" charset="0"/>
                <a:cs typeface="Times New Roman" pitchFamily="18" charset="0"/>
              </a:rPr>
              <a:t>parameter</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Ø"/>
              <a:defRPr/>
            </a:pPr>
            <a:r>
              <a:rPr lang="en-US" sz="2600" b="1" dirty="0" smtClean="0">
                <a:latin typeface="Times New Roman" pitchFamily="18" charset="0"/>
                <a:cs typeface="Times New Roman" pitchFamily="18" charset="0"/>
              </a:rPr>
              <a:t>Example </a:t>
            </a:r>
            <a:r>
              <a:rPr lang="en-US" sz="2600" b="1" dirty="0" err="1" smtClean="0">
                <a:latin typeface="Times New Roman" pitchFamily="18" charset="0"/>
                <a:cs typeface="Times New Roman" pitchFamily="18" charset="0"/>
              </a:rPr>
              <a:t>aLet’s</a:t>
            </a:r>
            <a:r>
              <a:rPr lang="en-US" sz="2600" b="1" dirty="0" smtClean="0">
                <a:latin typeface="Times New Roman" pitchFamily="18" charset="0"/>
                <a:cs typeface="Times New Roman" pitchFamily="18" charset="0"/>
              </a:rPr>
              <a:t> begin by adding a method to the Box class.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It may have occurred to you while looking at the preceding programs that the computation of a box’s volume was something that was best handled by the </a:t>
            </a:r>
            <a:r>
              <a:rPr lang="en-US" sz="2600" b="1" dirty="0" smtClean="0">
                <a:latin typeface="Times New Roman" pitchFamily="18" charset="0"/>
                <a:cs typeface="Times New Roman" pitchFamily="18" charset="0"/>
              </a:rPr>
              <a:t>Box class rather than the BoxDemo3 class.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After all, since the volume of a box is dependent upon the size of the box, it makes sense to have the Box class compute it.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To do this, you must add a method to </a:t>
            </a:r>
            <a:r>
              <a:rPr lang="en-US" sz="2600" dirty="0" err="1" smtClean="0">
                <a:latin typeface="Times New Roman" pitchFamily="18" charset="0"/>
                <a:cs typeface="Times New Roman" pitchFamily="18" charset="0"/>
              </a:rPr>
              <a:t>Box,as</a:t>
            </a:r>
            <a:r>
              <a:rPr lang="en-US" sz="2600" dirty="0" smtClean="0">
                <a:latin typeface="Times New Roman" pitchFamily="18" charset="0"/>
                <a:cs typeface="Times New Roman" pitchFamily="18" charset="0"/>
              </a:rPr>
              <a:t> shown here:</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F26CACBA-D190-4234-A0BB-CFA6DAE57DFF}" type="slidenum">
              <a:rPr lang="en-US" smtClean="0"/>
              <a:pPr>
                <a:defRPr/>
              </a:pPr>
              <a:t>51</a:t>
            </a:fld>
            <a:endParaRPr lang="en-US"/>
          </a:p>
        </p:txBody>
      </p:sp>
    </p:spTree>
    <p:extLst>
      <p:ext uri="{BB962C8B-B14F-4D97-AF65-F5344CB8AC3E}">
        <p14:creationId xmlns:p14="http://schemas.microsoft.com/office/powerpoint/2010/main" val="1874459460"/>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457199"/>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Adding non-parameterized method to a  Box Class</a:t>
            </a:r>
          </a:p>
        </p:txBody>
      </p:sp>
      <p:sp>
        <p:nvSpPr>
          <p:cNvPr id="3" name="Content Placeholder 2"/>
          <p:cNvSpPr>
            <a:spLocks noGrp="1"/>
          </p:cNvSpPr>
          <p:nvPr>
            <p:ph idx="1"/>
          </p:nvPr>
        </p:nvSpPr>
        <p:spPr>
          <a:xfrm>
            <a:off x="0" y="457200"/>
            <a:ext cx="9144000" cy="6400800"/>
          </a:xfrm>
        </p:spPr>
        <p:txBody>
          <a:bodyPr rtlCol="0">
            <a:noAutofit/>
          </a:bodyPr>
          <a:lstStyle/>
          <a:p>
            <a:pPr algn="just" eaLnBrk="1" fontAlgn="auto" hangingPunct="1">
              <a:lnSpc>
                <a:spcPct val="150000"/>
              </a:lnSpc>
              <a:spcBef>
                <a:spcPts val="0"/>
              </a:spcBef>
              <a:spcAft>
                <a:spcPts val="0"/>
              </a:spcAft>
              <a:buFont typeface="Wingdings" pitchFamily="2" charset="2"/>
              <a:buChar char="Ø"/>
              <a:defRPr/>
            </a:pPr>
            <a:r>
              <a:rPr lang="en-US" sz="2600" dirty="0" smtClean="0">
                <a:latin typeface="Times New Roman" pitchFamily="18" charset="0"/>
                <a:cs typeface="Times New Roman" pitchFamily="18" charset="0"/>
              </a:rPr>
              <a:t>Define a method without parameter to a Box class. This method compute Volume of Box and prints its output when it is called from the main program.</a:t>
            </a:r>
          </a:p>
          <a:p>
            <a:pPr marL="0" indent="0" algn="just" eaLnBrk="1" fontAlgn="auto" hangingPunct="1">
              <a:lnSpc>
                <a:spcPct val="150000"/>
              </a:lnSpc>
              <a:spcBef>
                <a:spcPts val="0"/>
              </a:spcBef>
              <a:spcAft>
                <a:spcPts val="0"/>
              </a:spcAft>
              <a:buNone/>
              <a:defRPr/>
            </a:pPr>
            <a:r>
              <a:rPr lang="en-US" sz="2600" dirty="0" smtClean="0">
                <a:latin typeface="Times New Roman" pitchFamily="18" charset="0"/>
                <a:cs typeface="Times New Roman" pitchFamily="18" charset="0"/>
              </a:rPr>
              <a:t>//Define a class named Box</a:t>
            </a:r>
          </a:p>
          <a:p>
            <a:pPr marL="0" indent="0" algn="just" eaLnBrk="1" fontAlgn="auto" hangingPunct="1">
              <a:lnSpc>
                <a:spcPct val="150000"/>
              </a:lnSpc>
              <a:spcBef>
                <a:spcPts val="0"/>
              </a:spcBef>
              <a:spcAft>
                <a:spcPts val="0"/>
              </a:spcAft>
              <a:buNone/>
              <a:defRPr/>
            </a:pPr>
            <a:r>
              <a:rPr lang="en-US" sz="2600" dirty="0">
                <a:latin typeface="Times New Roman" pitchFamily="18" charset="0"/>
                <a:cs typeface="Times New Roman" pitchFamily="18" charset="0"/>
              </a:rPr>
              <a:t>c</a:t>
            </a:r>
            <a:r>
              <a:rPr lang="en-US" sz="2600" dirty="0" smtClean="0">
                <a:latin typeface="Times New Roman" pitchFamily="18" charset="0"/>
                <a:cs typeface="Times New Roman" pitchFamily="18" charset="0"/>
              </a:rPr>
              <a:t>lass Box{</a:t>
            </a:r>
          </a:p>
          <a:p>
            <a:pPr marL="0" indent="0" algn="just" eaLnBrk="1" fontAlgn="auto" hangingPunct="1">
              <a:lnSpc>
                <a:spcPct val="150000"/>
              </a:lnSpc>
              <a:spcBef>
                <a:spcPts val="0"/>
              </a:spcBef>
              <a:spcAft>
                <a:spcPts val="0"/>
              </a:spcAft>
              <a:buNone/>
              <a:defRPr/>
            </a:pPr>
            <a:r>
              <a:rPr lang="en-US" sz="2600" dirty="0" smtClean="0">
                <a:latin typeface="Times New Roman" pitchFamily="18" charset="0"/>
                <a:cs typeface="Times New Roman" pitchFamily="18" charset="0"/>
              </a:rPr>
              <a:t>//Define instance variable of a class</a:t>
            </a:r>
          </a:p>
          <a:p>
            <a:pPr marL="0" indent="0" algn="just" eaLnBrk="1" fontAlgn="auto" hangingPunct="1">
              <a:lnSpc>
                <a:spcPct val="150000"/>
              </a:lnSpc>
              <a:spcBef>
                <a:spcPts val="0"/>
              </a:spcBef>
              <a:spcAft>
                <a:spcPts val="0"/>
              </a:spcAft>
              <a:buNone/>
              <a:defRPr/>
            </a:pPr>
            <a:r>
              <a:rPr lang="en-US" sz="2600" dirty="0">
                <a:latin typeface="Times New Roman" pitchFamily="18" charset="0"/>
                <a:cs typeface="Times New Roman" pitchFamily="18" charset="0"/>
              </a:rPr>
              <a:t>d</a:t>
            </a:r>
            <a:r>
              <a:rPr lang="en-US" sz="2600" dirty="0" smtClean="0">
                <a:latin typeface="Times New Roman" pitchFamily="18" charset="0"/>
                <a:cs typeface="Times New Roman" pitchFamily="18" charset="0"/>
              </a:rPr>
              <a:t>ouble width;</a:t>
            </a:r>
          </a:p>
          <a:p>
            <a:pPr marL="0" indent="0" algn="just">
              <a:lnSpc>
                <a:spcPct val="150000"/>
              </a:lnSpc>
              <a:spcBef>
                <a:spcPts val="0"/>
              </a:spcBef>
              <a:buNone/>
              <a:defRPr/>
            </a:pPr>
            <a:r>
              <a:rPr lang="en-US" sz="2600" dirty="0">
                <a:latin typeface="Times New Roman" pitchFamily="18" charset="0"/>
                <a:cs typeface="Times New Roman" pitchFamily="18" charset="0"/>
              </a:rPr>
              <a:t>double </a:t>
            </a:r>
            <a:r>
              <a:rPr lang="en-US" sz="2600" dirty="0" smtClean="0">
                <a:latin typeface="Times New Roman" pitchFamily="18" charset="0"/>
                <a:cs typeface="Times New Roman" pitchFamily="18" charset="0"/>
              </a:rPr>
              <a:t>height;</a:t>
            </a:r>
            <a:endParaRPr lang="en-US" sz="2600" dirty="0">
              <a:latin typeface="Times New Roman" pitchFamily="18" charset="0"/>
              <a:cs typeface="Times New Roman" pitchFamily="18" charset="0"/>
            </a:endParaRPr>
          </a:p>
          <a:p>
            <a:pPr marL="0" indent="0" algn="just">
              <a:lnSpc>
                <a:spcPct val="150000"/>
              </a:lnSpc>
              <a:spcBef>
                <a:spcPts val="0"/>
              </a:spcBef>
              <a:buNone/>
              <a:defRPr/>
            </a:pPr>
            <a:r>
              <a:rPr lang="en-US" sz="2600" dirty="0">
                <a:latin typeface="Times New Roman" pitchFamily="18" charset="0"/>
                <a:cs typeface="Times New Roman" pitchFamily="18" charset="0"/>
              </a:rPr>
              <a:t>double </a:t>
            </a:r>
            <a:r>
              <a:rPr lang="en-US" sz="2600" dirty="0" smtClean="0">
                <a:latin typeface="Times New Roman" pitchFamily="18" charset="0"/>
                <a:cs typeface="Times New Roman" pitchFamily="18" charset="0"/>
              </a:rPr>
              <a:t>depth;</a:t>
            </a:r>
          </a:p>
          <a:p>
            <a:pPr marL="0" indent="0" algn="just">
              <a:lnSpc>
                <a:spcPct val="150000"/>
              </a:lnSpc>
              <a:spcBef>
                <a:spcPts val="0"/>
              </a:spcBef>
              <a:buNone/>
              <a:defRPr/>
            </a:pPr>
            <a:r>
              <a:rPr lang="en-US" sz="2600" dirty="0" smtClean="0">
                <a:latin typeface="Times New Roman" pitchFamily="18" charset="0"/>
                <a:cs typeface="Times New Roman" pitchFamily="18" charset="0"/>
              </a:rPr>
              <a:t>//Define instance method, a method without parameter</a:t>
            </a:r>
            <a:endParaRPr lang="en-US" sz="2600" dirty="0">
              <a:latin typeface="Times New Roman" pitchFamily="18" charset="0"/>
              <a:cs typeface="Times New Roman" pitchFamily="18" charset="0"/>
            </a:endParaRPr>
          </a:p>
          <a:p>
            <a:pPr marL="0" indent="0" algn="just" eaLnBrk="1" fontAlgn="auto" hangingPunct="1">
              <a:lnSpc>
                <a:spcPct val="150000"/>
              </a:lnSpc>
              <a:spcBef>
                <a:spcPts val="0"/>
              </a:spcBef>
              <a:spcAft>
                <a:spcPts val="0"/>
              </a:spcAft>
              <a:buNone/>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F26CACBA-D190-4234-A0BB-CFA6DAE57DFF}" type="slidenum">
              <a:rPr lang="en-US" smtClean="0"/>
              <a:pPr>
                <a:defRPr/>
              </a:pPr>
              <a:t>52</a:t>
            </a:fld>
            <a:endParaRPr lang="en-US"/>
          </a:p>
        </p:txBody>
      </p:sp>
    </p:spTree>
    <p:extLst>
      <p:ext uri="{BB962C8B-B14F-4D97-AF65-F5344CB8AC3E}">
        <p14:creationId xmlns:p14="http://schemas.microsoft.com/office/powerpoint/2010/main" val="166971342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457199"/>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Adding non-parameterized method to a  Box Class</a:t>
            </a:r>
          </a:p>
        </p:txBody>
      </p:sp>
      <p:sp>
        <p:nvSpPr>
          <p:cNvPr id="3" name="Content Placeholder 2"/>
          <p:cNvSpPr>
            <a:spLocks noGrp="1"/>
          </p:cNvSpPr>
          <p:nvPr>
            <p:ph idx="1"/>
          </p:nvPr>
        </p:nvSpPr>
        <p:spPr>
          <a:xfrm>
            <a:off x="0" y="457200"/>
            <a:ext cx="9144000" cy="6400800"/>
          </a:xfrm>
        </p:spPr>
        <p:txBody>
          <a:bodyPr rtlCol="0">
            <a:noAutofit/>
          </a:bodyPr>
          <a:lstStyle/>
          <a:p>
            <a:pPr marL="0" indent="0" algn="just" eaLnBrk="1" fontAlgn="auto" hangingPunct="1">
              <a:lnSpc>
                <a:spcPct val="150000"/>
              </a:lnSpc>
              <a:spcBef>
                <a:spcPts val="0"/>
              </a:spcBef>
              <a:spcAft>
                <a:spcPts val="0"/>
              </a:spcAft>
              <a:buNone/>
              <a:defRPr/>
            </a:pPr>
            <a:r>
              <a:rPr lang="en-US" sz="2800" dirty="0">
                <a:latin typeface="Times New Roman" pitchFamily="18" charset="0"/>
                <a:cs typeface="Times New Roman" pitchFamily="18" charset="0"/>
              </a:rPr>
              <a:t>v</a:t>
            </a:r>
            <a:r>
              <a:rPr lang="en-US" sz="2800" dirty="0" smtClean="0">
                <a:latin typeface="Times New Roman" pitchFamily="18" charset="0"/>
                <a:cs typeface="Times New Roman" pitchFamily="18" charset="0"/>
              </a:rPr>
              <a:t>oid Volume( ){</a:t>
            </a:r>
          </a:p>
          <a:p>
            <a:pPr marL="0" indent="0" algn="just">
              <a:lnSpc>
                <a:spcPct val="150000"/>
              </a:lnSpc>
              <a:spcBef>
                <a:spcPts val="0"/>
              </a:spcBef>
              <a:buNone/>
              <a:defRPr/>
            </a:pPr>
            <a:r>
              <a:rPr lang="en-US" sz="2800" dirty="0" err="1" smtClean="0">
                <a:latin typeface="Times New Roman" pitchFamily="18" charset="0"/>
                <a:cs typeface="Times New Roman" pitchFamily="18" charset="0"/>
              </a:rPr>
              <a:t>System.out.println</a:t>
            </a:r>
            <a:r>
              <a:rPr lang="en-US" sz="2800" dirty="0" smtClean="0">
                <a:latin typeface="Times New Roman" pitchFamily="18" charset="0"/>
                <a:cs typeface="Times New Roman" pitchFamily="18" charset="0"/>
              </a:rPr>
              <a:t>(“Volume of Box=“+(width*height* </a:t>
            </a:r>
            <a:r>
              <a:rPr lang="en-US" sz="2800" dirty="0">
                <a:latin typeface="Times New Roman" pitchFamily="18" charset="0"/>
                <a:cs typeface="Times New Roman" pitchFamily="18" charset="0"/>
              </a:rPr>
              <a:t>depth</a:t>
            </a:r>
            <a:r>
              <a:rPr lang="en-US" sz="2800" dirty="0" smtClean="0">
                <a:latin typeface="Times New Roman" pitchFamily="18" charset="0"/>
                <a:cs typeface="Times New Roman" pitchFamily="18" charset="0"/>
              </a:rPr>
              <a:t>));</a:t>
            </a:r>
          </a:p>
          <a:p>
            <a:pPr marL="0" indent="0" algn="just">
              <a:lnSpc>
                <a:spcPct val="150000"/>
              </a:lnSpc>
              <a:spcBef>
                <a:spcPts val="0"/>
              </a:spcBef>
              <a:buNone/>
              <a:defRPr/>
            </a:pPr>
            <a:r>
              <a:rPr lang="en-US" sz="2800" dirty="0" smtClean="0">
                <a:latin typeface="Times New Roman" pitchFamily="18" charset="0"/>
                <a:cs typeface="Times New Roman" pitchFamily="18" charset="0"/>
              </a:rPr>
              <a:t>}//End of Volume ()</a:t>
            </a:r>
          </a:p>
          <a:p>
            <a:pPr marL="0" indent="0" algn="just">
              <a:lnSpc>
                <a:spcPct val="150000"/>
              </a:lnSpc>
              <a:spcBef>
                <a:spcPts val="0"/>
              </a:spcBef>
              <a:buNone/>
              <a:defRPr/>
            </a:pPr>
            <a:r>
              <a:rPr lang="en-US" sz="2800" dirty="0" smtClean="0">
                <a:latin typeface="Times New Roman" pitchFamily="18" charset="0"/>
                <a:cs typeface="Times New Roman" pitchFamily="18" charset="0"/>
              </a:rPr>
              <a:t> }//End of Box ()</a:t>
            </a:r>
          </a:p>
          <a:p>
            <a:pPr algn="just">
              <a:lnSpc>
                <a:spcPct val="150000"/>
              </a:lnSpc>
              <a:spcBef>
                <a:spcPts val="0"/>
              </a:spcBef>
              <a:buFont typeface="Wingdings" panose="05000000000000000000" pitchFamily="2" charset="2"/>
              <a:buChar char="§"/>
              <a:defRPr/>
            </a:pPr>
            <a:r>
              <a:rPr lang="en-US" sz="2800" dirty="0" smtClean="0">
                <a:latin typeface="Times New Roman" pitchFamily="18" charset="0"/>
                <a:cs typeface="Times New Roman" pitchFamily="18" charset="0"/>
              </a:rPr>
              <a:t>The method named Volume() is defined as void because the method does not return value.</a:t>
            </a:r>
          </a:p>
          <a:p>
            <a:pPr algn="just">
              <a:lnSpc>
                <a:spcPct val="150000"/>
              </a:lnSpc>
              <a:spcBef>
                <a:spcPts val="0"/>
              </a:spcBef>
              <a:buFont typeface="Wingdings" panose="05000000000000000000" pitchFamily="2" charset="2"/>
              <a:buChar char="§"/>
              <a:defRPr/>
            </a:pPr>
            <a:r>
              <a:rPr lang="en-US" sz="2800" dirty="0" smtClean="0">
                <a:latin typeface="Times New Roman" pitchFamily="18" charset="0"/>
                <a:cs typeface="Times New Roman" pitchFamily="18" charset="0"/>
              </a:rPr>
              <a:t>The method compute volume of Box and output the value of the method when it is called. </a:t>
            </a:r>
          </a:p>
          <a:p>
            <a:pPr marL="0" indent="0" algn="just">
              <a:lnSpc>
                <a:spcPct val="150000"/>
              </a:lnSpc>
              <a:spcBef>
                <a:spcPts val="0"/>
              </a:spcBef>
              <a:buNone/>
              <a:defRPr/>
            </a:pPr>
            <a:r>
              <a:rPr lang="en-US" sz="2800" dirty="0" smtClean="0">
                <a:latin typeface="Times New Roman" pitchFamily="18" charset="0"/>
                <a:cs typeface="Times New Roman" pitchFamily="18" charset="0"/>
              </a:rPr>
              <a:t> </a:t>
            </a:r>
            <a:endParaRPr lang="en-US" sz="2800" dirty="0">
              <a:latin typeface="Times New Roman" pitchFamily="18" charset="0"/>
              <a:cs typeface="Times New Roman" pitchFamily="18" charset="0"/>
            </a:endParaRPr>
          </a:p>
          <a:p>
            <a:pPr marL="0" indent="0" algn="just" eaLnBrk="1" fontAlgn="auto" hangingPunct="1">
              <a:lnSpc>
                <a:spcPct val="150000"/>
              </a:lnSpc>
              <a:spcBef>
                <a:spcPts val="0"/>
              </a:spcBef>
              <a:spcAft>
                <a:spcPts val="0"/>
              </a:spcAft>
              <a:buNone/>
              <a:defRPr/>
            </a:pPr>
            <a:endParaRPr lang="en-US" sz="2800" dirty="0" smtClean="0">
              <a:latin typeface="Times New Roman" pitchFamily="18" charset="0"/>
              <a:cs typeface="Times New Roman" pitchFamily="18" charset="0"/>
            </a:endParaRPr>
          </a:p>
          <a:p>
            <a:pPr marL="0" indent="0" algn="just" eaLnBrk="1" fontAlgn="auto" hangingPunct="1">
              <a:lnSpc>
                <a:spcPct val="150000"/>
              </a:lnSpc>
              <a:spcBef>
                <a:spcPts val="0"/>
              </a:spcBef>
              <a:spcAft>
                <a:spcPts val="0"/>
              </a:spcAft>
              <a:buNone/>
              <a:defRPr/>
            </a:pPr>
            <a:endParaRPr lang="en-US" sz="2800" dirty="0" smtClean="0">
              <a:latin typeface="Times New Roman" pitchFamily="18" charset="0"/>
              <a:cs typeface="Times New Roman" pitchFamily="18" charset="0"/>
            </a:endParaRPr>
          </a:p>
          <a:p>
            <a:pPr marL="0" indent="0" algn="just" eaLnBrk="1" fontAlgn="auto" hangingPunct="1">
              <a:lnSpc>
                <a:spcPct val="150000"/>
              </a:lnSpc>
              <a:spcBef>
                <a:spcPts val="0"/>
              </a:spcBef>
              <a:spcAft>
                <a:spcPts val="0"/>
              </a:spcAft>
              <a:buNone/>
              <a:defRPr/>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F26CACBA-D190-4234-A0BB-CFA6DAE57DFF}" type="slidenum">
              <a:rPr lang="en-US" smtClean="0"/>
              <a:pPr>
                <a:defRPr/>
              </a:pPr>
              <a:t>53</a:t>
            </a:fld>
            <a:endParaRPr lang="en-US"/>
          </a:p>
        </p:txBody>
      </p:sp>
    </p:spTree>
    <p:extLst>
      <p:ext uri="{BB962C8B-B14F-4D97-AF65-F5344CB8AC3E}">
        <p14:creationId xmlns:p14="http://schemas.microsoft.com/office/powerpoint/2010/main" val="53473020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0"/>
            <a:ext cx="8229600" cy="320675"/>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Activity 3</a:t>
            </a:r>
          </a:p>
        </p:txBody>
      </p:sp>
      <p:sp>
        <p:nvSpPr>
          <p:cNvPr id="3" name="Content Placeholder 2"/>
          <p:cNvSpPr>
            <a:spLocks noGrp="1"/>
          </p:cNvSpPr>
          <p:nvPr>
            <p:ph idx="1"/>
          </p:nvPr>
        </p:nvSpPr>
        <p:spPr>
          <a:xfrm>
            <a:off x="0" y="320675"/>
            <a:ext cx="9144000" cy="6537325"/>
          </a:xfrm>
        </p:spPr>
        <p:txBody>
          <a:bodyPr rtlCol="0">
            <a:noAutofit/>
          </a:bodyPr>
          <a:lstStyle/>
          <a:p>
            <a:pPr algn="just" eaLnBrk="1" fontAlgn="auto" hangingPunct="1">
              <a:lnSpc>
                <a:spcPct val="150000"/>
              </a:lnSpc>
              <a:spcBef>
                <a:spcPts val="0"/>
              </a:spcBef>
              <a:spcAft>
                <a:spcPts val="0"/>
              </a:spcAft>
              <a:buFont typeface="Wingdings" panose="05000000000000000000" pitchFamily="2" charset="2"/>
              <a:buChar char="Ø"/>
              <a:defRPr/>
            </a:pPr>
            <a:r>
              <a:rPr lang="en-US" sz="2600" dirty="0" smtClean="0">
                <a:latin typeface="Times New Roman" pitchFamily="18" charset="0"/>
                <a:cs typeface="Times New Roman" pitchFamily="18" charset="0"/>
              </a:rPr>
              <a:t>Use the previous class, instance variable and method  definition and write the complete java program based on the following additional information:</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Define another class named </a:t>
            </a:r>
            <a:r>
              <a:rPr lang="en-US" sz="2600" dirty="0" err="1" smtClean="0">
                <a:latin typeface="Times New Roman" pitchFamily="18" charset="0"/>
                <a:cs typeface="Times New Roman" pitchFamily="18" charset="0"/>
              </a:rPr>
              <a:t>BoxDemo</a:t>
            </a:r>
            <a:r>
              <a:rPr lang="en-US" sz="2600" dirty="0" smtClean="0">
                <a:latin typeface="Times New Roman" pitchFamily="18" charset="0"/>
                <a:cs typeface="Times New Roman" pitchFamily="18" charset="0"/>
              </a:rPr>
              <a:t>. This class used to create objects of Box class.  </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Declare and create objects of Box class named mybox1 and mybox2 respectively and assign different values to mybox1’s and mybox2’s instance variable.</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Call Volume( ) method through mybox1 and mybox2 objects separately. The Volume () compute and output the volume of Box when it is called.</a:t>
            </a:r>
          </a:p>
          <a:p>
            <a:pPr algn="just">
              <a:lnSpc>
                <a:spcPct val="150000"/>
              </a:lnSpc>
              <a:spcBef>
                <a:spcPts val="0"/>
              </a:spcBef>
              <a:buFont typeface="Wingdings" panose="05000000000000000000" pitchFamily="2" charset="2"/>
              <a:buChar char="§"/>
              <a:defRPr/>
            </a:pPr>
            <a:endParaRPr lang="en-US" sz="2600" dirty="0">
              <a:latin typeface="Times New Roman" pitchFamily="18" charset="0"/>
              <a:cs typeface="Times New Roman" pitchFamily="18" charset="0"/>
            </a:endParaRPr>
          </a:p>
          <a:p>
            <a:pPr marL="0" indent="0" algn="just" eaLnBrk="1" fontAlgn="auto" hangingPunct="1">
              <a:lnSpc>
                <a:spcPct val="150000"/>
              </a:lnSpc>
              <a:spcBef>
                <a:spcPts val="0"/>
              </a:spcBef>
              <a:spcAft>
                <a:spcPts val="0"/>
              </a:spcAft>
              <a:buNone/>
              <a:defRPr/>
            </a:pPr>
            <a:endParaRPr lang="en-US" sz="2600" dirty="0" smtClean="0">
              <a:latin typeface="Times New Roman" pitchFamily="18" charset="0"/>
              <a:cs typeface="Times New Roman" pitchFamily="18" charset="0"/>
            </a:endParaRPr>
          </a:p>
          <a:p>
            <a:pPr marL="0" indent="0" algn="just" eaLnBrk="1" fontAlgn="auto" hangingPunct="1">
              <a:lnSpc>
                <a:spcPct val="150000"/>
              </a:lnSpc>
              <a:spcBef>
                <a:spcPts val="0"/>
              </a:spcBef>
              <a:spcAft>
                <a:spcPts val="0"/>
              </a:spcAft>
              <a:buNone/>
              <a:defRPr/>
            </a:pPr>
            <a:endParaRPr lang="en-US" sz="2600" dirty="0" smtClean="0">
              <a:latin typeface="Times New Roman" pitchFamily="18" charset="0"/>
              <a:cs typeface="Times New Roman" pitchFamily="18" charset="0"/>
            </a:endParaRPr>
          </a:p>
          <a:p>
            <a:pPr marL="0" indent="0" algn="just" eaLnBrk="1" fontAlgn="auto" hangingPunct="1">
              <a:lnSpc>
                <a:spcPct val="150000"/>
              </a:lnSpc>
              <a:spcBef>
                <a:spcPts val="0"/>
              </a:spcBef>
              <a:spcAft>
                <a:spcPts val="0"/>
              </a:spcAft>
              <a:buNone/>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F26CACBA-D190-4234-A0BB-CFA6DAE57DFF}" type="slidenum">
              <a:rPr lang="en-US" smtClean="0"/>
              <a:pPr>
                <a:defRPr/>
              </a:pPr>
              <a:t>54</a:t>
            </a:fld>
            <a:endParaRPr lang="en-US"/>
          </a:p>
        </p:txBody>
      </p:sp>
    </p:spTree>
    <p:extLst>
      <p:ext uri="{BB962C8B-B14F-4D97-AF65-F5344CB8AC3E}">
        <p14:creationId xmlns:p14="http://schemas.microsoft.com/office/powerpoint/2010/main" val="6888044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Returning a Value</a:t>
            </a:r>
          </a:p>
        </p:txBody>
      </p:sp>
      <p:sp>
        <p:nvSpPr>
          <p:cNvPr id="3" name="Content Placeholder 2"/>
          <p:cNvSpPr>
            <a:spLocks noGrp="1"/>
          </p:cNvSpPr>
          <p:nvPr>
            <p:ph idx="1"/>
          </p:nvPr>
        </p:nvSpPr>
        <p:spPr>
          <a:xfrm>
            <a:off x="0" y="381000"/>
            <a:ext cx="9067800" cy="6477000"/>
          </a:xfrm>
        </p:spPr>
        <p:txBody>
          <a:bodyPr rtlCol="0">
            <a:noAutofit/>
          </a:bodyPr>
          <a:lstStyle/>
          <a:p>
            <a:pPr algn="just" eaLnBrk="1" fontAlgn="auto" hangingPunct="1">
              <a:lnSpc>
                <a:spcPct val="150000"/>
              </a:lnSpc>
              <a:spcBef>
                <a:spcPts val="0"/>
              </a:spcBef>
              <a:spcAft>
                <a:spcPts val="0"/>
              </a:spcAft>
              <a:buFont typeface="Wingdings" pitchFamily="2" charset="2"/>
              <a:buChar char="Ø"/>
              <a:defRPr/>
            </a:pPr>
            <a:r>
              <a:rPr lang="en-US" sz="2600" dirty="0" smtClean="0">
                <a:latin typeface="Times New Roman" pitchFamily="18" charset="0"/>
                <a:cs typeface="Times New Roman" pitchFamily="18" charset="0"/>
              </a:rPr>
              <a:t>The implementation of </a:t>
            </a:r>
            <a:r>
              <a:rPr lang="en-US" sz="2600" b="1" dirty="0" smtClean="0">
                <a:solidFill>
                  <a:srgbClr val="0000FF"/>
                </a:solidFill>
                <a:latin typeface="Times New Roman" pitchFamily="18" charset="0"/>
                <a:cs typeface="Times New Roman" pitchFamily="18" charset="0"/>
              </a:rPr>
              <a:t>volume( ) </a:t>
            </a:r>
            <a:r>
              <a:rPr lang="en-US" sz="2600" dirty="0" smtClean="0">
                <a:latin typeface="Times New Roman" pitchFamily="18" charset="0"/>
                <a:cs typeface="Times New Roman" pitchFamily="18" charset="0"/>
              </a:rPr>
              <a:t>in Activity 3 does move the computation of a </a:t>
            </a:r>
            <a:r>
              <a:rPr lang="en-US" sz="2600" b="1" dirty="0" smtClean="0">
                <a:solidFill>
                  <a:srgbClr val="D60093"/>
                </a:solidFill>
                <a:latin typeface="Times New Roman" pitchFamily="18" charset="0"/>
                <a:cs typeface="Times New Roman" pitchFamily="18" charset="0"/>
              </a:rPr>
              <a:t>box’s volume inside </a:t>
            </a:r>
            <a:r>
              <a:rPr lang="en-US" sz="2600" dirty="0" smtClean="0">
                <a:latin typeface="Times New Roman" pitchFamily="18" charset="0"/>
                <a:cs typeface="Times New Roman" pitchFamily="18" charset="0"/>
              </a:rPr>
              <a:t>the</a:t>
            </a:r>
            <a:r>
              <a:rPr lang="en-US" sz="2600" b="1" dirty="0" smtClean="0">
                <a:solidFill>
                  <a:srgbClr val="D60093"/>
                </a:solidFill>
                <a:latin typeface="Times New Roman" pitchFamily="18" charset="0"/>
                <a:cs typeface="Times New Roman" pitchFamily="18" charset="0"/>
              </a:rPr>
              <a:t> Box class </a:t>
            </a:r>
            <a:r>
              <a:rPr lang="en-US" sz="2600" dirty="0" smtClean="0">
                <a:latin typeface="Times New Roman" pitchFamily="18" charset="0"/>
                <a:cs typeface="Times New Roman" pitchFamily="18" charset="0"/>
              </a:rPr>
              <a:t>where it </a:t>
            </a:r>
            <a:r>
              <a:rPr lang="en-US" sz="2600" b="1" dirty="0" smtClean="0">
                <a:solidFill>
                  <a:srgbClr val="D60093"/>
                </a:solidFill>
                <a:latin typeface="Times New Roman" pitchFamily="18" charset="0"/>
                <a:cs typeface="Times New Roman" pitchFamily="18" charset="0"/>
              </a:rPr>
              <a:t>belongs, </a:t>
            </a:r>
            <a:r>
              <a:rPr lang="en-US" sz="2600" dirty="0" smtClean="0">
                <a:latin typeface="Times New Roman" pitchFamily="18" charset="0"/>
                <a:cs typeface="Times New Roman" pitchFamily="18" charset="0"/>
              </a:rPr>
              <a:t>it is </a:t>
            </a:r>
            <a:r>
              <a:rPr lang="en-US" sz="2600" b="1" dirty="0" smtClean="0">
                <a:solidFill>
                  <a:srgbClr val="D60093"/>
                </a:solidFill>
                <a:latin typeface="Times New Roman" pitchFamily="18" charset="0"/>
                <a:cs typeface="Times New Roman" pitchFamily="18" charset="0"/>
              </a:rPr>
              <a:t>not </a:t>
            </a:r>
            <a:r>
              <a:rPr lang="en-US" sz="2600" dirty="0" smtClean="0">
                <a:latin typeface="Times New Roman" pitchFamily="18" charset="0"/>
                <a:cs typeface="Times New Roman" pitchFamily="18" charset="0"/>
              </a:rPr>
              <a:t>the best way to do it. </a:t>
            </a:r>
          </a:p>
          <a:p>
            <a:pPr algn="just" eaLnBrk="1" fontAlgn="auto" hangingPunct="1">
              <a:lnSpc>
                <a:spcPct val="150000"/>
              </a:lnSpc>
              <a:spcBef>
                <a:spcPts val="0"/>
              </a:spcBef>
              <a:spcAft>
                <a:spcPts val="0"/>
              </a:spcAft>
              <a:buFont typeface="Wingdings" pitchFamily="2" charset="2"/>
              <a:buChar char="§"/>
              <a:defRPr/>
            </a:pPr>
            <a:r>
              <a:rPr lang="en-US" sz="2600" b="1" dirty="0" smtClean="0">
                <a:solidFill>
                  <a:srgbClr val="0000FF"/>
                </a:solidFill>
                <a:latin typeface="Times New Roman" pitchFamily="18" charset="0"/>
                <a:cs typeface="Times New Roman" pitchFamily="18" charset="0"/>
              </a:rPr>
              <a:t>For example</a:t>
            </a:r>
            <a:r>
              <a:rPr lang="en-US" sz="2600" dirty="0" smtClean="0">
                <a:latin typeface="Times New Roman" pitchFamily="18" charset="0"/>
                <a:cs typeface="Times New Roman" pitchFamily="18" charset="0"/>
              </a:rPr>
              <a:t>, what if </a:t>
            </a:r>
            <a:r>
              <a:rPr lang="en-US" sz="2600" b="1" dirty="0" smtClean="0">
                <a:latin typeface="Times New Roman" pitchFamily="18" charset="0"/>
                <a:cs typeface="Times New Roman" pitchFamily="18" charset="0"/>
              </a:rPr>
              <a:t>another part </a:t>
            </a:r>
            <a:r>
              <a:rPr lang="en-US" sz="2600" dirty="0" smtClean="0">
                <a:latin typeface="Times New Roman" pitchFamily="18" charset="0"/>
                <a:cs typeface="Times New Roman" pitchFamily="18" charset="0"/>
              </a:rPr>
              <a:t>of your </a:t>
            </a:r>
            <a:r>
              <a:rPr lang="en-US" sz="2600" b="1" dirty="0" smtClean="0">
                <a:latin typeface="Times New Roman" pitchFamily="18" charset="0"/>
                <a:cs typeface="Times New Roman" pitchFamily="18" charset="0"/>
              </a:rPr>
              <a:t>program wanted </a:t>
            </a:r>
            <a:r>
              <a:rPr lang="en-US" sz="2600" dirty="0" smtClean="0">
                <a:latin typeface="Times New Roman" pitchFamily="18" charset="0"/>
                <a:cs typeface="Times New Roman" pitchFamily="18" charset="0"/>
              </a:rPr>
              <a:t>to</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know the </a:t>
            </a:r>
            <a:r>
              <a:rPr lang="en-US" sz="2600" b="1" dirty="0" smtClean="0">
                <a:latin typeface="Times New Roman" pitchFamily="18" charset="0"/>
                <a:cs typeface="Times New Roman" pitchFamily="18" charset="0"/>
              </a:rPr>
              <a:t>volume </a:t>
            </a:r>
            <a:r>
              <a:rPr lang="en-US" sz="2600" dirty="0" smtClean="0">
                <a:latin typeface="Times New Roman" pitchFamily="18" charset="0"/>
                <a:cs typeface="Times New Roman" pitchFamily="18" charset="0"/>
              </a:rPr>
              <a:t>of a box</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but </a:t>
            </a:r>
            <a:r>
              <a:rPr lang="en-US" sz="2600" b="1" dirty="0" smtClean="0">
                <a:latin typeface="Times New Roman" pitchFamily="18" charset="0"/>
                <a:cs typeface="Times New Roman" pitchFamily="18" charset="0"/>
              </a:rPr>
              <a:t>not display </a:t>
            </a:r>
            <a:r>
              <a:rPr lang="en-US" sz="2600" dirty="0" smtClean="0">
                <a:latin typeface="Times New Roman" pitchFamily="18" charset="0"/>
                <a:cs typeface="Times New Roman" pitchFamily="18" charset="0"/>
              </a:rPr>
              <a:t>its</a:t>
            </a:r>
            <a:r>
              <a:rPr lang="en-US" sz="2600" b="1" dirty="0" smtClean="0">
                <a:latin typeface="Times New Roman" pitchFamily="18" charset="0"/>
                <a:cs typeface="Times New Roman" pitchFamily="18" charset="0"/>
              </a:rPr>
              <a:t> value?</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A better way to </a:t>
            </a:r>
            <a:r>
              <a:rPr lang="en-US" sz="2600" b="1" dirty="0" smtClean="0">
                <a:solidFill>
                  <a:srgbClr val="0000FF"/>
                </a:solidFill>
                <a:latin typeface="Times New Roman" pitchFamily="18" charset="0"/>
                <a:cs typeface="Times New Roman" pitchFamily="18" charset="0"/>
              </a:rPr>
              <a:t>implement volume( )</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is to have it </a:t>
            </a:r>
            <a:r>
              <a:rPr lang="en-US" sz="2600" b="1" dirty="0" smtClean="0">
                <a:solidFill>
                  <a:srgbClr val="0000FF"/>
                </a:solidFill>
                <a:latin typeface="Times New Roman" pitchFamily="18" charset="0"/>
                <a:cs typeface="Times New Roman" pitchFamily="18" charset="0"/>
              </a:rPr>
              <a:t>compute </a:t>
            </a:r>
            <a:r>
              <a:rPr lang="en-US" sz="2600" dirty="0" smtClean="0">
                <a:latin typeface="Times New Roman" pitchFamily="18" charset="0"/>
                <a:cs typeface="Times New Roman" pitchFamily="18" charset="0"/>
              </a:rPr>
              <a:t>the</a:t>
            </a:r>
            <a:r>
              <a:rPr lang="en-US" sz="2600" b="1" dirty="0" smtClean="0">
                <a:solidFill>
                  <a:srgbClr val="0000FF"/>
                </a:solidFill>
                <a:latin typeface="Times New Roman" pitchFamily="18" charset="0"/>
                <a:cs typeface="Times New Roman" pitchFamily="18" charset="0"/>
              </a:rPr>
              <a:t> volume </a:t>
            </a:r>
            <a:r>
              <a:rPr lang="en-US" sz="2600" dirty="0" smtClean="0">
                <a:latin typeface="Times New Roman" pitchFamily="18" charset="0"/>
                <a:cs typeface="Times New Roman" pitchFamily="18" charset="0"/>
              </a:rPr>
              <a:t>of the box and </a:t>
            </a:r>
            <a:r>
              <a:rPr lang="en-US" sz="2600" b="1" dirty="0" smtClean="0">
                <a:solidFill>
                  <a:srgbClr val="0000FF"/>
                </a:solidFill>
                <a:latin typeface="Times New Roman" pitchFamily="18" charset="0"/>
                <a:cs typeface="Times New Roman" pitchFamily="18" charset="0"/>
              </a:rPr>
              <a:t>return </a:t>
            </a:r>
            <a:r>
              <a:rPr lang="en-US" sz="2600" dirty="0" smtClean="0">
                <a:latin typeface="Times New Roman" pitchFamily="18" charset="0"/>
                <a:cs typeface="Times New Roman" pitchFamily="18" charset="0"/>
              </a:rPr>
              <a:t>the</a:t>
            </a:r>
            <a:r>
              <a:rPr lang="en-US" sz="2600" b="1" dirty="0" smtClean="0">
                <a:solidFill>
                  <a:srgbClr val="0000FF"/>
                </a:solidFill>
                <a:latin typeface="Times New Roman" pitchFamily="18" charset="0"/>
                <a:cs typeface="Times New Roman" pitchFamily="18" charset="0"/>
              </a:rPr>
              <a:t> result </a:t>
            </a:r>
            <a:r>
              <a:rPr lang="en-US" sz="2600" dirty="0" smtClean="0">
                <a:latin typeface="Times New Roman" pitchFamily="18" charset="0"/>
                <a:cs typeface="Times New Roman" pitchFamily="18" charset="0"/>
              </a:rPr>
              <a:t>to the </a:t>
            </a:r>
            <a:r>
              <a:rPr lang="en-US" sz="2600" b="1" dirty="0" smtClean="0">
                <a:solidFill>
                  <a:srgbClr val="0000FF"/>
                </a:solidFill>
                <a:latin typeface="Times New Roman" pitchFamily="18" charset="0"/>
                <a:cs typeface="Times New Roman" pitchFamily="18" charset="0"/>
              </a:rPr>
              <a:t>caller</a:t>
            </a:r>
            <a:r>
              <a:rPr lang="en-US" sz="2600" dirty="0" smtClean="0">
                <a:solidFill>
                  <a:srgbClr val="0000FF"/>
                </a:solidFill>
                <a:latin typeface="Times New Roman" pitchFamily="18" charset="0"/>
                <a:cs typeface="Times New Roman" pitchFamily="18" charset="0"/>
              </a:rPr>
              <a:t>.</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anose="05000000000000000000" pitchFamily="2" charset="2"/>
              <a:buChar char="Ø"/>
              <a:defRPr/>
            </a:pPr>
            <a:r>
              <a:rPr lang="en-US" sz="2600" dirty="0" smtClean="0">
                <a:latin typeface="Times New Roman" pitchFamily="18" charset="0"/>
                <a:cs typeface="Times New Roman" pitchFamily="18" charset="0"/>
              </a:rPr>
              <a:t>The following activity is, an improved version of activity 3. This program demonstrate to define a method named Volume() and this method return the value or the result when it is called from the main program. </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AE97972-0B37-4E55-8563-95D2094283E9}" type="slidenum">
              <a:rPr lang="en-US" smtClean="0"/>
              <a:pPr>
                <a:defRPr/>
              </a:pPr>
              <a:t>55</a:t>
            </a:fld>
            <a:endParaRPr lang="en-US"/>
          </a:p>
        </p:txBody>
      </p:sp>
    </p:spTree>
    <p:extLst>
      <p:ext uri="{BB962C8B-B14F-4D97-AF65-F5344CB8AC3E}">
        <p14:creationId xmlns:p14="http://schemas.microsoft.com/office/powerpoint/2010/main" val="137740379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Activity 4</a:t>
            </a:r>
          </a:p>
        </p:txBody>
      </p:sp>
      <p:sp>
        <p:nvSpPr>
          <p:cNvPr id="3" name="Content Placeholder 2"/>
          <p:cNvSpPr>
            <a:spLocks noGrp="1"/>
          </p:cNvSpPr>
          <p:nvPr>
            <p:ph idx="1"/>
          </p:nvPr>
        </p:nvSpPr>
        <p:spPr>
          <a:xfrm>
            <a:off x="0" y="304800"/>
            <a:ext cx="9067800" cy="6553200"/>
          </a:xfrm>
        </p:spPr>
        <p:txBody>
          <a:bodyPr rtlCol="0">
            <a:noAutofit/>
          </a:bodyPr>
          <a:lstStyle/>
          <a:p>
            <a:pPr algn="just" eaLnBrk="1" fontAlgn="auto" hangingPunct="1">
              <a:lnSpc>
                <a:spcPct val="150000"/>
              </a:lnSpc>
              <a:spcBef>
                <a:spcPts val="0"/>
              </a:spcBef>
              <a:spcAft>
                <a:spcPts val="0"/>
              </a:spcAft>
              <a:buFont typeface="Arial" pitchFamily="34" charset="0"/>
              <a:buNone/>
              <a:defRPr/>
            </a:pPr>
            <a:r>
              <a:rPr lang="en-US" sz="2600" dirty="0" smtClean="0">
                <a:latin typeface="Times New Roman" pitchFamily="18" charset="0"/>
                <a:cs typeface="Times New Roman" pitchFamily="18" charset="0"/>
              </a:rPr>
              <a:t>// Define a class named Box and its instance variable</a:t>
            </a:r>
          </a:p>
          <a:p>
            <a:pPr algn="just" eaLnBrk="1" fontAlgn="auto" hangingPunct="1">
              <a:lnSpc>
                <a:spcPct val="150000"/>
              </a:lnSpc>
              <a:spcBef>
                <a:spcPts val="0"/>
              </a:spcBef>
              <a:spcAft>
                <a:spcPts val="0"/>
              </a:spcAft>
              <a:buFont typeface="Arial" pitchFamily="34" charset="0"/>
              <a:buNone/>
              <a:defRPr/>
            </a:pPr>
            <a:r>
              <a:rPr lang="en-US" sz="2600" dirty="0" smtClean="0">
                <a:latin typeface="Times New Roman" pitchFamily="18" charset="0"/>
                <a:cs typeface="Times New Roman" pitchFamily="18" charset="0"/>
              </a:rPr>
              <a:t>class Box{</a:t>
            </a:r>
          </a:p>
          <a:p>
            <a:pPr algn="just" eaLnBrk="1" fontAlgn="auto" hangingPunct="1">
              <a:lnSpc>
                <a:spcPct val="150000"/>
              </a:lnSpc>
              <a:spcBef>
                <a:spcPts val="0"/>
              </a:spcBef>
              <a:spcAft>
                <a:spcPts val="0"/>
              </a:spcAft>
              <a:buFont typeface="Arial" pitchFamily="34" charset="0"/>
              <a:buNone/>
              <a:defRPr/>
            </a:pPr>
            <a:r>
              <a:rPr lang="en-US" sz="2600" dirty="0" smtClean="0">
                <a:latin typeface="Times New Roman" pitchFamily="18" charset="0"/>
                <a:cs typeface="Times New Roman" pitchFamily="18" charset="0"/>
              </a:rPr>
              <a:t>double width;</a:t>
            </a:r>
          </a:p>
          <a:p>
            <a:pPr algn="just" eaLnBrk="1" fontAlgn="auto" hangingPunct="1">
              <a:lnSpc>
                <a:spcPct val="150000"/>
              </a:lnSpc>
              <a:spcBef>
                <a:spcPts val="0"/>
              </a:spcBef>
              <a:spcAft>
                <a:spcPts val="0"/>
              </a:spcAft>
              <a:buFont typeface="Arial" pitchFamily="34" charset="0"/>
              <a:buNone/>
              <a:defRPr/>
            </a:pPr>
            <a:r>
              <a:rPr lang="en-US" sz="2600" dirty="0">
                <a:latin typeface="Times New Roman" pitchFamily="18" charset="0"/>
                <a:cs typeface="Times New Roman" pitchFamily="18" charset="0"/>
              </a:rPr>
              <a:t>d</a:t>
            </a:r>
            <a:r>
              <a:rPr lang="en-US" sz="2600" dirty="0" smtClean="0">
                <a:latin typeface="Times New Roman" pitchFamily="18" charset="0"/>
                <a:cs typeface="Times New Roman" pitchFamily="18" charset="0"/>
              </a:rPr>
              <a:t>ouble height;</a:t>
            </a:r>
          </a:p>
          <a:p>
            <a:pPr algn="just" eaLnBrk="1" fontAlgn="auto" hangingPunct="1">
              <a:lnSpc>
                <a:spcPct val="150000"/>
              </a:lnSpc>
              <a:spcBef>
                <a:spcPts val="0"/>
              </a:spcBef>
              <a:spcAft>
                <a:spcPts val="0"/>
              </a:spcAft>
              <a:buFont typeface="Arial" pitchFamily="34" charset="0"/>
              <a:buNone/>
              <a:defRPr/>
            </a:pPr>
            <a:r>
              <a:rPr lang="en-US" sz="2600" dirty="0">
                <a:latin typeface="Times New Roman" pitchFamily="18" charset="0"/>
                <a:cs typeface="Times New Roman" pitchFamily="18" charset="0"/>
              </a:rPr>
              <a:t>d</a:t>
            </a:r>
            <a:r>
              <a:rPr lang="en-US" sz="2600" dirty="0" smtClean="0">
                <a:latin typeface="Times New Roman" pitchFamily="18" charset="0"/>
                <a:cs typeface="Times New Roman" pitchFamily="18" charset="0"/>
              </a:rPr>
              <a:t>ouble depth;</a:t>
            </a:r>
          </a:p>
          <a:p>
            <a:pPr algn="just" eaLnBrk="1" fontAlgn="auto" hangingPunct="1">
              <a:lnSpc>
                <a:spcPct val="150000"/>
              </a:lnSpc>
              <a:spcBef>
                <a:spcPts val="0"/>
              </a:spcBef>
              <a:spcAft>
                <a:spcPts val="0"/>
              </a:spcAft>
              <a:buFont typeface="Arial" pitchFamily="34" charset="0"/>
              <a:buNone/>
              <a:defRPr/>
            </a:pPr>
            <a:r>
              <a:rPr lang="en-US" sz="2600" dirty="0" smtClean="0">
                <a:latin typeface="Times New Roman" pitchFamily="18" charset="0"/>
                <a:cs typeface="Times New Roman" pitchFamily="18" charset="0"/>
              </a:rPr>
              <a:t>/*Define instance method named volume (), this method compute volume of Box and return a value to the caller */</a:t>
            </a:r>
          </a:p>
          <a:p>
            <a:pPr lvl="1" algn="just">
              <a:lnSpc>
                <a:spcPct val="150000"/>
              </a:lnSpc>
              <a:spcBef>
                <a:spcPts val="0"/>
              </a:spcBef>
              <a:buNone/>
              <a:defRPr/>
            </a:pPr>
            <a:r>
              <a:rPr lang="en-US" sz="2600" dirty="0" smtClean="0">
                <a:latin typeface="Times New Roman" pitchFamily="18" charset="0"/>
                <a:cs typeface="Times New Roman" pitchFamily="18" charset="0"/>
              </a:rPr>
              <a:t>double </a:t>
            </a:r>
            <a:r>
              <a:rPr lang="en-US" sz="2600" dirty="0">
                <a:latin typeface="Times New Roman" pitchFamily="18" charset="0"/>
                <a:cs typeface="Times New Roman" pitchFamily="18" charset="0"/>
              </a:rPr>
              <a:t>volume() {</a:t>
            </a:r>
          </a:p>
          <a:p>
            <a:pPr lvl="1" algn="just">
              <a:lnSpc>
                <a:spcPct val="150000"/>
              </a:lnSpc>
              <a:spcBef>
                <a:spcPts val="0"/>
              </a:spcBef>
              <a:buNone/>
              <a:defRPr/>
            </a:pPr>
            <a:r>
              <a:rPr lang="en-US" sz="2600" dirty="0">
                <a:latin typeface="Times New Roman" pitchFamily="18" charset="0"/>
                <a:cs typeface="Times New Roman" pitchFamily="18" charset="0"/>
              </a:rPr>
              <a:t>return </a:t>
            </a:r>
            <a:r>
              <a:rPr lang="en-US" sz="2600" dirty="0" smtClean="0">
                <a:latin typeface="Times New Roman" pitchFamily="18" charset="0"/>
                <a:cs typeface="Times New Roman" pitchFamily="18" charset="0"/>
              </a:rPr>
              <a:t>(width </a:t>
            </a:r>
            <a:r>
              <a:rPr lang="en-US" sz="2600" dirty="0">
                <a:latin typeface="Times New Roman" pitchFamily="18" charset="0"/>
                <a:cs typeface="Times New Roman" pitchFamily="18" charset="0"/>
              </a:rPr>
              <a:t>* height * </a:t>
            </a:r>
            <a:r>
              <a:rPr lang="en-US" sz="2600" dirty="0" smtClean="0">
                <a:latin typeface="Times New Roman" pitchFamily="18" charset="0"/>
                <a:cs typeface="Times New Roman" pitchFamily="18" charset="0"/>
              </a:rPr>
              <a:t>depth);</a:t>
            </a:r>
          </a:p>
          <a:p>
            <a:pPr lvl="1" algn="just">
              <a:lnSpc>
                <a:spcPct val="150000"/>
              </a:lnSpc>
              <a:spcBef>
                <a:spcPts val="0"/>
              </a:spcBef>
              <a:buNone/>
              <a:defRPr/>
            </a:pPr>
            <a:r>
              <a:rPr lang="en-US" sz="2600" dirty="0" smtClean="0">
                <a:latin typeface="Times New Roman" pitchFamily="18" charset="0"/>
                <a:cs typeface="Times New Roman" pitchFamily="18" charset="0"/>
              </a:rPr>
              <a:t>}//End of volume ()</a:t>
            </a:r>
          </a:p>
          <a:p>
            <a:pPr lvl="1" algn="just">
              <a:lnSpc>
                <a:spcPct val="150000"/>
              </a:lnSpc>
              <a:spcBef>
                <a:spcPts val="0"/>
              </a:spcBef>
              <a:buNone/>
              <a:defRPr/>
            </a:pPr>
            <a:r>
              <a:rPr lang="en-US" sz="2600" dirty="0" smtClean="0">
                <a:latin typeface="Times New Roman" pitchFamily="18" charset="0"/>
                <a:cs typeface="Times New Roman" pitchFamily="18" charset="0"/>
              </a:rPr>
              <a:t>}//End of Box ()</a:t>
            </a:r>
            <a:endParaRPr lang="en-US" sz="2600" dirty="0">
              <a:latin typeface="Times New Roman" pitchFamily="18" charset="0"/>
              <a:cs typeface="Times New Roman" pitchFamily="18" charset="0"/>
            </a:endParaRPr>
          </a:p>
          <a:p>
            <a:pPr algn="just" eaLnBrk="1" fontAlgn="auto" hangingPunct="1">
              <a:lnSpc>
                <a:spcPct val="150000"/>
              </a:lnSpc>
              <a:spcBef>
                <a:spcPts val="0"/>
              </a:spcBef>
              <a:spcAft>
                <a:spcPts val="0"/>
              </a:spcAft>
              <a:buFont typeface="Arial" pitchFamily="34" charset="0"/>
              <a:buNone/>
              <a:defRPr/>
            </a:pPr>
            <a:endParaRPr lang="en-US" sz="26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AE97972-0B37-4E55-8563-95D2094283E9}" type="slidenum">
              <a:rPr lang="en-US" smtClean="0"/>
              <a:pPr>
                <a:defRPr/>
              </a:pPr>
              <a:t>56</a:t>
            </a:fld>
            <a:endParaRPr lang="en-US"/>
          </a:p>
        </p:txBody>
      </p:sp>
    </p:spTree>
    <p:extLst>
      <p:ext uri="{BB962C8B-B14F-4D97-AF65-F5344CB8AC3E}">
        <p14:creationId xmlns:p14="http://schemas.microsoft.com/office/powerpoint/2010/main" val="3285132057"/>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Activity 4------</a:t>
            </a:r>
          </a:p>
        </p:txBody>
      </p:sp>
      <p:sp>
        <p:nvSpPr>
          <p:cNvPr id="3" name="Content Placeholder 2"/>
          <p:cNvSpPr>
            <a:spLocks noGrp="1"/>
          </p:cNvSpPr>
          <p:nvPr>
            <p:ph idx="1"/>
          </p:nvPr>
        </p:nvSpPr>
        <p:spPr>
          <a:xfrm>
            <a:off x="0" y="304800"/>
            <a:ext cx="9144000" cy="6553200"/>
          </a:xfrm>
        </p:spPr>
        <p:txBody>
          <a:bodyPr rtlCol="0">
            <a:noAutofit/>
          </a:bodyPr>
          <a:lstStyle/>
          <a:p>
            <a:pPr algn="just" eaLnBrk="1" fontAlgn="auto" hangingPunct="1">
              <a:lnSpc>
                <a:spcPct val="150000"/>
              </a:lnSpc>
              <a:spcBef>
                <a:spcPts val="0"/>
              </a:spcBef>
              <a:buFont typeface="Arial" pitchFamily="34" charset="0"/>
              <a:buNone/>
              <a:defRPr/>
            </a:pPr>
            <a:r>
              <a:rPr lang="en-US" sz="2400" dirty="0" smtClean="0">
                <a:latin typeface="Times New Roman" pitchFamily="18" charset="0"/>
                <a:cs typeface="Times New Roman" pitchFamily="18" charset="0"/>
              </a:rPr>
              <a:t>//Define class named </a:t>
            </a:r>
            <a:r>
              <a:rPr lang="en-US" sz="2400" dirty="0" err="1" smtClean="0">
                <a:latin typeface="Times New Roman" pitchFamily="18" charset="0"/>
                <a:cs typeface="Times New Roman" pitchFamily="18" charset="0"/>
              </a:rPr>
              <a:t>BoxDemo</a:t>
            </a:r>
            <a:r>
              <a:rPr lang="en-US" sz="2400" dirty="0" smtClean="0">
                <a:latin typeface="Times New Roman" pitchFamily="18" charset="0"/>
                <a:cs typeface="Times New Roman" pitchFamily="18" charset="0"/>
              </a:rPr>
              <a:t> used to create objects of Box class</a:t>
            </a:r>
          </a:p>
          <a:p>
            <a:pPr algn="just" eaLnBrk="1" fontAlgn="auto" hangingPunct="1">
              <a:lnSpc>
                <a:spcPct val="150000"/>
              </a:lnSpc>
              <a:spcBef>
                <a:spcPts val="0"/>
              </a:spcBef>
              <a:buFont typeface="Arial" pitchFamily="34" charset="0"/>
              <a:buNone/>
              <a:defRPr/>
            </a:pPr>
            <a:r>
              <a:rPr lang="en-US" sz="2400" dirty="0">
                <a:latin typeface="Times New Roman" pitchFamily="18" charset="0"/>
                <a:cs typeface="Times New Roman" pitchFamily="18" charset="0"/>
              </a:rPr>
              <a:t>c</a:t>
            </a:r>
            <a:r>
              <a:rPr lang="en-US" sz="2400" dirty="0" smtClean="0">
                <a:latin typeface="Times New Roman" pitchFamily="18" charset="0"/>
                <a:cs typeface="Times New Roman" pitchFamily="18" charset="0"/>
              </a:rPr>
              <a:t>lass </a:t>
            </a:r>
            <a:r>
              <a:rPr lang="en-US" sz="2400" dirty="0" err="1" smtClean="0">
                <a:latin typeface="Times New Roman" pitchFamily="18" charset="0"/>
                <a:cs typeface="Times New Roman" pitchFamily="18" charset="0"/>
              </a:rPr>
              <a:t>BoxDemo</a:t>
            </a:r>
            <a:r>
              <a:rPr lang="en-US" sz="2400" dirty="0" smtClean="0">
                <a:latin typeface="Times New Roman" pitchFamily="18" charset="0"/>
                <a:cs typeface="Times New Roman" pitchFamily="18" charset="0"/>
              </a:rPr>
              <a:t>{</a:t>
            </a:r>
          </a:p>
          <a:p>
            <a:pPr algn="just" eaLnBrk="1" fontAlgn="auto" hangingPunct="1">
              <a:lnSpc>
                <a:spcPct val="150000"/>
              </a:lnSpc>
              <a:spcBef>
                <a:spcPts val="0"/>
              </a:spcBef>
              <a:buFont typeface="Arial" pitchFamily="34" charset="0"/>
              <a:buNone/>
              <a:defRPr/>
            </a:pPr>
            <a:r>
              <a:rPr lang="en-US" sz="2400" dirty="0" smtClean="0">
                <a:latin typeface="Times New Roman" pitchFamily="18" charset="0"/>
                <a:cs typeface="Times New Roman" pitchFamily="18" charset="0"/>
              </a:rPr>
              <a:t>//Main method()</a:t>
            </a:r>
          </a:p>
          <a:p>
            <a:pPr>
              <a:lnSpc>
                <a:spcPct val="150000"/>
              </a:lnSpc>
              <a:spcBef>
                <a:spcPts val="0"/>
              </a:spcBef>
              <a:buNone/>
              <a:defRPr/>
            </a:pPr>
            <a:r>
              <a:rPr lang="en-US" sz="2400" dirty="0">
                <a:latin typeface="Times New Roman" pitchFamily="18" charset="0"/>
                <a:cs typeface="Times New Roman" pitchFamily="18" charset="0"/>
              </a:rPr>
              <a:t>public static void main(String </a:t>
            </a:r>
            <a:r>
              <a:rPr lang="en-US" sz="2400" dirty="0" err="1">
                <a:latin typeface="Times New Roman" pitchFamily="18" charset="0"/>
                <a:cs typeface="Times New Roman" pitchFamily="18" charset="0"/>
              </a:rPr>
              <a:t>args</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a:lnSpc>
                <a:spcPct val="150000"/>
              </a:lnSpc>
              <a:spcBef>
                <a:spcPts val="0"/>
              </a:spcBef>
              <a:buNone/>
              <a:defRPr/>
            </a:pPr>
            <a:r>
              <a:rPr lang="en-US" sz="2400" dirty="0" smtClean="0">
                <a:latin typeface="Times New Roman" pitchFamily="18" charset="0"/>
                <a:cs typeface="Times New Roman" pitchFamily="18" charset="0"/>
              </a:rPr>
              <a:t>//Declare and create objects of Box class named mybox1 &amp; mybox2 </a:t>
            </a:r>
          </a:p>
          <a:p>
            <a:pPr>
              <a:lnSpc>
                <a:spcPct val="150000"/>
              </a:lnSpc>
              <a:spcBef>
                <a:spcPts val="0"/>
              </a:spcBef>
              <a:buNone/>
              <a:defRPr/>
            </a:pPr>
            <a:r>
              <a:rPr lang="en-US" sz="2400" dirty="0" smtClean="0">
                <a:latin typeface="Times New Roman" pitchFamily="18" charset="0"/>
                <a:cs typeface="Times New Roman" pitchFamily="18" charset="0"/>
              </a:rPr>
              <a:t>Box </a:t>
            </a:r>
            <a:r>
              <a:rPr lang="en-US" sz="2400" dirty="0">
                <a:latin typeface="Times New Roman" pitchFamily="18" charset="0"/>
                <a:cs typeface="Times New Roman" pitchFamily="18" charset="0"/>
              </a:rPr>
              <a:t>mybox1 = new Box5();</a:t>
            </a:r>
          </a:p>
          <a:p>
            <a:pPr>
              <a:lnSpc>
                <a:spcPct val="150000"/>
              </a:lnSpc>
              <a:spcBef>
                <a:spcPts val="0"/>
              </a:spcBef>
              <a:buNone/>
              <a:defRPr/>
            </a:pPr>
            <a:r>
              <a:rPr lang="en-US" sz="2400" dirty="0">
                <a:latin typeface="Times New Roman" pitchFamily="18" charset="0"/>
                <a:cs typeface="Times New Roman" pitchFamily="18" charset="0"/>
              </a:rPr>
              <a:t>Box5 mybox2 = new Box5</a:t>
            </a:r>
            <a:r>
              <a:rPr lang="en-US" sz="2400" dirty="0" smtClean="0">
                <a:latin typeface="Times New Roman" pitchFamily="18" charset="0"/>
                <a:cs typeface="Times New Roman" pitchFamily="18" charset="0"/>
              </a:rPr>
              <a:t>();</a:t>
            </a:r>
          </a:p>
          <a:p>
            <a:pPr>
              <a:lnSpc>
                <a:spcPct val="150000"/>
              </a:lnSpc>
              <a:spcBef>
                <a:spcPts val="0"/>
              </a:spcBef>
              <a:buNone/>
              <a:defRPr/>
            </a:pPr>
            <a:r>
              <a:rPr lang="en-US" sz="2400" dirty="0" smtClean="0">
                <a:latin typeface="Times New Roman" pitchFamily="18" charset="0"/>
                <a:cs typeface="Times New Roman" pitchFamily="18" charset="0"/>
              </a:rPr>
              <a:t>double </a:t>
            </a: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a:t>
            </a:r>
          </a:p>
          <a:p>
            <a:pPr>
              <a:lnSpc>
                <a:spcPct val="150000"/>
              </a:lnSpc>
              <a:spcBef>
                <a:spcPts val="0"/>
              </a:spcBef>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Assign </a:t>
            </a:r>
            <a:r>
              <a:rPr lang="en-US" sz="2400" dirty="0">
                <a:latin typeface="Times New Roman" pitchFamily="18" charset="0"/>
                <a:cs typeface="Times New Roman" pitchFamily="18" charset="0"/>
              </a:rPr>
              <a:t>values to mybox1's instance variables</a:t>
            </a:r>
          </a:p>
          <a:p>
            <a:pPr>
              <a:lnSpc>
                <a:spcPct val="150000"/>
              </a:lnSpc>
              <a:spcBef>
                <a:spcPts val="0"/>
              </a:spcBef>
              <a:buNone/>
              <a:defRPr/>
            </a:pPr>
            <a:r>
              <a:rPr lang="en-US" sz="2400" dirty="0">
                <a:latin typeface="Times New Roman" pitchFamily="18" charset="0"/>
                <a:cs typeface="Times New Roman" pitchFamily="18" charset="0"/>
              </a:rPr>
              <a:t>mybox1.width = 10</a:t>
            </a:r>
            <a:r>
              <a:rPr lang="en-US" sz="2400" dirty="0" smtClean="0">
                <a:latin typeface="Times New Roman" pitchFamily="18" charset="0"/>
                <a:cs typeface="Times New Roman" pitchFamily="18" charset="0"/>
              </a:rPr>
              <a:t>;</a:t>
            </a:r>
          </a:p>
          <a:p>
            <a:pPr>
              <a:lnSpc>
                <a:spcPct val="150000"/>
              </a:lnSpc>
              <a:spcBef>
                <a:spcPts val="0"/>
              </a:spcBef>
              <a:buNone/>
              <a:defRPr/>
            </a:pPr>
            <a:r>
              <a:rPr lang="en-US" sz="2400" dirty="0">
                <a:latin typeface="Times New Roman" pitchFamily="18" charset="0"/>
                <a:cs typeface="Times New Roman" pitchFamily="18" charset="0"/>
              </a:rPr>
              <a:t>mybox1.height=20;</a:t>
            </a:r>
          </a:p>
          <a:p>
            <a:pPr>
              <a:lnSpc>
                <a:spcPct val="150000"/>
              </a:lnSpc>
              <a:spcBef>
                <a:spcPts val="0"/>
              </a:spcBef>
              <a:buNone/>
              <a:defRPr/>
            </a:pPr>
            <a:r>
              <a:rPr lang="en-US" sz="2400" dirty="0">
                <a:latin typeface="Times New Roman" pitchFamily="18" charset="0"/>
                <a:cs typeface="Times New Roman" pitchFamily="18" charset="0"/>
              </a:rPr>
              <a:t>mybox1.depth=15;</a:t>
            </a:r>
          </a:p>
          <a:p>
            <a:pPr>
              <a:lnSpc>
                <a:spcPct val="150000"/>
              </a:lnSpc>
              <a:spcBef>
                <a:spcPts val="0"/>
              </a:spcBef>
              <a:buNone/>
              <a:defRPr/>
            </a:pPr>
            <a:endParaRPr lang="en-US" sz="2400" dirty="0">
              <a:latin typeface="Times New Roman" pitchFamily="18" charset="0"/>
              <a:cs typeface="Times New Roman" pitchFamily="18" charset="0"/>
            </a:endParaRPr>
          </a:p>
          <a:p>
            <a:pPr algn="just" eaLnBrk="1" fontAlgn="auto" hangingPunct="1">
              <a:lnSpc>
                <a:spcPct val="150000"/>
              </a:lnSpc>
              <a:spcBef>
                <a:spcPts val="0"/>
              </a:spcBef>
              <a:buFont typeface="Arial" pitchFamily="34" charset="0"/>
              <a:buNone/>
              <a:defRPr/>
            </a:pPr>
            <a:endParaRPr lang="en-US" sz="2400" dirty="0" smtClean="0">
              <a:latin typeface="Times New Roman" pitchFamily="18" charset="0"/>
              <a:cs typeface="Times New Roman" pitchFamily="18" charset="0"/>
            </a:endParaRPr>
          </a:p>
          <a:p>
            <a:pPr algn="just" eaLnBrk="1" fontAlgn="auto" hangingPunct="1">
              <a:lnSpc>
                <a:spcPct val="150000"/>
              </a:lnSpc>
              <a:spcBef>
                <a:spcPts val="0"/>
              </a:spcBef>
              <a:buFont typeface="Arial" pitchFamily="34" charset="0"/>
              <a:buNone/>
              <a:defRPr/>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AE97972-0B37-4E55-8563-95D2094283E9}" type="slidenum">
              <a:rPr lang="en-US" smtClean="0"/>
              <a:pPr>
                <a:defRPr/>
              </a:pPr>
              <a:t>57</a:t>
            </a:fld>
            <a:endParaRPr lang="en-US"/>
          </a:p>
        </p:txBody>
      </p:sp>
    </p:spTree>
    <p:extLst>
      <p:ext uri="{BB962C8B-B14F-4D97-AF65-F5344CB8AC3E}">
        <p14:creationId xmlns:p14="http://schemas.microsoft.com/office/powerpoint/2010/main" val="411314927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Activity 4------</a:t>
            </a:r>
          </a:p>
        </p:txBody>
      </p:sp>
      <p:sp>
        <p:nvSpPr>
          <p:cNvPr id="3" name="Content Placeholder 2"/>
          <p:cNvSpPr>
            <a:spLocks noGrp="1"/>
          </p:cNvSpPr>
          <p:nvPr>
            <p:ph idx="1"/>
          </p:nvPr>
        </p:nvSpPr>
        <p:spPr>
          <a:xfrm>
            <a:off x="0" y="304800"/>
            <a:ext cx="9067800" cy="6553200"/>
          </a:xfrm>
        </p:spPr>
        <p:txBody>
          <a:bodyPr rtlCol="0">
            <a:noAutofit/>
          </a:bodyPr>
          <a:lstStyle/>
          <a:p>
            <a:pPr>
              <a:lnSpc>
                <a:spcPct val="150000"/>
              </a:lnSpc>
              <a:spcBef>
                <a:spcPts val="0"/>
              </a:spcBef>
              <a:buNone/>
              <a:defRPr/>
            </a:pPr>
            <a:r>
              <a:rPr lang="en-US" sz="2800" dirty="0" smtClean="0">
                <a:latin typeface="Times New Roman" pitchFamily="18" charset="0"/>
                <a:cs typeface="Times New Roman" pitchFamily="18" charset="0"/>
              </a:rPr>
              <a:t>//Assign </a:t>
            </a:r>
            <a:r>
              <a:rPr lang="en-US" sz="2800" dirty="0">
                <a:latin typeface="Times New Roman" pitchFamily="18" charset="0"/>
                <a:cs typeface="Times New Roman" pitchFamily="18" charset="0"/>
              </a:rPr>
              <a:t>different values to mybox2's instance variables </a:t>
            </a:r>
          </a:p>
          <a:p>
            <a:pPr>
              <a:lnSpc>
                <a:spcPct val="150000"/>
              </a:lnSpc>
              <a:spcBef>
                <a:spcPts val="0"/>
              </a:spcBef>
              <a:buNone/>
              <a:defRPr/>
            </a:pPr>
            <a:r>
              <a:rPr lang="en-US" sz="2800" dirty="0" smtClean="0">
                <a:latin typeface="Times New Roman" pitchFamily="18" charset="0"/>
                <a:cs typeface="Times New Roman" pitchFamily="18" charset="0"/>
              </a:rPr>
              <a:t>mybox2.width=3</a:t>
            </a:r>
            <a:r>
              <a:rPr lang="en-US" sz="2800" dirty="0">
                <a:latin typeface="Times New Roman" pitchFamily="18" charset="0"/>
                <a:cs typeface="Times New Roman" pitchFamily="18" charset="0"/>
              </a:rPr>
              <a:t>;</a:t>
            </a:r>
          </a:p>
          <a:p>
            <a:pPr>
              <a:lnSpc>
                <a:spcPct val="150000"/>
              </a:lnSpc>
              <a:spcBef>
                <a:spcPts val="0"/>
              </a:spcBef>
              <a:buNone/>
              <a:defRPr/>
            </a:pPr>
            <a:r>
              <a:rPr lang="en-US" sz="2800" dirty="0" smtClean="0">
                <a:latin typeface="Times New Roman" pitchFamily="18" charset="0"/>
                <a:cs typeface="Times New Roman" pitchFamily="18" charset="0"/>
              </a:rPr>
              <a:t>mybox2.height=6;</a:t>
            </a:r>
            <a:endParaRPr lang="en-US" sz="2800" dirty="0">
              <a:latin typeface="Times New Roman" pitchFamily="18" charset="0"/>
              <a:cs typeface="Times New Roman" pitchFamily="18" charset="0"/>
            </a:endParaRPr>
          </a:p>
          <a:p>
            <a:pPr>
              <a:lnSpc>
                <a:spcPct val="150000"/>
              </a:lnSpc>
              <a:spcBef>
                <a:spcPts val="0"/>
              </a:spcBef>
              <a:buNone/>
              <a:defRPr/>
            </a:pPr>
            <a:r>
              <a:rPr lang="en-US" sz="2800" dirty="0" smtClean="0">
                <a:latin typeface="Times New Roman" pitchFamily="18" charset="0"/>
                <a:cs typeface="Times New Roman" pitchFamily="18" charset="0"/>
              </a:rPr>
              <a:t>mybox2.depth=9</a:t>
            </a:r>
            <a:r>
              <a:rPr lang="en-US" sz="2800" dirty="0">
                <a:latin typeface="Times New Roman" pitchFamily="18" charset="0"/>
                <a:cs typeface="Times New Roman" pitchFamily="18" charset="0"/>
              </a:rPr>
              <a:t>;</a:t>
            </a:r>
          </a:p>
          <a:p>
            <a:pPr>
              <a:lnSpc>
                <a:spcPct val="150000"/>
              </a:lnSpc>
              <a:spcBef>
                <a:spcPts val="0"/>
              </a:spcBef>
              <a:buNone/>
              <a:defRPr/>
            </a:pPr>
            <a:r>
              <a:rPr lang="en-US" sz="2800" dirty="0">
                <a:latin typeface="Times New Roman" pitchFamily="18" charset="0"/>
                <a:cs typeface="Times New Roman" pitchFamily="18" charset="0"/>
              </a:rPr>
              <a:t>// </a:t>
            </a:r>
            <a:r>
              <a:rPr lang="en-US" sz="2800" dirty="0" smtClean="0">
                <a:latin typeface="Times New Roman" pitchFamily="18" charset="0"/>
                <a:cs typeface="Times New Roman" pitchFamily="18" charset="0"/>
              </a:rPr>
              <a:t>Call and get volume </a:t>
            </a:r>
            <a:r>
              <a:rPr lang="en-US" sz="2800" dirty="0">
                <a:latin typeface="Times New Roman" pitchFamily="18" charset="0"/>
                <a:cs typeface="Times New Roman" pitchFamily="18" charset="0"/>
              </a:rPr>
              <a:t>of first box</a:t>
            </a:r>
          </a:p>
          <a:p>
            <a:pPr>
              <a:lnSpc>
                <a:spcPct val="150000"/>
              </a:lnSpc>
              <a:spcBef>
                <a:spcPts val="0"/>
              </a:spcBef>
              <a:buNone/>
              <a:defRPr/>
            </a:pPr>
            <a:r>
              <a:rPr lang="en-US" sz="2800" dirty="0" err="1">
                <a:latin typeface="Times New Roman" pitchFamily="18" charset="0"/>
                <a:cs typeface="Times New Roman" pitchFamily="18" charset="0"/>
              </a:rPr>
              <a:t>vol</a:t>
            </a:r>
            <a:r>
              <a:rPr lang="en-US" sz="2800" dirty="0">
                <a:latin typeface="Times New Roman" pitchFamily="18" charset="0"/>
                <a:cs typeface="Times New Roman" pitchFamily="18" charset="0"/>
              </a:rPr>
              <a:t> = mybox1.volume</a:t>
            </a:r>
            <a:r>
              <a:rPr lang="en-US" sz="2800" dirty="0" smtClean="0">
                <a:latin typeface="Times New Roman" pitchFamily="18" charset="0"/>
                <a:cs typeface="Times New Roman" pitchFamily="18" charset="0"/>
              </a:rPr>
              <a:t>();</a:t>
            </a:r>
          </a:p>
          <a:p>
            <a:pPr>
              <a:lnSpc>
                <a:spcPct val="150000"/>
              </a:lnSpc>
              <a:spcBef>
                <a:spcPts val="0"/>
              </a:spcBef>
              <a:buNone/>
              <a:defRPr/>
            </a:pPr>
            <a:r>
              <a:rPr lang="en-US" sz="2800" dirty="0" smtClean="0">
                <a:latin typeface="Times New Roman" pitchFamily="18" charset="0"/>
                <a:cs typeface="Times New Roman" pitchFamily="18" charset="0"/>
              </a:rPr>
              <a:t>//Output volume of 1</a:t>
            </a:r>
            <a:r>
              <a:rPr lang="en-US" sz="2800" baseline="30000" dirty="0" smtClean="0">
                <a:latin typeface="Times New Roman" pitchFamily="18" charset="0"/>
                <a:cs typeface="Times New Roman" pitchFamily="18" charset="0"/>
              </a:rPr>
              <a:t>st</a:t>
            </a:r>
            <a:r>
              <a:rPr lang="en-US" sz="2800" dirty="0" smtClean="0">
                <a:latin typeface="Times New Roman" pitchFamily="18" charset="0"/>
                <a:cs typeface="Times New Roman" pitchFamily="18" charset="0"/>
              </a:rPr>
              <a:t> box</a:t>
            </a:r>
            <a:endParaRPr lang="en-US" sz="2800" dirty="0">
              <a:latin typeface="Times New Roman" pitchFamily="18" charset="0"/>
              <a:cs typeface="Times New Roman" pitchFamily="18" charset="0"/>
            </a:endParaRPr>
          </a:p>
          <a:p>
            <a:pPr>
              <a:lnSpc>
                <a:spcPct val="150000"/>
              </a:lnSpc>
              <a:spcBef>
                <a:spcPts val="0"/>
              </a:spcBef>
              <a:buNone/>
              <a:defRPr/>
            </a:pPr>
            <a:r>
              <a:rPr lang="en-US" sz="2800" dirty="0" err="1">
                <a:latin typeface="Times New Roman" pitchFamily="18" charset="0"/>
                <a:cs typeface="Times New Roman" pitchFamily="18" charset="0"/>
              </a:rPr>
              <a:t>System.out.println</a:t>
            </a:r>
            <a:r>
              <a:rPr lang="en-US" sz="2800" dirty="0">
                <a:latin typeface="Times New Roman" pitchFamily="18" charset="0"/>
                <a:cs typeface="Times New Roman" pitchFamily="18" charset="0"/>
              </a:rPr>
              <a:t>("Volume is " + </a:t>
            </a:r>
            <a:r>
              <a:rPr lang="en-US" sz="2800" dirty="0" err="1">
                <a:latin typeface="Times New Roman" pitchFamily="18" charset="0"/>
                <a:cs typeface="Times New Roman" pitchFamily="18" charset="0"/>
              </a:rPr>
              <a:t>vol</a:t>
            </a:r>
            <a:r>
              <a:rPr lang="en-US" sz="2800" dirty="0" smtClean="0">
                <a:latin typeface="Times New Roman" pitchFamily="18" charset="0"/>
                <a:cs typeface="Times New Roman" pitchFamily="18" charset="0"/>
              </a:rPr>
              <a:t>);</a:t>
            </a:r>
          </a:p>
          <a:p>
            <a:pPr>
              <a:lnSpc>
                <a:spcPct val="150000"/>
              </a:lnSpc>
              <a:spcBef>
                <a:spcPts val="0"/>
              </a:spcBef>
              <a:buNone/>
              <a:defRPr/>
            </a:pPr>
            <a:r>
              <a:rPr lang="en-US" sz="2800" dirty="0">
                <a:latin typeface="Times New Roman" pitchFamily="18" charset="0"/>
                <a:cs typeface="Times New Roman" pitchFamily="18" charset="0"/>
              </a:rPr>
              <a:t>// Call and get volume of second box</a:t>
            </a:r>
          </a:p>
          <a:p>
            <a:pPr>
              <a:lnSpc>
                <a:spcPct val="150000"/>
              </a:lnSpc>
              <a:spcBef>
                <a:spcPts val="0"/>
              </a:spcBef>
              <a:buNone/>
              <a:defRPr/>
            </a:pPr>
            <a:r>
              <a:rPr lang="en-US" sz="2800" dirty="0" err="1">
                <a:latin typeface="Times New Roman" pitchFamily="18" charset="0"/>
                <a:cs typeface="Times New Roman" pitchFamily="18" charset="0"/>
              </a:rPr>
              <a:t>vol</a:t>
            </a:r>
            <a:r>
              <a:rPr lang="en-US" sz="2800" dirty="0">
                <a:latin typeface="Times New Roman" pitchFamily="18" charset="0"/>
                <a:cs typeface="Times New Roman" pitchFamily="18" charset="0"/>
              </a:rPr>
              <a:t> = mybox2.volume</a:t>
            </a:r>
            <a:r>
              <a:rPr lang="en-US" sz="2800" dirty="0" smtClean="0">
                <a:latin typeface="Times New Roman" pitchFamily="18" charset="0"/>
                <a:cs typeface="Times New Roman" pitchFamily="18" charset="0"/>
              </a:rPr>
              <a:t>();</a:t>
            </a: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AE97972-0B37-4E55-8563-95D2094283E9}" type="slidenum">
              <a:rPr lang="en-US" smtClean="0"/>
              <a:pPr>
                <a:defRPr/>
              </a:pPr>
              <a:t>58</a:t>
            </a:fld>
            <a:endParaRPr lang="en-US"/>
          </a:p>
        </p:txBody>
      </p:sp>
    </p:spTree>
    <p:extLst>
      <p:ext uri="{BB962C8B-B14F-4D97-AF65-F5344CB8AC3E}">
        <p14:creationId xmlns:p14="http://schemas.microsoft.com/office/powerpoint/2010/main" val="679369101"/>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Activity 4------</a:t>
            </a:r>
          </a:p>
        </p:txBody>
      </p:sp>
      <p:sp>
        <p:nvSpPr>
          <p:cNvPr id="3" name="Content Placeholder 2"/>
          <p:cNvSpPr>
            <a:spLocks noGrp="1"/>
          </p:cNvSpPr>
          <p:nvPr>
            <p:ph idx="1"/>
          </p:nvPr>
        </p:nvSpPr>
        <p:spPr>
          <a:xfrm>
            <a:off x="0" y="304800"/>
            <a:ext cx="9144000" cy="6553200"/>
          </a:xfrm>
        </p:spPr>
        <p:txBody>
          <a:bodyPr rtlCol="0">
            <a:noAutofit/>
          </a:bodyPr>
          <a:lstStyle/>
          <a:p>
            <a:pPr>
              <a:lnSpc>
                <a:spcPct val="150000"/>
              </a:lnSpc>
              <a:spcBef>
                <a:spcPts val="0"/>
              </a:spcBef>
              <a:buNone/>
              <a:defRPr/>
            </a:pPr>
            <a:r>
              <a:rPr lang="en-US" sz="2400" dirty="0">
                <a:latin typeface="Times New Roman" pitchFamily="18" charset="0"/>
                <a:cs typeface="Times New Roman" pitchFamily="18" charset="0"/>
              </a:rPr>
              <a:t>//Output Volume of second box</a:t>
            </a:r>
          </a:p>
          <a:p>
            <a:pPr>
              <a:lnSpc>
                <a:spcPct val="150000"/>
              </a:lnSpc>
              <a:spcBef>
                <a:spcPts val="0"/>
              </a:spcBef>
              <a:buNone/>
              <a:defRPr/>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("Volume is " + </a:t>
            </a: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a:t>
            </a:r>
          </a:p>
          <a:p>
            <a:pPr>
              <a:lnSpc>
                <a:spcPct val="150000"/>
              </a:lnSpc>
              <a:spcBef>
                <a:spcPts val="0"/>
              </a:spcBef>
              <a:buNone/>
              <a:defRPr/>
            </a:pPr>
            <a:r>
              <a:rPr lang="en-US" sz="2400" dirty="0">
                <a:latin typeface="Times New Roman" pitchFamily="18" charset="0"/>
                <a:cs typeface="Times New Roman" pitchFamily="18" charset="0"/>
              </a:rPr>
              <a:t>}//End of main ()</a:t>
            </a:r>
          </a:p>
          <a:p>
            <a:pPr>
              <a:lnSpc>
                <a:spcPct val="150000"/>
              </a:lnSpc>
              <a:spcBef>
                <a:spcPts val="0"/>
              </a:spcBef>
              <a:buNone/>
              <a:defRPr/>
            </a:pPr>
            <a:r>
              <a:rPr lang="en-US" sz="2400" dirty="0">
                <a:latin typeface="Times New Roman" pitchFamily="18" charset="0"/>
                <a:cs typeface="Times New Roman" pitchFamily="18" charset="0"/>
              </a:rPr>
              <a:t>}//End of class</a:t>
            </a:r>
          </a:p>
          <a:p>
            <a:pPr algn="just">
              <a:lnSpc>
                <a:spcPct val="150000"/>
              </a:lnSpc>
              <a:spcBef>
                <a:spcPts val="0"/>
              </a:spcBef>
              <a:buFont typeface="Wingdings" pitchFamily="2" charset="2"/>
              <a:buChar char="§"/>
            </a:pPr>
            <a:r>
              <a:rPr lang="en-US" sz="2400" b="1" u="sng" dirty="0" smtClean="0">
                <a:latin typeface="Times New Roman" pitchFamily="18" charset="0"/>
                <a:cs typeface="Times New Roman" pitchFamily="18" charset="0"/>
              </a:rPr>
              <a:t>Note</a:t>
            </a:r>
            <a:r>
              <a:rPr lang="en-US" sz="2400" dirty="0" smtClean="0">
                <a:latin typeface="Times New Roman" pitchFamily="18" charset="0"/>
                <a:cs typeface="Times New Roman" pitchFamily="18" charset="0"/>
              </a:rPr>
              <a:t>: Two </a:t>
            </a:r>
            <a:r>
              <a:rPr lang="en-US" sz="2400" dirty="0">
                <a:latin typeface="Times New Roman" pitchFamily="18" charset="0"/>
                <a:cs typeface="Times New Roman" pitchFamily="18" charset="0"/>
              </a:rPr>
              <a:t>important things to understand about </a:t>
            </a:r>
            <a:r>
              <a:rPr lang="en-US" sz="2400" b="1" dirty="0">
                <a:solidFill>
                  <a:srgbClr val="0000FF"/>
                </a:solidFill>
                <a:latin typeface="Times New Roman" pitchFamily="18" charset="0"/>
                <a:cs typeface="Times New Roman" pitchFamily="18" charset="0"/>
              </a:rPr>
              <a:t>returning values:</a:t>
            </a:r>
          </a:p>
          <a:p>
            <a:pPr algn="just">
              <a:lnSpc>
                <a:spcPct val="150000"/>
              </a:lnSpc>
              <a:spcBef>
                <a:spcPts val="0"/>
              </a:spcBef>
              <a:buNone/>
            </a:pPr>
            <a:r>
              <a:rPr lang="en-US" sz="2400" dirty="0">
                <a:latin typeface="Times New Roman" pitchFamily="18" charset="0"/>
                <a:cs typeface="Times New Roman" pitchFamily="18" charset="0"/>
              </a:rPr>
              <a:t>1. The </a:t>
            </a:r>
            <a:r>
              <a:rPr lang="en-US" sz="2400" b="1" dirty="0">
                <a:solidFill>
                  <a:srgbClr val="0000FF"/>
                </a:solidFill>
                <a:latin typeface="Times New Roman" pitchFamily="18" charset="0"/>
                <a:cs typeface="Times New Roman" pitchFamily="18" charset="0"/>
              </a:rPr>
              <a:t>type </a:t>
            </a:r>
            <a:r>
              <a:rPr lang="en-US" sz="2400" dirty="0">
                <a:latin typeface="Times New Roman" pitchFamily="18" charset="0"/>
                <a:cs typeface="Times New Roman" pitchFamily="18" charset="0"/>
              </a:rPr>
              <a:t>of</a:t>
            </a:r>
            <a:r>
              <a:rPr lang="en-US" sz="2400" b="1" dirty="0">
                <a:solidFill>
                  <a:srgbClr val="0000FF"/>
                </a:solidFill>
                <a:latin typeface="Times New Roman" pitchFamily="18" charset="0"/>
                <a:cs typeface="Times New Roman" pitchFamily="18" charset="0"/>
              </a:rPr>
              <a:t> data returned</a:t>
            </a:r>
            <a:r>
              <a:rPr lang="en-US" sz="2400" dirty="0">
                <a:latin typeface="Times New Roman" pitchFamily="18" charset="0"/>
                <a:cs typeface="Times New Roman" pitchFamily="18" charset="0"/>
              </a:rPr>
              <a:t> by a </a:t>
            </a:r>
            <a:r>
              <a:rPr lang="en-US" sz="2400" b="1" dirty="0">
                <a:solidFill>
                  <a:srgbClr val="0000FF"/>
                </a:solidFill>
                <a:latin typeface="Times New Roman" pitchFamily="18" charset="0"/>
                <a:cs typeface="Times New Roman" pitchFamily="18" charset="0"/>
              </a:rPr>
              <a:t>method</a:t>
            </a:r>
            <a:r>
              <a:rPr lang="en-US" sz="2400" dirty="0">
                <a:latin typeface="Times New Roman" pitchFamily="18" charset="0"/>
                <a:cs typeface="Times New Roman" pitchFamily="18" charset="0"/>
              </a:rPr>
              <a:t> must be </a:t>
            </a:r>
            <a:r>
              <a:rPr lang="en-US" sz="2400" b="1" dirty="0">
                <a:solidFill>
                  <a:srgbClr val="D60093"/>
                </a:solidFill>
                <a:latin typeface="Times New Roman" pitchFamily="18" charset="0"/>
                <a:cs typeface="Times New Roman" pitchFamily="18" charset="0"/>
              </a:rPr>
              <a:t>compatible</a:t>
            </a:r>
            <a:r>
              <a:rPr lang="en-US" sz="2400" dirty="0">
                <a:latin typeface="Times New Roman" pitchFamily="18" charset="0"/>
                <a:cs typeface="Times New Roman" pitchFamily="18" charset="0"/>
              </a:rPr>
              <a:t> with the </a:t>
            </a:r>
            <a:r>
              <a:rPr lang="en-US" sz="2400" b="1" dirty="0">
                <a:solidFill>
                  <a:srgbClr val="D60093"/>
                </a:solidFill>
                <a:latin typeface="Times New Roman" pitchFamily="18" charset="0"/>
                <a:cs typeface="Times New Roman" pitchFamily="18" charset="0"/>
              </a:rPr>
              <a:t>return type </a:t>
            </a:r>
            <a:r>
              <a:rPr lang="en-US" sz="2400" dirty="0">
                <a:latin typeface="Times New Roman" pitchFamily="18" charset="0"/>
                <a:cs typeface="Times New Roman" pitchFamily="18" charset="0"/>
              </a:rPr>
              <a:t>specified by the </a:t>
            </a:r>
            <a:r>
              <a:rPr lang="en-US" sz="2400" b="1" dirty="0">
                <a:solidFill>
                  <a:srgbClr val="D60093"/>
                </a:solidFill>
                <a:latin typeface="Times New Roman" pitchFamily="18" charset="0"/>
                <a:cs typeface="Times New Roman" pitchFamily="18" charset="0"/>
              </a:rPr>
              <a:t>method</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pPr>
            <a:r>
              <a:rPr lang="en-US" sz="2400" b="1" dirty="0">
                <a:latin typeface="Times New Roman" pitchFamily="18" charset="0"/>
                <a:cs typeface="Times New Roman" pitchFamily="18" charset="0"/>
              </a:rPr>
              <a:t>For example</a:t>
            </a:r>
            <a:r>
              <a:rPr lang="en-US" sz="2400" dirty="0">
                <a:latin typeface="Times New Roman" pitchFamily="18" charset="0"/>
                <a:cs typeface="Times New Roman" pitchFamily="18" charset="0"/>
              </a:rPr>
              <a:t>, if the </a:t>
            </a:r>
            <a:r>
              <a:rPr lang="en-US" sz="2400" b="1" dirty="0">
                <a:latin typeface="Times New Roman" pitchFamily="18" charset="0"/>
                <a:cs typeface="Times New Roman" pitchFamily="18" charset="0"/>
              </a:rPr>
              <a:t>return type </a:t>
            </a:r>
            <a:r>
              <a:rPr lang="en-US" sz="2400" dirty="0">
                <a:latin typeface="Times New Roman" pitchFamily="18" charset="0"/>
                <a:cs typeface="Times New Roman" pitchFamily="18" charset="0"/>
              </a:rPr>
              <a:t>of some method is </a:t>
            </a:r>
            <a:r>
              <a:rPr lang="en-US" sz="2400" b="1" dirty="0" err="1">
                <a:latin typeface="Times New Roman" pitchFamily="18" charset="0"/>
                <a:cs typeface="Times New Roman" pitchFamily="18" charset="0"/>
              </a:rPr>
              <a:t>boolean</a:t>
            </a:r>
            <a:r>
              <a:rPr lang="en-US" sz="2400" dirty="0">
                <a:latin typeface="Times New Roman" pitchFamily="18" charset="0"/>
                <a:cs typeface="Times New Roman" pitchFamily="18" charset="0"/>
              </a:rPr>
              <a:t>, you could </a:t>
            </a:r>
            <a:r>
              <a:rPr lang="en-US" sz="2400" b="1" dirty="0">
                <a:latin typeface="Times New Roman" pitchFamily="18" charset="0"/>
                <a:cs typeface="Times New Roman" pitchFamily="18" charset="0"/>
              </a:rPr>
              <a:t>not return </a:t>
            </a:r>
            <a:r>
              <a:rPr lang="en-US" sz="2400" dirty="0">
                <a:latin typeface="Times New Roman" pitchFamily="18" charset="0"/>
                <a:cs typeface="Times New Roman" pitchFamily="18" charset="0"/>
              </a:rPr>
              <a:t>an</a:t>
            </a:r>
            <a:r>
              <a:rPr lang="en-US" sz="2400" b="1" dirty="0">
                <a:latin typeface="Times New Roman" pitchFamily="18" charset="0"/>
                <a:cs typeface="Times New Roman" pitchFamily="18" charset="0"/>
              </a:rPr>
              <a:t> integer</a:t>
            </a:r>
            <a:r>
              <a:rPr lang="en-US" sz="2400" dirty="0" smtClean="0">
                <a:latin typeface="Times New Roman" pitchFamily="18" charset="0"/>
                <a:cs typeface="Times New Roman" pitchFamily="18" charset="0"/>
              </a:rPr>
              <a:t>.</a:t>
            </a:r>
          </a:p>
          <a:p>
            <a:pPr marL="363538" indent="-363538" algn="just">
              <a:lnSpc>
                <a:spcPct val="150000"/>
              </a:lnSpc>
              <a:spcBef>
                <a:spcPts val="0"/>
              </a:spcBef>
              <a:buNone/>
            </a:pPr>
            <a:r>
              <a:rPr lang="en-US" sz="2400" dirty="0">
                <a:latin typeface="Times New Roman" pitchFamily="18" charset="0"/>
                <a:cs typeface="Times New Roman" pitchFamily="18" charset="0"/>
              </a:rPr>
              <a:t>2. The </a:t>
            </a:r>
            <a:r>
              <a:rPr lang="en-US" sz="2400" b="1" dirty="0">
                <a:solidFill>
                  <a:srgbClr val="0000FF"/>
                </a:solidFill>
                <a:latin typeface="Times New Roman" pitchFamily="18" charset="0"/>
                <a:cs typeface="Times New Roman" pitchFamily="18" charset="0"/>
              </a:rPr>
              <a:t>variable receiving </a:t>
            </a:r>
            <a:r>
              <a:rPr lang="en-US" sz="2400" dirty="0">
                <a:latin typeface="Times New Roman" pitchFamily="18" charset="0"/>
                <a:cs typeface="Times New Roman" pitchFamily="18" charset="0"/>
              </a:rPr>
              <a:t>the</a:t>
            </a:r>
            <a:r>
              <a:rPr lang="en-US" sz="2400" b="1" dirty="0">
                <a:solidFill>
                  <a:srgbClr val="0000FF"/>
                </a:solidFill>
                <a:latin typeface="Times New Roman" pitchFamily="18" charset="0"/>
                <a:cs typeface="Times New Roman" pitchFamily="18" charset="0"/>
              </a:rPr>
              <a:t> value returned </a:t>
            </a:r>
            <a:r>
              <a:rPr lang="en-US" sz="2400" dirty="0">
                <a:latin typeface="Times New Roman" pitchFamily="18" charset="0"/>
                <a:cs typeface="Times New Roman" pitchFamily="18" charset="0"/>
              </a:rPr>
              <a:t>by a </a:t>
            </a:r>
            <a:r>
              <a:rPr lang="en-US" sz="2400" b="1" dirty="0" smtClean="0">
                <a:solidFill>
                  <a:srgbClr val="D60093"/>
                </a:solidFill>
                <a:latin typeface="Times New Roman" pitchFamily="18" charset="0"/>
                <a:cs typeface="Times New Roman" pitchFamily="18" charset="0"/>
              </a:rPr>
              <a:t>method</a:t>
            </a:r>
            <a:r>
              <a:rPr lang="en-US" sz="2400" dirty="0" smtClean="0">
                <a:latin typeface="Times New Roman" pitchFamily="18" charset="0"/>
                <a:cs typeface="Times New Roman" pitchFamily="18" charset="0"/>
              </a:rPr>
              <a:t> (such as </a:t>
            </a:r>
            <a:r>
              <a:rPr lang="en-US" sz="2400" dirty="0" err="1" smtClean="0">
                <a:latin typeface="Times New Roman" pitchFamily="18" charset="0"/>
                <a:cs typeface="Times New Roman" pitchFamily="18" charset="0"/>
              </a:rPr>
              <a:t>vol</a:t>
            </a:r>
            <a:r>
              <a:rPr lang="en-US" sz="2400" dirty="0" smtClean="0">
                <a:latin typeface="Times New Roman" pitchFamily="18" charset="0"/>
                <a:cs typeface="Times New Roman" pitchFamily="18" charset="0"/>
              </a:rPr>
              <a:t>, in this case) </a:t>
            </a:r>
            <a:r>
              <a:rPr lang="en-US" sz="2400" dirty="0">
                <a:latin typeface="Times New Roman" pitchFamily="18" charset="0"/>
                <a:cs typeface="Times New Roman" pitchFamily="18" charset="0"/>
              </a:rPr>
              <a:t>must also be </a:t>
            </a:r>
            <a:r>
              <a:rPr lang="en-US" sz="2400" b="1" dirty="0">
                <a:solidFill>
                  <a:srgbClr val="0000FF"/>
                </a:solidFill>
                <a:latin typeface="Times New Roman" pitchFamily="18" charset="0"/>
                <a:cs typeface="Times New Roman" pitchFamily="18" charset="0"/>
              </a:rPr>
              <a:t>compatible</a:t>
            </a:r>
            <a:r>
              <a:rPr lang="en-US" sz="2400" dirty="0">
                <a:latin typeface="Times New Roman" pitchFamily="18" charset="0"/>
                <a:cs typeface="Times New Roman" pitchFamily="18" charset="0"/>
              </a:rPr>
              <a:t> with the </a:t>
            </a:r>
            <a:r>
              <a:rPr lang="en-US" sz="2400" b="1" dirty="0">
                <a:solidFill>
                  <a:srgbClr val="0000FF"/>
                </a:solidFill>
                <a:latin typeface="Times New Roman" pitchFamily="18" charset="0"/>
                <a:cs typeface="Times New Roman" pitchFamily="18" charset="0"/>
              </a:rPr>
              <a:t>return type </a:t>
            </a:r>
            <a:r>
              <a:rPr lang="en-US" sz="2400" dirty="0">
                <a:latin typeface="Times New Roman" pitchFamily="18" charset="0"/>
                <a:cs typeface="Times New Roman" pitchFamily="18" charset="0"/>
              </a:rPr>
              <a:t>specified for the </a:t>
            </a:r>
            <a:r>
              <a:rPr lang="en-US" sz="2400" b="1" dirty="0">
                <a:solidFill>
                  <a:srgbClr val="0000FF"/>
                </a:solidFill>
                <a:latin typeface="Times New Roman" pitchFamily="18" charset="0"/>
                <a:cs typeface="Times New Roman" pitchFamily="18" charset="0"/>
              </a:rPr>
              <a:t>method.</a:t>
            </a:r>
          </a:p>
          <a:p>
            <a:pPr algn="just">
              <a:lnSpc>
                <a:spcPct val="150000"/>
              </a:lnSpc>
              <a:spcBef>
                <a:spcPts val="0"/>
              </a:spcBef>
              <a:buFont typeface="Wingdings" pitchFamily="2" charset="2"/>
              <a:buChar char="§"/>
            </a:pPr>
            <a:endParaRPr lang="en-US" sz="2400" dirty="0">
              <a:latin typeface="Times New Roman" pitchFamily="18" charset="0"/>
              <a:cs typeface="Times New Roman" pitchFamily="18" charset="0"/>
            </a:endParaRPr>
          </a:p>
          <a:p>
            <a:pPr algn="just">
              <a:lnSpc>
                <a:spcPct val="150000"/>
              </a:lnSpc>
              <a:spcBef>
                <a:spcPts val="0"/>
              </a:spcBef>
              <a:buNone/>
            </a:pPr>
            <a:r>
              <a:rPr lang="en-US" sz="2400" dirty="0">
                <a:latin typeface="Times New Roman" pitchFamily="18" charset="0"/>
                <a:cs typeface="Times New Roman" pitchFamily="18" charset="0"/>
              </a:rPr>
              <a:t> </a:t>
            </a:r>
          </a:p>
          <a:p>
            <a:pPr>
              <a:lnSpc>
                <a:spcPct val="150000"/>
              </a:lnSpc>
              <a:spcBef>
                <a:spcPts val="0"/>
              </a:spcBef>
              <a:buFont typeface="Wingdings" panose="05000000000000000000" pitchFamily="2" charset="2"/>
              <a:buChar char="§"/>
              <a:defRPr/>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AE97972-0B37-4E55-8563-95D2094283E9}" type="slidenum">
              <a:rPr lang="en-US" smtClean="0"/>
              <a:pPr>
                <a:defRPr/>
              </a:pPr>
              <a:t>59</a:t>
            </a:fld>
            <a:endParaRPr lang="en-US"/>
          </a:p>
        </p:txBody>
      </p:sp>
    </p:spTree>
    <p:extLst>
      <p:ext uri="{BB962C8B-B14F-4D97-AF65-F5344CB8AC3E}">
        <p14:creationId xmlns:p14="http://schemas.microsoft.com/office/powerpoint/2010/main" val="326448764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Characteristics of an Object</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4000" cy="6477000"/>
          </a:xfrm>
        </p:spPr>
        <p:txBody>
          <a:bodyPr>
            <a:normAutofit fontScale="85000" lnSpcReduction="10000"/>
          </a:bodyPr>
          <a:lstStyle/>
          <a:p>
            <a:pPr algn="just">
              <a:lnSpc>
                <a:spcPct val="150000"/>
              </a:lnSpc>
              <a:spcBef>
                <a:spcPts val="0"/>
              </a:spcBef>
              <a:buFont typeface="Wingdings" panose="05000000000000000000" pitchFamily="2" charset="2"/>
              <a:buChar char="§"/>
              <a:tabLst>
                <a:tab pos="914400" algn="l"/>
              </a:tabLst>
            </a:pPr>
            <a:r>
              <a:rPr lang="en-US" dirty="0" smtClean="0">
                <a:latin typeface="Times New Roman" panose="02020603050405020304" pitchFamily="18" charset="0"/>
                <a:cs typeface="Times New Roman" panose="02020603050405020304" pitchFamily="18" charset="0"/>
              </a:rPr>
              <a:t>An </a:t>
            </a:r>
            <a:r>
              <a:rPr lang="en-US" b="1" dirty="0">
                <a:solidFill>
                  <a:srgbClr val="FF0000"/>
                </a:solidFill>
                <a:latin typeface="Times New Roman" panose="02020603050405020304" pitchFamily="18" charset="0"/>
                <a:cs typeface="Times New Roman" panose="02020603050405020304" pitchFamily="18" charset="0"/>
              </a:rPr>
              <a:t>object</a:t>
            </a:r>
            <a:r>
              <a:rPr lang="en-US" dirty="0">
                <a:latin typeface="Times New Roman" panose="02020603050405020304" pitchFamily="18" charset="0"/>
                <a:cs typeface="Times New Roman" panose="02020603050405020304" pitchFamily="18" charset="0"/>
              </a:rPr>
              <a:t> has a </a:t>
            </a:r>
            <a:r>
              <a:rPr lang="en-US" b="1" dirty="0">
                <a:latin typeface="Times New Roman" panose="02020603050405020304" pitchFamily="18" charset="0"/>
                <a:cs typeface="Times New Roman" panose="02020603050405020304" pitchFamily="18" charset="0"/>
              </a:rPr>
              <a:t>unique</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identity</a:t>
            </a:r>
            <a:r>
              <a:rPr lang="en-US" dirty="0">
                <a:latin typeface="Times New Roman" panose="02020603050405020304" pitchFamily="18" charset="0"/>
                <a:cs typeface="Times New Roman" panose="02020603050405020304" pitchFamily="18" charset="0"/>
              </a:rPr>
              <a:t>, </a:t>
            </a:r>
            <a:r>
              <a:rPr lang="en-US" b="1" dirty="0">
                <a:solidFill>
                  <a:srgbClr val="0000FF"/>
                </a:solidFill>
                <a:latin typeface="Times New Roman" panose="02020603050405020304" pitchFamily="18" charset="0"/>
                <a:cs typeface="Times New Roman" panose="02020603050405020304" pitchFamily="18" charset="0"/>
              </a:rPr>
              <a:t>state</a:t>
            </a:r>
            <a:r>
              <a:rPr lang="en-US" dirty="0">
                <a:latin typeface="Times New Roman" panose="02020603050405020304" pitchFamily="18" charset="0"/>
                <a:cs typeface="Times New Roman" panose="02020603050405020304" pitchFamily="18" charset="0"/>
              </a:rPr>
              <a:t>, and </a:t>
            </a:r>
            <a:r>
              <a:rPr lang="en-US" b="1" dirty="0">
                <a:solidFill>
                  <a:srgbClr val="0000FF"/>
                </a:solidFill>
                <a:latin typeface="Times New Roman" panose="02020603050405020304" pitchFamily="18" charset="0"/>
                <a:cs typeface="Times New Roman" panose="02020603050405020304" pitchFamily="18" charset="0"/>
              </a:rPr>
              <a:t>behavior</a:t>
            </a:r>
            <a:r>
              <a:rPr lang="en-US"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r>
              <a:rPr lang="en-US" b="1" dirty="0">
                <a:solidFill>
                  <a:srgbClr val="6600CC"/>
                </a:solidFill>
                <a:latin typeface="Times New Roman" panose="02020603050405020304" pitchFamily="18" charset="0"/>
                <a:cs typeface="Times New Roman" panose="02020603050405020304" pitchFamily="18" charset="0"/>
              </a:rPr>
              <a:t>1</a:t>
            </a:r>
            <a:r>
              <a:rPr lang="en-US" dirty="0">
                <a:solidFill>
                  <a:srgbClr val="6600CC"/>
                </a:solidFill>
                <a:latin typeface="Times New Roman" panose="02020603050405020304" pitchFamily="18" charset="0"/>
                <a:cs typeface="Times New Roman" panose="02020603050405020304" pitchFamily="18" charset="0"/>
              </a:rPr>
              <a:t>. </a:t>
            </a:r>
            <a:r>
              <a:rPr lang="en-US" b="1" dirty="0" smtClean="0">
                <a:solidFill>
                  <a:srgbClr val="6600CC"/>
                </a:solidFill>
                <a:latin typeface="Times New Roman" pitchFamily="18" charset="0"/>
                <a:cs typeface="Times New Roman" pitchFamily="18" charset="0"/>
              </a:rPr>
              <a:t>Identity</a:t>
            </a:r>
            <a:r>
              <a:rPr lang="en-US" altLang="zh-CN" b="1" dirty="0" smtClean="0">
                <a:solidFill>
                  <a:srgbClr val="6600CC"/>
                </a:solidFill>
                <a:latin typeface="Times New Roman" panose="02020603050405020304" pitchFamily="18" charset="0"/>
                <a:cs typeface="Times New Roman" panose="02020603050405020304" pitchFamily="18" charset="0"/>
              </a:rPr>
              <a:t> </a:t>
            </a:r>
            <a:endParaRPr lang="en-US" altLang="zh-CN" b="1" dirty="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Ø"/>
            </a:pPr>
            <a:r>
              <a:rPr lang="en-US" altLang="zh-CN" dirty="0">
                <a:latin typeface="Times New Roman" panose="02020603050405020304" pitchFamily="18" charset="0"/>
                <a:cs typeface="Times New Roman" panose="02020603050405020304" pitchFamily="18" charset="0"/>
              </a:rPr>
              <a:t>An</a:t>
            </a:r>
            <a:r>
              <a:rPr lang="en-US" altLang="zh-CN" b="1" dirty="0">
                <a:solidFill>
                  <a:srgbClr val="0000FF"/>
                </a:solidFill>
                <a:latin typeface="Times New Roman" panose="02020603050405020304" pitchFamily="18" charset="0"/>
                <a:cs typeface="Times New Roman" panose="02020603050405020304" pitchFamily="18" charset="0"/>
              </a:rPr>
              <a:t> identity </a:t>
            </a:r>
            <a:r>
              <a:rPr lang="en-US" altLang="zh-CN" dirty="0">
                <a:latin typeface="Times New Roman" panose="02020603050405020304" pitchFamily="18" charset="0"/>
                <a:cs typeface="Times New Roman" panose="02020603050405020304" pitchFamily="18" charset="0"/>
              </a:rPr>
              <a:t>is a </a:t>
            </a:r>
            <a:r>
              <a:rPr lang="en-US" altLang="zh-CN" b="1" dirty="0">
                <a:solidFill>
                  <a:srgbClr val="FF0000"/>
                </a:solidFill>
                <a:latin typeface="Times New Roman" panose="02020603050405020304" pitchFamily="18" charset="0"/>
                <a:cs typeface="Times New Roman" panose="02020603050405020304" pitchFamily="18" charset="0"/>
              </a:rPr>
              <a:t>unique</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address</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in</a:t>
            </a:r>
            <a:r>
              <a:rPr lang="en-US" altLang="zh-CN" b="1" dirty="0">
                <a:solidFill>
                  <a:srgbClr val="0000FF"/>
                </a:solidFill>
                <a:latin typeface="Times New Roman" panose="02020603050405020304" pitchFamily="18" charset="0"/>
                <a:cs typeface="Times New Roman" panose="02020603050405020304" pitchFamily="18" charset="0"/>
              </a:rPr>
              <a:t> </a:t>
            </a:r>
            <a:r>
              <a:rPr lang="en-US" altLang="zh-CN" b="1" dirty="0">
                <a:solidFill>
                  <a:srgbClr val="FF0000"/>
                </a:solidFill>
                <a:latin typeface="Times New Roman" panose="02020603050405020304" pitchFamily="18" charset="0"/>
                <a:cs typeface="Times New Roman" panose="02020603050405020304" pitchFamily="18" charset="0"/>
              </a:rPr>
              <a:t>memory</a:t>
            </a:r>
            <a:r>
              <a:rPr lang="en-US" b="1" dirty="0">
                <a:solidFill>
                  <a:srgbClr val="FF0000"/>
                </a:solidFill>
                <a:latin typeface="Times New Roman" pitchFamily="18" charset="0"/>
                <a:cs typeface="Times New Roman" pitchFamily="18" charset="0"/>
              </a:rPr>
              <a:t>—</a:t>
            </a:r>
            <a:r>
              <a:rPr lang="en-US" b="1" dirty="0">
                <a:latin typeface="Times New Roman" pitchFamily="18" charset="0"/>
                <a:cs typeface="Times New Roman" pitchFamily="18" charset="0"/>
              </a:rPr>
              <a:t>how</a:t>
            </a:r>
            <a:r>
              <a:rPr lang="en-US" dirty="0">
                <a:latin typeface="Times New Roman" pitchFamily="18" charset="0"/>
                <a:cs typeface="Times New Roman" pitchFamily="18" charset="0"/>
              </a:rPr>
              <a:t> is</a:t>
            </a:r>
            <a:r>
              <a:rPr lang="en-US" b="1" dirty="0">
                <a:latin typeface="Times New Roman" pitchFamily="18" charset="0"/>
                <a:cs typeface="Times New Roman" pitchFamily="18" charset="0"/>
              </a:rPr>
              <a:t> one object distinguished </a:t>
            </a:r>
            <a:r>
              <a:rPr lang="en-US" dirty="0">
                <a:latin typeface="Times New Roman" pitchFamily="18" charset="0"/>
                <a:cs typeface="Times New Roman" pitchFamily="18" charset="0"/>
              </a:rPr>
              <a:t>from others that may have the </a:t>
            </a:r>
            <a:r>
              <a:rPr lang="en-US" b="1" dirty="0">
                <a:latin typeface="Times New Roman" pitchFamily="18" charset="0"/>
                <a:cs typeface="Times New Roman" pitchFamily="18" charset="0"/>
              </a:rPr>
              <a:t>same behavior </a:t>
            </a:r>
            <a:r>
              <a:rPr lang="en-US" dirty="0">
                <a:latin typeface="Times New Roman" pitchFamily="18" charset="0"/>
                <a:cs typeface="Times New Roman" pitchFamily="18" charset="0"/>
              </a:rPr>
              <a:t>and</a:t>
            </a:r>
            <a:r>
              <a:rPr lang="en-US" b="1" dirty="0">
                <a:latin typeface="Times New Roman" pitchFamily="18" charset="0"/>
                <a:cs typeface="Times New Roman" pitchFamily="18" charset="0"/>
              </a:rPr>
              <a:t> state.</a:t>
            </a:r>
          </a:p>
          <a:p>
            <a:pPr algn="just">
              <a:lnSpc>
                <a:spcPct val="150000"/>
              </a:lnSpc>
              <a:spcBef>
                <a:spcPts val="0"/>
              </a:spcBef>
              <a:buFont typeface="Wingdings" pitchFamily="2" charset="2"/>
              <a:buChar char="§"/>
            </a:pPr>
            <a:r>
              <a:rPr lang="en-US" dirty="0" smtClean="0">
                <a:latin typeface="Times New Roman" panose="02020603050405020304" pitchFamily="18" charset="0"/>
                <a:cs typeface="Times New Roman" panose="02020603050405020304" pitchFamily="18" charset="0"/>
              </a:rPr>
              <a:t>An </a:t>
            </a:r>
            <a:r>
              <a:rPr lang="en-US" b="1" dirty="0">
                <a:latin typeface="Times New Roman" panose="02020603050405020304" pitchFamily="18" charset="0"/>
                <a:cs typeface="Times New Roman" panose="02020603050405020304" pitchFamily="18" charset="0"/>
              </a:rPr>
              <a:t>object identity </a:t>
            </a:r>
            <a:r>
              <a:rPr lang="en-US" dirty="0">
                <a:latin typeface="Times New Roman" panose="02020603050405020304" pitchFamily="18" charset="0"/>
                <a:cs typeface="Times New Roman" panose="02020603050405020304" pitchFamily="18" charset="0"/>
              </a:rPr>
              <a:t>is typically implemented via a </a:t>
            </a:r>
            <a:r>
              <a:rPr lang="en-US" b="1" dirty="0">
                <a:solidFill>
                  <a:srgbClr val="FF0000"/>
                </a:solidFill>
                <a:latin typeface="Times New Roman" panose="02020603050405020304" pitchFamily="18" charset="0"/>
                <a:cs typeface="Times New Roman" panose="02020603050405020304" pitchFamily="18" charset="0"/>
              </a:rPr>
              <a:t>unique ID</a:t>
            </a:r>
            <a:r>
              <a:rPr lang="en-US" dirty="0">
                <a:latin typeface="Times New Roman" panose="02020603050405020304" pitchFamily="18" charset="0"/>
                <a:cs typeface="Times New Roman" panose="02020603050405020304" pitchFamily="18" charset="0"/>
              </a:rPr>
              <a:t>. </a:t>
            </a:r>
            <a:endParaRPr lang="en-US" dirty="0" smtClean="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itchFamily="2" charset="2"/>
              <a:buChar char="§"/>
            </a:pPr>
            <a:r>
              <a:rPr lang="en-US" dirty="0" smtClean="0">
                <a:latin typeface="Times New Roman" panose="02020603050405020304" pitchFamily="18" charset="0"/>
                <a:cs typeface="Times New Roman" panose="02020603050405020304" pitchFamily="18" charset="0"/>
              </a:rPr>
              <a:t>The </a:t>
            </a:r>
            <a:r>
              <a:rPr lang="en-US" b="1" dirty="0">
                <a:solidFill>
                  <a:srgbClr val="006600"/>
                </a:solidFill>
                <a:latin typeface="Times New Roman" panose="02020603050405020304" pitchFamily="18" charset="0"/>
                <a:cs typeface="Times New Roman" panose="02020603050405020304" pitchFamily="18" charset="0"/>
              </a:rPr>
              <a:t>value </a:t>
            </a:r>
            <a:r>
              <a:rPr lang="en-US" dirty="0">
                <a:latin typeface="Times New Roman" panose="02020603050405020304" pitchFamily="18" charset="0"/>
                <a:cs typeface="Times New Roman" panose="02020603050405020304" pitchFamily="18" charset="0"/>
              </a:rPr>
              <a:t>of the </a:t>
            </a:r>
            <a:r>
              <a:rPr lang="en-US" b="1" dirty="0">
                <a:solidFill>
                  <a:srgbClr val="006600"/>
                </a:solidFill>
                <a:latin typeface="Times New Roman" panose="02020603050405020304" pitchFamily="18" charset="0"/>
                <a:cs typeface="Times New Roman" panose="02020603050405020304" pitchFamily="18" charset="0"/>
              </a:rPr>
              <a:t>ID </a:t>
            </a:r>
            <a:r>
              <a:rPr lang="en-US" dirty="0">
                <a:latin typeface="Times New Roman" panose="02020603050405020304" pitchFamily="18" charset="0"/>
                <a:cs typeface="Times New Roman" panose="02020603050405020304" pitchFamily="18" charset="0"/>
              </a:rPr>
              <a:t>is </a:t>
            </a:r>
            <a:r>
              <a:rPr lang="en-US" b="1" dirty="0">
                <a:solidFill>
                  <a:srgbClr val="6600CC"/>
                </a:solidFill>
                <a:latin typeface="Times New Roman" panose="02020603050405020304" pitchFamily="18" charset="0"/>
                <a:cs typeface="Times New Roman" panose="02020603050405020304" pitchFamily="18" charset="0"/>
              </a:rPr>
              <a:t>not visible </a:t>
            </a:r>
            <a:r>
              <a:rPr lang="en-US" dirty="0">
                <a:latin typeface="Times New Roman" panose="02020603050405020304" pitchFamily="18" charset="0"/>
                <a:cs typeface="Times New Roman" panose="02020603050405020304" pitchFamily="18" charset="0"/>
              </a:rPr>
              <a:t>to the </a:t>
            </a:r>
            <a:r>
              <a:rPr lang="en-US" b="1" dirty="0">
                <a:solidFill>
                  <a:srgbClr val="6600CC"/>
                </a:solidFill>
                <a:latin typeface="Times New Roman" panose="02020603050405020304" pitchFamily="18" charset="0"/>
                <a:cs typeface="Times New Roman" panose="02020603050405020304" pitchFamily="18" charset="0"/>
              </a:rPr>
              <a:t>external user. </a:t>
            </a:r>
            <a:endParaRPr lang="en-US" b="1" dirty="0" smtClean="0">
              <a:solidFill>
                <a:srgbClr val="6600CC"/>
              </a:solidFill>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itchFamily="2" charset="2"/>
              <a:buChar char="§"/>
            </a:pPr>
            <a:r>
              <a:rPr lang="en-US" dirty="0" smtClean="0">
                <a:latin typeface="Times New Roman" panose="02020603050405020304" pitchFamily="18" charset="0"/>
                <a:cs typeface="Times New Roman" panose="02020603050405020304" pitchFamily="18" charset="0"/>
              </a:rPr>
              <a:t>However</a:t>
            </a:r>
            <a:r>
              <a:rPr lang="en-US" dirty="0">
                <a:latin typeface="Times New Roman" panose="02020603050405020304" pitchFamily="18" charset="0"/>
                <a:cs typeface="Times New Roman" panose="02020603050405020304" pitchFamily="18" charset="0"/>
              </a:rPr>
              <a:t>, it is used </a:t>
            </a:r>
            <a:r>
              <a:rPr lang="en-US" b="1" dirty="0">
                <a:latin typeface="Times New Roman" panose="02020603050405020304" pitchFamily="18" charset="0"/>
                <a:cs typeface="Times New Roman" panose="02020603050405020304" pitchFamily="18" charset="0"/>
              </a:rPr>
              <a:t>internally</a:t>
            </a:r>
            <a:r>
              <a:rPr lang="en-US" dirty="0">
                <a:latin typeface="Times New Roman" panose="02020603050405020304" pitchFamily="18" charset="0"/>
                <a:cs typeface="Times New Roman" panose="02020603050405020304" pitchFamily="18" charset="0"/>
              </a:rPr>
              <a:t> by the </a:t>
            </a:r>
            <a:r>
              <a:rPr lang="en-US" b="1" dirty="0">
                <a:solidFill>
                  <a:srgbClr val="FF0000"/>
                </a:solidFill>
                <a:latin typeface="Times New Roman" panose="02020603050405020304" pitchFamily="18" charset="0"/>
                <a:cs typeface="Times New Roman" panose="02020603050405020304" pitchFamily="18" charset="0"/>
              </a:rPr>
              <a:t>JVM </a:t>
            </a:r>
            <a:r>
              <a:rPr lang="en-US" dirty="0">
                <a:latin typeface="Times New Roman" panose="02020603050405020304" pitchFamily="18" charset="0"/>
                <a:cs typeface="Times New Roman" panose="02020603050405020304" pitchFamily="18" charset="0"/>
              </a:rPr>
              <a:t>to</a:t>
            </a:r>
            <a:r>
              <a:rPr lang="en-US" b="1" dirty="0">
                <a:solidFill>
                  <a:srgbClr val="FF0000"/>
                </a:solidFill>
                <a:latin typeface="Times New Roman" panose="02020603050405020304" pitchFamily="18" charset="0"/>
                <a:cs typeface="Times New Roman" panose="02020603050405020304" pitchFamily="18" charset="0"/>
              </a:rPr>
              <a:t> identify each object uniquely</a:t>
            </a:r>
            <a:r>
              <a:rPr lang="en-US"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itchFamily="2" charset="2"/>
              <a:buChar char="§"/>
            </a:pPr>
            <a:r>
              <a:rPr lang="en-US" b="1" dirty="0" smtClean="0">
                <a:solidFill>
                  <a:srgbClr val="0000FF"/>
                </a:solidFill>
                <a:latin typeface="Times New Roman" pitchFamily="18" charset="0"/>
                <a:cs typeface="Times New Roman" pitchFamily="18" charset="0"/>
              </a:rPr>
              <a:t>For </a:t>
            </a:r>
            <a:r>
              <a:rPr lang="en-US" b="1" dirty="0">
                <a:solidFill>
                  <a:srgbClr val="0000FF"/>
                </a:solidFill>
                <a:latin typeface="Times New Roman" pitchFamily="18" charset="0"/>
                <a:cs typeface="Times New Roman" pitchFamily="18" charset="0"/>
              </a:rPr>
              <a:t>example</a:t>
            </a:r>
            <a:r>
              <a:rPr lang="en-US" dirty="0">
                <a:latin typeface="Times New Roman" pitchFamily="18" charset="0"/>
                <a:cs typeface="Times New Roman" pitchFamily="18" charset="0"/>
              </a:rPr>
              <a:t>, in an </a:t>
            </a:r>
            <a:r>
              <a:rPr lang="en-US" b="1" dirty="0">
                <a:solidFill>
                  <a:srgbClr val="006600"/>
                </a:solidFill>
                <a:latin typeface="Times New Roman" pitchFamily="18" charset="0"/>
                <a:cs typeface="Times New Roman" pitchFamily="18" charset="0"/>
              </a:rPr>
              <a:t>order-processing system</a:t>
            </a:r>
            <a:r>
              <a:rPr lang="en-US" dirty="0">
                <a:latin typeface="Times New Roman" pitchFamily="18" charset="0"/>
                <a:cs typeface="Times New Roman" pitchFamily="18" charset="0"/>
              </a:rPr>
              <a:t>, </a:t>
            </a:r>
            <a:r>
              <a:rPr lang="en-US" b="1" dirty="0">
                <a:solidFill>
                  <a:srgbClr val="D60093"/>
                </a:solidFill>
                <a:latin typeface="Times New Roman" pitchFamily="18" charset="0"/>
                <a:cs typeface="Times New Roman" pitchFamily="18" charset="0"/>
              </a:rPr>
              <a:t>two orders </a:t>
            </a:r>
            <a:r>
              <a:rPr lang="en-US" dirty="0">
                <a:latin typeface="Times New Roman" pitchFamily="18" charset="0"/>
                <a:cs typeface="Times New Roman" pitchFamily="18" charset="0"/>
              </a:rPr>
              <a:t>are</a:t>
            </a:r>
            <a:r>
              <a:rPr lang="en-US" b="1" dirty="0">
                <a:solidFill>
                  <a:srgbClr val="D60093"/>
                </a:solidFill>
                <a:latin typeface="Times New Roman" pitchFamily="18" charset="0"/>
                <a:cs typeface="Times New Roman" pitchFamily="18" charset="0"/>
              </a:rPr>
              <a:t> distinct </a:t>
            </a:r>
            <a:r>
              <a:rPr lang="en-US" dirty="0">
                <a:latin typeface="Times New Roman" pitchFamily="18" charset="0"/>
                <a:cs typeface="Times New Roman" pitchFamily="18" charset="0"/>
              </a:rPr>
              <a:t>even if they request </a:t>
            </a:r>
            <a:r>
              <a:rPr lang="en-US" b="1" dirty="0">
                <a:latin typeface="Times New Roman" pitchFamily="18" charset="0"/>
                <a:cs typeface="Times New Roman" pitchFamily="18" charset="0"/>
              </a:rPr>
              <a:t>identical items</a:t>
            </a:r>
            <a:r>
              <a:rPr lang="en-US" dirty="0">
                <a:latin typeface="Times New Roman" pitchFamily="18" charset="0"/>
                <a:cs typeface="Times New Roman" pitchFamily="18" charset="0"/>
              </a:rPr>
              <a:t>.</a:t>
            </a:r>
          </a:p>
          <a:p>
            <a:pPr marL="0" indent="0">
              <a:lnSpc>
                <a:spcPct val="150000"/>
              </a:lnSpc>
              <a:buNone/>
            </a:pPr>
            <a:endParaRPr lang="en-US"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6</a:t>
            </a:fld>
            <a:endParaRPr lang="en-US"/>
          </a:p>
        </p:txBody>
      </p:sp>
    </p:spTree>
    <p:extLst>
      <p:ext uri="{BB962C8B-B14F-4D97-AF65-F5344CB8AC3E}">
        <p14:creationId xmlns:p14="http://schemas.microsoft.com/office/powerpoint/2010/main" val="771225083"/>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Note</a:t>
            </a:r>
          </a:p>
        </p:txBody>
      </p:sp>
      <p:sp>
        <p:nvSpPr>
          <p:cNvPr id="3" name="Content Placeholder 2"/>
          <p:cNvSpPr>
            <a:spLocks noGrp="1"/>
          </p:cNvSpPr>
          <p:nvPr>
            <p:ph idx="1"/>
          </p:nvPr>
        </p:nvSpPr>
        <p:spPr>
          <a:xfrm>
            <a:off x="0" y="304800"/>
            <a:ext cx="9144000" cy="6553200"/>
          </a:xfrm>
        </p:spPr>
        <p:txBody>
          <a:bodyPr rtlCol="0">
            <a:noAutofit/>
          </a:bodyPr>
          <a:lstStyle/>
          <a:p>
            <a:pPr algn="just">
              <a:lnSpc>
                <a:spcPct val="150000"/>
              </a:lnSpc>
              <a:spcBef>
                <a:spcPts val="0"/>
              </a:spcBef>
              <a:buFont typeface="Wingdings" pitchFamily="2" charset="2"/>
              <a:buChar char="§"/>
              <a:defRPr/>
            </a:pPr>
            <a:r>
              <a:rPr lang="en-US" sz="2600" dirty="0" smtClean="0">
                <a:latin typeface="Times New Roman" pitchFamily="18" charset="0"/>
                <a:cs typeface="Times New Roman" pitchFamily="18" charset="0"/>
              </a:rPr>
              <a:t>The </a:t>
            </a:r>
            <a:r>
              <a:rPr lang="en-US" sz="2600" dirty="0">
                <a:latin typeface="Times New Roman" pitchFamily="18" charset="0"/>
                <a:cs typeface="Times New Roman" pitchFamily="18" charset="0"/>
              </a:rPr>
              <a:t>following </a:t>
            </a:r>
            <a:r>
              <a:rPr lang="en-US" sz="2600" dirty="0" smtClean="0">
                <a:latin typeface="Times New Roman" pitchFamily="18" charset="0"/>
                <a:cs typeface="Times New Roman" pitchFamily="18" charset="0"/>
              </a:rPr>
              <a:t>java program is a bit more efficient than the program in activity 4 because this program call volume() through </a:t>
            </a:r>
            <a:r>
              <a:rPr lang="en-US" sz="2600" dirty="0" err="1" smtClean="0">
                <a:latin typeface="Times New Roman" pitchFamily="18" charset="0"/>
                <a:cs typeface="Times New Roman" pitchFamily="18" charset="0"/>
              </a:rPr>
              <a:t>println</a:t>
            </a:r>
            <a:r>
              <a:rPr lang="en-US" sz="2600" dirty="0" smtClean="0">
                <a:latin typeface="Times New Roman" pitchFamily="18" charset="0"/>
                <a:cs typeface="Times New Roman" pitchFamily="18" charset="0"/>
              </a:rPr>
              <a:t> (), without using </a:t>
            </a:r>
            <a:r>
              <a:rPr lang="en-US" sz="2600" dirty="0" err="1" smtClean="0">
                <a:latin typeface="Times New Roman" pitchFamily="18" charset="0"/>
                <a:cs typeface="Times New Roman" pitchFamily="18" charset="0"/>
              </a:rPr>
              <a:t>vol</a:t>
            </a:r>
            <a:r>
              <a:rPr lang="en-US" sz="2600" dirty="0" smtClean="0">
                <a:latin typeface="Times New Roman" pitchFamily="18" charset="0"/>
                <a:cs typeface="Times New Roman" pitchFamily="18" charset="0"/>
              </a:rPr>
              <a:t> variable to receive the return value like as follows:</a:t>
            </a:r>
          </a:p>
          <a:p>
            <a:pPr marL="0" indent="0" algn="just">
              <a:lnSpc>
                <a:spcPct val="150000"/>
              </a:lnSpc>
              <a:spcBef>
                <a:spcPts val="0"/>
              </a:spcBef>
              <a:buNone/>
              <a:defRPr/>
            </a:pPr>
            <a:r>
              <a:rPr lang="en-US" sz="2600" dirty="0">
                <a:solidFill>
                  <a:srgbClr val="6600CC"/>
                </a:solidFill>
                <a:latin typeface="Times New Roman" pitchFamily="18" charset="0"/>
                <a:cs typeface="Times New Roman" pitchFamily="18" charset="0"/>
              </a:rPr>
              <a:t>	</a:t>
            </a:r>
            <a:r>
              <a:rPr lang="en-US" sz="2600" dirty="0" smtClean="0">
                <a:solidFill>
                  <a:srgbClr val="6600CC"/>
                </a:solidFill>
                <a:latin typeface="Times New Roman" pitchFamily="18" charset="0"/>
                <a:cs typeface="Times New Roman" pitchFamily="18" charset="0"/>
              </a:rPr>
              <a:t> </a:t>
            </a:r>
            <a:r>
              <a:rPr lang="en-US" sz="2600" b="1" dirty="0" err="1">
                <a:solidFill>
                  <a:srgbClr val="6600CC"/>
                </a:solidFill>
                <a:latin typeface="Times New Roman" pitchFamily="18" charset="0"/>
                <a:cs typeface="Times New Roman" pitchFamily="18" charset="0"/>
              </a:rPr>
              <a:t>System.out.println</a:t>
            </a:r>
            <a:r>
              <a:rPr lang="en-US" sz="2600" dirty="0" smtClean="0">
                <a:solidFill>
                  <a:srgbClr val="6600CC"/>
                </a:solidFill>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("Volume is " + mybox1.volume());</a:t>
            </a:r>
          </a:p>
          <a:p>
            <a:pPr algn="just">
              <a:lnSpc>
                <a:spcPct val="150000"/>
              </a:lnSpc>
              <a:spcBef>
                <a:spcPts val="0"/>
              </a:spcBef>
              <a:buFont typeface="Wingdings" pitchFamily="2" charset="2"/>
              <a:buChar char="§"/>
              <a:defRPr/>
            </a:pPr>
            <a:r>
              <a:rPr lang="en-US" sz="2600" dirty="0" smtClean="0">
                <a:latin typeface="Times New Roman" pitchFamily="18" charset="0"/>
                <a:cs typeface="Times New Roman" pitchFamily="18" charset="0"/>
              </a:rPr>
              <a:t>The </a:t>
            </a:r>
            <a:r>
              <a:rPr lang="en-US" sz="2600" b="1" dirty="0">
                <a:latin typeface="Times New Roman" pitchFamily="18" charset="0"/>
                <a:cs typeface="Times New Roman" pitchFamily="18" charset="0"/>
              </a:rPr>
              <a:t>call </a:t>
            </a:r>
            <a:r>
              <a:rPr lang="en-US" sz="2600" dirty="0">
                <a:latin typeface="Times New Roman" pitchFamily="18" charset="0"/>
                <a:cs typeface="Times New Roman" pitchFamily="18" charset="0"/>
              </a:rPr>
              <a:t>to</a:t>
            </a:r>
            <a:r>
              <a:rPr lang="en-US" sz="2600" b="1" dirty="0">
                <a:latin typeface="Times New Roman" pitchFamily="18" charset="0"/>
                <a:cs typeface="Times New Roman" pitchFamily="18" charset="0"/>
              </a:rPr>
              <a:t> volume( ) </a:t>
            </a:r>
            <a:r>
              <a:rPr lang="en-US" sz="2600" dirty="0">
                <a:latin typeface="Times New Roman" pitchFamily="18" charset="0"/>
                <a:cs typeface="Times New Roman" pitchFamily="18" charset="0"/>
              </a:rPr>
              <a:t>could</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have</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been</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used</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in the </a:t>
            </a:r>
            <a:r>
              <a:rPr lang="en-US" sz="2600" b="1" dirty="0" err="1">
                <a:latin typeface="Times New Roman" pitchFamily="18" charset="0"/>
                <a:cs typeface="Times New Roman" pitchFamily="18" charset="0"/>
              </a:rPr>
              <a:t>println</a:t>
            </a:r>
            <a:r>
              <a:rPr lang="en-US" sz="2600" b="1" dirty="0">
                <a:latin typeface="Times New Roman" pitchFamily="18" charset="0"/>
                <a:cs typeface="Times New Roman" pitchFamily="18" charset="0"/>
              </a:rPr>
              <a:t>( ) statement </a:t>
            </a:r>
            <a:r>
              <a:rPr lang="en-US" sz="2600" b="1" dirty="0" smtClean="0">
                <a:latin typeface="Times New Roman" pitchFamily="18" charset="0"/>
                <a:cs typeface="Times New Roman" pitchFamily="18" charset="0"/>
              </a:rPr>
              <a:t>directly.</a:t>
            </a: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W</a:t>
            </a:r>
            <a:r>
              <a:rPr lang="en-US" sz="2600" dirty="0" smtClean="0">
                <a:latin typeface="Times New Roman" pitchFamily="18" charset="0"/>
                <a:cs typeface="Times New Roman" pitchFamily="18" charset="0"/>
              </a:rPr>
              <a:t>hen </a:t>
            </a:r>
            <a:r>
              <a:rPr lang="en-US" sz="2600" b="1" dirty="0" err="1">
                <a:solidFill>
                  <a:srgbClr val="FF0000"/>
                </a:solidFill>
                <a:latin typeface="Times New Roman" pitchFamily="18" charset="0"/>
                <a:cs typeface="Times New Roman" pitchFamily="18" charset="0"/>
              </a:rPr>
              <a:t>println</a:t>
            </a:r>
            <a:r>
              <a:rPr lang="en-US" sz="2600" b="1" dirty="0">
                <a:solidFill>
                  <a:srgbClr val="FF0000"/>
                </a:solidFill>
                <a:latin typeface="Times New Roman" pitchFamily="18" charset="0"/>
                <a:cs typeface="Times New Roman" pitchFamily="18" charset="0"/>
              </a:rPr>
              <a:t>( ) </a:t>
            </a:r>
            <a:r>
              <a:rPr lang="en-US" sz="2600" dirty="0">
                <a:latin typeface="Times New Roman" pitchFamily="18" charset="0"/>
                <a:cs typeface="Times New Roman" pitchFamily="18" charset="0"/>
              </a:rPr>
              <a:t>is</a:t>
            </a:r>
            <a:r>
              <a:rPr lang="en-US" sz="2600" b="1"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executed</a:t>
            </a:r>
            <a:r>
              <a:rPr lang="en-US" sz="2600" b="1"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mybox1.volume( ) </a:t>
            </a:r>
            <a:r>
              <a:rPr lang="en-US" sz="2600" dirty="0">
                <a:latin typeface="Times New Roman" pitchFamily="18" charset="0"/>
                <a:cs typeface="Times New Roman" pitchFamily="18" charset="0"/>
              </a:rPr>
              <a:t>will be </a:t>
            </a:r>
            <a:r>
              <a:rPr lang="en-US" sz="2600" b="1" dirty="0">
                <a:latin typeface="Times New Roman" pitchFamily="18" charset="0"/>
                <a:cs typeface="Times New Roman" pitchFamily="18" charset="0"/>
              </a:rPr>
              <a:t>called automatically </a:t>
            </a:r>
            <a:r>
              <a:rPr lang="en-US" sz="2600" dirty="0">
                <a:latin typeface="Times New Roman" pitchFamily="18" charset="0"/>
                <a:cs typeface="Times New Roman" pitchFamily="18" charset="0"/>
              </a:rPr>
              <a:t>and its </a:t>
            </a:r>
            <a:r>
              <a:rPr lang="en-US" sz="2600" b="1" dirty="0">
                <a:latin typeface="Times New Roman" pitchFamily="18" charset="0"/>
                <a:cs typeface="Times New Roman" pitchFamily="18" charset="0"/>
              </a:rPr>
              <a:t>value </a:t>
            </a:r>
            <a:r>
              <a:rPr lang="en-US" sz="2600" dirty="0">
                <a:latin typeface="Times New Roman" pitchFamily="18" charset="0"/>
                <a:cs typeface="Times New Roman" pitchFamily="18" charset="0"/>
              </a:rPr>
              <a:t>will be </a:t>
            </a:r>
            <a:r>
              <a:rPr lang="en-US" sz="2600" b="1" dirty="0">
                <a:latin typeface="Times New Roman" pitchFamily="18" charset="0"/>
                <a:cs typeface="Times New Roman" pitchFamily="18" charset="0"/>
              </a:rPr>
              <a:t>passed </a:t>
            </a:r>
            <a:r>
              <a:rPr lang="en-US" sz="2600" dirty="0">
                <a:latin typeface="Times New Roman" pitchFamily="18" charset="0"/>
                <a:cs typeface="Times New Roman" pitchFamily="18" charset="0"/>
              </a:rPr>
              <a:t>to </a:t>
            </a:r>
            <a:r>
              <a:rPr lang="en-US" sz="2600" b="1" dirty="0" err="1">
                <a:latin typeface="Times New Roman" pitchFamily="18" charset="0"/>
                <a:cs typeface="Times New Roman" pitchFamily="18" charset="0"/>
              </a:rPr>
              <a:t>println</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Let’s see the following</a:t>
            </a:r>
            <a:r>
              <a:rPr lang="en-US" sz="2600" b="1" dirty="0">
                <a:solidFill>
                  <a:srgbClr val="D60093"/>
                </a:solidFill>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program</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to</a:t>
            </a:r>
            <a:r>
              <a:rPr lang="en-US" sz="2600" b="1" dirty="0">
                <a:solidFill>
                  <a:srgbClr val="D60093"/>
                </a:solidFill>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implement</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the</a:t>
            </a:r>
            <a:r>
              <a:rPr lang="en-US" sz="2600" b="1" dirty="0">
                <a:solidFill>
                  <a:srgbClr val="D60093"/>
                </a:solidFill>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call</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to</a:t>
            </a:r>
            <a:r>
              <a:rPr lang="en-US" sz="2600" b="1" dirty="0">
                <a:solidFill>
                  <a:srgbClr val="D60093"/>
                </a:solidFill>
                <a:latin typeface="Times New Roman" pitchFamily="18" charset="0"/>
                <a:cs typeface="Times New Roman" pitchFamily="18" charset="0"/>
              </a:rPr>
              <a:t> volume() </a:t>
            </a:r>
            <a:r>
              <a:rPr lang="en-US" sz="2600" dirty="0">
                <a:latin typeface="Times New Roman" pitchFamily="18" charset="0"/>
                <a:cs typeface="Times New Roman" pitchFamily="18" charset="0"/>
              </a:rPr>
              <a:t>through</a:t>
            </a:r>
            <a:r>
              <a:rPr lang="en-US" sz="2600" b="1" dirty="0">
                <a:solidFill>
                  <a:srgbClr val="D60093"/>
                </a:solidFill>
                <a:latin typeface="Times New Roman" pitchFamily="18" charset="0"/>
                <a:cs typeface="Times New Roman" pitchFamily="18" charset="0"/>
              </a:rPr>
              <a:t> </a:t>
            </a:r>
            <a:r>
              <a:rPr lang="en-US" sz="2600" b="1" dirty="0" err="1">
                <a:solidFill>
                  <a:srgbClr val="D60093"/>
                </a:solidFill>
                <a:latin typeface="Times New Roman" pitchFamily="18" charset="0"/>
                <a:cs typeface="Times New Roman" pitchFamily="18" charset="0"/>
              </a:rPr>
              <a:t>println</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statement directly.</a:t>
            </a:r>
          </a:p>
        </p:txBody>
      </p:sp>
      <p:sp>
        <p:nvSpPr>
          <p:cNvPr id="4" name="Slide Number Placeholder 3"/>
          <p:cNvSpPr>
            <a:spLocks noGrp="1"/>
          </p:cNvSpPr>
          <p:nvPr>
            <p:ph type="sldNum" sz="quarter" idx="12"/>
          </p:nvPr>
        </p:nvSpPr>
        <p:spPr/>
        <p:txBody>
          <a:bodyPr/>
          <a:lstStyle/>
          <a:p>
            <a:pPr>
              <a:defRPr/>
            </a:pPr>
            <a:fld id="{6AE97972-0B37-4E55-8563-95D2094283E9}" type="slidenum">
              <a:rPr lang="en-US" smtClean="0"/>
              <a:pPr>
                <a:defRPr/>
              </a:pPr>
              <a:t>60</a:t>
            </a:fld>
            <a:endParaRPr lang="en-US"/>
          </a:p>
        </p:txBody>
      </p:sp>
    </p:spTree>
    <p:extLst>
      <p:ext uri="{BB962C8B-B14F-4D97-AF65-F5344CB8AC3E}">
        <p14:creationId xmlns:p14="http://schemas.microsoft.com/office/powerpoint/2010/main" val="291773997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Activity 5</a:t>
            </a:r>
          </a:p>
        </p:txBody>
      </p:sp>
      <p:sp>
        <p:nvSpPr>
          <p:cNvPr id="3" name="Content Placeholder 2"/>
          <p:cNvSpPr>
            <a:spLocks noGrp="1"/>
          </p:cNvSpPr>
          <p:nvPr>
            <p:ph idx="1"/>
          </p:nvPr>
        </p:nvSpPr>
        <p:spPr>
          <a:xfrm>
            <a:off x="0" y="304800"/>
            <a:ext cx="9144000" cy="6553200"/>
          </a:xfrm>
        </p:spPr>
        <p:txBody>
          <a:bodyPr rtlCol="0">
            <a:noAutofit/>
          </a:bodyPr>
          <a:lstStyle/>
          <a:p>
            <a:pPr algn="just">
              <a:lnSpc>
                <a:spcPct val="150000"/>
              </a:lnSpc>
              <a:spcBef>
                <a:spcPts val="0"/>
              </a:spcBef>
              <a:buFont typeface="Wingdings" panose="05000000000000000000" pitchFamily="2" charset="2"/>
              <a:buChar char="Ø"/>
              <a:defRPr/>
            </a:pPr>
            <a:r>
              <a:rPr lang="en-US" sz="2600" dirty="0" smtClean="0">
                <a:latin typeface="Times New Roman" pitchFamily="18" charset="0"/>
                <a:cs typeface="Times New Roman" pitchFamily="18" charset="0"/>
              </a:rPr>
              <a:t>Use the following information and write java program to calculate volume() of Box and return a value when it is called directly through </a:t>
            </a:r>
            <a:r>
              <a:rPr lang="en-US" sz="2600" dirty="0" err="1" smtClean="0">
                <a:latin typeface="Times New Roman" pitchFamily="18" charset="0"/>
                <a:cs typeface="Times New Roman" pitchFamily="18" charset="0"/>
              </a:rPr>
              <a:t>println</a:t>
            </a:r>
            <a:r>
              <a:rPr lang="en-US" sz="2600" dirty="0" smtClean="0">
                <a:latin typeface="Times New Roman" pitchFamily="18" charset="0"/>
                <a:cs typeface="Times New Roman" pitchFamily="18" charset="0"/>
              </a:rPr>
              <a:t>() method.</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Define a class named Box with instance variable of width, height and depth respectively.</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Define instance method named volume() inside Box class and this method return a value to the main() program when it is called through </a:t>
            </a:r>
            <a:r>
              <a:rPr lang="en-US" sz="2600" dirty="0" err="1" smtClean="0">
                <a:latin typeface="Times New Roman" pitchFamily="18" charset="0"/>
                <a:cs typeface="Times New Roman" pitchFamily="18" charset="0"/>
              </a:rPr>
              <a:t>println</a:t>
            </a:r>
            <a:r>
              <a:rPr lang="en-US" sz="2600" dirty="0" smtClean="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defRPr/>
            </a:pPr>
            <a:r>
              <a:rPr lang="en-US" sz="2600" dirty="0" smtClean="0">
                <a:latin typeface="Times New Roman" pitchFamily="18" charset="0"/>
                <a:cs typeface="Times New Roman" pitchFamily="18" charset="0"/>
              </a:rPr>
              <a:t>Define another class named </a:t>
            </a:r>
            <a:r>
              <a:rPr lang="en-US" sz="2600" dirty="0" err="1" smtClean="0">
                <a:latin typeface="Times New Roman" pitchFamily="18" charset="0"/>
                <a:cs typeface="Times New Roman" pitchFamily="18" charset="0"/>
              </a:rPr>
              <a:t>BoxDemo</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and this class is used to declare and create objects of Box class and contains the main () method of the program.</a:t>
            </a:r>
          </a:p>
          <a:p>
            <a:pPr algn="just">
              <a:lnSpc>
                <a:spcPct val="150000"/>
              </a:lnSpc>
              <a:spcBef>
                <a:spcPts val="0"/>
              </a:spcBef>
              <a:buFont typeface="Wingdings" panose="05000000000000000000" pitchFamily="2" charset="2"/>
              <a:buChar char="§"/>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AE97972-0B37-4E55-8563-95D2094283E9}" type="slidenum">
              <a:rPr lang="en-US" smtClean="0"/>
              <a:pPr>
                <a:defRPr/>
              </a:pPr>
              <a:t>61</a:t>
            </a:fld>
            <a:endParaRPr lang="en-US"/>
          </a:p>
        </p:txBody>
      </p:sp>
    </p:spTree>
    <p:extLst>
      <p:ext uri="{BB962C8B-B14F-4D97-AF65-F5344CB8AC3E}">
        <p14:creationId xmlns:p14="http://schemas.microsoft.com/office/powerpoint/2010/main" val="60202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p:cNvSpPr>
            <a:spLocks noGrp="1"/>
          </p:cNvSpPr>
          <p:nvPr>
            <p:ph type="title"/>
          </p:nvPr>
        </p:nvSpPr>
        <p:spPr>
          <a:xfrm>
            <a:off x="457200" y="0"/>
            <a:ext cx="8229600" cy="304800"/>
          </a:xfrm>
        </p:spPr>
        <p:txBody>
          <a:bodyPr>
            <a:noAutofit/>
          </a:bodyPr>
          <a:lstStyle/>
          <a:p>
            <a:pPr eaLnBrk="1" hangingPunct="1"/>
            <a:r>
              <a:rPr lang="en-US" sz="2800" b="1" dirty="0" smtClean="0">
                <a:solidFill>
                  <a:srgbClr val="FF0000"/>
                </a:solidFill>
                <a:latin typeface="Times New Roman" pitchFamily="18" charset="0"/>
                <a:cs typeface="Times New Roman" pitchFamily="18" charset="0"/>
              </a:rPr>
              <a:t>Activity 5------</a:t>
            </a:r>
          </a:p>
        </p:txBody>
      </p:sp>
      <p:sp>
        <p:nvSpPr>
          <p:cNvPr id="3" name="Content Placeholder 2"/>
          <p:cNvSpPr>
            <a:spLocks noGrp="1"/>
          </p:cNvSpPr>
          <p:nvPr>
            <p:ph idx="1"/>
          </p:nvPr>
        </p:nvSpPr>
        <p:spPr>
          <a:xfrm>
            <a:off x="0" y="304800"/>
            <a:ext cx="9144000" cy="6553200"/>
          </a:xfrm>
        </p:spPr>
        <p:txBody>
          <a:bodyPr rtlCol="0">
            <a:noAutofit/>
          </a:bodyPr>
          <a:lstStyle/>
          <a:p>
            <a:pPr algn="just">
              <a:lnSpc>
                <a:spcPct val="150000"/>
              </a:lnSpc>
              <a:spcBef>
                <a:spcPts val="0"/>
              </a:spcBef>
              <a:buFont typeface="Wingdings" panose="05000000000000000000" pitchFamily="2" charset="2"/>
              <a:buChar char="§"/>
              <a:defRPr/>
            </a:pPr>
            <a:r>
              <a:rPr lang="en-US" sz="2800" dirty="0" smtClean="0">
                <a:latin typeface="Times New Roman" pitchFamily="18" charset="0"/>
                <a:cs typeface="Times New Roman" pitchFamily="18" charset="0"/>
              </a:rPr>
              <a:t>Declare and create objects of Box class named mybox1 and mybox2 respectively.</a:t>
            </a:r>
          </a:p>
          <a:p>
            <a:pPr algn="just">
              <a:lnSpc>
                <a:spcPct val="150000"/>
              </a:lnSpc>
              <a:spcBef>
                <a:spcPts val="0"/>
              </a:spcBef>
              <a:buFont typeface="Wingdings" panose="05000000000000000000" pitchFamily="2" charset="2"/>
              <a:buChar char="§"/>
              <a:defRPr/>
            </a:pPr>
            <a:r>
              <a:rPr lang="en-US" sz="2800" dirty="0" smtClean="0">
                <a:latin typeface="Times New Roman" pitchFamily="18" charset="0"/>
                <a:cs typeface="Times New Roman" pitchFamily="18" charset="0"/>
              </a:rPr>
              <a:t>Assign different values to mybox1’s and mybox2’s instance variables separately.</a:t>
            </a:r>
          </a:p>
          <a:p>
            <a:pPr algn="just">
              <a:lnSpc>
                <a:spcPct val="150000"/>
              </a:lnSpc>
              <a:spcBef>
                <a:spcPts val="0"/>
              </a:spcBef>
              <a:buFont typeface="Wingdings" panose="05000000000000000000" pitchFamily="2" charset="2"/>
              <a:buChar char="§"/>
              <a:defRPr/>
            </a:pPr>
            <a:r>
              <a:rPr lang="en-US" sz="2800" dirty="0" smtClean="0">
                <a:latin typeface="Times New Roman" pitchFamily="18" charset="0"/>
                <a:cs typeface="Times New Roman" pitchFamily="18" charset="0"/>
              </a:rPr>
              <a:t>Call volume() directly through </a:t>
            </a:r>
            <a:r>
              <a:rPr lang="en-US" sz="2800" dirty="0" err="1" smtClean="0">
                <a:latin typeface="Times New Roman" pitchFamily="18" charset="0"/>
                <a:cs typeface="Times New Roman" pitchFamily="18" charset="0"/>
              </a:rPr>
              <a:t>println</a:t>
            </a:r>
            <a:r>
              <a:rPr lang="en-US" sz="2800" dirty="0" smtClean="0">
                <a:latin typeface="Times New Roman" pitchFamily="18" charset="0"/>
                <a:cs typeface="Times New Roman" pitchFamily="18" charset="0"/>
              </a:rPr>
              <a:t>() and output the returned value of the program as follows:</a:t>
            </a:r>
          </a:p>
          <a:p>
            <a:pPr marL="0" indent="0" algn="just">
              <a:lnSpc>
                <a:spcPct val="150000"/>
              </a:lnSpc>
              <a:spcBef>
                <a:spcPts val="0"/>
              </a:spcBef>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System.out.println</a:t>
            </a:r>
            <a:r>
              <a:rPr lang="en-US" sz="2800" dirty="0">
                <a:latin typeface="Times New Roman" pitchFamily="18" charset="0"/>
                <a:cs typeface="Times New Roman" pitchFamily="18" charset="0"/>
              </a:rPr>
              <a:t>("Volume is " + mybox1.volume());</a:t>
            </a:r>
          </a:p>
          <a:p>
            <a:pPr marL="0" indent="0" algn="just">
              <a:lnSpc>
                <a:spcPct val="150000"/>
              </a:lnSpc>
              <a:spcBef>
                <a:spcPts val="0"/>
              </a:spcBef>
              <a:buNone/>
            </a:pPr>
            <a:r>
              <a:rPr lang="en-US" sz="2800" dirty="0" smtClean="0">
                <a:latin typeface="Times New Roman" pitchFamily="18" charset="0"/>
                <a:cs typeface="Times New Roman" pitchFamily="18" charset="0"/>
              </a:rPr>
              <a:t>	</a:t>
            </a:r>
            <a:r>
              <a:rPr lang="en-US" sz="2800" dirty="0" err="1" smtClean="0">
                <a:latin typeface="Times New Roman" pitchFamily="18" charset="0"/>
                <a:cs typeface="Times New Roman" pitchFamily="18" charset="0"/>
              </a:rPr>
              <a:t>System.out.println</a:t>
            </a:r>
            <a:r>
              <a:rPr lang="en-US" sz="2800" dirty="0">
                <a:latin typeface="Times New Roman" pitchFamily="18" charset="0"/>
                <a:cs typeface="Times New Roman" pitchFamily="18" charset="0"/>
              </a:rPr>
              <a:t>("Volume is " + mybox2.volume());</a:t>
            </a:r>
          </a:p>
          <a:p>
            <a:pPr marL="0" indent="0" algn="just">
              <a:lnSpc>
                <a:spcPct val="150000"/>
              </a:lnSpc>
              <a:spcBef>
                <a:spcPts val="0"/>
              </a:spcBef>
              <a:buNone/>
              <a:defRPr/>
            </a:pPr>
            <a:endParaRPr lang="en-US" sz="2800" dirty="0" smtClean="0">
              <a:latin typeface="Times New Roman" pitchFamily="18" charset="0"/>
              <a:cs typeface="Times New Roman" pitchFamily="18" charset="0"/>
            </a:endParaRPr>
          </a:p>
          <a:p>
            <a:pPr marL="0" indent="0" algn="just">
              <a:lnSpc>
                <a:spcPct val="150000"/>
              </a:lnSpc>
              <a:spcBef>
                <a:spcPts val="0"/>
              </a:spcBef>
              <a:buNone/>
              <a:defRPr/>
            </a:pPr>
            <a:endParaRPr lang="en-US" sz="28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defRPr/>
            </a:pPr>
            <a:endParaRPr lang="en-US" sz="28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6AE97972-0B37-4E55-8563-95D2094283E9}" type="slidenum">
              <a:rPr lang="en-US" smtClean="0"/>
              <a:pPr>
                <a:defRPr/>
              </a:pPr>
              <a:t>62</a:t>
            </a:fld>
            <a:endParaRPr lang="en-US"/>
          </a:p>
        </p:txBody>
      </p:sp>
    </p:spTree>
    <p:extLst>
      <p:ext uri="{BB962C8B-B14F-4D97-AF65-F5344CB8AC3E}">
        <p14:creationId xmlns:p14="http://schemas.microsoft.com/office/powerpoint/2010/main" val="351773192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381000"/>
          </a:xfrm>
        </p:spPr>
        <p:txBody>
          <a:bodyPr>
            <a:noAutofit/>
          </a:bodyPr>
          <a:lstStyle/>
          <a:p>
            <a:pPr eaLnBrk="1" hangingPunct="1"/>
            <a:r>
              <a:rPr lang="en-US" sz="2800" b="1" dirty="0">
                <a:solidFill>
                  <a:srgbClr val="FF0000"/>
                </a:solidFill>
                <a:latin typeface="Times New Roman" pitchFamily="18" charset="0"/>
                <a:cs typeface="Times New Roman" pitchFamily="18" charset="0"/>
              </a:rPr>
              <a:t>M</a:t>
            </a:r>
            <a:r>
              <a:rPr lang="en-US" sz="2800" b="1" dirty="0" smtClean="0">
                <a:solidFill>
                  <a:srgbClr val="FF0000"/>
                </a:solidFill>
                <a:latin typeface="Times New Roman" pitchFamily="18" charset="0"/>
                <a:cs typeface="Times New Roman" pitchFamily="18" charset="0"/>
              </a:rPr>
              <a:t>ethod that </a:t>
            </a:r>
            <a:r>
              <a:rPr lang="en-US" sz="2800" b="1" dirty="0">
                <a:solidFill>
                  <a:srgbClr val="FF0000"/>
                </a:solidFill>
                <a:latin typeface="Times New Roman" pitchFamily="18" charset="0"/>
                <a:cs typeface="Times New Roman" pitchFamily="18" charset="0"/>
              </a:rPr>
              <a:t>t</a:t>
            </a:r>
            <a:r>
              <a:rPr lang="en-US" sz="2800" b="1" dirty="0" smtClean="0">
                <a:solidFill>
                  <a:srgbClr val="FF0000"/>
                </a:solidFill>
                <a:latin typeface="Times New Roman" pitchFamily="18" charset="0"/>
                <a:cs typeface="Times New Roman" pitchFamily="18" charset="0"/>
              </a:rPr>
              <a:t>akes </a:t>
            </a:r>
            <a:r>
              <a:rPr lang="en-US" sz="2800" b="1" dirty="0">
                <a:solidFill>
                  <a:srgbClr val="FF0000"/>
                </a:solidFill>
                <a:latin typeface="Times New Roman" pitchFamily="18" charset="0"/>
                <a:cs typeface="Times New Roman" pitchFamily="18" charset="0"/>
              </a:rPr>
              <a:t>p</a:t>
            </a:r>
            <a:r>
              <a:rPr lang="en-US" sz="2800" b="1" dirty="0" smtClean="0">
                <a:solidFill>
                  <a:srgbClr val="FF0000"/>
                </a:solidFill>
                <a:latin typeface="Times New Roman" pitchFamily="18" charset="0"/>
                <a:cs typeface="Times New Roman" pitchFamily="18" charset="0"/>
              </a:rPr>
              <a:t>arameters</a:t>
            </a:r>
          </a:p>
        </p:txBody>
      </p:sp>
      <p:sp>
        <p:nvSpPr>
          <p:cNvPr id="3" name="Content Placeholder 2"/>
          <p:cNvSpPr>
            <a:spLocks noGrp="1"/>
          </p:cNvSpPr>
          <p:nvPr>
            <p:ph idx="1"/>
          </p:nvPr>
        </p:nvSpPr>
        <p:spPr>
          <a:xfrm>
            <a:off x="0" y="381000"/>
            <a:ext cx="9144000" cy="6477000"/>
          </a:xfrm>
        </p:spPr>
        <p:txBody>
          <a:bodyPr rtlCol="0">
            <a:noAutofit/>
          </a:bodyPr>
          <a:lstStyle/>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The, </a:t>
            </a:r>
            <a:r>
              <a:rPr lang="en-US" sz="2600" b="1" dirty="0" smtClean="0">
                <a:solidFill>
                  <a:srgbClr val="0000FF"/>
                </a:solidFill>
                <a:latin typeface="Times New Roman" pitchFamily="18" charset="0"/>
                <a:cs typeface="Times New Roman" pitchFamily="18" charset="0"/>
              </a:rPr>
              <a:t>parameterized method </a:t>
            </a:r>
            <a:r>
              <a:rPr lang="en-US" sz="2600" dirty="0" smtClean="0">
                <a:latin typeface="Times New Roman" pitchFamily="18" charset="0"/>
                <a:cs typeface="Times New Roman" pitchFamily="18" charset="0"/>
              </a:rPr>
              <a:t>can operate on a </a:t>
            </a:r>
            <a:r>
              <a:rPr lang="en-US" sz="2600" b="1" dirty="0" smtClean="0">
                <a:latin typeface="Times New Roman" pitchFamily="18" charset="0"/>
                <a:cs typeface="Times New Roman" pitchFamily="18" charset="0"/>
              </a:rPr>
              <a:t>variety</a:t>
            </a:r>
            <a:r>
              <a:rPr lang="en-US" sz="2600" dirty="0" smtClean="0">
                <a:latin typeface="Times New Roman" pitchFamily="18" charset="0"/>
                <a:cs typeface="Times New Roman" pitchFamily="18" charset="0"/>
              </a:rPr>
              <a:t> of </a:t>
            </a:r>
            <a:r>
              <a:rPr lang="en-US" sz="2600" b="1" dirty="0" smtClean="0">
                <a:latin typeface="Times New Roman" pitchFamily="18" charset="0"/>
                <a:cs typeface="Times New Roman" pitchFamily="18" charset="0"/>
              </a:rPr>
              <a:t>data</a:t>
            </a:r>
            <a:r>
              <a:rPr lang="en-US" sz="2600" dirty="0" smtClean="0">
                <a:latin typeface="Times New Roman" pitchFamily="18" charset="0"/>
                <a:cs typeface="Times New Roman" pitchFamily="18" charset="0"/>
              </a:rPr>
              <a:t> and/or be used in a </a:t>
            </a:r>
            <a:r>
              <a:rPr lang="en-US" sz="2600" b="1" dirty="0" smtClean="0">
                <a:latin typeface="Times New Roman" pitchFamily="18" charset="0"/>
                <a:cs typeface="Times New Roman" pitchFamily="18" charset="0"/>
              </a:rPr>
              <a:t>number</a:t>
            </a:r>
            <a:r>
              <a:rPr lang="en-US" sz="2600" dirty="0" smtClean="0">
                <a:latin typeface="Times New Roman" pitchFamily="18" charset="0"/>
                <a:cs typeface="Times New Roman" pitchFamily="18" charset="0"/>
              </a:rPr>
              <a:t> of slightly </a:t>
            </a:r>
            <a:r>
              <a:rPr lang="en-US" sz="2600" b="1" dirty="0" smtClean="0">
                <a:latin typeface="Times New Roman" pitchFamily="18" charset="0"/>
                <a:cs typeface="Times New Roman" pitchFamily="18" charset="0"/>
              </a:rPr>
              <a:t>different</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situations</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Here is a method that returns the </a:t>
            </a:r>
            <a:r>
              <a:rPr lang="en-US" sz="2600" b="1" dirty="0" smtClean="0">
                <a:latin typeface="Times New Roman" pitchFamily="18" charset="0"/>
                <a:cs typeface="Times New Roman" pitchFamily="18" charset="0"/>
              </a:rPr>
              <a:t>square </a:t>
            </a:r>
            <a:r>
              <a:rPr lang="en-US" sz="2600" dirty="0" smtClean="0">
                <a:latin typeface="Times New Roman" pitchFamily="18" charset="0"/>
                <a:cs typeface="Times New Roman" pitchFamily="18" charset="0"/>
              </a:rPr>
              <a:t>of the </a:t>
            </a:r>
            <a:r>
              <a:rPr lang="en-US" sz="2600" b="1" dirty="0" smtClean="0">
                <a:latin typeface="Times New Roman" pitchFamily="18" charset="0"/>
                <a:cs typeface="Times New Roman" pitchFamily="18" charset="0"/>
              </a:rPr>
              <a:t>number 10</a:t>
            </a:r>
            <a:r>
              <a:rPr lang="en-US" sz="2600" dirty="0" smtClean="0">
                <a:latin typeface="Times New Roman" pitchFamily="18" charset="0"/>
                <a:cs typeface="Times New Roman" pitchFamily="18" charset="0"/>
              </a:rPr>
              <a:t>:</a:t>
            </a:r>
          </a:p>
          <a:p>
            <a:pPr lvl="1" algn="just" eaLnBrk="1" fontAlgn="auto" hangingPunct="1">
              <a:lnSpc>
                <a:spcPct val="150000"/>
              </a:lnSpc>
              <a:spcBef>
                <a:spcPts val="0"/>
              </a:spcBef>
              <a:spcAft>
                <a:spcPts val="0"/>
              </a:spcAft>
              <a:buFont typeface="Arial" pitchFamily="34" charset="0"/>
              <a:buNone/>
              <a:defRPr/>
            </a:pP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square() {</a:t>
            </a:r>
          </a:p>
          <a:p>
            <a:pPr lvl="1" algn="just" eaLnBrk="1" fontAlgn="auto" hangingPunct="1">
              <a:lnSpc>
                <a:spcPct val="150000"/>
              </a:lnSpc>
              <a:spcBef>
                <a:spcPts val="0"/>
              </a:spcBef>
              <a:spcAft>
                <a:spcPts val="0"/>
              </a:spcAft>
              <a:buFont typeface="Arial" pitchFamily="34" charset="0"/>
              <a:buNone/>
              <a:defRPr/>
            </a:pPr>
            <a:r>
              <a:rPr lang="en-US" sz="2600" dirty="0" smtClean="0">
                <a:latin typeface="Times New Roman" pitchFamily="18" charset="0"/>
                <a:cs typeface="Times New Roman" pitchFamily="18" charset="0"/>
              </a:rPr>
              <a:t>return 10 * 10;</a:t>
            </a:r>
          </a:p>
          <a:p>
            <a:pPr lvl="1" algn="just" eaLnBrk="1" fontAlgn="auto" hangingPunct="1">
              <a:lnSpc>
                <a:spcPct val="150000"/>
              </a:lnSpc>
              <a:spcBef>
                <a:spcPts val="0"/>
              </a:spcBef>
              <a:spcAft>
                <a:spcPts val="0"/>
              </a:spcAft>
              <a:buFont typeface="Arial" pitchFamily="34" charset="0"/>
              <a:buNone/>
              <a:defRPr/>
            </a:pPr>
            <a:r>
              <a:rPr lang="en-US" sz="2600" dirty="0" smtClean="0">
                <a:latin typeface="Times New Roman" pitchFamily="18" charset="0"/>
                <a:cs typeface="Times New Roman" pitchFamily="18" charset="0"/>
              </a:rPr>
              <a:t>}//End of Square()</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While this </a:t>
            </a:r>
            <a:r>
              <a:rPr lang="en-US" sz="2600" b="1" dirty="0" smtClean="0">
                <a:latin typeface="Times New Roman" pitchFamily="18" charset="0"/>
                <a:cs typeface="Times New Roman" pitchFamily="18" charset="0"/>
              </a:rPr>
              <a:t>method </a:t>
            </a:r>
            <a:r>
              <a:rPr lang="en-US" sz="2600" dirty="0" smtClean="0">
                <a:latin typeface="Times New Roman" pitchFamily="18" charset="0"/>
                <a:cs typeface="Times New Roman" pitchFamily="18" charset="0"/>
              </a:rPr>
              <a:t>does</a:t>
            </a:r>
            <a:r>
              <a:rPr lang="en-US" sz="2600" b="1" dirty="0" smtClean="0">
                <a:latin typeface="Times New Roman" pitchFamily="18" charset="0"/>
                <a:cs typeface="Times New Roman" pitchFamily="18" charset="0"/>
              </a:rPr>
              <a:t>, </a:t>
            </a:r>
            <a:r>
              <a:rPr lang="en-US" sz="2600" dirty="0" smtClean="0">
                <a:latin typeface="Times New Roman" pitchFamily="18" charset="0"/>
                <a:cs typeface="Times New Roman" pitchFamily="18" charset="0"/>
              </a:rPr>
              <a:t>indeed</a:t>
            </a:r>
            <a:r>
              <a:rPr lang="en-US" sz="2600" b="1" dirty="0" smtClean="0">
                <a:latin typeface="Times New Roman" pitchFamily="18" charset="0"/>
                <a:cs typeface="Times New Roman" pitchFamily="18" charset="0"/>
              </a:rPr>
              <a:t>, return </a:t>
            </a:r>
            <a:r>
              <a:rPr lang="en-US" sz="2600" dirty="0" smtClean="0">
                <a:latin typeface="Times New Roman" pitchFamily="18" charset="0"/>
                <a:cs typeface="Times New Roman" pitchFamily="18" charset="0"/>
              </a:rPr>
              <a:t>the value of</a:t>
            </a:r>
            <a:r>
              <a:rPr lang="en-US" sz="2600" b="1" dirty="0" smtClean="0">
                <a:latin typeface="Times New Roman" pitchFamily="18" charset="0"/>
                <a:cs typeface="Times New Roman" pitchFamily="18" charset="0"/>
              </a:rPr>
              <a:t> 10 squared, </a:t>
            </a:r>
            <a:r>
              <a:rPr lang="en-US" sz="2600" dirty="0" smtClean="0">
                <a:latin typeface="Times New Roman" pitchFamily="18" charset="0"/>
                <a:cs typeface="Times New Roman" pitchFamily="18" charset="0"/>
              </a:rPr>
              <a:t>its use is very limited.</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However, if you </a:t>
            </a:r>
            <a:r>
              <a:rPr lang="en-US" sz="2600" b="1" dirty="0" smtClean="0">
                <a:latin typeface="Times New Roman" pitchFamily="18" charset="0"/>
                <a:cs typeface="Times New Roman" pitchFamily="18" charset="0"/>
              </a:rPr>
              <a:t>modify </a:t>
            </a:r>
            <a:r>
              <a:rPr lang="en-US" sz="2600" dirty="0" smtClean="0">
                <a:latin typeface="Times New Roman" pitchFamily="18" charset="0"/>
                <a:cs typeface="Times New Roman" pitchFamily="18" charset="0"/>
              </a:rPr>
              <a:t>the</a:t>
            </a:r>
            <a:r>
              <a:rPr lang="en-US" sz="2600" b="1" dirty="0" smtClean="0">
                <a:latin typeface="Times New Roman" pitchFamily="18" charset="0"/>
                <a:cs typeface="Times New Roman" pitchFamily="18" charset="0"/>
              </a:rPr>
              <a:t> method </a:t>
            </a:r>
            <a:r>
              <a:rPr lang="en-US" sz="2600" dirty="0" smtClean="0">
                <a:latin typeface="Times New Roman" pitchFamily="18" charset="0"/>
                <a:cs typeface="Times New Roman" pitchFamily="18" charset="0"/>
              </a:rPr>
              <a:t>so that it </a:t>
            </a:r>
            <a:r>
              <a:rPr lang="en-US" sz="2600" b="1" dirty="0" smtClean="0">
                <a:latin typeface="Times New Roman" pitchFamily="18" charset="0"/>
                <a:cs typeface="Times New Roman" pitchFamily="18" charset="0"/>
              </a:rPr>
              <a:t>takes </a:t>
            </a:r>
            <a:r>
              <a:rPr lang="en-US" sz="2600" dirty="0" smtClean="0">
                <a:latin typeface="Times New Roman" pitchFamily="18" charset="0"/>
                <a:cs typeface="Times New Roman" pitchFamily="18" charset="0"/>
              </a:rPr>
              <a:t>a </a:t>
            </a:r>
            <a:r>
              <a:rPr lang="en-US" sz="2600" b="1" dirty="0" smtClean="0">
                <a:latin typeface="Times New Roman" pitchFamily="18" charset="0"/>
                <a:cs typeface="Times New Roman" pitchFamily="18" charset="0"/>
              </a:rPr>
              <a:t>parameter, </a:t>
            </a:r>
            <a:r>
              <a:rPr lang="en-US" sz="2600" dirty="0" smtClean="0">
                <a:latin typeface="Times New Roman" pitchFamily="18" charset="0"/>
                <a:cs typeface="Times New Roman" pitchFamily="18" charset="0"/>
              </a:rPr>
              <a:t>as shown next, then you can make square( ) much more</a:t>
            </a:r>
          </a:p>
        </p:txBody>
      </p:sp>
      <p:sp>
        <p:nvSpPr>
          <p:cNvPr id="4" name="Slide Number Placeholder 3"/>
          <p:cNvSpPr>
            <a:spLocks noGrp="1"/>
          </p:cNvSpPr>
          <p:nvPr>
            <p:ph type="sldNum" sz="quarter" idx="12"/>
          </p:nvPr>
        </p:nvSpPr>
        <p:spPr/>
        <p:txBody>
          <a:bodyPr/>
          <a:lstStyle/>
          <a:p>
            <a:pPr>
              <a:defRPr/>
            </a:pPr>
            <a:fld id="{C545CFC6-5120-4326-8873-36EB28FA51D8}" type="slidenum">
              <a:rPr lang="en-US" smtClean="0"/>
              <a:pPr>
                <a:defRPr/>
              </a:pPr>
              <a:t>63</a:t>
            </a:fld>
            <a:endParaRPr lang="en-US"/>
          </a:p>
        </p:txBody>
      </p:sp>
    </p:spTree>
    <p:extLst>
      <p:ext uri="{BB962C8B-B14F-4D97-AF65-F5344CB8AC3E}">
        <p14:creationId xmlns:p14="http://schemas.microsoft.com/office/powerpoint/2010/main" val="552124707"/>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381000"/>
          </a:xfrm>
        </p:spPr>
        <p:txBody>
          <a:bodyPr>
            <a:noAutofit/>
          </a:bodyPr>
          <a:lstStyle/>
          <a:p>
            <a:pPr eaLnBrk="1" hangingPunct="1"/>
            <a:r>
              <a:rPr lang="en-US" sz="2800" b="1" dirty="0">
                <a:solidFill>
                  <a:srgbClr val="FF0000"/>
                </a:solidFill>
                <a:latin typeface="Times New Roman" pitchFamily="18" charset="0"/>
                <a:cs typeface="Times New Roman" pitchFamily="18" charset="0"/>
              </a:rPr>
              <a:t>M</a:t>
            </a:r>
            <a:r>
              <a:rPr lang="en-US" sz="2800" b="1" dirty="0" smtClean="0">
                <a:solidFill>
                  <a:srgbClr val="FF0000"/>
                </a:solidFill>
                <a:latin typeface="Times New Roman" pitchFamily="18" charset="0"/>
                <a:cs typeface="Times New Roman" pitchFamily="18" charset="0"/>
              </a:rPr>
              <a:t>ethod that </a:t>
            </a:r>
            <a:r>
              <a:rPr lang="en-US" sz="2800" b="1" dirty="0">
                <a:solidFill>
                  <a:srgbClr val="FF0000"/>
                </a:solidFill>
                <a:latin typeface="Times New Roman" pitchFamily="18" charset="0"/>
                <a:cs typeface="Times New Roman" pitchFamily="18" charset="0"/>
              </a:rPr>
              <a:t>t</a:t>
            </a:r>
            <a:r>
              <a:rPr lang="en-US" sz="2800" b="1" dirty="0" smtClean="0">
                <a:solidFill>
                  <a:srgbClr val="FF0000"/>
                </a:solidFill>
                <a:latin typeface="Times New Roman" pitchFamily="18" charset="0"/>
                <a:cs typeface="Times New Roman" pitchFamily="18" charset="0"/>
              </a:rPr>
              <a:t>akes parameters----</a:t>
            </a:r>
          </a:p>
        </p:txBody>
      </p:sp>
      <p:sp>
        <p:nvSpPr>
          <p:cNvPr id="3" name="Content Placeholder 2"/>
          <p:cNvSpPr>
            <a:spLocks noGrp="1"/>
          </p:cNvSpPr>
          <p:nvPr>
            <p:ph idx="1"/>
          </p:nvPr>
        </p:nvSpPr>
        <p:spPr>
          <a:xfrm>
            <a:off x="0" y="381000"/>
            <a:ext cx="9144000" cy="6477000"/>
          </a:xfrm>
        </p:spPr>
        <p:txBody>
          <a:bodyPr rtlCol="0">
            <a:noAutofit/>
          </a:bodyPr>
          <a:lstStyle/>
          <a:p>
            <a:pPr lvl="1" algn="just">
              <a:lnSpc>
                <a:spcPct val="150000"/>
              </a:lnSpc>
              <a:spcBef>
                <a:spcPts val="0"/>
              </a:spcBef>
              <a:buNone/>
              <a:defRPr/>
            </a:pPr>
            <a:r>
              <a:rPr lang="en-US" dirty="0" smtClean="0">
                <a:latin typeface="Times New Roman" pitchFamily="18" charset="0"/>
                <a:cs typeface="Times New Roman" pitchFamily="18" charset="0"/>
              </a:rPr>
              <a:t>//Define parameterized method</a:t>
            </a:r>
          </a:p>
          <a:p>
            <a:pPr lvl="1" algn="just">
              <a:lnSpc>
                <a:spcPct val="150000"/>
              </a:lnSpc>
              <a:spcBef>
                <a:spcPts val="0"/>
              </a:spcBef>
              <a:buNone/>
              <a:defRPr/>
            </a:pPr>
            <a:r>
              <a:rPr lang="en-US" dirty="0" err="1" smtClean="0">
                <a:latin typeface="Times New Roman" pitchFamily="18" charset="0"/>
                <a:cs typeface="Times New Roman" pitchFamily="18" charset="0"/>
              </a:rPr>
              <a:t>int</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square(</a:t>
            </a:r>
            <a:r>
              <a:rPr lang="en-US" dirty="0" err="1">
                <a:latin typeface="Times New Roman" pitchFamily="18" charset="0"/>
                <a:cs typeface="Times New Roman" pitchFamily="18" charset="0"/>
              </a:rPr>
              <a:t>int</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i</a:t>
            </a:r>
            <a:r>
              <a:rPr lang="en-US" dirty="0" smtClean="0">
                <a:latin typeface="Times New Roman" pitchFamily="18" charset="0"/>
                <a:cs typeface="Times New Roman" pitchFamily="18" charset="0"/>
              </a:rPr>
              <a:t>) {</a:t>
            </a:r>
            <a:endParaRPr lang="en-US" dirty="0">
              <a:latin typeface="Times New Roman" pitchFamily="18" charset="0"/>
              <a:cs typeface="Times New Roman" pitchFamily="18" charset="0"/>
            </a:endParaRPr>
          </a:p>
          <a:p>
            <a:pPr lvl="1" algn="just">
              <a:lnSpc>
                <a:spcPct val="150000"/>
              </a:lnSpc>
              <a:spcBef>
                <a:spcPts val="0"/>
              </a:spcBef>
              <a:buNone/>
              <a:defRPr/>
            </a:pPr>
            <a:r>
              <a:rPr lang="en-US" dirty="0">
                <a:latin typeface="Times New Roman" pitchFamily="18" charset="0"/>
                <a:cs typeface="Times New Roman" pitchFamily="18" charset="0"/>
              </a:rPr>
              <a:t>return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 </a:t>
            </a:r>
            <a:r>
              <a:rPr lang="en-US" dirty="0">
                <a:latin typeface="Times New Roman" pitchFamily="18" charset="0"/>
                <a:cs typeface="Times New Roman" pitchFamily="18" charset="0"/>
              </a:rPr>
              <a:t>* </a:t>
            </a:r>
            <a:r>
              <a:rPr lang="en-US" dirty="0" err="1" smtClean="0">
                <a:latin typeface="Times New Roman" pitchFamily="18" charset="0"/>
                <a:cs typeface="Times New Roman" pitchFamily="18" charset="0"/>
              </a:rPr>
              <a:t>i</a:t>
            </a:r>
            <a:r>
              <a:rPr lang="en-US" dirty="0" smtClean="0">
                <a:latin typeface="Times New Roman" pitchFamily="18" charset="0"/>
                <a:cs typeface="Times New Roman" pitchFamily="18" charset="0"/>
              </a:rPr>
              <a:t>);</a:t>
            </a:r>
            <a:endParaRPr lang="en-US" dirty="0">
              <a:latin typeface="Times New Roman" pitchFamily="18" charset="0"/>
              <a:cs typeface="Times New Roman" pitchFamily="18" charset="0"/>
            </a:endParaRPr>
          </a:p>
          <a:p>
            <a:pPr lvl="1" algn="just">
              <a:lnSpc>
                <a:spcPct val="150000"/>
              </a:lnSpc>
              <a:spcBef>
                <a:spcPts val="0"/>
              </a:spcBef>
              <a:buNone/>
              <a:defRPr/>
            </a:pPr>
            <a:r>
              <a:rPr lang="en-US" dirty="0" smtClean="0">
                <a:latin typeface="Times New Roman" pitchFamily="18" charset="0"/>
                <a:cs typeface="Times New Roman" pitchFamily="18" charset="0"/>
              </a:rPr>
              <a:t>}//End of square()</a:t>
            </a:r>
            <a:endParaRPr lang="en-US"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Now, square( ) </a:t>
            </a:r>
            <a:r>
              <a:rPr lang="en-US" sz="2800" dirty="0" smtClean="0">
                <a:latin typeface="Times New Roman" pitchFamily="18" charset="0"/>
                <a:cs typeface="Times New Roman" pitchFamily="18" charset="0"/>
              </a:rPr>
              <a:t>will </a:t>
            </a:r>
            <a:r>
              <a:rPr lang="en-US" sz="2800" dirty="0">
                <a:latin typeface="Times New Roman" pitchFamily="18" charset="0"/>
                <a:cs typeface="Times New Roman" pitchFamily="18" charset="0"/>
              </a:rPr>
              <a:t>return the </a:t>
            </a:r>
            <a:r>
              <a:rPr lang="en-US" sz="2800" b="1" dirty="0">
                <a:latin typeface="Times New Roman" pitchFamily="18" charset="0"/>
                <a:cs typeface="Times New Roman" pitchFamily="18" charset="0"/>
              </a:rPr>
              <a:t>square</a:t>
            </a:r>
            <a:r>
              <a:rPr lang="en-US" sz="2800" dirty="0">
                <a:latin typeface="Times New Roman" pitchFamily="18" charset="0"/>
                <a:cs typeface="Times New Roman" pitchFamily="18" charset="0"/>
              </a:rPr>
              <a:t> of whatever value it is called with. </a:t>
            </a:r>
          </a:p>
          <a:p>
            <a:pPr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That is,</a:t>
            </a:r>
            <a:r>
              <a:rPr lang="en-US" sz="2800" dirty="0">
                <a:solidFill>
                  <a:srgbClr val="0000FF"/>
                </a:solidFill>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square( ) </a:t>
            </a:r>
            <a:r>
              <a:rPr lang="en-US" sz="2800" dirty="0">
                <a:latin typeface="Times New Roman" pitchFamily="18" charset="0"/>
                <a:cs typeface="Times New Roman" pitchFamily="18" charset="0"/>
              </a:rPr>
              <a:t>is now a </a:t>
            </a:r>
            <a:r>
              <a:rPr lang="en-US" sz="2800" b="1" dirty="0">
                <a:solidFill>
                  <a:srgbClr val="0000FF"/>
                </a:solidFill>
                <a:latin typeface="Times New Roman" pitchFamily="18" charset="0"/>
                <a:cs typeface="Times New Roman" pitchFamily="18" charset="0"/>
              </a:rPr>
              <a:t>general-purpose</a:t>
            </a:r>
            <a:r>
              <a:rPr lang="en-US" sz="2800" dirty="0">
                <a:solidFill>
                  <a:srgbClr val="0000FF"/>
                </a:solidFill>
                <a:latin typeface="Times New Roman" pitchFamily="18" charset="0"/>
                <a:cs typeface="Times New Roman" pitchFamily="18" charset="0"/>
              </a:rPr>
              <a:t> </a:t>
            </a:r>
            <a:r>
              <a:rPr lang="en-US" sz="2800" b="1" dirty="0">
                <a:solidFill>
                  <a:srgbClr val="0000FF"/>
                </a:solidFill>
                <a:latin typeface="Times New Roman" pitchFamily="18" charset="0"/>
                <a:cs typeface="Times New Roman" pitchFamily="18" charset="0"/>
              </a:rPr>
              <a:t>method</a:t>
            </a:r>
            <a:r>
              <a:rPr lang="en-US" sz="2800" dirty="0">
                <a:solidFill>
                  <a:srgbClr val="0000FF"/>
                </a:solidFill>
                <a:latin typeface="Times New Roman" pitchFamily="18" charset="0"/>
                <a:cs typeface="Times New Roman" pitchFamily="18" charset="0"/>
              </a:rPr>
              <a:t> </a:t>
            </a:r>
            <a:r>
              <a:rPr lang="en-US" sz="2800" dirty="0">
                <a:latin typeface="Times New Roman" pitchFamily="18" charset="0"/>
                <a:cs typeface="Times New Roman" pitchFamily="18" charset="0"/>
              </a:rPr>
              <a:t>that can </a:t>
            </a:r>
            <a:r>
              <a:rPr lang="en-US" sz="2800" b="1" dirty="0">
                <a:solidFill>
                  <a:srgbClr val="990099"/>
                </a:solidFill>
                <a:latin typeface="Times New Roman" pitchFamily="18" charset="0"/>
                <a:cs typeface="Times New Roman" pitchFamily="18" charset="0"/>
              </a:rPr>
              <a:t>compute</a:t>
            </a:r>
            <a:r>
              <a:rPr lang="en-US" sz="2800" dirty="0">
                <a:latin typeface="Times New Roman" pitchFamily="18" charset="0"/>
                <a:cs typeface="Times New Roman" pitchFamily="18" charset="0"/>
              </a:rPr>
              <a:t> the </a:t>
            </a:r>
            <a:r>
              <a:rPr lang="en-US" sz="2800" b="1" dirty="0">
                <a:solidFill>
                  <a:srgbClr val="990099"/>
                </a:solidFill>
                <a:latin typeface="Times New Roman" pitchFamily="18" charset="0"/>
                <a:cs typeface="Times New Roman" pitchFamily="18" charset="0"/>
              </a:rPr>
              <a:t>square</a:t>
            </a:r>
            <a:r>
              <a:rPr lang="en-US" sz="2800" dirty="0">
                <a:latin typeface="Times New Roman" pitchFamily="18" charset="0"/>
                <a:cs typeface="Times New Roman" pitchFamily="18" charset="0"/>
              </a:rPr>
              <a:t> of any </a:t>
            </a:r>
            <a:r>
              <a:rPr lang="en-US" sz="2800" b="1" dirty="0">
                <a:solidFill>
                  <a:srgbClr val="990099"/>
                </a:solidFill>
                <a:latin typeface="Times New Roman" pitchFamily="18" charset="0"/>
                <a:cs typeface="Times New Roman" pitchFamily="18" charset="0"/>
              </a:rPr>
              <a:t>integer</a:t>
            </a:r>
            <a:r>
              <a:rPr lang="en-US" sz="2800" dirty="0">
                <a:latin typeface="Times New Roman" pitchFamily="18" charset="0"/>
                <a:cs typeface="Times New Roman" pitchFamily="18" charset="0"/>
              </a:rPr>
              <a:t> </a:t>
            </a:r>
            <a:r>
              <a:rPr lang="en-US" sz="2800" b="1" dirty="0">
                <a:solidFill>
                  <a:srgbClr val="990099"/>
                </a:solidFill>
                <a:latin typeface="Times New Roman" pitchFamily="18" charset="0"/>
                <a:cs typeface="Times New Roman" pitchFamily="18" charset="0"/>
              </a:rPr>
              <a:t>value</a:t>
            </a:r>
            <a:r>
              <a:rPr lang="en-US" sz="2800" dirty="0">
                <a:latin typeface="Times New Roman" pitchFamily="18" charset="0"/>
                <a:cs typeface="Times New Roman" pitchFamily="18" charset="0"/>
              </a:rPr>
              <a:t>, rather than just</a:t>
            </a:r>
            <a:r>
              <a:rPr lang="en-US" sz="2800" b="1" dirty="0">
                <a:latin typeface="Times New Roman" pitchFamily="18" charset="0"/>
                <a:cs typeface="Times New Roman" pitchFamily="18" charset="0"/>
              </a:rPr>
              <a:t> 10</a:t>
            </a:r>
            <a:r>
              <a:rPr lang="en-US" sz="2800" dirty="0">
                <a:latin typeface="Times New Roman" pitchFamily="18" charset="0"/>
                <a:cs typeface="Times New Roman" pitchFamily="18" charset="0"/>
              </a:rPr>
              <a:t>.</a:t>
            </a:r>
          </a:p>
          <a:p>
            <a:pPr algn="just" eaLnBrk="1" fontAlgn="auto" hangingPunct="1">
              <a:lnSpc>
                <a:spcPct val="150000"/>
              </a:lnSpc>
              <a:spcBef>
                <a:spcPts val="0"/>
              </a:spcBef>
              <a:spcAft>
                <a:spcPts val="0"/>
              </a:spcAft>
              <a:buFont typeface="Wingdings" pitchFamily="2" charset="2"/>
              <a:buChar char="§"/>
              <a:defRPr/>
            </a:pPr>
            <a:endParaRPr lang="en-US" sz="26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545CFC6-5120-4326-8873-36EB28FA51D8}" type="slidenum">
              <a:rPr lang="en-US" smtClean="0"/>
              <a:pPr>
                <a:defRPr/>
              </a:pPr>
              <a:t>64</a:t>
            </a:fld>
            <a:endParaRPr lang="en-US"/>
          </a:p>
        </p:txBody>
      </p:sp>
    </p:spTree>
    <p:extLst>
      <p:ext uri="{BB962C8B-B14F-4D97-AF65-F5344CB8AC3E}">
        <p14:creationId xmlns:p14="http://schemas.microsoft.com/office/powerpoint/2010/main" val="136695270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381000"/>
          </a:xfrm>
        </p:spPr>
        <p:txBody>
          <a:bodyPr>
            <a:noAutofit/>
          </a:bodyPr>
          <a:lstStyle/>
          <a:p>
            <a:pPr eaLnBrk="1" hangingPunct="1"/>
            <a:r>
              <a:rPr lang="en-US" sz="2800" b="1" dirty="0">
                <a:solidFill>
                  <a:srgbClr val="FF0000"/>
                </a:solidFill>
                <a:latin typeface="Times New Roman" pitchFamily="18" charset="0"/>
                <a:cs typeface="Times New Roman" pitchFamily="18" charset="0"/>
              </a:rPr>
              <a:t>M</a:t>
            </a:r>
            <a:r>
              <a:rPr lang="en-US" sz="2800" b="1" dirty="0" smtClean="0">
                <a:solidFill>
                  <a:srgbClr val="FF0000"/>
                </a:solidFill>
                <a:latin typeface="Times New Roman" pitchFamily="18" charset="0"/>
                <a:cs typeface="Times New Roman" pitchFamily="18" charset="0"/>
              </a:rPr>
              <a:t>ethod that </a:t>
            </a:r>
            <a:r>
              <a:rPr lang="en-US" sz="2800" b="1" dirty="0">
                <a:solidFill>
                  <a:srgbClr val="FF0000"/>
                </a:solidFill>
                <a:latin typeface="Times New Roman" pitchFamily="18" charset="0"/>
                <a:cs typeface="Times New Roman" pitchFamily="18" charset="0"/>
              </a:rPr>
              <a:t>t</a:t>
            </a:r>
            <a:r>
              <a:rPr lang="en-US" sz="2800" b="1" dirty="0" smtClean="0">
                <a:solidFill>
                  <a:srgbClr val="FF0000"/>
                </a:solidFill>
                <a:latin typeface="Times New Roman" pitchFamily="18" charset="0"/>
                <a:cs typeface="Times New Roman" pitchFamily="18" charset="0"/>
              </a:rPr>
              <a:t>akes parameters----</a:t>
            </a:r>
          </a:p>
        </p:txBody>
      </p:sp>
      <p:sp>
        <p:nvSpPr>
          <p:cNvPr id="3" name="Content Placeholder 2"/>
          <p:cNvSpPr>
            <a:spLocks noGrp="1"/>
          </p:cNvSpPr>
          <p:nvPr>
            <p:ph idx="1"/>
          </p:nvPr>
        </p:nvSpPr>
        <p:spPr>
          <a:xfrm>
            <a:off x="0" y="381000"/>
            <a:ext cx="9144000" cy="6477000"/>
          </a:xfrm>
        </p:spPr>
        <p:txBody>
          <a:bodyPr rtlCol="0">
            <a:noAutofit/>
          </a:bodyPr>
          <a:lstStyle/>
          <a:p>
            <a:pPr algn="just">
              <a:lnSpc>
                <a:spcPct val="150000"/>
              </a:lnSpc>
              <a:spcBef>
                <a:spcPts val="0"/>
              </a:spcBef>
              <a:buFont typeface="Wingdings" panose="05000000000000000000" pitchFamily="2" charset="2"/>
              <a:buChar char="§"/>
            </a:pPr>
            <a:r>
              <a:rPr lang="en-US" sz="2600" dirty="0" smtClean="0">
                <a:latin typeface="Times New Roman" pitchFamily="18" charset="0"/>
                <a:cs typeface="Times New Roman" pitchFamily="18" charset="0"/>
              </a:rPr>
              <a:t>The following java program is to demonstrate parameterized method(). The </a:t>
            </a:r>
            <a:r>
              <a:rPr lang="en-US" sz="2600" b="1" dirty="0" smtClean="0">
                <a:solidFill>
                  <a:srgbClr val="0000FF"/>
                </a:solidFill>
                <a:latin typeface="Times New Roman" pitchFamily="18" charset="0"/>
                <a:cs typeface="Times New Roman" pitchFamily="18" charset="0"/>
              </a:rPr>
              <a:t>square</a:t>
            </a:r>
            <a:r>
              <a:rPr lang="en-US" sz="2600" b="1" dirty="0">
                <a:solidFill>
                  <a:srgbClr val="0000FF"/>
                </a:solidFill>
                <a:latin typeface="Times New Roman" pitchFamily="18" charset="0"/>
                <a:cs typeface="Times New Roman" pitchFamily="18" charset="0"/>
              </a:rPr>
              <a:t>( ) </a:t>
            </a:r>
            <a:r>
              <a:rPr lang="en-US" sz="2600" b="1" dirty="0" smtClean="0">
                <a:solidFill>
                  <a:srgbClr val="0000FF"/>
                </a:solidFill>
                <a:latin typeface="Times New Roman" pitchFamily="18" charset="0"/>
                <a:cs typeface="Times New Roman" pitchFamily="18" charset="0"/>
              </a:rPr>
              <a:t>method</a:t>
            </a:r>
            <a:r>
              <a:rPr lang="en-US" sz="2600" dirty="0" smtClean="0">
                <a:solidFill>
                  <a:srgbClr val="0000FF"/>
                </a:solidFill>
                <a:latin typeface="Times New Roman" pitchFamily="18" charset="0"/>
                <a:cs typeface="Times New Roman" pitchFamily="18" charset="0"/>
              </a:rPr>
              <a:t> </a:t>
            </a:r>
            <a:r>
              <a:rPr lang="en-US" sz="2600" b="1" dirty="0" smtClean="0">
                <a:solidFill>
                  <a:srgbClr val="990099"/>
                </a:solidFill>
                <a:latin typeface="Times New Roman" pitchFamily="18" charset="0"/>
                <a:cs typeface="Times New Roman" pitchFamily="18" charset="0"/>
              </a:rPr>
              <a:t>compute</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the </a:t>
            </a:r>
            <a:r>
              <a:rPr lang="en-US" sz="2600" b="1" dirty="0">
                <a:solidFill>
                  <a:srgbClr val="990099"/>
                </a:solidFill>
                <a:latin typeface="Times New Roman" pitchFamily="18" charset="0"/>
                <a:cs typeface="Times New Roman" pitchFamily="18" charset="0"/>
              </a:rPr>
              <a:t>square</a:t>
            </a:r>
            <a:r>
              <a:rPr lang="en-US" sz="2600" dirty="0">
                <a:latin typeface="Times New Roman" pitchFamily="18" charset="0"/>
                <a:cs typeface="Times New Roman" pitchFamily="18" charset="0"/>
              </a:rPr>
              <a:t> of any integer value </a:t>
            </a:r>
            <a:r>
              <a:rPr lang="en-US" sz="2600" dirty="0" smtClean="0">
                <a:latin typeface="Times New Roman" pitchFamily="18" charset="0"/>
                <a:cs typeface="Times New Roman" pitchFamily="18" charset="0"/>
              </a:rPr>
              <a:t>when it is called from the main program in different ways:</a:t>
            </a:r>
          </a:p>
          <a:p>
            <a:pPr marL="0" indent="0" algn="just">
              <a:lnSpc>
                <a:spcPct val="150000"/>
              </a:lnSpc>
              <a:spcBef>
                <a:spcPts val="0"/>
              </a:spcBef>
              <a:buNone/>
            </a:pPr>
            <a:r>
              <a:rPr lang="en-US" sz="2600" dirty="0" smtClean="0">
                <a:latin typeface="Times New Roman" pitchFamily="18" charset="0"/>
                <a:cs typeface="Times New Roman" pitchFamily="18" charset="0"/>
              </a:rPr>
              <a:t>//Define a class named Parameter</a:t>
            </a:r>
          </a:p>
          <a:p>
            <a:pPr lvl="1" algn="just">
              <a:lnSpc>
                <a:spcPct val="150000"/>
              </a:lnSpc>
              <a:spcBef>
                <a:spcPts val="0"/>
              </a:spcBef>
              <a:buNone/>
              <a:defRPr/>
            </a:pPr>
            <a:r>
              <a:rPr lang="en-US" sz="2600" dirty="0" smtClean="0">
                <a:latin typeface="Times New Roman" pitchFamily="18" charset="0"/>
                <a:cs typeface="Times New Roman" pitchFamily="18" charset="0"/>
              </a:rPr>
              <a:t>class </a:t>
            </a:r>
            <a:r>
              <a:rPr lang="en-US" sz="2600" dirty="0">
                <a:latin typeface="Times New Roman" pitchFamily="18" charset="0"/>
                <a:cs typeface="Times New Roman" pitchFamily="18" charset="0"/>
              </a:rPr>
              <a:t>Parameter</a:t>
            </a:r>
            <a:r>
              <a:rPr lang="en-US" sz="2600" dirty="0" smtClean="0">
                <a:latin typeface="Times New Roman" pitchFamily="18" charset="0"/>
                <a:cs typeface="Times New Roman" pitchFamily="18" charset="0"/>
              </a:rPr>
              <a:t>{</a:t>
            </a:r>
          </a:p>
          <a:p>
            <a:pPr lvl="1" indent="-742950" algn="just">
              <a:lnSpc>
                <a:spcPct val="150000"/>
              </a:lnSpc>
              <a:spcBef>
                <a:spcPts val="0"/>
              </a:spcBef>
              <a:buNone/>
              <a:defRPr/>
            </a:pPr>
            <a:r>
              <a:rPr lang="en-US" sz="2600" dirty="0" smtClean="0">
                <a:latin typeface="Times New Roman" pitchFamily="18" charset="0"/>
                <a:cs typeface="Times New Roman" pitchFamily="18" charset="0"/>
              </a:rPr>
              <a:t>//Define parameterized method </a:t>
            </a:r>
          </a:p>
          <a:p>
            <a:pPr lvl="1" algn="just">
              <a:lnSpc>
                <a:spcPct val="150000"/>
              </a:lnSpc>
              <a:spcBef>
                <a:spcPts val="0"/>
              </a:spcBef>
              <a:buNone/>
              <a:defRPr/>
            </a:pPr>
            <a:r>
              <a:rPr lang="en-US" sz="2600" dirty="0" smtClean="0">
                <a:latin typeface="Times New Roman" pitchFamily="18" charset="0"/>
                <a:cs typeface="Times New Roman" pitchFamily="18" charset="0"/>
              </a:rPr>
              <a:t>    </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square(</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a:t>
            </a:r>
          </a:p>
          <a:p>
            <a:pPr lvl="1" algn="just">
              <a:lnSpc>
                <a:spcPct val="150000"/>
              </a:lnSpc>
              <a:spcBef>
                <a:spcPts val="0"/>
              </a:spcBef>
              <a:buNone/>
              <a:defRPr/>
            </a:pPr>
            <a:r>
              <a:rPr lang="en-US" sz="2600" dirty="0">
                <a:latin typeface="Times New Roman" pitchFamily="18" charset="0"/>
                <a:cs typeface="Times New Roman" pitchFamily="18" charset="0"/>
              </a:rPr>
              <a:t>        return </a:t>
            </a: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i</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a:p>
            <a:pPr lvl="1" algn="just">
              <a:lnSpc>
                <a:spcPct val="150000"/>
              </a:lnSpc>
              <a:spcBef>
                <a:spcPts val="0"/>
              </a:spcBef>
              <a:buNone/>
              <a:defRPr/>
            </a:pP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}//End of square()</a:t>
            </a:r>
            <a:endParaRPr lang="en-US" sz="2600" dirty="0">
              <a:latin typeface="Times New Roman" pitchFamily="18" charset="0"/>
              <a:cs typeface="Times New Roman" pitchFamily="18" charset="0"/>
            </a:endParaRPr>
          </a:p>
          <a:p>
            <a:pPr lvl="1" algn="just">
              <a:lnSpc>
                <a:spcPct val="150000"/>
              </a:lnSpc>
              <a:spcBef>
                <a:spcPts val="0"/>
              </a:spcBef>
              <a:buNone/>
              <a:defRPr/>
            </a:pPr>
            <a:r>
              <a:rPr lang="en-US" sz="2600" dirty="0" smtClean="0">
                <a:latin typeface="Times New Roman" pitchFamily="18" charset="0"/>
                <a:cs typeface="Times New Roman" pitchFamily="18" charset="0"/>
              </a:rPr>
              <a:t>}//End of Parameter class</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545CFC6-5120-4326-8873-36EB28FA51D8}" type="slidenum">
              <a:rPr lang="en-US" smtClean="0"/>
              <a:pPr>
                <a:defRPr/>
              </a:pPr>
              <a:t>65</a:t>
            </a:fld>
            <a:endParaRPr lang="en-US"/>
          </a:p>
        </p:txBody>
      </p:sp>
    </p:spTree>
    <p:extLst>
      <p:ext uri="{BB962C8B-B14F-4D97-AF65-F5344CB8AC3E}">
        <p14:creationId xmlns:p14="http://schemas.microsoft.com/office/powerpoint/2010/main" val="241632892"/>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381000"/>
          </a:xfrm>
        </p:spPr>
        <p:txBody>
          <a:bodyPr>
            <a:noAutofit/>
          </a:bodyPr>
          <a:lstStyle/>
          <a:p>
            <a:pPr eaLnBrk="1" hangingPunct="1"/>
            <a:r>
              <a:rPr lang="en-US" sz="2800" b="1" dirty="0">
                <a:solidFill>
                  <a:srgbClr val="FF0000"/>
                </a:solidFill>
                <a:latin typeface="Times New Roman" pitchFamily="18" charset="0"/>
                <a:cs typeface="Times New Roman" pitchFamily="18" charset="0"/>
              </a:rPr>
              <a:t>M</a:t>
            </a:r>
            <a:r>
              <a:rPr lang="en-US" sz="2800" b="1" dirty="0" smtClean="0">
                <a:solidFill>
                  <a:srgbClr val="FF0000"/>
                </a:solidFill>
                <a:latin typeface="Times New Roman" pitchFamily="18" charset="0"/>
                <a:cs typeface="Times New Roman" pitchFamily="18" charset="0"/>
              </a:rPr>
              <a:t>ethod that </a:t>
            </a:r>
            <a:r>
              <a:rPr lang="en-US" sz="2800" b="1" dirty="0">
                <a:solidFill>
                  <a:srgbClr val="FF0000"/>
                </a:solidFill>
                <a:latin typeface="Times New Roman" pitchFamily="18" charset="0"/>
                <a:cs typeface="Times New Roman" pitchFamily="18" charset="0"/>
              </a:rPr>
              <a:t>t</a:t>
            </a:r>
            <a:r>
              <a:rPr lang="en-US" sz="2800" b="1" dirty="0" smtClean="0">
                <a:solidFill>
                  <a:srgbClr val="FF0000"/>
                </a:solidFill>
                <a:latin typeface="Times New Roman" pitchFamily="18" charset="0"/>
                <a:cs typeface="Times New Roman" pitchFamily="18" charset="0"/>
              </a:rPr>
              <a:t>akes parameters----</a:t>
            </a:r>
          </a:p>
        </p:txBody>
      </p:sp>
      <p:sp>
        <p:nvSpPr>
          <p:cNvPr id="3" name="Content Placeholder 2"/>
          <p:cNvSpPr>
            <a:spLocks noGrp="1"/>
          </p:cNvSpPr>
          <p:nvPr>
            <p:ph idx="1"/>
          </p:nvPr>
        </p:nvSpPr>
        <p:spPr>
          <a:xfrm>
            <a:off x="0" y="381000"/>
            <a:ext cx="9144000" cy="6477000"/>
          </a:xfrm>
        </p:spPr>
        <p:txBody>
          <a:bodyPr rtlCol="0">
            <a:noAutofit/>
          </a:bodyPr>
          <a:lstStyle/>
          <a:p>
            <a:pPr lvl="1" indent="-655638" algn="just">
              <a:lnSpc>
                <a:spcPct val="150000"/>
              </a:lnSpc>
              <a:spcBef>
                <a:spcPts val="0"/>
              </a:spcBef>
              <a:buNone/>
              <a:defRPr/>
            </a:pPr>
            <a:r>
              <a:rPr lang="en-US" sz="2600" dirty="0" smtClean="0">
                <a:latin typeface="Times New Roman" pitchFamily="18" charset="0"/>
                <a:cs typeface="Times New Roman" pitchFamily="18" charset="0"/>
              </a:rPr>
              <a:t>//Define another class to create objects of Parameter class</a:t>
            </a:r>
          </a:p>
          <a:p>
            <a:pPr lvl="1" indent="-655638" algn="just">
              <a:lnSpc>
                <a:spcPct val="150000"/>
              </a:lnSpc>
              <a:spcBef>
                <a:spcPts val="0"/>
              </a:spcBef>
              <a:buNone/>
              <a:defRPr/>
            </a:pPr>
            <a:r>
              <a:rPr lang="en-US" sz="2600" dirty="0" smtClean="0">
                <a:latin typeface="Times New Roman" pitchFamily="18" charset="0"/>
                <a:cs typeface="Times New Roman" pitchFamily="18" charset="0"/>
              </a:rPr>
              <a:t>class </a:t>
            </a:r>
            <a:r>
              <a:rPr lang="en-US" sz="2600" dirty="0" err="1">
                <a:latin typeface="Times New Roman" pitchFamily="18" charset="0"/>
                <a:cs typeface="Times New Roman" pitchFamily="18" charset="0"/>
              </a:rPr>
              <a:t>ParameterizedMethods</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a:t>
            </a:r>
          </a:p>
          <a:p>
            <a:pPr lvl="1" indent="-655638" algn="just">
              <a:lnSpc>
                <a:spcPct val="150000"/>
              </a:lnSpc>
              <a:spcBef>
                <a:spcPts val="0"/>
              </a:spcBef>
              <a:buNone/>
              <a:defRPr/>
            </a:pPr>
            <a:r>
              <a:rPr lang="en-US" sz="2600" dirty="0" smtClean="0">
                <a:latin typeface="Times New Roman" pitchFamily="18" charset="0"/>
                <a:cs typeface="Times New Roman" pitchFamily="18" charset="0"/>
              </a:rPr>
              <a:t>//Main method ()</a:t>
            </a:r>
            <a:endParaRPr lang="en-US" sz="2600" dirty="0">
              <a:latin typeface="Times New Roman" pitchFamily="18" charset="0"/>
              <a:cs typeface="Times New Roman" pitchFamily="18" charset="0"/>
            </a:endParaRPr>
          </a:p>
          <a:p>
            <a:pPr lvl="1" indent="-655638" algn="just">
              <a:lnSpc>
                <a:spcPct val="150000"/>
              </a:lnSpc>
              <a:spcBef>
                <a:spcPts val="0"/>
              </a:spcBef>
              <a:buNone/>
              <a:defRPr/>
            </a:pPr>
            <a:r>
              <a:rPr lang="en-US" sz="2600" dirty="0" smtClean="0">
                <a:latin typeface="Times New Roman" pitchFamily="18" charset="0"/>
                <a:cs typeface="Times New Roman" pitchFamily="18" charset="0"/>
              </a:rPr>
              <a:t>public </a:t>
            </a:r>
            <a:r>
              <a:rPr lang="en-US" sz="2600" dirty="0">
                <a:latin typeface="Times New Roman" pitchFamily="18" charset="0"/>
                <a:cs typeface="Times New Roman" pitchFamily="18" charset="0"/>
              </a:rPr>
              <a:t>static void main(String </a:t>
            </a:r>
            <a:r>
              <a:rPr lang="en-US" sz="2600" dirty="0" err="1">
                <a:latin typeface="Times New Roman" pitchFamily="18" charset="0"/>
                <a:cs typeface="Times New Roman" pitchFamily="18" charset="0"/>
              </a:rPr>
              <a:t>args</a:t>
            </a:r>
            <a:r>
              <a:rPr lang="en-US" sz="2600" dirty="0" smtClean="0">
                <a:latin typeface="Times New Roman" pitchFamily="18" charset="0"/>
                <a:cs typeface="Times New Roman" pitchFamily="18" charset="0"/>
              </a:rPr>
              <a:t>[]) {</a:t>
            </a:r>
          </a:p>
          <a:p>
            <a:pPr lvl="1" indent="-655638" algn="just">
              <a:lnSpc>
                <a:spcPct val="150000"/>
              </a:lnSpc>
              <a:spcBef>
                <a:spcPts val="0"/>
              </a:spcBef>
              <a:buNone/>
              <a:defRPr/>
            </a:pPr>
            <a:r>
              <a:rPr lang="en-US" sz="2600" dirty="0" smtClean="0">
                <a:latin typeface="Times New Roman" pitchFamily="18" charset="0"/>
                <a:cs typeface="Times New Roman" pitchFamily="18" charset="0"/>
              </a:rPr>
              <a:t>//Declare and create objects named par type Parameter class</a:t>
            </a:r>
          </a:p>
          <a:p>
            <a:pPr lvl="1" indent="-655638" algn="just">
              <a:lnSpc>
                <a:spcPct val="150000"/>
              </a:lnSpc>
              <a:spcBef>
                <a:spcPts val="0"/>
              </a:spcBef>
              <a:buNone/>
              <a:defRPr/>
            </a:pPr>
            <a:r>
              <a:rPr lang="en-US" sz="2600" dirty="0" smtClean="0">
                <a:latin typeface="Times New Roman" pitchFamily="18" charset="0"/>
                <a:cs typeface="Times New Roman" pitchFamily="18" charset="0"/>
              </a:rPr>
              <a:t>Parameter </a:t>
            </a:r>
            <a:r>
              <a:rPr lang="en-US" sz="2600" dirty="0">
                <a:latin typeface="Times New Roman" pitchFamily="18" charset="0"/>
                <a:cs typeface="Times New Roman" pitchFamily="18" charset="0"/>
              </a:rPr>
              <a:t>par=new Parameter</a:t>
            </a:r>
            <a:r>
              <a:rPr lang="en-US" sz="2600" dirty="0" smtClean="0">
                <a:latin typeface="Times New Roman" pitchFamily="18" charset="0"/>
                <a:cs typeface="Times New Roman" pitchFamily="18" charset="0"/>
              </a:rPr>
              <a:t>();</a:t>
            </a:r>
          </a:p>
          <a:p>
            <a:pPr lvl="1" indent="-655638" algn="just">
              <a:lnSpc>
                <a:spcPct val="150000"/>
              </a:lnSpc>
              <a:spcBef>
                <a:spcPts val="0"/>
              </a:spcBef>
              <a:buNone/>
              <a:defRPr/>
            </a:pPr>
            <a:r>
              <a:rPr lang="en-US" sz="2600" dirty="0" smtClean="0">
                <a:latin typeface="Times New Roman" pitchFamily="18" charset="0"/>
                <a:cs typeface="Times New Roman" pitchFamily="18" charset="0"/>
              </a:rPr>
              <a:t>//Declare variables named x and y local to main </a:t>
            </a:r>
            <a:endParaRPr lang="en-US" sz="2600" dirty="0">
              <a:latin typeface="Times New Roman" pitchFamily="18" charset="0"/>
              <a:cs typeface="Times New Roman" pitchFamily="18" charset="0"/>
            </a:endParaRPr>
          </a:p>
          <a:p>
            <a:pPr lvl="1" indent="-655638" algn="just">
              <a:lnSpc>
                <a:spcPct val="150000"/>
              </a:lnSpc>
              <a:spcBef>
                <a:spcPts val="0"/>
              </a:spcBef>
              <a:buNone/>
              <a:defRPr/>
            </a:pPr>
            <a:r>
              <a:rPr lang="en-US" sz="2600" dirty="0">
                <a:latin typeface="Times New Roman" pitchFamily="18" charset="0"/>
                <a:cs typeface="Times New Roman" pitchFamily="18" charset="0"/>
              </a:rPr>
              <a:t> </a:t>
            </a:r>
            <a:r>
              <a:rPr lang="en-US" sz="2600" dirty="0" err="1" smtClean="0">
                <a:latin typeface="Times New Roman" pitchFamily="18" charset="0"/>
                <a:cs typeface="Times New Roman" pitchFamily="18" charset="0"/>
              </a:rPr>
              <a:t>int</a:t>
            </a:r>
            <a:r>
              <a:rPr lang="en-US" sz="2600" dirty="0" smtClean="0">
                <a:latin typeface="Times New Roman" pitchFamily="18" charset="0"/>
                <a:cs typeface="Times New Roman" pitchFamily="18" charset="0"/>
              </a:rPr>
              <a:t> </a:t>
            </a:r>
            <a:r>
              <a:rPr lang="en-US" sz="2600" dirty="0">
                <a:latin typeface="Times New Roman" pitchFamily="18" charset="0"/>
                <a:cs typeface="Times New Roman" pitchFamily="18" charset="0"/>
              </a:rPr>
              <a:t>x, y</a:t>
            </a:r>
            <a:r>
              <a:rPr lang="en-US" sz="2600" dirty="0" smtClean="0">
                <a:latin typeface="Times New Roman" pitchFamily="18" charset="0"/>
                <a:cs typeface="Times New Roman" pitchFamily="18" charset="0"/>
              </a:rPr>
              <a:t>;</a:t>
            </a:r>
          </a:p>
          <a:p>
            <a:pPr lvl="1" indent="-655638" algn="just">
              <a:lnSpc>
                <a:spcPct val="150000"/>
              </a:lnSpc>
              <a:spcBef>
                <a:spcPts val="0"/>
              </a:spcBef>
              <a:buNone/>
              <a:defRPr/>
            </a:pPr>
            <a:r>
              <a:rPr lang="en-US" sz="2600" dirty="0" smtClean="0">
                <a:latin typeface="Times New Roman" pitchFamily="18" charset="0"/>
                <a:cs typeface="Times New Roman" pitchFamily="18" charset="0"/>
              </a:rPr>
              <a:t>/*Call square() by passing 5 as an argument, store the returned value to variable x and output its returned value */</a:t>
            </a:r>
            <a:endParaRPr lang="en-US" sz="2600" dirty="0">
              <a:latin typeface="Times New Roman" pitchFamily="18" charset="0"/>
              <a:cs typeface="Times New Roman" pitchFamily="18" charset="0"/>
            </a:endParaRPr>
          </a:p>
          <a:p>
            <a:pPr lvl="1" indent="-655638" algn="just">
              <a:lnSpc>
                <a:spcPct val="150000"/>
              </a:lnSpc>
              <a:spcBef>
                <a:spcPts val="0"/>
              </a:spcBef>
              <a:buNone/>
              <a:defRPr/>
            </a:pPr>
            <a:r>
              <a:rPr lang="en-US" sz="2600" dirty="0">
                <a:latin typeface="Times New Roman" pitchFamily="18" charset="0"/>
                <a:cs typeface="Times New Roman" pitchFamily="18" charset="0"/>
              </a:rPr>
              <a:t>     x=</a:t>
            </a:r>
            <a:r>
              <a:rPr lang="en-US" sz="2600" dirty="0" err="1">
                <a:latin typeface="Times New Roman" pitchFamily="18" charset="0"/>
                <a:cs typeface="Times New Roman" pitchFamily="18" charset="0"/>
              </a:rPr>
              <a:t>par.square</a:t>
            </a:r>
            <a:r>
              <a:rPr lang="en-US" sz="2600" dirty="0">
                <a:latin typeface="Times New Roman" pitchFamily="18" charset="0"/>
                <a:cs typeface="Times New Roman" pitchFamily="18" charset="0"/>
              </a:rPr>
              <a:t>(5); </a:t>
            </a:r>
          </a:p>
          <a:p>
            <a:pPr lvl="1" indent="-655638" algn="just">
              <a:lnSpc>
                <a:spcPct val="150000"/>
              </a:lnSpc>
              <a:spcBef>
                <a:spcPts val="0"/>
              </a:spcBef>
              <a:buNone/>
              <a:defRPr/>
            </a:pPr>
            <a:r>
              <a:rPr lang="en-US" sz="2600" dirty="0">
                <a:latin typeface="Times New Roman" pitchFamily="18" charset="0"/>
                <a:cs typeface="Times New Roman" pitchFamily="18" charset="0"/>
              </a:rPr>
              <a:t>     </a:t>
            </a:r>
          </a:p>
          <a:p>
            <a:pPr lvl="1" indent="-655638" algn="just">
              <a:lnSpc>
                <a:spcPct val="150000"/>
              </a:lnSpc>
              <a:spcBef>
                <a:spcPts val="0"/>
              </a:spcBef>
              <a:buNone/>
              <a:defRPr/>
            </a:pPr>
            <a:r>
              <a:rPr lang="en-US" sz="2600" dirty="0">
                <a:latin typeface="Times New Roman" pitchFamily="18" charset="0"/>
                <a:cs typeface="Times New Roman" pitchFamily="18" charset="0"/>
              </a:rPr>
              <a:t>     </a:t>
            </a:r>
          </a:p>
          <a:p>
            <a:pPr marL="0" indent="0" algn="just">
              <a:lnSpc>
                <a:spcPct val="150000"/>
              </a:lnSpc>
              <a:spcBef>
                <a:spcPts val="0"/>
              </a:spcBef>
              <a:buNone/>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545CFC6-5120-4326-8873-36EB28FA51D8}" type="slidenum">
              <a:rPr lang="en-US" smtClean="0"/>
              <a:pPr>
                <a:defRPr/>
              </a:pPr>
              <a:t>66</a:t>
            </a:fld>
            <a:endParaRPr lang="en-US"/>
          </a:p>
        </p:txBody>
      </p:sp>
    </p:spTree>
    <p:extLst>
      <p:ext uri="{BB962C8B-B14F-4D97-AF65-F5344CB8AC3E}">
        <p14:creationId xmlns:p14="http://schemas.microsoft.com/office/powerpoint/2010/main" val="1548539740"/>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244475"/>
          </a:xfrm>
        </p:spPr>
        <p:txBody>
          <a:bodyPr>
            <a:noAutofit/>
          </a:bodyPr>
          <a:lstStyle/>
          <a:p>
            <a:pPr eaLnBrk="1" hangingPunct="1"/>
            <a:r>
              <a:rPr lang="en-US" sz="2800" b="1" dirty="0">
                <a:solidFill>
                  <a:srgbClr val="FF0000"/>
                </a:solidFill>
                <a:latin typeface="Times New Roman" pitchFamily="18" charset="0"/>
                <a:cs typeface="Times New Roman" pitchFamily="18" charset="0"/>
              </a:rPr>
              <a:t>M</a:t>
            </a:r>
            <a:r>
              <a:rPr lang="en-US" sz="2800" b="1" dirty="0" smtClean="0">
                <a:solidFill>
                  <a:srgbClr val="FF0000"/>
                </a:solidFill>
                <a:latin typeface="Times New Roman" pitchFamily="18" charset="0"/>
                <a:cs typeface="Times New Roman" pitchFamily="18" charset="0"/>
              </a:rPr>
              <a:t>ethod that </a:t>
            </a:r>
            <a:r>
              <a:rPr lang="en-US" sz="2800" b="1" dirty="0">
                <a:solidFill>
                  <a:srgbClr val="FF0000"/>
                </a:solidFill>
                <a:latin typeface="Times New Roman" pitchFamily="18" charset="0"/>
                <a:cs typeface="Times New Roman" pitchFamily="18" charset="0"/>
              </a:rPr>
              <a:t>t</a:t>
            </a:r>
            <a:r>
              <a:rPr lang="en-US" sz="2800" b="1" dirty="0" smtClean="0">
                <a:solidFill>
                  <a:srgbClr val="FF0000"/>
                </a:solidFill>
                <a:latin typeface="Times New Roman" pitchFamily="18" charset="0"/>
                <a:cs typeface="Times New Roman" pitchFamily="18" charset="0"/>
              </a:rPr>
              <a:t>akes parameters----</a:t>
            </a:r>
          </a:p>
        </p:txBody>
      </p:sp>
      <p:sp>
        <p:nvSpPr>
          <p:cNvPr id="3" name="Content Placeholder 2"/>
          <p:cNvSpPr>
            <a:spLocks noGrp="1"/>
          </p:cNvSpPr>
          <p:nvPr>
            <p:ph idx="1"/>
          </p:nvPr>
        </p:nvSpPr>
        <p:spPr>
          <a:xfrm>
            <a:off x="0" y="244475"/>
            <a:ext cx="9144000" cy="6613525"/>
          </a:xfrm>
        </p:spPr>
        <p:txBody>
          <a:bodyPr rtlCol="0">
            <a:noAutofit/>
          </a:bodyPr>
          <a:lstStyle/>
          <a:p>
            <a:pPr lvl="1" indent="-655638" algn="just">
              <a:lnSpc>
                <a:spcPct val="150000"/>
              </a:lnSpc>
              <a:spcBef>
                <a:spcPts val="0"/>
              </a:spcBef>
              <a:buNone/>
              <a:defRPr/>
            </a:pPr>
            <a:r>
              <a:rPr lang="en-US" sz="2400" dirty="0" err="1" smtClean="0">
                <a:latin typeface="Times New Roman" pitchFamily="18" charset="0"/>
                <a:cs typeface="Times New Roman" pitchFamily="18" charset="0"/>
              </a:rPr>
              <a:t>System.out.println</a:t>
            </a:r>
            <a:r>
              <a:rPr lang="en-US" sz="2400" dirty="0">
                <a:latin typeface="Times New Roman" pitchFamily="18" charset="0"/>
                <a:cs typeface="Times New Roman" pitchFamily="18" charset="0"/>
              </a:rPr>
              <a:t>("X="+ x</a:t>
            </a:r>
            <a:r>
              <a:rPr lang="en-US" sz="2400" dirty="0" smtClean="0">
                <a:latin typeface="Times New Roman" pitchFamily="18" charset="0"/>
                <a:cs typeface="Times New Roman" pitchFamily="18" charset="0"/>
              </a:rPr>
              <a:t>);</a:t>
            </a:r>
          </a:p>
          <a:p>
            <a:pPr lvl="1" indent="-655638" algn="just">
              <a:lnSpc>
                <a:spcPct val="150000"/>
              </a:lnSpc>
              <a:spcBef>
                <a:spcPts val="0"/>
              </a:spcBef>
              <a:buNone/>
              <a:defRPr/>
            </a:pPr>
            <a:r>
              <a:rPr lang="en-US" sz="2400" dirty="0">
                <a:latin typeface="Times New Roman" pitchFamily="18" charset="0"/>
                <a:cs typeface="Times New Roman" pitchFamily="18" charset="0"/>
              </a:rPr>
              <a:t>/*Call square() </a:t>
            </a:r>
            <a:r>
              <a:rPr lang="en-US" sz="2400" dirty="0" smtClean="0">
                <a:latin typeface="Times New Roman" pitchFamily="18" charset="0"/>
                <a:cs typeface="Times New Roman" pitchFamily="18" charset="0"/>
              </a:rPr>
              <a:t>for 2</a:t>
            </a:r>
            <a:r>
              <a:rPr lang="en-US" sz="2400" baseline="30000" dirty="0" smtClean="0">
                <a:latin typeface="Times New Roman" pitchFamily="18" charset="0"/>
                <a:cs typeface="Times New Roman" pitchFamily="18" charset="0"/>
              </a:rPr>
              <a:t>nd</a:t>
            </a:r>
            <a:r>
              <a:rPr lang="en-US" sz="2400" dirty="0" smtClean="0">
                <a:latin typeface="Times New Roman" pitchFamily="18" charset="0"/>
                <a:cs typeface="Times New Roman" pitchFamily="18" charset="0"/>
              </a:rPr>
              <a:t> time by </a:t>
            </a:r>
            <a:r>
              <a:rPr lang="en-US" sz="2400" dirty="0">
                <a:latin typeface="Times New Roman" pitchFamily="18" charset="0"/>
                <a:cs typeface="Times New Roman" pitchFamily="18" charset="0"/>
              </a:rPr>
              <a:t>passing 9 as an argument, store the returned value to variable x and output its returned value */</a:t>
            </a:r>
          </a:p>
          <a:p>
            <a:pPr lvl="1" indent="-655638" algn="just">
              <a:lnSpc>
                <a:spcPct val="150000"/>
              </a:lnSpc>
              <a:spcBef>
                <a:spcPts val="0"/>
              </a:spcBef>
              <a:buNone/>
              <a:defRPr/>
            </a:pPr>
            <a:r>
              <a:rPr lang="en-US" sz="2400" dirty="0" smtClean="0">
                <a:latin typeface="Times New Roman" pitchFamily="18" charset="0"/>
                <a:cs typeface="Times New Roman" pitchFamily="18" charset="0"/>
              </a:rPr>
              <a:t>x =</a:t>
            </a:r>
            <a:r>
              <a:rPr lang="en-US" sz="2400" dirty="0" err="1" smtClean="0">
                <a:latin typeface="Times New Roman" pitchFamily="18" charset="0"/>
                <a:cs typeface="Times New Roman" pitchFamily="18" charset="0"/>
              </a:rPr>
              <a:t>par.square</a:t>
            </a:r>
            <a:r>
              <a:rPr lang="en-US" sz="2400" dirty="0" smtClean="0">
                <a:latin typeface="Times New Roman" pitchFamily="18" charset="0"/>
                <a:cs typeface="Times New Roman" pitchFamily="18" charset="0"/>
              </a:rPr>
              <a:t>(9); </a:t>
            </a:r>
          </a:p>
          <a:p>
            <a:pPr lvl="1" indent="-655638" algn="just">
              <a:lnSpc>
                <a:spcPct val="150000"/>
              </a:lnSpc>
              <a:spcBef>
                <a:spcPts val="0"/>
              </a:spcBef>
              <a:buNone/>
              <a:defRPr/>
            </a:pP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("X="+ x);</a:t>
            </a:r>
          </a:p>
          <a:p>
            <a:pPr lvl="1" indent="-655638" algn="just">
              <a:lnSpc>
                <a:spcPct val="150000"/>
              </a:lnSpc>
              <a:spcBef>
                <a:spcPts val="0"/>
              </a:spcBef>
              <a:buNone/>
              <a:defRPr/>
            </a:pPr>
            <a:r>
              <a:rPr lang="en-US" sz="2400" dirty="0" smtClean="0">
                <a:latin typeface="Times New Roman" pitchFamily="18" charset="0"/>
                <a:cs typeface="Times New Roman" pitchFamily="18" charset="0"/>
              </a:rPr>
              <a:t>//Initialize y to 2 </a:t>
            </a:r>
          </a:p>
          <a:p>
            <a:pPr lvl="1" indent="-655638" algn="just">
              <a:lnSpc>
                <a:spcPct val="150000"/>
              </a:lnSpc>
              <a:spcBef>
                <a:spcPts val="0"/>
              </a:spcBef>
              <a:buNone/>
              <a:defRPr/>
            </a:pPr>
            <a:r>
              <a:rPr lang="en-US" sz="2400" dirty="0" smtClean="0">
                <a:latin typeface="Times New Roman" pitchFamily="18" charset="0"/>
                <a:cs typeface="Times New Roman" pitchFamily="18" charset="0"/>
              </a:rPr>
              <a:t>y=2;</a:t>
            </a:r>
          </a:p>
          <a:p>
            <a:pPr lvl="1" indent="-655638" algn="just">
              <a:lnSpc>
                <a:spcPct val="150000"/>
              </a:lnSpc>
              <a:spcBef>
                <a:spcPts val="0"/>
              </a:spcBef>
              <a:buNone/>
              <a:defRPr/>
            </a:pPr>
            <a:r>
              <a:rPr lang="en-US" sz="2400" dirty="0" smtClean="0">
                <a:latin typeface="Times New Roman" pitchFamily="18" charset="0"/>
                <a:cs typeface="Times New Roman" pitchFamily="18" charset="0"/>
              </a:rPr>
              <a:t>//Call square() for 3</a:t>
            </a:r>
            <a:r>
              <a:rPr lang="en-US" sz="2400" baseline="30000" dirty="0" smtClean="0">
                <a:latin typeface="Times New Roman" pitchFamily="18" charset="0"/>
                <a:cs typeface="Times New Roman" pitchFamily="18" charset="0"/>
              </a:rPr>
              <a:t>rd</a:t>
            </a:r>
            <a:r>
              <a:rPr lang="en-US" sz="2400" dirty="0" smtClean="0">
                <a:latin typeface="Times New Roman" pitchFamily="18" charset="0"/>
                <a:cs typeface="Times New Roman" pitchFamily="18" charset="0"/>
              </a:rPr>
              <a:t> time by passing y as an argument and output </a:t>
            </a:r>
            <a:endParaRPr lang="en-US" sz="2400" dirty="0">
              <a:latin typeface="Times New Roman" pitchFamily="18" charset="0"/>
              <a:cs typeface="Times New Roman" pitchFamily="18" charset="0"/>
            </a:endParaRPr>
          </a:p>
          <a:p>
            <a:pPr lvl="1" indent="-655638" algn="just">
              <a:lnSpc>
                <a:spcPct val="150000"/>
              </a:lnSpc>
              <a:spcBef>
                <a:spcPts val="0"/>
              </a:spcBef>
              <a:buNone/>
              <a:defRPr/>
            </a:pPr>
            <a:r>
              <a:rPr lang="en-US" sz="2400" dirty="0" smtClean="0">
                <a:latin typeface="Times New Roman" pitchFamily="18" charset="0"/>
                <a:cs typeface="Times New Roman" pitchFamily="18" charset="0"/>
              </a:rPr>
              <a:t>y</a:t>
            </a: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par.square</a:t>
            </a:r>
            <a:r>
              <a:rPr lang="en-US" sz="2400" dirty="0">
                <a:latin typeface="Times New Roman" pitchFamily="18" charset="0"/>
                <a:cs typeface="Times New Roman" pitchFamily="18" charset="0"/>
              </a:rPr>
              <a:t>(y</a:t>
            </a:r>
            <a:r>
              <a:rPr lang="en-US" sz="2400" dirty="0" smtClean="0">
                <a:latin typeface="Times New Roman" pitchFamily="18" charset="0"/>
                <a:cs typeface="Times New Roman" pitchFamily="18" charset="0"/>
              </a:rPr>
              <a:t>);</a:t>
            </a:r>
          </a:p>
          <a:p>
            <a:pPr lvl="1" indent="-655638" algn="just">
              <a:lnSpc>
                <a:spcPct val="150000"/>
              </a:lnSpc>
              <a:spcBef>
                <a:spcPts val="0"/>
              </a:spcBef>
              <a:buNone/>
              <a:defRPr/>
            </a:pP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("Y="+ y);</a:t>
            </a:r>
          </a:p>
          <a:p>
            <a:pPr lvl="1" indent="-655638" algn="just">
              <a:lnSpc>
                <a:spcPct val="150000"/>
              </a:lnSpc>
              <a:spcBef>
                <a:spcPts val="0"/>
              </a:spcBef>
              <a:buNone/>
              <a:defRPr/>
            </a:pPr>
            <a:r>
              <a:rPr lang="en-US" sz="2400" dirty="0" smtClean="0">
                <a:latin typeface="Times New Roman" pitchFamily="18" charset="0"/>
                <a:cs typeface="Times New Roman" pitchFamily="18" charset="0"/>
              </a:rPr>
              <a:t>    }//End of main ()</a:t>
            </a:r>
            <a:endParaRPr lang="en-US" sz="2400" dirty="0">
              <a:latin typeface="Times New Roman" pitchFamily="18" charset="0"/>
              <a:cs typeface="Times New Roman" pitchFamily="18" charset="0"/>
            </a:endParaRPr>
          </a:p>
          <a:p>
            <a:pPr lvl="1" indent="-655638" algn="just">
              <a:lnSpc>
                <a:spcPct val="150000"/>
              </a:lnSpc>
              <a:spcBef>
                <a:spcPts val="0"/>
              </a:spcBef>
              <a:buNone/>
              <a:defRPr/>
            </a:pPr>
            <a:r>
              <a:rPr lang="en-US" sz="2400" dirty="0" smtClean="0">
                <a:latin typeface="Times New Roman" pitchFamily="18" charset="0"/>
                <a:cs typeface="Times New Roman" pitchFamily="18" charset="0"/>
              </a:rPr>
              <a:t>}//End of class </a:t>
            </a: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a:latin typeface="Times New Roman" pitchFamily="18" charset="0"/>
              <a:cs typeface="Times New Roman" pitchFamily="18" charset="0"/>
            </a:endParaRPr>
          </a:p>
          <a:p>
            <a:pPr marL="0" indent="0" algn="just">
              <a:lnSpc>
                <a:spcPct val="150000"/>
              </a:lnSpc>
              <a:spcBef>
                <a:spcPts val="0"/>
              </a:spcBef>
              <a:buNone/>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545CFC6-5120-4326-8873-36EB28FA51D8}" type="slidenum">
              <a:rPr lang="en-US" smtClean="0"/>
              <a:pPr>
                <a:defRPr/>
              </a:pPr>
              <a:t>67</a:t>
            </a:fld>
            <a:endParaRPr lang="en-US"/>
          </a:p>
        </p:txBody>
      </p:sp>
    </p:spTree>
    <p:extLst>
      <p:ext uri="{BB962C8B-B14F-4D97-AF65-F5344CB8AC3E}">
        <p14:creationId xmlns:p14="http://schemas.microsoft.com/office/powerpoint/2010/main" val="29753394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p:cNvSpPr>
            <a:spLocks noGrp="1"/>
          </p:cNvSpPr>
          <p:nvPr>
            <p:ph type="title"/>
          </p:nvPr>
        </p:nvSpPr>
        <p:spPr>
          <a:xfrm>
            <a:off x="457200" y="0"/>
            <a:ext cx="8229600" cy="381000"/>
          </a:xfrm>
        </p:spPr>
        <p:txBody>
          <a:bodyPr>
            <a:noAutofit/>
          </a:bodyPr>
          <a:lstStyle/>
          <a:p>
            <a:pPr eaLnBrk="1" hangingPunct="1"/>
            <a:r>
              <a:rPr lang="en-US" sz="2800" b="1" dirty="0">
                <a:solidFill>
                  <a:srgbClr val="FF0000"/>
                </a:solidFill>
                <a:latin typeface="Times New Roman" pitchFamily="18" charset="0"/>
                <a:cs typeface="Times New Roman" pitchFamily="18" charset="0"/>
              </a:rPr>
              <a:t>M</a:t>
            </a:r>
            <a:r>
              <a:rPr lang="en-US" sz="2800" b="1" dirty="0" smtClean="0">
                <a:solidFill>
                  <a:srgbClr val="FF0000"/>
                </a:solidFill>
                <a:latin typeface="Times New Roman" pitchFamily="18" charset="0"/>
                <a:cs typeface="Times New Roman" pitchFamily="18" charset="0"/>
              </a:rPr>
              <a:t>ethod that </a:t>
            </a:r>
            <a:r>
              <a:rPr lang="en-US" sz="2800" b="1" dirty="0">
                <a:solidFill>
                  <a:srgbClr val="FF0000"/>
                </a:solidFill>
                <a:latin typeface="Times New Roman" pitchFamily="18" charset="0"/>
                <a:cs typeface="Times New Roman" pitchFamily="18" charset="0"/>
              </a:rPr>
              <a:t>t</a:t>
            </a:r>
            <a:r>
              <a:rPr lang="en-US" sz="2800" b="1" dirty="0" smtClean="0">
                <a:solidFill>
                  <a:srgbClr val="FF0000"/>
                </a:solidFill>
                <a:latin typeface="Times New Roman" pitchFamily="18" charset="0"/>
                <a:cs typeface="Times New Roman" pitchFamily="18" charset="0"/>
              </a:rPr>
              <a:t>akes parameters----</a:t>
            </a:r>
          </a:p>
        </p:txBody>
      </p:sp>
      <p:sp>
        <p:nvSpPr>
          <p:cNvPr id="3" name="Content Placeholder 2"/>
          <p:cNvSpPr>
            <a:spLocks noGrp="1"/>
          </p:cNvSpPr>
          <p:nvPr>
            <p:ph idx="1"/>
          </p:nvPr>
        </p:nvSpPr>
        <p:spPr>
          <a:xfrm>
            <a:off x="0" y="244475"/>
            <a:ext cx="9144000" cy="6613525"/>
          </a:xfrm>
        </p:spPr>
        <p:txBody>
          <a:bodyPr rtlCol="0">
            <a:noAutofit/>
          </a:bodyPr>
          <a:lstStyle/>
          <a:p>
            <a:pPr algn="just">
              <a:lnSpc>
                <a:spcPct val="150000"/>
              </a:lnSpc>
              <a:spcBef>
                <a:spcPts val="0"/>
              </a:spcBef>
              <a:buFont typeface="Wingdings" panose="05000000000000000000" pitchFamily="2" charset="2"/>
              <a:buChar char="Ø"/>
              <a:defRPr/>
            </a:pPr>
            <a:r>
              <a:rPr lang="en-US" sz="2600" b="1" dirty="0" smtClean="0">
                <a:latin typeface="Times New Roman" pitchFamily="18" charset="0"/>
                <a:cs typeface="Times New Roman" pitchFamily="18" charset="0"/>
              </a:rPr>
              <a:t>Note</a:t>
            </a:r>
            <a:r>
              <a:rPr lang="en-US" sz="2600" dirty="0" smtClean="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ü"/>
              <a:defRPr/>
            </a:pPr>
            <a:r>
              <a:rPr lang="en-US" sz="2600" dirty="0" smtClean="0">
                <a:latin typeface="Times New Roman" pitchFamily="18" charset="0"/>
                <a:cs typeface="Times New Roman" pitchFamily="18" charset="0"/>
              </a:rPr>
              <a:t>It </a:t>
            </a:r>
            <a:r>
              <a:rPr lang="en-US" sz="2600" dirty="0">
                <a:latin typeface="Times New Roman" pitchFamily="18" charset="0"/>
                <a:cs typeface="Times New Roman" pitchFamily="18" charset="0"/>
              </a:rPr>
              <a:t>is important to keep the two terms </a:t>
            </a:r>
            <a:r>
              <a:rPr lang="en-US" sz="2600" b="1" dirty="0">
                <a:solidFill>
                  <a:srgbClr val="0000FF"/>
                </a:solidFill>
                <a:latin typeface="Times New Roman" pitchFamily="18" charset="0"/>
                <a:cs typeface="Times New Roman" pitchFamily="18" charset="0"/>
              </a:rPr>
              <a:t>parameter </a:t>
            </a:r>
            <a:r>
              <a:rPr lang="en-US" sz="2600" dirty="0">
                <a:latin typeface="Times New Roman" pitchFamily="18" charset="0"/>
                <a:cs typeface="Times New Roman" pitchFamily="18" charset="0"/>
              </a:rPr>
              <a:t>and</a:t>
            </a:r>
            <a:r>
              <a:rPr lang="en-US" sz="2600" b="1" dirty="0">
                <a:solidFill>
                  <a:srgbClr val="0000FF"/>
                </a:solidFill>
                <a:latin typeface="Times New Roman" pitchFamily="18" charset="0"/>
                <a:cs typeface="Times New Roman" pitchFamily="18" charset="0"/>
              </a:rPr>
              <a:t> argument</a:t>
            </a:r>
            <a:r>
              <a:rPr lang="en-US" sz="2600" dirty="0">
                <a:latin typeface="Times New Roman" pitchFamily="18" charset="0"/>
                <a:cs typeface="Times New Roman" pitchFamily="18" charset="0"/>
              </a:rPr>
              <a:t> straight.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A </a:t>
            </a:r>
            <a:r>
              <a:rPr lang="en-US" sz="2600" b="1" dirty="0">
                <a:solidFill>
                  <a:srgbClr val="0000FF"/>
                </a:solidFill>
                <a:latin typeface="Times New Roman" pitchFamily="18" charset="0"/>
                <a:cs typeface="Times New Roman" pitchFamily="18" charset="0"/>
              </a:rPr>
              <a:t>parameter</a:t>
            </a:r>
            <a:r>
              <a:rPr lang="en-US" sz="2600" dirty="0">
                <a:latin typeface="Times New Roman" pitchFamily="18" charset="0"/>
                <a:cs typeface="Times New Roman" pitchFamily="18" charset="0"/>
              </a:rPr>
              <a:t> is a </a:t>
            </a:r>
            <a:r>
              <a:rPr lang="en-US" sz="2600" b="1" dirty="0">
                <a:latin typeface="Times New Roman" pitchFamily="18" charset="0"/>
                <a:cs typeface="Times New Roman" pitchFamily="18" charset="0"/>
              </a:rPr>
              <a:t>variable </a:t>
            </a:r>
            <a:r>
              <a:rPr lang="en-US" sz="2600" dirty="0">
                <a:latin typeface="Times New Roman" pitchFamily="18" charset="0"/>
                <a:cs typeface="Times New Roman" pitchFamily="18" charset="0"/>
              </a:rPr>
              <a:t>defined by a </a:t>
            </a:r>
            <a:r>
              <a:rPr lang="en-US" sz="2600" b="1" dirty="0">
                <a:latin typeface="Times New Roman" pitchFamily="18" charset="0"/>
                <a:cs typeface="Times New Roman" pitchFamily="18" charset="0"/>
              </a:rPr>
              <a:t>method </a:t>
            </a:r>
            <a:r>
              <a:rPr lang="en-US" sz="2600" dirty="0">
                <a:latin typeface="Times New Roman" pitchFamily="18" charset="0"/>
                <a:cs typeface="Times New Roman" pitchFamily="18" charset="0"/>
              </a:rPr>
              <a:t>that </a:t>
            </a:r>
            <a:r>
              <a:rPr lang="en-US" sz="2600" b="1" dirty="0">
                <a:solidFill>
                  <a:srgbClr val="6600CC"/>
                </a:solidFill>
                <a:latin typeface="Times New Roman" pitchFamily="18" charset="0"/>
                <a:cs typeface="Times New Roman" pitchFamily="18" charset="0"/>
              </a:rPr>
              <a:t>receives</a:t>
            </a:r>
            <a:r>
              <a:rPr lang="en-US" sz="2600" dirty="0">
                <a:latin typeface="Times New Roman" pitchFamily="18" charset="0"/>
                <a:cs typeface="Times New Roman" pitchFamily="18" charset="0"/>
              </a:rPr>
              <a:t> a </a:t>
            </a:r>
            <a:r>
              <a:rPr lang="en-US" sz="2600" b="1" dirty="0">
                <a:solidFill>
                  <a:srgbClr val="6600CC"/>
                </a:solidFill>
                <a:latin typeface="Times New Roman" pitchFamily="18" charset="0"/>
                <a:cs typeface="Times New Roman" pitchFamily="18" charset="0"/>
              </a:rPr>
              <a:t>value</a:t>
            </a:r>
            <a:r>
              <a:rPr lang="en-US" sz="2600" dirty="0">
                <a:latin typeface="Times New Roman" pitchFamily="18" charset="0"/>
                <a:cs typeface="Times New Roman" pitchFamily="18" charset="0"/>
              </a:rPr>
              <a:t> when the </a:t>
            </a:r>
            <a:r>
              <a:rPr lang="en-US" sz="2600" b="1" dirty="0">
                <a:solidFill>
                  <a:srgbClr val="6600CC"/>
                </a:solidFill>
                <a:latin typeface="Times New Roman" pitchFamily="18" charset="0"/>
                <a:cs typeface="Times New Roman" pitchFamily="18" charset="0"/>
              </a:rPr>
              <a:t>method</a:t>
            </a:r>
            <a:r>
              <a:rPr lang="en-US" sz="2600" dirty="0">
                <a:latin typeface="Times New Roman" pitchFamily="18" charset="0"/>
                <a:cs typeface="Times New Roman" pitchFamily="18" charset="0"/>
              </a:rPr>
              <a:t> is </a:t>
            </a:r>
            <a:r>
              <a:rPr lang="en-US" sz="2600" b="1" dirty="0">
                <a:solidFill>
                  <a:srgbClr val="6600CC"/>
                </a:solidFill>
                <a:latin typeface="Times New Roman" pitchFamily="18" charset="0"/>
                <a:cs typeface="Times New Roman" pitchFamily="18" charset="0"/>
              </a:rPr>
              <a:t>called</a:t>
            </a:r>
            <a:r>
              <a:rPr lang="en-US" sz="2600" dirty="0">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ü"/>
              <a:defRPr/>
            </a:pPr>
            <a:r>
              <a:rPr lang="en-US" sz="2600" b="1" dirty="0">
                <a:latin typeface="Times New Roman" pitchFamily="18" charset="0"/>
                <a:cs typeface="Times New Roman" pitchFamily="18" charset="0"/>
              </a:rPr>
              <a:t>For example</a:t>
            </a:r>
            <a:r>
              <a:rPr lang="en-US" sz="2600" dirty="0">
                <a:latin typeface="Times New Roman" pitchFamily="18" charset="0"/>
                <a:cs typeface="Times New Roman" pitchFamily="18" charset="0"/>
              </a:rPr>
              <a:t>, in square(</a:t>
            </a:r>
            <a:r>
              <a:rPr lang="en-US" sz="2600" dirty="0" err="1">
                <a:latin typeface="Times New Roman" pitchFamily="18" charset="0"/>
                <a:cs typeface="Times New Roman" pitchFamily="18" charset="0"/>
              </a:rPr>
              <a:t>int</a:t>
            </a:r>
            <a:r>
              <a:rPr lang="en-US" sz="2600" dirty="0">
                <a:latin typeface="Times New Roman" pitchFamily="18" charset="0"/>
                <a:cs typeface="Times New Roman" pitchFamily="18" charset="0"/>
              </a:rPr>
              <a:t> </a:t>
            </a:r>
            <a:r>
              <a:rPr lang="en-US" sz="2600" dirty="0" err="1">
                <a:latin typeface="Times New Roman" pitchFamily="18" charset="0"/>
                <a:cs typeface="Times New Roman" pitchFamily="18" charset="0"/>
              </a:rPr>
              <a:t>i</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 </a:t>
            </a:r>
            <a:r>
              <a:rPr lang="en-US" sz="2600" b="1" dirty="0" err="1">
                <a:latin typeface="Times New Roman" pitchFamily="18" charset="0"/>
                <a:cs typeface="Times New Roman" pitchFamily="18" charset="0"/>
              </a:rPr>
              <a:t>i</a:t>
            </a:r>
            <a:r>
              <a:rPr lang="en-US" sz="2600" b="1" dirty="0">
                <a:latin typeface="Times New Roman" pitchFamily="18" charset="0"/>
                <a:cs typeface="Times New Roman" pitchFamily="18" charset="0"/>
              </a:rPr>
              <a:t> </a:t>
            </a:r>
            <a:r>
              <a:rPr lang="en-US" sz="2600" dirty="0">
                <a:latin typeface="Times New Roman" pitchFamily="18" charset="0"/>
                <a:cs typeface="Times New Roman" pitchFamily="18" charset="0"/>
              </a:rPr>
              <a:t>is a </a:t>
            </a:r>
            <a:r>
              <a:rPr lang="en-US" sz="2600" b="1" dirty="0">
                <a:solidFill>
                  <a:srgbClr val="6600CC"/>
                </a:solidFill>
                <a:latin typeface="Times New Roman" pitchFamily="18" charset="0"/>
                <a:cs typeface="Times New Roman" pitchFamily="18" charset="0"/>
              </a:rPr>
              <a:t>parameter</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An </a:t>
            </a:r>
            <a:r>
              <a:rPr lang="en-US" sz="2600" b="1" dirty="0">
                <a:solidFill>
                  <a:srgbClr val="0000FF"/>
                </a:solidFill>
                <a:latin typeface="Times New Roman" pitchFamily="18" charset="0"/>
                <a:cs typeface="Times New Roman" pitchFamily="18" charset="0"/>
              </a:rPr>
              <a:t>argument</a:t>
            </a:r>
            <a:r>
              <a:rPr lang="en-US" sz="2600" dirty="0">
                <a:latin typeface="Times New Roman" pitchFamily="18" charset="0"/>
                <a:cs typeface="Times New Roman" pitchFamily="18" charset="0"/>
              </a:rPr>
              <a:t> is a </a:t>
            </a:r>
            <a:r>
              <a:rPr lang="en-US" sz="2600" b="1" dirty="0">
                <a:solidFill>
                  <a:srgbClr val="FF0000"/>
                </a:solidFill>
                <a:latin typeface="Times New Roman" pitchFamily="18" charset="0"/>
                <a:cs typeface="Times New Roman" pitchFamily="18" charset="0"/>
              </a:rPr>
              <a:t>value</a:t>
            </a:r>
            <a:r>
              <a:rPr lang="en-US" sz="2600" dirty="0">
                <a:latin typeface="Times New Roman" pitchFamily="18" charset="0"/>
                <a:cs typeface="Times New Roman" pitchFamily="18" charset="0"/>
              </a:rPr>
              <a:t> that is </a:t>
            </a:r>
            <a:r>
              <a:rPr lang="en-US" sz="2600" b="1" dirty="0">
                <a:solidFill>
                  <a:srgbClr val="FF0000"/>
                </a:solidFill>
                <a:latin typeface="Times New Roman" pitchFamily="18" charset="0"/>
                <a:cs typeface="Times New Roman" pitchFamily="18" charset="0"/>
              </a:rPr>
              <a:t>passed</a:t>
            </a:r>
            <a:r>
              <a:rPr lang="en-US" sz="2600" b="1" i="1" dirty="0">
                <a:latin typeface="Times New Roman" pitchFamily="18" charset="0"/>
                <a:cs typeface="Times New Roman" pitchFamily="18" charset="0"/>
              </a:rPr>
              <a:t> </a:t>
            </a:r>
            <a:r>
              <a:rPr lang="en-US" sz="2600" dirty="0">
                <a:latin typeface="Times New Roman" pitchFamily="18" charset="0"/>
                <a:cs typeface="Times New Roman" pitchFamily="18" charset="0"/>
              </a:rPr>
              <a:t>to a </a:t>
            </a:r>
            <a:r>
              <a:rPr lang="en-US" sz="2600" b="1" dirty="0">
                <a:solidFill>
                  <a:srgbClr val="FF0000"/>
                </a:solidFill>
                <a:latin typeface="Times New Roman" pitchFamily="18" charset="0"/>
                <a:cs typeface="Times New Roman" pitchFamily="18" charset="0"/>
              </a:rPr>
              <a:t>method</a:t>
            </a:r>
            <a:r>
              <a:rPr lang="en-US" sz="2600" b="1" i="1" dirty="0">
                <a:latin typeface="Times New Roman" pitchFamily="18" charset="0"/>
                <a:cs typeface="Times New Roman" pitchFamily="18" charset="0"/>
              </a:rPr>
              <a:t> </a:t>
            </a:r>
            <a:r>
              <a:rPr lang="en-US" sz="2600" dirty="0">
                <a:latin typeface="Times New Roman" pitchFamily="18" charset="0"/>
                <a:cs typeface="Times New Roman" pitchFamily="18" charset="0"/>
              </a:rPr>
              <a:t>when it is </a:t>
            </a:r>
            <a:r>
              <a:rPr lang="en-US" sz="2600" b="1" dirty="0">
                <a:solidFill>
                  <a:srgbClr val="FF0000"/>
                </a:solidFill>
                <a:latin typeface="Times New Roman" pitchFamily="18" charset="0"/>
                <a:cs typeface="Times New Roman" pitchFamily="18" charset="0"/>
              </a:rPr>
              <a:t>invoked</a:t>
            </a:r>
            <a:r>
              <a:rPr lang="en-US" sz="2600" dirty="0">
                <a:latin typeface="Times New Roman" pitchFamily="18" charset="0"/>
                <a:cs typeface="Times New Roman" pitchFamily="18" charset="0"/>
              </a:rPr>
              <a:t>. </a:t>
            </a:r>
          </a:p>
          <a:p>
            <a:pPr algn="just">
              <a:lnSpc>
                <a:spcPct val="150000"/>
              </a:lnSpc>
              <a:spcBef>
                <a:spcPts val="0"/>
              </a:spcBef>
              <a:buFont typeface="Wingdings" panose="05000000000000000000" pitchFamily="2" charset="2"/>
              <a:buChar char="ü"/>
              <a:defRPr/>
            </a:pPr>
            <a:r>
              <a:rPr lang="en-US" sz="2600" b="1" dirty="0">
                <a:latin typeface="Times New Roman" pitchFamily="18" charset="0"/>
                <a:cs typeface="Times New Roman" pitchFamily="18" charset="0"/>
              </a:rPr>
              <a:t>For example</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 the call to x=</a:t>
            </a:r>
            <a:r>
              <a:rPr lang="en-US" sz="2600" dirty="0" err="1" smtClean="0">
                <a:latin typeface="Times New Roman" pitchFamily="18" charset="0"/>
                <a:cs typeface="Times New Roman" pitchFamily="18" charset="0"/>
              </a:rPr>
              <a:t>par.square</a:t>
            </a:r>
            <a:r>
              <a:rPr lang="en-US" sz="2600" dirty="0" smtClean="0">
                <a:latin typeface="Times New Roman" pitchFamily="18" charset="0"/>
                <a:cs typeface="Times New Roman" pitchFamily="18" charset="0"/>
              </a:rPr>
              <a:t>(100</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passes</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100</a:t>
            </a:r>
            <a:r>
              <a:rPr lang="en-US" sz="2600" dirty="0">
                <a:latin typeface="Times New Roman" pitchFamily="18" charset="0"/>
                <a:cs typeface="Times New Roman" pitchFamily="18" charset="0"/>
              </a:rPr>
              <a:t> as an </a:t>
            </a:r>
            <a:r>
              <a:rPr lang="en-US" sz="2600" b="1" dirty="0">
                <a:solidFill>
                  <a:srgbClr val="0000FF"/>
                </a:solidFill>
                <a:latin typeface="Times New Roman" pitchFamily="18" charset="0"/>
                <a:cs typeface="Times New Roman" pitchFamily="18" charset="0"/>
              </a:rPr>
              <a:t>argument</a:t>
            </a:r>
            <a:r>
              <a:rPr lang="en-US" sz="26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Inside </a:t>
            </a:r>
            <a:r>
              <a:rPr lang="en-US" sz="2600" b="1" dirty="0">
                <a:latin typeface="Times New Roman" pitchFamily="18" charset="0"/>
                <a:cs typeface="Times New Roman" pitchFamily="18" charset="0"/>
              </a:rPr>
              <a:t>square(</a:t>
            </a:r>
            <a:r>
              <a:rPr lang="en-US" sz="2600" b="1" dirty="0" err="1">
                <a:latin typeface="Times New Roman" pitchFamily="18" charset="0"/>
                <a:cs typeface="Times New Roman" pitchFamily="18" charset="0"/>
              </a:rPr>
              <a:t>int</a:t>
            </a:r>
            <a:r>
              <a:rPr lang="en-US" sz="2600" b="1" dirty="0">
                <a:latin typeface="Times New Roman" pitchFamily="18" charset="0"/>
                <a:cs typeface="Times New Roman" pitchFamily="18" charset="0"/>
              </a:rPr>
              <a:t> </a:t>
            </a:r>
            <a:r>
              <a:rPr lang="en-US" sz="2600" b="1" dirty="0" err="1">
                <a:latin typeface="Times New Roman" pitchFamily="18" charset="0"/>
                <a:cs typeface="Times New Roman" pitchFamily="18" charset="0"/>
              </a:rPr>
              <a:t>i</a:t>
            </a:r>
            <a:r>
              <a:rPr lang="en-US" sz="2600" b="1" dirty="0">
                <a:latin typeface="Times New Roman" pitchFamily="18" charset="0"/>
                <a:cs typeface="Times New Roman" pitchFamily="18" charset="0"/>
              </a:rPr>
              <a:t> ), </a:t>
            </a:r>
            <a:r>
              <a:rPr lang="en-US" sz="2600" dirty="0">
                <a:latin typeface="Times New Roman" pitchFamily="18" charset="0"/>
                <a:cs typeface="Times New Roman" pitchFamily="18" charset="0"/>
              </a:rPr>
              <a:t>the </a:t>
            </a:r>
            <a:r>
              <a:rPr lang="en-US" sz="2600" b="1" dirty="0">
                <a:solidFill>
                  <a:srgbClr val="6600CC"/>
                </a:solidFill>
                <a:latin typeface="Times New Roman" pitchFamily="18" charset="0"/>
                <a:cs typeface="Times New Roman" pitchFamily="18" charset="0"/>
              </a:rPr>
              <a:t>parameter</a:t>
            </a:r>
            <a:r>
              <a:rPr lang="en-US" sz="2600" dirty="0">
                <a:latin typeface="Times New Roman" pitchFamily="18" charset="0"/>
                <a:cs typeface="Times New Roman" pitchFamily="18" charset="0"/>
              </a:rPr>
              <a:t> </a:t>
            </a:r>
            <a:r>
              <a:rPr lang="en-US" sz="2600" b="1" dirty="0" err="1">
                <a:solidFill>
                  <a:srgbClr val="6600CC"/>
                </a:solidFill>
                <a:latin typeface="Times New Roman" pitchFamily="18" charset="0"/>
                <a:cs typeface="Times New Roman" pitchFamily="18" charset="0"/>
              </a:rPr>
              <a:t>i</a:t>
            </a:r>
            <a:r>
              <a:rPr lang="en-US" sz="2600" dirty="0">
                <a:latin typeface="Times New Roman" pitchFamily="18" charset="0"/>
                <a:cs typeface="Times New Roman" pitchFamily="18" charset="0"/>
              </a:rPr>
              <a:t> </a:t>
            </a:r>
            <a:r>
              <a:rPr lang="en-US" sz="2600" b="1" dirty="0">
                <a:latin typeface="Times New Roman" pitchFamily="18" charset="0"/>
                <a:cs typeface="Times New Roman" pitchFamily="18" charset="0"/>
              </a:rPr>
              <a:t>receives</a:t>
            </a:r>
            <a:r>
              <a:rPr lang="en-US" sz="2600" dirty="0">
                <a:latin typeface="Times New Roman" pitchFamily="18" charset="0"/>
                <a:cs typeface="Times New Roman" pitchFamily="18" charset="0"/>
              </a:rPr>
              <a:t> that </a:t>
            </a:r>
            <a:r>
              <a:rPr lang="en-US" sz="2600" b="1" dirty="0">
                <a:latin typeface="Times New Roman" pitchFamily="18" charset="0"/>
                <a:cs typeface="Times New Roman" pitchFamily="18" charset="0"/>
              </a:rPr>
              <a:t>value</a:t>
            </a:r>
            <a:r>
              <a:rPr lang="en-US" sz="2600" dirty="0">
                <a:latin typeface="Times New Roman" pitchFamily="18" charset="0"/>
                <a:cs typeface="Times New Roman" pitchFamily="18" charset="0"/>
              </a:rPr>
              <a:t>.</a:t>
            </a:r>
          </a:p>
          <a:p>
            <a:pPr marL="0" indent="0" algn="just">
              <a:lnSpc>
                <a:spcPct val="150000"/>
              </a:lnSpc>
              <a:spcBef>
                <a:spcPts val="0"/>
              </a:spcBef>
              <a:buNone/>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C545CFC6-5120-4326-8873-36EB28FA51D8}" type="slidenum">
              <a:rPr lang="en-US" smtClean="0"/>
              <a:pPr>
                <a:defRPr/>
              </a:pPr>
              <a:t>68</a:t>
            </a:fld>
            <a:endParaRPr lang="en-US" dirty="0"/>
          </a:p>
        </p:txBody>
      </p:sp>
    </p:spTree>
    <p:extLst>
      <p:ext uri="{BB962C8B-B14F-4D97-AF65-F5344CB8AC3E}">
        <p14:creationId xmlns:p14="http://schemas.microsoft.com/office/powerpoint/2010/main" val="2807651105"/>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6</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457200"/>
            <a:ext cx="9067800" cy="6400800"/>
          </a:xfrm>
        </p:spPr>
        <p:txBody>
          <a:bodyPr>
            <a:noAutofit/>
          </a:bodyPr>
          <a:lstStyle/>
          <a:p>
            <a:pPr algn="just">
              <a:lnSpc>
                <a:spcPct val="150000"/>
              </a:lnSpc>
              <a:spcBef>
                <a:spcPts val="0"/>
              </a:spcBef>
              <a:buFont typeface="Wingdings" panose="05000000000000000000" pitchFamily="2" charset="2"/>
              <a:buChar char="Ø"/>
            </a:pPr>
            <a:r>
              <a:rPr lang="en-GB" sz="2600" dirty="0" smtClean="0">
                <a:latin typeface="Times New Roman" panose="02020603050405020304" pitchFamily="18" charset="0"/>
                <a:cs typeface="Times New Roman" panose="02020603050405020304" pitchFamily="18" charset="0"/>
              </a:rPr>
              <a:t>Write java program to demonstrate adding parameterized method named volume() to a Box class and write the complete java program based on the following information.</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Define a class named Box with instance variable of width, height and depth.</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Define parameterized instance method named volume() inside the Box class. </a:t>
            </a: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The parameters receive the values when it is called and assigns to each instance variables. </a:t>
            </a:r>
          </a:p>
          <a:p>
            <a:pPr algn="just">
              <a:lnSpc>
                <a:spcPct val="150000"/>
              </a:lnSpc>
              <a:spcBef>
                <a:spcPts val="0"/>
              </a:spcBef>
              <a:buFont typeface="Wingdings" panose="05000000000000000000" pitchFamily="2" charset="2"/>
              <a:buChar char="ü"/>
            </a:pPr>
            <a:r>
              <a:rPr lang="en-GB" sz="2600" dirty="0" smtClean="0">
                <a:latin typeface="Times New Roman" panose="02020603050405020304" pitchFamily="18" charset="0"/>
                <a:cs typeface="Times New Roman" panose="02020603050405020304" pitchFamily="18" charset="0"/>
              </a:rPr>
              <a:t>The method compute volume of Box when called and returns the result to the main program.</a:t>
            </a:r>
          </a:p>
          <a:p>
            <a:pPr algn="just">
              <a:lnSpc>
                <a:spcPct val="150000"/>
              </a:lnSpc>
              <a:spcBef>
                <a:spcPts val="0"/>
              </a:spcBef>
              <a:buFont typeface="Wingdings" panose="05000000000000000000" pitchFamily="2" charset="2"/>
              <a:buChar char="Ø"/>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69</a:t>
            </a:fld>
            <a:endParaRPr lang="en-US"/>
          </a:p>
        </p:txBody>
      </p:sp>
    </p:spTree>
    <p:extLst>
      <p:ext uri="{BB962C8B-B14F-4D97-AF65-F5344CB8AC3E}">
        <p14:creationId xmlns:p14="http://schemas.microsoft.com/office/powerpoint/2010/main" val="144900658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Characteristics of an Object-------</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4000" cy="6477000"/>
          </a:xfrm>
        </p:spPr>
        <p:txBody>
          <a:bodyPr>
            <a:noAutofit/>
          </a:bodyPr>
          <a:lstStyle/>
          <a:p>
            <a:pPr marL="0" indent="0" algn="just">
              <a:lnSpc>
                <a:spcPct val="170000"/>
              </a:lnSpc>
              <a:spcBef>
                <a:spcPts val="0"/>
              </a:spcBef>
              <a:buNone/>
            </a:pPr>
            <a:r>
              <a:rPr lang="en-US" sz="2800" b="1" dirty="0">
                <a:solidFill>
                  <a:srgbClr val="6600CC"/>
                </a:solidFill>
                <a:latin typeface="Times New Roman" panose="02020603050405020304" pitchFamily="18" charset="0"/>
                <a:cs typeface="Times New Roman" panose="02020603050405020304" pitchFamily="18" charset="0"/>
              </a:rPr>
              <a:t>2. State </a:t>
            </a:r>
          </a:p>
          <a:p>
            <a:pPr algn="just">
              <a:lnSpc>
                <a:spcPct val="170000"/>
              </a:lnSpc>
              <a:spcBef>
                <a:spcPts val="0"/>
              </a:spcBef>
              <a:buFont typeface="Wingdings" panose="05000000000000000000" pitchFamily="2" charset="2"/>
              <a:buChar char="§"/>
            </a:pPr>
            <a:r>
              <a:rPr lang="en-US" sz="2800" dirty="0" smtClean="0">
                <a:latin typeface="Times New Roman" panose="02020603050405020304" pitchFamily="18" charset="0"/>
                <a:cs typeface="Times New Roman" panose="02020603050405020304" pitchFamily="18" charset="0"/>
              </a:rPr>
              <a:t>It is also known as </a:t>
            </a:r>
            <a:r>
              <a:rPr lang="en-US" sz="2800" b="1" dirty="0" smtClean="0">
                <a:solidFill>
                  <a:srgbClr val="FF0000"/>
                </a:solidFill>
                <a:latin typeface="Times New Roman" panose="02020603050405020304" pitchFamily="18" charset="0"/>
                <a:cs typeface="Times New Roman" panose="02020603050405020304" pitchFamily="18" charset="0"/>
              </a:rPr>
              <a:t>properties</a:t>
            </a:r>
            <a:r>
              <a:rPr lang="en-US" sz="2800" dirty="0" smtClean="0">
                <a:latin typeface="Times New Roman" panose="02020603050405020304" pitchFamily="18" charset="0"/>
                <a:cs typeface="Times New Roman" panose="02020603050405020304" pitchFamily="18" charset="0"/>
              </a:rPr>
              <a:t> </a:t>
            </a:r>
            <a:r>
              <a:rPr lang="en-US" sz="2800" dirty="0">
                <a:latin typeface="Times New Roman" panose="02020603050405020304" pitchFamily="18" charset="0"/>
                <a:cs typeface="Times New Roman" panose="02020603050405020304" pitchFamily="18" charset="0"/>
              </a:rPr>
              <a:t>or </a:t>
            </a:r>
            <a:r>
              <a:rPr lang="en-US" sz="2800" b="1" dirty="0" smtClean="0">
                <a:solidFill>
                  <a:srgbClr val="FF0000"/>
                </a:solidFill>
                <a:latin typeface="Times New Roman" panose="02020603050405020304" pitchFamily="18" charset="0"/>
                <a:cs typeface="Times New Roman" panose="02020603050405020304" pitchFamily="18" charset="0"/>
              </a:rPr>
              <a:t>attributes</a:t>
            </a:r>
            <a:r>
              <a:rPr lang="en-US" sz="2800" dirty="0">
                <a:latin typeface="Times New Roman" panose="02020603050405020304" pitchFamily="18" charset="0"/>
                <a:cs typeface="Times New Roman" panose="02020603050405020304" pitchFamily="18" charset="0"/>
              </a:rPr>
              <a:t> </a:t>
            </a:r>
            <a:r>
              <a:rPr lang="en-US" sz="2800" dirty="0" smtClean="0">
                <a:latin typeface="Times New Roman" panose="02020603050405020304" pitchFamily="18" charset="0"/>
                <a:cs typeface="Times New Roman" panose="02020603050405020304" pitchFamily="18" charset="0"/>
              </a:rPr>
              <a:t>which is  </a:t>
            </a:r>
            <a:r>
              <a:rPr lang="en-US" sz="2800" dirty="0">
                <a:latin typeface="Times New Roman" panose="02020603050405020304" pitchFamily="18" charset="0"/>
                <a:cs typeface="Times New Roman" panose="02020603050405020304" pitchFamily="18" charset="0"/>
              </a:rPr>
              <a:t>represented by </a:t>
            </a:r>
            <a:r>
              <a:rPr lang="en-US" sz="2800" b="1" dirty="0">
                <a:solidFill>
                  <a:srgbClr val="0000FF"/>
                </a:solidFill>
                <a:latin typeface="Times New Roman" panose="02020603050405020304" pitchFamily="18" charset="0"/>
                <a:cs typeface="Times New Roman" panose="02020603050405020304" pitchFamily="18" charset="0"/>
              </a:rPr>
              <a:t>data fields </a:t>
            </a:r>
            <a:r>
              <a:rPr lang="en-US" sz="2800" dirty="0">
                <a:latin typeface="Times New Roman" panose="02020603050405020304" pitchFamily="18" charset="0"/>
                <a:cs typeface="Times New Roman" panose="02020603050405020304" pitchFamily="18" charset="0"/>
              </a:rPr>
              <a:t>with their </a:t>
            </a:r>
            <a:r>
              <a:rPr lang="en-US" sz="2800" b="1" dirty="0">
                <a:latin typeface="Times New Roman" panose="02020603050405020304" pitchFamily="18" charset="0"/>
                <a:cs typeface="Times New Roman" panose="02020603050405020304" pitchFamily="18" charset="0"/>
              </a:rPr>
              <a:t>current values</a:t>
            </a:r>
            <a:r>
              <a:rPr lang="en-US" sz="2800"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Ø"/>
            </a:pPr>
            <a:r>
              <a:rPr lang="en-US" sz="2800" b="1" dirty="0">
                <a:solidFill>
                  <a:srgbClr val="FF0000"/>
                </a:solidFill>
                <a:latin typeface="Times New Roman" panose="02020603050405020304" pitchFamily="18" charset="0"/>
                <a:cs typeface="Times New Roman" panose="02020603050405020304" pitchFamily="18" charset="0"/>
              </a:rPr>
              <a:t>For example:</a:t>
            </a:r>
          </a:p>
          <a:p>
            <a:pPr algn="just">
              <a:lnSpc>
                <a:spcPct val="17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 </a:t>
            </a:r>
            <a:r>
              <a:rPr lang="en-US" sz="2800" b="1" dirty="0">
                <a:latin typeface="Times New Roman" panose="02020603050405020304" pitchFamily="18" charset="0"/>
                <a:cs typeface="Times New Roman" panose="02020603050405020304" pitchFamily="18" charset="0"/>
              </a:rPr>
              <a:t>circle object </a:t>
            </a:r>
            <a:r>
              <a:rPr lang="en-US" sz="2800" dirty="0">
                <a:latin typeface="Times New Roman" panose="02020603050405020304" pitchFamily="18" charset="0"/>
                <a:cs typeface="Times New Roman" panose="02020603050405020304" pitchFamily="18" charset="0"/>
              </a:rPr>
              <a:t>has a </a:t>
            </a:r>
            <a:r>
              <a:rPr lang="en-US" sz="2800" b="1" dirty="0">
                <a:solidFill>
                  <a:srgbClr val="0000FF"/>
                </a:solidFill>
                <a:latin typeface="Times New Roman" panose="02020603050405020304" pitchFamily="18" charset="0"/>
                <a:cs typeface="Times New Roman" panose="02020603050405020304" pitchFamily="18" charset="0"/>
              </a:rPr>
              <a:t>data field  </a:t>
            </a:r>
            <a:r>
              <a:rPr lang="en-US" sz="2800" b="1" dirty="0">
                <a:latin typeface="Times New Roman" panose="02020603050405020304" pitchFamily="18" charset="0"/>
                <a:cs typeface="Times New Roman" panose="02020603050405020304" pitchFamily="18" charset="0"/>
              </a:rPr>
              <a:t>radius</a:t>
            </a:r>
            <a:r>
              <a:rPr lang="en-US" sz="2800" dirty="0">
                <a:latin typeface="Times New Roman" panose="02020603050405020304" pitchFamily="18" charset="0"/>
                <a:cs typeface="Times New Roman" panose="02020603050405020304" pitchFamily="18" charset="0"/>
              </a:rPr>
              <a:t>, which is the </a:t>
            </a:r>
            <a:r>
              <a:rPr lang="en-US" sz="2800" b="1" dirty="0">
                <a:latin typeface="Times New Roman" panose="02020603050405020304" pitchFamily="18" charset="0"/>
                <a:cs typeface="Times New Roman" panose="02020603050405020304" pitchFamily="18" charset="0"/>
              </a:rPr>
              <a:t>property</a:t>
            </a:r>
            <a:r>
              <a:rPr lang="en-US" sz="2800" dirty="0">
                <a:latin typeface="Times New Roman" panose="02020603050405020304" pitchFamily="18" charset="0"/>
                <a:cs typeface="Times New Roman" panose="02020603050405020304" pitchFamily="18" charset="0"/>
              </a:rPr>
              <a:t> that </a:t>
            </a:r>
            <a:r>
              <a:rPr lang="en-US" sz="2800" b="1" dirty="0">
                <a:latin typeface="Times New Roman" panose="02020603050405020304" pitchFamily="18" charset="0"/>
                <a:cs typeface="Times New Roman" panose="02020603050405020304" pitchFamily="18" charset="0"/>
              </a:rPr>
              <a:t>characterizes</a:t>
            </a:r>
            <a:r>
              <a:rPr lang="en-US" sz="2800" dirty="0">
                <a:latin typeface="Times New Roman" panose="02020603050405020304" pitchFamily="18" charset="0"/>
                <a:cs typeface="Times New Roman" panose="02020603050405020304" pitchFamily="18" charset="0"/>
              </a:rPr>
              <a:t> a </a:t>
            </a:r>
            <a:r>
              <a:rPr lang="en-US" sz="2800" b="1" dirty="0">
                <a:latin typeface="Times New Roman" panose="02020603050405020304" pitchFamily="18" charset="0"/>
                <a:cs typeface="Times New Roman" panose="02020603050405020304" pitchFamily="18" charset="0"/>
              </a:rPr>
              <a:t>circle</a:t>
            </a:r>
            <a:r>
              <a:rPr lang="en-US" sz="2800" dirty="0">
                <a:latin typeface="Times New Roman" panose="02020603050405020304" pitchFamily="18" charset="0"/>
                <a:cs typeface="Times New Roman" panose="02020603050405020304" pitchFamily="18" charset="0"/>
              </a:rPr>
              <a:t>. </a:t>
            </a:r>
          </a:p>
          <a:p>
            <a:pPr algn="just">
              <a:lnSpc>
                <a:spcPct val="170000"/>
              </a:lnSpc>
              <a:spcBef>
                <a:spcPts val="0"/>
              </a:spcBef>
              <a:buFont typeface="Wingdings" panose="05000000000000000000" pitchFamily="2" charset="2"/>
              <a:buChar char="§"/>
            </a:pPr>
            <a:r>
              <a:rPr lang="en-US" sz="2800" dirty="0">
                <a:latin typeface="Times New Roman" panose="02020603050405020304" pitchFamily="18" charset="0"/>
                <a:cs typeface="Times New Roman" panose="02020603050405020304" pitchFamily="18" charset="0"/>
              </a:rPr>
              <a:t>A </a:t>
            </a:r>
            <a:r>
              <a:rPr lang="en-US" sz="2800" b="1" dirty="0">
                <a:solidFill>
                  <a:srgbClr val="FF0000"/>
                </a:solidFill>
                <a:latin typeface="Times New Roman" panose="02020603050405020304" pitchFamily="18" charset="0"/>
                <a:cs typeface="Times New Roman" panose="02020603050405020304" pitchFamily="18" charset="0"/>
              </a:rPr>
              <a:t>rectangle object </a:t>
            </a:r>
            <a:r>
              <a:rPr lang="en-US" sz="2800" dirty="0">
                <a:latin typeface="Times New Roman" panose="02020603050405020304" pitchFamily="18" charset="0"/>
                <a:cs typeface="Times New Roman" panose="02020603050405020304" pitchFamily="18" charset="0"/>
              </a:rPr>
              <a:t>has the </a:t>
            </a:r>
            <a:r>
              <a:rPr lang="en-US" sz="2800" b="1" dirty="0">
                <a:solidFill>
                  <a:srgbClr val="339933"/>
                </a:solidFill>
                <a:latin typeface="Times New Roman" panose="02020603050405020304" pitchFamily="18" charset="0"/>
                <a:cs typeface="Times New Roman" panose="02020603050405020304" pitchFamily="18" charset="0"/>
              </a:rPr>
              <a:t>data fields </a:t>
            </a:r>
            <a:r>
              <a:rPr lang="en-US" sz="2800" b="1" dirty="0">
                <a:solidFill>
                  <a:srgbClr val="0000FF"/>
                </a:solidFill>
                <a:latin typeface="Times New Roman" panose="02020603050405020304" pitchFamily="18" charset="0"/>
                <a:cs typeface="Times New Roman" panose="02020603050405020304" pitchFamily="18" charset="0"/>
              </a:rPr>
              <a:t>width</a:t>
            </a:r>
            <a:r>
              <a:rPr lang="en-US" sz="2800" dirty="0">
                <a:latin typeface="Times New Roman" panose="02020603050405020304" pitchFamily="18" charset="0"/>
                <a:cs typeface="Times New Roman" panose="02020603050405020304" pitchFamily="18" charset="0"/>
              </a:rPr>
              <a:t> and </a:t>
            </a:r>
            <a:r>
              <a:rPr lang="en-US" sz="2800" b="1" dirty="0">
                <a:latin typeface="Times New Roman" panose="02020603050405020304" pitchFamily="18" charset="0"/>
                <a:cs typeface="Times New Roman" panose="02020603050405020304" pitchFamily="18" charset="0"/>
              </a:rPr>
              <a:t>height</a:t>
            </a:r>
            <a:r>
              <a:rPr lang="en-US" sz="2800" dirty="0">
                <a:latin typeface="Times New Roman" panose="02020603050405020304" pitchFamily="18" charset="0"/>
                <a:cs typeface="Times New Roman" panose="02020603050405020304" pitchFamily="18" charset="0"/>
              </a:rPr>
              <a:t>, which are the </a:t>
            </a:r>
            <a:r>
              <a:rPr lang="en-US" sz="2800" b="1" dirty="0">
                <a:latin typeface="Times New Roman" panose="02020603050405020304" pitchFamily="18" charset="0"/>
                <a:cs typeface="Times New Roman" panose="02020603050405020304" pitchFamily="18" charset="0"/>
              </a:rPr>
              <a:t>properties</a:t>
            </a:r>
            <a:r>
              <a:rPr lang="en-US" sz="2800" dirty="0">
                <a:latin typeface="Times New Roman" panose="02020603050405020304" pitchFamily="18" charset="0"/>
                <a:cs typeface="Times New Roman" panose="02020603050405020304" pitchFamily="18" charset="0"/>
              </a:rPr>
              <a:t> that characterize a rectangle.</a:t>
            </a:r>
          </a:p>
          <a:p>
            <a:pPr algn="just">
              <a:lnSpc>
                <a:spcPct val="170000"/>
              </a:lnSpc>
              <a:spcBef>
                <a:spcPts val="0"/>
              </a:spcBef>
              <a:buFont typeface="Wingdings" panose="05000000000000000000" pitchFamily="2" charset="2"/>
              <a:buChar char="§"/>
            </a:pPr>
            <a:endParaRPr lang="en-US" sz="28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7</a:t>
            </a:fld>
            <a:endParaRPr lang="en-US"/>
          </a:p>
        </p:txBody>
      </p:sp>
    </p:spTree>
    <p:extLst>
      <p:ext uri="{BB962C8B-B14F-4D97-AF65-F5344CB8AC3E}">
        <p14:creationId xmlns:p14="http://schemas.microsoft.com/office/powerpoint/2010/main" val="303517357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6-------</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457200"/>
            <a:ext cx="9067800" cy="6400800"/>
          </a:xfrm>
        </p:spPr>
        <p:txBody>
          <a:bodyPr>
            <a:normAutofit/>
          </a:bodyPr>
          <a:lstStyle/>
          <a:p>
            <a:pPr algn="just">
              <a:lnSpc>
                <a:spcPct val="150000"/>
              </a:lnSpc>
              <a:spcBef>
                <a:spcPts val="0"/>
              </a:spcBef>
              <a:buFont typeface="Wingdings" panose="05000000000000000000" pitchFamily="2" charset="2"/>
              <a:buChar char="§"/>
            </a:pPr>
            <a:r>
              <a:rPr lang="en-GB" sz="2600" dirty="0">
                <a:latin typeface="Times New Roman" panose="02020603050405020304" pitchFamily="18" charset="0"/>
                <a:cs typeface="Times New Roman" panose="02020603050405020304" pitchFamily="18" charset="0"/>
              </a:rPr>
              <a:t>Define another class named </a:t>
            </a:r>
            <a:r>
              <a:rPr lang="en-GB" sz="2600" dirty="0" err="1">
                <a:latin typeface="Times New Roman" panose="02020603050405020304" pitchFamily="18" charset="0"/>
                <a:cs typeface="Times New Roman" panose="02020603050405020304" pitchFamily="18" charset="0"/>
              </a:rPr>
              <a:t>BoxDemo</a:t>
            </a:r>
            <a:r>
              <a:rPr lang="en-GB" sz="2600" dirty="0">
                <a:latin typeface="Times New Roman" panose="02020603050405020304" pitchFamily="18" charset="0"/>
                <a:cs typeface="Times New Roman" panose="02020603050405020304" pitchFamily="18" charset="0"/>
              </a:rPr>
              <a:t>, this class is used declare and create objects of Box class</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Declare objects of type Box named box1 and box2 respectively. Assigning values to each box’s is not necessary because arguments are passed to a method when volume() is called. </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Call volume() by passing arguments through box1 and box2 respectively and the returned value is stored on </a:t>
            </a:r>
            <a:r>
              <a:rPr lang="en-GB" sz="2600" dirty="0" err="1" smtClean="0">
                <a:latin typeface="Times New Roman" panose="02020603050405020304" pitchFamily="18" charset="0"/>
                <a:cs typeface="Times New Roman" panose="02020603050405020304" pitchFamily="18" charset="0"/>
              </a:rPr>
              <a:t>vol</a:t>
            </a:r>
            <a:r>
              <a:rPr lang="en-GB" sz="2600" dirty="0" smtClean="0">
                <a:latin typeface="Times New Roman" panose="02020603050405020304" pitchFamily="18" charset="0"/>
                <a:cs typeface="Times New Roman" panose="02020603050405020304" pitchFamily="18" charset="0"/>
              </a:rPr>
              <a:t> variable.</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program outputs the returned result of volume of Box separately </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70</a:t>
            </a:fld>
            <a:endParaRPr lang="en-US"/>
          </a:p>
        </p:txBody>
      </p:sp>
    </p:spTree>
    <p:extLst>
      <p:ext uri="{BB962C8B-B14F-4D97-AF65-F5344CB8AC3E}">
        <p14:creationId xmlns:p14="http://schemas.microsoft.com/office/powerpoint/2010/main" val="1700114939"/>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0"/>
            <a:ext cx="8229600" cy="228600"/>
          </a:xfrm>
        </p:spPr>
        <p:txBody>
          <a:bodyPr>
            <a:noAutofit/>
          </a:bodyPr>
          <a:lstStyle/>
          <a:p>
            <a:pPr eaLnBrk="1" hangingPunct="1"/>
            <a:r>
              <a:rPr lang="en-US" sz="3200" b="1" dirty="0" smtClean="0">
                <a:solidFill>
                  <a:srgbClr val="0000FF"/>
                </a:solidFill>
                <a:latin typeface="Times New Roman" pitchFamily="18" charset="0"/>
                <a:cs typeface="Times New Roman" pitchFamily="18" charset="0"/>
              </a:rPr>
              <a:t> Constructors</a:t>
            </a:r>
          </a:p>
        </p:txBody>
      </p:sp>
      <p:sp>
        <p:nvSpPr>
          <p:cNvPr id="3" name="Content Placeholder 2"/>
          <p:cNvSpPr>
            <a:spLocks noGrp="1"/>
          </p:cNvSpPr>
          <p:nvPr>
            <p:ph idx="1"/>
          </p:nvPr>
        </p:nvSpPr>
        <p:spPr>
          <a:xfrm>
            <a:off x="0" y="228600"/>
            <a:ext cx="9144000" cy="6629400"/>
          </a:xfrm>
        </p:spPr>
        <p:txBody>
          <a:bodyPr rtlCol="0">
            <a:noAutofit/>
          </a:bodyPr>
          <a:lstStyle/>
          <a:p>
            <a:pPr algn="just" eaLnBrk="1" fontAlgn="auto" hangingPunct="1">
              <a:lnSpc>
                <a:spcPct val="150000"/>
              </a:lnSpc>
              <a:spcBef>
                <a:spcPts val="0"/>
              </a:spcBef>
              <a:spcAft>
                <a:spcPts val="0"/>
              </a:spcAft>
              <a:buFont typeface="Wingdings" pitchFamily="2" charset="2"/>
              <a:buChar char="Ø"/>
              <a:defRPr/>
            </a:pPr>
            <a:r>
              <a:rPr lang="en-US" sz="2700" dirty="0" smtClean="0">
                <a:latin typeface="Times New Roman" pitchFamily="18" charset="0"/>
                <a:cs typeface="Times New Roman" pitchFamily="18" charset="0"/>
              </a:rPr>
              <a:t>It can be </a:t>
            </a:r>
            <a:r>
              <a:rPr lang="en-US" sz="2700" b="1" dirty="0" smtClean="0">
                <a:latin typeface="Times New Roman" pitchFamily="18" charset="0"/>
                <a:cs typeface="Times New Roman" pitchFamily="18" charset="0"/>
              </a:rPr>
              <a:t>tedious </a:t>
            </a:r>
            <a:r>
              <a:rPr lang="en-US" sz="2700" dirty="0" smtClean="0">
                <a:latin typeface="Times New Roman" pitchFamily="18" charset="0"/>
                <a:cs typeface="Times New Roman" pitchFamily="18" charset="0"/>
              </a:rPr>
              <a:t>to</a:t>
            </a:r>
            <a:r>
              <a:rPr lang="en-US" sz="2700" b="1" dirty="0" smtClean="0">
                <a:latin typeface="Times New Roman" pitchFamily="18" charset="0"/>
                <a:cs typeface="Times New Roman" pitchFamily="18" charset="0"/>
              </a:rPr>
              <a:t> initialize </a:t>
            </a:r>
            <a:r>
              <a:rPr lang="en-US" sz="2700" dirty="0" smtClean="0">
                <a:latin typeface="Times New Roman" pitchFamily="18" charset="0"/>
                <a:cs typeface="Times New Roman" pitchFamily="18" charset="0"/>
              </a:rPr>
              <a:t>all of the </a:t>
            </a:r>
            <a:r>
              <a:rPr lang="en-US" sz="2700" b="1" dirty="0" smtClean="0">
                <a:latin typeface="Times New Roman" pitchFamily="18" charset="0"/>
                <a:cs typeface="Times New Roman" pitchFamily="18" charset="0"/>
              </a:rPr>
              <a:t>variables </a:t>
            </a:r>
            <a:r>
              <a:rPr lang="en-US" sz="2700" dirty="0" smtClean="0">
                <a:latin typeface="Times New Roman" pitchFamily="18" charset="0"/>
                <a:cs typeface="Times New Roman" pitchFamily="18" charset="0"/>
              </a:rPr>
              <a:t>in a class each </a:t>
            </a:r>
            <a:r>
              <a:rPr lang="en-US" sz="2700" b="1" dirty="0" smtClean="0">
                <a:solidFill>
                  <a:srgbClr val="0000FF"/>
                </a:solidFill>
                <a:latin typeface="Times New Roman" pitchFamily="18" charset="0"/>
                <a:cs typeface="Times New Roman" pitchFamily="18" charset="0"/>
              </a:rPr>
              <a:t>time </a:t>
            </a:r>
            <a:r>
              <a:rPr lang="en-US" sz="2700" dirty="0" smtClean="0">
                <a:latin typeface="Times New Roman" pitchFamily="18" charset="0"/>
                <a:cs typeface="Times New Roman" pitchFamily="18" charset="0"/>
              </a:rPr>
              <a:t>an</a:t>
            </a:r>
            <a:r>
              <a:rPr lang="en-US" sz="2700" b="1" dirty="0" smtClean="0">
                <a:solidFill>
                  <a:srgbClr val="0000FF"/>
                </a:solidFill>
                <a:latin typeface="Times New Roman" pitchFamily="18" charset="0"/>
                <a:cs typeface="Times New Roman" pitchFamily="18" charset="0"/>
              </a:rPr>
              <a:t> instance </a:t>
            </a:r>
            <a:r>
              <a:rPr lang="en-US" sz="2700" dirty="0" smtClean="0">
                <a:latin typeface="Times New Roman" pitchFamily="18" charset="0"/>
                <a:cs typeface="Times New Roman" pitchFamily="18" charset="0"/>
              </a:rPr>
              <a:t>is</a:t>
            </a:r>
            <a:r>
              <a:rPr lang="en-US" sz="2700" b="1" dirty="0" smtClean="0">
                <a:solidFill>
                  <a:srgbClr val="0000FF"/>
                </a:solidFill>
                <a:latin typeface="Times New Roman" pitchFamily="18" charset="0"/>
                <a:cs typeface="Times New Roman" pitchFamily="18" charset="0"/>
              </a:rPr>
              <a:t> created</a:t>
            </a:r>
            <a:r>
              <a:rPr lang="en-US" sz="2700" dirty="0" smtClean="0">
                <a:latin typeface="Times New Roman" pitchFamily="18" charset="0"/>
                <a:cs typeface="Times New Roman" pitchFamily="18" charset="0"/>
              </a:rPr>
              <a:t>.</a:t>
            </a:r>
          </a:p>
          <a:p>
            <a:pPr algn="just" eaLnBrk="1" fontAlgn="auto" hangingPunct="1">
              <a:lnSpc>
                <a:spcPct val="150000"/>
              </a:lnSpc>
              <a:spcBef>
                <a:spcPts val="0"/>
              </a:spcBef>
              <a:spcAft>
                <a:spcPts val="0"/>
              </a:spcAft>
              <a:buFont typeface="Wingdings" pitchFamily="2" charset="2"/>
              <a:buChar char="§"/>
              <a:defRPr/>
            </a:pPr>
            <a:r>
              <a:rPr lang="en-US" sz="2700" dirty="0" smtClean="0">
                <a:latin typeface="Times New Roman" pitchFamily="18" charset="0"/>
                <a:cs typeface="Times New Roman" pitchFamily="18" charset="0"/>
              </a:rPr>
              <a:t>Because the </a:t>
            </a:r>
            <a:r>
              <a:rPr lang="en-US" sz="2700" b="1" dirty="0" smtClean="0">
                <a:latin typeface="Times New Roman" pitchFamily="18" charset="0"/>
                <a:cs typeface="Times New Roman" pitchFamily="18" charset="0"/>
              </a:rPr>
              <a:t>requirement</a:t>
            </a:r>
            <a:r>
              <a:rPr lang="en-US" sz="2700" dirty="0" smtClean="0">
                <a:latin typeface="Times New Roman" pitchFamily="18" charset="0"/>
                <a:cs typeface="Times New Roman" pitchFamily="18" charset="0"/>
              </a:rPr>
              <a:t> for </a:t>
            </a:r>
            <a:r>
              <a:rPr lang="en-US" sz="2700" b="1" dirty="0" smtClean="0">
                <a:latin typeface="Times New Roman" pitchFamily="18" charset="0"/>
                <a:cs typeface="Times New Roman" pitchFamily="18" charset="0"/>
              </a:rPr>
              <a:t>initialization</a:t>
            </a:r>
            <a:r>
              <a:rPr lang="en-US" sz="2700" dirty="0" smtClean="0">
                <a:latin typeface="Times New Roman" pitchFamily="18" charset="0"/>
                <a:cs typeface="Times New Roman" pitchFamily="18" charset="0"/>
              </a:rPr>
              <a:t> is so common.</a:t>
            </a:r>
          </a:p>
          <a:p>
            <a:pPr algn="just" eaLnBrk="1" fontAlgn="auto" hangingPunct="1">
              <a:lnSpc>
                <a:spcPct val="150000"/>
              </a:lnSpc>
              <a:spcBef>
                <a:spcPts val="0"/>
              </a:spcBef>
              <a:spcAft>
                <a:spcPts val="0"/>
              </a:spcAft>
              <a:buFont typeface="Wingdings" pitchFamily="2" charset="2"/>
              <a:buChar char="Ø"/>
              <a:defRPr/>
            </a:pPr>
            <a:r>
              <a:rPr lang="en-US" sz="2700" b="1" dirty="0" smtClean="0">
                <a:solidFill>
                  <a:srgbClr val="0000FF"/>
                </a:solidFill>
                <a:latin typeface="Times New Roman" pitchFamily="18" charset="0"/>
                <a:cs typeface="Times New Roman" pitchFamily="18" charset="0"/>
              </a:rPr>
              <a:t>Java </a:t>
            </a:r>
            <a:r>
              <a:rPr lang="en-US" sz="2700" dirty="0" smtClean="0">
                <a:latin typeface="Times New Roman" pitchFamily="18" charset="0"/>
                <a:cs typeface="Times New Roman" pitchFamily="18" charset="0"/>
              </a:rPr>
              <a:t>allows</a:t>
            </a:r>
            <a:r>
              <a:rPr lang="en-US" sz="2700" b="1" dirty="0" smtClean="0">
                <a:solidFill>
                  <a:srgbClr val="0000FF"/>
                </a:solidFill>
                <a:latin typeface="Times New Roman" pitchFamily="18" charset="0"/>
                <a:cs typeface="Times New Roman" pitchFamily="18" charset="0"/>
              </a:rPr>
              <a:t> objects </a:t>
            </a:r>
            <a:r>
              <a:rPr lang="en-US" sz="2700" dirty="0" smtClean="0">
                <a:latin typeface="Times New Roman" pitchFamily="18" charset="0"/>
                <a:cs typeface="Times New Roman" pitchFamily="18" charset="0"/>
              </a:rPr>
              <a:t>to</a:t>
            </a:r>
            <a:r>
              <a:rPr lang="en-US" sz="2700" b="1" dirty="0" smtClean="0">
                <a:solidFill>
                  <a:srgbClr val="0000FF"/>
                </a:solidFill>
                <a:latin typeface="Times New Roman" pitchFamily="18" charset="0"/>
                <a:cs typeface="Times New Roman" pitchFamily="18" charset="0"/>
              </a:rPr>
              <a:t> initialize themselves </a:t>
            </a:r>
            <a:r>
              <a:rPr lang="en-US" sz="2700" dirty="0" smtClean="0">
                <a:latin typeface="Times New Roman" pitchFamily="18" charset="0"/>
                <a:cs typeface="Times New Roman" pitchFamily="18" charset="0"/>
              </a:rPr>
              <a:t>when</a:t>
            </a:r>
            <a:r>
              <a:rPr lang="en-US" sz="2700" b="1" dirty="0" smtClean="0">
                <a:solidFill>
                  <a:srgbClr val="0000FF"/>
                </a:solidFill>
                <a:latin typeface="Times New Roman" pitchFamily="18" charset="0"/>
                <a:cs typeface="Times New Roman" pitchFamily="18" charset="0"/>
              </a:rPr>
              <a:t> </a:t>
            </a:r>
            <a:r>
              <a:rPr lang="en-US" sz="2700" dirty="0" smtClean="0">
                <a:latin typeface="Times New Roman" pitchFamily="18" charset="0"/>
                <a:cs typeface="Times New Roman" pitchFamily="18" charset="0"/>
              </a:rPr>
              <a:t>they are </a:t>
            </a:r>
            <a:r>
              <a:rPr lang="en-US" sz="2700" b="1" dirty="0" smtClean="0">
                <a:solidFill>
                  <a:srgbClr val="0000FF"/>
                </a:solidFill>
                <a:latin typeface="Times New Roman" pitchFamily="18" charset="0"/>
                <a:cs typeface="Times New Roman" pitchFamily="18" charset="0"/>
              </a:rPr>
              <a:t>created</a:t>
            </a:r>
            <a:r>
              <a:rPr lang="en-US" sz="2700" dirty="0" smtClean="0">
                <a:solidFill>
                  <a:srgbClr val="0000FF"/>
                </a:solidFill>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700" dirty="0" smtClean="0">
                <a:latin typeface="Times New Roman" pitchFamily="18" charset="0"/>
                <a:cs typeface="Times New Roman" pitchFamily="18" charset="0"/>
              </a:rPr>
              <a:t>This </a:t>
            </a:r>
            <a:r>
              <a:rPr lang="en-US" sz="2700" b="1" dirty="0" smtClean="0">
                <a:solidFill>
                  <a:srgbClr val="FF0000"/>
                </a:solidFill>
                <a:latin typeface="Times New Roman" pitchFamily="18" charset="0"/>
                <a:cs typeface="Times New Roman" pitchFamily="18" charset="0"/>
              </a:rPr>
              <a:t>automatic initialization </a:t>
            </a:r>
            <a:r>
              <a:rPr lang="en-US" sz="2700" dirty="0" smtClean="0">
                <a:latin typeface="Times New Roman" pitchFamily="18" charset="0"/>
                <a:cs typeface="Times New Roman" pitchFamily="18" charset="0"/>
              </a:rPr>
              <a:t>is performed through the use of a </a:t>
            </a:r>
            <a:r>
              <a:rPr lang="en-US" sz="2700" b="1" dirty="0" smtClean="0">
                <a:solidFill>
                  <a:srgbClr val="0000FF"/>
                </a:solidFill>
                <a:latin typeface="Times New Roman" pitchFamily="18" charset="0"/>
                <a:cs typeface="Times New Roman" pitchFamily="18" charset="0"/>
              </a:rPr>
              <a:t>constructor.</a:t>
            </a:r>
          </a:p>
          <a:p>
            <a:pPr algn="just" eaLnBrk="1" fontAlgn="auto" hangingPunct="1">
              <a:lnSpc>
                <a:spcPct val="150000"/>
              </a:lnSpc>
              <a:spcBef>
                <a:spcPts val="0"/>
              </a:spcBef>
              <a:spcAft>
                <a:spcPts val="0"/>
              </a:spcAft>
              <a:buFont typeface="Wingdings" pitchFamily="2" charset="2"/>
              <a:buChar char="§"/>
              <a:defRPr/>
            </a:pPr>
            <a:r>
              <a:rPr lang="en-US" sz="2700" dirty="0" smtClean="0">
                <a:latin typeface="Times New Roman" pitchFamily="18" charset="0"/>
                <a:cs typeface="Times New Roman" pitchFamily="18" charset="0"/>
              </a:rPr>
              <a:t>A </a:t>
            </a:r>
            <a:r>
              <a:rPr lang="en-US" sz="2700" b="1" dirty="0" smtClean="0">
                <a:solidFill>
                  <a:srgbClr val="D60093"/>
                </a:solidFill>
                <a:latin typeface="Times New Roman" pitchFamily="18" charset="0"/>
                <a:cs typeface="Times New Roman" pitchFamily="18" charset="0"/>
              </a:rPr>
              <a:t>constructor</a:t>
            </a:r>
            <a:r>
              <a:rPr lang="en-US" sz="2700" dirty="0" smtClean="0">
                <a:latin typeface="Times New Roman" pitchFamily="18" charset="0"/>
                <a:cs typeface="Times New Roman" pitchFamily="18" charset="0"/>
              </a:rPr>
              <a:t> </a:t>
            </a:r>
            <a:r>
              <a:rPr lang="en-US" sz="2700" b="1" dirty="0" smtClean="0">
                <a:latin typeface="Times New Roman" pitchFamily="18" charset="0"/>
                <a:cs typeface="Times New Roman" pitchFamily="18" charset="0"/>
              </a:rPr>
              <a:t>initializes </a:t>
            </a:r>
            <a:r>
              <a:rPr lang="en-US" sz="2700" dirty="0" smtClean="0">
                <a:latin typeface="Times New Roman" pitchFamily="18" charset="0"/>
                <a:cs typeface="Times New Roman" pitchFamily="18" charset="0"/>
              </a:rPr>
              <a:t>an</a:t>
            </a:r>
            <a:r>
              <a:rPr lang="en-US" sz="2700" b="1" dirty="0" smtClean="0">
                <a:latin typeface="Times New Roman" pitchFamily="18" charset="0"/>
                <a:cs typeface="Times New Roman" pitchFamily="18" charset="0"/>
              </a:rPr>
              <a:t> object </a:t>
            </a:r>
            <a:r>
              <a:rPr lang="en-US" sz="2700" dirty="0" smtClean="0">
                <a:latin typeface="Times New Roman" pitchFamily="18" charset="0"/>
                <a:cs typeface="Times New Roman" pitchFamily="18" charset="0"/>
              </a:rPr>
              <a:t>immediately upon </a:t>
            </a:r>
            <a:r>
              <a:rPr lang="en-US" sz="2700" b="1" dirty="0" smtClean="0">
                <a:latin typeface="Times New Roman" pitchFamily="18" charset="0"/>
                <a:cs typeface="Times New Roman" pitchFamily="18" charset="0"/>
              </a:rPr>
              <a:t>creation</a:t>
            </a:r>
            <a:r>
              <a:rPr lang="en-US" sz="27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700" dirty="0" smtClean="0">
                <a:latin typeface="Times New Roman" pitchFamily="18" charset="0"/>
                <a:cs typeface="Times New Roman" pitchFamily="18" charset="0"/>
              </a:rPr>
              <a:t>It has the </a:t>
            </a:r>
            <a:r>
              <a:rPr lang="en-US" sz="2700" b="1" dirty="0" smtClean="0">
                <a:latin typeface="Times New Roman" pitchFamily="18" charset="0"/>
                <a:cs typeface="Times New Roman" pitchFamily="18" charset="0"/>
              </a:rPr>
              <a:t>same name </a:t>
            </a:r>
            <a:r>
              <a:rPr lang="en-US" sz="2700" dirty="0" smtClean="0">
                <a:latin typeface="Times New Roman" pitchFamily="18" charset="0"/>
                <a:cs typeface="Times New Roman" pitchFamily="18" charset="0"/>
              </a:rPr>
              <a:t>as the </a:t>
            </a:r>
            <a:r>
              <a:rPr lang="en-US" sz="2700" b="1" dirty="0" smtClean="0">
                <a:solidFill>
                  <a:srgbClr val="FF0000"/>
                </a:solidFill>
                <a:latin typeface="Times New Roman" pitchFamily="18" charset="0"/>
                <a:cs typeface="Times New Roman" pitchFamily="18" charset="0"/>
              </a:rPr>
              <a:t>class</a:t>
            </a:r>
            <a:r>
              <a:rPr lang="en-US" sz="2700" b="1" dirty="0" smtClean="0">
                <a:latin typeface="Times New Roman" pitchFamily="18" charset="0"/>
                <a:cs typeface="Times New Roman" pitchFamily="18" charset="0"/>
              </a:rPr>
              <a:t> </a:t>
            </a:r>
            <a:r>
              <a:rPr lang="en-US" sz="2700" dirty="0" smtClean="0">
                <a:latin typeface="Times New Roman" pitchFamily="18" charset="0"/>
                <a:cs typeface="Times New Roman" pitchFamily="18" charset="0"/>
              </a:rPr>
              <a:t>in which it resides and is syntactically similar to a </a:t>
            </a:r>
            <a:r>
              <a:rPr lang="en-US" sz="2700" b="1" dirty="0" smtClean="0">
                <a:latin typeface="Times New Roman" pitchFamily="18" charset="0"/>
                <a:cs typeface="Times New Roman" pitchFamily="18" charset="0"/>
              </a:rPr>
              <a:t>method</a:t>
            </a:r>
            <a:r>
              <a:rPr lang="en-US" sz="2700" dirty="0" smtClean="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25164E85-BC83-469F-8593-CD886BB84FBF}" type="slidenum">
              <a:rPr lang="en-US" smtClean="0"/>
              <a:pPr>
                <a:defRPr/>
              </a:pPr>
              <a:t>71</a:t>
            </a:fld>
            <a:endParaRPr lang="en-US"/>
          </a:p>
        </p:txBody>
      </p:sp>
    </p:spTree>
    <p:extLst>
      <p:ext uri="{BB962C8B-B14F-4D97-AF65-F5344CB8AC3E}">
        <p14:creationId xmlns:p14="http://schemas.microsoft.com/office/powerpoint/2010/main" val="358594033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0"/>
            <a:ext cx="8229600" cy="228600"/>
          </a:xfrm>
        </p:spPr>
        <p:txBody>
          <a:bodyPr>
            <a:noAutofit/>
          </a:bodyPr>
          <a:lstStyle/>
          <a:p>
            <a:pPr eaLnBrk="1" hangingPunct="1"/>
            <a:r>
              <a:rPr lang="en-US" sz="3200" b="1" dirty="0" smtClean="0">
                <a:solidFill>
                  <a:srgbClr val="0000FF"/>
                </a:solidFill>
                <a:latin typeface="Times New Roman" pitchFamily="18" charset="0"/>
                <a:cs typeface="Times New Roman" pitchFamily="18" charset="0"/>
              </a:rPr>
              <a:t> Constructors----</a:t>
            </a:r>
          </a:p>
        </p:txBody>
      </p:sp>
      <p:sp>
        <p:nvSpPr>
          <p:cNvPr id="3" name="Content Placeholder 2"/>
          <p:cNvSpPr>
            <a:spLocks noGrp="1"/>
          </p:cNvSpPr>
          <p:nvPr>
            <p:ph idx="1"/>
          </p:nvPr>
        </p:nvSpPr>
        <p:spPr>
          <a:xfrm>
            <a:off x="0" y="381000"/>
            <a:ext cx="8991600" cy="6477000"/>
          </a:xfrm>
        </p:spPr>
        <p:txBody>
          <a:bodyPr rtlCol="0">
            <a:noAutofit/>
          </a:bodyPr>
          <a:lstStyle/>
          <a:p>
            <a:pPr algn="just">
              <a:lnSpc>
                <a:spcPct val="150000"/>
              </a:lnSpc>
              <a:spcBef>
                <a:spcPts val="0"/>
              </a:spcBef>
              <a:buFont typeface="Wingdings" pitchFamily="2" charset="2"/>
              <a:buChar char="§"/>
              <a:defRPr/>
            </a:pPr>
            <a:r>
              <a:rPr lang="en-US" sz="2800" dirty="0" smtClean="0">
                <a:latin typeface="Times New Roman" pitchFamily="18" charset="0"/>
                <a:cs typeface="Times New Roman" pitchFamily="18" charset="0"/>
              </a:rPr>
              <a:t>The </a:t>
            </a:r>
            <a:r>
              <a:rPr lang="en-US" sz="2800" b="1" dirty="0" smtClean="0">
                <a:solidFill>
                  <a:srgbClr val="FF0000"/>
                </a:solidFill>
                <a:latin typeface="Times New Roman" pitchFamily="18" charset="0"/>
                <a:cs typeface="Times New Roman" pitchFamily="18" charset="0"/>
              </a:rPr>
              <a:t>constructor</a:t>
            </a:r>
            <a:r>
              <a:rPr lang="en-US" sz="2800" b="1" dirty="0" smtClean="0">
                <a:solidFill>
                  <a:srgbClr val="0000FF"/>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is</a:t>
            </a:r>
            <a:r>
              <a:rPr lang="en-US" sz="2800" b="1" dirty="0" smtClean="0">
                <a:solidFill>
                  <a:srgbClr val="0000FF"/>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automatically</a:t>
            </a:r>
            <a:r>
              <a:rPr lang="en-US" sz="2800" b="1" dirty="0" smtClean="0">
                <a:solidFill>
                  <a:srgbClr val="0000FF"/>
                </a:solidFill>
                <a:latin typeface="Times New Roman" pitchFamily="18" charset="0"/>
                <a:cs typeface="Times New Roman" pitchFamily="18" charset="0"/>
              </a:rPr>
              <a:t> </a:t>
            </a:r>
            <a:r>
              <a:rPr lang="en-US" sz="2800" b="1" dirty="0" smtClean="0">
                <a:solidFill>
                  <a:srgbClr val="FF0000"/>
                </a:solidFill>
                <a:latin typeface="Times New Roman" pitchFamily="18" charset="0"/>
                <a:cs typeface="Times New Roman" pitchFamily="18" charset="0"/>
              </a:rPr>
              <a:t>called</a:t>
            </a:r>
            <a:r>
              <a:rPr lang="en-US" sz="2800" b="1" dirty="0" smtClean="0">
                <a:solidFill>
                  <a:srgbClr val="0000FF"/>
                </a:solidFill>
                <a:latin typeface="Times New Roman" pitchFamily="18" charset="0"/>
                <a:cs typeface="Times New Roman" pitchFamily="18" charset="0"/>
              </a:rPr>
              <a:t> </a:t>
            </a:r>
            <a:r>
              <a:rPr lang="en-US" sz="2800" b="1" dirty="0" smtClean="0">
                <a:solidFill>
                  <a:srgbClr val="6600CC"/>
                </a:solidFill>
                <a:latin typeface="Times New Roman" pitchFamily="18" charset="0"/>
                <a:cs typeface="Times New Roman" pitchFamily="18" charset="0"/>
              </a:rPr>
              <a:t>immediately</a:t>
            </a:r>
            <a:r>
              <a:rPr lang="en-US" sz="2800" b="1" dirty="0" smtClean="0">
                <a:solidFill>
                  <a:srgbClr val="0000FF"/>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after the </a:t>
            </a:r>
            <a:r>
              <a:rPr lang="en-US" sz="2800" b="1" dirty="0" smtClean="0">
                <a:solidFill>
                  <a:srgbClr val="6600CC"/>
                </a:solidFill>
                <a:latin typeface="Times New Roman" pitchFamily="18" charset="0"/>
                <a:cs typeface="Times New Roman" pitchFamily="18" charset="0"/>
              </a:rPr>
              <a:t>object</a:t>
            </a:r>
            <a:r>
              <a:rPr lang="en-US" sz="2800" b="1" dirty="0" smtClean="0">
                <a:solidFill>
                  <a:srgbClr val="0000FF"/>
                </a:solidFill>
                <a:latin typeface="Times New Roman" pitchFamily="18" charset="0"/>
                <a:cs typeface="Times New Roman" pitchFamily="18" charset="0"/>
              </a:rPr>
              <a:t> </a:t>
            </a:r>
            <a:r>
              <a:rPr lang="en-US" sz="2800" dirty="0" smtClean="0">
                <a:latin typeface="Times New Roman" pitchFamily="18" charset="0"/>
                <a:cs typeface="Times New Roman" pitchFamily="18" charset="0"/>
              </a:rPr>
              <a:t>is</a:t>
            </a:r>
            <a:r>
              <a:rPr lang="en-US" sz="2800" b="1" dirty="0" smtClean="0">
                <a:solidFill>
                  <a:srgbClr val="0000FF"/>
                </a:solidFill>
                <a:latin typeface="Times New Roman" pitchFamily="18" charset="0"/>
                <a:cs typeface="Times New Roman" pitchFamily="18" charset="0"/>
              </a:rPr>
              <a:t> </a:t>
            </a:r>
            <a:r>
              <a:rPr lang="en-US" sz="2800" b="1" dirty="0" smtClean="0">
                <a:solidFill>
                  <a:srgbClr val="6600CC"/>
                </a:solidFill>
                <a:latin typeface="Times New Roman" pitchFamily="18" charset="0"/>
                <a:cs typeface="Times New Roman" pitchFamily="18" charset="0"/>
              </a:rPr>
              <a:t>created</a:t>
            </a:r>
            <a:r>
              <a:rPr lang="en-US" sz="2800" dirty="0" smtClean="0">
                <a:latin typeface="Times New Roman" pitchFamily="18" charset="0"/>
                <a:cs typeface="Times New Roman" pitchFamily="18" charset="0"/>
              </a:rPr>
              <a:t>, before the </a:t>
            </a:r>
            <a:r>
              <a:rPr lang="en-US" sz="2800" b="1" dirty="0" smtClean="0">
                <a:latin typeface="Times New Roman" pitchFamily="18" charset="0"/>
                <a:cs typeface="Times New Roman" pitchFamily="18" charset="0"/>
              </a:rPr>
              <a:t>new</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operator</a:t>
            </a:r>
            <a:r>
              <a:rPr lang="en-US" sz="2800" dirty="0" smtClean="0">
                <a:latin typeface="Times New Roman" pitchFamily="18" charset="0"/>
                <a:cs typeface="Times New Roman" pitchFamily="18" charset="0"/>
              </a:rPr>
              <a:t> </a:t>
            </a:r>
            <a:r>
              <a:rPr lang="en-US" sz="2800" b="1" dirty="0" smtClean="0">
                <a:latin typeface="Times New Roman" pitchFamily="18" charset="0"/>
                <a:cs typeface="Times New Roman" pitchFamily="18" charset="0"/>
              </a:rPr>
              <a:t>completes</a:t>
            </a:r>
            <a:r>
              <a:rPr lang="en-US" sz="2800" dirty="0" smtClean="0">
                <a:latin typeface="Times New Roman" pitchFamily="18" charset="0"/>
                <a:cs typeface="Times New Roman" pitchFamily="18" charset="0"/>
              </a:rPr>
              <a:t>.</a:t>
            </a:r>
          </a:p>
          <a:p>
            <a:pPr algn="just">
              <a:lnSpc>
                <a:spcPct val="150000"/>
              </a:lnSpc>
              <a:spcBef>
                <a:spcPts val="0"/>
              </a:spcBef>
              <a:buFont typeface="Wingdings" pitchFamily="2" charset="2"/>
              <a:buChar char="Ø"/>
              <a:defRPr/>
            </a:pPr>
            <a:r>
              <a:rPr lang="en-US" sz="2800" b="1" dirty="0" smtClean="0">
                <a:solidFill>
                  <a:srgbClr val="FF0000"/>
                </a:solidFill>
                <a:latin typeface="Times New Roman" pitchFamily="18" charset="0"/>
                <a:cs typeface="Times New Roman" pitchFamily="18" charset="0"/>
              </a:rPr>
              <a:t>Constructors</a:t>
            </a:r>
            <a:r>
              <a:rPr lang="en-US" sz="2800" dirty="0" smtClean="0">
                <a:latin typeface="Times New Roman" pitchFamily="18" charset="0"/>
                <a:cs typeface="Times New Roman" pitchFamily="18" charset="0"/>
              </a:rPr>
              <a:t> look a little strange because they have </a:t>
            </a:r>
            <a:r>
              <a:rPr lang="en-US" sz="2800" b="1" dirty="0" smtClean="0">
                <a:latin typeface="Times New Roman" pitchFamily="18" charset="0"/>
                <a:cs typeface="Times New Roman" pitchFamily="18" charset="0"/>
              </a:rPr>
              <a:t>no return type, not even void. </a:t>
            </a:r>
          </a:p>
          <a:p>
            <a:pPr algn="just">
              <a:lnSpc>
                <a:spcPct val="150000"/>
              </a:lnSpc>
              <a:spcBef>
                <a:spcPts val="0"/>
              </a:spcBef>
              <a:buFont typeface="Wingdings" pitchFamily="2" charset="2"/>
              <a:buChar char="§"/>
              <a:defRPr/>
            </a:pPr>
            <a:r>
              <a:rPr lang="en-US" sz="2800" dirty="0" smtClean="0">
                <a:latin typeface="Times New Roman" pitchFamily="18" charset="0"/>
                <a:cs typeface="Times New Roman" pitchFamily="18" charset="0"/>
              </a:rPr>
              <a:t>This is because the </a:t>
            </a:r>
            <a:r>
              <a:rPr lang="en-US" sz="2800" b="1" dirty="0" smtClean="0">
                <a:solidFill>
                  <a:srgbClr val="0000FF"/>
                </a:solidFill>
                <a:latin typeface="Times New Roman" pitchFamily="18" charset="0"/>
                <a:cs typeface="Times New Roman" pitchFamily="18" charset="0"/>
              </a:rPr>
              <a:t>implicit return type </a:t>
            </a:r>
            <a:r>
              <a:rPr lang="en-US" sz="2800" dirty="0" smtClean="0">
                <a:latin typeface="Times New Roman" pitchFamily="18" charset="0"/>
                <a:cs typeface="Times New Roman" pitchFamily="18" charset="0"/>
              </a:rPr>
              <a:t>of a</a:t>
            </a:r>
            <a:r>
              <a:rPr lang="en-US" sz="2800" b="1" dirty="0" smtClean="0">
                <a:solidFill>
                  <a:srgbClr val="0000FF"/>
                </a:solidFill>
                <a:latin typeface="Times New Roman" pitchFamily="18" charset="0"/>
                <a:cs typeface="Times New Roman" pitchFamily="18" charset="0"/>
              </a:rPr>
              <a:t> class</a:t>
            </a:r>
            <a:r>
              <a:rPr lang="en-US" sz="2800" dirty="0" smtClean="0">
                <a:solidFill>
                  <a:srgbClr val="0000FF"/>
                </a:solidFill>
                <a:latin typeface="Times New Roman" pitchFamily="18" charset="0"/>
                <a:cs typeface="Times New Roman" pitchFamily="18" charset="0"/>
              </a:rPr>
              <a:t>’ </a:t>
            </a:r>
            <a:r>
              <a:rPr lang="en-US" sz="2800" b="1" dirty="0" smtClean="0">
                <a:solidFill>
                  <a:srgbClr val="D60093"/>
                </a:solidFill>
                <a:latin typeface="Times New Roman" pitchFamily="18" charset="0"/>
                <a:cs typeface="Times New Roman" pitchFamily="18" charset="0"/>
              </a:rPr>
              <a:t>constructor </a:t>
            </a:r>
            <a:r>
              <a:rPr lang="en-US" sz="2800" dirty="0" smtClean="0">
                <a:latin typeface="Times New Roman" pitchFamily="18" charset="0"/>
                <a:cs typeface="Times New Roman" pitchFamily="18" charset="0"/>
              </a:rPr>
              <a:t>is the </a:t>
            </a:r>
            <a:r>
              <a:rPr lang="en-US" sz="2800" b="1" dirty="0" smtClean="0">
                <a:solidFill>
                  <a:srgbClr val="D60093"/>
                </a:solidFill>
                <a:latin typeface="Times New Roman" pitchFamily="18" charset="0"/>
                <a:cs typeface="Times New Roman" pitchFamily="18" charset="0"/>
              </a:rPr>
              <a:t>class type itself</a:t>
            </a:r>
            <a:r>
              <a:rPr lang="en-US" sz="2800" dirty="0" smtClean="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800" dirty="0" smtClean="0">
                <a:latin typeface="Times New Roman" pitchFamily="18" charset="0"/>
                <a:cs typeface="Times New Roman" pitchFamily="18" charset="0"/>
              </a:rPr>
              <a:t>It is the constructor’s job to </a:t>
            </a:r>
            <a:r>
              <a:rPr lang="en-US" sz="2800" b="1" dirty="0" smtClean="0">
                <a:solidFill>
                  <a:srgbClr val="0000FF"/>
                </a:solidFill>
                <a:latin typeface="Times New Roman" pitchFamily="18" charset="0"/>
                <a:cs typeface="Times New Roman" pitchFamily="18" charset="0"/>
              </a:rPr>
              <a:t>initialize </a:t>
            </a:r>
            <a:r>
              <a:rPr lang="en-US" sz="2800" dirty="0" smtClean="0">
                <a:latin typeface="Times New Roman" pitchFamily="18" charset="0"/>
                <a:cs typeface="Times New Roman" pitchFamily="18" charset="0"/>
              </a:rPr>
              <a:t>the</a:t>
            </a:r>
            <a:r>
              <a:rPr lang="en-US" sz="2800" b="1" dirty="0" smtClean="0">
                <a:solidFill>
                  <a:srgbClr val="0000FF"/>
                </a:solidFill>
                <a:latin typeface="Times New Roman" pitchFamily="18" charset="0"/>
                <a:cs typeface="Times New Roman" pitchFamily="18" charset="0"/>
              </a:rPr>
              <a:t> internal state </a:t>
            </a:r>
            <a:r>
              <a:rPr lang="en-US" sz="2800" dirty="0" smtClean="0">
                <a:latin typeface="Times New Roman" pitchFamily="18" charset="0"/>
                <a:cs typeface="Times New Roman" pitchFamily="18" charset="0"/>
              </a:rPr>
              <a:t>of an</a:t>
            </a:r>
            <a:r>
              <a:rPr lang="en-US" sz="2800" b="1" dirty="0" smtClean="0">
                <a:solidFill>
                  <a:srgbClr val="0000FF"/>
                </a:solidFill>
                <a:latin typeface="Times New Roman" pitchFamily="18" charset="0"/>
                <a:cs typeface="Times New Roman" pitchFamily="18" charset="0"/>
              </a:rPr>
              <a:t> object </a:t>
            </a:r>
            <a:r>
              <a:rPr lang="en-US" sz="2800" dirty="0" smtClean="0">
                <a:latin typeface="Times New Roman" pitchFamily="18" charset="0"/>
                <a:cs typeface="Times New Roman" pitchFamily="18" charset="0"/>
              </a:rPr>
              <a:t>so that the </a:t>
            </a:r>
            <a:r>
              <a:rPr lang="en-US" sz="2800" b="1" dirty="0" smtClean="0">
                <a:latin typeface="Times New Roman" pitchFamily="18" charset="0"/>
                <a:cs typeface="Times New Roman" pitchFamily="18" charset="0"/>
              </a:rPr>
              <a:t>code creating </a:t>
            </a:r>
            <a:r>
              <a:rPr lang="en-US" sz="2800" dirty="0" smtClean="0">
                <a:latin typeface="Times New Roman" pitchFamily="18" charset="0"/>
                <a:cs typeface="Times New Roman" pitchFamily="18" charset="0"/>
              </a:rPr>
              <a:t>an </a:t>
            </a:r>
            <a:r>
              <a:rPr lang="en-US" sz="2800" b="1" dirty="0" smtClean="0">
                <a:latin typeface="Times New Roman" pitchFamily="18" charset="0"/>
                <a:cs typeface="Times New Roman" pitchFamily="18" charset="0"/>
              </a:rPr>
              <a:t>instance</a:t>
            </a:r>
            <a:r>
              <a:rPr lang="en-US" sz="2800" dirty="0" smtClean="0">
                <a:latin typeface="Times New Roman" pitchFamily="18" charset="0"/>
                <a:cs typeface="Times New Roman" pitchFamily="18" charset="0"/>
              </a:rPr>
              <a:t> will have a </a:t>
            </a:r>
            <a:r>
              <a:rPr lang="en-US" sz="2800" b="1" dirty="0" smtClean="0">
                <a:latin typeface="Times New Roman" pitchFamily="18" charset="0"/>
                <a:cs typeface="Times New Roman" pitchFamily="18" charset="0"/>
              </a:rPr>
              <a:t>fully initialized</a:t>
            </a:r>
            <a:r>
              <a:rPr lang="en-US" sz="2800" dirty="0" smtClean="0">
                <a:latin typeface="Times New Roman" pitchFamily="18" charset="0"/>
                <a:cs typeface="Times New Roman" pitchFamily="18" charset="0"/>
              </a:rPr>
              <a:t>, usable </a:t>
            </a:r>
            <a:r>
              <a:rPr lang="en-US" sz="2800" b="1" dirty="0" smtClean="0">
                <a:solidFill>
                  <a:srgbClr val="990099"/>
                </a:solidFill>
                <a:latin typeface="Times New Roman" pitchFamily="18" charset="0"/>
                <a:cs typeface="Times New Roman" pitchFamily="18" charset="0"/>
              </a:rPr>
              <a:t>object immediately</a:t>
            </a:r>
            <a:r>
              <a:rPr lang="en-US" sz="2800" dirty="0" smtClean="0">
                <a:latin typeface="Times New Roman" pitchFamily="18" charset="0"/>
                <a:cs typeface="Times New Roman" pitchFamily="18" charset="0"/>
              </a:rPr>
              <a:t>.</a:t>
            </a:r>
          </a:p>
          <a:p>
            <a:pPr>
              <a:lnSpc>
                <a:spcPct val="150000"/>
              </a:lnSpc>
              <a:spcBef>
                <a:spcPts val="0"/>
              </a:spcBef>
              <a:defRPr/>
            </a:pPr>
            <a:endParaRPr lang="en-US" sz="2800" dirty="0"/>
          </a:p>
        </p:txBody>
      </p:sp>
      <p:sp>
        <p:nvSpPr>
          <p:cNvPr id="4" name="Slide Number Placeholder 3"/>
          <p:cNvSpPr>
            <a:spLocks noGrp="1"/>
          </p:cNvSpPr>
          <p:nvPr>
            <p:ph type="sldNum" sz="quarter" idx="12"/>
          </p:nvPr>
        </p:nvSpPr>
        <p:spPr/>
        <p:txBody>
          <a:bodyPr/>
          <a:lstStyle/>
          <a:p>
            <a:pPr>
              <a:defRPr/>
            </a:pPr>
            <a:fld id="{25164E85-BC83-469F-8593-CD886BB84FBF}" type="slidenum">
              <a:rPr lang="en-US" smtClean="0"/>
              <a:pPr>
                <a:defRPr/>
              </a:pPr>
              <a:t>72</a:t>
            </a:fld>
            <a:endParaRPr lang="en-US"/>
          </a:p>
        </p:txBody>
      </p:sp>
    </p:spTree>
    <p:extLst>
      <p:ext uri="{BB962C8B-B14F-4D97-AF65-F5344CB8AC3E}">
        <p14:creationId xmlns:p14="http://schemas.microsoft.com/office/powerpoint/2010/main" val="1312055935"/>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Title 1"/>
          <p:cNvSpPr>
            <a:spLocks noGrp="1"/>
          </p:cNvSpPr>
          <p:nvPr>
            <p:ph type="title"/>
          </p:nvPr>
        </p:nvSpPr>
        <p:spPr>
          <a:xfrm>
            <a:off x="457200" y="0"/>
            <a:ext cx="8229600" cy="228600"/>
          </a:xfrm>
        </p:spPr>
        <p:txBody>
          <a:bodyPr>
            <a:noAutofit/>
          </a:bodyPr>
          <a:lstStyle/>
          <a:p>
            <a:pPr eaLnBrk="1" hangingPunct="1"/>
            <a:r>
              <a:rPr lang="en-US" sz="3200" b="1" dirty="0" smtClean="0">
                <a:solidFill>
                  <a:srgbClr val="0000FF"/>
                </a:solidFill>
                <a:latin typeface="Times New Roman" pitchFamily="18" charset="0"/>
                <a:cs typeface="Times New Roman" pitchFamily="18" charset="0"/>
              </a:rPr>
              <a:t> Constructors----</a:t>
            </a:r>
          </a:p>
        </p:txBody>
      </p:sp>
      <p:sp>
        <p:nvSpPr>
          <p:cNvPr id="3" name="Content Placeholder 2"/>
          <p:cNvSpPr>
            <a:spLocks noGrp="1"/>
          </p:cNvSpPr>
          <p:nvPr>
            <p:ph idx="1"/>
          </p:nvPr>
        </p:nvSpPr>
        <p:spPr>
          <a:xfrm>
            <a:off x="0" y="228600"/>
            <a:ext cx="9144000" cy="6629400"/>
          </a:xfrm>
        </p:spPr>
        <p:txBody>
          <a:bodyPr rtlCol="0">
            <a:noAutofit/>
          </a:bodyPr>
          <a:lstStyle/>
          <a:p>
            <a:pPr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You can </a:t>
            </a:r>
            <a:r>
              <a:rPr lang="en-US" sz="2800" b="1" dirty="0">
                <a:solidFill>
                  <a:srgbClr val="D60093"/>
                </a:solidFill>
                <a:latin typeface="Times New Roman" pitchFamily="18" charset="0"/>
                <a:cs typeface="Times New Roman" pitchFamily="18" charset="0"/>
              </a:rPr>
              <a:t>rework </a:t>
            </a:r>
            <a:r>
              <a:rPr lang="en-US" sz="2800" dirty="0">
                <a:latin typeface="Times New Roman" pitchFamily="18" charset="0"/>
                <a:cs typeface="Times New Roman" pitchFamily="18" charset="0"/>
              </a:rPr>
              <a:t>the</a:t>
            </a:r>
            <a:r>
              <a:rPr lang="en-US" sz="2800" b="1" dirty="0">
                <a:solidFill>
                  <a:srgbClr val="D60093"/>
                </a:solidFill>
                <a:latin typeface="Times New Roman" pitchFamily="18" charset="0"/>
                <a:cs typeface="Times New Roman" pitchFamily="18" charset="0"/>
              </a:rPr>
              <a:t> Box example </a:t>
            </a:r>
            <a:r>
              <a:rPr lang="en-US" sz="2800" dirty="0">
                <a:latin typeface="Times New Roman" pitchFamily="18" charset="0"/>
                <a:cs typeface="Times New Roman" pitchFamily="18" charset="0"/>
              </a:rPr>
              <a:t>so that the </a:t>
            </a:r>
            <a:r>
              <a:rPr lang="en-US" sz="2800" b="1" dirty="0">
                <a:solidFill>
                  <a:srgbClr val="FF0000"/>
                </a:solidFill>
                <a:latin typeface="Times New Roman" pitchFamily="18" charset="0"/>
                <a:cs typeface="Times New Roman" pitchFamily="18" charset="0"/>
              </a:rPr>
              <a:t>dimensions</a:t>
            </a:r>
            <a:r>
              <a:rPr lang="en-US" sz="2800" dirty="0">
                <a:latin typeface="Times New Roman" pitchFamily="18" charset="0"/>
                <a:cs typeface="Times New Roman" pitchFamily="18" charset="0"/>
              </a:rPr>
              <a:t> of a box are </a:t>
            </a:r>
            <a:r>
              <a:rPr lang="en-US" sz="2800" b="1" dirty="0">
                <a:latin typeface="Times New Roman" pitchFamily="18" charset="0"/>
                <a:cs typeface="Times New Roman" pitchFamily="18" charset="0"/>
              </a:rPr>
              <a:t>automatically initialized </a:t>
            </a:r>
            <a:r>
              <a:rPr lang="en-US" sz="2800" dirty="0">
                <a:latin typeface="Times New Roman" pitchFamily="18" charset="0"/>
                <a:cs typeface="Times New Roman" pitchFamily="18" charset="0"/>
              </a:rPr>
              <a:t>when an </a:t>
            </a:r>
            <a:r>
              <a:rPr lang="en-US" sz="2800" b="1" dirty="0">
                <a:latin typeface="Times New Roman" pitchFamily="18" charset="0"/>
                <a:cs typeface="Times New Roman" pitchFamily="18" charset="0"/>
              </a:rPr>
              <a:t>object </a:t>
            </a:r>
            <a:r>
              <a:rPr lang="en-US" sz="2800" dirty="0">
                <a:latin typeface="Times New Roman" pitchFamily="18" charset="0"/>
                <a:cs typeface="Times New Roman" pitchFamily="18" charset="0"/>
              </a:rPr>
              <a:t>is </a:t>
            </a:r>
            <a:r>
              <a:rPr lang="en-US" sz="2800" b="1" dirty="0">
                <a:latin typeface="Times New Roman" pitchFamily="18" charset="0"/>
                <a:cs typeface="Times New Roman" pitchFamily="18" charset="0"/>
              </a:rPr>
              <a:t>constructed. </a:t>
            </a:r>
          </a:p>
          <a:p>
            <a:pPr algn="just">
              <a:lnSpc>
                <a:spcPct val="150000"/>
              </a:lnSpc>
              <a:spcBef>
                <a:spcPts val="0"/>
              </a:spcBef>
              <a:buFont typeface="Wingdings" pitchFamily="2" charset="2"/>
              <a:buChar char="§"/>
              <a:defRPr/>
            </a:pPr>
            <a:r>
              <a:rPr lang="en-US" sz="2800" dirty="0">
                <a:latin typeface="Times New Roman" pitchFamily="18" charset="0"/>
                <a:cs typeface="Times New Roman" pitchFamily="18" charset="0"/>
              </a:rPr>
              <a:t>To do so, </a:t>
            </a:r>
            <a:r>
              <a:rPr lang="en-US" sz="2800" b="1" dirty="0">
                <a:solidFill>
                  <a:srgbClr val="0000FF"/>
                </a:solidFill>
                <a:latin typeface="Times New Roman" pitchFamily="18" charset="0"/>
                <a:cs typeface="Times New Roman" pitchFamily="18" charset="0"/>
              </a:rPr>
              <a:t>replace </a:t>
            </a:r>
            <a:r>
              <a:rPr lang="en-US" sz="2800" b="1" dirty="0" err="1">
                <a:solidFill>
                  <a:srgbClr val="0000FF"/>
                </a:solidFill>
                <a:latin typeface="Times New Roman" pitchFamily="18" charset="0"/>
                <a:cs typeface="Times New Roman" pitchFamily="18" charset="0"/>
              </a:rPr>
              <a:t>setDim</a:t>
            </a:r>
            <a:r>
              <a:rPr lang="en-US" sz="2800" b="1" dirty="0">
                <a:solidFill>
                  <a:srgbClr val="0000FF"/>
                </a:solidFill>
                <a:latin typeface="Times New Roman" pitchFamily="18" charset="0"/>
                <a:cs typeface="Times New Roman" pitchFamily="18" charset="0"/>
              </a:rPr>
              <a:t>( ) </a:t>
            </a:r>
            <a:r>
              <a:rPr lang="en-US" sz="2800" dirty="0">
                <a:latin typeface="Times New Roman" pitchFamily="18" charset="0"/>
                <a:cs typeface="Times New Roman" pitchFamily="18" charset="0"/>
              </a:rPr>
              <a:t>with a </a:t>
            </a:r>
            <a:r>
              <a:rPr lang="en-US" sz="2800" b="1" dirty="0">
                <a:solidFill>
                  <a:srgbClr val="0000FF"/>
                </a:solidFill>
                <a:latin typeface="Times New Roman" pitchFamily="18" charset="0"/>
                <a:cs typeface="Times New Roman" pitchFamily="18" charset="0"/>
              </a:rPr>
              <a:t>constructor</a:t>
            </a:r>
            <a:r>
              <a:rPr lang="en-US" sz="2800" dirty="0">
                <a:latin typeface="Times New Roman" pitchFamily="18" charset="0"/>
                <a:cs typeface="Times New Roman" pitchFamily="18" charset="0"/>
              </a:rPr>
              <a:t>.</a:t>
            </a:r>
          </a:p>
          <a:p>
            <a:pPr algn="just">
              <a:lnSpc>
                <a:spcPct val="150000"/>
              </a:lnSpc>
              <a:spcBef>
                <a:spcPts val="0"/>
              </a:spcBef>
              <a:buFont typeface="Wingdings" pitchFamily="2" charset="2"/>
              <a:buChar char="Ø"/>
              <a:defRPr/>
            </a:pPr>
            <a:r>
              <a:rPr lang="en-US" sz="2800" dirty="0" smtClean="0">
                <a:latin typeface="Times New Roman" pitchFamily="18" charset="0"/>
                <a:cs typeface="Times New Roman" pitchFamily="18" charset="0"/>
              </a:rPr>
              <a:t>Let’s </a:t>
            </a:r>
            <a:r>
              <a:rPr lang="en-US" sz="2800" dirty="0">
                <a:latin typeface="Times New Roman" pitchFamily="18" charset="0"/>
                <a:cs typeface="Times New Roman" pitchFamily="18" charset="0"/>
              </a:rPr>
              <a:t>begin by </a:t>
            </a:r>
            <a:r>
              <a:rPr lang="en-US" sz="2800" b="1" dirty="0">
                <a:solidFill>
                  <a:srgbClr val="D60093"/>
                </a:solidFill>
                <a:latin typeface="Times New Roman" pitchFamily="18" charset="0"/>
                <a:cs typeface="Times New Roman" pitchFamily="18" charset="0"/>
              </a:rPr>
              <a:t>defining a simple constructor </a:t>
            </a:r>
            <a:r>
              <a:rPr lang="en-US" sz="2800" dirty="0">
                <a:latin typeface="Times New Roman" pitchFamily="18" charset="0"/>
                <a:cs typeface="Times New Roman" pitchFamily="18" charset="0"/>
              </a:rPr>
              <a:t>that simply </a:t>
            </a:r>
            <a:r>
              <a:rPr lang="en-US" sz="2800" b="1" dirty="0">
                <a:latin typeface="Times New Roman" pitchFamily="18" charset="0"/>
                <a:cs typeface="Times New Roman" pitchFamily="18" charset="0"/>
              </a:rPr>
              <a:t>sets </a:t>
            </a:r>
            <a:r>
              <a:rPr lang="en-US" sz="2800" dirty="0">
                <a:latin typeface="Times New Roman" pitchFamily="18" charset="0"/>
                <a:cs typeface="Times New Roman" pitchFamily="18" charset="0"/>
              </a:rPr>
              <a:t>the </a:t>
            </a:r>
            <a:r>
              <a:rPr lang="en-US" sz="2800" b="1" dirty="0">
                <a:latin typeface="Times New Roman" pitchFamily="18" charset="0"/>
                <a:cs typeface="Times New Roman" pitchFamily="18" charset="0"/>
              </a:rPr>
              <a:t>dimensions </a:t>
            </a:r>
            <a:r>
              <a:rPr lang="en-US" sz="2800" dirty="0">
                <a:latin typeface="Times New Roman" pitchFamily="18" charset="0"/>
                <a:cs typeface="Times New Roman" pitchFamily="18" charset="0"/>
              </a:rPr>
              <a:t>of each </a:t>
            </a:r>
            <a:r>
              <a:rPr lang="en-US" sz="2800" b="1" dirty="0">
                <a:latin typeface="Times New Roman" pitchFamily="18" charset="0"/>
                <a:cs typeface="Times New Roman" pitchFamily="18" charset="0"/>
              </a:rPr>
              <a:t>box </a:t>
            </a:r>
            <a:r>
              <a:rPr lang="en-US" sz="2800" dirty="0">
                <a:latin typeface="Times New Roman" pitchFamily="18" charset="0"/>
                <a:cs typeface="Times New Roman" pitchFamily="18" charset="0"/>
              </a:rPr>
              <a:t>to the </a:t>
            </a:r>
            <a:r>
              <a:rPr lang="en-US" sz="2800" b="1" dirty="0">
                <a:latin typeface="Times New Roman" pitchFamily="18" charset="0"/>
                <a:cs typeface="Times New Roman" pitchFamily="18" charset="0"/>
              </a:rPr>
              <a:t>same values</a:t>
            </a:r>
            <a:r>
              <a:rPr lang="en-US" sz="28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25164E85-BC83-469F-8593-CD886BB84FBF}" type="slidenum">
              <a:rPr lang="en-US" smtClean="0"/>
              <a:pPr>
                <a:defRPr/>
              </a:pPr>
              <a:t>73</a:t>
            </a:fld>
            <a:endParaRPr lang="en-US"/>
          </a:p>
        </p:txBody>
      </p:sp>
    </p:spTree>
    <p:extLst>
      <p:ext uri="{BB962C8B-B14F-4D97-AF65-F5344CB8AC3E}">
        <p14:creationId xmlns:p14="http://schemas.microsoft.com/office/powerpoint/2010/main" val="141789257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2800" b="1" dirty="0">
                <a:latin typeface="Times New Roman" pitchFamily="18" charset="0"/>
                <a:cs typeface="Times New Roman" pitchFamily="18" charset="0"/>
              </a:rPr>
              <a:t>Activity 7</a:t>
            </a:r>
            <a:endParaRPr lang="en-GB" sz="2800" b="1" dirty="0"/>
          </a:p>
        </p:txBody>
      </p:sp>
      <p:sp>
        <p:nvSpPr>
          <p:cNvPr id="3" name="Content Placeholder 2"/>
          <p:cNvSpPr>
            <a:spLocks noGrp="1"/>
          </p:cNvSpPr>
          <p:nvPr>
            <p:ph idx="1"/>
          </p:nvPr>
        </p:nvSpPr>
        <p:spPr>
          <a:xfrm>
            <a:off x="0" y="457200"/>
            <a:ext cx="9067800" cy="6400800"/>
          </a:xfrm>
        </p:spPr>
        <p:txBody>
          <a:bodyPr>
            <a:normAutofit lnSpcReduction="10000"/>
          </a:bodyPr>
          <a:lstStyle/>
          <a:p>
            <a:pPr algn="just">
              <a:lnSpc>
                <a:spcPct val="150000"/>
              </a:lnSpc>
              <a:spcBef>
                <a:spcPts val="0"/>
              </a:spcBef>
              <a:buFont typeface="Wingdings" panose="05000000000000000000" pitchFamily="2" charset="2"/>
              <a:buChar char="Ø"/>
            </a:pPr>
            <a:r>
              <a:rPr lang="en-GB" sz="2600" dirty="0" smtClean="0">
                <a:latin typeface="Times New Roman" panose="02020603050405020304" pitchFamily="18" charset="0"/>
                <a:cs typeface="Times New Roman" panose="02020603050405020304" pitchFamily="18" charset="0"/>
              </a:rPr>
              <a:t>Write Java program to define a constructor named Box and to </a:t>
            </a:r>
            <a:r>
              <a:rPr lang="en-US" sz="2600" dirty="0">
                <a:latin typeface="Times New Roman" pitchFamily="18" charset="0"/>
                <a:cs typeface="Times New Roman" pitchFamily="18" charset="0"/>
              </a:rPr>
              <a:t>sets the dimensions of each box to the same </a:t>
            </a:r>
            <a:r>
              <a:rPr lang="en-US" sz="2600" dirty="0" smtClean="0">
                <a:latin typeface="Times New Roman" pitchFamily="18" charset="0"/>
                <a:cs typeface="Times New Roman" pitchFamily="18" charset="0"/>
              </a:rPr>
              <a:t>values. </a:t>
            </a:r>
            <a:r>
              <a:rPr lang="en-GB" sz="2600" dirty="0" smtClean="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Define a class named Box with instance variable of width, height and depth. </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Define constructor without parameter and sets the dimensions of each Box to the same value.</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Define a method without parameter named volume(), the method compute volume of Box and return the result to the caller.</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Define another class to create objects of Box class and this object calls constructors immediately upon an object is created </a:t>
            </a: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74</a:t>
            </a:fld>
            <a:endParaRPr lang="en-US"/>
          </a:p>
        </p:txBody>
      </p:sp>
    </p:spTree>
    <p:extLst>
      <p:ext uri="{BB962C8B-B14F-4D97-AF65-F5344CB8AC3E}">
        <p14:creationId xmlns:p14="http://schemas.microsoft.com/office/powerpoint/2010/main" val="1924887570"/>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457200"/>
          </a:xfrm>
        </p:spPr>
        <p:txBody>
          <a:bodyPr>
            <a:noAutofit/>
          </a:bodyPr>
          <a:lstStyle/>
          <a:p>
            <a:r>
              <a:rPr lang="en-US" sz="2800" b="1" dirty="0">
                <a:latin typeface="Times New Roman" pitchFamily="18" charset="0"/>
                <a:cs typeface="Times New Roman" pitchFamily="18" charset="0"/>
              </a:rPr>
              <a:t>Activity </a:t>
            </a:r>
            <a:r>
              <a:rPr lang="en-US" sz="2800" b="1" dirty="0" smtClean="0">
                <a:latin typeface="Times New Roman" pitchFamily="18" charset="0"/>
                <a:cs typeface="Times New Roman" pitchFamily="18" charset="0"/>
              </a:rPr>
              <a:t>7-------</a:t>
            </a:r>
            <a:endParaRPr lang="en-GB" sz="2800" b="1" dirty="0"/>
          </a:p>
        </p:txBody>
      </p:sp>
      <p:sp>
        <p:nvSpPr>
          <p:cNvPr id="3" name="Content Placeholder 2"/>
          <p:cNvSpPr>
            <a:spLocks noGrp="1"/>
          </p:cNvSpPr>
          <p:nvPr>
            <p:ph idx="1"/>
          </p:nvPr>
        </p:nvSpPr>
        <p:spPr>
          <a:xfrm>
            <a:off x="0" y="457200"/>
            <a:ext cx="9067800" cy="6400800"/>
          </a:xfrm>
        </p:spPr>
        <p:txBody>
          <a:bodyPr>
            <a:normAutofit/>
          </a:bodyPr>
          <a:lstStyle/>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Declare and create objects of Box class named box1 and box2 and these objects automatically calls the Box constructor.</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Call volume() through box1 and box2 separately and output the returned value.</a:t>
            </a:r>
          </a:p>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output of the program is the same because at each time when the constructor is called, it sets the same dimensions for Box instance variable.</a:t>
            </a: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75</a:t>
            </a:fld>
            <a:endParaRPr lang="en-US"/>
          </a:p>
        </p:txBody>
      </p:sp>
    </p:spTree>
    <p:extLst>
      <p:ext uri="{BB962C8B-B14F-4D97-AF65-F5344CB8AC3E}">
        <p14:creationId xmlns:p14="http://schemas.microsoft.com/office/powerpoint/2010/main" val="359635759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2800" b="1" dirty="0">
                <a:latin typeface="Times New Roman" pitchFamily="18" charset="0"/>
                <a:cs typeface="Times New Roman" pitchFamily="18" charset="0"/>
              </a:rPr>
              <a:t>Activity </a:t>
            </a:r>
            <a:r>
              <a:rPr lang="en-US" sz="2800" b="1" dirty="0" smtClean="0">
                <a:latin typeface="Times New Roman" pitchFamily="18" charset="0"/>
                <a:cs typeface="Times New Roman" pitchFamily="18" charset="0"/>
              </a:rPr>
              <a:t>7-------</a:t>
            </a:r>
            <a:endParaRPr lang="en-GB" sz="2800" b="1" dirty="0"/>
          </a:p>
        </p:txBody>
      </p:sp>
      <p:sp>
        <p:nvSpPr>
          <p:cNvPr id="3" name="Content Placeholder 2"/>
          <p:cNvSpPr>
            <a:spLocks noGrp="1"/>
          </p:cNvSpPr>
          <p:nvPr>
            <p:ph idx="1"/>
          </p:nvPr>
        </p:nvSpPr>
        <p:spPr>
          <a:xfrm>
            <a:off x="0" y="381000"/>
            <a:ext cx="9067800" cy="6477000"/>
          </a:xfrm>
        </p:spPr>
        <p:txBody>
          <a:bodyPr>
            <a:noAutofit/>
          </a:bodyPr>
          <a:lstStyle/>
          <a:p>
            <a:pPr>
              <a:lnSpc>
                <a:spcPct val="170000"/>
              </a:lnSpc>
              <a:spcBef>
                <a:spcPts val="0"/>
              </a:spcBef>
              <a:buNone/>
              <a:defRPr/>
            </a:pPr>
            <a:r>
              <a:rPr lang="en-US" sz="2400" dirty="0" smtClean="0">
                <a:latin typeface="Times New Roman" pitchFamily="18" charset="0"/>
                <a:cs typeface="Times New Roman" pitchFamily="18" charset="0"/>
              </a:rPr>
              <a:t>class Box {</a:t>
            </a:r>
          </a:p>
          <a:p>
            <a:pPr>
              <a:lnSpc>
                <a:spcPct val="170000"/>
              </a:lnSpc>
              <a:spcBef>
                <a:spcPts val="0"/>
              </a:spcBef>
              <a:buNone/>
              <a:defRPr/>
            </a:pPr>
            <a:r>
              <a:rPr lang="en-US" sz="2400" dirty="0" smtClean="0">
                <a:latin typeface="Times New Roman" pitchFamily="18" charset="0"/>
                <a:cs typeface="Times New Roman" pitchFamily="18" charset="0"/>
              </a:rPr>
              <a:t>//Define instance variable of a class</a:t>
            </a:r>
            <a:endParaRPr lang="en-US" sz="2400" dirty="0">
              <a:latin typeface="Times New Roman" pitchFamily="18" charset="0"/>
              <a:cs typeface="Times New Roman" pitchFamily="18" charset="0"/>
            </a:endParaRPr>
          </a:p>
          <a:p>
            <a:pPr>
              <a:lnSpc>
                <a:spcPct val="170000"/>
              </a:lnSpc>
              <a:spcBef>
                <a:spcPts val="0"/>
              </a:spcBef>
              <a:buNone/>
              <a:defRPr/>
            </a:pPr>
            <a:r>
              <a:rPr lang="en-US" sz="2400" dirty="0">
                <a:latin typeface="Times New Roman" pitchFamily="18" charset="0"/>
                <a:cs typeface="Times New Roman" pitchFamily="18" charset="0"/>
              </a:rPr>
              <a:t>double width;</a:t>
            </a:r>
          </a:p>
          <a:p>
            <a:pPr>
              <a:lnSpc>
                <a:spcPct val="170000"/>
              </a:lnSpc>
              <a:spcBef>
                <a:spcPts val="0"/>
              </a:spcBef>
              <a:buNone/>
              <a:defRPr/>
            </a:pPr>
            <a:r>
              <a:rPr lang="en-US" sz="2400" dirty="0">
                <a:latin typeface="Times New Roman" pitchFamily="18" charset="0"/>
                <a:cs typeface="Times New Roman" pitchFamily="18" charset="0"/>
              </a:rPr>
              <a:t>double height;</a:t>
            </a:r>
          </a:p>
          <a:p>
            <a:pPr>
              <a:lnSpc>
                <a:spcPct val="170000"/>
              </a:lnSpc>
              <a:spcBef>
                <a:spcPts val="0"/>
              </a:spcBef>
              <a:buNone/>
              <a:defRPr/>
            </a:pPr>
            <a:r>
              <a:rPr lang="en-US" sz="2400" dirty="0">
                <a:latin typeface="Times New Roman" pitchFamily="18" charset="0"/>
                <a:cs typeface="Times New Roman" pitchFamily="18" charset="0"/>
              </a:rPr>
              <a:t>double depth;</a:t>
            </a:r>
          </a:p>
          <a:p>
            <a:pPr>
              <a:lnSpc>
                <a:spcPct val="170000"/>
              </a:lnSpc>
              <a:spcBef>
                <a:spcPts val="0"/>
              </a:spcBef>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Define Box Constructor and sets each dimensions to the same value </a:t>
            </a:r>
            <a:endParaRPr lang="en-US" sz="2400" dirty="0">
              <a:latin typeface="Times New Roman" pitchFamily="18" charset="0"/>
              <a:cs typeface="Times New Roman" pitchFamily="18" charset="0"/>
            </a:endParaRPr>
          </a:p>
          <a:p>
            <a:pPr>
              <a:lnSpc>
                <a:spcPct val="170000"/>
              </a:lnSpc>
              <a:spcBef>
                <a:spcPts val="0"/>
              </a:spcBef>
              <a:buNone/>
              <a:defRPr/>
            </a:pPr>
            <a:r>
              <a:rPr lang="en-US" sz="2400" dirty="0" smtClean="0">
                <a:latin typeface="Times New Roman" pitchFamily="18" charset="0"/>
                <a:cs typeface="Times New Roman" pitchFamily="18" charset="0"/>
              </a:rPr>
              <a:t>Box() </a:t>
            </a:r>
            <a:r>
              <a:rPr lang="en-US" sz="2400" dirty="0">
                <a:latin typeface="Times New Roman" pitchFamily="18" charset="0"/>
                <a:cs typeface="Times New Roman" pitchFamily="18" charset="0"/>
              </a:rPr>
              <a:t>{</a:t>
            </a:r>
          </a:p>
          <a:p>
            <a:pPr>
              <a:lnSpc>
                <a:spcPct val="170000"/>
              </a:lnSpc>
              <a:spcBef>
                <a:spcPts val="0"/>
              </a:spcBef>
              <a:buNone/>
              <a:defRPr/>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("Constructing Box8");</a:t>
            </a:r>
          </a:p>
          <a:p>
            <a:pPr>
              <a:lnSpc>
                <a:spcPct val="170000"/>
              </a:lnSpc>
              <a:spcBef>
                <a:spcPts val="0"/>
              </a:spcBef>
              <a:buNone/>
              <a:defRPr/>
            </a:pPr>
            <a:r>
              <a:rPr lang="en-US" sz="2400" dirty="0">
                <a:latin typeface="Times New Roman" pitchFamily="18" charset="0"/>
                <a:cs typeface="Times New Roman" pitchFamily="18" charset="0"/>
              </a:rPr>
              <a:t>width = 10;</a:t>
            </a:r>
          </a:p>
          <a:p>
            <a:pPr>
              <a:lnSpc>
                <a:spcPct val="170000"/>
              </a:lnSpc>
              <a:spcBef>
                <a:spcPts val="0"/>
              </a:spcBef>
              <a:buNone/>
              <a:defRPr/>
            </a:pPr>
            <a:r>
              <a:rPr lang="en-US" sz="2400" dirty="0">
                <a:latin typeface="Times New Roman" pitchFamily="18" charset="0"/>
                <a:cs typeface="Times New Roman" pitchFamily="18" charset="0"/>
              </a:rPr>
              <a:t>height = 10</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76</a:t>
            </a:fld>
            <a:endParaRPr lang="en-US"/>
          </a:p>
        </p:txBody>
      </p:sp>
    </p:spTree>
    <p:extLst>
      <p:ext uri="{BB962C8B-B14F-4D97-AF65-F5344CB8AC3E}">
        <p14:creationId xmlns:p14="http://schemas.microsoft.com/office/powerpoint/2010/main" val="330212918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US" sz="2800" b="1" dirty="0">
                <a:latin typeface="Times New Roman" pitchFamily="18" charset="0"/>
                <a:cs typeface="Times New Roman" pitchFamily="18" charset="0"/>
              </a:rPr>
              <a:t>Activity </a:t>
            </a:r>
            <a:r>
              <a:rPr lang="en-US" sz="2800" b="1" dirty="0" smtClean="0">
                <a:latin typeface="Times New Roman" pitchFamily="18" charset="0"/>
                <a:cs typeface="Times New Roman" pitchFamily="18" charset="0"/>
              </a:rPr>
              <a:t>7-------</a:t>
            </a:r>
            <a:endParaRPr lang="en-GB" sz="2800" b="1" dirty="0"/>
          </a:p>
        </p:txBody>
      </p:sp>
      <p:sp>
        <p:nvSpPr>
          <p:cNvPr id="3" name="Content Placeholder 2"/>
          <p:cNvSpPr>
            <a:spLocks noGrp="1"/>
          </p:cNvSpPr>
          <p:nvPr>
            <p:ph idx="1"/>
          </p:nvPr>
        </p:nvSpPr>
        <p:spPr>
          <a:xfrm>
            <a:off x="0" y="228600"/>
            <a:ext cx="9067800" cy="6629400"/>
          </a:xfrm>
        </p:spPr>
        <p:txBody>
          <a:bodyPr>
            <a:noAutofit/>
          </a:bodyPr>
          <a:lstStyle/>
          <a:p>
            <a:pPr algn="just">
              <a:lnSpc>
                <a:spcPct val="150000"/>
              </a:lnSpc>
              <a:spcBef>
                <a:spcPts val="0"/>
              </a:spcBef>
              <a:buNone/>
              <a:defRPr/>
            </a:pPr>
            <a:r>
              <a:rPr lang="en-US" sz="2400" dirty="0" smtClean="0">
                <a:latin typeface="Times New Roman" pitchFamily="18" charset="0"/>
                <a:cs typeface="Times New Roman" pitchFamily="18" charset="0"/>
              </a:rPr>
              <a:t>depth </a:t>
            </a:r>
            <a:r>
              <a:rPr lang="en-US" sz="2400" dirty="0">
                <a:latin typeface="Times New Roman" pitchFamily="18" charset="0"/>
                <a:cs typeface="Times New Roman" pitchFamily="18" charset="0"/>
              </a:rPr>
              <a:t>= 10;</a:t>
            </a:r>
          </a:p>
          <a:p>
            <a:pPr algn="just">
              <a:lnSpc>
                <a:spcPct val="150000"/>
              </a:lnSpc>
              <a:spcBef>
                <a:spcPts val="0"/>
              </a:spcBef>
              <a:buNone/>
              <a:defRPr/>
            </a:pPr>
            <a:r>
              <a:rPr lang="en-US" sz="2400" dirty="0" smtClean="0">
                <a:latin typeface="Times New Roman" pitchFamily="18" charset="0"/>
                <a:cs typeface="Times New Roman" pitchFamily="18" charset="0"/>
              </a:rPr>
              <a:t>}//End of constructor </a:t>
            </a:r>
            <a:endParaRPr lang="en-US" sz="2400" dirty="0">
              <a:latin typeface="Times New Roman" pitchFamily="18" charset="0"/>
              <a:cs typeface="Times New Roman" pitchFamily="18" charset="0"/>
            </a:endParaRPr>
          </a:p>
          <a:p>
            <a:pPr algn="just">
              <a:lnSpc>
                <a:spcPct val="150000"/>
              </a:lnSpc>
              <a:spcBef>
                <a:spcPts val="0"/>
              </a:spcBef>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Define volume (), compute volume of Box and return a value </a:t>
            </a:r>
            <a:endParaRPr lang="en-US" sz="2400" dirty="0">
              <a:latin typeface="Times New Roman" pitchFamily="18" charset="0"/>
              <a:cs typeface="Times New Roman" pitchFamily="18" charset="0"/>
            </a:endParaRPr>
          </a:p>
          <a:p>
            <a:pPr algn="just">
              <a:lnSpc>
                <a:spcPct val="150000"/>
              </a:lnSpc>
              <a:spcBef>
                <a:spcPts val="0"/>
              </a:spcBef>
              <a:buNone/>
              <a:defRPr/>
            </a:pPr>
            <a:r>
              <a:rPr lang="en-US" sz="2400" dirty="0">
                <a:latin typeface="Times New Roman" pitchFamily="18" charset="0"/>
                <a:cs typeface="Times New Roman" pitchFamily="18" charset="0"/>
              </a:rPr>
              <a:t>double volume() {</a:t>
            </a:r>
          </a:p>
          <a:p>
            <a:pPr algn="just">
              <a:lnSpc>
                <a:spcPct val="150000"/>
              </a:lnSpc>
              <a:spcBef>
                <a:spcPts val="0"/>
              </a:spcBef>
              <a:buNone/>
              <a:defRPr/>
            </a:pPr>
            <a:r>
              <a:rPr lang="en-US" sz="2400" dirty="0">
                <a:latin typeface="Times New Roman" pitchFamily="18" charset="0"/>
                <a:cs typeface="Times New Roman" pitchFamily="18" charset="0"/>
              </a:rPr>
              <a:t>return </a:t>
            </a:r>
            <a:r>
              <a:rPr lang="en-US" sz="2400" dirty="0" smtClean="0">
                <a:latin typeface="Times New Roman" pitchFamily="18" charset="0"/>
                <a:cs typeface="Times New Roman" pitchFamily="18" charset="0"/>
              </a:rPr>
              <a:t>(width </a:t>
            </a:r>
            <a:r>
              <a:rPr lang="en-US" sz="2400" dirty="0">
                <a:latin typeface="Times New Roman" pitchFamily="18" charset="0"/>
                <a:cs typeface="Times New Roman" pitchFamily="18" charset="0"/>
              </a:rPr>
              <a:t>* height * </a:t>
            </a:r>
            <a:r>
              <a:rPr lang="en-US" sz="2400" dirty="0" smtClean="0">
                <a:latin typeface="Times New Roman" pitchFamily="18" charset="0"/>
                <a:cs typeface="Times New Roman" pitchFamily="18" charset="0"/>
              </a:rPr>
              <a:t>depth);</a:t>
            </a:r>
            <a:endParaRPr lang="en-US" sz="2400" dirty="0">
              <a:latin typeface="Times New Roman" pitchFamily="18" charset="0"/>
              <a:cs typeface="Times New Roman" pitchFamily="18" charset="0"/>
            </a:endParaRPr>
          </a:p>
          <a:p>
            <a:pPr algn="just">
              <a:lnSpc>
                <a:spcPct val="150000"/>
              </a:lnSpc>
              <a:spcBef>
                <a:spcPts val="0"/>
              </a:spcBef>
              <a:buNone/>
              <a:defRPr/>
            </a:pPr>
            <a:r>
              <a:rPr lang="en-US" sz="2400" dirty="0" smtClean="0">
                <a:latin typeface="Times New Roman" pitchFamily="18" charset="0"/>
                <a:cs typeface="Times New Roman" pitchFamily="18" charset="0"/>
              </a:rPr>
              <a:t>}//End of Volume()</a:t>
            </a:r>
            <a:endParaRPr lang="en-US" sz="2400" dirty="0">
              <a:latin typeface="Times New Roman" pitchFamily="18" charset="0"/>
              <a:cs typeface="Times New Roman" pitchFamily="18" charset="0"/>
            </a:endParaRPr>
          </a:p>
          <a:p>
            <a:pPr algn="just">
              <a:lnSpc>
                <a:spcPct val="150000"/>
              </a:lnSpc>
              <a:spcBef>
                <a:spcPts val="0"/>
              </a:spcBef>
              <a:buNone/>
              <a:defRPr/>
            </a:pPr>
            <a:r>
              <a:rPr lang="en-US" sz="2400" dirty="0" smtClean="0">
                <a:latin typeface="Times New Roman" pitchFamily="18" charset="0"/>
                <a:cs typeface="Times New Roman" pitchFamily="18" charset="0"/>
              </a:rPr>
              <a:t>}//End of Box class</a:t>
            </a:r>
          </a:p>
          <a:p>
            <a:pPr algn="just">
              <a:lnSpc>
                <a:spcPct val="150000"/>
              </a:lnSpc>
              <a:spcBef>
                <a:spcPts val="0"/>
              </a:spcBef>
              <a:buNone/>
              <a:defRPr/>
            </a:pPr>
            <a:r>
              <a:rPr lang="en-US" sz="2400" dirty="0">
                <a:latin typeface="Times New Roman" pitchFamily="18" charset="0"/>
                <a:cs typeface="Times New Roman" pitchFamily="18" charset="0"/>
              </a:rPr>
              <a:t>class </a:t>
            </a:r>
            <a:r>
              <a:rPr lang="en-US" sz="2400" dirty="0" err="1">
                <a:latin typeface="Times New Roman" pitchFamily="18" charset="0"/>
                <a:cs typeface="Times New Roman" pitchFamily="18" charset="0"/>
              </a:rPr>
              <a:t>ConstructorExample</a:t>
            </a:r>
            <a:r>
              <a:rPr lang="en-US" sz="2400" dirty="0">
                <a:latin typeface="Times New Roman" pitchFamily="18" charset="0"/>
                <a:cs typeface="Times New Roman" pitchFamily="18" charset="0"/>
              </a:rPr>
              <a:t>{</a:t>
            </a:r>
          </a:p>
          <a:p>
            <a:pPr algn="just">
              <a:lnSpc>
                <a:spcPct val="150000"/>
              </a:lnSpc>
              <a:spcBef>
                <a:spcPts val="0"/>
              </a:spcBef>
              <a:buNone/>
              <a:defRPr/>
            </a:pPr>
            <a:r>
              <a:rPr lang="en-US" sz="2400" dirty="0">
                <a:latin typeface="Times New Roman" pitchFamily="18" charset="0"/>
                <a:cs typeface="Times New Roman" pitchFamily="18" charset="0"/>
              </a:rPr>
              <a:t>public static void main(String </a:t>
            </a:r>
            <a:r>
              <a:rPr lang="en-US" sz="2400" dirty="0" err="1">
                <a:latin typeface="Times New Roman" pitchFamily="18" charset="0"/>
                <a:cs typeface="Times New Roman" pitchFamily="18" charset="0"/>
              </a:rPr>
              <a:t>args</a:t>
            </a:r>
            <a:r>
              <a:rPr lang="en-US" sz="2400" dirty="0">
                <a:latin typeface="Times New Roman" pitchFamily="18" charset="0"/>
                <a:cs typeface="Times New Roman" pitchFamily="18" charset="0"/>
              </a:rPr>
              <a:t>[]) {</a:t>
            </a:r>
          </a:p>
          <a:p>
            <a:pPr algn="just">
              <a:lnSpc>
                <a:spcPct val="150000"/>
              </a:lnSpc>
              <a:spcBef>
                <a:spcPts val="0"/>
              </a:spcBef>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Declare</a:t>
            </a:r>
            <a:r>
              <a:rPr lang="en-US" sz="2400" dirty="0">
                <a:latin typeface="Times New Roman" pitchFamily="18" charset="0"/>
                <a:cs typeface="Times New Roman" pitchFamily="18" charset="0"/>
              </a:rPr>
              <a:t>, allocate, and initialize Box objects</a:t>
            </a:r>
          </a:p>
          <a:p>
            <a:pPr algn="just">
              <a:lnSpc>
                <a:spcPct val="150000"/>
              </a:lnSpc>
              <a:spcBef>
                <a:spcPts val="0"/>
              </a:spcBef>
              <a:buNone/>
              <a:defRPr/>
            </a:pPr>
            <a:r>
              <a:rPr lang="en-US" sz="2400" dirty="0" smtClean="0">
                <a:latin typeface="Times New Roman" pitchFamily="18" charset="0"/>
                <a:cs typeface="Times New Roman" pitchFamily="18" charset="0"/>
              </a:rPr>
              <a:t>Box box1 </a:t>
            </a:r>
            <a:r>
              <a:rPr lang="en-US" sz="2400" dirty="0">
                <a:latin typeface="Times New Roman" pitchFamily="18" charset="0"/>
                <a:cs typeface="Times New Roman" pitchFamily="18" charset="0"/>
              </a:rPr>
              <a:t>= new </a:t>
            </a:r>
            <a:r>
              <a:rPr lang="en-US" sz="2400" dirty="0" smtClean="0">
                <a:latin typeface="Times New Roman" pitchFamily="18" charset="0"/>
                <a:cs typeface="Times New Roman" pitchFamily="18" charset="0"/>
              </a:rPr>
              <a:t>Box();</a:t>
            </a:r>
            <a:endParaRPr lang="en-US" sz="2400" dirty="0">
              <a:latin typeface="Times New Roman" pitchFamily="18" charset="0"/>
              <a:cs typeface="Times New Roman" pitchFamily="18" charset="0"/>
            </a:endParaRPr>
          </a:p>
          <a:p>
            <a:pPr algn="just">
              <a:lnSpc>
                <a:spcPct val="150000"/>
              </a:lnSpc>
              <a:spcBef>
                <a:spcPts val="0"/>
              </a:spcBef>
              <a:buNone/>
              <a:defRPr/>
            </a:pPr>
            <a:r>
              <a:rPr lang="en-US" sz="2400" dirty="0" smtClean="0">
                <a:latin typeface="Times New Roman" pitchFamily="18" charset="0"/>
                <a:cs typeface="Times New Roman" pitchFamily="18" charset="0"/>
              </a:rPr>
              <a:t>Box box2 </a:t>
            </a:r>
            <a:r>
              <a:rPr lang="en-US" sz="2400" dirty="0">
                <a:latin typeface="Times New Roman" pitchFamily="18" charset="0"/>
                <a:cs typeface="Times New Roman" pitchFamily="18" charset="0"/>
              </a:rPr>
              <a:t>= new </a:t>
            </a:r>
            <a:r>
              <a:rPr lang="en-US" sz="2400" dirty="0" smtClean="0">
                <a:latin typeface="Times New Roman" pitchFamily="18" charset="0"/>
                <a:cs typeface="Times New Roman" pitchFamily="18" charset="0"/>
              </a:rPr>
              <a:t>Box();</a:t>
            </a:r>
            <a:endParaRPr lang="en-US" sz="2400" dirty="0">
              <a:latin typeface="Times New Roman" pitchFamily="18" charset="0"/>
              <a:cs typeface="Times New Roman" pitchFamily="18" charset="0"/>
            </a:endParaRPr>
          </a:p>
          <a:p>
            <a:pPr>
              <a:lnSpc>
                <a:spcPct val="170000"/>
              </a:lnSpc>
              <a:spcBef>
                <a:spcPts val="0"/>
              </a:spcBef>
              <a:buNone/>
              <a:defRPr/>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77</a:t>
            </a:fld>
            <a:endParaRPr lang="en-US"/>
          </a:p>
        </p:txBody>
      </p:sp>
    </p:spTree>
    <p:extLst>
      <p:ext uri="{BB962C8B-B14F-4D97-AF65-F5344CB8AC3E}">
        <p14:creationId xmlns:p14="http://schemas.microsoft.com/office/powerpoint/2010/main" val="89877915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US" sz="2800" b="1" dirty="0">
                <a:latin typeface="Times New Roman" pitchFamily="18" charset="0"/>
                <a:cs typeface="Times New Roman" pitchFamily="18" charset="0"/>
              </a:rPr>
              <a:t>Activity </a:t>
            </a:r>
            <a:r>
              <a:rPr lang="en-US" sz="2800" b="1" dirty="0" smtClean="0">
                <a:latin typeface="Times New Roman" pitchFamily="18" charset="0"/>
                <a:cs typeface="Times New Roman" pitchFamily="18" charset="0"/>
              </a:rPr>
              <a:t>7-------</a:t>
            </a:r>
            <a:endParaRPr lang="en-GB" sz="2800" b="1" dirty="0"/>
          </a:p>
        </p:txBody>
      </p:sp>
      <p:sp>
        <p:nvSpPr>
          <p:cNvPr id="3" name="Content Placeholder 2"/>
          <p:cNvSpPr>
            <a:spLocks noGrp="1"/>
          </p:cNvSpPr>
          <p:nvPr>
            <p:ph idx="1"/>
          </p:nvPr>
        </p:nvSpPr>
        <p:spPr>
          <a:xfrm>
            <a:off x="0" y="228600"/>
            <a:ext cx="9067800" cy="6629400"/>
          </a:xfrm>
        </p:spPr>
        <p:txBody>
          <a:bodyPr>
            <a:noAutofit/>
          </a:bodyPr>
          <a:lstStyle/>
          <a:p>
            <a:pPr>
              <a:lnSpc>
                <a:spcPct val="150000"/>
              </a:lnSpc>
              <a:spcBef>
                <a:spcPts val="0"/>
              </a:spcBef>
              <a:buNone/>
              <a:defRPr/>
            </a:pPr>
            <a:r>
              <a:rPr lang="en-US" sz="2400" dirty="0" smtClean="0">
                <a:latin typeface="Times New Roman" pitchFamily="18" charset="0"/>
                <a:cs typeface="Times New Roman" pitchFamily="18" charset="0"/>
              </a:rPr>
              <a:t>//Declare variable named </a:t>
            </a:r>
            <a:r>
              <a:rPr lang="en-US" sz="2400" dirty="0" err="1" smtClean="0">
                <a:latin typeface="Times New Roman" pitchFamily="18" charset="0"/>
                <a:cs typeface="Times New Roman" pitchFamily="18" charset="0"/>
              </a:rPr>
              <a:t>vol</a:t>
            </a:r>
            <a:r>
              <a:rPr lang="en-US" sz="2400" dirty="0" smtClean="0">
                <a:latin typeface="Times New Roman" pitchFamily="18" charset="0"/>
                <a:cs typeface="Times New Roman" pitchFamily="18" charset="0"/>
              </a:rPr>
              <a:t> local to main</a:t>
            </a:r>
          </a:p>
          <a:p>
            <a:pPr>
              <a:lnSpc>
                <a:spcPct val="150000"/>
              </a:lnSpc>
              <a:spcBef>
                <a:spcPts val="0"/>
              </a:spcBef>
              <a:buNone/>
              <a:defRPr/>
            </a:pPr>
            <a:r>
              <a:rPr lang="en-US" sz="2400" dirty="0" smtClean="0">
                <a:latin typeface="Times New Roman" pitchFamily="18" charset="0"/>
                <a:cs typeface="Times New Roman" pitchFamily="18" charset="0"/>
              </a:rPr>
              <a:t>double </a:t>
            </a: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a:t>
            </a:r>
          </a:p>
          <a:p>
            <a:pPr>
              <a:lnSpc>
                <a:spcPct val="150000"/>
              </a:lnSpc>
              <a:spcBef>
                <a:spcPts val="0"/>
              </a:spcBef>
              <a:buNone/>
              <a:defRPr/>
            </a:pPr>
            <a:r>
              <a:rPr lang="en-US" sz="2400" dirty="0">
                <a:latin typeface="Times New Roman" pitchFamily="18" charset="0"/>
                <a:cs typeface="Times New Roman" pitchFamily="18" charset="0"/>
              </a:rPr>
              <a:t>// get volume of first </a:t>
            </a:r>
            <a:r>
              <a:rPr lang="en-US" sz="2400" dirty="0" smtClean="0">
                <a:latin typeface="Times New Roman" pitchFamily="18" charset="0"/>
                <a:cs typeface="Times New Roman" pitchFamily="18" charset="0"/>
              </a:rPr>
              <a:t>box and output the returned value</a:t>
            </a:r>
            <a:endParaRPr lang="en-US" sz="2400" dirty="0">
              <a:latin typeface="Times New Roman" pitchFamily="18" charset="0"/>
              <a:cs typeface="Times New Roman" pitchFamily="18" charset="0"/>
            </a:endParaRPr>
          </a:p>
          <a:p>
            <a:pPr>
              <a:lnSpc>
                <a:spcPct val="150000"/>
              </a:lnSpc>
              <a:spcBef>
                <a:spcPts val="0"/>
              </a:spcBef>
              <a:buNone/>
              <a:defRPr/>
            </a:pP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 = mybox1.volume();</a:t>
            </a:r>
          </a:p>
          <a:p>
            <a:pPr>
              <a:lnSpc>
                <a:spcPct val="150000"/>
              </a:lnSpc>
              <a:spcBef>
                <a:spcPts val="0"/>
              </a:spcBef>
              <a:buNone/>
              <a:defRPr/>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("Volume is " + </a:t>
            </a: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a:t>
            </a:r>
          </a:p>
          <a:p>
            <a:pPr>
              <a:lnSpc>
                <a:spcPct val="150000"/>
              </a:lnSpc>
              <a:spcBef>
                <a:spcPts val="0"/>
              </a:spcBef>
              <a:buNone/>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get </a:t>
            </a:r>
            <a:r>
              <a:rPr lang="en-US" sz="2400" dirty="0">
                <a:latin typeface="Times New Roman" pitchFamily="18" charset="0"/>
                <a:cs typeface="Times New Roman" pitchFamily="18" charset="0"/>
              </a:rPr>
              <a:t>volume of second </a:t>
            </a:r>
            <a:r>
              <a:rPr lang="en-US" sz="2400" dirty="0" smtClean="0">
                <a:latin typeface="Times New Roman" pitchFamily="18" charset="0"/>
                <a:cs typeface="Times New Roman" pitchFamily="18" charset="0"/>
              </a:rPr>
              <a:t>box and output the returned value</a:t>
            </a:r>
            <a:endParaRPr lang="en-US" sz="2400" dirty="0">
              <a:latin typeface="Times New Roman" pitchFamily="18" charset="0"/>
              <a:cs typeface="Times New Roman" pitchFamily="18" charset="0"/>
            </a:endParaRPr>
          </a:p>
          <a:p>
            <a:pPr>
              <a:lnSpc>
                <a:spcPct val="150000"/>
              </a:lnSpc>
              <a:spcBef>
                <a:spcPts val="0"/>
              </a:spcBef>
              <a:buNone/>
              <a:defRPr/>
            </a:pP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 = mybox2.volume();</a:t>
            </a:r>
          </a:p>
          <a:p>
            <a:pPr>
              <a:lnSpc>
                <a:spcPct val="150000"/>
              </a:lnSpc>
              <a:spcBef>
                <a:spcPts val="0"/>
              </a:spcBef>
              <a:buNone/>
              <a:defRPr/>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("Volume is " + </a:t>
            </a: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a:t>
            </a:r>
          </a:p>
          <a:p>
            <a:pPr>
              <a:lnSpc>
                <a:spcPct val="150000"/>
              </a:lnSpc>
              <a:spcBef>
                <a:spcPts val="0"/>
              </a:spcBef>
              <a:buNone/>
              <a:defRPr/>
            </a:pPr>
            <a:r>
              <a:rPr lang="en-US" sz="2400" dirty="0" smtClean="0">
                <a:latin typeface="Times New Roman" pitchFamily="18" charset="0"/>
                <a:cs typeface="Times New Roman" pitchFamily="18" charset="0"/>
              </a:rPr>
              <a:t>}//End of main ()</a:t>
            </a:r>
            <a:endParaRPr lang="en-US" sz="2400" dirty="0">
              <a:latin typeface="Times New Roman" pitchFamily="18" charset="0"/>
              <a:cs typeface="Times New Roman" pitchFamily="18" charset="0"/>
            </a:endParaRPr>
          </a:p>
          <a:p>
            <a:pPr>
              <a:lnSpc>
                <a:spcPct val="150000"/>
              </a:lnSpc>
              <a:spcBef>
                <a:spcPts val="0"/>
              </a:spcBef>
              <a:buNone/>
              <a:defRPr/>
            </a:pPr>
            <a:r>
              <a:rPr lang="en-US" sz="2400" dirty="0" smtClean="0">
                <a:latin typeface="Times New Roman" pitchFamily="18" charset="0"/>
                <a:cs typeface="Times New Roman" pitchFamily="18" charset="0"/>
              </a:rPr>
              <a:t>}//End of class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78</a:t>
            </a:fld>
            <a:endParaRPr lang="en-US"/>
          </a:p>
        </p:txBody>
      </p:sp>
    </p:spTree>
    <p:extLst>
      <p:ext uri="{BB962C8B-B14F-4D97-AF65-F5344CB8AC3E}">
        <p14:creationId xmlns:p14="http://schemas.microsoft.com/office/powerpoint/2010/main" val="202050611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US" sz="2800" b="1" dirty="0">
                <a:latin typeface="Times New Roman" pitchFamily="18" charset="0"/>
                <a:cs typeface="Times New Roman" pitchFamily="18" charset="0"/>
              </a:rPr>
              <a:t>Activity </a:t>
            </a:r>
            <a:r>
              <a:rPr lang="en-US" sz="2800" b="1" dirty="0" smtClean="0">
                <a:latin typeface="Times New Roman" pitchFamily="18" charset="0"/>
                <a:cs typeface="Times New Roman" pitchFamily="18" charset="0"/>
              </a:rPr>
              <a:t>7-------</a:t>
            </a:r>
            <a:endParaRPr lang="en-GB" sz="2800" b="1" dirty="0"/>
          </a:p>
        </p:txBody>
      </p:sp>
      <p:sp>
        <p:nvSpPr>
          <p:cNvPr id="3" name="Content Placeholder 2"/>
          <p:cNvSpPr>
            <a:spLocks noGrp="1"/>
          </p:cNvSpPr>
          <p:nvPr>
            <p:ph idx="1"/>
          </p:nvPr>
        </p:nvSpPr>
        <p:spPr>
          <a:xfrm>
            <a:off x="0" y="228600"/>
            <a:ext cx="9067800" cy="6629400"/>
          </a:xfrm>
        </p:spPr>
        <p:txBody>
          <a:bodyPr>
            <a:noAutofit/>
          </a:bodyPr>
          <a:lstStyle/>
          <a:p>
            <a:pPr algn="just">
              <a:lnSpc>
                <a:spcPct val="150000"/>
              </a:lnSpc>
              <a:spcBef>
                <a:spcPts val="0"/>
              </a:spcBef>
              <a:buFont typeface="Wingdings" pitchFamily="2" charset="2"/>
              <a:buChar char="Ø"/>
              <a:defRPr/>
            </a:pPr>
            <a:r>
              <a:rPr lang="en-US" sz="2400" dirty="0">
                <a:latin typeface="Times New Roman" pitchFamily="18" charset="0"/>
                <a:cs typeface="Times New Roman" pitchFamily="18" charset="0"/>
              </a:rPr>
              <a:t>As you can </a:t>
            </a:r>
            <a:r>
              <a:rPr lang="en-US" sz="2400" dirty="0" smtClean="0">
                <a:latin typeface="Times New Roman" pitchFamily="18" charset="0"/>
                <a:cs typeface="Times New Roman" pitchFamily="18" charset="0"/>
              </a:rPr>
              <a:t>see from the previous Java program, </a:t>
            </a:r>
            <a:r>
              <a:rPr lang="en-US" sz="2400" dirty="0">
                <a:latin typeface="Times New Roman" pitchFamily="18" charset="0"/>
                <a:cs typeface="Times New Roman" pitchFamily="18" charset="0"/>
              </a:rPr>
              <a:t>both </a:t>
            </a:r>
            <a:r>
              <a:rPr lang="en-US" sz="2400" b="1" dirty="0" smtClean="0">
                <a:latin typeface="Times New Roman" pitchFamily="18" charset="0"/>
                <a:cs typeface="Times New Roman" pitchFamily="18" charset="0"/>
              </a:rPr>
              <a:t>box1 </a:t>
            </a:r>
            <a:r>
              <a:rPr lang="en-US" sz="2400" dirty="0">
                <a:latin typeface="Times New Roman" pitchFamily="18" charset="0"/>
                <a:cs typeface="Times New Roman" pitchFamily="18" charset="0"/>
              </a:rPr>
              <a:t>and</a:t>
            </a:r>
            <a:r>
              <a:rPr lang="en-US" sz="2400" b="1" dirty="0">
                <a:latin typeface="Times New Roman" pitchFamily="18" charset="0"/>
                <a:cs typeface="Times New Roman" pitchFamily="18" charset="0"/>
              </a:rPr>
              <a:t> </a:t>
            </a:r>
            <a:r>
              <a:rPr lang="en-US" sz="2400" b="1" dirty="0" smtClean="0">
                <a:latin typeface="Times New Roman" pitchFamily="18" charset="0"/>
                <a:cs typeface="Times New Roman" pitchFamily="18" charset="0"/>
              </a:rPr>
              <a:t>box2 </a:t>
            </a:r>
            <a:r>
              <a:rPr lang="en-US" sz="2400" dirty="0">
                <a:latin typeface="Times New Roman" pitchFamily="18" charset="0"/>
                <a:cs typeface="Times New Roman" pitchFamily="18" charset="0"/>
              </a:rPr>
              <a:t>were</a:t>
            </a:r>
            <a:r>
              <a:rPr lang="en-US" sz="2400" b="1" dirty="0">
                <a:latin typeface="Times New Roman" pitchFamily="18" charset="0"/>
                <a:cs typeface="Times New Roman" pitchFamily="18" charset="0"/>
              </a:rPr>
              <a:t> initialized </a:t>
            </a:r>
            <a:r>
              <a:rPr lang="en-US" sz="2400" dirty="0">
                <a:latin typeface="Times New Roman" pitchFamily="18" charset="0"/>
                <a:cs typeface="Times New Roman" pitchFamily="18" charset="0"/>
              </a:rPr>
              <a:t>by the </a:t>
            </a:r>
            <a:r>
              <a:rPr lang="en-US" sz="2400" b="1" dirty="0" smtClean="0">
                <a:solidFill>
                  <a:srgbClr val="D60093"/>
                </a:solidFill>
                <a:latin typeface="Times New Roman" pitchFamily="18" charset="0"/>
                <a:cs typeface="Times New Roman" pitchFamily="18" charset="0"/>
              </a:rPr>
              <a:t>Box( </a:t>
            </a:r>
            <a:r>
              <a:rPr lang="en-US" sz="2400" b="1" dirty="0">
                <a:solidFill>
                  <a:srgbClr val="D60093"/>
                </a:solidFill>
                <a:latin typeface="Times New Roman" pitchFamily="18" charset="0"/>
                <a:cs typeface="Times New Roman" pitchFamily="18" charset="0"/>
              </a:rPr>
              <a:t>) constructor </a:t>
            </a:r>
            <a:r>
              <a:rPr lang="en-US" sz="2400" dirty="0">
                <a:latin typeface="Times New Roman" pitchFamily="18" charset="0"/>
                <a:cs typeface="Times New Roman" pitchFamily="18" charset="0"/>
              </a:rPr>
              <a:t>when they were </a:t>
            </a:r>
            <a:r>
              <a:rPr lang="en-US" sz="2400" b="1" dirty="0">
                <a:solidFill>
                  <a:srgbClr val="D60093"/>
                </a:solidFill>
                <a:latin typeface="Times New Roman" pitchFamily="18" charset="0"/>
                <a:cs typeface="Times New Roman" pitchFamily="18" charset="0"/>
              </a:rPr>
              <a:t>created</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Since the </a:t>
            </a:r>
            <a:r>
              <a:rPr lang="en-US" sz="2400" b="1" dirty="0">
                <a:latin typeface="Times New Roman" pitchFamily="18" charset="0"/>
                <a:cs typeface="Times New Roman" pitchFamily="18" charset="0"/>
              </a:rPr>
              <a:t>constructor </a:t>
            </a:r>
            <a:r>
              <a:rPr lang="en-US" sz="2400" dirty="0">
                <a:latin typeface="Times New Roman" pitchFamily="18" charset="0"/>
                <a:cs typeface="Times New Roman" pitchFamily="18" charset="0"/>
              </a:rPr>
              <a:t>gives all </a:t>
            </a:r>
            <a:r>
              <a:rPr lang="en-US" sz="2400" b="1" dirty="0">
                <a:latin typeface="Times New Roman" pitchFamily="18" charset="0"/>
                <a:cs typeface="Times New Roman" pitchFamily="18" charset="0"/>
              </a:rPr>
              <a:t>boxes </a:t>
            </a:r>
            <a:r>
              <a:rPr lang="en-US" sz="2400" dirty="0">
                <a:latin typeface="Times New Roman" pitchFamily="18" charset="0"/>
                <a:cs typeface="Times New Roman" pitchFamily="18" charset="0"/>
              </a:rPr>
              <a:t>the</a:t>
            </a:r>
            <a:r>
              <a:rPr lang="en-US" sz="2400" b="1" dirty="0">
                <a:latin typeface="Times New Roman" pitchFamily="18" charset="0"/>
                <a:cs typeface="Times New Roman" pitchFamily="18" charset="0"/>
              </a:rPr>
              <a:t> same dimensions, 10 </a:t>
            </a:r>
            <a:r>
              <a:rPr lang="en-US" sz="2400" dirty="0">
                <a:latin typeface="Times New Roman" pitchFamily="18" charset="0"/>
                <a:cs typeface="Times New Roman" pitchFamily="18" charset="0"/>
              </a:rPr>
              <a:t>by</a:t>
            </a:r>
            <a:r>
              <a:rPr lang="en-US" sz="2400" b="1" dirty="0">
                <a:latin typeface="Times New Roman" pitchFamily="18" charset="0"/>
                <a:cs typeface="Times New Roman" pitchFamily="18" charset="0"/>
              </a:rPr>
              <a:t> 10 </a:t>
            </a:r>
            <a:r>
              <a:rPr lang="en-US" sz="2400" dirty="0">
                <a:latin typeface="Times New Roman" pitchFamily="18" charset="0"/>
                <a:cs typeface="Times New Roman" pitchFamily="18" charset="0"/>
              </a:rPr>
              <a:t>by </a:t>
            </a:r>
            <a:r>
              <a:rPr lang="en-US" sz="2400" b="1" dirty="0">
                <a:latin typeface="Times New Roman" pitchFamily="18" charset="0"/>
                <a:cs typeface="Times New Roman" pitchFamily="18" charset="0"/>
              </a:rPr>
              <a:t>10,</a:t>
            </a:r>
            <a:r>
              <a:rPr lang="en-US" sz="2400" dirty="0">
                <a:latin typeface="Times New Roman" pitchFamily="18" charset="0"/>
                <a:cs typeface="Times New Roman" pitchFamily="18" charset="0"/>
              </a:rPr>
              <a:t> both </a:t>
            </a:r>
            <a:r>
              <a:rPr lang="en-US" sz="2400" dirty="0" smtClean="0">
                <a:latin typeface="Times New Roman" pitchFamily="18" charset="0"/>
                <a:cs typeface="Times New Roman" pitchFamily="18" charset="0"/>
              </a:rPr>
              <a:t>box1 </a:t>
            </a:r>
            <a:r>
              <a:rPr lang="en-US" sz="2400" dirty="0">
                <a:latin typeface="Times New Roman" pitchFamily="18" charset="0"/>
                <a:cs typeface="Times New Roman" pitchFamily="18" charset="0"/>
              </a:rPr>
              <a:t>and </a:t>
            </a:r>
            <a:r>
              <a:rPr lang="en-US" sz="2400" dirty="0" smtClean="0">
                <a:latin typeface="Times New Roman" pitchFamily="18" charset="0"/>
                <a:cs typeface="Times New Roman" pitchFamily="18" charset="0"/>
              </a:rPr>
              <a:t>box2 </a:t>
            </a:r>
            <a:r>
              <a:rPr lang="en-US" sz="2400" dirty="0">
                <a:latin typeface="Times New Roman" pitchFamily="18" charset="0"/>
                <a:cs typeface="Times New Roman" pitchFamily="18" charset="0"/>
              </a:rPr>
              <a:t>will have the </a:t>
            </a:r>
            <a:r>
              <a:rPr lang="en-US" sz="2400" b="1" dirty="0">
                <a:solidFill>
                  <a:srgbClr val="6600CC"/>
                </a:solidFill>
                <a:latin typeface="Times New Roman" pitchFamily="18" charset="0"/>
                <a:cs typeface="Times New Roman" pitchFamily="18" charset="0"/>
              </a:rPr>
              <a:t>same volume</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The </a:t>
            </a:r>
            <a:r>
              <a:rPr lang="en-US" sz="2400" b="1" dirty="0" err="1">
                <a:solidFill>
                  <a:srgbClr val="FF0000"/>
                </a:solidFill>
                <a:latin typeface="Times New Roman" pitchFamily="18" charset="0"/>
                <a:cs typeface="Times New Roman" pitchFamily="18" charset="0"/>
              </a:rPr>
              <a:t>println</a:t>
            </a:r>
            <a:r>
              <a:rPr lang="en-US" sz="2400" b="1" dirty="0">
                <a:solidFill>
                  <a:srgbClr val="FF0000"/>
                </a:solidFill>
                <a:latin typeface="Times New Roman" pitchFamily="18" charset="0"/>
                <a:cs typeface="Times New Roman" pitchFamily="18" charset="0"/>
              </a:rPr>
              <a:t>( ) statement </a:t>
            </a:r>
            <a:r>
              <a:rPr lang="en-US" sz="2400" dirty="0">
                <a:latin typeface="Times New Roman" pitchFamily="18" charset="0"/>
                <a:cs typeface="Times New Roman" pitchFamily="18" charset="0"/>
              </a:rPr>
              <a:t>inside </a:t>
            </a:r>
            <a:r>
              <a:rPr lang="en-US" sz="2400" b="1" dirty="0">
                <a:latin typeface="Times New Roman" pitchFamily="18" charset="0"/>
                <a:cs typeface="Times New Roman" pitchFamily="18" charset="0"/>
              </a:rPr>
              <a:t>Box( ) </a:t>
            </a:r>
            <a:r>
              <a:rPr lang="en-US" sz="2400" b="1" dirty="0" smtClean="0">
                <a:latin typeface="Times New Roman" pitchFamily="18" charset="0"/>
                <a:cs typeface="Times New Roman" pitchFamily="18" charset="0"/>
              </a:rPr>
              <a:t>constructor </a:t>
            </a:r>
            <a:r>
              <a:rPr lang="en-US" sz="2400" dirty="0" smtClean="0">
                <a:latin typeface="Times New Roman" pitchFamily="18" charset="0"/>
                <a:cs typeface="Times New Roman" pitchFamily="18" charset="0"/>
              </a:rPr>
              <a:t>is </a:t>
            </a:r>
            <a:r>
              <a:rPr lang="en-US" sz="2400" dirty="0">
                <a:latin typeface="Times New Roman" pitchFamily="18" charset="0"/>
                <a:cs typeface="Times New Roman" pitchFamily="18" charset="0"/>
              </a:rPr>
              <a:t>for the sake of illustration only. </a:t>
            </a:r>
          </a:p>
          <a:p>
            <a:pPr algn="just">
              <a:lnSpc>
                <a:spcPct val="150000"/>
              </a:lnSpc>
              <a:spcBef>
                <a:spcPts val="0"/>
              </a:spcBef>
              <a:buFont typeface="Wingdings" panose="05000000000000000000" pitchFamily="2" charset="2"/>
              <a:buChar char="Ø"/>
              <a:defRPr/>
            </a:pPr>
            <a:r>
              <a:rPr lang="en-US" sz="2400" dirty="0">
                <a:latin typeface="Times New Roman" pitchFamily="18" charset="0"/>
                <a:cs typeface="Times New Roman" pitchFamily="18" charset="0"/>
              </a:rPr>
              <a:t>Most </a:t>
            </a:r>
            <a:r>
              <a:rPr lang="en-US" sz="2400" b="1" dirty="0">
                <a:solidFill>
                  <a:srgbClr val="FF0000"/>
                </a:solidFill>
                <a:latin typeface="Times New Roman" pitchFamily="18" charset="0"/>
                <a:cs typeface="Times New Roman" pitchFamily="18" charset="0"/>
              </a:rPr>
              <a:t>constructors</a:t>
            </a:r>
            <a:r>
              <a:rPr lang="en-US" sz="2400" dirty="0">
                <a:latin typeface="Times New Roman" pitchFamily="18" charset="0"/>
                <a:cs typeface="Times New Roman" pitchFamily="18" charset="0"/>
              </a:rPr>
              <a:t> will </a:t>
            </a:r>
            <a:r>
              <a:rPr lang="en-US" sz="2400" b="1" dirty="0">
                <a:latin typeface="Times New Roman" pitchFamily="18" charset="0"/>
                <a:cs typeface="Times New Roman" pitchFamily="18" charset="0"/>
              </a:rPr>
              <a:t>not display anything</a:t>
            </a:r>
            <a:r>
              <a:rPr lang="en-US" sz="2400" dirty="0">
                <a:latin typeface="Times New Roman" pitchFamily="18" charset="0"/>
                <a:cs typeface="Times New Roman" pitchFamily="18" charset="0"/>
              </a:rPr>
              <a:t>. They will simply </a:t>
            </a:r>
            <a:r>
              <a:rPr lang="en-US" sz="2400" b="1" dirty="0">
                <a:solidFill>
                  <a:srgbClr val="6600CC"/>
                </a:solidFill>
                <a:latin typeface="Times New Roman" pitchFamily="18" charset="0"/>
                <a:cs typeface="Times New Roman" pitchFamily="18" charset="0"/>
              </a:rPr>
              <a:t>initialize</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an</a:t>
            </a:r>
            <a:r>
              <a:rPr lang="en-US" sz="2400" b="1" dirty="0">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object</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When you </a:t>
            </a:r>
            <a:r>
              <a:rPr lang="en-US" sz="2400" b="1" dirty="0">
                <a:solidFill>
                  <a:srgbClr val="0000FF"/>
                </a:solidFill>
                <a:latin typeface="Times New Roman" pitchFamily="18" charset="0"/>
                <a:cs typeface="Times New Roman" pitchFamily="18" charset="0"/>
              </a:rPr>
              <a:t>allocate</a:t>
            </a:r>
            <a:r>
              <a:rPr lang="en-US" sz="2400" b="1" dirty="0">
                <a:solidFill>
                  <a:srgbClr val="D60093"/>
                </a:solidFill>
                <a:latin typeface="Times New Roman" pitchFamily="18" charset="0"/>
                <a:cs typeface="Times New Roman" pitchFamily="18" charset="0"/>
              </a:rPr>
              <a:t> </a:t>
            </a:r>
            <a:r>
              <a:rPr lang="en-US" sz="2400" dirty="0">
                <a:latin typeface="Times New Roman" pitchFamily="18" charset="0"/>
                <a:cs typeface="Times New Roman" pitchFamily="18" charset="0"/>
              </a:rPr>
              <a:t>an</a:t>
            </a:r>
            <a:r>
              <a:rPr lang="en-US" sz="2400" b="1" dirty="0">
                <a:solidFill>
                  <a:srgbClr val="D60093"/>
                </a:solidFill>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object</a:t>
            </a:r>
            <a:r>
              <a:rPr lang="en-US" sz="2400" b="1" dirty="0">
                <a:solidFill>
                  <a:srgbClr val="D60093"/>
                </a:solidFill>
                <a:latin typeface="Times New Roman" pitchFamily="18" charset="0"/>
                <a:cs typeface="Times New Roman" pitchFamily="18" charset="0"/>
              </a:rPr>
              <a:t>, </a:t>
            </a:r>
            <a:r>
              <a:rPr lang="en-US" sz="2400" dirty="0">
                <a:latin typeface="Times New Roman" pitchFamily="18" charset="0"/>
                <a:cs typeface="Times New Roman" pitchFamily="18" charset="0"/>
              </a:rPr>
              <a:t>you use the following </a:t>
            </a:r>
            <a:r>
              <a:rPr lang="en-US" sz="2400" b="1" dirty="0">
                <a:latin typeface="Times New Roman" pitchFamily="18" charset="0"/>
                <a:cs typeface="Times New Roman" pitchFamily="18" charset="0"/>
              </a:rPr>
              <a:t>general form</a:t>
            </a:r>
            <a:r>
              <a:rPr lang="en-US" sz="2400" b="1" dirty="0">
                <a:solidFill>
                  <a:srgbClr val="D60093"/>
                </a:solidFill>
                <a:latin typeface="Times New Roman" pitchFamily="18" charset="0"/>
                <a:cs typeface="Times New Roman" pitchFamily="18" charset="0"/>
              </a:rPr>
              <a:t>:</a:t>
            </a:r>
          </a:p>
          <a:p>
            <a:pPr algn="just">
              <a:lnSpc>
                <a:spcPct val="150000"/>
              </a:lnSpc>
              <a:spcBef>
                <a:spcPts val="0"/>
              </a:spcBef>
              <a:buNone/>
              <a:defRPr/>
            </a:pPr>
            <a:r>
              <a:rPr lang="en-US" sz="2400"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class-</a:t>
            </a:r>
            <a:r>
              <a:rPr lang="en-US" sz="2400" b="1" dirty="0" err="1">
                <a:solidFill>
                  <a:srgbClr val="FF0000"/>
                </a:solidFill>
                <a:latin typeface="Times New Roman" pitchFamily="18" charset="0"/>
                <a:cs typeface="Times New Roman" pitchFamily="18" charset="0"/>
              </a:rPr>
              <a:t>var</a:t>
            </a:r>
            <a:r>
              <a:rPr lang="en-US" sz="2400" b="1" dirty="0">
                <a:solidFill>
                  <a:srgbClr val="FF0000"/>
                </a:solidFill>
                <a:latin typeface="Times New Roman" pitchFamily="18" charset="0"/>
                <a:cs typeface="Times New Roman" pitchFamily="18" charset="0"/>
              </a:rPr>
              <a:t> = new </a:t>
            </a:r>
            <a:r>
              <a:rPr lang="en-US" sz="2400" b="1" dirty="0" err="1">
                <a:solidFill>
                  <a:srgbClr val="FF0000"/>
                </a:solidFill>
                <a:latin typeface="Times New Roman" pitchFamily="18" charset="0"/>
                <a:cs typeface="Times New Roman" pitchFamily="18" charset="0"/>
              </a:rPr>
              <a:t>classname</a:t>
            </a:r>
            <a:r>
              <a:rPr lang="en-US" sz="2400" b="1" dirty="0">
                <a:solidFill>
                  <a:srgbClr val="FF0000"/>
                </a:solidFill>
                <a:latin typeface="Times New Roman" pitchFamily="18" charset="0"/>
                <a:cs typeface="Times New Roman" pitchFamily="18" charset="0"/>
              </a:rPr>
              <a:t>( </a:t>
            </a:r>
            <a:r>
              <a:rPr lang="en-US" sz="2400" b="1" dirty="0" smtClean="0">
                <a:solidFill>
                  <a:srgbClr val="FF0000"/>
                </a:solidFill>
                <a:latin typeface="Times New Roman" pitchFamily="18" charset="0"/>
                <a:cs typeface="Times New Roman" pitchFamily="18" charset="0"/>
              </a:rPr>
              <a:t>);</a:t>
            </a:r>
          </a:p>
          <a:p>
            <a:pPr algn="just">
              <a:lnSpc>
                <a:spcPct val="150000"/>
              </a:lnSpc>
              <a:spcBef>
                <a:spcPts val="0"/>
              </a:spcBef>
              <a:buFont typeface="Wingdings" panose="05000000000000000000" pitchFamily="2" charset="2"/>
              <a:buChar char="§"/>
              <a:defRPr/>
            </a:pPr>
            <a:r>
              <a:rPr lang="en-US" sz="2400" dirty="0" smtClean="0">
                <a:latin typeface="Times New Roman" pitchFamily="18" charset="0"/>
                <a:cs typeface="Times New Roman" pitchFamily="18" charset="0"/>
              </a:rPr>
              <a:t>Now </a:t>
            </a:r>
            <a:r>
              <a:rPr lang="en-US" sz="2400" dirty="0">
                <a:latin typeface="Times New Roman" pitchFamily="18" charset="0"/>
                <a:cs typeface="Times New Roman" pitchFamily="18" charset="0"/>
              </a:rPr>
              <a:t>you can understand </a:t>
            </a:r>
            <a:r>
              <a:rPr lang="en-US" sz="2400" b="1" dirty="0">
                <a:solidFill>
                  <a:srgbClr val="0000FF"/>
                </a:solidFill>
                <a:latin typeface="Times New Roman" pitchFamily="18" charset="0"/>
                <a:cs typeface="Times New Roman" pitchFamily="18" charset="0"/>
              </a:rPr>
              <a:t>why </a:t>
            </a:r>
            <a:r>
              <a:rPr lang="en-US" sz="2400" dirty="0">
                <a:latin typeface="Times New Roman" pitchFamily="18" charset="0"/>
                <a:cs typeface="Times New Roman" pitchFamily="18" charset="0"/>
              </a:rPr>
              <a:t>the</a:t>
            </a:r>
            <a:r>
              <a:rPr lang="en-US" sz="2400" b="1" dirty="0">
                <a:solidFill>
                  <a:srgbClr val="0000FF"/>
                </a:solidFill>
                <a:latin typeface="Times New Roman" pitchFamily="18" charset="0"/>
                <a:cs typeface="Times New Roman" pitchFamily="18" charset="0"/>
              </a:rPr>
              <a:t> parentheses </a:t>
            </a:r>
            <a:r>
              <a:rPr lang="en-US" sz="2400" dirty="0">
                <a:latin typeface="Times New Roman" pitchFamily="18" charset="0"/>
                <a:cs typeface="Times New Roman" pitchFamily="18" charset="0"/>
              </a:rPr>
              <a:t>are needed after the </a:t>
            </a:r>
            <a:r>
              <a:rPr lang="en-US" sz="2400" b="1" dirty="0">
                <a:solidFill>
                  <a:srgbClr val="0000FF"/>
                </a:solidFill>
                <a:latin typeface="Times New Roman" pitchFamily="18" charset="0"/>
                <a:cs typeface="Times New Roman" pitchFamily="18" charset="0"/>
              </a:rPr>
              <a:t>class name</a:t>
            </a:r>
            <a:r>
              <a:rPr lang="en-US" sz="2400" dirty="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fld id="{0194BD2A-6A3D-4D9E-A9B4-7AE7ADB371C0}" type="slidenum">
              <a:rPr lang="en-US" smtClean="0"/>
              <a:pPr/>
              <a:t>79</a:t>
            </a:fld>
            <a:endParaRPr lang="en-US"/>
          </a:p>
        </p:txBody>
      </p:sp>
    </p:spTree>
    <p:extLst>
      <p:ext uri="{BB962C8B-B14F-4D97-AF65-F5344CB8AC3E}">
        <p14:creationId xmlns:p14="http://schemas.microsoft.com/office/powerpoint/2010/main" val="324228738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Characteristics of an Object-------</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4000" cy="6477000"/>
          </a:xfrm>
        </p:spPr>
        <p:txBody>
          <a:bodyPr>
            <a:noAutofit/>
          </a:bodyPr>
          <a:lstStyle/>
          <a:p>
            <a:pPr marL="0" indent="0" algn="just">
              <a:lnSpc>
                <a:spcPct val="150000"/>
              </a:lnSpc>
              <a:spcBef>
                <a:spcPts val="0"/>
              </a:spcBef>
              <a:buNone/>
            </a:pPr>
            <a:r>
              <a:rPr lang="en-US" sz="2600" b="1" dirty="0">
                <a:solidFill>
                  <a:srgbClr val="6600CC"/>
                </a:solidFill>
                <a:latin typeface="Times New Roman" panose="02020603050405020304" pitchFamily="18" charset="0"/>
                <a:cs typeface="Times New Roman" panose="02020603050405020304" pitchFamily="18" charset="0"/>
              </a:rPr>
              <a:t>3. Behavior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a:t>
            </a:r>
            <a:r>
              <a:rPr lang="en-US" sz="2600" b="1" dirty="0">
                <a:latin typeface="Times New Roman" panose="02020603050405020304" pitchFamily="18" charset="0"/>
                <a:cs typeface="Times New Roman" panose="02020603050405020304" pitchFamily="18" charset="0"/>
              </a:rPr>
              <a:t>behavior</a:t>
            </a:r>
            <a:r>
              <a:rPr lang="en-US" sz="2600" dirty="0">
                <a:latin typeface="Times New Roman" panose="02020603050405020304" pitchFamily="18" charset="0"/>
                <a:cs typeface="Times New Roman" panose="02020603050405020304" pitchFamily="18" charset="0"/>
              </a:rPr>
              <a:t> of an </a:t>
            </a:r>
            <a:r>
              <a:rPr lang="en-US" sz="2600" b="1" dirty="0">
                <a:latin typeface="Times New Roman" panose="02020603050405020304" pitchFamily="18" charset="0"/>
                <a:cs typeface="Times New Roman" panose="02020603050405020304" pitchFamily="18" charset="0"/>
              </a:rPr>
              <a:t>object</a:t>
            </a:r>
            <a:r>
              <a:rPr lang="en-US" sz="2600" dirty="0">
                <a:latin typeface="Times New Roman" panose="02020603050405020304" pitchFamily="18" charset="0"/>
                <a:cs typeface="Times New Roman" panose="02020603050405020304" pitchFamily="18" charset="0"/>
              </a:rPr>
              <a:t> (also known as its </a:t>
            </a:r>
            <a:r>
              <a:rPr lang="en-US" sz="2600" b="1" dirty="0">
                <a:latin typeface="Times New Roman" panose="02020603050405020304" pitchFamily="18" charset="0"/>
                <a:cs typeface="Times New Roman" panose="02020603050405020304" pitchFamily="18" charset="0"/>
              </a:rPr>
              <a:t>actions</a:t>
            </a:r>
            <a:r>
              <a:rPr lang="en-US" sz="2600" dirty="0">
                <a:latin typeface="Times New Roman" panose="02020603050405020304" pitchFamily="18" charset="0"/>
                <a:cs typeface="Times New Roman" panose="02020603050405020304" pitchFamily="18" charset="0"/>
              </a:rPr>
              <a:t>) is defined by </a:t>
            </a:r>
            <a:r>
              <a:rPr lang="en-US" sz="2600" b="1" dirty="0">
                <a:solidFill>
                  <a:srgbClr val="FF0000"/>
                </a:solidFill>
                <a:latin typeface="Times New Roman" panose="02020603050405020304" pitchFamily="18" charset="0"/>
                <a:cs typeface="Times New Roman" panose="02020603050405020304" pitchFamily="18" charset="0"/>
              </a:rPr>
              <a:t>methods</a:t>
            </a:r>
            <a:r>
              <a:rPr lang="en-US" sz="2600" dirty="0">
                <a:latin typeface="Times New Roman" panose="02020603050405020304" pitchFamily="18" charset="0"/>
                <a:cs typeface="Times New Roman" panose="02020603050405020304" pitchFamily="18" charset="0"/>
              </a:rPr>
              <a:t>. </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It is a </a:t>
            </a:r>
            <a:r>
              <a:rPr lang="en-US" sz="2600" b="1" dirty="0">
                <a:solidFill>
                  <a:srgbClr val="0000FF"/>
                </a:solidFill>
                <a:latin typeface="Times New Roman" pitchFamily="18" charset="0"/>
                <a:cs typeface="Times New Roman" pitchFamily="18" charset="0"/>
              </a:rPr>
              <a:t>blocks </a:t>
            </a:r>
            <a:r>
              <a:rPr lang="en-US" sz="2600" dirty="0">
                <a:latin typeface="Times New Roman" pitchFamily="18" charset="0"/>
                <a:cs typeface="Times New Roman" pitchFamily="18" charset="0"/>
              </a:rPr>
              <a:t>of </a:t>
            </a:r>
            <a:r>
              <a:rPr lang="en-US" sz="2600" b="1" dirty="0">
                <a:solidFill>
                  <a:srgbClr val="0000FF"/>
                </a:solidFill>
                <a:latin typeface="Times New Roman" pitchFamily="18" charset="0"/>
                <a:cs typeface="Times New Roman" pitchFamily="18" charset="0"/>
              </a:rPr>
              <a:t>code </a:t>
            </a:r>
            <a:r>
              <a:rPr lang="en-US" sz="2600" dirty="0">
                <a:latin typeface="Times New Roman" pitchFamily="18" charset="0"/>
                <a:cs typeface="Times New Roman" pitchFamily="18" charset="0"/>
              </a:rPr>
              <a:t>that typically </a:t>
            </a:r>
            <a:r>
              <a:rPr lang="en-US" sz="2600" b="1" dirty="0">
                <a:latin typeface="Times New Roman" pitchFamily="18" charset="0"/>
                <a:cs typeface="Times New Roman" pitchFamily="18" charset="0"/>
              </a:rPr>
              <a:t>operate</a:t>
            </a:r>
            <a:r>
              <a:rPr lang="en-US" sz="2600" dirty="0">
                <a:latin typeface="Times New Roman" pitchFamily="18" charset="0"/>
                <a:cs typeface="Times New Roman" pitchFamily="18" charset="0"/>
              </a:rPr>
              <a:t> on the </a:t>
            </a:r>
            <a:r>
              <a:rPr lang="en-US" sz="2600" b="1" dirty="0">
                <a:solidFill>
                  <a:srgbClr val="0000FF"/>
                </a:solidFill>
                <a:latin typeface="Times New Roman" pitchFamily="18" charset="0"/>
                <a:cs typeface="Times New Roman" pitchFamily="18" charset="0"/>
              </a:rPr>
              <a:t>fields </a:t>
            </a:r>
            <a:r>
              <a:rPr lang="en-US" sz="2600" dirty="0">
                <a:latin typeface="Times New Roman" pitchFamily="18" charset="0"/>
                <a:cs typeface="Times New Roman" pitchFamily="18" charset="0"/>
              </a:rPr>
              <a:t>and</a:t>
            </a:r>
            <a:r>
              <a:rPr lang="en-US" sz="2600" b="1" dirty="0">
                <a:solidFill>
                  <a:srgbClr val="0000FF"/>
                </a:solidFill>
                <a:latin typeface="Times New Roman" pitchFamily="18" charset="0"/>
                <a:cs typeface="Times New Roman" pitchFamily="18" charset="0"/>
              </a:rPr>
              <a:t> perform </a:t>
            </a:r>
            <a:r>
              <a:rPr lang="en-US" sz="2600" dirty="0">
                <a:latin typeface="Times New Roman" pitchFamily="18" charset="0"/>
                <a:cs typeface="Times New Roman" pitchFamily="18" charset="0"/>
              </a:rPr>
              <a:t>a</a:t>
            </a:r>
            <a:r>
              <a:rPr lang="en-US" sz="2600" b="1" dirty="0">
                <a:solidFill>
                  <a:srgbClr val="0000FF"/>
                </a:solidFill>
                <a:latin typeface="Times New Roman" pitchFamily="18" charset="0"/>
                <a:cs typeface="Times New Roman" pitchFamily="18" charset="0"/>
              </a:rPr>
              <a:t> specific operation </a:t>
            </a:r>
            <a:r>
              <a:rPr lang="en-US" sz="2600" dirty="0">
                <a:latin typeface="Times New Roman" pitchFamily="18" charset="0"/>
                <a:cs typeface="Times New Roman" pitchFamily="18" charset="0"/>
              </a:rPr>
              <a:t>when it is </a:t>
            </a:r>
            <a:r>
              <a:rPr lang="en-US" sz="2600" b="1" dirty="0">
                <a:solidFill>
                  <a:srgbClr val="0000FF"/>
                </a:solidFill>
                <a:latin typeface="Times New Roman" pitchFamily="18" charset="0"/>
                <a:cs typeface="Times New Roman" pitchFamily="18" charset="0"/>
              </a:rPr>
              <a:t>called.</a:t>
            </a:r>
          </a:p>
          <a:p>
            <a:pPr algn="just">
              <a:lnSpc>
                <a:spcPct val="150000"/>
              </a:lnSpc>
              <a:spcBef>
                <a:spcPts val="0"/>
              </a:spcBef>
              <a:buFont typeface="Wingdings" panose="05000000000000000000" pitchFamily="2" charset="2"/>
              <a:buChar char="ü"/>
            </a:pPr>
            <a:r>
              <a:rPr lang="en-US" sz="2600" dirty="0">
                <a:latin typeface="Times New Roman" pitchFamily="18" charset="0"/>
                <a:cs typeface="Times New Roman" pitchFamily="18" charset="0"/>
              </a:rPr>
              <a:t>It describe </a:t>
            </a:r>
            <a:r>
              <a:rPr lang="en-US" sz="2600" b="1" dirty="0">
                <a:latin typeface="Times New Roman" pitchFamily="18" charset="0"/>
                <a:cs typeface="Times New Roman" pitchFamily="18" charset="0"/>
              </a:rPr>
              <a:t>what </a:t>
            </a:r>
            <a:r>
              <a:rPr lang="en-US" sz="2600" dirty="0">
                <a:latin typeface="Times New Roman" pitchFamily="18" charset="0"/>
                <a:cs typeface="Times New Roman" pitchFamily="18" charset="0"/>
              </a:rPr>
              <a:t>an</a:t>
            </a:r>
            <a:r>
              <a:rPr lang="en-US" sz="2600" b="1"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object </a:t>
            </a:r>
            <a:r>
              <a:rPr lang="en-US" sz="2600" dirty="0">
                <a:latin typeface="Times New Roman" pitchFamily="18" charset="0"/>
                <a:cs typeface="Times New Roman" pitchFamily="18" charset="0"/>
              </a:rPr>
              <a:t>can </a:t>
            </a:r>
            <a:r>
              <a:rPr lang="en-US" sz="2600" dirty="0" smtClean="0">
                <a:latin typeface="Times New Roman" pitchFamily="18" charset="0"/>
                <a:cs typeface="Times New Roman" pitchFamily="18" charset="0"/>
              </a:rPr>
              <a:t>do.</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To  </a:t>
            </a:r>
            <a:r>
              <a:rPr lang="en-US" sz="2600" b="1" dirty="0">
                <a:solidFill>
                  <a:srgbClr val="0000FF"/>
                </a:solidFill>
                <a:latin typeface="Times New Roman" panose="02020603050405020304" pitchFamily="18" charset="0"/>
                <a:cs typeface="Times New Roman" panose="02020603050405020304" pitchFamily="18" charset="0"/>
              </a:rPr>
              <a:t>invoke </a:t>
            </a:r>
            <a:r>
              <a:rPr lang="en-US" sz="2600" dirty="0">
                <a:solidFill>
                  <a:srgbClr val="0000FF"/>
                </a:solidFill>
                <a:latin typeface="Times New Roman" panose="02020603050405020304" pitchFamily="18" charset="0"/>
                <a:cs typeface="Times New Roman" panose="02020603050405020304" pitchFamily="18" charset="0"/>
              </a:rPr>
              <a:t>a</a:t>
            </a:r>
            <a:r>
              <a:rPr lang="en-US" sz="2600" b="1" dirty="0">
                <a:solidFill>
                  <a:srgbClr val="0000FF"/>
                </a:solidFill>
                <a:latin typeface="Times New Roman" panose="02020603050405020304" pitchFamily="18" charset="0"/>
                <a:cs typeface="Times New Roman" panose="02020603050405020304" pitchFamily="18" charset="0"/>
              </a:rPr>
              <a:t> method </a:t>
            </a:r>
            <a:r>
              <a:rPr lang="en-US" sz="2600" dirty="0">
                <a:latin typeface="Times New Roman" panose="02020603050405020304" pitchFamily="18" charset="0"/>
                <a:cs typeface="Times New Roman" panose="02020603050405020304" pitchFamily="18" charset="0"/>
              </a:rPr>
              <a:t>on an </a:t>
            </a:r>
            <a:r>
              <a:rPr lang="en-US" sz="2600" b="1" dirty="0">
                <a:solidFill>
                  <a:srgbClr val="FF0000"/>
                </a:solidFill>
                <a:latin typeface="Times New Roman" panose="02020603050405020304" pitchFamily="18" charset="0"/>
                <a:cs typeface="Times New Roman" panose="02020603050405020304" pitchFamily="18" charset="0"/>
              </a:rPr>
              <a:t>object</a:t>
            </a:r>
            <a:r>
              <a:rPr lang="en-US" sz="2600" dirty="0">
                <a:latin typeface="Times New Roman" panose="02020603050405020304" pitchFamily="18" charset="0"/>
                <a:cs typeface="Times New Roman" panose="02020603050405020304" pitchFamily="18" charset="0"/>
              </a:rPr>
              <a:t> is to </a:t>
            </a:r>
            <a:r>
              <a:rPr lang="en-US" sz="2600" b="1" dirty="0">
                <a:latin typeface="Times New Roman" panose="02020603050405020304" pitchFamily="18" charset="0"/>
                <a:cs typeface="Times New Roman" panose="02020603050405020304" pitchFamily="18" charset="0"/>
              </a:rPr>
              <a:t>ask</a:t>
            </a:r>
            <a:r>
              <a:rPr lang="en-US" sz="2600" dirty="0">
                <a:latin typeface="Times New Roman" panose="02020603050405020304" pitchFamily="18" charset="0"/>
                <a:cs typeface="Times New Roman" panose="02020603050405020304" pitchFamily="18" charset="0"/>
              </a:rPr>
              <a:t> the </a:t>
            </a:r>
            <a:r>
              <a:rPr lang="en-US" sz="2600" b="1" dirty="0">
                <a:latin typeface="Times New Roman" panose="02020603050405020304" pitchFamily="18" charset="0"/>
                <a:cs typeface="Times New Roman" panose="02020603050405020304" pitchFamily="18" charset="0"/>
              </a:rPr>
              <a:t>object</a:t>
            </a:r>
            <a:r>
              <a:rPr lang="en-US" sz="2600" dirty="0">
                <a:latin typeface="Times New Roman" panose="02020603050405020304" pitchFamily="18" charset="0"/>
                <a:cs typeface="Times New Roman" panose="02020603050405020304" pitchFamily="18" charset="0"/>
              </a:rPr>
              <a:t> to </a:t>
            </a:r>
            <a:r>
              <a:rPr lang="en-US" sz="2600" b="1" dirty="0">
                <a:solidFill>
                  <a:srgbClr val="FF0000"/>
                </a:solidFill>
                <a:latin typeface="Times New Roman" panose="02020603050405020304" pitchFamily="18" charset="0"/>
                <a:cs typeface="Times New Roman" panose="02020603050405020304" pitchFamily="18" charset="0"/>
              </a:rPr>
              <a:t>perform</a:t>
            </a:r>
            <a:r>
              <a:rPr lang="en-US" sz="2600" dirty="0">
                <a:latin typeface="Times New Roman" panose="02020603050405020304" pitchFamily="18" charset="0"/>
                <a:cs typeface="Times New Roman" panose="02020603050405020304" pitchFamily="18" charset="0"/>
              </a:rPr>
              <a:t> an </a:t>
            </a:r>
            <a:r>
              <a:rPr lang="en-US" sz="2600" b="1" dirty="0">
                <a:latin typeface="Times New Roman" panose="02020603050405020304" pitchFamily="18" charset="0"/>
                <a:cs typeface="Times New Roman" panose="02020603050405020304" pitchFamily="18" charset="0"/>
              </a:rPr>
              <a:t>action</a:t>
            </a:r>
            <a:r>
              <a:rPr 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For </a:t>
            </a:r>
            <a:r>
              <a:rPr lang="en-US" sz="2600" b="1" dirty="0">
                <a:latin typeface="Times New Roman" panose="02020603050405020304" pitchFamily="18" charset="0"/>
                <a:cs typeface="Times New Roman" panose="02020603050405020304" pitchFamily="18" charset="0"/>
              </a:rPr>
              <a:t>example</a:t>
            </a:r>
            <a:r>
              <a:rPr lang="en-US" sz="2600" dirty="0">
                <a:latin typeface="Times New Roman" panose="02020603050405020304" pitchFamily="18" charset="0"/>
                <a:cs typeface="Times New Roman" panose="02020603050405020304" pitchFamily="18" charset="0"/>
              </a:rPr>
              <a:t>, you may define </a:t>
            </a:r>
            <a:r>
              <a:rPr lang="en-US" sz="2600" b="1" dirty="0">
                <a:latin typeface="Times New Roman" panose="02020603050405020304" pitchFamily="18" charset="0"/>
                <a:cs typeface="Times New Roman" panose="02020603050405020304" pitchFamily="18" charset="0"/>
              </a:rPr>
              <a:t>methods</a:t>
            </a:r>
            <a:r>
              <a:rPr lang="en-US" sz="2600" dirty="0">
                <a:latin typeface="Times New Roman" panose="02020603050405020304" pitchFamily="18" charset="0"/>
                <a:cs typeface="Times New Roman" panose="02020603050405020304" pitchFamily="18" charset="0"/>
              </a:rPr>
              <a:t> named </a:t>
            </a:r>
            <a:r>
              <a:rPr lang="en-US" sz="2600" b="1" dirty="0" err="1">
                <a:solidFill>
                  <a:srgbClr val="FF0000"/>
                </a:solidFill>
                <a:latin typeface="Times New Roman" panose="02020603050405020304" pitchFamily="18" charset="0"/>
                <a:cs typeface="Times New Roman" panose="02020603050405020304" pitchFamily="18" charset="0"/>
              </a:rPr>
              <a:t>getArea</a:t>
            </a:r>
            <a:r>
              <a:rPr lang="en-US" sz="2600" b="1" dirty="0">
                <a:solidFill>
                  <a:srgbClr val="FF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and</a:t>
            </a:r>
            <a:r>
              <a:rPr lang="en-US" sz="2600" b="1" dirty="0">
                <a:solidFill>
                  <a:srgbClr val="FF0000"/>
                </a:solidFill>
                <a:latin typeface="Times New Roman" panose="02020603050405020304" pitchFamily="18" charset="0"/>
                <a:cs typeface="Times New Roman" panose="02020603050405020304" pitchFamily="18" charset="0"/>
              </a:rPr>
              <a:t> </a:t>
            </a:r>
            <a:r>
              <a:rPr lang="en-US" sz="2600" b="1" dirty="0" err="1">
                <a:solidFill>
                  <a:srgbClr val="FF0000"/>
                </a:solidFill>
                <a:latin typeface="Times New Roman" panose="02020603050405020304" pitchFamily="18" charset="0"/>
                <a:cs typeface="Times New Roman" panose="02020603050405020304" pitchFamily="18" charset="0"/>
              </a:rPr>
              <a:t>getPerimeter</a:t>
            </a:r>
            <a:r>
              <a:rPr lang="en-US" sz="2600" b="1" dirty="0">
                <a:solidFill>
                  <a:srgbClr val="FF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for </a:t>
            </a:r>
            <a:r>
              <a:rPr lang="en-US" sz="2600" b="1" dirty="0">
                <a:solidFill>
                  <a:srgbClr val="339933"/>
                </a:solidFill>
                <a:latin typeface="Times New Roman" panose="02020603050405020304" pitchFamily="18" charset="0"/>
                <a:cs typeface="Times New Roman" panose="02020603050405020304" pitchFamily="18" charset="0"/>
              </a:rPr>
              <a:t>circle objects</a:t>
            </a:r>
            <a:r>
              <a:rPr lang="en-US" sz="2600" dirty="0" smtClean="0">
                <a:latin typeface="Times New Roman" panose="02020603050405020304" pitchFamily="18" charset="0"/>
                <a:cs typeface="Times New Roman" panose="02020603050405020304" pitchFamily="18" charset="0"/>
              </a:rPr>
              <a:t>.</a:t>
            </a: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8</a:t>
            </a:fld>
            <a:endParaRPr lang="en-US"/>
          </a:p>
        </p:txBody>
      </p:sp>
    </p:spTree>
    <p:extLst>
      <p:ext uri="{BB962C8B-B14F-4D97-AF65-F5344CB8AC3E}">
        <p14:creationId xmlns:p14="http://schemas.microsoft.com/office/powerpoint/2010/main" val="257557234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28600"/>
          </a:xfrm>
        </p:spPr>
        <p:txBody>
          <a:bodyPr>
            <a:noAutofit/>
          </a:bodyPr>
          <a:lstStyle/>
          <a:p>
            <a:r>
              <a:rPr lang="en-US" sz="2800" b="1" dirty="0">
                <a:latin typeface="Times New Roman" pitchFamily="18" charset="0"/>
                <a:cs typeface="Times New Roman" pitchFamily="18" charset="0"/>
              </a:rPr>
              <a:t>Activity </a:t>
            </a:r>
            <a:r>
              <a:rPr lang="en-US" sz="2800" b="1" dirty="0" smtClean="0">
                <a:latin typeface="Times New Roman" pitchFamily="18" charset="0"/>
                <a:cs typeface="Times New Roman" pitchFamily="18" charset="0"/>
              </a:rPr>
              <a:t>7-------</a:t>
            </a:r>
            <a:endParaRPr lang="en-GB" sz="2800" b="1" dirty="0"/>
          </a:p>
        </p:txBody>
      </p:sp>
      <p:sp>
        <p:nvSpPr>
          <p:cNvPr id="3" name="Content Placeholder 2"/>
          <p:cNvSpPr>
            <a:spLocks noGrp="1"/>
          </p:cNvSpPr>
          <p:nvPr>
            <p:ph idx="1"/>
          </p:nvPr>
        </p:nvSpPr>
        <p:spPr>
          <a:xfrm>
            <a:off x="0" y="152400"/>
            <a:ext cx="9144000" cy="6705600"/>
          </a:xfrm>
        </p:spPr>
        <p:txBody>
          <a:bodyPr>
            <a:noAutofit/>
          </a:bodyPr>
          <a:lstStyle/>
          <a:p>
            <a:pPr algn="just">
              <a:lnSpc>
                <a:spcPct val="150000"/>
              </a:lnSpc>
              <a:spcBef>
                <a:spcPts val="0"/>
              </a:spcBef>
              <a:buFont typeface="Wingdings" panose="05000000000000000000" pitchFamily="2" charset="2"/>
              <a:buChar char="Ø"/>
              <a:defRPr/>
            </a:pPr>
            <a:r>
              <a:rPr lang="en-US" sz="2300" dirty="0">
                <a:latin typeface="Times New Roman" pitchFamily="18" charset="0"/>
                <a:cs typeface="Times New Roman" pitchFamily="18" charset="0"/>
              </a:rPr>
              <a:t>What is actually happening is that the </a:t>
            </a:r>
            <a:r>
              <a:rPr lang="en-US" sz="2300" b="1" dirty="0">
                <a:solidFill>
                  <a:srgbClr val="D60093"/>
                </a:solidFill>
                <a:latin typeface="Times New Roman" pitchFamily="18" charset="0"/>
                <a:cs typeface="Times New Roman" pitchFamily="18" charset="0"/>
              </a:rPr>
              <a:t>constructor </a:t>
            </a:r>
            <a:r>
              <a:rPr lang="en-US" sz="2300" dirty="0">
                <a:latin typeface="Times New Roman" pitchFamily="18" charset="0"/>
                <a:cs typeface="Times New Roman" pitchFamily="18" charset="0"/>
              </a:rPr>
              <a:t>for the </a:t>
            </a:r>
            <a:r>
              <a:rPr lang="en-US" sz="2300" b="1" dirty="0">
                <a:solidFill>
                  <a:srgbClr val="D60093"/>
                </a:solidFill>
                <a:latin typeface="Times New Roman" pitchFamily="18" charset="0"/>
                <a:cs typeface="Times New Roman" pitchFamily="18" charset="0"/>
              </a:rPr>
              <a:t>class </a:t>
            </a:r>
            <a:r>
              <a:rPr lang="en-US" sz="2300" dirty="0">
                <a:latin typeface="Times New Roman" pitchFamily="18" charset="0"/>
                <a:cs typeface="Times New Roman" pitchFamily="18" charset="0"/>
              </a:rPr>
              <a:t>is</a:t>
            </a:r>
            <a:r>
              <a:rPr lang="en-US" sz="2300" b="1" dirty="0">
                <a:solidFill>
                  <a:srgbClr val="D60093"/>
                </a:solidFill>
                <a:latin typeface="Times New Roman" pitchFamily="18" charset="0"/>
                <a:cs typeface="Times New Roman" pitchFamily="18" charset="0"/>
              </a:rPr>
              <a:t> being called</a:t>
            </a:r>
            <a:r>
              <a:rPr lang="en-US" sz="2300" dirty="0">
                <a:latin typeface="Times New Roman" pitchFamily="18" charset="0"/>
                <a:cs typeface="Times New Roman" pitchFamily="18" charset="0"/>
              </a:rPr>
              <a:t>. Thus, in the </a:t>
            </a:r>
            <a:r>
              <a:rPr lang="en-US" sz="2300" dirty="0" smtClean="0">
                <a:latin typeface="Times New Roman" pitchFamily="18" charset="0"/>
                <a:cs typeface="Times New Roman" pitchFamily="18" charset="0"/>
              </a:rPr>
              <a:t>line:        </a:t>
            </a:r>
            <a:r>
              <a:rPr lang="en-US" sz="2300" b="1" dirty="0" smtClean="0">
                <a:latin typeface="Times New Roman" pitchFamily="18" charset="0"/>
                <a:cs typeface="Times New Roman" pitchFamily="18" charset="0"/>
              </a:rPr>
              <a:t>Box box1 </a:t>
            </a:r>
            <a:r>
              <a:rPr lang="en-US" sz="2300" b="1" dirty="0">
                <a:latin typeface="Times New Roman" pitchFamily="18" charset="0"/>
                <a:cs typeface="Times New Roman" pitchFamily="18" charset="0"/>
              </a:rPr>
              <a:t>= new Box(); </a:t>
            </a:r>
            <a:endParaRPr lang="en-US" sz="2300" b="1" dirty="0" smtClean="0">
              <a:latin typeface="Times New Roman" pitchFamily="18" charset="0"/>
              <a:cs typeface="Times New Roman" pitchFamily="18" charset="0"/>
            </a:endParaRPr>
          </a:p>
          <a:p>
            <a:pPr algn="just">
              <a:lnSpc>
                <a:spcPct val="150000"/>
              </a:lnSpc>
              <a:spcBef>
                <a:spcPts val="0"/>
              </a:spcBef>
              <a:buNone/>
              <a:defRPr/>
            </a:pPr>
            <a:r>
              <a:rPr lang="en-US" sz="2300" dirty="0" smtClean="0">
                <a:latin typeface="Times New Roman" pitchFamily="18" charset="0"/>
                <a:cs typeface="Times New Roman" pitchFamily="18" charset="0"/>
              </a:rPr>
              <a:t>	</a:t>
            </a:r>
            <a:r>
              <a:rPr lang="en-US" sz="2300" b="1" dirty="0" smtClean="0">
                <a:solidFill>
                  <a:srgbClr val="0000FF"/>
                </a:solidFill>
                <a:latin typeface="Times New Roman" pitchFamily="18" charset="0"/>
                <a:cs typeface="Times New Roman" pitchFamily="18" charset="0"/>
              </a:rPr>
              <a:t>new Box( ) is calling the Box( ) constructor</a:t>
            </a:r>
            <a:r>
              <a:rPr lang="en-US" sz="2300" dirty="0" smtClean="0">
                <a:latin typeface="Times New Roman" pitchFamily="18" charset="0"/>
                <a:cs typeface="Times New Roman" pitchFamily="18" charset="0"/>
              </a:rPr>
              <a:t>.</a:t>
            </a:r>
            <a:endParaRPr lang="en-US" sz="2300" b="1" dirty="0" smtClean="0">
              <a:latin typeface="Times New Roman" pitchFamily="18" charset="0"/>
              <a:cs typeface="Times New Roman" pitchFamily="18" charset="0"/>
            </a:endParaRPr>
          </a:p>
          <a:p>
            <a:pPr algn="just">
              <a:lnSpc>
                <a:spcPct val="150000"/>
              </a:lnSpc>
              <a:spcBef>
                <a:spcPts val="0"/>
              </a:spcBef>
              <a:buFont typeface="Wingdings" pitchFamily="2" charset="2"/>
              <a:buChar char="Ø"/>
              <a:defRPr/>
            </a:pPr>
            <a:r>
              <a:rPr lang="en-US" sz="2300" dirty="0" smtClean="0">
                <a:latin typeface="Times New Roman" pitchFamily="18" charset="0"/>
                <a:cs typeface="Times New Roman" pitchFamily="18" charset="0"/>
              </a:rPr>
              <a:t>When </a:t>
            </a:r>
            <a:r>
              <a:rPr lang="en-US" sz="2300" dirty="0">
                <a:latin typeface="Times New Roman" pitchFamily="18" charset="0"/>
                <a:cs typeface="Times New Roman" pitchFamily="18" charset="0"/>
              </a:rPr>
              <a:t>you do </a:t>
            </a:r>
            <a:r>
              <a:rPr lang="en-US" sz="2300" b="1" dirty="0">
                <a:solidFill>
                  <a:srgbClr val="0000FF"/>
                </a:solidFill>
                <a:latin typeface="Times New Roman" pitchFamily="18" charset="0"/>
                <a:cs typeface="Times New Roman" pitchFamily="18" charset="0"/>
              </a:rPr>
              <a:t>not explicitly define</a:t>
            </a:r>
            <a:r>
              <a:rPr lang="en-US" sz="2300" dirty="0">
                <a:latin typeface="Times New Roman" pitchFamily="18" charset="0"/>
                <a:cs typeface="Times New Roman" pitchFamily="18" charset="0"/>
              </a:rPr>
              <a:t> a </a:t>
            </a:r>
            <a:r>
              <a:rPr lang="en-US" sz="2300" b="1" dirty="0">
                <a:solidFill>
                  <a:srgbClr val="0000FF"/>
                </a:solidFill>
                <a:latin typeface="Times New Roman" pitchFamily="18" charset="0"/>
                <a:cs typeface="Times New Roman" pitchFamily="18" charset="0"/>
              </a:rPr>
              <a:t>constructor </a:t>
            </a:r>
            <a:r>
              <a:rPr lang="en-US" sz="2300" dirty="0">
                <a:latin typeface="Times New Roman" pitchFamily="18" charset="0"/>
                <a:cs typeface="Times New Roman" pitchFamily="18" charset="0"/>
              </a:rPr>
              <a:t>for a </a:t>
            </a:r>
            <a:r>
              <a:rPr lang="en-US" sz="2300" b="1" dirty="0">
                <a:solidFill>
                  <a:srgbClr val="0000FF"/>
                </a:solidFill>
                <a:latin typeface="Times New Roman" pitchFamily="18" charset="0"/>
                <a:cs typeface="Times New Roman" pitchFamily="18" charset="0"/>
              </a:rPr>
              <a:t>class</a:t>
            </a:r>
            <a:r>
              <a:rPr lang="en-US" sz="2300" dirty="0">
                <a:latin typeface="Times New Roman" pitchFamily="18" charset="0"/>
                <a:cs typeface="Times New Roman" pitchFamily="18" charset="0"/>
              </a:rPr>
              <a:t>, then </a:t>
            </a:r>
            <a:r>
              <a:rPr lang="en-US" sz="2300" b="1" dirty="0">
                <a:solidFill>
                  <a:srgbClr val="D60093"/>
                </a:solidFill>
                <a:latin typeface="Times New Roman" pitchFamily="18" charset="0"/>
                <a:cs typeface="Times New Roman" pitchFamily="18" charset="0"/>
              </a:rPr>
              <a:t>Java creates </a:t>
            </a:r>
            <a:r>
              <a:rPr lang="en-US" sz="2300" dirty="0">
                <a:latin typeface="Times New Roman" pitchFamily="18" charset="0"/>
                <a:cs typeface="Times New Roman" pitchFamily="18" charset="0"/>
              </a:rPr>
              <a:t>a</a:t>
            </a:r>
            <a:r>
              <a:rPr lang="en-US" sz="2300" b="1" dirty="0">
                <a:solidFill>
                  <a:srgbClr val="D60093"/>
                </a:solidFill>
                <a:latin typeface="Times New Roman" pitchFamily="18" charset="0"/>
                <a:cs typeface="Times New Roman" pitchFamily="18" charset="0"/>
              </a:rPr>
              <a:t> default constructor </a:t>
            </a:r>
            <a:r>
              <a:rPr lang="en-US" sz="2300" dirty="0">
                <a:latin typeface="Times New Roman" pitchFamily="18" charset="0"/>
                <a:cs typeface="Times New Roman" pitchFamily="18" charset="0"/>
              </a:rPr>
              <a:t>for the class. </a:t>
            </a:r>
          </a:p>
          <a:p>
            <a:pPr algn="just">
              <a:lnSpc>
                <a:spcPct val="150000"/>
              </a:lnSpc>
              <a:spcBef>
                <a:spcPts val="0"/>
              </a:spcBef>
              <a:buFont typeface="Wingdings" pitchFamily="2" charset="2"/>
              <a:buChar char="§"/>
              <a:defRPr/>
            </a:pPr>
            <a:r>
              <a:rPr lang="en-US" sz="2300" dirty="0">
                <a:latin typeface="Times New Roman" pitchFamily="18" charset="0"/>
                <a:cs typeface="Times New Roman" pitchFamily="18" charset="0"/>
              </a:rPr>
              <a:t>This is why the preceding line of code worked in earlier versions of Box that did </a:t>
            </a:r>
            <a:r>
              <a:rPr lang="en-US" sz="2300" b="1" dirty="0">
                <a:latin typeface="Times New Roman" pitchFamily="18" charset="0"/>
                <a:cs typeface="Times New Roman" pitchFamily="18" charset="0"/>
              </a:rPr>
              <a:t>not define </a:t>
            </a:r>
            <a:r>
              <a:rPr lang="en-US" sz="2300" dirty="0">
                <a:latin typeface="Times New Roman" pitchFamily="18" charset="0"/>
                <a:cs typeface="Times New Roman" pitchFamily="18" charset="0"/>
              </a:rPr>
              <a:t>a </a:t>
            </a:r>
            <a:r>
              <a:rPr lang="en-US" sz="2300" b="1" dirty="0">
                <a:latin typeface="Times New Roman" pitchFamily="18" charset="0"/>
                <a:cs typeface="Times New Roman" pitchFamily="18" charset="0"/>
              </a:rPr>
              <a:t>constructor. </a:t>
            </a:r>
          </a:p>
          <a:p>
            <a:pPr algn="just">
              <a:lnSpc>
                <a:spcPct val="150000"/>
              </a:lnSpc>
              <a:spcBef>
                <a:spcPts val="0"/>
              </a:spcBef>
              <a:buFont typeface="Wingdings" pitchFamily="2" charset="2"/>
              <a:buChar char="§"/>
              <a:defRPr/>
            </a:pPr>
            <a:r>
              <a:rPr lang="en-US" sz="2300" dirty="0">
                <a:latin typeface="Times New Roman" pitchFamily="18" charset="0"/>
                <a:cs typeface="Times New Roman" pitchFamily="18" charset="0"/>
              </a:rPr>
              <a:t>The </a:t>
            </a:r>
            <a:r>
              <a:rPr lang="en-US" sz="2300" b="1" dirty="0">
                <a:solidFill>
                  <a:srgbClr val="0000FF"/>
                </a:solidFill>
                <a:latin typeface="Times New Roman" pitchFamily="18" charset="0"/>
                <a:cs typeface="Times New Roman" pitchFamily="18" charset="0"/>
              </a:rPr>
              <a:t>default constructor </a:t>
            </a:r>
            <a:r>
              <a:rPr lang="en-US" sz="2300" dirty="0">
                <a:latin typeface="Times New Roman" pitchFamily="18" charset="0"/>
                <a:cs typeface="Times New Roman" pitchFamily="18" charset="0"/>
              </a:rPr>
              <a:t>automatically </a:t>
            </a:r>
            <a:r>
              <a:rPr lang="en-US" sz="2300" b="1" dirty="0">
                <a:solidFill>
                  <a:srgbClr val="0000FF"/>
                </a:solidFill>
                <a:latin typeface="Times New Roman" pitchFamily="18" charset="0"/>
                <a:cs typeface="Times New Roman" pitchFamily="18" charset="0"/>
              </a:rPr>
              <a:t>initializes all instance variables to zero</a:t>
            </a:r>
            <a:r>
              <a:rPr lang="en-US" sz="23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300" dirty="0">
                <a:latin typeface="Times New Roman" pitchFamily="18" charset="0"/>
                <a:cs typeface="Times New Roman" pitchFamily="18" charset="0"/>
              </a:rPr>
              <a:t> The </a:t>
            </a:r>
            <a:r>
              <a:rPr lang="en-US" sz="2300" b="1" dirty="0">
                <a:solidFill>
                  <a:srgbClr val="D60093"/>
                </a:solidFill>
                <a:latin typeface="Times New Roman" pitchFamily="18" charset="0"/>
                <a:cs typeface="Times New Roman" pitchFamily="18" charset="0"/>
              </a:rPr>
              <a:t>default constructor </a:t>
            </a:r>
            <a:r>
              <a:rPr lang="en-US" sz="2300" dirty="0">
                <a:latin typeface="Times New Roman" pitchFamily="18" charset="0"/>
                <a:cs typeface="Times New Roman" pitchFamily="18" charset="0"/>
              </a:rPr>
              <a:t>is often sufficient for simple classes, but it usually </a:t>
            </a:r>
            <a:r>
              <a:rPr lang="en-US" sz="2300" b="1" dirty="0">
                <a:latin typeface="Times New Roman" pitchFamily="18" charset="0"/>
                <a:cs typeface="Times New Roman" pitchFamily="18" charset="0"/>
              </a:rPr>
              <a:t>won’t </a:t>
            </a:r>
            <a:r>
              <a:rPr lang="en-US" sz="2300" dirty="0">
                <a:latin typeface="Times New Roman" pitchFamily="18" charset="0"/>
                <a:cs typeface="Times New Roman" pitchFamily="18" charset="0"/>
              </a:rPr>
              <a:t>do for more </a:t>
            </a:r>
            <a:r>
              <a:rPr lang="en-US" sz="2300" b="1" dirty="0">
                <a:latin typeface="Times New Roman" pitchFamily="18" charset="0"/>
                <a:cs typeface="Times New Roman" pitchFamily="18" charset="0"/>
              </a:rPr>
              <a:t>sophisticated</a:t>
            </a:r>
            <a:r>
              <a:rPr lang="en-US" sz="2300" dirty="0">
                <a:latin typeface="Times New Roman" pitchFamily="18" charset="0"/>
                <a:cs typeface="Times New Roman" pitchFamily="18" charset="0"/>
              </a:rPr>
              <a:t> ones</a:t>
            </a:r>
            <a:r>
              <a:rPr lang="en-US" sz="2300" b="1"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300" dirty="0">
                <a:latin typeface="Times New Roman" pitchFamily="18" charset="0"/>
                <a:cs typeface="Times New Roman" pitchFamily="18" charset="0"/>
              </a:rPr>
              <a:t>Once you </a:t>
            </a:r>
            <a:r>
              <a:rPr lang="en-US" sz="2300" b="1" dirty="0">
                <a:solidFill>
                  <a:srgbClr val="D60093"/>
                </a:solidFill>
                <a:latin typeface="Times New Roman" pitchFamily="18" charset="0"/>
                <a:cs typeface="Times New Roman" pitchFamily="18" charset="0"/>
              </a:rPr>
              <a:t>define </a:t>
            </a:r>
            <a:r>
              <a:rPr lang="en-US" sz="2300" dirty="0">
                <a:latin typeface="Times New Roman" pitchFamily="18" charset="0"/>
                <a:cs typeface="Times New Roman" pitchFamily="18" charset="0"/>
              </a:rPr>
              <a:t>your</a:t>
            </a:r>
            <a:r>
              <a:rPr lang="en-US" sz="2300" b="1" dirty="0">
                <a:solidFill>
                  <a:srgbClr val="D60093"/>
                </a:solidFill>
                <a:latin typeface="Times New Roman" pitchFamily="18" charset="0"/>
                <a:cs typeface="Times New Roman" pitchFamily="18" charset="0"/>
              </a:rPr>
              <a:t> own constructor</a:t>
            </a:r>
            <a:r>
              <a:rPr lang="en-US" sz="2300" dirty="0">
                <a:latin typeface="Times New Roman" pitchFamily="18" charset="0"/>
                <a:cs typeface="Times New Roman" pitchFamily="18" charset="0"/>
              </a:rPr>
              <a:t>, the </a:t>
            </a:r>
            <a:r>
              <a:rPr lang="en-US" sz="2300" b="1" dirty="0">
                <a:latin typeface="Times New Roman" pitchFamily="18" charset="0"/>
                <a:cs typeface="Times New Roman" pitchFamily="18" charset="0"/>
              </a:rPr>
              <a:t>default constructor </a:t>
            </a:r>
            <a:r>
              <a:rPr lang="en-US" sz="2300" dirty="0">
                <a:latin typeface="Times New Roman" pitchFamily="18" charset="0"/>
                <a:cs typeface="Times New Roman" pitchFamily="18" charset="0"/>
              </a:rPr>
              <a:t>is</a:t>
            </a:r>
            <a:r>
              <a:rPr lang="en-US" sz="2300" b="1" dirty="0">
                <a:latin typeface="Times New Roman" pitchFamily="18" charset="0"/>
                <a:cs typeface="Times New Roman" pitchFamily="18" charset="0"/>
              </a:rPr>
              <a:t> no longer </a:t>
            </a:r>
            <a:r>
              <a:rPr lang="en-US" sz="2300" dirty="0">
                <a:latin typeface="Times New Roman" pitchFamily="18" charset="0"/>
                <a:cs typeface="Times New Roman" pitchFamily="18" charset="0"/>
              </a:rPr>
              <a:t>used.</a:t>
            </a:r>
          </a:p>
          <a:p>
            <a:pPr algn="just">
              <a:lnSpc>
                <a:spcPct val="150000"/>
              </a:lnSpc>
              <a:spcBef>
                <a:spcPts val="0"/>
              </a:spcBef>
              <a:defRPr/>
            </a:pPr>
            <a:endParaRPr lang="en-US" sz="23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80</a:t>
            </a:fld>
            <a:endParaRPr lang="en-US"/>
          </a:p>
        </p:txBody>
      </p:sp>
    </p:spTree>
    <p:extLst>
      <p:ext uri="{BB962C8B-B14F-4D97-AF65-F5344CB8AC3E}">
        <p14:creationId xmlns:p14="http://schemas.microsoft.com/office/powerpoint/2010/main" val="3983669794"/>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a:xfrm>
            <a:off x="457200" y="0"/>
            <a:ext cx="8229600" cy="304800"/>
          </a:xfrm>
        </p:spPr>
        <p:txBody>
          <a:bodyPr>
            <a:noAutofit/>
          </a:bodyPr>
          <a:lstStyle/>
          <a:p>
            <a:pPr eaLnBrk="1" hangingPunct="1"/>
            <a:r>
              <a:rPr lang="en-US" sz="2800" b="1" dirty="0" smtClean="0">
                <a:solidFill>
                  <a:srgbClr val="0000FF"/>
                </a:solidFill>
                <a:latin typeface="Times New Roman" pitchFamily="18" charset="0"/>
                <a:cs typeface="Times New Roman" pitchFamily="18" charset="0"/>
              </a:rPr>
              <a:t>Parameterized Constructors</a:t>
            </a:r>
          </a:p>
        </p:txBody>
      </p:sp>
      <p:sp>
        <p:nvSpPr>
          <p:cNvPr id="3" name="Content Placeholder 2"/>
          <p:cNvSpPr>
            <a:spLocks noGrp="1"/>
          </p:cNvSpPr>
          <p:nvPr>
            <p:ph idx="1"/>
          </p:nvPr>
        </p:nvSpPr>
        <p:spPr>
          <a:xfrm>
            <a:off x="76200" y="381000"/>
            <a:ext cx="8915400" cy="6477000"/>
          </a:xfrm>
        </p:spPr>
        <p:txBody>
          <a:bodyPr rtlCol="0">
            <a:noAutofit/>
          </a:bodyPr>
          <a:lstStyle/>
          <a:p>
            <a:pPr algn="just" eaLnBrk="1" fontAlgn="auto" hangingPunct="1">
              <a:lnSpc>
                <a:spcPct val="150000"/>
              </a:lnSpc>
              <a:spcBef>
                <a:spcPts val="0"/>
              </a:spcBef>
              <a:buFont typeface="Wingdings" panose="05000000000000000000" pitchFamily="2" charset="2"/>
              <a:buChar char="§"/>
              <a:defRPr/>
            </a:pPr>
            <a:r>
              <a:rPr lang="en-US" sz="2800" dirty="0" smtClean="0">
                <a:latin typeface="Times New Roman" pitchFamily="18" charset="0"/>
                <a:cs typeface="Times New Roman" pitchFamily="18" charset="0"/>
              </a:rPr>
              <a:t>While the </a:t>
            </a:r>
            <a:r>
              <a:rPr lang="en-US" sz="2800" b="1" dirty="0" smtClean="0">
                <a:solidFill>
                  <a:srgbClr val="D60093"/>
                </a:solidFill>
                <a:latin typeface="Times New Roman" pitchFamily="18" charset="0"/>
                <a:cs typeface="Times New Roman" pitchFamily="18" charset="0"/>
              </a:rPr>
              <a:t>Box( ) constructor </a:t>
            </a:r>
            <a:r>
              <a:rPr lang="en-US" sz="2800" dirty="0" smtClean="0">
                <a:latin typeface="Times New Roman" pitchFamily="18" charset="0"/>
                <a:cs typeface="Times New Roman" pitchFamily="18" charset="0"/>
              </a:rPr>
              <a:t>in the </a:t>
            </a:r>
            <a:r>
              <a:rPr lang="en-US" sz="2800" b="1" dirty="0" smtClean="0">
                <a:solidFill>
                  <a:srgbClr val="D60093"/>
                </a:solidFill>
                <a:latin typeface="Times New Roman" pitchFamily="18" charset="0"/>
                <a:cs typeface="Times New Roman" pitchFamily="18" charset="0"/>
              </a:rPr>
              <a:t>preceding example </a:t>
            </a:r>
            <a:r>
              <a:rPr lang="en-US" sz="2800" b="1" dirty="0" smtClean="0">
                <a:latin typeface="Times New Roman" pitchFamily="18" charset="0"/>
                <a:cs typeface="Times New Roman" pitchFamily="18" charset="0"/>
              </a:rPr>
              <a:t>(in Activity 7), </a:t>
            </a:r>
            <a:r>
              <a:rPr lang="en-US" sz="2800" dirty="0" smtClean="0">
                <a:latin typeface="Times New Roman" pitchFamily="18" charset="0"/>
                <a:cs typeface="Times New Roman" pitchFamily="18" charset="0"/>
              </a:rPr>
              <a:t>does</a:t>
            </a:r>
            <a:r>
              <a:rPr lang="en-US" sz="2800" b="1" dirty="0" smtClean="0">
                <a:solidFill>
                  <a:srgbClr val="D60093"/>
                </a:solidFill>
                <a:latin typeface="Times New Roman" pitchFamily="18" charset="0"/>
                <a:cs typeface="Times New Roman" pitchFamily="18" charset="0"/>
              </a:rPr>
              <a:t> initialize </a:t>
            </a:r>
            <a:r>
              <a:rPr lang="en-US" sz="2800" dirty="0" smtClean="0">
                <a:latin typeface="Times New Roman" pitchFamily="18" charset="0"/>
                <a:cs typeface="Times New Roman" pitchFamily="18" charset="0"/>
              </a:rPr>
              <a:t>a</a:t>
            </a:r>
            <a:r>
              <a:rPr lang="en-US" sz="2800" b="1" dirty="0" smtClean="0">
                <a:solidFill>
                  <a:srgbClr val="D60093"/>
                </a:solidFill>
                <a:latin typeface="Times New Roman" pitchFamily="18" charset="0"/>
                <a:cs typeface="Times New Roman" pitchFamily="18" charset="0"/>
              </a:rPr>
              <a:t> Box object</a:t>
            </a:r>
            <a:r>
              <a:rPr lang="en-US" sz="2800" dirty="0" smtClean="0">
                <a:latin typeface="Times New Roman" pitchFamily="18" charset="0"/>
                <a:cs typeface="Times New Roman" pitchFamily="18" charset="0"/>
              </a:rPr>
              <a:t>, it is </a:t>
            </a:r>
            <a:r>
              <a:rPr lang="en-US" sz="2800" b="1" dirty="0" smtClean="0">
                <a:solidFill>
                  <a:srgbClr val="0000FF"/>
                </a:solidFill>
                <a:latin typeface="Times New Roman" pitchFamily="18" charset="0"/>
                <a:cs typeface="Times New Roman" pitchFamily="18" charset="0"/>
              </a:rPr>
              <a:t>not </a:t>
            </a:r>
            <a:r>
              <a:rPr lang="en-US" sz="2800" dirty="0" smtClean="0">
                <a:latin typeface="Times New Roman" pitchFamily="18" charset="0"/>
                <a:cs typeface="Times New Roman" pitchFamily="18" charset="0"/>
              </a:rPr>
              <a:t>very</a:t>
            </a:r>
            <a:r>
              <a:rPr lang="en-US" sz="2800" b="1" dirty="0" smtClean="0">
                <a:solidFill>
                  <a:srgbClr val="0000FF"/>
                </a:solidFill>
                <a:latin typeface="Times New Roman" pitchFamily="18" charset="0"/>
                <a:cs typeface="Times New Roman" pitchFamily="18" charset="0"/>
              </a:rPr>
              <a:t> useful—</a:t>
            </a:r>
            <a:r>
              <a:rPr lang="en-US" sz="2800" dirty="0" smtClean="0">
                <a:latin typeface="Times New Roman" pitchFamily="18" charset="0"/>
                <a:cs typeface="Times New Roman" pitchFamily="18" charset="0"/>
              </a:rPr>
              <a:t>all</a:t>
            </a:r>
            <a:r>
              <a:rPr lang="en-US" sz="2800" b="1" dirty="0" smtClean="0">
                <a:solidFill>
                  <a:srgbClr val="0000FF"/>
                </a:solidFill>
                <a:latin typeface="Times New Roman" pitchFamily="18" charset="0"/>
                <a:cs typeface="Times New Roman" pitchFamily="18" charset="0"/>
              </a:rPr>
              <a:t> boxes </a:t>
            </a:r>
            <a:r>
              <a:rPr lang="en-US" sz="2800" dirty="0" smtClean="0">
                <a:latin typeface="Times New Roman" pitchFamily="18" charset="0"/>
                <a:cs typeface="Times New Roman" pitchFamily="18" charset="0"/>
              </a:rPr>
              <a:t>have the </a:t>
            </a:r>
            <a:r>
              <a:rPr lang="en-US" sz="2800" b="1" dirty="0" smtClean="0">
                <a:solidFill>
                  <a:srgbClr val="0000FF"/>
                </a:solidFill>
                <a:latin typeface="Times New Roman" pitchFamily="18" charset="0"/>
                <a:cs typeface="Times New Roman" pitchFamily="18" charset="0"/>
              </a:rPr>
              <a:t>same dimensions</a:t>
            </a:r>
            <a:r>
              <a:rPr lang="en-US" sz="2800" dirty="0" smtClean="0">
                <a:latin typeface="Times New Roman" pitchFamily="18" charset="0"/>
                <a:cs typeface="Times New Roman" pitchFamily="18" charset="0"/>
              </a:rPr>
              <a:t>. </a:t>
            </a:r>
          </a:p>
          <a:p>
            <a:pPr algn="just" eaLnBrk="1" fontAlgn="auto" hangingPunct="1">
              <a:lnSpc>
                <a:spcPct val="150000"/>
              </a:lnSpc>
              <a:spcBef>
                <a:spcPts val="0"/>
              </a:spcBef>
              <a:buFont typeface="Wingdings" panose="05000000000000000000" pitchFamily="2" charset="2"/>
              <a:buChar char="§"/>
              <a:defRPr/>
            </a:pPr>
            <a:r>
              <a:rPr lang="en-US" sz="2800" dirty="0" smtClean="0">
                <a:latin typeface="Times New Roman" pitchFamily="18" charset="0"/>
                <a:cs typeface="Times New Roman" pitchFamily="18" charset="0"/>
              </a:rPr>
              <a:t>What is needed is a way to construct Box </a:t>
            </a:r>
            <a:r>
              <a:rPr lang="en-US" sz="2800" b="1" dirty="0" smtClean="0">
                <a:solidFill>
                  <a:srgbClr val="0000FF"/>
                </a:solidFill>
                <a:latin typeface="Times New Roman" pitchFamily="18" charset="0"/>
                <a:cs typeface="Times New Roman" pitchFamily="18" charset="0"/>
              </a:rPr>
              <a:t>objects </a:t>
            </a:r>
            <a:r>
              <a:rPr lang="en-US" sz="2800" dirty="0" smtClean="0">
                <a:latin typeface="Times New Roman" pitchFamily="18" charset="0"/>
                <a:cs typeface="Times New Roman" pitchFamily="18" charset="0"/>
              </a:rPr>
              <a:t>of </a:t>
            </a:r>
            <a:r>
              <a:rPr lang="en-US" sz="2800" b="1" dirty="0" smtClean="0">
                <a:solidFill>
                  <a:srgbClr val="0000FF"/>
                </a:solidFill>
                <a:latin typeface="Times New Roman" pitchFamily="18" charset="0"/>
                <a:cs typeface="Times New Roman" pitchFamily="18" charset="0"/>
              </a:rPr>
              <a:t>various dimensions</a:t>
            </a:r>
            <a:r>
              <a:rPr lang="en-US" sz="2800" dirty="0">
                <a:latin typeface="Times New Roman" pitchFamily="18" charset="0"/>
                <a:cs typeface="Times New Roman" pitchFamily="18" charset="0"/>
              </a:rPr>
              <a:t>?</a:t>
            </a:r>
            <a:r>
              <a:rPr lang="en-US" sz="2800" dirty="0" smtClean="0">
                <a:latin typeface="Times New Roman" pitchFamily="18" charset="0"/>
                <a:cs typeface="Times New Roman" pitchFamily="18" charset="0"/>
              </a:rPr>
              <a:t> </a:t>
            </a:r>
          </a:p>
          <a:p>
            <a:pPr algn="just" eaLnBrk="1" fontAlgn="auto" hangingPunct="1">
              <a:lnSpc>
                <a:spcPct val="150000"/>
              </a:lnSpc>
              <a:spcBef>
                <a:spcPts val="0"/>
              </a:spcBef>
              <a:buFont typeface="Wingdings" panose="05000000000000000000" pitchFamily="2" charset="2"/>
              <a:buChar char="ü"/>
              <a:defRPr/>
            </a:pPr>
            <a:r>
              <a:rPr lang="en-US" sz="2800" dirty="0" smtClean="0">
                <a:latin typeface="Times New Roman" pitchFamily="18" charset="0"/>
                <a:cs typeface="Times New Roman" pitchFamily="18" charset="0"/>
              </a:rPr>
              <a:t>The easy solution is to</a:t>
            </a:r>
            <a:r>
              <a:rPr lang="en-US" sz="2800" dirty="0" smtClean="0">
                <a:solidFill>
                  <a:srgbClr val="0000FF"/>
                </a:solidFill>
                <a:latin typeface="Times New Roman" pitchFamily="18" charset="0"/>
                <a:cs typeface="Times New Roman" pitchFamily="18" charset="0"/>
              </a:rPr>
              <a:t> </a:t>
            </a:r>
            <a:r>
              <a:rPr lang="en-US" sz="2800" b="1" dirty="0" smtClean="0">
                <a:solidFill>
                  <a:srgbClr val="0000FF"/>
                </a:solidFill>
                <a:latin typeface="Times New Roman" pitchFamily="18" charset="0"/>
                <a:cs typeface="Times New Roman" pitchFamily="18" charset="0"/>
              </a:rPr>
              <a:t>add parameters </a:t>
            </a:r>
            <a:r>
              <a:rPr lang="en-US" sz="2800" dirty="0" smtClean="0">
                <a:latin typeface="Times New Roman" pitchFamily="18" charset="0"/>
                <a:cs typeface="Times New Roman" pitchFamily="18" charset="0"/>
              </a:rPr>
              <a:t>to the </a:t>
            </a:r>
            <a:r>
              <a:rPr lang="en-US" sz="2800" b="1" dirty="0" smtClean="0">
                <a:solidFill>
                  <a:srgbClr val="0000FF"/>
                </a:solidFill>
                <a:latin typeface="Times New Roman" pitchFamily="18" charset="0"/>
                <a:cs typeface="Times New Roman" pitchFamily="18" charset="0"/>
              </a:rPr>
              <a:t>constructor</a:t>
            </a:r>
            <a:r>
              <a:rPr lang="en-US" sz="2800" dirty="0" smtClean="0">
                <a:latin typeface="Times New Roman" pitchFamily="18" charset="0"/>
                <a:cs typeface="Times New Roman" pitchFamily="18" charset="0"/>
              </a:rPr>
              <a:t>. </a:t>
            </a:r>
          </a:p>
          <a:p>
            <a:pPr algn="just" eaLnBrk="1" fontAlgn="auto" hangingPunct="1">
              <a:lnSpc>
                <a:spcPct val="150000"/>
              </a:lnSpc>
              <a:spcBef>
                <a:spcPts val="0"/>
              </a:spcBef>
              <a:buFont typeface="Wingdings" panose="05000000000000000000" pitchFamily="2" charset="2"/>
              <a:buChar char="Ø"/>
              <a:defRPr/>
            </a:pPr>
            <a:r>
              <a:rPr lang="en-US" sz="2800" b="1" dirty="0" smtClean="0">
                <a:latin typeface="Times New Roman" pitchFamily="18" charset="0"/>
                <a:cs typeface="Times New Roman" pitchFamily="18" charset="0"/>
              </a:rPr>
              <a:t>For example, </a:t>
            </a:r>
            <a:r>
              <a:rPr lang="en-US" sz="2800" dirty="0" smtClean="0">
                <a:latin typeface="Times New Roman" pitchFamily="18" charset="0"/>
                <a:cs typeface="Times New Roman" pitchFamily="18" charset="0"/>
              </a:rPr>
              <a:t>the following version of </a:t>
            </a:r>
            <a:r>
              <a:rPr lang="en-US" sz="2800" b="1" dirty="0" smtClean="0">
                <a:latin typeface="Times New Roman" pitchFamily="18" charset="0"/>
                <a:cs typeface="Times New Roman" pitchFamily="18" charset="0"/>
              </a:rPr>
              <a:t>Box defines </a:t>
            </a:r>
            <a:r>
              <a:rPr lang="en-US" sz="2800" dirty="0" smtClean="0">
                <a:latin typeface="Times New Roman" pitchFamily="18" charset="0"/>
                <a:cs typeface="Times New Roman" pitchFamily="18" charset="0"/>
              </a:rPr>
              <a:t>a </a:t>
            </a:r>
            <a:r>
              <a:rPr lang="en-US" sz="2800" b="1" dirty="0" smtClean="0">
                <a:solidFill>
                  <a:srgbClr val="006600"/>
                </a:solidFill>
                <a:latin typeface="Times New Roman" pitchFamily="18" charset="0"/>
                <a:cs typeface="Times New Roman" pitchFamily="18" charset="0"/>
              </a:rPr>
              <a:t>parameterized constructor </a:t>
            </a:r>
            <a:r>
              <a:rPr lang="en-US" sz="2800" dirty="0" smtClean="0">
                <a:latin typeface="Times New Roman" pitchFamily="18" charset="0"/>
                <a:cs typeface="Times New Roman" pitchFamily="18" charset="0"/>
              </a:rPr>
              <a:t>which </a:t>
            </a:r>
            <a:r>
              <a:rPr lang="en-US" sz="2800" b="1" dirty="0" smtClean="0">
                <a:latin typeface="Times New Roman" pitchFamily="18" charset="0"/>
                <a:cs typeface="Times New Roman" pitchFamily="18" charset="0"/>
              </a:rPr>
              <a:t>sets</a:t>
            </a:r>
            <a:r>
              <a:rPr lang="en-US" sz="2800" dirty="0" smtClean="0">
                <a:latin typeface="Times New Roman" pitchFamily="18" charset="0"/>
                <a:cs typeface="Times New Roman" pitchFamily="18" charset="0"/>
              </a:rPr>
              <a:t> the </a:t>
            </a:r>
            <a:r>
              <a:rPr lang="en-US" sz="2800" b="1" dirty="0" smtClean="0">
                <a:latin typeface="Times New Roman" pitchFamily="18" charset="0"/>
                <a:cs typeface="Times New Roman" pitchFamily="18" charset="0"/>
              </a:rPr>
              <a:t>dimensions</a:t>
            </a:r>
            <a:r>
              <a:rPr lang="en-US" sz="2800" dirty="0" smtClean="0">
                <a:latin typeface="Times New Roman" pitchFamily="18" charset="0"/>
                <a:cs typeface="Times New Roman" pitchFamily="18" charset="0"/>
              </a:rPr>
              <a:t> of a box as specified by those </a:t>
            </a:r>
            <a:r>
              <a:rPr lang="en-US" sz="2800" b="1" dirty="0" smtClean="0">
                <a:latin typeface="Times New Roman" pitchFamily="18" charset="0"/>
                <a:cs typeface="Times New Roman" pitchFamily="18" charset="0"/>
              </a:rPr>
              <a:t>parameters</a:t>
            </a:r>
            <a:r>
              <a:rPr lang="en-US" sz="2800" dirty="0" smtClean="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EA75BFEC-3C8A-4378-8042-9A169F686DEE}" type="slidenum">
              <a:rPr lang="en-US" smtClean="0"/>
              <a:pPr>
                <a:defRPr/>
              </a:pPr>
              <a:t>81</a:t>
            </a:fld>
            <a:endParaRPr lang="en-US"/>
          </a:p>
        </p:txBody>
      </p:sp>
    </p:spTree>
    <p:extLst>
      <p:ext uri="{BB962C8B-B14F-4D97-AF65-F5344CB8AC3E}">
        <p14:creationId xmlns:p14="http://schemas.microsoft.com/office/powerpoint/2010/main" val="83742028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8</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4000" cy="6477000"/>
          </a:xfrm>
        </p:spPr>
        <p:txBody>
          <a:bodyPr>
            <a:noAutofit/>
          </a:bodyPr>
          <a:lstStyle/>
          <a:p>
            <a:pPr algn="just">
              <a:lnSpc>
                <a:spcPct val="170000"/>
              </a:lnSpc>
              <a:spcBef>
                <a:spcPts val="0"/>
              </a:spcBef>
              <a:buFont typeface="Wingdings" panose="05000000000000000000" pitchFamily="2" charset="2"/>
              <a:buChar char="Ø"/>
            </a:pPr>
            <a:r>
              <a:rPr lang="en-GB" sz="2600" dirty="0" smtClean="0">
                <a:latin typeface="Times New Roman" panose="02020603050405020304" pitchFamily="18" charset="0"/>
                <a:cs typeface="Times New Roman" panose="02020603050405020304" pitchFamily="18" charset="0"/>
              </a:rPr>
              <a:t>Write java program to demonstrate to use a parameterized constructor to set the dimensions of the Box instance variable to different values.  </a:t>
            </a:r>
          </a:p>
          <a:p>
            <a:pPr lvl="1" algn="just">
              <a:lnSpc>
                <a:spcPct val="170000"/>
              </a:lnSpc>
              <a:spcBef>
                <a:spcPts val="0"/>
              </a:spcBef>
              <a:buNone/>
              <a:defRPr/>
            </a:pPr>
            <a:r>
              <a:rPr lang="en-US" sz="2600" dirty="0" smtClean="0">
                <a:latin typeface="Times New Roman" pitchFamily="18" charset="0"/>
                <a:cs typeface="Times New Roman" pitchFamily="18" charset="0"/>
              </a:rPr>
              <a:t>//Define class named Box</a:t>
            </a:r>
          </a:p>
          <a:p>
            <a:pPr lvl="1" algn="just">
              <a:lnSpc>
                <a:spcPct val="170000"/>
              </a:lnSpc>
              <a:spcBef>
                <a:spcPts val="0"/>
              </a:spcBef>
              <a:buNone/>
              <a:defRPr/>
            </a:pPr>
            <a:r>
              <a:rPr lang="en-US" sz="2600" dirty="0" smtClean="0">
                <a:latin typeface="Times New Roman" pitchFamily="18" charset="0"/>
                <a:cs typeface="Times New Roman" pitchFamily="18" charset="0"/>
              </a:rPr>
              <a:t>class Box </a:t>
            </a:r>
            <a:r>
              <a:rPr lang="en-US" sz="2600" dirty="0">
                <a:latin typeface="Times New Roman" pitchFamily="18" charset="0"/>
                <a:cs typeface="Times New Roman" pitchFamily="18" charset="0"/>
              </a:rPr>
              <a:t>{</a:t>
            </a:r>
          </a:p>
          <a:p>
            <a:pPr lvl="1" algn="just">
              <a:lnSpc>
                <a:spcPct val="170000"/>
              </a:lnSpc>
              <a:spcBef>
                <a:spcPts val="0"/>
              </a:spcBef>
              <a:buNone/>
              <a:defRPr/>
            </a:pPr>
            <a:r>
              <a:rPr lang="en-US" sz="2600" dirty="0" smtClean="0">
                <a:latin typeface="Times New Roman" pitchFamily="18" charset="0"/>
                <a:cs typeface="Times New Roman" pitchFamily="18" charset="0"/>
              </a:rPr>
              <a:t>//Define instance variable of a Box class</a:t>
            </a:r>
          </a:p>
          <a:p>
            <a:pPr lvl="1" algn="just">
              <a:lnSpc>
                <a:spcPct val="170000"/>
              </a:lnSpc>
              <a:spcBef>
                <a:spcPts val="0"/>
              </a:spcBef>
              <a:buNone/>
              <a:defRPr/>
            </a:pPr>
            <a:r>
              <a:rPr lang="en-US" sz="2600" dirty="0" smtClean="0">
                <a:latin typeface="Times New Roman" pitchFamily="18" charset="0"/>
                <a:cs typeface="Times New Roman" pitchFamily="18" charset="0"/>
              </a:rPr>
              <a:t>double </a:t>
            </a:r>
            <a:r>
              <a:rPr lang="en-US" sz="2600" dirty="0">
                <a:latin typeface="Times New Roman" pitchFamily="18" charset="0"/>
                <a:cs typeface="Times New Roman" pitchFamily="18" charset="0"/>
              </a:rPr>
              <a:t>width;</a:t>
            </a:r>
          </a:p>
          <a:p>
            <a:pPr lvl="1" algn="just">
              <a:lnSpc>
                <a:spcPct val="170000"/>
              </a:lnSpc>
              <a:spcBef>
                <a:spcPts val="0"/>
              </a:spcBef>
              <a:buNone/>
              <a:defRPr/>
            </a:pPr>
            <a:r>
              <a:rPr lang="en-US" sz="2600" dirty="0">
                <a:latin typeface="Times New Roman" pitchFamily="18" charset="0"/>
                <a:cs typeface="Times New Roman" pitchFamily="18" charset="0"/>
              </a:rPr>
              <a:t>double height;</a:t>
            </a:r>
          </a:p>
          <a:p>
            <a:pPr lvl="1" algn="just">
              <a:lnSpc>
                <a:spcPct val="170000"/>
              </a:lnSpc>
              <a:spcBef>
                <a:spcPts val="0"/>
              </a:spcBef>
              <a:buNone/>
              <a:defRPr/>
            </a:pPr>
            <a:r>
              <a:rPr lang="en-US" sz="2600" dirty="0">
                <a:latin typeface="Times New Roman" pitchFamily="18" charset="0"/>
                <a:cs typeface="Times New Roman" pitchFamily="18" charset="0"/>
              </a:rPr>
              <a:t>double depth</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82</a:t>
            </a:fld>
            <a:endParaRPr lang="en-US"/>
          </a:p>
        </p:txBody>
      </p:sp>
    </p:spTree>
    <p:extLst>
      <p:ext uri="{BB962C8B-B14F-4D97-AF65-F5344CB8AC3E}">
        <p14:creationId xmlns:p14="http://schemas.microsoft.com/office/powerpoint/2010/main" val="2365828341"/>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GB" sz="2800" b="1" dirty="0" smtClean="0">
                <a:latin typeface="Times New Roman" panose="02020603050405020304" pitchFamily="18" charset="0"/>
                <a:cs typeface="Times New Roman" panose="02020603050405020304" pitchFamily="18" charset="0"/>
              </a:rPr>
              <a:t>Activity 8---------------</a:t>
            </a:r>
            <a:endParaRPr lang="en-GB" sz="2800" b="1"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81000"/>
            <a:ext cx="9144000" cy="6477000"/>
          </a:xfrm>
        </p:spPr>
        <p:txBody>
          <a:bodyPr>
            <a:noAutofit/>
          </a:bodyPr>
          <a:lstStyle/>
          <a:p>
            <a:pPr lvl="1" algn="just">
              <a:lnSpc>
                <a:spcPct val="150000"/>
              </a:lnSpc>
              <a:spcBef>
                <a:spcPts val="0"/>
              </a:spcBef>
              <a:buNone/>
              <a:defRPr/>
            </a:pPr>
            <a:r>
              <a:rPr lang="en-US" sz="2600" dirty="0">
                <a:latin typeface="Times New Roman" pitchFamily="18" charset="0"/>
                <a:cs typeface="Times New Roman" pitchFamily="18" charset="0"/>
              </a:rPr>
              <a:t>// This is the parameterized constructor for Box</a:t>
            </a:r>
          </a:p>
          <a:p>
            <a:pPr lvl="1" algn="just">
              <a:lnSpc>
                <a:spcPct val="150000"/>
              </a:lnSpc>
              <a:spcBef>
                <a:spcPts val="0"/>
              </a:spcBef>
              <a:buNone/>
              <a:defRPr/>
            </a:pPr>
            <a:r>
              <a:rPr lang="en-US" sz="2600" dirty="0">
                <a:latin typeface="Times New Roman" pitchFamily="18" charset="0"/>
                <a:cs typeface="Times New Roman" pitchFamily="18" charset="0"/>
              </a:rPr>
              <a:t>Box(double w, double h, double d) {</a:t>
            </a:r>
          </a:p>
          <a:p>
            <a:pPr lvl="1" algn="just">
              <a:lnSpc>
                <a:spcPct val="150000"/>
              </a:lnSpc>
              <a:spcBef>
                <a:spcPts val="0"/>
              </a:spcBef>
              <a:buNone/>
              <a:defRPr/>
            </a:pPr>
            <a:r>
              <a:rPr lang="en-US" sz="2600" dirty="0">
                <a:latin typeface="Times New Roman" pitchFamily="18" charset="0"/>
                <a:cs typeface="Times New Roman" pitchFamily="18" charset="0"/>
              </a:rPr>
              <a:t>width = w;</a:t>
            </a:r>
          </a:p>
          <a:p>
            <a:pPr lvl="1" algn="just">
              <a:lnSpc>
                <a:spcPct val="150000"/>
              </a:lnSpc>
              <a:spcBef>
                <a:spcPts val="0"/>
              </a:spcBef>
              <a:buNone/>
              <a:defRPr/>
            </a:pPr>
            <a:r>
              <a:rPr lang="en-US" sz="2600" dirty="0">
                <a:latin typeface="Times New Roman" pitchFamily="18" charset="0"/>
                <a:cs typeface="Times New Roman" pitchFamily="18" charset="0"/>
              </a:rPr>
              <a:t>height = h;</a:t>
            </a:r>
          </a:p>
          <a:p>
            <a:pPr lvl="1" algn="just">
              <a:lnSpc>
                <a:spcPct val="150000"/>
              </a:lnSpc>
              <a:spcBef>
                <a:spcPts val="0"/>
              </a:spcBef>
              <a:buNone/>
              <a:defRPr/>
            </a:pPr>
            <a:r>
              <a:rPr lang="en-US" sz="2600" dirty="0">
                <a:latin typeface="Times New Roman" pitchFamily="18" charset="0"/>
                <a:cs typeface="Times New Roman" pitchFamily="18" charset="0"/>
              </a:rPr>
              <a:t>depth = d;</a:t>
            </a:r>
          </a:p>
          <a:p>
            <a:pPr lvl="1" algn="just">
              <a:lnSpc>
                <a:spcPct val="150000"/>
              </a:lnSpc>
              <a:spcBef>
                <a:spcPts val="0"/>
              </a:spcBef>
              <a:buNone/>
              <a:defRPr/>
            </a:pPr>
            <a:r>
              <a:rPr lang="en-US" sz="2600" dirty="0" smtClean="0">
                <a:latin typeface="Times New Roman" pitchFamily="18" charset="0"/>
                <a:cs typeface="Times New Roman" pitchFamily="18" charset="0"/>
              </a:rPr>
              <a:t>}//End of Box constructor </a:t>
            </a:r>
          </a:p>
          <a:p>
            <a:pPr lvl="1" algn="just">
              <a:lnSpc>
                <a:spcPct val="150000"/>
              </a:lnSpc>
              <a:spcBef>
                <a:spcPts val="0"/>
              </a:spcBef>
              <a:buNone/>
              <a:defRPr/>
            </a:pPr>
            <a:r>
              <a:rPr lang="en-US" sz="2400" dirty="0" smtClean="0">
                <a:latin typeface="Times New Roman" pitchFamily="18" charset="0"/>
                <a:cs typeface="Times New Roman" pitchFamily="18" charset="0"/>
              </a:rPr>
              <a:t>//Define volume (), compute </a:t>
            </a:r>
            <a:r>
              <a:rPr lang="en-US" sz="2400" dirty="0">
                <a:latin typeface="Times New Roman" pitchFamily="18" charset="0"/>
                <a:cs typeface="Times New Roman" pitchFamily="18" charset="0"/>
              </a:rPr>
              <a:t>and return </a:t>
            </a:r>
            <a:r>
              <a:rPr lang="en-US" sz="2400" dirty="0" smtClean="0">
                <a:latin typeface="Times New Roman" pitchFamily="18" charset="0"/>
                <a:cs typeface="Times New Roman" pitchFamily="18" charset="0"/>
              </a:rPr>
              <a:t>the result of volume</a:t>
            </a:r>
            <a:endParaRPr lang="en-US" sz="2400" dirty="0">
              <a:latin typeface="Times New Roman" pitchFamily="18" charset="0"/>
              <a:cs typeface="Times New Roman" pitchFamily="18" charset="0"/>
            </a:endParaRPr>
          </a:p>
          <a:p>
            <a:pPr lvl="1" algn="just">
              <a:lnSpc>
                <a:spcPct val="150000"/>
              </a:lnSpc>
              <a:spcBef>
                <a:spcPts val="0"/>
              </a:spcBef>
              <a:buNone/>
              <a:defRPr/>
            </a:pPr>
            <a:r>
              <a:rPr lang="en-US" sz="2400" dirty="0">
                <a:latin typeface="Times New Roman" pitchFamily="18" charset="0"/>
                <a:cs typeface="Times New Roman" pitchFamily="18" charset="0"/>
              </a:rPr>
              <a:t>double volume() {</a:t>
            </a:r>
          </a:p>
          <a:p>
            <a:pPr lvl="1" algn="just">
              <a:lnSpc>
                <a:spcPct val="150000"/>
              </a:lnSpc>
              <a:spcBef>
                <a:spcPts val="0"/>
              </a:spcBef>
              <a:buNone/>
              <a:defRPr/>
            </a:pPr>
            <a:r>
              <a:rPr lang="en-US" sz="2400" dirty="0">
                <a:latin typeface="Times New Roman" pitchFamily="18" charset="0"/>
                <a:cs typeface="Times New Roman" pitchFamily="18" charset="0"/>
              </a:rPr>
              <a:t>return width * height * depth;</a:t>
            </a:r>
          </a:p>
          <a:p>
            <a:pPr lvl="1" algn="just">
              <a:lnSpc>
                <a:spcPct val="150000"/>
              </a:lnSpc>
              <a:spcBef>
                <a:spcPts val="0"/>
              </a:spcBef>
              <a:buNone/>
              <a:defRPr/>
            </a:pPr>
            <a:r>
              <a:rPr lang="en-US" sz="2400" dirty="0" smtClean="0">
                <a:latin typeface="Times New Roman" pitchFamily="18" charset="0"/>
                <a:cs typeface="Times New Roman" pitchFamily="18" charset="0"/>
              </a:rPr>
              <a:t>}//End of volume()</a:t>
            </a:r>
            <a:endParaRPr lang="en-US" sz="2400" dirty="0">
              <a:latin typeface="Times New Roman" pitchFamily="18" charset="0"/>
              <a:cs typeface="Times New Roman" pitchFamily="18" charset="0"/>
            </a:endParaRPr>
          </a:p>
          <a:p>
            <a:pPr lvl="1" algn="just">
              <a:lnSpc>
                <a:spcPct val="150000"/>
              </a:lnSpc>
              <a:spcBef>
                <a:spcPts val="0"/>
              </a:spcBef>
              <a:buNone/>
              <a:defRPr/>
            </a:pPr>
            <a:r>
              <a:rPr lang="en-US" sz="2400" dirty="0" smtClean="0">
                <a:latin typeface="Times New Roman" pitchFamily="18" charset="0"/>
                <a:cs typeface="Times New Roman" pitchFamily="18" charset="0"/>
              </a:rPr>
              <a:t>}//End of Box class</a:t>
            </a:r>
            <a:endParaRPr lang="en-US" sz="2400" dirty="0">
              <a:latin typeface="Times New Roman" pitchFamily="18" charset="0"/>
              <a:cs typeface="Times New Roman" pitchFamily="18" charset="0"/>
            </a:endParaRPr>
          </a:p>
          <a:p>
            <a:pPr lvl="1" algn="just">
              <a:lnSpc>
                <a:spcPct val="150000"/>
              </a:lnSpc>
              <a:spcBef>
                <a:spcPts val="0"/>
              </a:spcBef>
              <a:buNone/>
              <a:defRPr/>
            </a:pPr>
            <a:endParaRPr lang="en-US" sz="2600" dirty="0">
              <a:latin typeface="Times New Roman" pitchFamily="18" charset="0"/>
              <a:cs typeface="Times New Roman" pitchFamily="18" charset="0"/>
            </a:endParaRP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83</a:t>
            </a:fld>
            <a:endParaRPr lang="en-US"/>
          </a:p>
        </p:txBody>
      </p:sp>
    </p:spTree>
    <p:extLst>
      <p:ext uri="{BB962C8B-B14F-4D97-AF65-F5344CB8AC3E}">
        <p14:creationId xmlns:p14="http://schemas.microsoft.com/office/powerpoint/2010/main" val="346695384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GB" sz="2800" b="1" dirty="0">
                <a:latin typeface="Times New Roman" panose="02020603050405020304" pitchFamily="18" charset="0"/>
                <a:cs typeface="Times New Roman" panose="02020603050405020304" pitchFamily="18" charset="0"/>
              </a:rPr>
              <a:t>Activity 8---------------</a:t>
            </a:r>
          </a:p>
        </p:txBody>
      </p:sp>
      <p:sp>
        <p:nvSpPr>
          <p:cNvPr id="3" name="Content Placeholder 2"/>
          <p:cNvSpPr>
            <a:spLocks noGrp="1"/>
          </p:cNvSpPr>
          <p:nvPr>
            <p:ph idx="1"/>
          </p:nvPr>
        </p:nvSpPr>
        <p:spPr>
          <a:xfrm>
            <a:off x="0" y="381000"/>
            <a:ext cx="9144000" cy="6477000"/>
          </a:xfrm>
        </p:spPr>
        <p:txBody>
          <a:bodyPr>
            <a:noAutofit/>
          </a:bodyPr>
          <a:lstStyle/>
          <a:p>
            <a:pPr lvl="1" algn="just">
              <a:lnSpc>
                <a:spcPct val="150000"/>
              </a:lnSpc>
              <a:spcBef>
                <a:spcPts val="0"/>
              </a:spcBef>
              <a:buNone/>
              <a:defRPr/>
            </a:pPr>
            <a:r>
              <a:rPr lang="en-US" sz="2600" dirty="0" smtClean="0">
                <a:latin typeface="Times New Roman" pitchFamily="18" charset="0"/>
                <a:cs typeface="Times New Roman" pitchFamily="18" charset="0"/>
              </a:rPr>
              <a:t>//Define another class to create objects of Box class</a:t>
            </a:r>
          </a:p>
          <a:p>
            <a:pPr lvl="1" algn="just">
              <a:lnSpc>
                <a:spcPct val="150000"/>
              </a:lnSpc>
              <a:spcBef>
                <a:spcPts val="0"/>
              </a:spcBef>
              <a:buNone/>
              <a:defRPr/>
            </a:pPr>
            <a:r>
              <a:rPr lang="en-US" sz="2600" dirty="0" smtClean="0">
                <a:latin typeface="Times New Roman" pitchFamily="18" charset="0"/>
                <a:cs typeface="Times New Roman" pitchFamily="18" charset="0"/>
              </a:rPr>
              <a:t>class </a:t>
            </a:r>
            <a:r>
              <a:rPr lang="en-US" sz="2600" dirty="0" err="1">
                <a:latin typeface="Times New Roman" pitchFamily="18" charset="0"/>
                <a:cs typeface="Times New Roman" pitchFamily="18" charset="0"/>
              </a:rPr>
              <a:t>ParameterizedConstructor</a:t>
            </a:r>
            <a:r>
              <a:rPr lang="en-US" sz="2600" dirty="0">
                <a:latin typeface="Times New Roman" pitchFamily="18" charset="0"/>
                <a:cs typeface="Times New Roman" pitchFamily="18" charset="0"/>
              </a:rPr>
              <a:t>{</a:t>
            </a:r>
          </a:p>
          <a:p>
            <a:pPr lvl="1" algn="just">
              <a:lnSpc>
                <a:spcPct val="150000"/>
              </a:lnSpc>
              <a:spcBef>
                <a:spcPts val="0"/>
              </a:spcBef>
              <a:buNone/>
              <a:defRPr/>
            </a:pPr>
            <a:r>
              <a:rPr lang="en-US" sz="2600" dirty="0">
                <a:latin typeface="Times New Roman" pitchFamily="18" charset="0"/>
                <a:cs typeface="Times New Roman" pitchFamily="18" charset="0"/>
              </a:rPr>
              <a:t>public static void main(String </a:t>
            </a:r>
            <a:r>
              <a:rPr lang="en-US" sz="2600" dirty="0" err="1">
                <a:latin typeface="Times New Roman" pitchFamily="18" charset="0"/>
                <a:cs typeface="Times New Roman" pitchFamily="18" charset="0"/>
              </a:rPr>
              <a:t>args</a:t>
            </a:r>
            <a:r>
              <a:rPr lang="en-US" sz="2600" dirty="0">
                <a:latin typeface="Times New Roman" pitchFamily="18" charset="0"/>
                <a:cs typeface="Times New Roman" pitchFamily="18" charset="0"/>
              </a:rPr>
              <a:t>[]) {</a:t>
            </a:r>
          </a:p>
          <a:p>
            <a:pPr lvl="1" algn="just">
              <a:lnSpc>
                <a:spcPct val="150000"/>
              </a:lnSpc>
              <a:spcBef>
                <a:spcPts val="0"/>
              </a:spcBef>
              <a:buNone/>
              <a:defRPr/>
            </a:pPr>
            <a:r>
              <a:rPr lang="en-US" sz="2600" dirty="0" smtClean="0">
                <a:latin typeface="Times New Roman" pitchFamily="18" charset="0"/>
                <a:cs typeface="Times New Roman" pitchFamily="18" charset="0"/>
              </a:rPr>
              <a:t>//</a:t>
            </a:r>
            <a:r>
              <a:rPr lang="en-US" sz="2600" dirty="0" err="1" smtClean="0">
                <a:latin typeface="Times New Roman" pitchFamily="18" charset="0"/>
                <a:cs typeface="Times New Roman" pitchFamily="18" charset="0"/>
              </a:rPr>
              <a:t>Ddeclare</a:t>
            </a:r>
            <a:r>
              <a:rPr lang="en-US" sz="2600" dirty="0">
                <a:latin typeface="Times New Roman" pitchFamily="18" charset="0"/>
                <a:cs typeface="Times New Roman" pitchFamily="18" charset="0"/>
              </a:rPr>
              <a:t>, allocate, and initialize </a:t>
            </a:r>
            <a:r>
              <a:rPr lang="en-US" sz="2600" dirty="0" smtClean="0">
                <a:latin typeface="Times New Roman" pitchFamily="18" charset="0"/>
                <a:cs typeface="Times New Roman" pitchFamily="18" charset="0"/>
              </a:rPr>
              <a:t>Box </a:t>
            </a:r>
            <a:r>
              <a:rPr lang="en-US" sz="2600" dirty="0">
                <a:latin typeface="Times New Roman" pitchFamily="18" charset="0"/>
                <a:cs typeface="Times New Roman" pitchFamily="18" charset="0"/>
              </a:rPr>
              <a:t>objects</a:t>
            </a:r>
          </a:p>
          <a:p>
            <a:pPr lvl="1" algn="just">
              <a:lnSpc>
                <a:spcPct val="150000"/>
              </a:lnSpc>
              <a:spcBef>
                <a:spcPts val="0"/>
              </a:spcBef>
              <a:buNone/>
              <a:defRPr/>
            </a:pPr>
            <a:r>
              <a:rPr lang="en-US" sz="2600" dirty="0" smtClean="0">
                <a:latin typeface="Times New Roman" pitchFamily="18" charset="0"/>
                <a:cs typeface="Times New Roman" pitchFamily="18" charset="0"/>
              </a:rPr>
              <a:t>Box box1 </a:t>
            </a:r>
            <a:r>
              <a:rPr lang="en-US" sz="2600" dirty="0">
                <a:latin typeface="Times New Roman" pitchFamily="18" charset="0"/>
                <a:cs typeface="Times New Roman" pitchFamily="18" charset="0"/>
              </a:rPr>
              <a:t>= new </a:t>
            </a:r>
            <a:r>
              <a:rPr lang="en-US" sz="2600" dirty="0" smtClean="0">
                <a:latin typeface="Times New Roman" pitchFamily="18" charset="0"/>
                <a:cs typeface="Times New Roman" pitchFamily="18" charset="0"/>
              </a:rPr>
              <a:t>Box(10</a:t>
            </a:r>
            <a:r>
              <a:rPr lang="en-US" sz="2600" dirty="0">
                <a:latin typeface="Times New Roman" pitchFamily="18" charset="0"/>
                <a:cs typeface="Times New Roman" pitchFamily="18" charset="0"/>
              </a:rPr>
              <a:t>, 20, 15);</a:t>
            </a:r>
          </a:p>
          <a:p>
            <a:pPr lvl="1" algn="just">
              <a:lnSpc>
                <a:spcPct val="150000"/>
              </a:lnSpc>
              <a:spcBef>
                <a:spcPts val="0"/>
              </a:spcBef>
              <a:buNone/>
              <a:defRPr/>
            </a:pPr>
            <a:r>
              <a:rPr lang="en-US" sz="2600" dirty="0" smtClean="0">
                <a:latin typeface="Times New Roman" pitchFamily="18" charset="0"/>
                <a:cs typeface="Times New Roman" pitchFamily="18" charset="0"/>
              </a:rPr>
              <a:t>Box box2 </a:t>
            </a:r>
            <a:r>
              <a:rPr lang="en-US" sz="2600" dirty="0">
                <a:latin typeface="Times New Roman" pitchFamily="18" charset="0"/>
                <a:cs typeface="Times New Roman" pitchFamily="18" charset="0"/>
              </a:rPr>
              <a:t>= new </a:t>
            </a:r>
            <a:r>
              <a:rPr lang="en-US" sz="2600" dirty="0" smtClean="0">
                <a:latin typeface="Times New Roman" pitchFamily="18" charset="0"/>
                <a:cs typeface="Times New Roman" pitchFamily="18" charset="0"/>
              </a:rPr>
              <a:t>Box(3</a:t>
            </a:r>
            <a:r>
              <a:rPr lang="en-US" sz="2600" dirty="0">
                <a:latin typeface="Times New Roman" pitchFamily="18" charset="0"/>
                <a:cs typeface="Times New Roman" pitchFamily="18" charset="0"/>
              </a:rPr>
              <a:t>, 6, 9</a:t>
            </a:r>
            <a:r>
              <a:rPr lang="en-US" sz="2600" dirty="0" smtClean="0">
                <a:latin typeface="Times New Roman" pitchFamily="18" charset="0"/>
                <a:cs typeface="Times New Roman" pitchFamily="18" charset="0"/>
              </a:rPr>
              <a:t>);</a:t>
            </a:r>
          </a:p>
          <a:p>
            <a:pPr lvl="1" algn="just">
              <a:lnSpc>
                <a:spcPct val="150000"/>
              </a:lnSpc>
              <a:spcBef>
                <a:spcPts val="0"/>
              </a:spcBef>
              <a:buNone/>
              <a:defRPr/>
            </a:pPr>
            <a:r>
              <a:rPr lang="en-US" sz="2600" dirty="0" smtClean="0">
                <a:latin typeface="Times New Roman" pitchFamily="18" charset="0"/>
                <a:cs typeface="Times New Roman" pitchFamily="18" charset="0"/>
              </a:rPr>
              <a:t>//Declare a variable named </a:t>
            </a:r>
            <a:r>
              <a:rPr lang="en-US" sz="2600" dirty="0" err="1" smtClean="0">
                <a:latin typeface="Times New Roman" pitchFamily="18" charset="0"/>
                <a:cs typeface="Times New Roman" pitchFamily="18" charset="0"/>
              </a:rPr>
              <a:t>vol</a:t>
            </a:r>
            <a:r>
              <a:rPr lang="en-US" sz="2600" dirty="0" smtClean="0">
                <a:latin typeface="Times New Roman" pitchFamily="18" charset="0"/>
                <a:cs typeface="Times New Roman" pitchFamily="18" charset="0"/>
              </a:rPr>
              <a:t>, local to main function </a:t>
            </a:r>
            <a:endParaRPr lang="en-US" sz="2600" dirty="0">
              <a:latin typeface="Times New Roman" pitchFamily="18" charset="0"/>
              <a:cs typeface="Times New Roman" pitchFamily="18" charset="0"/>
            </a:endParaRPr>
          </a:p>
          <a:p>
            <a:pPr lvl="1" algn="just">
              <a:lnSpc>
                <a:spcPct val="150000"/>
              </a:lnSpc>
              <a:spcBef>
                <a:spcPts val="0"/>
              </a:spcBef>
              <a:buNone/>
              <a:defRPr/>
            </a:pPr>
            <a:r>
              <a:rPr lang="en-US" sz="2600" dirty="0">
                <a:latin typeface="Times New Roman" pitchFamily="18" charset="0"/>
                <a:cs typeface="Times New Roman" pitchFamily="18" charset="0"/>
              </a:rPr>
              <a:t>double </a:t>
            </a:r>
            <a:r>
              <a:rPr lang="en-US" sz="2600" dirty="0" err="1">
                <a:latin typeface="Times New Roman" pitchFamily="18" charset="0"/>
                <a:cs typeface="Times New Roman" pitchFamily="18" charset="0"/>
              </a:rPr>
              <a:t>vol</a:t>
            </a:r>
            <a:r>
              <a:rPr lang="en-US" sz="2600" dirty="0">
                <a:latin typeface="Times New Roman" pitchFamily="18" charset="0"/>
                <a:cs typeface="Times New Roman" pitchFamily="18" charset="0"/>
              </a:rPr>
              <a:t>;</a:t>
            </a:r>
          </a:p>
          <a:p>
            <a:pPr lvl="1" algn="just">
              <a:lnSpc>
                <a:spcPct val="150000"/>
              </a:lnSpc>
              <a:spcBef>
                <a:spcPts val="0"/>
              </a:spcBef>
              <a:buNone/>
              <a:defRPr/>
            </a:pPr>
            <a:r>
              <a:rPr lang="en-US" sz="2600" dirty="0">
                <a:latin typeface="Times New Roman" pitchFamily="18" charset="0"/>
                <a:cs typeface="Times New Roman" pitchFamily="18" charset="0"/>
              </a:rPr>
              <a:t>// get volume of first </a:t>
            </a:r>
            <a:r>
              <a:rPr lang="en-US" sz="2600" dirty="0" smtClean="0">
                <a:latin typeface="Times New Roman" pitchFamily="18" charset="0"/>
                <a:cs typeface="Times New Roman" pitchFamily="18" charset="0"/>
              </a:rPr>
              <a:t>box and output the returned value </a:t>
            </a:r>
            <a:endParaRPr lang="en-US" sz="2600" dirty="0">
              <a:latin typeface="Times New Roman" pitchFamily="18" charset="0"/>
              <a:cs typeface="Times New Roman" pitchFamily="18" charset="0"/>
            </a:endParaRPr>
          </a:p>
          <a:p>
            <a:pPr lvl="1" algn="just">
              <a:lnSpc>
                <a:spcPct val="150000"/>
              </a:lnSpc>
              <a:spcBef>
                <a:spcPts val="0"/>
              </a:spcBef>
              <a:buNone/>
              <a:defRPr/>
            </a:pPr>
            <a:r>
              <a:rPr lang="en-US" sz="2600" dirty="0" err="1">
                <a:latin typeface="Times New Roman" pitchFamily="18" charset="0"/>
                <a:cs typeface="Times New Roman" pitchFamily="18" charset="0"/>
              </a:rPr>
              <a:t>vol</a:t>
            </a:r>
            <a:r>
              <a:rPr lang="en-US" sz="2600" dirty="0">
                <a:latin typeface="Times New Roman" pitchFamily="18" charset="0"/>
                <a:cs typeface="Times New Roman" pitchFamily="18" charset="0"/>
              </a:rPr>
              <a:t> = mybox1.volume();</a:t>
            </a:r>
          </a:p>
          <a:p>
            <a:pPr lvl="1" algn="just">
              <a:lnSpc>
                <a:spcPct val="150000"/>
              </a:lnSpc>
              <a:spcBef>
                <a:spcPts val="0"/>
              </a:spcBef>
              <a:buNone/>
              <a:defRPr/>
            </a:pPr>
            <a:r>
              <a:rPr lang="en-US" sz="2600" dirty="0" err="1">
                <a:latin typeface="Times New Roman" pitchFamily="18" charset="0"/>
                <a:cs typeface="Times New Roman" pitchFamily="18" charset="0"/>
              </a:rPr>
              <a:t>System.out.println</a:t>
            </a:r>
            <a:r>
              <a:rPr lang="en-US" sz="2600" dirty="0">
                <a:latin typeface="Times New Roman" pitchFamily="18" charset="0"/>
                <a:cs typeface="Times New Roman" pitchFamily="18" charset="0"/>
              </a:rPr>
              <a:t>("Volume is " + </a:t>
            </a:r>
            <a:r>
              <a:rPr lang="en-US" sz="2600" dirty="0" err="1">
                <a:latin typeface="Times New Roman" pitchFamily="18" charset="0"/>
                <a:cs typeface="Times New Roman" pitchFamily="18" charset="0"/>
              </a:rPr>
              <a:t>vol</a:t>
            </a:r>
            <a:r>
              <a:rPr lang="en-US" sz="2600" dirty="0" smtClean="0">
                <a:latin typeface="Times New Roman" pitchFamily="18" charset="0"/>
                <a:cs typeface="Times New Roman" pitchFamily="18" charset="0"/>
              </a:rPr>
              <a:t>);</a:t>
            </a: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84</a:t>
            </a:fld>
            <a:endParaRPr lang="en-US"/>
          </a:p>
        </p:txBody>
      </p:sp>
    </p:spTree>
    <p:extLst>
      <p:ext uri="{BB962C8B-B14F-4D97-AF65-F5344CB8AC3E}">
        <p14:creationId xmlns:p14="http://schemas.microsoft.com/office/powerpoint/2010/main" val="1366285337"/>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381000"/>
          </a:xfrm>
        </p:spPr>
        <p:txBody>
          <a:bodyPr>
            <a:noAutofit/>
          </a:bodyPr>
          <a:lstStyle/>
          <a:p>
            <a:r>
              <a:rPr lang="en-GB" sz="2800" b="1" dirty="0">
                <a:latin typeface="Times New Roman" panose="02020603050405020304" pitchFamily="18" charset="0"/>
                <a:cs typeface="Times New Roman" panose="02020603050405020304" pitchFamily="18" charset="0"/>
              </a:rPr>
              <a:t>Activity 8---------------</a:t>
            </a:r>
          </a:p>
        </p:txBody>
      </p:sp>
      <p:sp>
        <p:nvSpPr>
          <p:cNvPr id="3" name="Content Placeholder 2"/>
          <p:cNvSpPr>
            <a:spLocks noGrp="1"/>
          </p:cNvSpPr>
          <p:nvPr>
            <p:ph idx="1"/>
          </p:nvPr>
        </p:nvSpPr>
        <p:spPr>
          <a:xfrm>
            <a:off x="0" y="381000"/>
            <a:ext cx="9144000" cy="6477000"/>
          </a:xfrm>
        </p:spPr>
        <p:txBody>
          <a:bodyPr>
            <a:noAutofit/>
          </a:bodyPr>
          <a:lstStyle/>
          <a:p>
            <a:pPr lvl="1" algn="just">
              <a:lnSpc>
                <a:spcPct val="150000"/>
              </a:lnSpc>
              <a:spcBef>
                <a:spcPts val="0"/>
              </a:spcBef>
              <a:buNone/>
              <a:defRPr/>
            </a:pP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get volume of second </a:t>
            </a:r>
            <a:r>
              <a:rPr lang="en-US" sz="2400" dirty="0" smtClean="0">
                <a:latin typeface="Times New Roman" pitchFamily="18" charset="0"/>
                <a:cs typeface="Times New Roman" pitchFamily="18" charset="0"/>
              </a:rPr>
              <a:t>box and output the returned value </a:t>
            </a:r>
            <a:endParaRPr lang="en-US" sz="2400" dirty="0">
              <a:latin typeface="Times New Roman" pitchFamily="18" charset="0"/>
              <a:cs typeface="Times New Roman" pitchFamily="18" charset="0"/>
            </a:endParaRPr>
          </a:p>
          <a:p>
            <a:pPr lvl="1" algn="just">
              <a:lnSpc>
                <a:spcPct val="150000"/>
              </a:lnSpc>
              <a:spcBef>
                <a:spcPts val="0"/>
              </a:spcBef>
              <a:buNone/>
              <a:defRPr/>
            </a:pP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 = mybox2.volume();</a:t>
            </a:r>
          </a:p>
          <a:p>
            <a:pPr lvl="1" algn="just">
              <a:lnSpc>
                <a:spcPct val="150000"/>
              </a:lnSpc>
              <a:spcBef>
                <a:spcPts val="0"/>
              </a:spcBef>
              <a:buNone/>
              <a:defRPr/>
            </a:pPr>
            <a:r>
              <a:rPr lang="en-US" sz="2400" dirty="0" err="1">
                <a:latin typeface="Times New Roman" pitchFamily="18" charset="0"/>
                <a:cs typeface="Times New Roman" pitchFamily="18" charset="0"/>
              </a:rPr>
              <a:t>System.out.println</a:t>
            </a:r>
            <a:r>
              <a:rPr lang="en-US" sz="2400" dirty="0">
                <a:latin typeface="Times New Roman" pitchFamily="18" charset="0"/>
                <a:cs typeface="Times New Roman" pitchFamily="18" charset="0"/>
              </a:rPr>
              <a:t>("Volume is " + </a:t>
            </a:r>
            <a:r>
              <a:rPr lang="en-US" sz="2400" dirty="0" err="1">
                <a:latin typeface="Times New Roman" pitchFamily="18" charset="0"/>
                <a:cs typeface="Times New Roman" pitchFamily="18" charset="0"/>
              </a:rPr>
              <a:t>vol</a:t>
            </a:r>
            <a:r>
              <a:rPr lang="en-US" sz="2400" dirty="0">
                <a:latin typeface="Times New Roman" pitchFamily="18" charset="0"/>
                <a:cs typeface="Times New Roman" pitchFamily="18" charset="0"/>
              </a:rPr>
              <a:t>);</a:t>
            </a:r>
          </a:p>
          <a:p>
            <a:pPr lvl="1" algn="just">
              <a:lnSpc>
                <a:spcPct val="150000"/>
              </a:lnSpc>
              <a:spcBef>
                <a:spcPts val="0"/>
              </a:spcBef>
              <a:buNone/>
              <a:defRPr/>
            </a:pPr>
            <a:r>
              <a:rPr lang="en-US" sz="2400" dirty="0" smtClean="0">
                <a:latin typeface="Times New Roman" pitchFamily="18" charset="0"/>
                <a:cs typeface="Times New Roman" pitchFamily="18" charset="0"/>
              </a:rPr>
              <a:t>}//End of main ()</a:t>
            </a:r>
            <a:endParaRPr lang="en-US" sz="2400" dirty="0">
              <a:latin typeface="Times New Roman" pitchFamily="18" charset="0"/>
              <a:cs typeface="Times New Roman" pitchFamily="18" charset="0"/>
            </a:endParaRPr>
          </a:p>
          <a:p>
            <a:pPr lvl="1" algn="just">
              <a:lnSpc>
                <a:spcPct val="150000"/>
              </a:lnSpc>
              <a:spcBef>
                <a:spcPts val="0"/>
              </a:spcBef>
              <a:buNone/>
              <a:defRPr/>
            </a:pPr>
            <a:r>
              <a:rPr lang="en-US" sz="2400" dirty="0" smtClean="0">
                <a:latin typeface="Times New Roman" pitchFamily="18" charset="0"/>
                <a:cs typeface="Times New Roman" pitchFamily="18" charset="0"/>
              </a:rPr>
              <a:t>}//End of class </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As you can see, each </a:t>
            </a:r>
            <a:r>
              <a:rPr lang="en-US" sz="2400" b="1" dirty="0">
                <a:latin typeface="Times New Roman" pitchFamily="18" charset="0"/>
                <a:cs typeface="Times New Roman" pitchFamily="18" charset="0"/>
              </a:rPr>
              <a:t>object</a:t>
            </a:r>
            <a:r>
              <a:rPr lang="en-US" sz="2400" dirty="0">
                <a:latin typeface="Times New Roman" pitchFamily="18" charset="0"/>
                <a:cs typeface="Times New Roman" pitchFamily="18" charset="0"/>
              </a:rPr>
              <a:t> is </a:t>
            </a:r>
            <a:r>
              <a:rPr lang="en-US" sz="2400" b="1" dirty="0">
                <a:latin typeface="Times New Roman" pitchFamily="18" charset="0"/>
                <a:cs typeface="Times New Roman" pitchFamily="18" charset="0"/>
              </a:rPr>
              <a:t>initialized</a:t>
            </a:r>
            <a:r>
              <a:rPr lang="en-US" sz="2400" dirty="0">
                <a:latin typeface="Times New Roman" pitchFamily="18" charset="0"/>
                <a:cs typeface="Times New Roman" pitchFamily="18" charset="0"/>
              </a:rPr>
              <a:t> as specified in the </a:t>
            </a:r>
            <a:r>
              <a:rPr lang="en-US" sz="2400" b="1" dirty="0">
                <a:solidFill>
                  <a:srgbClr val="6600CC"/>
                </a:solidFill>
                <a:latin typeface="Times New Roman" pitchFamily="18" charset="0"/>
                <a:cs typeface="Times New Roman" pitchFamily="18" charset="0"/>
              </a:rPr>
              <a:t>parameters </a:t>
            </a:r>
            <a:r>
              <a:rPr lang="en-US" sz="2400" dirty="0">
                <a:solidFill>
                  <a:srgbClr val="006600"/>
                </a:solidFill>
                <a:latin typeface="Times New Roman" pitchFamily="18" charset="0"/>
                <a:cs typeface="Times New Roman" pitchFamily="18" charset="0"/>
              </a:rPr>
              <a:t>to its </a:t>
            </a:r>
            <a:r>
              <a:rPr lang="en-US" sz="2400" b="1" dirty="0">
                <a:solidFill>
                  <a:srgbClr val="6600CC"/>
                </a:solidFill>
                <a:latin typeface="Times New Roman" pitchFamily="18" charset="0"/>
                <a:cs typeface="Times New Roman" pitchFamily="18" charset="0"/>
              </a:rPr>
              <a:t>constructor</a:t>
            </a:r>
            <a:r>
              <a:rPr lang="en-US" sz="2400" dirty="0">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Box box1 </a:t>
            </a:r>
            <a:r>
              <a:rPr lang="en-US" sz="2400" dirty="0">
                <a:latin typeface="Times New Roman" pitchFamily="18" charset="0"/>
                <a:cs typeface="Times New Roman" pitchFamily="18" charset="0"/>
              </a:rPr>
              <a:t>= new </a:t>
            </a:r>
            <a:r>
              <a:rPr lang="en-US" sz="2400" dirty="0" smtClean="0">
                <a:latin typeface="Times New Roman" pitchFamily="18" charset="0"/>
                <a:cs typeface="Times New Roman" pitchFamily="18" charset="0"/>
              </a:rPr>
              <a:t>Box(10</a:t>
            </a:r>
            <a:r>
              <a:rPr lang="en-US" sz="2400" dirty="0">
                <a:latin typeface="Times New Roman" pitchFamily="18" charset="0"/>
                <a:cs typeface="Times New Roman" pitchFamily="18" charset="0"/>
              </a:rPr>
              <a:t>, 20, 15); the values 10, 20, and 15 are </a:t>
            </a:r>
            <a:r>
              <a:rPr lang="en-US" sz="2400" b="1" dirty="0">
                <a:solidFill>
                  <a:srgbClr val="D60093"/>
                </a:solidFill>
                <a:latin typeface="Times New Roman" pitchFamily="18" charset="0"/>
                <a:cs typeface="Times New Roman" pitchFamily="18" charset="0"/>
              </a:rPr>
              <a:t>passed </a:t>
            </a:r>
            <a:r>
              <a:rPr lang="en-US" sz="2400" dirty="0">
                <a:latin typeface="Times New Roman" pitchFamily="18" charset="0"/>
                <a:cs typeface="Times New Roman" pitchFamily="18" charset="0"/>
              </a:rPr>
              <a:t>to the </a:t>
            </a:r>
            <a:r>
              <a:rPr lang="en-US" sz="2400" b="1" dirty="0" smtClean="0">
                <a:solidFill>
                  <a:srgbClr val="D60093"/>
                </a:solidFill>
                <a:latin typeface="Times New Roman" pitchFamily="18" charset="0"/>
                <a:cs typeface="Times New Roman" pitchFamily="18" charset="0"/>
              </a:rPr>
              <a:t>Box( </a:t>
            </a:r>
            <a:r>
              <a:rPr lang="en-US" sz="2400" b="1" dirty="0">
                <a:solidFill>
                  <a:srgbClr val="D60093"/>
                </a:solidFill>
                <a:latin typeface="Times New Roman" pitchFamily="18" charset="0"/>
                <a:cs typeface="Times New Roman" pitchFamily="18" charset="0"/>
              </a:rPr>
              <a:t>) constructor </a:t>
            </a:r>
            <a:r>
              <a:rPr lang="en-US" sz="2400" dirty="0">
                <a:latin typeface="Times New Roman" pitchFamily="18" charset="0"/>
                <a:cs typeface="Times New Roman" pitchFamily="18" charset="0"/>
              </a:rPr>
              <a:t>when</a:t>
            </a:r>
            <a:r>
              <a:rPr lang="en-US" sz="2400" b="1" dirty="0">
                <a:solidFill>
                  <a:srgbClr val="D60093"/>
                </a:solidFill>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new creates</a:t>
            </a:r>
            <a:r>
              <a:rPr lang="en-US" sz="2400" b="1" dirty="0">
                <a:solidFill>
                  <a:srgbClr val="D60093"/>
                </a:solidFill>
                <a:latin typeface="Times New Roman" pitchFamily="18" charset="0"/>
                <a:cs typeface="Times New Roman" pitchFamily="18" charset="0"/>
              </a:rPr>
              <a:t> </a:t>
            </a:r>
            <a:r>
              <a:rPr lang="en-US" sz="2400" dirty="0">
                <a:latin typeface="Times New Roman" pitchFamily="18" charset="0"/>
                <a:cs typeface="Times New Roman" pitchFamily="18" charset="0"/>
              </a:rPr>
              <a:t>the</a:t>
            </a:r>
            <a:r>
              <a:rPr lang="en-US" sz="2400" b="1" dirty="0">
                <a:solidFill>
                  <a:srgbClr val="D60093"/>
                </a:solidFill>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object</a:t>
            </a:r>
            <a:r>
              <a:rPr lang="en-US" sz="2400" b="1" dirty="0">
                <a:solidFill>
                  <a:srgbClr val="D60093"/>
                </a:solidFill>
                <a:latin typeface="Times New Roman" pitchFamily="18" charset="0"/>
                <a:cs typeface="Times New Roman" pitchFamily="18" charset="0"/>
              </a:rPr>
              <a:t>.</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 Thus, </a:t>
            </a:r>
            <a:r>
              <a:rPr lang="en-US" sz="2400" b="1" dirty="0" smtClean="0">
                <a:solidFill>
                  <a:srgbClr val="0000FF"/>
                </a:solidFill>
                <a:latin typeface="Times New Roman" pitchFamily="18" charset="0"/>
                <a:cs typeface="Times New Roman" pitchFamily="18" charset="0"/>
              </a:rPr>
              <a:t>box1’s </a:t>
            </a:r>
            <a:r>
              <a:rPr lang="en-US" sz="2400" b="1" dirty="0">
                <a:solidFill>
                  <a:srgbClr val="0000FF"/>
                </a:solidFill>
                <a:latin typeface="Times New Roman" pitchFamily="18" charset="0"/>
                <a:cs typeface="Times New Roman" pitchFamily="18" charset="0"/>
              </a:rPr>
              <a:t>copy </a:t>
            </a:r>
            <a:r>
              <a:rPr lang="en-US" sz="2400" dirty="0">
                <a:latin typeface="Times New Roman" pitchFamily="18" charset="0"/>
                <a:cs typeface="Times New Roman" pitchFamily="18" charset="0"/>
              </a:rPr>
              <a:t>of </a:t>
            </a:r>
            <a:r>
              <a:rPr lang="en-US" sz="2400" b="1" dirty="0">
                <a:solidFill>
                  <a:srgbClr val="0000FF"/>
                </a:solidFill>
                <a:latin typeface="Times New Roman" pitchFamily="18" charset="0"/>
                <a:cs typeface="Times New Roman" pitchFamily="18" charset="0"/>
              </a:rPr>
              <a:t>width, height, </a:t>
            </a:r>
            <a:r>
              <a:rPr lang="en-US" sz="2400" dirty="0">
                <a:latin typeface="Times New Roman" pitchFamily="18" charset="0"/>
                <a:cs typeface="Times New Roman" pitchFamily="18" charset="0"/>
              </a:rPr>
              <a:t>and</a:t>
            </a:r>
            <a:r>
              <a:rPr lang="en-US" sz="2400" b="1" dirty="0">
                <a:solidFill>
                  <a:srgbClr val="0000FF"/>
                </a:solidFill>
                <a:latin typeface="Times New Roman" pitchFamily="18" charset="0"/>
                <a:cs typeface="Times New Roman" pitchFamily="18" charset="0"/>
              </a:rPr>
              <a:t> depth </a:t>
            </a:r>
            <a:r>
              <a:rPr lang="en-US" sz="2400" dirty="0">
                <a:latin typeface="Times New Roman" pitchFamily="18" charset="0"/>
                <a:cs typeface="Times New Roman" pitchFamily="18" charset="0"/>
              </a:rPr>
              <a:t>will</a:t>
            </a:r>
            <a:r>
              <a:rPr lang="en-US" sz="2400" b="1" dirty="0">
                <a:solidFill>
                  <a:srgbClr val="0000FF"/>
                </a:solidFill>
                <a:latin typeface="Times New Roman" pitchFamily="18" charset="0"/>
                <a:cs typeface="Times New Roman" pitchFamily="18" charset="0"/>
              </a:rPr>
              <a:t> </a:t>
            </a:r>
            <a:r>
              <a:rPr lang="en-US" sz="2400" b="1" dirty="0">
                <a:latin typeface="Times New Roman" pitchFamily="18" charset="0"/>
                <a:cs typeface="Times New Roman" pitchFamily="18" charset="0"/>
              </a:rPr>
              <a:t>contain</a:t>
            </a:r>
            <a:r>
              <a:rPr lang="en-US" sz="2400" b="1"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the</a:t>
            </a:r>
            <a:r>
              <a:rPr lang="en-US" sz="2400" b="1" dirty="0">
                <a:solidFill>
                  <a:srgbClr val="0000FF"/>
                </a:solidFill>
                <a:latin typeface="Times New Roman" pitchFamily="18" charset="0"/>
                <a:cs typeface="Times New Roman" pitchFamily="18" charset="0"/>
              </a:rPr>
              <a:t> </a:t>
            </a:r>
            <a:r>
              <a:rPr lang="en-US" sz="2400" b="1" dirty="0">
                <a:latin typeface="Times New Roman" pitchFamily="18" charset="0"/>
                <a:cs typeface="Times New Roman" pitchFamily="18" charset="0"/>
              </a:rPr>
              <a:t>values</a:t>
            </a:r>
            <a:r>
              <a:rPr lang="en-US" sz="2400" b="1" dirty="0">
                <a:solidFill>
                  <a:srgbClr val="0000FF"/>
                </a:solidFill>
                <a:latin typeface="Times New Roman" pitchFamily="18" charset="0"/>
                <a:cs typeface="Times New Roman" pitchFamily="18" charset="0"/>
              </a:rPr>
              <a:t> </a:t>
            </a:r>
            <a:r>
              <a:rPr lang="en-US" sz="2400" b="1" dirty="0">
                <a:latin typeface="Times New Roman" pitchFamily="18" charset="0"/>
                <a:cs typeface="Times New Roman" pitchFamily="18" charset="0"/>
              </a:rPr>
              <a:t>10, 20</a:t>
            </a:r>
            <a:r>
              <a:rPr lang="en-US" sz="2400" b="1" dirty="0">
                <a:solidFill>
                  <a:srgbClr val="0000FF"/>
                </a:solidFill>
                <a:latin typeface="Times New Roman" pitchFamily="18" charset="0"/>
                <a:cs typeface="Times New Roman" pitchFamily="18" charset="0"/>
              </a:rPr>
              <a:t>, </a:t>
            </a:r>
            <a:r>
              <a:rPr lang="en-US" sz="2400" dirty="0">
                <a:latin typeface="Times New Roman" pitchFamily="18" charset="0"/>
                <a:cs typeface="Times New Roman" pitchFamily="18" charset="0"/>
              </a:rPr>
              <a:t>and</a:t>
            </a:r>
            <a:r>
              <a:rPr lang="en-US" sz="2400" b="1" dirty="0">
                <a:solidFill>
                  <a:srgbClr val="0000FF"/>
                </a:solidFill>
                <a:latin typeface="Times New Roman" pitchFamily="18" charset="0"/>
                <a:cs typeface="Times New Roman" pitchFamily="18" charset="0"/>
              </a:rPr>
              <a:t> </a:t>
            </a:r>
            <a:r>
              <a:rPr lang="en-US" sz="2400" b="1" dirty="0">
                <a:latin typeface="Times New Roman" pitchFamily="18" charset="0"/>
                <a:cs typeface="Times New Roman" pitchFamily="18" charset="0"/>
              </a:rPr>
              <a:t>15</a:t>
            </a:r>
            <a:r>
              <a:rPr lang="en-US" sz="2400" dirty="0">
                <a:latin typeface="Times New Roman" pitchFamily="18" charset="0"/>
                <a:cs typeface="Times New Roman" pitchFamily="18" charset="0"/>
              </a:rPr>
              <a:t>, respectively.</a:t>
            </a:r>
          </a:p>
          <a:p>
            <a:pPr lvl="1" algn="just">
              <a:lnSpc>
                <a:spcPct val="150000"/>
              </a:lnSpc>
              <a:spcBef>
                <a:spcPts val="0"/>
              </a:spcBef>
              <a:buNone/>
              <a:defRPr/>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85</a:t>
            </a:fld>
            <a:endParaRPr lang="en-US"/>
          </a:p>
        </p:txBody>
      </p:sp>
    </p:spTree>
    <p:extLst>
      <p:ext uri="{BB962C8B-B14F-4D97-AF65-F5344CB8AC3E}">
        <p14:creationId xmlns:p14="http://schemas.microsoft.com/office/powerpoint/2010/main" val="14742688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0"/>
            <a:ext cx="8229600" cy="304800"/>
          </a:xfrm>
        </p:spPr>
        <p:txBody>
          <a:bodyPr>
            <a:noAutofit/>
          </a:bodyPr>
          <a:lstStyle/>
          <a:p>
            <a:pPr eaLnBrk="1" hangingPunct="1"/>
            <a:r>
              <a:rPr lang="en-US" sz="3200" b="1" dirty="0" smtClean="0">
                <a:solidFill>
                  <a:srgbClr val="0000FF"/>
                </a:solidFill>
                <a:latin typeface="Times New Roman" pitchFamily="18" charset="0"/>
                <a:cs typeface="Times New Roman" pitchFamily="18" charset="0"/>
              </a:rPr>
              <a:t>The this Keyword</a:t>
            </a:r>
          </a:p>
        </p:txBody>
      </p:sp>
      <p:sp>
        <p:nvSpPr>
          <p:cNvPr id="3" name="Content Placeholder 2"/>
          <p:cNvSpPr>
            <a:spLocks noGrp="1"/>
          </p:cNvSpPr>
          <p:nvPr>
            <p:ph idx="1"/>
          </p:nvPr>
        </p:nvSpPr>
        <p:spPr>
          <a:xfrm>
            <a:off x="152400" y="304800"/>
            <a:ext cx="8915400" cy="6553200"/>
          </a:xfrm>
        </p:spPr>
        <p:txBody>
          <a:bodyPr rtlCol="0">
            <a:noAutofit/>
          </a:bodyPr>
          <a:lstStyle/>
          <a:p>
            <a:pPr algn="just" eaLnBrk="1" fontAlgn="auto" hangingPunct="1">
              <a:lnSpc>
                <a:spcPct val="150000"/>
              </a:lnSpc>
              <a:spcBef>
                <a:spcPts val="0"/>
              </a:spcBef>
              <a:spcAft>
                <a:spcPts val="0"/>
              </a:spcAft>
              <a:buFont typeface="Wingdings" pitchFamily="2" charset="2"/>
              <a:buChar char="Ø"/>
              <a:defRPr/>
            </a:pPr>
            <a:r>
              <a:rPr lang="en-US" sz="2600" dirty="0" smtClean="0">
                <a:latin typeface="Times New Roman" pitchFamily="18" charset="0"/>
                <a:cs typeface="Times New Roman" pitchFamily="18" charset="0"/>
              </a:rPr>
              <a:t>Sometimes a </a:t>
            </a:r>
            <a:r>
              <a:rPr lang="en-US" sz="2600" b="1" dirty="0" smtClean="0">
                <a:solidFill>
                  <a:srgbClr val="FF0000"/>
                </a:solidFill>
                <a:latin typeface="Times New Roman" pitchFamily="18" charset="0"/>
                <a:cs typeface="Times New Roman" pitchFamily="18" charset="0"/>
              </a:rPr>
              <a:t>method </a:t>
            </a:r>
            <a:r>
              <a:rPr lang="en-US" sz="2600" dirty="0" smtClean="0">
                <a:latin typeface="Times New Roman" pitchFamily="18" charset="0"/>
                <a:cs typeface="Times New Roman" pitchFamily="18" charset="0"/>
              </a:rPr>
              <a:t>will</a:t>
            </a:r>
            <a:r>
              <a:rPr lang="en-US" sz="2600" b="1" dirty="0" smtClean="0">
                <a:solidFill>
                  <a:srgbClr val="FF0000"/>
                </a:solidFill>
                <a:latin typeface="Times New Roman" pitchFamily="18" charset="0"/>
                <a:cs typeface="Times New Roman" pitchFamily="18" charset="0"/>
              </a:rPr>
              <a:t> need </a:t>
            </a:r>
            <a:r>
              <a:rPr lang="en-US" sz="2600" dirty="0" smtClean="0">
                <a:latin typeface="Times New Roman" pitchFamily="18" charset="0"/>
                <a:cs typeface="Times New Roman" pitchFamily="18" charset="0"/>
              </a:rPr>
              <a:t>to</a:t>
            </a:r>
            <a:r>
              <a:rPr lang="en-US" sz="2600" b="1" dirty="0" smtClean="0">
                <a:solidFill>
                  <a:srgbClr val="FF0000"/>
                </a:solidFill>
                <a:latin typeface="Times New Roman" pitchFamily="18" charset="0"/>
                <a:cs typeface="Times New Roman" pitchFamily="18" charset="0"/>
              </a:rPr>
              <a:t> refer </a:t>
            </a:r>
            <a:r>
              <a:rPr lang="en-US" sz="2600" dirty="0" smtClean="0">
                <a:latin typeface="Times New Roman" pitchFamily="18" charset="0"/>
                <a:cs typeface="Times New Roman" pitchFamily="18" charset="0"/>
              </a:rPr>
              <a:t>to the </a:t>
            </a:r>
            <a:r>
              <a:rPr lang="en-US" sz="2600" b="1" dirty="0" smtClean="0">
                <a:solidFill>
                  <a:srgbClr val="FF0000"/>
                </a:solidFill>
                <a:latin typeface="Times New Roman" pitchFamily="18" charset="0"/>
                <a:cs typeface="Times New Roman" pitchFamily="18" charset="0"/>
              </a:rPr>
              <a:t>object </a:t>
            </a:r>
            <a:r>
              <a:rPr lang="en-US" sz="2600" dirty="0" smtClean="0">
                <a:latin typeface="Times New Roman" pitchFamily="18" charset="0"/>
                <a:cs typeface="Times New Roman" pitchFamily="18" charset="0"/>
              </a:rPr>
              <a:t>that </a:t>
            </a:r>
            <a:r>
              <a:rPr lang="en-US" sz="2600" b="1" dirty="0" smtClean="0">
                <a:solidFill>
                  <a:srgbClr val="FF0000"/>
                </a:solidFill>
                <a:latin typeface="Times New Roman" pitchFamily="18" charset="0"/>
                <a:cs typeface="Times New Roman" pitchFamily="18" charset="0"/>
              </a:rPr>
              <a:t>invoked </a:t>
            </a:r>
            <a:r>
              <a:rPr lang="en-US" sz="2600" dirty="0" smtClean="0">
                <a:latin typeface="Times New Roman" pitchFamily="18" charset="0"/>
                <a:cs typeface="Times New Roman" pitchFamily="18" charset="0"/>
              </a:rPr>
              <a:t>it.</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To allow this, </a:t>
            </a:r>
            <a:r>
              <a:rPr lang="en-US" sz="2600" b="1" dirty="0" smtClean="0">
                <a:latin typeface="Times New Roman" pitchFamily="18" charset="0"/>
                <a:cs typeface="Times New Roman" pitchFamily="18" charset="0"/>
              </a:rPr>
              <a:t>Java</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defines</a:t>
            </a:r>
            <a:r>
              <a:rPr lang="en-US" sz="2600" dirty="0" smtClean="0">
                <a:latin typeface="Times New Roman" pitchFamily="18" charset="0"/>
                <a:cs typeface="Times New Roman" pitchFamily="18" charset="0"/>
              </a:rPr>
              <a:t> the </a:t>
            </a:r>
            <a:r>
              <a:rPr lang="en-US" sz="2600" b="1" dirty="0" smtClean="0">
                <a:solidFill>
                  <a:srgbClr val="0000FF"/>
                </a:solidFill>
                <a:latin typeface="Times New Roman" pitchFamily="18" charset="0"/>
                <a:cs typeface="Times New Roman" pitchFamily="18" charset="0"/>
              </a:rPr>
              <a:t>this keyword</a:t>
            </a:r>
            <a:r>
              <a:rPr lang="en-US" sz="2600" dirty="0" smtClean="0">
                <a:solidFill>
                  <a:srgbClr val="0000FF"/>
                </a:solidFill>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anose="05000000000000000000" pitchFamily="2" charset="2"/>
              <a:buChar char="ü"/>
              <a:defRPr/>
            </a:pPr>
            <a:r>
              <a:rPr lang="en-US" sz="2600" b="1" dirty="0" smtClean="0">
                <a:latin typeface="Times New Roman" pitchFamily="18" charset="0"/>
                <a:cs typeface="Times New Roman" pitchFamily="18" charset="0"/>
              </a:rPr>
              <a:t>this</a:t>
            </a:r>
            <a:r>
              <a:rPr lang="en-US" sz="2600" dirty="0" smtClean="0">
                <a:latin typeface="Times New Roman" pitchFamily="18" charset="0"/>
                <a:cs typeface="Times New Roman" pitchFamily="18" charset="0"/>
              </a:rPr>
              <a:t> can be used </a:t>
            </a:r>
            <a:r>
              <a:rPr lang="en-US" sz="2600" b="1" dirty="0" smtClean="0">
                <a:solidFill>
                  <a:srgbClr val="D60093"/>
                </a:solidFill>
                <a:latin typeface="Times New Roman" pitchFamily="18" charset="0"/>
                <a:cs typeface="Times New Roman" pitchFamily="18" charset="0"/>
              </a:rPr>
              <a:t>inside </a:t>
            </a:r>
            <a:r>
              <a:rPr lang="en-US" sz="2600" dirty="0" smtClean="0">
                <a:latin typeface="Times New Roman" pitchFamily="18" charset="0"/>
                <a:cs typeface="Times New Roman" pitchFamily="18" charset="0"/>
              </a:rPr>
              <a:t>any</a:t>
            </a:r>
            <a:r>
              <a:rPr lang="en-US" sz="2600" b="1" dirty="0" smtClean="0">
                <a:solidFill>
                  <a:srgbClr val="D60093"/>
                </a:solidFill>
                <a:latin typeface="Times New Roman" pitchFamily="18" charset="0"/>
                <a:cs typeface="Times New Roman" pitchFamily="18" charset="0"/>
              </a:rPr>
              <a:t> method </a:t>
            </a:r>
            <a:r>
              <a:rPr lang="en-US" sz="2600" dirty="0" smtClean="0">
                <a:latin typeface="Times New Roman" pitchFamily="18" charset="0"/>
                <a:cs typeface="Times New Roman" pitchFamily="18" charset="0"/>
              </a:rPr>
              <a:t>to </a:t>
            </a:r>
            <a:r>
              <a:rPr lang="en-US" sz="2600" b="1" dirty="0" smtClean="0">
                <a:solidFill>
                  <a:srgbClr val="D60093"/>
                </a:solidFill>
                <a:latin typeface="Times New Roman" pitchFamily="18" charset="0"/>
                <a:cs typeface="Times New Roman" pitchFamily="18" charset="0"/>
              </a:rPr>
              <a:t>refer </a:t>
            </a:r>
            <a:r>
              <a:rPr lang="en-US" sz="2600" dirty="0" smtClean="0">
                <a:latin typeface="Times New Roman" pitchFamily="18" charset="0"/>
                <a:cs typeface="Times New Roman" pitchFamily="18" charset="0"/>
              </a:rPr>
              <a:t>to the </a:t>
            </a:r>
            <a:r>
              <a:rPr lang="en-US" sz="2600" b="1" dirty="0" smtClean="0">
                <a:solidFill>
                  <a:srgbClr val="D60093"/>
                </a:solidFill>
                <a:latin typeface="Times New Roman" pitchFamily="18" charset="0"/>
                <a:cs typeface="Times New Roman" pitchFamily="18" charset="0"/>
              </a:rPr>
              <a:t>current object</a:t>
            </a:r>
            <a:r>
              <a:rPr lang="en-US" sz="2600" dirty="0" smtClean="0">
                <a:latin typeface="Times New Roman" pitchFamily="18" charset="0"/>
                <a:cs typeface="Times New Roman" pitchFamily="18" charset="0"/>
              </a:rPr>
              <a:t>.</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That is, </a:t>
            </a:r>
            <a:r>
              <a:rPr lang="en-US" sz="2600" b="1" dirty="0" smtClean="0">
                <a:solidFill>
                  <a:srgbClr val="0000FF"/>
                </a:solidFill>
                <a:latin typeface="Times New Roman" pitchFamily="18" charset="0"/>
                <a:cs typeface="Times New Roman" pitchFamily="18" charset="0"/>
              </a:rPr>
              <a:t>this </a:t>
            </a:r>
            <a:r>
              <a:rPr lang="en-US" sz="2600" dirty="0" smtClean="0">
                <a:latin typeface="Times New Roman" pitchFamily="18" charset="0"/>
                <a:cs typeface="Times New Roman" pitchFamily="18" charset="0"/>
              </a:rPr>
              <a:t>is</a:t>
            </a:r>
            <a:r>
              <a:rPr lang="en-US" sz="2600" b="1" dirty="0" smtClean="0">
                <a:solidFill>
                  <a:srgbClr val="0000FF"/>
                </a:solidFill>
                <a:latin typeface="Times New Roman" pitchFamily="18" charset="0"/>
                <a:cs typeface="Times New Roman" pitchFamily="18" charset="0"/>
              </a:rPr>
              <a:t> always </a:t>
            </a:r>
            <a:r>
              <a:rPr lang="en-US" sz="2600" dirty="0" smtClean="0">
                <a:latin typeface="Times New Roman" pitchFamily="18" charset="0"/>
                <a:cs typeface="Times New Roman" pitchFamily="18" charset="0"/>
              </a:rPr>
              <a:t>a</a:t>
            </a:r>
            <a:r>
              <a:rPr lang="en-US" sz="2600" b="1" dirty="0" smtClean="0">
                <a:solidFill>
                  <a:srgbClr val="0000FF"/>
                </a:solidFill>
                <a:latin typeface="Times New Roman" pitchFamily="18" charset="0"/>
                <a:cs typeface="Times New Roman" pitchFamily="18" charset="0"/>
              </a:rPr>
              <a:t> reference </a:t>
            </a:r>
            <a:r>
              <a:rPr lang="en-US" sz="2600" dirty="0" smtClean="0">
                <a:latin typeface="Times New Roman" pitchFamily="18" charset="0"/>
                <a:cs typeface="Times New Roman" pitchFamily="18" charset="0"/>
              </a:rPr>
              <a:t>to the </a:t>
            </a:r>
            <a:r>
              <a:rPr lang="en-US" sz="2600" b="1" dirty="0" smtClean="0">
                <a:solidFill>
                  <a:srgbClr val="0000FF"/>
                </a:solidFill>
                <a:latin typeface="Times New Roman" pitchFamily="18" charset="0"/>
                <a:cs typeface="Times New Roman" pitchFamily="18" charset="0"/>
              </a:rPr>
              <a:t>object </a:t>
            </a:r>
            <a:r>
              <a:rPr lang="en-US" sz="2600" dirty="0" smtClean="0">
                <a:latin typeface="Times New Roman" pitchFamily="18" charset="0"/>
                <a:cs typeface="Times New Roman" pitchFamily="18" charset="0"/>
              </a:rPr>
              <a:t>on which the </a:t>
            </a:r>
            <a:r>
              <a:rPr lang="en-US" sz="2600" b="1" dirty="0" smtClean="0">
                <a:solidFill>
                  <a:srgbClr val="0000FF"/>
                </a:solidFill>
                <a:latin typeface="Times New Roman" pitchFamily="18" charset="0"/>
                <a:cs typeface="Times New Roman" pitchFamily="18" charset="0"/>
              </a:rPr>
              <a:t>method </a:t>
            </a:r>
            <a:r>
              <a:rPr lang="en-US" sz="2600" dirty="0" smtClean="0">
                <a:latin typeface="Times New Roman" pitchFamily="18" charset="0"/>
                <a:cs typeface="Times New Roman" pitchFamily="18" charset="0"/>
              </a:rPr>
              <a:t>was </a:t>
            </a:r>
            <a:r>
              <a:rPr lang="en-US" sz="2600" b="1" dirty="0" smtClean="0">
                <a:solidFill>
                  <a:srgbClr val="0000FF"/>
                </a:solidFill>
                <a:latin typeface="Times New Roman" pitchFamily="18" charset="0"/>
                <a:cs typeface="Times New Roman" pitchFamily="18" charset="0"/>
              </a:rPr>
              <a:t>invoked.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You can use this </a:t>
            </a:r>
            <a:r>
              <a:rPr lang="en-US" sz="2600" b="1" dirty="0" smtClean="0">
                <a:latin typeface="Times New Roman" pitchFamily="18" charset="0"/>
                <a:cs typeface="Times New Roman" pitchFamily="18" charset="0"/>
              </a:rPr>
              <a:t>anywhere </a:t>
            </a:r>
            <a:r>
              <a:rPr lang="en-US" sz="2600" dirty="0" smtClean="0">
                <a:latin typeface="Times New Roman" pitchFamily="18" charset="0"/>
                <a:cs typeface="Times New Roman" pitchFamily="18" charset="0"/>
              </a:rPr>
              <a:t>a</a:t>
            </a:r>
            <a:r>
              <a:rPr lang="en-US" sz="2600" b="1" dirty="0" smtClean="0">
                <a:latin typeface="Times New Roman" pitchFamily="18" charset="0"/>
                <a:cs typeface="Times New Roman" pitchFamily="18" charset="0"/>
              </a:rPr>
              <a:t> reference </a:t>
            </a:r>
            <a:r>
              <a:rPr lang="en-US" sz="2600" dirty="0" smtClean="0">
                <a:latin typeface="Times New Roman" pitchFamily="18" charset="0"/>
                <a:cs typeface="Times New Roman" pitchFamily="18" charset="0"/>
              </a:rPr>
              <a:t>to an </a:t>
            </a:r>
            <a:r>
              <a:rPr lang="en-US" sz="2600" b="1" dirty="0" smtClean="0">
                <a:latin typeface="Times New Roman" pitchFamily="18" charset="0"/>
                <a:cs typeface="Times New Roman" pitchFamily="18" charset="0"/>
              </a:rPr>
              <a:t>object </a:t>
            </a:r>
            <a:r>
              <a:rPr lang="en-US" sz="2600" dirty="0" smtClean="0">
                <a:latin typeface="Times New Roman" pitchFamily="18" charset="0"/>
                <a:cs typeface="Times New Roman" pitchFamily="18" charset="0"/>
              </a:rPr>
              <a:t>of the </a:t>
            </a:r>
            <a:r>
              <a:rPr lang="en-US" sz="2600" b="1" dirty="0" smtClean="0">
                <a:latin typeface="Times New Roman" pitchFamily="18" charset="0"/>
                <a:cs typeface="Times New Roman" pitchFamily="18" charset="0"/>
              </a:rPr>
              <a:t>current class’ type </a:t>
            </a:r>
            <a:r>
              <a:rPr lang="en-US" sz="2600" dirty="0" smtClean="0">
                <a:latin typeface="Times New Roman" pitchFamily="18" charset="0"/>
                <a:cs typeface="Times New Roman" pitchFamily="18" charset="0"/>
              </a:rPr>
              <a:t>is permitted.</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To better understand what </a:t>
            </a:r>
            <a:r>
              <a:rPr lang="en-US" sz="2600" b="1" dirty="0" smtClean="0">
                <a:solidFill>
                  <a:srgbClr val="990099"/>
                </a:solidFill>
                <a:latin typeface="Times New Roman" pitchFamily="18" charset="0"/>
                <a:cs typeface="Times New Roman" pitchFamily="18" charset="0"/>
              </a:rPr>
              <a:t>this refers </a:t>
            </a:r>
            <a:r>
              <a:rPr lang="en-US" sz="2600" dirty="0" smtClean="0">
                <a:latin typeface="Times New Roman" pitchFamily="18" charset="0"/>
                <a:cs typeface="Times New Roman" pitchFamily="18" charset="0"/>
              </a:rPr>
              <a:t>to, consider the following version of Box( ):</a:t>
            </a:r>
          </a:p>
          <a:p>
            <a:pPr marL="0" indent="0" algn="just" eaLnBrk="1" fontAlgn="auto" hangingPunct="1">
              <a:lnSpc>
                <a:spcPct val="150000"/>
              </a:lnSpc>
              <a:spcBef>
                <a:spcPts val="0"/>
              </a:spcBef>
              <a:spcAft>
                <a:spcPts val="0"/>
              </a:spcAft>
              <a:buNone/>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4B3DF014-EB4C-421A-A6B4-62BFF4E5ED4A}" type="slidenum">
              <a:rPr lang="en-US" smtClean="0"/>
              <a:pPr>
                <a:defRPr/>
              </a:pPr>
              <a:t>86</a:t>
            </a:fld>
            <a:endParaRPr lang="en-US"/>
          </a:p>
        </p:txBody>
      </p:sp>
    </p:spTree>
    <p:extLst>
      <p:ext uri="{BB962C8B-B14F-4D97-AF65-F5344CB8AC3E}">
        <p14:creationId xmlns:p14="http://schemas.microsoft.com/office/powerpoint/2010/main" val="933767702"/>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Title 1"/>
          <p:cNvSpPr>
            <a:spLocks noGrp="1"/>
          </p:cNvSpPr>
          <p:nvPr>
            <p:ph type="title"/>
          </p:nvPr>
        </p:nvSpPr>
        <p:spPr>
          <a:xfrm>
            <a:off x="457200" y="0"/>
            <a:ext cx="8229600" cy="304800"/>
          </a:xfrm>
        </p:spPr>
        <p:txBody>
          <a:bodyPr>
            <a:noAutofit/>
          </a:bodyPr>
          <a:lstStyle/>
          <a:p>
            <a:pPr eaLnBrk="1" hangingPunct="1"/>
            <a:r>
              <a:rPr lang="en-US" sz="3200" b="1" dirty="0" smtClean="0">
                <a:solidFill>
                  <a:srgbClr val="0000FF"/>
                </a:solidFill>
                <a:latin typeface="Times New Roman" pitchFamily="18" charset="0"/>
                <a:cs typeface="Times New Roman" pitchFamily="18" charset="0"/>
              </a:rPr>
              <a:t>The this Keyword-------</a:t>
            </a:r>
          </a:p>
        </p:txBody>
      </p:sp>
      <p:sp>
        <p:nvSpPr>
          <p:cNvPr id="3" name="Content Placeholder 2"/>
          <p:cNvSpPr>
            <a:spLocks noGrp="1"/>
          </p:cNvSpPr>
          <p:nvPr>
            <p:ph idx="1"/>
          </p:nvPr>
        </p:nvSpPr>
        <p:spPr>
          <a:xfrm>
            <a:off x="0" y="304800"/>
            <a:ext cx="9067800" cy="6553200"/>
          </a:xfrm>
        </p:spPr>
        <p:txBody>
          <a:bodyPr rtlCol="0">
            <a:noAutofit/>
          </a:bodyPr>
          <a:lstStyle/>
          <a:p>
            <a:pPr marL="0" indent="0" algn="just">
              <a:lnSpc>
                <a:spcPct val="150000"/>
              </a:lnSpc>
              <a:spcBef>
                <a:spcPts val="0"/>
              </a:spcBef>
              <a:buNone/>
              <a:defRPr/>
            </a:pPr>
            <a:r>
              <a:rPr lang="en-US" sz="2600" dirty="0">
                <a:latin typeface="Times New Roman" pitchFamily="18" charset="0"/>
                <a:cs typeface="Times New Roman" pitchFamily="18" charset="0"/>
              </a:rPr>
              <a:t>// A redundant use of </a:t>
            </a:r>
            <a:r>
              <a:rPr lang="en-US" sz="2600" b="1" dirty="0">
                <a:latin typeface="Times New Roman" pitchFamily="18" charset="0"/>
                <a:cs typeface="Times New Roman" pitchFamily="18" charset="0"/>
              </a:rPr>
              <a:t>this</a:t>
            </a:r>
            <a:r>
              <a:rPr lang="en-US" sz="2600" dirty="0">
                <a:latin typeface="Times New Roman" pitchFamily="18" charset="0"/>
                <a:cs typeface="Times New Roman" pitchFamily="18" charset="0"/>
              </a:rPr>
              <a:t>.</a:t>
            </a:r>
          </a:p>
          <a:p>
            <a:pPr lvl="1" algn="just">
              <a:lnSpc>
                <a:spcPct val="150000"/>
              </a:lnSpc>
              <a:spcBef>
                <a:spcPts val="0"/>
              </a:spcBef>
              <a:buNone/>
              <a:defRPr/>
            </a:pPr>
            <a:r>
              <a:rPr lang="en-US" sz="2600" dirty="0" smtClean="0">
                <a:latin typeface="Times New Roman" pitchFamily="18" charset="0"/>
                <a:cs typeface="Times New Roman" pitchFamily="18" charset="0"/>
              </a:rPr>
              <a:t>Box(double </a:t>
            </a:r>
            <a:r>
              <a:rPr lang="en-US" sz="2600" dirty="0">
                <a:latin typeface="Times New Roman" pitchFamily="18" charset="0"/>
                <a:cs typeface="Times New Roman" pitchFamily="18" charset="0"/>
              </a:rPr>
              <a:t>w, double h, double d) {</a:t>
            </a:r>
          </a:p>
          <a:p>
            <a:pPr lvl="1" algn="just">
              <a:lnSpc>
                <a:spcPct val="150000"/>
              </a:lnSpc>
              <a:spcBef>
                <a:spcPts val="0"/>
              </a:spcBef>
              <a:buNone/>
              <a:defRPr/>
            </a:pPr>
            <a:r>
              <a:rPr lang="en-US" sz="2600" dirty="0" err="1">
                <a:latin typeface="Times New Roman" pitchFamily="18" charset="0"/>
                <a:cs typeface="Times New Roman" pitchFamily="18" charset="0"/>
              </a:rPr>
              <a:t>this.width</a:t>
            </a:r>
            <a:r>
              <a:rPr lang="en-US" sz="2600" dirty="0">
                <a:latin typeface="Times New Roman" pitchFamily="18" charset="0"/>
                <a:cs typeface="Times New Roman" pitchFamily="18" charset="0"/>
              </a:rPr>
              <a:t> = w;</a:t>
            </a:r>
          </a:p>
          <a:p>
            <a:pPr lvl="1" algn="just">
              <a:lnSpc>
                <a:spcPct val="150000"/>
              </a:lnSpc>
              <a:spcBef>
                <a:spcPts val="0"/>
              </a:spcBef>
              <a:buNone/>
              <a:defRPr/>
            </a:pPr>
            <a:r>
              <a:rPr lang="en-US" sz="2600" dirty="0" err="1">
                <a:latin typeface="Times New Roman" pitchFamily="18" charset="0"/>
                <a:cs typeface="Times New Roman" pitchFamily="18" charset="0"/>
              </a:rPr>
              <a:t>this.height</a:t>
            </a:r>
            <a:r>
              <a:rPr lang="en-US" sz="2600" dirty="0">
                <a:latin typeface="Times New Roman" pitchFamily="18" charset="0"/>
                <a:cs typeface="Times New Roman" pitchFamily="18" charset="0"/>
              </a:rPr>
              <a:t> = h;</a:t>
            </a:r>
          </a:p>
          <a:p>
            <a:pPr lvl="1" algn="just">
              <a:lnSpc>
                <a:spcPct val="150000"/>
              </a:lnSpc>
              <a:spcBef>
                <a:spcPts val="0"/>
              </a:spcBef>
              <a:buNone/>
              <a:defRPr/>
            </a:pPr>
            <a:r>
              <a:rPr lang="en-US" sz="2600" dirty="0" err="1">
                <a:latin typeface="Times New Roman" pitchFamily="18" charset="0"/>
                <a:cs typeface="Times New Roman" pitchFamily="18" charset="0"/>
              </a:rPr>
              <a:t>this.depth</a:t>
            </a:r>
            <a:r>
              <a:rPr lang="en-US" sz="2600" dirty="0">
                <a:latin typeface="Times New Roman" pitchFamily="18" charset="0"/>
                <a:cs typeface="Times New Roman" pitchFamily="18" charset="0"/>
              </a:rPr>
              <a:t> = d;</a:t>
            </a:r>
          </a:p>
          <a:p>
            <a:pPr lvl="1" algn="just">
              <a:lnSpc>
                <a:spcPct val="150000"/>
              </a:lnSpc>
              <a:spcBef>
                <a:spcPts val="0"/>
              </a:spcBef>
              <a:buNone/>
              <a:defRPr/>
            </a:pPr>
            <a:r>
              <a:rPr lang="en-US" sz="2600" dirty="0" smtClean="0">
                <a:latin typeface="Times New Roman" pitchFamily="18" charset="0"/>
                <a:cs typeface="Times New Roman" pitchFamily="18" charset="0"/>
              </a:rPr>
              <a:t>}//End of Box class</a:t>
            </a: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This version of </a:t>
            </a:r>
            <a:r>
              <a:rPr lang="en-US" sz="2600" dirty="0" smtClean="0">
                <a:latin typeface="Times New Roman" pitchFamily="18" charset="0"/>
                <a:cs typeface="Times New Roman" pitchFamily="18" charset="0"/>
              </a:rPr>
              <a:t>Box( </a:t>
            </a:r>
            <a:r>
              <a:rPr lang="en-US" sz="2600" dirty="0">
                <a:latin typeface="Times New Roman" pitchFamily="18" charset="0"/>
                <a:cs typeface="Times New Roman" pitchFamily="18" charset="0"/>
              </a:rPr>
              <a:t>) operates exactly like the earlier </a:t>
            </a:r>
            <a:r>
              <a:rPr lang="en-US" sz="2600" dirty="0" smtClean="0">
                <a:latin typeface="Times New Roman" pitchFamily="18" charset="0"/>
                <a:cs typeface="Times New Roman" pitchFamily="18" charset="0"/>
              </a:rPr>
              <a:t>version.</a:t>
            </a:r>
          </a:p>
          <a:p>
            <a:pPr algn="just">
              <a:lnSpc>
                <a:spcPct val="150000"/>
              </a:lnSpc>
              <a:spcBef>
                <a:spcPts val="0"/>
              </a:spcBef>
              <a:buFont typeface="Wingdings" panose="05000000000000000000" pitchFamily="2" charset="2"/>
              <a:buChar char="ü"/>
              <a:defRPr/>
            </a:pPr>
            <a:r>
              <a:rPr lang="en-US" sz="2600" dirty="0" smtClean="0">
                <a:latin typeface="Times New Roman" pitchFamily="18" charset="0"/>
                <a:cs typeface="Times New Roman" pitchFamily="18" charset="0"/>
              </a:rPr>
              <a:t>The </a:t>
            </a:r>
            <a:r>
              <a:rPr lang="en-US" sz="2600" b="1" dirty="0">
                <a:latin typeface="Times New Roman" pitchFamily="18" charset="0"/>
                <a:cs typeface="Times New Roman" pitchFamily="18" charset="0"/>
              </a:rPr>
              <a:t>use</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of</a:t>
            </a:r>
            <a:r>
              <a:rPr lang="en-US" sz="2600" b="1" dirty="0">
                <a:solidFill>
                  <a:srgbClr val="D60093"/>
                </a:solidFill>
                <a:latin typeface="Times New Roman" pitchFamily="18" charset="0"/>
                <a:cs typeface="Times New Roman" pitchFamily="18" charset="0"/>
              </a:rPr>
              <a:t> </a:t>
            </a:r>
            <a:r>
              <a:rPr lang="en-US" sz="2600" b="1" dirty="0">
                <a:solidFill>
                  <a:srgbClr val="6600CC"/>
                </a:solidFill>
                <a:latin typeface="Times New Roman" pitchFamily="18" charset="0"/>
                <a:cs typeface="Times New Roman" pitchFamily="18" charset="0"/>
              </a:rPr>
              <a:t>this</a:t>
            </a:r>
            <a:r>
              <a:rPr lang="en-US" sz="2600" b="1" dirty="0">
                <a:solidFill>
                  <a:srgbClr val="D60093"/>
                </a:solidFill>
                <a:latin typeface="Times New Roman" pitchFamily="18" charset="0"/>
                <a:cs typeface="Times New Roman" pitchFamily="18" charset="0"/>
              </a:rPr>
              <a:t> </a:t>
            </a:r>
            <a:r>
              <a:rPr lang="en-US" sz="2600" dirty="0">
                <a:latin typeface="Times New Roman" pitchFamily="18" charset="0"/>
                <a:cs typeface="Times New Roman" pitchFamily="18" charset="0"/>
              </a:rPr>
              <a:t>is</a:t>
            </a:r>
            <a:r>
              <a:rPr lang="en-US" sz="2600" b="1" dirty="0">
                <a:solidFill>
                  <a:srgbClr val="D60093"/>
                </a:solidFill>
                <a:latin typeface="Times New Roman" pitchFamily="18" charset="0"/>
                <a:cs typeface="Times New Roman" pitchFamily="18" charset="0"/>
              </a:rPr>
              <a:t> </a:t>
            </a:r>
            <a:r>
              <a:rPr lang="en-US" sz="2600" b="1" dirty="0">
                <a:latin typeface="Times New Roman" pitchFamily="18" charset="0"/>
                <a:cs typeface="Times New Roman" pitchFamily="18" charset="0"/>
              </a:rPr>
              <a:t>redundant</a:t>
            </a:r>
            <a:r>
              <a:rPr lang="en-US" sz="2600" dirty="0">
                <a:latin typeface="Times New Roman" pitchFamily="18" charset="0"/>
                <a:cs typeface="Times New Roman" pitchFamily="18" charset="0"/>
              </a:rPr>
              <a:t>, but </a:t>
            </a:r>
            <a:r>
              <a:rPr lang="en-US" sz="2600" b="1" dirty="0">
                <a:solidFill>
                  <a:srgbClr val="D60093"/>
                </a:solidFill>
                <a:latin typeface="Times New Roman" pitchFamily="18" charset="0"/>
                <a:cs typeface="Times New Roman" pitchFamily="18" charset="0"/>
              </a:rPr>
              <a:t>perfectly correct.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Inside </a:t>
            </a:r>
            <a:r>
              <a:rPr lang="en-US" sz="2600" dirty="0" smtClean="0">
                <a:latin typeface="Times New Roman" pitchFamily="18" charset="0"/>
                <a:cs typeface="Times New Roman" pitchFamily="18" charset="0"/>
              </a:rPr>
              <a:t>Box( </a:t>
            </a:r>
            <a:r>
              <a:rPr lang="en-US" sz="2600" dirty="0">
                <a:latin typeface="Times New Roman" pitchFamily="18" charset="0"/>
                <a:cs typeface="Times New Roman" pitchFamily="18" charset="0"/>
              </a:rPr>
              <a:t>), </a:t>
            </a:r>
            <a:r>
              <a:rPr lang="en-US" sz="2600" b="1" dirty="0">
                <a:solidFill>
                  <a:srgbClr val="0000FF"/>
                </a:solidFill>
                <a:latin typeface="Times New Roman" pitchFamily="18" charset="0"/>
                <a:cs typeface="Times New Roman" pitchFamily="18" charset="0"/>
              </a:rPr>
              <a:t>this </a:t>
            </a:r>
            <a:r>
              <a:rPr lang="en-US" sz="2600" dirty="0">
                <a:latin typeface="Times New Roman" pitchFamily="18" charset="0"/>
                <a:cs typeface="Times New Roman" pitchFamily="18" charset="0"/>
              </a:rPr>
              <a:t>will always </a:t>
            </a:r>
            <a:r>
              <a:rPr lang="en-US" sz="2600" b="1" dirty="0">
                <a:solidFill>
                  <a:srgbClr val="0000FF"/>
                </a:solidFill>
                <a:latin typeface="Times New Roman" pitchFamily="18" charset="0"/>
                <a:cs typeface="Times New Roman" pitchFamily="18" charset="0"/>
              </a:rPr>
              <a:t>refer </a:t>
            </a:r>
            <a:r>
              <a:rPr lang="en-US" sz="2600" dirty="0">
                <a:latin typeface="Times New Roman" pitchFamily="18" charset="0"/>
                <a:cs typeface="Times New Roman" pitchFamily="18" charset="0"/>
              </a:rPr>
              <a:t>to the </a:t>
            </a:r>
            <a:r>
              <a:rPr lang="en-US" sz="2600" b="1" dirty="0">
                <a:solidFill>
                  <a:srgbClr val="0000FF"/>
                </a:solidFill>
                <a:latin typeface="Times New Roman" pitchFamily="18" charset="0"/>
                <a:cs typeface="Times New Roman" pitchFamily="18" charset="0"/>
              </a:rPr>
              <a:t>invoking object</a:t>
            </a:r>
            <a:r>
              <a:rPr lang="en-US" sz="26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While it is </a:t>
            </a:r>
            <a:r>
              <a:rPr lang="en-US" sz="2600" b="1" dirty="0">
                <a:latin typeface="Times New Roman" pitchFamily="18" charset="0"/>
                <a:cs typeface="Times New Roman" pitchFamily="18" charset="0"/>
              </a:rPr>
              <a:t>redundant</a:t>
            </a:r>
            <a:r>
              <a:rPr lang="en-US" sz="2600" dirty="0">
                <a:latin typeface="Times New Roman" pitchFamily="18" charset="0"/>
                <a:cs typeface="Times New Roman" pitchFamily="18" charset="0"/>
              </a:rPr>
              <a:t> in this </a:t>
            </a:r>
            <a:r>
              <a:rPr lang="en-US" sz="2600" b="1" dirty="0">
                <a:latin typeface="Times New Roman" pitchFamily="18" charset="0"/>
                <a:cs typeface="Times New Roman" pitchFamily="18" charset="0"/>
              </a:rPr>
              <a:t>case</a:t>
            </a:r>
            <a:r>
              <a:rPr lang="en-US" sz="2600" dirty="0">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this</a:t>
            </a:r>
            <a:r>
              <a:rPr lang="en-US" sz="2600" dirty="0">
                <a:latin typeface="Times New Roman" pitchFamily="18" charset="0"/>
                <a:cs typeface="Times New Roman" pitchFamily="18" charset="0"/>
              </a:rPr>
              <a:t> is useful in other contexts, one of which is </a:t>
            </a:r>
            <a:r>
              <a:rPr lang="en-US" sz="2600" b="1" dirty="0">
                <a:latin typeface="Times New Roman" pitchFamily="18" charset="0"/>
                <a:cs typeface="Times New Roman" pitchFamily="18" charset="0"/>
              </a:rPr>
              <a:t>explained</a:t>
            </a:r>
            <a:r>
              <a:rPr lang="en-US" sz="2600" dirty="0">
                <a:latin typeface="Times New Roman" pitchFamily="18" charset="0"/>
                <a:cs typeface="Times New Roman" pitchFamily="18" charset="0"/>
              </a:rPr>
              <a:t> in the </a:t>
            </a:r>
            <a:r>
              <a:rPr lang="en-US" sz="2600" b="1" dirty="0">
                <a:latin typeface="Times New Roman" pitchFamily="18" charset="0"/>
                <a:cs typeface="Times New Roman" pitchFamily="18" charset="0"/>
              </a:rPr>
              <a:t>next section</a:t>
            </a:r>
            <a:r>
              <a:rPr lang="en-US" sz="2600" dirty="0">
                <a:latin typeface="Times New Roman" pitchFamily="18" charset="0"/>
                <a:cs typeface="Times New Roman" pitchFamily="18" charset="0"/>
              </a:rPr>
              <a:t>.</a:t>
            </a:r>
          </a:p>
        </p:txBody>
      </p:sp>
      <p:sp>
        <p:nvSpPr>
          <p:cNvPr id="4" name="Slide Number Placeholder 3"/>
          <p:cNvSpPr>
            <a:spLocks noGrp="1"/>
          </p:cNvSpPr>
          <p:nvPr>
            <p:ph type="sldNum" sz="quarter" idx="12"/>
          </p:nvPr>
        </p:nvSpPr>
        <p:spPr/>
        <p:txBody>
          <a:bodyPr/>
          <a:lstStyle/>
          <a:p>
            <a:pPr>
              <a:defRPr/>
            </a:pPr>
            <a:fld id="{4B3DF014-EB4C-421A-A6B4-62BFF4E5ED4A}" type="slidenum">
              <a:rPr lang="en-US" smtClean="0"/>
              <a:pPr>
                <a:defRPr/>
              </a:pPr>
              <a:t>87</a:t>
            </a:fld>
            <a:endParaRPr lang="en-US"/>
          </a:p>
        </p:txBody>
      </p:sp>
    </p:spTree>
    <p:extLst>
      <p:ext uri="{BB962C8B-B14F-4D97-AF65-F5344CB8AC3E}">
        <p14:creationId xmlns:p14="http://schemas.microsoft.com/office/powerpoint/2010/main" val="3753219425"/>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304800"/>
          </a:xfrm>
        </p:spPr>
        <p:txBody>
          <a:bodyPr>
            <a:normAutofit fontScale="90000"/>
          </a:bodyPr>
          <a:lstStyle/>
          <a:p>
            <a:r>
              <a:rPr lang="en-US" sz="2800" b="1" dirty="0" smtClean="0">
                <a:solidFill>
                  <a:srgbClr val="0000FF"/>
                </a:solidFill>
                <a:latin typeface="Times New Roman" pitchFamily="18" charset="0"/>
                <a:cs typeface="Times New Roman" pitchFamily="18" charset="0"/>
              </a:rPr>
              <a:t>Instance Variable Hiding</a:t>
            </a:r>
          </a:p>
        </p:txBody>
      </p:sp>
      <p:sp>
        <p:nvSpPr>
          <p:cNvPr id="3" name="Content Placeholder 2"/>
          <p:cNvSpPr>
            <a:spLocks noGrp="1"/>
          </p:cNvSpPr>
          <p:nvPr>
            <p:ph idx="1"/>
          </p:nvPr>
        </p:nvSpPr>
        <p:spPr>
          <a:xfrm>
            <a:off x="0" y="228600"/>
            <a:ext cx="9144000" cy="6477000"/>
          </a:xfrm>
        </p:spPr>
        <p:txBody>
          <a:bodyPr rtlCol="0">
            <a:noAutofit/>
          </a:bodyPr>
          <a:lstStyle/>
          <a:p>
            <a:pPr algn="just" eaLnBrk="1" fontAlgn="auto" hangingPunct="1">
              <a:lnSpc>
                <a:spcPct val="150000"/>
              </a:lnSpc>
              <a:spcBef>
                <a:spcPts val="0"/>
              </a:spcBef>
              <a:spcAft>
                <a:spcPts val="0"/>
              </a:spcAft>
              <a:buFont typeface="Wingdings" pitchFamily="2" charset="2"/>
              <a:buChar char="§"/>
              <a:defRPr/>
            </a:pPr>
            <a:r>
              <a:rPr lang="en-US" sz="2600" dirty="0">
                <a:latin typeface="Times New Roman" pitchFamily="18" charset="0"/>
                <a:cs typeface="Times New Roman" pitchFamily="18" charset="0"/>
              </a:rPr>
              <a:t>I</a:t>
            </a:r>
            <a:r>
              <a:rPr lang="en-US" sz="2600" dirty="0" smtClean="0">
                <a:latin typeface="Times New Roman" pitchFamily="18" charset="0"/>
                <a:cs typeface="Times New Roman" pitchFamily="18" charset="0"/>
              </a:rPr>
              <a:t>t is illegal in </a:t>
            </a:r>
            <a:r>
              <a:rPr lang="en-US" sz="2600" b="1" dirty="0" smtClean="0">
                <a:solidFill>
                  <a:srgbClr val="FF0000"/>
                </a:solidFill>
                <a:latin typeface="Times New Roman" pitchFamily="18" charset="0"/>
                <a:cs typeface="Times New Roman" pitchFamily="18" charset="0"/>
              </a:rPr>
              <a:t>Java </a:t>
            </a:r>
            <a:r>
              <a:rPr lang="en-US" sz="2600" dirty="0" smtClean="0">
                <a:latin typeface="Times New Roman" pitchFamily="18" charset="0"/>
                <a:cs typeface="Times New Roman" pitchFamily="18" charset="0"/>
              </a:rPr>
              <a:t>to</a:t>
            </a:r>
            <a:r>
              <a:rPr lang="en-US" sz="2600" b="1" dirty="0" smtClean="0">
                <a:solidFill>
                  <a:srgbClr val="FF0000"/>
                </a:solidFill>
                <a:latin typeface="Times New Roman" pitchFamily="18" charset="0"/>
                <a:cs typeface="Times New Roman" pitchFamily="18" charset="0"/>
              </a:rPr>
              <a:t> declare two local variables </a:t>
            </a:r>
            <a:r>
              <a:rPr lang="en-US" sz="2600" dirty="0" smtClean="0">
                <a:latin typeface="Times New Roman" pitchFamily="18" charset="0"/>
                <a:cs typeface="Times New Roman" pitchFamily="18" charset="0"/>
              </a:rPr>
              <a:t>with the </a:t>
            </a:r>
            <a:r>
              <a:rPr lang="en-US" sz="2600" b="1" dirty="0" smtClean="0">
                <a:solidFill>
                  <a:srgbClr val="D60093"/>
                </a:solidFill>
                <a:latin typeface="Times New Roman" pitchFamily="18" charset="0"/>
                <a:cs typeface="Times New Roman" pitchFamily="18" charset="0"/>
              </a:rPr>
              <a:t>same name inside </a:t>
            </a:r>
            <a:r>
              <a:rPr lang="en-US" sz="2600" dirty="0" smtClean="0">
                <a:latin typeface="Times New Roman" pitchFamily="18" charset="0"/>
                <a:cs typeface="Times New Roman" pitchFamily="18" charset="0"/>
              </a:rPr>
              <a:t>the</a:t>
            </a:r>
            <a:r>
              <a:rPr lang="en-US" sz="2600" b="1" dirty="0" smtClean="0">
                <a:solidFill>
                  <a:srgbClr val="D60093"/>
                </a:solidFill>
                <a:latin typeface="Times New Roman" pitchFamily="18" charset="0"/>
                <a:cs typeface="Times New Roman" pitchFamily="18" charset="0"/>
              </a:rPr>
              <a:t> </a:t>
            </a:r>
            <a:r>
              <a:rPr lang="en-US" sz="2600" b="1" dirty="0" smtClean="0">
                <a:latin typeface="Times New Roman" pitchFamily="18" charset="0"/>
                <a:cs typeface="Times New Roman" pitchFamily="18" charset="0"/>
              </a:rPr>
              <a:t>same</a:t>
            </a:r>
            <a:r>
              <a:rPr lang="en-US" sz="2600" b="1"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or</a:t>
            </a:r>
            <a:r>
              <a:rPr lang="en-US" sz="2600" b="1" dirty="0" smtClean="0">
                <a:solidFill>
                  <a:srgbClr val="D60093"/>
                </a:solidFill>
                <a:latin typeface="Times New Roman" pitchFamily="18" charset="0"/>
                <a:cs typeface="Times New Roman" pitchFamily="18" charset="0"/>
              </a:rPr>
              <a:t> </a:t>
            </a:r>
            <a:r>
              <a:rPr lang="en-US" sz="2600" b="1" dirty="0" smtClean="0">
                <a:latin typeface="Times New Roman" pitchFamily="18" charset="0"/>
                <a:cs typeface="Times New Roman" pitchFamily="18" charset="0"/>
              </a:rPr>
              <a:t>enclosing scopes</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Interestingly, you can have </a:t>
            </a:r>
            <a:r>
              <a:rPr lang="en-US" sz="2600" b="1" dirty="0" smtClean="0">
                <a:solidFill>
                  <a:srgbClr val="0000FF"/>
                </a:solidFill>
                <a:latin typeface="Times New Roman" pitchFamily="18" charset="0"/>
                <a:cs typeface="Times New Roman" pitchFamily="18" charset="0"/>
              </a:rPr>
              <a:t>local variables, </a:t>
            </a:r>
            <a:r>
              <a:rPr lang="en-US" sz="2600" dirty="0" smtClean="0">
                <a:latin typeface="Times New Roman" pitchFamily="18" charset="0"/>
                <a:cs typeface="Times New Roman" pitchFamily="18" charset="0"/>
              </a:rPr>
              <a:t>including formal </a:t>
            </a:r>
            <a:r>
              <a:rPr lang="en-US" sz="2600" b="1" dirty="0" smtClean="0">
                <a:solidFill>
                  <a:srgbClr val="0000FF"/>
                </a:solidFill>
                <a:latin typeface="Times New Roman" pitchFamily="18" charset="0"/>
                <a:cs typeface="Times New Roman" pitchFamily="18" charset="0"/>
              </a:rPr>
              <a:t>parameters </a:t>
            </a:r>
            <a:r>
              <a:rPr lang="en-US" sz="2600" dirty="0" smtClean="0">
                <a:latin typeface="Times New Roman" pitchFamily="18" charset="0"/>
                <a:cs typeface="Times New Roman" pitchFamily="18" charset="0"/>
              </a:rPr>
              <a:t>to</a:t>
            </a:r>
            <a:r>
              <a:rPr lang="en-US" sz="2600" b="1" dirty="0" smtClean="0">
                <a:solidFill>
                  <a:srgbClr val="0000FF"/>
                </a:solidFill>
                <a:latin typeface="Times New Roman" pitchFamily="18" charset="0"/>
                <a:cs typeface="Times New Roman" pitchFamily="18" charset="0"/>
              </a:rPr>
              <a:t> methods</a:t>
            </a:r>
            <a:r>
              <a:rPr lang="en-US" sz="2600" dirty="0" smtClean="0">
                <a:latin typeface="Times New Roman" pitchFamily="18" charset="0"/>
                <a:cs typeface="Times New Roman" pitchFamily="18" charset="0"/>
              </a:rPr>
              <a:t>, which </a:t>
            </a:r>
            <a:r>
              <a:rPr lang="en-US" sz="2600" b="1" dirty="0" smtClean="0">
                <a:latin typeface="Times New Roman" pitchFamily="18" charset="0"/>
                <a:cs typeface="Times New Roman" pitchFamily="18" charset="0"/>
              </a:rPr>
              <a:t>overlap </a:t>
            </a:r>
            <a:r>
              <a:rPr lang="en-US" sz="2600" dirty="0" smtClean="0">
                <a:latin typeface="Times New Roman" pitchFamily="18" charset="0"/>
                <a:cs typeface="Times New Roman" pitchFamily="18" charset="0"/>
              </a:rPr>
              <a:t>with the </a:t>
            </a:r>
            <a:r>
              <a:rPr lang="en-US" sz="2600" b="1" dirty="0" smtClean="0">
                <a:latin typeface="Times New Roman" pitchFamily="18" charset="0"/>
                <a:cs typeface="Times New Roman" pitchFamily="18" charset="0"/>
              </a:rPr>
              <a:t>names </a:t>
            </a:r>
            <a:r>
              <a:rPr lang="en-US" sz="2600" dirty="0" smtClean="0">
                <a:latin typeface="Times New Roman" pitchFamily="18" charset="0"/>
                <a:cs typeface="Times New Roman" pitchFamily="18" charset="0"/>
              </a:rPr>
              <a:t>of the </a:t>
            </a:r>
            <a:r>
              <a:rPr lang="en-US" sz="2600" b="1" dirty="0" smtClean="0">
                <a:latin typeface="Times New Roman" pitchFamily="18" charset="0"/>
                <a:cs typeface="Times New Roman" pitchFamily="18" charset="0"/>
              </a:rPr>
              <a:t>class’ instance variables</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itchFamily="2" charset="2"/>
              <a:buChar char="§"/>
              <a:defRPr/>
            </a:pPr>
            <a:r>
              <a:rPr lang="en-US" sz="2600" dirty="0" smtClean="0">
                <a:latin typeface="Times New Roman" pitchFamily="18" charset="0"/>
                <a:cs typeface="Times New Roman" pitchFamily="18" charset="0"/>
              </a:rPr>
              <a:t>However, when a </a:t>
            </a:r>
            <a:r>
              <a:rPr lang="en-US" sz="2600" b="1" dirty="0" smtClean="0">
                <a:solidFill>
                  <a:srgbClr val="0000FF"/>
                </a:solidFill>
                <a:latin typeface="Times New Roman" pitchFamily="18" charset="0"/>
                <a:cs typeface="Times New Roman" pitchFamily="18" charset="0"/>
              </a:rPr>
              <a:t>local variable </a:t>
            </a:r>
            <a:r>
              <a:rPr lang="en-US" sz="2600" dirty="0" smtClean="0">
                <a:latin typeface="Times New Roman" pitchFamily="18" charset="0"/>
                <a:cs typeface="Times New Roman" pitchFamily="18" charset="0"/>
              </a:rPr>
              <a:t>has the </a:t>
            </a:r>
            <a:r>
              <a:rPr lang="en-US" sz="2600" b="1" dirty="0" smtClean="0">
                <a:solidFill>
                  <a:srgbClr val="0000FF"/>
                </a:solidFill>
                <a:latin typeface="Times New Roman" pitchFamily="18" charset="0"/>
                <a:cs typeface="Times New Roman" pitchFamily="18" charset="0"/>
              </a:rPr>
              <a:t>same name </a:t>
            </a:r>
            <a:r>
              <a:rPr lang="en-US" sz="2600" dirty="0" smtClean="0">
                <a:latin typeface="Times New Roman" pitchFamily="18" charset="0"/>
                <a:cs typeface="Times New Roman" pitchFamily="18" charset="0"/>
              </a:rPr>
              <a:t>as an </a:t>
            </a:r>
            <a:r>
              <a:rPr lang="en-US" sz="2600" b="1" dirty="0" smtClean="0">
                <a:solidFill>
                  <a:srgbClr val="0000FF"/>
                </a:solidFill>
                <a:latin typeface="Times New Roman" pitchFamily="18" charset="0"/>
                <a:cs typeface="Times New Roman" pitchFamily="18" charset="0"/>
              </a:rPr>
              <a:t>instance variable</a:t>
            </a:r>
            <a:r>
              <a:rPr lang="en-US" sz="2600" dirty="0" smtClean="0">
                <a:latin typeface="Times New Roman" pitchFamily="18" charset="0"/>
                <a:cs typeface="Times New Roman" pitchFamily="18" charset="0"/>
              </a:rPr>
              <a:t>, the </a:t>
            </a:r>
            <a:r>
              <a:rPr lang="en-US" sz="2600" b="1" dirty="0" smtClean="0">
                <a:solidFill>
                  <a:srgbClr val="FF0000"/>
                </a:solidFill>
                <a:latin typeface="Times New Roman" pitchFamily="18" charset="0"/>
                <a:cs typeface="Times New Roman" pitchFamily="18" charset="0"/>
              </a:rPr>
              <a:t>local variable hides</a:t>
            </a:r>
            <a:r>
              <a:rPr lang="en-US" sz="2600" b="1"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the</a:t>
            </a:r>
            <a:r>
              <a:rPr lang="en-US" sz="2600" b="1" dirty="0" smtClean="0">
                <a:solidFill>
                  <a:srgbClr val="D60093"/>
                </a:solidFill>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instance</a:t>
            </a:r>
            <a:r>
              <a:rPr lang="en-US" sz="2600" b="1" dirty="0" smtClean="0">
                <a:solidFill>
                  <a:srgbClr val="D60093"/>
                </a:solidFill>
                <a:latin typeface="Times New Roman" pitchFamily="18" charset="0"/>
                <a:cs typeface="Times New Roman" pitchFamily="18" charset="0"/>
              </a:rPr>
              <a:t> </a:t>
            </a:r>
            <a:r>
              <a:rPr lang="en-US" sz="2600" b="1" dirty="0" smtClean="0">
                <a:solidFill>
                  <a:srgbClr val="FF0000"/>
                </a:solidFill>
                <a:latin typeface="Times New Roman" pitchFamily="18" charset="0"/>
                <a:cs typeface="Times New Roman" pitchFamily="18" charset="0"/>
              </a:rPr>
              <a:t>variable</a:t>
            </a:r>
            <a:r>
              <a:rPr lang="en-US" sz="2600" dirty="0" smtClean="0">
                <a:latin typeface="Times New Roman" pitchFamily="18" charset="0"/>
                <a:cs typeface="Times New Roman" pitchFamily="18" charset="0"/>
              </a:rPr>
              <a:t>. </a:t>
            </a:r>
          </a:p>
          <a:p>
            <a:pPr algn="just" eaLnBrk="1" fontAlgn="auto" hangingPunct="1">
              <a:lnSpc>
                <a:spcPct val="150000"/>
              </a:lnSpc>
              <a:spcBef>
                <a:spcPts val="0"/>
              </a:spcBef>
              <a:spcAft>
                <a:spcPts val="0"/>
              </a:spcAft>
              <a:buFont typeface="Wingdings" panose="05000000000000000000" pitchFamily="2" charset="2"/>
              <a:buChar char="ü"/>
              <a:defRPr/>
            </a:pPr>
            <a:r>
              <a:rPr lang="en-US" sz="2600" dirty="0" smtClean="0">
                <a:latin typeface="Times New Roman" pitchFamily="18" charset="0"/>
                <a:cs typeface="Times New Roman" pitchFamily="18" charset="0"/>
              </a:rPr>
              <a:t>This is why </a:t>
            </a:r>
            <a:r>
              <a:rPr lang="en-US" sz="2600" b="1" dirty="0" smtClean="0">
                <a:latin typeface="Times New Roman" pitchFamily="18" charset="0"/>
                <a:cs typeface="Times New Roman" pitchFamily="18" charset="0"/>
              </a:rPr>
              <a:t>width, height, </a:t>
            </a:r>
            <a:r>
              <a:rPr lang="en-US" sz="2600" dirty="0" smtClean="0">
                <a:latin typeface="Times New Roman" pitchFamily="18" charset="0"/>
                <a:cs typeface="Times New Roman" pitchFamily="18" charset="0"/>
              </a:rPr>
              <a:t>and</a:t>
            </a:r>
            <a:r>
              <a:rPr lang="en-US" sz="2600" b="1" dirty="0" smtClean="0">
                <a:latin typeface="Times New Roman" pitchFamily="18" charset="0"/>
                <a:cs typeface="Times New Roman" pitchFamily="18" charset="0"/>
              </a:rPr>
              <a:t> depth </a:t>
            </a:r>
            <a:r>
              <a:rPr lang="en-US" sz="2600" dirty="0" smtClean="0">
                <a:latin typeface="Times New Roman" pitchFamily="18" charset="0"/>
                <a:cs typeface="Times New Roman" pitchFamily="18" charset="0"/>
              </a:rPr>
              <a:t>were </a:t>
            </a:r>
            <a:r>
              <a:rPr lang="en-US" sz="2600" b="1" dirty="0" smtClean="0">
                <a:solidFill>
                  <a:srgbClr val="6600CC"/>
                </a:solidFill>
                <a:latin typeface="Times New Roman" pitchFamily="18" charset="0"/>
                <a:cs typeface="Times New Roman" pitchFamily="18" charset="0"/>
              </a:rPr>
              <a:t>not</a:t>
            </a:r>
            <a:r>
              <a:rPr lang="en-US" sz="2600" b="1"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used</a:t>
            </a:r>
            <a:r>
              <a:rPr lang="en-US" sz="2600" b="1"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as the </a:t>
            </a:r>
            <a:r>
              <a:rPr lang="en-US" sz="2600" b="1" dirty="0" smtClean="0">
                <a:solidFill>
                  <a:srgbClr val="6600CC"/>
                </a:solidFill>
                <a:latin typeface="Times New Roman" pitchFamily="18" charset="0"/>
                <a:cs typeface="Times New Roman" pitchFamily="18" charset="0"/>
              </a:rPr>
              <a:t>names</a:t>
            </a:r>
            <a:r>
              <a:rPr lang="en-US" sz="2600" b="1"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of the </a:t>
            </a:r>
            <a:r>
              <a:rPr lang="en-US" sz="2600" b="1" dirty="0" smtClean="0">
                <a:solidFill>
                  <a:srgbClr val="6600CC"/>
                </a:solidFill>
                <a:latin typeface="Times New Roman" pitchFamily="18" charset="0"/>
                <a:cs typeface="Times New Roman" pitchFamily="18" charset="0"/>
              </a:rPr>
              <a:t>parameters</a:t>
            </a:r>
            <a:r>
              <a:rPr lang="en-US" sz="2600" b="1" dirty="0" smtClean="0">
                <a:solidFill>
                  <a:srgbClr val="D60093"/>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to the </a:t>
            </a:r>
            <a:r>
              <a:rPr lang="en-US" sz="2600" b="1" dirty="0" smtClean="0">
                <a:solidFill>
                  <a:srgbClr val="6600CC"/>
                </a:solidFill>
                <a:latin typeface="Times New Roman" pitchFamily="18" charset="0"/>
                <a:cs typeface="Times New Roman" pitchFamily="18" charset="0"/>
              </a:rPr>
              <a:t>Box(</a:t>
            </a:r>
            <a:r>
              <a:rPr lang="en-US" sz="2600" b="1" dirty="0" smtClean="0">
                <a:solidFill>
                  <a:srgbClr val="D60093"/>
                </a:solidFill>
                <a:latin typeface="Times New Roman" pitchFamily="18" charset="0"/>
                <a:cs typeface="Times New Roman" pitchFamily="18" charset="0"/>
              </a:rPr>
              <a:t> </a:t>
            </a:r>
            <a:r>
              <a:rPr lang="en-US" sz="2600" b="1" dirty="0" smtClean="0">
                <a:solidFill>
                  <a:srgbClr val="6600CC"/>
                </a:solidFill>
                <a:latin typeface="Times New Roman" pitchFamily="18" charset="0"/>
                <a:cs typeface="Times New Roman" pitchFamily="18" charset="0"/>
              </a:rPr>
              <a:t>)</a:t>
            </a:r>
            <a:r>
              <a:rPr lang="en-US" sz="2600" b="1" dirty="0" smtClean="0">
                <a:solidFill>
                  <a:srgbClr val="D60093"/>
                </a:solidFill>
                <a:latin typeface="Times New Roman" pitchFamily="18" charset="0"/>
                <a:cs typeface="Times New Roman" pitchFamily="18" charset="0"/>
              </a:rPr>
              <a:t> </a:t>
            </a:r>
            <a:r>
              <a:rPr lang="en-US" sz="2600" b="1" dirty="0" smtClean="0">
                <a:latin typeface="Times New Roman" pitchFamily="18" charset="0"/>
                <a:cs typeface="Times New Roman" pitchFamily="18" charset="0"/>
              </a:rPr>
              <a:t>constructor</a:t>
            </a:r>
            <a:r>
              <a:rPr lang="en-US" sz="2600" dirty="0" smtClean="0">
                <a:latin typeface="Times New Roman" pitchFamily="18" charset="0"/>
                <a:cs typeface="Times New Roman" pitchFamily="18" charset="0"/>
              </a:rPr>
              <a:t> </a:t>
            </a:r>
            <a:r>
              <a:rPr lang="en-US" sz="2600" b="1" dirty="0" smtClean="0">
                <a:latin typeface="Times New Roman" pitchFamily="18" charset="0"/>
                <a:cs typeface="Times New Roman" pitchFamily="18" charset="0"/>
              </a:rPr>
              <a:t>inside</a:t>
            </a:r>
            <a:r>
              <a:rPr lang="en-US" sz="2600" dirty="0" smtClean="0">
                <a:latin typeface="Times New Roman" pitchFamily="18" charset="0"/>
                <a:cs typeface="Times New Roman" pitchFamily="18" charset="0"/>
              </a:rPr>
              <a:t> the </a:t>
            </a:r>
            <a:r>
              <a:rPr lang="en-US" sz="2600" b="1" dirty="0" smtClean="0">
                <a:solidFill>
                  <a:srgbClr val="990099"/>
                </a:solidFill>
                <a:latin typeface="Times New Roman" pitchFamily="18" charset="0"/>
                <a:cs typeface="Times New Roman" pitchFamily="18" charset="0"/>
              </a:rPr>
              <a:t>Box</a:t>
            </a:r>
            <a:r>
              <a:rPr lang="en-US" sz="2600" dirty="0" smtClean="0">
                <a:latin typeface="Times New Roman" pitchFamily="18" charset="0"/>
                <a:cs typeface="Times New Roman" pitchFamily="18" charset="0"/>
              </a:rPr>
              <a:t> </a:t>
            </a:r>
            <a:r>
              <a:rPr lang="en-US" sz="2600" b="1" dirty="0" smtClean="0">
                <a:solidFill>
                  <a:srgbClr val="990099"/>
                </a:solidFill>
                <a:latin typeface="Times New Roman" pitchFamily="18" charset="0"/>
                <a:cs typeface="Times New Roman" pitchFamily="18" charset="0"/>
              </a:rPr>
              <a:t>class</a:t>
            </a:r>
            <a:r>
              <a:rPr lang="en-US" sz="2600" dirty="0" smtClean="0">
                <a:latin typeface="Times New Roman" pitchFamily="18" charset="0"/>
                <a:cs typeface="Times New Roman" pitchFamily="18" charset="0"/>
              </a:rPr>
              <a:t>. </a:t>
            </a:r>
          </a:p>
        </p:txBody>
      </p:sp>
      <p:sp>
        <p:nvSpPr>
          <p:cNvPr id="4" name="Slide Number Placeholder 3"/>
          <p:cNvSpPr>
            <a:spLocks noGrp="1"/>
          </p:cNvSpPr>
          <p:nvPr>
            <p:ph type="sldNum" sz="quarter" idx="12"/>
          </p:nvPr>
        </p:nvSpPr>
        <p:spPr/>
        <p:txBody>
          <a:bodyPr/>
          <a:lstStyle/>
          <a:p>
            <a:pPr>
              <a:defRPr/>
            </a:pPr>
            <a:fld id="{EC56FC71-9550-4530-84E1-CB77E9B5A5BA}" type="slidenum">
              <a:rPr lang="en-US" smtClean="0"/>
              <a:pPr>
                <a:defRPr/>
              </a:pPr>
              <a:t>88</a:t>
            </a:fld>
            <a:endParaRPr lang="en-US"/>
          </a:p>
        </p:txBody>
      </p:sp>
    </p:spTree>
    <p:extLst>
      <p:ext uri="{BB962C8B-B14F-4D97-AF65-F5344CB8AC3E}">
        <p14:creationId xmlns:p14="http://schemas.microsoft.com/office/powerpoint/2010/main" val="345794721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1"/>
            <a:ext cx="8229600" cy="441325"/>
          </a:xfrm>
        </p:spPr>
        <p:txBody>
          <a:bodyPr>
            <a:normAutofit fontScale="90000"/>
          </a:bodyPr>
          <a:lstStyle/>
          <a:p>
            <a:r>
              <a:rPr lang="en-US" sz="2800" b="1" dirty="0" smtClean="0">
                <a:solidFill>
                  <a:srgbClr val="0000FF"/>
                </a:solidFill>
                <a:latin typeface="Times New Roman" pitchFamily="18" charset="0"/>
                <a:cs typeface="Times New Roman" pitchFamily="18" charset="0"/>
              </a:rPr>
              <a:t>Instance Variable Hiding---------</a:t>
            </a:r>
          </a:p>
        </p:txBody>
      </p:sp>
      <p:sp>
        <p:nvSpPr>
          <p:cNvPr id="3" name="Content Placeholder 2"/>
          <p:cNvSpPr>
            <a:spLocks noGrp="1"/>
          </p:cNvSpPr>
          <p:nvPr>
            <p:ph idx="1"/>
          </p:nvPr>
        </p:nvSpPr>
        <p:spPr>
          <a:xfrm>
            <a:off x="0" y="304800"/>
            <a:ext cx="8991600" cy="6629400"/>
          </a:xfrm>
        </p:spPr>
        <p:txBody>
          <a:bodyPr rtlCol="0">
            <a:noAutofit/>
          </a:bodyPr>
          <a:lstStyle/>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If they had been, then </a:t>
            </a:r>
            <a:r>
              <a:rPr lang="en-US" sz="2400" b="1" dirty="0">
                <a:latin typeface="Times New Roman" pitchFamily="18" charset="0"/>
                <a:cs typeface="Times New Roman" pitchFamily="18" charset="0"/>
              </a:rPr>
              <a:t>width </a:t>
            </a:r>
            <a:r>
              <a:rPr lang="en-US" sz="2400" dirty="0">
                <a:latin typeface="Times New Roman" pitchFamily="18" charset="0"/>
                <a:cs typeface="Times New Roman" pitchFamily="18" charset="0"/>
              </a:rPr>
              <a:t>would have </a:t>
            </a:r>
            <a:r>
              <a:rPr lang="en-US" sz="2400" b="1" dirty="0">
                <a:solidFill>
                  <a:srgbClr val="FF0000"/>
                </a:solidFill>
                <a:latin typeface="Times New Roman" pitchFamily="18" charset="0"/>
                <a:cs typeface="Times New Roman" pitchFamily="18" charset="0"/>
              </a:rPr>
              <a:t>referred</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to the </a:t>
            </a:r>
            <a:r>
              <a:rPr lang="en-US" sz="2400" b="1" dirty="0">
                <a:solidFill>
                  <a:srgbClr val="FF0000"/>
                </a:solidFill>
                <a:latin typeface="Times New Roman" pitchFamily="18" charset="0"/>
                <a:cs typeface="Times New Roman" pitchFamily="18" charset="0"/>
              </a:rPr>
              <a:t>formal</a:t>
            </a:r>
            <a:r>
              <a:rPr lang="en-US" sz="2400" b="1"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parameter</a:t>
            </a:r>
            <a:r>
              <a:rPr lang="en-US" sz="2400" b="1" dirty="0">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hiding</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the </a:t>
            </a:r>
            <a:r>
              <a:rPr lang="en-US" sz="2400" b="1" dirty="0">
                <a:solidFill>
                  <a:srgbClr val="6600CC"/>
                </a:solidFill>
                <a:latin typeface="Times New Roman" pitchFamily="18" charset="0"/>
                <a:cs typeface="Times New Roman" pitchFamily="18" charset="0"/>
              </a:rPr>
              <a:t>instance</a:t>
            </a:r>
            <a:r>
              <a:rPr lang="en-US" sz="2400" b="1" dirty="0">
                <a:latin typeface="Times New Roman" pitchFamily="18" charset="0"/>
                <a:cs typeface="Times New Roman" pitchFamily="18" charset="0"/>
              </a:rPr>
              <a:t> </a:t>
            </a:r>
            <a:r>
              <a:rPr lang="en-US" sz="2400" b="1" dirty="0">
                <a:solidFill>
                  <a:srgbClr val="6600CC"/>
                </a:solidFill>
                <a:latin typeface="Times New Roman" pitchFamily="18" charset="0"/>
                <a:cs typeface="Times New Roman" pitchFamily="18" charset="0"/>
              </a:rPr>
              <a:t>variable</a:t>
            </a:r>
            <a:r>
              <a:rPr lang="en-US" sz="2400" b="1" dirty="0">
                <a:latin typeface="Times New Roman" pitchFamily="18" charset="0"/>
                <a:cs typeface="Times New Roman" pitchFamily="18" charset="0"/>
              </a:rPr>
              <a:t> width</a:t>
            </a:r>
            <a:r>
              <a:rPr lang="en-US" sz="2400" dirty="0">
                <a:latin typeface="Times New Roman" pitchFamily="18" charset="0"/>
                <a:cs typeface="Times New Roman" pitchFamily="18" charset="0"/>
              </a:rPr>
              <a:t>. </a:t>
            </a:r>
          </a:p>
          <a:p>
            <a:pPr algn="just">
              <a:lnSpc>
                <a:spcPct val="150000"/>
              </a:lnSpc>
              <a:spcBef>
                <a:spcPts val="0"/>
              </a:spcBef>
              <a:buFont typeface="Wingdings" pitchFamily="2" charset="2"/>
              <a:buChar char="§"/>
              <a:defRPr/>
            </a:pPr>
            <a:r>
              <a:rPr lang="en-US" sz="2400" dirty="0">
                <a:latin typeface="Times New Roman" pitchFamily="18" charset="0"/>
                <a:cs typeface="Times New Roman" pitchFamily="18" charset="0"/>
              </a:rPr>
              <a:t>While it is usually </a:t>
            </a:r>
            <a:r>
              <a:rPr lang="en-US" sz="2400" b="1" dirty="0">
                <a:latin typeface="Times New Roman" pitchFamily="18" charset="0"/>
                <a:cs typeface="Times New Roman" pitchFamily="18" charset="0"/>
              </a:rPr>
              <a:t>easier</a:t>
            </a:r>
            <a:r>
              <a:rPr lang="en-US" sz="2400" dirty="0">
                <a:latin typeface="Times New Roman" pitchFamily="18" charset="0"/>
                <a:cs typeface="Times New Roman" pitchFamily="18" charset="0"/>
              </a:rPr>
              <a:t> to </a:t>
            </a:r>
            <a:r>
              <a:rPr lang="en-US" sz="2400" b="1" dirty="0">
                <a:latin typeface="Times New Roman" pitchFamily="18" charset="0"/>
                <a:cs typeface="Times New Roman" pitchFamily="18" charset="0"/>
              </a:rPr>
              <a:t>simply</a:t>
            </a:r>
            <a:r>
              <a:rPr lang="en-US" sz="2400" dirty="0">
                <a:latin typeface="Times New Roman" pitchFamily="18" charset="0"/>
                <a:cs typeface="Times New Roman" pitchFamily="18" charset="0"/>
              </a:rPr>
              <a:t> </a:t>
            </a:r>
            <a:r>
              <a:rPr lang="en-US" sz="2400" b="1" dirty="0">
                <a:solidFill>
                  <a:srgbClr val="D60093"/>
                </a:solidFill>
                <a:latin typeface="Times New Roman" pitchFamily="18" charset="0"/>
                <a:cs typeface="Times New Roman" pitchFamily="18" charset="0"/>
              </a:rPr>
              <a:t>use different names</a:t>
            </a:r>
            <a:r>
              <a:rPr lang="en-US" sz="2400" dirty="0">
                <a:latin typeface="Times New Roman" pitchFamily="18" charset="0"/>
                <a:cs typeface="Times New Roman" pitchFamily="18" charset="0"/>
              </a:rPr>
              <a:t>, there is another way around this situation. </a:t>
            </a:r>
            <a:endParaRPr lang="en-US" sz="2400" dirty="0" smtClean="0">
              <a:latin typeface="Times New Roman" pitchFamily="18" charset="0"/>
              <a:cs typeface="Times New Roman" pitchFamily="18" charset="0"/>
            </a:endParaRPr>
          </a:p>
          <a:p>
            <a:pPr algn="just">
              <a:lnSpc>
                <a:spcPct val="150000"/>
              </a:lnSpc>
              <a:spcBef>
                <a:spcPts val="0"/>
              </a:spcBef>
              <a:buFont typeface="Wingdings" pitchFamily="2" charset="2"/>
              <a:buChar char="§"/>
              <a:defRPr/>
            </a:pPr>
            <a:r>
              <a:rPr lang="en-US" sz="2400" dirty="0" smtClean="0">
                <a:latin typeface="Times New Roman" pitchFamily="18" charset="0"/>
                <a:cs typeface="Times New Roman" pitchFamily="18" charset="0"/>
              </a:rPr>
              <a:t>Because </a:t>
            </a:r>
            <a:r>
              <a:rPr lang="en-US" sz="2400" b="1" dirty="0">
                <a:solidFill>
                  <a:srgbClr val="6600CC"/>
                </a:solidFill>
                <a:latin typeface="Times New Roman" pitchFamily="18" charset="0"/>
                <a:cs typeface="Times New Roman" pitchFamily="18" charset="0"/>
              </a:rPr>
              <a:t>this</a:t>
            </a:r>
            <a:r>
              <a:rPr lang="en-US" sz="2400" dirty="0">
                <a:latin typeface="Times New Roman" pitchFamily="18" charset="0"/>
                <a:cs typeface="Times New Roman" pitchFamily="18" charset="0"/>
              </a:rPr>
              <a:t> lets you refer directly to the </a:t>
            </a:r>
            <a:r>
              <a:rPr lang="en-US" sz="2400" b="1" dirty="0">
                <a:solidFill>
                  <a:srgbClr val="6600CC"/>
                </a:solidFill>
                <a:latin typeface="Times New Roman" pitchFamily="18" charset="0"/>
                <a:cs typeface="Times New Roman" pitchFamily="18" charset="0"/>
              </a:rPr>
              <a:t>object</a:t>
            </a:r>
            <a:r>
              <a:rPr lang="en-US" sz="2400" dirty="0">
                <a:latin typeface="Times New Roman" pitchFamily="18" charset="0"/>
                <a:cs typeface="Times New Roman" pitchFamily="18" charset="0"/>
              </a:rPr>
              <a:t>, you can use it to </a:t>
            </a:r>
            <a:r>
              <a:rPr lang="en-US" sz="2400" b="1" dirty="0">
                <a:solidFill>
                  <a:srgbClr val="990099"/>
                </a:solidFill>
                <a:latin typeface="Times New Roman" pitchFamily="18" charset="0"/>
                <a:cs typeface="Times New Roman" pitchFamily="18" charset="0"/>
              </a:rPr>
              <a:t>resolve</a:t>
            </a:r>
            <a:r>
              <a:rPr lang="en-US" sz="2400" dirty="0">
                <a:latin typeface="Times New Roman" pitchFamily="18" charset="0"/>
                <a:cs typeface="Times New Roman" pitchFamily="18" charset="0"/>
              </a:rPr>
              <a:t> any </a:t>
            </a:r>
            <a:r>
              <a:rPr lang="en-US" sz="2400" b="1" dirty="0">
                <a:solidFill>
                  <a:srgbClr val="990099"/>
                </a:solidFill>
                <a:latin typeface="Times New Roman" pitchFamily="18" charset="0"/>
                <a:cs typeface="Times New Roman" pitchFamily="18" charset="0"/>
              </a:rPr>
              <a:t>name</a:t>
            </a:r>
            <a:r>
              <a:rPr lang="en-US" sz="2400" dirty="0">
                <a:latin typeface="Times New Roman" pitchFamily="18" charset="0"/>
                <a:cs typeface="Times New Roman" pitchFamily="18" charset="0"/>
              </a:rPr>
              <a:t> </a:t>
            </a:r>
            <a:r>
              <a:rPr lang="en-US" sz="2400" b="1" dirty="0">
                <a:solidFill>
                  <a:srgbClr val="990099"/>
                </a:solidFill>
                <a:latin typeface="Times New Roman" pitchFamily="18" charset="0"/>
                <a:cs typeface="Times New Roman" pitchFamily="18" charset="0"/>
              </a:rPr>
              <a:t>space</a:t>
            </a:r>
            <a:r>
              <a:rPr lang="en-US" sz="2400" dirty="0">
                <a:latin typeface="Times New Roman" pitchFamily="18" charset="0"/>
                <a:cs typeface="Times New Roman" pitchFamily="18" charset="0"/>
              </a:rPr>
              <a:t> </a:t>
            </a:r>
            <a:r>
              <a:rPr lang="en-US" sz="2400" b="1" dirty="0">
                <a:solidFill>
                  <a:srgbClr val="990099"/>
                </a:solidFill>
                <a:latin typeface="Times New Roman" pitchFamily="18" charset="0"/>
                <a:cs typeface="Times New Roman" pitchFamily="18" charset="0"/>
              </a:rPr>
              <a:t>collisions</a:t>
            </a:r>
            <a:r>
              <a:rPr lang="en-US" sz="2400" dirty="0">
                <a:latin typeface="Times New Roman" pitchFamily="18" charset="0"/>
                <a:cs typeface="Times New Roman" pitchFamily="18" charset="0"/>
              </a:rPr>
              <a:t> that might </a:t>
            </a:r>
            <a:r>
              <a:rPr lang="en-US" sz="2400" b="1" dirty="0">
                <a:latin typeface="Times New Roman" pitchFamily="18" charset="0"/>
                <a:cs typeface="Times New Roman" pitchFamily="18" charset="0"/>
              </a:rPr>
              <a:t>occur</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between</a:t>
            </a:r>
            <a:r>
              <a:rPr lang="en-US" sz="2400" dirty="0">
                <a:latin typeface="Times New Roman" pitchFamily="18" charset="0"/>
                <a:cs typeface="Times New Roman" pitchFamily="18" charset="0"/>
              </a:rPr>
              <a:t> </a:t>
            </a:r>
            <a:r>
              <a:rPr lang="en-US" sz="2400" b="1" dirty="0">
                <a:solidFill>
                  <a:srgbClr val="0000FF"/>
                </a:solidFill>
                <a:latin typeface="Times New Roman" pitchFamily="18" charset="0"/>
                <a:cs typeface="Times New Roman" pitchFamily="18" charset="0"/>
              </a:rPr>
              <a:t>instance variables </a:t>
            </a:r>
            <a:r>
              <a:rPr lang="en-US" sz="2400" dirty="0">
                <a:latin typeface="Times New Roman" pitchFamily="18" charset="0"/>
                <a:cs typeface="Times New Roman" pitchFamily="18" charset="0"/>
              </a:rPr>
              <a:t>and</a:t>
            </a:r>
            <a:r>
              <a:rPr lang="en-US" sz="2400" b="1" dirty="0">
                <a:solidFill>
                  <a:srgbClr val="D60093"/>
                </a:solidFill>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local variables</a:t>
            </a:r>
            <a:r>
              <a:rPr lang="en-US" sz="2400" dirty="0">
                <a:solidFill>
                  <a:srgbClr val="D60093"/>
                </a:solidFill>
                <a:latin typeface="Times New Roman" pitchFamily="18" charset="0"/>
                <a:cs typeface="Times New Roman" pitchFamily="18" charset="0"/>
              </a:rPr>
              <a:t>.</a:t>
            </a: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Ø"/>
              <a:defRPr/>
            </a:pPr>
            <a:r>
              <a:rPr lang="en-US" sz="2400" b="1" dirty="0">
                <a:solidFill>
                  <a:srgbClr val="0000FF"/>
                </a:solidFill>
                <a:latin typeface="Times New Roman" pitchFamily="18" charset="0"/>
                <a:cs typeface="Times New Roman" pitchFamily="18" charset="0"/>
              </a:rPr>
              <a:t>For example</a:t>
            </a:r>
            <a:r>
              <a:rPr lang="en-US" sz="2400" dirty="0">
                <a:latin typeface="Times New Roman" pitchFamily="18" charset="0"/>
                <a:cs typeface="Times New Roman" pitchFamily="18" charset="0"/>
              </a:rPr>
              <a:t>, here is another version of </a:t>
            </a:r>
            <a:r>
              <a:rPr lang="en-US" sz="2400" dirty="0" smtClean="0">
                <a:latin typeface="Times New Roman" pitchFamily="18" charset="0"/>
                <a:cs typeface="Times New Roman" pitchFamily="18" charset="0"/>
              </a:rPr>
              <a:t>Box( </a:t>
            </a:r>
            <a:r>
              <a:rPr lang="en-US" sz="2400" dirty="0">
                <a:latin typeface="Times New Roman" pitchFamily="18" charset="0"/>
                <a:cs typeface="Times New Roman" pitchFamily="18" charset="0"/>
              </a:rPr>
              <a:t>), which uses </a:t>
            </a:r>
            <a:r>
              <a:rPr lang="en-US" sz="2400" b="1" dirty="0">
                <a:solidFill>
                  <a:srgbClr val="D60093"/>
                </a:solidFill>
                <a:latin typeface="Times New Roman" pitchFamily="18" charset="0"/>
                <a:cs typeface="Times New Roman" pitchFamily="18" charset="0"/>
              </a:rPr>
              <a:t>width, height, </a:t>
            </a:r>
            <a:r>
              <a:rPr lang="en-US" sz="2400" dirty="0">
                <a:latin typeface="Times New Roman" pitchFamily="18" charset="0"/>
                <a:cs typeface="Times New Roman" pitchFamily="18" charset="0"/>
              </a:rPr>
              <a:t>and</a:t>
            </a:r>
            <a:r>
              <a:rPr lang="en-US" sz="2400" b="1" dirty="0">
                <a:solidFill>
                  <a:srgbClr val="D60093"/>
                </a:solidFill>
                <a:latin typeface="Times New Roman" pitchFamily="18" charset="0"/>
                <a:cs typeface="Times New Roman" pitchFamily="18" charset="0"/>
              </a:rPr>
              <a:t> depth </a:t>
            </a:r>
            <a:r>
              <a:rPr lang="en-US" sz="2400" dirty="0">
                <a:latin typeface="Times New Roman" pitchFamily="18" charset="0"/>
                <a:cs typeface="Times New Roman" pitchFamily="18" charset="0"/>
              </a:rPr>
              <a:t>for</a:t>
            </a:r>
            <a:r>
              <a:rPr lang="en-US" sz="2400" b="1" dirty="0">
                <a:solidFill>
                  <a:srgbClr val="D60093"/>
                </a:solidFill>
                <a:latin typeface="Times New Roman" pitchFamily="18" charset="0"/>
                <a:cs typeface="Times New Roman" pitchFamily="18" charset="0"/>
              </a:rPr>
              <a:t> parameter names </a:t>
            </a:r>
            <a:r>
              <a:rPr lang="en-US" sz="2400" dirty="0">
                <a:latin typeface="Times New Roman" pitchFamily="18" charset="0"/>
                <a:cs typeface="Times New Roman" pitchFamily="18" charset="0"/>
              </a:rPr>
              <a:t>and then uses </a:t>
            </a:r>
            <a:r>
              <a:rPr lang="en-US" sz="2400" b="1" dirty="0">
                <a:solidFill>
                  <a:srgbClr val="0000FF"/>
                </a:solidFill>
                <a:latin typeface="Times New Roman" pitchFamily="18" charset="0"/>
                <a:cs typeface="Times New Roman" pitchFamily="18" charset="0"/>
              </a:rPr>
              <a:t>this</a:t>
            </a:r>
            <a:r>
              <a:rPr lang="en-US" sz="2400" dirty="0">
                <a:latin typeface="Times New Roman" pitchFamily="18" charset="0"/>
                <a:cs typeface="Times New Roman" pitchFamily="18" charset="0"/>
              </a:rPr>
              <a:t> to </a:t>
            </a:r>
            <a:r>
              <a:rPr lang="en-US" sz="2400" b="1" dirty="0">
                <a:solidFill>
                  <a:srgbClr val="FF0000"/>
                </a:solidFill>
                <a:latin typeface="Times New Roman" pitchFamily="18" charset="0"/>
                <a:cs typeface="Times New Roman" pitchFamily="18" charset="0"/>
              </a:rPr>
              <a:t>access</a:t>
            </a:r>
            <a:r>
              <a:rPr lang="en-US" sz="2400" b="1" dirty="0">
                <a:latin typeface="Times New Roman" pitchFamily="18" charset="0"/>
                <a:cs typeface="Times New Roman" pitchFamily="18" charset="0"/>
              </a:rPr>
              <a:t> </a:t>
            </a:r>
            <a:r>
              <a:rPr lang="en-US" sz="2400" dirty="0">
                <a:latin typeface="Times New Roman" pitchFamily="18" charset="0"/>
                <a:cs typeface="Times New Roman" pitchFamily="18" charset="0"/>
              </a:rPr>
              <a:t>the</a:t>
            </a:r>
            <a:r>
              <a:rPr lang="en-US" sz="2400" b="1" dirty="0">
                <a:latin typeface="Times New Roman" pitchFamily="18" charset="0"/>
                <a:cs typeface="Times New Roman" pitchFamily="18" charset="0"/>
              </a:rPr>
              <a:t> </a:t>
            </a:r>
            <a:r>
              <a:rPr lang="en-US" sz="2400" b="1" dirty="0">
                <a:solidFill>
                  <a:srgbClr val="FF0000"/>
                </a:solidFill>
                <a:latin typeface="Times New Roman" pitchFamily="18" charset="0"/>
                <a:cs typeface="Times New Roman" pitchFamily="18" charset="0"/>
              </a:rPr>
              <a:t>instance variables </a:t>
            </a:r>
            <a:r>
              <a:rPr lang="en-US" sz="2400" dirty="0">
                <a:latin typeface="Times New Roman" pitchFamily="18" charset="0"/>
                <a:cs typeface="Times New Roman" pitchFamily="18" charset="0"/>
              </a:rPr>
              <a:t>by the </a:t>
            </a:r>
            <a:r>
              <a:rPr lang="en-US" sz="2400" b="1" dirty="0">
                <a:latin typeface="Times New Roman" pitchFamily="18" charset="0"/>
                <a:cs typeface="Times New Roman" pitchFamily="18" charset="0"/>
              </a:rPr>
              <a:t>same name</a:t>
            </a:r>
            <a:r>
              <a:rPr lang="en-US" sz="2400" dirty="0" smtClean="0">
                <a:latin typeface="Times New Roman" pitchFamily="18" charset="0"/>
                <a:cs typeface="Times New Roman" pitchFamily="18" charset="0"/>
              </a:rPr>
              <a:t>:</a:t>
            </a:r>
          </a:p>
          <a:p>
            <a:pPr marL="0" indent="0" algn="just">
              <a:lnSpc>
                <a:spcPct val="150000"/>
              </a:lnSpc>
              <a:spcBef>
                <a:spcPts val="0"/>
              </a:spcBef>
              <a:buNone/>
              <a:defRPr/>
            </a:pPr>
            <a:r>
              <a:rPr lang="en-US" sz="2400" dirty="0">
                <a:latin typeface="Times New Roman" pitchFamily="18" charset="0"/>
                <a:cs typeface="Times New Roman" pitchFamily="18" charset="0"/>
              </a:rPr>
              <a:t>// Use </a:t>
            </a:r>
            <a:r>
              <a:rPr lang="en-US" sz="2400" b="1" dirty="0">
                <a:latin typeface="Times New Roman" pitchFamily="18" charset="0"/>
                <a:cs typeface="Times New Roman" pitchFamily="18" charset="0"/>
              </a:rPr>
              <a:t>this</a:t>
            </a:r>
            <a:r>
              <a:rPr lang="en-US" sz="2400" dirty="0">
                <a:latin typeface="Times New Roman" pitchFamily="18" charset="0"/>
                <a:cs typeface="Times New Roman" pitchFamily="18" charset="0"/>
              </a:rPr>
              <a:t> </a:t>
            </a:r>
            <a:r>
              <a:rPr lang="en-US" sz="2400" b="1" dirty="0">
                <a:latin typeface="Times New Roman" pitchFamily="18" charset="0"/>
                <a:cs typeface="Times New Roman" pitchFamily="18" charset="0"/>
              </a:rPr>
              <a:t>keyword</a:t>
            </a:r>
            <a:r>
              <a:rPr lang="en-US" sz="2400" dirty="0">
                <a:latin typeface="Times New Roman" pitchFamily="18" charset="0"/>
                <a:cs typeface="Times New Roman" pitchFamily="18" charset="0"/>
              </a:rPr>
              <a:t> to </a:t>
            </a:r>
            <a:r>
              <a:rPr lang="en-US" sz="2400" b="1" dirty="0">
                <a:solidFill>
                  <a:srgbClr val="6600CC"/>
                </a:solidFill>
                <a:latin typeface="Times New Roman" pitchFamily="18" charset="0"/>
                <a:cs typeface="Times New Roman" pitchFamily="18" charset="0"/>
              </a:rPr>
              <a:t>resolve name-space collisions</a:t>
            </a:r>
            <a:r>
              <a:rPr lang="en-US" sz="2400" dirty="0">
                <a:latin typeface="Times New Roman" pitchFamily="18" charset="0"/>
                <a:cs typeface="Times New Roman" pitchFamily="18" charset="0"/>
              </a:rPr>
              <a:t>.</a:t>
            </a:r>
          </a:p>
          <a:p>
            <a:pPr lvl="1" algn="just">
              <a:lnSpc>
                <a:spcPct val="150000"/>
              </a:lnSpc>
              <a:spcBef>
                <a:spcPts val="0"/>
              </a:spcBef>
              <a:buNone/>
              <a:defRPr/>
            </a:pPr>
            <a:r>
              <a:rPr lang="en-US" sz="2400" dirty="0">
                <a:latin typeface="Times New Roman" pitchFamily="18" charset="0"/>
                <a:cs typeface="Times New Roman" pitchFamily="18" charset="0"/>
              </a:rPr>
              <a:t>Box(double width, double height, double depth) {</a:t>
            </a:r>
          </a:p>
          <a:p>
            <a:pPr marL="0" indent="0" algn="just">
              <a:lnSpc>
                <a:spcPct val="150000"/>
              </a:lnSpc>
              <a:spcBef>
                <a:spcPts val="0"/>
              </a:spcBef>
              <a:buNone/>
              <a:defRPr/>
            </a:pP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C56FC71-9550-4530-84E1-CB77E9B5A5BA}" type="slidenum">
              <a:rPr lang="en-US" smtClean="0"/>
              <a:pPr>
                <a:defRPr/>
              </a:pPr>
              <a:t>89</a:t>
            </a:fld>
            <a:endParaRPr lang="en-US"/>
          </a:p>
        </p:txBody>
      </p:sp>
    </p:spTree>
    <p:extLst>
      <p:ext uri="{BB962C8B-B14F-4D97-AF65-F5344CB8AC3E}">
        <p14:creationId xmlns:p14="http://schemas.microsoft.com/office/powerpoint/2010/main" val="37583147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244475"/>
          </a:xfrm>
        </p:spPr>
        <p:txBody>
          <a:bodyPr>
            <a:noAutofit/>
          </a:bodyPr>
          <a:lstStyle/>
          <a:p>
            <a:r>
              <a:rPr lang="en-US" sz="2800" b="1" dirty="0" smtClean="0">
                <a:solidFill>
                  <a:srgbClr val="FF0000"/>
                </a:solidFill>
                <a:latin typeface="Times New Roman" panose="02020603050405020304" pitchFamily="18" charset="0"/>
                <a:cs typeface="Times New Roman" panose="02020603050405020304" pitchFamily="18" charset="0"/>
              </a:rPr>
              <a:t>Characteristics of an Object-------</a:t>
            </a:r>
            <a:endParaRPr lang="en-US" sz="2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244475"/>
            <a:ext cx="9144000" cy="6613525"/>
          </a:xfrm>
        </p:spPr>
        <p:txBody>
          <a:bodyPr>
            <a:noAutofit/>
          </a:bodyPr>
          <a:lstStyle/>
          <a:p>
            <a:pPr algn="just">
              <a:lnSpc>
                <a:spcPct val="150000"/>
              </a:lnSpc>
              <a:spcBef>
                <a:spcPts val="0"/>
              </a:spcBef>
              <a:buFont typeface="Wingdings" panose="05000000000000000000" pitchFamily="2" charset="2"/>
              <a:buChar char="§"/>
            </a:pPr>
            <a:r>
              <a:rPr lang="en-US" sz="2600" dirty="0" smtClean="0">
                <a:latin typeface="Times New Roman" panose="02020603050405020304" pitchFamily="18" charset="0"/>
                <a:cs typeface="Times New Roman" panose="02020603050405020304" pitchFamily="18" charset="0"/>
              </a:rPr>
              <a:t>A </a:t>
            </a:r>
            <a:r>
              <a:rPr lang="en-US" sz="2600" b="1" dirty="0">
                <a:latin typeface="Times New Roman" panose="02020603050405020304" pitchFamily="18" charset="0"/>
                <a:cs typeface="Times New Roman" panose="02020603050405020304" pitchFamily="18" charset="0"/>
              </a:rPr>
              <a:t>circle</a:t>
            </a:r>
            <a:r>
              <a:rPr lang="en-US" sz="2600" dirty="0">
                <a:latin typeface="Times New Roman" panose="02020603050405020304" pitchFamily="18" charset="0"/>
                <a:cs typeface="Times New Roman" panose="02020603050405020304" pitchFamily="18" charset="0"/>
              </a:rPr>
              <a:t> </a:t>
            </a:r>
            <a:r>
              <a:rPr lang="en-US" sz="2600" b="1" dirty="0">
                <a:solidFill>
                  <a:srgbClr val="FF0000"/>
                </a:solidFill>
                <a:latin typeface="Times New Roman" panose="02020603050405020304" pitchFamily="18" charset="0"/>
                <a:cs typeface="Times New Roman" panose="02020603050405020304" pitchFamily="18" charset="0"/>
              </a:rPr>
              <a:t>object</a:t>
            </a:r>
            <a:r>
              <a:rPr lang="en-US" sz="2600" dirty="0">
                <a:latin typeface="Times New Roman" panose="02020603050405020304" pitchFamily="18" charset="0"/>
                <a:cs typeface="Times New Roman" panose="02020603050405020304" pitchFamily="18" charset="0"/>
              </a:rPr>
              <a:t> may invoke </a:t>
            </a:r>
            <a:r>
              <a:rPr lang="en-US" sz="2600" b="1" dirty="0" err="1">
                <a:latin typeface="Times New Roman" panose="02020603050405020304" pitchFamily="18" charset="0"/>
                <a:cs typeface="Times New Roman" panose="02020603050405020304" pitchFamily="18" charset="0"/>
              </a:rPr>
              <a:t>getArea</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to return its </a:t>
            </a:r>
            <a:r>
              <a:rPr lang="en-US" sz="2600" b="1" dirty="0">
                <a:latin typeface="Times New Roman" panose="02020603050405020304" pitchFamily="18" charset="0"/>
                <a:cs typeface="Times New Roman" panose="02020603050405020304" pitchFamily="18" charset="0"/>
              </a:rPr>
              <a:t>area</a:t>
            </a:r>
            <a:r>
              <a:rPr lang="en-US" sz="2600" dirty="0">
                <a:latin typeface="Times New Roman" panose="02020603050405020304" pitchFamily="18" charset="0"/>
                <a:cs typeface="Times New Roman" panose="02020603050405020304" pitchFamily="18" charset="0"/>
              </a:rPr>
              <a:t> and </a:t>
            </a:r>
            <a:r>
              <a:rPr lang="en-US" sz="2600" b="1" dirty="0" err="1">
                <a:latin typeface="Times New Roman" panose="02020603050405020304" pitchFamily="18" charset="0"/>
                <a:cs typeface="Times New Roman" panose="02020603050405020304" pitchFamily="18" charset="0"/>
              </a:rPr>
              <a:t>getPerimeter</a:t>
            </a:r>
            <a:r>
              <a:rPr lang="en-US" sz="2600" b="1" dirty="0">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to return its </a:t>
            </a:r>
            <a:r>
              <a:rPr lang="en-US" sz="2600" b="1" dirty="0">
                <a:latin typeface="Times New Roman" panose="02020603050405020304" pitchFamily="18" charset="0"/>
                <a:cs typeface="Times New Roman" panose="02020603050405020304" pitchFamily="18" charset="0"/>
              </a:rPr>
              <a:t>perimeter</a:t>
            </a:r>
            <a:r>
              <a:rPr lang="en-US"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You may also define the </a:t>
            </a:r>
            <a:r>
              <a:rPr lang="en-US" sz="2600" b="1" dirty="0" err="1">
                <a:solidFill>
                  <a:srgbClr val="FF0000"/>
                </a:solidFill>
                <a:latin typeface="Times New Roman" panose="02020603050405020304" pitchFamily="18" charset="0"/>
                <a:cs typeface="Times New Roman" panose="02020603050405020304" pitchFamily="18" charset="0"/>
              </a:rPr>
              <a:t>setRadius</a:t>
            </a:r>
            <a:r>
              <a:rPr lang="en-US" sz="2600" b="1" dirty="0">
                <a:solidFill>
                  <a:srgbClr val="FF0000"/>
                </a:solidFill>
                <a:latin typeface="Times New Roman" panose="02020603050405020304" pitchFamily="18" charset="0"/>
                <a:cs typeface="Times New Roman" panose="02020603050405020304" pitchFamily="18" charset="0"/>
              </a:rPr>
              <a:t>(radius) </a:t>
            </a:r>
            <a:r>
              <a:rPr lang="en-US" sz="2600" b="1" dirty="0">
                <a:latin typeface="Times New Roman" panose="02020603050405020304" pitchFamily="18" charset="0"/>
                <a:cs typeface="Times New Roman" panose="02020603050405020304" pitchFamily="18" charset="0"/>
              </a:rPr>
              <a:t>method</a:t>
            </a:r>
            <a:r>
              <a:rPr 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A </a:t>
            </a:r>
            <a:r>
              <a:rPr lang="en-US" sz="2600" b="1" dirty="0">
                <a:solidFill>
                  <a:srgbClr val="0000FF"/>
                </a:solidFill>
                <a:latin typeface="Times New Roman" panose="02020603050405020304" pitchFamily="18" charset="0"/>
                <a:cs typeface="Times New Roman" panose="02020603050405020304" pitchFamily="18" charset="0"/>
              </a:rPr>
              <a:t>circle object </a:t>
            </a:r>
            <a:r>
              <a:rPr lang="en-US" sz="2600" dirty="0">
                <a:latin typeface="Times New Roman" panose="02020603050405020304" pitchFamily="18" charset="0"/>
                <a:cs typeface="Times New Roman" panose="02020603050405020304" pitchFamily="18" charset="0"/>
              </a:rPr>
              <a:t>can </a:t>
            </a:r>
            <a:r>
              <a:rPr lang="en-US" sz="2600" b="1" dirty="0">
                <a:latin typeface="Times New Roman" panose="02020603050405020304" pitchFamily="18" charset="0"/>
                <a:cs typeface="Times New Roman" panose="02020603050405020304" pitchFamily="18" charset="0"/>
              </a:rPr>
              <a:t>invoke</a:t>
            </a:r>
            <a:r>
              <a:rPr lang="en-US" sz="2600" dirty="0">
                <a:latin typeface="Times New Roman" panose="02020603050405020304" pitchFamily="18" charset="0"/>
                <a:cs typeface="Times New Roman" panose="02020603050405020304" pitchFamily="18" charset="0"/>
              </a:rPr>
              <a:t> this method to change its </a:t>
            </a:r>
            <a:r>
              <a:rPr lang="en-US" sz="2600" b="1" dirty="0">
                <a:latin typeface="Times New Roman" panose="02020603050405020304" pitchFamily="18" charset="0"/>
                <a:cs typeface="Times New Roman" panose="02020603050405020304" pitchFamily="18" charset="0"/>
              </a:rPr>
              <a:t>radius</a:t>
            </a:r>
            <a:r>
              <a:rPr 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sz="2600" dirty="0" smtClean="0">
                <a:latin typeface="Times New Roman" panose="02020603050405020304" pitchFamily="18" charset="0"/>
                <a:cs typeface="Times New Roman" panose="02020603050405020304" pitchFamily="18" charset="0"/>
              </a:rPr>
              <a:t>You </a:t>
            </a:r>
            <a:r>
              <a:rPr lang="en-US" sz="2600" dirty="0">
                <a:latin typeface="Times New Roman" panose="02020603050405020304" pitchFamily="18" charset="0"/>
                <a:cs typeface="Times New Roman" panose="02020603050405020304" pitchFamily="18" charset="0"/>
              </a:rPr>
              <a:t>can create </a:t>
            </a:r>
            <a:r>
              <a:rPr lang="en-US" sz="2600" b="1" dirty="0">
                <a:solidFill>
                  <a:srgbClr val="FF0000"/>
                </a:solidFill>
                <a:latin typeface="Times New Roman" panose="02020603050405020304" pitchFamily="18" charset="0"/>
                <a:cs typeface="Times New Roman" panose="02020603050405020304" pitchFamily="18" charset="0"/>
              </a:rPr>
              <a:t>many instances of a class</a:t>
            </a:r>
            <a:r>
              <a:rPr lang="en-US" sz="2600" dirty="0">
                <a:solidFill>
                  <a:srgbClr val="FF0000"/>
                </a:solidFill>
                <a:latin typeface="Times New Roman" panose="02020603050405020304" pitchFamily="18" charset="0"/>
                <a:cs typeface="Times New Roman" panose="02020603050405020304" pitchFamily="18" charset="0"/>
              </a:rPr>
              <a:t> </a:t>
            </a:r>
            <a:r>
              <a:rPr lang="en-US" sz="2600" dirty="0">
                <a:latin typeface="Times New Roman" panose="02020603050405020304" pitchFamily="18" charset="0"/>
                <a:cs typeface="Times New Roman" panose="02020603050405020304" pitchFamily="18" charset="0"/>
              </a:rPr>
              <a:t>within a </a:t>
            </a:r>
            <a:r>
              <a:rPr lang="en-US" sz="2600" b="1" dirty="0">
                <a:latin typeface="Times New Roman" panose="02020603050405020304" pitchFamily="18" charset="0"/>
                <a:cs typeface="Times New Roman" panose="02020603050405020304" pitchFamily="18" charset="0"/>
              </a:rPr>
              <a:t>class</a:t>
            </a:r>
            <a:r>
              <a:rPr lang="en-US" sz="2600" dirty="0">
                <a:latin typeface="Times New Roman" panose="02020603050405020304" pitchFamily="18" charset="0"/>
                <a:cs typeface="Times New Roman" panose="02020603050405020304" pitchFamily="18" charset="0"/>
              </a:rPr>
              <a:t> you defined in a </a:t>
            </a:r>
            <a:r>
              <a:rPr lang="en-US" sz="2600" b="1" dirty="0" smtClean="0">
                <a:latin typeface="Times New Roman" panose="02020603050405020304" pitchFamily="18" charset="0"/>
                <a:cs typeface="Times New Roman" panose="02020603050405020304" pitchFamily="18" charset="0"/>
              </a:rPr>
              <a:t>program</a:t>
            </a:r>
          </a:p>
          <a:p>
            <a:pPr algn="just">
              <a:lnSpc>
                <a:spcPct val="150000"/>
              </a:lnSpc>
              <a:spcBef>
                <a:spcPts val="0"/>
              </a:spcBef>
              <a:buFont typeface="Wingdings" panose="05000000000000000000" pitchFamily="2" charset="2"/>
              <a:buChar char="§"/>
            </a:pPr>
            <a:r>
              <a:rPr lang="en-US" sz="2600" b="1" dirty="0">
                <a:latin typeface="Times New Roman" panose="02020603050405020304" pitchFamily="18" charset="0"/>
                <a:cs typeface="Times New Roman" panose="02020603050405020304" pitchFamily="18" charset="0"/>
              </a:rPr>
              <a:t>Creating</a:t>
            </a:r>
            <a:r>
              <a:rPr lang="en-US" sz="2600" dirty="0">
                <a:latin typeface="Times New Roman" panose="02020603050405020304" pitchFamily="18" charset="0"/>
                <a:cs typeface="Times New Roman" panose="02020603050405020304" pitchFamily="18" charset="0"/>
              </a:rPr>
              <a:t> an </a:t>
            </a:r>
            <a:r>
              <a:rPr lang="en-US" sz="2600" b="1" dirty="0">
                <a:solidFill>
                  <a:srgbClr val="0000FF"/>
                </a:solidFill>
                <a:latin typeface="Times New Roman" panose="02020603050405020304" pitchFamily="18" charset="0"/>
                <a:cs typeface="Times New Roman" panose="02020603050405020304" pitchFamily="18" charset="0"/>
              </a:rPr>
              <a:t>instance</a:t>
            </a:r>
            <a:r>
              <a:rPr lang="en-US" sz="2600" dirty="0">
                <a:latin typeface="Times New Roman" panose="02020603050405020304" pitchFamily="18" charset="0"/>
                <a:cs typeface="Times New Roman" panose="02020603050405020304" pitchFamily="18" charset="0"/>
              </a:rPr>
              <a:t> is referred to as </a:t>
            </a:r>
            <a:r>
              <a:rPr lang="en-US" sz="2600" b="1" dirty="0">
                <a:solidFill>
                  <a:srgbClr val="FF0000"/>
                </a:solidFill>
                <a:latin typeface="Times New Roman" panose="02020603050405020304" pitchFamily="18" charset="0"/>
                <a:cs typeface="Times New Roman" panose="02020603050405020304" pitchFamily="18" charset="0"/>
              </a:rPr>
              <a:t>instantiation</a:t>
            </a:r>
            <a:r>
              <a:rPr 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
            </a:pPr>
            <a:r>
              <a:rPr lang="en-US" sz="2600" dirty="0">
                <a:latin typeface="Times New Roman" panose="02020603050405020304" pitchFamily="18" charset="0"/>
                <a:cs typeface="Times New Roman" panose="02020603050405020304" pitchFamily="18" charset="0"/>
              </a:rPr>
              <a:t>The terms </a:t>
            </a:r>
            <a:r>
              <a:rPr lang="en-US" sz="2600" b="1" dirty="0">
                <a:latin typeface="Times New Roman" panose="02020603050405020304" pitchFamily="18" charset="0"/>
                <a:cs typeface="Times New Roman" panose="02020603050405020304" pitchFamily="18" charset="0"/>
              </a:rPr>
              <a:t>object</a:t>
            </a:r>
            <a:r>
              <a:rPr lang="en-US" sz="2600" dirty="0">
                <a:latin typeface="Times New Roman" panose="02020603050405020304" pitchFamily="18" charset="0"/>
                <a:cs typeface="Times New Roman" panose="02020603050405020304" pitchFamily="18" charset="0"/>
              </a:rPr>
              <a:t> and </a:t>
            </a:r>
            <a:r>
              <a:rPr lang="en-US" sz="2600" b="1" dirty="0">
                <a:latin typeface="Times New Roman" panose="02020603050405020304" pitchFamily="18" charset="0"/>
                <a:cs typeface="Times New Roman" panose="02020603050405020304" pitchFamily="18" charset="0"/>
              </a:rPr>
              <a:t>instance</a:t>
            </a:r>
            <a:r>
              <a:rPr lang="en-US" sz="2600" dirty="0">
                <a:latin typeface="Times New Roman" panose="02020603050405020304" pitchFamily="18" charset="0"/>
                <a:cs typeface="Times New Roman" panose="02020603050405020304" pitchFamily="18" charset="0"/>
              </a:rPr>
              <a:t> are often </a:t>
            </a:r>
            <a:r>
              <a:rPr lang="en-US" sz="2600" b="1" dirty="0">
                <a:latin typeface="Times New Roman" panose="02020603050405020304" pitchFamily="18" charset="0"/>
                <a:cs typeface="Times New Roman" panose="02020603050405020304" pitchFamily="18" charset="0"/>
              </a:rPr>
              <a:t>interchangeable</a:t>
            </a:r>
            <a:r>
              <a:rPr lang="en-US" sz="2600" dirty="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Ø"/>
            </a:pPr>
            <a:r>
              <a:rPr lang="en-US" sz="2600" dirty="0">
                <a:latin typeface="Times New Roman" panose="02020603050405020304" pitchFamily="18" charset="0"/>
                <a:cs typeface="Times New Roman" panose="02020603050405020304" pitchFamily="18" charset="0"/>
              </a:rPr>
              <a:t>The </a:t>
            </a:r>
            <a:r>
              <a:rPr lang="en-US" sz="2600" b="1" dirty="0">
                <a:solidFill>
                  <a:srgbClr val="FF0000"/>
                </a:solidFill>
                <a:latin typeface="Times New Roman" panose="02020603050405020304" pitchFamily="18" charset="0"/>
                <a:cs typeface="Times New Roman" panose="02020603050405020304" pitchFamily="18" charset="0"/>
              </a:rPr>
              <a:t>relationship</a:t>
            </a:r>
            <a:r>
              <a:rPr lang="en-US" sz="2600" dirty="0">
                <a:latin typeface="Times New Roman" panose="02020603050405020304" pitchFamily="18" charset="0"/>
                <a:cs typeface="Times New Roman" panose="02020603050405020304" pitchFamily="18" charset="0"/>
              </a:rPr>
              <a:t> between </a:t>
            </a:r>
            <a:r>
              <a:rPr lang="en-US" sz="2600" b="1" dirty="0">
                <a:solidFill>
                  <a:srgbClr val="0000FF"/>
                </a:solidFill>
                <a:latin typeface="Times New Roman" panose="02020603050405020304" pitchFamily="18" charset="0"/>
                <a:cs typeface="Times New Roman" panose="02020603050405020304" pitchFamily="18" charset="0"/>
              </a:rPr>
              <a:t>classes</a:t>
            </a:r>
            <a:r>
              <a:rPr lang="en-US" sz="2600" dirty="0">
                <a:latin typeface="Times New Roman" panose="02020603050405020304" pitchFamily="18" charset="0"/>
                <a:cs typeface="Times New Roman" panose="02020603050405020304" pitchFamily="18" charset="0"/>
              </a:rPr>
              <a:t> and </a:t>
            </a:r>
            <a:r>
              <a:rPr lang="en-US" sz="2600" b="1" dirty="0">
                <a:solidFill>
                  <a:srgbClr val="0000FF"/>
                </a:solidFill>
                <a:latin typeface="Times New Roman" panose="02020603050405020304" pitchFamily="18" charset="0"/>
                <a:cs typeface="Times New Roman" panose="02020603050405020304" pitchFamily="18" charset="0"/>
              </a:rPr>
              <a:t>objects</a:t>
            </a:r>
            <a:r>
              <a:rPr lang="en-US" sz="2600" dirty="0">
                <a:latin typeface="Times New Roman" panose="02020603050405020304" pitchFamily="18" charset="0"/>
                <a:cs typeface="Times New Roman" panose="02020603050405020304" pitchFamily="18" charset="0"/>
              </a:rPr>
              <a:t> is </a:t>
            </a:r>
            <a:r>
              <a:rPr lang="en-US" sz="2600" b="1" dirty="0">
                <a:latin typeface="Times New Roman" panose="02020603050405020304" pitchFamily="18" charset="0"/>
                <a:cs typeface="Times New Roman" panose="02020603050405020304" pitchFamily="18" charset="0"/>
              </a:rPr>
              <a:t>analogous</a:t>
            </a:r>
            <a:r>
              <a:rPr lang="en-US" sz="2600" dirty="0">
                <a:latin typeface="Times New Roman" panose="02020603050405020304" pitchFamily="18" charset="0"/>
                <a:cs typeface="Times New Roman" panose="02020603050405020304" pitchFamily="18" charset="0"/>
              </a:rPr>
              <a:t> to that between an </a:t>
            </a:r>
            <a:r>
              <a:rPr lang="en-US" sz="2600" b="1" dirty="0">
                <a:latin typeface="Times New Roman" panose="02020603050405020304" pitchFamily="18" charset="0"/>
                <a:cs typeface="Times New Roman" panose="02020603050405020304" pitchFamily="18" charset="0"/>
              </a:rPr>
              <a:t>apple-pie recipe </a:t>
            </a:r>
            <a:r>
              <a:rPr lang="en-US" sz="2600" dirty="0">
                <a:latin typeface="Times New Roman" panose="02020603050405020304" pitchFamily="18" charset="0"/>
                <a:cs typeface="Times New Roman" panose="02020603050405020304" pitchFamily="18" charset="0"/>
              </a:rPr>
              <a:t>and </a:t>
            </a:r>
            <a:r>
              <a:rPr lang="en-US" sz="2600" b="1" dirty="0">
                <a:latin typeface="Times New Roman" panose="02020603050405020304" pitchFamily="18" charset="0"/>
                <a:cs typeface="Times New Roman" panose="02020603050405020304" pitchFamily="18" charset="0"/>
              </a:rPr>
              <a:t>apple </a:t>
            </a:r>
            <a:r>
              <a:rPr lang="en-US" sz="2600" b="1" dirty="0" smtClean="0">
                <a:latin typeface="Times New Roman" panose="02020603050405020304" pitchFamily="18" charset="0"/>
                <a:cs typeface="Times New Roman" panose="02020603050405020304" pitchFamily="18" charset="0"/>
              </a:rPr>
              <a:t>pies</a:t>
            </a:r>
            <a:r>
              <a:rPr lang="en-US" sz="2600" dirty="0" smtClean="0">
                <a:latin typeface="Times New Roman" panose="02020603050405020304" pitchFamily="18" charset="0"/>
                <a:cs typeface="Times New Roman" panose="02020603050405020304" pitchFamily="18" charset="0"/>
              </a:rPr>
              <a:t>.</a:t>
            </a:r>
          </a:p>
          <a:p>
            <a:pPr algn="just">
              <a:lnSpc>
                <a:spcPct val="150000"/>
              </a:lnSpc>
              <a:spcBef>
                <a:spcPts val="0"/>
              </a:spcBef>
              <a:buFont typeface="Wingdings" panose="05000000000000000000" pitchFamily="2" charset="2"/>
              <a:buChar char="ü"/>
            </a:pPr>
            <a:r>
              <a:rPr lang="en-US" sz="2400" dirty="0">
                <a:latin typeface="Times New Roman" panose="02020603050405020304" pitchFamily="18" charset="0"/>
                <a:cs typeface="Times New Roman" panose="02020603050405020304" pitchFamily="18" charset="0"/>
              </a:rPr>
              <a:t>You can </a:t>
            </a:r>
            <a:r>
              <a:rPr lang="en-US" sz="2400" b="1" dirty="0">
                <a:solidFill>
                  <a:srgbClr val="6600CC"/>
                </a:solidFill>
                <a:latin typeface="Times New Roman" panose="02020603050405020304" pitchFamily="18" charset="0"/>
                <a:cs typeface="Times New Roman" panose="02020603050405020304" pitchFamily="18" charset="0"/>
              </a:rPr>
              <a:t>make</a:t>
            </a:r>
            <a:r>
              <a:rPr lang="en-US" sz="2400" dirty="0">
                <a:latin typeface="Times New Roman" panose="02020603050405020304" pitchFamily="18" charset="0"/>
                <a:cs typeface="Times New Roman" panose="02020603050405020304" pitchFamily="18" charset="0"/>
              </a:rPr>
              <a:t> as </a:t>
            </a:r>
            <a:r>
              <a:rPr lang="en-US" sz="2400" b="1" dirty="0">
                <a:solidFill>
                  <a:srgbClr val="6600CC"/>
                </a:solidFill>
                <a:latin typeface="Times New Roman" panose="02020603050405020304" pitchFamily="18" charset="0"/>
                <a:cs typeface="Times New Roman" panose="02020603050405020304" pitchFamily="18" charset="0"/>
              </a:rPr>
              <a:t>many</a:t>
            </a:r>
            <a:r>
              <a:rPr lang="en-US" sz="2400" dirty="0">
                <a:latin typeface="Times New Roman" panose="02020603050405020304" pitchFamily="18" charset="0"/>
                <a:cs typeface="Times New Roman" panose="02020603050405020304" pitchFamily="18" charset="0"/>
              </a:rPr>
              <a:t> </a:t>
            </a:r>
            <a:r>
              <a:rPr lang="en-US" sz="2400" b="1" dirty="0">
                <a:solidFill>
                  <a:srgbClr val="6600CC"/>
                </a:solidFill>
                <a:latin typeface="Times New Roman" panose="02020603050405020304" pitchFamily="18" charset="0"/>
                <a:cs typeface="Times New Roman" panose="02020603050405020304" pitchFamily="18" charset="0"/>
              </a:rPr>
              <a:t>apple</a:t>
            </a:r>
            <a:r>
              <a:rPr lang="en-US" sz="2400" dirty="0">
                <a:latin typeface="Times New Roman" panose="02020603050405020304" pitchFamily="18" charset="0"/>
                <a:cs typeface="Times New Roman" panose="02020603050405020304" pitchFamily="18" charset="0"/>
              </a:rPr>
              <a:t> </a:t>
            </a:r>
            <a:r>
              <a:rPr lang="en-US" sz="2400" b="1" dirty="0">
                <a:solidFill>
                  <a:srgbClr val="6600CC"/>
                </a:solidFill>
                <a:latin typeface="Times New Roman" panose="02020603050405020304" pitchFamily="18" charset="0"/>
                <a:cs typeface="Times New Roman" panose="02020603050405020304" pitchFamily="18" charset="0"/>
              </a:rPr>
              <a:t>pies</a:t>
            </a:r>
            <a:r>
              <a:rPr lang="en-US" sz="2400" dirty="0">
                <a:latin typeface="Times New Roman" panose="02020603050405020304" pitchFamily="18" charset="0"/>
                <a:cs typeface="Times New Roman" panose="02020603050405020304" pitchFamily="18" charset="0"/>
              </a:rPr>
              <a:t> as you want from a </a:t>
            </a:r>
            <a:r>
              <a:rPr lang="en-US" sz="2400" b="1" dirty="0">
                <a:solidFill>
                  <a:srgbClr val="0000FF"/>
                </a:solidFill>
                <a:latin typeface="Times New Roman" panose="02020603050405020304" pitchFamily="18" charset="0"/>
                <a:cs typeface="Times New Roman" panose="02020603050405020304" pitchFamily="18" charset="0"/>
              </a:rPr>
              <a:t>single recipe</a:t>
            </a:r>
            <a:r>
              <a:rPr lang="en-US" sz="2400" dirty="0">
                <a:latin typeface="Times New Roman" panose="02020603050405020304" pitchFamily="18" charset="0"/>
                <a:cs typeface="Times New Roman" panose="02020603050405020304" pitchFamily="18" charset="0"/>
              </a:rPr>
              <a:t>. </a:t>
            </a:r>
          </a:p>
          <a:p>
            <a:pPr marL="0" indent="0" algn="just">
              <a:lnSpc>
                <a:spcPct val="150000"/>
              </a:lnSpc>
              <a:spcBef>
                <a:spcPts val="0"/>
              </a:spcBef>
              <a:buNone/>
            </a:pPr>
            <a:endParaRPr lang="en-US"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600" b="1"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a:p>
            <a:pPr algn="just">
              <a:lnSpc>
                <a:spcPct val="150000"/>
              </a:lnSpc>
              <a:spcBef>
                <a:spcPts val="0"/>
              </a:spcBef>
              <a:buFont typeface="Wingdings" panose="05000000000000000000" pitchFamily="2" charset="2"/>
              <a:buChar char="§"/>
            </a:pPr>
            <a:endParaRPr lang="en-US"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9</a:t>
            </a:fld>
            <a:endParaRPr lang="en-US" dirty="0"/>
          </a:p>
        </p:txBody>
      </p:sp>
    </p:spTree>
    <p:extLst>
      <p:ext uri="{BB962C8B-B14F-4D97-AF65-F5344CB8AC3E}">
        <p14:creationId xmlns:p14="http://schemas.microsoft.com/office/powerpoint/2010/main" val="264252510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304800"/>
          </a:xfrm>
        </p:spPr>
        <p:txBody>
          <a:bodyPr>
            <a:normAutofit fontScale="90000"/>
          </a:bodyPr>
          <a:lstStyle/>
          <a:p>
            <a:r>
              <a:rPr lang="en-US" sz="2800" b="1" dirty="0" smtClean="0">
                <a:solidFill>
                  <a:srgbClr val="0000FF"/>
                </a:solidFill>
                <a:latin typeface="Times New Roman" pitchFamily="18" charset="0"/>
                <a:cs typeface="Times New Roman" pitchFamily="18" charset="0"/>
              </a:rPr>
              <a:t>Instance Variable Hiding---------</a:t>
            </a:r>
          </a:p>
        </p:txBody>
      </p:sp>
      <p:sp>
        <p:nvSpPr>
          <p:cNvPr id="3" name="Content Placeholder 2"/>
          <p:cNvSpPr>
            <a:spLocks noGrp="1"/>
          </p:cNvSpPr>
          <p:nvPr>
            <p:ph idx="1"/>
          </p:nvPr>
        </p:nvSpPr>
        <p:spPr>
          <a:xfrm>
            <a:off x="0" y="304800"/>
            <a:ext cx="9144000" cy="6705600"/>
          </a:xfrm>
        </p:spPr>
        <p:txBody>
          <a:bodyPr rtlCol="0">
            <a:noAutofit/>
          </a:bodyPr>
          <a:lstStyle/>
          <a:p>
            <a:pPr lvl="1" algn="just">
              <a:lnSpc>
                <a:spcPct val="150000"/>
              </a:lnSpc>
              <a:spcBef>
                <a:spcPts val="0"/>
              </a:spcBef>
              <a:buNone/>
              <a:defRPr/>
            </a:pPr>
            <a:r>
              <a:rPr lang="en-US" sz="2500" dirty="0" err="1" smtClean="0">
                <a:latin typeface="Times New Roman" pitchFamily="18" charset="0"/>
                <a:cs typeface="Times New Roman" pitchFamily="18" charset="0"/>
              </a:rPr>
              <a:t>this.width</a:t>
            </a:r>
            <a:r>
              <a:rPr lang="en-US" sz="2500" dirty="0" smtClean="0">
                <a:latin typeface="Times New Roman" pitchFamily="18" charset="0"/>
                <a:cs typeface="Times New Roman" pitchFamily="18" charset="0"/>
              </a:rPr>
              <a:t> </a:t>
            </a:r>
            <a:r>
              <a:rPr lang="en-US" sz="2500" dirty="0">
                <a:latin typeface="Times New Roman" pitchFamily="18" charset="0"/>
                <a:cs typeface="Times New Roman" pitchFamily="18" charset="0"/>
              </a:rPr>
              <a:t>= width;</a:t>
            </a:r>
          </a:p>
          <a:p>
            <a:pPr lvl="1" algn="just">
              <a:lnSpc>
                <a:spcPct val="150000"/>
              </a:lnSpc>
              <a:spcBef>
                <a:spcPts val="0"/>
              </a:spcBef>
              <a:buNone/>
              <a:defRPr/>
            </a:pPr>
            <a:r>
              <a:rPr lang="en-US" sz="2500" dirty="0" err="1">
                <a:latin typeface="Times New Roman" pitchFamily="18" charset="0"/>
                <a:cs typeface="Times New Roman" pitchFamily="18" charset="0"/>
              </a:rPr>
              <a:t>this.height</a:t>
            </a:r>
            <a:r>
              <a:rPr lang="en-US" sz="2500" dirty="0">
                <a:latin typeface="Times New Roman" pitchFamily="18" charset="0"/>
                <a:cs typeface="Times New Roman" pitchFamily="18" charset="0"/>
              </a:rPr>
              <a:t> = height;</a:t>
            </a:r>
          </a:p>
          <a:p>
            <a:pPr lvl="1" algn="just">
              <a:lnSpc>
                <a:spcPct val="150000"/>
              </a:lnSpc>
              <a:spcBef>
                <a:spcPts val="0"/>
              </a:spcBef>
              <a:buNone/>
              <a:defRPr/>
            </a:pPr>
            <a:r>
              <a:rPr lang="en-US" sz="2500" dirty="0" err="1">
                <a:latin typeface="Times New Roman" pitchFamily="18" charset="0"/>
                <a:cs typeface="Times New Roman" pitchFamily="18" charset="0"/>
              </a:rPr>
              <a:t>this.depth</a:t>
            </a:r>
            <a:r>
              <a:rPr lang="en-US" sz="2500" dirty="0">
                <a:latin typeface="Times New Roman" pitchFamily="18" charset="0"/>
                <a:cs typeface="Times New Roman" pitchFamily="18" charset="0"/>
              </a:rPr>
              <a:t> = depth;</a:t>
            </a:r>
          </a:p>
          <a:p>
            <a:pPr lvl="1" algn="just">
              <a:lnSpc>
                <a:spcPct val="150000"/>
              </a:lnSpc>
              <a:spcBef>
                <a:spcPts val="0"/>
              </a:spcBef>
              <a:buNone/>
              <a:defRPr/>
            </a:pPr>
            <a:r>
              <a:rPr lang="en-US" sz="2500" dirty="0" smtClean="0">
                <a:latin typeface="Times New Roman" pitchFamily="18" charset="0"/>
                <a:cs typeface="Times New Roman" pitchFamily="18" charset="0"/>
              </a:rPr>
              <a:t>}//End of constructor </a:t>
            </a:r>
          </a:p>
          <a:p>
            <a:pPr algn="just">
              <a:lnSpc>
                <a:spcPct val="150000"/>
              </a:lnSpc>
              <a:spcBef>
                <a:spcPts val="0"/>
              </a:spcBef>
              <a:buFont typeface="Wingdings" panose="05000000000000000000" pitchFamily="2" charset="2"/>
              <a:buChar char="Ø"/>
              <a:defRPr/>
            </a:pPr>
            <a:r>
              <a:rPr lang="en-US" sz="2500" b="1" u="sng" dirty="0">
                <a:solidFill>
                  <a:srgbClr val="0000FF"/>
                </a:solidFill>
                <a:latin typeface="Times New Roman" pitchFamily="18" charset="0"/>
                <a:cs typeface="Times New Roman" pitchFamily="18" charset="0"/>
              </a:rPr>
              <a:t>Caution</a:t>
            </a:r>
            <a:r>
              <a:rPr lang="en-US" sz="2500" b="1" dirty="0">
                <a:solidFill>
                  <a:srgbClr val="0000FF"/>
                </a:solidFill>
                <a:latin typeface="Times New Roman" pitchFamily="18" charset="0"/>
                <a:cs typeface="Times New Roman" pitchFamily="18" charset="0"/>
              </a:rPr>
              <a:t>: </a:t>
            </a:r>
            <a:endParaRPr lang="en-US" sz="2500" b="1" dirty="0" smtClean="0">
              <a:solidFill>
                <a:srgbClr val="0000FF"/>
              </a:solidFill>
              <a:latin typeface="Times New Roman" pitchFamily="18" charset="0"/>
              <a:cs typeface="Times New Roman" pitchFamily="18" charset="0"/>
            </a:endParaRPr>
          </a:p>
          <a:p>
            <a:pPr algn="just">
              <a:lnSpc>
                <a:spcPct val="150000"/>
              </a:lnSpc>
              <a:spcBef>
                <a:spcPts val="0"/>
              </a:spcBef>
              <a:buFont typeface="Wingdings" pitchFamily="2" charset="2"/>
              <a:buChar char="§"/>
              <a:defRPr/>
            </a:pPr>
            <a:r>
              <a:rPr lang="en-US" sz="2500" dirty="0" smtClean="0">
                <a:latin typeface="Times New Roman" pitchFamily="18" charset="0"/>
                <a:cs typeface="Times New Roman" pitchFamily="18" charset="0"/>
              </a:rPr>
              <a:t>The </a:t>
            </a:r>
            <a:r>
              <a:rPr lang="en-US" sz="2500" dirty="0">
                <a:latin typeface="Times New Roman" pitchFamily="18" charset="0"/>
                <a:cs typeface="Times New Roman" pitchFamily="18" charset="0"/>
              </a:rPr>
              <a:t>use of </a:t>
            </a:r>
            <a:r>
              <a:rPr lang="en-US" sz="2500" b="1" dirty="0">
                <a:solidFill>
                  <a:srgbClr val="0000FF"/>
                </a:solidFill>
                <a:latin typeface="Times New Roman" pitchFamily="18" charset="0"/>
                <a:cs typeface="Times New Roman" pitchFamily="18" charset="0"/>
              </a:rPr>
              <a:t>this</a:t>
            </a:r>
            <a:r>
              <a:rPr lang="en-US" sz="2500" dirty="0">
                <a:latin typeface="Times New Roman" pitchFamily="18" charset="0"/>
                <a:cs typeface="Times New Roman" pitchFamily="18" charset="0"/>
              </a:rPr>
              <a:t> in such a context can sometimes be </a:t>
            </a:r>
            <a:r>
              <a:rPr lang="en-US" sz="2500" b="1" dirty="0">
                <a:latin typeface="Times New Roman" pitchFamily="18" charset="0"/>
                <a:cs typeface="Times New Roman" pitchFamily="18" charset="0"/>
              </a:rPr>
              <a:t>confusing</a:t>
            </a:r>
            <a:r>
              <a:rPr lang="en-US" sz="2500" dirty="0">
                <a:latin typeface="Times New Roman" pitchFamily="18" charset="0"/>
                <a:cs typeface="Times New Roman" pitchFamily="18" charset="0"/>
              </a:rPr>
              <a:t>, and some programmers are careful </a:t>
            </a:r>
            <a:r>
              <a:rPr lang="en-US" sz="2500" b="1" dirty="0">
                <a:solidFill>
                  <a:srgbClr val="FF0000"/>
                </a:solidFill>
                <a:latin typeface="Times New Roman" pitchFamily="18" charset="0"/>
                <a:cs typeface="Times New Roman" pitchFamily="18" charset="0"/>
              </a:rPr>
              <a:t>not</a:t>
            </a:r>
            <a:r>
              <a:rPr lang="en-US" sz="2500" dirty="0">
                <a:latin typeface="Times New Roman" pitchFamily="18" charset="0"/>
                <a:cs typeface="Times New Roman" pitchFamily="18" charset="0"/>
              </a:rPr>
              <a:t> to </a:t>
            </a:r>
            <a:r>
              <a:rPr lang="en-US" sz="2500" b="1" dirty="0">
                <a:solidFill>
                  <a:srgbClr val="FF0000"/>
                </a:solidFill>
                <a:latin typeface="Times New Roman" pitchFamily="18" charset="0"/>
                <a:cs typeface="Times New Roman" pitchFamily="18" charset="0"/>
              </a:rPr>
              <a:t>use</a:t>
            </a:r>
            <a:r>
              <a:rPr lang="en-US" sz="2500" dirty="0">
                <a:latin typeface="Times New Roman" pitchFamily="18" charset="0"/>
                <a:cs typeface="Times New Roman" pitchFamily="18" charset="0"/>
              </a:rPr>
              <a:t> </a:t>
            </a:r>
            <a:r>
              <a:rPr lang="en-US" sz="2500" b="1" dirty="0">
                <a:solidFill>
                  <a:srgbClr val="6600CC"/>
                </a:solidFill>
                <a:latin typeface="Times New Roman" pitchFamily="18" charset="0"/>
                <a:cs typeface="Times New Roman" pitchFamily="18" charset="0"/>
              </a:rPr>
              <a:t>local variables</a:t>
            </a:r>
            <a:r>
              <a:rPr lang="en-US" sz="2500" b="1" dirty="0">
                <a:latin typeface="Times New Roman" pitchFamily="18" charset="0"/>
                <a:cs typeface="Times New Roman" pitchFamily="18" charset="0"/>
              </a:rPr>
              <a:t> </a:t>
            </a:r>
            <a:r>
              <a:rPr lang="en-US" sz="2500" dirty="0">
                <a:latin typeface="Times New Roman" pitchFamily="18" charset="0"/>
                <a:cs typeface="Times New Roman" pitchFamily="18" charset="0"/>
              </a:rPr>
              <a:t>and</a:t>
            </a:r>
            <a:r>
              <a:rPr lang="en-US" sz="2500" b="1" dirty="0">
                <a:latin typeface="Times New Roman" pitchFamily="18" charset="0"/>
                <a:cs typeface="Times New Roman" pitchFamily="18" charset="0"/>
              </a:rPr>
              <a:t> </a:t>
            </a:r>
            <a:r>
              <a:rPr lang="en-US" sz="2500" b="1" dirty="0">
                <a:solidFill>
                  <a:srgbClr val="6600CC"/>
                </a:solidFill>
                <a:latin typeface="Times New Roman" pitchFamily="18" charset="0"/>
                <a:cs typeface="Times New Roman" pitchFamily="18" charset="0"/>
              </a:rPr>
              <a:t>formal parameter names </a:t>
            </a:r>
            <a:r>
              <a:rPr lang="en-US" sz="2500" dirty="0">
                <a:latin typeface="Times New Roman" pitchFamily="18" charset="0"/>
                <a:cs typeface="Times New Roman" pitchFamily="18" charset="0"/>
              </a:rPr>
              <a:t>that</a:t>
            </a:r>
            <a:r>
              <a:rPr lang="en-US" sz="2500" b="1" dirty="0">
                <a:latin typeface="Times New Roman" pitchFamily="18" charset="0"/>
                <a:cs typeface="Times New Roman" pitchFamily="18" charset="0"/>
              </a:rPr>
              <a:t> hide instance variables. </a:t>
            </a:r>
          </a:p>
          <a:p>
            <a:pPr algn="just">
              <a:lnSpc>
                <a:spcPct val="150000"/>
              </a:lnSpc>
              <a:spcBef>
                <a:spcPts val="0"/>
              </a:spcBef>
              <a:buFont typeface="Wingdings" pitchFamily="2" charset="2"/>
              <a:buChar char="§"/>
              <a:defRPr/>
            </a:pPr>
            <a:r>
              <a:rPr lang="en-US" sz="2500" dirty="0">
                <a:latin typeface="Times New Roman" pitchFamily="18" charset="0"/>
                <a:cs typeface="Times New Roman" pitchFamily="18" charset="0"/>
              </a:rPr>
              <a:t>Of course, other programmers believe the contrary—that it is a good convention to use the </a:t>
            </a:r>
            <a:r>
              <a:rPr lang="en-US" sz="2500" b="1" dirty="0">
                <a:solidFill>
                  <a:srgbClr val="0000FF"/>
                </a:solidFill>
                <a:latin typeface="Times New Roman" pitchFamily="18" charset="0"/>
                <a:cs typeface="Times New Roman" pitchFamily="18" charset="0"/>
              </a:rPr>
              <a:t>same names </a:t>
            </a:r>
            <a:r>
              <a:rPr lang="en-US" sz="2500" dirty="0">
                <a:latin typeface="Times New Roman" pitchFamily="18" charset="0"/>
                <a:cs typeface="Times New Roman" pitchFamily="18" charset="0"/>
              </a:rPr>
              <a:t>for</a:t>
            </a:r>
            <a:r>
              <a:rPr lang="en-US" sz="2500" b="1" dirty="0">
                <a:solidFill>
                  <a:srgbClr val="0000FF"/>
                </a:solidFill>
                <a:latin typeface="Times New Roman" pitchFamily="18" charset="0"/>
                <a:cs typeface="Times New Roman" pitchFamily="18" charset="0"/>
              </a:rPr>
              <a:t> clarity</a:t>
            </a:r>
            <a:r>
              <a:rPr lang="en-US" sz="2500" dirty="0">
                <a:latin typeface="Times New Roman" pitchFamily="18" charset="0"/>
                <a:cs typeface="Times New Roman" pitchFamily="18" charset="0"/>
              </a:rPr>
              <a:t>, and use </a:t>
            </a:r>
            <a:r>
              <a:rPr lang="en-US" sz="2500" b="1" dirty="0">
                <a:solidFill>
                  <a:srgbClr val="0000FF"/>
                </a:solidFill>
                <a:latin typeface="Times New Roman" pitchFamily="18" charset="0"/>
                <a:cs typeface="Times New Roman" pitchFamily="18" charset="0"/>
              </a:rPr>
              <a:t>this</a:t>
            </a:r>
            <a:r>
              <a:rPr lang="en-US" sz="2500" b="1" dirty="0">
                <a:solidFill>
                  <a:srgbClr val="D60093"/>
                </a:solidFill>
                <a:latin typeface="Times New Roman" pitchFamily="18" charset="0"/>
                <a:cs typeface="Times New Roman" pitchFamily="18" charset="0"/>
              </a:rPr>
              <a:t> </a:t>
            </a:r>
            <a:r>
              <a:rPr lang="en-US" sz="2500" b="1" dirty="0">
                <a:latin typeface="Times New Roman" pitchFamily="18" charset="0"/>
                <a:cs typeface="Times New Roman" pitchFamily="18" charset="0"/>
              </a:rPr>
              <a:t>keyword</a:t>
            </a:r>
            <a:r>
              <a:rPr lang="en-US" sz="2500" b="1" dirty="0">
                <a:solidFill>
                  <a:srgbClr val="D60093"/>
                </a:solidFill>
                <a:latin typeface="Times New Roman" pitchFamily="18" charset="0"/>
                <a:cs typeface="Times New Roman" pitchFamily="18" charset="0"/>
              </a:rPr>
              <a:t> </a:t>
            </a:r>
            <a:r>
              <a:rPr lang="en-US" sz="2500" dirty="0">
                <a:latin typeface="Times New Roman" pitchFamily="18" charset="0"/>
                <a:cs typeface="Times New Roman" pitchFamily="18" charset="0"/>
              </a:rPr>
              <a:t>to</a:t>
            </a:r>
            <a:r>
              <a:rPr lang="en-US" sz="2500" b="1" dirty="0">
                <a:solidFill>
                  <a:srgbClr val="D60093"/>
                </a:solidFill>
                <a:latin typeface="Times New Roman" pitchFamily="18" charset="0"/>
                <a:cs typeface="Times New Roman" pitchFamily="18" charset="0"/>
              </a:rPr>
              <a:t> overcome </a:t>
            </a:r>
            <a:r>
              <a:rPr lang="en-US" sz="2500" dirty="0">
                <a:latin typeface="Times New Roman" pitchFamily="18" charset="0"/>
                <a:cs typeface="Times New Roman" pitchFamily="18" charset="0"/>
              </a:rPr>
              <a:t>the</a:t>
            </a:r>
            <a:r>
              <a:rPr lang="en-US" sz="2500" b="1" dirty="0">
                <a:solidFill>
                  <a:srgbClr val="D60093"/>
                </a:solidFill>
                <a:latin typeface="Times New Roman" pitchFamily="18" charset="0"/>
                <a:cs typeface="Times New Roman" pitchFamily="18" charset="0"/>
              </a:rPr>
              <a:t> instance variable hiding</a:t>
            </a:r>
            <a:r>
              <a:rPr lang="en-US" sz="2500" dirty="0">
                <a:latin typeface="Times New Roman" pitchFamily="18" charset="0"/>
                <a:cs typeface="Times New Roman" pitchFamily="18" charset="0"/>
              </a:rPr>
              <a:t>. </a:t>
            </a:r>
          </a:p>
          <a:p>
            <a:pPr lvl="1" algn="just">
              <a:lnSpc>
                <a:spcPct val="150000"/>
              </a:lnSpc>
              <a:spcBef>
                <a:spcPts val="0"/>
              </a:spcBef>
              <a:buNone/>
              <a:defRPr/>
            </a:pPr>
            <a:endParaRPr lang="en-US" sz="2500"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endParaRPr lang="en-US" sz="25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C56FC71-9550-4530-84E1-CB77E9B5A5BA}" type="slidenum">
              <a:rPr lang="en-US" smtClean="0"/>
              <a:pPr>
                <a:defRPr/>
              </a:pPr>
              <a:t>90</a:t>
            </a:fld>
            <a:endParaRPr lang="en-US"/>
          </a:p>
        </p:txBody>
      </p:sp>
    </p:spTree>
    <p:extLst>
      <p:ext uri="{BB962C8B-B14F-4D97-AF65-F5344CB8AC3E}">
        <p14:creationId xmlns:p14="http://schemas.microsoft.com/office/powerpoint/2010/main" val="406220149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304800"/>
          </a:xfrm>
        </p:spPr>
        <p:txBody>
          <a:bodyPr>
            <a:normAutofit fontScale="90000"/>
          </a:bodyPr>
          <a:lstStyle/>
          <a:p>
            <a:r>
              <a:rPr lang="en-US" sz="2800" b="1" dirty="0" smtClean="0">
                <a:solidFill>
                  <a:srgbClr val="0000FF"/>
                </a:solidFill>
                <a:latin typeface="Times New Roman" pitchFamily="18" charset="0"/>
                <a:cs typeface="Times New Roman" pitchFamily="18" charset="0"/>
              </a:rPr>
              <a:t>Activity 9</a:t>
            </a:r>
          </a:p>
        </p:txBody>
      </p:sp>
      <p:sp>
        <p:nvSpPr>
          <p:cNvPr id="3" name="Content Placeholder 2"/>
          <p:cNvSpPr>
            <a:spLocks noGrp="1"/>
          </p:cNvSpPr>
          <p:nvPr>
            <p:ph idx="1"/>
          </p:nvPr>
        </p:nvSpPr>
        <p:spPr>
          <a:xfrm>
            <a:off x="0" y="304800"/>
            <a:ext cx="9144000" cy="6705600"/>
          </a:xfrm>
        </p:spPr>
        <p:txBody>
          <a:bodyPr rtlCol="0">
            <a:noAutofit/>
          </a:bodyPr>
          <a:lstStyle/>
          <a:p>
            <a:pPr algn="just">
              <a:lnSpc>
                <a:spcPct val="150000"/>
              </a:lnSpc>
              <a:spcBef>
                <a:spcPts val="0"/>
              </a:spcBef>
              <a:buFont typeface="Wingdings" panose="05000000000000000000" pitchFamily="2" charset="2"/>
              <a:buChar char="Ø"/>
              <a:defRPr/>
            </a:pPr>
            <a:r>
              <a:rPr lang="en-US" sz="2600" dirty="0" smtClean="0">
                <a:latin typeface="Times New Roman" pitchFamily="18" charset="0"/>
                <a:cs typeface="Times New Roman" pitchFamily="18" charset="0"/>
              </a:rPr>
              <a:t>Write Java program to demonstrate this keyword i.e., this keyword refers to </a:t>
            </a:r>
            <a:r>
              <a:rPr lang="en-US" sz="2600" dirty="0">
                <a:latin typeface="Times New Roman" pitchFamily="18" charset="0"/>
                <a:cs typeface="Times New Roman" pitchFamily="18" charset="0"/>
              </a:rPr>
              <a:t>refer directly to the </a:t>
            </a:r>
            <a:r>
              <a:rPr lang="en-US" sz="2600" b="1" dirty="0">
                <a:solidFill>
                  <a:srgbClr val="6600CC"/>
                </a:solidFill>
                <a:latin typeface="Times New Roman" pitchFamily="18" charset="0"/>
                <a:cs typeface="Times New Roman" pitchFamily="18" charset="0"/>
              </a:rPr>
              <a:t>object</a:t>
            </a:r>
            <a:r>
              <a:rPr lang="en-US" sz="2600" dirty="0">
                <a:latin typeface="Times New Roman" pitchFamily="18" charset="0"/>
                <a:cs typeface="Times New Roman" pitchFamily="18" charset="0"/>
              </a:rPr>
              <a:t>, </a:t>
            </a:r>
            <a:r>
              <a:rPr lang="en-US" sz="2600" dirty="0" smtClean="0">
                <a:latin typeface="Times New Roman" pitchFamily="18" charset="0"/>
                <a:cs typeface="Times New Roman" pitchFamily="18" charset="0"/>
              </a:rPr>
              <a:t>on </a:t>
            </a:r>
            <a:r>
              <a:rPr lang="en-US" sz="2600" dirty="0">
                <a:latin typeface="Times New Roman" pitchFamily="18" charset="0"/>
                <a:cs typeface="Times New Roman" pitchFamily="18" charset="0"/>
              </a:rPr>
              <a:t>which the </a:t>
            </a:r>
            <a:r>
              <a:rPr lang="en-US" sz="2600" b="1" dirty="0">
                <a:solidFill>
                  <a:srgbClr val="0000FF"/>
                </a:solidFill>
                <a:latin typeface="Times New Roman" pitchFamily="18" charset="0"/>
                <a:cs typeface="Times New Roman" pitchFamily="18" charset="0"/>
              </a:rPr>
              <a:t>method </a:t>
            </a:r>
            <a:r>
              <a:rPr lang="en-US" sz="2600" b="1" dirty="0" smtClean="0">
                <a:solidFill>
                  <a:srgbClr val="0000FF"/>
                </a:solidFill>
                <a:latin typeface="Times New Roman" pitchFamily="18" charset="0"/>
                <a:cs typeface="Times New Roman" pitchFamily="18" charset="0"/>
              </a:rPr>
              <a:t>invoked. </a:t>
            </a:r>
            <a:r>
              <a:rPr lang="en-US" sz="2600" dirty="0" smtClean="0">
                <a:latin typeface="Times New Roman" pitchFamily="18" charset="0"/>
                <a:cs typeface="Times New Roman" pitchFamily="18" charset="0"/>
              </a:rPr>
              <a:t>Use the </a:t>
            </a:r>
            <a:r>
              <a:rPr lang="en-US" sz="2600" b="1" dirty="0" smtClean="0">
                <a:solidFill>
                  <a:srgbClr val="0000FF"/>
                </a:solidFill>
                <a:latin typeface="Times New Roman" pitchFamily="18" charset="0"/>
                <a:cs typeface="Times New Roman" pitchFamily="18" charset="0"/>
              </a:rPr>
              <a:t>this keyword </a:t>
            </a:r>
            <a:r>
              <a:rPr lang="en-US" sz="2600" dirty="0" smtClean="0">
                <a:latin typeface="Times New Roman" pitchFamily="18" charset="0"/>
                <a:cs typeface="Times New Roman" pitchFamily="18" charset="0"/>
              </a:rPr>
              <a:t>to </a:t>
            </a:r>
            <a:r>
              <a:rPr lang="en-US" sz="2600" b="1" dirty="0">
                <a:solidFill>
                  <a:srgbClr val="990099"/>
                </a:solidFill>
                <a:latin typeface="Times New Roman" pitchFamily="18" charset="0"/>
                <a:cs typeface="Times New Roman" pitchFamily="18" charset="0"/>
              </a:rPr>
              <a:t>resolve</a:t>
            </a:r>
            <a:r>
              <a:rPr lang="en-US" sz="2600" dirty="0">
                <a:latin typeface="Times New Roman" pitchFamily="18" charset="0"/>
                <a:cs typeface="Times New Roman" pitchFamily="18" charset="0"/>
              </a:rPr>
              <a:t> any </a:t>
            </a:r>
            <a:r>
              <a:rPr lang="en-US" sz="2600" b="1" dirty="0">
                <a:solidFill>
                  <a:srgbClr val="990099"/>
                </a:solidFill>
                <a:latin typeface="Times New Roman" pitchFamily="18" charset="0"/>
                <a:cs typeface="Times New Roman" pitchFamily="18" charset="0"/>
              </a:rPr>
              <a:t>name</a:t>
            </a:r>
            <a:r>
              <a:rPr lang="en-US" sz="2600" dirty="0">
                <a:latin typeface="Times New Roman" pitchFamily="18" charset="0"/>
                <a:cs typeface="Times New Roman" pitchFamily="18" charset="0"/>
              </a:rPr>
              <a:t> </a:t>
            </a:r>
            <a:r>
              <a:rPr lang="en-US" sz="2600" b="1" dirty="0">
                <a:solidFill>
                  <a:srgbClr val="990099"/>
                </a:solidFill>
                <a:latin typeface="Times New Roman" pitchFamily="18" charset="0"/>
                <a:cs typeface="Times New Roman" pitchFamily="18" charset="0"/>
              </a:rPr>
              <a:t>space</a:t>
            </a:r>
            <a:r>
              <a:rPr lang="en-US" sz="2600" dirty="0">
                <a:latin typeface="Times New Roman" pitchFamily="18" charset="0"/>
                <a:cs typeface="Times New Roman" pitchFamily="18" charset="0"/>
              </a:rPr>
              <a:t> </a:t>
            </a:r>
            <a:r>
              <a:rPr lang="en-US" sz="2600" b="1" dirty="0">
                <a:solidFill>
                  <a:srgbClr val="990099"/>
                </a:solidFill>
                <a:latin typeface="Times New Roman" pitchFamily="18" charset="0"/>
                <a:cs typeface="Times New Roman" pitchFamily="18" charset="0"/>
              </a:rPr>
              <a:t>collisions</a:t>
            </a:r>
            <a:r>
              <a:rPr lang="en-US" sz="2600" dirty="0">
                <a:latin typeface="Times New Roman" pitchFamily="18" charset="0"/>
                <a:cs typeface="Times New Roman" pitchFamily="18" charset="0"/>
              </a:rPr>
              <a:t> that might </a:t>
            </a:r>
            <a:r>
              <a:rPr lang="en-US" sz="2600" b="1" dirty="0">
                <a:latin typeface="Times New Roman" pitchFamily="18" charset="0"/>
                <a:cs typeface="Times New Roman" pitchFamily="18" charset="0"/>
              </a:rPr>
              <a:t>occur</a:t>
            </a:r>
            <a:r>
              <a:rPr lang="en-US" sz="2600" dirty="0">
                <a:latin typeface="Times New Roman" pitchFamily="18" charset="0"/>
                <a:cs typeface="Times New Roman" pitchFamily="18" charset="0"/>
              </a:rPr>
              <a:t> between </a:t>
            </a:r>
            <a:r>
              <a:rPr lang="en-US" sz="2600" b="1" dirty="0">
                <a:solidFill>
                  <a:srgbClr val="0000FF"/>
                </a:solidFill>
                <a:latin typeface="Times New Roman" pitchFamily="18" charset="0"/>
                <a:cs typeface="Times New Roman" pitchFamily="18" charset="0"/>
              </a:rPr>
              <a:t>instance variables </a:t>
            </a:r>
            <a:r>
              <a:rPr lang="en-US" sz="2600" dirty="0">
                <a:latin typeface="Times New Roman" pitchFamily="18" charset="0"/>
                <a:cs typeface="Times New Roman" pitchFamily="18" charset="0"/>
              </a:rPr>
              <a:t>and</a:t>
            </a:r>
            <a:r>
              <a:rPr lang="en-US" sz="2600" b="1" dirty="0">
                <a:solidFill>
                  <a:srgbClr val="D60093"/>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local </a:t>
            </a:r>
            <a:r>
              <a:rPr lang="en-US" sz="2600" b="1" dirty="0" smtClean="0">
                <a:solidFill>
                  <a:srgbClr val="FF0000"/>
                </a:solidFill>
                <a:latin typeface="Times New Roman" pitchFamily="18" charset="0"/>
                <a:cs typeface="Times New Roman" pitchFamily="18" charset="0"/>
              </a:rPr>
              <a:t>variables </a:t>
            </a:r>
            <a:r>
              <a:rPr lang="en-US" sz="2600" dirty="0" smtClean="0">
                <a:latin typeface="Times New Roman" pitchFamily="18" charset="0"/>
                <a:cs typeface="Times New Roman" pitchFamily="18" charset="0"/>
              </a:rPr>
              <a:t>based </a:t>
            </a:r>
            <a:r>
              <a:rPr lang="en-US" sz="2600" dirty="0">
                <a:latin typeface="Times New Roman" pitchFamily="18" charset="0"/>
                <a:cs typeface="Times New Roman" pitchFamily="18" charset="0"/>
              </a:rPr>
              <a:t>o</a:t>
            </a:r>
            <a:r>
              <a:rPr lang="en-US" sz="2600" dirty="0" smtClean="0">
                <a:latin typeface="Times New Roman" pitchFamily="18" charset="0"/>
                <a:cs typeface="Times New Roman" pitchFamily="18" charset="0"/>
              </a:rPr>
              <a:t>n the following additional information:</a:t>
            </a:r>
          </a:p>
          <a:p>
            <a:pPr algn="just">
              <a:lnSpc>
                <a:spcPct val="150000"/>
              </a:lnSpc>
              <a:spcBef>
                <a:spcPts val="0"/>
              </a:spcBef>
              <a:buFont typeface="Wingdings" pitchFamily="2" charset="2"/>
              <a:buChar char="§"/>
              <a:defRPr/>
            </a:pPr>
            <a:r>
              <a:rPr lang="en-US" sz="2600" dirty="0" smtClean="0">
                <a:latin typeface="Times New Roman" pitchFamily="18" charset="0"/>
                <a:cs typeface="Times New Roman" pitchFamily="18" charset="0"/>
              </a:rPr>
              <a:t>Define a class named </a:t>
            </a:r>
            <a:r>
              <a:rPr lang="en-US" sz="2600" dirty="0" err="1" smtClean="0">
                <a:latin typeface="Times New Roman" pitchFamily="18" charset="0"/>
                <a:cs typeface="Times New Roman" pitchFamily="18" charset="0"/>
              </a:rPr>
              <a:t>ThisKeyword</a:t>
            </a:r>
            <a:r>
              <a:rPr lang="en-US" sz="2600" dirty="0" smtClean="0">
                <a:latin typeface="Times New Roman" pitchFamily="18" charset="0"/>
                <a:cs typeface="Times New Roman" pitchFamily="18" charset="0"/>
              </a:rPr>
              <a:t> with instance variable of m and n.</a:t>
            </a:r>
          </a:p>
          <a:p>
            <a:pPr algn="just">
              <a:lnSpc>
                <a:spcPct val="150000"/>
              </a:lnSpc>
              <a:spcBef>
                <a:spcPts val="0"/>
              </a:spcBef>
              <a:buFont typeface="Wingdings" pitchFamily="2" charset="2"/>
              <a:buChar char="§"/>
              <a:defRPr/>
            </a:pPr>
            <a:r>
              <a:rPr lang="en-US" sz="2600" dirty="0" smtClean="0">
                <a:latin typeface="Times New Roman" pitchFamily="18" charset="0"/>
                <a:cs typeface="Times New Roman" pitchFamily="18" charset="0"/>
              </a:rPr>
              <a:t>Define parameterized constructor, the parameter or local variable to the constructor is the same name as instance variable of the class.</a:t>
            </a: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C56FC71-9550-4530-84E1-CB77E9B5A5BA}" type="slidenum">
              <a:rPr lang="en-US" smtClean="0"/>
              <a:pPr>
                <a:defRPr/>
              </a:pPr>
              <a:t>91</a:t>
            </a:fld>
            <a:endParaRPr lang="en-US"/>
          </a:p>
        </p:txBody>
      </p:sp>
    </p:spTree>
    <p:extLst>
      <p:ext uri="{BB962C8B-B14F-4D97-AF65-F5344CB8AC3E}">
        <p14:creationId xmlns:p14="http://schemas.microsoft.com/office/powerpoint/2010/main" val="373037030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304800"/>
          </a:xfrm>
        </p:spPr>
        <p:txBody>
          <a:bodyPr>
            <a:normAutofit fontScale="90000"/>
          </a:bodyPr>
          <a:lstStyle/>
          <a:p>
            <a:r>
              <a:rPr lang="en-US" sz="2800" b="1" dirty="0" smtClean="0">
                <a:solidFill>
                  <a:srgbClr val="0000FF"/>
                </a:solidFill>
                <a:latin typeface="Times New Roman" pitchFamily="18" charset="0"/>
                <a:cs typeface="Times New Roman" pitchFamily="18" charset="0"/>
              </a:rPr>
              <a:t>Activity 9</a:t>
            </a:r>
          </a:p>
        </p:txBody>
      </p:sp>
      <p:sp>
        <p:nvSpPr>
          <p:cNvPr id="3" name="Content Placeholder 2"/>
          <p:cNvSpPr>
            <a:spLocks noGrp="1"/>
          </p:cNvSpPr>
          <p:nvPr>
            <p:ph idx="1"/>
          </p:nvPr>
        </p:nvSpPr>
        <p:spPr>
          <a:xfrm>
            <a:off x="0" y="304800"/>
            <a:ext cx="9144000" cy="6705600"/>
          </a:xfrm>
        </p:spPr>
        <p:txBody>
          <a:bodyPr rtlCol="0">
            <a:noAutofit/>
          </a:bodyPr>
          <a:lstStyle/>
          <a:p>
            <a:pPr algn="just">
              <a:lnSpc>
                <a:spcPct val="150000"/>
              </a:lnSpc>
              <a:spcBef>
                <a:spcPts val="0"/>
              </a:spcBef>
              <a:buFont typeface="Wingdings" pitchFamily="2" charset="2"/>
              <a:buChar char="§"/>
              <a:defRPr/>
            </a:pPr>
            <a:r>
              <a:rPr lang="en-US" sz="2600" dirty="0" smtClean="0">
                <a:latin typeface="Times New Roman" pitchFamily="18" charset="0"/>
                <a:cs typeface="Times New Roman" pitchFamily="18" charset="0"/>
              </a:rPr>
              <a:t>Define a method named sum() and this method compute and return the sum of (</a:t>
            </a:r>
            <a:r>
              <a:rPr lang="en-US" sz="2600" dirty="0" err="1" smtClean="0">
                <a:latin typeface="Times New Roman" pitchFamily="18" charset="0"/>
                <a:cs typeface="Times New Roman" pitchFamily="18" charset="0"/>
              </a:rPr>
              <a:t>m+n</a:t>
            </a:r>
            <a:r>
              <a:rPr lang="en-US" sz="2600" dirty="0" smtClean="0">
                <a:latin typeface="Times New Roman" pitchFamily="18" charset="0"/>
                <a:cs typeface="Times New Roman" pitchFamily="18" charset="0"/>
              </a:rPr>
              <a:t>) when it is called through objects of the class.</a:t>
            </a:r>
          </a:p>
          <a:p>
            <a:pPr algn="just">
              <a:lnSpc>
                <a:spcPct val="150000"/>
              </a:lnSpc>
              <a:spcBef>
                <a:spcPts val="0"/>
              </a:spcBef>
              <a:buFont typeface="Wingdings" pitchFamily="2" charset="2"/>
              <a:buChar char="§"/>
              <a:defRPr/>
            </a:pPr>
            <a:r>
              <a:rPr lang="en-US" sz="2600" dirty="0">
                <a:latin typeface="Times New Roman" pitchFamily="18" charset="0"/>
                <a:cs typeface="Times New Roman" pitchFamily="18" charset="0"/>
              </a:rPr>
              <a:t>Define a method named s</a:t>
            </a:r>
            <a:r>
              <a:rPr lang="en-US" sz="2600" dirty="0" smtClean="0">
                <a:latin typeface="Times New Roman" pitchFamily="18" charset="0"/>
                <a:cs typeface="Times New Roman" pitchFamily="18" charset="0"/>
              </a:rPr>
              <a:t>quare() </a:t>
            </a:r>
            <a:r>
              <a:rPr lang="en-US" sz="2600" dirty="0">
                <a:latin typeface="Times New Roman" pitchFamily="18" charset="0"/>
                <a:cs typeface="Times New Roman" pitchFamily="18" charset="0"/>
              </a:rPr>
              <a:t>and this method compute and return the </a:t>
            </a:r>
            <a:r>
              <a:rPr lang="en-US" sz="2600" dirty="0" smtClean="0">
                <a:latin typeface="Times New Roman" pitchFamily="18" charset="0"/>
                <a:cs typeface="Times New Roman" pitchFamily="18" charset="0"/>
              </a:rPr>
              <a:t>square of the of n (n*n) when </a:t>
            </a:r>
            <a:r>
              <a:rPr lang="en-US" sz="2600" dirty="0">
                <a:latin typeface="Times New Roman" pitchFamily="18" charset="0"/>
                <a:cs typeface="Times New Roman" pitchFamily="18" charset="0"/>
              </a:rPr>
              <a:t>it is </a:t>
            </a:r>
            <a:r>
              <a:rPr lang="en-US" sz="2600" dirty="0" smtClean="0">
                <a:latin typeface="Times New Roman" pitchFamily="18" charset="0"/>
                <a:cs typeface="Times New Roman" pitchFamily="18" charset="0"/>
              </a:rPr>
              <a:t>called.</a:t>
            </a:r>
          </a:p>
          <a:p>
            <a:pPr algn="just">
              <a:lnSpc>
                <a:spcPct val="150000"/>
              </a:lnSpc>
              <a:spcBef>
                <a:spcPts val="0"/>
              </a:spcBef>
              <a:buFont typeface="Wingdings" pitchFamily="2" charset="2"/>
              <a:buChar char="§"/>
              <a:defRPr/>
            </a:pPr>
            <a:r>
              <a:rPr lang="en-US" sz="2600" dirty="0" smtClean="0">
                <a:latin typeface="Times New Roman" pitchFamily="18" charset="0"/>
                <a:cs typeface="Times New Roman" pitchFamily="18" charset="0"/>
              </a:rPr>
              <a:t>Define another class to create objects of </a:t>
            </a:r>
            <a:r>
              <a:rPr lang="en-US" sz="2600" dirty="0" err="1" smtClean="0">
                <a:latin typeface="Times New Roman" pitchFamily="18" charset="0"/>
                <a:cs typeface="Times New Roman" pitchFamily="18" charset="0"/>
              </a:rPr>
              <a:t>ThisKeyword</a:t>
            </a:r>
            <a:r>
              <a:rPr lang="en-US" sz="2600" dirty="0" smtClean="0">
                <a:latin typeface="Times New Roman" pitchFamily="18" charset="0"/>
                <a:cs typeface="Times New Roman" pitchFamily="18" charset="0"/>
              </a:rPr>
              <a:t> class named </a:t>
            </a:r>
            <a:r>
              <a:rPr lang="en-US" sz="2600" dirty="0" err="1" smtClean="0">
                <a:latin typeface="Times New Roman" pitchFamily="18" charset="0"/>
                <a:cs typeface="Times New Roman" pitchFamily="18" charset="0"/>
              </a:rPr>
              <a:t>obj</a:t>
            </a:r>
            <a:r>
              <a:rPr lang="en-US" sz="2600" dirty="0" smtClean="0">
                <a:latin typeface="Times New Roman" pitchFamily="18" charset="0"/>
                <a:cs typeface="Times New Roman" pitchFamily="18" charset="0"/>
              </a:rPr>
              <a:t> and this objects initialize the instance variable automatically when the constructor is called.</a:t>
            </a:r>
          </a:p>
          <a:p>
            <a:pPr algn="just">
              <a:lnSpc>
                <a:spcPct val="150000"/>
              </a:lnSpc>
              <a:spcBef>
                <a:spcPts val="0"/>
              </a:spcBef>
              <a:buFont typeface="Wingdings" pitchFamily="2" charset="2"/>
              <a:buChar char="§"/>
              <a:defRPr/>
            </a:pPr>
            <a:r>
              <a:rPr lang="en-US" sz="2600" dirty="0" smtClean="0">
                <a:latin typeface="Times New Roman" pitchFamily="18" charset="0"/>
                <a:cs typeface="Times New Roman" pitchFamily="18" charset="0"/>
              </a:rPr>
              <a:t>Call Sum() and Square() method separately, output the returned result.</a:t>
            </a:r>
          </a:p>
          <a:p>
            <a:pPr algn="just">
              <a:lnSpc>
                <a:spcPct val="150000"/>
              </a:lnSpc>
              <a:spcBef>
                <a:spcPts val="0"/>
              </a:spcBef>
              <a:buFont typeface="Wingdings" pitchFamily="2" charset="2"/>
              <a:buChar char="§"/>
              <a:defRPr/>
            </a:pPr>
            <a:endParaRPr lang="en-US" sz="2600" dirty="0">
              <a:latin typeface="Times New Roman" pitchFamily="18" charset="0"/>
              <a:cs typeface="Times New Roman" pitchFamily="18" charset="0"/>
            </a:endParaRPr>
          </a:p>
          <a:p>
            <a:pPr algn="just">
              <a:lnSpc>
                <a:spcPct val="150000"/>
              </a:lnSpc>
              <a:spcBef>
                <a:spcPts val="0"/>
              </a:spcBef>
              <a:buFont typeface="Wingdings" pitchFamily="2" charset="2"/>
              <a:buChar char="§"/>
              <a:defRPr/>
            </a:pPr>
            <a:endParaRPr lang="en-US" sz="26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C56FC71-9550-4530-84E1-CB77E9B5A5BA}" type="slidenum">
              <a:rPr lang="en-US" smtClean="0"/>
              <a:pPr>
                <a:defRPr/>
              </a:pPr>
              <a:t>92</a:t>
            </a:fld>
            <a:endParaRPr lang="en-US"/>
          </a:p>
        </p:txBody>
      </p:sp>
    </p:spTree>
    <p:extLst>
      <p:ext uri="{BB962C8B-B14F-4D97-AF65-F5344CB8AC3E}">
        <p14:creationId xmlns:p14="http://schemas.microsoft.com/office/powerpoint/2010/main" val="222188976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304800"/>
          </a:xfrm>
        </p:spPr>
        <p:txBody>
          <a:bodyPr>
            <a:normAutofit fontScale="90000"/>
          </a:bodyPr>
          <a:lstStyle/>
          <a:p>
            <a:r>
              <a:rPr lang="en-US" sz="2800" b="1" dirty="0" smtClean="0">
                <a:solidFill>
                  <a:srgbClr val="0000FF"/>
                </a:solidFill>
                <a:latin typeface="Times New Roman" pitchFamily="18" charset="0"/>
                <a:cs typeface="Times New Roman" pitchFamily="18" charset="0"/>
              </a:rPr>
              <a:t>Activity 9------</a:t>
            </a:r>
          </a:p>
        </p:txBody>
      </p:sp>
      <p:sp>
        <p:nvSpPr>
          <p:cNvPr id="3" name="Content Placeholder 2"/>
          <p:cNvSpPr>
            <a:spLocks noGrp="1"/>
          </p:cNvSpPr>
          <p:nvPr>
            <p:ph idx="1"/>
          </p:nvPr>
        </p:nvSpPr>
        <p:spPr>
          <a:xfrm>
            <a:off x="0" y="304800"/>
            <a:ext cx="9144000" cy="6705600"/>
          </a:xfrm>
        </p:spPr>
        <p:txBody>
          <a:bodyPr rtlCol="0">
            <a:noAutofit/>
          </a:bodyPr>
          <a:lstStyle/>
          <a:p>
            <a:pPr algn="just">
              <a:lnSpc>
                <a:spcPct val="150000"/>
              </a:lnSpc>
              <a:spcBef>
                <a:spcPts val="0"/>
              </a:spcBef>
              <a:buFont typeface="Arial" charset="0"/>
              <a:buNone/>
            </a:pPr>
            <a:r>
              <a:rPr lang="en-US" sz="2400" dirty="0" smtClean="0">
                <a:latin typeface="Times New Roman" pitchFamily="18" charset="0"/>
                <a:cs typeface="Times New Roman" pitchFamily="18" charset="0"/>
              </a:rPr>
              <a:t>//Define a class named </a:t>
            </a:r>
            <a:r>
              <a:rPr lang="en-US" sz="2400" dirty="0" err="1" smtClean="0">
                <a:latin typeface="Times New Roman" pitchFamily="18" charset="0"/>
                <a:cs typeface="Times New Roman" pitchFamily="18" charset="0"/>
              </a:rPr>
              <a:t>ThisKeyword</a:t>
            </a:r>
            <a:endParaRPr lang="en-US" sz="2400" dirty="0" smtClean="0">
              <a:latin typeface="Times New Roman" pitchFamily="18" charset="0"/>
              <a:cs typeface="Times New Roman" pitchFamily="18" charset="0"/>
            </a:endParaRP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class </a:t>
            </a:r>
            <a:r>
              <a:rPr lang="en-US" sz="2400" dirty="0" err="1">
                <a:latin typeface="Times New Roman" pitchFamily="18" charset="0"/>
                <a:cs typeface="Times New Roman" pitchFamily="18" charset="0"/>
              </a:rPr>
              <a:t>ThisKeyWord</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t>
            </a: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//Define instance variable of a class named m and n </a:t>
            </a:r>
            <a:endParaRPr lang="en-US" sz="2400" dirty="0">
              <a:latin typeface="Times New Roman" pitchFamily="18" charset="0"/>
              <a:cs typeface="Times New Roman" pitchFamily="18" charset="0"/>
            </a:endParaRPr>
          </a:p>
          <a:p>
            <a:pPr algn="just">
              <a:lnSpc>
                <a:spcPct val="150000"/>
              </a:lnSpc>
              <a:spcBef>
                <a:spcPts val="0"/>
              </a:spcBef>
              <a:buFont typeface="Arial" charset="0"/>
              <a:buNone/>
            </a:pP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m, n;</a:t>
            </a: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/*Define Parameterized constructor, the parameter name is the same name as the instance variable. This local variables hides the instance variable of a class. Use this keyword to resolve </a:t>
            </a:r>
            <a:r>
              <a:rPr lang="en-US" sz="2400" dirty="0">
                <a:latin typeface="Times New Roman" pitchFamily="18" charset="0"/>
                <a:cs typeface="Times New Roman" pitchFamily="18" charset="0"/>
              </a:rPr>
              <a:t>any name space collisions </a:t>
            </a:r>
            <a:r>
              <a:rPr lang="en-US" sz="2400" dirty="0" smtClean="0">
                <a:latin typeface="Times New Roman" pitchFamily="18" charset="0"/>
                <a:cs typeface="Times New Roman" pitchFamily="18" charset="0"/>
              </a:rPr>
              <a:t>*/</a:t>
            </a:r>
            <a:endParaRPr lang="en-US" sz="2400" dirty="0">
              <a:latin typeface="Times New Roman" pitchFamily="18" charset="0"/>
              <a:cs typeface="Times New Roman" pitchFamily="18" charset="0"/>
            </a:endParaRPr>
          </a:p>
          <a:p>
            <a:pPr algn="just">
              <a:lnSpc>
                <a:spcPct val="150000"/>
              </a:lnSpc>
              <a:spcBef>
                <a:spcPts val="0"/>
              </a:spcBef>
              <a:buFont typeface="Arial" charse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ThisKeyWord</a:t>
            </a:r>
            <a:r>
              <a:rPr lang="en-US" sz="2400" dirty="0">
                <a:latin typeface="Times New Roman" pitchFamily="18" charset="0"/>
                <a:cs typeface="Times New Roman" pitchFamily="18" charset="0"/>
              </a:rPr>
              <a:t>(</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m, </a:t>
            </a:r>
            <a:r>
              <a:rPr lang="en-US" sz="2400" dirty="0" err="1">
                <a:latin typeface="Times New Roman" pitchFamily="18" charset="0"/>
                <a:cs typeface="Times New Roman" pitchFamily="18" charset="0"/>
              </a:rPr>
              <a:t>int</a:t>
            </a:r>
            <a:r>
              <a:rPr lang="en-US" sz="2400" dirty="0">
                <a:latin typeface="Times New Roman" pitchFamily="18" charset="0"/>
                <a:cs typeface="Times New Roman" pitchFamily="18" charset="0"/>
              </a:rPr>
              <a:t> n){</a:t>
            </a:r>
          </a:p>
          <a:p>
            <a:pPr algn="just">
              <a:lnSpc>
                <a:spcPct val="150000"/>
              </a:lnSpc>
              <a:spcBef>
                <a:spcPts val="0"/>
              </a:spcBef>
              <a:buFont typeface="Arial" charse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this.m</a:t>
            </a:r>
            <a:r>
              <a:rPr lang="en-US" sz="2400" dirty="0">
                <a:latin typeface="Times New Roman" pitchFamily="18" charset="0"/>
                <a:cs typeface="Times New Roman" pitchFamily="18" charset="0"/>
              </a:rPr>
              <a:t> = m;</a:t>
            </a:r>
          </a:p>
          <a:p>
            <a:pPr algn="just">
              <a:lnSpc>
                <a:spcPct val="150000"/>
              </a:lnSpc>
              <a:spcBef>
                <a:spcPts val="0"/>
              </a:spcBef>
              <a:buFont typeface="Arial" charset="0"/>
              <a:buNone/>
            </a:pPr>
            <a:r>
              <a:rPr lang="en-US" sz="2400" dirty="0">
                <a:latin typeface="Times New Roman" pitchFamily="18" charset="0"/>
                <a:cs typeface="Times New Roman" pitchFamily="18" charset="0"/>
              </a:rPr>
              <a:t>        </a:t>
            </a:r>
            <a:r>
              <a:rPr lang="en-US" sz="2400" dirty="0" err="1">
                <a:latin typeface="Times New Roman" pitchFamily="18" charset="0"/>
                <a:cs typeface="Times New Roman" pitchFamily="18" charset="0"/>
              </a:rPr>
              <a:t>this.n</a:t>
            </a:r>
            <a:r>
              <a:rPr lang="en-US" sz="2400" dirty="0">
                <a:latin typeface="Times New Roman" pitchFamily="18" charset="0"/>
                <a:cs typeface="Times New Roman" pitchFamily="18" charset="0"/>
              </a:rPr>
              <a:t>=n;</a:t>
            </a:r>
          </a:p>
          <a:p>
            <a:pPr algn="just">
              <a:lnSpc>
                <a:spcPct val="150000"/>
              </a:lnSpc>
              <a:spcBef>
                <a:spcPts val="0"/>
              </a:spcBef>
              <a:buFont typeface="Arial" charse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}//End of constructor</a:t>
            </a:r>
            <a:endParaRPr lang="en-US" sz="2400" dirty="0">
              <a:latin typeface="Times New Roman" pitchFamily="18" charset="0"/>
              <a:cs typeface="Times New Roman" pitchFamily="18" charset="0"/>
            </a:endParaRPr>
          </a:p>
          <a:p>
            <a:pPr algn="just">
              <a:lnSpc>
                <a:spcPct val="150000"/>
              </a:lnSpc>
              <a:spcBef>
                <a:spcPts val="0"/>
              </a:spcBef>
              <a:buFont typeface="Arial" charset="0"/>
              <a:buNone/>
            </a:pP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C56FC71-9550-4530-84E1-CB77E9B5A5BA}" type="slidenum">
              <a:rPr lang="en-US" smtClean="0"/>
              <a:pPr>
                <a:defRPr/>
              </a:pPr>
              <a:t>93</a:t>
            </a:fld>
            <a:endParaRPr lang="en-US"/>
          </a:p>
        </p:txBody>
      </p:sp>
    </p:spTree>
    <p:extLst>
      <p:ext uri="{BB962C8B-B14F-4D97-AF65-F5344CB8AC3E}">
        <p14:creationId xmlns:p14="http://schemas.microsoft.com/office/powerpoint/2010/main" val="23714813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304800"/>
          </a:xfrm>
        </p:spPr>
        <p:txBody>
          <a:bodyPr>
            <a:normAutofit fontScale="90000"/>
          </a:bodyPr>
          <a:lstStyle/>
          <a:p>
            <a:r>
              <a:rPr lang="en-US" sz="2800" b="1" dirty="0" smtClean="0">
                <a:solidFill>
                  <a:srgbClr val="0000FF"/>
                </a:solidFill>
                <a:latin typeface="Times New Roman" pitchFamily="18" charset="0"/>
                <a:cs typeface="Times New Roman" pitchFamily="18" charset="0"/>
              </a:rPr>
              <a:t>Activity 9------</a:t>
            </a:r>
          </a:p>
        </p:txBody>
      </p:sp>
      <p:sp>
        <p:nvSpPr>
          <p:cNvPr id="3" name="Content Placeholder 2"/>
          <p:cNvSpPr>
            <a:spLocks noGrp="1"/>
          </p:cNvSpPr>
          <p:nvPr>
            <p:ph idx="1"/>
          </p:nvPr>
        </p:nvSpPr>
        <p:spPr>
          <a:xfrm>
            <a:off x="0" y="304800"/>
            <a:ext cx="9144000" cy="6705600"/>
          </a:xfrm>
        </p:spPr>
        <p:txBody>
          <a:bodyPr rtlCol="0">
            <a:noAutofit/>
          </a:bodyPr>
          <a:lstStyle/>
          <a:p>
            <a:pPr algn="just">
              <a:lnSpc>
                <a:spcPct val="150000"/>
              </a:lnSpc>
              <a:spcBef>
                <a:spcPts val="0"/>
              </a:spcBef>
              <a:buFont typeface="Arial" charset="0"/>
              <a:buNone/>
            </a:pPr>
            <a:r>
              <a:rPr lang="en-US" sz="2400" dirty="0" smtClean="0">
                <a:latin typeface="Times New Roman" pitchFamily="18" charset="0"/>
                <a:cs typeface="Times New Roman" pitchFamily="18" charset="0"/>
              </a:rPr>
              <a:t>//Define a method named sum, compute (</a:t>
            </a:r>
            <a:r>
              <a:rPr lang="en-US" sz="2400" dirty="0" err="1" smtClean="0">
                <a:latin typeface="Times New Roman" pitchFamily="18" charset="0"/>
                <a:cs typeface="Times New Roman" pitchFamily="18" charset="0"/>
              </a:rPr>
              <a:t>m+n</a:t>
            </a:r>
            <a:r>
              <a:rPr lang="en-US" sz="2400" dirty="0" smtClean="0">
                <a:latin typeface="Times New Roman" pitchFamily="18" charset="0"/>
                <a:cs typeface="Times New Roman" pitchFamily="18" charset="0"/>
              </a:rPr>
              <a:t>) and return the result </a:t>
            </a:r>
          </a:p>
          <a:p>
            <a:pPr algn="just">
              <a:lnSpc>
                <a:spcPct val="150000"/>
              </a:lnSpc>
              <a:spcBef>
                <a:spcPts val="0"/>
              </a:spcBef>
              <a:buFont typeface="Arial" charset="0"/>
              <a:buNone/>
            </a:pPr>
            <a:r>
              <a:rPr lang="en-US" sz="2400" dirty="0" err="1">
                <a:latin typeface="Times New Roman" pitchFamily="18" charset="0"/>
                <a:cs typeface="Times New Roman" pitchFamily="18" charset="0"/>
              </a:rPr>
              <a:t>i</a:t>
            </a:r>
            <a:r>
              <a:rPr lang="en-US" sz="2400" dirty="0" err="1" smtClean="0">
                <a:latin typeface="Times New Roman" pitchFamily="18" charset="0"/>
                <a:cs typeface="Times New Roman" pitchFamily="18" charset="0"/>
              </a:rPr>
              <a:t>nt</a:t>
            </a:r>
            <a:r>
              <a:rPr lang="en-US" sz="2400" dirty="0" smtClean="0">
                <a:latin typeface="Times New Roman" pitchFamily="18" charset="0"/>
                <a:cs typeface="Times New Roman" pitchFamily="18" charset="0"/>
              </a:rPr>
              <a:t> sum(){</a:t>
            </a:r>
          </a:p>
          <a:p>
            <a:pPr algn="just">
              <a:lnSpc>
                <a:spcPct val="150000"/>
              </a:lnSpc>
              <a:spcBef>
                <a:spcPts val="0"/>
              </a:spcBef>
              <a:buFont typeface="Arial" charset="0"/>
              <a:buNone/>
            </a:pPr>
            <a:r>
              <a:rPr lang="en-US" sz="2400" dirty="0">
                <a:latin typeface="Times New Roman" pitchFamily="18" charset="0"/>
                <a:cs typeface="Times New Roman" pitchFamily="18" charset="0"/>
              </a:rPr>
              <a:t>r</a:t>
            </a:r>
            <a:r>
              <a:rPr lang="en-US" sz="2400" dirty="0" smtClean="0">
                <a:latin typeface="Times New Roman" pitchFamily="18" charset="0"/>
                <a:cs typeface="Times New Roman" pitchFamily="18" charset="0"/>
              </a:rPr>
              <a:t>eturn(</a:t>
            </a:r>
            <a:r>
              <a:rPr lang="en-US" sz="2400" dirty="0" err="1" smtClean="0">
                <a:latin typeface="Times New Roman" pitchFamily="18" charset="0"/>
                <a:cs typeface="Times New Roman" pitchFamily="18" charset="0"/>
              </a:rPr>
              <a:t>m+n</a:t>
            </a:r>
            <a:r>
              <a:rPr lang="en-US" sz="2400" dirty="0" smtClean="0">
                <a:latin typeface="Times New Roman" pitchFamily="18" charset="0"/>
                <a:cs typeface="Times New Roman" pitchFamily="18" charset="0"/>
              </a:rPr>
              <a:t>);</a:t>
            </a: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}//End of sum()</a:t>
            </a: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//Define a method named square(), compute (n*n) and return the result</a:t>
            </a:r>
          </a:p>
          <a:p>
            <a:pPr algn="just">
              <a:lnSpc>
                <a:spcPct val="150000"/>
              </a:lnSpc>
              <a:spcBef>
                <a:spcPts val="0"/>
              </a:spcBef>
              <a:buFont typeface="Arial" charset="0"/>
              <a:buNone/>
            </a:pPr>
            <a:r>
              <a:rPr lang="en-US" sz="2400" dirty="0" err="1" smtClean="0">
                <a:latin typeface="Times New Roman" pitchFamily="18" charset="0"/>
                <a:cs typeface="Times New Roman" pitchFamily="18" charset="0"/>
              </a:rPr>
              <a:t>int</a:t>
            </a:r>
            <a:r>
              <a:rPr lang="en-US" sz="2400" dirty="0" smtClean="0">
                <a:latin typeface="Times New Roman" pitchFamily="18" charset="0"/>
                <a:cs typeface="Times New Roman" pitchFamily="18" charset="0"/>
              </a:rPr>
              <a:t> square(){</a:t>
            </a:r>
            <a:endParaRPr lang="en-US" sz="2400" dirty="0">
              <a:latin typeface="Times New Roman" pitchFamily="18" charset="0"/>
              <a:cs typeface="Times New Roman" pitchFamily="18" charset="0"/>
            </a:endParaRPr>
          </a:p>
          <a:p>
            <a:pPr algn="just">
              <a:lnSpc>
                <a:spcPct val="150000"/>
              </a:lnSpc>
              <a:spcBef>
                <a:spcPts val="0"/>
              </a:spcBef>
              <a:buFont typeface="Arial" charset="0"/>
              <a:buNone/>
            </a:pPr>
            <a:r>
              <a:rPr lang="en-US" sz="2400" dirty="0">
                <a:latin typeface="Times New Roman" pitchFamily="18" charset="0"/>
                <a:cs typeface="Times New Roman" pitchFamily="18" charset="0"/>
              </a:rPr>
              <a:t>    return </a:t>
            </a:r>
            <a:r>
              <a:rPr lang="en-US" sz="2400" dirty="0" smtClean="0">
                <a:latin typeface="Times New Roman" pitchFamily="18" charset="0"/>
                <a:cs typeface="Times New Roman" pitchFamily="18" charset="0"/>
              </a:rPr>
              <a:t>(n*n);</a:t>
            </a:r>
            <a:endParaRPr lang="en-US" sz="2400" dirty="0">
              <a:latin typeface="Times New Roman" pitchFamily="18" charset="0"/>
              <a:cs typeface="Times New Roman" pitchFamily="18" charset="0"/>
            </a:endParaRP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}//End of square()</a:t>
            </a:r>
            <a:endParaRPr lang="en-US" sz="2400" dirty="0">
              <a:latin typeface="Times New Roman" pitchFamily="18" charset="0"/>
              <a:cs typeface="Times New Roman" pitchFamily="18" charset="0"/>
            </a:endParaRP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}//End of </a:t>
            </a:r>
            <a:r>
              <a:rPr lang="en-US" sz="2400" dirty="0" err="1" smtClean="0">
                <a:latin typeface="Times New Roman" pitchFamily="18" charset="0"/>
                <a:cs typeface="Times New Roman" pitchFamily="18" charset="0"/>
              </a:rPr>
              <a:t>ThisKeyword</a:t>
            </a:r>
            <a:r>
              <a:rPr lang="en-US" sz="2400" dirty="0" smtClean="0">
                <a:latin typeface="Times New Roman" pitchFamily="18" charset="0"/>
                <a:cs typeface="Times New Roman" pitchFamily="18" charset="0"/>
              </a:rPr>
              <a:t> class</a:t>
            </a: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//Define another class to create objects of </a:t>
            </a:r>
            <a:r>
              <a:rPr lang="en-US" sz="2400" dirty="0" err="1" smtClean="0">
                <a:latin typeface="Times New Roman" pitchFamily="18" charset="0"/>
                <a:cs typeface="Times New Roman" pitchFamily="18" charset="0"/>
              </a:rPr>
              <a:t>ThisKeyword</a:t>
            </a:r>
            <a:r>
              <a:rPr lang="en-US" sz="2400" dirty="0" smtClean="0">
                <a:latin typeface="Times New Roman" pitchFamily="18" charset="0"/>
                <a:cs typeface="Times New Roman" pitchFamily="18" charset="0"/>
              </a:rPr>
              <a:t> class</a:t>
            </a:r>
            <a:endParaRPr lang="en-US" sz="2400" dirty="0">
              <a:latin typeface="Times New Roman" pitchFamily="18" charset="0"/>
              <a:cs typeface="Times New Roman" pitchFamily="18" charset="0"/>
            </a:endParaRPr>
          </a:p>
          <a:p>
            <a:pPr algn="just">
              <a:lnSpc>
                <a:spcPct val="150000"/>
              </a:lnSpc>
              <a:spcBef>
                <a:spcPts val="0"/>
              </a:spcBef>
              <a:buFont typeface="Arial" charset="0"/>
              <a:buNone/>
            </a:pPr>
            <a:r>
              <a:rPr lang="en-US" sz="2400" dirty="0">
                <a:latin typeface="Times New Roman" pitchFamily="18" charset="0"/>
                <a:cs typeface="Times New Roman" pitchFamily="18" charset="0"/>
              </a:rPr>
              <a:t>    class </a:t>
            </a:r>
            <a:r>
              <a:rPr lang="en-US" sz="2400" dirty="0" err="1">
                <a:latin typeface="Times New Roman" pitchFamily="18" charset="0"/>
                <a:cs typeface="Times New Roman" pitchFamily="18" charset="0"/>
              </a:rPr>
              <a:t>ThisKeyWordTest</a:t>
            </a:r>
            <a:r>
              <a:rPr lang="en-US" sz="2400" dirty="0">
                <a:latin typeface="Times New Roman" pitchFamily="18" charset="0"/>
                <a:cs typeface="Times New Roman" pitchFamily="18" charset="0"/>
              </a:rPr>
              <a:t> {</a:t>
            </a:r>
          </a:p>
          <a:p>
            <a:pPr algn="just">
              <a:lnSpc>
                <a:spcPct val="150000"/>
              </a:lnSpc>
              <a:spcBef>
                <a:spcPts val="0"/>
              </a:spcBef>
              <a:buFont typeface="Arial" charset="0"/>
              <a:buNone/>
            </a:pPr>
            <a:r>
              <a:rPr lang="en-US" sz="2400" dirty="0">
                <a:latin typeface="Times New Roman" pitchFamily="18" charset="0"/>
                <a:cs typeface="Times New Roman" pitchFamily="18" charset="0"/>
              </a:rPr>
              <a:t>       public static void main(String[] </a:t>
            </a:r>
            <a:r>
              <a:rPr lang="en-US" sz="2400" dirty="0" err="1">
                <a:latin typeface="Times New Roman" pitchFamily="18" charset="0"/>
                <a:cs typeface="Times New Roman" pitchFamily="18" charset="0"/>
              </a:rPr>
              <a:t>args</a:t>
            </a:r>
            <a:r>
              <a:rPr lang="en-US" sz="2400" dirty="0">
                <a:latin typeface="Times New Roman" pitchFamily="18" charset="0"/>
                <a:cs typeface="Times New Roman" pitchFamily="18" charset="0"/>
              </a:rPr>
              <a:t>) {</a:t>
            </a:r>
          </a:p>
          <a:p>
            <a:pPr algn="just">
              <a:lnSpc>
                <a:spcPct val="150000"/>
              </a:lnSpc>
              <a:spcBef>
                <a:spcPts val="0"/>
              </a:spcBef>
              <a:buFont typeface="Arial" charset="0"/>
              <a:buNone/>
            </a:pPr>
            <a:r>
              <a:rPr lang="en-US" sz="2400" dirty="0">
                <a:latin typeface="Times New Roman" pitchFamily="18" charset="0"/>
                <a:cs typeface="Times New Roman" pitchFamily="18" charset="0"/>
              </a:rPr>
              <a:t>       </a:t>
            </a:r>
            <a:endParaRPr lang="en-US" sz="2400" dirty="0" smtClean="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C56FC71-9550-4530-84E1-CB77E9B5A5BA}" type="slidenum">
              <a:rPr lang="en-US" smtClean="0"/>
              <a:pPr>
                <a:defRPr/>
              </a:pPr>
              <a:t>94</a:t>
            </a:fld>
            <a:endParaRPr lang="en-US"/>
          </a:p>
        </p:txBody>
      </p:sp>
    </p:spTree>
    <p:extLst>
      <p:ext uri="{BB962C8B-B14F-4D97-AF65-F5344CB8AC3E}">
        <p14:creationId xmlns:p14="http://schemas.microsoft.com/office/powerpoint/2010/main" val="5453530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a:xfrm>
            <a:off x="457200" y="0"/>
            <a:ext cx="8229600" cy="304800"/>
          </a:xfrm>
        </p:spPr>
        <p:txBody>
          <a:bodyPr>
            <a:normAutofit fontScale="90000"/>
          </a:bodyPr>
          <a:lstStyle/>
          <a:p>
            <a:r>
              <a:rPr lang="en-US" sz="2800" b="1" dirty="0" smtClean="0">
                <a:solidFill>
                  <a:srgbClr val="0000FF"/>
                </a:solidFill>
                <a:latin typeface="Times New Roman" pitchFamily="18" charset="0"/>
                <a:cs typeface="Times New Roman" pitchFamily="18" charset="0"/>
              </a:rPr>
              <a:t>Activity 9------</a:t>
            </a:r>
          </a:p>
        </p:txBody>
      </p:sp>
      <p:sp>
        <p:nvSpPr>
          <p:cNvPr id="3" name="Content Placeholder 2"/>
          <p:cNvSpPr>
            <a:spLocks noGrp="1"/>
          </p:cNvSpPr>
          <p:nvPr>
            <p:ph idx="1"/>
          </p:nvPr>
        </p:nvSpPr>
        <p:spPr>
          <a:xfrm>
            <a:off x="0" y="304800"/>
            <a:ext cx="9144000" cy="6705600"/>
          </a:xfrm>
        </p:spPr>
        <p:txBody>
          <a:bodyPr rtlCol="0">
            <a:noAutofit/>
          </a:bodyPr>
          <a:lstStyle/>
          <a:p>
            <a:pPr algn="just">
              <a:lnSpc>
                <a:spcPct val="150000"/>
              </a:lnSpc>
              <a:spcBef>
                <a:spcPts val="0"/>
              </a:spcBef>
              <a:buFont typeface="Arial" charset="0"/>
              <a:buNone/>
            </a:pPr>
            <a:r>
              <a:rPr lang="en-US" sz="2400" dirty="0" smtClean="0">
                <a:latin typeface="Times New Roman" pitchFamily="18" charset="0"/>
                <a:cs typeface="Times New Roman" pitchFamily="18" charset="0"/>
              </a:rPr>
              <a:t>//Declare, create and allocate objects of a class </a:t>
            </a:r>
          </a:p>
          <a:p>
            <a:pPr algn="just">
              <a:lnSpc>
                <a:spcPct val="150000"/>
              </a:lnSpc>
              <a:spcBef>
                <a:spcPts val="0"/>
              </a:spcBef>
              <a:buFont typeface="Arial" charset="0"/>
              <a:buNone/>
            </a:pPr>
            <a:r>
              <a:rPr lang="en-US" sz="2400" dirty="0" err="1" smtClean="0">
                <a:latin typeface="Times New Roman" pitchFamily="18" charset="0"/>
                <a:cs typeface="Times New Roman" pitchFamily="18" charset="0"/>
              </a:rPr>
              <a:t>ThisKeyWord</a:t>
            </a:r>
            <a:r>
              <a:rPr lang="en-US" sz="2400" dirty="0" smtClean="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a:t>
            </a:r>
            <a:r>
              <a:rPr lang="en-US" sz="2400" dirty="0" smtClean="0">
                <a:latin typeface="Times New Roman" pitchFamily="18" charset="0"/>
                <a:cs typeface="Times New Roman" pitchFamily="18" charset="0"/>
              </a:rPr>
              <a:t> </a:t>
            </a:r>
            <a:r>
              <a:rPr lang="en-US" sz="2400" dirty="0">
                <a:latin typeface="Times New Roman" pitchFamily="18" charset="0"/>
                <a:cs typeface="Times New Roman" pitchFamily="18" charset="0"/>
              </a:rPr>
              <a:t>= new </a:t>
            </a:r>
            <a:r>
              <a:rPr lang="en-US" sz="2400" dirty="0" err="1">
                <a:latin typeface="Times New Roman" pitchFamily="18" charset="0"/>
                <a:cs typeface="Times New Roman" pitchFamily="18" charset="0"/>
              </a:rPr>
              <a:t>ThisKeyWord</a:t>
            </a:r>
            <a:r>
              <a:rPr lang="en-US" sz="2400" dirty="0">
                <a:latin typeface="Times New Roman" pitchFamily="18" charset="0"/>
                <a:cs typeface="Times New Roman" pitchFamily="18" charset="0"/>
              </a:rPr>
              <a:t> (10,6</a:t>
            </a:r>
            <a:r>
              <a:rPr lang="en-US" sz="2400" dirty="0" smtClean="0">
                <a:latin typeface="Times New Roman" pitchFamily="18" charset="0"/>
                <a:cs typeface="Times New Roman" pitchFamily="18" charset="0"/>
              </a:rPr>
              <a:t>);</a:t>
            </a: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//Declare local variables to main ()</a:t>
            </a:r>
          </a:p>
          <a:p>
            <a:pPr algn="just">
              <a:lnSpc>
                <a:spcPct val="150000"/>
              </a:lnSpc>
              <a:spcBef>
                <a:spcPts val="0"/>
              </a:spcBef>
              <a:buFont typeface="Arial" charset="0"/>
              <a:buNone/>
            </a:pPr>
            <a:r>
              <a:rPr lang="en-US" sz="2400" dirty="0" err="1">
                <a:latin typeface="Times New Roman" pitchFamily="18" charset="0"/>
                <a:cs typeface="Times New Roman" pitchFamily="18" charset="0"/>
              </a:rPr>
              <a:t>i</a:t>
            </a:r>
            <a:r>
              <a:rPr lang="en-US" sz="2400" dirty="0" err="1" smtClean="0">
                <a:latin typeface="Times New Roman" pitchFamily="18" charset="0"/>
                <a:cs typeface="Times New Roman" pitchFamily="18" charset="0"/>
              </a:rPr>
              <a:t>nt</a:t>
            </a:r>
            <a:r>
              <a:rPr lang="en-US" sz="2400" dirty="0" smtClean="0">
                <a:latin typeface="Times New Roman" pitchFamily="18" charset="0"/>
                <a:cs typeface="Times New Roman" pitchFamily="18" charset="0"/>
              </a:rPr>
              <a:t> a, b;</a:t>
            </a: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//Call sum() and output the returned value</a:t>
            </a:r>
            <a:endParaRPr lang="en-US" sz="2400" dirty="0">
              <a:latin typeface="Times New Roman" pitchFamily="18" charset="0"/>
              <a:cs typeface="Times New Roman" pitchFamily="18" charset="0"/>
            </a:endParaRPr>
          </a:p>
          <a:p>
            <a:pPr algn="just">
              <a:lnSpc>
                <a:spcPct val="150000"/>
              </a:lnSpc>
              <a:spcBef>
                <a:spcPts val="0"/>
              </a:spcBef>
              <a:buFont typeface="Arial" charse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a =</a:t>
            </a:r>
            <a:r>
              <a:rPr lang="en-US" sz="2400" dirty="0" err="1" smtClean="0">
                <a:latin typeface="Times New Roman" pitchFamily="18" charset="0"/>
                <a:cs typeface="Times New Roman" pitchFamily="18" charset="0"/>
              </a:rPr>
              <a:t>obj.sum</a:t>
            </a:r>
            <a:r>
              <a:rPr lang="en-US" sz="2400" dirty="0" smtClean="0">
                <a:latin typeface="Times New Roman" pitchFamily="18" charset="0"/>
                <a:cs typeface="Times New Roman" pitchFamily="18" charset="0"/>
              </a:rPr>
              <a:t>();</a:t>
            </a:r>
          </a:p>
          <a:p>
            <a:pPr algn="just">
              <a:lnSpc>
                <a:spcPct val="150000"/>
              </a:lnSpc>
              <a:spcBef>
                <a:spcPts val="0"/>
              </a:spcBef>
              <a:buNone/>
            </a:pPr>
            <a:r>
              <a:rPr lang="en-US" sz="2400" dirty="0" err="1">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(“Sum of(</a:t>
            </a:r>
            <a:r>
              <a:rPr lang="en-US" sz="2400" dirty="0" err="1" smtClean="0">
                <a:latin typeface="Times New Roman" pitchFamily="18" charset="0"/>
                <a:cs typeface="Times New Roman" pitchFamily="18" charset="0"/>
              </a:rPr>
              <a:t>m+n</a:t>
            </a:r>
            <a:r>
              <a:rPr lang="en-US" sz="2400" dirty="0" smtClean="0">
                <a:latin typeface="Times New Roman" pitchFamily="18" charset="0"/>
                <a:cs typeface="Times New Roman" pitchFamily="18" charset="0"/>
              </a:rPr>
              <a:t>)=“+ a);</a:t>
            </a:r>
            <a:endParaRPr lang="en-US" sz="2400" dirty="0">
              <a:latin typeface="Times New Roman" pitchFamily="18" charset="0"/>
              <a:cs typeface="Times New Roman" pitchFamily="18" charset="0"/>
            </a:endParaRP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//Call square() and output the returned value </a:t>
            </a: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b</a:t>
            </a:r>
            <a:r>
              <a:rPr lang="en-US" sz="2400" dirty="0">
                <a:latin typeface="Times New Roman" pitchFamily="18" charset="0"/>
                <a:cs typeface="Times New Roman" pitchFamily="18" charset="0"/>
              </a:rPr>
              <a:t>= </a:t>
            </a:r>
            <a:r>
              <a:rPr lang="en-US" sz="2400" dirty="0" err="1" smtClean="0">
                <a:latin typeface="Times New Roman" pitchFamily="18" charset="0"/>
                <a:cs typeface="Times New Roman" pitchFamily="18" charset="0"/>
              </a:rPr>
              <a:t>obj.square</a:t>
            </a:r>
            <a:r>
              <a:rPr lang="en-US" sz="2400" dirty="0">
                <a:latin typeface="Times New Roman" pitchFamily="18" charset="0"/>
                <a:cs typeface="Times New Roman" pitchFamily="18" charset="0"/>
              </a:rPr>
              <a:t>();</a:t>
            </a:r>
          </a:p>
          <a:p>
            <a:pPr algn="just">
              <a:lnSpc>
                <a:spcPct val="150000"/>
              </a:lnSpc>
              <a:spcBef>
                <a:spcPts val="0"/>
              </a:spcBef>
              <a:buFont typeface="Arial" charset="0"/>
              <a:buNone/>
            </a:pPr>
            <a:r>
              <a:rPr lang="en-US" sz="2400" dirty="0" err="1" smtClean="0">
                <a:latin typeface="Times New Roman" pitchFamily="18" charset="0"/>
                <a:cs typeface="Times New Roman" pitchFamily="18" charset="0"/>
              </a:rPr>
              <a:t>System.out.println</a:t>
            </a:r>
            <a:r>
              <a:rPr lang="en-US" sz="2400" dirty="0" smtClean="0">
                <a:latin typeface="Times New Roman" pitchFamily="18" charset="0"/>
                <a:cs typeface="Times New Roman" pitchFamily="18" charset="0"/>
              </a:rPr>
              <a:t>(“Square of (n*n)="+ </a:t>
            </a:r>
            <a:r>
              <a:rPr lang="en-US" sz="2400" dirty="0">
                <a:latin typeface="Times New Roman" pitchFamily="18" charset="0"/>
                <a:cs typeface="Times New Roman" pitchFamily="18" charset="0"/>
              </a:rPr>
              <a:t>b);</a:t>
            </a:r>
          </a:p>
          <a:p>
            <a:pPr algn="just">
              <a:lnSpc>
                <a:spcPct val="150000"/>
              </a:lnSpc>
              <a:spcBef>
                <a:spcPts val="0"/>
              </a:spcBef>
              <a:buFont typeface="Arial" charse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}//End of main ()</a:t>
            </a:r>
            <a:endParaRPr lang="en-US" sz="2400" dirty="0">
              <a:latin typeface="Times New Roman" pitchFamily="18" charset="0"/>
              <a:cs typeface="Times New Roman" pitchFamily="18" charset="0"/>
            </a:endParaRP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}//End of class</a:t>
            </a:r>
            <a:endParaRPr lang="en-US" sz="24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pPr>
              <a:defRPr/>
            </a:pPr>
            <a:fld id="{EC56FC71-9550-4530-84E1-CB77E9B5A5BA}" type="slidenum">
              <a:rPr lang="en-US" smtClean="0"/>
              <a:pPr>
                <a:defRPr/>
              </a:pPr>
              <a:t>95</a:t>
            </a:fld>
            <a:endParaRPr lang="en-US"/>
          </a:p>
        </p:txBody>
      </p:sp>
    </p:spTree>
    <p:extLst>
      <p:ext uri="{BB962C8B-B14F-4D97-AF65-F5344CB8AC3E}">
        <p14:creationId xmlns:p14="http://schemas.microsoft.com/office/powerpoint/2010/main" val="1347263837"/>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320675"/>
          </a:xfrm>
        </p:spPr>
        <p:txBody>
          <a:bodyPr>
            <a:noAutofit/>
          </a:bodyPr>
          <a:lstStyle/>
          <a:p>
            <a:r>
              <a:rPr lang="en-GB" sz="2800" dirty="0" smtClean="0">
                <a:latin typeface="Times New Roman" panose="02020603050405020304" pitchFamily="18" charset="0"/>
                <a:cs typeface="Times New Roman" panose="02020603050405020304" pitchFamily="18" charset="0"/>
              </a:rPr>
              <a:t>Another use of </a:t>
            </a:r>
            <a:r>
              <a:rPr lang="en-GB" sz="2800" b="1" dirty="0" smtClean="0">
                <a:solidFill>
                  <a:srgbClr val="0000FF"/>
                </a:solidFill>
                <a:latin typeface="Times New Roman" panose="02020603050405020304" pitchFamily="18" charset="0"/>
                <a:cs typeface="Times New Roman" panose="02020603050405020304" pitchFamily="18" charset="0"/>
              </a:rPr>
              <a:t>this keyword</a:t>
            </a:r>
            <a:endParaRPr lang="en-GB"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76200" y="320675"/>
            <a:ext cx="9067800" cy="6537325"/>
          </a:xfrm>
        </p:spPr>
        <p:txBody>
          <a:bodyPr>
            <a:noAutofit/>
          </a:bodyPr>
          <a:lstStyle/>
          <a:p>
            <a:pPr algn="just">
              <a:lnSpc>
                <a:spcPct val="150000"/>
              </a:lnSpc>
              <a:spcBef>
                <a:spcPts val="0"/>
              </a:spcBef>
              <a:buFont typeface="Wingdings" panose="05000000000000000000" pitchFamily="2" charset="2"/>
              <a:buChar char="§"/>
            </a:pPr>
            <a:r>
              <a:rPr lang="en-GB" sz="2600" dirty="0" smtClean="0">
                <a:latin typeface="Times New Roman" panose="02020603050405020304" pitchFamily="18" charset="0"/>
                <a:cs typeface="Times New Roman" panose="02020603050405020304" pitchFamily="18" charset="0"/>
              </a:rPr>
              <a:t>The </a:t>
            </a:r>
            <a:r>
              <a:rPr lang="en-US" sz="2600" b="1" dirty="0">
                <a:solidFill>
                  <a:srgbClr val="0000FF"/>
                </a:solidFill>
                <a:latin typeface="Times New Roman" pitchFamily="18" charset="0"/>
                <a:cs typeface="Times New Roman" pitchFamily="18" charset="0"/>
              </a:rPr>
              <a:t>this </a:t>
            </a:r>
            <a:r>
              <a:rPr lang="en-US" sz="2600" dirty="0">
                <a:latin typeface="Times New Roman" pitchFamily="18" charset="0"/>
                <a:cs typeface="Times New Roman" pitchFamily="18" charset="0"/>
              </a:rPr>
              <a:t>is</a:t>
            </a:r>
            <a:r>
              <a:rPr lang="en-US" sz="2600" b="1" dirty="0">
                <a:solidFill>
                  <a:srgbClr val="0000FF"/>
                </a:solidFill>
                <a:latin typeface="Times New Roman" pitchFamily="18" charset="0"/>
                <a:cs typeface="Times New Roman" pitchFamily="18" charset="0"/>
              </a:rPr>
              <a:t> always </a:t>
            </a:r>
            <a:r>
              <a:rPr lang="en-US" sz="2600" dirty="0">
                <a:latin typeface="Times New Roman" pitchFamily="18" charset="0"/>
                <a:cs typeface="Times New Roman" pitchFamily="18" charset="0"/>
              </a:rPr>
              <a:t>a</a:t>
            </a:r>
            <a:r>
              <a:rPr lang="en-US" sz="2600" b="1" dirty="0">
                <a:solidFill>
                  <a:srgbClr val="0000FF"/>
                </a:solidFill>
                <a:latin typeface="Times New Roman" pitchFamily="18" charset="0"/>
                <a:cs typeface="Times New Roman" pitchFamily="18" charset="0"/>
              </a:rPr>
              <a:t> reference </a:t>
            </a:r>
            <a:r>
              <a:rPr lang="en-US" sz="2600" dirty="0">
                <a:latin typeface="Times New Roman" pitchFamily="18" charset="0"/>
                <a:cs typeface="Times New Roman" pitchFamily="18" charset="0"/>
              </a:rPr>
              <a:t>to the </a:t>
            </a:r>
            <a:r>
              <a:rPr lang="en-US" sz="2600" b="1" dirty="0">
                <a:solidFill>
                  <a:srgbClr val="0000FF"/>
                </a:solidFill>
                <a:latin typeface="Times New Roman" pitchFamily="18" charset="0"/>
                <a:cs typeface="Times New Roman" pitchFamily="18" charset="0"/>
              </a:rPr>
              <a:t>object </a:t>
            </a:r>
            <a:r>
              <a:rPr lang="en-US" sz="2600" dirty="0">
                <a:latin typeface="Times New Roman" pitchFamily="18" charset="0"/>
                <a:cs typeface="Times New Roman" pitchFamily="18" charset="0"/>
              </a:rPr>
              <a:t>on which the </a:t>
            </a:r>
            <a:r>
              <a:rPr lang="en-US" sz="2600" b="1" dirty="0">
                <a:solidFill>
                  <a:srgbClr val="0000FF"/>
                </a:solidFill>
                <a:latin typeface="Times New Roman" pitchFamily="18" charset="0"/>
                <a:cs typeface="Times New Roman" pitchFamily="18" charset="0"/>
              </a:rPr>
              <a:t>method </a:t>
            </a:r>
            <a:r>
              <a:rPr lang="en-US" sz="2600" dirty="0">
                <a:latin typeface="Times New Roman" pitchFamily="18" charset="0"/>
                <a:cs typeface="Times New Roman" pitchFamily="18" charset="0"/>
              </a:rPr>
              <a:t>was </a:t>
            </a:r>
            <a:r>
              <a:rPr lang="en-US" sz="2600" b="1" dirty="0" smtClean="0">
                <a:solidFill>
                  <a:srgbClr val="0000FF"/>
                </a:solidFill>
                <a:latin typeface="Times New Roman" pitchFamily="18" charset="0"/>
                <a:cs typeface="Times New Roman" pitchFamily="18" charset="0"/>
              </a:rPr>
              <a:t>invoked. </a:t>
            </a:r>
          </a:p>
          <a:p>
            <a:pPr algn="just">
              <a:lnSpc>
                <a:spcPct val="150000"/>
              </a:lnSpc>
              <a:spcBef>
                <a:spcPts val="0"/>
              </a:spcBef>
              <a:buFont typeface="Wingdings" panose="05000000000000000000" pitchFamily="2" charset="2"/>
              <a:buChar char="ü"/>
            </a:pPr>
            <a:r>
              <a:rPr lang="en-US" sz="2600" dirty="0" smtClean="0">
                <a:latin typeface="Times New Roman" pitchFamily="18" charset="0"/>
                <a:cs typeface="Times New Roman" pitchFamily="18" charset="0"/>
              </a:rPr>
              <a:t>The</a:t>
            </a:r>
            <a:r>
              <a:rPr lang="en-US" sz="2600" b="1" dirty="0" smtClean="0">
                <a:solidFill>
                  <a:srgbClr val="0000FF"/>
                </a:solidFill>
                <a:latin typeface="Times New Roman" pitchFamily="18" charset="0"/>
                <a:cs typeface="Times New Roman" pitchFamily="18" charset="0"/>
              </a:rPr>
              <a:t> this keyword </a:t>
            </a:r>
            <a:r>
              <a:rPr lang="en-US" sz="2600" dirty="0" smtClean="0">
                <a:latin typeface="Times New Roman" pitchFamily="18" charset="0"/>
                <a:cs typeface="Times New Roman" pitchFamily="18" charset="0"/>
              </a:rPr>
              <a:t>also</a:t>
            </a:r>
            <a:r>
              <a:rPr lang="en-US" sz="2600" b="1" dirty="0" smtClean="0">
                <a:solidFill>
                  <a:srgbClr val="0000FF"/>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used</a:t>
            </a:r>
            <a:r>
              <a:rPr lang="en-US" sz="2600" b="1" dirty="0" smtClean="0">
                <a:solidFill>
                  <a:srgbClr val="0000FF"/>
                </a:solidFill>
                <a:latin typeface="Times New Roman" pitchFamily="18" charset="0"/>
                <a:cs typeface="Times New Roman" pitchFamily="18" charset="0"/>
              </a:rPr>
              <a:t> </a:t>
            </a:r>
            <a:r>
              <a:rPr lang="en-US" sz="2600" dirty="0" smtClean="0">
                <a:latin typeface="Times New Roman" pitchFamily="18" charset="0"/>
                <a:cs typeface="Times New Roman" pitchFamily="18" charset="0"/>
              </a:rPr>
              <a:t>to </a:t>
            </a:r>
            <a:r>
              <a:rPr lang="en-US" sz="2600" dirty="0">
                <a:latin typeface="Times New Roman" pitchFamily="18" charset="0"/>
                <a:cs typeface="Times New Roman" pitchFamily="18" charset="0"/>
              </a:rPr>
              <a:t>resolve any name space collisions </a:t>
            </a:r>
            <a:r>
              <a:rPr lang="en-US" sz="2600" dirty="0" smtClean="0">
                <a:latin typeface="Times New Roman" pitchFamily="18" charset="0"/>
                <a:cs typeface="Times New Roman" pitchFamily="18" charset="0"/>
              </a:rPr>
              <a:t>such as when </a:t>
            </a:r>
            <a:r>
              <a:rPr lang="en-US" sz="2600" b="1" dirty="0" smtClean="0">
                <a:solidFill>
                  <a:srgbClr val="0000FF"/>
                </a:solidFill>
                <a:latin typeface="Times New Roman" pitchFamily="18" charset="0"/>
                <a:cs typeface="Times New Roman" pitchFamily="18" charset="0"/>
              </a:rPr>
              <a:t>local </a:t>
            </a:r>
            <a:r>
              <a:rPr lang="en-US" sz="2600" b="1" dirty="0">
                <a:solidFill>
                  <a:srgbClr val="0000FF"/>
                </a:solidFill>
                <a:latin typeface="Times New Roman" pitchFamily="18" charset="0"/>
                <a:cs typeface="Times New Roman" pitchFamily="18" charset="0"/>
              </a:rPr>
              <a:t>variable </a:t>
            </a:r>
            <a:r>
              <a:rPr lang="en-US" sz="2600" dirty="0" smtClean="0">
                <a:latin typeface="Times New Roman" pitchFamily="18" charset="0"/>
                <a:cs typeface="Times New Roman" pitchFamily="18" charset="0"/>
              </a:rPr>
              <a:t>hides the instance variable by defining with the same name as the instance variable. </a:t>
            </a:r>
          </a:p>
          <a:p>
            <a:pPr algn="just">
              <a:lnSpc>
                <a:spcPct val="150000"/>
              </a:lnSpc>
              <a:spcBef>
                <a:spcPts val="0"/>
              </a:spcBef>
              <a:buFont typeface="Wingdings" panose="05000000000000000000" pitchFamily="2" charset="2"/>
              <a:buChar char="§"/>
            </a:pPr>
            <a:r>
              <a:rPr lang="en-US" sz="2600" dirty="0" smtClean="0">
                <a:latin typeface="Times New Roman" pitchFamily="18" charset="0"/>
                <a:cs typeface="Times New Roman" pitchFamily="18" charset="0"/>
              </a:rPr>
              <a:t>In addition to this, </a:t>
            </a:r>
            <a:r>
              <a:rPr lang="en-US" sz="2600" b="1" dirty="0" smtClean="0">
                <a:solidFill>
                  <a:srgbClr val="6600CC"/>
                </a:solidFill>
                <a:latin typeface="Times New Roman" pitchFamily="18" charset="0"/>
                <a:cs typeface="Times New Roman" pitchFamily="18" charset="0"/>
              </a:rPr>
              <a:t>constructor</a:t>
            </a:r>
            <a:r>
              <a:rPr lang="en-US" sz="2600" b="1" dirty="0" smtClean="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of a </a:t>
            </a:r>
            <a:r>
              <a:rPr lang="en-US" sz="2600" b="1" dirty="0">
                <a:solidFill>
                  <a:srgbClr val="6600CC"/>
                </a:solidFill>
                <a:latin typeface="Times New Roman" pitchFamily="18" charset="0"/>
                <a:cs typeface="Times New Roman" pitchFamily="18" charset="0"/>
              </a:rPr>
              <a:t>class can call</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other</a:t>
            </a:r>
            <a:r>
              <a:rPr lang="en-US" sz="2600" b="1" dirty="0">
                <a:solidFill>
                  <a:srgbClr val="0000FF"/>
                </a:solidFill>
                <a:latin typeface="Times New Roman" pitchFamily="18" charset="0"/>
                <a:cs typeface="Times New Roman" pitchFamily="18" charset="0"/>
              </a:rPr>
              <a:t> </a:t>
            </a:r>
            <a:r>
              <a:rPr lang="en-US" sz="2600" b="1" dirty="0">
                <a:solidFill>
                  <a:srgbClr val="990099"/>
                </a:solidFill>
                <a:latin typeface="Times New Roman" pitchFamily="18" charset="0"/>
                <a:cs typeface="Times New Roman" pitchFamily="18" charset="0"/>
              </a:rPr>
              <a:t>constructor</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of the </a:t>
            </a:r>
            <a:r>
              <a:rPr lang="en-US" sz="2600" b="1" dirty="0">
                <a:solidFill>
                  <a:srgbClr val="990099"/>
                </a:solidFill>
                <a:latin typeface="Times New Roman" pitchFamily="18" charset="0"/>
                <a:cs typeface="Times New Roman" pitchFamily="18" charset="0"/>
              </a:rPr>
              <a:t>same class</a:t>
            </a:r>
            <a:r>
              <a:rPr lang="en-US" sz="2600" b="1" dirty="0">
                <a:solidFill>
                  <a:srgbClr val="0000FF"/>
                </a:solidFill>
                <a:latin typeface="Times New Roman" pitchFamily="18" charset="0"/>
                <a:cs typeface="Times New Roman" pitchFamily="18" charset="0"/>
              </a:rPr>
              <a:t> </a:t>
            </a:r>
            <a:r>
              <a:rPr lang="en-US" sz="2600" dirty="0">
                <a:latin typeface="Times New Roman" pitchFamily="18" charset="0"/>
                <a:cs typeface="Times New Roman" pitchFamily="18" charset="0"/>
              </a:rPr>
              <a:t>by</a:t>
            </a:r>
            <a:r>
              <a:rPr lang="en-US" sz="2600" b="1" dirty="0">
                <a:solidFill>
                  <a:srgbClr val="0000FF"/>
                </a:solidFill>
                <a:latin typeface="Times New Roman" pitchFamily="18" charset="0"/>
                <a:cs typeface="Times New Roman" pitchFamily="18" charset="0"/>
              </a:rPr>
              <a:t> using </a:t>
            </a:r>
            <a:r>
              <a:rPr lang="en-US" sz="2600" dirty="0">
                <a:latin typeface="Times New Roman" pitchFamily="18" charset="0"/>
                <a:cs typeface="Times New Roman" pitchFamily="18" charset="0"/>
              </a:rPr>
              <a:t>a</a:t>
            </a:r>
            <a:r>
              <a:rPr lang="en-US" sz="2600" b="1" dirty="0">
                <a:solidFill>
                  <a:srgbClr val="0000FF"/>
                </a:solidFill>
                <a:latin typeface="Times New Roman" pitchFamily="18" charset="0"/>
                <a:cs typeface="Times New Roman" pitchFamily="18" charset="0"/>
              </a:rPr>
              <a:t> </a:t>
            </a:r>
            <a:r>
              <a:rPr lang="en-US" sz="2600" b="1" dirty="0">
                <a:solidFill>
                  <a:srgbClr val="FF0000"/>
                </a:solidFill>
                <a:latin typeface="Times New Roman" pitchFamily="18" charset="0"/>
                <a:cs typeface="Times New Roman" pitchFamily="18" charset="0"/>
              </a:rPr>
              <a:t>key word </a:t>
            </a:r>
            <a:r>
              <a:rPr lang="en-US" sz="2600" b="1" dirty="0" smtClean="0">
                <a:solidFill>
                  <a:srgbClr val="FF0000"/>
                </a:solidFill>
                <a:latin typeface="Times New Roman" pitchFamily="18" charset="0"/>
                <a:cs typeface="Times New Roman" pitchFamily="18" charset="0"/>
              </a:rPr>
              <a:t>this.</a:t>
            </a:r>
          </a:p>
          <a:p>
            <a:pPr algn="just">
              <a:lnSpc>
                <a:spcPct val="150000"/>
              </a:lnSpc>
              <a:spcBef>
                <a:spcPts val="0"/>
              </a:spcBef>
              <a:buFont typeface="Wingdings" panose="05000000000000000000" pitchFamily="2" charset="2"/>
              <a:buChar char="Ø"/>
            </a:pPr>
            <a:r>
              <a:rPr lang="en-US" sz="2600" dirty="0" smtClean="0">
                <a:latin typeface="Times New Roman" pitchFamily="18" charset="0"/>
                <a:cs typeface="Times New Roman" pitchFamily="18" charset="0"/>
              </a:rPr>
              <a:t>The following </a:t>
            </a:r>
            <a:r>
              <a:rPr lang="en-US" sz="2600" b="1" dirty="0" smtClean="0">
                <a:latin typeface="Times New Roman" pitchFamily="18" charset="0"/>
                <a:cs typeface="Times New Roman" pitchFamily="18" charset="0"/>
              </a:rPr>
              <a:t>java program </a:t>
            </a:r>
            <a:r>
              <a:rPr lang="en-US" sz="2600" dirty="0" smtClean="0">
                <a:latin typeface="Times New Roman" pitchFamily="18" charset="0"/>
                <a:cs typeface="Times New Roman" pitchFamily="18" charset="0"/>
              </a:rPr>
              <a:t>is used to demonstrate constructor of a class can call constructor of the same class by using a keyword this. </a:t>
            </a:r>
            <a:endParaRPr lang="en-US" sz="2600" dirty="0">
              <a:latin typeface="Times New Roman" pitchFamily="18" charset="0"/>
              <a:cs typeface="Times New Roman" pitchFamily="18" charset="0"/>
            </a:endParaRPr>
          </a:p>
          <a:p>
            <a:pPr algn="just">
              <a:lnSpc>
                <a:spcPct val="150000"/>
              </a:lnSpc>
              <a:spcBef>
                <a:spcPts val="0"/>
              </a:spcBef>
              <a:buFont typeface="Wingdings" panose="05000000000000000000" pitchFamily="2" charset="2"/>
              <a:buChar char="§"/>
            </a:pPr>
            <a:endParaRPr lang="en-US" sz="2600" b="1" dirty="0" smtClean="0">
              <a:solidFill>
                <a:srgbClr val="FF0000"/>
              </a:solidFill>
              <a:latin typeface="Times New Roman" pitchFamily="18" charset="0"/>
              <a:cs typeface="Times New Roman" pitchFamily="18" charset="0"/>
            </a:endParaRPr>
          </a:p>
          <a:p>
            <a:pPr marL="0" indent="0" algn="just">
              <a:lnSpc>
                <a:spcPct val="150000"/>
              </a:lnSpc>
              <a:spcBef>
                <a:spcPts val="0"/>
              </a:spcBef>
              <a:buNone/>
            </a:pPr>
            <a:endParaRPr lang="en-GB" sz="2600"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96</a:t>
            </a:fld>
            <a:endParaRPr lang="en-US"/>
          </a:p>
        </p:txBody>
      </p:sp>
    </p:spTree>
    <p:extLst>
      <p:ext uri="{BB962C8B-B14F-4D97-AF65-F5344CB8AC3E}">
        <p14:creationId xmlns:p14="http://schemas.microsoft.com/office/powerpoint/2010/main" val="271537450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320675"/>
          </a:xfrm>
        </p:spPr>
        <p:txBody>
          <a:bodyPr>
            <a:noAutofit/>
          </a:bodyPr>
          <a:lstStyle/>
          <a:p>
            <a:r>
              <a:rPr lang="en-GB" sz="2800" dirty="0" smtClean="0">
                <a:latin typeface="Times New Roman" panose="02020603050405020304" pitchFamily="18" charset="0"/>
                <a:cs typeface="Times New Roman" panose="02020603050405020304" pitchFamily="18" charset="0"/>
              </a:rPr>
              <a:t>Another use of </a:t>
            </a:r>
            <a:r>
              <a:rPr lang="en-GB" sz="2800" b="1" dirty="0" smtClean="0">
                <a:solidFill>
                  <a:srgbClr val="0000FF"/>
                </a:solidFill>
                <a:latin typeface="Times New Roman" panose="02020603050405020304" pitchFamily="18" charset="0"/>
                <a:cs typeface="Times New Roman" panose="02020603050405020304" pitchFamily="18" charset="0"/>
              </a:rPr>
              <a:t>this keyword-------</a:t>
            </a:r>
            <a:endParaRPr lang="en-GB" sz="2800" b="1" dirty="0">
              <a:solidFill>
                <a:srgbClr val="0000FF"/>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320675"/>
            <a:ext cx="9144000" cy="6537325"/>
          </a:xfrm>
        </p:spPr>
        <p:txBody>
          <a:bodyPr>
            <a:noAutofit/>
          </a:bodyPr>
          <a:lstStyle/>
          <a:p>
            <a:pPr marL="0" indent="0" algn="just">
              <a:buNone/>
            </a:pPr>
            <a:r>
              <a:rPr lang="en-US" sz="2200" dirty="0" smtClean="0">
                <a:latin typeface="Times New Roman" pitchFamily="18" charset="0"/>
                <a:cs typeface="Times New Roman" pitchFamily="18" charset="0"/>
              </a:rPr>
              <a:t>//Define a class named Box and instance </a:t>
            </a:r>
            <a:r>
              <a:rPr lang="en-US" sz="2200" dirty="0">
                <a:latin typeface="Times New Roman" pitchFamily="18" charset="0"/>
                <a:cs typeface="Times New Roman" pitchFamily="18" charset="0"/>
              </a:rPr>
              <a:t>variable of a Box class</a:t>
            </a:r>
          </a:p>
          <a:p>
            <a:pPr marL="0" indent="0" algn="just">
              <a:buNone/>
            </a:pPr>
            <a:r>
              <a:rPr lang="en-US" sz="2200" dirty="0" smtClean="0">
                <a:latin typeface="Times New Roman" pitchFamily="18" charset="0"/>
                <a:cs typeface="Times New Roman" pitchFamily="18" charset="0"/>
              </a:rPr>
              <a:t>class </a:t>
            </a:r>
            <a:r>
              <a:rPr lang="en-US" sz="2200" dirty="0">
                <a:latin typeface="Times New Roman" pitchFamily="18" charset="0"/>
                <a:cs typeface="Times New Roman" pitchFamily="18" charset="0"/>
              </a:rPr>
              <a:t>Box</a:t>
            </a:r>
            <a:r>
              <a:rPr lang="en-US" sz="2200" dirty="0" smtClean="0">
                <a:latin typeface="Times New Roman" pitchFamily="18" charset="0"/>
                <a:cs typeface="Times New Roman" pitchFamily="18" charset="0"/>
              </a:rPr>
              <a:t>{</a:t>
            </a:r>
          </a:p>
          <a:p>
            <a:pPr marL="0" indent="0" algn="just">
              <a:buNone/>
            </a:pPr>
            <a:r>
              <a:rPr lang="en-US" sz="2200" dirty="0" smtClean="0">
                <a:latin typeface="Times New Roman" pitchFamily="18" charset="0"/>
                <a:cs typeface="Times New Roman" pitchFamily="18" charset="0"/>
              </a:rPr>
              <a:t>double </a:t>
            </a:r>
            <a:r>
              <a:rPr lang="en-US" sz="2200" dirty="0">
                <a:latin typeface="Times New Roman" pitchFamily="18" charset="0"/>
                <a:cs typeface="Times New Roman" pitchFamily="18" charset="0"/>
              </a:rPr>
              <a:t>width;</a:t>
            </a:r>
          </a:p>
          <a:p>
            <a:pPr algn="just">
              <a:buFont typeface="Arial" charset="0"/>
              <a:buNone/>
            </a:pPr>
            <a:r>
              <a:rPr lang="en-US" sz="2200" dirty="0" smtClean="0">
                <a:latin typeface="Times New Roman" pitchFamily="18" charset="0"/>
                <a:cs typeface="Times New Roman" pitchFamily="18" charset="0"/>
              </a:rPr>
              <a:t>double </a:t>
            </a:r>
            <a:r>
              <a:rPr lang="en-US" sz="2200" dirty="0">
                <a:latin typeface="Times New Roman" pitchFamily="18" charset="0"/>
                <a:cs typeface="Times New Roman" pitchFamily="18" charset="0"/>
              </a:rPr>
              <a:t>height;</a:t>
            </a:r>
          </a:p>
          <a:p>
            <a:pPr algn="just">
              <a:buFont typeface="Arial" charset="0"/>
              <a:buNone/>
            </a:pPr>
            <a:r>
              <a:rPr lang="en-US" sz="2200" dirty="0" smtClean="0">
                <a:latin typeface="Times New Roman" pitchFamily="18" charset="0"/>
                <a:cs typeface="Times New Roman" pitchFamily="18" charset="0"/>
              </a:rPr>
              <a:t>double </a:t>
            </a:r>
            <a:r>
              <a:rPr lang="en-US" sz="2200" dirty="0">
                <a:latin typeface="Times New Roman" pitchFamily="18" charset="0"/>
                <a:cs typeface="Times New Roman" pitchFamily="18" charset="0"/>
              </a:rPr>
              <a:t>depth</a:t>
            </a:r>
            <a:r>
              <a:rPr lang="en-US" sz="2200" dirty="0" smtClean="0">
                <a:latin typeface="Times New Roman" pitchFamily="18" charset="0"/>
                <a:cs typeface="Times New Roman" pitchFamily="18" charset="0"/>
              </a:rPr>
              <a:t>;</a:t>
            </a:r>
          </a:p>
          <a:p>
            <a:pPr algn="just">
              <a:buNone/>
            </a:pPr>
            <a:r>
              <a:rPr lang="en-US" sz="2200" dirty="0" smtClean="0">
                <a:latin typeface="Times New Roman" pitchFamily="18" charset="0"/>
                <a:cs typeface="Times New Roman" pitchFamily="18" charset="0"/>
              </a:rPr>
              <a:t>/*Define Parameterized constructor with 1 dimension named w and initialized to width</a:t>
            </a:r>
            <a:r>
              <a:rPr lang="en-US" sz="2200" dirty="0">
                <a:latin typeface="Times New Roman" pitchFamily="18" charset="0"/>
                <a:cs typeface="Times New Roman" pitchFamily="18" charset="0"/>
              </a:rPr>
              <a:t>*/</a:t>
            </a:r>
          </a:p>
          <a:p>
            <a:pPr algn="just">
              <a:buFont typeface="Arial" charset="0"/>
              <a:buNone/>
            </a:pPr>
            <a:r>
              <a:rPr lang="en-US" sz="2200" dirty="0" smtClean="0">
                <a:latin typeface="Times New Roman" pitchFamily="18" charset="0"/>
                <a:cs typeface="Times New Roman" pitchFamily="18" charset="0"/>
              </a:rPr>
              <a:t>Box(double </a:t>
            </a:r>
            <a:r>
              <a:rPr lang="en-US" sz="2200" dirty="0">
                <a:latin typeface="Times New Roman" pitchFamily="18" charset="0"/>
                <a:cs typeface="Times New Roman" pitchFamily="18" charset="0"/>
              </a:rPr>
              <a:t>w</a:t>
            </a:r>
            <a:r>
              <a:rPr lang="en-US" sz="2200" dirty="0" smtClean="0">
                <a:latin typeface="Times New Roman" pitchFamily="18" charset="0"/>
                <a:cs typeface="Times New Roman" pitchFamily="18" charset="0"/>
              </a:rPr>
              <a:t>){</a:t>
            </a:r>
          </a:p>
          <a:p>
            <a:pPr algn="just">
              <a:buFont typeface="Arial" charset="0"/>
              <a:buNone/>
            </a:pPr>
            <a:r>
              <a:rPr lang="en-US" sz="2200" dirty="0" smtClean="0">
                <a:latin typeface="Times New Roman" pitchFamily="18" charset="0"/>
                <a:cs typeface="Times New Roman" pitchFamily="18" charset="0"/>
              </a:rPr>
              <a:t>width </a:t>
            </a:r>
            <a:r>
              <a:rPr lang="en-US" sz="2200" dirty="0">
                <a:latin typeface="Times New Roman" pitchFamily="18" charset="0"/>
                <a:cs typeface="Times New Roman" pitchFamily="18" charset="0"/>
              </a:rPr>
              <a:t>= w;</a:t>
            </a:r>
          </a:p>
          <a:p>
            <a:pPr algn="just">
              <a:buFont typeface="Arial" charse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}//End of Box() </a:t>
            </a:r>
            <a:endParaRPr lang="en-US" sz="2200" dirty="0">
              <a:latin typeface="Times New Roman" pitchFamily="18" charset="0"/>
              <a:cs typeface="Times New Roman" pitchFamily="18" charset="0"/>
            </a:endParaRPr>
          </a:p>
          <a:p>
            <a:pPr algn="just">
              <a:buFont typeface="Arial" charset="0"/>
              <a:buNone/>
            </a:pPr>
            <a:r>
              <a:rPr lang="en-US" sz="2200" dirty="0" smtClean="0">
                <a:latin typeface="Times New Roman" pitchFamily="18" charset="0"/>
                <a:cs typeface="Times New Roman" pitchFamily="18" charset="0"/>
              </a:rPr>
              <a:t>/*This constructor is with 2 dimensions </a:t>
            </a:r>
            <a:r>
              <a:rPr lang="en-US" sz="2200" dirty="0">
                <a:latin typeface="Times New Roman" pitchFamily="18" charset="0"/>
                <a:cs typeface="Times New Roman" pitchFamily="18" charset="0"/>
              </a:rPr>
              <a:t>(</a:t>
            </a:r>
            <a:r>
              <a:rPr lang="en-US" sz="2200" dirty="0" smtClean="0">
                <a:latin typeface="Times New Roman" pitchFamily="18" charset="0"/>
                <a:cs typeface="Times New Roman" pitchFamily="18" charset="0"/>
              </a:rPr>
              <a:t>w and h), and use this keyword to call constructor of the previous class and initialize h to height */</a:t>
            </a:r>
          </a:p>
          <a:p>
            <a:pPr algn="just">
              <a:buFont typeface="Arial" charset="0"/>
              <a:buNone/>
            </a:pPr>
            <a:r>
              <a:rPr lang="en-US" sz="2200" dirty="0" smtClean="0">
                <a:latin typeface="Times New Roman" pitchFamily="18" charset="0"/>
                <a:cs typeface="Times New Roman" pitchFamily="18" charset="0"/>
              </a:rPr>
              <a:t>Box(double </a:t>
            </a:r>
            <a:r>
              <a:rPr lang="en-US" sz="2200" dirty="0">
                <a:latin typeface="Times New Roman" pitchFamily="18" charset="0"/>
                <a:cs typeface="Times New Roman" pitchFamily="18" charset="0"/>
              </a:rPr>
              <a:t>w, double h){</a:t>
            </a:r>
          </a:p>
          <a:p>
            <a:pPr algn="just">
              <a:buFont typeface="Arial" charset="0"/>
              <a:buNone/>
            </a:pPr>
            <a:r>
              <a:rPr lang="en-US" sz="2200" dirty="0">
                <a:latin typeface="Times New Roman" pitchFamily="18" charset="0"/>
                <a:cs typeface="Times New Roman" pitchFamily="18" charset="0"/>
              </a:rPr>
              <a:t>        this(w);</a:t>
            </a:r>
          </a:p>
          <a:p>
            <a:pPr algn="just">
              <a:buFont typeface="Arial" charset="0"/>
              <a:buNone/>
            </a:pPr>
            <a:r>
              <a:rPr lang="en-US" sz="2200" dirty="0">
                <a:latin typeface="Times New Roman" pitchFamily="18" charset="0"/>
                <a:cs typeface="Times New Roman" pitchFamily="18" charset="0"/>
              </a:rPr>
              <a:t>        height = h;</a:t>
            </a:r>
          </a:p>
          <a:p>
            <a:pPr algn="just">
              <a:buFont typeface="Arial" charset="0"/>
              <a:buNone/>
            </a:pPr>
            <a:r>
              <a:rPr lang="en-US" sz="2200" dirty="0">
                <a:latin typeface="Times New Roman" pitchFamily="18" charset="0"/>
                <a:cs typeface="Times New Roman" pitchFamily="18" charset="0"/>
              </a:rPr>
              <a:t>    </a:t>
            </a:r>
            <a:r>
              <a:rPr lang="en-US" sz="2200" dirty="0" smtClean="0">
                <a:latin typeface="Times New Roman" pitchFamily="18" charset="0"/>
                <a:cs typeface="Times New Roman" pitchFamily="18" charset="0"/>
              </a:rPr>
              <a:t>}//End of Box()</a:t>
            </a: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97</a:t>
            </a:fld>
            <a:endParaRPr lang="en-US"/>
          </a:p>
        </p:txBody>
      </p:sp>
    </p:spTree>
    <p:extLst>
      <p:ext uri="{BB962C8B-B14F-4D97-AF65-F5344CB8AC3E}">
        <p14:creationId xmlns:p14="http://schemas.microsoft.com/office/powerpoint/2010/main" val="233993482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320675"/>
          </a:xfrm>
        </p:spPr>
        <p:txBody>
          <a:bodyPr>
            <a:noAutofit/>
          </a:bodyPr>
          <a:lstStyle/>
          <a:p>
            <a:r>
              <a:rPr lang="en-GB" sz="2800" dirty="0">
                <a:latin typeface="Times New Roman" panose="02020603050405020304" pitchFamily="18" charset="0"/>
                <a:cs typeface="Times New Roman" panose="02020603050405020304" pitchFamily="18" charset="0"/>
              </a:rPr>
              <a:t>Another use of </a:t>
            </a:r>
            <a:r>
              <a:rPr lang="en-GB" sz="2800" b="1" dirty="0">
                <a:solidFill>
                  <a:srgbClr val="0000FF"/>
                </a:solidFill>
                <a:latin typeface="Times New Roman" panose="02020603050405020304" pitchFamily="18" charset="0"/>
                <a:cs typeface="Times New Roman" panose="02020603050405020304" pitchFamily="18" charset="0"/>
              </a:rPr>
              <a:t>this keyword-------</a:t>
            </a:r>
          </a:p>
        </p:txBody>
      </p:sp>
      <p:sp>
        <p:nvSpPr>
          <p:cNvPr id="3" name="Content Placeholder 2"/>
          <p:cNvSpPr>
            <a:spLocks noGrp="1"/>
          </p:cNvSpPr>
          <p:nvPr>
            <p:ph idx="1"/>
          </p:nvPr>
        </p:nvSpPr>
        <p:spPr>
          <a:xfrm>
            <a:off x="0" y="320675"/>
            <a:ext cx="9144000" cy="6537325"/>
          </a:xfrm>
        </p:spPr>
        <p:txBody>
          <a:bodyPr>
            <a:noAutofit/>
          </a:bodyPr>
          <a:lstStyle/>
          <a:p>
            <a:pPr algn="just">
              <a:lnSpc>
                <a:spcPct val="150000"/>
              </a:lnSpc>
              <a:spcBef>
                <a:spcPts val="0"/>
              </a:spcBef>
              <a:buFont typeface="Arial" charset="0"/>
              <a:buNone/>
            </a:pPr>
            <a:r>
              <a:rPr lang="en-US" sz="2200" dirty="0" smtClean="0">
                <a:latin typeface="Times New Roman" pitchFamily="18" charset="0"/>
                <a:cs typeface="Times New Roman" pitchFamily="18" charset="0"/>
              </a:rPr>
              <a:t>/*Use Box constructor is with 3 dimensions </a:t>
            </a:r>
            <a:r>
              <a:rPr lang="en-US" sz="2200" dirty="0">
                <a:latin typeface="Times New Roman" pitchFamily="18" charset="0"/>
                <a:cs typeface="Times New Roman" pitchFamily="18" charset="0"/>
              </a:rPr>
              <a:t>(</a:t>
            </a:r>
            <a:r>
              <a:rPr lang="en-US" sz="2200" dirty="0" smtClean="0">
                <a:latin typeface="Times New Roman" pitchFamily="18" charset="0"/>
                <a:cs typeface="Times New Roman" pitchFamily="18" charset="0"/>
              </a:rPr>
              <a:t>w, h, and d), and use this keyword to call constructor of the previous class and initialize d to depth */</a:t>
            </a:r>
          </a:p>
          <a:p>
            <a:pPr algn="just">
              <a:lnSpc>
                <a:spcPct val="150000"/>
              </a:lnSpc>
              <a:spcBef>
                <a:spcPts val="0"/>
              </a:spcBef>
              <a:buFont typeface="Arial" charset="0"/>
              <a:buNone/>
            </a:pPr>
            <a:r>
              <a:rPr lang="en-US" sz="2400" dirty="0" smtClean="0">
                <a:latin typeface="Times New Roman" pitchFamily="18" charset="0"/>
                <a:cs typeface="Times New Roman" pitchFamily="18" charset="0"/>
              </a:rPr>
              <a:t>Box(double </a:t>
            </a:r>
            <a:r>
              <a:rPr lang="en-US" sz="2400" dirty="0">
                <a:latin typeface="Times New Roman" pitchFamily="18" charset="0"/>
                <a:cs typeface="Times New Roman" pitchFamily="18" charset="0"/>
              </a:rPr>
              <a:t>w, double h, double d) {</a:t>
            </a:r>
          </a:p>
          <a:p>
            <a:pPr>
              <a:lnSpc>
                <a:spcPct val="150000"/>
              </a:lnSpc>
              <a:spcBef>
                <a:spcPts val="0"/>
              </a:spcBef>
              <a:buFont typeface="Arial" charset="0"/>
              <a:buNone/>
            </a:pPr>
            <a:r>
              <a:rPr lang="en-US" sz="2400" dirty="0">
                <a:latin typeface="Times New Roman" pitchFamily="18" charset="0"/>
                <a:cs typeface="Times New Roman" pitchFamily="18" charset="0"/>
              </a:rPr>
              <a:t>        this(w, h);</a:t>
            </a:r>
          </a:p>
          <a:p>
            <a:pPr>
              <a:lnSpc>
                <a:spcPct val="150000"/>
              </a:lnSpc>
              <a:spcBef>
                <a:spcPts val="0"/>
              </a:spcBef>
              <a:buFont typeface="Arial" charset="0"/>
              <a:buNone/>
            </a:pPr>
            <a:r>
              <a:rPr lang="en-US" sz="2400" dirty="0">
                <a:latin typeface="Times New Roman" pitchFamily="18" charset="0"/>
                <a:cs typeface="Times New Roman" pitchFamily="18" charset="0"/>
              </a:rPr>
              <a:t>        depth = d;</a:t>
            </a:r>
          </a:p>
          <a:p>
            <a:pPr>
              <a:lnSpc>
                <a:spcPct val="150000"/>
              </a:lnSpc>
              <a:spcBef>
                <a:spcPts val="0"/>
              </a:spcBef>
              <a:buFont typeface="Arial" charse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}//End of Box ()</a:t>
            </a:r>
            <a:endParaRPr lang="en-US" sz="2400" dirty="0">
              <a:latin typeface="Times New Roman" pitchFamily="18" charset="0"/>
              <a:cs typeface="Times New Roman" pitchFamily="18" charset="0"/>
            </a:endParaRPr>
          </a:p>
          <a:p>
            <a:pPr>
              <a:lnSpc>
                <a:spcPct val="150000"/>
              </a:lnSpc>
              <a:spcBef>
                <a:spcPts val="0"/>
              </a:spcBef>
              <a:buFont typeface="Arial" charset="0"/>
              <a:buNone/>
            </a:pPr>
            <a:r>
              <a:rPr lang="en-US" sz="2400" dirty="0" smtClean="0">
                <a:latin typeface="Times New Roman" pitchFamily="18" charset="0"/>
                <a:cs typeface="Times New Roman" pitchFamily="18" charset="0"/>
              </a:rPr>
              <a:t>//Define a method volume(), compute volume of box and return a value</a:t>
            </a:r>
          </a:p>
          <a:p>
            <a:pPr>
              <a:lnSpc>
                <a:spcPct val="150000"/>
              </a:lnSpc>
              <a:spcBef>
                <a:spcPts val="0"/>
              </a:spcBef>
              <a:buFont typeface="Arial" charset="0"/>
              <a:buNone/>
            </a:pPr>
            <a:r>
              <a:rPr lang="en-US" sz="2400" dirty="0" smtClean="0">
                <a:latin typeface="Times New Roman" pitchFamily="18" charset="0"/>
                <a:cs typeface="Times New Roman" pitchFamily="18" charset="0"/>
              </a:rPr>
              <a:t>double </a:t>
            </a:r>
            <a:r>
              <a:rPr lang="en-US" sz="2400" dirty="0">
                <a:latin typeface="Times New Roman" pitchFamily="18" charset="0"/>
                <a:cs typeface="Times New Roman" pitchFamily="18" charset="0"/>
              </a:rPr>
              <a:t>volume(){</a:t>
            </a:r>
          </a:p>
          <a:p>
            <a:pPr>
              <a:lnSpc>
                <a:spcPct val="150000"/>
              </a:lnSpc>
              <a:spcBef>
                <a:spcPts val="0"/>
              </a:spcBef>
              <a:buFont typeface="Arial" charse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return (width </a:t>
            </a:r>
            <a:r>
              <a:rPr lang="en-US" sz="2400" dirty="0">
                <a:latin typeface="Times New Roman" pitchFamily="18" charset="0"/>
                <a:cs typeface="Times New Roman" pitchFamily="18" charset="0"/>
              </a:rPr>
              <a:t>* height * </a:t>
            </a:r>
            <a:r>
              <a:rPr lang="en-US" sz="2400" dirty="0" smtClean="0">
                <a:latin typeface="Times New Roman" pitchFamily="18" charset="0"/>
                <a:cs typeface="Times New Roman" pitchFamily="18" charset="0"/>
              </a:rPr>
              <a:t>depth);</a:t>
            </a:r>
            <a:endParaRPr lang="en-US" sz="2400" dirty="0">
              <a:latin typeface="Times New Roman" pitchFamily="18" charset="0"/>
              <a:cs typeface="Times New Roman" pitchFamily="18" charset="0"/>
            </a:endParaRPr>
          </a:p>
          <a:p>
            <a:pPr>
              <a:lnSpc>
                <a:spcPct val="150000"/>
              </a:lnSpc>
              <a:spcBef>
                <a:spcPts val="0"/>
              </a:spcBef>
              <a:buFont typeface="Arial" charset="0"/>
              <a:buNone/>
            </a:pP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}//End of volume()</a:t>
            </a:r>
            <a:endParaRPr lang="en-US" sz="2400" dirty="0">
              <a:latin typeface="Times New Roman" pitchFamily="18" charset="0"/>
              <a:cs typeface="Times New Roman" pitchFamily="18" charset="0"/>
            </a:endParaRPr>
          </a:p>
          <a:p>
            <a:pPr>
              <a:lnSpc>
                <a:spcPct val="150000"/>
              </a:lnSpc>
              <a:spcBef>
                <a:spcPts val="0"/>
              </a:spcBef>
              <a:buFont typeface="Arial" charset="0"/>
              <a:buNone/>
            </a:pPr>
            <a:r>
              <a:rPr lang="en-US" sz="2400" dirty="0" smtClean="0">
                <a:latin typeface="Times New Roman" pitchFamily="18" charset="0"/>
                <a:cs typeface="Times New Roman" pitchFamily="18" charset="0"/>
              </a:rPr>
              <a:t>}//End of Box class</a:t>
            </a:r>
            <a:endParaRPr lang="en-US" sz="2400" dirty="0">
              <a:latin typeface="Times New Roman" pitchFamily="18" charset="0"/>
              <a:cs typeface="Times New Roman" pitchFamily="18" charset="0"/>
            </a:endParaRPr>
          </a:p>
          <a:p>
            <a:pPr>
              <a:lnSpc>
                <a:spcPct val="150000"/>
              </a:lnSpc>
              <a:spcBef>
                <a:spcPts val="0"/>
              </a:spcBef>
            </a:pPr>
            <a:endParaRPr lang="en-US" sz="2400" dirty="0">
              <a:latin typeface="Times New Roman" pitchFamily="18" charset="0"/>
              <a:cs typeface="Times New Roman" pitchFamily="18" charset="0"/>
            </a:endParaRPr>
          </a:p>
          <a:p>
            <a:pPr algn="just">
              <a:lnSpc>
                <a:spcPct val="150000"/>
              </a:lnSpc>
              <a:spcBef>
                <a:spcPts val="0"/>
              </a:spcBef>
              <a:buFont typeface="Arial" charset="0"/>
              <a:buNone/>
            </a:pPr>
            <a:endParaRPr lang="en-US" sz="22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98</a:t>
            </a:fld>
            <a:endParaRPr lang="en-US"/>
          </a:p>
        </p:txBody>
      </p:sp>
    </p:spTree>
    <p:extLst>
      <p:ext uri="{BB962C8B-B14F-4D97-AF65-F5344CB8AC3E}">
        <p14:creationId xmlns:p14="http://schemas.microsoft.com/office/powerpoint/2010/main" val="282334219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8686800" cy="320675"/>
          </a:xfrm>
        </p:spPr>
        <p:txBody>
          <a:bodyPr>
            <a:noAutofit/>
          </a:bodyPr>
          <a:lstStyle/>
          <a:p>
            <a:r>
              <a:rPr lang="en-GB" sz="2800" dirty="0">
                <a:latin typeface="Times New Roman" panose="02020603050405020304" pitchFamily="18" charset="0"/>
                <a:cs typeface="Times New Roman" panose="02020603050405020304" pitchFamily="18" charset="0"/>
              </a:rPr>
              <a:t>Another use of </a:t>
            </a:r>
            <a:r>
              <a:rPr lang="en-GB" sz="2800" b="1" dirty="0">
                <a:solidFill>
                  <a:srgbClr val="0000FF"/>
                </a:solidFill>
                <a:latin typeface="Times New Roman" panose="02020603050405020304" pitchFamily="18" charset="0"/>
                <a:cs typeface="Times New Roman" panose="02020603050405020304" pitchFamily="18" charset="0"/>
              </a:rPr>
              <a:t>this keyword-------</a:t>
            </a:r>
          </a:p>
        </p:txBody>
      </p:sp>
      <p:sp>
        <p:nvSpPr>
          <p:cNvPr id="3" name="Content Placeholder 2"/>
          <p:cNvSpPr>
            <a:spLocks noGrp="1"/>
          </p:cNvSpPr>
          <p:nvPr>
            <p:ph idx="1"/>
          </p:nvPr>
        </p:nvSpPr>
        <p:spPr>
          <a:xfrm>
            <a:off x="0" y="320675"/>
            <a:ext cx="9144000" cy="6537325"/>
          </a:xfrm>
        </p:spPr>
        <p:txBody>
          <a:bodyPr>
            <a:noAutofit/>
          </a:bodyPr>
          <a:lstStyle/>
          <a:p>
            <a:pPr>
              <a:lnSpc>
                <a:spcPct val="150000"/>
              </a:lnSpc>
              <a:spcBef>
                <a:spcPts val="0"/>
              </a:spcBef>
              <a:buFont typeface="Arial" charset="0"/>
              <a:buNone/>
            </a:pPr>
            <a:r>
              <a:rPr lang="en-US" sz="2000" dirty="0" smtClean="0">
                <a:latin typeface="Times New Roman" pitchFamily="18" charset="0"/>
                <a:cs typeface="Times New Roman" pitchFamily="18" charset="0"/>
              </a:rPr>
              <a:t>//Define another class to create objects of Box class</a:t>
            </a:r>
          </a:p>
          <a:p>
            <a:pPr>
              <a:lnSpc>
                <a:spcPct val="150000"/>
              </a:lnSpc>
              <a:spcBef>
                <a:spcPts val="0"/>
              </a:spcBef>
              <a:buFont typeface="Arial" charset="0"/>
              <a:buNone/>
            </a:pPr>
            <a:r>
              <a:rPr lang="en-US" sz="2000" dirty="0" smtClean="0">
                <a:latin typeface="Times New Roman" pitchFamily="18" charset="0"/>
                <a:cs typeface="Times New Roman" pitchFamily="18" charset="0"/>
              </a:rPr>
              <a:t>class </a:t>
            </a:r>
            <a:r>
              <a:rPr lang="en-US" sz="2000" dirty="0" err="1">
                <a:latin typeface="Times New Roman" pitchFamily="18" charset="0"/>
                <a:cs typeface="Times New Roman" pitchFamily="18" charset="0"/>
              </a:rPr>
              <a:t>TestConstructor</a:t>
            </a:r>
            <a:r>
              <a:rPr lang="en-US" sz="2000" dirty="0" smtClean="0">
                <a:latin typeface="Times New Roman" pitchFamily="18" charset="0"/>
                <a:cs typeface="Times New Roman" pitchFamily="18" charset="0"/>
              </a:rPr>
              <a:t>{</a:t>
            </a:r>
          </a:p>
          <a:p>
            <a:pPr>
              <a:lnSpc>
                <a:spcPct val="150000"/>
              </a:lnSpc>
              <a:spcBef>
                <a:spcPts val="0"/>
              </a:spcBef>
              <a:buFont typeface="Arial" charset="0"/>
              <a:buNone/>
            </a:pPr>
            <a:r>
              <a:rPr lang="en-US" sz="2000" dirty="0" smtClean="0">
                <a:latin typeface="Times New Roman" pitchFamily="18" charset="0"/>
                <a:cs typeface="Times New Roman" pitchFamily="18" charset="0"/>
              </a:rPr>
              <a:t>//Main method ()</a:t>
            </a:r>
          </a:p>
          <a:p>
            <a:pPr>
              <a:lnSpc>
                <a:spcPct val="150000"/>
              </a:lnSpc>
              <a:spcBef>
                <a:spcPts val="0"/>
              </a:spcBef>
              <a:buFont typeface="Arial" charset="0"/>
              <a:buNone/>
            </a:pPr>
            <a:r>
              <a:rPr lang="en-US" sz="2000" dirty="0" smtClean="0">
                <a:latin typeface="Times New Roman" pitchFamily="18" charset="0"/>
                <a:cs typeface="Times New Roman" pitchFamily="18" charset="0"/>
              </a:rPr>
              <a:t>public </a:t>
            </a:r>
            <a:r>
              <a:rPr lang="en-US" sz="2000" dirty="0">
                <a:latin typeface="Times New Roman" pitchFamily="18" charset="0"/>
                <a:cs typeface="Times New Roman" pitchFamily="18" charset="0"/>
              </a:rPr>
              <a:t>static void main(String </a:t>
            </a:r>
            <a:r>
              <a:rPr lang="en-US" sz="2000" dirty="0" err="1">
                <a:latin typeface="Times New Roman" pitchFamily="18" charset="0"/>
                <a:cs typeface="Times New Roman" pitchFamily="18" charset="0"/>
              </a:rPr>
              <a:t>args</a:t>
            </a:r>
            <a:r>
              <a:rPr lang="en-US" sz="2000" dirty="0" smtClean="0">
                <a:latin typeface="Times New Roman" pitchFamily="18" charset="0"/>
                <a:cs typeface="Times New Roman" pitchFamily="18" charset="0"/>
              </a:rPr>
              <a:t>[]){</a:t>
            </a:r>
          </a:p>
          <a:p>
            <a:pPr>
              <a:lnSpc>
                <a:spcPct val="150000"/>
              </a:lnSpc>
              <a:spcBef>
                <a:spcPts val="0"/>
              </a:spcBef>
              <a:buFont typeface="Arial" charset="0"/>
              <a:buNone/>
            </a:pPr>
            <a:r>
              <a:rPr lang="en-US" sz="2000" dirty="0" smtClean="0">
                <a:latin typeface="Times New Roman" pitchFamily="18" charset="0"/>
                <a:cs typeface="Times New Roman" pitchFamily="18" charset="0"/>
              </a:rPr>
              <a:t>//Declare, create and allocate objects of Box class</a:t>
            </a:r>
            <a:endParaRPr lang="en-US" sz="2000" dirty="0">
              <a:latin typeface="Times New Roman" pitchFamily="18" charset="0"/>
              <a:cs typeface="Times New Roman" pitchFamily="18" charset="0"/>
            </a:endParaRPr>
          </a:p>
          <a:p>
            <a:pPr>
              <a:lnSpc>
                <a:spcPct val="150000"/>
              </a:lnSpc>
              <a:spcBef>
                <a:spcPts val="0"/>
              </a:spcBef>
              <a:buFont typeface="Arial" charset="0"/>
              <a:buNone/>
            </a:pPr>
            <a:r>
              <a:rPr lang="en-US" sz="2000" dirty="0" smtClean="0">
                <a:latin typeface="Times New Roman" pitchFamily="18" charset="0"/>
                <a:cs typeface="Times New Roman" pitchFamily="18" charset="0"/>
              </a:rPr>
              <a:t>Box b1 </a:t>
            </a:r>
            <a:r>
              <a:rPr lang="en-US" sz="2000" dirty="0">
                <a:latin typeface="Times New Roman" pitchFamily="18" charset="0"/>
                <a:cs typeface="Times New Roman" pitchFamily="18" charset="0"/>
              </a:rPr>
              <a:t>= new Box(5 , 6, 9</a:t>
            </a:r>
            <a:r>
              <a:rPr lang="en-US" sz="2000" dirty="0" smtClean="0">
                <a:latin typeface="Times New Roman" pitchFamily="18" charset="0"/>
                <a:cs typeface="Times New Roman" pitchFamily="18" charset="0"/>
              </a:rPr>
              <a:t>);</a:t>
            </a:r>
          </a:p>
          <a:p>
            <a:pPr>
              <a:lnSpc>
                <a:spcPct val="150000"/>
              </a:lnSpc>
              <a:spcBef>
                <a:spcPts val="0"/>
              </a:spcBef>
              <a:buFont typeface="Arial" charset="0"/>
              <a:buNone/>
            </a:pPr>
            <a:r>
              <a:rPr lang="en-US" sz="2000" dirty="0" smtClean="0">
                <a:latin typeface="Times New Roman" pitchFamily="18" charset="0"/>
                <a:cs typeface="Times New Roman" pitchFamily="18" charset="0"/>
              </a:rPr>
              <a:t>//Declare a variable named </a:t>
            </a:r>
            <a:r>
              <a:rPr lang="en-US" sz="2000" dirty="0" err="1" smtClean="0">
                <a:latin typeface="Times New Roman" pitchFamily="18" charset="0"/>
                <a:cs typeface="Times New Roman" pitchFamily="18" charset="0"/>
              </a:rPr>
              <a:t>vol</a:t>
            </a:r>
            <a:r>
              <a:rPr lang="en-US" sz="2000" dirty="0" smtClean="0">
                <a:latin typeface="Times New Roman" pitchFamily="18" charset="0"/>
                <a:cs typeface="Times New Roman" pitchFamily="18" charset="0"/>
              </a:rPr>
              <a:t>, to store the returned value of box</a:t>
            </a:r>
          </a:p>
          <a:p>
            <a:pPr>
              <a:lnSpc>
                <a:spcPct val="150000"/>
              </a:lnSpc>
              <a:spcBef>
                <a:spcPts val="0"/>
              </a:spcBef>
              <a:buFont typeface="Arial" charset="0"/>
              <a:buNone/>
            </a:pPr>
            <a:r>
              <a:rPr lang="en-US" sz="2000" dirty="0" smtClean="0">
                <a:latin typeface="Times New Roman" pitchFamily="18" charset="0"/>
                <a:cs typeface="Times New Roman" pitchFamily="18" charset="0"/>
              </a:rPr>
              <a:t>double </a:t>
            </a:r>
            <a:r>
              <a:rPr lang="en-US" sz="2000" dirty="0" err="1" smtClean="0">
                <a:latin typeface="Times New Roman" pitchFamily="18" charset="0"/>
                <a:cs typeface="Times New Roman" pitchFamily="18" charset="0"/>
              </a:rPr>
              <a:t>vol</a:t>
            </a:r>
            <a:r>
              <a:rPr lang="en-US" sz="2000" dirty="0" smtClean="0">
                <a:latin typeface="Times New Roman" pitchFamily="18" charset="0"/>
                <a:cs typeface="Times New Roman" pitchFamily="18" charset="0"/>
              </a:rPr>
              <a:t>;</a:t>
            </a:r>
          </a:p>
          <a:p>
            <a:pPr>
              <a:lnSpc>
                <a:spcPct val="150000"/>
              </a:lnSpc>
              <a:spcBef>
                <a:spcPts val="0"/>
              </a:spcBef>
              <a:buFont typeface="Arial" charset="0"/>
              <a:buNone/>
            </a:pPr>
            <a:r>
              <a:rPr lang="en-US" sz="2000" dirty="0" smtClean="0">
                <a:latin typeface="Times New Roman" pitchFamily="18" charset="0"/>
                <a:cs typeface="Times New Roman" pitchFamily="18" charset="0"/>
              </a:rPr>
              <a:t>//Call volume() and output the result of volume of box</a:t>
            </a:r>
          </a:p>
          <a:p>
            <a:pPr>
              <a:lnSpc>
                <a:spcPct val="150000"/>
              </a:lnSpc>
              <a:spcBef>
                <a:spcPts val="0"/>
              </a:spcBef>
              <a:buFont typeface="Arial" charset="0"/>
              <a:buNone/>
            </a:pPr>
            <a:r>
              <a:rPr lang="en-US" sz="2000" dirty="0" err="1" smtClean="0">
                <a:latin typeface="Times New Roman" pitchFamily="18" charset="0"/>
                <a:cs typeface="Times New Roman" pitchFamily="18" charset="0"/>
              </a:rPr>
              <a:t>vol</a:t>
            </a:r>
            <a:r>
              <a:rPr lang="en-US" sz="2000" dirty="0" smtClean="0">
                <a:latin typeface="Times New Roman" pitchFamily="18" charset="0"/>
                <a:cs typeface="Times New Roman" pitchFamily="18" charset="0"/>
              </a:rPr>
              <a:t>= </a:t>
            </a:r>
            <a:r>
              <a:rPr lang="en-US" sz="2000" dirty="0">
                <a:latin typeface="Times New Roman" pitchFamily="18" charset="0"/>
                <a:cs typeface="Times New Roman" pitchFamily="18" charset="0"/>
              </a:rPr>
              <a:t>b1.volume();</a:t>
            </a:r>
          </a:p>
          <a:p>
            <a:pPr>
              <a:lnSpc>
                <a:spcPct val="150000"/>
              </a:lnSpc>
              <a:spcBef>
                <a:spcPts val="0"/>
              </a:spcBef>
              <a:buFont typeface="Arial" charset="0"/>
              <a:buNone/>
            </a:pPr>
            <a:r>
              <a:rPr lang="en-US" sz="2000" dirty="0">
                <a:latin typeface="Times New Roman" pitchFamily="18" charset="0"/>
                <a:cs typeface="Times New Roman" pitchFamily="18" charset="0"/>
              </a:rPr>
              <a:t> </a:t>
            </a:r>
            <a:r>
              <a:rPr lang="en-US" sz="2000" dirty="0" err="1" smtClean="0">
                <a:latin typeface="Times New Roman" pitchFamily="18" charset="0"/>
                <a:cs typeface="Times New Roman" pitchFamily="18" charset="0"/>
              </a:rPr>
              <a:t>System.out.println</a:t>
            </a:r>
            <a:r>
              <a:rPr lang="en-US" sz="2000" dirty="0" smtClean="0">
                <a:latin typeface="Times New Roman" pitchFamily="18" charset="0"/>
                <a:cs typeface="Times New Roman" pitchFamily="18" charset="0"/>
              </a:rPr>
              <a:t>(“Volume of Box=“+</a:t>
            </a:r>
            <a:r>
              <a:rPr lang="en-US" sz="2000" dirty="0" err="1" smtClean="0">
                <a:latin typeface="Times New Roman" pitchFamily="18" charset="0"/>
                <a:cs typeface="Times New Roman" pitchFamily="18" charset="0"/>
              </a:rPr>
              <a:t>vol</a:t>
            </a:r>
            <a:r>
              <a:rPr lang="en-US" sz="2000" dirty="0" smtClean="0">
                <a:latin typeface="Times New Roman" pitchFamily="18" charset="0"/>
                <a:cs typeface="Times New Roman" pitchFamily="18" charset="0"/>
              </a:rPr>
              <a:t>);</a:t>
            </a:r>
            <a:endParaRPr lang="en-US" sz="2000" dirty="0">
              <a:latin typeface="Times New Roman" pitchFamily="18" charset="0"/>
              <a:cs typeface="Times New Roman" pitchFamily="18" charset="0"/>
            </a:endParaRPr>
          </a:p>
          <a:p>
            <a:pPr>
              <a:lnSpc>
                <a:spcPct val="150000"/>
              </a:lnSpc>
              <a:spcBef>
                <a:spcPts val="0"/>
              </a:spcBef>
              <a:buFont typeface="Arial" charse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   }//End of main ()</a:t>
            </a:r>
            <a:endParaRPr lang="en-US" sz="2000" dirty="0">
              <a:latin typeface="Times New Roman" pitchFamily="18" charset="0"/>
              <a:cs typeface="Times New Roman" pitchFamily="18" charset="0"/>
            </a:endParaRPr>
          </a:p>
          <a:p>
            <a:pPr>
              <a:lnSpc>
                <a:spcPct val="150000"/>
              </a:lnSpc>
              <a:spcBef>
                <a:spcPts val="0"/>
              </a:spcBef>
              <a:buFont typeface="Arial" charset="0"/>
              <a:buNone/>
            </a:pPr>
            <a:r>
              <a:rPr lang="en-US" sz="2000" dirty="0">
                <a:latin typeface="Times New Roman" pitchFamily="18" charset="0"/>
                <a:cs typeface="Times New Roman" pitchFamily="18" charset="0"/>
              </a:rPr>
              <a:t>} </a:t>
            </a:r>
            <a:r>
              <a:rPr lang="en-US" sz="2000" dirty="0" smtClean="0">
                <a:latin typeface="Times New Roman" pitchFamily="18" charset="0"/>
                <a:cs typeface="Times New Roman" pitchFamily="18" charset="0"/>
              </a:rPr>
              <a:t>//End of </a:t>
            </a:r>
            <a:r>
              <a:rPr lang="en-US" sz="2000" dirty="0" err="1" smtClean="0">
                <a:latin typeface="Times New Roman" pitchFamily="18" charset="0"/>
                <a:cs typeface="Times New Roman" pitchFamily="18" charset="0"/>
              </a:rPr>
              <a:t>TestConstructor</a:t>
            </a:r>
            <a:r>
              <a:rPr lang="en-US" sz="2000" dirty="0" smtClean="0">
                <a:latin typeface="Times New Roman" pitchFamily="18" charset="0"/>
                <a:cs typeface="Times New Roman" pitchFamily="18" charset="0"/>
              </a:rPr>
              <a:t> class </a:t>
            </a:r>
            <a:endParaRPr lang="en-US" sz="2000" dirty="0">
              <a:latin typeface="Times New Roman" pitchFamily="18" charset="0"/>
              <a:cs typeface="Times New Roman" pitchFamily="18" charset="0"/>
            </a:endParaRPr>
          </a:p>
        </p:txBody>
      </p:sp>
      <p:sp>
        <p:nvSpPr>
          <p:cNvPr id="4" name="Slide Number Placeholder 3"/>
          <p:cNvSpPr>
            <a:spLocks noGrp="1"/>
          </p:cNvSpPr>
          <p:nvPr>
            <p:ph type="sldNum" sz="quarter" idx="12"/>
          </p:nvPr>
        </p:nvSpPr>
        <p:spPr/>
        <p:txBody>
          <a:bodyPr/>
          <a:lstStyle/>
          <a:p>
            <a:fld id="{0194BD2A-6A3D-4D9E-A9B4-7AE7ADB371C0}" type="slidenum">
              <a:rPr lang="en-US" smtClean="0"/>
              <a:pPr/>
              <a:t>99</a:t>
            </a:fld>
            <a:endParaRPr lang="en-US"/>
          </a:p>
        </p:txBody>
      </p:sp>
    </p:spTree>
    <p:extLst>
      <p:ext uri="{BB962C8B-B14F-4D97-AF65-F5344CB8AC3E}">
        <p14:creationId xmlns:p14="http://schemas.microsoft.com/office/powerpoint/2010/main" val="145664386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10716</TotalTime>
  <Words>15185</Words>
  <Application>Microsoft Office PowerPoint</Application>
  <PresentationFormat>On-screen Show (4:3)</PresentationFormat>
  <Paragraphs>1832</Paragraphs>
  <Slides>185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185</vt:i4>
      </vt:variant>
    </vt:vector>
  </HeadingPairs>
  <TitlesOfParts>
    <vt:vector size="191" baseType="lpstr">
      <vt:lpstr>宋体</vt:lpstr>
      <vt:lpstr>Arial</vt:lpstr>
      <vt:lpstr>Calibri</vt:lpstr>
      <vt:lpstr>Times New Roman</vt:lpstr>
      <vt:lpstr>Wingdings</vt:lpstr>
      <vt:lpstr>Office Theme</vt:lpstr>
      <vt:lpstr>CHAPTER THREE</vt:lpstr>
      <vt:lpstr>Introduction</vt:lpstr>
      <vt:lpstr>Class Fundamentals</vt:lpstr>
      <vt:lpstr>Defining Classes for Objects</vt:lpstr>
      <vt:lpstr>Defining Classes for Objects-----</vt:lpstr>
      <vt:lpstr>Characteristics of an Object</vt:lpstr>
      <vt:lpstr>Characteristics of an Object-------</vt:lpstr>
      <vt:lpstr>Characteristics of an Object-------</vt:lpstr>
      <vt:lpstr>Characteristics of an Object-------</vt:lpstr>
      <vt:lpstr>Characteristics of an Object-------</vt:lpstr>
      <vt:lpstr>Example on Characteristics of Objects……</vt:lpstr>
      <vt:lpstr>Characteristics of an Object continued--</vt:lpstr>
      <vt:lpstr>Characteristics of an Object continued--</vt:lpstr>
      <vt:lpstr>General Syntax to Define Classes</vt:lpstr>
      <vt:lpstr>General Syntax to Define Classes----</vt:lpstr>
      <vt:lpstr>General Syntax to Define Classes------</vt:lpstr>
      <vt:lpstr>General Syntax to Define Classes------</vt:lpstr>
      <vt:lpstr>Define Instance Variables of a class</vt:lpstr>
      <vt:lpstr>Example: Defining a class Variables</vt:lpstr>
      <vt:lpstr>Example: Defining a class Variables------</vt:lpstr>
      <vt:lpstr>Example: Defining a class Variables------</vt:lpstr>
      <vt:lpstr>Example: Defining a class Variables------</vt:lpstr>
      <vt:lpstr>Activity 1</vt:lpstr>
      <vt:lpstr>Activity 1</vt:lpstr>
      <vt:lpstr>Activity 1-------</vt:lpstr>
      <vt:lpstr>Activity 1-------</vt:lpstr>
      <vt:lpstr>Activity 1-------</vt:lpstr>
      <vt:lpstr>Activity on two objects </vt:lpstr>
      <vt:lpstr>Activity on two objects </vt:lpstr>
      <vt:lpstr>Activity on two objects </vt:lpstr>
      <vt:lpstr>Declaring Objects</vt:lpstr>
      <vt:lpstr>Declaring Objects-----</vt:lpstr>
      <vt:lpstr>Declaring Objects-----</vt:lpstr>
      <vt:lpstr>Declaring Objects-----</vt:lpstr>
      <vt:lpstr>New Operator</vt:lpstr>
      <vt:lpstr>New Operator-----</vt:lpstr>
      <vt:lpstr>New Operator-----</vt:lpstr>
      <vt:lpstr>New Operator-----</vt:lpstr>
      <vt:lpstr>Assigning Object Reference Variables</vt:lpstr>
      <vt:lpstr>Assigning Object Reference Variables---</vt:lpstr>
      <vt:lpstr>Assigning Object Reference Variables----</vt:lpstr>
      <vt:lpstr>Assigning Object Reference Variables----</vt:lpstr>
      <vt:lpstr>Activity 2</vt:lpstr>
      <vt:lpstr>Activity 2--------</vt:lpstr>
      <vt:lpstr>Activity 2--------</vt:lpstr>
      <vt:lpstr>Activity 2--------</vt:lpstr>
      <vt:lpstr>Activity 2--------</vt:lpstr>
      <vt:lpstr>Defining Methods</vt:lpstr>
      <vt:lpstr>Defining Methods------</vt:lpstr>
      <vt:lpstr>Defining Methods---</vt:lpstr>
      <vt:lpstr>Adding a Method to the Box Class</vt:lpstr>
      <vt:lpstr>Adding non-parameterized method to a  Box Class</vt:lpstr>
      <vt:lpstr>Adding non-parameterized method to a  Box Class</vt:lpstr>
      <vt:lpstr>Activity 3</vt:lpstr>
      <vt:lpstr>Returning a Value</vt:lpstr>
      <vt:lpstr>Activity 4</vt:lpstr>
      <vt:lpstr>Activity 4------</vt:lpstr>
      <vt:lpstr>Activity 4------</vt:lpstr>
      <vt:lpstr>Activity 4------</vt:lpstr>
      <vt:lpstr>Note</vt:lpstr>
      <vt:lpstr>Activity 5</vt:lpstr>
      <vt:lpstr>Activity 5------</vt:lpstr>
      <vt:lpstr>Method that takes parameters</vt:lpstr>
      <vt:lpstr>Method that takes parameters----</vt:lpstr>
      <vt:lpstr>Method that takes parameters----</vt:lpstr>
      <vt:lpstr>Method that takes parameters----</vt:lpstr>
      <vt:lpstr>Method that takes parameters----</vt:lpstr>
      <vt:lpstr>Method that takes parameters----</vt:lpstr>
      <vt:lpstr>Activity 6</vt:lpstr>
      <vt:lpstr>Activity 6-------</vt:lpstr>
      <vt:lpstr> Constructors</vt:lpstr>
      <vt:lpstr> Constructors----</vt:lpstr>
      <vt:lpstr> Constructors----</vt:lpstr>
      <vt:lpstr>Activity 7</vt:lpstr>
      <vt:lpstr>Activity 7-------</vt:lpstr>
      <vt:lpstr>Activity 7-------</vt:lpstr>
      <vt:lpstr>Activity 7-------</vt:lpstr>
      <vt:lpstr>Activity 7-------</vt:lpstr>
      <vt:lpstr>Activity 7-------</vt:lpstr>
      <vt:lpstr>Activity 7-------</vt:lpstr>
      <vt:lpstr>Parameterized Constructors</vt:lpstr>
      <vt:lpstr>Activity 8</vt:lpstr>
      <vt:lpstr>Activity 8---------------</vt:lpstr>
      <vt:lpstr>Activity 8---------------</vt:lpstr>
      <vt:lpstr>Activity 8---------------</vt:lpstr>
      <vt:lpstr>The this Keyword</vt:lpstr>
      <vt:lpstr>The this Keyword-------</vt:lpstr>
      <vt:lpstr>Instance Variable Hiding</vt:lpstr>
      <vt:lpstr>Instance Variable Hiding---------</vt:lpstr>
      <vt:lpstr>Instance Variable Hiding---------</vt:lpstr>
      <vt:lpstr>Activity 9</vt:lpstr>
      <vt:lpstr>Activity 9</vt:lpstr>
      <vt:lpstr>Activity 9------</vt:lpstr>
      <vt:lpstr>Activity 9------</vt:lpstr>
      <vt:lpstr>Activity 9------</vt:lpstr>
      <vt:lpstr>Another use of this keyword</vt:lpstr>
      <vt:lpstr>Another use of this keyword-------</vt:lpstr>
      <vt:lpstr>Another use of this keyword-------</vt:lpstr>
      <vt:lpstr>Another use of this keyword-------</vt:lpstr>
      <vt:lpstr>Another use of this keyword-------</vt:lpstr>
      <vt:lpstr>Another use of this keyword-------</vt:lpstr>
      <vt:lpstr>Overloading Methods</vt:lpstr>
      <vt:lpstr>Overloading Methods-------</vt:lpstr>
      <vt:lpstr>Activity 10</vt:lpstr>
      <vt:lpstr>Activity 10----------</vt:lpstr>
      <vt:lpstr>Activity 10----------</vt:lpstr>
      <vt:lpstr>Activity 10----------</vt:lpstr>
      <vt:lpstr>Activity 11</vt:lpstr>
      <vt:lpstr>Activity 11----</vt:lpstr>
      <vt:lpstr>Activity 11----</vt:lpstr>
      <vt:lpstr>Activity 11----</vt:lpstr>
      <vt:lpstr>Activity 11----</vt:lpstr>
      <vt:lpstr>Activity 11----</vt:lpstr>
      <vt:lpstr>Activity 11----</vt:lpstr>
      <vt:lpstr>Activity 11----</vt:lpstr>
      <vt:lpstr>Activity 11----</vt:lpstr>
      <vt:lpstr>Garbage Collection------</vt:lpstr>
      <vt:lpstr>Garbage Collection-------</vt:lpstr>
      <vt:lpstr>Garbage Collection-------</vt:lpstr>
      <vt:lpstr>Garbage Collection-------</vt:lpstr>
      <vt:lpstr>Garbage Collection-------</vt:lpstr>
      <vt:lpstr>How can an object be unreferenced?</vt:lpstr>
      <vt:lpstr>How can an object be unreferenced?------</vt:lpstr>
      <vt:lpstr>How can an object be unreferenced?------</vt:lpstr>
      <vt:lpstr>How can an object be unreferenced?-----</vt:lpstr>
      <vt:lpstr>How can an object be unreferenced?-----</vt:lpstr>
      <vt:lpstr>How can an object be unreferenced?</vt:lpstr>
      <vt:lpstr>Ways for Invoking Garbage Collector (GC)</vt:lpstr>
      <vt:lpstr>Ways for Invoking Garbage Collector (GC)------</vt:lpstr>
      <vt:lpstr>Ways for Invoking Garbage Collector (GC)------</vt:lpstr>
      <vt:lpstr>Ways for Invoking Garbage Collector (GC)------</vt:lpstr>
      <vt:lpstr>The finalize( ) Method</vt:lpstr>
      <vt:lpstr>The finalize( ) Method-------</vt:lpstr>
      <vt:lpstr>The finalize( ) Method-------</vt:lpstr>
      <vt:lpstr>The finalize( ) Method-------</vt:lpstr>
      <vt:lpstr>Example</vt:lpstr>
      <vt:lpstr>PowerPoint Presentation</vt:lpstr>
      <vt:lpstr>PowerPoint Presentation</vt:lpstr>
      <vt:lpstr>PowerPoint Presentation</vt:lpstr>
      <vt:lpstr>Activity</vt:lpstr>
      <vt:lpstr>Using Objects as Parameters</vt:lpstr>
      <vt:lpstr>Using Objects as Parameters</vt:lpstr>
      <vt:lpstr>Using Objects as Parameters----------</vt:lpstr>
      <vt:lpstr>Using Objects as Parameters----------</vt:lpstr>
      <vt:lpstr>Using Objects as Parameters----------</vt:lpstr>
      <vt:lpstr>Using Objects as Parameters----------</vt:lpstr>
      <vt:lpstr>Activity 12</vt:lpstr>
      <vt:lpstr>Activity 12-------</vt:lpstr>
      <vt:lpstr>Activity 12-------</vt:lpstr>
      <vt:lpstr>Activity 12-------</vt:lpstr>
      <vt:lpstr>Activity 12-------</vt:lpstr>
      <vt:lpstr>Activity 12-------</vt:lpstr>
      <vt:lpstr>Activity 12-------</vt:lpstr>
      <vt:lpstr>Activity 12-------</vt:lpstr>
      <vt:lpstr> Argument Passing to a Method</vt:lpstr>
      <vt:lpstr> Argument Passing to a Method</vt:lpstr>
      <vt:lpstr>Activity 13</vt:lpstr>
      <vt:lpstr>Activity 13--------</vt:lpstr>
      <vt:lpstr>Activity 13--------</vt:lpstr>
      <vt:lpstr>Activity 13---</vt:lpstr>
      <vt:lpstr>Activity 13---</vt:lpstr>
      <vt:lpstr>Activity 13---</vt:lpstr>
      <vt:lpstr>Activity 13---</vt:lpstr>
      <vt:lpstr>Activity 13---</vt:lpstr>
      <vt:lpstr>Activity 13---</vt:lpstr>
      <vt:lpstr>Returning Objects--------</vt:lpstr>
      <vt:lpstr>Returning Objects--------</vt:lpstr>
      <vt:lpstr>Returning Objects--------</vt:lpstr>
      <vt:lpstr>Returning Objects--------</vt:lpstr>
      <vt:lpstr>Returning Objects--------</vt:lpstr>
      <vt:lpstr>Returning Objects--------</vt:lpstr>
      <vt:lpstr>Understanding static</vt:lpstr>
      <vt:lpstr>Understanding static------</vt:lpstr>
      <vt:lpstr>Understanding static------</vt:lpstr>
      <vt:lpstr>Understanding static------</vt:lpstr>
      <vt:lpstr>Understanding static------</vt:lpstr>
      <vt:lpstr>Understanding static------</vt:lpstr>
      <vt:lpstr>Understanding static------</vt:lpstr>
      <vt:lpstr>Understanding static------</vt:lpstr>
      <vt:lpstr>Understanding static------</vt:lpstr>
      <vt:lpstr>Understanding static------</vt:lpstr>
      <vt:lpstr>Introducing final</vt:lpstr>
      <vt:lpstr>Introducing final</vt:lpstr>
      <vt:lpstr>Activity 14</vt:lpstr>
      <vt:lpstr>Activity 14---------</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TWO</dc:title>
  <dc:creator>king</dc:creator>
  <cp:lastModifiedBy>King</cp:lastModifiedBy>
  <cp:revision>542</cp:revision>
  <dcterms:created xsi:type="dcterms:W3CDTF">2013-05-10T13:05:33Z</dcterms:created>
  <dcterms:modified xsi:type="dcterms:W3CDTF">2023-12-26T08:27:21Z</dcterms:modified>
</cp:coreProperties>
</file>