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257" r:id="rId2"/>
    <p:sldId id="423" r:id="rId3"/>
    <p:sldId id="500" r:id="rId4"/>
    <p:sldId id="487" r:id="rId5"/>
    <p:sldId id="488" r:id="rId6"/>
    <p:sldId id="355" r:id="rId7"/>
    <p:sldId id="501" r:id="rId8"/>
    <p:sldId id="503" r:id="rId9"/>
    <p:sldId id="505" r:id="rId10"/>
    <p:sldId id="424" r:id="rId11"/>
    <p:sldId id="506" r:id="rId12"/>
    <p:sldId id="522" r:id="rId13"/>
    <p:sldId id="523" r:id="rId14"/>
    <p:sldId id="493" r:id="rId15"/>
    <p:sldId id="525" r:id="rId16"/>
    <p:sldId id="527" r:id="rId17"/>
    <p:sldId id="511" r:id="rId18"/>
    <p:sldId id="513" r:id="rId19"/>
    <p:sldId id="515" r:id="rId20"/>
    <p:sldId id="517" r:id="rId21"/>
    <p:sldId id="531" r:id="rId22"/>
    <p:sldId id="529" r:id="rId23"/>
    <p:sldId id="533" r:id="rId24"/>
    <p:sldId id="446" r:id="rId25"/>
    <p:sldId id="447" r:id="rId26"/>
    <p:sldId id="535" r:id="rId27"/>
    <p:sldId id="497" r:id="rId28"/>
    <p:sldId id="498" r:id="rId29"/>
    <p:sldId id="499" r:id="rId30"/>
    <p:sldId id="448" r:id="rId31"/>
    <p:sldId id="449" r:id="rId32"/>
    <p:sldId id="450" r:id="rId33"/>
    <p:sldId id="451" r:id="rId34"/>
    <p:sldId id="490" r:id="rId35"/>
    <p:sldId id="491" r:id="rId36"/>
    <p:sldId id="492" r:id="rId37"/>
    <p:sldId id="453" r:id="rId38"/>
    <p:sldId id="454" r:id="rId39"/>
    <p:sldId id="456" r:id="rId40"/>
    <p:sldId id="457" r:id="rId41"/>
    <p:sldId id="458" r:id="rId42"/>
    <p:sldId id="459" r:id="rId43"/>
    <p:sldId id="460" r:id="rId44"/>
    <p:sldId id="461" r:id="rId45"/>
    <p:sldId id="462" r:id="rId46"/>
    <p:sldId id="455" r:id="rId47"/>
    <p:sldId id="463" r:id="rId48"/>
    <p:sldId id="464" r:id="rId49"/>
    <p:sldId id="465" r:id="rId50"/>
    <p:sldId id="466" r:id="rId51"/>
    <p:sldId id="467" r:id="rId52"/>
    <p:sldId id="468" r:id="rId53"/>
    <p:sldId id="469" r:id="rId54"/>
    <p:sldId id="470" r:id="rId55"/>
    <p:sldId id="471" r:id="rId56"/>
    <p:sldId id="472" r:id="rId57"/>
    <p:sldId id="473" r:id="rId58"/>
    <p:sldId id="474" r:id="rId59"/>
    <p:sldId id="475" r:id="rId60"/>
    <p:sldId id="476" r:id="rId61"/>
    <p:sldId id="482" r:id="rId62"/>
    <p:sldId id="477" r:id="rId63"/>
    <p:sldId id="478" r:id="rId64"/>
  </p:sldIdLst>
  <p:sldSz cx="9144000" cy="6858000" type="screen4x3"/>
  <p:notesSz cx="9345613" cy="70453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8000"/>
    <a:srgbClr val="CC0066"/>
    <a:srgbClr val="333399"/>
    <a:srgbClr val="D60093"/>
    <a:srgbClr val="0000FF"/>
    <a:srgbClr val="FF33CC"/>
    <a:srgbClr val="00CC66"/>
    <a:srgbClr val="3333FF"/>
    <a:srgbClr val="66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18" autoAdjust="0"/>
  </p:normalViewPr>
  <p:slideViewPr>
    <p:cSldViewPr>
      <p:cViewPr>
        <p:scale>
          <a:sx n="70" d="100"/>
          <a:sy n="70" d="100"/>
        </p:scale>
        <p:origin x="1302" y="-210"/>
      </p:cViewPr>
      <p:guideLst>
        <p:guide orient="horz" pos="2160"/>
        <p:guide pos="2880"/>
      </p:guideLst>
    </p:cSldViewPr>
  </p:slideViewPr>
  <p:outlineViewPr>
    <p:cViewPr>
      <p:scale>
        <a:sx n="33" d="100"/>
        <a:sy n="33" d="100"/>
      </p:scale>
      <p:origin x="0" y="94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49765" cy="352267"/>
          </a:xfrm>
          <a:prstGeom prst="rect">
            <a:avLst/>
          </a:prstGeom>
        </p:spPr>
        <p:txBody>
          <a:bodyPr vert="horz" lIns="93662" tIns="46831" rIns="93662" bIns="46831" rtlCol="0"/>
          <a:lstStyle>
            <a:lvl1pPr algn="l">
              <a:defRPr sz="1200"/>
            </a:lvl1pPr>
          </a:lstStyle>
          <a:p>
            <a:endParaRPr lang="en-US"/>
          </a:p>
        </p:txBody>
      </p:sp>
      <p:sp>
        <p:nvSpPr>
          <p:cNvPr id="3" name="Date Placeholder 2"/>
          <p:cNvSpPr>
            <a:spLocks noGrp="1"/>
          </p:cNvSpPr>
          <p:nvPr>
            <p:ph type="dt" sz="quarter" idx="1"/>
          </p:nvPr>
        </p:nvSpPr>
        <p:spPr>
          <a:xfrm>
            <a:off x="5293686" y="0"/>
            <a:ext cx="4049765" cy="352267"/>
          </a:xfrm>
          <a:prstGeom prst="rect">
            <a:avLst/>
          </a:prstGeom>
        </p:spPr>
        <p:txBody>
          <a:bodyPr vert="horz" lIns="93662" tIns="46831" rIns="93662" bIns="46831" rtlCol="0"/>
          <a:lstStyle>
            <a:lvl1pPr algn="r">
              <a:defRPr sz="1200"/>
            </a:lvl1pPr>
          </a:lstStyle>
          <a:p>
            <a:fld id="{F949774D-F6B9-4E40-889A-2EB638B093BC}" type="datetimeFigureOut">
              <a:rPr lang="en-US" smtClean="0"/>
              <a:t>3/22/2023</a:t>
            </a:fld>
            <a:endParaRPr lang="en-US"/>
          </a:p>
        </p:txBody>
      </p:sp>
      <p:sp>
        <p:nvSpPr>
          <p:cNvPr id="4" name="Footer Placeholder 3"/>
          <p:cNvSpPr>
            <a:spLocks noGrp="1"/>
          </p:cNvSpPr>
          <p:nvPr>
            <p:ph type="ftr" sz="quarter" idx="2"/>
          </p:nvPr>
        </p:nvSpPr>
        <p:spPr>
          <a:xfrm>
            <a:off x="0" y="6691836"/>
            <a:ext cx="4049765" cy="352267"/>
          </a:xfrm>
          <a:prstGeom prst="rect">
            <a:avLst/>
          </a:prstGeom>
        </p:spPr>
        <p:txBody>
          <a:bodyPr vert="horz" lIns="93662" tIns="46831" rIns="93662" bIns="46831" rtlCol="0" anchor="b"/>
          <a:lstStyle>
            <a:lvl1pPr algn="l">
              <a:defRPr sz="1200"/>
            </a:lvl1pPr>
          </a:lstStyle>
          <a:p>
            <a:endParaRPr lang="en-US"/>
          </a:p>
        </p:txBody>
      </p:sp>
      <p:sp>
        <p:nvSpPr>
          <p:cNvPr id="5" name="Slide Number Placeholder 4"/>
          <p:cNvSpPr>
            <a:spLocks noGrp="1"/>
          </p:cNvSpPr>
          <p:nvPr>
            <p:ph type="sldNum" sz="quarter" idx="3"/>
          </p:nvPr>
        </p:nvSpPr>
        <p:spPr>
          <a:xfrm>
            <a:off x="5293686" y="6691836"/>
            <a:ext cx="4049765" cy="352267"/>
          </a:xfrm>
          <a:prstGeom prst="rect">
            <a:avLst/>
          </a:prstGeom>
        </p:spPr>
        <p:txBody>
          <a:bodyPr vert="horz" lIns="93662" tIns="46831" rIns="93662" bIns="46831" rtlCol="0" anchor="b"/>
          <a:lstStyle>
            <a:lvl1pPr algn="r">
              <a:defRPr sz="1200"/>
            </a:lvl1pPr>
          </a:lstStyle>
          <a:p>
            <a:fld id="{34149DCA-D971-4CFB-9303-D0AADC553F26}" type="slidenum">
              <a:rPr lang="en-US" smtClean="0"/>
              <a:t>‹#›</a:t>
            </a:fld>
            <a:endParaRPr lang="en-US"/>
          </a:p>
        </p:txBody>
      </p:sp>
    </p:spTree>
    <p:extLst>
      <p:ext uri="{BB962C8B-B14F-4D97-AF65-F5344CB8AC3E}">
        <p14:creationId xmlns:p14="http://schemas.microsoft.com/office/powerpoint/2010/main" val="283821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49765" cy="352267"/>
          </a:xfrm>
          <a:prstGeom prst="rect">
            <a:avLst/>
          </a:prstGeom>
        </p:spPr>
        <p:txBody>
          <a:bodyPr vert="horz" lIns="93662" tIns="46831" rIns="93662" bIns="46831" rtlCol="0"/>
          <a:lstStyle>
            <a:lvl1pPr algn="l">
              <a:defRPr sz="1200"/>
            </a:lvl1pPr>
          </a:lstStyle>
          <a:p>
            <a:endParaRPr lang="en-US"/>
          </a:p>
        </p:txBody>
      </p:sp>
      <p:sp>
        <p:nvSpPr>
          <p:cNvPr id="3" name="Date Placeholder 2"/>
          <p:cNvSpPr>
            <a:spLocks noGrp="1"/>
          </p:cNvSpPr>
          <p:nvPr>
            <p:ph type="dt" idx="1"/>
          </p:nvPr>
        </p:nvSpPr>
        <p:spPr>
          <a:xfrm>
            <a:off x="5293686" y="0"/>
            <a:ext cx="4049765" cy="352267"/>
          </a:xfrm>
          <a:prstGeom prst="rect">
            <a:avLst/>
          </a:prstGeom>
        </p:spPr>
        <p:txBody>
          <a:bodyPr vert="horz" lIns="93662" tIns="46831" rIns="93662" bIns="46831" rtlCol="0"/>
          <a:lstStyle>
            <a:lvl1pPr algn="r">
              <a:defRPr sz="1200"/>
            </a:lvl1pPr>
          </a:lstStyle>
          <a:p>
            <a:fld id="{54260508-6D47-4053-8B40-6DFB1D1AF490}" type="datetimeFigureOut">
              <a:rPr lang="en-US" smtClean="0"/>
              <a:t>3/22/2023</a:t>
            </a:fld>
            <a:endParaRPr lang="en-US"/>
          </a:p>
        </p:txBody>
      </p:sp>
      <p:sp>
        <p:nvSpPr>
          <p:cNvPr id="4" name="Slide Image Placeholder 3"/>
          <p:cNvSpPr>
            <a:spLocks noGrp="1" noRot="1" noChangeAspect="1"/>
          </p:cNvSpPr>
          <p:nvPr>
            <p:ph type="sldImg" idx="2"/>
          </p:nvPr>
        </p:nvSpPr>
        <p:spPr>
          <a:xfrm>
            <a:off x="2911475" y="528638"/>
            <a:ext cx="3522663" cy="2641600"/>
          </a:xfrm>
          <a:prstGeom prst="rect">
            <a:avLst/>
          </a:prstGeom>
          <a:noFill/>
          <a:ln w="12700">
            <a:solidFill>
              <a:prstClr val="black"/>
            </a:solidFill>
          </a:ln>
        </p:spPr>
        <p:txBody>
          <a:bodyPr vert="horz" lIns="93662" tIns="46831" rIns="93662" bIns="46831" rtlCol="0" anchor="ctr"/>
          <a:lstStyle/>
          <a:p>
            <a:endParaRPr lang="en-US"/>
          </a:p>
        </p:txBody>
      </p:sp>
      <p:sp>
        <p:nvSpPr>
          <p:cNvPr id="5" name="Notes Placeholder 4"/>
          <p:cNvSpPr>
            <a:spLocks noGrp="1"/>
          </p:cNvSpPr>
          <p:nvPr>
            <p:ph type="body" sz="quarter" idx="3"/>
          </p:nvPr>
        </p:nvSpPr>
        <p:spPr>
          <a:xfrm>
            <a:off x="934562" y="3346529"/>
            <a:ext cx="7476490" cy="3170396"/>
          </a:xfrm>
          <a:prstGeom prst="rect">
            <a:avLst/>
          </a:prstGeom>
        </p:spPr>
        <p:txBody>
          <a:bodyPr vert="horz" lIns="93662" tIns="46831" rIns="93662" bIns="468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91836"/>
            <a:ext cx="4049765" cy="352267"/>
          </a:xfrm>
          <a:prstGeom prst="rect">
            <a:avLst/>
          </a:prstGeom>
        </p:spPr>
        <p:txBody>
          <a:bodyPr vert="horz" lIns="93662" tIns="46831" rIns="93662" bIns="46831" rtlCol="0" anchor="b"/>
          <a:lstStyle>
            <a:lvl1pPr algn="l">
              <a:defRPr sz="1200"/>
            </a:lvl1pPr>
          </a:lstStyle>
          <a:p>
            <a:endParaRPr lang="en-US"/>
          </a:p>
        </p:txBody>
      </p:sp>
      <p:sp>
        <p:nvSpPr>
          <p:cNvPr id="7" name="Slide Number Placeholder 6"/>
          <p:cNvSpPr>
            <a:spLocks noGrp="1"/>
          </p:cNvSpPr>
          <p:nvPr>
            <p:ph type="sldNum" sz="quarter" idx="5"/>
          </p:nvPr>
        </p:nvSpPr>
        <p:spPr>
          <a:xfrm>
            <a:off x="5293686" y="6691836"/>
            <a:ext cx="4049765" cy="352267"/>
          </a:xfrm>
          <a:prstGeom prst="rect">
            <a:avLst/>
          </a:prstGeom>
        </p:spPr>
        <p:txBody>
          <a:bodyPr vert="horz" lIns="93662" tIns="46831" rIns="93662" bIns="46831" rtlCol="0" anchor="b"/>
          <a:lstStyle>
            <a:lvl1pPr algn="r">
              <a:defRPr sz="1200"/>
            </a:lvl1pPr>
          </a:lstStyle>
          <a:p>
            <a:fld id="{310B9075-D629-4B41-8878-C8224E6AA2D0}" type="slidenum">
              <a:rPr lang="en-US" smtClean="0"/>
              <a:t>‹#›</a:t>
            </a:fld>
            <a:endParaRPr lang="en-US"/>
          </a:p>
        </p:txBody>
      </p:sp>
    </p:spTree>
    <p:extLst>
      <p:ext uri="{BB962C8B-B14F-4D97-AF65-F5344CB8AC3E}">
        <p14:creationId xmlns:p14="http://schemas.microsoft.com/office/powerpoint/2010/main" val="2475722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193CAF-252B-49B8-AFB1-DE3ADA3A7E7C}"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93B46-0F54-4C10-95BC-E3DBEE7203B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54C6D2-C6CE-4336-BC3A-E532AC295B54}"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93B46-0F54-4C10-95BC-E3DBEE7203B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E4BC8A-F183-4030-9AAF-DE7D0E972430}"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93B46-0F54-4C10-95BC-E3DBEE7203B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55947C-C968-49CE-8CBB-795F45A229E9}"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93B46-0F54-4C10-95BC-E3DBEE7203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84E9F5-779D-4748-8C44-5D4FA83A07B7}" type="datetime1">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493B46-0F54-4C10-95BC-E3DBEE7203B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D1EF0-8DD1-46CB-9BE9-BFEFB2D5A51C}" type="datetime1">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93B46-0F54-4C10-95BC-E3DBEE7203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7ACF2-C9DB-4ED3-8BF0-E90A1BDB3217}" type="datetime1">
              <a:rPr lang="en-US" smtClean="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493B46-0F54-4C10-95BC-E3DBEE7203B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5369D6-91A8-491A-B9F3-321D3EA530B5}" type="datetime1">
              <a:rPr lang="en-US" smtClean="0"/>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493B46-0F54-4C10-95BC-E3DBEE7203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D0BB65-8BED-458F-BD13-74D084A1B092}" type="datetime1">
              <a:rPr lang="en-US" smtClean="0"/>
              <a:t>3/22/2023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493B46-0F54-4C10-95BC-E3DBEE7203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32A226-29FF-439E-B834-FFF48C7631E8}" type="datetime1">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93B46-0F54-4C10-95BC-E3DBEE7203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3C35F3-C0D3-470C-A35C-B84FE839C20E}" type="datetime1">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493B46-0F54-4C10-95BC-E3DBEE7203B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0A5370-0E1B-435C-B59C-CFCB57E58896}" type="datetime1">
              <a:rPr lang="en-US" smtClean="0"/>
              <a:t>3/22/2023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493B46-0F54-4C10-95BC-E3DBEE7203B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00FF"/>
                </a:solidFill>
                <a:latin typeface="Times New Roman" pitchFamily="18" charset="0"/>
                <a:cs typeface="Times New Roman" pitchFamily="18" charset="0"/>
              </a:rPr>
              <a:t>CHAPTER FIVE</a:t>
            </a:r>
            <a:endParaRPr lang="en-US"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304800" y="3505200"/>
            <a:ext cx="8839200" cy="2620963"/>
          </a:xfrm>
        </p:spPr>
        <p:txBody>
          <a:bodyPr>
            <a:normAutofit/>
          </a:bodyPr>
          <a:lstStyle/>
          <a:p>
            <a:pPr>
              <a:buNone/>
            </a:pPr>
            <a:r>
              <a:rPr lang="en-US" sz="4000" b="1" dirty="0" smtClean="0">
                <a:solidFill>
                  <a:srgbClr val="0000FF"/>
                </a:solidFill>
                <a:latin typeface="Times New Roman" pitchFamily="18" charset="0"/>
                <a:cs typeface="Times New Roman" pitchFamily="18" charset="0"/>
              </a:rPr>
              <a:t>INTERFACES AND INNER CLASSES</a:t>
            </a:r>
          </a:p>
          <a:p>
            <a:endParaRPr lang="en-US" sz="4000" b="1" dirty="0">
              <a:solidFill>
                <a:srgbClr val="0000FF"/>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US" sz="2800" b="1" dirty="0" smtClean="0">
                <a:solidFill>
                  <a:srgbClr val="3333FF"/>
                </a:solidFill>
                <a:latin typeface="Times New Roman" pitchFamily="18" charset="0"/>
                <a:cs typeface="Times New Roman" pitchFamily="18" charset="0"/>
              </a:rPr>
              <a:t>Implementing Interfaces</a:t>
            </a:r>
            <a:endParaRPr lang="en-US" sz="2800" b="1" dirty="0">
              <a:solidFill>
                <a:srgbClr val="3333FF"/>
              </a:solidFill>
              <a:latin typeface="Times New Roman" pitchFamily="18" charset="0"/>
              <a:cs typeface="Times New Roman" pitchFamily="18" charset="0"/>
            </a:endParaRPr>
          </a:p>
        </p:txBody>
      </p:sp>
      <p:sp>
        <p:nvSpPr>
          <p:cNvPr id="3" name="Content Placeholder 2"/>
          <p:cNvSpPr>
            <a:spLocks noGrp="1"/>
          </p:cNvSpPr>
          <p:nvPr>
            <p:ph idx="1"/>
          </p:nvPr>
        </p:nvSpPr>
        <p:spPr>
          <a:xfrm>
            <a:off x="0" y="228600"/>
            <a:ext cx="9144000" cy="6629400"/>
          </a:xfrm>
        </p:spPr>
        <p:txBody>
          <a:bodyPr>
            <a:noAutofit/>
          </a:bodyPr>
          <a:lstStyle/>
          <a:p>
            <a:pPr algn="just">
              <a:lnSpc>
                <a:spcPct val="150000"/>
              </a:lnSpc>
              <a:spcBef>
                <a:spcPts val="0"/>
              </a:spcBef>
              <a:buFont typeface="Wingdings" pitchFamily="2" charset="2"/>
              <a:buChar char="§"/>
            </a:pPr>
            <a:r>
              <a:rPr lang="en-US" sz="2600" dirty="0" smtClean="0">
                <a:latin typeface="Times New Roman" panose="02020603050405020304" pitchFamily="18" charset="0"/>
                <a:cs typeface="Times New Roman" pitchFamily="18" charset="0"/>
              </a:rPr>
              <a:t>Once an </a:t>
            </a:r>
            <a:r>
              <a:rPr lang="en-US" sz="2600" b="1" dirty="0" smtClean="0">
                <a:solidFill>
                  <a:srgbClr val="FF3300"/>
                </a:solidFill>
                <a:latin typeface="Times New Roman" pitchFamily="18" charset="0"/>
                <a:cs typeface="Times New Roman" pitchFamily="18" charset="0"/>
              </a:rPr>
              <a:t>interface </a:t>
            </a:r>
            <a:r>
              <a:rPr lang="en-US" sz="2600" dirty="0" smtClean="0">
                <a:latin typeface="Times New Roman" pitchFamily="18" charset="0"/>
                <a:cs typeface="Times New Roman" pitchFamily="18" charset="0"/>
              </a:rPr>
              <a:t>has</a:t>
            </a:r>
            <a:r>
              <a:rPr lang="en-US" sz="2600" b="1" dirty="0" smtClean="0">
                <a:solidFill>
                  <a:srgbClr val="FF3300"/>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been</a:t>
            </a:r>
            <a:r>
              <a:rPr lang="en-US" sz="2600" b="1" dirty="0" smtClean="0">
                <a:solidFill>
                  <a:srgbClr val="FF3300"/>
                </a:solidFill>
                <a:latin typeface="Times New Roman" pitchFamily="18" charset="0"/>
                <a:cs typeface="Times New Roman" pitchFamily="18" charset="0"/>
              </a:rPr>
              <a:t> defined</a:t>
            </a:r>
            <a:r>
              <a:rPr lang="en-US" sz="2600" dirty="0" smtClean="0">
                <a:latin typeface="Times New Roman" pitchFamily="18" charset="0"/>
                <a:cs typeface="Times New Roman" pitchFamily="18" charset="0"/>
              </a:rPr>
              <a:t>, </a:t>
            </a:r>
            <a:r>
              <a:rPr lang="en-US" sz="2600" b="1" dirty="0" smtClean="0">
                <a:solidFill>
                  <a:srgbClr val="FF33CC"/>
                </a:solidFill>
                <a:latin typeface="Times New Roman" pitchFamily="18" charset="0"/>
                <a:cs typeface="Times New Roman" pitchFamily="18" charset="0"/>
              </a:rPr>
              <a:t>one </a:t>
            </a:r>
            <a:r>
              <a:rPr lang="en-US" sz="2600" dirty="0" smtClean="0">
                <a:latin typeface="Times New Roman" pitchFamily="18" charset="0"/>
                <a:cs typeface="Times New Roman" pitchFamily="18" charset="0"/>
              </a:rPr>
              <a:t>or</a:t>
            </a:r>
            <a:r>
              <a:rPr lang="en-US" sz="2600" b="1" dirty="0" smtClean="0">
                <a:solidFill>
                  <a:srgbClr val="FF33CC"/>
                </a:solidFill>
                <a:latin typeface="Times New Roman" pitchFamily="18" charset="0"/>
                <a:cs typeface="Times New Roman" pitchFamily="18" charset="0"/>
              </a:rPr>
              <a:t> more classes </a:t>
            </a:r>
            <a:r>
              <a:rPr lang="en-US" sz="2600" dirty="0" smtClean="0">
                <a:latin typeface="Times New Roman" pitchFamily="18" charset="0"/>
                <a:cs typeface="Times New Roman" pitchFamily="18" charset="0"/>
              </a:rPr>
              <a:t>can</a:t>
            </a:r>
            <a:r>
              <a:rPr lang="en-US" sz="2600" b="1" dirty="0" smtClean="0">
                <a:solidFill>
                  <a:srgbClr val="FF33CC"/>
                </a:solidFill>
                <a:latin typeface="Times New Roman" pitchFamily="18" charset="0"/>
                <a:cs typeface="Times New Roman" pitchFamily="18" charset="0"/>
              </a:rPr>
              <a:t> implement </a:t>
            </a:r>
            <a:r>
              <a:rPr lang="en-US" sz="2600" dirty="0" smtClean="0">
                <a:latin typeface="Times New Roman" pitchFamily="18" charset="0"/>
                <a:cs typeface="Times New Roman" pitchFamily="18" charset="0"/>
              </a:rPr>
              <a:t>that</a:t>
            </a:r>
            <a:r>
              <a:rPr lang="en-US" sz="2600" b="1" dirty="0" smtClean="0">
                <a:solidFill>
                  <a:srgbClr val="FF33CC"/>
                </a:solidFill>
                <a:latin typeface="Times New Roman" pitchFamily="18" charset="0"/>
                <a:cs typeface="Times New Roman" pitchFamily="18" charset="0"/>
              </a:rPr>
              <a:t> interface</a:t>
            </a:r>
            <a:r>
              <a:rPr lang="en-US" sz="2600" dirty="0" smtClean="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600" dirty="0" smtClean="0">
                <a:latin typeface="Times New Roman" pitchFamily="18" charset="0"/>
                <a:cs typeface="Times New Roman" pitchFamily="18" charset="0"/>
              </a:rPr>
              <a:t>To </a:t>
            </a:r>
            <a:r>
              <a:rPr lang="en-US" sz="2600" b="1" dirty="0" smtClean="0">
                <a:solidFill>
                  <a:srgbClr val="3333FF"/>
                </a:solidFill>
                <a:latin typeface="Times New Roman" pitchFamily="18" charset="0"/>
                <a:cs typeface="Times New Roman" pitchFamily="18" charset="0"/>
              </a:rPr>
              <a:t>implement </a:t>
            </a:r>
            <a:r>
              <a:rPr lang="en-US" sz="2600" dirty="0" smtClean="0">
                <a:latin typeface="Times New Roman" pitchFamily="18" charset="0"/>
                <a:cs typeface="Times New Roman" pitchFamily="18" charset="0"/>
              </a:rPr>
              <a:t>an</a:t>
            </a:r>
            <a:r>
              <a:rPr lang="en-US" sz="2600" b="1" dirty="0" smtClean="0">
                <a:solidFill>
                  <a:srgbClr val="3333FF"/>
                </a:solidFill>
                <a:latin typeface="Times New Roman" pitchFamily="18" charset="0"/>
                <a:cs typeface="Times New Roman" pitchFamily="18" charset="0"/>
              </a:rPr>
              <a:t> interface</a:t>
            </a:r>
            <a:r>
              <a:rPr lang="en-US" sz="2600" dirty="0" smtClean="0">
                <a:latin typeface="Times New Roman" pitchFamily="18" charset="0"/>
                <a:cs typeface="Times New Roman" pitchFamily="18" charset="0"/>
              </a:rPr>
              <a:t>, </a:t>
            </a:r>
          </a:p>
          <a:p>
            <a:pPr marL="571500" indent="-571500" algn="just">
              <a:lnSpc>
                <a:spcPct val="150000"/>
              </a:lnSpc>
              <a:spcBef>
                <a:spcPts val="0"/>
              </a:spcBef>
              <a:buAutoNum type="romanLcParenR"/>
            </a:pPr>
            <a:r>
              <a:rPr lang="en-US" sz="2600" b="1" dirty="0" smtClean="0">
                <a:latin typeface="Times New Roman" pitchFamily="18" charset="0"/>
                <a:cs typeface="Times New Roman" pitchFamily="18" charset="0"/>
              </a:rPr>
              <a:t>Include </a:t>
            </a:r>
            <a:r>
              <a:rPr lang="en-US" sz="2600" dirty="0" smtClean="0">
                <a:latin typeface="Times New Roman" pitchFamily="18" charset="0"/>
                <a:cs typeface="Times New Roman" pitchFamily="18" charset="0"/>
              </a:rPr>
              <a:t>the</a:t>
            </a:r>
            <a:r>
              <a:rPr lang="en-US" sz="2600" b="1" dirty="0" smtClean="0">
                <a:latin typeface="Times New Roman" pitchFamily="18" charset="0"/>
                <a:cs typeface="Times New Roman" pitchFamily="18" charset="0"/>
              </a:rPr>
              <a:t> </a:t>
            </a:r>
            <a:r>
              <a:rPr lang="en-US" sz="2600" b="1" dirty="0" smtClean="0">
                <a:solidFill>
                  <a:srgbClr val="3333FF"/>
                </a:solidFill>
                <a:latin typeface="Times New Roman" pitchFamily="18" charset="0"/>
                <a:cs typeface="Times New Roman" pitchFamily="18" charset="0"/>
              </a:rPr>
              <a:t>implements clause </a:t>
            </a:r>
            <a:r>
              <a:rPr lang="en-US" sz="2600" dirty="0" smtClean="0">
                <a:latin typeface="Times New Roman" pitchFamily="18" charset="0"/>
                <a:cs typeface="Times New Roman" pitchFamily="18" charset="0"/>
              </a:rPr>
              <a:t>in a</a:t>
            </a:r>
            <a:r>
              <a:rPr lang="en-US" sz="2600" b="1" dirty="0" smtClean="0">
                <a:latin typeface="Times New Roman" pitchFamily="18" charset="0"/>
                <a:cs typeface="Times New Roman" pitchFamily="18" charset="0"/>
              </a:rPr>
              <a:t> class definition. </a:t>
            </a:r>
          </a:p>
          <a:p>
            <a:pPr marL="571500" indent="-571500" algn="just">
              <a:lnSpc>
                <a:spcPct val="150000"/>
              </a:lnSpc>
              <a:spcBef>
                <a:spcPts val="0"/>
              </a:spcBef>
              <a:buAutoNum type="romanLcParenR"/>
            </a:pPr>
            <a:r>
              <a:rPr lang="en-US" sz="2600" b="1" dirty="0" smtClean="0">
                <a:latin typeface="Times New Roman" pitchFamily="18" charset="0"/>
                <a:cs typeface="Times New Roman" pitchFamily="18" charset="0"/>
              </a:rPr>
              <a:t>And </a:t>
            </a:r>
            <a:r>
              <a:rPr lang="en-US" sz="2600" dirty="0" smtClean="0">
                <a:latin typeface="Times New Roman" pitchFamily="18" charset="0"/>
                <a:cs typeface="Times New Roman" pitchFamily="18" charset="0"/>
              </a:rPr>
              <a:t>then</a:t>
            </a:r>
            <a:r>
              <a:rPr lang="en-US" sz="2600" b="1" dirty="0" smtClean="0">
                <a:latin typeface="Times New Roman" pitchFamily="18" charset="0"/>
                <a:cs typeface="Times New Roman" pitchFamily="18" charset="0"/>
              </a:rPr>
              <a:t> create </a:t>
            </a:r>
            <a:r>
              <a:rPr lang="en-US" sz="2600" dirty="0" smtClean="0">
                <a:latin typeface="Times New Roman" pitchFamily="18" charset="0"/>
                <a:cs typeface="Times New Roman" pitchFamily="18" charset="0"/>
              </a:rPr>
              <a:t>the</a:t>
            </a:r>
            <a:r>
              <a:rPr lang="en-US" sz="2600" b="1" dirty="0" smtClean="0">
                <a:latin typeface="Times New Roman" pitchFamily="18" charset="0"/>
                <a:cs typeface="Times New Roman" pitchFamily="18" charset="0"/>
              </a:rPr>
              <a:t> </a:t>
            </a:r>
            <a:r>
              <a:rPr lang="en-US" sz="2600" b="1" dirty="0" smtClean="0">
                <a:solidFill>
                  <a:srgbClr val="00CC66"/>
                </a:solidFill>
                <a:latin typeface="Times New Roman" pitchFamily="18" charset="0"/>
                <a:cs typeface="Times New Roman" pitchFamily="18" charset="0"/>
              </a:rPr>
              <a:t>methods defined </a:t>
            </a:r>
            <a:r>
              <a:rPr lang="en-US" sz="2600" dirty="0" smtClean="0">
                <a:latin typeface="Times New Roman" pitchFamily="18" charset="0"/>
                <a:cs typeface="Times New Roman" pitchFamily="18" charset="0"/>
              </a:rPr>
              <a:t>by</a:t>
            </a:r>
            <a:r>
              <a:rPr lang="en-US" sz="2600" b="1" dirty="0" smtClean="0">
                <a:solidFill>
                  <a:srgbClr val="00CC66"/>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the</a:t>
            </a:r>
            <a:r>
              <a:rPr lang="en-US" sz="2600" b="1" dirty="0" smtClean="0">
                <a:solidFill>
                  <a:srgbClr val="00CC66"/>
                </a:solidFill>
                <a:latin typeface="Times New Roman" pitchFamily="18" charset="0"/>
                <a:cs typeface="Times New Roman" pitchFamily="18" charset="0"/>
              </a:rPr>
              <a:t> interface.</a:t>
            </a:r>
          </a:p>
          <a:p>
            <a:pPr algn="just">
              <a:lnSpc>
                <a:spcPct val="150000"/>
              </a:lnSpc>
              <a:spcBef>
                <a:spcPts val="0"/>
              </a:spcBef>
              <a:buFont typeface="Wingdings" pitchFamily="2" charset="2"/>
              <a:buChar char="§"/>
            </a:pPr>
            <a:r>
              <a:rPr lang="en-US" sz="2600" dirty="0" smtClean="0">
                <a:latin typeface="Times New Roman" pitchFamily="18" charset="0"/>
                <a:cs typeface="Times New Roman" pitchFamily="18" charset="0"/>
              </a:rPr>
              <a:t>The </a:t>
            </a:r>
            <a:r>
              <a:rPr lang="en-US" sz="2600" b="1" dirty="0" smtClean="0">
                <a:solidFill>
                  <a:srgbClr val="D60093"/>
                </a:solidFill>
                <a:latin typeface="Times New Roman" pitchFamily="18" charset="0"/>
                <a:cs typeface="Times New Roman" pitchFamily="18" charset="0"/>
              </a:rPr>
              <a:t>general form </a:t>
            </a:r>
            <a:r>
              <a:rPr lang="en-US" sz="2600" dirty="0" smtClean="0">
                <a:latin typeface="Times New Roman" pitchFamily="18" charset="0"/>
                <a:cs typeface="Times New Roman" pitchFamily="18" charset="0"/>
              </a:rPr>
              <a:t>of</a:t>
            </a:r>
            <a:r>
              <a:rPr lang="en-US" sz="2600" b="1" dirty="0" smtClean="0">
                <a:solidFill>
                  <a:srgbClr val="D60093"/>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a</a:t>
            </a:r>
            <a:r>
              <a:rPr lang="en-US" sz="2600" b="1" dirty="0" smtClean="0">
                <a:solidFill>
                  <a:srgbClr val="D60093"/>
                </a:solidFill>
                <a:latin typeface="Times New Roman" pitchFamily="18" charset="0"/>
                <a:cs typeface="Times New Roman" pitchFamily="18" charset="0"/>
              </a:rPr>
              <a:t> class </a:t>
            </a:r>
            <a:r>
              <a:rPr lang="en-US" sz="2600" dirty="0" smtClean="0">
                <a:latin typeface="Times New Roman" pitchFamily="18" charset="0"/>
                <a:cs typeface="Times New Roman" pitchFamily="18" charset="0"/>
              </a:rPr>
              <a:t>that</a:t>
            </a:r>
            <a:r>
              <a:rPr lang="en-US" sz="2600" b="1" dirty="0" smtClean="0">
                <a:solidFill>
                  <a:srgbClr val="D60093"/>
                </a:solidFill>
                <a:latin typeface="Times New Roman" pitchFamily="18" charset="0"/>
                <a:cs typeface="Times New Roman" pitchFamily="18" charset="0"/>
              </a:rPr>
              <a:t> includes </a:t>
            </a:r>
            <a:r>
              <a:rPr lang="en-US" sz="2600" dirty="0" smtClean="0">
                <a:latin typeface="Times New Roman" pitchFamily="18" charset="0"/>
                <a:cs typeface="Times New Roman" pitchFamily="18" charset="0"/>
              </a:rPr>
              <a:t>the</a:t>
            </a:r>
            <a:r>
              <a:rPr lang="en-US" sz="2600" b="1" dirty="0" smtClean="0">
                <a:solidFill>
                  <a:srgbClr val="D60093"/>
                </a:solidFill>
                <a:latin typeface="Times New Roman" pitchFamily="18" charset="0"/>
                <a:cs typeface="Times New Roman" pitchFamily="18" charset="0"/>
              </a:rPr>
              <a:t> implements </a:t>
            </a:r>
            <a:r>
              <a:rPr lang="en-US" sz="2600" dirty="0" smtClean="0">
                <a:latin typeface="Times New Roman" pitchFamily="18" charset="0"/>
                <a:cs typeface="Times New Roman" pitchFamily="18" charset="0"/>
              </a:rPr>
              <a:t>clause looks like this:</a:t>
            </a:r>
          </a:p>
          <a:p>
            <a:pPr algn="just">
              <a:lnSpc>
                <a:spcPct val="150000"/>
              </a:lnSpc>
              <a:spcBef>
                <a:spcPts val="0"/>
              </a:spcBef>
              <a:buFont typeface="Wingdings" pitchFamily="2" charset="2"/>
              <a:buNone/>
            </a:pPr>
            <a:r>
              <a:rPr lang="en-US" sz="2600" dirty="0" smtClean="0">
                <a:latin typeface="Times New Roman" pitchFamily="18" charset="0"/>
                <a:cs typeface="Times New Roman" pitchFamily="18" charset="0"/>
              </a:rPr>
              <a:t> </a:t>
            </a:r>
            <a:r>
              <a:rPr lang="en-US" sz="2600" b="1" dirty="0" smtClean="0">
                <a:solidFill>
                  <a:srgbClr val="3333FF"/>
                </a:solidFill>
                <a:latin typeface="Times New Roman" pitchFamily="18" charset="0"/>
                <a:cs typeface="Times New Roman" pitchFamily="18" charset="0"/>
              </a:rPr>
              <a:t>Access-Modifier  class-keyword  Class-name implements interface1, interface2, …, </a:t>
            </a:r>
            <a:r>
              <a:rPr lang="en-US" sz="2600" b="1" dirty="0" err="1" smtClean="0">
                <a:solidFill>
                  <a:srgbClr val="3333FF"/>
                </a:solidFill>
                <a:latin typeface="Times New Roman" pitchFamily="18" charset="0"/>
                <a:cs typeface="Times New Roman" pitchFamily="18" charset="0"/>
              </a:rPr>
              <a:t>interfaceN</a:t>
            </a:r>
            <a:r>
              <a:rPr lang="en-US" sz="2600" b="1" dirty="0" smtClean="0">
                <a:solidFill>
                  <a:srgbClr val="3333FF"/>
                </a:solidFill>
                <a:latin typeface="Times New Roman" pitchFamily="18" charset="0"/>
                <a:cs typeface="Times New Roman" pitchFamily="18" charset="0"/>
              </a:rPr>
              <a:t> {</a:t>
            </a:r>
          </a:p>
          <a:p>
            <a:pPr algn="just">
              <a:lnSpc>
                <a:spcPct val="150000"/>
              </a:lnSpc>
              <a:spcBef>
                <a:spcPts val="0"/>
              </a:spcBef>
              <a:buFont typeface="Wingdings" pitchFamily="2" charset="2"/>
              <a:buNone/>
            </a:pPr>
            <a:r>
              <a:rPr lang="en-US" sz="2600" b="1" dirty="0" smtClean="0">
                <a:solidFill>
                  <a:srgbClr val="3333FF"/>
                </a:solidFill>
                <a:latin typeface="Times New Roman" pitchFamily="18" charset="0"/>
                <a:cs typeface="Times New Roman" pitchFamily="18" charset="0"/>
              </a:rPr>
              <a:t>			…//body of the class</a:t>
            </a:r>
          </a:p>
          <a:p>
            <a:pPr algn="just">
              <a:lnSpc>
                <a:spcPct val="150000"/>
              </a:lnSpc>
              <a:spcBef>
                <a:spcPts val="0"/>
              </a:spcBef>
              <a:buFont typeface="Wingdings" pitchFamily="2" charset="2"/>
              <a:buNone/>
            </a:pPr>
            <a:r>
              <a:rPr lang="en-US" sz="2600" b="1" dirty="0" smtClean="0">
                <a:solidFill>
                  <a:srgbClr val="3333FF"/>
                </a:solidFill>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01493B46-0F54-4C10-95BC-E3DBEE7203BE}"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b="1" dirty="0">
                <a:solidFill>
                  <a:srgbClr val="3333FF"/>
                </a:solidFill>
                <a:latin typeface="Times New Roman" pitchFamily="18" charset="0"/>
                <a:cs typeface="Times New Roman" pitchFamily="18" charset="0"/>
              </a:rPr>
              <a:t>Implementing </a:t>
            </a:r>
            <a:r>
              <a:rPr lang="en-US" sz="3200" b="1" dirty="0" smtClean="0">
                <a:solidFill>
                  <a:srgbClr val="3333FF"/>
                </a:solidFill>
                <a:latin typeface="Times New Roman" pitchFamily="18" charset="0"/>
                <a:cs typeface="Times New Roman" pitchFamily="18" charset="0"/>
              </a:rPr>
              <a:t>Interfaces continued</a:t>
            </a:r>
            <a:endParaRPr lang="en-GB" sz="3200" dirty="0"/>
          </a:p>
        </p:txBody>
      </p:sp>
      <p:sp>
        <p:nvSpPr>
          <p:cNvPr id="3" name="Content Placeholder 2"/>
          <p:cNvSpPr>
            <a:spLocks noGrp="1"/>
          </p:cNvSpPr>
          <p:nvPr>
            <p:ph idx="1"/>
          </p:nvPr>
        </p:nvSpPr>
        <p:spPr>
          <a:xfrm>
            <a:off x="152400" y="457200"/>
            <a:ext cx="8839200" cy="6264275"/>
          </a:xfrm>
        </p:spPr>
        <p:txBody>
          <a:bodyPr>
            <a:normAutofit/>
          </a:bodyPr>
          <a:lstStyle/>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The type </a:t>
            </a:r>
            <a:r>
              <a:rPr lang="en-US" b="1" dirty="0">
                <a:solidFill>
                  <a:srgbClr val="FF33CC"/>
                </a:solidFill>
                <a:latin typeface="Times New Roman" pitchFamily="18" charset="0"/>
                <a:cs typeface="Times New Roman" pitchFamily="18" charset="0"/>
              </a:rPr>
              <a:t>signature </a:t>
            </a:r>
            <a:r>
              <a:rPr lang="en-US" dirty="0">
                <a:latin typeface="Times New Roman" pitchFamily="18" charset="0"/>
                <a:cs typeface="Times New Roman" pitchFamily="18" charset="0"/>
              </a:rPr>
              <a:t>of</a:t>
            </a:r>
            <a:r>
              <a:rPr lang="en-US" b="1" dirty="0">
                <a:solidFill>
                  <a:srgbClr val="FF33CC"/>
                </a:solidFill>
                <a:latin typeface="Times New Roman" pitchFamily="18" charset="0"/>
                <a:cs typeface="Times New Roman" pitchFamily="18" charset="0"/>
              </a:rPr>
              <a:t> </a:t>
            </a:r>
            <a:r>
              <a:rPr lang="en-US" dirty="0">
                <a:latin typeface="Times New Roman" pitchFamily="18" charset="0"/>
                <a:cs typeface="Times New Roman" pitchFamily="18" charset="0"/>
              </a:rPr>
              <a:t>the</a:t>
            </a:r>
            <a:r>
              <a:rPr lang="en-US" b="1" dirty="0">
                <a:solidFill>
                  <a:srgbClr val="FF33CC"/>
                </a:solidFill>
                <a:latin typeface="Times New Roman" pitchFamily="18" charset="0"/>
                <a:cs typeface="Times New Roman" pitchFamily="18" charset="0"/>
              </a:rPr>
              <a:t> implementing method </a:t>
            </a:r>
            <a:r>
              <a:rPr lang="en-US" dirty="0">
                <a:latin typeface="Times New Roman" pitchFamily="18" charset="0"/>
                <a:cs typeface="Times New Roman" pitchFamily="18" charset="0"/>
              </a:rPr>
              <a:t>must match exactly the </a:t>
            </a:r>
            <a:r>
              <a:rPr lang="en-US" b="1" dirty="0">
                <a:solidFill>
                  <a:srgbClr val="FF3300"/>
                </a:solidFill>
                <a:latin typeface="Times New Roman" pitchFamily="18" charset="0"/>
                <a:cs typeface="Times New Roman" pitchFamily="18" charset="0"/>
              </a:rPr>
              <a:t>type signature </a:t>
            </a:r>
            <a:r>
              <a:rPr lang="en-US" b="1" dirty="0">
                <a:solidFill>
                  <a:srgbClr val="00CC66"/>
                </a:solidFill>
                <a:latin typeface="Times New Roman" pitchFamily="18" charset="0"/>
                <a:cs typeface="Times New Roman" pitchFamily="18" charset="0"/>
              </a:rPr>
              <a:t>specified </a:t>
            </a:r>
            <a:r>
              <a:rPr lang="en-US" dirty="0">
                <a:latin typeface="Times New Roman" pitchFamily="18" charset="0"/>
                <a:cs typeface="Times New Roman" pitchFamily="18" charset="0"/>
              </a:rPr>
              <a:t>in</a:t>
            </a:r>
            <a:r>
              <a:rPr lang="en-US" b="1" dirty="0">
                <a:solidFill>
                  <a:srgbClr val="00CC66"/>
                </a:solidFill>
                <a:latin typeface="Times New Roman" pitchFamily="18" charset="0"/>
                <a:cs typeface="Times New Roman" pitchFamily="18" charset="0"/>
              </a:rPr>
              <a:t> </a:t>
            </a:r>
            <a:r>
              <a:rPr lang="en-US" dirty="0">
                <a:latin typeface="Times New Roman" pitchFamily="18" charset="0"/>
                <a:cs typeface="Times New Roman" pitchFamily="18" charset="0"/>
              </a:rPr>
              <a:t>the</a:t>
            </a:r>
            <a:r>
              <a:rPr lang="en-US" b="1" dirty="0">
                <a:solidFill>
                  <a:srgbClr val="00CC66"/>
                </a:solidFill>
                <a:latin typeface="Times New Roman" pitchFamily="18" charset="0"/>
                <a:cs typeface="Times New Roman" pitchFamily="18" charset="0"/>
              </a:rPr>
              <a:t> interface definition</a:t>
            </a:r>
            <a:r>
              <a:rPr lang="en-US"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Reducing the </a:t>
            </a:r>
            <a:r>
              <a:rPr lang="en-US" b="1" dirty="0">
                <a:solidFill>
                  <a:srgbClr val="0000FF"/>
                </a:solidFill>
                <a:latin typeface="Times New Roman" pitchFamily="18" charset="0"/>
                <a:cs typeface="Times New Roman" pitchFamily="18" charset="0"/>
              </a:rPr>
              <a:t>accessibility </a:t>
            </a:r>
            <a:r>
              <a:rPr lang="en-US" dirty="0">
                <a:latin typeface="Times New Roman" pitchFamily="18" charset="0"/>
                <a:cs typeface="Times New Roman" pitchFamily="18" charset="0"/>
              </a:rPr>
              <a:t>of a</a:t>
            </a:r>
            <a:r>
              <a:rPr lang="en-US" b="1" dirty="0">
                <a:solidFill>
                  <a:srgbClr val="0000FF"/>
                </a:solidFill>
                <a:latin typeface="Times New Roman" pitchFamily="18" charset="0"/>
                <a:cs typeface="Times New Roman" pitchFamily="18" charset="0"/>
              </a:rPr>
              <a:t> method </a:t>
            </a:r>
            <a:r>
              <a:rPr lang="en-US" dirty="0">
                <a:latin typeface="Times New Roman" pitchFamily="18" charset="0"/>
                <a:cs typeface="Times New Roman" pitchFamily="18" charset="0"/>
              </a:rPr>
              <a:t>durin</a:t>
            </a:r>
            <a:r>
              <a:rPr lang="en-US" b="1" dirty="0">
                <a:solidFill>
                  <a:srgbClr val="0000FF"/>
                </a:solidFill>
                <a:latin typeface="Times New Roman" pitchFamily="18" charset="0"/>
                <a:cs typeface="Times New Roman" pitchFamily="18" charset="0"/>
              </a:rPr>
              <a:t>g inheritance </a:t>
            </a:r>
            <a:r>
              <a:rPr lang="en-US" dirty="0">
                <a:latin typeface="Times New Roman" pitchFamily="18" charset="0"/>
                <a:cs typeface="Times New Roman" pitchFamily="18" charset="0"/>
              </a:rPr>
              <a:t>is</a:t>
            </a:r>
            <a:r>
              <a:rPr lang="en-US" b="1" dirty="0">
                <a:solidFill>
                  <a:srgbClr val="0000FF"/>
                </a:solidFill>
                <a:latin typeface="Times New Roman" pitchFamily="18" charset="0"/>
                <a:cs typeface="Times New Roman" pitchFamily="18" charset="0"/>
              </a:rPr>
              <a:t> not allowed</a:t>
            </a:r>
            <a:r>
              <a:rPr lang="en-US"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So when you </a:t>
            </a:r>
            <a:r>
              <a:rPr lang="en-US" b="1" dirty="0">
                <a:solidFill>
                  <a:srgbClr val="00CC66"/>
                </a:solidFill>
                <a:latin typeface="Times New Roman" pitchFamily="18" charset="0"/>
                <a:cs typeface="Times New Roman" pitchFamily="18" charset="0"/>
              </a:rPr>
              <a:t>implement </a:t>
            </a:r>
            <a:r>
              <a:rPr lang="en-US" dirty="0">
                <a:latin typeface="Times New Roman" pitchFamily="18" charset="0"/>
                <a:cs typeface="Times New Roman" pitchFamily="18" charset="0"/>
              </a:rPr>
              <a:t>an</a:t>
            </a:r>
            <a:r>
              <a:rPr lang="en-US" b="1" dirty="0">
                <a:solidFill>
                  <a:srgbClr val="00CC66"/>
                </a:solidFill>
                <a:latin typeface="Times New Roman" pitchFamily="18" charset="0"/>
                <a:cs typeface="Times New Roman" pitchFamily="18" charset="0"/>
              </a:rPr>
              <a:t> interface</a:t>
            </a:r>
            <a:r>
              <a:rPr lang="en-US" dirty="0">
                <a:latin typeface="Times New Roman" pitchFamily="18" charset="0"/>
                <a:cs typeface="Times New Roman" pitchFamily="18" charset="0"/>
              </a:rPr>
              <a:t>, the methods from the </a:t>
            </a:r>
            <a:r>
              <a:rPr lang="en-US" b="1" dirty="0">
                <a:solidFill>
                  <a:srgbClr val="3333FF"/>
                </a:solidFill>
                <a:latin typeface="Times New Roman" pitchFamily="18" charset="0"/>
                <a:cs typeface="Times New Roman" pitchFamily="18" charset="0"/>
              </a:rPr>
              <a:t>interface </a:t>
            </a:r>
            <a:r>
              <a:rPr lang="en-US" dirty="0">
                <a:latin typeface="Times New Roman" pitchFamily="18" charset="0"/>
                <a:cs typeface="Times New Roman" pitchFamily="18" charset="0"/>
              </a:rPr>
              <a:t>must</a:t>
            </a:r>
            <a:r>
              <a:rPr lang="en-US" b="1" dirty="0">
                <a:solidFill>
                  <a:srgbClr val="3333FF"/>
                </a:solidFill>
                <a:latin typeface="Times New Roman" pitchFamily="18" charset="0"/>
                <a:cs typeface="Times New Roman" pitchFamily="18" charset="0"/>
              </a:rPr>
              <a:t> </a:t>
            </a:r>
            <a:r>
              <a:rPr lang="en-US" dirty="0">
                <a:latin typeface="Times New Roman" pitchFamily="18" charset="0"/>
                <a:cs typeface="Times New Roman" pitchFamily="18" charset="0"/>
              </a:rPr>
              <a:t>be</a:t>
            </a:r>
            <a:r>
              <a:rPr lang="en-US" b="1" dirty="0">
                <a:solidFill>
                  <a:srgbClr val="3333FF"/>
                </a:solidFill>
                <a:latin typeface="Times New Roman" pitchFamily="18" charset="0"/>
                <a:cs typeface="Times New Roman" pitchFamily="18" charset="0"/>
              </a:rPr>
              <a:t> defined </a:t>
            </a:r>
            <a:r>
              <a:rPr lang="en-US" dirty="0">
                <a:latin typeface="Times New Roman" pitchFamily="18" charset="0"/>
                <a:cs typeface="Times New Roman" pitchFamily="18" charset="0"/>
              </a:rPr>
              <a:t>as</a:t>
            </a:r>
            <a:r>
              <a:rPr lang="en-US" b="1" dirty="0">
                <a:solidFill>
                  <a:srgbClr val="3333FF"/>
                </a:solidFill>
                <a:latin typeface="Times New Roman" pitchFamily="18" charset="0"/>
                <a:cs typeface="Times New Roman" pitchFamily="18" charset="0"/>
              </a:rPr>
              <a:t> public</a:t>
            </a:r>
            <a:r>
              <a:rPr lang="en-US" dirty="0">
                <a:latin typeface="Times New Roman" pitchFamily="18" charset="0"/>
                <a:cs typeface="Times New Roman" pitchFamily="18" charset="0"/>
              </a:rPr>
              <a:t>.   </a:t>
            </a:r>
          </a:p>
          <a:p>
            <a:endParaRPr lang="en-GB" dirty="0"/>
          </a:p>
        </p:txBody>
      </p:sp>
      <p:sp>
        <p:nvSpPr>
          <p:cNvPr id="4" name="Slide Number Placeholder 3"/>
          <p:cNvSpPr>
            <a:spLocks noGrp="1"/>
          </p:cNvSpPr>
          <p:nvPr>
            <p:ph type="sldNum" sz="quarter" idx="12"/>
          </p:nvPr>
        </p:nvSpPr>
        <p:spPr/>
        <p:txBody>
          <a:bodyPr/>
          <a:lstStyle/>
          <a:p>
            <a:fld id="{01493B46-0F54-4C10-95BC-E3DBEE7203BE}" type="slidenum">
              <a:rPr lang="en-US" smtClean="0"/>
              <a:pPr/>
              <a:t>11</a:t>
            </a:fld>
            <a:endParaRPr lang="en-US"/>
          </a:p>
        </p:txBody>
      </p:sp>
    </p:spTree>
    <p:extLst>
      <p:ext uri="{BB962C8B-B14F-4D97-AF65-F5344CB8AC3E}">
        <p14:creationId xmlns:p14="http://schemas.microsoft.com/office/powerpoint/2010/main" val="6423887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US" sz="3200" b="1" dirty="0" smtClean="0">
                <a:solidFill>
                  <a:srgbClr val="3333FF"/>
                </a:solidFill>
                <a:latin typeface="Times New Roman" pitchFamily="18" charset="0"/>
                <a:cs typeface="Times New Roman" pitchFamily="18" charset="0"/>
              </a:rPr>
              <a:t>Uses of Interface</a:t>
            </a:r>
            <a:endParaRPr lang="en-US" sz="3200" b="1" dirty="0">
              <a:solidFill>
                <a:srgbClr val="3333FF"/>
              </a:solidFill>
              <a:latin typeface="Times New Roman" pitchFamily="18" charset="0"/>
              <a:cs typeface="Times New Roman" pitchFamily="18" charset="0"/>
            </a:endParaRPr>
          </a:p>
        </p:txBody>
      </p:sp>
      <p:sp>
        <p:nvSpPr>
          <p:cNvPr id="3" name="Content Placeholder 2"/>
          <p:cNvSpPr>
            <a:spLocks noGrp="1"/>
          </p:cNvSpPr>
          <p:nvPr>
            <p:ph idx="1"/>
          </p:nvPr>
        </p:nvSpPr>
        <p:spPr>
          <a:xfrm>
            <a:off x="0" y="381000"/>
            <a:ext cx="9144000" cy="6477000"/>
          </a:xfrm>
        </p:spPr>
        <p:txBody>
          <a:bodyPr>
            <a:noAutofit/>
          </a:bodyPr>
          <a:lstStyle/>
          <a:p>
            <a:pPr algn="just">
              <a:lnSpc>
                <a:spcPct val="150000"/>
              </a:lnSpc>
              <a:spcBef>
                <a:spcPts val="0"/>
              </a:spcBef>
              <a:buFont typeface="Wingdings" pitchFamily="2" charset="2"/>
              <a:buChar char="Ø"/>
            </a:pPr>
            <a:r>
              <a:rPr lang="en-US" sz="2800" dirty="0" smtClean="0">
                <a:latin typeface="Times New Roman" pitchFamily="18" charset="0"/>
                <a:cs typeface="Times New Roman" pitchFamily="18" charset="0"/>
              </a:rPr>
              <a:t>An interface can not </a:t>
            </a:r>
            <a:r>
              <a:rPr lang="en-US" sz="2800" dirty="0" smtClean="0">
                <a:latin typeface="Times New Roman" pitchFamily="18" charset="0"/>
                <a:cs typeface="Times New Roman" pitchFamily="18" charset="0"/>
              </a:rPr>
              <a:t>be </a:t>
            </a:r>
            <a:r>
              <a:rPr lang="en-US" sz="2800" b="1" dirty="0" smtClean="0">
                <a:solidFill>
                  <a:srgbClr val="FF3300"/>
                </a:solidFill>
                <a:latin typeface="Times New Roman" pitchFamily="18" charset="0"/>
                <a:cs typeface="Times New Roman" pitchFamily="18" charset="0"/>
              </a:rPr>
              <a:t>instantiated </a:t>
            </a:r>
            <a:r>
              <a:rPr lang="en-US" sz="2800" b="1" dirty="0" smtClean="0">
                <a:solidFill>
                  <a:srgbClr val="FF3300"/>
                </a:solidFill>
                <a:latin typeface="Times New Roman" pitchFamily="18" charset="0"/>
                <a:cs typeface="Times New Roman" pitchFamily="18" charset="0"/>
              </a:rPr>
              <a:t>or not create objects</a:t>
            </a:r>
            <a:r>
              <a:rPr lang="en-US" sz="2800" dirty="0" smtClean="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800" dirty="0" smtClean="0">
                <a:latin typeface="Times New Roman" pitchFamily="18" charset="0"/>
                <a:cs typeface="Times New Roman" pitchFamily="18" charset="0"/>
              </a:rPr>
              <a:t>But you can declare </a:t>
            </a:r>
            <a:r>
              <a:rPr lang="en-US" sz="2800" b="1" dirty="0" smtClean="0">
                <a:solidFill>
                  <a:srgbClr val="FF3300"/>
                </a:solidFill>
                <a:latin typeface="Times New Roman" pitchFamily="18" charset="0"/>
                <a:cs typeface="Times New Roman" pitchFamily="18" charset="0"/>
              </a:rPr>
              <a:t>reference variables </a:t>
            </a:r>
            <a:r>
              <a:rPr lang="en-US" sz="2800" dirty="0" smtClean="0">
                <a:latin typeface="Times New Roman" pitchFamily="18" charset="0"/>
                <a:cs typeface="Times New Roman" pitchFamily="18" charset="0"/>
              </a:rPr>
              <a:t>of </a:t>
            </a:r>
            <a:r>
              <a:rPr lang="en-US" sz="2800" b="1" dirty="0" smtClean="0">
                <a:solidFill>
                  <a:srgbClr val="FF3300"/>
                </a:solidFill>
                <a:latin typeface="Times New Roman" pitchFamily="18" charset="0"/>
                <a:cs typeface="Times New Roman" pitchFamily="18" charset="0"/>
              </a:rPr>
              <a:t>interface types</a:t>
            </a:r>
            <a:r>
              <a:rPr lang="en-US" sz="2800" dirty="0" smtClean="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800" dirty="0" smtClean="0">
                <a:latin typeface="Times New Roman" pitchFamily="18" charset="0"/>
                <a:cs typeface="Times New Roman" pitchFamily="18" charset="0"/>
              </a:rPr>
              <a:t>By </a:t>
            </a:r>
            <a:r>
              <a:rPr lang="en-US" sz="2800" b="1" dirty="0" smtClean="0">
                <a:latin typeface="Times New Roman" pitchFamily="18" charset="0"/>
                <a:cs typeface="Times New Roman" pitchFamily="18" charset="0"/>
              </a:rPr>
              <a:t>up casting,</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any </a:t>
            </a:r>
            <a:r>
              <a:rPr lang="en-US" sz="2800" b="1" dirty="0" smtClean="0">
                <a:latin typeface="Times New Roman" pitchFamily="18" charset="0"/>
                <a:cs typeface="Times New Roman" pitchFamily="18" charset="0"/>
              </a:rPr>
              <a:t>instance </a:t>
            </a:r>
            <a:r>
              <a:rPr lang="en-US" sz="2800" dirty="0" smtClean="0">
                <a:latin typeface="Times New Roman" pitchFamily="18" charset="0"/>
                <a:cs typeface="Times New Roman" pitchFamily="18" charset="0"/>
              </a:rPr>
              <a:t>of any </a:t>
            </a:r>
            <a:r>
              <a:rPr lang="en-US" sz="2800" b="1" dirty="0" smtClean="0">
                <a:latin typeface="Times New Roman" pitchFamily="18" charset="0"/>
                <a:cs typeface="Times New Roman" pitchFamily="18" charset="0"/>
              </a:rPr>
              <a:t>class </a:t>
            </a:r>
            <a:r>
              <a:rPr lang="en-US" sz="2800" dirty="0" smtClean="0">
                <a:latin typeface="Times New Roman" pitchFamily="18" charset="0"/>
                <a:cs typeface="Times New Roman" pitchFamily="18" charset="0"/>
              </a:rPr>
              <a:t>tha</a:t>
            </a:r>
            <a:r>
              <a:rPr lang="en-US" sz="2800" b="1" dirty="0" smtClean="0">
                <a:latin typeface="Times New Roman" pitchFamily="18" charset="0"/>
                <a:cs typeface="Times New Roman" pitchFamily="18" charset="0"/>
              </a:rPr>
              <a:t>t implements </a:t>
            </a:r>
            <a:r>
              <a:rPr lang="en-US" sz="2800" dirty="0" smtClean="0">
                <a:latin typeface="Times New Roman" pitchFamily="18" charset="0"/>
                <a:cs typeface="Times New Roman" pitchFamily="18" charset="0"/>
              </a:rPr>
              <a:t>the</a:t>
            </a:r>
            <a:r>
              <a:rPr lang="en-US" sz="2800" b="1" dirty="0" smtClean="0">
                <a:latin typeface="Times New Roman" pitchFamily="18" charset="0"/>
                <a:cs typeface="Times New Roman" pitchFamily="18" charset="0"/>
              </a:rPr>
              <a:t> declared interface </a:t>
            </a:r>
            <a:r>
              <a:rPr lang="en-US" sz="2800" dirty="0" smtClean="0">
                <a:latin typeface="Times New Roman" pitchFamily="18" charset="0"/>
                <a:cs typeface="Times New Roman" pitchFamily="18" charset="0"/>
              </a:rPr>
              <a:t>can be stored in such reference variable. </a:t>
            </a:r>
          </a:p>
          <a:p>
            <a:pPr algn="just">
              <a:lnSpc>
                <a:spcPct val="150000"/>
              </a:lnSpc>
              <a:spcBef>
                <a:spcPts val="0"/>
              </a:spcBef>
              <a:buFont typeface="Wingdings" pitchFamily="2" charset="2"/>
              <a:buChar char="§"/>
            </a:pPr>
            <a:r>
              <a:rPr lang="en-US" sz="2800" dirty="0" smtClean="0">
                <a:latin typeface="Times New Roman" pitchFamily="18" charset="0"/>
                <a:cs typeface="Times New Roman" pitchFamily="18" charset="0"/>
              </a:rPr>
              <a:t>This enables us to </a:t>
            </a:r>
            <a:r>
              <a:rPr lang="en-US" sz="2800" b="1" dirty="0" smtClean="0">
                <a:solidFill>
                  <a:srgbClr val="FF33CC"/>
                </a:solidFill>
                <a:latin typeface="Times New Roman" pitchFamily="18" charset="0"/>
                <a:cs typeface="Times New Roman" pitchFamily="18" charset="0"/>
              </a:rPr>
              <a:t>access a class object </a:t>
            </a:r>
            <a:r>
              <a:rPr lang="en-US" sz="2800" dirty="0" smtClean="0">
                <a:latin typeface="Times New Roman" pitchFamily="18" charset="0"/>
                <a:cs typeface="Times New Roman" pitchFamily="18" charset="0"/>
              </a:rPr>
              <a:t>through </a:t>
            </a:r>
            <a:r>
              <a:rPr lang="en-US" sz="2800" b="1" dirty="0" smtClean="0">
                <a:solidFill>
                  <a:srgbClr val="00CC66"/>
                </a:solidFill>
                <a:latin typeface="Times New Roman" pitchFamily="18" charset="0"/>
                <a:cs typeface="Times New Roman" pitchFamily="18" charset="0"/>
              </a:rPr>
              <a:t>interface reference</a:t>
            </a:r>
            <a:r>
              <a:rPr lang="en-US" sz="2800" dirty="0" smtClean="0">
                <a:latin typeface="Times New Roman" pitchFamily="18" charset="0"/>
                <a:cs typeface="Times New Roman" pitchFamily="18" charset="0"/>
              </a:rPr>
              <a:t>.</a:t>
            </a:r>
          </a:p>
          <a:p>
            <a:pPr algn="just">
              <a:lnSpc>
                <a:spcPct val="150000"/>
              </a:lnSpc>
              <a:spcBef>
                <a:spcPts val="0"/>
              </a:spcBef>
              <a:buFont typeface="Wingdings" pitchFamily="2" charset="2"/>
              <a:buChar char="Ø"/>
            </a:pPr>
            <a:r>
              <a:rPr lang="en-US" sz="2800" dirty="0" smtClean="0">
                <a:latin typeface="Times New Roman" pitchFamily="18" charset="0"/>
                <a:cs typeface="Times New Roman" pitchFamily="18" charset="0"/>
              </a:rPr>
              <a:t>When you call a </a:t>
            </a:r>
            <a:r>
              <a:rPr lang="en-US" sz="2800" b="1" dirty="0" smtClean="0">
                <a:latin typeface="Times New Roman" pitchFamily="18" charset="0"/>
                <a:cs typeface="Times New Roman" pitchFamily="18" charset="0"/>
              </a:rPr>
              <a:t>method </a:t>
            </a:r>
            <a:r>
              <a:rPr lang="en-US" sz="2800" dirty="0" smtClean="0">
                <a:latin typeface="Times New Roman" pitchFamily="18" charset="0"/>
                <a:cs typeface="Times New Roman" pitchFamily="18" charset="0"/>
              </a:rPr>
              <a:t>through one of these reference, the correct </a:t>
            </a:r>
            <a:r>
              <a:rPr lang="en-US" sz="2800" b="1" dirty="0" smtClean="0">
                <a:solidFill>
                  <a:srgbClr val="3333FF"/>
                </a:solidFill>
                <a:latin typeface="Times New Roman" pitchFamily="18" charset="0"/>
                <a:cs typeface="Times New Roman" pitchFamily="18" charset="0"/>
              </a:rPr>
              <a:t>version </a:t>
            </a:r>
            <a:r>
              <a:rPr lang="en-US" sz="2800" dirty="0" smtClean="0">
                <a:latin typeface="Times New Roman" pitchFamily="18" charset="0"/>
                <a:cs typeface="Times New Roman" pitchFamily="18" charset="0"/>
              </a:rPr>
              <a:t>will be </a:t>
            </a:r>
            <a:r>
              <a:rPr lang="en-US" sz="2800" b="1" dirty="0" smtClean="0">
                <a:solidFill>
                  <a:srgbClr val="3333FF"/>
                </a:solidFill>
                <a:latin typeface="Times New Roman" pitchFamily="18" charset="0"/>
                <a:cs typeface="Times New Roman" pitchFamily="18" charset="0"/>
              </a:rPr>
              <a:t>called based </a:t>
            </a:r>
            <a:r>
              <a:rPr lang="en-US" sz="2800" dirty="0" smtClean="0">
                <a:latin typeface="Times New Roman" pitchFamily="18" charset="0"/>
                <a:cs typeface="Times New Roman" pitchFamily="18" charset="0"/>
              </a:rPr>
              <a:t>on the </a:t>
            </a:r>
            <a:r>
              <a:rPr lang="en-US" sz="2800" b="1" dirty="0" smtClean="0">
                <a:solidFill>
                  <a:srgbClr val="3333FF"/>
                </a:solidFill>
                <a:latin typeface="Times New Roman" pitchFamily="18" charset="0"/>
                <a:cs typeface="Times New Roman" pitchFamily="18" charset="0"/>
              </a:rPr>
              <a:t>actual instance</a:t>
            </a:r>
            <a:r>
              <a:rPr lang="en-US" sz="2800" dirty="0" smtClean="0">
                <a:latin typeface="Times New Roman" pitchFamily="18" charset="0"/>
                <a:cs typeface="Times New Roman" pitchFamily="18" charset="0"/>
              </a:rPr>
              <a:t> of the </a:t>
            </a:r>
            <a:r>
              <a:rPr lang="en-US" sz="2800" b="1" dirty="0" smtClean="0">
                <a:latin typeface="Times New Roman" pitchFamily="18" charset="0"/>
                <a:cs typeface="Times New Roman" pitchFamily="18" charset="0"/>
              </a:rPr>
              <a:t>interface being referred to</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12</a:t>
            </a:fld>
            <a:endParaRPr lang="en-US"/>
          </a:p>
        </p:txBody>
      </p:sp>
    </p:spTree>
    <p:extLst>
      <p:ext uri="{BB962C8B-B14F-4D97-AF65-F5344CB8AC3E}">
        <p14:creationId xmlns:p14="http://schemas.microsoft.com/office/powerpoint/2010/main" val="56132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r>
              <a:rPr lang="en-GB" sz="2800" b="1" dirty="0" smtClean="0">
                <a:solidFill>
                  <a:srgbClr val="FF3300"/>
                </a:solidFill>
                <a:latin typeface="Times New Roman" panose="02020603050405020304" pitchFamily="18" charset="0"/>
                <a:cs typeface="Times New Roman" panose="02020603050405020304" pitchFamily="18" charset="0"/>
              </a:rPr>
              <a:t>Uses of interface continued</a:t>
            </a:r>
            <a:endParaRPr lang="en-GB" sz="2800" b="1" dirty="0">
              <a:solidFill>
                <a:srgbClr val="FF33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57200"/>
            <a:ext cx="9067800" cy="6400800"/>
          </a:xfrm>
        </p:spPr>
        <p:txBody>
          <a:bodyPr>
            <a:normAutofit/>
          </a:bodyPr>
          <a:lstStyle/>
          <a:p>
            <a:pPr algn="just">
              <a:lnSpc>
                <a:spcPct val="150000"/>
              </a:lnSpc>
              <a:spcBef>
                <a:spcPts val="0"/>
              </a:spcBef>
              <a:buFont typeface="Wingdings" panose="05000000000000000000" pitchFamily="2" charset="2"/>
              <a:buChar char="ü"/>
            </a:pPr>
            <a:r>
              <a:rPr lang="en-US" dirty="0">
                <a:latin typeface="Times New Roman" pitchFamily="18" charset="0"/>
                <a:cs typeface="Times New Roman" pitchFamily="18" charset="0"/>
              </a:rPr>
              <a:t>This is one of the key </a:t>
            </a:r>
            <a:r>
              <a:rPr lang="en-US" b="1" dirty="0">
                <a:solidFill>
                  <a:srgbClr val="FF33CC"/>
                </a:solidFill>
                <a:latin typeface="Times New Roman" pitchFamily="18" charset="0"/>
                <a:cs typeface="Times New Roman" pitchFamily="18" charset="0"/>
              </a:rPr>
              <a:t>features of interfaces</a:t>
            </a:r>
            <a:r>
              <a:rPr lang="en-US"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dirty="0">
                <a:latin typeface="Times New Roman" pitchFamily="18" charset="0"/>
                <a:cs typeface="Times New Roman" pitchFamily="18" charset="0"/>
              </a:rPr>
              <a:t>The </a:t>
            </a:r>
            <a:r>
              <a:rPr lang="en-US" b="1" dirty="0">
                <a:solidFill>
                  <a:srgbClr val="3333FF"/>
                </a:solidFill>
                <a:latin typeface="Times New Roman" pitchFamily="18" charset="0"/>
                <a:cs typeface="Times New Roman" pitchFamily="18" charset="0"/>
              </a:rPr>
              <a:t>method </a:t>
            </a:r>
            <a:r>
              <a:rPr lang="en-US" dirty="0">
                <a:latin typeface="Times New Roman" pitchFamily="18" charset="0"/>
                <a:cs typeface="Times New Roman" pitchFamily="18" charset="0"/>
              </a:rPr>
              <a:t>to be </a:t>
            </a:r>
            <a:r>
              <a:rPr lang="en-US" b="1" dirty="0">
                <a:solidFill>
                  <a:srgbClr val="3333FF"/>
                </a:solidFill>
                <a:latin typeface="Times New Roman" pitchFamily="18" charset="0"/>
                <a:cs typeface="Times New Roman" pitchFamily="18" charset="0"/>
              </a:rPr>
              <a:t>executed </a:t>
            </a:r>
            <a:r>
              <a:rPr lang="en-US" dirty="0">
                <a:latin typeface="Times New Roman" pitchFamily="18" charset="0"/>
                <a:cs typeface="Times New Roman" pitchFamily="18" charset="0"/>
              </a:rPr>
              <a:t>is</a:t>
            </a:r>
            <a:r>
              <a:rPr lang="en-US" b="1" dirty="0">
                <a:solidFill>
                  <a:srgbClr val="3333FF"/>
                </a:solidFill>
                <a:latin typeface="Times New Roman" pitchFamily="18" charset="0"/>
                <a:cs typeface="Times New Roman" pitchFamily="18" charset="0"/>
              </a:rPr>
              <a:t> looked up dynamically </a:t>
            </a:r>
            <a:r>
              <a:rPr lang="en-US" dirty="0">
                <a:latin typeface="Times New Roman" pitchFamily="18" charset="0"/>
                <a:cs typeface="Times New Roman" pitchFamily="18" charset="0"/>
              </a:rPr>
              <a:t>at </a:t>
            </a:r>
            <a:r>
              <a:rPr lang="en-US" b="1" dirty="0">
                <a:solidFill>
                  <a:srgbClr val="FF33CC"/>
                </a:solidFill>
                <a:latin typeface="Times New Roman" pitchFamily="18" charset="0"/>
                <a:cs typeface="Times New Roman" pitchFamily="18" charset="0"/>
              </a:rPr>
              <a:t>run time</a:t>
            </a:r>
            <a:r>
              <a:rPr lang="en-US" dirty="0">
                <a:latin typeface="Times New Roman" pitchFamily="18" charset="0"/>
                <a:cs typeface="Times New Roman" pitchFamily="18" charset="0"/>
              </a:rPr>
              <a:t>, allowing classes to be </a:t>
            </a:r>
            <a:r>
              <a:rPr lang="en-US" b="1" dirty="0">
                <a:latin typeface="Times New Roman" pitchFamily="18" charset="0"/>
                <a:cs typeface="Times New Roman" pitchFamily="18" charset="0"/>
              </a:rPr>
              <a:t>created</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later</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than</a:t>
            </a:r>
            <a:r>
              <a:rPr lang="en-US" dirty="0">
                <a:latin typeface="Times New Roman" pitchFamily="18" charset="0"/>
                <a:cs typeface="Times New Roman" pitchFamily="18" charset="0"/>
              </a:rPr>
              <a:t> the </a:t>
            </a:r>
            <a:r>
              <a:rPr lang="en-US" b="1" dirty="0">
                <a:latin typeface="Times New Roman" pitchFamily="18" charset="0"/>
                <a:cs typeface="Times New Roman" pitchFamily="18" charset="0"/>
              </a:rPr>
              <a:t>code</a:t>
            </a:r>
            <a:r>
              <a:rPr lang="en-US" dirty="0">
                <a:latin typeface="Times New Roman" pitchFamily="18" charset="0"/>
                <a:cs typeface="Times New Roman" pitchFamily="18" charset="0"/>
              </a:rPr>
              <a:t> which </a:t>
            </a:r>
            <a:r>
              <a:rPr lang="en-US" b="1" dirty="0">
                <a:latin typeface="Times New Roman" pitchFamily="18" charset="0"/>
                <a:cs typeface="Times New Roman" pitchFamily="18" charset="0"/>
              </a:rPr>
              <a:t>calls</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methods</a:t>
            </a:r>
            <a:r>
              <a:rPr lang="en-US" dirty="0">
                <a:latin typeface="Times New Roman" pitchFamily="18" charset="0"/>
                <a:cs typeface="Times New Roman" pitchFamily="18" charset="0"/>
              </a:rPr>
              <a:t>. </a:t>
            </a:r>
            <a:endParaRPr lang="en-US"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13</a:t>
            </a:fld>
            <a:endParaRPr lang="en-US"/>
          </a:p>
        </p:txBody>
      </p:sp>
    </p:spTree>
    <p:extLst>
      <p:ext uri="{BB962C8B-B14F-4D97-AF65-F5344CB8AC3E}">
        <p14:creationId xmlns:p14="http://schemas.microsoft.com/office/powerpoint/2010/main" val="3180423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r>
              <a:rPr lang="en-US" sz="3200" b="1" dirty="0" smtClean="0">
                <a:solidFill>
                  <a:srgbClr val="FF3300"/>
                </a:solidFill>
                <a:latin typeface="Times New Roman" panose="02020603050405020304" pitchFamily="18" charset="0"/>
                <a:cs typeface="Times New Roman" panose="02020603050405020304" pitchFamily="18" charset="0"/>
              </a:rPr>
              <a:t>Activity on Interface</a:t>
            </a:r>
            <a:endParaRPr lang="en-US" sz="3200" b="1" dirty="0">
              <a:solidFill>
                <a:srgbClr val="FF33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57200"/>
            <a:ext cx="9144000" cy="6400800"/>
          </a:xfrm>
        </p:spPr>
        <p:txBody>
          <a:bodyPr>
            <a:normAutofit/>
          </a:bodyPr>
          <a:lstStyle/>
          <a:p>
            <a:pPr marL="514350" indent="-514350" algn="just">
              <a:lnSpc>
                <a:spcPct val="110000"/>
              </a:lnSpc>
              <a:spcBef>
                <a:spcPts val="0"/>
              </a:spcBef>
              <a:buAutoNum type="arabicPeriod"/>
            </a:pPr>
            <a:r>
              <a:rPr lang="en-US" sz="2800" dirty="0" smtClean="0">
                <a:latin typeface="Times New Roman" panose="02020603050405020304" pitchFamily="18" charset="0"/>
                <a:cs typeface="Times New Roman" panose="02020603050405020304" pitchFamily="18" charset="0"/>
              </a:rPr>
              <a:t>Write Java program to demonstrate an interface that implemented by classes based on the following information:</a:t>
            </a:r>
          </a:p>
          <a:p>
            <a:pPr algn="just">
              <a:lnSpc>
                <a:spcPct val="110000"/>
              </a:lnSpc>
              <a:spcBef>
                <a:spcPts val="0"/>
              </a:spcBef>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Define an interface named Shape and abstract method of interface named area(). This abstract method is implemented by each class that implements Shape interface.</a:t>
            </a:r>
          </a:p>
          <a:p>
            <a:pPr algn="just">
              <a:lnSpc>
                <a:spcPct val="110000"/>
              </a:lnSpc>
              <a:spcBef>
                <a:spcPts val="0"/>
              </a:spcBef>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Define a class named </a:t>
            </a:r>
            <a:r>
              <a:rPr lang="en-US" sz="2800" dirty="0" err="1" smtClean="0">
                <a:latin typeface="Times New Roman" panose="02020603050405020304" pitchFamily="18" charset="0"/>
                <a:cs typeface="Times New Roman" panose="02020603050405020304" pitchFamily="18" charset="0"/>
              </a:rPr>
              <a:t>CircleArea</a:t>
            </a:r>
            <a:r>
              <a:rPr lang="en-US" sz="2800" dirty="0" smtClean="0">
                <a:latin typeface="Times New Roman" panose="02020603050405020304" pitchFamily="18" charset="0"/>
                <a:cs typeface="Times New Roman" panose="02020603050405020304" pitchFamily="18" charset="0"/>
              </a:rPr>
              <a:t> that implements the interface Shape. </a:t>
            </a:r>
          </a:p>
          <a:p>
            <a:pPr algn="just">
              <a:lnSpc>
                <a:spcPct val="110000"/>
              </a:lnSpc>
              <a:spcBef>
                <a:spcPts val="0"/>
              </a:spcBef>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Define private instance variable named r, parameterized constructor under this class. This class implement the abstract method area() and the method calculate area of a circle and returns a value to the caller.</a:t>
            </a:r>
          </a:p>
          <a:p>
            <a:pPr algn="just">
              <a:lnSpc>
                <a:spcPct val="110000"/>
              </a:lnSpc>
              <a:spcBef>
                <a:spcPts val="0"/>
              </a:spcBef>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pPr algn="just">
              <a:lnSpc>
                <a:spcPct val="110000"/>
              </a:lnSpc>
              <a:spcBef>
                <a:spcPts val="0"/>
              </a:spcBef>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algn="just">
              <a:lnSpc>
                <a:spcPct val="110000"/>
              </a:lnSpc>
              <a:spcBef>
                <a:spcPts val="0"/>
              </a:spcBef>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pPr algn="just">
              <a:lnSpc>
                <a:spcPct val="110000"/>
              </a:lnSpc>
              <a:spcBef>
                <a:spcPts val="0"/>
              </a:spcBef>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14</a:t>
            </a:fld>
            <a:endParaRPr lang="en-US"/>
          </a:p>
        </p:txBody>
      </p:sp>
    </p:spTree>
    <p:extLst>
      <p:ext uri="{BB962C8B-B14F-4D97-AF65-F5344CB8AC3E}">
        <p14:creationId xmlns:p14="http://schemas.microsoft.com/office/powerpoint/2010/main" val="3759473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r>
              <a:rPr lang="en-US" sz="3200" b="1" dirty="0" smtClean="0">
                <a:solidFill>
                  <a:srgbClr val="FF3300"/>
                </a:solidFill>
                <a:latin typeface="Times New Roman" panose="02020603050405020304" pitchFamily="18" charset="0"/>
                <a:cs typeface="Times New Roman" panose="02020603050405020304" pitchFamily="18" charset="0"/>
              </a:rPr>
              <a:t>Activity on Interface continued</a:t>
            </a:r>
            <a:endParaRPr lang="en-US" sz="3200" b="1" dirty="0">
              <a:solidFill>
                <a:srgbClr val="FF33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57200"/>
            <a:ext cx="9144000" cy="6400800"/>
          </a:xfrm>
        </p:spPr>
        <p:txBody>
          <a:bodyPr>
            <a:normAutofit fontScale="92500" lnSpcReduction="20000"/>
          </a:bodyPr>
          <a:lstStyle/>
          <a:p>
            <a:pPr algn="just">
              <a:lnSpc>
                <a:spcPct val="150000"/>
              </a:lnSpc>
              <a:spcBef>
                <a:spcPts val="0"/>
              </a:spcBef>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Define a class named </a:t>
            </a:r>
            <a:r>
              <a:rPr lang="en-US" sz="2800" dirty="0" err="1" smtClean="0">
                <a:latin typeface="Times New Roman" panose="02020603050405020304" pitchFamily="18" charset="0"/>
                <a:cs typeface="Times New Roman" panose="02020603050405020304" pitchFamily="18" charset="0"/>
              </a:rPr>
              <a:t>RectArea</a:t>
            </a:r>
            <a:r>
              <a:rPr lang="en-US" sz="2800" dirty="0" smtClean="0">
                <a:latin typeface="Times New Roman" panose="02020603050405020304" pitchFamily="18" charset="0"/>
                <a:cs typeface="Times New Roman" panose="02020603050405020304" pitchFamily="18" charset="0"/>
              </a:rPr>
              <a:t> that implements the interface Shape. </a:t>
            </a:r>
          </a:p>
          <a:p>
            <a:pPr algn="just">
              <a:lnSpc>
                <a:spcPct val="150000"/>
              </a:lnSpc>
              <a:spcBef>
                <a:spcPts val="0"/>
              </a:spcBef>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Define its own private instance variable under this class named width, height and parameterized constructor. This class implement the abstract method area() and the method calculate area of a rectangle and returns a value to the caller.</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Define a class </a:t>
            </a:r>
            <a:r>
              <a:rPr lang="en-US" sz="2800" dirty="0" smtClean="0">
                <a:latin typeface="Times New Roman" panose="02020603050405020304" pitchFamily="18" charset="0"/>
                <a:cs typeface="Times New Roman" panose="02020603050405020304" pitchFamily="18" charset="0"/>
              </a:rPr>
              <a:t>named </a:t>
            </a:r>
            <a:r>
              <a:rPr lang="en-US" sz="2800" dirty="0" err="1" smtClean="0">
                <a:latin typeface="Times New Roman" panose="02020603050405020304" pitchFamily="18" charset="0"/>
                <a:cs typeface="Times New Roman" panose="02020603050405020304" pitchFamily="18" charset="0"/>
              </a:rPr>
              <a:t>TrigArea</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that implements the interface Shape. </a:t>
            </a:r>
          </a:p>
          <a:p>
            <a:pPr algn="just">
              <a:lnSpc>
                <a:spcPct val="150000"/>
              </a:lnSpc>
              <a:spcBef>
                <a:spcPts val="0"/>
              </a:spcBef>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Define its own private instance variable under this class named width, height and parameterized constructor. This class implement the abstract method area() and the method calculate area of a </a:t>
            </a:r>
            <a:r>
              <a:rPr lang="en-US" sz="2800" dirty="0" smtClean="0">
                <a:latin typeface="Times New Roman" panose="02020603050405020304" pitchFamily="18" charset="0"/>
                <a:cs typeface="Times New Roman" panose="02020603050405020304" pitchFamily="18" charset="0"/>
              </a:rPr>
              <a:t>triangle </a:t>
            </a:r>
            <a:r>
              <a:rPr lang="en-US" sz="2800" dirty="0">
                <a:latin typeface="Times New Roman" panose="02020603050405020304" pitchFamily="18" charset="0"/>
                <a:cs typeface="Times New Roman" panose="02020603050405020304" pitchFamily="18" charset="0"/>
              </a:rPr>
              <a:t>and returns a value to the caller.</a:t>
            </a:r>
          </a:p>
          <a:p>
            <a:pPr marL="0" indent="0" algn="just">
              <a:lnSpc>
                <a:spcPct val="150000"/>
              </a:lnSpc>
              <a:spcBef>
                <a:spcPts val="0"/>
              </a:spcBef>
              <a:buNone/>
            </a:pPr>
            <a:endParaRPr lang="en-US"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15</a:t>
            </a:fld>
            <a:endParaRPr lang="en-US"/>
          </a:p>
        </p:txBody>
      </p:sp>
    </p:spTree>
    <p:extLst>
      <p:ext uri="{BB962C8B-B14F-4D97-AF65-F5344CB8AC3E}">
        <p14:creationId xmlns:p14="http://schemas.microsoft.com/office/powerpoint/2010/main" val="11049032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r>
              <a:rPr lang="en-US" sz="3200" b="1" dirty="0" smtClean="0">
                <a:solidFill>
                  <a:srgbClr val="FF3300"/>
                </a:solidFill>
                <a:latin typeface="Times New Roman" panose="02020603050405020304" pitchFamily="18" charset="0"/>
                <a:cs typeface="Times New Roman" panose="02020603050405020304" pitchFamily="18" charset="0"/>
              </a:rPr>
              <a:t>Activity on Interface continued</a:t>
            </a:r>
            <a:endParaRPr lang="en-US" sz="3200" b="1" dirty="0">
              <a:solidFill>
                <a:srgbClr val="FF33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57200"/>
            <a:ext cx="9144000" cy="6400800"/>
          </a:xfrm>
        </p:spPr>
        <p:txBody>
          <a:bodyPr>
            <a:normAutofit/>
          </a:bodyPr>
          <a:lstStyle/>
          <a:p>
            <a:pPr algn="just">
              <a:lnSpc>
                <a:spcPct val="150000"/>
              </a:lnSpc>
              <a:spcBef>
                <a:spcPts val="0"/>
              </a:spcBef>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Define another class named </a:t>
            </a:r>
            <a:r>
              <a:rPr lang="en-US" sz="2800" dirty="0" err="1" smtClean="0">
                <a:latin typeface="Times New Roman" panose="02020603050405020304" pitchFamily="18" charset="0"/>
                <a:cs typeface="Times New Roman" panose="02020603050405020304" pitchFamily="18" charset="0"/>
              </a:rPr>
              <a:t>ImplementInterface</a:t>
            </a:r>
            <a:r>
              <a:rPr lang="en-US" sz="2800" dirty="0" smtClean="0">
                <a:latin typeface="Times New Roman" panose="02020603050405020304" pitchFamily="18" charset="0"/>
                <a:cs typeface="Times New Roman" panose="02020603050405020304" pitchFamily="18" charset="0"/>
              </a:rPr>
              <a:t> that contains the main method. </a:t>
            </a:r>
          </a:p>
          <a:p>
            <a:pPr algn="just">
              <a:lnSpc>
                <a:spcPct val="150000"/>
              </a:lnSpc>
              <a:spcBef>
                <a:spcPts val="0"/>
              </a:spcBef>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Under the main method, define reference variable of an interface named s, and this reference variable refers to objects of each class that implements the interface.</a:t>
            </a:r>
          </a:p>
          <a:p>
            <a:pPr algn="just">
              <a:lnSpc>
                <a:spcPct val="150000"/>
              </a:lnSpc>
              <a:spcBef>
                <a:spcPts val="0"/>
              </a:spcBef>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Call each version of area() through reference variable of the interface and print the output of the returned value.</a:t>
            </a:r>
          </a:p>
          <a:p>
            <a:pPr algn="just">
              <a:lnSpc>
                <a:spcPct val="150000"/>
              </a:lnSpc>
              <a:spcBef>
                <a:spcPts val="0"/>
              </a:spcBef>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US"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16</a:t>
            </a:fld>
            <a:endParaRPr lang="en-US"/>
          </a:p>
        </p:txBody>
      </p:sp>
    </p:spTree>
    <p:extLst>
      <p:ext uri="{BB962C8B-B14F-4D97-AF65-F5344CB8AC3E}">
        <p14:creationId xmlns:p14="http://schemas.microsoft.com/office/powerpoint/2010/main" val="9323603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20675"/>
          </a:xfrm>
        </p:spPr>
        <p:txBody>
          <a:bodyPr>
            <a:normAutofit fontScale="90000"/>
          </a:bodyPr>
          <a:lstStyle/>
          <a:p>
            <a:r>
              <a:rPr lang="en-US" sz="3200" b="1" dirty="0" smtClean="0">
                <a:solidFill>
                  <a:srgbClr val="FF3300"/>
                </a:solidFill>
                <a:latin typeface="Times New Roman" panose="02020603050405020304" pitchFamily="18" charset="0"/>
                <a:cs typeface="Times New Roman" panose="02020603050405020304" pitchFamily="18" charset="0"/>
              </a:rPr>
              <a:t>Activity continued</a:t>
            </a:r>
            <a:endParaRPr lang="en-US" sz="3200" b="1" dirty="0">
              <a:solidFill>
                <a:srgbClr val="FF33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20675"/>
            <a:ext cx="9144000" cy="6537325"/>
          </a:xfrm>
        </p:spPr>
        <p:txBody>
          <a:bodyPr>
            <a:noAutofit/>
          </a:bodyPr>
          <a:lstStyle/>
          <a:p>
            <a:pPr algn="just">
              <a:lnSpc>
                <a:spcPct val="150000"/>
              </a:lnSpc>
              <a:spcBef>
                <a:spcPts val="0"/>
              </a:spcBef>
              <a:buNone/>
            </a:pPr>
            <a:r>
              <a:rPr lang="en-US" sz="2600" dirty="0" smtClean="0">
                <a:latin typeface="Times New Roman" pitchFamily="18" charset="0"/>
                <a:cs typeface="Times New Roman" pitchFamily="18" charset="0"/>
              </a:rPr>
              <a:t>interface </a:t>
            </a:r>
            <a:r>
              <a:rPr lang="en-US" sz="2600" dirty="0">
                <a:latin typeface="Times New Roman" pitchFamily="18" charset="0"/>
                <a:cs typeface="Times New Roman" pitchFamily="18" charset="0"/>
              </a:rPr>
              <a:t>Shape{</a:t>
            </a:r>
          </a:p>
          <a:p>
            <a:pPr algn="just">
              <a:lnSpc>
                <a:spcPct val="150000"/>
              </a:lnSpc>
              <a:spcBef>
                <a:spcPts val="0"/>
              </a:spcBef>
              <a:buNone/>
            </a:pPr>
            <a:r>
              <a:rPr lang="en-US" sz="2600" dirty="0" smtClean="0">
                <a:latin typeface="Times New Roman" pitchFamily="18" charset="0"/>
                <a:cs typeface="Times New Roman" pitchFamily="18" charset="0"/>
              </a:rPr>
              <a:t>double </a:t>
            </a:r>
            <a:r>
              <a:rPr lang="en-US" sz="2600" dirty="0">
                <a:latin typeface="Times New Roman" pitchFamily="18" charset="0"/>
                <a:cs typeface="Times New Roman" pitchFamily="18" charset="0"/>
              </a:rPr>
              <a:t>area();</a:t>
            </a:r>
          </a:p>
          <a:p>
            <a:pPr algn="just">
              <a:lnSpc>
                <a:spcPct val="150000"/>
              </a:lnSpc>
              <a:spcBef>
                <a:spcPts val="0"/>
              </a:spcBef>
              <a:buNone/>
            </a:pPr>
            <a:r>
              <a:rPr lang="en-US" sz="2600" dirty="0">
                <a:latin typeface="Times New Roman" pitchFamily="18" charset="0"/>
                <a:cs typeface="Times New Roman" pitchFamily="18" charset="0"/>
              </a:rPr>
              <a:t>}//End of interface</a:t>
            </a:r>
          </a:p>
          <a:p>
            <a:pPr algn="just">
              <a:lnSpc>
                <a:spcPct val="150000"/>
              </a:lnSpc>
              <a:spcBef>
                <a:spcPts val="0"/>
              </a:spcBef>
              <a:buNone/>
            </a:pPr>
            <a:r>
              <a:rPr lang="en-US" sz="2600" dirty="0">
                <a:latin typeface="Times New Roman" pitchFamily="18" charset="0"/>
                <a:cs typeface="Times New Roman" pitchFamily="18" charset="0"/>
              </a:rPr>
              <a:t>//Define a class </a:t>
            </a:r>
            <a:r>
              <a:rPr lang="en-US" sz="2600" dirty="0" smtClean="0">
                <a:latin typeface="Times New Roman" pitchFamily="18" charset="0"/>
                <a:cs typeface="Times New Roman" pitchFamily="18" charset="0"/>
              </a:rPr>
              <a:t>named </a:t>
            </a:r>
            <a:r>
              <a:rPr lang="en-US" sz="2600" dirty="0" err="1" smtClean="0">
                <a:latin typeface="Times New Roman" pitchFamily="18" charset="0"/>
                <a:cs typeface="Times New Roman" pitchFamily="18" charset="0"/>
              </a:rPr>
              <a:t>CircleArea</a:t>
            </a:r>
            <a:r>
              <a:rPr lang="en-US" sz="2600" dirty="0" smtClean="0">
                <a:latin typeface="Times New Roman" pitchFamily="18" charset="0"/>
                <a:cs typeface="Times New Roman" pitchFamily="18" charset="0"/>
              </a:rPr>
              <a:t> that implements Shape interface</a:t>
            </a:r>
            <a:endParaRPr lang="en-US" sz="2600" dirty="0">
              <a:latin typeface="Times New Roman" pitchFamily="18" charset="0"/>
              <a:cs typeface="Times New Roman" pitchFamily="18" charset="0"/>
            </a:endParaRPr>
          </a:p>
          <a:p>
            <a:pPr algn="just">
              <a:lnSpc>
                <a:spcPct val="150000"/>
              </a:lnSpc>
              <a:spcBef>
                <a:spcPts val="0"/>
              </a:spcBef>
              <a:buNone/>
            </a:pPr>
            <a:r>
              <a:rPr lang="en-US" sz="2600" dirty="0">
                <a:latin typeface="Times New Roman" pitchFamily="18" charset="0"/>
                <a:cs typeface="Times New Roman" pitchFamily="18" charset="0"/>
              </a:rPr>
              <a:t>class </a:t>
            </a:r>
            <a:r>
              <a:rPr lang="en-US" sz="2600" dirty="0" err="1" smtClean="0">
                <a:latin typeface="Times New Roman" pitchFamily="18" charset="0"/>
                <a:cs typeface="Times New Roman" pitchFamily="18" charset="0"/>
              </a:rPr>
              <a:t>CircleArea</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implements Shape{</a:t>
            </a:r>
          </a:p>
          <a:p>
            <a:pPr algn="just">
              <a:lnSpc>
                <a:spcPct val="150000"/>
              </a:lnSpc>
              <a:spcBef>
                <a:spcPts val="0"/>
              </a:spcBef>
              <a:buNone/>
            </a:pPr>
            <a:r>
              <a:rPr lang="en-US" sz="2600" dirty="0">
                <a:latin typeface="Times New Roman" pitchFamily="18" charset="0"/>
                <a:cs typeface="Times New Roman" pitchFamily="18" charset="0"/>
              </a:rPr>
              <a:t>//</a:t>
            </a:r>
            <a:r>
              <a:rPr lang="en-US" sz="2600" dirty="0" smtClean="0">
                <a:latin typeface="Times New Roman" pitchFamily="18" charset="0"/>
                <a:cs typeface="Times New Roman" pitchFamily="18" charset="0"/>
              </a:rPr>
              <a:t>Define </a:t>
            </a:r>
            <a:r>
              <a:rPr lang="en-US" sz="2600" dirty="0">
                <a:latin typeface="Times New Roman" pitchFamily="18" charset="0"/>
                <a:cs typeface="Times New Roman" pitchFamily="18" charset="0"/>
              </a:rPr>
              <a:t>its own </a:t>
            </a:r>
            <a:r>
              <a:rPr lang="en-US" sz="2600" dirty="0" smtClean="0">
                <a:latin typeface="Times New Roman" pitchFamily="18" charset="0"/>
                <a:cs typeface="Times New Roman" pitchFamily="18" charset="0"/>
              </a:rPr>
              <a:t>private instance </a:t>
            </a:r>
            <a:r>
              <a:rPr lang="en-US" sz="2600" dirty="0">
                <a:latin typeface="Times New Roman" pitchFamily="18" charset="0"/>
                <a:cs typeface="Times New Roman" pitchFamily="18" charset="0"/>
              </a:rPr>
              <a:t>variable</a:t>
            </a:r>
          </a:p>
          <a:p>
            <a:pPr algn="just">
              <a:lnSpc>
                <a:spcPct val="150000"/>
              </a:lnSpc>
              <a:spcBef>
                <a:spcPts val="0"/>
              </a:spcBef>
              <a:buNone/>
            </a:pPr>
            <a:r>
              <a:rPr lang="en-US" sz="2600" dirty="0">
                <a:latin typeface="Times New Roman" pitchFamily="18" charset="0"/>
                <a:cs typeface="Times New Roman" pitchFamily="18" charset="0"/>
              </a:rPr>
              <a:t>private double </a:t>
            </a:r>
            <a:r>
              <a:rPr lang="en-US" sz="2600" dirty="0" smtClean="0">
                <a:latin typeface="Times New Roman" pitchFamily="18" charset="0"/>
                <a:cs typeface="Times New Roman" pitchFamily="18" charset="0"/>
              </a:rPr>
              <a:t>r;</a:t>
            </a:r>
            <a:endParaRPr lang="en-US" sz="2600" dirty="0">
              <a:latin typeface="Times New Roman" pitchFamily="18" charset="0"/>
              <a:cs typeface="Times New Roman" pitchFamily="18" charset="0"/>
            </a:endParaRPr>
          </a:p>
          <a:p>
            <a:pPr algn="just">
              <a:lnSpc>
                <a:spcPct val="150000"/>
              </a:lnSpc>
              <a:spcBef>
                <a:spcPts val="0"/>
              </a:spcBef>
              <a:buNone/>
            </a:pPr>
            <a:r>
              <a:rPr lang="en-US" sz="2600" dirty="0" smtClean="0">
                <a:latin typeface="Times New Roman" pitchFamily="18" charset="0"/>
                <a:cs typeface="Times New Roman" pitchFamily="18" charset="0"/>
              </a:rPr>
              <a:t>//Define parameterized </a:t>
            </a:r>
            <a:r>
              <a:rPr lang="en-US" sz="2600" dirty="0">
                <a:latin typeface="Times New Roman" pitchFamily="18" charset="0"/>
                <a:cs typeface="Times New Roman" pitchFamily="18" charset="0"/>
              </a:rPr>
              <a:t>constructor</a:t>
            </a:r>
          </a:p>
          <a:p>
            <a:pPr algn="just">
              <a:lnSpc>
                <a:spcPct val="150000"/>
              </a:lnSpc>
              <a:spcBef>
                <a:spcPts val="0"/>
              </a:spcBef>
              <a:buNone/>
            </a:pPr>
            <a:r>
              <a:rPr lang="en-US" sz="2600" dirty="0">
                <a:latin typeface="Times New Roman" pitchFamily="18" charset="0"/>
                <a:cs typeface="Times New Roman" pitchFamily="18" charset="0"/>
              </a:rPr>
              <a:t>public </a:t>
            </a:r>
            <a:r>
              <a:rPr lang="en-US" sz="2600" dirty="0" err="1" smtClean="0">
                <a:latin typeface="Times New Roman" pitchFamily="18" charset="0"/>
                <a:cs typeface="Times New Roman" pitchFamily="18" charset="0"/>
              </a:rPr>
              <a:t>CircleArea</a:t>
            </a:r>
            <a:r>
              <a:rPr lang="en-US" sz="2600" dirty="0" smtClean="0">
                <a:latin typeface="Times New Roman" pitchFamily="18" charset="0"/>
                <a:cs typeface="Times New Roman" pitchFamily="18" charset="0"/>
              </a:rPr>
              <a:t>(double </a:t>
            </a:r>
            <a:r>
              <a:rPr lang="en-US" sz="2600" dirty="0">
                <a:latin typeface="Times New Roman" pitchFamily="18" charset="0"/>
                <a:cs typeface="Times New Roman" pitchFamily="18" charset="0"/>
              </a:rPr>
              <a:t>r){</a:t>
            </a:r>
          </a:p>
          <a:p>
            <a:pPr algn="just">
              <a:lnSpc>
                <a:spcPct val="150000"/>
              </a:lnSpc>
              <a:spcBef>
                <a:spcPts val="0"/>
              </a:spcBef>
              <a:buNone/>
            </a:pPr>
            <a:r>
              <a:rPr lang="en-US" sz="2600" dirty="0">
                <a:latin typeface="Times New Roman" pitchFamily="18" charset="0"/>
                <a:cs typeface="Times New Roman" pitchFamily="18" charset="0"/>
              </a:rPr>
              <a:t>rad=r;</a:t>
            </a:r>
          </a:p>
          <a:p>
            <a:pPr algn="just">
              <a:lnSpc>
                <a:spcPct val="150000"/>
              </a:lnSpc>
              <a:spcBef>
                <a:spcPts val="0"/>
              </a:spcBef>
              <a:buNone/>
            </a:pPr>
            <a:r>
              <a:rPr lang="en-US" sz="2600" dirty="0">
                <a:latin typeface="Times New Roman" pitchFamily="18" charset="0"/>
                <a:cs typeface="Times New Roman" pitchFamily="18" charset="0"/>
              </a:rPr>
              <a:t>}//End of </a:t>
            </a:r>
            <a:r>
              <a:rPr lang="en-US" sz="2600" dirty="0" smtClean="0">
                <a:latin typeface="Times New Roman" pitchFamily="18" charset="0"/>
                <a:cs typeface="Times New Roman" pitchFamily="18" charset="0"/>
              </a:rPr>
              <a:t>constructor</a:t>
            </a: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17</a:t>
            </a:fld>
            <a:endParaRPr lang="en-US"/>
          </a:p>
        </p:txBody>
      </p:sp>
    </p:spTree>
    <p:extLst>
      <p:ext uri="{BB962C8B-B14F-4D97-AF65-F5344CB8AC3E}">
        <p14:creationId xmlns:p14="http://schemas.microsoft.com/office/powerpoint/2010/main" val="27183672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20675"/>
          </a:xfrm>
        </p:spPr>
        <p:txBody>
          <a:bodyPr>
            <a:normAutofit fontScale="90000"/>
          </a:bodyPr>
          <a:lstStyle/>
          <a:p>
            <a:r>
              <a:rPr lang="en-US" sz="3200" b="1" dirty="0" smtClean="0">
                <a:solidFill>
                  <a:srgbClr val="FF3300"/>
                </a:solidFill>
                <a:latin typeface="Times New Roman" panose="02020603050405020304" pitchFamily="18" charset="0"/>
                <a:cs typeface="Times New Roman" panose="02020603050405020304" pitchFamily="18" charset="0"/>
              </a:rPr>
              <a:t>Activity continued</a:t>
            </a:r>
            <a:endParaRPr lang="en-US" sz="3200" b="1" dirty="0">
              <a:solidFill>
                <a:srgbClr val="FF33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57200"/>
            <a:ext cx="9144000" cy="6400800"/>
          </a:xfrm>
        </p:spPr>
        <p:txBody>
          <a:bodyPr>
            <a:noAutofit/>
          </a:bodyPr>
          <a:lstStyle/>
          <a:p>
            <a:pPr algn="just">
              <a:lnSpc>
                <a:spcPct val="150000"/>
              </a:lnSpc>
              <a:spcBef>
                <a:spcPts val="0"/>
              </a:spcBef>
              <a:buNone/>
            </a:pPr>
            <a:r>
              <a:rPr lang="en-US" sz="2600" dirty="0" smtClean="0">
                <a:latin typeface="Times New Roman" pitchFamily="18" charset="0"/>
                <a:cs typeface="Times New Roman" pitchFamily="18" charset="0"/>
              </a:rPr>
              <a:t>//The </a:t>
            </a:r>
            <a:r>
              <a:rPr lang="en-US" sz="2600" dirty="0" err="1" smtClean="0">
                <a:latin typeface="Times New Roman" pitchFamily="18" charset="0"/>
                <a:cs typeface="Times New Roman" pitchFamily="18" charset="0"/>
              </a:rPr>
              <a:t>CircleArea</a:t>
            </a:r>
            <a:r>
              <a:rPr lang="en-US" sz="2600" dirty="0" smtClean="0">
                <a:latin typeface="Times New Roman" pitchFamily="18" charset="0"/>
                <a:cs typeface="Times New Roman" pitchFamily="18" charset="0"/>
              </a:rPr>
              <a:t> implement area() </a:t>
            </a:r>
            <a:r>
              <a:rPr lang="en-US" sz="2600" dirty="0">
                <a:latin typeface="Times New Roman" pitchFamily="18" charset="0"/>
                <a:cs typeface="Times New Roman" pitchFamily="18" charset="0"/>
              </a:rPr>
              <a:t>o</a:t>
            </a:r>
            <a:r>
              <a:rPr lang="en-US" sz="2600" dirty="0" smtClean="0">
                <a:latin typeface="Times New Roman" pitchFamily="18" charset="0"/>
                <a:cs typeface="Times New Roman" pitchFamily="18" charset="0"/>
              </a:rPr>
              <a:t>f </a:t>
            </a:r>
            <a:r>
              <a:rPr lang="en-US" sz="2600" dirty="0">
                <a:latin typeface="Times New Roman" pitchFamily="18" charset="0"/>
                <a:cs typeface="Times New Roman" pitchFamily="18" charset="0"/>
              </a:rPr>
              <a:t>an interface </a:t>
            </a:r>
          </a:p>
          <a:p>
            <a:pPr algn="just">
              <a:lnSpc>
                <a:spcPct val="150000"/>
              </a:lnSpc>
              <a:spcBef>
                <a:spcPts val="0"/>
              </a:spcBef>
              <a:buNone/>
            </a:pPr>
            <a:r>
              <a:rPr lang="en-US" sz="2600" dirty="0">
                <a:latin typeface="Times New Roman" pitchFamily="18" charset="0"/>
                <a:cs typeface="Times New Roman" pitchFamily="18" charset="0"/>
              </a:rPr>
              <a:t>public double area(){</a:t>
            </a:r>
          </a:p>
          <a:p>
            <a:pPr algn="just">
              <a:lnSpc>
                <a:spcPct val="150000"/>
              </a:lnSpc>
              <a:spcBef>
                <a:spcPts val="0"/>
              </a:spcBef>
              <a:buNone/>
            </a:pPr>
            <a:r>
              <a:rPr lang="en-US" sz="2600" dirty="0">
                <a:latin typeface="Times New Roman" pitchFamily="18" charset="0"/>
                <a:cs typeface="Times New Roman" pitchFamily="18" charset="0"/>
              </a:rPr>
              <a:t>return </a:t>
            </a:r>
            <a:r>
              <a:rPr lang="en-US" sz="2600" dirty="0" err="1">
                <a:latin typeface="Times New Roman" pitchFamily="18" charset="0"/>
                <a:cs typeface="Times New Roman" pitchFamily="18" charset="0"/>
              </a:rPr>
              <a:t>Math.PI</a:t>
            </a:r>
            <a:r>
              <a:rPr lang="en-US" sz="2600" dirty="0">
                <a:latin typeface="Times New Roman" pitchFamily="18" charset="0"/>
                <a:cs typeface="Times New Roman" pitchFamily="18" charset="0"/>
              </a:rPr>
              <a:t>*rad*rad;</a:t>
            </a:r>
          </a:p>
          <a:p>
            <a:pPr algn="just">
              <a:lnSpc>
                <a:spcPct val="150000"/>
              </a:lnSpc>
              <a:spcBef>
                <a:spcPts val="0"/>
              </a:spcBef>
              <a:buNone/>
            </a:pPr>
            <a:r>
              <a:rPr lang="en-US" sz="2600" dirty="0">
                <a:latin typeface="Times New Roman" pitchFamily="18" charset="0"/>
                <a:cs typeface="Times New Roman" pitchFamily="18" charset="0"/>
              </a:rPr>
              <a:t>    }//End of income()</a:t>
            </a:r>
          </a:p>
          <a:p>
            <a:pPr algn="just">
              <a:lnSpc>
                <a:spcPct val="150000"/>
              </a:lnSpc>
              <a:spcBef>
                <a:spcPts val="0"/>
              </a:spcBef>
              <a:buNone/>
            </a:pPr>
            <a:r>
              <a:rPr lang="en-US" sz="2600" dirty="0">
                <a:latin typeface="Times New Roman" pitchFamily="18" charset="0"/>
                <a:cs typeface="Times New Roman" pitchFamily="18" charset="0"/>
              </a:rPr>
              <a:t>}//End of </a:t>
            </a:r>
            <a:r>
              <a:rPr lang="en-US" sz="2600" dirty="0" err="1" smtClean="0">
                <a:latin typeface="Times New Roman" pitchFamily="18" charset="0"/>
                <a:cs typeface="Times New Roman" pitchFamily="18" charset="0"/>
              </a:rPr>
              <a:t>CircleArea</a:t>
            </a:r>
            <a:r>
              <a:rPr lang="en-US" sz="2600" dirty="0" smtClean="0">
                <a:latin typeface="Times New Roman" pitchFamily="18" charset="0"/>
                <a:cs typeface="Times New Roman" pitchFamily="18" charset="0"/>
              </a:rPr>
              <a:t> class</a:t>
            </a:r>
          </a:p>
          <a:p>
            <a:pPr algn="just">
              <a:lnSpc>
                <a:spcPct val="150000"/>
              </a:lnSpc>
              <a:spcBef>
                <a:spcPts val="0"/>
              </a:spcBef>
              <a:buNone/>
            </a:pPr>
            <a:r>
              <a:rPr lang="en-US" sz="2600" dirty="0">
                <a:latin typeface="Times New Roman" pitchFamily="18" charset="0"/>
                <a:cs typeface="Times New Roman" pitchFamily="18" charset="0"/>
              </a:rPr>
              <a:t>//Define </a:t>
            </a:r>
            <a:r>
              <a:rPr lang="en-US" sz="2600" dirty="0" smtClean="0">
                <a:latin typeface="Times New Roman" pitchFamily="18" charset="0"/>
                <a:cs typeface="Times New Roman" pitchFamily="18" charset="0"/>
              </a:rPr>
              <a:t>a class named </a:t>
            </a:r>
            <a:r>
              <a:rPr lang="en-US" sz="2600" dirty="0" err="1" smtClean="0">
                <a:latin typeface="Times New Roman" pitchFamily="18" charset="0"/>
                <a:cs typeface="Times New Roman" pitchFamily="18" charset="0"/>
              </a:rPr>
              <a:t>RectArea</a:t>
            </a:r>
            <a:r>
              <a:rPr lang="en-US" sz="2600" dirty="0" smtClean="0">
                <a:latin typeface="Times New Roman" pitchFamily="18" charset="0"/>
                <a:cs typeface="Times New Roman" pitchFamily="18" charset="0"/>
              </a:rPr>
              <a:t> that implements </a:t>
            </a:r>
            <a:r>
              <a:rPr lang="en-US" sz="2600" dirty="0">
                <a:latin typeface="Times New Roman" pitchFamily="18" charset="0"/>
                <a:cs typeface="Times New Roman" pitchFamily="18" charset="0"/>
              </a:rPr>
              <a:t>Shape </a:t>
            </a:r>
            <a:endParaRPr lang="en-US" sz="2600" dirty="0" smtClean="0">
              <a:latin typeface="Times New Roman" pitchFamily="18" charset="0"/>
              <a:cs typeface="Times New Roman" pitchFamily="18" charset="0"/>
            </a:endParaRPr>
          </a:p>
          <a:p>
            <a:pPr algn="just">
              <a:lnSpc>
                <a:spcPct val="150000"/>
              </a:lnSpc>
              <a:spcBef>
                <a:spcPts val="0"/>
              </a:spcBef>
              <a:buNone/>
            </a:pPr>
            <a:r>
              <a:rPr lang="en-US" sz="2600" dirty="0" smtClean="0">
                <a:latin typeface="Times New Roman" pitchFamily="18" charset="0"/>
                <a:cs typeface="Times New Roman" pitchFamily="18" charset="0"/>
              </a:rPr>
              <a:t>class </a:t>
            </a:r>
            <a:r>
              <a:rPr lang="en-US" sz="2600" dirty="0" err="1" smtClean="0">
                <a:latin typeface="Times New Roman" pitchFamily="18" charset="0"/>
                <a:cs typeface="Times New Roman" pitchFamily="18" charset="0"/>
              </a:rPr>
              <a:t>RectArea</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implements Shape{</a:t>
            </a:r>
          </a:p>
          <a:p>
            <a:pPr algn="just">
              <a:lnSpc>
                <a:spcPct val="150000"/>
              </a:lnSpc>
              <a:spcBef>
                <a:spcPts val="0"/>
              </a:spcBef>
              <a:buNone/>
            </a:pPr>
            <a:r>
              <a:rPr lang="en-US" sz="2600" dirty="0">
                <a:latin typeface="Times New Roman" pitchFamily="18" charset="0"/>
                <a:cs typeface="Times New Roman" pitchFamily="18" charset="0"/>
              </a:rPr>
              <a:t>//</a:t>
            </a:r>
            <a:r>
              <a:rPr lang="en-US" sz="2600" dirty="0" smtClean="0">
                <a:latin typeface="Times New Roman" pitchFamily="18" charset="0"/>
                <a:cs typeface="Times New Roman" pitchFamily="18" charset="0"/>
              </a:rPr>
              <a:t>Define </a:t>
            </a:r>
            <a:r>
              <a:rPr lang="en-US" sz="2600" dirty="0">
                <a:latin typeface="Times New Roman" pitchFamily="18" charset="0"/>
                <a:cs typeface="Times New Roman" pitchFamily="18" charset="0"/>
              </a:rPr>
              <a:t>its own private instance variables</a:t>
            </a:r>
          </a:p>
          <a:p>
            <a:pPr algn="just">
              <a:lnSpc>
                <a:spcPct val="150000"/>
              </a:lnSpc>
              <a:spcBef>
                <a:spcPts val="0"/>
              </a:spcBef>
              <a:buNone/>
            </a:pPr>
            <a:r>
              <a:rPr lang="en-US" sz="2600" dirty="0">
                <a:latin typeface="Times New Roman" pitchFamily="18" charset="0"/>
                <a:cs typeface="Times New Roman" pitchFamily="18" charset="0"/>
              </a:rPr>
              <a:t>private double width;</a:t>
            </a:r>
          </a:p>
          <a:p>
            <a:pPr algn="just">
              <a:lnSpc>
                <a:spcPct val="150000"/>
              </a:lnSpc>
              <a:spcBef>
                <a:spcPts val="0"/>
              </a:spcBef>
              <a:buNone/>
            </a:pPr>
            <a:r>
              <a:rPr lang="en-US" sz="2600" dirty="0">
                <a:latin typeface="Times New Roman" pitchFamily="18" charset="0"/>
                <a:cs typeface="Times New Roman" pitchFamily="18" charset="0"/>
              </a:rPr>
              <a:t>private double height</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18</a:t>
            </a:fld>
            <a:endParaRPr lang="en-US" dirty="0"/>
          </a:p>
        </p:txBody>
      </p:sp>
    </p:spTree>
    <p:extLst>
      <p:ext uri="{BB962C8B-B14F-4D97-AF65-F5344CB8AC3E}">
        <p14:creationId xmlns:p14="http://schemas.microsoft.com/office/powerpoint/2010/main" val="1123062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20675"/>
          </a:xfrm>
        </p:spPr>
        <p:txBody>
          <a:bodyPr>
            <a:normAutofit fontScale="90000"/>
          </a:bodyPr>
          <a:lstStyle/>
          <a:p>
            <a:r>
              <a:rPr lang="en-US" sz="3200" b="1" dirty="0" smtClean="0">
                <a:solidFill>
                  <a:srgbClr val="FF3300"/>
                </a:solidFill>
                <a:latin typeface="Times New Roman" panose="02020603050405020304" pitchFamily="18" charset="0"/>
                <a:cs typeface="Times New Roman" panose="02020603050405020304" pitchFamily="18" charset="0"/>
              </a:rPr>
              <a:t>Activity continued</a:t>
            </a:r>
            <a:endParaRPr lang="en-US" sz="3200" b="1" dirty="0">
              <a:solidFill>
                <a:srgbClr val="FF33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46841"/>
            <a:ext cx="9144000" cy="6511159"/>
          </a:xfrm>
        </p:spPr>
        <p:txBody>
          <a:bodyPr>
            <a:noAutofit/>
          </a:bodyPr>
          <a:lstStyle/>
          <a:p>
            <a:pPr algn="just">
              <a:lnSpc>
                <a:spcPct val="150000"/>
              </a:lnSpc>
              <a:spcBef>
                <a:spcPts val="0"/>
              </a:spcBef>
              <a:buNone/>
            </a:pPr>
            <a:r>
              <a:rPr lang="en-US" sz="2800" dirty="0">
                <a:latin typeface="Times New Roman" pitchFamily="18" charset="0"/>
                <a:cs typeface="Times New Roman" pitchFamily="18" charset="0"/>
              </a:rPr>
              <a:t>//Parameterized Constructor</a:t>
            </a:r>
          </a:p>
          <a:p>
            <a:pPr algn="just">
              <a:lnSpc>
                <a:spcPct val="150000"/>
              </a:lnSpc>
              <a:spcBef>
                <a:spcPts val="0"/>
              </a:spcBef>
              <a:buNone/>
            </a:pPr>
            <a:r>
              <a:rPr lang="en-US" sz="2800" dirty="0">
                <a:latin typeface="Times New Roman" pitchFamily="18" charset="0"/>
                <a:cs typeface="Times New Roman" pitchFamily="18" charset="0"/>
              </a:rPr>
              <a:t>public </a:t>
            </a:r>
            <a:r>
              <a:rPr lang="en-US" sz="2800" dirty="0" err="1" smtClean="0">
                <a:latin typeface="Times New Roman" pitchFamily="18" charset="0"/>
                <a:cs typeface="Times New Roman" pitchFamily="18" charset="0"/>
              </a:rPr>
              <a:t>RectArea</a:t>
            </a:r>
            <a:r>
              <a:rPr lang="en-US" sz="2800" dirty="0" smtClean="0">
                <a:latin typeface="Times New Roman" pitchFamily="18" charset="0"/>
                <a:cs typeface="Times New Roman" pitchFamily="18" charset="0"/>
              </a:rPr>
              <a:t>(double </a:t>
            </a:r>
            <a:r>
              <a:rPr lang="en-US" sz="2800" dirty="0">
                <a:latin typeface="Times New Roman" pitchFamily="18" charset="0"/>
                <a:cs typeface="Times New Roman" pitchFamily="18" charset="0"/>
              </a:rPr>
              <a:t>w, double h){</a:t>
            </a:r>
          </a:p>
          <a:p>
            <a:pPr algn="just">
              <a:lnSpc>
                <a:spcPct val="150000"/>
              </a:lnSpc>
              <a:spcBef>
                <a:spcPts val="0"/>
              </a:spcBef>
              <a:buNone/>
            </a:pPr>
            <a:r>
              <a:rPr lang="en-US" sz="2800" dirty="0">
                <a:latin typeface="Times New Roman" pitchFamily="18" charset="0"/>
                <a:cs typeface="Times New Roman" pitchFamily="18" charset="0"/>
              </a:rPr>
              <a:t>width=w;</a:t>
            </a:r>
          </a:p>
          <a:p>
            <a:pPr algn="just">
              <a:lnSpc>
                <a:spcPct val="150000"/>
              </a:lnSpc>
              <a:spcBef>
                <a:spcPts val="0"/>
              </a:spcBef>
              <a:buNone/>
            </a:pPr>
            <a:r>
              <a:rPr lang="en-US" sz="2800" dirty="0">
                <a:latin typeface="Times New Roman" pitchFamily="18" charset="0"/>
                <a:cs typeface="Times New Roman" pitchFamily="18" charset="0"/>
              </a:rPr>
              <a:t>height=h;</a:t>
            </a:r>
          </a:p>
          <a:p>
            <a:pPr algn="just">
              <a:lnSpc>
                <a:spcPct val="150000"/>
              </a:lnSpc>
              <a:spcBef>
                <a:spcPts val="0"/>
              </a:spcBef>
              <a:buNone/>
            </a:pPr>
            <a:r>
              <a:rPr lang="en-US" sz="2800" dirty="0">
                <a:latin typeface="Times New Roman" pitchFamily="18" charset="0"/>
                <a:cs typeface="Times New Roman" pitchFamily="18" charset="0"/>
              </a:rPr>
              <a:t>}//End of Constructor</a:t>
            </a:r>
          </a:p>
          <a:p>
            <a:pPr algn="just">
              <a:lnSpc>
                <a:spcPct val="150000"/>
              </a:lnSpc>
              <a:spcBef>
                <a:spcPts val="0"/>
              </a:spcBef>
              <a:buNone/>
            </a:pPr>
            <a:r>
              <a:rPr lang="en-US" sz="2800" dirty="0" smtClean="0">
                <a:latin typeface="Times New Roman" pitchFamily="18" charset="0"/>
                <a:cs typeface="Times New Roman" pitchFamily="18" charset="0"/>
              </a:rPr>
              <a:t>//The </a:t>
            </a:r>
            <a:r>
              <a:rPr lang="en-US" sz="2800" dirty="0" err="1" smtClean="0">
                <a:latin typeface="Times New Roman" pitchFamily="18" charset="0"/>
                <a:cs typeface="Times New Roman" pitchFamily="18" charset="0"/>
              </a:rPr>
              <a:t>RectArea</a:t>
            </a:r>
            <a:r>
              <a:rPr lang="en-US" sz="2800" dirty="0" smtClean="0">
                <a:latin typeface="Times New Roman" pitchFamily="18" charset="0"/>
                <a:cs typeface="Times New Roman" pitchFamily="18" charset="0"/>
              </a:rPr>
              <a:t> implement </a:t>
            </a:r>
            <a:r>
              <a:rPr lang="en-US" sz="2800" dirty="0">
                <a:latin typeface="Times New Roman" pitchFamily="18" charset="0"/>
                <a:cs typeface="Times New Roman" pitchFamily="18" charset="0"/>
              </a:rPr>
              <a:t>area() </a:t>
            </a:r>
            <a:r>
              <a:rPr lang="en-US" sz="2800" dirty="0" smtClean="0">
                <a:latin typeface="Times New Roman" pitchFamily="18" charset="0"/>
                <a:cs typeface="Times New Roman" pitchFamily="18" charset="0"/>
              </a:rPr>
              <a:t>of </a:t>
            </a:r>
            <a:r>
              <a:rPr lang="en-US" sz="2800" dirty="0">
                <a:latin typeface="Times New Roman" pitchFamily="18" charset="0"/>
                <a:cs typeface="Times New Roman" pitchFamily="18" charset="0"/>
              </a:rPr>
              <a:t>an interface</a:t>
            </a:r>
          </a:p>
          <a:p>
            <a:pPr algn="just">
              <a:lnSpc>
                <a:spcPct val="150000"/>
              </a:lnSpc>
              <a:spcBef>
                <a:spcPts val="0"/>
              </a:spcBef>
              <a:buNone/>
            </a:pPr>
            <a:r>
              <a:rPr lang="en-US" sz="2800" dirty="0">
                <a:latin typeface="Times New Roman" pitchFamily="18" charset="0"/>
                <a:cs typeface="Times New Roman" pitchFamily="18" charset="0"/>
              </a:rPr>
              <a:t>public double area(){</a:t>
            </a:r>
          </a:p>
          <a:p>
            <a:pPr algn="just">
              <a:lnSpc>
                <a:spcPct val="150000"/>
              </a:lnSpc>
              <a:spcBef>
                <a:spcPts val="0"/>
              </a:spcBef>
              <a:buNone/>
            </a:pPr>
            <a:r>
              <a:rPr lang="en-US" sz="2800" dirty="0">
                <a:latin typeface="Times New Roman" pitchFamily="18" charset="0"/>
                <a:cs typeface="Times New Roman" pitchFamily="18" charset="0"/>
              </a:rPr>
              <a:t>return </a:t>
            </a:r>
            <a:r>
              <a:rPr lang="en-US" sz="2800" dirty="0" smtClean="0">
                <a:latin typeface="Times New Roman" pitchFamily="18" charset="0"/>
                <a:cs typeface="Times New Roman" pitchFamily="18" charset="0"/>
              </a:rPr>
              <a:t>(width </a:t>
            </a:r>
            <a:r>
              <a:rPr lang="en-US" sz="2800" dirty="0">
                <a:latin typeface="Times New Roman" pitchFamily="18" charset="0"/>
                <a:cs typeface="Times New Roman" pitchFamily="18" charset="0"/>
              </a:rPr>
              <a:t>*</a:t>
            </a:r>
            <a:r>
              <a:rPr lang="en-US" sz="2800" dirty="0" smtClean="0">
                <a:latin typeface="Times New Roman" pitchFamily="18" charset="0"/>
                <a:cs typeface="Times New Roman" pitchFamily="18" charset="0"/>
              </a:rPr>
              <a:t>height);</a:t>
            </a:r>
            <a:endParaRPr lang="en-US" sz="2800" dirty="0">
              <a:latin typeface="Times New Roman" pitchFamily="18" charset="0"/>
              <a:cs typeface="Times New Roman" pitchFamily="18" charset="0"/>
            </a:endParaRPr>
          </a:p>
          <a:p>
            <a:pPr algn="just">
              <a:lnSpc>
                <a:spcPct val="150000"/>
              </a:lnSpc>
              <a:spcBef>
                <a:spcPts val="0"/>
              </a:spcBef>
              <a:buNone/>
            </a:pPr>
            <a:r>
              <a:rPr lang="en-US" sz="2800" dirty="0">
                <a:latin typeface="Times New Roman" pitchFamily="18" charset="0"/>
                <a:cs typeface="Times New Roman" pitchFamily="18" charset="0"/>
              </a:rPr>
              <a:t>    } //End of income() </a:t>
            </a:r>
          </a:p>
          <a:p>
            <a:pPr algn="just">
              <a:lnSpc>
                <a:spcPct val="150000"/>
              </a:lnSpc>
              <a:spcBef>
                <a:spcPts val="0"/>
              </a:spcBef>
              <a:buNone/>
            </a:pPr>
            <a:r>
              <a:rPr lang="en-US" sz="2800" dirty="0">
                <a:latin typeface="Times New Roman" pitchFamily="18" charset="0"/>
                <a:cs typeface="Times New Roman" pitchFamily="18" charset="0"/>
              </a:rPr>
              <a:t>}//End of </a:t>
            </a:r>
            <a:r>
              <a:rPr lang="en-US" sz="2800" dirty="0" err="1" smtClean="0">
                <a:latin typeface="Times New Roman" pitchFamily="18" charset="0"/>
                <a:cs typeface="Times New Roman" pitchFamily="18" charset="0"/>
              </a:rPr>
              <a:t>RectArea</a:t>
            </a:r>
            <a:r>
              <a:rPr lang="en-US" sz="2800" dirty="0" smtClean="0">
                <a:latin typeface="Times New Roman" pitchFamily="18" charset="0"/>
                <a:cs typeface="Times New Roman" pitchFamily="18" charset="0"/>
              </a:rPr>
              <a:t> </a:t>
            </a:r>
            <a:r>
              <a:rPr lang="en-US" sz="2800" dirty="0" err="1">
                <a:latin typeface="Times New Roman" pitchFamily="18" charset="0"/>
                <a:cs typeface="Times New Roman" pitchFamily="18" charset="0"/>
              </a:rPr>
              <a:t>classs</a:t>
            </a:r>
            <a:endParaRPr lang="en-US" sz="2800" dirty="0">
              <a:latin typeface="Times New Roman" pitchFamily="18" charset="0"/>
              <a:cs typeface="Times New Roman" pitchFamily="18" charset="0"/>
            </a:endParaRPr>
          </a:p>
          <a:p>
            <a:pPr algn="just">
              <a:lnSpc>
                <a:spcPct val="150000"/>
              </a:lnSpc>
              <a:spcBef>
                <a:spcPts val="0"/>
              </a:spcBef>
              <a:buNone/>
            </a:pPr>
            <a:endParaRPr lang="en-US" sz="2800" dirty="0">
              <a:latin typeface="Times New Roman" pitchFamily="18" charset="0"/>
              <a:cs typeface="Times New Roman" pitchFamily="18" charset="0"/>
            </a:endParaRPr>
          </a:p>
          <a:p>
            <a:pPr algn="just">
              <a:lnSpc>
                <a:spcPct val="150000"/>
              </a:lnSpc>
              <a:spcBef>
                <a:spcPts val="0"/>
              </a:spcBef>
              <a:buNone/>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19</a:t>
            </a:fld>
            <a:endParaRPr lang="en-US"/>
          </a:p>
        </p:txBody>
      </p:sp>
    </p:spTree>
    <p:extLst>
      <p:ext uri="{BB962C8B-B14F-4D97-AF65-F5344CB8AC3E}">
        <p14:creationId xmlns:p14="http://schemas.microsoft.com/office/powerpoint/2010/main" val="12366834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US" sz="3200" b="1" dirty="0" smtClean="0">
                <a:solidFill>
                  <a:srgbClr val="3333FF"/>
                </a:solidFill>
                <a:latin typeface="Times New Roman" pitchFamily="18" charset="0"/>
                <a:cs typeface="Times New Roman" pitchFamily="18" charset="0"/>
              </a:rPr>
              <a:t>Interface Overview</a:t>
            </a:r>
            <a:endParaRPr lang="en-US" sz="3200" b="1" dirty="0">
              <a:solidFill>
                <a:srgbClr val="3333FF"/>
              </a:solidFill>
              <a:latin typeface="Times New Roman" pitchFamily="18" charset="0"/>
              <a:cs typeface="Times New Roman" pitchFamily="18" charset="0"/>
            </a:endParaRPr>
          </a:p>
        </p:txBody>
      </p:sp>
      <p:sp>
        <p:nvSpPr>
          <p:cNvPr id="3" name="Content Placeholder 2"/>
          <p:cNvSpPr>
            <a:spLocks noGrp="1"/>
          </p:cNvSpPr>
          <p:nvPr>
            <p:ph idx="1"/>
          </p:nvPr>
        </p:nvSpPr>
        <p:spPr>
          <a:xfrm>
            <a:off x="76200" y="381000"/>
            <a:ext cx="8991600" cy="6477000"/>
          </a:xfrm>
        </p:spPr>
        <p:txBody>
          <a:bodyPr>
            <a:normAutofit fontScale="92500" lnSpcReduction="20000"/>
          </a:bodyPr>
          <a:lstStyle/>
          <a:p>
            <a:pPr algn="just">
              <a:lnSpc>
                <a:spcPct val="150000"/>
              </a:lnSpc>
              <a:spcBef>
                <a:spcPts val="0"/>
              </a:spcBef>
              <a:buFont typeface="Wingdings" pitchFamily="2" charset="2"/>
              <a:buChar char="§"/>
            </a:pPr>
            <a:r>
              <a:rPr lang="en-US" dirty="0" smtClean="0">
                <a:latin typeface="Times New Roman" pitchFamily="18" charset="0"/>
                <a:cs typeface="Times New Roman" pitchFamily="18" charset="0"/>
              </a:rPr>
              <a:t>The </a:t>
            </a:r>
            <a:r>
              <a:rPr lang="en-US" b="1" dirty="0" smtClean="0">
                <a:solidFill>
                  <a:srgbClr val="CC0066"/>
                </a:solidFill>
                <a:latin typeface="Times New Roman" pitchFamily="18" charset="0"/>
                <a:cs typeface="Times New Roman" pitchFamily="18" charset="0"/>
              </a:rPr>
              <a:t>interface keyword </a:t>
            </a:r>
            <a:r>
              <a:rPr lang="en-US" dirty="0" smtClean="0">
                <a:latin typeface="Times New Roman" pitchFamily="18" charset="0"/>
                <a:cs typeface="Times New Roman" pitchFamily="18" charset="0"/>
              </a:rPr>
              <a:t>takes the </a:t>
            </a:r>
            <a:r>
              <a:rPr lang="en-US" b="1" dirty="0" smtClean="0">
                <a:latin typeface="Times New Roman" pitchFamily="18" charset="0"/>
                <a:cs typeface="Times New Roman" pitchFamily="18" charset="0"/>
              </a:rPr>
              <a:t>abstract concept </a:t>
            </a:r>
            <a:r>
              <a:rPr lang="en-US" dirty="0" smtClean="0">
                <a:latin typeface="Times New Roman" pitchFamily="18" charset="0"/>
                <a:cs typeface="Times New Roman" pitchFamily="18" charset="0"/>
              </a:rPr>
              <a:t>one step further. </a:t>
            </a:r>
          </a:p>
          <a:p>
            <a:pPr algn="just">
              <a:lnSpc>
                <a:spcPct val="150000"/>
              </a:lnSpc>
              <a:spcBef>
                <a:spcPts val="0"/>
              </a:spcBef>
              <a:buFont typeface="Wingdings" panose="05000000000000000000" pitchFamily="2" charset="2"/>
              <a:buChar char="Ø"/>
            </a:pPr>
            <a:r>
              <a:rPr lang="en-US" dirty="0" smtClean="0">
                <a:latin typeface="Times New Roman" pitchFamily="18" charset="0"/>
                <a:cs typeface="Times New Roman" pitchFamily="18" charset="0"/>
              </a:rPr>
              <a:t>You could think of it as a </a:t>
            </a:r>
            <a:r>
              <a:rPr lang="en-US" b="1" dirty="0" smtClean="0">
                <a:solidFill>
                  <a:srgbClr val="FF33CC"/>
                </a:solidFill>
                <a:latin typeface="Times New Roman" pitchFamily="18" charset="0"/>
                <a:cs typeface="Times New Roman" pitchFamily="18" charset="0"/>
              </a:rPr>
              <a:t>“pure” abstract class</a:t>
            </a:r>
            <a:r>
              <a:rPr lang="en-US" dirty="0" smtClean="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dirty="0" smtClean="0">
                <a:latin typeface="Times New Roman" pitchFamily="18" charset="0"/>
                <a:cs typeface="Times New Roman" pitchFamily="18" charset="0"/>
              </a:rPr>
              <a:t> It allows the creator to establish the form for a class: </a:t>
            </a:r>
            <a:r>
              <a:rPr lang="en-US" b="1" dirty="0" smtClean="0">
                <a:solidFill>
                  <a:srgbClr val="3333FF"/>
                </a:solidFill>
                <a:latin typeface="Times New Roman" pitchFamily="18" charset="0"/>
                <a:cs typeface="Times New Roman" pitchFamily="18" charset="0"/>
              </a:rPr>
              <a:t>method names, </a:t>
            </a:r>
            <a:r>
              <a:rPr lang="en-US" b="1" dirty="0" smtClean="0">
                <a:solidFill>
                  <a:srgbClr val="3333FF"/>
                </a:solidFill>
                <a:latin typeface="Times New Roman" pitchFamily="18" charset="0"/>
                <a:cs typeface="Times New Roman" pitchFamily="18" charset="0"/>
              </a:rPr>
              <a:t>parameter </a:t>
            </a:r>
            <a:r>
              <a:rPr lang="en-US" b="1" dirty="0" smtClean="0">
                <a:solidFill>
                  <a:srgbClr val="3333FF"/>
                </a:solidFill>
                <a:latin typeface="Times New Roman" pitchFamily="18" charset="0"/>
                <a:cs typeface="Times New Roman" pitchFamily="18" charset="0"/>
              </a:rPr>
              <a:t>lists, </a:t>
            </a:r>
            <a:r>
              <a:rPr lang="en-US" dirty="0" smtClean="0">
                <a:latin typeface="Times New Roman" pitchFamily="18" charset="0"/>
                <a:cs typeface="Times New Roman" pitchFamily="18" charset="0"/>
              </a:rPr>
              <a:t>and</a:t>
            </a:r>
            <a:r>
              <a:rPr lang="en-US" b="1" dirty="0" smtClean="0">
                <a:solidFill>
                  <a:srgbClr val="3333FF"/>
                </a:solidFill>
                <a:latin typeface="Times New Roman" pitchFamily="18" charset="0"/>
                <a:cs typeface="Times New Roman" pitchFamily="18" charset="0"/>
              </a:rPr>
              <a:t> return types, </a:t>
            </a:r>
            <a:r>
              <a:rPr lang="en-US" dirty="0" smtClean="0">
                <a:latin typeface="Times New Roman" pitchFamily="18" charset="0"/>
                <a:cs typeface="Times New Roman" pitchFamily="18" charset="0"/>
              </a:rPr>
              <a:t>but no</a:t>
            </a:r>
            <a:r>
              <a:rPr lang="en-US" b="1" dirty="0" smtClean="0">
                <a:solidFill>
                  <a:srgbClr val="3333FF"/>
                </a:solidFill>
                <a:latin typeface="Times New Roman" pitchFamily="18" charset="0"/>
                <a:cs typeface="Times New Roman" pitchFamily="18" charset="0"/>
              </a:rPr>
              <a:t> method bodies. </a:t>
            </a:r>
          </a:p>
          <a:p>
            <a:pPr algn="just">
              <a:lnSpc>
                <a:spcPct val="150000"/>
              </a:lnSpc>
              <a:spcBef>
                <a:spcPts val="0"/>
              </a:spcBef>
              <a:buFont typeface="Wingdings" pitchFamily="2" charset="2"/>
              <a:buChar char="§"/>
            </a:pPr>
            <a:r>
              <a:rPr lang="en-US" dirty="0" smtClean="0">
                <a:latin typeface="Times New Roman" pitchFamily="18" charset="0"/>
                <a:cs typeface="Times New Roman" pitchFamily="18" charset="0"/>
              </a:rPr>
              <a:t>An </a:t>
            </a:r>
            <a:r>
              <a:rPr lang="en-US" b="1" dirty="0" smtClean="0">
                <a:solidFill>
                  <a:srgbClr val="FF3300"/>
                </a:solidFill>
                <a:latin typeface="Times New Roman" pitchFamily="18" charset="0"/>
                <a:cs typeface="Times New Roman" pitchFamily="18" charset="0"/>
              </a:rPr>
              <a:t>interface</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can also contain </a:t>
            </a:r>
            <a:r>
              <a:rPr lang="en-US" b="1" dirty="0" smtClean="0">
                <a:solidFill>
                  <a:srgbClr val="3333FF"/>
                </a:solidFill>
                <a:latin typeface="Times New Roman" pitchFamily="18" charset="0"/>
                <a:cs typeface="Times New Roman" pitchFamily="18" charset="0"/>
              </a:rPr>
              <a:t>fields</a:t>
            </a:r>
            <a:r>
              <a:rPr lang="en-US" dirty="0" smtClean="0">
                <a:latin typeface="Times New Roman" pitchFamily="18" charset="0"/>
                <a:cs typeface="Times New Roman" pitchFamily="18" charset="0"/>
              </a:rPr>
              <a:t>, but these are implicitly </a:t>
            </a:r>
            <a:r>
              <a:rPr lang="en-US" b="1" dirty="0" smtClean="0">
                <a:solidFill>
                  <a:srgbClr val="3333FF"/>
                </a:solidFill>
                <a:latin typeface="Times New Roman" pitchFamily="18" charset="0"/>
                <a:cs typeface="Times New Roman" pitchFamily="18" charset="0"/>
              </a:rPr>
              <a:t>static </a:t>
            </a:r>
            <a:r>
              <a:rPr lang="en-US" dirty="0" smtClean="0">
                <a:latin typeface="Times New Roman" pitchFamily="18" charset="0"/>
                <a:cs typeface="Times New Roman" pitchFamily="18" charset="0"/>
              </a:rPr>
              <a:t>and</a:t>
            </a:r>
            <a:r>
              <a:rPr lang="en-US" b="1" dirty="0" smtClean="0">
                <a:solidFill>
                  <a:srgbClr val="3333FF"/>
                </a:solidFill>
                <a:latin typeface="Times New Roman" pitchFamily="18" charset="0"/>
                <a:cs typeface="Times New Roman" pitchFamily="18" charset="0"/>
              </a:rPr>
              <a:t> final</a:t>
            </a:r>
            <a:r>
              <a:rPr lang="en-US" dirty="0" smtClean="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Ø"/>
            </a:pPr>
            <a:r>
              <a:rPr lang="en-US" dirty="0" smtClean="0">
                <a:latin typeface="Times New Roman" pitchFamily="18" charset="0"/>
                <a:cs typeface="Times New Roman" pitchFamily="18" charset="0"/>
              </a:rPr>
              <a:t>An </a:t>
            </a:r>
            <a:r>
              <a:rPr lang="en-US" b="1" dirty="0" smtClean="0">
                <a:solidFill>
                  <a:srgbClr val="FF33CC"/>
                </a:solidFill>
                <a:latin typeface="Times New Roman" pitchFamily="18" charset="0"/>
                <a:cs typeface="Times New Roman" pitchFamily="18" charset="0"/>
              </a:rPr>
              <a:t>interface</a:t>
            </a:r>
            <a:r>
              <a:rPr lang="en-US" dirty="0" smtClean="0">
                <a:latin typeface="Times New Roman" pitchFamily="18" charset="0"/>
                <a:cs typeface="Times New Roman" pitchFamily="18" charset="0"/>
              </a:rPr>
              <a:t> is a mechanism that provides only a </a:t>
            </a:r>
            <a:r>
              <a:rPr lang="en-US" b="1" dirty="0" smtClean="0">
                <a:solidFill>
                  <a:srgbClr val="FF3300"/>
                </a:solidFill>
                <a:latin typeface="Times New Roman" pitchFamily="18" charset="0"/>
                <a:cs typeface="Times New Roman" pitchFamily="18" charset="0"/>
              </a:rPr>
              <a:t>form</a:t>
            </a:r>
            <a:r>
              <a:rPr lang="en-US" b="1" dirty="0" smtClean="0">
                <a:solidFill>
                  <a:srgbClr val="00CC66"/>
                </a:solidFill>
                <a:latin typeface="Times New Roman" pitchFamily="18" charset="0"/>
                <a:cs typeface="Times New Roman" pitchFamily="18" charset="0"/>
              </a:rPr>
              <a:t>, </a:t>
            </a:r>
            <a:r>
              <a:rPr lang="en-US" dirty="0" smtClean="0">
                <a:latin typeface="Times New Roman" pitchFamily="18" charset="0"/>
                <a:cs typeface="Times New Roman" pitchFamily="18" charset="0"/>
              </a:rPr>
              <a:t>but</a:t>
            </a:r>
            <a:r>
              <a:rPr lang="en-US" b="1" dirty="0" smtClean="0">
                <a:solidFill>
                  <a:srgbClr val="00CC66"/>
                </a:solidFill>
                <a:latin typeface="Times New Roman" pitchFamily="18" charset="0"/>
                <a:cs typeface="Times New Roman" pitchFamily="18" charset="0"/>
              </a:rPr>
              <a:t> </a:t>
            </a:r>
            <a:r>
              <a:rPr lang="en-US" b="1" dirty="0" smtClean="0">
                <a:solidFill>
                  <a:srgbClr val="FF3300"/>
                </a:solidFill>
                <a:latin typeface="Times New Roman" pitchFamily="18" charset="0"/>
                <a:cs typeface="Times New Roman" pitchFamily="18" charset="0"/>
              </a:rPr>
              <a:t>no implementation</a:t>
            </a:r>
            <a:r>
              <a:rPr lang="en-US" b="1" dirty="0" smtClean="0">
                <a:solidFill>
                  <a:srgbClr val="00CC66"/>
                </a:solidFill>
                <a:latin typeface="Times New Roman" pitchFamily="18" charset="0"/>
                <a:cs typeface="Times New Roman" pitchFamily="18" charset="0"/>
              </a:rPr>
              <a:t>.</a:t>
            </a:r>
          </a:p>
          <a:p>
            <a:pPr algn="just">
              <a:lnSpc>
                <a:spcPct val="150000"/>
              </a:lnSpc>
              <a:spcBef>
                <a:spcPts val="0"/>
              </a:spcBef>
            </a:pPr>
            <a:endParaRPr lang="en-US" dirty="0" smtClean="0">
              <a:latin typeface="Times New Roman" pitchFamily="18" charset="0"/>
              <a:cs typeface="Times New Roman" pitchFamily="18" charset="0"/>
            </a:endParaRPr>
          </a:p>
          <a:p>
            <a:pPr>
              <a:lnSpc>
                <a:spcPct val="150000"/>
              </a:lnSpc>
              <a:spcBef>
                <a:spcPts val="0"/>
              </a:spcBef>
              <a:buNone/>
            </a:pPr>
            <a:endParaRPr lang="en-US" dirty="0"/>
          </a:p>
        </p:txBody>
      </p:sp>
      <p:sp>
        <p:nvSpPr>
          <p:cNvPr id="4" name="Slide Number Placeholder 3"/>
          <p:cNvSpPr>
            <a:spLocks noGrp="1"/>
          </p:cNvSpPr>
          <p:nvPr>
            <p:ph type="sldNum" sz="quarter" idx="12"/>
          </p:nvPr>
        </p:nvSpPr>
        <p:spPr/>
        <p:txBody>
          <a:bodyPr/>
          <a:lstStyle/>
          <a:p>
            <a:fld id="{01493B46-0F54-4C10-95BC-E3DBEE7203BE}"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b="1" dirty="0" smtClean="0">
                <a:solidFill>
                  <a:srgbClr val="FF3300"/>
                </a:solidFill>
                <a:latin typeface="Times New Roman" panose="02020603050405020304" pitchFamily="18" charset="0"/>
                <a:cs typeface="Times New Roman" panose="02020603050405020304" pitchFamily="18" charset="0"/>
              </a:rPr>
              <a:t>Activity continued</a:t>
            </a:r>
            <a:endParaRPr lang="en-US" sz="3200" b="1" dirty="0">
              <a:solidFill>
                <a:srgbClr val="FF33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57200"/>
            <a:ext cx="9144000" cy="6400800"/>
          </a:xfrm>
        </p:spPr>
        <p:txBody>
          <a:bodyPr>
            <a:noAutofit/>
          </a:bodyPr>
          <a:lstStyle/>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//Define </a:t>
            </a:r>
            <a:r>
              <a:rPr lang="en-US" sz="2600" dirty="0" smtClean="0">
                <a:latin typeface="Times New Roman" panose="02020603050405020304" pitchFamily="18" charset="0"/>
                <a:cs typeface="Times New Roman" panose="02020603050405020304" pitchFamily="18" charset="0"/>
              </a:rPr>
              <a:t>a </a:t>
            </a:r>
            <a:r>
              <a:rPr lang="en-US" sz="2600" dirty="0">
                <a:latin typeface="Times New Roman" panose="02020603050405020304" pitchFamily="18" charset="0"/>
                <a:cs typeface="Times New Roman" panose="02020603050405020304" pitchFamily="18" charset="0"/>
              </a:rPr>
              <a:t>class </a:t>
            </a:r>
            <a:r>
              <a:rPr lang="en-US" sz="2600" dirty="0" err="1" smtClean="0">
                <a:latin typeface="Times New Roman" panose="02020603050405020304" pitchFamily="18" charset="0"/>
                <a:cs typeface="Times New Roman" panose="02020603050405020304" pitchFamily="18" charset="0"/>
              </a:rPr>
              <a:t>TirgArea</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to implement </a:t>
            </a:r>
            <a:r>
              <a:rPr lang="en-US" sz="2600" dirty="0" smtClean="0">
                <a:latin typeface="Times New Roman" panose="02020603050405020304" pitchFamily="18" charset="0"/>
                <a:cs typeface="Times New Roman" panose="02020603050405020304" pitchFamily="18" charset="0"/>
              </a:rPr>
              <a:t>Shape interface</a:t>
            </a:r>
            <a:endParaRPr lang="en-US" sz="26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class </a:t>
            </a:r>
            <a:r>
              <a:rPr lang="en-US" sz="2600" dirty="0" err="1" smtClean="0">
                <a:latin typeface="Times New Roman" panose="02020603050405020304" pitchFamily="18" charset="0"/>
                <a:cs typeface="Times New Roman" panose="02020603050405020304" pitchFamily="18" charset="0"/>
              </a:rPr>
              <a:t>TirgArea</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implements Shape{</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a:t>
            </a:r>
            <a:r>
              <a:rPr lang="en-US" sz="2600" dirty="0" smtClean="0">
                <a:latin typeface="Times New Roman" panose="02020603050405020304" pitchFamily="18" charset="0"/>
                <a:cs typeface="Times New Roman" panose="02020603050405020304" pitchFamily="18" charset="0"/>
              </a:rPr>
              <a:t>Define </a:t>
            </a:r>
            <a:r>
              <a:rPr lang="en-US" sz="2600" dirty="0">
                <a:latin typeface="Times New Roman" panose="02020603050405020304" pitchFamily="18" charset="0"/>
                <a:cs typeface="Times New Roman" panose="02020603050405020304" pitchFamily="18" charset="0"/>
              </a:rPr>
              <a:t>its own private instance variables</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private double </a:t>
            </a:r>
            <a:r>
              <a:rPr lang="en-US" sz="2600" dirty="0" smtClean="0">
                <a:latin typeface="Times New Roman" panose="02020603050405020304" pitchFamily="18" charset="0"/>
                <a:cs typeface="Times New Roman" panose="02020603050405020304" pitchFamily="18" charset="0"/>
              </a:rPr>
              <a:t>width;</a:t>
            </a:r>
            <a:endParaRPr lang="en-US" sz="26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private double height;</a:t>
            </a:r>
          </a:p>
          <a:p>
            <a:pPr marL="0" indent="0" algn="just">
              <a:lnSpc>
                <a:spcPct val="150000"/>
              </a:lnSpc>
              <a:spcBef>
                <a:spcPts val="0"/>
              </a:spcBef>
              <a:buNone/>
            </a:pPr>
            <a:r>
              <a:rPr lang="en-US" sz="2600" dirty="0" smtClean="0">
                <a:latin typeface="Times New Roman" panose="02020603050405020304" pitchFamily="18" charset="0"/>
                <a:cs typeface="Times New Roman" panose="02020603050405020304" pitchFamily="18" charset="0"/>
              </a:rPr>
              <a:t>//Define parameterized </a:t>
            </a:r>
            <a:r>
              <a:rPr lang="en-US" sz="2600" dirty="0">
                <a:latin typeface="Times New Roman" panose="02020603050405020304" pitchFamily="18" charset="0"/>
                <a:cs typeface="Times New Roman" panose="02020603050405020304" pitchFamily="18" charset="0"/>
              </a:rPr>
              <a:t>constructor</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public </a:t>
            </a:r>
            <a:r>
              <a:rPr lang="en-US" sz="2600" dirty="0" err="1" smtClean="0">
                <a:latin typeface="Times New Roman" panose="02020603050405020304" pitchFamily="18" charset="0"/>
                <a:cs typeface="Times New Roman" panose="02020603050405020304" pitchFamily="18" charset="0"/>
              </a:rPr>
              <a:t>TirgArea</a:t>
            </a:r>
            <a:r>
              <a:rPr lang="en-US" sz="2600" dirty="0" smtClean="0">
                <a:latin typeface="Times New Roman" panose="02020603050405020304" pitchFamily="18" charset="0"/>
                <a:cs typeface="Times New Roman" panose="02020603050405020304" pitchFamily="18" charset="0"/>
              </a:rPr>
              <a:t>(double w, </a:t>
            </a:r>
            <a:r>
              <a:rPr lang="en-US" sz="2600" dirty="0">
                <a:latin typeface="Times New Roman" panose="02020603050405020304" pitchFamily="18" charset="0"/>
                <a:cs typeface="Times New Roman" panose="02020603050405020304" pitchFamily="18" charset="0"/>
              </a:rPr>
              <a:t>double h){</a:t>
            </a:r>
          </a:p>
          <a:p>
            <a:pPr marL="0" indent="0" algn="just">
              <a:lnSpc>
                <a:spcPct val="150000"/>
              </a:lnSpc>
              <a:spcBef>
                <a:spcPts val="0"/>
              </a:spcBef>
              <a:buNone/>
            </a:pPr>
            <a:r>
              <a:rPr lang="en-US" sz="2600" dirty="0" smtClean="0">
                <a:latin typeface="Times New Roman" panose="02020603050405020304" pitchFamily="18" charset="0"/>
                <a:cs typeface="Times New Roman" panose="02020603050405020304" pitchFamily="18" charset="0"/>
              </a:rPr>
              <a:t>width=w;</a:t>
            </a:r>
            <a:endParaRPr lang="en-US" sz="26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height=h;</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}//End of </a:t>
            </a:r>
            <a:r>
              <a:rPr lang="en-US" sz="2600" dirty="0" smtClean="0">
                <a:latin typeface="Times New Roman" panose="02020603050405020304" pitchFamily="18" charset="0"/>
                <a:cs typeface="Times New Roman" panose="02020603050405020304" pitchFamily="18" charset="0"/>
              </a:rPr>
              <a:t>constructor</a:t>
            </a:r>
            <a:endParaRPr lang="en-US"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20</a:t>
            </a:fld>
            <a:endParaRPr lang="en-US"/>
          </a:p>
        </p:txBody>
      </p:sp>
    </p:spTree>
    <p:extLst>
      <p:ext uri="{BB962C8B-B14F-4D97-AF65-F5344CB8AC3E}">
        <p14:creationId xmlns:p14="http://schemas.microsoft.com/office/powerpoint/2010/main" val="335974411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20675"/>
          </a:xfrm>
        </p:spPr>
        <p:txBody>
          <a:bodyPr>
            <a:normAutofit fontScale="90000"/>
          </a:bodyPr>
          <a:lstStyle/>
          <a:p>
            <a:r>
              <a:rPr lang="en-US" sz="3200" b="1" dirty="0" smtClean="0">
                <a:solidFill>
                  <a:srgbClr val="FF3300"/>
                </a:solidFill>
                <a:latin typeface="Times New Roman" panose="02020603050405020304" pitchFamily="18" charset="0"/>
                <a:cs typeface="Times New Roman" panose="02020603050405020304" pitchFamily="18" charset="0"/>
              </a:rPr>
              <a:t>Activity continued</a:t>
            </a:r>
            <a:endParaRPr lang="en-US" sz="3200" b="1" dirty="0">
              <a:solidFill>
                <a:srgbClr val="FF33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20675"/>
            <a:ext cx="9144000" cy="6537325"/>
          </a:xfrm>
        </p:spPr>
        <p:txBody>
          <a:bodyPr>
            <a:noAutofit/>
          </a:bodyPr>
          <a:lstStyle/>
          <a:p>
            <a:pPr marL="0" indent="0" algn="just">
              <a:lnSpc>
                <a:spcPct val="150000"/>
              </a:lnSpc>
              <a:spcBef>
                <a:spcPts val="0"/>
              </a:spcBef>
              <a:buNone/>
            </a:pPr>
            <a:r>
              <a:rPr lang="en-US" sz="2600" dirty="0" smtClean="0">
                <a:latin typeface="Times New Roman" panose="02020603050405020304" pitchFamily="18" charset="0"/>
                <a:cs typeface="Times New Roman" panose="02020603050405020304" pitchFamily="18" charset="0"/>
              </a:rPr>
              <a:t>//The </a:t>
            </a:r>
            <a:r>
              <a:rPr lang="en-US" sz="2600" dirty="0" err="1" smtClean="0">
                <a:latin typeface="Times New Roman" panose="02020603050405020304" pitchFamily="18" charset="0"/>
                <a:cs typeface="Times New Roman" panose="02020603050405020304" pitchFamily="18" charset="0"/>
              </a:rPr>
              <a:t>TrigArea</a:t>
            </a: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class implement </a:t>
            </a:r>
            <a:r>
              <a:rPr lang="en-US" sz="2600" dirty="0">
                <a:latin typeface="Times New Roman" panose="02020603050405020304" pitchFamily="18" charset="0"/>
                <a:cs typeface="Times New Roman" panose="02020603050405020304" pitchFamily="18" charset="0"/>
              </a:rPr>
              <a:t>area() of an interface </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public double area(){</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return </a:t>
            </a:r>
            <a:r>
              <a:rPr lang="en-US" sz="2600" dirty="0" smtClean="0">
                <a:latin typeface="Times New Roman" panose="02020603050405020304" pitchFamily="18" charset="0"/>
                <a:cs typeface="Times New Roman" panose="02020603050405020304" pitchFamily="18" charset="0"/>
              </a:rPr>
              <a:t>(0.5*base*height);</a:t>
            </a:r>
            <a:endParaRPr lang="en-US" sz="26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    }//End of area()</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}//End of </a:t>
            </a:r>
            <a:r>
              <a:rPr lang="en-US" sz="2600" dirty="0" err="1" smtClean="0">
                <a:latin typeface="Times New Roman" panose="02020603050405020304" pitchFamily="18" charset="0"/>
                <a:cs typeface="Times New Roman" panose="02020603050405020304" pitchFamily="18" charset="0"/>
              </a:rPr>
              <a:t>TirgArea</a:t>
            </a:r>
            <a:r>
              <a:rPr lang="en-US" sz="2600" dirty="0" smtClean="0">
                <a:latin typeface="Times New Roman" panose="02020603050405020304" pitchFamily="18" charset="0"/>
                <a:cs typeface="Times New Roman" panose="02020603050405020304" pitchFamily="18" charset="0"/>
              </a:rPr>
              <a:t> class</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class </a:t>
            </a:r>
            <a:r>
              <a:rPr lang="en-US" sz="2600" dirty="0" err="1">
                <a:latin typeface="Times New Roman" panose="02020603050405020304" pitchFamily="18" charset="0"/>
                <a:cs typeface="Times New Roman" panose="02020603050405020304" pitchFamily="18" charset="0"/>
              </a:rPr>
              <a:t>ImplementInterface</a:t>
            </a:r>
            <a:r>
              <a:rPr lang="en-US"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public static void main(String </a:t>
            </a:r>
            <a:r>
              <a:rPr lang="en-US" sz="2600" dirty="0" err="1">
                <a:latin typeface="Times New Roman" panose="02020603050405020304" pitchFamily="18" charset="0"/>
                <a:cs typeface="Times New Roman" panose="02020603050405020304" pitchFamily="18" charset="0"/>
              </a:rPr>
              <a:t>args</a:t>
            </a:r>
            <a:r>
              <a:rPr lang="en-US"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US" sz="2600" b="1" dirty="0">
                <a:latin typeface="Times New Roman" panose="02020603050405020304" pitchFamily="18" charset="0"/>
                <a:cs typeface="Times New Roman" panose="02020603050405020304" pitchFamily="18" charset="0"/>
              </a:rPr>
              <a:t>//Declare reference variable of an interface by the name s</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Shape s;</a:t>
            </a:r>
          </a:p>
          <a:p>
            <a:pPr marL="0" indent="0" algn="just">
              <a:lnSpc>
                <a:spcPct val="150000"/>
              </a:lnSpc>
              <a:spcBef>
                <a:spcPts val="0"/>
              </a:spcBef>
              <a:buNone/>
            </a:pPr>
            <a:r>
              <a:rPr lang="en-US" sz="2600" b="1" dirty="0">
                <a:solidFill>
                  <a:srgbClr val="FF0000"/>
                </a:solidFill>
                <a:latin typeface="Times New Roman" panose="02020603050405020304" pitchFamily="18" charset="0"/>
                <a:cs typeface="Times New Roman" panose="02020603050405020304" pitchFamily="18" charset="0"/>
              </a:rPr>
              <a:t>//Reference variable s refers to objects of </a:t>
            </a:r>
            <a:r>
              <a:rPr lang="en-US" sz="2600" b="1" dirty="0" err="1">
                <a:solidFill>
                  <a:srgbClr val="FF0000"/>
                </a:solidFill>
                <a:latin typeface="Times New Roman" panose="02020603050405020304" pitchFamily="18" charset="0"/>
                <a:cs typeface="Times New Roman" panose="02020603050405020304" pitchFamily="18" charset="0"/>
              </a:rPr>
              <a:t>CircArea</a:t>
            </a:r>
            <a:endParaRPr lang="en-US" sz="2600" b="1"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s= new </a:t>
            </a:r>
            <a:r>
              <a:rPr lang="en-US" sz="2600" dirty="0" err="1" smtClean="0">
                <a:latin typeface="Times New Roman" panose="02020603050405020304" pitchFamily="18" charset="0"/>
                <a:cs typeface="Times New Roman" panose="02020603050405020304" pitchFamily="18" charset="0"/>
              </a:rPr>
              <a:t>CircleArea</a:t>
            </a:r>
            <a:r>
              <a:rPr lang="en-US" sz="2600" dirty="0" smtClean="0">
                <a:latin typeface="Times New Roman" panose="02020603050405020304" pitchFamily="18" charset="0"/>
                <a:cs typeface="Times New Roman" panose="02020603050405020304" pitchFamily="18" charset="0"/>
              </a:rPr>
              <a:t>(5);</a:t>
            </a:r>
            <a:endParaRPr lang="en-US"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21</a:t>
            </a:fld>
            <a:endParaRPr lang="en-US"/>
          </a:p>
        </p:txBody>
      </p:sp>
    </p:spTree>
    <p:extLst>
      <p:ext uri="{BB962C8B-B14F-4D97-AF65-F5344CB8AC3E}">
        <p14:creationId xmlns:p14="http://schemas.microsoft.com/office/powerpoint/2010/main" val="29825091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20675"/>
          </a:xfrm>
        </p:spPr>
        <p:txBody>
          <a:bodyPr>
            <a:normAutofit fontScale="90000"/>
          </a:bodyPr>
          <a:lstStyle/>
          <a:p>
            <a:r>
              <a:rPr lang="en-US" sz="3200" b="1" dirty="0" smtClean="0">
                <a:solidFill>
                  <a:srgbClr val="FF3300"/>
                </a:solidFill>
                <a:latin typeface="Times New Roman" panose="02020603050405020304" pitchFamily="18" charset="0"/>
                <a:cs typeface="Times New Roman" panose="02020603050405020304" pitchFamily="18" charset="0"/>
              </a:rPr>
              <a:t>Activity continued</a:t>
            </a:r>
            <a:endParaRPr lang="en-US" sz="3200" b="1" dirty="0">
              <a:solidFill>
                <a:srgbClr val="FF33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46841"/>
            <a:ext cx="9144000" cy="6511159"/>
          </a:xfrm>
        </p:spPr>
        <p:txBody>
          <a:bodyPr>
            <a:noAutofit/>
          </a:bodyPr>
          <a:lstStyle/>
          <a:p>
            <a:pPr marL="0" indent="0" algn="just">
              <a:lnSpc>
                <a:spcPct val="150000"/>
              </a:lnSpc>
              <a:spcBef>
                <a:spcPts val="0"/>
              </a:spcBef>
              <a:buNone/>
            </a:pPr>
            <a:r>
              <a:rPr lang="en-US" sz="2600" b="1" dirty="0">
                <a:latin typeface="Times New Roman" panose="02020603050405020304" pitchFamily="18" charset="0"/>
                <a:cs typeface="Times New Roman" panose="02020603050405020304" pitchFamily="18" charset="0"/>
              </a:rPr>
              <a:t>//Call area() in </a:t>
            </a:r>
            <a:r>
              <a:rPr lang="en-US" sz="2600" b="1" dirty="0" err="1" smtClean="0">
                <a:latin typeface="Times New Roman" panose="02020603050405020304" pitchFamily="18" charset="0"/>
                <a:cs typeface="Times New Roman" panose="02020603050405020304" pitchFamily="18" charset="0"/>
              </a:rPr>
              <a:t>CircleArea</a:t>
            </a:r>
            <a:r>
              <a:rPr lang="en-US" sz="2600" b="1" dirty="0" smtClean="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and display output</a:t>
            </a:r>
          </a:p>
          <a:p>
            <a:pPr marL="0" indent="0" algn="just">
              <a:lnSpc>
                <a:spcPct val="150000"/>
              </a:lnSpc>
              <a:spcBef>
                <a:spcPts val="0"/>
              </a:spcBef>
              <a:buNone/>
            </a:pPr>
            <a:r>
              <a:rPr lang="en-US" sz="2600" dirty="0" err="1">
                <a:latin typeface="Times New Roman" panose="02020603050405020304" pitchFamily="18" charset="0"/>
                <a:cs typeface="Times New Roman" panose="02020603050405020304" pitchFamily="18" charset="0"/>
              </a:rPr>
              <a:t>System.out.println</a:t>
            </a:r>
            <a:r>
              <a:rPr lang="en-US" sz="2600" dirty="0">
                <a:latin typeface="Times New Roman" panose="02020603050405020304" pitchFamily="18" charset="0"/>
                <a:cs typeface="Times New Roman" panose="02020603050405020304" pitchFamily="18" charset="0"/>
              </a:rPr>
              <a:t>("Area of a circle is "+</a:t>
            </a:r>
            <a:r>
              <a:rPr lang="en-US" sz="2600" dirty="0" err="1">
                <a:latin typeface="Times New Roman" panose="02020603050405020304" pitchFamily="18" charset="0"/>
                <a:cs typeface="Times New Roman" panose="02020603050405020304" pitchFamily="18" charset="0"/>
              </a:rPr>
              <a:t>s.area</a:t>
            </a:r>
            <a:r>
              <a:rPr lang="en-US"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US" sz="2600" b="1" dirty="0" smtClean="0">
                <a:solidFill>
                  <a:srgbClr val="FF0000"/>
                </a:solidFill>
                <a:latin typeface="Times New Roman" panose="02020603050405020304" pitchFamily="18" charset="0"/>
                <a:cs typeface="Times New Roman" panose="02020603050405020304" pitchFamily="18" charset="0"/>
              </a:rPr>
              <a:t>//</a:t>
            </a:r>
            <a:r>
              <a:rPr lang="en-US" sz="2600" b="1" dirty="0">
                <a:solidFill>
                  <a:srgbClr val="FF0000"/>
                </a:solidFill>
                <a:latin typeface="Times New Roman" panose="02020603050405020304" pitchFamily="18" charset="0"/>
                <a:cs typeface="Times New Roman" panose="02020603050405020304" pitchFamily="18" charset="0"/>
              </a:rPr>
              <a:t>Reference variable s refers to objects of </a:t>
            </a:r>
            <a:r>
              <a:rPr lang="en-US" sz="2600" b="1" dirty="0" err="1">
                <a:solidFill>
                  <a:srgbClr val="FF0000"/>
                </a:solidFill>
                <a:latin typeface="Times New Roman" panose="02020603050405020304" pitchFamily="18" charset="0"/>
                <a:cs typeface="Times New Roman" panose="02020603050405020304" pitchFamily="18" charset="0"/>
              </a:rPr>
              <a:t>RecArea</a:t>
            </a:r>
            <a:r>
              <a:rPr lang="en-US" sz="2600" b="1" dirty="0">
                <a:solidFill>
                  <a:srgbClr val="FF0000"/>
                </a:solidFill>
                <a:latin typeface="Times New Roman" panose="02020603050405020304" pitchFamily="18" charset="0"/>
                <a:cs typeface="Times New Roman" panose="02020603050405020304" pitchFamily="18" charset="0"/>
              </a:rPr>
              <a:t> class</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s=new </a:t>
            </a:r>
            <a:r>
              <a:rPr lang="en-US" sz="2600" dirty="0" err="1" smtClean="0">
                <a:latin typeface="Times New Roman" panose="02020603050405020304" pitchFamily="18" charset="0"/>
                <a:cs typeface="Times New Roman" panose="02020603050405020304" pitchFamily="18" charset="0"/>
              </a:rPr>
              <a:t>RectArea</a:t>
            </a:r>
            <a:r>
              <a:rPr lang="en-US" sz="2600" dirty="0" smtClean="0">
                <a:latin typeface="Times New Roman" panose="02020603050405020304" pitchFamily="18" charset="0"/>
                <a:cs typeface="Times New Roman" panose="02020603050405020304" pitchFamily="18" charset="0"/>
              </a:rPr>
              <a:t>(3,4</a:t>
            </a:r>
            <a:r>
              <a:rPr lang="en-US"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US" sz="2600" dirty="0" err="1" smtClean="0">
                <a:latin typeface="Times New Roman" panose="02020603050405020304" pitchFamily="18" charset="0"/>
                <a:cs typeface="Times New Roman" panose="02020603050405020304" pitchFamily="18" charset="0"/>
              </a:rPr>
              <a:t>System.out.println</a:t>
            </a:r>
            <a:r>
              <a:rPr lang="en-US" sz="2600" dirty="0">
                <a:latin typeface="Times New Roman" panose="02020603050405020304" pitchFamily="18" charset="0"/>
                <a:cs typeface="Times New Roman" panose="02020603050405020304" pitchFamily="18" charset="0"/>
              </a:rPr>
              <a:t>("Area of a </a:t>
            </a:r>
            <a:r>
              <a:rPr lang="en-US" sz="2600" dirty="0" err="1">
                <a:latin typeface="Times New Roman" panose="02020603050405020304" pitchFamily="18" charset="0"/>
                <a:cs typeface="Times New Roman" panose="02020603050405020304" pitchFamily="18" charset="0"/>
              </a:rPr>
              <a:t>Rect</a:t>
            </a:r>
            <a:r>
              <a:rPr lang="en-US" sz="2600" dirty="0">
                <a:latin typeface="Times New Roman" panose="02020603050405020304" pitchFamily="18" charset="0"/>
                <a:cs typeface="Times New Roman" panose="02020603050405020304" pitchFamily="18" charset="0"/>
              </a:rPr>
              <a:t> is "+</a:t>
            </a:r>
            <a:r>
              <a:rPr lang="en-US" sz="2600" dirty="0" err="1">
                <a:latin typeface="Times New Roman" panose="02020603050405020304" pitchFamily="18" charset="0"/>
                <a:cs typeface="Times New Roman" panose="02020603050405020304" pitchFamily="18" charset="0"/>
              </a:rPr>
              <a:t>s.area</a:t>
            </a:r>
            <a:r>
              <a:rPr lang="en-US"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US" sz="2600" b="1" dirty="0">
                <a:solidFill>
                  <a:srgbClr val="FF0000"/>
                </a:solidFill>
                <a:latin typeface="Times New Roman" panose="02020603050405020304" pitchFamily="18" charset="0"/>
                <a:cs typeface="Times New Roman" panose="02020603050405020304" pitchFamily="18" charset="0"/>
              </a:rPr>
              <a:t>//Reference variable s refers to objects of </a:t>
            </a:r>
            <a:r>
              <a:rPr lang="en-US" sz="2600" b="1" dirty="0" err="1">
                <a:solidFill>
                  <a:srgbClr val="FF0000"/>
                </a:solidFill>
                <a:latin typeface="Times New Roman" panose="02020603050405020304" pitchFamily="18" charset="0"/>
                <a:cs typeface="Times New Roman" panose="02020603050405020304" pitchFamily="18" charset="0"/>
              </a:rPr>
              <a:t>TirArea</a:t>
            </a:r>
            <a:r>
              <a:rPr lang="en-US" sz="2600" b="1" dirty="0">
                <a:solidFill>
                  <a:srgbClr val="FF0000"/>
                </a:solidFill>
                <a:latin typeface="Times New Roman" panose="02020603050405020304" pitchFamily="18" charset="0"/>
                <a:cs typeface="Times New Roman" panose="02020603050405020304" pitchFamily="18" charset="0"/>
              </a:rPr>
              <a:t> </a:t>
            </a:r>
            <a:r>
              <a:rPr lang="en-US" sz="2600" b="1" dirty="0" smtClean="0">
                <a:solidFill>
                  <a:srgbClr val="FF0000"/>
                </a:solidFill>
                <a:latin typeface="Times New Roman" panose="02020603050405020304" pitchFamily="18" charset="0"/>
                <a:cs typeface="Times New Roman" panose="02020603050405020304" pitchFamily="18" charset="0"/>
              </a:rPr>
              <a:t>class</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s= new </a:t>
            </a:r>
            <a:r>
              <a:rPr lang="en-US" sz="2600" dirty="0" err="1" smtClean="0">
                <a:latin typeface="Times New Roman" panose="02020603050405020304" pitchFamily="18" charset="0"/>
                <a:cs typeface="Times New Roman" panose="02020603050405020304" pitchFamily="18" charset="0"/>
              </a:rPr>
              <a:t>TirgArea</a:t>
            </a:r>
            <a:r>
              <a:rPr lang="en-US" sz="2600" dirty="0" smtClean="0">
                <a:latin typeface="Times New Roman" panose="02020603050405020304" pitchFamily="18" charset="0"/>
                <a:cs typeface="Times New Roman" panose="02020603050405020304" pitchFamily="18" charset="0"/>
              </a:rPr>
              <a:t>(3,4</a:t>
            </a:r>
            <a:r>
              <a:rPr lang="en-US"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US" sz="2600" b="1" dirty="0">
                <a:latin typeface="Times New Roman" panose="02020603050405020304" pitchFamily="18" charset="0"/>
                <a:cs typeface="Times New Roman" panose="02020603050405020304" pitchFamily="18" charset="0"/>
              </a:rPr>
              <a:t>//Call area() in </a:t>
            </a:r>
            <a:r>
              <a:rPr lang="en-US" sz="2600" b="1" dirty="0" err="1">
                <a:latin typeface="Times New Roman" panose="02020603050405020304" pitchFamily="18" charset="0"/>
                <a:cs typeface="Times New Roman" panose="02020603050405020304" pitchFamily="18" charset="0"/>
              </a:rPr>
              <a:t>TirArea</a:t>
            </a:r>
            <a:r>
              <a:rPr lang="en-US" sz="2600" b="1" dirty="0">
                <a:latin typeface="Times New Roman" panose="02020603050405020304" pitchFamily="18" charset="0"/>
                <a:cs typeface="Times New Roman" panose="02020603050405020304" pitchFamily="18" charset="0"/>
              </a:rPr>
              <a:t> and display output</a:t>
            </a:r>
          </a:p>
          <a:p>
            <a:pPr marL="0" indent="0" algn="just">
              <a:lnSpc>
                <a:spcPct val="150000"/>
              </a:lnSpc>
              <a:spcBef>
                <a:spcPts val="0"/>
              </a:spcBef>
              <a:buNone/>
            </a:pPr>
            <a:r>
              <a:rPr lang="en-US" sz="2600" dirty="0" err="1">
                <a:latin typeface="Times New Roman" panose="02020603050405020304" pitchFamily="18" charset="0"/>
                <a:cs typeface="Times New Roman" panose="02020603050405020304" pitchFamily="18" charset="0"/>
              </a:rPr>
              <a:t>System.out.println</a:t>
            </a:r>
            <a:r>
              <a:rPr lang="en-US" sz="2600" dirty="0">
                <a:latin typeface="Times New Roman" panose="02020603050405020304" pitchFamily="18" charset="0"/>
                <a:cs typeface="Times New Roman" panose="02020603050405020304" pitchFamily="18" charset="0"/>
              </a:rPr>
              <a:t>("Area of Right </a:t>
            </a:r>
            <a:r>
              <a:rPr lang="en-US" sz="2600" dirty="0" err="1">
                <a:latin typeface="Times New Roman" panose="02020603050405020304" pitchFamily="18" charset="0"/>
                <a:cs typeface="Times New Roman" panose="02020603050405020304" pitchFamily="18" charset="0"/>
              </a:rPr>
              <a:t>Triangleis</a:t>
            </a:r>
            <a:r>
              <a:rPr lang="en-US" sz="2600" dirty="0">
                <a:latin typeface="Times New Roman" panose="02020603050405020304" pitchFamily="18" charset="0"/>
                <a:cs typeface="Times New Roman" panose="02020603050405020304" pitchFamily="18" charset="0"/>
              </a:rPr>
              <a:t>  is "+</a:t>
            </a:r>
            <a:r>
              <a:rPr lang="en-US" sz="2600" dirty="0" err="1">
                <a:latin typeface="Times New Roman" panose="02020603050405020304" pitchFamily="18" charset="0"/>
                <a:cs typeface="Times New Roman" panose="02020603050405020304" pitchFamily="18" charset="0"/>
              </a:rPr>
              <a:t>s.area</a:t>
            </a:r>
            <a:r>
              <a:rPr lang="en-US"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    }//End of main ()</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}//End of class</a:t>
            </a:r>
          </a:p>
          <a:p>
            <a:pPr marL="0" indent="0" algn="just">
              <a:lnSpc>
                <a:spcPct val="150000"/>
              </a:lnSpc>
              <a:spcBef>
                <a:spcPts val="0"/>
              </a:spcBef>
              <a:buNone/>
            </a:pPr>
            <a:endParaRPr lang="en-US" sz="2600" b="1" dirty="0">
              <a:solidFill>
                <a:srgbClr val="FF0000"/>
              </a:solidFill>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sz="2600" dirty="0">
              <a:latin typeface="Times New Roman" panose="02020603050405020304" pitchFamily="18" charset="0"/>
              <a:cs typeface="Times New Roman" panose="02020603050405020304" pitchFamily="18" charset="0"/>
            </a:endParaRPr>
          </a:p>
          <a:p>
            <a:pPr algn="just">
              <a:lnSpc>
                <a:spcPct val="150000"/>
              </a:lnSpc>
              <a:spcBef>
                <a:spcPts val="0"/>
              </a:spcBef>
              <a:buNone/>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22</a:t>
            </a:fld>
            <a:endParaRPr lang="en-US"/>
          </a:p>
        </p:txBody>
      </p:sp>
    </p:spTree>
    <p:extLst>
      <p:ext uri="{BB962C8B-B14F-4D97-AF65-F5344CB8AC3E}">
        <p14:creationId xmlns:p14="http://schemas.microsoft.com/office/powerpoint/2010/main" val="5513019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20675"/>
          </a:xfrm>
        </p:spPr>
        <p:txBody>
          <a:bodyPr>
            <a:normAutofit fontScale="90000"/>
          </a:bodyPr>
          <a:lstStyle/>
          <a:p>
            <a:r>
              <a:rPr lang="en-US" sz="3200" b="1" dirty="0" smtClean="0">
                <a:solidFill>
                  <a:srgbClr val="FF3300"/>
                </a:solidFill>
                <a:latin typeface="Times New Roman" panose="02020603050405020304" pitchFamily="18" charset="0"/>
                <a:cs typeface="Times New Roman" panose="02020603050405020304" pitchFamily="18" charset="0"/>
              </a:rPr>
              <a:t>Activity continued</a:t>
            </a:r>
            <a:endParaRPr lang="en-US" sz="3200" b="1" dirty="0">
              <a:solidFill>
                <a:srgbClr val="FF33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46841"/>
            <a:ext cx="9144000" cy="6511159"/>
          </a:xfrm>
        </p:spPr>
        <p:txBody>
          <a:bodyPr>
            <a:noAutofit/>
          </a:bodyPr>
          <a:lstStyle/>
          <a:p>
            <a:pPr algn="just">
              <a:lnSpc>
                <a:spcPct val="150000"/>
              </a:lnSpc>
              <a:spcBef>
                <a:spcPts val="0"/>
              </a:spcBef>
              <a:buFont typeface="Wingdings" panose="05000000000000000000" pitchFamily="2" charset="2"/>
              <a:buChar char="Ø"/>
            </a:pPr>
            <a:r>
              <a:rPr lang="en-US" sz="2500" dirty="0">
                <a:latin typeface="Times New Roman" pitchFamily="18" charset="0"/>
                <a:cs typeface="Times New Roman" pitchFamily="18" charset="0"/>
              </a:rPr>
              <a:t>In the above example, a </a:t>
            </a:r>
            <a:r>
              <a:rPr lang="en-US" sz="2500" b="1" dirty="0">
                <a:solidFill>
                  <a:srgbClr val="3333FF"/>
                </a:solidFill>
                <a:latin typeface="Times New Roman" pitchFamily="18" charset="0"/>
                <a:cs typeface="Times New Roman" pitchFamily="18" charset="0"/>
              </a:rPr>
              <a:t>reference variable, s </a:t>
            </a:r>
            <a:r>
              <a:rPr lang="en-US" sz="2500" dirty="0">
                <a:latin typeface="Times New Roman" pitchFamily="18" charset="0"/>
                <a:cs typeface="Times New Roman" pitchFamily="18" charset="0"/>
              </a:rPr>
              <a:t>of </a:t>
            </a:r>
            <a:r>
              <a:rPr lang="en-US" sz="2500" b="1" dirty="0">
                <a:solidFill>
                  <a:srgbClr val="3333FF"/>
                </a:solidFill>
                <a:latin typeface="Times New Roman" pitchFamily="18" charset="0"/>
                <a:cs typeface="Times New Roman" pitchFamily="18" charset="0"/>
              </a:rPr>
              <a:t>interface</a:t>
            </a:r>
            <a:r>
              <a:rPr lang="en-US" sz="2500" b="1" dirty="0">
                <a:solidFill>
                  <a:srgbClr val="FF33CC"/>
                </a:solidFill>
                <a:latin typeface="Times New Roman" pitchFamily="18" charset="0"/>
                <a:cs typeface="Times New Roman" pitchFamily="18" charset="0"/>
              </a:rPr>
              <a:t> </a:t>
            </a:r>
            <a:r>
              <a:rPr lang="en-US" sz="2500" dirty="0">
                <a:latin typeface="Times New Roman" pitchFamily="18" charset="0"/>
                <a:cs typeface="Times New Roman" pitchFamily="18" charset="0"/>
              </a:rPr>
              <a:t>Shapes is declared.</a:t>
            </a:r>
          </a:p>
          <a:p>
            <a:pPr algn="just">
              <a:lnSpc>
                <a:spcPct val="150000"/>
              </a:lnSpc>
              <a:spcBef>
                <a:spcPts val="0"/>
              </a:spcBef>
              <a:buFont typeface="Wingdings" pitchFamily="2" charset="2"/>
              <a:buChar char="§"/>
            </a:pPr>
            <a:r>
              <a:rPr lang="en-US" sz="2500" dirty="0">
                <a:latin typeface="Times New Roman" pitchFamily="18" charset="0"/>
                <a:cs typeface="Times New Roman" pitchFamily="18" charset="0"/>
              </a:rPr>
              <a:t>By </a:t>
            </a:r>
            <a:r>
              <a:rPr lang="en-US" sz="2500" b="1" dirty="0" err="1">
                <a:solidFill>
                  <a:srgbClr val="FF33CC"/>
                </a:solidFill>
                <a:latin typeface="Times New Roman" pitchFamily="18" charset="0"/>
                <a:cs typeface="Times New Roman" pitchFamily="18" charset="0"/>
              </a:rPr>
              <a:t>upcasting</a:t>
            </a:r>
            <a:r>
              <a:rPr lang="en-US" sz="2500" dirty="0">
                <a:latin typeface="Times New Roman" pitchFamily="18" charset="0"/>
                <a:cs typeface="Times New Roman" pitchFamily="18" charset="0"/>
              </a:rPr>
              <a:t> this reference variable stores an </a:t>
            </a:r>
            <a:r>
              <a:rPr lang="en-US" sz="2500" b="1" dirty="0">
                <a:solidFill>
                  <a:srgbClr val="00CC66"/>
                </a:solidFill>
                <a:latin typeface="Times New Roman" pitchFamily="18" charset="0"/>
                <a:cs typeface="Times New Roman" pitchFamily="18" charset="0"/>
              </a:rPr>
              <a:t>object of a </a:t>
            </a:r>
            <a:r>
              <a:rPr lang="en-US" sz="2500" b="1" dirty="0" err="1">
                <a:solidFill>
                  <a:srgbClr val="00CC66"/>
                </a:solidFill>
                <a:latin typeface="Times New Roman" pitchFamily="18" charset="0"/>
                <a:cs typeface="Times New Roman" pitchFamily="18" charset="0"/>
              </a:rPr>
              <a:t>CircArea</a:t>
            </a:r>
            <a:r>
              <a:rPr lang="en-US" sz="2500" b="1" dirty="0">
                <a:solidFill>
                  <a:srgbClr val="00CC66"/>
                </a:solidFill>
                <a:latin typeface="Times New Roman" pitchFamily="18" charset="0"/>
                <a:cs typeface="Times New Roman" pitchFamily="18" charset="0"/>
              </a:rPr>
              <a:t> class </a:t>
            </a:r>
            <a:r>
              <a:rPr lang="en-US" sz="2500" b="1" dirty="0" err="1">
                <a:solidFill>
                  <a:srgbClr val="00CC66"/>
                </a:solidFill>
                <a:latin typeface="Times New Roman" pitchFamily="18" charset="0"/>
                <a:cs typeface="Times New Roman" pitchFamily="18" charset="0"/>
              </a:rPr>
              <a:t>s.area</a:t>
            </a:r>
            <a:r>
              <a:rPr lang="en-US" sz="2500" b="1" dirty="0" smtClean="0">
                <a:solidFill>
                  <a:srgbClr val="00CC66"/>
                </a:solidFill>
                <a:latin typeface="Times New Roman" pitchFamily="18" charset="0"/>
                <a:cs typeface="Times New Roman" pitchFamily="18" charset="0"/>
              </a:rPr>
              <a:t>(),</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calls </a:t>
            </a:r>
            <a:r>
              <a:rPr lang="en-US" sz="2500" dirty="0" smtClean="0">
                <a:latin typeface="Times New Roman" pitchFamily="18" charset="0"/>
                <a:cs typeface="Times New Roman" pitchFamily="18" charset="0"/>
              </a:rPr>
              <a:t>area</a:t>
            </a:r>
            <a:r>
              <a:rPr lang="en-US" sz="2500" dirty="0">
                <a:latin typeface="Times New Roman" pitchFamily="18" charset="0"/>
                <a:cs typeface="Times New Roman" pitchFamily="18" charset="0"/>
              </a:rPr>
              <a:t>() method of the </a:t>
            </a:r>
            <a:r>
              <a:rPr lang="en-US" sz="2500" dirty="0" err="1" smtClean="0">
                <a:latin typeface="Times New Roman" pitchFamily="18" charset="0"/>
                <a:cs typeface="Times New Roman" pitchFamily="18" charset="0"/>
              </a:rPr>
              <a:t>CircleArea</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class.</a:t>
            </a:r>
          </a:p>
          <a:p>
            <a:pPr algn="just">
              <a:lnSpc>
                <a:spcPct val="150000"/>
              </a:lnSpc>
              <a:spcBef>
                <a:spcPts val="0"/>
              </a:spcBef>
              <a:buFont typeface="Wingdings" pitchFamily="2" charset="2"/>
              <a:buChar char="§"/>
            </a:pPr>
            <a:r>
              <a:rPr lang="en-US" sz="2500" dirty="0">
                <a:latin typeface="Times New Roman" pitchFamily="18" charset="0"/>
                <a:cs typeface="Times New Roman" pitchFamily="18" charset="0"/>
              </a:rPr>
              <a:t>In the next statement, s stores an object of a </a:t>
            </a:r>
            <a:r>
              <a:rPr lang="en-US" sz="2500" dirty="0" err="1" smtClean="0">
                <a:latin typeface="Times New Roman" pitchFamily="18" charset="0"/>
                <a:cs typeface="Times New Roman" pitchFamily="18" charset="0"/>
              </a:rPr>
              <a:t>RectArea</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class and </a:t>
            </a:r>
            <a:r>
              <a:rPr lang="en-US" sz="2500" dirty="0" err="1">
                <a:latin typeface="Times New Roman" pitchFamily="18" charset="0"/>
                <a:cs typeface="Times New Roman" pitchFamily="18" charset="0"/>
              </a:rPr>
              <a:t>s.area</a:t>
            </a:r>
            <a:r>
              <a:rPr lang="en-US" sz="2500" dirty="0">
                <a:latin typeface="Times New Roman" pitchFamily="18" charset="0"/>
                <a:cs typeface="Times New Roman" pitchFamily="18" charset="0"/>
              </a:rPr>
              <a:t>() calls the area() method of the </a:t>
            </a:r>
            <a:r>
              <a:rPr lang="en-US" sz="2500" dirty="0" err="1" smtClean="0">
                <a:latin typeface="Times New Roman" pitchFamily="18" charset="0"/>
                <a:cs typeface="Times New Roman" pitchFamily="18" charset="0"/>
              </a:rPr>
              <a:t>RectArea</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class. </a:t>
            </a:r>
          </a:p>
          <a:p>
            <a:pPr algn="just">
              <a:lnSpc>
                <a:spcPct val="150000"/>
              </a:lnSpc>
              <a:spcBef>
                <a:spcPts val="0"/>
              </a:spcBef>
              <a:buFont typeface="Wingdings" pitchFamily="2" charset="2"/>
              <a:buChar char="§"/>
            </a:pPr>
            <a:r>
              <a:rPr lang="en-US" sz="2500" dirty="0">
                <a:latin typeface="Times New Roman" pitchFamily="18" charset="0"/>
                <a:cs typeface="Times New Roman" pitchFamily="18" charset="0"/>
              </a:rPr>
              <a:t>Similarly the next </a:t>
            </a:r>
            <a:r>
              <a:rPr lang="en-US" sz="2500" dirty="0" err="1">
                <a:latin typeface="Times New Roman" pitchFamily="18" charset="0"/>
                <a:cs typeface="Times New Roman" pitchFamily="18" charset="0"/>
              </a:rPr>
              <a:t>s.area</a:t>
            </a:r>
            <a:r>
              <a:rPr lang="en-US" sz="2500" dirty="0">
                <a:latin typeface="Times New Roman" pitchFamily="18" charset="0"/>
                <a:cs typeface="Times New Roman" pitchFamily="18" charset="0"/>
              </a:rPr>
              <a:t>() calls the area() method of </a:t>
            </a:r>
            <a:r>
              <a:rPr lang="en-US" sz="2500" dirty="0" err="1" smtClean="0">
                <a:latin typeface="Times New Roman" pitchFamily="18" charset="0"/>
                <a:cs typeface="Times New Roman" pitchFamily="18" charset="0"/>
              </a:rPr>
              <a:t>TirgArea</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class</a:t>
            </a:r>
          </a:p>
          <a:p>
            <a:pPr algn="just">
              <a:lnSpc>
                <a:spcPct val="150000"/>
              </a:lnSpc>
              <a:spcBef>
                <a:spcPts val="0"/>
              </a:spcBef>
              <a:buFont typeface="Wingdings" pitchFamily="2" charset="2"/>
              <a:buChar char="§"/>
            </a:pPr>
            <a:r>
              <a:rPr lang="en-US" sz="2500" dirty="0">
                <a:latin typeface="Times New Roman" pitchFamily="18" charset="0"/>
                <a:cs typeface="Times New Roman" pitchFamily="18" charset="0"/>
              </a:rPr>
              <a:t>This shows that the </a:t>
            </a:r>
            <a:r>
              <a:rPr lang="en-US" sz="2500" b="1" dirty="0">
                <a:latin typeface="Times New Roman" pitchFamily="18" charset="0"/>
                <a:cs typeface="Times New Roman" pitchFamily="18" charset="0"/>
              </a:rPr>
              <a:t>version of the method </a:t>
            </a:r>
            <a:r>
              <a:rPr lang="en-US" sz="2500" dirty="0">
                <a:latin typeface="Times New Roman" pitchFamily="18" charset="0"/>
                <a:cs typeface="Times New Roman" pitchFamily="18" charset="0"/>
              </a:rPr>
              <a:t>that will be </a:t>
            </a:r>
            <a:r>
              <a:rPr lang="en-US" sz="2500" b="1" dirty="0">
                <a:solidFill>
                  <a:srgbClr val="FF33CC"/>
                </a:solidFill>
                <a:latin typeface="Times New Roman" pitchFamily="18" charset="0"/>
                <a:cs typeface="Times New Roman" pitchFamily="18" charset="0"/>
              </a:rPr>
              <a:t>called is determined based </a:t>
            </a:r>
            <a:r>
              <a:rPr lang="en-US" sz="2500" dirty="0">
                <a:latin typeface="Times New Roman" pitchFamily="18" charset="0"/>
                <a:cs typeface="Times New Roman" pitchFamily="18" charset="0"/>
              </a:rPr>
              <a:t>on the </a:t>
            </a:r>
            <a:r>
              <a:rPr lang="en-US" sz="2500" b="1" dirty="0">
                <a:solidFill>
                  <a:srgbClr val="3333FF"/>
                </a:solidFill>
                <a:latin typeface="Times New Roman" pitchFamily="18" charset="0"/>
                <a:cs typeface="Times New Roman" pitchFamily="18" charset="0"/>
              </a:rPr>
              <a:t>object being referred by the reference variable s</a:t>
            </a:r>
            <a:r>
              <a:rPr lang="en-US" sz="2500" dirty="0">
                <a:latin typeface="Times New Roman" pitchFamily="18" charset="0"/>
                <a:cs typeface="Times New Roman" pitchFamily="18" charset="0"/>
              </a:rPr>
              <a:t>.</a:t>
            </a:r>
            <a:endParaRPr lang="en-US" sz="25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23</a:t>
            </a:fld>
            <a:endParaRPr lang="en-US"/>
          </a:p>
        </p:txBody>
      </p:sp>
    </p:spTree>
    <p:extLst>
      <p:ext uri="{BB962C8B-B14F-4D97-AF65-F5344CB8AC3E}">
        <p14:creationId xmlns:p14="http://schemas.microsoft.com/office/powerpoint/2010/main" val="39714598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17525"/>
          </a:xfrm>
        </p:spPr>
        <p:txBody>
          <a:bodyPr>
            <a:noAutofit/>
          </a:bodyPr>
          <a:lstStyle/>
          <a:p>
            <a:r>
              <a:rPr lang="en-US" sz="2800" b="1" dirty="0" smtClean="0">
                <a:solidFill>
                  <a:srgbClr val="FF3300"/>
                </a:solidFill>
                <a:latin typeface="Times New Roman" pitchFamily="18" charset="0"/>
                <a:cs typeface="Times New Roman" pitchFamily="18" charset="0"/>
              </a:rPr>
              <a:t>“Multiple Inheritance” in Java</a:t>
            </a:r>
            <a:endParaRPr lang="en-US" sz="2800" b="1" dirty="0">
              <a:solidFill>
                <a:srgbClr val="FF3300"/>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609600"/>
            <a:ext cx="8839200" cy="6019800"/>
          </a:xfrm>
        </p:spPr>
        <p:txBody>
          <a:bodyPr/>
          <a:lstStyle/>
          <a:p>
            <a:pPr algn="just">
              <a:lnSpc>
                <a:spcPct val="150000"/>
              </a:lnSpc>
              <a:spcBef>
                <a:spcPts val="0"/>
              </a:spcBef>
              <a:buFont typeface="Wingdings" pitchFamily="2" charset="2"/>
              <a:buChar char="§"/>
            </a:pPr>
            <a:r>
              <a:rPr lang="en-US" dirty="0" smtClean="0">
                <a:latin typeface="Times New Roman" pitchFamily="18" charset="0"/>
                <a:cs typeface="Times New Roman" pitchFamily="18" charset="0"/>
              </a:rPr>
              <a:t>In Java </a:t>
            </a:r>
            <a:r>
              <a:rPr lang="en-US" b="1" dirty="0" smtClean="0">
                <a:solidFill>
                  <a:srgbClr val="3333FF"/>
                </a:solidFill>
                <a:latin typeface="Times New Roman" pitchFamily="18" charset="0"/>
                <a:cs typeface="Times New Roman" pitchFamily="18" charset="0"/>
              </a:rPr>
              <a:t>“multiple inheritance "</a:t>
            </a:r>
            <a:r>
              <a:rPr lang="en-US" dirty="0" smtClean="0">
                <a:latin typeface="Times New Roman" pitchFamily="18" charset="0"/>
                <a:cs typeface="Times New Roman" pitchFamily="18" charset="0"/>
              </a:rPr>
              <a:t>is not allowed, that is, </a:t>
            </a:r>
            <a:r>
              <a:rPr lang="en-US" b="1" i="1" dirty="0" smtClean="0">
                <a:solidFill>
                  <a:srgbClr val="00CC66"/>
                </a:solidFill>
                <a:latin typeface="Times New Roman" pitchFamily="18" charset="0"/>
                <a:cs typeface="Times New Roman" pitchFamily="18" charset="0"/>
              </a:rPr>
              <a:t>java does not allow a class to extend two or more classes.</a:t>
            </a:r>
          </a:p>
          <a:p>
            <a:pPr algn="just">
              <a:lnSpc>
                <a:spcPct val="150000"/>
              </a:lnSpc>
              <a:spcBef>
                <a:spcPts val="0"/>
              </a:spcBef>
              <a:buFont typeface="Wingdings" pitchFamily="2" charset="2"/>
              <a:buChar char="§"/>
            </a:pPr>
            <a:r>
              <a:rPr lang="en-US" dirty="0" smtClean="0">
                <a:latin typeface="Times New Roman" pitchFamily="18" charset="0"/>
                <a:cs typeface="Times New Roman" pitchFamily="18" charset="0"/>
              </a:rPr>
              <a:t>So every class can have </a:t>
            </a:r>
            <a:r>
              <a:rPr lang="en-US" b="1" i="1" dirty="0" smtClean="0">
                <a:latin typeface="Times New Roman" pitchFamily="18" charset="0"/>
                <a:cs typeface="Times New Roman" pitchFamily="18" charset="0"/>
              </a:rPr>
              <a:t>only one direct </a:t>
            </a:r>
            <a:r>
              <a:rPr lang="en-US" b="1" i="1" dirty="0" err="1" smtClean="0">
                <a:latin typeface="Times New Roman" pitchFamily="18" charset="0"/>
                <a:cs typeface="Times New Roman" pitchFamily="18" charset="0"/>
              </a:rPr>
              <a:t>superclass</a:t>
            </a:r>
            <a:r>
              <a:rPr lang="en-US" dirty="0" smtClean="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dirty="0" smtClean="0">
                <a:latin typeface="Times New Roman" pitchFamily="18" charset="0"/>
                <a:cs typeface="Times New Roman" pitchFamily="18" charset="0"/>
              </a:rPr>
              <a:t>However, </a:t>
            </a:r>
            <a:r>
              <a:rPr lang="en-US" b="1" i="1" dirty="0" smtClean="0">
                <a:solidFill>
                  <a:srgbClr val="3333FF"/>
                </a:solidFill>
                <a:latin typeface="Times New Roman" pitchFamily="18" charset="0"/>
                <a:cs typeface="Times New Roman" pitchFamily="18" charset="0"/>
              </a:rPr>
              <a:t>interface </a:t>
            </a:r>
            <a:r>
              <a:rPr lang="en-US" dirty="0" smtClean="0">
                <a:latin typeface="Times New Roman" pitchFamily="18" charset="0"/>
                <a:cs typeface="Times New Roman" pitchFamily="18" charset="0"/>
              </a:rPr>
              <a:t>can be used to accomplish many of the same goals as </a:t>
            </a:r>
            <a:r>
              <a:rPr lang="en-US" b="1" i="1" dirty="0" smtClean="0">
                <a:solidFill>
                  <a:srgbClr val="3333FF"/>
                </a:solidFill>
                <a:latin typeface="Times New Roman" pitchFamily="18" charset="0"/>
                <a:cs typeface="Times New Roman" pitchFamily="18" charset="0"/>
              </a:rPr>
              <a:t>multiple inheritance</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US" sz="2800" b="1" dirty="0" smtClean="0">
                <a:solidFill>
                  <a:srgbClr val="FF3300"/>
                </a:solidFill>
                <a:latin typeface="Times New Roman" pitchFamily="18" charset="0"/>
                <a:cs typeface="Times New Roman" pitchFamily="18" charset="0"/>
              </a:rPr>
              <a:t>Implementing Multiple interfaces</a:t>
            </a:r>
            <a:endParaRPr lang="en-US" sz="2800" b="1" dirty="0">
              <a:solidFill>
                <a:srgbClr val="FF3300"/>
              </a:solidFill>
              <a:latin typeface="Times New Roman" pitchFamily="18" charset="0"/>
              <a:cs typeface="Times New Roman" pitchFamily="18" charset="0"/>
            </a:endParaRPr>
          </a:p>
        </p:txBody>
      </p:sp>
      <p:sp>
        <p:nvSpPr>
          <p:cNvPr id="3" name="Content Placeholder 2"/>
          <p:cNvSpPr>
            <a:spLocks noGrp="1"/>
          </p:cNvSpPr>
          <p:nvPr>
            <p:ph idx="1"/>
          </p:nvPr>
        </p:nvSpPr>
        <p:spPr>
          <a:xfrm>
            <a:off x="0" y="533400"/>
            <a:ext cx="9144000" cy="6324600"/>
          </a:xfrm>
        </p:spPr>
        <p:txBody>
          <a:bodyPr>
            <a:noAutofit/>
          </a:bodyPr>
          <a:lstStyle/>
          <a:p>
            <a:pPr algn="just">
              <a:lnSpc>
                <a:spcPct val="150000"/>
              </a:lnSpc>
              <a:spcBef>
                <a:spcPts val="0"/>
              </a:spcBef>
              <a:buFont typeface="Wingdings" pitchFamily="2" charset="2"/>
              <a:buChar char="§"/>
            </a:pPr>
            <a:r>
              <a:rPr lang="en-US" sz="2800" dirty="0" smtClean="0">
                <a:latin typeface="Times New Roman" pitchFamily="18" charset="0"/>
                <a:cs typeface="Times New Roman" pitchFamily="18" charset="0"/>
              </a:rPr>
              <a:t>While a </a:t>
            </a:r>
            <a:r>
              <a:rPr lang="en-US" sz="2800" b="1" dirty="0" smtClean="0">
                <a:solidFill>
                  <a:srgbClr val="00CC66"/>
                </a:solidFill>
                <a:latin typeface="Times New Roman" pitchFamily="18" charset="0"/>
                <a:cs typeface="Times New Roman" pitchFamily="18" charset="0"/>
              </a:rPr>
              <a:t>class can extend only one other class</a:t>
            </a:r>
            <a:r>
              <a:rPr lang="en-US" sz="2800" dirty="0" smtClean="0">
                <a:latin typeface="Times New Roman" pitchFamily="18" charset="0"/>
                <a:cs typeface="Times New Roman" pitchFamily="18" charset="0"/>
              </a:rPr>
              <a:t>, </a:t>
            </a:r>
            <a:r>
              <a:rPr lang="en-US" sz="2800" b="1" i="1" dirty="0" smtClean="0">
                <a:solidFill>
                  <a:srgbClr val="FF33CC"/>
                </a:solidFill>
                <a:latin typeface="Times New Roman" pitchFamily="18" charset="0"/>
                <a:cs typeface="Times New Roman" pitchFamily="18" charset="0"/>
              </a:rPr>
              <a:t>it can implement any number of interfaces.</a:t>
            </a:r>
          </a:p>
          <a:p>
            <a:pPr algn="just">
              <a:lnSpc>
                <a:spcPct val="150000"/>
              </a:lnSpc>
              <a:spcBef>
                <a:spcPts val="0"/>
              </a:spcBef>
              <a:buFont typeface="Wingdings" pitchFamily="2" charset="2"/>
              <a:buChar char="§"/>
            </a:pPr>
            <a:r>
              <a:rPr lang="en-US" sz="2800" dirty="0" smtClean="0">
                <a:latin typeface="Times New Roman" pitchFamily="18" charset="0"/>
                <a:cs typeface="Times New Roman" pitchFamily="18" charset="0"/>
              </a:rPr>
              <a:t>In fact, a class can both extend one other class and implement one or more interfaces. </a:t>
            </a:r>
            <a:endParaRPr lang="en-US" sz="2800" dirty="0" smtClean="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ü"/>
            </a:pPr>
            <a:r>
              <a:rPr lang="en-US" sz="2800" b="1" dirty="0" smtClean="0">
                <a:solidFill>
                  <a:srgbClr val="3333FF"/>
                </a:solidFill>
                <a:latin typeface="Times New Roman" pitchFamily="18" charset="0"/>
                <a:cs typeface="Times New Roman" pitchFamily="18" charset="0"/>
              </a:rPr>
              <a:t>So</a:t>
            </a:r>
            <a:r>
              <a:rPr lang="en-US" sz="2800" b="1" dirty="0" smtClean="0">
                <a:solidFill>
                  <a:srgbClr val="3333FF"/>
                </a:solidFill>
                <a:latin typeface="Times New Roman" pitchFamily="18" charset="0"/>
                <a:cs typeface="Times New Roman" pitchFamily="18" charset="0"/>
              </a:rPr>
              <a:t>, we can have things like :</a:t>
            </a:r>
          </a:p>
          <a:p>
            <a:pPr algn="just">
              <a:lnSpc>
                <a:spcPct val="150000"/>
              </a:lnSpc>
              <a:spcBef>
                <a:spcPts val="0"/>
              </a:spcBef>
              <a:buNone/>
            </a:pPr>
            <a:r>
              <a:rPr lang="en-US" sz="2800" dirty="0" smtClean="0">
                <a:latin typeface="Times New Roman" pitchFamily="18" charset="0"/>
                <a:cs typeface="Times New Roman" pitchFamily="18" charset="0"/>
              </a:rPr>
              <a:t>class </a:t>
            </a:r>
            <a:r>
              <a:rPr lang="en-US" sz="2800" dirty="0" err="1" smtClean="0">
                <a:latin typeface="Times New Roman" pitchFamily="18" charset="0"/>
                <a:cs typeface="Times New Roman" pitchFamily="18" charset="0"/>
              </a:rPr>
              <a:t>subClass</a:t>
            </a:r>
            <a:r>
              <a:rPr lang="en-US" sz="2800" dirty="0" smtClean="0">
                <a:latin typeface="Times New Roman" pitchFamily="18" charset="0"/>
                <a:cs typeface="Times New Roman" pitchFamily="18" charset="0"/>
              </a:rPr>
              <a:t> extends Superclass implements interface1, interface2</a:t>
            </a:r>
            <a:r>
              <a:rPr lang="en-US" sz="2800" dirty="0" smtClean="0">
                <a:latin typeface="Times New Roman" pitchFamily="18" charset="0"/>
                <a:cs typeface="Times New Roman" pitchFamily="18" charset="0"/>
              </a:rPr>
              <a:t>,……</a:t>
            </a:r>
            <a:r>
              <a:rPr lang="en-US" sz="2800" dirty="0" err="1" smtClean="0">
                <a:latin typeface="Times New Roman" pitchFamily="18" charset="0"/>
                <a:cs typeface="Times New Roman" pitchFamily="18" charset="0"/>
              </a:rPr>
              <a:t>interfaceN</a:t>
            </a:r>
            <a:r>
              <a:rPr lang="en-US"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a:p>
            <a:pPr algn="just">
              <a:lnSpc>
                <a:spcPct val="150000"/>
              </a:lnSpc>
              <a:spcBef>
                <a:spcPts val="0"/>
              </a:spcBef>
              <a:buNone/>
            </a:pPr>
            <a:r>
              <a:rPr lang="en-US" sz="2800" dirty="0" smtClean="0">
                <a:latin typeface="Times New Roman" pitchFamily="18" charset="0"/>
                <a:cs typeface="Times New Roman" pitchFamily="18" charset="0"/>
              </a:rPr>
              <a:t>	//body of the </a:t>
            </a:r>
            <a:r>
              <a:rPr lang="en-US" sz="2800" dirty="0" smtClean="0">
                <a:latin typeface="Times New Roman" pitchFamily="18" charset="0"/>
                <a:cs typeface="Times New Roman" pitchFamily="18" charset="0"/>
              </a:rPr>
              <a:t>sub class that extends super class and //implements and interface </a:t>
            </a:r>
            <a:endParaRPr lang="en-US" sz="2800" dirty="0" smtClean="0">
              <a:latin typeface="Times New Roman" pitchFamily="18" charset="0"/>
              <a:cs typeface="Times New Roman" pitchFamily="18" charset="0"/>
            </a:endParaRPr>
          </a:p>
          <a:p>
            <a:pPr algn="just">
              <a:lnSpc>
                <a:spcPct val="150000"/>
              </a:lnSpc>
              <a:spcBef>
                <a:spcPts val="0"/>
              </a:spcBef>
              <a:buNone/>
            </a:pPr>
            <a:r>
              <a:rPr lang="en-US" sz="2800" dirty="0" smtClean="0">
                <a:latin typeface="Times New Roman" pitchFamily="18" charset="0"/>
                <a:cs typeface="Times New Roman" pitchFamily="18" charset="0"/>
              </a:rPr>
              <a:t>}</a:t>
            </a:r>
            <a:endParaRPr lang="en-US" sz="28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US" sz="2800" b="1" dirty="0" smtClean="0">
                <a:solidFill>
                  <a:srgbClr val="FF3300"/>
                </a:solidFill>
                <a:latin typeface="Times New Roman" pitchFamily="18" charset="0"/>
                <a:cs typeface="Times New Roman" pitchFamily="18" charset="0"/>
              </a:rPr>
              <a:t>Implementing Multiple </a:t>
            </a:r>
            <a:r>
              <a:rPr lang="en-US" sz="2800" b="1" dirty="0" smtClean="0">
                <a:solidFill>
                  <a:srgbClr val="FF3300"/>
                </a:solidFill>
                <a:latin typeface="Times New Roman" pitchFamily="18" charset="0"/>
                <a:cs typeface="Times New Roman" pitchFamily="18" charset="0"/>
              </a:rPr>
              <a:t>interfaces continued</a:t>
            </a:r>
            <a:endParaRPr lang="en-US" sz="2800" b="1" dirty="0">
              <a:solidFill>
                <a:srgbClr val="FF3300"/>
              </a:solidFill>
              <a:latin typeface="Times New Roman" pitchFamily="18" charset="0"/>
              <a:cs typeface="Times New Roman" pitchFamily="18" charset="0"/>
            </a:endParaRPr>
          </a:p>
        </p:txBody>
      </p:sp>
      <p:sp>
        <p:nvSpPr>
          <p:cNvPr id="3" name="Content Placeholder 2"/>
          <p:cNvSpPr>
            <a:spLocks noGrp="1"/>
          </p:cNvSpPr>
          <p:nvPr>
            <p:ph idx="1"/>
          </p:nvPr>
        </p:nvSpPr>
        <p:spPr>
          <a:xfrm>
            <a:off x="0" y="381000"/>
            <a:ext cx="9144000" cy="6477000"/>
          </a:xfrm>
        </p:spPr>
        <p:txBody>
          <a:bodyPr>
            <a:noAutofit/>
          </a:bodyPr>
          <a:lstStyle/>
          <a:p>
            <a:pPr algn="just">
              <a:lnSpc>
                <a:spcPct val="150000"/>
              </a:lnSpc>
              <a:spcBef>
                <a:spcPts val="0"/>
              </a:spcBef>
              <a:buFont typeface="Wingdings" pitchFamily="2" charset="2"/>
              <a:buChar char="§"/>
            </a:pPr>
            <a:r>
              <a:rPr lang="en-US" sz="2800" dirty="0" smtClean="0">
                <a:latin typeface="Times New Roman" pitchFamily="18" charset="0"/>
                <a:cs typeface="Times New Roman" pitchFamily="18" charset="0"/>
              </a:rPr>
              <a:t>Although </a:t>
            </a:r>
            <a:r>
              <a:rPr lang="en-US" sz="2800" b="1" dirty="0" smtClean="0">
                <a:solidFill>
                  <a:srgbClr val="00CC66"/>
                </a:solidFill>
                <a:latin typeface="Times New Roman" pitchFamily="18" charset="0"/>
                <a:cs typeface="Times New Roman" pitchFamily="18" charset="0"/>
              </a:rPr>
              <a:t>interfaces are not classes</a:t>
            </a:r>
            <a:r>
              <a:rPr lang="en-US" sz="2800" dirty="0" smtClean="0">
                <a:latin typeface="Times New Roman" pitchFamily="18" charset="0"/>
                <a:cs typeface="Times New Roman" pitchFamily="18" charset="0"/>
              </a:rPr>
              <a:t>, they are very much like </a:t>
            </a:r>
            <a:r>
              <a:rPr lang="en-US" sz="2800" b="1" dirty="0" smtClean="0">
                <a:solidFill>
                  <a:srgbClr val="FF33CC"/>
                </a:solidFill>
                <a:latin typeface="Times New Roman" pitchFamily="18" charset="0"/>
                <a:cs typeface="Times New Roman" pitchFamily="18" charset="0"/>
              </a:rPr>
              <a:t>abstract classes</a:t>
            </a:r>
            <a:r>
              <a:rPr lang="en-US" sz="2800" dirty="0" smtClean="0">
                <a:latin typeface="Times New Roman" pitchFamily="18" charset="0"/>
                <a:cs typeface="Times New Roman" pitchFamily="18" charset="0"/>
              </a:rPr>
              <a:t>. </a:t>
            </a:r>
          </a:p>
          <a:p>
            <a:pPr algn="just">
              <a:lnSpc>
                <a:spcPct val="150000"/>
              </a:lnSpc>
              <a:spcBef>
                <a:spcPts val="0"/>
              </a:spcBef>
              <a:buFont typeface="Wingdings" pitchFamily="2" charset="2"/>
              <a:buChar char="Ø"/>
            </a:pPr>
            <a:r>
              <a:rPr lang="en-US" sz="2800" dirty="0" smtClean="0">
                <a:latin typeface="Times New Roman" pitchFamily="18" charset="0"/>
                <a:cs typeface="Times New Roman" pitchFamily="18" charset="0"/>
              </a:rPr>
              <a:t>That is, </a:t>
            </a:r>
            <a:r>
              <a:rPr lang="en-US" sz="2800" b="1" dirty="0" smtClean="0">
                <a:solidFill>
                  <a:srgbClr val="3333FF"/>
                </a:solidFill>
                <a:latin typeface="Times New Roman" pitchFamily="18" charset="0"/>
                <a:cs typeface="Times New Roman" pitchFamily="18" charset="0"/>
              </a:rPr>
              <a:t>interfaces can never be used for constructing objects</a:t>
            </a:r>
            <a:r>
              <a:rPr lang="en-US" sz="2800" dirty="0" smtClean="0">
                <a:latin typeface="Times New Roman" pitchFamily="18" charset="0"/>
                <a:cs typeface="Times New Roman" pitchFamily="18" charset="0"/>
              </a:rPr>
              <a:t>, but can be used as a </a:t>
            </a:r>
            <a:r>
              <a:rPr lang="en-US" sz="2800" b="1" dirty="0" smtClean="0">
                <a:solidFill>
                  <a:srgbClr val="00CC66"/>
                </a:solidFill>
                <a:latin typeface="Times New Roman" pitchFamily="18" charset="0"/>
                <a:cs typeface="Times New Roman" pitchFamily="18" charset="0"/>
              </a:rPr>
              <a:t>basis for making subclasses</a:t>
            </a:r>
            <a:r>
              <a:rPr lang="en-US" sz="2800" dirty="0" smtClean="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800" dirty="0" smtClean="0">
                <a:latin typeface="Times New Roman" pitchFamily="18" charset="0"/>
                <a:cs typeface="Times New Roman" pitchFamily="18" charset="0"/>
              </a:rPr>
              <a:t>When a class </a:t>
            </a:r>
            <a:r>
              <a:rPr lang="en-US" sz="2800" b="1" dirty="0" smtClean="0">
                <a:solidFill>
                  <a:srgbClr val="FF33CC"/>
                </a:solidFill>
                <a:latin typeface="Times New Roman" pitchFamily="18" charset="0"/>
                <a:cs typeface="Times New Roman" pitchFamily="18" charset="0"/>
              </a:rPr>
              <a:t>implements an interface</a:t>
            </a:r>
            <a:r>
              <a:rPr lang="en-US" sz="2800" dirty="0" smtClean="0">
                <a:latin typeface="Times New Roman" pitchFamily="18" charset="0"/>
                <a:cs typeface="Times New Roman" pitchFamily="18" charset="0"/>
              </a:rPr>
              <a:t>, the </a:t>
            </a:r>
            <a:r>
              <a:rPr lang="en-US" sz="2800" b="1" dirty="0" smtClean="0">
                <a:solidFill>
                  <a:srgbClr val="3333FF"/>
                </a:solidFill>
                <a:latin typeface="Times New Roman" pitchFamily="18" charset="0"/>
                <a:cs typeface="Times New Roman" pitchFamily="18" charset="0"/>
              </a:rPr>
              <a:t>interface is the base of the class.</a:t>
            </a:r>
          </a:p>
          <a:p>
            <a:pPr algn="just">
              <a:lnSpc>
                <a:spcPct val="150000"/>
              </a:lnSpc>
              <a:spcBef>
                <a:spcPts val="0"/>
              </a:spcBef>
              <a:buFont typeface="Wingdings" pitchFamily="2" charset="2"/>
              <a:buChar char="§"/>
            </a:pPr>
            <a:r>
              <a:rPr lang="en-US" sz="2800" dirty="0" smtClean="0">
                <a:latin typeface="Times New Roman" pitchFamily="18" charset="0"/>
                <a:cs typeface="Times New Roman" pitchFamily="18" charset="0"/>
              </a:rPr>
              <a:t>That is, a </a:t>
            </a:r>
            <a:r>
              <a:rPr lang="en-US" sz="2800" b="1" dirty="0" smtClean="0">
                <a:solidFill>
                  <a:srgbClr val="D60093"/>
                </a:solidFill>
                <a:latin typeface="Times New Roman" pitchFamily="18" charset="0"/>
                <a:cs typeface="Times New Roman" pitchFamily="18" charset="0"/>
              </a:rPr>
              <a:t>class that implements more than one interface has multiple bases</a:t>
            </a:r>
            <a:r>
              <a:rPr lang="en-US" sz="2800" dirty="0" smtClean="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800" dirty="0" smtClean="0">
                <a:latin typeface="Times New Roman" pitchFamily="18" charset="0"/>
                <a:cs typeface="Times New Roman" pitchFamily="18" charset="0"/>
              </a:rPr>
              <a:t>This enables us to able to </a:t>
            </a:r>
            <a:r>
              <a:rPr lang="en-US" sz="2800" b="1" dirty="0" err="1" smtClean="0">
                <a:solidFill>
                  <a:srgbClr val="3333FF"/>
                </a:solidFill>
                <a:latin typeface="Times New Roman" pitchFamily="18" charset="0"/>
                <a:cs typeface="Times New Roman" pitchFamily="18" charset="0"/>
              </a:rPr>
              <a:t>upcast</a:t>
            </a:r>
            <a:r>
              <a:rPr lang="en-US" sz="2800" b="1" dirty="0" smtClean="0">
                <a:solidFill>
                  <a:srgbClr val="3333FF"/>
                </a:solidFill>
                <a:latin typeface="Times New Roman" pitchFamily="18" charset="0"/>
                <a:cs typeface="Times New Roman" pitchFamily="18" charset="0"/>
              </a:rPr>
              <a:t> to more than one base type</a:t>
            </a:r>
            <a:r>
              <a:rPr lang="en-US" sz="2800" dirty="0" smtClean="0">
                <a:latin typeface="Times New Roman" pitchFamily="18" charset="0"/>
                <a:cs typeface="Times New Roman" pitchFamily="18" charset="0"/>
              </a:rPr>
              <a:t>.</a:t>
            </a:r>
          </a:p>
          <a:p>
            <a:pPr algn="just">
              <a:lnSpc>
                <a:spcPct val="150000"/>
              </a:lnSpc>
              <a:spcBef>
                <a:spcPts val="0"/>
              </a:spcBef>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26</a:t>
            </a:fld>
            <a:endParaRPr lang="en-US"/>
          </a:p>
        </p:txBody>
      </p:sp>
    </p:spTree>
    <p:extLst>
      <p:ext uri="{BB962C8B-B14F-4D97-AF65-F5344CB8AC3E}">
        <p14:creationId xmlns:p14="http://schemas.microsoft.com/office/powerpoint/2010/main" val="39740206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Autofit/>
          </a:bodyPr>
          <a:lstStyle/>
          <a:p>
            <a:r>
              <a:rPr lang="en-GB" sz="2800" dirty="0" smtClean="0">
                <a:latin typeface="Times New Roman" panose="02020603050405020304" pitchFamily="18" charset="0"/>
                <a:cs typeface="Times New Roman" panose="02020603050405020304" pitchFamily="18" charset="0"/>
              </a:rPr>
              <a:t>Activity</a:t>
            </a:r>
            <a:endParaRPr lang="en-GB"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533400"/>
            <a:ext cx="9144000" cy="6324600"/>
          </a:xfrm>
        </p:spPr>
        <p:txBody>
          <a:bodyPr>
            <a:noAutofit/>
          </a:bodyPr>
          <a:lstStyle/>
          <a:p>
            <a:pPr algn="just">
              <a:lnSpc>
                <a:spcPct val="110000"/>
              </a:lnSpc>
              <a:spcBef>
                <a:spcPts val="0"/>
              </a:spcBef>
              <a:buFont typeface="Wingdings" panose="05000000000000000000" pitchFamily="2" charset="2"/>
              <a:buChar char="Ø"/>
            </a:pPr>
            <a:r>
              <a:rPr lang="en-GB" sz="2800" dirty="0" smtClean="0">
                <a:latin typeface="Times New Roman" panose="02020603050405020304" pitchFamily="18" charset="0"/>
                <a:cs typeface="Times New Roman" panose="02020603050405020304" pitchFamily="18" charset="0"/>
              </a:rPr>
              <a:t>Write java program to demonstrate a subclass that extends a superclass and implements two interfaces named Staff and Student.</a:t>
            </a:r>
          </a:p>
          <a:p>
            <a:pPr algn="just">
              <a:lnSpc>
                <a:spcPct val="11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Define an interface named Staff and abstract method </a:t>
            </a:r>
            <a:r>
              <a:rPr lang="en-GB" sz="2800" dirty="0" err="1" smtClean="0">
                <a:latin typeface="Times New Roman" panose="02020603050405020304" pitchFamily="18" charset="0"/>
                <a:cs typeface="Times New Roman" panose="02020603050405020304" pitchFamily="18" charset="0"/>
              </a:rPr>
              <a:t>netIncome</a:t>
            </a:r>
            <a:r>
              <a:rPr lang="en-GB" sz="2800" dirty="0" smtClean="0">
                <a:latin typeface="Times New Roman" panose="02020603050405020304" pitchFamily="18" charset="0"/>
                <a:cs typeface="Times New Roman" panose="02020603050405020304" pitchFamily="18" charset="0"/>
              </a:rPr>
              <a:t>()</a:t>
            </a:r>
          </a:p>
          <a:p>
            <a:pPr algn="just">
              <a:lnSpc>
                <a:spcPct val="11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Define another interface named Student having abstract method named </a:t>
            </a:r>
            <a:r>
              <a:rPr lang="en-GB" sz="2800" dirty="0" err="1" smtClean="0">
                <a:latin typeface="Times New Roman" panose="02020603050405020304" pitchFamily="18" charset="0"/>
                <a:cs typeface="Times New Roman" panose="02020603050405020304" pitchFamily="18" charset="0"/>
              </a:rPr>
              <a:t>cGpa</a:t>
            </a:r>
            <a:r>
              <a:rPr lang="en-GB" sz="2800" dirty="0" smtClean="0">
                <a:latin typeface="Times New Roman" panose="02020603050405020304" pitchFamily="18" charset="0"/>
                <a:cs typeface="Times New Roman" panose="02020603050405020304" pitchFamily="18" charset="0"/>
              </a:rPr>
              <a:t>()</a:t>
            </a:r>
          </a:p>
          <a:p>
            <a:pPr algn="just">
              <a:lnSpc>
                <a:spcPct val="110000"/>
              </a:lnSpc>
              <a:spcBef>
                <a:spcPts val="0"/>
              </a:spcBef>
              <a:buFont typeface="Wingdings" panose="05000000000000000000" pitchFamily="2" charset="2"/>
              <a:buChar char="Ø"/>
            </a:pPr>
            <a:r>
              <a:rPr lang="en-GB" sz="2800" dirty="0" smtClean="0">
                <a:latin typeface="Times New Roman" panose="02020603050405020304" pitchFamily="18" charset="0"/>
                <a:cs typeface="Times New Roman" panose="02020603050405020304" pitchFamily="18" charset="0"/>
              </a:rPr>
              <a:t>Define a super class named </a:t>
            </a:r>
            <a:r>
              <a:rPr lang="en-GB" sz="2800" dirty="0" err="1" smtClean="0">
                <a:latin typeface="Times New Roman" panose="02020603050405020304" pitchFamily="18" charset="0"/>
                <a:cs typeface="Times New Roman" panose="02020603050405020304" pitchFamily="18" charset="0"/>
              </a:rPr>
              <a:t>Allstaff</a:t>
            </a:r>
            <a:r>
              <a:rPr lang="en-GB" sz="2800" dirty="0" smtClean="0">
                <a:latin typeface="Times New Roman" panose="02020603050405020304" pitchFamily="18" charset="0"/>
                <a:cs typeface="Times New Roman" panose="02020603050405020304" pitchFamily="18" charset="0"/>
              </a:rPr>
              <a:t> with instance variable of salary, parameterized constructor and instance method as follows:</a:t>
            </a:r>
          </a:p>
          <a:p>
            <a:pPr marL="0" indent="0" algn="just">
              <a:lnSpc>
                <a:spcPct val="110000"/>
              </a:lnSpc>
              <a:spcBef>
                <a:spcPts val="0"/>
              </a:spcBef>
              <a:buNone/>
            </a:pPr>
            <a:r>
              <a:rPr lang="en-GB" sz="2800" dirty="0">
                <a:latin typeface="Times New Roman" panose="02020603050405020304" pitchFamily="18" charset="0"/>
                <a:cs typeface="Times New Roman" panose="02020603050405020304" pitchFamily="18" charset="0"/>
              </a:rPr>
              <a:t>	</a:t>
            </a:r>
            <a:r>
              <a:rPr lang="en-GB" sz="2800" dirty="0" smtClean="0">
                <a:latin typeface="Times New Roman" panose="02020603050405020304" pitchFamily="18" charset="0"/>
                <a:cs typeface="Times New Roman" panose="02020603050405020304" pitchFamily="18" charset="0"/>
              </a:rPr>
              <a:t>double tax(){</a:t>
            </a:r>
          </a:p>
          <a:p>
            <a:pPr marL="0" indent="0" algn="just">
              <a:lnSpc>
                <a:spcPct val="110000"/>
              </a:lnSpc>
              <a:spcBef>
                <a:spcPts val="0"/>
              </a:spcBef>
              <a:buNone/>
            </a:pPr>
            <a:r>
              <a:rPr lang="en-GB" sz="2800" dirty="0">
                <a:latin typeface="Times New Roman" panose="02020603050405020304" pitchFamily="18" charset="0"/>
                <a:cs typeface="Times New Roman" panose="02020603050405020304" pitchFamily="18" charset="0"/>
              </a:rPr>
              <a:t>	</a:t>
            </a:r>
            <a:r>
              <a:rPr lang="en-GB" sz="2800" dirty="0" smtClean="0">
                <a:latin typeface="Times New Roman" panose="02020603050405020304" pitchFamily="18" charset="0"/>
                <a:cs typeface="Times New Roman" panose="02020603050405020304" pitchFamily="18" charset="0"/>
              </a:rPr>
              <a:t>	return((salary*.35)-1500)</a:t>
            </a:r>
          </a:p>
          <a:p>
            <a:pPr marL="0" indent="0" algn="just">
              <a:lnSpc>
                <a:spcPct val="110000"/>
              </a:lnSpc>
              <a:spcBef>
                <a:spcPts val="0"/>
              </a:spcBef>
              <a:buNone/>
            </a:pPr>
            <a:r>
              <a:rPr lang="en-GB" sz="2800" dirty="0" smtClean="0">
                <a:latin typeface="Times New Roman" panose="02020603050405020304" pitchFamily="18" charset="0"/>
                <a:cs typeface="Times New Roman" panose="02020603050405020304" pitchFamily="18" charset="0"/>
              </a:rPr>
              <a:t>		}</a:t>
            </a:r>
          </a:p>
          <a:p>
            <a:pPr marL="0" indent="0" algn="just">
              <a:lnSpc>
                <a:spcPct val="110000"/>
              </a:lnSpc>
              <a:spcBef>
                <a:spcPts val="0"/>
              </a:spcBef>
              <a:buNone/>
            </a:pPr>
            <a:r>
              <a:rPr lang="en-GB" sz="2800"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01493B46-0F54-4C10-95BC-E3DBEE7203BE}" type="slidenum">
              <a:rPr lang="en-US" smtClean="0"/>
              <a:pPr/>
              <a:t>27</a:t>
            </a:fld>
            <a:endParaRPr lang="en-US"/>
          </a:p>
        </p:txBody>
      </p:sp>
    </p:spTree>
    <p:extLst>
      <p:ext uri="{BB962C8B-B14F-4D97-AF65-F5344CB8AC3E}">
        <p14:creationId xmlns:p14="http://schemas.microsoft.com/office/powerpoint/2010/main" val="11942582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Autofit/>
          </a:bodyPr>
          <a:lstStyle/>
          <a:p>
            <a:pPr marL="0" indent="0" algn="just">
              <a:lnSpc>
                <a:spcPct val="110000"/>
              </a:lnSpc>
              <a:spcBef>
                <a:spcPts val="0"/>
              </a:spcBef>
              <a:buNone/>
            </a:pPr>
            <a:r>
              <a:rPr lang="en-GB" sz="2800" dirty="0" smtClean="0">
                <a:latin typeface="Times New Roman" panose="02020603050405020304" pitchFamily="18" charset="0"/>
                <a:cs typeface="Times New Roman" panose="02020603050405020304" pitchFamily="18" charset="0"/>
              </a:rPr>
              <a:t>	double </a:t>
            </a:r>
            <a:r>
              <a:rPr lang="en-GB" sz="2800" dirty="0">
                <a:latin typeface="Times New Roman" panose="02020603050405020304" pitchFamily="18" charset="0"/>
                <a:cs typeface="Times New Roman" panose="02020603050405020304" pitchFamily="18" charset="0"/>
              </a:rPr>
              <a:t>pension()</a:t>
            </a:r>
          </a:p>
          <a:p>
            <a:pPr marL="0" indent="0" algn="just">
              <a:lnSpc>
                <a:spcPct val="110000"/>
              </a:lnSpc>
              <a:spcBef>
                <a:spcPts val="0"/>
              </a:spcBef>
              <a:buNone/>
            </a:pPr>
            <a:r>
              <a:rPr lang="en-GB" sz="2800" dirty="0">
                <a:latin typeface="Times New Roman" panose="02020603050405020304" pitchFamily="18" charset="0"/>
                <a:cs typeface="Times New Roman" panose="02020603050405020304" pitchFamily="18" charset="0"/>
              </a:rPr>
              <a:t>		return(salary*.07)</a:t>
            </a:r>
          </a:p>
          <a:p>
            <a:pPr marL="0" indent="0" algn="just">
              <a:lnSpc>
                <a:spcPct val="110000"/>
              </a:lnSpc>
              <a:spcBef>
                <a:spcPts val="0"/>
              </a:spcBef>
              <a:buNone/>
            </a:pPr>
            <a:r>
              <a:rPr lang="en-GB" sz="2800" dirty="0">
                <a:latin typeface="Times New Roman" panose="02020603050405020304" pitchFamily="18" charset="0"/>
                <a:cs typeface="Times New Roman" panose="02020603050405020304" pitchFamily="18" charset="0"/>
              </a:rPr>
              <a:t>		}</a:t>
            </a:r>
          </a:p>
          <a:p>
            <a:pPr algn="just">
              <a:lnSpc>
                <a:spcPct val="110000"/>
              </a:lnSpc>
              <a:spcBef>
                <a:spcPts val="0"/>
              </a:spcBef>
              <a:buFont typeface="Wingdings" panose="05000000000000000000" pitchFamily="2" charset="2"/>
              <a:buChar char="Ø"/>
            </a:pPr>
            <a:r>
              <a:rPr lang="en-GB" sz="2800" dirty="0" smtClean="0">
                <a:latin typeface="Times New Roman" panose="02020603050405020304" pitchFamily="18" charset="0"/>
                <a:cs typeface="Times New Roman" panose="02020603050405020304" pitchFamily="18" charset="0"/>
              </a:rPr>
              <a:t>Define a subclass named </a:t>
            </a:r>
            <a:r>
              <a:rPr lang="en-GB" sz="2800" dirty="0" err="1" smtClean="0">
                <a:latin typeface="Times New Roman" panose="02020603050405020304" pitchFamily="18" charset="0"/>
                <a:cs typeface="Times New Roman" panose="02020603050405020304" pitchFamily="18" charset="0"/>
              </a:rPr>
              <a:t>PgStudent</a:t>
            </a:r>
            <a:r>
              <a:rPr lang="en-GB" sz="2800" dirty="0" smtClean="0">
                <a:latin typeface="Times New Roman" panose="02020603050405020304" pitchFamily="18" charset="0"/>
                <a:cs typeface="Times New Roman" panose="02020603050405020304" pitchFamily="18" charset="0"/>
              </a:rPr>
              <a:t> that extends </a:t>
            </a:r>
            <a:r>
              <a:rPr lang="en-GB" sz="2800" dirty="0" err="1" smtClean="0">
                <a:latin typeface="Times New Roman" panose="02020603050405020304" pitchFamily="18" charset="0"/>
                <a:cs typeface="Times New Roman" panose="02020603050405020304" pitchFamily="18" charset="0"/>
              </a:rPr>
              <a:t>AllStaff</a:t>
            </a:r>
            <a:r>
              <a:rPr lang="en-GB" sz="2800" dirty="0" smtClean="0">
                <a:latin typeface="Times New Roman" panose="02020603050405020304" pitchFamily="18" charset="0"/>
                <a:cs typeface="Times New Roman" panose="02020603050405020304" pitchFamily="18" charset="0"/>
              </a:rPr>
              <a:t> superclass and implements Staff and Student interface and the subclass implements the abstract method of both interfaces . Use the following information to define a sub class</a:t>
            </a:r>
          </a:p>
          <a:p>
            <a:pPr algn="just">
              <a:lnSpc>
                <a:spcPct val="11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p</a:t>
            </a:r>
            <a:r>
              <a:rPr lang="en-GB" sz="2800" dirty="0" smtClean="0">
                <a:latin typeface="Times New Roman" panose="02020603050405020304" pitchFamily="18" charset="0"/>
                <a:cs typeface="Times New Roman" panose="02020603050405020304" pitchFamily="18" charset="0"/>
              </a:rPr>
              <a:t>rivate instance variables named </a:t>
            </a:r>
            <a:r>
              <a:rPr lang="en-GB" sz="2800" dirty="0" err="1" smtClean="0">
                <a:latin typeface="Times New Roman" panose="02020603050405020304" pitchFamily="18" charset="0"/>
                <a:cs typeface="Times New Roman" panose="02020603050405020304" pitchFamily="18" charset="0"/>
              </a:rPr>
              <a:t>totalcredit</a:t>
            </a:r>
            <a:r>
              <a:rPr lang="en-GB" sz="2800" dirty="0" smtClean="0">
                <a:latin typeface="Times New Roman" panose="02020603050405020304" pitchFamily="18" charset="0"/>
                <a:cs typeface="Times New Roman" panose="02020603050405020304" pitchFamily="18" charset="0"/>
              </a:rPr>
              <a:t> and </a:t>
            </a:r>
            <a:r>
              <a:rPr lang="en-GB" sz="2800" dirty="0" err="1" smtClean="0">
                <a:latin typeface="Times New Roman" panose="02020603050405020304" pitchFamily="18" charset="0"/>
                <a:cs typeface="Times New Roman" panose="02020603050405020304" pitchFamily="18" charset="0"/>
              </a:rPr>
              <a:t>totalpoint</a:t>
            </a:r>
            <a:endParaRPr lang="en-GB" sz="2800" dirty="0" smtClean="0">
              <a:latin typeface="Times New Roman" panose="02020603050405020304" pitchFamily="18" charset="0"/>
              <a:cs typeface="Times New Roman" panose="02020603050405020304" pitchFamily="18" charset="0"/>
            </a:endParaRPr>
          </a:p>
          <a:p>
            <a:pPr algn="just">
              <a:lnSpc>
                <a:spcPct val="11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Parameterized constructor and use super() to call the superclass constructor</a:t>
            </a:r>
          </a:p>
          <a:p>
            <a:pPr algn="just">
              <a:lnSpc>
                <a:spcPct val="11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Implement the abstract method </a:t>
            </a:r>
            <a:r>
              <a:rPr lang="en-GB" sz="2800" dirty="0" err="1" smtClean="0">
                <a:latin typeface="Times New Roman" panose="02020603050405020304" pitchFamily="18" charset="0"/>
                <a:cs typeface="Times New Roman" panose="02020603050405020304" pitchFamily="18" charset="0"/>
              </a:rPr>
              <a:t>netIncome</a:t>
            </a:r>
            <a:r>
              <a:rPr lang="en-GB" sz="2800" dirty="0" smtClean="0">
                <a:latin typeface="Times New Roman" panose="02020603050405020304" pitchFamily="18" charset="0"/>
                <a:cs typeface="Times New Roman" panose="02020603050405020304" pitchFamily="18" charset="0"/>
              </a:rPr>
              <a:t>() of Staff interface and return values to the caller as follows </a:t>
            </a:r>
          </a:p>
          <a:p>
            <a:pPr marL="0" indent="0" algn="just">
              <a:lnSpc>
                <a:spcPct val="110000"/>
              </a:lnSpc>
              <a:spcBef>
                <a:spcPts val="0"/>
              </a:spcBef>
              <a:buNone/>
            </a:pPr>
            <a:r>
              <a:rPr lang="en-GB" sz="2800" dirty="0">
                <a:latin typeface="Times New Roman" panose="02020603050405020304" pitchFamily="18" charset="0"/>
                <a:cs typeface="Times New Roman" panose="02020603050405020304" pitchFamily="18" charset="0"/>
              </a:rPr>
              <a:t>	return ((salary-tax())-pension</a:t>
            </a:r>
            <a:r>
              <a:rPr lang="en-GB" sz="2800" dirty="0" smtClean="0">
                <a:latin typeface="Times New Roman" panose="02020603050405020304" pitchFamily="18" charset="0"/>
                <a:cs typeface="Times New Roman" panose="02020603050405020304" pitchFamily="18" charset="0"/>
              </a:rPr>
              <a:t>());</a:t>
            </a:r>
          </a:p>
          <a:p>
            <a:pPr marL="0" indent="0" algn="just">
              <a:lnSpc>
                <a:spcPct val="110000"/>
              </a:lnSpc>
              <a:spcBef>
                <a:spcPts val="0"/>
              </a:spcBef>
              <a:buNone/>
            </a:pPr>
            <a:endParaRPr lang="en-GB"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28</a:t>
            </a:fld>
            <a:endParaRPr lang="en-US"/>
          </a:p>
        </p:txBody>
      </p:sp>
    </p:spTree>
    <p:extLst>
      <p:ext uri="{BB962C8B-B14F-4D97-AF65-F5344CB8AC3E}">
        <p14:creationId xmlns:p14="http://schemas.microsoft.com/office/powerpoint/2010/main" val="2757653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pPr algn="just">
              <a:lnSpc>
                <a:spcPct val="110000"/>
              </a:lnSpc>
              <a:spcBef>
                <a:spcPts val="0"/>
              </a:spcBef>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Implement the abstract method </a:t>
            </a:r>
            <a:r>
              <a:rPr lang="en-GB" dirty="0" err="1">
                <a:latin typeface="Times New Roman" panose="02020603050405020304" pitchFamily="18" charset="0"/>
                <a:cs typeface="Times New Roman" panose="02020603050405020304" pitchFamily="18" charset="0"/>
              </a:rPr>
              <a:t>cGpa</a:t>
            </a:r>
            <a:r>
              <a:rPr lang="en-GB" dirty="0">
                <a:latin typeface="Times New Roman" panose="02020603050405020304" pitchFamily="18" charset="0"/>
                <a:cs typeface="Times New Roman" panose="02020603050405020304" pitchFamily="18" charset="0"/>
              </a:rPr>
              <a:t>() of Student interface and return values to the caller as follows</a:t>
            </a:r>
          </a:p>
          <a:p>
            <a:pPr marL="0" indent="0" algn="just">
              <a:lnSpc>
                <a:spcPct val="110000"/>
              </a:lnSpc>
              <a:spcBef>
                <a:spcPts val="0"/>
              </a:spcBef>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return(</a:t>
            </a:r>
            <a:r>
              <a:rPr lang="en-GB" dirty="0" err="1" smtClean="0">
                <a:latin typeface="Times New Roman" panose="02020603050405020304" pitchFamily="18" charset="0"/>
                <a:cs typeface="Times New Roman" panose="02020603050405020304" pitchFamily="18" charset="0"/>
              </a:rPr>
              <a:t>totalPoint</a:t>
            </a:r>
            <a:r>
              <a:rPr lang="en-GB" dirty="0" smtClean="0">
                <a:latin typeface="Times New Roman" panose="02020603050405020304" pitchFamily="18" charset="0"/>
                <a:cs typeface="Times New Roman" panose="02020603050405020304" pitchFamily="18" charset="0"/>
              </a:rPr>
              <a:t>/</a:t>
            </a:r>
            <a:r>
              <a:rPr lang="en-GB" dirty="0" err="1" smtClean="0">
                <a:latin typeface="Times New Roman" panose="02020603050405020304" pitchFamily="18" charset="0"/>
                <a:cs typeface="Times New Roman" panose="02020603050405020304" pitchFamily="18" charset="0"/>
              </a:rPr>
              <a:t>totalCredit</a:t>
            </a:r>
            <a:r>
              <a:rPr lang="en-GB"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r>
              <a:rPr lang="en-GB" dirty="0" smtClean="0">
                <a:latin typeface="Times New Roman" panose="02020603050405020304" pitchFamily="18" charset="0"/>
                <a:cs typeface="Times New Roman" panose="02020603050405020304" pitchFamily="18" charset="0"/>
              </a:rPr>
              <a:t>Declare</a:t>
            </a:r>
            <a:r>
              <a:rPr lang="en-GB" dirty="0">
                <a:latin typeface="Times New Roman" panose="02020603050405020304" pitchFamily="18" charset="0"/>
                <a:cs typeface="Times New Roman" panose="02020603050405020304" pitchFamily="18" charset="0"/>
              </a:rPr>
              <a:t>, create and initialize objects of a subclass that </a:t>
            </a:r>
            <a:r>
              <a:rPr lang="en-GB" dirty="0" smtClean="0">
                <a:latin typeface="Times New Roman" panose="02020603050405020304" pitchFamily="18" charset="0"/>
                <a:cs typeface="Times New Roman" panose="02020603050405020304" pitchFamily="18" charset="0"/>
              </a:rPr>
              <a:t>implements</a:t>
            </a:r>
          </a:p>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Declare reference variables of </a:t>
            </a:r>
            <a:r>
              <a:rPr lang="en-GB" dirty="0" smtClean="0">
                <a:latin typeface="Times New Roman" panose="02020603050405020304" pitchFamily="18" charset="0"/>
                <a:cs typeface="Times New Roman" panose="02020603050405020304" pitchFamily="18" charset="0"/>
              </a:rPr>
              <a:t>Staff </a:t>
            </a:r>
            <a:r>
              <a:rPr lang="en-GB" dirty="0">
                <a:latin typeface="Times New Roman" panose="02020603050405020304" pitchFamily="18" charset="0"/>
                <a:cs typeface="Times New Roman" panose="02020603050405020304" pitchFamily="18" charset="0"/>
              </a:rPr>
              <a:t>and its </a:t>
            </a:r>
            <a:r>
              <a:rPr lang="en-GB" dirty="0" smtClean="0">
                <a:latin typeface="Times New Roman" panose="02020603050405020304" pitchFamily="18" charset="0"/>
                <a:cs typeface="Times New Roman" panose="02020603050405020304" pitchFamily="18" charset="0"/>
              </a:rPr>
              <a:t>reference </a:t>
            </a:r>
            <a:r>
              <a:rPr lang="en-GB" dirty="0">
                <a:latin typeface="Times New Roman" panose="02020603050405020304" pitchFamily="18" charset="0"/>
                <a:cs typeface="Times New Roman" panose="02020603050405020304" pitchFamily="18" charset="0"/>
              </a:rPr>
              <a:t>variable of </a:t>
            </a:r>
            <a:r>
              <a:rPr lang="en-GB" dirty="0" smtClean="0">
                <a:latin typeface="Times New Roman" panose="02020603050405020304" pitchFamily="18" charset="0"/>
                <a:cs typeface="Times New Roman" panose="02020603050405020304" pitchFamily="18" charset="0"/>
              </a:rPr>
              <a:t>Staff </a:t>
            </a:r>
            <a:r>
              <a:rPr lang="en-GB" dirty="0">
                <a:latin typeface="Times New Roman" panose="02020603050405020304" pitchFamily="18" charset="0"/>
                <a:cs typeface="Times New Roman" panose="02020603050405020304" pitchFamily="18" charset="0"/>
              </a:rPr>
              <a:t>interface refers to objects of a </a:t>
            </a:r>
            <a:r>
              <a:rPr lang="en-GB" dirty="0" smtClean="0">
                <a:latin typeface="Times New Roman" panose="02020603050405020304" pitchFamily="18" charset="0"/>
                <a:cs typeface="Times New Roman" panose="02020603050405020304" pitchFamily="18" charset="0"/>
              </a:rPr>
              <a:t>subclass </a:t>
            </a:r>
            <a:r>
              <a:rPr lang="en-GB" dirty="0">
                <a:latin typeface="Times New Roman" panose="02020603050405020304" pitchFamily="18" charset="0"/>
                <a:cs typeface="Times New Roman" panose="02020603050405020304" pitchFamily="18" charset="0"/>
              </a:rPr>
              <a:t>and call </a:t>
            </a:r>
            <a:r>
              <a:rPr lang="en-GB" dirty="0" err="1" smtClean="0">
                <a:latin typeface="Times New Roman" panose="02020603050405020304" pitchFamily="18" charset="0"/>
                <a:cs typeface="Times New Roman" panose="02020603050405020304" pitchFamily="18" charset="0"/>
              </a:rPr>
              <a:t>netIncome</a:t>
            </a:r>
            <a:r>
              <a:rPr lang="en-GB" dirty="0">
                <a:latin typeface="Times New Roman" panose="02020603050405020304" pitchFamily="18" charset="0"/>
                <a:cs typeface="Times New Roman" panose="02020603050405020304" pitchFamily="18" charset="0"/>
              </a:rPr>
              <a:t>() through reference </a:t>
            </a:r>
            <a:r>
              <a:rPr lang="en-GB" dirty="0" smtClean="0">
                <a:latin typeface="Times New Roman" panose="02020603050405020304" pitchFamily="18" charset="0"/>
                <a:cs typeface="Times New Roman" panose="02020603050405020304" pitchFamily="18" charset="0"/>
              </a:rPr>
              <a:t>variable</a:t>
            </a:r>
          </a:p>
          <a:p>
            <a:pPr algn="just">
              <a:buFont typeface="Wingdings" panose="05000000000000000000" pitchFamily="2" charset="2"/>
              <a:buChar char="§"/>
            </a:pPr>
            <a:r>
              <a:rPr lang="en-GB" dirty="0">
                <a:latin typeface="Times New Roman" panose="02020603050405020304" pitchFamily="18" charset="0"/>
                <a:cs typeface="Times New Roman" panose="02020603050405020304" pitchFamily="18" charset="0"/>
              </a:rPr>
              <a:t>Declare reference variable of Student interface, </a:t>
            </a:r>
            <a:r>
              <a:rPr lang="en-GB" dirty="0" smtClean="0">
                <a:latin typeface="Times New Roman" panose="02020603050405020304" pitchFamily="18" charset="0"/>
                <a:cs typeface="Times New Roman" panose="02020603050405020304" pitchFamily="18" charset="0"/>
              </a:rPr>
              <a:t>and reference </a:t>
            </a:r>
            <a:r>
              <a:rPr lang="en-GB" dirty="0">
                <a:latin typeface="Times New Roman" panose="02020603050405020304" pitchFamily="18" charset="0"/>
                <a:cs typeface="Times New Roman" panose="02020603050405020304" pitchFamily="18" charset="0"/>
              </a:rPr>
              <a:t>Variable of Student interface refers to objects of a subclass and Call </a:t>
            </a:r>
            <a:r>
              <a:rPr lang="en-GB" dirty="0" err="1">
                <a:latin typeface="Times New Roman" panose="02020603050405020304" pitchFamily="18" charset="0"/>
                <a:cs typeface="Times New Roman" panose="02020603050405020304" pitchFamily="18" charset="0"/>
              </a:rPr>
              <a:t>cGpa</a:t>
            </a:r>
            <a:r>
              <a:rPr lang="en-GB" dirty="0">
                <a:latin typeface="Times New Roman" panose="02020603050405020304" pitchFamily="18" charset="0"/>
                <a:cs typeface="Times New Roman" panose="02020603050405020304" pitchFamily="18" charset="0"/>
              </a:rPr>
              <a:t> () through reference </a:t>
            </a:r>
            <a:r>
              <a:rPr lang="en-GB" dirty="0" smtClean="0">
                <a:latin typeface="Times New Roman" panose="02020603050405020304" pitchFamily="18" charset="0"/>
                <a:cs typeface="Times New Roman" panose="02020603050405020304" pitchFamily="18" charset="0"/>
              </a:rPr>
              <a:t>variable of a subclass</a:t>
            </a:r>
            <a:endParaRPr lang="en-GB"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29</a:t>
            </a:fld>
            <a:endParaRPr lang="en-US"/>
          </a:p>
        </p:txBody>
      </p:sp>
    </p:spTree>
    <p:extLst>
      <p:ext uri="{BB962C8B-B14F-4D97-AF65-F5344CB8AC3E}">
        <p14:creationId xmlns:p14="http://schemas.microsoft.com/office/powerpoint/2010/main" val="2029678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GB" sz="2800" b="1" dirty="0" smtClean="0">
                <a:solidFill>
                  <a:srgbClr val="0000FF"/>
                </a:solidFill>
                <a:latin typeface="Times New Roman" panose="02020603050405020304" pitchFamily="18" charset="0"/>
                <a:cs typeface="Times New Roman" panose="02020603050405020304" pitchFamily="18" charset="0"/>
              </a:rPr>
              <a:t>Interface continued-----</a:t>
            </a:r>
            <a:endParaRPr lang="en-GB" sz="2800" b="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81000"/>
            <a:ext cx="9144000" cy="6340475"/>
          </a:xfrm>
        </p:spPr>
        <p:txBody>
          <a:bodyPr>
            <a:noAutofit/>
          </a:bodyPr>
          <a:lstStyle/>
          <a:p>
            <a:pPr algn="just">
              <a:lnSpc>
                <a:spcPct val="150000"/>
              </a:lnSpc>
              <a:spcBef>
                <a:spcPts val="0"/>
              </a:spcBef>
              <a:buFont typeface="Wingdings" pitchFamily="2" charset="2"/>
              <a:buChar char="§"/>
            </a:pPr>
            <a:r>
              <a:rPr lang="en-US" sz="2800" dirty="0">
                <a:latin typeface="Times New Roman" pitchFamily="18" charset="0"/>
                <a:cs typeface="Times New Roman" pitchFamily="18" charset="0"/>
              </a:rPr>
              <a:t>An interface specifies </a:t>
            </a:r>
            <a:r>
              <a:rPr lang="en-US" sz="2800" b="1" dirty="0">
                <a:solidFill>
                  <a:srgbClr val="FF3300"/>
                </a:solidFill>
                <a:latin typeface="Times New Roman" pitchFamily="18" charset="0"/>
                <a:cs typeface="Times New Roman" pitchFamily="18" charset="0"/>
              </a:rPr>
              <a:t>what</a:t>
            </a:r>
            <a:r>
              <a:rPr lang="en-US" sz="2800" dirty="0">
                <a:latin typeface="Times New Roman" pitchFamily="18" charset="0"/>
                <a:cs typeface="Times New Roman" pitchFamily="18" charset="0"/>
              </a:rPr>
              <a:t> a</a:t>
            </a:r>
            <a:r>
              <a:rPr lang="en-US" sz="2800" b="1" dirty="0">
                <a:solidFill>
                  <a:srgbClr val="FF3300"/>
                </a:solidFill>
                <a:latin typeface="Times New Roman" pitchFamily="18" charset="0"/>
                <a:cs typeface="Times New Roman" pitchFamily="18" charset="0"/>
              </a:rPr>
              <a:t> class must do</a:t>
            </a:r>
            <a:r>
              <a:rPr lang="en-US" sz="2800" dirty="0">
                <a:latin typeface="Times New Roman" pitchFamily="18" charset="0"/>
                <a:cs typeface="Times New Roman" pitchFamily="18" charset="0"/>
              </a:rPr>
              <a:t>, but </a:t>
            </a:r>
            <a:r>
              <a:rPr lang="en-US" sz="2800" b="1" dirty="0">
                <a:solidFill>
                  <a:srgbClr val="FF33CC"/>
                </a:solidFill>
                <a:latin typeface="Times New Roman" pitchFamily="18" charset="0"/>
                <a:cs typeface="Times New Roman" pitchFamily="18" charset="0"/>
              </a:rPr>
              <a:t>not how </a:t>
            </a:r>
            <a:r>
              <a:rPr lang="en-US" sz="2800" dirty="0">
                <a:latin typeface="Times New Roman" pitchFamily="18" charset="0"/>
                <a:cs typeface="Times New Roman" pitchFamily="18" charset="0"/>
              </a:rPr>
              <a:t>it</a:t>
            </a:r>
            <a:r>
              <a:rPr lang="en-US" sz="2800" b="1" dirty="0">
                <a:solidFill>
                  <a:srgbClr val="FF33CC"/>
                </a:solidFill>
                <a:latin typeface="Times New Roman" pitchFamily="18" charset="0"/>
                <a:cs typeface="Times New Roman" pitchFamily="18" charset="0"/>
              </a:rPr>
              <a:t> does </a:t>
            </a:r>
            <a:r>
              <a:rPr lang="en-US" sz="2800" dirty="0">
                <a:latin typeface="Times New Roman" pitchFamily="18" charset="0"/>
                <a:cs typeface="Times New Roman" pitchFamily="18" charset="0"/>
              </a:rPr>
              <a:t>it. </a:t>
            </a:r>
          </a:p>
          <a:p>
            <a:pPr algn="just">
              <a:lnSpc>
                <a:spcPct val="150000"/>
              </a:lnSpc>
              <a:spcBef>
                <a:spcPts val="0"/>
              </a:spcBef>
              <a:buFont typeface="Wingdings" pitchFamily="2" charset="2"/>
              <a:buChar char="§"/>
            </a:pPr>
            <a:r>
              <a:rPr lang="en-US" sz="2800" dirty="0">
                <a:latin typeface="Times New Roman" pitchFamily="18" charset="0"/>
                <a:cs typeface="Times New Roman" pitchFamily="18" charset="0"/>
              </a:rPr>
              <a:t>Interfaces </a:t>
            </a:r>
            <a:r>
              <a:rPr lang="en-US" sz="2800" b="1" dirty="0">
                <a:solidFill>
                  <a:srgbClr val="3333FF"/>
                </a:solidFill>
                <a:latin typeface="Times New Roman" pitchFamily="18" charset="0"/>
                <a:cs typeface="Times New Roman" pitchFamily="18" charset="0"/>
              </a:rPr>
              <a:t>lack instance variables </a:t>
            </a:r>
            <a:r>
              <a:rPr lang="en-US" sz="2800" dirty="0">
                <a:latin typeface="Times New Roman" pitchFamily="18" charset="0"/>
                <a:cs typeface="Times New Roman" pitchFamily="18" charset="0"/>
              </a:rPr>
              <a:t>and their </a:t>
            </a:r>
            <a:r>
              <a:rPr lang="en-US" sz="2800" b="1" dirty="0">
                <a:solidFill>
                  <a:srgbClr val="3333FF"/>
                </a:solidFill>
                <a:latin typeface="Times New Roman" pitchFamily="18" charset="0"/>
                <a:cs typeface="Times New Roman" pitchFamily="18" charset="0"/>
              </a:rPr>
              <a:t>methods </a:t>
            </a:r>
            <a:r>
              <a:rPr lang="en-US" sz="2800" dirty="0">
                <a:latin typeface="Times New Roman" pitchFamily="18" charset="0"/>
                <a:cs typeface="Times New Roman" pitchFamily="18" charset="0"/>
              </a:rPr>
              <a:t>are</a:t>
            </a:r>
            <a:r>
              <a:rPr lang="en-US" sz="2800" b="1" dirty="0">
                <a:solidFill>
                  <a:srgbClr val="3333FF"/>
                </a:solidFill>
                <a:latin typeface="Times New Roman" pitchFamily="18" charset="0"/>
                <a:cs typeface="Times New Roman" pitchFamily="18" charset="0"/>
              </a:rPr>
              <a:t> declared without </a:t>
            </a:r>
            <a:r>
              <a:rPr lang="en-US" sz="2800" dirty="0">
                <a:latin typeface="Times New Roman" pitchFamily="18" charset="0"/>
                <a:cs typeface="Times New Roman" pitchFamily="18" charset="0"/>
              </a:rPr>
              <a:t>any</a:t>
            </a:r>
            <a:r>
              <a:rPr lang="en-US" sz="2800" b="1" dirty="0">
                <a:solidFill>
                  <a:srgbClr val="3333FF"/>
                </a:solidFill>
                <a:latin typeface="Times New Roman" pitchFamily="18" charset="0"/>
                <a:cs typeface="Times New Roman" pitchFamily="18" charset="0"/>
              </a:rPr>
              <a:t> body</a:t>
            </a:r>
            <a:r>
              <a:rPr lang="en-US" sz="28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Ø"/>
            </a:pPr>
            <a:r>
              <a:rPr lang="en-US" sz="2800" dirty="0">
                <a:latin typeface="Times New Roman" pitchFamily="18" charset="0"/>
                <a:cs typeface="Times New Roman" pitchFamily="18" charset="0"/>
              </a:rPr>
              <a:t>An interface says: “This is what all </a:t>
            </a:r>
            <a:r>
              <a:rPr lang="en-US" sz="2800" b="1" dirty="0">
                <a:solidFill>
                  <a:srgbClr val="FF33CC"/>
                </a:solidFill>
                <a:latin typeface="Times New Roman" pitchFamily="18" charset="0"/>
                <a:cs typeface="Times New Roman" pitchFamily="18" charset="0"/>
              </a:rPr>
              <a:t>classes </a:t>
            </a:r>
            <a:r>
              <a:rPr lang="en-US" sz="2800" dirty="0">
                <a:latin typeface="Times New Roman" pitchFamily="18" charset="0"/>
                <a:cs typeface="Times New Roman" pitchFamily="18" charset="0"/>
              </a:rPr>
              <a:t>that</a:t>
            </a:r>
            <a:r>
              <a:rPr lang="en-US" sz="2800" b="1" dirty="0">
                <a:solidFill>
                  <a:srgbClr val="FF33CC"/>
                </a:solidFill>
                <a:latin typeface="Times New Roman" pitchFamily="18" charset="0"/>
                <a:cs typeface="Times New Roman" pitchFamily="18" charset="0"/>
              </a:rPr>
              <a:t> implement </a:t>
            </a:r>
            <a:r>
              <a:rPr lang="en-US" sz="2800" dirty="0">
                <a:latin typeface="Times New Roman" pitchFamily="18" charset="0"/>
                <a:cs typeface="Times New Roman" pitchFamily="18" charset="0"/>
              </a:rPr>
              <a:t>this</a:t>
            </a:r>
            <a:r>
              <a:rPr lang="en-US" sz="2800" b="1" dirty="0">
                <a:solidFill>
                  <a:srgbClr val="FF33CC"/>
                </a:solidFill>
                <a:latin typeface="Times New Roman" pitchFamily="18" charset="0"/>
                <a:cs typeface="Times New Roman" pitchFamily="18" charset="0"/>
              </a:rPr>
              <a:t> particular interface </a:t>
            </a:r>
            <a:r>
              <a:rPr lang="en-US" sz="2800" dirty="0">
                <a:latin typeface="Times New Roman" pitchFamily="18" charset="0"/>
                <a:cs typeface="Times New Roman" pitchFamily="18" charset="0"/>
              </a:rPr>
              <a:t>will look like.”</a:t>
            </a:r>
          </a:p>
          <a:p>
            <a:pPr algn="just">
              <a:lnSpc>
                <a:spcPct val="150000"/>
              </a:lnSpc>
              <a:spcBef>
                <a:spcPts val="0"/>
              </a:spcBef>
              <a:buFont typeface="Wingdings" pitchFamily="2" charset="2"/>
              <a:buChar char="§"/>
            </a:pPr>
            <a:r>
              <a:rPr lang="en-US" sz="2800" dirty="0">
                <a:latin typeface="Times New Roman" pitchFamily="18" charset="0"/>
                <a:cs typeface="Times New Roman" pitchFamily="18" charset="0"/>
              </a:rPr>
              <a:t>Thus, </a:t>
            </a:r>
            <a:r>
              <a:rPr lang="en-US" sz="2800" b="1" dirty="0">
                <a:solidFill>
                  <a:srgbClr val="0000FF"/>
                </a:solidFill>
                <a:latin typeface="Times New Roman" pitchFamily="18" charset="0"/>
                <a:cs typeface="Times New Roman" pitchFamily="18" charset="0"/>
              </a:rPr>
              <a:t>any code </a:t>
            </a:r>
            <a:r>
              <a:rPr lang="en-US" sz="2800" dirty="0">
                <a:latin typeface="Times New Roman" pitchFamily="18" charset="0"/>
                <a:cs typeface="Times New Roman" pitchFamily="18" charset="0"/>
              </a:rPr>
              <a:t>that</a:t>
            </a:r>
            <a:r>
              <a:rPr lang="en-US" sz="2800" b="1" dirty="0">
                <a:solidFill>
                  <a:srgbClr val="0000FF"/>
                </a:solidFill>
                <a:latin typeface="Times New Roman" pitchFamily="18" charset="0"/>
                <a:cs typeface="Times New Roman" pitchFamily="18" charset="0"/>
              </a:rPr>
              <a:t> uses </a:t>
            </a:r>
            <a:r>
              <a:rPr lang="en-US" sz="2800" dirty="0">
                <a:latin typeface="Times New Roman" pitchFamily="18" charset="0"/>
                <a:cs typeface="Times New Roman" pitchFamily="18" charset="0"/>
              </a:rPr>
              <a:t>a particular</a:t>
            </a:r>
            <a:r>
              <a:rPr lang="en-US" sz="2800" b="1" dirty="0">
                <a:solidFill>
                  <a:srgbClr val="0000FF"/>
                </a:solidFill>
                <a:latin typeface="Times New Roman" pitchFamily="18" charset="0"/>
                <a:cs typeface="Times New Roman" pitchFamily="18" charset="0"/>
              </a:rPr>
              <a:t> interface knows what methods </a:t>
            </a:r>
            <a:r>
              <a:rPr lang="en-US" sz="2800" dirty="0">
                <a:latin typeface="Times New Roman" pitchFamily="18" charset="0"/>
                <a:cs typeface="Times New Roman" pitchFamily="18" charset="0"/>
              </a:rPr>
              <a:t>might be </a:t>
            </a:r>
            <a:r>
              <a:rPr lang="en-US" sz="2800" b="1" dirty="0">
                <a:latin typeface="Times New Roman" pitchFamily="18" charset="0"/>
                <a:cs typeface="Times New Roman" pitchFamily="18" charset="0"/>
              </a:rPr>
              <a:t>called </a:t>
            </a:r>
            <a:r>
              <a:rPr lang="en-US" sz="2800" dirty="0">
                <a:latin typeface="Times New Roman" pitchFamily="18" charset="0"/>
                <a:cs typeface="Times New Roman" pitchFamily="18" charset="0"/>
              </a:rPr>
              <a:t>for that</a:t>
            </a:r>
            <a:r>
              <a:rPr lang="en-US" sz="2800" b="1" dirty="0">
                <a:latin typeface="Times New Roman" pitchFamily="18" charset="0"/>
                <a:cs typeface="Times New Roman" pitchFamily="18" charset="0"/>
              </a:rPr>
              <a:t> interface, </a:t>
            </a:r>
            <a:r>
              <a:rPr lang="en-US" sz="2800" dirty="0">
                <a:latin typeface="Times New Roman" pitchFamily="18" charset="0"/>
                <a:cs typeface="Times New Roman" pitchFamily="18" charset="0"/>
              </a:rPr>
              <a:t>and</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that’s all. </a:t>
            </a:r>
          </a:p>
          <a:p>
            <a:pPr algn="just">
              <a:lnSpc>
                <a:spcPct val="150000"/>
              </a:lnSpc>
              <a:spcBef>
                <a:spcPts val="0"/>
              </a:spcBef>
              <a:buFont typeface="Wingdings" panose="05000000000000000000" pitchFamily="2" charset="2"/>
              <a:buChar char="ü"/>
            </a:pPr>
            <a:r>
              <a:rPr lang="en-US" sz="2800" dirty="0">
                <a:latin typeface="Times New Roman" pitchFamily="18" charset="0"/>
                <a:cs typeface="Times New Roman" pitchFamily="18" charset="0"/>
              </a:rPr>
              <a:t>So the </a:t>
            </a:r>
            <a:r>
              <a:rPr lang="en-US" sz="2800" b="1" dirty="0">
                <a:solidFill>
                  <a:srgbClr val="FF3300"/>
                </a:solidFill>
                <a:latin typeface="Times New Roman" pitchFamily="18" charset="0"/>
                <a:cs typeface="Times New Roman" pitchFamily="18" charset="0"/>
              </a:rPr>
              <a:t>interface</a:t>
            </a:r>
            <a:r>
              <a:rPr lang="en-US" sz="2800" dirty="0">
                <a:latin typeface="Times New Roman" pitchFamily="18" charset="0"/>
                <a:cs typeface="Times New Roman" pitchFamily="18" charset="0"/>
              </a:rPr>
              <a:t> is used to establish a </a:t>
            </a:r>
            <a:r>
              <a:rPr lang="en-US" sz="2800" b="1" dirty="0">
                <a:solidFill>
                  <a:srgbClr val="3333FF"/>
                </a:solidFill>
                <a:latin typeface="Times New Roman" pitchFamily="18" charset="0"/>
                <a:cs typeface="Times New Roman" pitchFamily="18" charset="0"/>
              </a:rPr>
              <a:t>“protocol” </a:t>
            </a:r>
            <a:r>
              <a:rPr lang="en-US" sz="2800" dirty="0">
                <a:latin typeface="Times New Roman" pitchFamily="18" charset="0"/>
                <a:cs typeface="Times New Roman" pitchFamily="18" charset="0"/>
              </a:rPr>
              <a:t>between</a:t>
            </a:r>
            <a:r>
              <a:rPr lang="en-US" sz="2800" b="1" dirty="0">
                <a:solidFill>
                  <a:srgbClr val="3333FF"/>
                </a:solidFill>
                <a:latin typeface="Times New Roman" pitchFamily="18" charset="0"/>
                <a:cs typeface="Times New Roman" pitchFamily="18" charset="0"/>
              </a:rPr>
              <a:t> classes. </a:t>
            </a:r>
          </a:p>
          <a:p>
            <a:pPr marL="0" indent="0">
              <a:lnSpc>
                <a:spcPct val="150000"/>
              </a:lnSpc>
              <a:spcBef>
                <a:spcPts val="0"/>
              </a:spcBef>
              <a:buNone/>
            </a:pPr>
            <a:endParaRPr lang="en-GB" sz="2800" dirty="0"/>
          </a:p>
        </p:txBody>
      </p:sp>
      <p:sp>
        <p:nvSpPr>
          <p:cNvPr id="4" name="Slide Number Placeholder 3"/>
          <p:cNvSpPr>
            <a:spLocks noGrp="1"/>
          </p:cNvSpPr>
          <p:nvPr>
            <p:ph type="sldNum" sz="quarter" idx="12"/>
          </p:nvPr>
        </p:nvSpPr>
        <p:spPr/>
        <p:txBody>
          <a:bodyPr/>
          <a:lstStyle/>
          <a:p>
            <a:fld id="{01493B46-0F54-4C10-95BC-E3DBEE7203BE}" type="slidenum">
              <a:rPr lang="en-US" smtClean="0"/>
              <a:pPr/>
              <a:t>3</a:t>
            </a:fld>
            <a:endParaRPr lang="en-US"/>
          </a:p>
        </p:txBody>
      </p:sp>
    </p:spTree>
    <p:extLst>
      <p:ext uri="{BB962C8B-B14F-4D97-AF65-F5344CB8AC3E}">
        <p14:creationId xmlns:p14="http://schemas.microsoft.com/office/powerpoint/2010/main" val="13819301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US" sz="2800" b="1" dirty="0" smtClean="0"/>
              <a:t>Example 3</a:t>
            </a:r>
            <a:endParaRPr lang="en-US" sz="2800" b="1" dirty="0"/>
          </a:p>
        </p:txBody>
      </p:sp>
      <p:sp>
        <p:nvSpPr>
          <p:cNvPr id="3" name="Content Placeholder 2"/>
          <p:cNvSpPr>
            <a:spLocks noGrp="1"/>
          </p:cNvSpPr>
          <p:nvPr>
            <p:ph idx="1"/>
          </p:nvPr>
        </p:nvSpPr>
        <p:spPr>
          <a:xfrm>
            <a:off x="228600" y="381000"/>
            <a:ext cx="8763000" cy="6477000"/>
          </a:xfrm>
        </p:spPr>
        <p:txBody>
          <a:bodyPr>
            <a:normAutofit fontScale="62500" lnSpcReduction="20000"/>
          </a:bodyPr>
          <a:lstStyle/>
          <a:p>
            <a:pPr>
              <a:spcBef>
                <a:spcPts val="0"/>
              </a:spcBef>
              <a:buNone/>
            </a:pPr>
            <a:r>
              <a:rPr lang="en-US" dirty="0" smtClean="0">
                <a:latin typeface="Times New Roman" pitchFamily="18" charset="0"/>
                <a:cs typeface="Times New Roman" pitchFamily="18" charset="0"/>
              </a:rPr>
              <a:t>interface Staff{</a:t>
            </a:r>
          </a:p>
          <a:p>
            <a:pPr>
              <a:spcBef>
                <a:spcPts val="0"/>
              </a:spcBef>
              <a:buNone/>
            </a:pPr>
            <a:r>
              <a:rPr lang="en-US" dirty="0" smtClean="0">
                <a:latin typeface="Times New Roman" pitchFamily="18" charset="0"/>
                <a:cs typeface="Times New Roman" pitchFamily="18" charset="0"/>
              </a:rPr>
              <a:t>	double </a:t>
            </a:r>
            <a:r>
              <a:rPr lang="en-US" dirty="0" err="1" smtClean="0">
                <a:latin typeface="Times New Roman" pitchFamily="18" charset="0"/>
                <a:cs typeface="Times New Roman" pitchFamily="18" charset="0"/>
              </a:rPr>
              <a:t>netIncome</a:t>
            </a:r>
            <a:r>
              <a:rPr lang="en-US" dirty="0" smtClean="0">
                <a:latin typeface="Times New Roman" pitchFamily="18" charset="0"/>
                <a:cs typeface="Times New Roman" pitchFamily="18" charset="0"/>
              </a:rPr>
              <a:t>();</a:t>
            </a:r>
          </a:p>
          <a:p>
            <a:pPr>
              <a:spcBef>
                <a:spcPts val="0"/>
              </a:spcBef>
              <a:buNone/>
            </a:pPr>
            <a:r>
              <a:rPr lang="en-US" dirty="0" smtClean="0">
                <a:latin typeface="Times New Roman" pitchFamily="18" charset="0"/>
                <a:cs typeface="Times New Roman" pitchFamily="18" charset="0"/>
              </a:rPr>
              <a:t>}</a:t>
            </a:r>
          </a:p>
          <a:p>
            <a:pPr>
              <a:spcBef>
                <a:spcPts val="0"/>
              </a:spcBef>
              <a:buNone/>
            </a:pPr>
            <a:r>
              <a:rPr lang="en-US" dirty="0" smtClean="0">
                <a:latin typeface="Times New Roman" pitchFamily="18" charset="0"/>
                <a:cs typeface="Times New Roman" pitchFamily="18" charset="0"/>
              </a:rPr>
              <a:t>interface Student{</a:t>
            </a:r>
          </a:p>
          <a:p>
            <a:pPr>
              <a:spcBef>
                <a:spcPts val="0"/>
              </a:spcBef>
              <a:buNone/>
            </a:pPr>
            <a:r>
              <a:rPr lang="en-US" dirty="0" smtClean="0">
                <a:latin typeface="Times New Roman" pitchFamily="18" charset="0"/>
                <a:cs typeface="Times New Roman" pitchFamily="18" charset="0"/>
              </a:rPr>
              <a:t>		float CGPA();</a:t>
            </a:r>
          </a:p>
          <a:p>
            <a:pPr>
              <a:spcBef>
                <a:spcPts val="0"/>
              </a:spcBef>
              <a:buNone/>
            </a:pPr>
            <a:r>
              <a:rPr lang="en-US" dirty="0" smtClean="0">
                <a:latin typeface="Times New Roman" pitchFamily="18" charset="0"/>
                <a:cs typeface="Times New Roman" pitchFamily="18" charset="0"/>
              </a:rPr>
              <a:t>}</a:t>
            </a:r>
          </a:p>
          <a:p>
            <a:pPr>
              <a:spcBef>
                <a:spcPts val="0"/>
              </a:spcBef>
              <a:buNone/>
            </a:pPr>
            <a:r>
              <a:rPr lang="en-US" dirty="0" smtClean="0">
                <a:latin typeface="Times New Roman" pitchFamily="18" charset="0"/>
                <a:cs typeface="Times New Roman" pitchFamily="18" charset="0"/>
              </a:rPr>
              <a:t>class </a:t>
            </a:r>
            <a:r>
              <a:rPr lang="en-US" dirty="0" err="1" smtClean="0">
                <a:latin typeface="Times New Roman" pitchFamily="18" charset="0"/>
                <a:cs typeface="Times New Roman" pitchFamily="18" charset="0"/>
              </a:rPr>
              <a:t>AllStaff</a:t>
            </a:r>
            <a:r>
              <a:rPr lang="en-US" dirty="0" smtClean="0">
                <a:latin typeface="Times New Roman" pitchFamily="18" charset="0"/>
                <a:cs typeface="Times New Roman" pitchFamily="18" charset="0"/>
              </a:rPr>
              <a:t>{</a:t>
            </a:r>
          </a:p>
          <a:p>
            <a:pPr>
              <a:spcBef>
                <a:spcPts val="0"/>
              </a:spcBef>
              <a:buNone/>
            </a:pPr>
            <a:r>
              <a:rPr lang="en-US" dirty="0" smtClean="0">
                <a:latin typeface="Times New Roman" pitchFamily="18" charset="0"/>
                <a:cs typeface="Times New Roman" pitchFamily="18" charset="0"/>
              </a:rPr>
              <a:t>		protected double salary;</a:t>
            </a:r>
          </a:p>
          <a:p>
            <a:pPr>
              <a:spcBef>
                <a:spcPts val="0"/>
              </a:spcBef>
              <a:buNone/>
            </a:pPr>
            <a:r>
              <a:rPr lang="en-US" dirty="0" smtClean="0">
                <a:latin typeface="Times New Roman" pitchFamily="18" charset="0"/>
                <a:cs typeface="Times New Roman" pitchFamily="18" charset="0"/>
              </a:rPr>
              <a:t>		public </a:t>
            </a:r>
            <a:r>
              <a:rPr lang="en-US" dirty="0" err="1" smtClean="0">
                <a:latin typeface="Times New Roman" pitchFamily="18" charset="0"/>
                <a:cs typeface="Times New Roman" pitchFamily="18" charset="0"/>
              </a:rPr>
              <a:t>AllStaff</a:t>
            </a:r>
            <a:r>
              <a:rPr lang="en-US" dirty="0" smtClean="0">
                <a:latin typeface="Times New Roman" pitchFamily="18" charset="0"/>
                <a:cs typeface="Times New Roman" pitchFamily="18" charset="0"/>
              </a:rPr>
              <a:t>(double s){</a:t>
            </a:r>
          </a:p>
          <a:p>
            <a:pPr>
              <a:spcBef>
                <a:spcPts val="0"/>
              </a:spcBef>
              <a:buNone/>
            </a:pPr>
            <a:r>
              <a:rPr lang="en-US" dirty="0" smtClean="0">
                <a:latin typeface="Times New Roman" pitchFamily="18" charset="0"/>
                <a:cs typeface="Times New Roman" pitchFamily="18" charset="0"/>
              </a:rPr>
              <a:t>			salary=s;</a:t>
            </a:r>
          </a:p>
          <a:p>
            <a:pPr>
              <a:spcBef>
                <a:spcPts val="0"/>
              </a:spcBef>
              <a:buNone/>
            </a:pPr>
            <a:r>
              <a:rPr lang="en-US" dirty="0" smtClean="0">
                <a:latin typeface="Times New Roman" pitchFamily="18" charset="0"/>
                <a:cs typeface="Times New Roman" pitchFamily="18" charset="0"/>
              </a:rPr>
              <a:t>		}</a:t>
            </a:r>
          </a:p>
          <a:p>
            <a:pPr>
              <a:spcBef>
                <a:spcPts val="0"/>
              </a:spcBef>
              <a:buNone/>
            </a:pPr>
            <a:r>
              <a:rPr lang="en-US" dirty="0" smtClean="0">
                <a:latin typeface="Times New Roman" pitchFamily="18" charset="0"/>
                <a:cs typeface="Times New Roman" pitchFamily="18" charset="0"/>
              </a:rPr>
              <a:t>		public double tax(){</a:t>
            </a:r>
          </a:p>
          <a:p>
            <a:pPr>
              <a:spcBef>
                <a:spcPts val="0"/>
              </a:spcBef>
              <a:buNone/>
            </a:pPr>
            <a:r>
              <a:rPr lang="en-US" dirty="0" smtClean="0">
                <a:latin typeface="Times New Roman" pitchFamily="18" charset="0"/>
                <a:cs typeface="Times New Roman" pitchFamily="18" charset="0"/>
              </a:rPr>
              <a:t>			return salary*0.2;</a:t>
            </a:r>
          </a:p>
          <a:p>
            <a:pPr>
              <a:spcBef>
                <a:spcPts val="0"/>
              </a:spcBef>
              <a:buNone/>
            </a:pPr>
            <a:r>
              <a:rPr lang="en-US" dirty="0" smtClean="0">
                <a:latin typeface="Times New Roman" pitchFamily="18" charset="0"/>
                <a:cs typeface="Times New Roman" pitchFamily="18" charset="0"/>
              </a:rPr>
              <a:t>		}</a:t>
            </a:r>
          </a:p>
          <a:p>
            <a:pPr>
              <a:spcBef>
                <a:spcPts val="0"/>
              </a:spcBef>
              <a:buNone/>
            </a:pPr>
            <a:r>
              <a:rPr lang="en-US" dirty="0" smtClean="0">
                <a:latin typeface="Times New Roman" pitchFamily="18" charset="0"/>
                <a:cs typeface="Times New Roman" pitchFamily="18" charset="0"/>
              </a:rPr>
              <a:t>		public double pension(){</a:t>
            </a:r>
          </a:p>
          <a:p>
            <a:pPr>
              <a:spcBef>
                <a:spcPts val="0"/>
              </a:spcBef>
              <a:buNone/>
            </a:pPr>
            <a:r>
              <a:rPr lang="en-US" dirty="0" smtClean="0">
                <a:latin typeface="Times New Roman" pitchFamily="18" charset="0"/>
                <a:cs typeface="Times New Roman" pitchFamily="18" charset="0"/>
              </a:rPr>
              <a:t>			return salary*0.04;</a:t>
            </a:r>
          </a:p>
          <a:p>
            <a:pPr>
              <a:spcBef>
                <a:spcPts val="0"/>
              </a:spcBef>
              <a:buNone/>
            </a:pPr>
            <a:r>
              <a:rPr lang="en-US" dirty="0" smtClean="0">
                <a:latin typeface="Times New Roman" pitchFamily="18" charset="0"/>
                <a:cs typeface="Times New Roman" pitchFamily="18" charset="0"/>
              </a:rPr>
              <a:t>		}</a:t>
            </a:r>
          </a:p>
          <a:p>
            <a:pPr>
              <a:spcBef>
                <a:spcPts val="0"/>
              </a:spcBef>
              <a:buNone/>
            </a:pPr>
            <a:r>
              <a:rPr lang="en-US" dirty="0" smtClean="0">
                <a:latin typeface="Times New Roman" pitchFamily="18" charset="0"/>
                <a:cs typeface="Times New Roman" pitchFamily="18" charset="0"/>
              </a:rPr>
              <a:t>}</a:t>
            </a:r>
          </a:p>
          <a:p>
            <a:pPr>
              <a:spcBef>
                <a:spcPts val="0"/>
              </a:spcBef>
              <a:buNone/>
            </a:pPr>
            <a:r>
              <a:rPr lang="en-US" dirty="0" smtClean="0">
                <a:latin typeface="Times New Roman" pitchFamily="18" charset="0"/>
                <a:cs typeface="Times New Roman" pitchFamily="18" charset="0"/>
              </a:rPr>
              <a:t>class </a:t>
            </a:r>
            <a:r>
              <a:rPr lang="en-US" dirty="0" err="1" smtClean="0">
                <a:latin typeface="Times New Roman" pitchFamily="18" charset="0"/>
                <a:cs typeface="Times New Roman" pitchFamily="18" charset="0"/>
              </a:rPr>
              <a:t>PgStudent</a:t>
            </a:r>
            <a:r>
              <a:rPr lang="en-US" dirty="0" smtClean="0">
                <a:latin typeface="Times New Roman" pitchFamily="18" charset="0"/>
                <a:cs typeface="Times New Roman" pitchFamily="18" charset="0"/>
              </a:rPr>
              <a:t> extends </a:t>
            </a:r>
            <a:r>
              <a:rPr lang="en-US" dirty="0" err="1" smtClean="0">
                <a:latin typeface="Times New Roman" pitchFamily="18" charset="0"/>
                <a:cs typeface="Times New Roman" pitchFamily="18" charset="0"/>
              </a:rPr>
              <a:t>AllStaff</a:t>
            </a:r>
            <a:r>
              <a:rPr lang="en-US" dirty="0" smtClean="0">
                <a:latin typeface="Times New Roman" pitchFamily="18" charset="0"/>
                <a:cs typeface="Times New Roman" pitchFamily="18" charset="0"/>
              </a:rPr>
              <a:t> implements Staff, Student{</a:t>
            </a:r>
          </a:p>
          <a:p>
            <a:pPr>
              <a:spcBef>
                <a:spcPts val="0"/>
              </a:spcBef>
              <a:buNone/>
            </a:pPr>
            <a:r>
              <a:rPr lang="en-US" dirty="0" smtClean="0">
                <a:latin typeface="Times New Roman" pitchFamily="18" charset="0"/>
                <a:cs typeface="Times New Roman" pitchFamily="18" charset="0"/>
              </a:rPr>
              <a:t>		private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totalCredit</a:t>
            </a:r>
            <a:r>
              <a:rPr lang="en-US" dirty="0" smtClean="0">
                <a:latin typeface="Times New Roman" pitchFamily="18" charset="0"/>
                <a:cs typeface="Times New Roman" pitchFamily="18" charset="0"/>
              </a:rPr>
              <a:t>;</a:t>
            </a:r>
          </a:p>
          <a:p>
            <a:pPr>
              <a:spcBef>
                <a:spcPts val="0"/>
              </a:spcBef>
              <a:buNone/>
            </a:pPr>
            <a:r>
              <a:rPr lang="en-US" dirty="0" smtClean="0">
                <a:latin typeface="Times New Roman" pitchFamily="18" charset="0"/>
                <a:cs typeface="Times New Roman" pitchFamily="18" charset="0"/>
              </a:rPr>
              <a:t>		private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totalPoint</a:t>
            </a:r>
            <a:r>
              <a:rPr lang="en-US" dirty="0" smtClean="0">
                <a:latin typeface="Times New Roman" pitchFamily="18" charset="0"/>
                <a:cs typeface="Times New Roman" pitchFamily="18" charset="0"/>
              </a:rPr>
              <a:t>;</a:t>
            </a:r>
          </a:p>
          <a:p>
            <a:pPr>
              <a:spcBef>
                <a:spcPts val="0"/>
              </a:spcBef>
              <a:buNone/>
            </a:pPr>
            <a:r>
              <a:rPr lang="en-US" dirty="0" smtClean="0">
                <a:latin typeface="Times New Roman" pitchFamily="18" charset="0"/>
                <a:cs typeface="Times New Roman" pitchFamily="18" charset="0"/>
              </a:rPr>
              <a:t>		public  </a:t>
            </a:r>
            <a:r>
              <a:rPr lang="en-US" dirty="0" err="1" smtClean="0">
                <a:latin typeface="Times New Roman" pitchFamily="18" charset="0"/>
                <a:cs typeface="Times New Roman" pitchFamily="18" charset="0"/>
              </a:rPr>
              <a:t>PgStudent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credit,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point, double s){</a:t>
            </a:r>
          </a:p>
          <a:p>
            <a:pPr>
              <a:spcBef>
                <a:spcPts val="0"/>
              </a:spcBef>
              <a:buNone/>
            </a:pPr>
            <a:r>
              <a:rPr lang="en-US" dirty="0" smtClean="0">
                <a:latin typeface="Times New Roman" pitchFamily="18" charset="0"/>
                <a:cs typeface="Times New Roman" pitchFamily="18" charset="0"/>
              </a:rPr>
              <a:t>			super(s);</a:t>
            </a:r>
          </a:p>
          <a:p>
            <a:pPr>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totalCredit</a:t>
            </a:r>
            <a:r>
              <a:rPr lang="en-US" dirty="0" smtClean="0">
                <a:latin typeface="Times New Roman" pitchFamily="18" charset="0"/>
                <a:cs typeface="Times New Roman" pitchFamily="18" charset="0"/>
              </a:rPr>
              <a:t>=credit;</a:t>
            </a:r>
          </a:p>
          <a:p>
            <a:pPr>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totalPoint</a:t>
            </a:r>
            <a:r>
              <a:rPr lang="en-US" dirty="0" smtClean="0">
                <a:latin typeface="Times New Roman" pitchFamily="18" charset="0"/>
                <a:cs typeface="Times New Roman" pitchFamily="18" charset="0"/>
              </a:rPr>
              <a:t>= point;</a:t>
            </a:r>
          </a:p>
          <a:p>
            <a:pPr>
              <a:spcBef>
                <a:spcPts val="0"/>
              </a:spcBef>
              <a:buNone/>
            </a:pPr>
            <a:r>
              <a:rPr lang="en-US" dirty="0" smtClean="0">
                <a:latin typeface="Times New Roman" pitchFamily="18" charset="0"/>
                <a:cs typeface="Times New Roman" pitchFamily="18" charset="0"/>
              </a:rPr>
              <a:t>}</a:t>
            </a:r>
          </a:p>
          <a:p>
            <a:pPr>
              <a:spcBef>
                <a:spcPts val="0"/>
              </a:spcBef>
              <a:buNone/>
            </a:pPr>
            <a:endParaRPr lang="en-US" dirty="0" smtClean="0">
              <a:latin typeface="Times New Roman" pitchFamily="18" charset="0"/>
              <a:cs typeface="Times New Roman" pitchFamily="18" charset="0"/>
            </a:endParaRPr>
          </a:p>
          <a:p>
            <a:pPr>
              <a:spcBef>
                <a:spcPts val="0"/>
              </a:spcBef>
              <a:buNone/>
            </a:pPr>
            <a:endParaRPr lang="en-US" dirty="0" smtClean="0">
              <a:latin typeface="Times New Roman" pitchFamily="18" charset="0"/>
              <a:cs typeface="Times New Roman" pitchFamily="18" charset="0"/>
            </a:endParaRPr>
          </a:p>
          <a:p>
            <a:pPr>
              <a:spcBef>
                <a:spcPts val="0"/>
              </a:spcBef>
              <a:buNone/>
            </a:pPr>
            <a:endParaRPr lang="en-US" dirty="0" smtClean="0">
              <a:latin typeface="Times New Roman" pitchFamily="18" charset="0"/>
              <a:cs typeface="Times New Roman" pitchFamily="18" charset="0"/>
            </a:endParaRPr>
          </a:p>
          <a:p>
            <a:pPr>
              <a:spcBef>
                <a:spcPts val="0"/>
              </a:spcBef>
              <a:buNone/>
            </a:pPr>
            <a:endParaRPr lang="en-US" dirty="0" smtClean="0">
              <a:latin typeface="Times New Roman" pitchFamily="18" charset="0"/>
              <a:cs typeface="Times New Roman" pitchFamily="18" charset="0"/>
            </a:endParaRPr>
          </a:p>
          <a:p>
            <a:pPr>
              <a:spcBef>
                <a:spcPts val="0"/>
              </a:spcBef>
              <a:buNone/>
            </a:pPr>
            <a:endParaRPr lang="en-US" dirty="0" smtClean="0">
              <a:latin typeface="Times New Roman" pitchFamily="18" charset="0"/>
              <a:cs typeface="Times New Roman" pitchFamily="18" charset="0"/>
            </a:endParaRPr>
          </a:p>
          <a:p>
            <a:pPr>
              <a:spcBef>
                <a:spcPts val="0"/>
              </a:spcBef>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6096000" y="5715000"/>
            <a:ext cx="2133600" cy="365125"/>
          </a:xfrm>
        </p:spPr>
        <p:txBody>
          <a:bodyPr/>
          <a:lstStyle/>
          <a:p>
            <a:fld id="{01493B46-0F54-4C10-95BC-E3DBEE7203BE}"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477000"/>
          </a:xfrm>
        </p:spPr>
        <p:txBody>
          <a:bodyPr>
            <a:noAutofit/>
          </a:bodyPr>
          <a:lstStyle/>
          <a:p>
            <a:pPr>
              <a:spcBef>
                <a:spcPts val="0"/>
              </a:spcBef>
              <a:buNone/>
            </a:pPr>
            <a:r>
              <a:rPr lang="en-US" sz="2400" dirty="0" smtClean="0">
                <a:latin typeface="Times New Roman" pitchFamily="18" charset="0"/>
                <a:cs typeface="Times New Roman" pitchFamily="18" charset="0"/>
              </a:rPr>
              <a:t>	public double </a:t>
            </a:r>
            <a:r>
              <a:rPr lang="en-US" sz="2400" dirty="0" err="1" smtClean="0">
                <a:latin typeface="Times New Roman" pitchFamily="18" charset="0"/>
                <a:cs typeface="Times New Roman" pitchFamily="18" charset="0"/>
              </a:rPr>
              <a:t>netIncome</a:t>
            </a:r>
            <a:r>
              <a:rPr lang="en-US" sz="2400" dirty="0" smtClean="0">
                <a:latin typeface="Times New Roman" pitchFamily="18" charset="0"/>
                <a:cs typeface="Times New Roman" pitchFamily="18" charset="0"/>
              </a:rPr>
              <a:t>(){</a:t>
            </a:r>
          </a:p>
          <a:p>
            <a:pPr>
              <a:spcBef>
                <a:spcPts val="0"/>
              </a:spcBef>
              <a:buNone/>
            </a:pPr>
            <a:r>
              <a:rPr lang="en-US" sz="2400" dirty="0" smtClean="0">
                <a:latin typeface="Times New Roman" pitchFamily="18" charset="0"/>
                <a:cs typeface="Times New Roman" pitchFamily="18" charset="0"/>
              </a:rPr>
              <a:t>		return salary-tax()-pension();</a:t>
            </a:r>
          </a:p>
          <a:p>
            <a:pPr>
              <a:spcBef>
                <a:spcPts val="0"/>
              </a:spcBef>
              <a:buNone/>
            </a:pPr>
            <a:r>
              <a:rPr lang="en-US" sz="2400" dirty="0" smtClean="0">
                <a:latin typeface="Times New Roman" pitchFamily="18" charset="0"/>
                <a:cs typeface="Times New Roman" pitchFamily="18" charset="0"/>
              </a:rPr>
              <a:t>		}</a:t>
            </a:r>
          </a:p>
          <a:p>
            <a:pPr>
              <a:spcBef>
                <a:spcPts val="0"/>
              </a:spcBef>
              <a:buNone/>
            </a:pPr>
            <a:r>
              <a:rPr lang="en-US" sz="2400" dirty="0" smtClean="0">
                <a:latin typeface="Times New Roman" pitchFamily="18" charset="0"/>
                <a:cs typeface="Times New Roman" pitchFamily="18" charset="0"/>
              </a:rPr>
              <a:t>		public float CGPA(){</a:t>
            </a:r>
          </a:p>
          <a:p>
            <a:pPr>
              <a:spcBef>
                <a:spcPts val="0"/>
              </a:spcBef>
              <a:buNone/>
            </a:pPr>
            <a:r>
              <a:rPr lang="en-US" sz="2400" dirty="0" smtClean="0">
                <a:latin typeface="Times New Roman" pitchFamily="18" charset="0"/>
                <a:cs typeface="Times New Roman" pitchFamily="18" charset="0"/>
              </a:rPr>
              <a:t>			return(float) </a:t>
            </a:r>
            <a:r>
              <a:rPr lang="en-US" sz="2400" dirty="0" err="1" smtClean="0">
                <a:latin typeface="Times New Roman" pitchFamily="18" charset="0"/>
                <a:cs typeface="Times New Roman" pitchFamily="18" charset="0"/>
              </a:rPr>
              <a:t>totalPoint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totalCredit</a:t>
            </a:r>
            <a:r>
              <a:rPr lang="en-US" sz="2400" dirty="0" smtClean="0">
                <a:latin typeface="Times New Roman" pitchFamily="18" charset="0"/>
                <a:cs typeface="Times New Roman" pitchFamily="18" charset="0"/>
              </a:rPr>
              <a:t>;</a:t>
            </a:r>
          </a:p>
          <a:p>
            <a:pPr>
              <a:spcBef>
                <a:spcPts val="0"/>
              </a:spcBef>
              <a:buNone/>
            </a:pPr>
            <a:r>
              <a:rPr lang="en-US" sz="2400" dirty="0" smtClean="0">
                <a:latin typeface="Times New Roman" pitchFamily="18" charset="0"/>
                <a:cs typeface="Times New Roman" pitchFamily="18" charset="0"/>
              </a:rPr>
              <a:t>		}</a:t>
            </a:r>
          </a:p>
          <a:p>
            <a:pPr>
              <a:spcBef>
                <a:spcPts val="0"/>
              </a:spcBef>
              <a:buNone/>
            </a:pPr>
            <a:r>
              <a:rPr lang="en-US" sz="2400" dirty="0" smtClean="0">
                <a:latin typeface="Times New Roman" pitchFamily="18" charset="0"/>
                <a:cs typeface="Times New Roman" pitchFamily="18" charset="0"/>
              </a:rPr>
              <a:t>}</a:t>
            </a:r>
          </a:p>
          <a:p>
            <a:pPr>
              <a:spcBef>
                <a:spcPts val="0"/>
              </a:spcBef>
              <a:buNone/>
            </a:pPr>
            <a:r>
              <a:rPr lang="en-US" sz="2400" dirty="0" smtClean="0">
                <a:latin typeface="Times New Roman" pitchFamily="18" charset="0"/>
                <a:cs typeface="Times New Roman" pitchFamily="18" charset="0"/>
              </a:rPr>
              <a:t>class </a:t>
            </a:r>
            <a:r>
              <a:rPr lang="en-US" sz="2400" dirty="0" err="1">
                <a:latin typeface="Times New Roman" pitchFamily="18" charset="0"/>
                <a:cs typeface="Times New Roman" pitchFamily="18" charset="0"/>
              </a:rPr>
              <a:t>MultipleInterfaceExample</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spcBef>
                <a:spcPts val="0"/>
              </a:spcBef>
              <a:buNone/>
            </a:pPr>
            <a:r>
              <a:rPr lang="en-US" sz="2400" dirty="0" smtClean="0">
                <a:latin typeface="Times New Roman" pitchFamily="18" charset="0"/>
                <a:cs typeface="Times New Roman" pitchFamily="18" charset="0"/>
              </a:rPr>
              <a:t>		public static void main(String </a:t>
            </a:r>
            <a:r>
              <a:rPr lang="en-US" sz="2400" dirty="0" err="1" smtClean="0">
                <a:latin typeface="Times New Roman" pitchFamily="18" charset="0"/>
                <a:cs typeface="Times New Roman" pitchFamily="18" charset="0"/>
              </a:rPr>
              <a:t>args</a:t>
            </a:r>
            <a:r>
              <a:rPr lang="en-US" sz="2400" dirty="0" smtClean="0">
                <a:latin typeface="Times New Roman" pitchFamily="18" charset="0"/>
                <a:cs typeface="Times New Roman" pitchFamily="18" charset="0"/>
              </a:rPr>
              <a:t>[]){</a:t>
            </a:r>
          </a:p>
          <a:p>
            <a:pPr>
              <a:spcBef>
                <a:spcPts val="0"/>
              </a:spcBef>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PgStudent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pgStudent</a:t>
            </a:r>
            <a:r>
              <a:rPr lang="en-US" sz="2400" dirty="0" smtClean="0">
                <a:latin typeface="Times New Roman" pitchFamily="18" charset="0"/>
                <a:cs typeface="Times New Roman" pitchFamily="18" charset="0"/>
              </a:rPr>
              <a:t> = new </a:t>
            </a:r>
            <a:r>
              <a:rPr lang="en-US" sz="2400" dirty="0" err="1" smtClean="0">
                <a:latin typeface="Times New Roman" pitchFamily="18" charset="0"/>
                <a:cs typeface="Times New Roman" pitchFamily="18" charset="0"/>
              </a:rPr>
              <a:t>PgStudent</a:t>
            </a:r>
            <a:r>
              <a:rPr lang="en-US" sz="2400" dirty="0" smtClean="0">
                <a:latin typeface="Times New Roman" pitchFamily="18" charset="0"/>
                <a:cs typeface="Times New Roman" pitchFamily="18" charset="0"/>
              </a:rPr>
              <a:t>(12, 40, 5000);</a:t>
            </a:r>
          </a:p>
          <a:p>
            <a:pPr>
              <a:spcBef>
                <a:spcPts val="0"/>
              </a:spcBef>
              <a:buNone/>
            </a:pPr>
            <a:r>
              <a:rPr lang="en-US" sz="2400" dirty="0" smtClean="0">
                <a:latin typeface="Times New Roman" pitchFamily="18" charset="0"/>
                <a:cs typeface="Times New Roman" pitchFamily="18" charset="0"/>
              </a:rPr>
              <a:t>		Staff </a:t>
            </a:r>
            <a:r>
              <a:rPr lang="en-US" sz="2400" dirty="0" err="1" smtClean="0">
                <a:latin typeface="Times New Roman" pitchFamily="18" charset="0"/>
                <a:cs typeface="Times New Roman" pitchFamily="18" charset="0"/>
              </a:rPr>
              <a:t>staff</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pgStudent</a:t>
            </a:r>
            <a:r>
              <a:rPr lang="en-US" sz="2400" dirty="0" smtClean="0">
                <a:latin typeface="Times New Roman" pitchFamily="18" charset="0"/>
                <a:cs typeface="Times New Roman" pitchFamily="18" charset="0"/>
              </a:rPr>
              <a:t>;</a:t>
            </a:r>
          </a:p>
          <a:p>
            <a:pPr>
              <a:spcBef>
                <a:spcPts val="0"/>
              </a:spcBef>
              <a:buNone/>
            </a:pPr>
            <a:r>
              <a:rPr lang="en-US" sz="2400" dirty="0" smtClean="0">
                <a:latin typeface="Times New Roman" pitchFamily="18" charset="0"/>
                <a:cs typeface="Times New Roman" pitchFamily="18" charset="0"/>
              </a:rPr>
              <a:t>		Student </a:t>
            </a:r>
            <a:r>
              <a:rPr lang="en-US" sz="2400" dirty="0" err="1" smtClean="0">
                <a:latin typeface="Times New Roman" pitchFamily="18" charset="0"/>
                <a:cs typeface="Times New Roman" pitchFamily="18" charset="0"/>
              </a:rPr>
              <a:t>stdent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pgStudent</a:t>
            </a:r>
            <a:r>
              <a:rPr lang="en-US" sz="2400" dirty="0" smtClean="0">
                <a:latin typeface="Times New Roman" pitchFamily="18" charset="0"/>
                <a:cs typeface="Times New Roman" pitchFamily="18" charset="0"/>
              </a:rPr>
              <a:t>;</a:t>
            </a:r>
          </a:p>
          <a:p>
            <a:pPr>
              <a:spcBef>
                <a:spcPts val="0"/>
              </a:spcBef>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(“Income of Staff is” +</a:t>
            </a:r>
            <a:r>
              <a:rPr lang="en-US" sz="2400" dirty="0" err="1" smtClean="0">
                <a:latin typeface="Times New Roman" pitchFamily="18" charset="0"/>
                <a:cs typeface="Times New Roman" pitchFamily="18" charset="0"/>
              </a:rPr>
              <a:t>staff.netIncome</a:t>
            </a:r>
            <a:r>
              <a:rPr lang="en-US" sz="2400" dirty="0" smtClean="0">
                <a:latin typeface="Times New Roman" pitchFamily="18" charset="0"/>
                <a:cs typeface="Times New Roman" pitchFamily="18" charset="0"/>
              </a:rPr>
              <a:t>());</a:t>
            </a:r>
          </a:p>
          <a:p>
            <a:pPr>
              <a:spcBef>
                <a:spcPts val="0"/>
              </a:spcBef>
              <a:buNone/>
            </a:pPr>
            <a:r>
              <a:rPr lang="en-US" sz="24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(“CGPA of the student is“+</a:t>
            </a:r>
            <a:r>
              <a:rPr lang="en-US" sz="2000" dirty="0" err="1" smtClean="0">
                <a:latin typeface="Times New Roman" pitchFamily="18" charset="0"/>
                <a:cs typeface="Times New Roman" pitchFamily="18" charset="0"/>
              </a:rPr>
              <a:t>pgStudent.CGPA</a:t>
            </a:r>
            <a:r>
              <a:rPr lang="en-US" sz="2000"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a:spcBef>
                <a:spcPts val="0"/>
              </a:spcBef>
              <a:buNone/>
            </a:pPr>
            <a:r>
              <a:rPr lang="en-US" sz="2400" dirty="0" smtClean="0">
                <a:latin typeface="Times New Roman" pitchFamily="18" charset="0"/>
                <a:cs typeface="Times New Roman" pitchFamily="18" charset="0"/>
              </a:rPr>
              <a:t>		}</a:t>
            </a:r>
          </a:p>
          <a:p>
            <a:pPr>
              <a:spcBef>
                <a:spcPts val="0"/>
              </a:spcBef>
              <a:buNone/>
            </a:pPr>
            <a:r>
              <a:rPr lang="en-US" sz="2400" dirty="0" smtClean="0">
                <a:latin typeface="Times New Roman" pitchFamily="18" charset="0"/>
                <a:cs typeface="Times New Roman" pitchFamily="18" charset="0"/>
              </a:rPr>
              <a:t>}</a:t>
            </a:r>
          </a:p>
          <a:p>
            <a:pPr>
              <a:spcBef>
                <a:spcPts val="0"/>
              </a:spcBef>
              <a:buNone/>
            </a:pPr>
            <a:endParaRPr lang="en-US" sz="2400" dirty="0" smtClean="0">
              <a:latin typeface="Times New Roman" pitchFamily="18" charset="0"/>
              <a:cs typeface="Times New Roman" pitchFamily="18" charset="0"/>
            </a:endParaRPr>
          </a:p>
          <a:p>
            <a:pPr>
              <a:spcBef>
                <a:spcPts val="0"/>
              </a:spcBef>
              <a:buNone/>
            </a:pPr>
            <a:endParaRPr lang="en-US" sz="2400" dirty="0" smtClean="0">
              <a:latin typeface="Times New Roman" pitchFamily="18" charset="0"/>
              <a:cs typeface="Times New Roman" pitchFamily="18" charset="0"/>
            </a:endParaRPr>
          </a:p>
          <a:p>
            <a:pPr>
              <a:spcBef>
                <a:spcPts val="0"/>
              </a:spcBef>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pPr algn="just">
              <a:buFont typeface="Wingdings" pitchFamily="2" charset="2"/>
              <a:buChar char="§"/>
            </a:pPr>
            <a:r>
              <a:rPr lang="en-US" sz="3600" dirty="0" smtClean="0">
                <a:latin typeface="Times New Roman" pitchFamily="18" charset="0"/>
                <a:cs typeface="Times New Roman" pitchFamily="18" charset="0"/>
              </a:rPr>
              <a:t>In the previous example, the class </a:t>
            </a:r>
            <a:r>
              <a:rPr lang="en-US" sz="3600" dirty="0" err="1" smtClean="0">
                <a:latin typeface="Times New Roman" pitchFamily="18" charset="0"/>
                <a:cs typeface="Times New Roman" pitchFamily="18" charset="0"/>
              </a:rPr>
              <a:t>PgStudent</a:t>
            </a:r>
            <a:r>
              <a:rPr lang="en-US" sz="3600" dirty="0" smtClean="0">
                <a:latin typeface="Times New Roman" pitchFamily="18" charset="0"/>
                <a:cs typeface="Times New Roman" pitchFamily="18" charset="0"/>
              </a:rPr>
              <a:t> extends class </a:t>
            </a:r>
            <a:r>
              <a:rPr lang="en-US" sz="3600" dirty="0" err="1" smtClean="0">
                <a:latin typeface="Times New Roman" pitchFamily="18" charset="0"/>
                <a:cs typeface="Times New Roman" pitchFamily="18" charset="0"/>
              </a:rPr>
              <a:t>AllStaff</a:t>
            </a:r>
            <a:r>
              <a:rPr lang="en-US" sz="3600" dirty="0" smtClean="0">
                <a:latin typeface="Times New Roman" pitchFamily="18" charset="0"/>
                <a:cs typeface="Times New Roman" pitchFamily="18" charset="0"/>
              </a:rPr>
              <a:t> and implements the interfaces Staff and Student.</a:t>
            </a:r>
          </a:p>
          <a:p>
            <a:pPr algn="just">
              <a:buFont typeface="Wingdings" pitchFamily="2" charset="2"/>
              <a:buChar char="§"/>
            </a:pPr>
            <a:r>
              <a:rPr lang="en-US" sz="3600" dirty="0" smtClean="0">
                <a:latin typeface="Times New Roman" pitchFamily="18" charset="0"/>
                <a:cs typeface="Times New Roman" pitchFamily="18" charset="0"/>
              </a:rPr>
              <a:t>This means it has three bases that enables us to </a:t>
            </a:r>
            <a:r>
              <a:rPr lang="en-US" sz="3600" dirty="0" err="1" smtClean="0">
                <a:latin typeface="Times New Roman" pitchFamily="18" charset="0"/>
                <a:cs typeface="Times New Roman" pitchFamily="18" charset="0"/>
              </a:rPr>
              <a:t>upcast</a:t>
            </a:r>
            <a:r>
              <a:rPr lang="en-US" sz="3600" dirty="0" smtClean="0">
                <a:latin typeface="Times New Roman" pitchFamily="18" charset="0"/>
                <a:cs typeface="Times New Roman" pitchFamily="18" charset="0"/>
              </a:rPr>
              <a:t> it to three different base types.</a:t>
            </a:r>
            <a:endParaRPr lang="en-US" sz="3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04800"/>
          </a:xfrm>
        </p:spPr>
        <p:txBody>
          <a:bodyPr>
            <a:normAutofit fontScale="90000"/>
          </a:bodyPr>
          <a:lstStyle/>
          <a:p>
            <a:r>
              <a:rPr lang="en-US" sz="3200" b="1" dirty="0" smtClean="0">
                <a:solidFill>
                  <a:srgbClr val="3333FF"/>
                </a:solidFill>
                <a:latin typeface="Times New Roman" pitchFamily="18" charset="0"/>
                <a:cs typeface="Times New Roman" pitchFamily="18" charset="0"/>
              </a:rPr>
              <a:t>Extending an interface with Inheritance</a:t>
            </a:r>
            <a:endParaRPr lang="en-US" sz="3200" b="1" dirty="0">
              <a:solidFill>
                <a:srgbClr val="3333FF"/>
              </a:solidFill>
              <a:latin typeface="Times New Roman" pitchFamily="18" charset="0"/>
              <a:cs typeface="Times New Roman" pitchFamily="18" charset="0"/>
            </a:endParaRPr>
          </a:p>
        </p:txBody>
      </p:sp>
      <p:sp>
        <p:nvSpPr>
          <p:cNvPr id="3" name="Content Placeholder 2"/>
          <p:cNvSpPr>
            <a:spLocks noGrp="1"/>
          </p:cNvSpPr>
          <p:nvPr>
            <p:ph idx="1"/>
          </p:nvPr>
        </p:nvSpPr>
        <p:spPr>
          <a:xfrm>
            <a:off x="0" y="381000"/>
            <a:ext cx="9144000" cy="6477000"/>
          </a:xfrm>
        </p:spPr>
        <p:txBody>
          <a:bodyPr>
            <a:noAutofit/>
          </a:bodyPr>
          <a:lstStyle/>
          <a:p>
            <a:pPr algn="just">
              <a:lnSpc>
                <a:spcPct val="170000"/>
              </a:lnSpc>
              <a:spcBef>
                <a:spcPts val="0"/>
              </a:spcBef>
              <a:buFont typeface="Wingdings" pitchFamily="2" charset="2"/>
              <a:buChar char="§"/>
            </a:pPr>
            <a:r>
              <a:rPr lang="en-US" sz="2400" dirty="0" smtClean="0">
                <a:latin typeface="Times New Roman" pitchFamily="18" charset="0"/>
                <a:cs typeface="Times New Roman" pitchFamily="18" charset="0"/>
              </a:rPr>
              <a:t>You can easily add new </a:t>
            </a:r>
            <a:r>
              <a:rPr lang="en-US" sz="2400" b="1" dirty="0" smtClean="0">
                <a:solidFill>
                  <a:srgbClr val="00CC66"/>
                </a:solidFill>
                <a:latin typeface="Times New Roman" pitchFamily="18" charset="0"/>
                <a:cs typeface="Times New Roman" pitchFamily="18" charset="0"/>
              </a:rPr>
              <a:t>method declarations </a:t>
            </a:r>
            <a:r>
              <a:rPr lang="en-US" sz="2400" dirty="0" smtClean="0">
                <a:latin typeface="Times New Roman" pitchFamily="18" charset="0"/>
                <a:cs typeface="Times New Roman" pitchFamily="18" charset="0"/>
              </a:rPr>
              <a:t>to an </a:t>
            </a:r>
            <a:r>
              <a:rPr lang="en-US" sz="2400" b="1" i="1" dirty="0" smtClean="0">
                <a:solidFill>
                  <a:srgbClr val="3333FF"/>
                </a:solidFill>
                <a:latin typeface="Times New Roman" pitchFamily="18" charset="0"/>
                <a:cs typeface="Times New Roman" pitchFamily="18" charset="0"/>
              </a:rPr>
              <a:t>interface by using inheritance</a:t>
            </a:r>
            <a:r>
              <a:rPr lang="en-US" sz="2400" dirty="0" smtClean="0">
                <a:latin typeface="Times New Roman" pitchFamily="18" charset="0"/>
                <a:cs typeface="Times New Roman" pitchFamily="18" charset="0"/>
              </a:rPr>
              <a:t>, and you can also </a:t>
            </a:r>
            <a:r>
              <a:rPr lang="en-US" sz="2400" b="1" i="1" dirty="0" smtClean="0">
                <a:solidFill>
                  <a:srgbClr val="FF33CC"/>
                </a:solidFill>
                <a:latin typeface="Times New Roman" pitchFamily="18" charset="0"/>
                <a:cs typeface="Times New Roman" pitchFamily="18" charset="0"/>
              </a:rPr>
              <a:t>combine several interfaces into a new interface with inheritance</a:t>
            </a:r>
            <a:r>
              <a:rPr lang="en-US" sz="2400" dirty="0" smtClean="0">
                <a:latin typeface="Times New Roman" pitchFamily="18" charset="0"/>
                <a:cs typeface="Times New Roman" pitchFamily="18" charset="0"/>
              </a:rPr>
              <a:t>. In both cases you get a new interface. </a:t>
            </a:r>
          </a:p>
          <a:p>
            <a:pPr algn="just">
              <a:lnSpc>
                <a:spcPct val="170000"/>
              </a:lnSpc>
              <a:spcBef>
                <a:spcPts val="0"/>
              </a:spcBef>
              <a:buFont typeface="Wingdings" pitchFamily="2" charset="2"/>
              <a:buChar char="§"/>
            </a:pPr>
            <a:r>
              <a:rPr lang="en-US" sz="2400" dirty="0" smtClean="0">
                <a:latin typeface="Times New Roman" pitchFamily="18" charset="0"/>
                <a:cs typeface="Times New Roman" pitchFamily="18" charset="0"/>
              </a:rPr>
              <a:t>To </a:t>
            </a:r>
            <a:r>
              <a:rPr lang="en-US" sz="2400" b="1" i="1" dirty="0" smtClean="0">
                <a:latin typeface="Times New Roman" pitchFamily="18" charset="0"/>
                <a:cs typeface="Times New Roman" pitchFamily="18" charset="0"/>
              </a:rPr>
              <a:t>extend interfaces we use the following general form:</a:t>
            </a:r>
          </a:p>
          <a:p>
            <a:pPr algn="just">
              <a:lnSpc>
                <a:spcPct val="170000"/>
              </a:lnSpc>
              <a:spcBef>
                <a:spcPts val="0"/>
              </a:spcBef>
              <a:buNone/>
            </a:pPr>
            <a:r>
              <a:rPr lang="en-US" sz="2400" b="1" dirty="0" smtClean="0">
                <a:solidFill>
                  <a:srgbClr val="3333FF"/>
                </a:solidFill>
                <a:latin typeface="Times New Roman" pitchFamily="18" charset="0"/>
                <a:cs typeface="Times New Roman" pitchFamily="18" charset="0"/>
              </a:rPr>
              <a:t>	interface Interface1 extends Interface2, interface3,---{</a:t>
            </a:r>
          </a:p>
          <a:p>
            <a:pPr algn="just">
              <a:lnSpc>
                <a:spcPct val="170000"/>
              </a:lnSpc>
              <a:spcBef>
                <a:spcPts val="0"/>
              </a:spcBef>
              <a:buNone/>
            </a:pPr>
            <a:r>
              <a:rPr lang="en-US" sz="2400" b="1" dirty="0" smtClean="0">
                <a:solidFill>
                  <a:srgbClr val="3333FF"/>
                </a:solidFill>
                <a:latin typeface="Times New Roman" pitchFamily="18" charset="0"/>
                <a:cs typeface="Times New Roman" pitchFamily="18" charset="0"/>
              </a:rPr>
              <a:t>		//body of Interface1</a:t>
            </a:r>
          </a:p>
          <a:p>
            <a:pPr algn="just">
              <a:lnSpc>
                <a:spcPct val="170000"/>
              </a:lnSpc>
              <a:spcBef>
                <a:spcPts val="0"/>
              </a:spcBef>
              <a:buNone/>
            </a:pPr>
            <a:r>
              <a:rPr lang="en-US" sz="2400" b="1" dirty="0" smtClean="0">
                <a:solidFill>
                  <a:srgbClr val="3333FF"/>
                </a:solidFill>
                <a:latin typeface="Times New Roman" pitchFamily="18" charset="0"/>
                <a:cs typeface="Times New Roman" pitchFamily="18" charset="0"/>
              </a:rPr>
              <a:t>	}</a:t>
            </a:r>
          </a:p>
          <a:p>
            <a:pPr algn="just">
              <a:lnSpc>
                <a:spcPct val="170000"/>
              </a:lnSpc>
              <a:spcBef>
                <a:spcPts val="0"/>
              </a:spcBef>
              <a:buFont typeface="Wingdings" pitchFamily="2" charset="2"/>
              <a:buChar char="§"/>
            </a:pPr>
            <a:r>
              <a:rPr lang="en-US" sz="2400" dirty="0">
                <a:latin typeface="Times New Roman" pitchFamily="18" charset="0"/>
                <a:cs typeface="Times New Roman" pitchFamily="18" charset="0"/>
              </a:rPr>
              <a:t>When a </a:t>
            </a:r>
            <a:r>
              <a:rPr lang="en-US" sz="2400" b="1" i="1" dirty="0">
                <a:solidFill>
                  <a:srgbClr val="D60093"/>
                </a:solidFill>
                <a:latin typeface="Times New Roman" pitchFamily="18" charset="0"/>
                <a:cs typeface="Times New Roman" pitchFamily="18" charset="0"/>
              </a:rPr>
              <a:t>class implements an interface that </a:t>
            </a:r>
            <a:r>
              <a:rPr lang="en-US" sz="2400" b="1" i="1" dirty="0" smtClean="0">
                <a:solidFill>
                  <a:srgbClr val="D60093"/>
                </a:solidFill>
                <a:latin typeface="Times New Roman" pitchFamily="18" charset="0"/>
                <a:cs typeface="Times New Roman" pitchFamily="18" charset="0"/>
              </a:rPr>
              <a:t>inherits another </a:t>
            </a:r>
            <a:r>
              <a:rPr lang="en-US" sz="2400" b="1" i="1" dirty="0">
                <a:solidFill>
                  <a:srgbClr val="D60093"/>
                </a:solidFill>
                <a:latin typeface="Times New Roman" pitchFamily="18" charset="0"/>
                <a:cs typeface="Times New Roman" pitchFamily="18" charset="0"/>
              </a:rPr>
              <a:t>interface</a:t>
            </a:r>
            <a:r>
              <a:rPr lang="en-US" sz="2400" dirty="0">
                <a:latin typeface="Times New Roman" pitchFamily="18" charset="0"/>
                <a:cs typeface="Times New Roman" pitchFamily="18" charset="0"/>
              </a:rPr>
              <a:t>, it must provide </a:t>
            </a:r>
            <a:r>
              <a:rPr lang="en-US" sz="2400" b="1" i="1" dirty="0">
                <a:solidFill>
                  <a:srgbClr val="0000FF"/>
                </a:solidFill>
                <a:latin typeface="Times New Roman" pitchFamily="18" charset="0"/>
                <a:cs typeface="Times New Roman" pitchFamily="18" charset="0"/>
              </a:rPr>
              <a:t>implementations for all methods defined </a:t>
            </a:r>
            <a:r>
              <a:rPr lang="en-US" sz="2400" b="1" i="1" dirty="0" smtClean="0">
                <a:solidFill>
                  <a:srgbClr val="0000FF"/>
                </a:solidFill>
                <a:latin typeface="Times New Roman" pitchFamily="18" charset="0"/>
                <a:cs typeface="Times New Roman" pitchFamily="18" charset="0"/>
              </a:rPr>
              <a:t>within the </a:t>
            </a:r>
            <a:r>
              <a:rPr lang="en-US" sz="2400" b="1" i="1" dirty="0">
                <a:solidFill>
                  <a:srgbClr val="0000FF"/>
                </a:solidFill>
                <a:latin typeface="Times New Roman" pitchFamily="18" charset="0"/>
                <a:cs typeface="Times New Roman" pitchFamily="18" charset="0"/>
              </a:rPr>
              <a:t>interface inheritance chain</a:t>
            </a:r>
            <a:r>
              <a:rPr lang="en-US" sz="2400" dirty="0" smtClean="0">
                <a:latin typeface="Times New Roman" pitchFamily="18" charset="0"/>
                <a:cs typeface="Times New Roman" pitchFamily="18" charset="0"/>
              </a:rPr>
              <a:t>.</a:t>
            </a:r>
          </a:p>
          <a:p>
            <a:pPr algn="just">
              <a:lnSpc>
                <a:spcPct val="170000"/>
              </a:lnSpc>
              <a:spcBef>
                <a:spcPts val="0"/>
              </a:spcBef>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normAutofit fontScale="90000"/>
          </a:bodyPr>
          <a:lstStyle/>
          <a:p>
            <a:r>
              <a:rPr lang="en-US" sz="3200" b="1" dirty="0" smtClean="0">
                <a:solidFill>
                  <a:srgbClr val="0000FF"/>
                </a:solidFill>
                <a:latin typeface="Times New Roman" pitchFamily="18" charset="0"/>
                <a:cs typeface="Times New Roman" pitchFamily="18" charset="0"/>
              </a:rPr>
              <a:t>Example 4</a:t>
            </a:r>
            <a:endParaRPr lang="en-US" sz="3200" b="1" dirty="0">
              <a:solidFill>
                <a:srgbClr val="0000FF"/>
              </a:solidFill>
              <a:latin typeface="Times New Roman" pitchFamily="18" charset="0"/>
              <a:cs typeface="Times New Roman" pitchFamily="18" charset="0"/>
            </a:endParaRPr>
          </a:p>
        </p:txBody>
      </p:sp>
      <p:sp>
        <p:nvSpPr>
          <p:cNvPr id="3" name="Content Placeholder 2"/>
          <p:cNvSpPr>
            <a:spLocks noGrp="1"/>
          </p:cNvSpPr>
          <p:nvPr>
            <p:ph idx="1"/>
          </p:nvPr>
        </p:nvSpPr>
        <p:spPr>
          <a:xfrm>
            <a:off x="76200" y="457200"/>
            <a:ext cx="8915400" cy="6248400"/>
          </a:xfrm>
        </p:spPr>
        <p:txBody>
          <a:bodyPr>
            <a:normAutofit fontScale="92500" lnSpcReduction="20000"/>
          </a:bodyPr>
          <a:lstStyle/>
          <a:p>
            <a:pPr algn="just">
              <a:spcBef>
                <a:spcPts val="0"/>
              </a:spcBef>
              <a:buFont typeface="Wingdings" panose="05000000000000000000" pitchFamily="2" charset="2"/>
              <a:buChar char="Ø"/>
            </a:pPr>
            <a:r>
              <a:rPr lang="en-US" sz="2800" dirty="0">
                <a:latin typeface="Times New Roman" pitchFamily="18" charset="0"/>
                <a:cs typeface="Times New Roman" pitchFamily="18" charset="0"/>
              </a:rPr>
              <a:t>Let’s see the following example to implement one interface to extend another:</a:t>
            </a:r>
          </a:p>
          <a:p>
            <a:pPr marL="0" indent="0" algn="just">
              <a:spcBef>
                <a:spcPts val="0"/>
              </a:spcBef>
              <a:buNone/>
            </a:pP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One interface can extend another.</a:t>
            </a:r>
          </a:p>
          <a:p>
            <a:pPr marL="0" indent="0" algn="just">
              <a:spcBef>
                <a:spcPts val="0"/>
              </a:spcBef>
              <a:buNone/>
            </a:pPr>
            <a:r>
              <a:rPr lang="en-US" sz="2800" dirty="0">
                <a:latin typeface="Times New Roman" pitchFamily="18" charset="0"/>
                <a:cs typeface="Times New Roman" pitchFamily="18" charset="0"/>
              </a:rPr>
              <a:t>interface </a:t>
            </a:r>
            <a:r>
              <a:rPr lang="en-US" sz="2800" dirty="0" smtClean="0">
                <a:latin typeface="Times New Roman" pitchFamily="18" charset="0"/>
                <a:cs typeface="Times New Roman" pitchFamily="18" charset="0"/>
              </a:rPr>
              <a:t>A </a:t>
            </a:r>
            <a:r>
              <a:rPr lang="en-US" sz="2800" dirty="0">
                <a:latin typeface="Times New Roman" pitchFamily="18" charset="0"/>
                <a:cs typeface="Times New Roman" pitchFamily="18" charset="0"/>
              </a:rPr>
              <a:t>{</a:t>
            </a:r>
          </a:p>
          <a:p>
            <a:pPr marL="0" indent="0" algn="just">
              <a:spcBef>
                <a:spcPts val="0"/>
              </a:spcBef>
              <a:buNone/>
            </a:pPr>
            <a:r>
              <a:rPr lang="en-US" sz="2800" dirty="0">
                <a:latin typeface="Times New Roman" pitchFamily="18" charset="0"/>
                <a:cs typeface="Times New Roman" pitchFamily="18" charset="0"/>
              </a:rPr>
              <a:t>void meth1();</a:t>
            </a:r>
          </a:p>
          <a:p>
            <a:pPr marL="0" indent="0" algn="just">
              <a:spcBef>
                <a:spcPts val="0"/>
              </a:spcBef>
              <a:buNone/>
            </a:pPr>
            <a:r>
              <a:rPr lang="en-US" sz="2800" dirty="0">
                <a:latin typeface="Times New Roman" pitchFamily="18" charset="0"/>
                <a:cs typeface="Times New Roman" pitchFamily="18" charset="0"/>
              </a:rPr>
              <a:t>void meth2();</a:t>
            </a:r>
          </a:p>
          <a:p>
            <a:pPr marL="0" indent="0" algn="just">
              <a:spcBef>
                <a:spcPts val="0"/>
              </a:spcBef>
              <a:buNone/>
            </a:pPr>
            <a:r>
              <a:rPr lang="en-US" sz="2800" dirty="0">
                <a:latin typeface="Times New Roman" pitchFamily="18" charset="0"/>
                <a:cs typeface="Times New Roman" pitchFamily="18" charset="0"/>
              </a:rPr>
              <a:t>}</a:t>
            </a:r>
          </a:p>
          <a:p>
            <a:pPr marL="0" indent="0" algn="just">
              <a:spcBef>
                <a:spcPts val="0"/>
              </a:spcBef>
              <a:buNone/>
            </a:pPr>
            <a:r>
              <a:rPr lang="en-US" sz="2800" dirty="0">
                <a:latin typeface="Times New Roman" pitchFamily="18" charset="0"/>
                <a:cs typeface="Times New Roman" pitchFamily="18" charset="0"/>
              </a:rPr>
              <a:t>// B now includes meth1() and meth2() -- it adds meth3().</a:t>
            </a:r>
          </a:p>
          <a:p>
            <a:pPr marL="0" indent="0" algn="just">
              <a:spcBef>
                <a:spcPts val="0"/>
              </a:spcBef>
              <a:buNone/>
            </a:pPr>
            <a:r>
              <a:rPr lang="en-US" sz="2800" dirty="0">
                <a:latin typeface="Times New Roman" pitchFamily="18" charset="0"/>
                <a:cs typeface="Times New Roman" pitchFamily="18" charset="0"/>
              </a:rPr>
              <a:t>interface </a:t>
            </a:r>
            <a:r>
              <a:rPr lang="en-US" sz="2800" dirty="0" smtClean="0">
                <a:latin typeface="Times New Roman" pitchFamily="18" charset="0"/>
                <a:cs typeface="Times New Roman" pitchFamily="18" charset="0"/>
              </a:rPr>
              <a:t>B </a:t>
            </a:r>
            <a:r>
              <a:rPr lang="en-US" sz="2800" dirty="0">
                <a:latin typeface="Times New Roman" pitchFamily="18" charset="0"/>
                <a:cs typeface="Times New Roman" pitchFamily="18" charset="0"/>
              </a:rPr>
              <a:t>extends </a:t>
            </a:r>
            <a:r>
              <a:rPr lang="en-US" sz="2800" dirty="0" smtClean="0">
                <a:latin typeface="Times New Roman" pitchFamily="18" charset="0"/>
                <a:cs typeface="Times New Roman" pitchFamily="18" charset="0"/>
              </a:rPr>
              <a:t>A </a:t>
            </a:r>
            <a:r>
              <a:rPr lang="en-US" sz="2800" dirty="0">
                <a:latin typeface="Times New Roman" pitchFamily="18" charset="0"/>
                <a:cs typeface="Times New Roman" pitchFamily="18" charset="0"/>
              </a:rPr>
              <a:t>{</a:t>
            </a:r>
          </a:p>
          <a:p>
            <a:pPr marL="0" indent="0" algn="just">
              <a:spcBef>
                <a:spcPts val="0"/>
              </a:spcBef>
              <a:buNone/>
            </a:pPr>
            <a:r>
              <a:rPr lang="en-US" sz="2800" dirty="0">
                <a:latin typeface="Times New Roman" pitchFamily="18" charset="0"/>
                <a:cs typeface="Times New Roman" pitchFamily="18" charset="0"/>
              </a:rPr>
              <a:t>void meth3();</a:t>
            </a:r>
          </a:p>
          <a:p>
            <a:pPr marL="0" indent="0" algn="just">
              <a:spcBef>
                <a:spcPts val="0"/>
              </a:spcBef>
              <a:buNone/>
            </a:pPr>
            <a:r>
              <a:rPr lang="en-US" sz="2800" dirty="0">
                <a:latin typeface="Times New Roman" pitchFamily="18" charset="0"/>
                <a:cs typeface="Times New Roman" pitchFamily="18" charset="0"/>
              </a:rPr>
              <a:t>}</a:t>
            </a:r>
          </a:p>
          <a:p>
            <a:pPr marL="0" indent="0" algn="just">
              <a:spcBef>
                <a:spcPts val="0"/>
              </a:spcBef>
              <a:buNone/>
            </a:pPr>
            <a:r>
              <a:rPr lang="en-US" sz="2800" dirty="0">
                <a:latin typeface="Times New Roman" pitchFamily="18" charset="0"/>
                <a:cs typeface="Times New Roman" pitchFamily="18" charset="0"/>
              </a:rPr>
              <a:t>// This class must implement all of A and B</a:t>
            </a:r>
          </a:p>
          <a:p>
            <a:pPr marL="0" indent="0" algn="just">
              <a:spcBef>
                <a:spcPts val="0"/>
              </a:spcBef>
              <a:buNone/>
            </a:pPr>
            <a:r>
              <a:rPr lang="en-US" sz="2800" dirty="0">
                <a:latin typeface="Times New Roman" pitchFamily="18" charset="0"/>
                <a:cs typeface="Times New Roman" pitchFamily="18" charset="0"/>
              </a:rPr>
              <a:t>class </a:t>
            </a:r>
            <a:r>
              <a:rPr lang="en-US" sz="2800" dirty="0" err="1">
                <a:latin typeface="Times New Roman" pitchFamily="18" charset="0"/>
                <a:cs typeface="Times New Roman" pitchFamily="18" charset="0"/>
              </a:rPr>
              <a:t>MyClass</a:t>
            </a:r>
            <a:r>
              <a:rPr lang="en-US" sz="2800" dirty="0">
                <a:latin typeface="Times New Roman" pitchFamily="18" charset="0"/>
                <a:cs typeface="Times New Roman" pitchFamily="18" charset="0"/>
              </a:rPr>
              <a:t> implements </a:t>
            </a:r>
            <a:r>
              <a:rPr lang="en-US" sz="2800" dirty="0" smtClean="0">
                <a:latin typeface="Times New Roman" pitchFamily="18" charset="0"/>
                <a:cs typeface="Times New Roman" pitchFamily="18" charset="0"/>
              </a:rPr>
              <a:t>B </a:t>
            </a:r>
            <a:r>
              <a:rPr lang="en-US" sz="2800" dirty="0">
                <a:latin typeface="Times New Roman" pitchFamily="18" charset="0"/>
                <a:cs typeface="Times New Roman" pitchFamily="18" charset="0"/>
              </a:rPr>
              <a:t>{</a:t>
            </a:r>
          </a:p>
          <a:p>
            <a:pPr marL="0" indent="0" algn="just">
              <a:spcBef>
                <a:spcPts val="0"/>
              </a:spcBef>
              <a:buNone/>
            </a:pPr>
            <a:r>
              <a:rPr lang="en-US" sz="2800" dirty="0">
                <a:latin typeface="Times New Roman" pitchFamily="18" charset="0"/>
                <a:cs typeface="Times New Roman" pitchFamily="18" charset="0"/>
              </a:rPr>
              <a:t>public void meth1() {</a:t>
            </a:r>
          </a:p>
          <a:p>
            <a:pPr marL="0" indent="0" algn="just">
              <a:spcBef>
                <a:spcPts val="0"/>
              </a:spcBef>
              <a:buNone/>
            </a:pPr>
            <a:r>
              <a:rPr lang="en-US" sz="2800" dirty="0" err="1">
                <a:latin typeface="Times New Roman" pitchFamily="18" charset="0"/>
                <a:cs typeface="Times New Roman" pitchFamily="18" charset="0"/>
              </a:rPr>
              <a:t>System.out.println</a:t>
            </a:r>
            <a:r>
              <a:rPr lang="en-US" sz="2800" dirty="0">
                <a:latin typeface="Times New Roman" pitchFamily="18" charset="0"/>
                <a:cs typeface="Times New Roman" pitchFamily="18" charset="0"/>
              </a:rPr>
              <a:t>("Implement meth1().");</a:t>
            </a:r>
          </a:p>
          <a:p>
            <a:pPr marL="0" indent="0" algn="just">
              <a:spcBef>
                <a:spcPts val="0"/>
              </a:spcBef>
              <a:buNone/>
            </a:pPr>
            <a:r>
              <a:rPr lang="en-US" sz="2800" dirty="0">
                <a:latin typeface="Times New Roman" pitchFamily="18" charset="0"/>
                <a:cs typeface="Times New Roman" pitchFamily="18" charset="0"/>
              </a:rPr>
              <a:t>}</a:t>
            </a:r>
          </a:p>
          <a:p>
            <a:pPr marL="0" indent="0" algn="just">
              <a:spcBef>
                <a:spcPts val="0"/>
              </a:spcBef>
              <a:buNone/>
            </a:pPr>
            <a:r>
              <a:rPr lang="en-US" sz="2800" dirty="0">
                <a:latin typeface="Times New Roman" pitchFamily="18" charset="0"/>
                <a:cs typeface="Times New Roman" pitchFamily="18" charset="0"/>
              </a:rPr>
              <a:t>public void meth2() {</a:t>
            </a:r>
          </a:p>
          <a:p>
            <a:pPr marL="0" indent="0" algn="just">
              <a:spcBef>
                <a:spcPts val="0"/>
              </a:spcBef>
              <a:buNone/>
            </a:pPr>
            <a:r>
              <a:rPr lang="en-US" sz="2800" dirty="0" err="1">
                <a:latin typeface="Times New Roman" pitchFamily="18" charset="0"/>
                <a:cs typeface="Times New Roman" pitchFamily="18" charset="0"/>
              </a:rPr>
              <a:t>System.out.println</a:t>
            </a:r>
            <a:r>
              <a:rPr lang="en-US" sz="2800" dirty="0">
                <a:latin typeface="Times New Roman" pitchFamily="18" charset="0"/>
                <a:cs typeface="Times New Roman" pitchFamily="18" charset="0"/>
              </a:rPr>
              <a:t>("Implement meth2().");</a:t>
            </a:r>
          </a:p>
          <a:p>
            <a:pPr marL="0" indent="0" algn="just">
              <a:spcBef>
                <a:spcPts val="0"/>
              </a:spcBef>
              <a:buNone/>
            </a:pPr>
            <a:r>
              <a:rPr lang="en-US" sz="2800"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01493B46-0F54-4C10-95BC-E3DBEE7203BE}" type="slidenum">
              <a:rPr lang="en-US" smtClean="0"/>
              <a:pPr/>
              <a:t>34</a:t>
            </a:fld>
            <a:endParaRPr lang="en-US"/>
          </a:p>
        </p:txBody>
      </p:sp>
    </p:spTree>
    <p:extLst>
      <p:ext uri="{BB962C8B-B14F-4D97-AF65-F5344CB8AC3E}">
        <p14:creationId xmlns:p14="http://schemas.microsoft.com/office/powerpoint/2010/main" val="25931222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
            <a:ext cx="8839200" cy="6629400"/>
          </a:xfrm>
        </p:spPr>
        <p:txBody>
          <a:bodyPr>
            <a:normAutofit/>
          </a:bodyPr>
          <a:lstStyle/>
          <a:p>
            <a:pPr marL="0" indent="0" algn="just">
              <a:buNone/>
            </a:pPr>
            <a:r>
              <a:rPr lang="en-US" sz="2800" dirty="0">
                <a:latin typeface="Times New Roman" pitchFamily="18" charset="0"/>
                <a:cs typeface="Times New Roman" pitchFamily="18" charset="0"/>
              </a:rPr>
              <a:t>public void meth3() {</a:t>
            </a:r>
          </a:p>
          <a:p>
            <a:pPr marL="0" indent="0" algn="just">
              <a:buNone/>
            </a:pPr>
            <a:r>
              <a:rPr lang="en-US" sz="2800" dirty="0" err="1">
                <a:latin typeface="Times New Roman" pitchFamily="18" charset="0"/>
                <a:cs typeface="Times New Roman" pitchFamily="18" charset="0"/>
              </a:rPr>
              <a:t>System.out.println</a:t>
            </a:r>
            <a:r>
              <a:rPr lang="en-US" sz="2800" dirty="0">
                <a:latin typeface="Times New Roman" pitchFamily="18" charset="0"/>
                <a:cs typeface="Times New Roman" pitchFamily="18" charset="0"/>
              </a:rPr>
              <a:t>("Implement meth3().");</a:t>
            </a:r>
          </a:p>
          <a:p>
            <a:pPr marL="0" indent="0" algn="just">
              <a:buNone/>
            </a:pPr>
            <a:r>
              <a:rPr lang="en-US" sz="2800" dirty="0">
                <a:latin typeface="Times New Roman" pitchFamily="18" charset="0"/>
                <a:cs typeface="Times New Roman" pitchFamily="18" charset="0"/>
              </a:rPr>
              <a:t>}</a:t>
            </a:r>
          </a:p>
          <a:p>
            <a:pPr marL="0" indent="0" algn="just">
              <a:buNone/>
            </a:pPr>
            <a:r>
              <a:rPr lang="en-US" sz="2800" dirty="0">
                <a:latin typeface="Times New Roman" pitchFamily="18" charset="0"/>
                <a:cs typeface="Times New Roman" pitchFamily="18" charset="0"/>
              </a:rPr>
              <a:t>}</a:t>
            </a:r>
          </a:p>
          <a:p>
            <a:pPr marL="0" indent="0" algn="just">
              <a:buNone/>
            </a:pPr>
            <a:r>
              <a:rPr lang="en-US" sz="2800" dirty="0">
                <a:latin typeface="Times New Roman" pitchFamily="18" charset="0"/>
                <a:cs typeface="Times New Roman" pitchFamily="18" charset="0"/>
              </a:rPr>
              <a:t>class </a:t>
            </a:r>
            <a:r>
              <a:rPr lang="en-US" sz="2800" dirty="0" err="1">
                <a:latin typeface="Times New Roman" pitchFamily="18" charset="0"/>
                <a:cs typeface="Times New Roman" pitchFamily="18" charset="0"/>
              </a:rPr>
              <a:t>ExtendingInterface</a:t>
            </a:r>
            <a:r>
              <a:rPr lang="en-US" sz="2800" dirty="0">
                <a:latin typeface="Times New Roman" pitchFamily="18" charset="0"/>
                <a:cs typeface="Times New Roman" pitchFamily="18" charset="0"/>
              </a:rPr>
              <a:t>{</a:t>
            </a:r>
          </a:p>
          <a:p>
            <a:pPr marL="0" indent="0" algn="just">
              <a:buNone/>
            </a:pPr>
            <a:r>
              <a:rPr lang="en-US" sz="2800" dirty="0">
                <a:latin typeface="Times New Roman" pitchFamily="18" charset="0"/>
                <a:cs typeface="Times New Roman" pitchFamily="18" charset="0"/>
              </a:rPr>
              <a:t>public static void main(String </a:t>
            </a:r>
            <a:r>
              <a:rPr lang="en-US" sz="2800" dirty="0" err="1">
                <a:latin typeface="Times New Roman" pitchFamily="18" charset="0"/>
                <a:cs typeface="Times New Roman" pitchFamily="18" charset="0"/>
              </a:rPr>
              <a:t>arg</a:t>
            </a:r>
            <a:r>
              <a:rPr lang="en-US" sz="2800" dirty="0">
                <a:latin typeface="Times New Roman" pitchFamily="18" charset="0"/>
                <a:cs typeface="Times New Roman" pitchFamily="18" charset="0"/>
              </a:rPr>
              <a:t>[]) {</a:t>
            </a:r>
          </a:p>
          <a:p>
            <a:pPr marL="0" indent="0" algn="just">
              <a:buNone/>
            </a:pPr>
            <a:r>
              <a:rPr lang="en-US" sz="2800" dirty="0" err="1">
                <a:latin typeface="Times New Roman" pitchFamily="18" charset="0"/>
                <a:cs typeface="Times New Roman" pitchFamily="18" charset="0"/>
              </a:rPr>
              <a:t>MyClass</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ob</a:t>
            </a:r>
            <a:r>
              <a:rPr lang="en-US" sz="2800" dirty="0">
                <a:latin typeface="Times New Roman" pitchFamily="18" charset="0"/>
                <a:cs typeface="Times New Roman" pitchFamily="18" charset="0"/>
              </a:rPr>
              <a:t> = new </a:t>
            </a:r>
            <a:r>
              <a:rPr lang="en-US" sz="2800" dirty="0" err="1">
                <a:latin typeface="Times New Roman" pitchFamily="18" charset="0"/>
                <a:cs typeface="Times New Roman" pitchFamily="18" charset="0"/>
              </a:rPr>
              <a:t>MyClass</a:t>
            </a:r>
            <a:r>
              <a:rPr lang="en-US" sz="2800" dirty="0">
                <a:latin typeface="Times New Roman" pitchFamily="18" charset="0"/>
                <a:cs typeface="Times New Roman" pitchFamily="18" charset="0"/>
              </a:rPr>
              <a:t>();</a:t>
            </a:r>
          </a:p>
          <a:p>
            <a:pPr marL="0" indent="0" algn="just">
              <a:buNone/>
            </a:pPr>
            <a:r>
              <a:rPr lang="en-US" sz="2800" dirty="0">
                <a:latin typeface="Times New Roman" pitchFamily="18" charset="0"/>
                <a:cs typeface="Times New Roman" pitchFamily="18" charset="0"/>
              </a:rPr>
              <a:t>ob.meth1();</a:t>
            </a:r>
          </a:p>
          <a:p>
            <a:pPr marL="0" indent="0" algn="just">
              <a:buNone/>
            </a:pPr>
            <a:r>
              <a:rPr lang="en-US" sz="2800" dirty="0">
                <a:latin typeface="Times New Roman" pitchFamily="18" charset="0"/>
                <a:cs typeface="Times New Roman" pitchFamily="18" charset="0"/>
              </a:rPr>
              <a:t>ob.meth2();</a:t>
            </a:r>
          </a:p>
          <a:p>
            <a:pPr marL="0" indent="0" algn="just">
              <a:buNone/>
            </a:pPr>
            <a:r>
              <a:rPr lang="en-US" sz="2800" dirty="0">
                <a:latin typeface="Times New Roman" pitchFamily="18" charset="0"/>
                <a:cs typeface="Times New Roman" pitchFamily="18" charset="0"/>
              </a:rPr>
              <a:t>ob.meth3();</a:t>
            </a:r>
          </a:p>
          <a:p>
            <a:pPr marL="0" indent="0" algn="just">
              <a:buNone/>
            </a:pPr>
            <a:r>
              <a:rPr lang="en-US" sz="2800" dirty="0">
                <a:latin typeface="Times New Roman" pitchFamily="18" charset="0"/>
                <a:cs typeface="Times New Roman" pitchFamily="18" charset="0"/>
              </a:rPr>
              <a:t>}</a:t>
            </a:r>
          </a:p>
          <a:p>
            <a:pPr marL="0" indent="0" algn="just">
              <a:buNone/>
            </a:pPr>
            <a:r>
              <a:rPr lang="en-US" sz="2800"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01493B46-0F54-4C10-95BC-E3DBEE7203BE}" type="slidenum">
              <a:rPr lang="en-US" smtClean="0"/>
              <a:pPr/>
              <a:t>35</a:t>
            </a:fld>
            <a:endParaRPr lang="en-US"/>
          </a:p>
        </p:txBody>
      </p:sp>
    </p:spTree>
    <p:extLst>
      <p:ext uri="{BB962C8B-B14F-4D97-AF65-F5344CB8AC3E}">
        <p14:creationId xmlns:p14="http://schemas.microsoft.com/office/powerpoint/2010/main" val="38906502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a:bodyPr>
          <a:lstStyle/>
          <a:p>
            <a:pPr algn="just">
              <a:buFont typeface="Wingdings" pitchFamily="2" charset="2"/>
              <a:buChar char="§"/>
            </a:pPr>
            <a:r>
              <a:rPr lang="en-US" sz="2800" dirty="0" smtClean="0">
                <a:latin typeface="Times New Roman" pitchFamily="18" charset="0"/>
                <a:cs typeface="Times New Roman" pitchFamily="18" charset="0"/>
              </a:rPr>
              <a:t>In the above example, </a:t>
            </a:r>
            <a:r>
              <a:rPr lang="en-US" sz="2800" b="1" i="1" dirty="0" smtClean="0">
                <a:solidFill>
                  <a:srgbClr val="0000FF"/>
                </a:solidFill>
                <a:latin typeface="Times New Roman" pitchFamily="18" charset="0"/>
                <a:cs typeface="Times New Roman" pitchFamily="18" charset="0"/>
              </a:rPr>
              <a:t>interface B extends interface A to have a new interface with inheritance</a:t>
            </a:r>
            <a:r>
              <a:rPr lang="en-US" sz="2800" dirty="0" smtClean="0">
                <a:latin typeface="Times New Roman" pitchFamily="18" charset="0"/>
                <a:cs typeface="Times New Roman" pitchFamily="18" charset="0"/>
              </a:rPr>
              <a:t>.</a:t>
            </a:r>
          </a:p>
          <a:p>
            <a:pPr algn="just">
              <a:buFont typeface="Wingdings" pitchFamily="2" charset="2"/>
              <a:buChar char="§"/>
            </a:pPr>
            <a:r>
              <a:rPr lang="en-US" sz="2800" dirty="0" smtClean="0">
                <a:latin typeface="Times New Roman" pitchFamily="18" charset="0"/>
                <a:cs typeface="Times New Roman" pitchFamily="18" charset="0"/>
              </a:rPr>
              <a:t> Similarly, </a:t>
            </a:r>
            <a:r>
              <a:rPr lang="en-US" sz="2800" b="1" i="1" dirty="0" smtClean="0">
                <a:solidFill>
                  <a:srgbClr val="D60093"/>
                </a:solidFill>
                <a:latin typeface="Times New Roman" pitchFamily="18" charset="0"/>
                <a:cs typeface="Times New Roman" pitchFamily="18" charset="0"/>
              </a:rPr>
              <a:t>interface B adds new method declaration meth3</a:t>
            </a:r>
            <a:r>
              <a:rPr lang="en-US" sz="2800" b="1" i="1" dirty="0">
                <a:solidFill>
                  <a:srgbClr val="D60093"/>
                </a:solidFill>
                <a:latin typeface="Times New Roman" pitchFamily="18" charset="0"/>
                <a:cs typeface="Times New Roman" pitchFamily="18" charset="0"/>
              </a:rPr>
              <a:t>() in addition to </a:t>
            </a:r>
            <a:r>
              <a:rPr lang="en-US" sz="2800" b="1" i="1" dirty="0" smtClean="0">
                <a:solidFill>
                  <a:srgbClr val="D60093"/>
                </a:solidFill>
                <a:latin typeface="Times New Roman" pitchFamily="18" charset="0"/>
                <a:cs typeface="Times New Roman" pitchFamily="18" charset="0"/>
              </a:rPr>
              <a:t>meth1</a:t>
            </a:r>
            <a:r>
              <a:rPr lang="en-US" sz="2800" b="1" i="1" dirty="0">
                <a:solidFill>
                  <a:srgbClr val="D60093"/>
                </a:solidFill>
                <a:latin typeface="Times New Roman" pitchFamily="18" charset="0"/>
                <a:cs typeface="Times New Roman" pitchFamily="18" charset="0"/>
              </a:rPr>
              <a:t>() and meth2</a:t>
            </a:r>
            <a:r>
              <a:rPr lang="en-US" sz="2800" b="1" i="1" dirty="0" smtClean="0">
                <a:solidFill>
                  <a:srgbClr val="D60093"/>
                </a:solidFill>
                <a:latin typeface="Times New Roman" pitchFamily="18" charset="0"/>
                <a:cs typeface="Times New Roman" pitchFamily="18" charset="0"/>
              </a:rPr>
              <a:t>() of interface A</a:t>
            </a:r>
            <a:r>
              <a:rPr lang="en-US" sz="2800" dirty="0" smtClean="0">
                <a:latin typeface="Times New Roman" pitchFamily="18" charset="0"/>
                <a:cs typeface="Times New Roman" pitchFamily="18" charset="0"/>
              </a:rPr>
              <a:t>.</a:t>
            </a:r>
          </a:p>
          <a:p>
            <a:pPr algn="just">
              <a:buFont typeface="Wingdings" pitchFamily="2" charset="2"/>
              <a:buChar char="Ø"/>
            </a:pPr>
            <a:r>
              <a:rPr lang="en-US" sz="2800" dirty="0" smtClean="0">
                <a:latin typeface="Times New Roman" pitchFamily="18" charset="0"/>
                <a:cs typeface="Times New Roman" pitchFamily="18" charset="0"/>
              </a:rPr>
              <a:t>As </a:t>
            </a:r>
            <a:r>
              <a:rPr lang="en-US" sz="2800" dirty="0">
                <a:latin typeface="Times New Roman" pitchFamily="18" charset="0"/>
                <a:cs typeface="Times New Roman" pitchFamily="18" charset="0"/>
              </a:rPr>
              <a:t>an </a:t>
            </a:r>
            <a:r>
              <a:rPr lang="en-US" sz="2800" b="1" i="1" dirty="0">
                <a:solidFill>
                  <a:srgbClr val="0000FF"/>
                </a:solidFill>
                <a:latin typeface="Times New Roman" pitchFamily="18" charset="0"/>
                <a:cs typeface="Times New Roman" pitchFamily="18" charset="0"/>
              </a:rPr>
              <a:t>experiment you might want to try removing </a:t>
            </a:r>
            <a:r>
              <a:rPr lang="en-US" sz="2800" dirty="0">
                <a:latin typeface="Times New Roman" pitchFamily="18" charset="0"/>
                <a:cs typeface="Times New Roman" pitchFamily="18" charset="0"/>
              </a:rPr>
              <a:t>the implementation for </a:t>
            </a:r>
            <a:r>
              <a:rPr lang="en-US" sz="2800" b="1" i="1" dirty="0">
                <a:latin typeface="Times New Roman" pitchFamily="18" charset="0"/>
                <a:cs typeface="Times New Roman" pitchFamily="18" charset="0"/>
              </a:rPr>
              <a:t>meth1( </a:t>
            </a:r>
            <a:r>
              <a:rPr lang="en-US" sz="2800" b="1" i="1" dirty="0" smtClean="0">
                <a:latin typeface="Times New Roman" pitchFamily="18" charset="0"/>
                <a:cs typeface="Times New Roman" pitchFamily="18" charset="0"/>
              </a:rPr>
              <a:t>) in </a:t>
            </a:r>
            <a:r>
              <a:rPr lang="en-US" sz="2800" b="1" i="1" dirty="0" err="1">
                <a:latin typeface="Times New Roman" pitchFamily="18" charset="0"/>
                <a:cs typeface="Times New Roman" pitchFamily="18" charset="0"/>
              </a:rPr>
              <a:t>MyClass</a:t>
            </a:r>
            <a:r>
              <a:rPr lang="en-US" sz="2800" dirty="0" smtClean="0">
                <a:latin typeface="Times New Roman" pitchFamily="18" charset="0"/>
                <a:cs typeface="Times New Roman" pitchFamily="18" charset="0"/>
              </a:rPr>
              <a:t>.</a:t>
            </a:r>
          </a:p>
          <a:p>
            <a:pPr algn="just">
              <a:buFont typeface="Wingdings" pitchFamily="2" charset="2"/>
              <a:buChar char="§"/>
            </a:pP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This will cause a </a:t>
            </a:r>
            <a:r>
              <a:rPr lang="en-US" sz="2800" b="1" i="1" dirty="0">
                <a:latin typeface="Times New Roman" pitchFamily="18" charset="0"/>
                <a:cs typeface="Times New Roman" pitchFamily="18" charset="0"/>
              </a:rPr>
              <a:t>compile-time error</a:t>
            </a:r>
            <a:r>
              <a:rPr lang="en-US" sz="2800" dirty="0" smtClean="0">
                <a:latin typeface="Times New Roman" pitchFamily="18" charset="0"/>
                <a:cs typeface="Times New Roman" pitchFamily="18" charset="0"/>
              </a:rPr>
              <a:t>.</a:t>
            </a:r>
          </a:p>
          <a:p>
            <a:pPr algn="just">
              <a:buFont typeface="Wingdings" pitchFamily="2" charset="2"/>
              <a:buChar char="§"/>
            </a:pP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As stated earlier, any </a:t>
            </a:r>
            <a:r>
              <a:rPr lang="en-US" sz="2800" b="1" i="1" dirty="0">
                <a:solidFill>
                  <a:srgbClr val="0000FF"/>
                </a:solidFill>
                <a:latin typeface="Times New Roman" pitchFamily="18" charset="0"/>
                <a:cs typeface="Times New Roman" pitchFamily="18" charset="0"/>
              </a:rPr>
              <a:t>class </a:t>
            </a:r>
            <a:r>
              <a:rPr lang="en-US" sz="2800" b="1" i="1" dirty="0" smtClean="0">
                <a:solidFill>
                  <a:srgbClr val="0000FF"/>
                </a:solidFill>
                <a:latin typeface="Times New Roman" pitchFamily="18" charset="0"/>
                <a:cs typeface="Times New Roman" pitchFamily="18" charset="0"/>
              </a:rPr>
              <a:t>that implements </a:t>
            </a:r>
            <a:r>
              <a:rPr lang="en-US" sz="2800" b="1" i="1" dirty="0">
                <a:solidFill>
                  <a:srgbClr val="0000FF"/>
                </a:solidFill>
                <a:latin typeface="Times New Roman" pitchFamily="18" charset="0"/>
                <a:cs typeface="Times New Roman" pitchFamily="18" charset="0"/>
              </a:rPr>
              <a:t>an interface must implement all methods defined by that </a:t>
            </a:r>
            <a:r>
              <a:rPr lang="en-US" sz="2800" b="1" i="1" dirty="0" smtClean="0">
                <a:solidFill>
                  <a:srgbClr val="0000FF"/>
                </a:solidFill>
                <a:latin typeface="Times New Roman" pitchFamily="18" charset="0"/>
                <a:cs typeface="Times New Roman" pitchFamily="18" charset="0"/>
              </a:rPr>
              <a:t>interface</a:t>
            </a:r>
            <a:r>
              <a:rPr lang="en-US" sz="2800" dirty="0" smtClean="0">
                <a:latin typeface="Times New Roman" pitchFamily="18" charset="0"/>
                <a:cs typeface="Times New Roman" pitchFamily="18" charset="0"/>
              </a:rPr>
              <a:t>, including </a:t>
            </a:r>
            <a:r>
              <a:rPr lang="en-US" sz="2800" dirty="0">
                <a:latin typeface="Times New Roman" pitchFamily="18" charset="0"/>
                <a:cs typeface="Times New Roman" pitchFamily="18" charset="0"/>
              </a:rPr>
              <a:t>any that are </a:t>
            </a:r>
            <a:r>
              <a:rPr lang="en-US" sz="2800" b="1" i="1" dirty="0">
                <a:latin typeface="Times New Roman" pitchFamily="18" charset="0"/>
                <a:cs typeface="Times New Roman" pitchFamily="18" charset="0"/>
              </a:rPr>
              <a:t>inherited from other interfaces</a:t>
            </a:r>
            <a:r>
              <a:rPr lang="en-US" sz="2800" dirty="0">
                <a:latin typeface="Times New Roman" pitchFamily="18" charset="0"/>
                <a:cs typeface="Times New Roman" pitchFamily="18" charset="0"/>
              </a:rPr>
              <a:t>.</a:t>
            </a:r>
          </a:p>
          <a:p>
            <a:pPr marL="0" indent="0" algn="just">
              <a:buNone/>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36</a:t>
            </a:fld>
            <a:endParaRPr lang="en-US"/>
          </a:p>
        </p:txBody>
      </p:sp>
    </p:spTree>
    <p:extLst>
      <p:ext uri="{BB962C8B-B14F-4D97-AF65-F5344CB8AC3E}">
        <p14:creationId xmlns:p14="http://schemas.microsoft.com/office/powerpoint/2010/main" val="5933267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Autofit/>
          </a:bodyPr>
          <a:lstStyle/>
          <a:p>
            <a:r>
              <a:rPr lang="en-US" sz="2400" b="1" dirty="0" smtClean="0">
                <a:solidFill>
                  <a:srgbClr val="3333FF"/>
                </a:solidFill>
                <a:latin typeface="Times New Roman" pitchFamily="18" charset="0"/>
                <a:cs typeface="Times New Roman" pitchFamily="18" charset="0"/>
              </a:rPr>
              <a:t>Introducing Nested Classes and Inner Classes</a:t>
            </a:r>
            <a:endParaRPr lang="en-US" sz="2400" b="1" dirty="0">
              <a:solidFill>
                <a:srgbClr val="3333FF"/>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228600"/>
            <a:ext cx="8763000" cy="6400800"/>
          </a:xfrm>
        </p:spPr>
        <p:txBody>
          <a:bodyPr>
            <a:normAutofit fontScale="92500" lnSpcReduction="10000"/>
          </a:bodyPr>
          <a:lstStyle/>
          <a:p>
            <a:pPr algn="just">
              <a:buFont typeface="Wingdings" pitchFamily="2" charset="2"/>
              <a:buChar char="§"/>
            </a:pPr>
            <a:r>
              <a:rPr lang="en-US" dirty="0" smtClean="0">
                <a:latin typeface="Times New Roman" pitchFamily="18" charset="0"/>
                <a:cs typeface="Times New Roman" pitchFamily="18" charset="0"/>
              </a:rPr>
              <a:t>It is possible to define a class within another class; such classes are known as </a:t>
            </a:r>
            <a:r>
              <a:rPr lang="en-US" b="1" dirty="0" smtClean="0">
                <a:solidFill>
                  <a:srgbClr val="3333FF"/>
                </a:solidFill>
                <a:latin typeface="Times New Roman" pitchFamily="18" charset="0"/>
                <a:cs typeface="Times New Roman" pitchFamily="18" charset="0"/>
              </a:rPr>
              <a:t>nested classes</a:t>
            </a:r>
            <a:r>
              <a:rPr lang="en-US" dirty="0" smtClean="0">
                <a:latin typeface="Times New Roman" pitchFamily="18" charset="0"/>
                <a:cs typeface="Times New Roman" pitchFamily="18" charset="0"/>
              </a:rPr>
              <a:t>. </a:t>
            </a:r>
          </a:p>
          <a:p>
            <a:pPr algn="just">
              <a:buFont typeface="Wingdings" pitchFamily="2" charset="2"/>
              <a:buChar char="§"/>
            </a:pPr>
            <a:r>
              <a:rPr lang="en-US" dirty="0" smtClean="0">
                <a:latin typeface="Times New Roman" pitchFamily="18" charset="0"/>
                <a:cs typeface="Times New Roman" pitchFamily="18" charset="0"/>
              </a:rPr>
              <a:t>The </a:t>
            </a:r>
            <a:r>
              <a:rPr lang="en-US" b="1" dirty="0" smtClean="0">
                <a:solidFill>
                  <a:srgbClr val="00CC66"/>
                </a:solidFill>
                <a:latin typeface="Times New Roman" pitchFamily="18" charset="0"/>
                <a:cs typeface="Times New Roman" pitchFamily="18" charset="0"/>
              </a:rPr>
              <a:t>scope of a nested class </a:t>
            </a:r>
            <a:r>
              <a:rPr lang="en-US" dirty="0" smtClean="0">
                <a:latin typeface="Times New Roman" pitchFamily="18" charset="0"/>
                <a:cs typeface="Times New Roman" pitchFamily="18" charset="0"/>
              </a:rPr>
              <a:t>is bounded by the </a:t>
            </a:r>
            <a:r>
              <a:rPr lang="en-US" b="1" i="1" dirty="0" smtClean="0">
                <a:solidFill>
                  <a:srgbClr val="FF33CC"/>
                </a:solidFill>
                <a:latin typeface="Times New Roman" pitchFamily="18" charset="0"/>
                <a:cs typeface="Times New Roman" pitchFamily="18" charset="0"/>
              </a:rPr>
              <a:t>scope of its enclosing class.</a:t>
            </a:r>
            <a:r>
              <a:rPr lang="en-US" dirty="0" smtClean="0">
                <a:latin typeface="Times New Roman" pitchFamily="18" charset="0"/>
                <a:cs typeface="Times New Roman" pitchFamily="18" charset="0"/>
              </a:rPr>
              <a:t> </a:t>
            </a:r>
          </a:p>
          <a:p>
            <a:pPr algn="just">
              <a:buFont typeface="Wingdings" pitchFamily="2" charset="2"/>
              <a:buChar char="§"/>
            </a:pPr>
            <a:r>
              <a:rPr lang="en-US" dirty="0" smtClean="0">
                <a:latin typeface="Times New Roman" pitchFamily="18" charset="0"/>
                <a:cs typeface="Times New Roman" pitchFamily="18" charset="0"/>
              </a:rPr>
              <a:t>Thus, </a:t>
            </a:r>
            <a:r>
              <a:rPr lang="en-US" b="1" i="1" dirty="0" smtClean="0">
                <a:latin typeface="Times New Roman" pitchFamily="18" charset="0"/>
                <a:cs typeface="Times New Roman" pitchFamily="18" charset="0"/>
              </a:rPr>
              <a:t>if class B is defined within class A, then B is known to A, but not outside of A.</a:t>
            </a:r>
          </a:p>
          <a:p>
            <a:pPr algn="just">
              <a:buFont typeface="Wingdings" pitchFamily="2" charset="2"/>
              <a:buChar char="§"/>
            </a:pPr>
            <a:r>
              <a:rPr lang="en-US" dirty="0" smtClean="0">
                <a:latin typeface="Times New Roman" pitchFamily="18" charset="0"/>
                <a:cs typeface="Times New Roman" pitchFamily="18" charset="0"/>
              </a:rPr>
              <a:t> A </a:t>
            </a:r>
            <a:r>
              <a:rPr lang="en-US" b="1" dirty="0" smtClean="0">
                <a:solidFill>
                  <a:srgbClr val="3333FF"/>
                </a:solidFill>
                <a:latin typeface="Times New Roman" pitchFamily="18" charset="0"/>
                <a:cs typeface="Times New Roman" pitchFamily="18" charset="0"/>
              </a:rPr>
              <a:t>nested class </a:t>
            </a:r>
            <a:r>
              <a:rPr lang="en-US" dirty="0" smtClean="0">
                <a:latin typeface="Times New Roman" pitchFamily="18" charset="0"/>
                <a:cs typeface="Times New Roman" pitchFamily="18" charset="0"/>
              </a:rPr>
              <a:t>has access to the </a:t>
            </a:r>
            <a:r>
              <a:rPr lang="en-US" b="1" i="1" dirty="0" smtClean="0">
                <a:solidFill>
                  <a:srgbClr val="3333FF"/>
                </a:solidFill>
                <a:latin typeface="Times New Roman" pitchFamily="18" charset="0"/>
                <a:cs typeface="Times New Roman" pitchFamily="18" charset="0"/>
              </a:rPr>
              <a:t>members,</a:t>
            </a:r>
            <a:r>
              <a:rPr lang="en-US" dirty="0" smtClean="0">
                <a:latin typeface="Times New Roman" pitchFamily="18" charset="0"/>
                <a:cs typeface="Times New Roman" pitchFamily="18" charset="0"/>
              </a:rPr>
              <a:t> including </a:t>
            </a:r>
            <a:r>
              <a:rPr lang="en-US" b="1" i="1" dirty="0" smtClean="0">
                <a:solidFill>
                  <a:srgbClr val="00CC66"/>
                </a:solidFill>
                <a:latin typeface="Times New Roman" pitchFamily="18" charset="0"/>
                <a:cs typeface="Times New Roman" pitchFamily="18" charset="0"/>
              </a:rPr>
              <a:t>private members</a:t>
            </a:r>
            <a:r>
              <a:rPr lang="en-US" dirty="0" smtClean="0">
                <a:latin typeface="Times New Roman" pitchFamily="18" charset="0"/>
                <a:cs typeface="Times New Roman" pitchFamily="18" charset="0"/>
              </a:rPr>
              <a:t>, of the class in which it is nested.</a:t>
            </a:r>
          </a:p>
          <a:p>
            <a:pPr algn="just">
              <a:buFont typeface="Wingdings" pitchFamily="2" charset="2"/>
              <a:buChar char="§"/>
            </a:pPr>
            <a:r>
              <a:rPr lang="en-US" dirty="0" smtClean="0">
                <a:latin typeface="Times New Roman" pitchFamily="18" charset="0"/>
                <a:cs typeface="Times New Roman" pitchFamily="18" charset="0"/>
              </a:rPr>
              <a:t> However, the </a:t>
            </a:r>
            <a:r>
              <a:rPr lang="en-US" b="1" i="1" dirty="0" smtClean="0">
                <a:solidFill>
                  <a:srgbClr val="3333FF"/>
                </a:solidFill>
                <a:latin typeface="Times New Roman" pitchFamily="18" charset="0"/>
                <a:cs typeface="Times New Roman" pitchFamily="18" charset="0"/>
              </a:rPr>
              <a:t>enclosing class does not have access to the members of the nested class. </a:t>
            </a:r>
          </a:p>
          <a:p>
            <a:pPr algn="just">
              <a:buFont typeface="Wingdings" pitchFamily="2" charset="2"/>
              <a:buChar char="§"/>
            </a:pPr>
            <a:r>
              <a:rPr lang="en-US" dirty="0" smtClean="0">
                <a:latin typeface="Times New Roman" pitchFamily="18" charset="0"/>
                <a:cs typeface="Times New Roman" pitchFamily="18" charset="0"/>
              </a:rPr>
              <a:t>There are </a:t>
            </a:r>
            <a:r>
              <a:rPr lang="en-US" b="1" i="1" dirty="0" smtClean="0">
                <a:solidFill>
                  <a:srgbClr val="FF33CC"/>
                </a:solidFill>
                <a:latin typeface="Times New Roman" pitchFamily="18" charset="0"/>
                <a:cs typeface="Times New Roman" pitchFamily="18" charset="0"/>
              </a:rPr>
              <a:t>two types of nested classes</a:t>
            </a:r>
            <a:r>
              <a:rPr lang="en-US" dirty="0" smtClean="0">
                <a:latin typeface="Times New Roman" pitchFamily="18" charset="0"/>
                <a:cs typeface="Times New Roman" pitchFamily="18" charset="0"/>
              </a:rPr>
              <a:t>: </a:t>
            </a:r>
            <a:r>
              <a:rPr lang="en-US" b="1" dirty="0" smtClean="0">
                <a:solidFill>
                  <a:srgbClr val="00CC66"/>
                </a:solidFill>
                <a:latin typeface="Times New Roman" pitchFamily="18" charset="0"/>
                <a:cs typeface="Times New Roman" pitchFamily="18" charset="0"/>
              </a:rPr>
              <a:t>static and non-static.</a:t>
            </a:r>
          </a:p>
          <a:p>
            <a:pPr algn="just">
              <a:buFont typeface="Wingdings" pitchFamily="2" charset="2"/>
              <a:buChar char="§"/>
            </a:pPr>
            <a:r>
              <a:rPr lang="en-US" dirty="0" smtClean="0">
                <a:latin typeface="Times New Roman" pitchFamily="18" charset="0"/>
                <a:cs typeface="Times New Roman" pitchFamily="18" charset="0"/>
              </a:rPr>
              <a:t> A </a:t>
            </a:r>
            <a:r>
              <a:rPr lang="en-US" b="1" dirty="0" smtClean="0">
                <a:solidFill>
                  <a:srgbClr val="3333FF"/>
                </a:solidFill>
                <a:latin typeface="Times New Roman" pitchFamily="18" charset="0"/>
                <a:cs typeface="Times New Roman" pitchFamily="18" charset="0"/>
              </a:rPr>
              <a:t>static nested class </a:t>
            </a:r>
            <a:r>
              <a:rPr lang="en-US" dirty="0" smtClean="0">
                <a:latin typeface="Times New Roman" pitchFamily="18" charset="0"/>
                <a:cs typeface="Times New Roman" pitchFamily="18" charset="0"/>
              </a:rPr>
              <a:t>is one which has the </a:t>
            </a:r>
            <a:r>
              <a:rPr lang="en-US" b="1" dirty="0" smtClean="0">
                <a:solidFill>
                  <a:srgbClr val="FF33CC"/>
                </a:solidFill>
                <a:latin typeface="Times New Roman" pitchFamily="18" charset="0"/>
                <a:cs typeface="Times New Roman" pitchFamily="18" charset="0"/>
              </a:rPr>
              <a:t>static</a:t>
            </a:r>
            <a:r>
              <a:rPr lang="en-US" dirty="0" smtClean="0">
                <a:latin typeface="Times New Roman" pitchFamily="18" charset="0"/>
                <a:cs typeface="Times New Roman" pitchFamily="18" charset="0"/>
              </a:rPr>
              <a:t> modifier applied. </a:t>
            </a:r>
          </a:p>
        </p:txBody>
      </p:sp>
      <p:sp>
        <p:nvSpPr>
          <p:cNvPr id="4" name="Slide Number Placeholder 3"/>
          <p:cNvSpPr>
            <a:spLocks noGrp="1"/>
          </p:cNvSpPr>
          <p:nvPr>
            <p:ph type="sldNum" sz="quarter" idx="12"/>
          </p:nvPr>
        </p:nvSpPr>
        <p:spPr/>
        <p:txBody>
          <a:bodyPr/>
          <a:lstStyle/>
          <a:p>
            <a:fld id="{01493B46-0F54-4C10-95BC-E3DBEE7203BE}"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477000"/>
          </a:xfrm>
        </p:spPr>
        <p:txBody>
          <a:bodyPr>
            <a:normAutofit fontScale="92500"/>
          </a:bodyPr>
          <a:lstStyle/>
          <a:p>
            <a:pPr algn="just">
              <a:buFont typeface="Wingdings" pitchFamily="2" charset="2"/>
              <a:buChar char="§"/>
            </a:pPr>
            <a:r>
              <a:rPr lang="en-US" dirty="0" smtClean="0">
                <a:latin typeface="Times New Roman" pitchFamily="18" charset="0"/>
                <a:cs typeface="Times New Roman" pitchFamily="18" charset="0"/>
              </a:rPr>
              <a:t>Because it is </a:t>
            </a:r>
            <a:r>
              <a:rPr lang="en-US" b="1" i="1" dirty="0" smtClean="0">
                <a:solidFill>
                  <a:srgbClr val="FF33CC"/>
                </a:solidFill>
                <a:latin typeface="Times New Roman" pitchFamily="18" charset="0"/>
                <a:cs typeface="Times New Roman" pitchFamily="18" charset="0"/>
              </a:rPr>
              <a:t>static</a:t>
            </a:r>
            <a:r>
              <a:rPr lang="en-US" dirty="0" smtClean="0">
                <a:latin typeface="Times New Roman" pitchFamily="18" charset="0"/>
                <a:cs typeface="Times New Roman" pitchFamily="18" charset="0"/>
              </a:rPr>
              <a:t>, it must </a:t>
            </a:r>
            <a:r>
              <a:rPr lang="en-US" b="1" i="1" dirty="0" smtClean="0">
                <a:solidFill>
                  <a:srgbClr val="3333FF"/>
                </a:solidFill>
                <a:latin typeface="Times New Roman" pitchFamily="18" charset="0"/>
                <a:cs typeface="Times New Roman" pitchFamily="18" charset="0"/>
              </a:rPr>
              <a:t>access the members of its enclosing class through an object</a:t>
            </a:r>
            <a:r>
              <a:rPr lang="en-US" dirty="0" smtClean="0">
                <a:latin typeface="Times New Roman" pitchFamily="18" charset="0"/>
                <a:cs typeface="Times New Roman" pitchFamily="18" charset="0"/>
              </a:rPr>
              <a:t>. </a:t>
            </a:r>
          </a:p>
          <a:p>
            <a:pPr algn="just">
              <a:buFont typeface="Wingdings" pitchFamily="2" charset="2"/>
              <a:buChar char="§"/>
            </a:pPr>
            <a:r>
              <a:rPr lang="en-US" dirty="0" smtClean="0">
                <a:latin typeface="Times New Roman" pitchFamily="18" charset="0"/>
                <a:cs typeface="Times New Roman" pitchFamily="18" charset="0"/>
              </a:rPr>
              <a:t>That is, it cannot </a:t>
            </a:r>
            <a:r>
              <a:rPr lang="en-US" b="1" i="1" dirty="0" smtClean="0">
                <a:solidFill>
                  <a:srgbClr val="00CC66"/>
                </a:solidFill>
                <a:latin typeface="Times New Roman" pitchFamily="18" charset="0"/>
                <a:cs typeface="Times New Roman" pitchFamily="18" charset="0"/>
              </a:rPr>
              <a:t>refer to members of its enclosing class directly. </a:t>
            </a:r>
          </a:p>
          <a:p>
            <a:pPr algn="just">
              <a:buFont typeface="Wingdings" pitchFamily="2" charset="2"/>
              <a:buChar char="§"/>
            </a:pPr>
            <a:r>
              <a:rPr lang="en-US" dirty="0" smtClean="0">
                <a:latin typeface="Times New Roman" pitchFamily="18" charset="0"/>
                <a:cs typeface="Times New Roman" pitchFamily="18" charset="0"/>
              </a:rPr>
              <a:t>Because of this restriction, static nested classes are </a:t>
            </a:r>
            <a:r>
              <a:rPr lang="en-US" b="1" i="1" dirty="0" smtClean="0">
                <a:latin typeface="Times New Roman" pitchFamily="18" charset="0"/>
                <a:cs typeface="Times New Roman" pitchFamily="18" charset="0"/>
              </a:rPr>
              <a:t>seldom used</a:t>
            </a:r>
            <a:r>
              <a:rPr lang="en-US" dirty="0" smtClean="0">
                <a:latin typeface="Times New Roman" pitchFamily="18" charset="0"/>
                <a:cs typeface="Times New Roman" pitchFamily="18" charset="0"/>
              </a:rPr>
              <a:t>.</a:t>
            </a:r>
          </a:p>
          <a:p>
            <a:pPr algn="just">
              <a:buFont typeface="Wingdings" pitchFamily="2" charset="2"/>
              <a:buChar char="Ø"/>
            </a:pPr>
            <a:r>
              <a:rPr lang="en-US" b="1" dirty="0" smtClean="0">
                <a:solidFill>
                  <a:srgbClr val="3333FF"/>
                </a:solidFill>
                <a:latin typeface="Times New Roman" pitchFamily="18" charset="0"/>
                <a:cs typeface="Times New Roman" pitchFamily="18" charset="0"/>
              </a:rPr>
              <a:t>Nested class allows to</a:t>
            </a:r>
            <a:r>
              <a:rPr lang="en-US" dirty="0" smtClean="0">
                <a:latin typeface="Times New Roman" pitchFamily="18" charset="0"/>
                <a:cs typeface="Times New Roman" pitchFamily="18" charset="0"/>
              </a:rPr>
              <a:t>:</a:t>
            </a:r>
          </a:p>
          <a:p>
            <a:pPr algn="just">
              <a:buFont typeface="Wingdings" pitchFamily="2" charset="2"/>
              <a:buChar char="§"/>
            </a:pPr>
            <a:r>
              <a:rPr lang="en-US" b="1" dirty="0" smtClean="0">
                <a:latin typeface="Times New Roman" pitchFamily="18" charset="0"/>
                <a:cs typeface="Times New Roman" pitchFamily="18" charset="0"/>
              </a:rPr>
              <a:t>Group classes that logically belong together</a:t>
            </a:r>
          </a:p>
          <a:p>
            <a:pPr algn="just">
              <a:buFont typeface="Wingdings" pitchFamily="2" charset="2"/>
              <a:buChar char="§"/>
            </a:pPr>
            <a:r>
              <a:rPr lang="en-US" b="1" dirty="0" smtClean="0">
                <a:solidFill>
                  <a:srgbClr val="00CC66"/>
                </a:solidFill>
                <a:latin typeface="Times New Roman" pitchFamily="18" charset="0"/>
                <a:cs typeface="Times New Roman" pitchFamily="18" charset="0"/>
              </a:rPr>
              <a:t>Control the visibility of one class within the other</a:t>
            </a:r>
            <a:r>
              <a:rPr lang="en-US" dirty="0" smtClean="0">
                <a:latin typeface="Times New Roman" pitchFamily="18" charset="0"/>
                <a:cs typeface="Times New Roman" pitchFamily="18" charset="0"/>
              </a:rPr>
              <a:t>.</a:t>
            </a:r>
          </a:p>
          <a:p>
            <a:pPr algn="just">
              <a:buFont typeface="Wingdings" pitchFamily="2" charset="2"/>
              <a:buChar char="Ø"/>
            </a:pPr>
            <a:r>
              <a:rPr lang="en-US" b="1" dirty="0" smtClean="0">
                <a:solidFill>
                  <a:srgbClr val="3333FF"/>
                </a:solidFill>
                <a:latin typeface="Times New Roman" pitchFamily="18" charset="0"/>
                <a:cs typeface="Times New Roman" pitchFamily="18" charset="0"/>
              </a:rPr>
              <a:t>Nested classes </a:t>
            </a:r>
            <a:r>
              <a:rPr lang="en-US" dirty="0" smtClean="0">
                <a:latin typeface="Times New Roman" pitchFamily="18" charset="0"/>
                <a:cs typeface="Times New Roman" pitchFamily="18" charset="0"/>
              </a:rPr>
              <a:t>can be either </a:t>
            </a:r>
            <a:r>
              <a:rPr lang="en-US" b="1" dirty="0" smtClean="0">
                <a:solidFill>
                  <a:srgbClr val="FF33CC"/>
                </a:solidFill>
                <a:latin typeface="Times New Roman" pitchFamily="18" charset="0"/>
                <a:cs typeface="Times New Roman" pitchFamily="18" charset="0"/>
              </a:rPr>
              <a:t>member</a:t>
            </a:r>
            <a:r>
              <a:rPr lang="en-US" dirty="0" smtClean="0">
                <a:latin typeface="Times New Roman" pitchFamily="18" charset="0"/>
                <a:cs typeface="Times New Roman" pitchFamily="18" charset="0"/>
              </a:rPr>
              <a:t> or </a:t>
            </a:r>
            <a:r>
              <a:rPr lang="en-US" b="1" dirty="0" smtClean="0">
                <a:solidFill>
                  <a:srgbClr val="FF33CC"/>
                </a:solidFill>
                <a:latin typeface="Times New Roman" pitchFamily="18" charset="0"/>
                <a:cs typeface="Times New Roman" pitchFamily="18" charset="0"/>
              </a:rPr>
              <a:t>local class</a:t>
            </a:r>
            <a:r>
              <a:rPr lang="en-US" dirty="0" smtClean="0">
                <a:latin typeface="Times New Roman" pitchFamily="18" charset="0"/>
                <a:cs typeface="Times New Roman" pitchFamily="18" charset="0"/>
              </a:rPr>
              <a:t>.</a:t>
            </a:r>
          </a:p>
          <a:p>
            <a:pPr algn="just">
              <a:buFont typeface="Wingdings" pitchFamily="2" charset="2"/>
              <a:buChar char="§"/>
            </a:pPr>
            <a:r>
              <a:rPr lang="en-US" b="1" dirty="0" smtClean="0">
                <a:solidFill>
                  <a:srgbClr val="00CC66"/>
                </a:solidFill>
                <a:latin typeface="Times New Roman" pitchFamily="18" charset="0"/>
                <a:cs typeface="Times New Roman" pitchFamily="18" charset="0"/>
              </a:rPr>
              <a:t>Member classes </a:t>
            </a:r>
            <a:r>
              <a:rPr lang="en-US" dirty="0" smtClean="0">
                <a:latin typeface="Times New Roman" pitchFamily="18" charset="0"/>
                <a:cs typeface="Times New Roman" pitchFamily="18" charset="0"/>
              </a:rPr>
              <a:t>can be either </a:t>
            </a:r>
            <a:r>
              <a:rPr lang="en-US" b="1" dirty="0" smtClean="0">
                <a:latin typeface="Times New Roman" pitchFamily="18" charset="0"/>
                <a:cs typeface="Times New Roman" pitchFamily="18" charset="0"/>
              </a:rPr>
              <a:t>static </a:t>
            </a:r>
            <a:r>
              <a:rPr lang="en-US" dirty="0" smtClean="0">
                <a:latin typeface="Times New Roman" pitchFamily="18" charset="0"/>
                <a:cs typeface="Times New Roman" pitchFamily="18" charset="0"/>
              </a:rPr>
              <a:t>or </a:t>
            </a:r>
            <a:r>
              <a:rPr lang="en-US" b="1" dirty="0" smtClean="0">
                <a:latin typeface="Times New Roman" pitchFamily="18" charset="0"/>
                <a:cs typeface="Times New Roman" pitchFamily="18" charset="0"/>
              </a:rPr>
              <a:t>non-static</a:t>
            </a:r>
            <a:r>
              <a:rPr lang="en-US" dirty="0" smtClean="0">
                <a:latin typeface="Times New Roman" pitchFamily="18" charset="0"/>
                <a:cs typeface="Times New Roman" pitchFamily="18" charset="0"/>
              </a:rPr>
              <a:t>.</a:t>
            </a:r>
          </a:p>
          <a:p>
            <a:pPr algn="just">
              <a:buFont typeface="Wingdings" pitchFamily="2" charset="2"/>
              <a:buChar char="§"/>
            </a:pPr>
            <a:r>
              <a:rPr lang="en-US" b="1" dirty="0" smtClean="0">
                <a:latin typeface="Times New Roman" pitchFamily="18" charset="0"/>
                <a:cs typeface="Times New Roman" pitchFamily="18" charset="0"/>
              </a:rPr>
              <a:t>Local classes </a:t>
            </a:r>
            <a:r>
              <a:rPr lang="en-US" dirty="0" smtClean="0">
                <a:latin typeface="Times New Roman" pitchFamily="18" charset="0"/>
                <a:cs typeface="Times New Roman" pitchFamily="18" charset="0"/>
              </a:rPr>
              <a:t>can be either </a:t>
            </a:r>
            <a:r>
              <a:rPr lang="en-US" b="1" dirty="0" smtClean="0">
                <a:solidFill>
                  <a:srgbClr val="00CC66"/>
                </a:solidFill>
                <a:latin typeface="Times New Roman" pitchFamily="18" charset="0"/>
                <a:cs typeface="Times New Roman" pitchFamily="18" charset="0"/>
              </a:rPr>
              <a:t>named</a:t>
            </a:r>
            <a:r>
              <a:rPr lang="en-US" dirty="0" smtClean="0">
                <a:latin typeface="Times New Roman" pitchFamily="18" charset="0"/>
                <a:cs typeface="Times New Roman" pitchFamily="18" charset="0"/>
              </a:rPr>
              <a:t> or </a:t>
            </a:r>
            <a:r>
              <a:rPr lang="en-US" b="1" dirty="0" smtClean="0">
                <a:solidFill>
                  <a:srgbClr val="00CC66"/>
                </a:solidFill>
                <a:latin typeface="Times New Roman" pitchFamily="18" charset="0"/>
                <a:cs typeface="Times New Roman" pitchFamily="18" charset="0"/>
              </a:rPr>
              <a:t>anonymous</a:t>
            </a:r>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Autofit/>
          </a:bodyPr>
          <a:lstStyle/>
          <a:p>
            <a:r>
              <a:rPr lang="en-US" sz="2400" b="1" dirty="0" smtClean="0">
                <a:solidFill>
                  <a:srgbClr val="3333FF"/>
                </a:solidFill>
                <a:latin typeface="Times New Roman" pitchFamily="18" charset="0"/>
                <a:cs typeface="Times New Roman" pitchFamily="18" charset="0"/>
              </a:rPr>
              <a:t>Static Nested Classes</a:t>
            </a:r>
            <a:endParaRPr lang="en-US" sz="2400" b="1" dirty="0">
              <a:solidFill>
                <a:srgbClr val="3333FF"/>
              </a:solidFill>
              <a:latin typeface="Times New Roman" pitchFamily="18" charset="0"/>
              <a:cs typeface="Times New Roman" pitchFamily="18" charset="0"/>
            </a:endParaRPr>
          </a:p>
        </p:txBody>
      </p:sp>
      <p:sp>
        <p:nvSpPr>
          <p:cNvPr id="3" name="Content Placeholder 2"/>
          <p:cNvSpPr>
            <a:spLocks noGrp="1"/>
          </p:cNvSpPr>
          <p:nvPr>
            <p:ph idx="1"/>
          </p:nvPr>
        </p:nvSpPr>
        <p:spPr>
          <a:xfrm>
            <a:off x="152400" y="228600"/>
            <a:ext cx="8839200" cy="6629400"/>
          </a:xfrm>
        </p:spPr>
        <p:txBody>
          <a:bodyPr>
            <a:normAutofit fontScale="85000" lnSpcReduction="20000"/>
          </a:bodyPr>
          <a:lstStyle/>
          <a:p>
            <a:pPr algn="just">
              <a:buFont typeface="Wingdings" pitchFamily="2" charset="2"/>
              <a:buChar char="Ø"/>
            </a:pPr>
            <a:r>
              <a:rPr lang="en-US" dirty="0" smtClean="0">
                <a:latin typeface="Times New Roman" pitchFamily="18" charset="0"/>
                <a:cs typeface="Times New Roman" pitchFamily="18" charset="0"/>
              </a:rPr>
              <a:t>Static nested classes are declared by preceding the class declaration with the </a:t>
            </a:r>
            <a:r>
              <a:rPr lang="en-US" sz="2400" b="1" dirty="0" smtClean="0">
                <a:solidFill>
                  <a:srgbClr val="3333FF"/>
                </a:solidFill>
                <a:latin typeface="Times New Roman" pitchFamily="18" charset="0"/>
                <a:cs typeface="Times New Roman" pitchFamily="18" charset="0"/>
              </a:rPr>
              <a:t>static</a:t>
            </a:r>
            <a:r>
              <a:rPr lang="en-US" b="1" dirty="0" smtClean="0">
                <a:solidFill>
                  <a:srgbClr val="3333FF"/>
                </a:solidFill>
                <a:latin typeface="Times New Roman" pitchFamily="18" charset="0"/>
                <a:cs typeface="Times New Roman" pitchFamily="18" charset="0"/>
              </a:rPr>
              <a:t> modifier</a:t>
            </a:r>
            <a:r>
              <a:rPr lang="en-US" dirty="0" smtClean="0">
                <a:latin typeface="Times New Roman" pitchFamily="18" charset="0"/>
                <a:cs typeface="Times New Roman" pitchFamily="18" charset="0"/>
              </a:rPr>
              <a:t>.</a:t>
            </a:r>
          </a:p>
          <a:p>
            <a:pPr algn="just">
              <a:buFont typeface="Wingdings" pitchFamily="2" charset="2"/>
              <a:buChar char="§"/>
            </a:pPr>
            <a:r>
              <a:rPr lang="en-US" dirty="0" smtClean="0">
                <a:latin typeface="Times New Roman" pitchFamily="18" charset="0"/>
                <a:cs typeface="Times New Roman" pitchFamily="18" charset="0"/>
              </a:rPr>
              <a:t>A </a:t>
            </a:r>
            <a:r>
              <a:rPr lang="en-US" b="1" dirty="0" smtClean="0">
                <a:solidFill>
                  <a:srgbClr val="3333FF"/>
                </a:solidFill>
                <a:latin typeface="Times New Roman" pitchFamily="18" charset="0"/>
                <a:cs typeface="Times New Roman" pitchFamily="18" charset="0"/>
              </a:rPr>
              <a:t>static nested class</a:t>
            </a:r>
            <a:r>
              <a:rPr lang="en-US" dirty="0" smtClean="0">
                <a:latin typeface="Times New Roman" pitchFamily="18" charset="0"/>
                <a:cs typeface="Times New Roman" pitchFamily="18" charset="0"/>
              </a:rPr>
              <a:t> acts just like any top-level class except that </a:t>
            </a:r>
            <a:r>
              <a:rPr lang="en-US" b="1" i="1" dirty="0" smtClean="0">
                <a:latin typeface="Times New Roman" pitchFamily="18" charset="0"/>
                <a:cs typeface="Times New Roman" pitchFamily="18" charset="0"/>
              </a:rPr>
              <a:t>its name and accessibility</a:t>
            </a:r>
            <a:r>
              <a:rPr lang="en-US" dirty="0" smtClean="0">
                <a:latin typeface="Times New Roman" pitchFamily="18" charset="0"/>
                <a:cs typeface="Times New Roman" pitchFamily="18" charset="0"/>
              </a:rPr>
              <a:t> are defined by its </a:t>
            </a:r>
            <a:r>
              <a:rPr lang="en-US" b="1" i="1" dirty="0" smtClean="0">
                <a:latin typeface="Times New Roman" pitchFamily="18" charset="0"/>
                <a:cs typeface="Times New Roman" pitchFamily="18" charset="0"/>
              </a:rPr>
              <a:t>enclosing type.</a:t>
            </a:r>
          </a:p>
          <a:p>
            <a:pPr algn="just">
              <a:buFont typeface="Wingdings" pitchFamily="2" charset="2"/>
              <a:buChar char="§"/>
            </a:pPr>
            <a:r>
              <a:rPr lang="en-US" dirty="0" smtClean="0">
                <a:latin typeface="Times New Roman" pitchFamily="18" charset="0"/>
                <a:cs typeface="Times New Roman" pitchFamily="18" charset="0"/>
              </a:rPr>
              <a:t>The </a:t>
            </a:r>
            <a:r>
              <a:rPr lang="en-US" b="1" i="1" dirty="0" smtClean="0">
                <a:latin typeface="Times New Roman" pitchFamily="18" charset="0"/>
                <a:cs typeface="Times New Roman" pitchFamily="18" charset="0"/>
              </a:rPr>
              <a:t>name of a nested type is expressed </a:t>
            </a:r>
            <a:r>
              <a:rPr lang="en-US" dirty="0" smtClean="0">
                <a:latin typeface="Times New Roman" pitchFamily="18" charset="0"/>
                <a:cs typeface="Times New Roman" pitchFamily="18" charset="0"/>
              </a:rPr>
              <a:t>as </a:t>
            </a:r>
            <a:r>
              <a:rPr lang="en-US" sz="2800" b="1" dirty="0" err="1" smtClean="0">
                <a:solidFill>
                  <a:srgbClr val="FF33CC"/>
                </a:solidFill>
                <a:latin typeface="Times New Roman" pitchFamily="18" charset="0"/>
                <a:cs typeface="Times New Roman" pitchFamily="18" charset="0"/>
              </a:rPr>
              <a:t>EnclosingName.NestedName</a:t>
            </a:r>
            <a:r>
              <a:rPr lang="en-US" dirty="0" smtClean="0">
                <a:latin typeface="Times New Roman" pitchFamily="18" charset="0"/>
                <a:cs typeface="Times New Roman" pitchFamily="18" charset="0"/>
              </a:rPr>
              <a:t>.</a:t>
            </a:r>
          </a:p>
          <a:p>
            <a:pPr algn="just">
              <a:buFont typeface="Wingdings" pitchFamily="2" charset="2"/>
              <a:buChar char="§"/>
            </a:pPr>
            <a:r>
              <a:rPr lang="en-US" dirty="0" smtClean="0">
                <a:latin typeface="Times New Roman" pitchFamily="18" charset="0"/>
                <a:cs typeface="Times New Roman" pitchFamily="18" charset="0"/>
              </a:rPr>
              <a:t>It access the </a:t>
            </a:r>
            <a:r>
              <a:rPr lang="en-US" b="1" i="1" dirty="0" smtClean="0">
                <a:solidFill>
                  <a:srgbClr val="3333FF"/>
                </a:solidFill>
                <a:latin typeface="Times New Roman" pitchFamily="18" charset="0"/>
                <a:cs typeface="Times New Roman" pitchFamily="18" charset="0"/>
              </a:rPr>
              <a:t>members of its enclosing class through an object</a:t>
            </a:r>
            <a:r>
              <a:rPr lang="en-US" dirty="0" smtClean="0">
                <a:latin typeface="Times New Roman" pitchFamily="18" charset="0"/>
                <a:cs typeface="Times New Roman" pitchFamily="18" charset="0"/>
              </a:rPr>
              <a:t>. That is, it </a:t>
            </a:r>
            <a:r>
              <a:rPr lang="en-US" b="1" i="1" dirty="0" smtClean="0">
                <a:solidFill>
                  <a:srgbClr val="00CC66"/>
                </a:solidFill>
                <a:latin typeface="Times New Roman" pitchFamily="18" charset="0"/>
                <a:cs typeface="Times New Roman" pitchFamily="18" charset="0"/>
              </a:rPr>
              <a:t>cannot refer to members </a:t>
            </a:r>
            <a:r>
              <a:rPr lang="en-US" dirty="0" smtClean="0">
                <a:latin typeface="Times New Roman" pitchFamily="18" charset="0"/>
                <a:cs typeface="Times New Roman" pitchFamily="18" charset="0"/>
              </a:rPr>
              <a:t>of its </a:t>
            </a:r>
            <a:r>
              <a:rPr lang="en-US" b="1" i="1" dirty="0" smtClean="0">
                <a:solidFill>
                  <a:srgbClr val="FF33CC"/>
                </a:solidFill>
                <a:latin typeface="Times New Roman" pitchFamily="18" charset="0"/>
                <a:cs typeface="Times New Roman" pitchFamily="18" charset="0"/>
              </a:rPr>
              <a:t>enclosing class directly.</a:t>
            </a:r>
          </a:p>
          <a:p>
            <a:pPr algn="just">
              <a:buFont typeface="Wingdings" pitchFamily="2" charset="2"/>
              <a:buChar char="Ø"/>
            </a:pPr>
            <a:r>
              <a:rPr lang="en-US" dirty="0" smtClean="0">
                <a:latin typeface="Times New Roman" pitchFamily="18" charset="0"/>
                <a:cs typeface="Times New Roman" pitchFamily="18" charset="0"/>
              </a:rPr>
              <a:t>If you don’t need a </a:t>
            </a:r>
            <a:r>
              <a:rPr lang="en-US" b="1" i="1" dirty="0" smtClean="0">
                <a:latin typeface="Times New Roman" pitchFamily="18" charset="0"/>
                <a:cs typeface="Times New Roman" pitchFamily="18" charset="0"/>
              </a:rPr>
              <a:t>connection between the nested class object and the outer class object</a:t>
            </a:r>
            <a:r>
              <a:rPr lang="en-US" dirty="0" smtClean="0">
                <a:latin typeface="Times New Roman" pitchFamily="18" charset="0"/>
                <a:cs typeface="Times New Roman" pitchFamily="18" charset="0"/>
              </a:rPr>
              <a:t>, then you can make the </a:t>
            </a:r>
            <a:r>
              <a:rPr lang="en-US" dirty="0" smtClean="0">
                <a:solidFill>
                  <a:srgbClr val="3333FF"/>
                </a:solidFill>
                <a:latin typeface="Times New Roman" pitchFamily="18" charset="0"/>
                <a:cs typeface="Times New Roman" pitchFamily="18" charset="0"/>
              </a:rPr>
              <a:t>nested class </a:t>
            </a:r>
            <a:r>
              <a:rPr lang="en-US" b="1" dirty="0" smtClean="0">
                <a:solidFill>
                  <a:srgbClr val="3333FF"/>
                </a:solidFill>
                <a:latin typeface="Times New Roman" pitchFamily="18" charset="0"/>
                <a:cs typeface="Times New Roman" pitchFamily="18" charset="0"/>
              </a:rPr>
              <a:t>static</a:t>
            </a:r>
            <a:r>
              <a:rPr lang="en-US" dirty="0" smtClean="0">
                <a:latin typeface="Times New Roman" pitchFamily="18" charset="0"/>
                <a:cs typeface="Times New Roman" pitchFamily="18" charset="0"/>
              </a:rPr>
              <a:t>. </a:t>
            </a:r>
          </a:p>
          <a:p>
            <a:pPr algn="just">
              <a:buFont typeface="Wingdings" pitchFamily="2" charset="2"/>
              <a:buChar char="§"/>
            </a:pPr>
            <a:r>
              <a:rPr lang="en-US" dirty="0" smtClean="0">
                <a:latin typeface="Times New Roman" pitchFamily="18" charset="0"/>
                <a:cs typeface="Times New Roman" pitchFamily="18" charset="0"/>
              </a:rPr>
              <a:t>The object of an </a:t>
            </a:r>
            <a:r>
              <a:rPr lang="en-US" b="1" i="1" dirty="0" smtClean="0">
                <a:latin typeface="Times New Roman" pitchFamily="18" charset="0"/>
                <a:cs typeface="Times New Roman" pitchFamily="18" charset="0"/>
              </a:rPr>
              <a:t>ordinary inner class implicitly </a:t>
            </a:r>
            <a:r>
              <a:rPr lang="en-US" dirty="0" smtClean="0">
                <a:latin typeface="Times New Roman" pitchFamily="18" charset="0"/>
                <a:cs typeface="Times New Roman" pitchFamily="18" charset="0"/>
              </a:rPr>
              <a:t>keeps a </a:t>
            </a:r>
            <a:r>
              <a:rPr lang="en-US" b="1" i="1" dirty="0" smtClean="0">
                <a:solidFill>
                  <a:srgbClr val="00CC66"/>
                </a:solidFill>
                <a:latin typeface="Times New Roman" pitchFamily="18" charset="0"/>
                <a:cs typeface="Times New Roman" pitchFamily="18" charset="0"/>
              </a:rPr>
              <a:t>reference to the object of the enclosing class </a:t>
            </a:r>
            <a:r>
              <a:rPr lang="en-US" dirty="0" smtClean="0">
                <a:latin typeface="Times New Roman" pitchFamily="18" charset="0"/>
                <a:cs typeface="Times New Roman" pitchFamily="18" charset="0"/>
              </a:rPr>
              <a:t>that created it.</a:t>
            </a:r>
          </a:p>
          <a:p>
            <a:pPr algn="just">
              <a:buFont typeface="Wingdings" pitchFamily="2" charset="2"/>
              <a:buChar char="§"/>
            </a:pPr>
            <a:r>
              <a:rPr lang="en-US" dirty="0" smtClean="0">
                <a:latin typeface="Times New Roman" pitchFamily="18" charset="0"/>
                <a:cs typeface="Times New Roman" pitchFamily="18" charset="0"/>
              </a:rPr>
              <a:t>This is not true, however, when you say an inner class is static. </a:t>
            </a:r>
          </a:p>
        </p:txBody>
      </p:sp>
      <p:sp>
        <p:nvSpPr>
          <p:cNvPr id="4" name="Slide Number Placeholder 3"/>
          <p:cNvSpPr>
            <a:spLocks noGrp="1"/>
          </p:cNvSpPr>
          <p:nvPr>
            <p:ph type="sldNum" sz="quarter" idx="12"/>
          </p:nvPr>
        </p:nvSpPr>
        <p:spPr/>
        <p:txBody>
          <a:bodyPr/>
          <a:lstStyle/>
          <a:p>
            <a:fld id="{01493B46-0F54-4C10-95BC-E3DBEE7203BE}" type="slidenum">
              <a:rPr lang="en-US" smtClean="0"/>
              <a:pPr/>
              <a:t>39</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534400" cy="381000"/>
          </a:xfrm>
        </p:spPr>
        <p:txBody>
          <a:bodyPr>
            <a:noAutofit/>
          </a:bodyPr>
          <a:lstStyle/>
          <a:p>
            <a:r>
              <a:rPr lang="en-US" sz="3200" b="1" dirty="0" smtClean="0">
                <a:solidFill>
                  <a:srgbClr val="3333FF"/>
                </a:solidFill>
                <a:latin typeface="Times New Roman" pitchFamily="18" charset="0"/>
                <a:cs typeface="Times New Roman" pitchFamily="18" charset="0"/>
              </a:rPr>
              <a:t>Differences between Classes and Interfaces</a:t>
            </a:r>
            <a:endParaRPr lang="en-US" sz="3200" dirty="0">
              <a:solidFill>
                <a:srgbClr val="3333FF"/>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812125596"/>
              </p:ext>
            </p:extLst>
          </p:nvPr>
        </p:nvGraphicFramePr>
        <p:xfrm>
          <a:off x="0" y="381000"/>
          <a:ext cx="9144000" cy="6903720"/>
        </p:xfrm>
        <a:graphic>
          <a:graphicData uri="http://schemas.openxmlformats.org/drawingml/2006/table">
            <a:tbl>
              <a:tblPr firstRow="1" bandRow="1">
                <a:tableStyleId>{69012ECD-51FC-41F1-AA8D-1B2483CD663E}</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533400">
                <a:tc>
                  <a:txBody>
                    <a:bodyPr/>
                    <a:lstStyle/>
                    <a:p>
                      <a:pPr algn="just">
                        <a:lnSpc>
                          <a:spcPct val="150000"/>
                        </a:lnSpc>
                      </a:pPr>
                      <a:r>
                        <a:rPr lang="en-US" sz="2600" i="0" dirty="0" smtClean="0">
                          <a:solidFill>
                            <a:srgbClr val="FF33CC"/>
                          </a:solidFill>
                          <a:latin typeface="Times New Roman" pitchFamily="18" charset="0"/>
                          <a:cs typeface="Times New Roman" pitchFamily="18" charset="0"/>
                        </a:rPr>
                        <a:t>INTERFACES</a:t>
                      </a:r>
                      <a:endParaRPr lang="en-US" sz="2600" i="0" dirty="0">
                        <a:solidFill>
                          <a:srgbClr val="FF33CC"/>
                        </a:solidFill>
                        <a:latin typeface="Times New Roman" pitchFamily="18" charset="0"/>
                        <a:cs typeface="Times New Roman" pitchFamily="18" charset="0"/>
                      </a:endParaRPr>
                    </a:p>
                  </a:txBody>
                  <a:tcPr/>
                </a:tc>
                <a:tc>
                  <a:txBody>
                    <a:bodyPr/>
                    <a:lstStyle/>
                    <a:p>
                      <a:pPr>
                        <a:lnSpc>
                          <a:spcPct val="150000"/>
                        </a:lnSpc>
                      </a:pPr>
                      <a:r>
                        <a:rPr lang="en-US" sz="2600" i="0" dirty="0" smtClean="0">
                          <a:solidFill>
                            <a:srgbClr val="FF33CC"/>
                          </a:solidFill>
                          <a:latin typeface="Times New Roman" pitchFamily="18" charset="0"/>
                          <a:cs typeface="Times New Roman" pitchFamily="18" charset="0"/>
                        </a:rPr>
                        <a:t>CLASSES</a:t>
                      </a:r>
                      <a:endParaRPr lang="en-US" sz="2600" i="0" dirty="0">
                        <a:solidFill>
                          <a:srgbClr val="FF33CC"/>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589649">
                <a:tc>
                  <a:txBody>
                    <a:bodyPr/>
                    <a:lstStyle/>
                    <a:p>
                      <a:pPr marL="457200" indent="-457200" algn="just">
                        <a:lnSpc>
                          <a:spcPct val="150000"/>
                        </a:lnSpc>
                        <a:buFont typeface="Wingdings" panose="05000000000000000000" pitchFamily="2" charset="2"/>
                        <a:buChar char="§"/>
                      </a:pPr>
                      <a:r>
                        <a:rPr lang="en-US" sz="2600" b="1" i="0" dirty="0" smtClean="0">
                          <a:solidFill>
                            <a:srgbClr val="3333FF"/>
                          </a:solidFill>
                          <a:latin typeface="Times New Roman" pitchFamily="18" charset="0"/>
                          <a:cs typeface="Times New Roman" pitchFamily="18" charset="0"/>
                        </a:rPr>
                        <a:t>Lack instance variables</a:t>
                      </a:r>
                      <a:r>
                        <a:rPr lang="en-US" sz="2600" i="0" dirty="0" smtClean="0">
                          <a:latin typeface="Times New Roman" pitchFamily="18" charset="0"/>
                          <a:cs typeface="Times New Roman" pitchFamily="18" charset="0"/>
                        </a:rPr>
                        <a:t>, and their </a:t>
                      </a:r>
                      <a:r>
                        <a:rPr lang="en-US" sz="2600" b="1" i="0" dirty="0" smtClean="0">
                          <a:solidFill>
                            <a:srgbClr val="3333FF"/>
                          </a:solidFill>
                          <a:latin typeface="Times New Roman" pitchFamily="18" charset="0"/>
                          <a:cs typeface="Times New Roman" pitchFamily="18" charset="0"/>
                        </a:rPr>
                        <a:t>methods are declared without any body.</a:t>
                      </a:r>
                      <a:endParaRPr lang="en-US" sz="2600" i="0" dirty="0">
                        <a:latin typeface="Times New Roman" pitchFamily="18" charset="0"/>
                        <a:cs typeface="Times New Roman" pitchFamily="18" charset="0"/>
                      </a:endParaRPr>
                    </a:p>
                  </a:txBody>
                  <a:tcPr/>
                </a:tc>
                <a:tc>
                  <a:txBody>
                    <a:bodyPr/>
                    <a:lstStyle/>
                    <a:p>
                      <a:pPr marL="457200" indent="-457200" algn="just">
                        <a:lnSpc>
                          <a:spcPct val="150000"/>
                        </a:lnSpc>
                        <a:buFont typeface="Wingdings" panose="05000000000000000000" pitchFamily="2" charset="2"/>
                        <a:buChar char="§"/>
                      </a:pPr>
                      <a:r>
                        <a:rPr lang="en-US" sz="2600" i="0" dirty="0" smtClean="0">
                          <a:solidFill>
                            <a:schemeClr val="tx1"/>
                          </a:solidFill>
                          <a:latin typeface="Times New Roman" pitchFamily="18" charset="0"/>
                          <a:cs typeface="Times New Roman" pitchFamily="18" charset="0"/>
                        </a:rPr>
                        <a:t>Has its </a:t>
                      </a:r>
                      <a:r>
                        <a:rPr lang="en-US" sz="2600" b="1" i="0" dirty="0" smtClean="0">
                          <a:solidFill>
                            <a:schemeClr val="tx1"/>
                          </a:solidFill>
                          <a:latin typeface="Times New Roman" pitchFamily="18" charset="0"/>
                          <a:cs typeface="Times New Roman" pitchFamily="18" charset="0"/>
                        </a:rPr>
                        <a:t>own instance variables and their methods also declared </a:t>
                      </a:r>
                      <a:r>
                        <a:rPr lang="en-US" sz="2600" i="0" dirty="0" smtClean="0">
                          <a:solidFill>
                            <a:schemeClr val="tx1"/>
                          </a:solidFill>
                          <a:latin typeface="Times New Roman" pitchFamily="18" charset="0"/>
                          <a:cs typeface="Times New Roman" pitchFamily="18" charset="0"/>
                        </a:rPr>
                        <a:t>with </a:t>
                      </a:r>
                      <a:r>
                        <a:rPr lang="en-US" sz="2600" b="1" i="0" dirty="0" smtClean="0">
                          <a:solidFill>
                            <a:schemeClr val="tx1"/>
                          </a:solidFill>
                          <a:latin typeface="Times New Roman" pitchFamily="18" charset="0"/>
                          <a:cs typeface="Times New Roman" pitchFamily="18" charset="0"/>
                        </a:rPr>
                        <a:t>body</a:t>
                      </a:r>
                      <a:endParaRPr lang="en-US" sz="2600" b="1" i="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402632">
                <a:tc>
                  <a:txBody>
                    <a:bodyPr/>
                    <a:lstStyle/>
                    <a:p>
                      <a:pPr marL="457200" indent="-457200" algn="just">
                        <a:lnSpc>
                          <a:spcPct val="150000"/>
                        </a:lnSpc>
                        <a:buFont typeface="Wingdings" panose="05000000000000000000" pitchFamily="2" charset="2"/>
                        <a:buChar char="§"/>
                      </a:pPr>
                      <a:r>
                        <a:rPr lang="en-US" sz="2600" i="0" dirty="0" smtClean="0">
                          <a:latin typeface="Times New Roman" pitchFamily="18" charset="0"/>
                          <a:cs typeface="Times New Roman" pitchFamily="18" charset="0"/>
                        </a:rPr>
                        <a:t>Provides</a:t>
                      </a:r>
                      <a:r>
                        <a:rPr lang="en-US" sz="2600" i="0" baseline="0" dirty="0" smtClean="0">
                          <a:latin typeface="Times New Roman" pitchFamily="18" charset="0"/>
                          <a:cs typeface="Times New Roman" pitchFamily="18" charset="0"/>
                        </a:rPr>
                        <a:t> one class would </a:t>
                      </a:r>
                      <a:r>
                        <a:rPr lang="en-US" sz="2600" i="0" dirty="0" smtClean="0">
                          <a:latin typeface="Times New Roman" pitchFamily="18" charset="0"/>
                          <a:cs typeface="Times New Roman" pitchFamily="18" charset="0"/>
                        </a:rPr>
                        <a:t>implement </a:t>
                      </a:r>
                      <a:r>
                        <a:rPr lang="en-US" sz="2600" b="1" i="0" dirty="0" smtClean="0">
                          <a:solidFill>
                            <a:srgbClr val="00CC66"/>
                          </a:solidFill>
                          <a:latin typeface="Times New Roman" pitchFamily="18" charset="0"/>
                          <a:cs typeface="Times New Roman" pitchFamily="18" charset="0"/>
                        </a:rPr>
                        <a:t>any number of interfaces.</a:t>
                      </a:r>
                      <a:endParaRPr lang="en-US" sz="2600" i="0" dirty="0"/>
                    </a:p>
                  </a:txBody>
                  <a:tcPr/>
                </a:tc>
                <a:tc>
                  <a:txBody>
                    <a:bodyPr/>
                    <a:lstStyle/>
                    <a:p>
                      <a:pPr marL="457200" indent="-457200" algn="just">
                        <a:lnSpc>
                          <a:spcPct val="150000"/>
                        </a:lnSpc>
                        <a:buFont typeface="Wingdings" panose="05000000000000000000" pitchFamily="2" charset="2"/>
                        <a:buChar char="§"/>
                      </a:pPr>
                      <a:r>
                        <a:rPr lang="en-US" sz="2600" b="1" i="0" dirty="0" smtClean="0">
                          <a:solidFill>
                            <a:srgbClr val="3333FF"/>
                          </a:solidFill>
                          <a:latin typeface="Times New Roman" pitchFamily="18" charset="0"/>
                          <a:cs typeface="Times New Roman" pitchFamily="18" charset="0"/>
                        </a:rPr>
                        <a:t>It requires an interface for</a:t>
                      </a:r>
                      <a:r>
                        <a:rPr lang="en-US" sz="2600" b="1" i="0" baseline="0" dirty="0" smtClean="0">
                          <a:solidFill>
                            <a:srgbClr val="3333FF"/>
                          </a:solidFill>
                          <a:latin typeface="Times New Roman" pitchFamily="18" charset="0"/>
                          <a:cs typeface="Times New Roman" pitchFamily="18" charset="0"/>
                        </a:rPr>
                        <a:t> a class to implement any number of interfaces</a:t>
                      </a:r>
                      <a:endParaRPr lang="en-US" sz="2600" b="1" i="0" dirty="0">
                        <a:solidFill>
                          <a:srgbClr val="3333FF"/>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1402632">
                <a:tc>
                  <a:txBody>
                    <a:bodyPr/>
                    <a:lstStyle/>
                    <a:p>
                      <a:pPr marL="457200" indent="-457200" algn="just">
                        <a:lnSpc>
                          <a:spcPct val="150000"/>
                        </a:lnSpc>
                        <a:buFont typeface="Wingdings" panose="05000000000000000000" pitchFamily="2" charset="2"/>
                        <a:buChar char="§"/>
                      </a:pPr>
                      <a:r>
                        <a:rPr lang="en-US" sz="2600" i="0" dirty="0" smtClean="0">
                          <a:latin typeface="Times New Roman" pitchFamily="18" charset="0"/>
                          <a:cs typeface="Times New Roman" pitchFamily="18" charset="0"/>
                        </a:rPr>
                        <a:t>Designed to support </a:t>
                      </a:r>
                      <a:r>
                        <a:rPr lang="en-US" sz="2600" b="1" i="0" dirty="0" smtClean="0">
                          <a:solidFill>
                            <a:srgbClr val="3333FF"/>
                          </a:solidFill>
                          <a:latin typeface="Times New Roman" pitchFamily="18" charset="0"/>
                          <a:cs typeface="Times New Roman" pitchFamily="18" charset="0"/>
                        </a:rPr>
                        <a:t>dynamic method resolution at run time</a:t>
                      </a:r>
                      <a:endParaRPr lang="en-US" sz="2600" i="0" dirty="0"/>
                    </a:p>
                  </a:txBody>
                  <a:tcPr/>
                </a:tc>
                <a:tc>
                  <a:txBody>
                    <a:bodyPr/>
                    <a:lstStyle/>
                    <a:p>
                      <a:pPr marL="457200" indent="-457200" algn="just">
                        <a:lnSpc>
                          <a:spcPct val="150000"/>
                        </a:lnSpc>
                        <a:buFont typeface="Wingdings" panose="05000000000000000000" pitchFamily="2" charset="2"/>
                        <a:buChar char="§"/>
                      </a:pPr>
                      <a:r>
                        <a:rPr lang="en-US" sz="2600" b="1" i="0" dirty="0" smtClean="0">
                          <a:solidFill>
                            <a:srgbClr val="FF33CC"/>
                          </a:solidFill>
                          <a:latin typeface="Times New Roman" pitchFamily="18" charset="0"/>
                          <a:cs typeface="Times New Roman" pitchFamily="18" charset="0"/>
                        </a:rPr>
                        <a:t>Designed to support method declaration immediately</a:t>
                      </a:r>
                      <a:r>
                        <a:rPr lang="en-US" sz="2600" b="1" i="0" baseline="0" dirty="0" smtClean="0">
                          <a:solidFill>
                            <a:srgbClr val="FF33CC"/>
                          </a:solidFill>
                          <a:latin typeface="Times New Roman" pitchFamily="18" charset="0"/>
                          <a:cs typeface="Times New Roman" pitchFamily="18" charset="0"/>
                        </a:rPr>
                        <a:t> when it is created</a:t>
                      </a:r>
                      <a:endParaRPr lang="en-US" sz="2600" b="1" i="0" dirty="0">
                        <a:solidFill>
                          <a:srgbClr val="FF33CC"/>
                        </a:solidFill>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cxnSp>
        <p:nvCxnSpPr>
          <p:cNvPr id="6" name="Straight Connector 5"/>
          <p:cNvCxnSpPr/>
          <p:nvPr/>
        </p:nvCxnSpPr>
        <p:spPr>
          <a:xfrm rot="5400000">
            <a:off x="1257300" y="3619500"/>
            <a:ext cx="6477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01493B46-0F54-4C10-95BC-E3DBEE7203BE}" type="slidenum">
              <a:rPr lang="en-US" smtClean="0"/>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248400"/>
          </a:xfrm>
        </p:spPr>
        <p:txBody>
          <a:bodyPr>
            <a:normAutofit fontScale="92500" lnSpcReduction="10000"/>
          </a:bodyPr>
          <a:lstStyle/>
          <a:p>
            <a:pPr algn="just">
              <a:buFont typeface="Wingdings" pitchFamily="2" charset="2"/>
              <a:buChar char="§"/>
            </a:pPr>
            <a:r>
              <a:rPr lang="en-US" b="1" dirty="0">
                <a:solidFill>
                  <a:srgbClr val="3333FF"/>
                </a:solidFill>
                <a:latin typeface="Times New Roman" pitchFamily="18" charset="0"/>
                <a:cs typeface="Times New Roman" pitchFamily="18" charset="0"/>
              </a:rPr>
              <a:t>A nested class means:</a:t>
            </a:r>
          </a:p>
          <a:p>
            <a:pPr marL="0" indent="0" algn="just">
              <a:buNone/>
            </a:pPr>
            <a:endParaRPr lang="en-US" dirty="0" smtClean="0">
              <a:latin typeface="Times New Roman" pitchFamily="18" charset="0"/>
              <a:cs typeface="Times New Roman" pitchFamily="18" charset="0"/>
            </a:endParaRPr>
          </a:p>
          <a:p>
            <a:pPr marL="514350" indent="-514350" algn="just">
              <a:buAutoNum type="arabicPeriod"/>
            </a:pPr>
            <a:r>
              <a:rPr lang="en-US" dirty="0" smtClean="0">
                <a:latin typeface="Times New Roman" pitchFamily="18" charset="0"/>
                <a:cs typeface="Times New Roman" pitchFamily="18" charset="0"/>
              </a:rPr>
              <a:t>You don’t need an </a:t>
            </a:r>
            <a:r>
              <a:rPr lang="en-US" b="1" dirty="0" smtClean="0">
                <a:solidFill>
                  <a:srgbClr val="3333FF"/>
                </a:solidFill>
                <a:latin typeface="Times New Roman" pitchFamily="18" charset="0"/>
                <a:cs typeface="Times New Roman" pitchFamily="18" charset="0"/>
              </a:rPr>
              <a:t>outer-class object </a:t>
            </a:r>
            <a:r>
              <a:rPr lang="en-US" dirty="0" smtClean="0">
                <a:latin typeface="Times New Roman" pitchFamily="18" charset="0"/>
                <a:cs typeface="Times New Roman" pitchFamily="18" charset="0"/>
              </a:rPr>
              <a:t>in order to create an </a:t>
            </a:r>
            <a:r>
              <a:rPr lang="en-US" b="1" dirty="0" smtClean="0">
                <a:solidFill>
                  <a:srgbClr val="FF33CC"/>
                </a:solidFill>
                <a:latin typeface="Times New Roman" pitchFamily="18" charset="0"/>
                <a:cs typeface="Times New Roman" pitchFamily="18" charset="0"/>
              </a:rPr>
              <a:t>object of a nested class</a:t>
            </a:r>
            <a:r>
              <a:rPr lang="en-US" dirty="0" smtClean="0">
                <a:latin typeface="Times New Roman" pitchFamily="18" charset="0"/>
                <a:cs typeface="Times New Roman" pitchFamily="18" charset="0"/>
              </a:rPr>
              <a:t>.</a:t>
            </a:r>
          </a:p>
          <a:p>
            <a:pPr marL="514350" indent="-514350" algn="just">
              <a:buAutoNum type="arabicPeriod"/>
            </a:pPr>
            <a:r>
              <a:rPr lang="en-US" dirty="0" smtClean="0">
                <a:latin typeface="Times New Roman" pitchFamily="18" charset="0"/>
                <a:cs typeface="Times New Roman" pitchFamily="18" charset="0"/>
              </a:rPr>
              <a:t>You can’t access a </a:t>
            </a:r>
            <a:r>
              <a:rPr lang="en-US" b="1" i="1" dirty="0" smtClean="0">
                <a:solidFill>
                  <a:srgbClr val="00CC66"/>
                </a:solidFill>
                <a:latin typeface="Times New Roman" pitchFamily="18" charset="0"/>
                <a:cs typeface="Times New Roman" pitchFamily="18" charset="0"/>
              </a:rPr>
              <a:t>non-static outer-class object </a:t>
            </a:r>
            <a:r>
              <a:rPr lang="en-US" dirty="0" smtClean="0">
                <a:latin typeface="Times New Roman" pitchFamily="18" charset="0"/>
                <a:cs typeface="Times New Roman" pitchFamily="18" charset="0"/>
              </a:rPr>
              <a:t>from an </a:t>
            </a:r>
            <a:r>
              <a:rPr lang="en-US" b="1" i="1" dirty="0" smtClean="0">
                <a:solidFill>
                  <a:srgbClr val="3333FF"/>
                </a:solidFill>
                <a:latin typeface="Times New Roman" pitchFamily="18" charset="0"/>
                <a:cs typeface="Times New Roman" pitchFamily="18" charset="0"/>
              </a:rPr>
              <a:t>object of a nested class</a:t>
            </a:r>
            <a:r>
              <a:rPr lang="en-US" dirty="0" smtClean="0">
                <a:latin typeface="Times New Roman" pitchFamily="18" charset="0"/>
                <a:cs typeface="Times New Roman" pitchFamily="18" charset="0"/>
              </a:rPr>
              <a:t>.</a:t>
            </a:r>
          </a:p>
          <a:p>
            <a:pPr algn="just">
              <a:buFont typeface="Wingdings" pitchFamily="2" charset="2"/>
              <a:buChar char="§"/>
            </a:pPr>
            <a:r>
              <a:rPr lang="en-US" dirty="0" smtClean="0">
                <a:latin typeface="Times New Roman" pitchFamily="18" charset="0"/>
                <a:cs typeface="Times New Roman" pitchFamily="18" charset="0"/>
              </a:rPr>
              <a:t>Nested classes are different from ordinary inner classes in another way, as well. </a:t>
            </a:r>
          </a:p>
          <a:p>
            <a:pPr algn="just">
              <a:buFont typeface="Wingdings" pitchFamily="2" charset="2"/>
              <a:buChar char="§"/>
            </a:pPr>
            <a:r>
              <a:rPr lang="en-US" b="1" dirty="0" smtClean="0">
                <a:solidFill>
                  <a:srgbClr val="3333FF"/>
                </a:solidFill>
                <a:latin typeface="Times New Roman" pitchFamily="18" charset="0"/>
                <a:cs typeface="Times New Roman" pitchFamily="18" charset="0"/>
              </a:rPr>
              <a:t>Fields and methods</a:t>
            </a:r>
            <a:r>
              <a:rPr lang="en-US" dirty="0" smtClean="0">
                <a:latin typeface="Times New Roman" pitchFamily="18" charset="0"/>
                <a:cs typeface="Times New Roman" pitchFamily="18" charset="0"/>
              </a:rPr>
              <a:t> in ordinary </a:t>
            </a:r>
            <a:r>
              <a:rPr lang="en-US" b="1" dirty="0" smtClean="0">
                <a:latin typeface="Times New Roman" pitchFamily="18" charset="0"/>
                <a:cs typeface="Times New Roman" pitchFamily="18" charset="0"/>
              </a:rPr>
              <a:t>inner classes </a:t>
            </a:r>
            <a:r>
              <a:rPr lang="en-US" dirty="0" smtClean="0">
                <a:latin typeface="Times New Roman" pitchFamily="18" charset="0"/>
                <a:cs typeface="Times New Roman" pitchFamily="18" charset="0"/>
              </a:rPr>
              <a:t>can only be at the </a:t>
            </a:r>
            <a:r>
              <a:rPr lang="en-US" b="1" i="1" dirty="0" smtClean="0">
                <a:solidFill>
                  <a:srgbClr val="FF33CC"/>
                </a:solidFill>
                <a:latin typeface="Times New Roman" pitchFamily="18" charset="0"/>
                <a:cs typeface="Times New Roman" pitchFamily="18" charset="0"/>
              </a:rPr>
              <a:t>outer level of a class</a:t>
            </a:r>
            <a:r>
              <a:rPr lang="en-US" dirty="0" smtClean="0">
                <a:latin typeface="Times New Roman" pitchFamily="18" charset="0"/>
                <a:cs typeface="Times New Roman" pitchFamily="18" charset="0"/>
              </a:rPr>
              <a:t>, so ordinary inner classes cannot have </a:t>
            </a:r>
            <a:r>
              <a:rPr lang="en-US" b="1" i="1" dirty="0" smtClean="0">
                <a:solidFill>
                  <a:srgbClr val="3333FF"/>
                </a:solidFill>
                <a:latin typeface="Times New Roman" pitchFamily="18" charset="0"/>
                <a:cs typeface="Times New Roman" pitchFamily="18" charset="0"/>
              </a:rPr>
              <a:t>static data, static fields or nested classes.</a:t>
            </a:r>
          </a:p>
          <a:p>
            <a:pPr algn="just">
              <a:buFont typeface="Wingdings" pitchFamily="2" charset="2"/>
              <a:buChar char="§"/>
            </a:pPr>
            <a:r>
              <a:rPr lang="en-US" dirty="0" smtClean="0">
                <a:latin typeface="Times New Roman" pitchFamily="18" charset="0"/>
                <a:cs typeface="Times New Roman" pitchFamily="18" charset="0"/>
              </a:rPr>
              <a:t>However; nested classes can have all of these.</a:t>
            </a:r>
          </a:p>
          <a:p>
            <a:pPr marL="514350" indent="-514350" algn="just"/>
            <a:endParaRPr lang="en-US" dirty="0" smtClean="0">
              <a:latin typeface="Times New Roman" pitchFamily="18" charset="0"/>
              <a:cs typeface="Times New Roman" pitchFamily="18" charset="0"/>
            </a:endParaRPr>
          </a:p>
          <a:p>
            <a:pPr marL="514350" indent="-514350" algn="just">
              <a:buAutoNum type="arabicPeriod"/>
            </a:pPr>
            <a:endParaRPr lang="en-US" dirty="0" smtClean="0">
              <a:latin typeface="Times New Roman" pitchFamily="18" charset="0"/>
              <a:cs typeface="Times New Roman" pitchFamily="18" charset="0"/>
            </a:endParaRPr>
          </a:p>
          <a:p>
            <a:pPr marL="514350" indent="-514350" algn="just">
              <a:buAutoNum type="arabicPeriod"/>
            </a:pPr>
            <a:endParaRPr lang="en-US" dirty="0" smtClean="0">
              <a:latin typeface="Times New Roman" pitchFamily="18" charset="0"/>
              <a:cs typeface="Times New Roman" pitchFamily="18" charset="0"/>
            </a:endParaRPr>
          </a:p>
          <a:p>
            <a:pPr marL="514350" indent="-514350" algn="just">
              <a:buAutoNum type="arabicPeriod"/>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Autofit/>
          </a:bodyPr>
          <a:lstStyle/>
          <a:p>
            <a:r>
              <a:rPr lang="en-US" sz="2000" b="1" dirty="0" smtClean="0">
                <a:latin typeface="Times New Roman" pitchFamily="18" charset="0"/>
                <a:cs typeface="Times New Roman" pitchFamily="18" charset="0"/>
              </a:rPr>
              <a:t>Example 4</a:t>
            </a:r>
            <a:endParaRPr lang="en-US" sz="20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228600"/>
            <a:ext cx="8915400" cy="6629400"/>
          </a:xfrm>
        </p:spPr>
        <p:txBody>
          <a:bodyPr>
            <a:normAutofit fontScale="70000" lnSpcReduction="20000"/>
          </a:bodyPr>
          <a:lstStyle/>
          <a:p>
            <a:pPr algn="just">
              <a:spcBef>
                <a:spcPts val="0"/>
              </a:spcBef>
              <a:buNone/>
            </a:pPr>
            <a:r>
              <a:rPr lang="en-US" dirty="0" smtClean="0">
                <a:latin typeface="Times New Roman" pitchFamily="18" charset="0"/>
                <a:cs typeface="Times New Roman" pitchFamily="18" charset="0"/>
              </a:rPr>
              <a:t>abstract class Staff{</a:t>
            </a:r>
          </a:p>
          <a:p>
            <a:pPr algn="just">
              <a:spcBef>
                <a:spcPts val="0"/>
              </a:spcBef>
              <a:buNone/>
            </a:pPr>
            <a:r>
              <a:rPr lang="en-US" dirty="0" smtClean="0">
                <a:latin typeface="Times New Roman" pitchFamily="18" charset="0"/>
                <a:cs typeface="Times New Roman" pitchFamily="18" charset="0"/>
              </a:rPr>
              <a:t>		protected String name;</a:t>
            </a:r>
          </a:p>
          <a:p>
            <a:pPr algn="just">
              <a:spcBef>
                <a:spcPts val="0"/>
              </a:spcBef>
              <a:buNone/>
            </a:pPr>
            <a:r>
              <a:rPr lang="en-US" dirty="0" smtClean="0">
                <a:latin typeface="Times New Roman" pitchFamily="18" charset="0"/>
                <a:cs typeface="Times New Roman" pitchFamily="18" charset="0"/>
              </a:rPr>
              <a:t>		protected float salary;</a:t>
            </a:r>
          </a:p>
          <a:p>
            <a:pPr algn="just">
              <a:spcBef>
                <a:spcPts val="0"/>
              </a:spcBef>
              <a:buNone/>
            </a:pPr>
            <a:r>
              <a:rPr lang="en-US" dirty="0" smtClean="0">
                <a:latin typeface="Times New Roman" pitchFamily="18" charset="0"/>
                <a:cs typeface="Times New Roman" pitchFamily="18" charset="0"/>
              </a:rPr>
              <a:t>		public Staff(String s, float f){</a:t>
            </a:r>
          </a:p>
          <a:p>
            <a:pPr algn="just">
              <a:spcBef>
                <a:spcPts val="0"/>
              </a:spcBef>
              <a:buNone/>
            </a:pPr>
            <a:r>
              <a:rPr lang="en-US" dirty="0" smtClean="0">
                <a:latin typeface="Times New Roman" pitchFamily="18" charset="0"/>
                <a:cs typeface="Times New Roman" pitchFamily="18" charset="0"/>
              </a:rPr>
              <a:t>			name=s;</a:t>
            </a:r>
          </a:p>
          <a:p>
            <a:pPr algn="just">
              <a:spcBef>
                <a:spcPts val="0"/>
              </a:spcBef>
              <a:buNone/>
            </a:pPr>
            <a:r>
              <a:rPr lang="en-US" dirty="0" smtClean="0">
                <a:latin typeface="Times New Roman" pitchFamily="18" charset="0"/>
                <a:cs typeface="Times New Roman" pitchFamily="18" charset="0"/>
              </a:rPr>
              <a:t>			salary=f;</a:t>
            </a:r>
          </a:p>
          <a:p>
            <a:pPr algn="just">
              <a:spcBef>
                <a:spcPts val="0"/>
              </a:spcBef>
              <a:buNone/>
            </a:pPr>
            <a:r>
              <a:rPr lang="en-US" dirty="0" smtClean="0">
                <a:latin typeface="Times New Roman" pitchFamily="18" charset="0"/>
                <a:cs typeface="Times New Roman" pitchFamily="18" charset="0"/>
              </a:rPr>
              <a:t>		}</a:t>
            </a:r>
          </a:p>
          <a:p>
            <a:pPr algn="just">
              <a:spcBef>
                <a:spcPts val="0"/>
              </a:spcBef>
              <a:buNone/>
            </a:pPr>
            <a:r>
              <a:rPr lang="en-US" dirty="0" smtClean="0">
                <a:latin typeface="Times New Roman" pitchFamily="18" charset="0"/>
                <a:cs typeface="Times New Roman" pitchFamily="18" charset="0"/>
              </a:rPr>
              <a:t>		abstract public float </a:t>
            </a:r>
            <a:r>
              <a:rPr lang="en-US" dirty="0" err="1" smtClean="0">
                <a:latin typeface="Times New Roman" pitchFamily="18" charset="0"/>
                <a:cs typeface="Times New Roman" pitchFamily="18" charset="0"/>
              </a:rPr>
              <a:t>netIncome</a:t>
            </a:r>
            <a:r>
              <a:rPr lang="en-US" dirty="0" smtClean="0">
                <a:latin typeface="Times New Roman" pitchFamily="18" charset="0"/>
                <a:cs typeface="Times New Roman" pitchFamily="18" charset="0"/>
              </a:rPr>
              <a:t>();</a:t>
            </a:r>
          </a:p>
          <a:p>
            <a:pPr algn="just">
              <a:spcBef>
                <a:spcPts val="0"/>
              </a:spcBef>
              <a:buNone/>
            </a:pPr>
            <a:r>
              <a:rPr lang="en-US" dirty="0" smtClean="0">
                <a:latin typeface="Times New Roman" pitchFamily="18" charset="0"/>
                <a:cs typeface="Times New Roman" pitchFamily="18" charset="0"/>
              </a:rPr>
              <a:t>}</a:t>
            </a:r>
          </a:p>
          <a:p>
            <a:pPr algn="just">
              <a:spcBef>
                <a:spcPts val="0"/>
              </a:spcBef>
              <a:buNone/>
            </a:pPr>
            <a:r>
              <a:rPr lang="en-US" dirty="0" smtClean="0">
                <a:latin typeface="Times New Roman" pitchFamily="18" charset="0"/>
                <a:cs typeface="Times New Roman" pitchFamily="18" charset="0"/>
              </a:rPr>
              <a:t>class Outer{</a:t>
            </a:r>
          </a:p>
          <a:p>
            <a:pPr algn="just">
              <a:spcBef>
                <a:spcPts val="0"/>
              </a:spcBef>
              <a:buNone/>
            </a:pPr>
            <a:r>
              <a:rPr lang="en-US" dirty="0" smtClean="0">
                <a:latin typeface="Times New Roman" pitchFamily="18" charset="0"/>
                <a:cs typeface="Times New Roman" pitchFamily="18" charset="0"/>
              </a:rPr>
              <a:t>		public static class </a:t>
            </a:r>
            <a:r>
              <a:rPr lang="en-US" dirty="0" err="1" smtClean="0">
                <a:latin typeface="Times New Roman" pitchFamily="18" charset="0"/>
                <a:cs typeface="Times New Roman" pitchFamily="18" charset="0"/>
              </a:rPr>
              <a:t>AcademicStaff</a:t>
            </a:r>
            <a:r>
              <a:rPr lang="en-US" dirty="0" smtClean="0">
                <a:latin typeface="Times New Roman" pitchFamily="18" charset="0"/>
                <a:cs typeface="Times New Roman" pitchFamily="18" charset="0"/>
              </a:rPr>
              <a:t> extends Staff{</a:t>
            </a:r>
          </a:p>
          <a:p>
            <a:pPr algn="just">
              <a:spcBef>
                <a:spcPts val="0"/>
              </a:spcBef>
              <a:buNone/>
            </a:pPr>
            <a:r>
              <a:rPr lang="en-US" dirty="0" smtClean="0">
                <a:latin typeface="Times New Roman" pitchFamily="18" charset="0"/>
                <a:cs typeface="Times New Roman" pitchFamily="18" charset="0"/>
              </a:rPr>
              <a:t>			private float allowance;</a:t>
            </a:r>
          </a:p>
          <a:p>
            <a:pPr algn="just">
              <a:spcBef>
                <a:spcPts val="0"/>
              </a:spcBef>
              <a:buNone/>
            </a:pPr>
            <a:r>
              <a:rPr lang="en-US" dirty="0" smtClean="0">
                <a:latin typeface="Times New Roman" pitchFamily="18" charset="0"/>
                <a:cs typeface="Times New Roman" pitchFamily="18" charset="0"/>
              </a:rPr>
              <a:t>			public </a:t>
            </a:r>
            <a:r>
              <a:rPr lang="en-US" dirty="0" err="1" smtClean="0">
                <a:latin typeface="Times New Roman" pitchFamily="18" charset="0"/>
                <a:cs typeface="Times New Roman" pitchFamily="18" charset="0"/>
              </a:rPr>
              <a:t>AcademicStaff</a:t>
            </a:r>
            <a:r>
              <a:rPr lang="en-US" dirty="0" smtClean="0">
                <a:latin typeface="Times New Roman" pitchFamily="18" charset="0"/>
                <a:cs typeface="Times New Roman" pitchFamily="18" charset="0"/>
              </a:rPr>
              <a:t>(String s, float a, float b){</a:t>
            </a:r>
          </a:p>
          <a:p>
            <a:pPr algn="just">
              <a:spcBef>
                <a:spcPts val="0"/>
              </a:spcBef>
              <a:buNone/>
            </a:pPr>
            <a:r>
              <a:rPr lang="en-US" dirty="0" smtClean="0">
                <a:latin typeface="Times New Roman" pitchFamily="18" charset="0"/>
                <a:cs typeface="Times New Roman" pitchFamily="18" charset="0"/>
              </a:rPr>
              <a:t>				super(</a:t>
            </a:r>
            <a:r>
              <a:rPr lang="en-US" dirty="0" err="1" smtClean="0">
                <a:latin typeface="Times New Roman" pitchFamily="18" charset="0"/>
                <a:cs typeface="Times New Roman" pitchFamily="18" charset="0"/>
              </a:rPr>
              <a:t>s,a</a:t>
            </a:r>
            <a:r>
              <a:rPr lang="en-US" dirty="0" smtClean="0">
                <a:latin typeface="Times New Roman" pitchFamily="18" charset="0"/>
                <a:cs typeface="Times New Roman" pitchFamily="18" charset="0"/>
              </a:rPr>
              <a:t>);</a:t>
            </a:r>
          </a:p>
          <a:p>
            <a:pPr algn="just">
              <a:spcBef>
                <a:spcPts val="0"/>
              </a:spcBef>
              <a:buNone/>
            </a:pPr>
            <a:r>
              <a:rPr lang="en-US" dirty="0" smtClean="0">
                <a:latin typeface="Times New Roman" pitchFamily="18" charset="0"/>
                <a:cs typeface="Times New Roman" pitchFamily="18" charset="0"/>
              </a:rPr>
              <a:t>				allowance=a;</a:t>
            </a:r>
          </a:p>
          <a:p>
            <a:pPr algn="just">
              <a:spcBef>
                <a:spcPts val="0"/>
              </a:spcBef>
              <a:buNone/>
            </a:pPr>
            <a:r>
              <a:rPr lang="en-US" dirty="0" smtClean="0">
                <a:latin typeface="Times New Roman" pitchFamily="18" charset="0"/>
                <a:cs typeface="Times New Roman" pitchFamily="18" charset="0"/>
              </a:rPr>
              <a:t>			}</a:t>
            </a:r>
          </a:p>
          <a:p>
            <a:pPr algn="just">
              <a:spcBef>
                <a:spcPts val="0"/>
              </a:spcBef>
              <a:buNone/>
            </a:pPr>
            <a:r>
              <a:rPr lang="en-US" dirty="0" smtClean="0">
                <a:latin typeface="Times New Roman" pitchFamily="18" charset="0"/>
                <a:cs typeface="Times New Roman" pitchFamily="18" charset="0"/>
              </a:rPr>
              <a:t>		public float </a:t>
            </a:r>
            <a:r>
              <a:rPr lang="en-US" dirty="0" err="1" smtClean="0">
                <a:latin typeface="Times New Roman" pitchFamily="18" charset="0"/>
                <a:cs typeface="Times New Roman" pitchFamily="18" charset="0"/>
              </a:rPr>
              <a:t>netIncome</a:t>
            </a:r>
            <a:r>
              <a:rPr lang="en-US" dirty="0" smtClean="0">
                <a:latin typeface="Times New Roman" pitchFamily="18" charset="0"/>
                <a:cs typeface="Times New Roman" pitchFamily="18" charset="0"/>
              </a:rPr>
              <a:t>(){</a:t>
            </a:r>
          </a:p>
          <a:p>
            <a:pPr algn="just">
              <a:spcBef>
                <a:spcPts val="0"/>
              </a:spcBef>
              <a:buNone/>
            </a:pPr>
            <a:r>
              <a:rPr lang="en-US" dirty="0" smtClean="0">
                <a:latin typeface="Times New Roman" pitchFamily="18" charset="0"/>
                <a:cs typeface="Times New Roman" pitchFamily="18" charset="0"/>
              </a:rPr>
              <a:t>			return (salary*0.8f)+allowance;</a:t>
            </a:r>
          </a:p>
          <a:p>
            <a:pPr algn="just">
              <a:spcBef>
                <a:spcPts val="0"/>
              </a:spcBef>
              <a:buNone/>
            </a:pPr>
            <a:r>
              <a:rPr lang="en-US" dirty="0" smtClean="0">
                <a:latin typeface="Times New Roman" pitchFamily="18" charset="0"/>
                <a:cs typeface="Times New Roman" pitchFamily="18" charset="0"/>
              </a:rPr>
              <a:t>		}</a:t>
            </a:r>
          </a:p>
          <a:p>
            <a:pPr algn="just">
              <a:spcBef>
                <a:spcPts val="0"/>
              </a:spcBef>
              <a:buNone/>
            </a:pPr>
            <a:r>
              <a:rPr lang="en-US" dirty="0" smtClean="0">
                <a:latin typeface="Times New Roman" pitchFamily="18" charset="0"/>
                <a:cs typeface="Times New Roman" pitchFamily="18" charset="0"/>
              </a:rPr>
              <a:t>}</a:t>
            </a:r>
          </a:p>
          <a:p>
            <a:pPr>
              <a:spcBef>
                <a:spcPts val="0"/>
              </a:spcBef>
              <a:buNone/>
            </a:pPr>
            <a:r>
              <a:rPr lang="en-US" dirty="0" smtClean="0">
                <a:latin typeface="Times New Roman" pitchFamily="18" charset="0"/>
                <a:cs typeface="Times New Roman" pitchFamily="18" charset="0"/>
              </a:rPr>
              <a:t>public static class </a:t>
            </a:r>
            <a:r>
              <a:rPr lang="en-US" dirty="0" err="1" smtClean="0">
                <a:latin typeface="Times New Roman" pitchFamily="18" charset="0"/>
                <a:cs typeface="Times New Roman" pitchFamily="18" charset="0"/>
              </a:rPr>
              <a:t>AdminStaff</a:t>
            </a:r>
            <a:r>
              <a:rPr lang="en-US" dirty="0" smtClean="0">
                <a:latin typeface="Times New Roman" pitchFamily="18" charset="0"/>
                <a:cs typeface="Times New Roman" pitchFamily="18" charset="0"/>
              </a:rPr>
              <a:t> extends Staff{</a:t>
            </a:r>
          </a:p>
          <a:p>
            <a:pPr>
              <a:spcBef>
                <a:spcPts val="0"/>
              </a:spcBef>
              <a:buNone/>
            </a:pPr>
            <a:r>
              <a:rPr lang="en-US" dirty="0" smtClean="0">
                <a:latin typeface="Times New Roman" pitchFamily="18" charset="0"/>
                <a:cs typeface="Times New Roman" pitchFamily="18" charset="0"/>
              </a:rPr>
              <a:t>		public </a:t>
            </a:r>
            <a:r>
              <a:rPr lang="en-US" dirty="0" err="1" smtClean="0">
                <a:latin typeface="Times New Roman" pitchFamily="18" charset="0"/>
                <a:cs typeface="Times New Roman" pitchFamily="18" charset="0"/>
              </a:rPr>
              <a:t>AdminStaff</a:t>
            </a:r>
            <a:r>
              <a:rPr lang="en-US" dirty="0" smtClean="0">
                <a:latin typeface="Times New Roman" pitchFamily="18" charset="0"/>
                <a:cs typeface="Times New Roman" pitchFamily="18" charset="0"/>
              </a:rPr>
              <a:t>(String s, float a){</a:t>
            </a:r>
          </a:p>
          <a:p>
            <a:pPr>
              <a:spcBef>
                <a:spcPts val="0"/>
              </a:spcBef>
              <a:buNone/>
            </a:pPr>
            <a:r>
              <a:rPr lang="en-US" dirty="0" smtClean="0">
                <a:latin typeface="Times New Roman" pitchFamily="18" charset="0"/>
                <a:cs typeface="Times New Roman" pitchFamily="18" charset="0"/>
              </a:rPr>
              <a:t>			super(</a:t>
            </a:r>
            <a:r>
              <a:rPr lang="en-US" dirty="0" err="1" smtClean="0">
                <a:latin typeface="Times New Roman" pitchFamily="18" charset="0"/>
                <a:cs typeface="Times New Roman" pitchFamily="18" charset="0"/>
              </a:rPr>
              <a:t>s,a</a:t>
            </a:r>
            <a:r>
              <a:rPr lang="en-US" dirty="0" smtClean="0">
                <a:latin typeface="Times New Roman" pitchFamily="18" charset="0"/>
                <a:cs typeface="Times New Roman" pitchFamily="18" charset="0"/>
              </a:rPr>
              <a:t>);</a:t>
            </a:r>
          </a:p>
          <a:p>
            <a:pPr>
              <a:spcBef>
                <a:spcPts val="0"/>
              </a:spcBef>
              <a:buNone/>
            </a:pPr>
            <a:r>
              <a:rPr lang="en-US" dirty="0" smtClean="0">
                <a:latin typeface="Times New Roman" pitchFamily="18" charset="0"/>
                <a:cs typeface="Times New Roman" pitchFamily="18" charset="0"/>
              </a:rPr>
              <a:t>		}</a:t>
            </a:r>
          </a:p>
          <a:p>
            <a:pPr algn="just">
              <a:spcBef>
                <a:spcPts val="0"/>
              </a:spcBef>
              <a:buNone/>
            </a:pPr>
            <a:endParaRPr lang="en-US" dirty="0" smtClean="0">
              <a:latin typeface="Times New Roman" pitchFamily="18" charset="0"/>
              <a:cs typeface="Times New Roman" pitchFamily="18" charset="0"/>
            </a:endParaRPr>
          </a:p>
          <a:p>
            <a:pPr algn="just">
              <a:spcBef>
                <a:spcPts val="0"/>
              </a:spcBef>
              <a:buNone/>
            </a:pPr>
            <a:endParaRPr lang="en-US" dirty="0" smtClean="0">
              <a:latin typeface="Times New Roman" pitchFamily="18" charset="0"/>
              <a:cs typeface="Times New Roman" pitchFamily="18" charset="0"/>
            </a:endParaRPr>
          </a:p>
          <a:p>
            <a:pPr algn="just">
              <a:spcBef>
                <a:spcPts val="0"/>
              </a:spcBef>
              <a:buNone/>
            </a:pPr>
            <a:endParaRPr lang="en-US" dirty="0" smtClean="0">
              <a:latin typeface="Times New Roman" pitchFamily="18" charset="0"/>
              <a:cs typeface="Times New Roman" pitchFamily="18" charset="0"/>
            </a:endParaRPr>
          </a:p>
          <a:p>
            <a:pPr algn="just">
              <a:spcBef>
                <a:spcPts val="0"/>
              </a:spcBef>
              <a:buNone/>
            </a:pPr>
            <a:endParaRPr lang="en-US" dirty="0" smtClean="0">
              <a:latin typeface="Times New Roman" pitchFamily="18" charset="0"/>
              <a:cs typeface="Times New Roman" pitchFamily="18" charset="0"/>
            </a:endParaRPr>
          </a:p>
          <a:p>
            <a:pPr algn="just">
              <a:spcBef>
                <a:spcPts val="0"/>
              </a:spcBef>
              <a:buNone/>
            </a:pPr>
            <a:endParaRPr lang="en-US" dirty="0" smtClean="0">
              <a:latin typeface="Times New Roman" pitchFamily="18" charset="0"/>
              <a:cs typeface="Times New Roman" pitchFamily="18" charset="0"/>
            </a:endParaRPr>
          </a:p>
          <a:p>
            <a:pPr algn="just">
              <a:spcBef>
                <a:spcPts val="0"/>
              </a:spcBef>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763000" cy="6477000"/>
          </a:xfrm>
        </p:spPr>
        <p:txBody>
          <a:bodyPr>
            <a:noAutofit/>
          </a:bodyPr>
          <a:lstStyle/>
          <a:p>
            <a:pPr>
              <a:spcBef>
                <a:spcPts val="0"/>
              </a:spcBef>
              <a:buNone/>
            </a:pPr>
            <a:r>
              <a:rPr lang="en-US" sz="2000" dirty="0" smtClean="0">
                <a:latin typeface="Times New Roman" pitchFamily="18" charset="0"/>
                <a:cs typeface="Times New Roman" pitchFamily="18" charset="0"/>
              </a:rPr>
              <a:t>		public float </a:t>
            </a:r>
            <a:r>
              <a:rPr lang="en-US" sz="2000" dirty="0" err="1" smtClean="0">
                <a:latin typeface="Times New Roman" pitchFamily="18" charset="0"/>
                <a:cs typeface="Times New Roman" pitchFamily="18" charset="0"/>
              </a:rPr>
              <a:t>netIncome</a:t>
            </a:r>
            <a:r>
              <a:rPr lang="en-US" sz="2000" dirty="0" smtClean="0">
                <a:latin typeface="Times New Roman" pitchFamily="18" charset="0"/>
                <a:cs typeface="Times New Roman" pitchFamily="18" charset="0"/>
              </a:rPr>
              <a:t>(){</a:t>
            </a:r>
          </a:p>
          <a:p>
            <a:pPr>
              <a:spcBef>
                <a:spcPts val="0"/>
              </a:spcBef>
              <a:buNone/>
            </a:pPr>
            <a:r>
              <a:rPr lang="en-US" sz="2000" dirty="0" smtClean="0">
                <a:latin typeface="Times New Roman" pitchFamily="18" charset="0"/>
                <a:cs typeface="Times New Roman" pitchFamily="18" charset="0"/>
              </a:rPr>
              <a:t>			return salary * 0.8f;</a:t>
            </a:r>
          </a:p>
          <a:p>
            <a:pPr>
              <a:spcBef>
                <a:spcPts val="0"/>
              </a:spcBef>
              <a:buNone/>
            </a:pPr>
            <a:r>
              <a:rPr lang="en-US" sz="2000" dirty="0" smtClean="0">
                <a:latin typeface="Times New Roman" pitchFamily="18" charset="0"/>
                <a:cs typeface="Times New Roman" pitchFamily="18" charset="0"/>
              </a:rPr>
              <a:t>		}</a:t>
            </a:r>
          </a:p>
          <a:p>
            <a:pPr>
              <a:spcBef>
                <a:spcPts val="0"/>
              </a:spcBef>
              <a:buNone/>
            </a:pPr>
            <a:r>
              <a:rPr lang="en-US" sz="2000" dirty="0" smtClean="0">
                <a:latin typeface="Times New Roman" pitchFamily="18" charset="0"/>
                <a:cs typeface="Times New Roman" pitchFamily="18" charset="0"/>
              </a:rPr>
              <a:t>}</a:t>
            </a:r>
          </a:p>
          <a:p>
            <a:pPr>
              <a:spcBef>
                <a:spcPts val="0"/>
              </a:spcBef>
              <a:buNone/>
            </a:pPr>
            <a:r>
              <a:rPr lang="en-US" sz="2000" dirty="0" smtClean="0">
                <a:latin typeface="Times New Roman" pitchFamily="18" charset="0"/>
                <a:cs typeface="Times New Roman" pitchFamily="18" charset="0"/>
              </a:rPr>
              <a:t>public static </a:t>
            </a:r>
            <a:r>
              <a:rPr lang="en-US" sz="2000" dirty="0" err="1" smtClean="0">
                <a:latin typeface="Times New Roman" pitchFamily="18" charset="0"/>
                <a:cs typeface="Times New Roman" pitchFamily="18" charset="0"/>
              </a:rPr>
              <a:t>AcademicStaff</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acadStaff</a:t>
            </a:r>
            <a:r>
              <a:rPr lang="en-US" sz="2000" dirty="0" smtClean="0">
                <a:latin typeface="Times New Roman" pitchFamily="18" charset="0"/>
                <a:cs typeface="Times New Roman" pitchFamily="18" charset="0"/>
              </a:rPr>
              <a:t>(String s, float f1, float f2){</a:t>
            </a:r>
          </a:p>
          <a:p>
            <a:pPr>
              <a:spcBef>
                <a:spcPts val="0"/>
              </a:spcBef>
              <a:buNone/>
            </a:pPr>
            <a:r>
              <a:rPr lang="en-US" sz="2000" dirty="0" smtClean="0">
                <a:latin typeface="Times New Roman" pitchFamily="18" charset="0"/>
                <a:cs typeface="Times New Roman" pitchFamily="18" charset="0"/>
              </a:rPr>
              <a:t>		return new </a:t>
            </a:r>
            <a:r>
              <a:rPr lang="en-US" sz="2000" dirty="0" err="1" smtClean="0">
                <a:latin typeface="Times New Roman" pitchFamily="18" charset="0"/>
                <a:cs typeface="Times New Roman" pitchFamily="18" charset="0"/>
              </a:rPr>
              <a:t>AcademicStaff</a:t>
            </a:r>
            <a:r>
              <a:rPr lang="en-US" sz="2000" dirty="0" smtClean="0">
                <a:latin typeface="Times New Roman" pitchFamily="18" charset="0"/>
                <a:cs typeface="Times New Roman" pitchFamily="18" charset="0"/>
              </a:rPr>
              <a:t>(s, f1, f2);</a:t>
            </a:r>
          </a:p>
          <a:p>
            <a:pPr>
              <a:spcBef>
                <a:spcPts val="0"/>
              </a:spcBef>
              <a:buNone/>
            </a:pPr>
            <a:r>
              <a:rPr lang="en-US" sz="2000" dirty="0" smtClean="0">
                <a:latin typeface="Times New Roman" pitchFamily="18" charset="0"/>
                <a:cs typeface="Times New Roman" pitchFamily="18" charset="0"/>
              </a:rPr>
              <a:t>		}</a:t>
            </a:r>
          </a:p>
          <a:p>
            <a:pPr>
              <a:spcBef>
                <a:spcPts val="0"/>
              </a:spcBef>
              <a:buNone/>
            </a:pPr>
            <a:r>
              <a:rPr lang="en-US" sz="2000" dirty="0" smtClean="0">
                <a:latin typeface="Times New Roman" pitchFamily="18" charset="0"/>
                <a:cs typeface="Times New Roman" pitchFamily="18" charset="0"/>
              </a:rPr>
              <a:t>public static </a:t>
            </a:r>
            <a:r>
              <a:rPr lang="en-US" sz="2000" dirty="0" err="1" smtClean="0">
                <a:latin typeface="Times New Roman" pitchFamily="18" charset="0"/>
                <a:cs typeface="Times New Roman" pitchFamily="18" charset="0"/>
              </a:rPr>
              <a:t>AdminStaff</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adminStaff</a:t>
            </a:r>
            <a:r>
              <a:rPr lang="en-US" sz="2000" dirty="0" smtClean="0">
                <a:latin typeface="Times New Roman" pitchFamily="18" charset="0"/>
                <a:cs typeface="Times New Roman" pitchFamily="18" charset="0"/>
              </a:rPr>
              <a:t>(String s, float a){</a:t>
            </a:r>
          </a:p>
          <a:p>
            <a:pPr>
              <a:spcBef>
                <a:spcPts val="0"/>
              </a:spcBef>
              <a:buNone/>
            </a:pPr>
            <a:r>
              <a:rPr lang="en-US" sz="2000" dirty="0" smtClean="0">
                <a:latin typeface="Times New Roman" pitchFamily="18" charset="0"/>
                <a:cs typeface="Times New Roman" pitchFamily="18" charset="0"/>
              </a:rPr>
              <a:t>		return new </a:t>
            </a:r>
            <a:r>
              <a:rPr lang="en-US" sz="2000" dirty="0" err="1" smtClean="0">
                <a:latin typeface="Times New Roman" pitchFamily="18" charset="0"/>
                <a:cs typeface="Times New Roman" pitchFamily="18" charset="0"/>
              </a:rPr>
              <a:t>AdminStaff</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s,a</a:t>
            </a:r>
            <a:r>
              <a:rPr lang="en-US" sz="2000" dirty="0" smtClean="0">
                <a:latin typeface="Times New Roman" pitchFamily="18" charset="0"/>
                <a:cs typeface="Times New Roman" pitchFamily="18" charset="0"/>
              </a:rPr>
              <a:t>);</a:t>
            </a:r>
          </a:p>
          <a:p>
            <a:pPr>
              <a:spcBef>
                <a:spcPts val="0"/>
              </a:spcBef>
              <a:buNone/>
            </a:pPr>
            <a:r>
              <a:rPr lang="en-US" sz="2000" dirty="0" smtClean="0">
                <a:latin typeface="Times New Roman" pitchFamily="18" charset="0"/>
                <a:cs typeface="Times New Roman" pitchFamily="18" charset="0"/>
              </a:rPr>
              <a:t>		}</a:t>
            </a:r>
          </a:p>
          <a:p>
            <a:pPr>
              <a:spcBef>
                <a:spcPts val="0"/>
              </a:spcBef>
              <a:buNone/>
            </a:pPr>
            <a:r>
              <a:rPr lang="en-US" sz="2000" dirty="0" smtClean="0">
                <a:latin typeface="Times New Roman" pitchFamily="18" charset="0"/>
                <a:cs typeface="Times New Roman" pitchFamily="18" charset="0"/>
              </a:rPr>
              <a:t>}</a:t>
            </a:r>
          </a:p>
          <a:p>
            <a:pPr>
              <a:spcBef>
                <a:spcPts val="0"/>
              </a:spcBef>
              <a:buNone/>
            </a:pPr>
            <a:r>
              <a:rPr lang="en-US" sz="2000" dirty="0" smtClean="0">
                <a:latin typeface="Times New Roman" pitchFamily="18" charset="0"/>
                <a:cs typeface="Times New Roman" pitchFamily="18" charset="0"/>
              </a:rPr>
              <a:t>class Test{</a:t>
            </a:r>
          </a:p>
          <a:p>
            <a:pPr>
              <a:spcBef>
                <a:spcPts val="0"/>
              </a:spcBef>
              <a:buNone/>
            </a:pPr>
            <a:r>
              <a:rPr lang="en-US" sz="2000" dirty="0" smtClean="0">
                <a:latin typeface="Times New Roman" pitchFamily="18" charset="0"/>
                <a:cs typeface="Times New Roman" pitchFamily="18" charset="0"/>
              </a:rPr>
              <a:t>	public static void main(String </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a:t>
            </a:r>
          </a:p>
          <a:p>
            <a:pPr>
              <a:spcBef>
                <a:spcPts val="0"/>
              </a:spcBef>
              <a:buNone/>
            </a:pPr>
            <a:r>
              <a:rPr lang="en-US" sz="2000" dirty="0" smtClean="0">
                <a:latin typeface="Times New Roman" pitchFamily="18" charset="0"/>
                <a:cs typeface="Times New Roman" pitchFamily="18" charset="0"/>
              </a:rPr>
              <a:t>		Staff s1=</a:t>
            </a:r>
            <a:r>
              <a:rPr lang="en-US" sz="2000" dirty="0" err="1" smtClean="0">
                <a:latin typeface="Times New Roman" pitchFamily="18" charset="0"/>
                <a:cs typeface="Times New Roman" pitchFamily="18" charset="0"/>
              </a:rPr>
              <a:t>Outer.acadStaff</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Nigussie</a:t>
            </a:r>
            <a:r>
              <a:rPr lang="en-US" sz="2000" dirty="0" smtClean="0">
                <a:latin typeface="Times New Roman" pitchFamily="18" charset="0"/>
                <a:cs typeface="Times New Roman" pitchFamily="18" charset="0"/>
              </a:rPr>
              <a:t>”, 5000, 400);</a:t>
            </a:r>
          </a:p>
          <a:p>
            <a:pPr>
              <a:spcBef>
                <a:spcPts val="0"/>
              </a:spcBef>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(“Income of “+s1.name’+”is”+s1.netIncome());</a:t>
            </a:r>
          </a:p>
          <a:p>
            <a:pPr>
              <a:spcBef>
                <a:spcPts val="0"/>
              </a:spcBef>
              <a:buNone/>
            </a:pPr>
            <a:r>
              <a:rPr lang="en-US" sz="2000" dirty="0" smtClean="0">
                <a:latin typeface="Times New Roman" pitchFamily="18" charset="0"/>
                <a:cs typeface="Times New Roman" pitchFamily="18" charset="0"/>
              </a:rPr>
              <a:t>		 Staff s2=</a:t>
            </a:r>
            <a:r>
              <a:rPr lang="en-US" sz="2000" dirty="0" err="1" smtClean="0">
                <a:latin typeface="Times New Roman" pitchFamily="18" charset="0"/>
                <a:cs typeface="Times New Roman" pitchFamily="18" charset="0"/>
              </a:rPr>
              <a:t>Outer.adminStaff</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Zelalem</a:t>
            </a:r>
            <a:r>
              <a:rPr lang="en-US" sz="2000" dirty="0" smtClean="0">
                <a:latin typeface="Times New Roman" pitchFamily="18" charset="0"/>
                <a:cs typeface="Times New Roman" pitchFamily="18" charset="0"/>
              </a:rPr>
              <a:t>”, 5000);</a:t>
            </a:r>
          </a:p>
          <a:p>
            <a:pPr>
              <a:spcBef>
                <a:spcPts val="0"/>
              </a:spcBef>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(“Income of “+s2.name’+”is”+s2.netIncome());</a:t>
            </a:r>
          </a:p>
          <a:p>
            <a:pPr>
              <a:spcBef>
                <a:spcPts val="0"/>
              </a:spcBef>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Outer.AdminStaff</a:t>
            </a:r>
            <a:r>
              <a:rPr lang="en-US" sz="2000" dirty="0" smtClean="0">
                <a:latin typeface="Times New Roman" pitchFamily="18" charset="0"/>
                <a:cs typeface="Times New Roman" pitchFamily="18" charset="0"/>
              </a:rPr>
              <a:t> as=new </a:t>
            </a:r>
            <a:r>
              <a:rPr lang="en-US" sz="2000" dirty="0" err="1" smtClean="0">
                <a:latin typeface="Times New Roman" pitchFamily="18" charset="0"/>
                <a:cs typeface="Times New Roman" pitchFamily="18" charset="0"/>
              </a:rPr>
              <a:t>Outer.AdminStaff</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Getachew</a:t>
            </a:r>
            <a:r>
              <a:rPr lang="en-US" sz="2000" dirty="0" smtClean="0">
                <a:latin typeface="Times New Roman" pitchFamily="18" charset="0"/>
                <a:cs typeface="Times New Roman" pitchFamily="18" charset="0"/>
              </a:rPr>
              <a:t>”, 690);</a:t>
            </a:r>
          </a:p>
          <a:p>
            <a:pPr>
              <a:spcBef>
                <a:spcPts val="0"/>
              </a:spcBef>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(“Income of “+as.name’+”is”+</a:t>
            </a:r>
            <a:r>
              <a:rPr lang="en-US" sz="2000" dirty="0" err="1" smtClean="0">
                <a:latin typeface="Times New Roman" pitchFamily="18" charset="0"/>
                <a:cs typeface="Times New Roman" pitchFamily="18" charset="0"/>
              </a:rPr>
              <a:t>as.netIncome</a:t>
            </a:r>
            <a:r>
              <a:rPr lang="en-US" sz="2000" dirty="0" smtClean="0">
                <a:latin typeface="Times New Roman" pitchFamily="18" charset="0"/>
                <a:cs typeface="Times New Roman" pitchFamily="18" charset="0"/>
              </a:rPr>
              <a:t>());</a:t>
            </a:r>
          </a:p>
          <a:p>
            <a:pPr>
              <a:spcBef>
                <a:spcPts val="0"/>
              </a:spcBef>
              <a:buNone/>
            </a:pPr>
            <a:r>
              <a:rPr lang="en-US" sz="2000" dirty="0" smtClean="0">
                <a:latin typeface="Times New Roman" pitchFamily="18" charset="0"/>
                <a:cs typeface="Times New Roman" pitchFamily="18" charset="0"/>
              </a:rPr>
              <a:t>		}</a:t>
            </a:r>
          </a:p>
          <a:p>
            <a:pPr>
              <a:spcBef>
                <a:spcPts val="0"/>
              </a:spcBef>
              <a:buNone/>
            </a:pPr>
            <a:r>
              <a:rPr lang="en-US" sz="2000" dirty="0" smtClean="0">
                <a:latin typeface="Times New Roman" pitchFamily="18" charset="0"/>
                <a:cs typeface="Times New Roman" pitchFamily="18" charset="0"/>
              </a:rPr>
              <a:t>}</a:t>
            </a:r>
          </a:p>
          <a:p>
            <a:pPr>
              <a:spcBef>
                <a:spcPts val="0"/>
              </a:spcBef>
              <a:buNone/>
            </a:pPr>
            <a:endParaRPr lang="en-US" sz="2000" dirty="0" smtClean="0">
              <a:latin typeface="Times New Roman" pitchFamily="18" charset="0"/>
              <a:cs typeface="Times New Roman" pitchFamily="18" charset="0"/>
            </a:endParaRPr>
          </a:p>
          <a:p>
            <a:pPr>
              <a:spcBef>
                <a:spcPts val="0"/>
              </a:spcBef>
              <a:buNone/>
            </a:pPr>
            <a:r>
              <a:rPr lang="en-US" sz="2000" dirty="0" smtClean="0">
                <a:latin typeface="Times New Roman" pitchFamily="18" charset="0"/>
                <a:cs typeface="Times New Roman" pitchFamily="18" charset="0"/>
              </a:rPr>
              <a:t>  </a:t>
            </a:r>
          </a:p>
          <a:p>
            <a:pPr>
              <a:spcBef>
                <a:spcPts val="0"/>
              </a:spcBef>
              <a:buNone/>
            </a:pP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324600"/>
          </a:xfrm>
        </p:spPr>
        <p:txBody>
          <a:bodyPr>
            <a:normAutofit fontScale="92500" lnSpcReduction="10000"/>
          </a:bodyPr>
          <a:lstStyle/>
          <a:p>
            <a:pPr algn="just"/>
            <a:r>
              <a:rPr lang="en-US" dirty="0" smtClean="0">
                <a:latin typeface="Times New Roman" pitchFamily="18" charset="0"/>
                <a:cs typeface="Times New Roman" pitchFamily="18" charset="0"/>
              </a:rPr>
              <a:t>When you observe the previous example, in main(), </a:t>
            </a:r>
            <a:r>
              <a:rPr lang="en-US" b="1" i="1" dirty="0" smtClean="0">
                <a:solidFill>
                  <a:srgbClr val="3333FF"/>
                </a:solidFill>
                <a:latin typeface="Times New Roman" pitchFamily="18" charset="0"/>
                <a:cs typeface="Times New Roman" pitchFamily="18" charset="0"/>
              </a:rPr>
              <a:t>no object of Outer class is necessary</a:t>
            </a:r>
            <a:r>
              <a:rPr lang="en-US" dirty="0" smtClean="0">
                <a:latin typeface="Times New Roman" pitchFamily="18" charset="0"/>
                <a:cs typeface="Times New Roman" pitchFamily="18" charset="0"/>
              </a:rPr>
              <a:t>; instead, you use the normal syntax for selecting a </a:t>
            </a:r>
            <a:r>
              <a:rPr lang="en-US" b="1" dirty="0" smtClean="0">
                <a:latin typeface="Times New Roman" pitchFamily="18" charset="0"/>
                <a:cs typeface="Times New Roman" pitchFamily="18" charset="0"/>
              </a:rPr>
              <a:t>static</a:t>
            </a:r>
            <a:r>
              <a:rPr lang="en-US" dirty="0" smtClean="0">
                <a:latin typeface="Times New Roman" pitchFamily="18" charset="0"/>
                <a:cs typeface="Times New Roman" pitchFamily="18" charset="0"/>
              </a:rPr>
              <a:t> member to call the methods that return references to </a:t>
            </a:r>
            <a:r>
              <a:rPr lang="en-US" b="1" dirty="0" err="1" smtClean="0">
                <a:latin typeface="Times New Roman" pitchFamily="18" charset="0"/>
                <a:cs typeface="Times New Roman" pitchFamily="18" charset="0"/>
              </a:rPr>
              <a:t>AcademicStaff</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and </a:t>
            </a:r>
            <a:r>
              <a:rPr lang="en-US" b="1" dirty="0" err="1" smtClean="0">
                <a:latin typeface="Times New Roman" pitchFamily="18" charset="0"/>
                <a:cs typeface="Times New Roman" pitchFamily="18" charset="0"/>
              </a:rPr>
              <a:t>AdminStaff</a:t>
            </a:r>
            <a:r>
              <a:rPr lang="en-US" b="1" dirty="0" smtClean="0">
                <a:latin typeface="Times New Roman" pitchFamily="18" charset="0"/>
                <a:cs typeface="Times New Roman" pitchFamily="18" charset="0"/>
              </a:rPr>
              <a:t> c</a:t>
            </a:r>
            <a:r>
              <a:rPr lang="en-US" dirty="0" smtClean="0">
                <a:latin typeface="Times New Roman" pitchFamily="18" charset="0"/>
                <a:cs typeface="Times New Roman" pitchFamily="18" charset="0"/>
              </a:rPr>
              <a:t>lasses.</a:t>
            </a:r>
          </a:p>
          <a:p>
            <a:pPr algn="just"/>
            <a:r>
              <a:rPr lang="en-US" dirty="0" smtClean="0">
                <a:latin typeface="Times New Roman" pitchFamily="18" charset="0"/>
                <a:cs typeface="Times New Roman" pitchFamily="18" charset="0"/>
              </a:rPr>
              <a:t>An </a:t>
            </a:r>
            <a:r>
              <a:rPr lang="en-US" b="1" i="1" dirty="0" smtClean="0">
                <a:latin typeface="Times New Roman" pitchFamily="18" charset="0"/>
                <a:cs typeface="Times New Roman" pitchFamily="18" charset="0"/>
              </a:rPr>
              <a:t>object non-static inner </a:t>
            </a:r>
            <a:r>
              <a:rPr lang="en-US" dirty="0" smtClean="0">
                <a:latin typeface="Times New Roman" pitchFamily="18" charset="0"/>
                <a:cs typeface="Times New Roman" pitchFamily="18" charset="0"/>
              </a:rPr>
              <a:t>class should be linked to the </a:t>
            </a:r>
            <a:r>
              <a:rPr lang="en-US" b="1" i="1" dirty="0" smtClean="0">
                <a:latin typeface="Times New Roman" pitchFamily="18" charset="0"/>
                <a:cs typeface="Times New Roman" pitchFamily="18" charset="0"/>
              </a:rPr>
              <a:t>Outer class object</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But here all the three objects have no connection with Outer class object.</a:t>
            </a:r>
          </a:p>
          <a:p>
            <a:pPr algn="just"/>
            <a:r>
              <a:rPr lang="en-US" dirty="0" smtClean="0">
                <a:latin typeface="Times New Roman" pitchFamily="18" charset="0"/>
                <a:cs typeface="Times New Roman" pitchFamily="18" charset="0"/>
              </a:rPr>
              <a:t>The full name of </a:t>
            </a:r>
            <a:r>
              <a:rPr lang="en-US" dirty="0" err="1" smtClean="0">
                <a:latin typeface="Times New Roman" pitchFamily="18" charset="0"/>
                <a:cs typeface="Times New Roman" pitchFamily="18" charset="0"/>
              </a:rPr>
              <a:t>AdminStaff</a:t>
            </a:r>
            <a:r>
              <a:rPr lang="en-US" dirty="0" smtClean="0">
                <a:latin typeface="Times New Roman" pitchFamily="18" charset="0"/>
                <a:cs typeface="Times New Roman" pitchFamily="18" charset="0"/>
              </a:rPr>
              <a:t> class is </a:t>
            </a:r>
            <a:r>
              <a:rPr lang="en-US" dirty="0" err="1" smtClean="0">
                <a:latin typeface="Times New Roman" pitchFamily="18" charset="0"/>
                <a:cs typeface="Times New Roman" pitchFamily="18" charset="0"/>
              </a:rPr>
              <a:t>Outer.AdminStaff</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This full name clearly indicates that the </a:t>
            </a:r>
            <a:r>
              <a:rPr lang="en-US" b="1" i="1" dirty="0" smtClean="0">
                <a:solidFill>
                  <a:srgbClr val="3333FF"/>
                </a:solidFill>
                <a:latin typeface="Times New Roman" pitchFamily="18" charset="0"/>
                <a:cs typeface="Times New Roman" pitchFamily="18" charset="0"/>
              </a:rPr>
              <a:t>class exists as part of the Outer class</a:t>
            </a:r>
            <a:r>
              <a:rPr lang="en-US" dirty="0" smtClean="0">
                <a:latin typeface="Times New Roman" pitchFamily="18" charset="0"/>
                <a:cs typeface="Times New Roman" pitchFamily="18" charset="0"/>
              </a:rPr>
              <a:t>, not as a stand-alone type.</a:t>
            </a:r>
          </a:p>
          <a:p>
            <a:pPr algn="just"/>
            <a:r>
              <a:rPr lang="en-US" dirty="0" smtClean="0">
                <a:latin typeface="Times New Roman" pitchFamily="18" charset="0"/>
                <a:cs typeface="Times New Roman" pitchFamily="18" charset="0"/>
              </a:rPr>
              <a:t>Code outside the Outer class must use this full name.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400800"/>
          </a:xfrm>
        </p:spPr>
        <p:txBody>
          <a:bodyPr>
            <a:normAutofit lnSpcReduction="10000"/>
          </a:bodyPr>
          <a:lstStyle/>
          <a:p>
            <a:pPr algn="just"/>
            <a:r>
              <a:rPr lang="en-US" dirty="0" smtClean="0">
                <a:latin typeface="Times New Roman" pitchFamily="18" charset="0"/>
                <a:cs typeface="Times New Roman" pitchFamily="18" charset="0"/>
              </a:rPr>
              <a:t>Once </a:t>
            </a:r>
            <a:r>
              <a:rPr lang="en-US" dirty="0" err="1" smtClean="0">
                <a:latin typeface="Times New Roman" pitchFamily="18" charset="0"/>
                <a:cs typeface="Times New Roman" pitchFamily="18" charset="0"/>
              </a:rPr>
              <a:t>AdminStaff</a:t>
            </a:r>
            <a:r>
              <a:rPr lang="en-US" dirty="0" smtClean="0">
                <a:latin typeface="Times New Roman" pitchFamily="18" charset="0"/>
                <a:cs typeface="Times New Roman" pitchFamily="18" charset="0"/>
              </a:rPr>
              <a:t> is a </a:t>
            </a:r>
            <a:r>
              <a:rPr lang="en-US" b="1" i="1" dirty="0" smtClean="0">
                <a:solidFill>
                  <a:srgbClr val="3333FF"/>
                </a:solidFill>
                <a:latin typeface="Times New Roman" pitchFamily="18" charset="0"/>
                <a:cs typeface="Times New Roman" pitchFamily="18" charset="0"/>
              </a:rPr>
              <a:t>member of Outer</a:t>
            </a:r>
            <a:r>
              <a:rPr lang="en-US" dirty="0" smtClean="0">
                <a:latin typeface="Times New Roman" pitchFamily="18" charset="0"/>
                <a:cs typeface="Times New Roman" pitchFamily="18" charset="0"/>
              </a:rPr>
              <a:t>, the </a:t>
            </a:r>
            <a:r>
              <a:rPr lang="en-US" dirty="0" err="1" smtClean="0">
                <a:latin typeface="Times New Roman" pitchFamily="18" charset="0"/>
                <a:cs typeface="Times New Roman" pitchFamily="18" charset="0"/>
              </a:rPr>
              <a:t>AdminStaff</a:t>
            </a:r>
            <a:r>
              <a:rPr lang="en-US" dirty="0" smtClean="0">
                <a:latin typeface="Times New Roman" pitchFamily="18" charset="0"/>
                <a:cs typeface="Times New Roman" pitchFamily="18" charset="0"/>
              </a:rPr>
              <a:t> class can </a:t>
            </a:r>
            <a:r>
              <a:rPr lang="en-US" b="1" i="1" dirty="0" smtClean="0">
                <a:solidFill>
                  <a:srgbClr val="3333FF"/>
                </a:solidFill>
                <a:latin typeface="Times New Roman" pitchFamily="18" charset="0"/>
                <a:cs typeface="Times New Roman" pitchFamily="18" charset="0"/>
              </a:rPr>
              <a:t>access all other members of Outer</a:t>
            </a:r>
            <a:r>
              <a:rPr lang="en-US" dirty="0" smtClean="0">
                <a:latin typeface="Times New Roman" pitchFamily="18" charset="0"/>
                <a:cs typeface="Times New Roman" pitchFamily="18" charset="0"/>
              </a:rPr>
              <a:t>, including all </a:t>
            </a:r>
            <a:r>
              <a:rPr lang="en-US" b="1" dirty="0" smtClean="0">
                <a:solidFill>
                  <a:srgbClr val="FF33CC"/>
                </a:solidFill>
                <a:latin typeface="Times New Roman" pitchFamily="18" charset="0"/>
                <a:cs typeface="Times New Roman" pitchFamily="18" charset="0"/>
              </a:rPr>
              <a:t>inherited members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In this sense the </a:t>
            </a:r>
            <a:r>
              <a:rPr lang="en-US" b="1" dirty="0" smtClean="0">
                <a:solidFill>
                  <a:srgbClr val="3333FF"/>
                </a:solidFill>
                <a:latin typeface="Times New Roman" pitchFamily="18" charset="0"/>
                <a:cs typeface="Times New Roman" pitchFamily="18" charset="0"/>
              </a:rPr>
              <a:t>nested class </a:t>
            </a:r>
            <a:r>
              <a:rPr lang="en-US" dirty="0" smtClean="0">
                <a:latin typeface="Times New Roman" pitchFamily="18" charset="0"/>
                <a:cs typeface="Times New Roman" pitchFamily="18" charset="0"/>
              </a:rPr>
              <a:t>is seen as part of the </a:t>
            </a:r>
            <a:r>
              <a:rPr lang="en-US" b="1" i="1" dirty="0" smtClean="0">
                <a:solidFill>
                  <a:srgbClr val="00CC66"/>
                </a:solidFill>
                <a:latin typeface="Times New Roman" pitchFamily="18" charset="0"/>
                <a:cs typeface="Times New Roman" pitchFamily="18" charset="0"/>
              </a:rPr>
              <a:t>implementation of the enclosing class </a:t>
            </a:r>
            <a:r>
              <a:rPr lang="en-US" dirty="0" smtClean="0">
                <a:latin typeface="Times New Roman" pitchFamily="18" charset="0"/>
                <a:cs typeface="Times New Roman" pitchFamily="18" charset="0"/>
              </a:rPr>
              <a:t>and so is completely trusted.</a:t>
            </a:r>
          </a:p>
          <a:p>
            <a:pPr algn="just"/>
            <a:r>
              <a:rPr lang="en-US" dirty="0" smtClean="0">
                <a:latin typeface="Times New Roman" pitchFamily="18" charset="0"/>
                <a:cs typeface="Times New Roman" pitchFamily="18" charset="0"/>
              </a:rPr>
              <a:t>There is no restriction on how a static nested class can be extended.</a:t>
            </a:r>
          </a:p>
          <a:p>
            <a:pPr algn="just"/>
            <a:r>
              <a:rPr lang="en-US" dirty="0" smtClean="0">
                <a:latin typeface="Times New Roman" pitchFamily="18" charset="0"/>
                <a:cs typeface="Times New Roman" pitchFamily="18" charset="0"/>
              </a:rPr>
              <a:t>It can be extended by any class to which it is accessible.</a:t>
            </a:r>
          </a:p>
          <a:p>
            <a:pPr algn="just"/>
            <a:r>
              <a:rPr lang="en-US" dirty="0" smtClean="0">
                <a:latin typeface="Times New Roman" pitchFamily="18" charset="0"/>
                <a:cs typeface="Times New Roman" pitchFamily="18" charset="0"/>
              </a:rPr>
              <a:t>Of course, the extended class does not inherit the privileged access that the nested class has to the enclosing class.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US" sz="3600" b="1" dirty="0" smtClean="0">
                <a:solidFill>
                  <a:srgbClr val="3333FF"/>
                </a:solidFill>
                <a:latin typeface="Times New Roman" pitchFamily="18" charset="0"/>
                <a:cs typeface="Times New Roman" pitchFamily="18" charset="0"/>
              </a:rPr>
              <a:t/>
            </a:r>
            <a:br>
              <a:rPr lang="en-US" sz="3600" b="1" dirty="0" smtClean="0">
                <a:solidFill>
                  <a:srgbClr val="3333FF"/>
                </a:solidFill>
                <a:latin typeface="Times New Roman" pitchFamily="18" charset="0"/>
                <a:cs typeface="Times New Roman" pitchFamily="18" charset="0"/>
              </a:rPr>
            </a:br>
            <a:r>
              <a:rPr lang="en-US" sz="3600" b="1" dirty="0" smtClean="0">
                <a:solidFill>
                  <a:srgbClr val="3333FF"/>
                </a:solidFill>
                <a:latin typeface="Times New Roman" pitchFamily="18" charset="0"/>
                <a:cs typeface="Times New Roman" pitchFamily="18" charset="0"/>
              </a:rPr>
              <a:t>Inner Classes</a:t>
            </a:r>
            <a:br>
              <a:rPr lang="en-US" sz="3600" b="1" dirty="0" smtClean="0">
                <a:solidFill>
                  <a:srgbClr val="3333FF"/>
                </a:solidFill>
                <a:latin typeface="Times New Roman" pitchFamily="18" charset="0"/>
                <a:cs typeface="Times New Roman" pitchFamily="18" charset="0"/>
              </a:rPr>
            </a:br>
            <a:endParaRPr lang="en-US" sz="3600" b="1" dirty="0">
              <a:solidFill>
                <a:srgbClr val="3333FF"/>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457200"/>
            <a:ext cx="8763000" cy="6172200"/>
          </a:xfrm>
        </p:spPr>
        <p:txBody>
          <a:bodyPr>
            <a:normAutofit fontScale="77500" lnSpcReduction="20000"/>
          </a:bodyPr>
          <a:lstStyle/>
          <a:p>
            <a:pPr algn="just"/>
            <a:r>
              <a:rPr lang="en-US" b="1" dirty="0" smtClean="0">
                <a:latin typeface="Times New Roman" pitchFamily="18" charset="0"/>
                <a:cs typeface="Times New Roman" pitchFamily="18" charset="0"/>
              </a:rPr>
              <a:t>Non-static nested classes </a:t>
            </a:r>
            <a:r>
              <a:rPr lang="en-US" dirty="0" smtClean="0">
                <a:latin typeface="Times New Roman" pitchFamily="18" charset="0"/>
                <a:cs typeface="Times New Roman" pitchFamily="18" charset="0"/>
              </a:rPr>
              <a:t>are called </a:t>
            </a:r>
            <a:r>
              <a:rPr lang="en-US" b="1" dirty="0" smtClean="0">
                <a:solidFill>
                  <a:srgbClr val="3333FF"/>
                </a:solidFill>
                <a:latin typeface="Times New Roman" pitchFamily="18" charset="0"/>
                <a:cs typeface="Times New Roman" pitchFamily="18" charset="0"/>
              </a:rPr>
              <a:t>inner classes.</a:t>
            </a:r>
          </a:p>
          <a:p>
            <a:pPr algn="just"/>
            <a:r>
              <a:rPr lang="en-US" dirty="0" smtClean="0">
                <a:latin typeface="Times New Roman" pitchFamily="18" charset="0"/>
                <a:cs typeface="Times New Roman" pitchFamily="18" charset="0"/>
              </a:rPr>
              <a:t>An inner class has access to all of the </a:t>
            </a:r>
            <a:r>
              <a:rPr lang="en-US" b="1" dirty="0" smtClean="0">
                <a:solidFill>
                  <a:srgbClr val="3333FF"/>
                </a:solidFill>
                <a:latin typeface="Times New Roman" pitchFamily="18" charset="0"/>
                <a:cs typeface="Times New Roman" pitchFamily="18" charset="0"/>
              </a:rPr>
              <a:t>variables and methods of its outer class </a:t>
            </a:r>
            <a:r>
              <a:rPr lang="en-US" dirty="0" smtClean="0">
                <a:latin typeface="Times New Roman" pitchFamily="18" charset="0"/>
                <a:cs typeface="Times New Roman" pitchFamily="18" charset="0"/>
              </a:rPr>
              <a:t>and refers to them directly in the same way that other non-static members of the outer class do. </a:t>
            </a:r>
          </a:p>
          <a:p>
            <a:pPr algn="just"/>
            <a:r>
              <a:rPr lang="en-US" dirty="0" smtClean="0">
                <a:latin typeface="Times New Roman" pitchFamily="18" charset="0"/>
                <a:cs typeface="Times New Roman" pitchFamily="18" charset="0"/>
              </a:rPr>
              <a:t>Thus, an </a:t>
            </a:r>
            <a:r>
              <a:rPr lang="en-US" b="1" dirty="0" smtClean="0">
                <a:latin typeface="Times New Roman" pitchFamily="18" charset="0"/>
                <a:cs typeface="Times New Roman" pitchFamily="18" charset="0"/>
              </a:rPr>
              <a:t>inner class </a:t>
            </a:r>
            <a:r>
              <a:rPr lang="en-US" dirty="0" smtClean="0">
                <a:latin typeface="Times New Roman" pitchFamily="18" charset="0"/>
                <a:cs typeface="Times New Roman" pitchFamily="18" charset="0"/>
              </a:rPr>
              <a:t>is fully within the </a:t>
            </a:r>
            <a:r>
              <a:rPr lang="en-US" b="1" i="1" dirty="0" smtClean="0">
                <a:solidFill>
                  <a:srgbClr val="3333FF"/>
                </a:solidFill>
                <a:latin typeface="Times New Roman" pitchFamily="18" charset="0"/>
                <a:cs typeface="Times New Roman" pitchFamily="18" charset="0"/>
              </a:rPr>
              <a:t>scope of its enclosing class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An instance of an inner class is associated with an instance of its enclosing class.</a:t>
            </a:r>
          </a:p>
          <a:p>
            <a:pPr algn="just"/>
            <a:r>
              <a:rPr lang="en-US" dirty="0" smtClean="0">
                <a:latin typeface="Times New Roman" pitchFamily="18" charset="0"/>
                <a:cs typeface="Times New Roman" pitchFamily="18" charset="0"/>
              </a:rPr>
              <a:t>You often need to closely tie a nested class object to a particular object of the enclosing class.</a:t>
            </a:r>
          </a:p>
          <a:p>
            <a:pPr algn="just"/>
            <a:r>
              <a:rPr lang="en-US" dirty="0" smtClean="0">
                <a:latin typeface="Times New Roman" pitchFamily="18" charset="0"/>
                <a:cs typeface="Times New Roman" pitchFamily="18" charset="0"/>
              </a:rPr>
              <a:t>In general </a:t>
            </a:r>
            <a:r>
              <a:rPr lang="en-US" b="1" i="1" dirty="0" smtClean="0">
                <a:solidFill>
                  <a:srgbClr val="3333FF"/>
                </a:solidFill>
                <a:latin typeface="Times New Roman" pitchFamily="18" charset="0"/>
                <a:cs typeface="Times New Roman" pitchFamily="18" charset="0"/>
              </a:rPr>
              <a:t>inner class objects can be created outside the enclosing class as:</a:t>
            </a:r>
          </a:p>
          <a:p>
            <a:pPr algn="just">
              <a:buNone/>
            </a:pPr>
            <a:r>
              <a:rPr lang="en-US" sz="2400" b="1" dirty="0" err="1" smtClean="0">
                <a:latin typeface="Times New Roman" pitchFamily="18" charset="0"/>
                <a:cs typeface="Times New Roman" pitchFamily="18" charset="0"/>
              </a:rPr>
              <a:t>OuterClassName.InnerClassName</a:t>
            </a:r>
            <a:r>
              <a:rPr lang="en-US" sz="2400" b="1" dirty="0" smtClean="0">
                <a:latin typeface="Times New Roman" pitchFamily="18" charset="0"/>
                <a:cs typeface="Times New Roman" pitchFamily="18" charset="0"/>
              </a:rPr>
              <a:t>=new </a:t>
            </a:r>
            <a:r>
              <a:rPr lang="en-US" sz="2400" b="1" dirty="0" err="1" smtClean="0">
                <a:latin typeface="Times New Roman" pitchFamily="18" charset="0"/>
                <a:cs typeface="Times New Roman" pitchFamily="18" charset="0"/>
              </a:rPr>
              <a:t>OuterClassName</a:t>
            </a:r>
            <a:r>
              <a:rPr lang="en-US" sz="2400" b="1" dirty="0" smtClean="0">
                <a:latin typeface="Times New Roman" pitchFamily="18" charset="0"/>
                <a:cs typeface="Times New Roman" pitchFamily="18" charset="0"/>
              </a:rPr>
              <a:t>().new </a:t>
            </a:r>
            <a:r>
              <a:rPr lang="en-US" sz="2400" b="1" dirty="0" err="1" smtClean="0">
                <a:latin typeface="Times New Roman" pitchFamily="18" charset="0"/>
                <a:cs typeface="Times New Roman" pitchFamily="18" charset="0"/>
              </a:rPr>
              <a:t>InnerClassName</a:t>
            </a:r>
            <a:r>
              <a:rPr lang="en-US" sz="2400" b="1" dirty="0" smtClean="0">
                <a:latin typeface="Times New Roman" pitchFamily="18" charset="0"/>
                <a:cs typeface="Times New Roman" pitchFamily="18" charset="0"/>
              </a:rPr>
              <a:t>() </a:t>
            </a:r>
          </a:p>
          <a:p>
            <a:pPr algn="ctr">
              <a:buNone/>
            </a:pPr>
            <a:r>
              <a:rPr lang="en-US" b="1" dirty="0" smtClean="0">
                <a:solidFill>
                  <a:srgbClr val="3333FF"/>
                </a:solidFill>
                <a:latin typeface="Times New Roman" pitchFamily="18" charset="0"/>
                <a:cs typeface="Times New Roman" pitchFamily="18" charset="0"/>
              </a:rPr>
              <a:t>Or</a:t>
            </a:r>
          </a:p>
          <a:p>
            <a:pPr algn="just">
              <a:buNone/>
            </a:pPr>
            <a:r>
              <a:rPr lang="en-US" sz="2600" b="1" dirty="0" err="1" smtClean="0">
                <a:latin typeface="Times New Roman" pitchFamily="18" charset="0"/>
                <a:cs typeface="Times New Roman" pitchFamily="18" charset="0"/>
              </a:rPr>
              <a:t>OuterClassName.InnerClassName</a:t>
            </a:r>
            <a:r>
              <a:rPr lang="en-US" sz="2600" b="1" dirty="0" smtClean="0">
                <a:latin typeface="Times New Roman" pitchFamily="18" charset="0"/>
                <a:cs typeface="Times New Roman" pitchFamily="18" charset="0"/>
              </a:rPr>
              <a:t>=</a:t>
            </a:r>
            <a:r>
              <a:rPr lang="en-US" sz="2600" b="1" dirty="0" err="1" smtClean="0">
                <a:latin typeface="Times New Roman" pitchFamily="18" charset="0"/>
                <a:cs typeface="Times New Roman" pitchFamily="18" charset="0"/>
              </a:rPr>
              <a:t>OuterClassObject.new</a:t>
            </a:r>
            <a:r>
              <a:rPr lang="en-US" sz="2600" b="1" dirty="0" smtClean="0">
                <a:latin typeface="Times New Roman" pitchFamily="18" charset="0"/>
                <a:cs typeface="Times New Roman" pitchFamily="18" charset="0"/>
              </a:rPr>
              <a:t> </a:t>
            </a:r>
            <a:r>
              <a:rPr lang="en-US" sz="2600" b="1" dirty="0" err="1" smtClean="0">
                <a:latin typeface="Times New Roman" pitchFamily="18" charset="0"/>
                <a:cs typeface="Times New Roman" pitchFamily="18" charset="0"/>
              </a:rPr>
              <a:t>InnerClassName</a:t>
            </a:r>
            <a:r>
              <a:rPr lang="en-US" sz="2600" b="1" dirty="0" smtClean="0">
                <a:latin typeface="Times New Roman" pitchFamily="18" charset="0"/>
                <a:cs typeface="Times New Roman" pitchFamily="18" charset="0"/>
              </a:rPr>
              <a:t>()</a:t>
            </a:r>
            <a:endParaRPr lang="en-US" sz="2600" dirty="0" smtClean="0">
              <a:latin typeface="Times New Roman" pitchFamily="18" charset="0"/>
              <a:cs typeface="Times New Roman" pitchFamily="18" charset="0"/>
            </a:endParaRPr>
          </a:p>
          <a:p>
            <a:pPr algn="just">
              <a:buNone/>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Consider the following example.</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Autofit/>
          </a:bodyPr>
          <a:lstStyle/>
          <a:p>
            <a:r>
              <a:rPr lang="en-US" sz="2400" b="1" dirty="0" smtClean="0">
                <a:latin typeface="Times New Roman" pitchFamily="18" charset="0"/>
                <a:cs typeface="Times New Roman" pitchFamily="18" charset="0"/>
              </a:rPr>
              <a:t>Example 5</a:t>
            </a:r>
            <a:endParaRPr lang="en-US" sz="2400" b="1" dirty="0">
              <a:latin typeface="Times New Roman" pitchFamily="18" charset="0"/>
              <a:cs typeface="Times New Roman" pitchFamily="18" charset="0"/>
            </a:endParaRPr>
          </a:p>
        </p:txBody>
      </p:sp>
      <p:sp>
        <p:nvSpPr>
          <p:cNvPr id="3" name="Content Placeholder 2"/>
          <p:cNvSpPr>
            <a:spLocks noGrp="1"/>
          </p:cNvSpPr>
          <p:nvPr>
            <p:ph idx="1"/>
          </p:nvPr>
        </p:nvSpPr>
        <p:spPr>
          <a:xfrm>
            <a:off x="152400" y="228600"/>
            <a:ext cx="8763000" cy="6629400"/>
          </a:xfrm>
        </p:spPr>
        <p:txBody>
          <a:bodyPr>
            <a:normAutofit fontScale="77500" lnSpcReduction="20000"/>
          </a:bodyPr>
          <a:lstStyle/>
          <a:p>
            <a:pPr>
              <a:spcBef>
                <a:spcPts val="0"/>
              </a:spcBef>
              <a:buNone/>
            </a:pPr>
            <a:r>
              <a:rPr lang="en-US" dirty="0" smtClean="0">
                <a:latin typeface="Times New Roman" pitchFamily="18" charset="0"/>
                <a:cs typeface="Times New Roman" pitchFamily="18" charset="0"/>
              </a:rPr>
              <a:t>class </a:t>
            </a:r>
            <a:r>
              <a:rPr lang="en-US" dirty="0" err="1" smtClean="0">
                <a:latin typeface="Times New Roman" pitchFamily="18" charset="0"/>
                <a:cs typeface="Times New Roman" pitchFamily="18" charset="0"/>
              </a:rPr>
              <a:t>Bankaccount</a:t>
            </a:r>
            <a:r>
              <a:rPr lang="en-US" dirty="0" smtClean="0">
                <a:latin typeface="Times New Roman" pitchFamily="18" charset="0"/>
                <a:cs typeface="Times New Roman" pitchFamily="18" charset="0"/>
              </a:rPr>
              <a:t>{</a:t>
            </a:r>
          </a:p>
          <a:p>
            <a:pPr>
              <a:spcBef>
                <a:spcPts val="0"/>
              </a:spcBef>
              <a:buNone/>
            </a:pPr>
            <a:r>
              <a:rPr lang="en-US" dirty="0" smtClean="0">
                <a:latin typeface="Times New Roman" pitchFamily="18" charset="0"/>
                <a:cs typeface="Times New Roman" pitchFamily="18" charset="0"/>
              </a:rPr>
              <a:t>		private long number; //account number</a:t>
            </a:r>
          </a:p>
          <a:p>
            <a:pPr>
              <a:spcBef>
                <a:spcPts val="0"/>
              </a:spcBef>
              <a:buNone/>
            </a:pPr>
            <a:r>
              <a:rPr lang="en-US" dirty="0" smtClean="0">
                <a:latin typeface="Times New Roman" pitchFamily="18" charset="0"/>
                <a:cs typeface="Times New Roman" pitchFamily="18" charset="0"/>
              </a:rPr>
              <a:t>		private long balance; // current balance</a:t>
            </a:r>
          </a:p>
          <a:p>
            <a:pPr>
              <a:spcBef>
                <a:spcPts val="0"/>
              </a:spcBef>
              <a:buNone/>
            </a:pPr>
            <a:r>
              <a:rPr lang="en-US" dirty="0" smtClean="0">
                <a:latin typeface="Times New Roman" pitchFamily="18" charset="0"/>
                <a:cs typeface="Times New Roman" pitchFamily="18" charset="0"/>
              </a:rPr>
              <a:t>		private Action </a:t>
            </a:r>
            <a:r>
              <a:rPr lang="en-US" dirty="0" err="1" smtClean="0">
                <a:latin typeface="Times New Roman" pitchFamily="18" charset="0"/>
                <a:cs typeface="Times New Roman" pitchFamily="18" charset="0"/>
              </a:rPr>
              <a:t>lastAct</a:t>
            </a:r>
            <a:r>
              <a:rPr lang="en-US" dirty="0" smtClean="0">
                <a:latin typeface="Times New Roman" pitchFamily="18" charset="0"/>
                <a:cs typeface="Times New Roman" pitchFamily="18" charset="0"/>
              </a:rPr>
              <a:t>;//last action performed</a:t>
            </a:r>
          </a:p>
          <a:p>
            <a:pPr>
              <a:spcBef>
                <a:spcPts val="0"/>
              </a:spcBef>
              <a:buNone/>
            </a:pPr>
            <a:r>
              <a:rPr lang="en-US" dirty="0" smtClean="0">
                <a:latin typeface="Times New Roman" pitchFamily="18" charset="0"/>
                <a:cs typeface="Times New Roman" pitchFamily="18" charset="0"/>
              </a:rPr>
              <a:t>		public </a:t>
            </a:r>
            <a:r>
              <a:rPr lang="en-US" dirty="0" err="1" smtClean="0">
                <a:latin typeface="Times New Roman" pitchFamily="18" charset="0"/>
                <a:cs typeface="Times New Roman" pitchFamily="18" charset="0"/>
              </a:rPr>
              <a:t>BankAccount</a:t>
            </a:r>
            <a:r>
              <a:rPr lang="en-US" dirty="0" smtClean="0">
                <a:latin typeface="Times New Roman" pitchFamily="18" charset="0"/>
                <a:cs typeface="Times New Roman" pitchFamily="18" charset="0"/>
              </a:rPr>
              <a:t>(long n, long b){</a:t>
            </a:r>
          </a:p>
          <a:p>
            <a:pPr>
              <a:spcBef>
                <a:spcPts val="0"/>
              </a:spcBef>
              <a:buNone/>
            </a:pPr>
            <a:r>
              <a:rPr lang="en-US" dirty="0" smtClean="0">
                <a:latin typeface="Times New Roman" pitchFamily="18" charset="0"/>
                <a:cs typeface="Times New Roman" pitchFamily="18" charset="0"/>
              </a:rPr>
              <a:t>			number = n;</a:t>
            </a:r>
          </a:p>
          <a:p>
            <a:pPr>
              <a:spcBef>
                <a:spcPts val="0"/>
              </a:spcBef>
              <a:buNone/>
            </a:pPr>
            <a:r>
              <a:rPr lang="en-US" dirty="0" smtClean="0">
                <a:latin typeface="Times New Roman" pitchFamily="18" charset="0"/>
                <a:cs typeface="Times New Roman" pitchFamily="18" charset="0"/>
              </a:rPr>
              <a:t>			balance = b;</a:t>
            </a:r>
          </a:p>
          <a:p>
            <a:pPr>
              <a:spcBef>
                <a:spcPts val="0"/>
              </a:spcBef>
              <a:buNone/>
            </a:pPr>
            <a:r>
              <a:rPr lang="en-US" dirty="0" smtClean="0">
                <a:latin typeface="Times New Roman" pitchFamily="18" charset="0"/>
                <a:cs typeface="Times New Roman" pitchFamily="18" charset="0"/>
              </a:rPr>
              <a:t>		}</a:t>
            </a:r>
          </a:p>
          <a:p>
            <a:pPr>
              <a:spcBef>
                <a:spcPts val="0"/>
              </a:spcBef>
              <a:buNone/>
            </a:pPr>
            <a:r>
              <a:rPr lang="en-US" dirty="0" smtClean="0">
                <a:latin typeface="Times New Roman" pitchFamily="18" charset="0"/>
                <a:cs typeface="Times New Roman" pitchFamily="18" charset="0"/>
              </a:rPr>
              <a:t>		public class Action{</a:t>
            </a:r>
          </a:p>
          <a:p>
            <a:pPr>
              <a:spcBef>
                <a:spcPts val="0"/>
              </a:spcBef>
              <a:buNone/>
            </a:pPr>
            <a:r>
              <a:rPr lang="en-US" dirty="0" smtClean="0">
                <a:latin typeface="Times New Roman" pitchFamily="18" charset="0"/>
                <a:cs typeface="Times New Roman" pitchFamily="18" charset="0"/>
              </a:rPr>
              <a:t>			private String act;</a:t>
            </a:r>
          </a:p>
          <a:p>
            <a:pPr>
              <a:spcBef>
                <a:spcPts val="0"/>
              </a:spcBef>
              <a:buNone/>
            </a:pPr>
            <a:r>
              <a:rPr lang="en-US" dirty="0" smtClean="0">
                <a:latin typeface="Times New Roman" pitchFamily="18" charset="0"/>
                <a:cs typeface="Times New Roman" pitchFamily="18" charset="0"/>
              </a:rPr>
              <a:t>			private long amount;</a:t>
            </a:r>
          </a:p>
          <a:p>
            <a:pPr>
              <a:spcBef>
                <a:spcPts val="0"/>
              </a:spcBef>
              <a:buNone/>
            </a:pPr>
            <a:r>
              <a:rPr lang="en-US" dirty="0" smtClean="0">
                <a:latin typeface="Times New Roman" pitchFamily="18" charset="0"/>
                <a:cs typeface="Times New Roman" pitchFamily="18" charset="0"/>
              </a:rPr>
              <a:t>			Action(String act, long  amount){</a:t>
            </a:r>
          </a:p>
          <a:p>
            <a:pPr>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this.act</a:t>
            </a:r>
            <a:r>
              <a:rPr lang="en-US" dirty="0" smtClean="0">
                <a:latin typeface="Times New Roman" pitchFamily="18" charset="0"/>
                <a:cs typeface="Times New Roman" pitchFamily="18" charset="0"/>
              </a:rPr>
              <a:t>=act;</a:t>
            </a:r>
          </a:p>
          <a:p>
            <a:pPr>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this.amount</a:t>
            </a:r>
            <a:r>
              <a:rPr lang="en-US" dirty="0" smtClean="0">
                <a:latin typeface="Times New Roman" pitchFamily="18" charset="0"/>
                <a:cs typeface="Times New Roman" pitchFamily="18" charset="0"/>
              </a:rPr>
              <a:t>=amount;</a:t>
            </a:r>
          </a:p>
          <a:p>
            <a:pPr>
              <a:spcBef>
                <a:spcPts val="0"/>
              </a:spcBef>
              <a:buNone/>
            </a:pPr>
            <a:r>
              <a:rPr lang="en-US" dirty="0" smtClean="0">
                <a:latin typeface="Times New Roman" pitchFamily="18" charset="0"/>
                <a:cs typeface="Times New Roman" pitchFamily="18" charset="0"/>
              </a:rPr>
              <a:t>			}</a:t>
            </a:r>
          </a:p>
          <a:p>
            <a:pPr>
              <a:spcBef>
                <a:spcPts val="0"/>
              </a:spcBef>
              <a:buNone/>
            </a:pPr>
            <a:r>
              <a:rPr lang="en-US" dirty="0" smtClean="0">
                <a:latin typeface="Times New Roman" pitchFamily="18" charset="0"/>
                <a:cs typeface="Times New Roman" pitchFamily="18" charset="0"/>
              </a:rPr>
              <a:t>		public String </a:t>
            </a:r>
            <a:r>
              <a:rPr lang="en-US" dirty="0" err="1" smtClean="0">
                <a:latin typeface="Times New Roman" pitchFamily="18" charset="0"/>
                <a:cs typeface="Times New Roman" pitchFamily="18" charset="0"/>
              </a:rPr>
              <a:t>tostring</a:t>
            </a:r>
            <a:r>
              <a:rPr lang="en-US" dirty="0" smtClean="0">
                <a:latin typeface="Times New Roman" pitchFamily="18" charset="0"/>
                <a:cs typeface="Times New Roman" pitchFamily="18" charset="0"/>
              </a:rPr>
              <a:t>(){</a:t>
            </a:r>
          </a:p>
          <a:p>
            <a:pPr>
              <a:spcBef>
                <a:spcPts val="0"/>
              </a:spcBef>
              <a:buNone/>
            </a:pPr>
            <a:r>
              <a:rPr lang="en-US" dirty="0" smtClean="0">
                <a:latin typeface="Times New Roman" pitchFamily="18" charset="0"/>
                <a:cs typeface="Times New Roman" pitchFamily="18" charset="0"/>
              </a:rPr>
              <a:t>		//identify our enclosing account</a:t>
            </a:r>
          </a:p>
          <a:p>
            <a:pPr>
              <a:spcBef>
                <a:spcPts val="0"/>
              </a:spcBef>
              <a:buNone/>
            </a:pPr>
            <a:r>
              <a:rPr lang="en-US" dirty="0" smtClean="0">
                <a:latin typeface="Times New Roman" pitchFamily="18" charset="0"/>
                <a:cs typeface="Times New Roman" pitchFamily="18" charset="0"/>
              </a:rPr>
              <a:t>		return number + “:” +act+” ” + amount;</a:t>
            </a:r>
          </a:p>
          <a:p>
            <a:pPr>
              <a:spcBef>
                <a:spcPts val="0"/>
              </a:spcBef>
              <a:buNone/>
            </a:pPr>
            <a:r>
              <a:rPr lang="en-US" dirty="0" smtClean="0">
                <a:latin typeface="Times New Roman" pitchFamily="18" charset="0"/>
                <a:cs typeface="Times New Roman" pitchFamily="18" charset="0"/>
              </a:rPr>
              <a:t>		}</a:t>
            </a:r>
          </a:p>
          <a:p>
            <a:pPr>
              <a:spcBef>
                <a:spcPts val="0"/>
              </a:spcBef>
              <a:buNone/>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763000" cy="6553200"/>
          </a:xfrm>
        </p:spPr>
        <p:txBody>
          <a:bodyPr>
            <a:normAutofit fontScale="77500" lnSpcReduction="20000"/>
          </a:bodyPr>
          <a:lstStyle/>
          <a:p>
            <a:pPr algn="just">
              <a:spcBef>
                <a:spcPts val="0"/>
              </a:spcBef>
              <a:buNone/>
            </a:pPr>
            <a:r>
              <a:rPr lang="en-US" dirty="0" smtClean="0">
                <a:latin typeface="Times New Roman" pitchFamily="18" charset="0"/>
                <a:cs typeface="Times New Roman" pitchFamily="18" charset="0"/>
              </a:rPr>
              <a:t>	public void deposit(long amount){</a:t>
            </a:r>
          </a:p>
          <a:p>
            <a:pPr algn="just">
              <a:spcBef>
                <a:spcPts val="0"/>
              </a:spcBef>
              <a:buNone/>
            </a:pPr>
            <a:r>
              <a:rPr lang="en-US" dirty="0" smtClean="0">
                <a:latin typeface="Times New Roman" pitchFamily="18" charset="0"/>
                <a:cs typeface="Times New Roman" pitchFamily="18" charset="0"/>
              </a:rPr>
              <a:t>		balance+=amount;</a:t>
            </a:r>
          </a:p>
          <a:p>
            <a:pPr algn="just">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lastAct</a:t>
            </a:r>
            <a:r>
              <a:rPr lang="en-US" dirty="0" smtClean="0">
                <a:latin typeface="Times New Roman" pitchFamily="18" charset="0"/>
                <a:cs typeface="Times New Roman" pitchFamily="18" charset="0"/>
              </a:rPr>
              <a:t>=new Action(‘deposit’, amount);</a:t>
            </a:r>
          </a:p>
          <a:p>
            <a:pPr algn="just">
              <a:spcBef>
                <a:spcPts val="0"/>
              </a:spcBef>
              <a:buNone/>
            </a:pPr>
            <a:r>
              <a:rPr lang="en-US" dirty="0" smtClean="0">
                <a:latin typeface="Times New Roman" pitchFamily="18" charset="0"/>
                <a:cs typeface="Times New Roman" pitchFamily="18" charset="0"/>
              </a:rPr>
              <a:t>		}</a:t>
            </a:r>
          </a:p>
          <a:p>
            <a:pPr algn="just">
              <a:spcBef>
                <a:spcPts val="0"/>
              </a:spcBef>
              <a:buNone/>
            </a:pPr>
            <a:r>
              <a:rPr lang="en-US" dirty="0" smtClean="0">
                <a:latin typeface="Times New Roman" pitchFamily="18" charset="0"/>
                <a:cs typeface="Times New Roman" pitchFamily="18" charset="0"/>
              </a:rPr>
              <a:t>	public void withdraw(long amount){</a:t>
            </a:r>
          </a:p>
          <a:p>
            <a:pPr algn="just">
              <a:spcBef>
                <a:spcPts val="0"/>
              </a:spcBef>
              <a:buNone/>
            </a:pPr>
            <a:r>
              <a:rPr lang="en-US" dirty="0" smtClean="0">
                <a:latin typeface="Times New Roman" pitchFamily="18" charset="0"/>
                <a:cs typeface="Times New Roman" pitchFamily="18" charset="0"/>
              </a:rPr>
              <a:t>		balance-=amount;</a:t>
            </a:r>
          </a:p>
          <a:p>
            <a:pPr algn="just">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lastAct</a:t>
            </a:r>
            <a:r>
              <a:rPr lang="en-US" dirty="0" smtClean="0">
                <a:latin typeface="Times New Roman" pitchFamily="18" charset="0"/>
                <a:cs typeface="Times New Roman" pitchFamily="18" charset="0"/>
              </a:rPr>
              <a:t>=new Action(“withdraw”, amount);</a:t>
            </a:r>
          </a:p>
          <a:p>
            <a:pPr algn="just">
              <a:spcBef>
                <a:spcPts val="0"/>
              </a:spcBef>
              <a:buNone/>
            </a:pPr>
            <a:r>
              <a:rPr lang="en-US" dirty="0" smtClean="0">
                <a:latin typeface="Times New Roman" pitchFamily="18" charset="0"/>
                <a:cs typeface="Times New Roman" pitchFamily="18" charset="0"/>
              </a:rPr>
              <a:t>		}</a:t>
            </a:r>
          </a:p>
          <a:p>
            <a:pPr algn="just">
              <a:spcBef>
                <a:spcPts val="0"/>
              </a:spcBef>
              <a:buNone/>
            </a:pPr>
            <a:r>
              <a:rPr lang="en-US" dirty="0" smtClean="0">
                <a:latin typeface="Times New Roman" pitchFamily="18" charset="0"/>
                <a:cs typeface="Times New Roman" pitchFamily="18" charset="0"/>
              </a:rPr>
              <a:t>	public void action(){</a:t>
            </a:r>
          </a:p>
          <a:p>
            <a:pPr algn="just">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lastAct.toString</a:t>
            </a:r>
            <a:r>
              <a:rPr lang="en-US" dirty="0" smtClean="0">
                <a:latin typeface="Times New Roman" pitchFamily="18" charset="0"/>
                <a:cs typeface="Times New Roman" pitchFamily="18" charset="0"/>
              </a:rPr>
              <a:t>()); </a:t>
            </a:r>
          </a:p>
          <a:p>
            <a:pPr algn="just">
              <a:spcBef>
                <a:spcPts val="0"/>
              </a:spcBef>
              <a:buNone/>
            </a:pPr>
            <a:r>
              <a:rPr lang="en-US" dirty="0" smtClean="0">
                <a:latin typeface="Times New Roman" pitchFamily="18" charset="0"/>
                <a:cs typeface="Times New Roman" pitchFamily="18" charset="0"/>
              </a:rPr>
              <a:t>		}</a:t>
            </a:r>
          </a:p>
          <a:p>
            <a:pPr algn="just">
              <a:spcBef>
                <a:spcPts val="0"/>
              </a:spcBef>
              <a:buNone/>
            </a:pPr>
            <a:r>
              <a:rPr lang="en-US" dirty="0" smtClean="0">
                <a:latin typeface="Times New Roman" pitchFamily="18" charset="0"/>
                <a:cs typeface="Times New Roman" pitchFamily="18" charset="0"/>
              </a:rPr>
              <a:t>}</a:t>
            </a:r>
          </a:p>
          <a:p>
            <a:pPr algn="just">
              <a:spcBef>
                <a:spcPts val="0"/>
              </a:spcBef>
              <a:buNone/>
            </a:pPr>
            <a:r>
              <a:rPr lang="en-US" dirty="0" smtClean="0">
                <a:latin typeface="Times New Roman" pitchFamily="18" charset="0"/>
                <a:cs typeface="Times New Roman" pitchFamily="18" charset="0"/>
              </a:rPr>
              <a:t>class Test{</a:t>
            </a:r>
          </a:p>
          <a:p>
            <a:pPr algn="just">
              <a:spcBef>
                <a:spcPts val="0"/>
              </a:spcBef>
              <a:buNone/>
            </a:pPr>
            <a:r>
              <a:rPr lang="en-US" dirty="0" smtClean="0">
                <a:latin typeface="Times New Roman" pitchFamily="18" charset="0"/>
                <a:cs typeface="Times New Roman" pitchFamily="18" charset="0"/>
              </a:rPr>
              <a:t>	public static void main(String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a:t>
            </a:r>
          </a:p>
          <a:p>
            <a:pPr algn="just">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BankAccount</a:t>
            </a:r>
            <a:r>
              <a:rPr lang="en-US" dirty="0" smtClean="0">
                <a:latin typeface="Times New Roman" pitchFamily="18" charset="0"/>
                <a:cs typeface="Times New Roman" pitchFamily="18" charset="0"/>
              </a:rPr>
              <a:t> bal= new </a:t>
            </a:r>
            <a:r>
              <a:rPr lang="en-US" dirty="0" err="1" smtClean="0">
                <a:latin typeface="Times New Roman" pitchFamily="18" charset="0"/>
                <a:cs typeface="Times New Roman" pitchFamily="18" charset="0"/>
              </a:rPr>
              <a:t>BankAccount</a:t>
            </a:r>
            <a:r>
              <a:rPr lang="en-US" dirty="0" smtClean="0">
                <a:latin typeface="Times New Roman" pitchFamily="18" charset="0"/>
                <a:cs typeface="Times New Roman" pitchFamily="18" charset="0"/>
              </a:rPr>
              <a:t>(1122, 500){</a:t>
            </a:r>
          </a:p>
          <a:p>
            <a:pPr algn="just">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bal.deposit</a:t>
            </a:r>
            <a:r>
              <a:rPr lang="en-US" dirty="0" smtClean="0">
                <a:latin typeface="Times New Roman" pitchFamily="18" charset="0"/>
                <a:cs typeface="Times New Roman" pitchFamily="18" charset="0"/>
              </a:rPr>
              <a:t>(500);</a:t>
            </a:r>
          </a:p>
          <a:p>
            <a:pPr algn="just">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bal.action</a:t>
            </a:r>
            <a:r>
              <a:rPr lang="en-US" dirty="0" smtClean="0">
                <a:latin typeface="Times New Roman" pitchFamily="18" charset="0"/>
                <a:cs typeface="Times New Roman" pitchFamily="18" charset="0"/>
              </a:rPr>
              <a:t>();</a:t>
            </a:r>
          </a:p>
          <a:p>
            <a:pPr algn="just">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bal.withdraw</a:t>
            </a:r>
            <a:r>
              <a:rPr lang="en-US" dirty="0" smtClean="0">
                <a:latin typeface="Times New Roman" pitchFamily="18" charset="0"/>
                <a:cs typeface="Times New Roman" pitchFamily="18" charset="0"/>
              </a:rPr>
              <a:t>(300);</a:t>
            </a:r>
          </a:p>
          <a:p>
            <a:pPr algn="just">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bal.action</a:t>
            </a:r>
            <a:r>
              <a:rPr lang="en-US" dirty="0" smtClean="0">
                <a:latin typeface="Times New Roman" pitchFamily="18" charset="0"/>
                <a:cs typeface="Times New Roman" pitchFamily="18" charset="0"/>
              </a:rPr>
              <a:t>();</a:t>
            </a:r>
          </a:p>
          <a:p>
            <a:pPr algn="just">
              <a:spcBef>
                <a:spcPts val="0"/>
              </a:spcBef>
              <a:buNone/>
            </a:pPr>
            <a:r>
              <a:rPr lang="en-US" dirty="0" smtClean="0">
                <a:latin typeface="Times New Roman" pitchFamily="18" charset="0"/>
                <a:cs typeface="Times New Roman" pitchFamily="18" charset="0"/>
              </a:rPr>
              <a:t>	}</a:t>
            </a:r>
          </a:p>
          <a:p>
            <a:pPr algn="just">
              <a:spcBef>
                <a:spcPts val="0"/>
              </a:spcBef>
              <a:buNone/>
            </a:pPr>
            <a:r>
              <a:rPr lang="en-US" dirty="0" smtClean="0">
                <a:latin typeface="Times New Roman" pitchFamily="18" charset="0"/>
                <a:cs typeface="Times New Roman" pitchFamily="18" charset="0"/>
              </a:rPr>
              <a:t>}</a:t>
            </a:r>
          </a:p>
          <a:p>
            <a:pPr algn="just">
              <a:spcBef>
                <a:spcPts val="0"/>
              </a:spcBef>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839200" cy="6858000"/>
          </a:xfrm>
        </p:spPr>
        <p:txBody>
          <a:bodyPr>
            <a:normAutofit/>
          </a:bodyPr>
          <a:lstStyle/>
          <a:p>
            <a:pPr algn="just"/>
            <a:r>
              <a:rPr lang="en-US" dirty="0" smtClean="0">
                <a:latin typeface="Times New Roman" pitchFamily="18" charset="0"/>
                <a:cs typeface="Times New Roman" pitchFamily="18" charset="0"/>
              </a:rPr>
              <a:t>When you observe the previous example, the class Action records a single action on the account. </a:t>
            </a:r>
          </a:p>
          <a:p>
            <a:pPr algn="just"/>
            <a:r>
              <a:rPr lang="en-US" dirty="0" smtClean="0">
                <a:latin typeface="Times New Roman" pitchFamily="18" charset="0"/>
                <a:cs typeface="Times New Roman" pitchFamily="18" charset="0"/>
              </a:rPr>
              <a:t>Action class objects are created inside instance methods of the enclosing class, as in </a:t>
            </a:r>
            <a:r>
              <a:rPr lang="en-US" sz="2400" b="1" dirty="0" smtClean="0">
                <a:solidFill>
                  <a:srgbClr val="3333FF"/>
                </a:solidFill>
                <a:latin typeface="Times New Roman" pitchFamily="18" charset="0"/>
                <a:cs typeface="Times New Roman" pitchFamily="18" charset="0"/>
              </a:rPr>
              <a:t>deposit</a:t>
            </a:r>
            <a:r>
              <a:rPr lang="en-US" b="1" dirty="0" smtClean="0">
                <a:solidFill>
                  <a:srgbClr val="3333FF"/>
                </a:solidFill>
                <a:latin typeface="Times New Roman" pitchFamily="18" charset="0"/>
                <a:cs typeface="Times New Roman" pitchFamily="18" charset="0"/>
              </a:rPr>
              <a:t> and </a:t>
            </a:r>
            <a:r>
              <a:rPr lang="en-US" sz="2400" b="1" dirty="0" smtClean="0">
                <a:solidFill>
                  <a:srgbClr val="3333FF"/>
                </a:solidFill>
                <a:latin typeface="Times New Roman" pitchFamily="18" charset="0"/>
                <a:cs typeface="Times New Roman" pitchFamily="18" charset="0"/>
              </a:rPr>
              <a:t>withdraw</a:t>
            </a:r>
            <a:r>
              <a:rPr lang="en-US" b="1" dirty="0" smtClean="0">
                <a:solidFill>
                  <a:srgbClr val="3333FF"/>
                </a:solidFill>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The current object </a:t>
            </a:r>
            <a:r>
              <a:rPr lang="en-US" sz="2000" b="1" dirty="0" smtClean="0">
                <a:solidFill>
                  <a:srgbClr val="3333FF"/>
                </a:solidFill>
                <a:latin typeface="Times New Roman" pitchFamily="18" charset="0"/>
                <a:cs typeface="Times New Roman" pitchFamily="18" charset="0"/>
              </a:rPr>
              <a:t>this</a:t>
            </a:r>
            <a:r>
              <a:rPr lang="en-US" dirty="0" smtClean="0">
                <a:latin typeface="Times New Roman" pitchFamily="18" charset="0"/>
                <a:cs typeface="Times New Roman" pitchFamily="18" charset="0"/>
              </a:rPr>
              <a:t> is associated with the inner object by default.</a:t>
            </a:r>
          </a:p>
          <a:p>
            <a:pPr algn="just"/>
            <a:r>
              <a:rPr lang="en-US" dirty="0" smtClean="0">
                <a:latin typeface="Times New Roman" pitchFamily="18" charset="0"/>
                <a:cs typeface="Times New Roman" pitchFamily="18" charset="0"/>
              </a:rPr>
              <a:t>The creation code in deposit is the same as the more explicit </a:t>
            </a:r>
          </a:p>
          <a:p>
            <a:pPr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lastAct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this.new</a:t>
            </a:r>
            <a:r>
              <a:rPr lang="en-US" dirty="0" smtClean="0">
                <a:latin typeface="Times New Roman" pitchFamily="18" charset="0"/>
                <a:cs typeface="Times New Roman" pitchFamily="18" charset="0"/>
              </a:rPr>
              <a:t> Action(‘deposit’, amount);</a:t>
            </a:r>
          </a:p>
          <a:p>
            <a:pPr algn="just">
              <a:buNone/>
            </a:pPr>
            <a:r>
              <a:rPr lang="en-US" dirty="0" smtClean="0">
                <a:latin typeface="Times New Roman" pitchFamily="18" charset="0"/>
                <a:cs typeface="Times New Roman" pitchFamily="18" charset="0"/>
              </a:rPr>
              <a:t>	Any </a:t>
            </a:r>
            <a:r>
              <a:rPr lang="en-US" dirty="0" err="1" smtClean="0">
                <a:latin typeface="Times New Roman" pitchFamily="18" charset="0"/>
                <a:cs typeface="Times New Roman" pitchFamily="18" charset="0"/>
              </a:rPr>
              <a:t>BankAccount</a:t>
            </a:r>
            <a:r>
              <a:rPr lang="en-US" dirty="0" smtClean="0">
                <a:latin typeface="Times New Roman" pitchFamily="18" charset="0"/>
                <a:cs typeface="Times New Roman" pitchFamily="18" charset="0"/>
              </a:rPr>
              <a:t> object could be substituted for this.</a:t>
            </a:r>
          </a:p>
          <a:p>
            <a:pPr algn="just">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839200" cy="6705600"/>
          </a:xfrm>
        </p:spPr>
        <p:txBody>
          <a:bodyPr>
            <a:normAutofit fontScale="92500" lnSpcReduction="10000"/>
          </a:bodyPr>
          <a:lstStyle/>
          <a:p>
            <a:pPr algn="just"/>
            <a:r>
              <a:rPr lang="en-US" dirty="0" smtClean="0">
                <a:latin typeface="Times New Roman" pitchFamily="18" charset="0"/>
                <a:cs typeface="Times New Roman" pitchFamily="18" charset="0"/>
              </a:rPr>
              <a:t>An inner class declaration is just like a top-level class declaration except for one restriction </a:t>
            </a:r>
            <a:r>
              <a:rPr lang="en-US" b="1" i="1" dirty="0" smtClean="0">
                <a:solidFill>
                  <a:srgbClr val="3333FF"/>
                </a:solidFill>
                <a:latin typeface="Times New Roman" pitchFamily="18" charset="0"/>
                <a:cs typeface="Times New Roman" pitchFamily="18" charset="0"/>
              </a:rPr>
              <a:t>inner classes cannot have static members</a:t>
            </a:r>
            <a:r>
              <a:rPr lang="en-US" dirty="0" smtClean="0">
                <a:latin typeface="Times New Roman" pitchFamily="18" charset="0"/>
                <a:cs typeface="Times New Roman" pitchFamily="18" charset="0"/>
              </a:rPr>
              <a:t>(including static nested types), except for </a:t>
            </a:r>
            <a:r>
              <a:rPr lang="en-US" b="1" i="1" dirty="0" smtClean="0">
                <a:solidFill>
                  <a:srgbClr val="FF33CC"/>
                </a:solidFill>
                <a:latin typeface="Times New Roman" pitchFamily="18" charset="0"/>
                <a:cs typeface="Times New Roman" pitchFamily="18" charset="0"/>
              </a:rPr>
              <a:t>final static fields that are initialized to constants or expressions </a:t>
            </a:r>
            <a:r>
              <a:rPr lang="en-US" dirty="0" smtClean="0">
                <a:latin typeface="Times New Roman" pitchFamily="18" charset="0"/>
                <a:cs typeface="Times New Roman" pitchFamily="18" charset="0"/>
              </a:rPr>
              <a:t>built up from constants.</a:t>
            </a:r>
          </a:p>
          <a:p>
            <a:pPr algn="just"/>
            <a:r>
              <a:rPr lang="en-US" dirty="0" smtClean="0">
                <a:latin typeface="Times New Roman" pitchFamily="18" charset="0"/>
                <a:cs typeface="Times New Roman" pitchFamily="18" charset="0"/>
              </a:rPr>
              <a:t>The rationale for allowing constants to be declared in an inner class is the same as that for allowing them in interfaces it can be convenient to define constants within the type that uses them. </a:t>
            </a:r>
          </a:p>
          <a:p>
            <a:pPr algn="just"/>
            <a:r>
              <a:rPr lang="en-US" dirty="0" smtClean="0">
                <a:latin typeface="Times New Roman" pitchFamily="18" charset="0"/>
                <a:cs typeface="Times New Roman" pitchFamily="18" charset="0"/>
              </a:rPr>
              <a:t>As with top-level classes, </a:t>
            </a:r>
            <a:r>
              <a:rPr lang="en-US" b="1" i="1" dirty="0" smtClean="0">
                <a:solidFill>
                  <a:srgbClr val="00CC66"/>
                </a:solidFill>
                <a:latin typeface="Times New Roman" pitchFamily="18" charset="0"/>
                <a:cs typeface="Times New Roman" pitchFamily="18" charset="0"/>
              </a:rPr>
              <a:t>inner classes can extend any other class including its enclosing class implement any interface and be extended by any other class.</a:t>
            </a:r>
          </a:p>
          <a:p>
            <a:pPr algn="just"/>
            <a:r>
              <a:rPr lang="en-US" b="1" i="1" dirty="0" smtClean="0">
                <a:solidFill>
                  <a:srgbClr val="3333FF"/>
                </a:solidFill>
                <a:latin typeface="Times New Roman" pitchFamily="18" charset="0"/>
                <a:cs typeface="Times New Roman" pitchFamily="18" charset="0"/>
              </a:rPr>
              <a:t>An inner class can be declared </a:t>
            </a:r>
            <a:r>
              <a:rPr lang="en-US" sz="2000" b="1" i="1" dirty="0" smtClean="0">
                <a:solidFill>
                  <a:srgbClr val="3333FF"/>
                </a:solidFill>
                <a:latin typeface="Times New Roman" pitchFamily="18" charset="0"/>
                <a:cs typeface="Times New Roman" pitchFamily="18" charset="0"/>
              </a:rPr>
              <a:t>final </a:t>
            </a:r>
            <a:r>
              <a:rPr lang="en-US" b="1" i="1" dirty="0" smtClean="0">
                <a:solidFill>
                  <a:srgbClr val="3333FF"/>
                </a:solidFill>
                <a:latin typeface="Times New Roman" pitchFamily="18" charset="0"/>
                <a:cs typeface="Times New Roman" pitchFamily="18" charset="0"/>
              </a:rPr>
              <a:t>or </a:t>
            </a:r>
            <a:r>
              <a:rPr lang="en-US" sz="2000" b="1" i="1" dirty="0" smtClean="0">
                <a:solidFill>
                  <a:srgbClr val="3333FF"/>
                </a:solidFill>
                <a:latin typeface="Times New Roman" pitchFamily="18" charset="0"/>
                <a:cs typeface="Times New Roman" pitchFamily="18" charset="0"/>
              </a:rPr>
              <a:t>abstract</a:t>
            </a:r>
            <a:r>
              <a:rPr lang="en-US" dirty="0" smtClean="0">
                <a:latin typeface="Times New Roman" pitchFamily="18" charset="0"/>
                <a:cs typeface="Times New Roman" pitchFamily="18" charset="0"/>
              </a:rPr>
              <a:t>.</a:t>
            </a: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534400" cy="381000"/>
          </a:xfrm>
        </p:spPr>
        <p:txBody>
          <a:bodyPr>
            <a:noAutofit/>
          </a:bodyPr>
          <a:lstStyle/>
          <a:p>
            <a:r>
              <a:rPr lang="en-US" sz="3200" b="1" i="1" dirty="0" smtClean="0">
                <a:solidFill>
                  <a:srgbClr val="3333FF"/>
                </a:solidFill>
                <a:latin typeface="Times New Roman" pitchFamily="18" charset="0"/>
                <a:cs typeface="Times New Roman" pitchFamily="18" charset="0"/>
              </a:rPr>
              <a:t>Continued--</a:t>
            </a:r>
            <a:endParaRPr lang="en-US" sz="3200" i="1" dirty="0">
              <a:solidFill>
                <a:srgbClr val="3333FF"/>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105884271"/>
              </p:ext>
            </p:extLst>
          </p:nvPr>
        </p:nvGraphicFramePr>
        <p:xfrm>
          <a:off x="0" y="304800"/>
          <a:ext cx="9144000" cy="6583807"/>
        </p:xfrm>
        <a:graphic>
          <a:graphicData uri="http://schemas.openxmlformats.org/drawingml/2006/table">
            <a:tbl>
              <a:tblPr firstRow="1" bandRow="1">
                <a:tableStyleId>{F2DE63D5-997A-4646-A377-4702673A728D}</a:tableStyleId>
              </a:tblPr>
              <a:tblGrid>
                <a:gridCol w="45720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914400">
                <a:tc>
                  <a:txBody>
                    <a:bodyPr/>
                    <a:lstStyle/>
                    <a:p>
                      <a:pPr marL="342900" indent="-342900">
                        <a:lnSpc>
                          <a:spcPct val="150000"/>
                        </a:lnSpc>
                        <a:buFont typeface="Wingdings" panose="05000000000000000000" pitchFamily="2" charset="2"/>
                        <a:buChar char="§"/>
                      </a:pPr>
                      <a:r>
                        <a:rPr lang="en-US" sz="2500" b="0" i="0" baseline="0" dirty="0" smtClean="0">
                          <a:solidFill>
                            <a:schemeClr val="tx1"/>
                          </a:solidFill>
                          <a:latin typeface="Times New Roman" pitchFamily="18" charset="0"/>
                          <a:cs typeface="Times New Roman" pitchFamily="18" charset="0"/>
                        </a:rPr>
                        <a:t>Interface is not instantiated since it lacks instance variables.</a:t>
                      </a:r>
                      <a:endParaRPr lang="en-US" sz="2500" i="0" dirty="0">
                        <a:solidFill>
                          <a:srgbClr val="FF3300"/>
                        </a:solidFill>
                      </a:endParaRPr>
                    </a:p>
                  </a:txBody>
                  <a:tcPr/>
                </a:tc>
                <a:tc>
                  <a:txBody>
                    <a:bodyPr/>
                    <a:lstStyle/>
                    <a:p>
                      <a:pPr marL="342900" indent="-342900" algn="just">
                        <a:lnSpc>
                          <a:spcPct val="150000"/>
                        </a:lnSpc>
                        <a:buFont typeface="Wingdings" panose="05000000000000000000" pitchFamily="2" charset="2"/>
                        <a:buChar char="§"/>
                      </a:pPr>
                      <a:r>
                        <a:rPr lang="en-US" sz="2500" b="1" i="0" dirty="0" smtClean="0">
                          <a:solidFill>
                            <a:srgbClr val="3333FF"/>
                          </a:solidFill>
                          <a:latin typeface="Times New Roman" pitchFamily="18" charset="0"/>
                          <a:cs typeface="Times New Roman" pitchFamily="18" charset="0"/>
                        </a:rPr>
                        <a:t>Classes are instantiated</a:t>
                      </a:r>
                      <a:r>
                        <a:rPr lang="en-US" sz="2500" b="1" i="0" baseline="0" dirty="0" smtClean="0">
                          <a:solidFill>
                            <a:srgbClr val="3333FF"/>
                          </a:solidFill>
                          <a:latin typeface="Times New Roman" pitchFamily="18" charset="0"/>
                          <a:cs typeface="Times New Roman" pitchFamily="18" charset="0"/>
                        </a:rPr>
                        <a:t> </a:t>
                      </a:r>
                      <a:r>
                        <a:rPr lang="en-US" sz="2500" b="1" i="0" dirty="0" smtClean="0">
                          <a:solidFill>
                            <a:srgbClr val="3333FF"/>
                          </a:solidFill>
                          <a:latin typeface="Times New Roman" pitchFamily="18" charset="0"/>
                          <a:cs typeface="Times New Roman" pitchFamily="18" charset="0"/>
                        </a:rPr>
                        <a:t>since it has its own instance variables.</a:t>
                      </a:r>
                      <a:endParaRPr lang="en-US" sz="2500" b="1" i="0" dirty="0">
                        <a:solidFill>
                          <a:srgbClr val="3333FF"/>
                        </a:solidFill>
                        <a:latin typeface="Times New Roman" pitchFamily="18" charset="0"/>
                        <a:cs typeface="Times New Roman" pitchFamily="18" charset="0"/>
                      </a:endParaRPr>
                    </a:p>
                  </a:txBody>
                  <a:tcPr/>
                </a:tc>
                <a:extLst>
                  <a:ext uri="{0D108BD9-81ED-4DB2-BD59-A6C34878D82A}">
                    <a16:rowId xmlns:a16="http://schemas.microsoft.com/office/drawing/2014/main" val="4223804534"/>
                  </a:ext>
                </a:extLst>
              </a:tr>
              <a:tr h="1155890">
                <a:tc>
                  <a:txBody>
                    <a:bodyPr/>
                    <a:lstStyle/>
                    <a:p>
                      <a:pPr marL="342900" marR="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2500" b="1" i="0" dirty="0" smtClean="0">
                          <a:solidFill>
                            <a:srgbClr val="3333FF"/>
                          </a:solidFill>
                          <a:latin typeface="Times New Roman" pitchFamily="18" charset="0"/>
                          <a:cs typeface="Times New Roman" pitchFamily="18" charset="0"/>
                        </a:rPr>
                        <a:t>Interfaces are developed to support multiple inheritance.</a:t>
                      </a:r>
                      <a:endParaRPr lang="en-US" sz="2500" i="0" dirty="0">
                        <a:latin typeface="Times New Roman" pitchFamily="18" charset="0"/>
                        <a:cs typeface="Times New Roman" pitchFamily="18" charset="0"/>
                      </a:endParaRPr>
                    </a:p>
                  </a:txBody>
                  <a:tcPr/>
                </a:tc>
                <a:tc>
                  <a:txBody>
                    <a:bodyPr/>
                    <a:lstStyle/>
                    <a:p>
                      <a:pPr marL="342900" indent="-342900" algn="just">
                        <a:lnSpc>
                          <a:spcPct val="150000"/>
                        </a:lnSpc>
                        <a:buFont typeface="Wingdings" panose="05000000000000000000" pitchFamily="2" charset="2"/>
                        <a:buChar char="§"/>
                      </a:pPr>
                      <a:r>
                        <a:rPr lang="en-US" sz="2500" b="1" i="0" dirty="0" smtClean="0">
                          <a:solidFill>
                            <a:schemeClr val="tx1"/>
                          </a:solidFill>
                          <a:latin typeface="Times New Roman" pitchFamily="18" charset="0"/>
                          <a:cs typeface="Times New Roman" pitchFamily="18" charset="0"/>
                        </a:rPr>
                        <a:t>Class alone unable to implement multiple inheritance</a:t>
                      </a:r>
                      <a:endParaRPr lang="en-US" sz="2500" b="1" i="0" dirty="0">
                        <a:solidFill>
                          <a:schemeClr val="tx1"/>
                        </a:solidFill>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1082040">
                <a:tc>
                  <a:txBody>
                    <a:bodyPr/>
                    <a:lstStyle/>
                    <a:p>
                      <a:pPr marL="342900" indent="-342900" algn="just">
                        <a:lnSpc>
                          <a:spcPct val="150000"/>
                        </a:lnSpc>
                        <a:buFont typeface="Wingdings" panose="05000000000000000000" pitchFamily="2" charset="2"/>
                        <a:buChar char="§"/>
                      </a:pPr>
                      <a:r>
                        <a:rPr lang="en-US" sz="2500" i="0" dirty="0" smtClean="0">
                          <a:latin typeface="Times New Roman" pitchFamily="18" charset="0"/>
                          <a:cs typeface="Times New Roman" pitchFamily="18" charset="0"/>
                        </a:rPr>
                        <a:t>Methods present in interfaces  are </a:t>
                      </a:r>
                      <a:r>
                        <a:rPr lang="en-US" sz="2500" b="1" i="0" dirty="0" smtClean="0">
                          <a:solidFill>
                            <a:srgbClr val="3333FF"/>
                          </a:solidFill>
                          <a:latin typeface="Times New Roman" pitchFamily="18" charset="0"/>
                          <a:cs typeface="Times New Roman" pitchFamily="18" charset="0"/>
                        </a:rPr>
                        <a:t>pure abstract</a:t>
                      </a:r>
                      <a:endParaRPr lang="en-US" sz="2500" i="0" dirty="0"/>
                    </a:p>
                  </a:txBody>
                  <a:tcPr/>
                </a:tc>
                <a:tc>
                  <a:txBody>
                    <a:bodyPr/>
                    <a:lstStyle/>
                    <a:p>
                      <a:pPr marL="342900" indent="-342900" algn="just">
                        <a:lnSpc>
                          <a:spcPct val="150000"/>
                        </a:lnSpc>
                        <a:buFont typeface="Wingdings" panose="05000000000000000000" pitchFamily="2" charset="2"/>
                        <a:buChar char="§"/>
                      </a:pPr>
                      <a:r>
                        <a:rPr lang="en-US" sz="2500" i="0" dirty="0" smtClean="0">
                          <a:latin typeface="Times New Roman" pitchFamily="18" charset="0"/>
                          <a:cs typeface="Times New Roman" pitchFamily="18" charset="0"/>
                        </a:rPr>
                        <a:t>Methods present in classes  are </a:t>
                      </a:r>
                      <a:r>
                        <a:rPr lang="en-US" sz="2500" b="1" i="0" dirty="0" smtClean="0">
                          <a:solidFill>
                            <a:srgbClr val="3333FF"/>
                          </a:solidFill>
                          <a:latin typeface="Times New Roman" pitchFamily="18" charset="0"/>
                          <a:cs typeface="Times New Roman" pitchFamily="18" charset="0"/>
                        </a:rPr>
                        <a:t>pure abstract only when the class is defined as abstract </a:t>
                      </a:r>
                      <a:endParaRPr lang="en-US" sz="2500" i="0" dirty="0"/>
                    </a:p>
                  </a:txBody>
                  <a:tcPr/>
                </a:tc>
                <a:extLst>
                  <a:ext uri="{0D108BD9-81ED-4DB2-BD59-A6C34878D82A}">
                    <a16:rowId xmlns:a16="http://schemas.microsoft.com/office/drawing/2014/main" val="10001"/>
                  </a:ext>
                </a:extLst>
              </a:tr>
              <a:tr h="1036320">
                <a:tc>
                  <a:txBody>
                    <a:bodyPr/>
                    <a:lstStyle/>
                    <a:p>
                      <a:pPr marL="342900" indent="-342900" algn="just">
                        <a:lnSpc>
                          <a:spcPct val="150000"/>
                        </a:lnSpc>
                        <a:buFont typeface="Wingdings" panose="05000000000000000000" pitchFamily="2" charset="2"/>
                        <a:buChar char="§"/>
                      </a:pPr>
                      <a:r>
                        <a:rPr lang="en-US" sz="2500" b="0" i="0" dirty="0" smtClean="0">
                          <a:solidFill>
                            <a:schemeClr val="tx1"/>
                          </a:solidFill>
                          <a:latin typeface="Times New Roman" pitchFamily="18" charset="0"/>
                          <a:cs typeface="Times New Roman" pitchFamily="18" charset="0"/>
                        </a:rPr>
                        <a:t>Use</a:t>
                      </a:r>
                      <a:r>
                        <a:rPr lang="en-US" sz="2500" b="0" i="0" baseline="0" dirty="0" smtClean="0">
                          <a:solidFill>
                            <a:schemeClr val="tx1"/>
                          </a:solidFill>
                          <a:latin typeface="Times New Roman" pitchFamily="18" charset="0"/>
                          <a:cs typeface="Times New Roman" pitchFamily="18" charset="0"/>
                        </a:rPr>
                        <a:t> only</a:t>
                      </a:r>
                      <a:r>
                        <a:rPr lang="en-US" sz="2500" b="1" i="0" baseline="0" dirty="0" smtClean="0">
                          <a:solidFill>
                            <a:srgbClr val="3333FF"/>
                          </a:solidFill>
                          <a:latin typeface="Times New Roman" pitchFamily="18" charset="0"/>
                          <a:cs typeface="Times New Roman" pitchFamily="18" charset="0"/>
                        </a:rPr>
                        <a:t> </a:t>
                      </a:r>
                      <a:r>
                        <a:rPr lang="en-US" sz="2500" b="1" i="0" baseline="0" dirty="0" smtClean="0">
                          <a:solidFill>
                            <a:srgbClr val="D60093"/>
                          </a:solidFill>
                          <a:latin typeface="Times New Roman" pitchFamily="18" charset="0"/>
                          <a:cs typeface="Times New Roman" pitchFamily="18" charset="0"/>
                        </a:rPr>
                        <a:t>public</a:t>
                      </a:r>
                      <a:r>
                        <a:rPr lang="en-US" sz="2500" b="1" i="0" baseline="0" dirty="0" smtClean="0">
                          <a:solidFill>
                            <a:srgbClr val="3333FF"/>
                          </a:solidFill>
                          <a:latin typeface="Times New Roman" pitchFamily="18" charset="0"/>
                          <a:cs typeface="Times New Roman" pitchFamily="18" charset="0"/>
                        </a:rPr>
                        <a:t> </a:t>
                      </a:r>
                      <a:r>
                        <a:rPr lang="en-US" sz="2500" b="0" i="0" baseline="0" dirty="0" smtClean="0">
                          <a:solidFill>
                            <a:schemeClr val="tx1"/>
                          </a:solidFill>
                          <a:latin typeface="Times New Roman" pitchFamily="18" charset="0"/>
                          <a:cs typeface="Times New Roman" pitchFamily="18" charset="0"/>
                        </a:rPr>
                        <a:t>specifier</a:t>
                      </a:r>
                      <a:r>
                        <a:rPr lang="en-US" sz="2500" b="1" i="0" baseline="0" dirty="0" smtClean="0">
                          <a:solidFill>
                            <a:srgbClr val="3333FF"/>
                          </a:solidFill>
                          <a:latin typeface="Times New Roman" pitchFamily="18" charset="0"/>
                          <a:cs typeface="Times New Roman" pitchFamily="18" charset="0"/>
                        </a:rPr>
                        <a:t> </a:t>
                      </a:r>
                      <a:r>
                        <a:rPr lang="en-US" sz="2500" b="0" i="0" baseline="0" dirty="0" smtClean="0">
                          <a:solidFill>
                            <a:schemeClr val="tx1"/>
                          </a:solidFill>
                          <a:latin typeface="Times New Roman" pitchFamily="18" charset="0"/>
                          <a:cs typeface="Times New Roman" pitchFamily="18" charset="0"/>
                        </a:rPr>
                        <a:t>in</a:t>
                      </a:r>
                      <a:r>
                        <a:rPr lang="en-US" sz="2500" b="1" i="0" baseline="0" dirty="0" smtClean="0">
                          <a:solidFill>
                            <a:srgbClr val="3333FF"/>
                          </a:solidFill>
                          <a:latin typeface="Times New Roman" pitchFamily="18" charset="0"/>
                          <a:cs typeface="Times New Roman" pitchFamily="18" charset="0"/>
                        </a:rPr>
                        <a:t> </a:t>
                      </a:r>
                      <a:r>
                        <a:rPr lang="en-US" sz="2500" b="1" i="0" baseline="0" dirty="0" smtClean="0">
                          <a:solidFill>
                            <a:srgbClr val="D60093"/>
                          </a:solidFill>
                          <a:latin typeface="Times New Roman" pitchFamily="18" charset="0"/>
                          <a:cs typeface="Times New Roman" pitchFamily="18" charset="0"/>
                        </a:rPr>
                        <a:t>interface</a:t>
                      </a:r>
                      <a:endParaRPr lang="en-US" sz="2500" b="1" i="0" dirty="0">
                        <a:solidFill>
                          <a:srgbClr val="D60093"/>
                        </a:solidFill>
                        <a:latin typeface="Times New Roman" pitchFamily="18" charset="0"/>
                        <a:cs typeface="Times New Roman" pitchFamily="18" charset="0"/>
                      </a:endParaRPr>
                    </a:p>
                  </a:txBody>
                  <a:tcPr/>
                </a:tc>
                <a:tc>
                  <a:txBody>
                    <a:bodyPr/>
                    <a:lstStyle/>
                    <a:p>
                      <a:pPr marL="342900" marR="0" indent="-342900" algn="just"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lang="en-US" sz="2500" b="0" i="0" dirty="0" smtClean="0">
                          <a:latin typeface="Times New Roman" pitchFamily="18" charset="0"/>
                          <a:cs typeface="Times New Roman" pitchFamily="18" charset="0"/>
                        </a:rPr>
                        <a:t>Use</a:t>
                      </a:r>
                      <a:r>
                        <a:rPr lang="en-US" sz="2500" b="1" i="0" dirty="0" smtClean="0">
                          <a:latin typeface="Times New Roman" pitchFamily="18" charset="0"/>
                          <a:cs typeface="Times New Roman" pitchFamily="18" charset="0"/>
                        </a:rPr>
                        <a:t> </a:t>
                      </a:r>
                      <a:r>
                        <a:rPr lang="en-US" sz="2500" b="1" i="0" baseline="0" dirty="0" smtClean="0">
                          <a:solidFill>
                            <a:srgbClr val="FF0000"/>
                          </a:solidFill>
                          <a:latin typeface="Times New Roman" pitchFamily="18" charset="0"/>
                          <a:cs typeface="Times New Roman" pitchFamily="18" charset="0"/>
                        </a:rPr>
                        <a:t>public</a:t>
                      </a:r>
                      <a:r>
                        <a:rPr lang="en-US" sz="2500" b="1" i="0" baseline="0" dirty="0" smtClean="0">
                          <a:latin typeface="Times New Roman" pitchFamily="18" charset="0"/>
                          <a:cs typeface="Times New Roman" pitchFamily="18" charset="0"/>
                        </a:rPr>
                        <a:t>, </a:t>
                      </a:r>
                      <a:r>
                        <a:rPr lang="en-US" sz="2500" b="1" i="0" baseline="0" dirty="0" smtClean="0">
                          <a:solidFill>
                            <a:srgbClr val="FF0000"/>
                          </a:solidFill>
                          <a:latin typeface="Times New Roman" pitchFamily="18" charset="0"/>
                          <a:cs typeface="Times New Roman" pitchFamily="18" charset="0"/>
                        </a:rPr>
                        <a:t>final</a:t>
                      </a:r>
                      <a:r>
                        <a:rPr lang="en-US" sz="2500" b="1" i="0" baseline="0" dirty="0" smtClean="0">
                          <a:latin typeface="Times New Roman" pitchFamily="18" charset="0"/>
                          <a:cs typeface="Times New Roman" pitchFamily="18" charset="0"/>
                        </a:rPr>
                        <a:t> </a:t>
                      </a:r>
                      <a:r>
                        <a:rPr lang="en-US" sz="2500" b="0" i="0" baseline="0" dirty="0" smtClean="0">
                          <a:latin typeface="Times New Roman" pitchFamily="18" charset="0"/>
                          <a:cs typeface="Times New Roman" pitchFamily="18" charset="0"/>
                        </a:rPr>
                        <a:t>and</a:t>
                      </a:r>
                      <a:r>
                        <a:rPr lang="en-US" sz="2500" b="1" i="0" baseline="0" dirty="0" smtClean="0">
                          <a:latin typeface="Times New Roman" pitchFamily="18" charset="0"/>
                          <a:cs typeface="Times New Roman" pitchFamily="18" charset="0"/>
                        </a:rPr>
                        <a:t> </a:t>
                      </a:r>
                      <a:r>
                        <a:rPr lang="en-US" sz="2500" b="1" i="0" baseline="0" dirty="0" smtClean="0">
                          <a:solidFill>
                            <a:srgbClr val="FF0000"/>
                          </a:solidFill>
                          <a:latin typeface="Times New Roman" pitchFamily="18" charset="0"/>
                          <a:cs typeface="Times New Roman" pitchFamily="18" charset="0"/>
                        </a:rPr>
                        <a:t>abstract</a:t>
                      </a:r>
                      <a:r>
                        <a:rPr lang="en-US" sz="2500" b="1" i="0" baseline="0" dirty="0" smtClean="0">
                          <a:latin typeface="Times New Roman" pitchFamily="18" charset="0"/>
                          <a:cs typeface="Times New Roman" pitchFamily="18" charset="0"/>
                        </a:rPr>
                        <a:t> </a:t>
                      </a:r>
                      <a:r>
                        <a:rPr lang="en-US" sz="2500" b="0" i="0" baseline="0" dirty="0" smtClean="0">
                          <a:latin typeface="Times New Roman" pitchFamily="18" charset="0"/>
                          <a:cs typeface="Times New Roman" pitchFamily="18" charset="0"/>
                        </a:rPr>
                        <a:t>specifier in </a:t>
                      </a:r>
                      <a:r>
                        <a:rPr lang="en-US" sz="2500" b="1" i="0" baseline="0" dirty="0" smtClean="0">
                          <a:solidFill>
                            <a:srgbClr val="333399"/>
                          </a:solidFill>
                          <a:latin typeface="Times New Roman" pitchFamily="18" charset="0"/>
                          <a:cs typeface="Times New Roman" pitchFamily="18" charset="0"/>
                        </a:rPr>
                        <a:t>classes</a:t>
                      </a:r>
                      <a:endParaRPr lang="en-US" sz="2500" b="1" i="0" dirty="0">
                        <a:solidFill>
                          <a:srgbClr val="333399"/>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cxnSp>
        <p:nvCxnSpPr>
          <p:cNvPr id="6" name="Straight Connector 5"/>
          <p:cNvCxnSpPr/>
          <p:nvPr/>
        </p:nvCxnSpPr>
        <p:spPr>
          <a:xfrm rot="5400000">
            <a:off x="1257300" y="3619500"/>
            <a:ext cx="6477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01493B46-0F54-4C10-95BC-E3DBEE7203BE}"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r>
              <a:rPr lang="en-US" sz="3200" b="1" dirty="0" smtClean="0">
                <a:solidFill>
                  <a:srgbClr val="3333FF"/>
                </a:solidFill>
                <a:latin typeface="Times New Roman" pitchFamily="18" charset="0"/>
                <a:cs typeface="Times New Roman" pitchFamily="18" charset="0"/>
              </a:rPr>
              <a:t>A) Local Inner Classes</a:t>
            </a:r>
            <a:endParaRPr lang="en-US" sz="3200" b="1" dirty="0">
              <a:solidFill>
                <a:srgbClr val="3333FF"/>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457200"/>
            <a:ext cx="8686800" cy="6248400"/>
          </a:xfrm>
        </p:spPr>
        <p:txBody>
          <a:bodyPr>
            <a:normAutofit fontScale="92500" lnSpcReduction="20000"/>
          </a:bodyPr>
          <a:lstStyle/>
          <a:p>
            <a:pPr algn="just"/>
            <a:r>
              <a:rPr lang="en-US" dirty="0" smtClean="0">
                <a:latin typeface="Times New Roman" pitchFamily="18" charset="0"/>
                <a:cs typeface="Times New Roman" pitchFamily="18" charset="0"/>
              </a:rPr>
              <a:t>You can define inner classes in code blocks, such as </a:t>
            </a:r>
            <a:r>
              <a:rPr lang="en-US" b="1" i="1" dirty="0" smtClean="0">
                <a:solidFill>
                  <a:srgbClr val="3333FF"/>
                </a:solidFill>
                <a:latin typeface="Times New Roman" pitchFamily="18" charset="0"/>
                <a:cs typeface="Times New Roman" pitchFamily="18" charset="0"/>
              </a:rPr>
              <a:t>a method body, constructor, or initialization block</a:t>
            </a:r>
            <a:r>
              <a:rPr lang="en-US" dirty="0" smtClean="0">
                <a:latin typeface="Times New Roman" pitchFamily="18" charset="0"/>
                <a:cs typeface="Times New Roman" pitchFamily="18" charset="0"/>
              </a:rPr>
              <a:t>. </a:t>
            </a:r>
          </a:p>
          <a:p>
            <a:pPr algn="just"/>
            <a:r>
              <a:rPr lang="en-US" dirty="0" smtClean="0">
                <a:latin typeface="Times New Roman" pitchFamily="18" charset="0"/>
                <a:cs typeface="Times New Roman" pitchFamily="18" charset="0"/>
              </a:rPr>
              <a:t>These local inner classes are </a:t>
            </a:r>
            <a:r>
              <a:rPr lang="en-US" b="1" i="1" dirty="0" smtClean="0">
                <a:solidFill>
                  <a:srgbClr val="FF33CC"/>
                </a:solidFill>
                <a:latin typeface="Times New Roman" pitchFamily="18" charset="0"/>
                <a:cs typeface="Times New Roman" pitchFamily="18" charset="0"/>
              </a:rPr>
              <a:t>not members of the class of which the code is a part </a:t>
            </a:r>
            <a:r>
              <a:rPr lang="en-US" dirty="0" smtClean="0">
                <a:latin typeface="Times New Roman" pitchFamily="18" charset="0"/>
                <a:cs typeface="Times New Roman" pitchFamily="18" charset="0"/>
              </a:rPr>
              <a:t>but are </a:t>
            </a:r>
            <a:r>
              <a:rPr lang="en-US" b="1" i="1" dirty="0" smtClean="0">
                <a:solidFill>
                  <a:srgbClr val="00CC66"/>
                </a:solidFill>
                <a:latin typeface="Times New Roman" pitchFamily="18" charset="0"/>
                <a:cs typeface="Times New Roman" pitchFamily="18" charset="0"/>
              </a:rPr>
              <a:t>local to that block, just as a local variable is</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Such classes  are completely </a:t>
            </a:r>
            <a:r>
              <a:rPr lang="en-US" b="1" dirty="0" smtClean="0">
                <a:solidFill>
                  <a:srgbClr val="00CC66"/>
                </a:solidFill>
                <a:latin typeface="Times New Roman" pitchFamily="18" charset="0"/>
                <a:cs typeface="Times New Roman" pitchFamily="18" charset="0"/>
              </a:rPr>
              <a:t>inaccessible outside the block </a:t>
            </a:r>
            <a:r>
              <a:rPr lang="en-US" dirty="0" smtClean="0">
                <a:latin typeface="Times New Roman" pitchFamily="18" charset="0"/>
                <a:cs typeface="Times New Roman" pitchFamily="18" charset="0"/>
              </a:rPr>
              <a:t>in which they are defined there is simply no way refer to them.</a:t>
            </a:r>
          </a:p>
          <a:p>
            <a:pPr algn="just"/>
            <a:r>
              <a:rPr lang="en-US" dirty="0" smtClean="0">
                <a:latin typeface="Times New Roman" pitchFamily="18" charset="0"/>
                <a:cs typeface="Times New Roman" pitchFamily="18" charset="0"/>
              </a:rPr>
              <a:t>But instances of such classes are normal objects that can be </a:t>
            </a:r>
            <a:r>
              <a:rPr lang="en-US" b="1" dirty="0" smtClean="0">
                <a:solidFill>
                  <a:srgbClr val="3333FF"/>
                </a:solidFill>
                <a:latin typeface="Times New Roman" pitchFamily="18" charset="0"/>
                <a:cs typeface="Times New Roman" pitchFamily="18" charset="0"/>
              </a:rPr>
              <a:t>passed as arguments and returned from methods</a:t>
            </a:r>
            <a:r>
              <a:rPr lang="en-US" dirty="0" smtClean="0">
                <a:latin typeface="Times New Roman" pitchFamily="18" charset="0"/>
                <a:cs typeface="Times New Roman" pitchFamily="18" charset="0"/>
              </a:rPr>
              <a:t>, and they exist until they are no longer referenced.</a:t>
            </a:r>
          </a:p>
          <a:p>
            <a:pPr algn="just"/>
            <a:r>
              <a:rPr lang="en-US" dirty="0" smtClean="0">
                <a:latin typeface="Times New Roman" pitchFamily="18" charset="0"/>
                <a:cs typeface="Times New Roman" pitchFamily="18" charset="0"/>
              </a:rPr>
              <a:t>Because </a:t>
            </a:r>
            <a:r>
              <a:rPr lang="en-US" b="1" i="1" dirty="0" smtClean="0">
                <a:solidFill>
                  <a:srgbClr val="3333FF"/>
                </a:solidFill>
                <a:latin typeface="Times New Roman" pitchFamily="18" charset="0"/>
                <a:cs typeface="Times New Roman" pitchFamily="18" charset="0"/>
              </a:rPr>
              <a:t>local inner classes are inaccessible</a:t>
            </a:r>
            <a:r>
              <a:rPr lang="en-US" dirty="0" smtClean="0">
                <a:latin typeface="Times New Roman" pitchFamily="18" charset="0"/>
                <a:cs typeface="Times New Roman" pitchFamily="18" charset="0"/>
              </a:rPr>
              <a:t>, they can’t have access modifiers, nor can they be declared </a:t>
            </a:r>
            <a:r>
              <a:rPr lang="en-US" sz="2200" b="1" dirty="0" smtClean="0">
                <a:latin typeface="Times New Roman" pitchFamily="18" charset="0"/>
                <a:cs typeface="Times New Roman" pitchFamily="18" charset="0"/>
              </a:rPr>
              <a:t>static</a:t>
            </a:r>
            <a:r>
              <a:rPr lang="en-US" dirty="0" smtClean="0">
                <a:latin typeface="Times New Roman" pitchFamily="18" charset="0"/>
                <a:cs typeface="Times New Roman" pitchFamily="18" charset="0"/>
              </a:rPr>
              <a:t> because, well, they are local inner classes.</a:t>
            </a: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763000" cy="6553200"/>
          </a:xfrm>
        </p:spPr>
        <p:txBody>
          <a:bodyPr>
            <a:normAutofit fontScale="92500" lnSpcReduction="20000"/>
          </a:bodyPr>
          <a:lstStyle/>
          <a:p>
            <a:pPr algn="just"/>
            <a:r>
              <a:rPr lang="en-US" dirty="0" smtClean="0">
                <a:latin typeface="Times New Roman" pitchFamily="18" charset="0"/>
                <a:cs typeface="Times New Roman" pitchFamily="18" charset="0"/>
              </a:rPr>
              <a:t>As </a:t>
            </a:r>
            <a:r>
              <a:rPr lang="en-US" b="1" dirty="0" smtClean="0">
                <a:solidFill>
                  <a:srgbClr val="3333FF"/>
                </a:solidFill>
                <a:latin typeface="Times New Roman" pitchFamily="18" charset="0"/>
                <a:cs typeface="Times New Roman" pitchFamily="18" charset="0"/>
              </a:rPr>
              <a:t>local inner classes </a:t>
            </a:r>
            <a:r>
              <a:rPr lang="en-US" dirty="0" smtClean="0">
                <a:latin typeface="Times New Roman" pitchFamily="18" charset="0"/>
                <a:cs typeface="Times New Roman" pitchFamily="18" charset="0"/>
              </a:rPr>
              <a:t>can access all the variables that are in scope where the class is defined local </a:t>
            </a:r>
            <a:r>
              <a:rPr lang="en-US" b="1" i="1" dirty="0" smtClean="0">
                <a:solidFill>
                  <a:srgbClr val="3333FF"/>
                </a:solidFill>
                <a:latin typeface="Times New Roman" pitchFamily="18" charset="0"/>
                <a:cs typeface="Times New Roman" pitchFamily="18" charset="0"/>
              </a:rPr>
              <a:t>variables, method parameters, instance variables</a:t>
            </a:r>
            <a:r>
              <a:rPr lang="en-US" dirty="0" smtClean="0">
                <a:latin typeface="Times New Roman" pitchFamily="18" charset="0"/>
                <a:cs typeface="Times New Roman" pitchFamily="18" charset="0"/>
              </a:rPr>
              <a:t>(assuming it is a non-static block), and </a:t>
            </a:r>
            <a:r>
              <a:rPr lang="en-US" b="1" i="1" dirty="0" smtClean="0">
                <a:solidFill>
                  <a:srgbClr val="FF33CC"/>
                </a:solidFill>
                <a:latin typeface="Times New Roman" pitchFamily="18" charset="0"/>
                <a:cs typeface="Times New Roman" pitchFamily="18" charset="0"/>
              </a:rPr>
              <a:t>static variables.</a:t>
            </a:r>
          </a:p>
          <a:p>
            <a:pPr algn="just"/>
            <a:r>
              <a:rPr lang="en-US" dirty="0" smtClean="0">
                <a:latin typeface="Times New Roman" pitchFamily="18" charset="0"/>
                <a:cs typeface="Times New Roman" pitchFamily="18" charset="0"/>
              </a:rPr>
              <a:t>The only restriction is that a </a:t>
            </a:r>
            <a:r>
              <a:rPr lang="en-US" b="1" i="1" dirty="0" smtClean="0">
                <a:solidFill>
                  <a:srgbClr val="3333FF"/>
                </a:solidFill>
                <a:latin typeface="Times New Roman" pitchFamily="18" charset="0"/>
                <a:cs typeface="Times New Roman" pitchFamily="18" charset="0"/>
              </a:rPr>
              <a:t>local variable or method parameter can be accessed </a:t>
            </a:r>
            <a:r>
              <a:rPr lang="en-US" dirty="0" smtClean="0">
                <a:latin typeface="Times New Roman" pitchFamily="18" charset="0"/>
                <a:cs typeface="Times New Roman" pitchFamily="18" charset="0"/>
              </a:rPr>
              <a:t>only if it is </a:t>
            </a:r>
            <a:r>
              <a:rPr lang="en-US" b="1" i="1" dirty="0" smtClean="0">
                <a:solidFill>
                  <a:srgbClr val="FF33CC"/>
                </a:solidFill>
                <a:latin typeface="Times New Roman" pitchFamily="18" charset="0"/>
                <a:cs typeface="Times New Roman" pitchFamily="18" charset="0"/>
              </a:rPr>
              <a:t>declared </a:t>
            </a:r>
            <a:r>
              <a:rPr lang="en-US" sz="2000" b="1" i="1" dirty="0" smtClean="0">
                <a:solidFill>
                  <a:srgbClr val="FF33CC"/>
                </a:solidFill>
                <a:latin typeface="Times New Roman" pitchFamily="18" charset="0"/>
                <a:cs typeface="Times New Roman" pitchFamily="18" charset="0"/>
              </a:rPr>
              <a:t>final</a:t>
            </a:r>
            <a:r>
              <a:rPr lang="en-US" dirty="0" smtClean="0">
                <a:latin typeface="Times New Roman" pitchFamily="18" charset="0"/>
                <a:cs typeface="Times New Roman" pitchFamily="18" charset="0"/>
              </a:rPr>
              <a:t>.</a:t>
            </a:r>
          </a:p>
          <a:p>
            <a:pPr algn="just"/>
            <a:r>
              <a:rPr lang="en-US" b="1" dirty="0" smtClean="0">
                <a:latin typeface="Times New Roman" pitchFamily="18" charset="0"/>
                <a:cs typeface="Times New Roman" pitchFamily="18" charset="0"/>
              </a:rPr>
              <a:t>There are two reasons for doing this:</a:t>
            </a:r>
          </a:p>
          <a:p>
            <a:pPr algn="just">
              <a:buNone/>
            </a:pPr>
            <a:r>
              <a:rPr lang="en-US" dirty="0" smtClean="0">
                <a:latin typeface="Times New Roman" pitchFamily="18" charset="0"/>
                <a:cs typeface="Times New Roman" pitchFamily="18" charset="0"/>
              </a:rPr>
              <a:t>1. As shown previously, you are implementing an interface of some kind so that you can create and return a reference.</a:t>
            </a:r>
          </a:p>
          <a:p>
            <a:pPr algn="just">
              <a:buNone/>
            </a:pPr>
            <a:r>
              <a:rPr lang="en-US" dirty="0" smtClean="0">
                <a:latin typeface="Times New Roman" pitchFamily="18" charset="0"/>
                <a:cs typeface="Times New Roman" pitchFamily="18" charset="0"/>
              </a:rPr>
              <a:t>2. You are solving a complicated problem and you want to create a class to aid in your solution, but you don’t want it publicly available.</a:t>
            </a:r>
          </a:p>
          <a:p>
            <a:pPr algn="just"/>
            <a:r>
              <a:rPr lang="en-US" dirty="0" smtClean="0">
                <a:latin typeface="Times New Roman" pitchFamily="18" charset="0"/>
                <a:cs typeface="Times New Roman" pitchFamily="18" charset="0"/>
              </a:rPr>
              <a:t>Consider the following simple example:</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Autofit/>
          </a:bodyPr>
          <a:lstStyle/>
          <a:p>
            <a:r>
              <a:rPr lang="en-US" sz="2400" b="1" dirty="0" smtClean="0"/>
              <a:t>Example 6. 1</a:t>
            </a:r>
            <a:endParaRPr lang="en-US" sz="2400" b="1" dirty="0"/>
          </a:p>
        </p:txBody>
      </p:sp>
      <p:sp>
        <p:nvSpPr>
          <p:cNvPr id="3" name="Content Placeholder 2"/>
          <p:cNvSpPr>
            <a:spLocks noGrp="1"/>
          </p:cNvSpPr>
          <p:nvPr>
            <p:ph idx="1"/>
          </p:nvPr>
        </p:nvSpPr>
        <p:spPr>
          <a:xfrm>
            <a:off x="228600" y="304800"/>
            <a:ext cx="8686800" cy="6324600"/>
          </a:xfrm>
        </p:spPr>
        <p:txBody>
          <a:bodyPr>
            <a:normAutofit fontScale="77500" lnSpcReduction="20000"/>
          </a:bodyPr>
          <a:lstStyle/>
          <a:p>
            <a:pPr algn="just">
              <a:spcBef>
                <a:spcPts val="0"/>
              </a:spcBef>
              <a:buNone/>
            </a:pPr>
            <a:r>
              <a:rPr lang="en-US" dirty="0" smtClean="0">
                <a:latin typeface="Times New Roman" pitchFamily="18" charset="0"/>
                <a:cs typeface="Times New Roman" pitchFamily="18" charset="0"/>
              </a:rPr>
              <a:t>interface 11{</a:t>
            </a:r>
          </a:p>
          <a:p>
            <a:pPr algn="just">
              <a:spcBef>
                <a:spcPts val="0"/>
              </a:spcBef>
              <a:buNone/>
            </a:pPr>
            <a:r>
              <a:rPr lang="en-US" dirty="0" smtClean="0">
                <a:latin typeface="Times New Roman" pitchFamily="18" charset="0"/>
                <a:cs typeface="Times New Roman" pitchFamily="18" charset="0"/>
              </a:rPr>
              <a:t>		void m();</a:t>
            </a:r>
          </a:p>
          <a:p>
            <a:pPr algn="just">
              <a:spcBef>
                <a:spcPts val="0"/>
              </a:spcBef>
              <a:buNone/>
            </a:pPr>
            <a:r>
              <a:rPr lang="en-US" dirty="0" smtClean="0">
                <a:latin typeface="Times New Roman" pitchFamily="18" charset="0"/>
                <a:cs typeface="Times New Roman" pitchFamily="18" charset="0"/>
              </a:rPr>
              <a:t>}</a:t>
            </a:r>
          </a:p>
          <a:p>
            <a:pPr algn="just">
              <a:spcBef>
                <a:spcPts val="0"/>
              </a:spcBef>
              <a:buNone/>
            </a:pPr>
            <a:r>
              <a:rPr lang="en-US" dirty="0" smtClean="0">
                <a:latin typeface="Times New Roman" pitchFamily="18" charset="0"/>
                <a:cs typeface="Times New Roman" pitchFamily="18" charset="0"/>
              </a:rPr>
              <a:t>	class C{</a:t>
            </a:r>
          </a:p>
          <a:p>
            <a:pPr algn="just">
              <a:spcBef>
                <a:spcPts val="0"/>
              </a:spcBef>
              <a:buNone/>
            </a:pPr>
            <a:r>
              <a:rPr lang="en-US" dirty="0" smtClean="0">
                <a:latin typeface="Times New Roman" pitchFamily="18" charset="0"/>
                <a:cs typeface="Times New Roman" pitchFamily="18" charset="0"/>
              </a:rPr>
              <a:t>		public11 m2(){</a:t>
            </a:r>
          </a:p>
          <a:p>
            <a:pPr algn="just">
              <a:spcBef>
                <a:spcPts val="0"/>
              </a:spcBef>
              <a:buNone/>
            </a:pPr>
            <a:r>
              <a:rPr lang="en-US" dirty="0" smtClean="0">
                <a:latin typeface="Times New Roman" pitchFamily="18" charset="0"/>
                <a:cs typeface="Times New Roman" pitchFamily="18" charset="0"/>
              </a:rPr>
              <a:t>			class Inner implements 11{</a:t>
            </a:r>
          </a:p>
          <a:p>
            <a:pPr algn="just">
              <a:spcBef>
                <a:spcPts val="0"/>
              </a:spcBef>
              <a:buNone/>
            </a:pPr>
            <a:r>
              <a:rPr lang="en-US" dirty="0" smtClean="0">
                <a:latin typeface="Times New Roman" pitchFamily="18" charset="0"/>
                <a:cs typeface="Times New Roman" pitchFamily="18" charset="0"/>
              </a:rPr>
              <a:t>				public void m(){</a:t>
            </a:r>
          </a:p>
          <a:p>
            <a:pPr algn="just">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(“From Local inner Class”);</a:t>
            </a:r>
          </a:p>
          <a:p>
            <a:pPr algn="just">
              <a:spcBef>
                <a:spcPts val="0"/>
              </a:spcBef>
              <a:buNone/>
            </a:pPr>
            <a:r>
              <a:rPr lang="en-US" dirty="0" smtClean="0">
                <a:latin typeface="Times New Roman" pitchFamily="18" charset="0"/>
                <a:cs typeface="Times New Roman" pitchFamily="18" charset="0"/>
              </a:rPr>
              <a:t>			}//End of Method m</a:t>
            </a:r>
          </a:p>
          <a:p>
            <a:pPr algn="just">
              <a:spcBef>
                <a:spcPts val="0"/>
              </a:spcBef>
              <a:buNone/>
            </a:pPr>
            <a:r>
              <a:rPr lang="en-US" dirty="0" smtClean="0">
                <a:latin typeface="Times New Roman" pitchFamily="18" charset="0"/>
                <a:cs typeface="Times New Roman" pitchFamily="18" charset="0"/>
              </a:rPr>
              <a:t>			return new Inner();</a:t>
            </a:r>
          </a:p>
          <a:p>
            <a:pPr algn="just">
              <a:spcBef>
                <a:spcPts val="0"/>
              </a:spcBef>
              <a:buNone/>
            </a:pPr>
            <a:r>
              <a:rPr lang="en-US" dirty="0" smtClean="0">
                <a:latin typeface="Times New Roman" pitchFamily="18" charset="0"/>
                <a:cs typeface="Times New Roman" pitchFamily="18" charset="0"/>
              </a:rPr>
              <a:t>		}</a:t>
            </a:r>
          </a:p>
          <a:p>
            <a:pPr algn="just">
              <a:spcBef>
                <a:spcPts val="0"/>
              </a:spcBef>
              <a:buNone/>
            </a:pPr>
            <a:r>
              <a:rPr lang="en-US" dirty="0" smtClean="0">
                <a:latin typeface="Times New Roman" pitchFamily="18" charset="0"/>
                <a:cs typeface="Times New Roman" pitchFamily="18" charset="0"/>
              </a:rPr>
              <a:t>}</a:t>
            </a:r>
          </a:p>
          <a:p>
            <a:pPr algn="just">
              <a:spcBef>
                <a:spcPts val="0"/>
              </a:spcBef>
              <a:buNone/>
            </a:pPr>
            <a:r>
              <a:rPr lang="en-US" dirty="0" smtClean="0">
                <a:latin typeface="Times New Roman" pitchFamily="18" charset="0"/>
                <a:cs typeface="Times New Roman" pitchFamily="18" charset="0"/>
              </a:rPr>
              <a:t>class Test{</a:t>
            </a:r>
          </a:p>
          <a:p>
            <a:pPr algn="just">
              <a:spcBef>
                <a:spcPts val="0"/>
              </a:spcBef>
              <a:buNone/>
            </a:pPr>
            <a:r>
              <a:rPr lang="en-US" dirty="0" smtClean="0">
                <a:latin typeface="Times New Roman" pitchFamily="18" charset="0"/>
                <a:cs typeface="Times New Roman" pitchFamily="18" charset="0"/>
              </a:rPr>
              <a:t>	public static void main(String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a:t>
            </a:r>
          </a:p>
          <a:p>
            <a:pPr algn="just">
              <a:spcBef>
                <a:spcPts val="0"/>
              </a:spcBef>
              <a:buNone/>
            </a:pPr>
            <a:r>
              <a:rPr lang="en-US" dirty="0" smtClean="0">
                <a:latin typeface="Times New Roman" pitchFamily="18" charset="0"/>
                <a:cs typeface="Times New Roman" pitchFamily="18" charset="0"/>
              </a:rPr>
              <a:t>		11i;</a:t>
            </a:r>
          </a:p>
          <a:p>
            <a:pPr algn="just">
              <a:spcBef>
                <a:spcPts val="0"/>
              </a:spcBef>
              <a:buNone/>
            </a:pPr>
            <a:r>
              <a:rPr lang="en-US" dirty="0" smtClean="0">
                <a:latin typeface="Times New Roman" pitchFamily="18" charset="0"/>
                <a:cs typeface="Times New Roman" pitchFamily="18" charset="0"/>
              </a:rPr>
              <a:t>		C o =new C();</a:t>
            </a:r>
          </a:p>
          <a:p>
            <a:pPr algn="just">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=o.m2();</a:t>
            </a:r>
          </a:p>
          <a:p>
            <a:pPr algn="just">
              <a:spcBef>
                <a:spcPts val="0"/>
              </a:spcBef>
              <a:buNone/>
            </a:pPr>
            <a:r>
              <a:rPr lang="en-US" dirty="0" smtClean="0">
                <a:latin typeface="Times New Roman" pitchFamily="18" charset="0"/>
                <a:cs typeface="Times New Roman" pitchFamily="18" charset="0"/>
              </a:rPr>
              <a:t>	}</a:t>
            </a:r>
          </a:p>
          <a:p>
            <a:pPr algn="just">
              <a:spcBef>
                <a:spcPts val="0"/>
              </a:spcBef>
              <a:buNone/>
            </a:pPr>
            <a:r>
              <a:rPr lang="en-US" dirty="0" smtClean="0">
                <a:latin typeface="Times New Roman" pitchFamily="18" charset="0"/>
                <a:cs typeface="Times New Roman" pitchFamily="18" charset="0"/>
              </a:rPr>
              <a:t>}</a:t>
            </a:r>
          </a:p>
          <a:p>
            <a:pPr algn="just">
              <a:spcBef>
                <a:spcPts val="0"/>
              </a:spcBef>
              <a:buNone/>
            </a:pPr>
            <a:endParaRPr lang="en-US" dirty="0" smtClean="0">
              <a:latin typeface="Times New Roman" pitchFamily="18" charset="0"/>
              <a:cs typeface="Times New Roman" pitchFamily="18" charset="0"/>
            </a:endParaRPr>
          </a:p>
          <a:p>
            <a:pPr algn="just">
              <a:spcBef>
                <a:spcPts val="0"/>
              </a:spcBef>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477000"/>
          </a:xfrm>
        </p:spPr>
        <p:txBody>
          <a:bodyPr>
            <a:normAutofit fontScale="92500" lnSpcReduction="20000"/>
          </a:bodyPr>
          <a:lstStyle/>
          <a:p>
            <a:pPr algn="just"/>
            <a:r>
              <a:rPr lang="en-US" dirty="0" smtClean="0">
                <a:latin typeface="Times New Roman" pitchFamily="18" charset="0"/>
                <a:cs typeface="Times New Roman" pitchFamily="18" charset="0"/>
              </a:rPr>
              <a:t>The Inner class is local to the m2 method; it is not a member of the enclosing class C.</a:t>
            </a:r>
          </a:p>
          <a:p>
            <a:pPr algn="just"/>
            <a:r>
              <a:rPr lang="en-US" dirty="0" smtClean="0">
                <a:latin typeface="Times New Roman" pitchFamily="18" charset="0"/>
                <a:cs typeface="Times New Roman" pitchFamily="18" charset="0"/>
              </a:rPr>
              <a:t>Because </a:t>
            </a:r>
            <a:r>
              <a:rPr lang="en-US" sz="2000" b="1" dirty="0" smtClean="0">
                <a:latin typeface="Times New Roman" pitchFamily="18" charset="0"/>
                <a:cs typeface="Times New Roman" pitchFamily="18" charset="0"/>
              </a:rPr>
              <a:t>Inner</a:t>
            </a:r>
            <a:r>
              <a:rPr lang="en-US" dirty="0" smtClean="0">
                <a:latin typeface="Times New Roman" pitchFamily="18" charset="0"/>
                <a:cs typeface="Times New Roman" pitchFamily="18" charset="0"/>
              </a:rPr>
              <a:t> is local to the method m2, it cannot be accessible outside of method m2().</a:t>
            </a:r>
          </a:p>
          <a:p>
            <a:pPr algn="just"/>
            <a:r>
              <a:rPr lang="en-US" dirty="0" smtClean="0">
                <a:latin typeface="Times New Roman" pitchFamily="18" charset="0"/>
                <a:cs typeface="Times New Roman" pitchFamily="18" charset="0"/>
              </a:rPr>
              <a:t>Notice the </a:t>
            </a:r>
            <a:r>
              <a:rPr lang="en-US" dirty="0" err="1" smtClean="0">
                <a:latin typeface="Times New Roman" pitchFamily="18" charset="0"/>
                <a:cs typeface="Times New Roman" pitchFamily="18" charset="0"/>
              </a:rPr>
              <a:t>upcasting</a:t>
            </a:r>
            <a:r>
              <a:rPr lang="en-US" dirty="0" smtClean="0">
                <a:latin typeface="Times New Roman" pitchFamily="18" charset="0"/>
                <a:cs typeface="Times New Roman" pitchFamily="18" charset="0"/>
              </a:rPr>
              <a:t> that occurs in the return statement-noting comes out of m2() except a referenceto11, the base class. In the main method, m2() is invoked.</a:t>
            </a:r>
          </a:p>
          <a:p>
            <a:pPr algn="just"/>
            <a:r>
              <a:rPr lang="en-US" dirty="0" smtClean="0">
                <a:latin typeface="Times New Roman" pitchFamily="18" charset="0"/>
                <a:cs typeface="Times New Roman" pitchFamily="18" charset="0"/>
              </a:rPr>
              <a:t>This method returns an object of type 11 which like any other object once it is returned.</a:t>
            </a:r>
          </a:p>
          <a:p>
            <a:pPr algn="just"/>
            <a:r>
              <a:rPr lang="en-US" dirty="0" smtClean="0">
                <a:latin typeface="Times New Roman" pitchFamily="18" charset="0"/>
                <a:cs typeface="Times New Roman" pitchFamily="18" charset="0"/>
              </a:rPr>
              <a:t>Method m(), the implementation of the abstract method, method of interface 11, m() is invoked through this method. </a:t>
            </a:r>
          </a:p>
          <a:p>
            <a:pPr algn="just"/>
            <a:r>
              <a:rPr lang="en-US" dirty="0" smtClean="0">
                <a:latin typeface="Times New Roman" pitchFamily="18" charset="0"/>
                <a:cs typeface="Times New Roman" pitchFamily="18" charset="0"/>
              </a:rPr>
              <a:t>Consider the interface Shape as a common “interface” to its derived classes in the following example:</a:t>
            </a:r>
          </a:p>
          <a:p>
            <a:pPr algn="just">
              <a:buNone/>
            </a:pP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Autofit/>
          </a:bodyPr>
          <a:lstStyle/>
          <a:p>
            <a:r>
              <a:rPr lang="en-US" sz="2400" b="1" dirty="0" smtClean="0"/>
              <a:t>Example 6.2 </a:t>
            </a:r>
            <a:endParaRPr lang="en-US" sz="2400" b="1" dirty="0"/>
          </a:p>
        </p:txBody>
      </p:sp>
      <p:sp>
        <p:nvSpPr>
          <p:cNvPr id="3" name="Content Placeholder 2"/>
          <p:cNvSpPr>
            <a:spLocks noGrp="1"/>
          </p:cNvSpPr>
          <p:nvPr>
            <p:ph idx="1"/>
          </p:nvPr>
        </p:nvSpPr>
        <p:spPr>
          <a:xfrm>
            <a:off x="228600" y="228600"/>
            <a:ext cx="8686800" cy="6400800"/>
          </a:xfrm>
        </p:spPr>
        <p:txBody>
          <a:bodyPr>
            <a:noAutofit/>
          </a:bodyPr>
          <a:lstStyle/>
          <a:p>
            <a:pPr>
              <a:spcBef>
                <a:spcPts val="0"/>
              </a:spcBef>
              <a:buNone/>
            </a:pPr>
            <a:r>
              <a:rPr lang="en-US" sz="1800" dirty="0" smtClean="0">
                <a:latin typeface="Times New Roman" pitchFamily="18" charset="0"/>
                <a:cs typeface="Times New Roman" pitchFamily="18" charset="0"/>
              </a:rPr>
              <a:t>interface Shapes{</a:t>
            </a:r>
          </a:p>
          <a:p>
            <a:pPr>
              <a:spcBef>
                <a:spcPts val="0"/>
              </a:spcBef>
              <a:buNone/>
            </a:pPr>
            <a:r>
              <a:rPr lang="en-US" sz="1800" dirty="0" smtClean="0">
                <a:latin typeface="Times New Roman" pitchFamily="18" charset="0"/>
                <a:cs typeface="Times New Roman" pitchFamily="18" charset="0"/>
              </a:rPr>
              <a:t>		double area();</a:t>
            </a:r>
          </a:p>
          <a:p>
            <a:pPr>
              <a:spcBef>
                <a:spcPts val="0"/>
              </a:spcBef>
              <a:buNone/>
            </a:pPr>
            <a:r>
              <a:rPr lang="en-US" sz="1800" dirty="0" smtClean="0">
                <a:latin typeface="Times New Roman" pitchFamily="18" charset="0"/>
                <a:cs typeface="Times New Roman" pitchFamily="18" charset="0"/>
              </a:rPr>
              <a:t>}</a:t>
            </a:r>
          </a:p>
          <a:p>
            <a:pPr>
              <a:spcBef>
                <a:spcPts val="0"/>
              </a:spcBef>
              <a:buNone/>
            </a:pPr>
            <a:r>
              <a:rPr lang="en-US" sz="1800" dirty="0" smtClean="0">
                <a:latin typeface="Times New Roman" pitchFamily="18" charset="0"/>
                <a:cs typeface="Times New Roman" pitchFamily="18" charset="0"/>
              </a:rPr>
              <a:t>class Outer{</a:t>
            </a:r>
          </a:p>
          <a:p>
            <a:pPr>
              <a:spcBef>
                <a:spcPts val="0"/>
              </a:spcBef>
              <a:buNone/>
            </a:pPr>
            <a:r>
              <a:rPr lang="en-US" sz="1800" dirty="0" smtClean="0">
                <a:latin typeface="Times New Roman" pitchFamily="18" charset="0"/>
                <a:cs typeface="Times New Roman" pitchFamily="18" charset="0"/>
              </a:rPr>
              <a:t>		public Shapes circ(double d){</a:t>
            </a:r>
          </a:p>
          <a:p>
            <a:pPr>
              <a:spcBef>
                <a:spcPts val="0"/>
              </a:spcBef>
              <a:buNone/>
            </a:pPr>
            <a:r>
              <a:rPr lang="en-US" sz="1800" dirty="0" smtClean="0">
                <a:latin typeface="Times New Roman" pitchFamily="18" charset="0"/>
                <a:cs typeface="Times New Roman" pitchFamily="18" charset="0"/>
              </a:rPr>
              <a:t>			class Circle implements Shapes{</a:t>
            </a:r>
          </a:p>
          <a:p>
            <a:pPr>
              <a:spcBef>
                <a:spcPts val="0"/>
              </a:spcBef>
              <a:buNone/>
            </a:pPr>
            <a:r>
              <a:rPr lang="en-US" sz="1800" dirty="0" smtClean="0">
                <a:latin typeface="Times New Roman" pitchFamily="18" charset="0"/>
                <a:cs typeface="Times New Roman" pitchFamily="18" charset="0"/>
              </a:rPr>
              <a:t>			private double radius;</a:t>
            </a:r>
          </a:p>
          <a:p>
            <a:pPr>
              <a:spcBef>
                <a:spcPts val="0"/>
              </a:spcBef>
              <a:buNone/>
            </a:pPr>
            <a:r>
              <a:rPr lang="en-US" sz="1800" dirty="0" smtClean="0">
                <a:latin typeface="Times New Roman" pitchFamily="18" charset="0"/>
                <a:cs typeface="Times New Roman" pitchFamily="18" charset="0"/>
              </a:rPr>
              <a:t>			public Circle(double r){</a:t>
            </a:r>
          </a:p>
          <a:p>
            <a:pPr>
              <a:spcBef>
                <a:spcPts val="0"/>
              </a:spcBef>
              <a:buNone/>
            </a:pPr>
            <a:r>
              <a:rPr lang="en-US" sz="1800" dirty="0" smtClean="0">
                <a:latin typeface="Times New Roman" pitchFamily="18" charset="0"/>
                <a:cs typeface="Times New Roman" pitchFamily="18" charset="0"/>
              </a:rPr>
              <a:t>				radius= r;</a:t>
            </a:r>
          </a:p>
          <a:p>
            <a:pPr>
              <a:spcBef>
                <a:spcPts val="0"/>
              </a:spcBef>
              <a:buNone/>
            </a:pPr>
            <a:r>
              <a:rPr lang="en-US" sz="1800" dirty="0" smtClean="0">
                <a:latin typeface="Times New Roman" pitchFamily="18" charset="0"/>
                <a:cs typeface="Times New Roman" pitchFamily="18" charset="0"/>
              </a:rPr>
              <a:t>			}</a:t>
            </a:r>
          </a:p>
          <a:p>
            <a:pPr>
              <a:spcBef>
                <a:spcPts val="0"/>
              </a:spcBef>
              <a:buNone/>
            </a:pPr>
            <a:r>
              <a:rPr lang="en-US" sz="1800" dirty="0" smtClean="0">
                <a:latin typeface="Times New Roman" pitchFamily="18" charset="0"/>
                <a:cs typeface="Times New Roman" pitchFamily="18" charset="0"/>
              </a:rPr>
              <a:t>			public double area(){</a:t>
            </a:r>
          </a:p>
          <a:p>
            <a:pPr>
              <a:spcBef>
                <a:spcPts val="0"/>
              </a:spcBef>
              <a:buNone/>
            </a:pPr>
            <a:r>
              <a:rPr lang="en-US" sz="1800" dirty="0" smtClean="0">
                <a:latin typeface="Times New Roman" pitchFamily="18" charset="0"/>
                <a:cs typeface="Times New Roman" pitchFamily="18" charset="0"/>
              </a:rPr>
              <a:t>			return </a:t>
            </a:r>
            <a:r>
              <a:rPr lang="en-US" sz="1800" dirty="0" err="1" smtClean="0">
                <a:latin typeface="Times New Roman" pitchFamily="18" charset="0"/>
                <a:cs typeface="Times New Roman" pitchFamily="18" charset="0"/>
              </a:rPr>
              <a:t>Math.PI</a:t>
            </a:r>
            <a:r>
              <a:rPr lang="en-US" sz="1800" dirty="0" smtClean="0">
                <a:latin typeface="Times New Roman" pitchFamily="18" charset="0"/>
                <a:cs typeface="Times New Roman" pitchFamily="18" charset="0"/>
              </a:rPr>
              <a:t>*radius*radius;</a:t>
            </a:r>
          </a:p>
          <a:p>
            <a:pPr>
              <a:spcBef>
                <a:spcPts val="0"/>
              </a:spcBef>
              <a:buNone/>
            </a:pPr>
            <a:r>
              <a:rPr lang="en-US" sz="1800" dirty="0" smtClean="0">
                <a:latin typeface="Times New Roman" pitchFamily="18" charset="0"/>
                <a:cs typeface="Times New Roman" pitchFamily="18" charset="0"/>
              </a:rPr>
              <a:t>			}</a:t>
            </a:r>
          </a:p>
          <a:p>
            <a:pPr>
              <a:spcBef>
                <a:spcPts val="0"/>
              </a:spcBef>
              <a:buNone/>
            </a:pPr>
            <a:r>
              <a:rPr lang="en-US" sz="1800" dirty="0" smtClean="0">
                <a:latin typeface="Times New Roman" pitchFamily="18" charset="0"/>
                <a:cs typeface="Times New Roman" pitchFamily="18" charset="0"/>
              </a:rPr>
              <a:t>		}//End of a class Circle</a:t>
            </a:r>
          </a:p>
          <a:p>
            <a:pPr>
              <a:spcBef>
                <a:spcPts val="0"/>
              </a:spcBef>
              <a:buNone/>
            </a:pPr>
            <a:r>
              <a:rPr lang="en-US" sz="1800" dirty="0" smtClean="0">
                <a:latin typeface="Times New Roman" pitchFamily="18" charset="0"/>
                <a:cs typeface="Times New Roman" pitchFamily="18" charset="0"/>
              </a:rPr>
              <a:t>		return new Circle(d);</a:t>
            </a:r>
          </a:p>
          <a:p>
            <a:pPr>
              <a:spcBef>
                <a:spcPts val="0"/>
              </a:spcBef>
              <a:buNone/>
            </a:pPr>
            <a:r>
              <a:rPr lang="en-US" sz="1800" dirty="0" smtClean="0">
                <a:latin typeface="Times New Roman" pitchFamily="18" charset="0"/>
                <a:cs typeface="Times New Roman" pitchFamily="18" charset="0"/>
              </a:rPr>
              <a:t>	}</a:t>
            </a:r>
          </a:p>
          <a:p>
            <a:pPr>
              <a:spcBef>
                <a:spcPts val="0"/>
              </a:spcBef>
              <a:buNone/>
            </a:pPr>
            <a:r>
              <a:rPr lang="en-US" sz="1800" dirty="0" err="1" smtClean="0">
                <a:latin typeface="Times New Roman" pitchFamily="18" charset="0"/>
                <a:cs typeface="Times New Roman" pitchFamily="18" charset="0"/>
              </a:rPr>
              <a:t>classTest</a:t>
            </a:r>
            <a:r>
              <a:rPr lang="en-US" sz="1800" dirty="0" smtClean="0">
                <a:latin typeface="Times New Roman" pitchFamily="18" charset="0"/>
                <a:cs typeface="Times New Roman" pitchFamily="18" charset="0"/>
              </a:rPr>
              <a:t>{</a:t>
            </a:r>
          </a:p>
          <a:p>
            <a:pPr>
              <a:spcBef>
                <a:spcPts val="0"/>
              </a:spcBef>
              <a:buNone/>
            </a:pPr>
            <a:r>
              <a:rPr lang="en-US" sz="1800" dirty="0" smtClean="0">
                <a:latin typeface="Times New Roman" pitchFamily="18" charset="0"/>
                <a:cs typeface="Times New Roman" pitchFamily="18" charset="0"/>
              </a:rPr>
              <a:t>	public static void main(String </a:t>
            </a:r>
            <a:r>
              <a:rPr lang="en-US" sz="1800" dirty="0" err="1" smtClean="0">
                <a:latin typeface="Times New Roman" pitchFamily="18" charset="0"/>
                <a:cs typeface="Times New Roman" pitchFamily="18" charset="0"/>
              </a:rPr>
              <a:t>args</a:t>
            </a:r>
            <a:r>
              <a:rPr lang="en-US" sz="1800" dirty="0" smtClean="0">
                <a:latin typeface="Times New Roman" pitchFamily="18" charset="0"/>
                <a:cs typeface="Times New Roman" pitchFamily="18" charset="0"/>
              </a:rPr>
              <a:t>[]){</a:t>
            </a:r>
          </a:p>
          <a:p>
            <a:pPr>
              <a:spcBef>
                <a:spcPts val="0"/>
              </a:spcBef>
              <a:buNone/>
            </a:pPr>
            <a:r>
              <a:rPr lang="en-US" sz="1800" dirty="0" smtClean="0">
                <a:latin typeface="Times New Roman" pitchFamily="18" charset="0"/>
                <a:cs typeface="Times New Roman" pitchFamily="18" charset="0"/>
              </a:rPr>
              <a:t>		Shapes shape;</a:t>
            </a:r>
          </a:p>
          <a:p>
            <a:pPr>
              <a:spcBef>
                <a:spcPts val="0"/>
              </a:spcBef>
              <a:buNone/>
            </a:pPr>
            <a:r>
              <a:rPr lang="en-US" sz="1800" dirty="0" smtClean="0">
                <a:latin typeface="Times New Roman" pitchFamily="18" charset="0"/>
                <a:cs typeface="Times New Roman" pitchFamily="18" charset="0"/>
              </a:rPr>
              <a:t>		outer </a:t>
            </a:r>
            <a:r>
              <a:rPr lang="en-US" sz="1800" dirty="0" err="1" smtClean="0">
                <a:latin typeface="Times New Roman" pitchFamily="18" charset="0"/>
                <a:cs typeface="Times New Roman" pitchFamily="18" charset="0"/>
              </a:rPr>
              <a:t>obj</a:t>
            </a:r>
            <a:r>
              <a:rPr lang="en-US" sz="1800" dirty="0" smtClean="0">
                <a:latin typeface="Times New Roman" pitchFamily="18" charset="0"/>
                <a:cs typeface="Times New Roman" pitchFamily="18" charset="0"/>
              </a:rPr>
              <a:t>=new Outer();</a:t>
            </a:r>
          </a:p>
          <a:p>
            <a:pPr>
              <a:spcBef>
                <a:spcPts val="0"/>
              </a:spcBef>
              <a:buNone/>
            </a:pPr>
            <a:r>
              <a:rPr lang="en-US" sz="1800" dirty="0" smtClean="0">
                <a:latin typeface="Times New Roman" pitchFamily="18" charset="0"/>
                <a:cs typeface="Times New Roman" pitchFamily="18" charset="0"/>
              </a:rPr>
              <a:t>		shape=</a:t>
            </a:r>
            <a:r>
              <a:rPr lang="en-US" sz="1800" dirty="0" err="1" smtClean="0">
                <a:latin typeface="Times New Roman" pitchFamily="18" charset="0"/>
                <a:cs typeface="Times New Roman" pitchFamily="18" charset="0"/>
              </a:rPr>
              <a:t>obj.circ</a:t>
            </a:r>
            <a:r>
              <a:rPr lang="en-US" sz="1800" dirty="0" smtClean="0">
                <a:latin typeface="Times New Roman" pitchFamily="18" charset="0"/>
                <a:cs typeface="Times New Roman" pitchFamily="18" charset="0"/>
              </a:rPr>
              <a:t>(5);</a:t>
            </a:r>
          </a:p>
          <a:p>
            <a:pPr>
              <a:spcBef>
                <a:spcPts val="0"/>
              </a:spcBef>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system.out.println</a:t>
            </a:r>
            <a:r>
              <a:rPr lang="en-US" sz="1800" dirty="0" smtClean="0">
                <a:latin typeface="Times New Roman" pitchFamily="18" charset="0"/>
                <a:cs typeface="Times New Roman" pitchFamily="18" charset="0"/>
              </a:rPr>
              <a:t>(“Area= “ +</a:t>
            </a:r>
            <a:r>
              <a:rPr lang="en-US" sz="1800" dirty="0" err="1" smtClean="0">
                <a:latin typeface="Times New Roman" pitchFamily="18" charset="0"/>
                <a:cs typeface="Times New Roman" pitchFamily="18" charset="0"/>
              </a:rPr>
              <a:t>shape.area</a:t>
            </a:r>
            <a:r>
              <a:rPr lang="en-US" sz="1800" dirty="0" smtClean="0">
                <a:latin typeface="Times New Roman" pitchFamily="18" charset="0"/>
                <a:cs typeface="Times New Roman" pitchFamily="18" charset="0"/>
              </a:rPr>
              <a:t>());</a:t>
            </a:r>
          </a:p>
          <a:p>
            <a:pPr>
              <a:spcBef>
                <a:spcPts val="0"/>
              </a:spcBef>
              <a:buNone/>
            </a:pPr>
            <a:r>
              <a:rPr lang="en-US" sz="1800" dirty="0" smtClean="0">
                <a:latin typeface="Times New Roman" pitchFamily="18" charset="0"/>
                <a:cs typeface="Times New Roman" pitchFamily="18" charset="0"/>
              </a:rPr>
              <a:t>	}</a:t>
            </a:r>
          </a:p>
          <a:p>
            <a:pPr>
              <a:spcBef>
                <a:spcPts val="0"/>
              </a:spcBef>
              <a:buNone/>
            </a:pPr>
            <a:r>
              <a:rPr lang="en-US" sz="1800" dirty="0" smtClean="0">
                <a:latin typeface="Times New Roman" pitchFamily="18" charset="0"/>
                <a:cs typeface="Times New Roman" pitchFamily="18" charset="0"/>
              </a:rPr>
              <a:t>}</a:t>
            </a:r>
          </a:p>
          <a:p>
            <a:pPr>
              <a:spcBef>
                <a:spcPts val="0"/>
              </a:spcBef>
              <a:buNone/>
            </a:pPr>
            <a:r>
              <a:rPr lang="en-US" sz="1800" dirty="0" smtClean="0">
                <a:latin typeface="Times New Roman" pitchFamily="18" charset="0"/>
                <a:cs typeface="Times New Roman" pitchFamily="18" charset="0"/>
              </a:rPr>
              <a:t>			</a:t>
            </a:r>
            <a:endParaRPr lang="en-US"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Autofit/>
          </a:bodyPr>
          <a:lstStyle/>
          <a:p>
            <a:r>
              <a:rPr lang="en-US" sz="2800" b="1" dirty="0" smtClean="0">
                <a:solidFill>
                  <a:srgbClr val="3333FF"/>
                </a:solidFill>
                <a:latin typeface="Times New Roman" pitchFamily="18" charset="0"/>
                <a:cs typeface="Times New Roman" pitchFamily="18" charset="0"/>
              </a:rPr>
              <a:t>Anonymous Inner Classes</a:t>
            </a:r>
            <a:endParaRPr lang="en-US" sz="2800" b="1" dirty="0">
              <a:solidFill>
                <a:srgbClr val="3333FF"/>
              </a:solidFill>
              <a:latin typeface="Times New Roman" pitchFamily="18" charset="0"/>
              <a:cs typeface="Times New Roman" pitchFamily="18" charset="0"/>
            </a:endParaRPr>
          </a:p>
        </p:txBody>
      </p:sp>
      <p:sp>
        <p:nvSpPr>
          <p:cNvPr id="3" name="Content Placeholder 2"/>
          <p:cNvSpPr>
            <a:spLocks noGrp="1"/>
          </p:cNvSpPr>
          <p:nvPr>
            <p:ph idx="1"/>
          </p:nvPr>
        </p:nvSpPr>
        <p:spPr>
          <a:xfrm>
            <a:off x="228600" y="304800"/>
            <a:ext cx="8763000" cy="6400800"/>
          </a:xfrm>
        </p:spPr>
        <p:txBody>
          <a:bodyPr>
            <a:normAutofit fontScale="92500" lnSpcReduction="20000"/>
          </a:bodyPr>
          <a:lstStyle/>
          <a:p>
            <a:pPr algn="just"/>
            <a:r>
              <a:rPr lang="en-US" dirty="0" smtClean="0">
                <a:latin typeface="Times New Roman" pitchFamily="18" charset="0"/>
                <a:cs typeface="Times New Roman" pitchFamily="18" charset="0"/>
              </a:rPr>
              <a:t>Anonymous inner class is an inner class that has </a:t>
            </a:r>
            <a:r>
              <a:rPr lang="en-US" b="1" i="1" dirty="0" smtClean="0">
                <a:solidFill>
                  <a:srgbClr val="3333FF"/>
                </a:solidFill>
                <a:latin typeface="Times New Roman" pitchFamily="18" charset="0"/>
                <a:cs typeface="Times New Roman" pitchFamily="18" charset="0"/>
              </a:rPr>
              <a:t>no name. </a:t>
            </a:r>
          </a:p>
          <a:p>
            <a:pPr algn="just"/>
            <a:r>
              <a:rPr lang="en-US" dirty="0" smtClean="0">
                <a:latin typeface="Times New Roman" pitchFamily="18" charset="0"/>
                <a:cs typeface="Times New Roman" pitchFamily="18" charset="0"/>
              </a:rPr>
              <a:t>Anonymous Inner classes </a:t>
            </a:r>
            <a:r>
              <a:rPr lang="en-US" b="1" i="1" dirty="0" smtClean="0">
                <a:solidFill>
                  <a:srgbClr val="3333FF"/>
                </a:solidFill>
                <a:latin typeface="Times New Roman" pitchFamily="18" charset="0"/>
                <a:cs typeface="Times New Roman" pitchFamily="18" charset="0"/>
              </a:rPr>
              <a:t>extend a class or implement an interface.</a:t>
            </a:r>
          </a:p>
          <a:p>
            <a:pPr algn="just"/>
            <a:r>
              <a:rPr lang="en-US" dirty="0" smtClean="0">
                <a:latin typeface="Times New Roman" pitchFamily="18" charset="0"/>
                <a:cs typeface="Times New Roman" pitchFamily="18" charset="0"/>
              </a:rPr>
              <a:t>These classes are defined at the same time they are </a:t>
            </a:r>
            <a:r>
              <a:rPr lang="en-US" b="1" i="1" dirty="0" smtClean="0">
                <a:solidFill>
                  <a:srgbClr val="FF33CC"/>
                </a:solidFill>
                <a:latin typeface="Times New Roman" pitchFamily="18" charset="0"/>
                <a:cs typeface="Times New Roman" pitchFamily="18" charset="0"/>
              </a:rPr>
              <a:t>instantiated with </a:t>
            </a:r>
            <a:r>
              <a:rPr lang="en-US" sz="2000" b="1" i="1" dirty="0" smtClean="0">
                <a:solidFill>
                  <a:srgbClr val="FF33CC"/>
                </a:solidFill>
                <a:latin typeface="Times New Roman" pitchFamily="18" charset="0"/>
                <a:cs typeface="Times New Roman" pitchFamily="18" charset="0"/>
              </a:rPr>
              <a:t>new</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For example, consider the program in 6.1 above, the class Inner is fairly lightweight and is not needed outside the method m2().</a:t>
            </a:r>
          </a:p>
          <a:p>
            <a:pPr algn="just"/>
            <a:r>
              <a:rPr lang="en-US" dirty="0" smtClean="0">
                <a:latin typeface="Times New Roman" pitchFamily="18" charset="0"/>
                <a:cs typeface="Times New Roman" pitchFamily="18" charset="0"/>
              </a:rPr>
              <a:t>The name Inner doesn’t much value to the code what is important is that it is an 11 object. </a:t>
            </a:r>
          </a:p>
          <a:p>
            <a:pPr algn="just"/>
            <a:r>
              <a:rPr lang="en-US" dirty="0" smtClean="0">
                <a:latin typeface="Times New Roman" pitchFamily="18" charset="0"/>
                <a:cs typeface="Times New Roman" pitchFamily="18" charset="0"/>
              </a:rPr>
              <a:t>The m2() method could use an anonymous inner class instead.</a:t>
            </a:r>
          </a:p>
          <a:p>
            <a:pPr algn="just"/>
            <a:r>
              <a:rPr lang="en-US" dirty="0" smtClean="0">
                <a:latin typeface="Times New Roman" pitchFamily="18" charset="0"/>
                <a:cs typeface="Times New Roman" pitchFamily="18" charset="0"/>
              </a:rPr>
              <a:t>Consider the following simple example to demonstrate anonymous inner class:</a:t>
            </a: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Autofit/>
          </a:bodyPr>
          <a:lstStyle/>
          <a:p>
            <a:r>
              <a:rPr lang="en-US" sz="2000" b="1" dirty="0" smtClean="0"/>
              <a:t>Example 7.1</a:t>
            </a:r>
            <a:endParaRPr lang="en-US" sz="2000" b="1" dirty="0"/>
          </a:p>
        </p:txBody>
      </p:sp>
      <p:sp>
        <p:nvSpPr>
          <p:cNvPr id="3" name="Content Placeholder 2"/>
          <p:cNvSpPr>
            <a:spLocks noGrp="1"/>
          </p:cNvSpPr>
          <p:nvPr>
            <p:ph idx="1"/>
          </p:nvPr>
        </p:nvSpPr>
        <p:spPr>
          <a:xfrm>
            <a:off x="152400" y="228600"/>
            <a:ext cx="8763000" cy="6629400"/>
          </a:xfrm>
        </p:spPr>
        <p:txBody>
          <a:bodyPr>
            <a:normAutofit fontScale="77500" lnSpcReduction="20000"/>
          </a:bodyPr>
          <a:lstStyle/>
          <a:p>
            <a:pPr algn="just">
              <a:spcBef>
                <a:spcPts val="0"/>
              </a:spcBef>
              <a:buNone/>
            </a:pPr>
            <a:r>
              <a:rPr lang="en-US" dirty="0" smtClean="0">
                <a:latin typeface="Times New Roman" pitchFamily="18" charset="0"/>
                <a:cs typeface="Times New Roman" pitchFamily="18" charset="0"/>
              </a:rPr>
              <a:t>interface 11{</a:t>
            </a:r>
          </a:p>
          <a:p>
            <a:pPr algn="just">
              <a:spcBef>
                <a:spcPts val="0"/>
              </a:spcBef>
              <a:buNone/>
            </a:pPr>
            <a:r>
              <a:rPr lang="en-US" dirty="0" smtClean="0">
                <a:latin typeface="Times New Roman" pitchFamily="18" charset="0"/>
                <a:cs typeface="Times New Roman" pitchFamily="18" charset="0"/>
              </a:rPr>
              <a:t>		void m();</a:t>
            </a:r>
          </a:p>
          <a:p>
            <a:pPr algn="just">
              <a:spcBef>
                <a:spcPts val="0"/>
              </a:spcBef>
              <a:buNone/>
            </a:pPr>
            <a:r>
              <a:rPr lang="en-US" dirty="0" smtClean="0">
                <a:latin typeface="Times New Roman" pitchFamily="18" charset="0"/>
                <a:cs typeface="Times New Roman" pitchFamily="18" charset="0"/>
              </a:rPr>
              <a:t>}</a:t>
            </a:r>
          </a:p>
          <a:p>
            <a:pPr algn="just">
              <a:spcBef>
                <a:spcPts val="0"/>
              </a:spcBef>
              <a:buNone/>
            </a:pPr>
            <a:r>
              <a:rPr lang="en-US" dirty="0" smtClean="0">
                <a:latin typeface="Times New Roman" pitchFamily="18" charset="0"/>
                <a:cs typeface="Times New Roman" pitchFamily="18" charset="0"/>
              </a:rPr>
              <a:t>class C{</a:t>
            </a:r>
          </a:p>
          <a:p>
            <a:pPr algn="just">
              <a:spcBef>
                <a:spcPts val="0"/>
              </a:spcBef>
              <a:buNone/>
            </a:pPr>
            <a:r>
              <a:rPr lang="en-US" dirty="0" smtClean="0">
                <a:latin typeface="Times New Roman" pitchFamily="18" charset="0"/>
                <a:cs typeface="Times New Roman" pitchFamily="18" charset="0"/>
              </a:rPr>
              <a:t>		public 11 m2(){</a:t>
            </a:r>
          </a:p>
          <a:p>
            <a:pPr algn="just">
              <a:spcBef>
                <a:spcPts val="0"/>
              </a:spcBef>
              <a:buNone/>
            </a:pPr>
            <a:r>
              <a:rPr lang="en-US" dirty="0" smtClean="0">
                <a:latin typeface="Times New Roman" pitchFamily="18" charset="0"/>
                <a:cs typeface="Times New Roman" pitchFamily="18" charset="0"/>
              </a:rPr>
              <a:t>			return new 11(){</a:t>
            </a:r>
          </a:p>
          <a:p>
            <a:pPr algn="just">
              <a:spcBef>
                <a:spcPts val="0"/>
              </a:spcBef>
              <a:buNone/>
            </a:pPr>
            <a:r>
              <a:rPr lang="en-US" dirty="0" smtClean="0">
                <a:latin typeface="Times New Roman" pitchFamily="18" charset="0"/>
                <a:cs typeface="Times New Roman" pitchFamily="18" charset="0"/>
              </a:rPr>
              <a:t>			public void m(){</a:t>
            </a:r>
          </a:p>
          <a:p>
            <a:pPr algn="just">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(“From Local Inner Class”);</a:t>
            </a:r>
          </a:p>
          <a:p>
            <a:pPr algn="just">
              <a:spcBef>
                <a:spcPts val="0"/>
              </a:spcBef>
              <a:buNone/>
            </a:pPr>
            <a:r>
              <a:rPr lang="en-US" dirty="0" smtClean="0">
                <a:latin typeface="Times New Roman" pitchFamily="18" charset="0"/>
                <a:cs typeface="Times New Roman" pitchFamily="18" charset="0"/>
              </a:rPr>
              <a:t>			}//End of method m</a:t>
            </a:r>
          </a:p>
          <a:p>
            <a:pPr algn="just">
              <a:spcBef>
                <a:spcPts val="0"/>
              </a:spcBef>
              <a:buNone/>
            </a:pPr>
            <a:r>
              <a:rPr lang="en-US" dirty="0" smtClean="0">
                <a:latin typeface="Times New Roman" pitchFamily="18" charset="0"/>
                <a:cs typeface="Times New Roman" pitchFamily="18" charset="0"/>
              </a:rPr>
              <a:t>		}</a:t>
            </a:r>
          </a:p>
          <a:p>
            <a:pPr algn="just">
              <a:spcBef>
                <a:spcPts val="0"/>
              </a:spcBef>
              <a:buNone/>
            </a:pPr>
            <a:r>
              <a:rPr lang="en-US" dirty="0" smtClean="0">
                <a:latin typeface="Times New Roman" pitchFamily="18" charset="0"/>
                <a:cs typeface="Times New Roman" pitchFamily="18" charset="0"/>
              </a:rPr>
              <a:t>	};</a:t>
            </a:r>
          </a:p>
          <a:p>
            <a:pPr algn="just">
              <a:spcBef>
                <a:spcPts val="0"/>
              </a:spcBef>
              <a:buNone/>
            </a:pPr>
            <a:r>
              <a:rPr lang="en-US" dirty="0" smtClean="0">
                <a:latin typeface="Times New Roman" pitchFamily="18" charset="0"/>
                <a:cs typeface="Times New Roman" pitchFamily="18" charset="0"/>
              </a:rPr>
              <a:t>}</a:t>
            </a:r>
          </a:p>
          <a:p>
            <a:pPr algn="just">
              <a:spcBef>
                <a:spcPts val="0"/>
              </a:spcBef>
              <a:buNone/>
            </a:pPr>
            <a:r>
              <a:rPr lang="en-US" dirty="0" smtClean="0">
                <a:latin typeface="Times New Roman" pitchFamily="18" charset="0"/>
                <a:cs typeface="Times New Roman" pitchFamily="18" charset="0"/>
              </a:rPr>
              <a:t>class Test{</a:t>
            </a:r>
          </a:p>
          <a:p>
            <a:pPr algn="just">
              <a:spcBef>
                <a:spcPts val="0"/>
              </a:spcBef>
              <a:buNone/>
            </a:pPr>
            <a:r>
              <a:rPr lang="en-US" dirty="0" smtClean="0">
                <a:latin typeface="Times New Roman" pitchFamily="18" charset="0"/>
                <a:cs typeface="Times New Roman" pitchFamily="18" charset="0"/>
              </a:rPr>
              <a:t>		public static void main(String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a:t>
            </a:r>
          </a:p>
          <a:p>
            <a:pPr algn="just">
              <a:spcBef>
                <a:spcPts val="0"/>
              </a:spcBef>
              <a:buNone/>
            </a:pPr>
            <a:r>
              <a:rPr lang="en-US" dirty="0" smtClean="0">
                <a:latin typeface="Times New Roman" pitchFamily="18" charset="0"/>
                <a:cs typeface="Times New Roman" pitchFamily="18" charset="0"/>
              </a:rPr>
              <a:t>			11 I;</a:t>
            </a:r>
          </a:p>
          <a:p>
            <a:pPr algn="just">
              <a:spcBef>
                <a:spcPts val="0"/>
              </a:spcBef>
              <a:buNone/>
            </a:pPr>
            <a:r>
              <a:rPr lang="en-US" dirty="0" smtClean="0">
                <a:latin typeface="Times New Roman" pitchFamily="18" charset="0"/>
                <a:cs typeface="Times New Roman" pitchFamily="18" charset="0"/>
              </a:rPr>
              <a:t>			C o= new C();</a:t>
            </a:r>
          </a:p>
          <a:p>
            <a:pPr algn="just">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=o.m2();</a:t>
            </a:r>
          </a:p>
          <a:p>
            <a:pPr algn="just">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i.m</a:t>
            </a:r>
            <a:r>
              <a:rPr lang="en-US" dirty="0" smtClean="0">
                <a:latin typeface="Times New Roman" pitchFamily="18" charset="0"/>
                <a:cs typeface="Times New Roman" pitchFamily="18" charset="0"/>
              </a:rPr>
              <a:t>();</a:t>
            </a:r>
          </a:p>
          <a:p>
            <a:pPr algn="just">
              <a:spcBef>
                <a:spcPts val="0"/>
              </a:spcBef>
              <a:buNone/>
            </a:pPr>
            <a:r>
              <a:rPr lang="en-US" dirty="0" smtClean="0">
                <a:latin typeface="Times New Roman" pitchFamily="18" charset="0"/>
                <a:cs typeface="Times New Roman" pitchFamily="18" charset="0"/>
              </a:rPr>
              <a:t>		}</a:t>
            </a:r>
          </a:p>
          <a:p>
            <a:pPr algn="just">
              <a:spcBef>
                <a:spcPts val="0"/>
              </a:spcBef>
              <a:buNone/>
            </a:pPr>
            <a:r>
              <a:rPr lang="en-US" sz="3800" dirty="0" smtClean="0">
                <a:latin typeface="Times New Roman" pitchFamily="18" charset="0"/>
                <a:cs typeface="Times New Roman" pitchFamily="18" charset="0"/>
              </a:rPr>
              <a:t>}</a:t>
            </a:r>
            <a:endParaRPr lang="en-US" sz="3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610600" cy="6477000"/>
          </a:xfrm>
        </p:spPr>
        <p:txBody>
          <a:bodyPr>
            <a:normAutofit fontScale="85000" lnSpcReduction="10000"/>
          </a:bodyPr>
          <a:lstStyle/>
          <a:p>
            <a:pPr algn="just"/>
            <a:r>
              <a:rPr lang="en-US" b="1" dirty="0" smtClean="0">
                <a:solidFill>
                  <a:srgbClr val="FF33CC"/>
                </a:solidFill>
                <a:latin typeface="Times New Roman" pitchFamily="18" charset="0"/>
                <a:cs typeface="Times New Roman" pitchFamily="18" charset="0"/>
              </a:rPr>
              <a:t>Anonymous classes </a:t>
            </a:r>
            <a:r>
              <a:rPr lang="en-US" dirty="0" smtClean="0">
                <a:latin typeface="Times New Roman" pitchFamily="18" charset="0"/>
                <a:cs typeface="Times New Roman" pitchFamily="18" charset="0"/>
              </a:rPr>
              <a:t>are defined in the new expression itself, as part of a statement. </a:t>
            </a:r>
          </a:p>
          <a:p>
            <a:pPr algn="just"/>
            <a:r>
              <a:rPr lang="en-US" dirty="0" smtClean="0">
                <a:latin typeface="Times New Roman" pitchFamily="18" charset="0"/>
                <a:cs typeface="Times New Roman" pitchFamily="18" charset="0"/>
              </a:rPr>
              <a:t>The type specified to new is the </a:t>
            </a:r>
            <a:r>
              <a:rPr lang="en-US" dirty="0" err="1" smtClean="0">
                <a:latin typeface="Times New Roman" pitchFamily="18" charset="0"/>
                <a:cs typeface="Times New Roman" pitchFamily="18" charset="0"/>
              </a:rPr>
              <a:t>supertype</a:t>
            </a:r>
            <a:r>
              <a:rPr lang="en-US" dirty="0" smtClean="0">
                <a:latin typeface="Times New Roman" pitchFamily="18" charset="0"/>
                <a:cs typeface="Times New Roman" pitchFamily="18" charset="0"/>
              </a:rPr>
              <a:t> of the anonymous class.</a:t>
            </a:r>
          </a:p>
          <a:p>
            <a:pPr algn="just"/>
            <a:r>
              <a:rPr lang="en-US" dirty="0" smtClean="0">
                <a:latin typeface="Times New Roman" pitchFamily="18" charset="0"/>
                <a:cs typeface="Times New Roman" pitchFamily="18" charset="0"/>
              </a:rPr>
              <a:t>Because 11 is an interface, the anonymous class in m2()implicitly extends Object and implements 11.</a:t>
            </a:r>
          </a:p>
          <a:p>
            <a:pPr algn="just"/>
            <a:r>
              <a:rPr lang="en-US" dirty="0" smtClean="0">
                <a:latin typeface="Times New Roman" pitchFamily="18" charset="0"/>
                <a:cs typeface="Times New Roman" pitchFamily="18" charset="0"/>
              </a:rPr>
              <a:t>An anonymous  class cannot have an explicit extends for implements clause, nor can it have any modifiers.</a:t>
            </a:r>
          </a:p>
          <a:p>
            <a:pPr algn="just"/>
            <a:r>
              <a:rPr lang="en-US" dirty="0" smtClean="0">
                <a:latin typeface="Times New Roman" pitchFamily="18" charset="0"/>
                <a:cs typeface="Times New Roman" pitchFamily="18" charset="0"/>
              </a:rPr>
              <a:t>The m2() method combines the creation of the return value with the definition of the class that represents that return value.</a:t>
            </a:r>
          </a:p>
          <a:p>
            <a:pPr algn="just"/>
            <a:r>
              <a:rPr lang="en-US" dirty="0" smtClean="0">
                <a:latin typeface="Times New Roman" pitchFamily="18" charset="0"/>
                <a:cs typeface="Times New Roman" pitchFamily="18" charset="0"/>
              </a:rPr>
              <a:t>This looks like you are starting out to create an 11 object:</a:t>
            </a:r>
          </a:p>
          <a:p>
            <a:pPr algn="just">
              <a:buNone/>
            </a:pPr>
            <a:r>
              <a:rPr lang="en-US" dirty="0" smtClean="0">
                <a:latin typeface="Times New Roman" pitchFamily="18" charset="0"/>
                <a:cs typeface="Times New Roman" pitchFamily="18" charset="0"/>
              </a:rPr>
              <a:t>		return new 11()</a:t>
            </a:r>
          </a:p>
          <a:p>
            <a:pPr algn="just"/>
            <a:r>
              <a:rPr lang="en-US" dirty="0" smtClean="0">
                <a:latin typeface="Times New Roman" pitchFamily="18" charset="0"/>
                <a:cs typeface="Times New Roman" pitchFamily="18" charset="0"/>
              </a:rPr>
              <a:t>But then, before you get to the semicolon, you say, “But wait, I think I will slip in a class definition”;</a:t>
            </a:r>
          </a:p>
          <a:p>
            <a:pPr algn="just">
              <a:buNone/>
            </a:pPr>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763000" cy="6858000"/>
          </a:xfrm>
        </p:spPr>
        <p:txBody>
          <a:bodyPr>
            <a:normAutofit fontScale="77500" lnSpcReduction="20000"/>
          </a:bodyPr>
          <a:lstStyle/>
          <a:p>
            <a:pPr algn="just">
              <a:buNone/>
            </a:pPr>
            <a:r>
              <a:rPr lang="en-US" dirty="0" smtClean="0">
                <a:latin typeface="Times New Roman" pitchFamily="18" charset="0"/>
                <a:cs typeface="Times New Roman" pitchFamily="18" charset="0"/>
              </a:rPr>
              <a:t>return new 11(){</a:t>
            </a:r>
          </a:p>
          <a:p>
            <a:pPr algn="just">
              <a:buNone/>
            </a:pPr>
            <a:r>
              <a:rPr lang="en-US" dirty="0" smtClean="0">
                <a:latin typeface="Times New Roman" pitchFamily="18" charset="0"/>
                <a:cs typeface="Times New Roman" pitchFamily="18" charset="0"/>
              </a:rPr>
              <a:t>		public void m(){</a:t>
            </a:r>
          </a:p>
          <a:p>
            <a:pPr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(“From Local Inner Class”);</a:t>
            </a:r>
          </a:p>
          <a:p>
            <a:pPr algn="just">
              <a:buNone/>
            </a:pPr>
            <a:r>
              <a:rPr lang="en-US" dirty="0" smtClean="0">
                <a:latin typeface="Times New Roman" pitchFamily="18" charset="0"/>
                <a:cs typeface="Times New Roman" pitchFamily="18" charset="0"/>
              </a:rPr>
              <a:t>		}//End of Method m</a:t>
            </a:r>
          </a:p>
          <a:p>
            <a:pPr algn="just">
              <a:buNone/>
            </a:pP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This means: “Create an object of an anonymous class that it implements interface 11.”</a:t>
            </a:r>
          </a:p>
          <a:p>
            <a:pPr algn="just"/>
            <a:r>
              <a:rPr lang="en-US" dirty="0" smtClean="0">
                <a:latin typeface="Times New Roman" pitchFamily="18" charset="0"/>
                <a:cs typeface="Times New Roman" pitchFamily="18" charset="0"/>
              </a:rPr>
              <a:t>The reference returned by the new expression is automatically </a:t>
            </a:r>
            <a:r>
              <a:rPr lang="en-US" dirty="0" err="1" smtClean="0">
                <a:latin typeface="Times New Roman" pitchFamily="18" charset="0"/>
                <a:cs typeface="Times New Roman" pitchFamily="18" charset="0"/>
              </a:rPr>
              <a:t>upcast</a:t>
            </a:r>
            <a:r>
              <a:rPr lang="en-US" dirty="0" smtClean="0">
                <a:latin typeface="Times New Roman" pitchFamily="18" charset="0"/>
                <a:cs typeface="Times New Roman" pitchFamily="18" charset="0"/>
              </a:rPr>
              <a:t> to a 11 reference. </a:t>
            </a:r>
          </a:p>
          <a:p>
            <a:pPr algn="just"/>
            <a:r>
              <a:rPr lang="en-US" dirty="0" smtClean="0">
                <a:latin typeface="Times New Roman" pitchFamily="18" charset="0"/>
                <a:cs typeface="Times New Roman" pitchFamily="18" charset="0"/>
              </a:rPr>
              <a:t>The anonymous inner-class syntax is shorthand for:</a:t>
            </a:r>
          </a:p>
          <a:p>
            <a:pPr algn="just">
              <a:buNone/>
            </a:pPr>
            <a:r>
              <a:rPr lang="en-US" dirty="0" smtClean="0">
                <a:latin typeface="Times New Roman" pitchFamily="18" charset="0"/>
                <a:cs typeface="Times New Roman" pitchFamily="18" charset="0"/>
              </a:rPr>
              <a:t>	classMy11 implements 11{</a:t>
            </a:r>
          </a:p>
          <a:p>
            <a:pPr algn="just">
              <a:buNone/>
            </a:pPr>
            <a:r>
              <a:rPr lang="en-US" dirty="0" smtClean="0">
                <a:latin typeface="Times New Roman" pitchFamily="18" charset="0"/>
                <a:cs typeface="Times New Roman" pitchFamily="18" charset="0"/>
              </a:rPr>
              <a:t>		public void m(){</a:t>
            </a:r>
          </a:p>
          <a:p>
            <a:pPr algn="just">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(“From Local Inner Class”);</a:t>
            </a:r>
          </a:p>
          <a:p>
            <a:pPr algn="just">
              <a:buNone/>
            </a:pPr>
            <a:r>
              <a:rPr lang="en-US" dirty="0" smtClean="0">
                <a:latin typeface="Times New Roman" pitchFamily="18" charset="0"/>
                <a:cs typeface="Times New Roman" pitchFamily="18" charset="0"/>
              </a:rPr>
              <a:t>		}//End of Method m</a:t>
            </a:r>
          </a:p>
          <a:p>
            <a:pPr algn="just">
              <a:buNone/>
            </a:pPr>
            <a:r>
              <a:rPr lang="en-US" dirty="0" smtClean="0">
                <a:latin typeface="Times New Roman" pitchFamily="18" charset="0"/>
                <a:cs typeface="Times New Roman" pitchFamily="18" charset="0"/>
              </a:rPr>
              <a:t>}</a:t>
            </a:r>
          </a:p>
          <a:p>
            <a:pPr algn="just">
              <a:buNone/>
            </a:pPr>
            <a:r>
              <a:rPr lang="en-US" dirty="0" smtClean="0">
                <a:latin typeface="Times New Roman" pitchFamily="18" charset="0"/>
                <a:cs typeface="Times New Roman" pitchFamily="18" charset="0"/>
              </a:rPr>
              <a:t>	return new My11();</a:t>
            </a:r>
          </a:p>
          <a:p>
            <a:pPr algn="just">
              <a:buNone/>
            </a:pPr>
            <a:endParaRPr lang="en-US"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	</a:t>
            </a:r>
          </a:p>
          <a:p>
            <a:pPr algn="just">
              <a:buNone/>
            </a:pPr>
            <a:endParaRPr lang="en-US" dirty="0" smtClean="0">
              <a:latin typeface="Times New Roman" pitchFamily="18" charset="0"/>
              <a:cs typeface="Times New Roman" pitchFamily="18" charset="0"/>
            </a:endParaRPr>
          </a:p>
          <a:p>
            <a:pPr algn="just">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Autofit/>
          </a:bodyPr>
          <a:lstStyle/>
          <a:p>
            <a:r>
              <a:rPr lang="en-US" sz="2800" b="1" dirty="0" smtClean="0"/>
              <a:t>Example 7.2</a:t>
            </a:r>
            <a:endParaRPr lang="en-US" sz="2800" b="1" dirty="0"/>
          </a:p>
        </p:txBody>
      </p:sp>
      <p:sp>
        <p:nvSpPr>
          <p:cNvPr id="3" name="Content Placeholder 2"/>
          <p:cNvSpPr>
            <a:spLocks noGrp="1"/>
          </p:cNvSpPr>
          <p:nvPr>
            <p:ph idx="1"/>
          </p:nvPr>
        </p:nvSpPr>
        <p:spPr>
          <a:xfrm>
            <a:off x="228600" y="228600"/>
            <a:ext cx="8763000" cy="6629400"/>
          </a:xfrm>
        </p:spPr>
        <p:txBody>
          <a:bodyPr>
            <a:normAutofit fontScale="62500" lnSpcReduction="20000"/>
          </a:bodyPr>
          <a:lstStyle/>
          <a:p>
            <a:pPr algn="just">
              <a:spcBef>
                <a:spcPts val="0"/>
              </a:spcBef>
            </a:pPr>
            <a:r>
              <a:rPr lang="en-US" dirty="0" smtClean="0">
                <a:latin typeface="Times New Roman" pitchFamily="18" charset="0"/>
                <a:cs typeface="Times New Roman" pitchFamily="18" charset="0"/>
              </a:rPr>
              <a:t>The following code shows what to do if your base class needs a constructor with an argument:</a:t>
            </a:r>
          </a:p>
          <a:p>
            <a:pPr algn="just">
              <a:spcBef>
                <a:spcPts val="0"/>
              </a:spcBef>
              <a:buNone/>
            </a:pPr>
            <a:r>
              <a:rPr lang="en-US" dirty="0" smtClean="0">
                <a:latin typeface="Times New Roman" pitchFamily="18" charset="0"/>
                <a:cs typeface="Times New Roman" pitchFamily="18" charset="0"/>
              </a:rPr>
              <a:t>	abstract class Base{</a:t>
            </a:r>
          </a:p>
          <a:p>
            <a:pPr algn="just">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x;</a:t>
            </a:r>
          </a:p>
          <a:p>
            <a:pPr algn="just">
              <a:spcBef>
                <a:spcPts val="0"/>
              </a:spcBef>
              <a:buNone/>
            </a:pPr>
            <a:r>
              <a:rPr lang="en-US" dirty="0" smtClean="0">
                <a:latin typeface="Times New Roman" pitchFamily="18" charset="0"/>
                <a:cs typeface="Times New Roman" pitchFamily="18" charset="0"/>
              </a:rPr>
              <a:t>		public Base(</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x){</a:t>
            </a:r>
          </a:p>
          <a:p>
            <a:pPr algn="just">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this.x</a:t>
            </a:r>
            <a:r>
              <a:rPr lang="en-US" dirty="0" smtClean="0">
                <a:latin typeface="Times New Roman" pitchFamily="18" charset="0"/>
                <a:cs typeface="Times New Roman" pitchFamily="18" charset="0"/>
              </a:rPr>
              <a:t>=x;</a:t>
            </a:r>
          </a:p>
          <a:p>
            <a:pPr algn="just">
              <a:spcBef>
                <a:spcPts val="0"/>
              </a:spcBef>
              <a:buNone/>
            </a:pPr>
            <a:r>
              <a:rPr lang="en-US" dirty="0" smtClean="0">
                <a:latin typeface="Times New Roman" pitchFamily="18" charset="0"/>
                <a:cs typeface="Times New Roman" pitchFamily="18" charset="0"/>
              </a:rPr>
              <a:t>		}</a:t>
            </a:r>
          </a:p>
          <a:p>
            <a:pPr algn="just">
              <a:spcBef>
                <a:spcPts val="0"/>
              </a:spcBef>
              <a:buNone/>
            </a:pPr>
            <a:r>
              <a:rPr lang="en-US" dirty="0" smtClean="0">
                <a:latin typeface="Times New Roman" pitchFamily="18" charset="0"/>
                <a:cs typeface="Times New Roman" pitchFamily="18" charset="0"/>
              </a:rPr>
              <a:t>		void m();</a:t>
            </a:r>
          </a:p>
          <a:p>
            <a:pPr algn="just">
              <a:spcBef>
                <a:spcPts val="0"/>
              </a:spcBef>
              <a:buNone/>
            </a:pPr>
            <a:r>
              <a:rPr lang="en-US" dirty="0" smtClean="0">
                <a:latin typeface="Times New Roman" pitchFamily="18" charset="0"/>
                <a:cs typeface="Times New Roman" pitchFamily="18" charset="0"/>
              </a:rPr>
              <a:t>	}</a:t>
            </a:r>
          </a:p>
          <a:p>
            <a:pPr algn="just">
              <a:spcBef>
                <a:spcPts val="0"/>
              </a:spcBef>
              <a:buNone/>
            </a:pPr>
            <a:r>
              <a:rPr lang="en-US" dirty="0" smtClean="0">
                <a:latin typeface="Times New Roman" pitchFamily="18" charset="0"/>
                <a:cs typeface="Times New Roman" pitchFamily="18" charset="0"/>
              </a:rPr>
              <a:t>	class Outer{</a:t>
            </a:r>
          </a:p>
          <a:p>
            <a:pPr algn="just">
              <a:spcBef>
                <a:spcPts val="0"/>
              </a:spcBef>
              <a:buNone/>
            </a:pPr>
            <a:r>
              <a:rPr lang="en-US" dirty="0" smtClean="0">
                <a:latin typeface="Times New Roman" pitchFamily="18" charset="0"/>
                <a:cs typeface="Times New Roman" pitchFamily="18" charset="0"/>
              </a:rPr>
              <a:t>		public Base m2(0{</a:t>
            </a:r>
          </a:p>
          <a:p>
            <a:pPr algn="just">
              <a:spcBef>
                <a:spcPts val="0"/>
              </a:spcBef>
              <a:buNone/>
            </a:pPr>
            <a:r>
              <a:rPr lang="en-US" dirty="0" smtClean="0">
                <a:latin typeface="Times New Roman" pitchFamily="18" charset="0"/>
                <a:cs typeface="Times New Roman" pitchFamily="18" charset="0"/>
              </a:rPr>
              <a:t>			return new Base(12){</a:t>
            </a:r>
          </a:p>
          <a:p>
            <a:pPr algn="just">
              <a:spcBef>
                <a:spcPts val="0"/>
              </a:spcBef>
              <a:buNone/>
            </a:pPr>
            <a:r>
              <a:rPr lang="en-US" dirty="0" smtClean="0">
                <a:latin typeface="Times New Roman" pitchFamily="18" charset="0"/>
                <a:cs typeface="Times New Roman" pitchFamily="18" charset="0"/>
              </a:rPr>
              <a:t>			public void m(){</a:t>
            </a:r>
          </a:p>
          <a:p>
            <a:pPr algn="just">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(“From Local Inner Class”);</a:t>
            </a:r>
          </a:p>
          <a:p>
            <a:pPr algn="just">
              <a:spcBef>
                <a:spcPts val="0"/>
              </a:spcBef>
              <a:buNone/>
            </a:pPr>
            <a:r>
              <a:rPr lang="en-US" dirty="0" smtClean="0">
                <a:latin typeface="Times New Roman" pitchFamily="18" charset="0"/>
                <a:cs typeface="Times New Roman" pitchFamily="18" charset="0"/>
              </a:rPr>
              <a:t>			}//End of method m</a:t>
            </a:r>
          </a:p>
          <a:p>
            <a:pPr algn="just">
              <a:spcBef>
                <a:spcPts val="0"/>
              </a:spcBef>
              <a:buNone/>
            </a:pPr>
            <a:r>
              <a:rPr lang="en-US" dirty="0" smtClean="0">
                <a:latin typeface="Times New Roman" pitchFamily="18" charset="0"/>
                <a:cs typeface="Times New Roman" pitchFamily="18" charset="0"/>
              </a:rPr>
              <a:t>		};</a:t>
            </a:r>
          </a:p>
          <a:p>
            <a:pPr algn="just">
              <a:spcBef>
                <a:spcPts val="0"/>
              </a:spcBef>
              <a:buNone/>
            </a:pPr>
            <a:r>
              <a:rPr lang="en-US" dirty="0" smtClean="0">
                <a:latin typeface="Times New Roman" pitchFamily="18" charset="0"/>
                <a:cs typeface="Times New Roman" pitchFamily="18" charset="0"/>
              </a:rPr>
              <a:t>	}</a:t>
            </a:r>
          </a:p>
          <a:p>
            <a:pPr algn="just">
              <a:spcBef>
                <a:spcPts val="0"/>
              </a:spcBef>
              <a:buNone/>
            </a:pPr>
            <a:r>
              <a:rPr lang="en-US" dirty="0" smtClean="0">
                <a:latin typeface="Times New Roman" pitchFamily="18" charset="0"/>
                <a:cs typeface="Times New Roman" pitchFamily="18" charset="0"/>
              </a:rPr>
              <a:t>}</a:t>
            </a:r>
          </a:p>
          <a:p>
            <a:pPr algn="just">
              <a:spcBef>
                <a:spcPts val="0"/>
              </a:spcBef>
              <a:buNone/>
            </a:pPr>
            <a:r>
              <a:rPr lang="en-US" dirty="0" smtClean="0">
                <a:latin typeface="Times New Roman" pitchFamily="18" charset="0"/>
                <a:cs typeface="Times New Roman" pitchFamily="18" charset="0"/>
              </a:rPr>
              <a:t>	class Test{</a:t>
            </a:r>
          </a:p>
          <a:p>
            <a:pPr algn="just">
              <a:spcBef>
                <a:spcPts val="0"/>
              </a:spcBef>
              <a:buNone/>
            </a:pPr>
            <a:r>
              <a:rPr lang="en-US" dirty="0" smtClean="0">
                <a:latin typeface="Times New Roman" pitchFamily="18" charset="0"/>
                <a:cs typeface="Times New Roman" pitchFamily="18" charset="0"/>
              </a:rPr>
              <a:t>		public static void main(String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a:t>
            </a:r>
          </a:p>
          <a:p>
            <a:pPr algn="just">
              <a:spcBef>
                <a:spcPts val="0"/>
              </a:spcBef>
              <a:buNone/>
            </a:pPr>
            <a:r>
              <a:rPr lang="en-US" dirty="0" smtClean="0">
                <a:latin typeface="Times New Roman" pitchFamily="18" charset="0"/>
                <a:cs typeface="Times New Roman" pitchFamily="18" charset="0"/>
              </a:rPr>
              <a:t>			Base b;</a:t>
            </a:r>
          </a:p>
          <a:p>
            <a:pPr algn="just">
              <a:spcBef>
                <a:spcPts val="0"/>
              </a:spcBef>
              <a:buNone/>
            </a:pPr>
            <a:r>
              <a:rPr lang="en-US" dirty="0" smtClean="0">
                <a:latin typeface="Times New Roman" pitchFamily="18" charset="0"/>
                <a:cs typeface="Times New Roman" pitchFamily="18" charset="0"/>
              </a:rPr>
              <a:t>			Outer o = new Outer();</a:t>
            </a:r>
          </a:p>
          <a:p>
            <a:pPr algn="just">
              <a:spcBef>
                <a:spcPts val="0"/>
              </a:spcBef>
              <a:buNone/>
            </a:pPr>
            <a:r>
              <a:rPr lang="en-US" dirty="0" smtClean="0">
                <a:latin typeface="Times New Roman" pitchFamily="18" charset="0"/>
                <a:cs typeface="Times New Roman" pitchFamily="18" charset="0"/>
              </a:rPr>
              <a:t>			b=o.m2();</a:t>
            </a:r>
          </a:p>
          <a:p>
            <a:pPr algn="just">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b.m</a:t>
            </a:r>
            <a:r>
              <a:rPr lang="en-US" dirty="0" smtClean="0">
                <a:latin typeface="Times New Roman" pitchFamily="18" charset="0"/>
                <a:cs typeface="Times New Roman" pitchFamily="18" charset="0"/>
              </a:rPr>
              <a:t>();</a:t>
            </a:r>
          </a:p>
          <a:p>
            <a:pPr algn="just">
              <a:spcBef>
                <a:spcPts val="0"/>
              </a:spcBef>
              <a:buNone/>
            </a:pPr>
            <a:r>
              <a:rPr lang="en-US" dirty="0" smtClean="0">
                <a:latin typeface="Times New Roman" pitchFamily="18" charset="0"/>
                <a:cs typeface="Times New Roman" pitchFamily="18" charset="0"/>
              </a:rPr>
              <a:t>		}</a:t>
            </a:r>
          </a:p>
          <a:p>
            <a:pPr algn="just">
              <a:spcBef>
                <a:spcPts val="0"/>
              </a:spcBef>
              <a:buNone/>
            </a:pPr>
            <a:r>
              <a:rPr lang="en-US" dirty="0" smtClean="0">
                <a:latin typeface="Times New Roman" pitchFamily="18" charset="0"/>
                <a:cs typeface="Times New Roman" pitchFamily="18" charset="0"/>
              </a:rPr>
              <a:t>}</a:t>
            </a:r>
          </a:p>
          <a:p>
            <a:pPr algn="just">
              <a:spcBef>
                <a:spcPts val="0"/>
              </a:spcBef>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Autofit/>
          </a:bodyPr>
          <a:lstStyle/>
          <a:p>
            <a:r>
              <a:rPr lang="en-US" sz="2800" b="1" dirty="0" smtClean="0">
                <a:solidFill>
                  <a:srgbClr val="3333FF"/>
                </a:solidFill>
                <a:latin typeface="Times New Roman" pitchFamily="18" charset="0"/>
                <a:cs typeface="Times New Roman" pitchFamily="18" charset="0"/>
              </a:rPr>
              <a:t>Defining an Interface</a:t>
            </a:r>
            <a:endParaRPr lang="en-US" sz="2800" b="1" dirty="0">
              <a:solidFill>
                <a:srgbClr val="3333FF"/>
              </a:solidFill>
              <a:latin typeface="Times New Roman" pitchFamily="18" charset="0"/>
              <a:cs typeface="Times New Roman" pitchFamily="18" charset="0"/>
            </a:endParaRPr>
          </a:p>
        </p:txBody>
      </p:sp>
      <p:sp>
        <p:nvSpPr>
          <p:cNvPr id="3" name="Content Placeholder 2"/>
          <p:cNvSpPr>
            <a:spLocks noGrp="1"/>
          </p:cNvSpPr>
          <p:nvPr>
            <p:ph idx="1"/>
          </p:nvPr>
        </p:nvSpPr>
        <p:spPr>
          <a:xfrm>
            <a:off x="0" y="304800"/>
            <a:ext cx="9144000" cy="6553200"/>
          </a:xfrm>
        </p:spPr>
        <p:txBody>
          <a:bodyPr>
            <a:noAutofit/>
          </a:bodyPr>
          <a:lstStyle/>
          <a:p>
            <a:pPr algn="just">
              <a:lnSpc>
                <a:spcPct val="170000"/>
              </a:lnSpc>
              <a:spcBef>
                <a:spcPts val="0"/>
              </a:spcBef>
              <a:buFont typeface="Wingdings" pitchFamily="2" charset="2"/>
              <a:buChar char="§"/>
            </a:pPr>
            <a:r>
              <a:rPr lang="en-US" sz="2400" dirty="0" smtClean="0">
                <a:latin typeface="Times New Roman" pitchFamily="18" charset="0"/>
                <a:cs typeface="Times New Roman" pitchFamily="18" charset="0"/>
              </a:rPr>
              <a:t>To </a:t>
            </a:r>
            <a:r>
              <a:rPr lang="en-US" sz="2400" b="1" dirty="0" smtClean="0">
                <a:solidFill>
                  <a:srgbClr val="FF33CC"/>
                </a:solidFill>
                <a:latin typeface="Times New Roman" pitchFamily="18" charset="0"/>
                <a:cs typeface="Times New Roman" pitchFamily="18" charset="0"/>
              </a:rPr>
              <a:t>create an interface</a:t>
            </a:r>
            <a:r>
              <a:rPr lang="en-US" sz="2400" dirty="0" smtClean="0">
                <a:latin typeface="Times New Roman" pitchFamily="18" charset="0"/>
                <a:cs typeface="Times New Roman" pitchFamily="18" charset="0"/>
              </a:rPr>
              <a:t>, use the </a:t>
            </a:r>
            <a:r>
              <a:rPr lang="en-US" sz="2400" b="1" dirty="0" smtClean="0">
                <a:solidFill>
                  <a:srgbClr val="3333FF"/>
                </a:solidFill>
                <a:latin typeface="Times New Roman" pitchFamily="18" charset="0"/>
                <a:cs typeface="Times New Roman" pitchFamily="18" charset="0"/>
              </a:rPr>
              <a:t>interface keyword </a:t>
            </a:r>
          </a:p>
          <a:p>
            <a:pPr algn="just">
              <a:lnSpc>
                <a:spcPct val="170000"/>
              </a:lnSpc>
              <a:spcBef>
                <a:spcPts val="0"/>
              </a:spcBef>
              <a:buFont typeface="Wingdings" panose="05000000000000000000" pitchFamily="2" charset="2"/>
              <a:buChar char="ü"/>
            </a:pPr>
            <a:r>
              <a:rPr lang="en-US" sz="2400" b="1" i="1" dirty="0" smtClean="0">
                <a:solidFill>
                  <a:srgbClr val="FF3300"/>
                </a:solidFill>
                <a:latin typeface="Times New Roman" pitchFamily="18" charset="0"/>
                <a:cs typeface="Times New Roman" pitchFamily="18" charset="0"/>
              </a:rPr>
              <a:t>The general </a:t>
            </a:r>
            <a:r>
              <a:rPr lang="en-US" sz="2400" b="1" i="1" dirty="0" smtClean="0">
                <a:solidFill>
                  <a:srgbClr val="333399"/>
                </a:solidFill>
                <a:latin typeface="Times New Roman" pitchFamily="18" charset="0"/>
                <a:cs typeface="Times New Roman" pitchFamily="18" charset="0"/>
              </a:rPr>
              <a:t>Syntax</a:t>
            </a:r>
            <a:r>
              <a:rPr lang="en-US" sz="2400" b="1" i="1" dirty="0" smtClean="0">
                <a:solidFill>
                  <a:srgbClr val="FF3300"/>
                </a:solidFill>
                <a:latin typeface="Times New Roman" pitchFamily="18" charset="0"/>
                <a:cs typeface="Times New Roman" pitchFamily="18" charset="0"/>
              </a:rPr>
              <a:t> of interfaces is shown below:</a:t>
            </a:r>
          </a:p>
          <a:p>
            <a:pPr algn="just">
              <a:lnSpc>
                <a:spcPct val="170000"/>
              </a:lnSpc>
              <a:spcBef>
                <a:spcPts val="0"/>
              </a:spcBef>
              <a:buNone/>
            </a:pPr>
            <a:r>
              <a:rPr lang="en-US" sz="2400" b="1" dirty="0" smtClean="0">
                <a:solidFill>
                  <a:srgbClr val="333399"/>
                </a:solidFill>
                <a:latin typeface="Times New Roman" pitchFamily="18" charset="0"/>
                <a:cs typeface="Times New Roman" pitchFamily="18" charset="0"/>
              </a:rPr>
              <a:t>Access modifier interface_ keyword  </a:t>
            </a:r>
            <a:r>
              <a:rPr lang="en-US" sz="2400" b="1" dirty="0" err="1" smtClean="0">
                <a:solidFill>
                  <a:srgbClr val="333399"/>
                </a:solidFill>
                <a:latin typeface="Times New Roman" pitchFamily="18" charset="0"/>
                <a:cs typeface="Times New Roman" pitchFamily="18" charset="0"/>
              </a:rPr>
              <a:t>interface_name</a:t>
            </a:r>
            <a:r>
              <a:rPr lang="en-US" sz="2400" b="1" dirty="0" smtClean="0">
                <a:solidFill>
                  <a:srgbClr val="333399"/>
                </a:solidFill>
                <a:latin typeface="Times New Roman" pitchFamily="18" charset="0"/>
                <a:cs typeface="Times New Roman" pitchFamily="18" charset="0"/>
              </a:rPr>
              <a:t> {</a:t>
            </a:r>
          </a:p>
          <a:p>
            <a:pPr algn="just">
              <a:lnSpc>
                <a:spcPct val="170000"/>
              </a:lnSpc>
              <a:spcBef>
                <a:spcPts val="0"/>
              </a:spcBef>
              <a:buNone/>
            </a:pPr>
            <a:r>
              <a:rPr lang="en-US" sz="2400" b="1" dirty="0" smtClean="0">
                <a:solidFill>
                  <a:srgbClr val="CC0066"/>
                </a:solidFill>
                <a:latin typeface="Times New Roman" pitchFamily="18" charset="0"/>
                <a:cs typeface="Times New Roman" pitchFamily="18" charset="0"/>
              </a:rPr>
              <a:t>return-type method-name1(parameter-list);</a:t>
            </a:r>
          </a:p>
          <a:p>
            <a:pPr algn="just">
              <a:lnSpc>
                <a:spcPct val="170000"/>
              </a:lnSpc>
              <a:spcBef>
                <a:spcPts val="0"/>
              </a:spcBef>
              <a:buNone/>
            </a:pPr>
            <a:r>
              <a:rPr lang="en-US" sz="2400" b="1" dirty="0" smtClean="0">
                <a:solidFill>
                  <a:srgbClr val="CC0066"/>
                </a:solidFill>
                <a:latin typeface="Times New Roman" pitchFamily="18" charset="0"/>
                <a:cs typeface="Times New Roman" pitchFamily="18" charset="0"/>
              </a:rPr>
              <a:t>return-type method-name2(parameter-list);</a:t>
            </a:r>
          </a:p>
          <a:p>
            <a:pPr algn="just">
              <a:lnSpc>
                <a:spcPct val="170000"/>
              </a:lnSpc>
              <a:spcBef>
                <a:spcPts val="0"/>
              </a:spcBef>
              <a:buNone/>
            </a:pPr>
            <a:r>
              <a:rPr lang="en-US" sz="2400" b="1" dirty="0" smtClean="0">
                <a:solidFill>
                  <a:srgbClr val="00CC66"/>
                </a:solidFill>
                <a:latin typeface="Times New Roman" pitchFamily="18" charset="0"/>
                <a:cs typeface="Times New Roman" pitchFamily="18" charset="0"/>
              </a:rPr>
              <a:t>type final varname1 = value;</a:t>
            </a:r>
          </a:p>
          <a:p>
            <a:pPr algn="just">
              <a:lnSpc>
                <a:spcPct val="170000"/>
              </a:lnSpc>
              <a:spcBef>
                <a:spcPts val="0"/>
              </a:spcBef>
              <a:buNone/>
            </a:pPr>
            <a:r>
              <a:rPr lang="en-US" sz="2400" b="1" dirty="0" smtClean="0">
                <a:solidFill>
                  <a:srgbClr val="00CC66"/>
                </a:solidFill>
                <a:latin typeface="Times New Roman" pitchFamily="18" charset="0"/>
                <a:cs typeface="Times New Roman" pitchFamily="18" charset="0"/>
              </a:rPr>
              <a:t>type final varname2 = value;</a:t>
            </a:r>
            <a:endParaRPr lang="en-US" sz="2400" b="1" dirty="0" smtClean="0">
              <a:latin typeface="Times New Roman" pitchFamily="18" charset="0"/>
              <a:cs typeface="Times New Roman" pitchFamily="18" charset="0"/>
            </a:endParaRPr>
          </a:p>
          <a:p>
            <a:pPr algn="just">
              <a:lnSpc>
                <a:spcPct val="170000"/>
              </a:lnSpc>
              <a:spcBef>
                <a:spcPts val="0"/>
              </a:spcBef>
              <a:buNone/>
            </a:pPr>
            <a:r>
              <a:rPr lang="en-US" sz="2400" b="1" dirty="0" smtClean="0">
                <a:latin typeface="Times New Roman" pitchFamily="18" charset="0"/>
                <a:cs typeface="Times New Roman" pitchFamily="18" charset="0"/>
              </a:rPr>
              <a:t>return-type method-</a:t>
            </a:r>
            <a:r>
              <a:rPr lang="en-US" sz="2400" b="1" dirty="0" err="1" smtClean="0">
                <a:latin typeface="Times New Roman" pitchFamily="18" charset="0"/>
                <a:cs typeface="Times New Roman" pitchFamily="18" charset="0"/>
              </a:rPr>
              <a:t>nameN</a:t>
            </a:r>
            <a:r>
              <a:rPr lang="en-US" sz="2400" b="1" dirty="0" smtClean="0">
                <a:latin typeface="Times New Roman" pitchFamily="18" charset="0"/>
                <a:cs typeface="Times New Roman" pitchFamily="18" charset="0"/>
              </a:rPr>
              <a:t>(parameter-list);</a:t>
            </a:r>
          </a:p>
          <a:p>
            <a:pPr algn="just">
              <a:lnSpc>
                <a:spcPct val="170000"/>
              </a:lnSpc>
              <a:spcBef>
                <a:spcPts val="0"/>
              </a:spcBef>
              <a:buNone/>
            </a:pPr>
            <a:r>
              <a:rPr lang="en-US" sz="2400" b="1" dirty="0" smtClean="0">
                <a:latin typeface="Times New Roman" pitchFamily="18" charset="0"/>
                <a:cs typeface="Times New Roman" pitchFamily="18" charset="0"/>
              </a:rPr>
              <a:t>type final </a:t>
            </a:r>
            <a:r>
              <a:rPr lang="en-US" sz="2400" b="1" dirty="0" err="1" smtClean="0">
                <a:latin typeface="Times New Roman" pitchFamily="18" charset="0"/>
                <a:cs typeface="Times New Roman" pitchFamily="18" charset="0"/>
              </a:rPr>
              <a:t>varnameN</a:t>
            </a:r>
            <a:r>
              <a:rPr lang="en-US" sz="2400" b="1" dirty="0" smtClean="0">
                <a:latin typeface="Times New Roman" pitchFamily="18" charset="0"/>
                <a:cs typeface="Times New Roman" pitchFamily="18" charset="0"/>
              </a:rPr>
              <a:t> = value;</a:t>
            </a:r>
          </a:p>
          <a:p>
            <a:pPr algn="just">
              <a:lnSpc>
                <a:spcPct val="170000"/>
              </a:lnSpc>
              <a:spcBef>
                <a:spcPts val="0"/>
              </a:spcBef>
              <a:buNone/>
            </a:pPr>
            <a:r>
              <a:rPr lang="en-US" sz="2400" b="1" dirty="0" smtClean="0">
                <a:latin typeface="Times New Roman" pitchFamily="18" charset="0"/>
                <a:cs typeface="Times New Roman" pitchFamily="18" charset="0"/>
              </a:rPr>
              <a:t>}</a:t>
            </a:r>
            <a:endParaRPr lang="en-US" sz="24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Autofit/>
          </a:bodyPr>
          <a:lstStyle/>
          <a:p>
            <a:pPr algn="just"/>
            <a:r>
              <a:rPr lang="en-US" sz="3280" dirty="0" smtClean="0">
                <a:latin typeface="Times New Roman" pitchFamily="18" charset="0"/>
                <a:cs typeface="Times New Roman" pitchFamily="18" charset="0"/>
              </a:rPr>
              <a:t>As you observed the previous example, you simply pass the appropriate argument to the base-class constructor, seen here as the x passed in </a:t>
            </a:r>
          </a:p>
          <a:p>
            <a:pPr algn="just">
              <a:buNone/>
            </a:pPr>
            <a:r>
              <a:rPr lang="en-US" sz="3280" dirty="0" smtClean="0">
                <a:latin typeface="Times New Roman" pitchFamily="18" charset="0"/>
                <a:cs typeface="Times New Roman" pitchFamily="18" charset="0"/>
              </a:rPr>
              <a:t>	new Base(x);</a:t>
            </a:r>
          </a:p>
          <a:p>
            <a:pPr algn="just"/>
            <a:r>
              <a:rPr lang="en-US" sz="3280" dirty="0" smtClean="0">
                <a:latin typeface="Times New Roman" pitchFamily="18" charset="0"/>
                <a:cs typeface="Times New Roman" pitchFamily="18" charset="0"/>
              </a:rPr>
              <a:t>The semicolon at the end of the anonymous inner class doesn’t mark the end of the class body.</a:t>
            </a:r>
          </a:p>
          <a:p>
            <a:pPr algn="just"/>
            <a:r>
              <a:rPr lang="en-US" sz="3280" dirty="0" smtClean="0">
                <a:latin typeface="Times New Roman" pitchFamily="18" charset="0"/>
                <a:cs typeface="Times New Roman" pitchFamily="18" charset="0"/>
              </a:rPr>
              <a:t>Instead, it marks the end of the expression that happens to contain the anonymous class.</a:t>
            </a:r>
          </a:p>
          <a:p>
            <a:pPr algn="just"/>
            <a:r>
              <a:rPr lang="en-US" sz="3280" dirty="0" smtClean="0">
                <a:latin typeface="Times New Roman" pitchFamily="18" charset="0"/>
                <a:cs typeface="Times New Roman" pitchFamily="18" charset="0"/>
              </a:rPr>
              <a:t>Thus, it is identical to the use of the semicolon everywhere else.</a:t>
            </a:r>
          </a:p>
        </p:txBody>
      </p:sp>
      <p:sp>
        <p:nvSpPr>
          <p:cNvPr id="4" name="Slide Number Placeholder 3"/>
          <p:cNvSpPr>
            <a:spLocks noGrp="1"/>
          </p:cNvSpPr>
          <p:nvPr>
            <p:ph type="sldNum" sz="quarter" idx="12"/>
          </p:nvPr>
        </p:nvSpPr>
        <p:spPr/>
        <p:txBody>
          <a:bodyPr/>
          <a:lstStyle/>
          <a:p>
            <a:fld id="{01493B46-0F54-4C10-95BC-E3DBEE7203BE}"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lnSpcReduction="10000"/>
          </a:bodyPr>
          <a:lstStyle/>
          <a:p>
            <a:pPr algn="just"/>
            <a:r>
              <a:rPr lang="en-US" b="1" dirty="0" smtClean="0">
                <a:solidFill>
                  <a:srgbClr val="00CC66"/>
                </a:solidFill>
                <a:latin typeface="Times New Roman" pitchFamily="18" charset="0"/>
                <a:cs typeface="Times New Roman" pitchFamily="18" charset="0"/>
              </a:rPr>
              <a:t>Anonymous inner classes </a:t>
            </a:r>
            <a:r>
              <a:rPr lang="en-US" dirty="0" smtClean="0">
                <a:latin typeface="Times New Roman" pitchFamily="18" charset="0"/>
                <a:cs typeface="Times New Roman" pitchFamily="18" charset="0"/>
              </a:rPr>
              <a:t>cannot have explicit constructor declared because they have no name to give the constructor.</a:t>
            </a:r>
          </a:p>
          <a:p>
            <a:pPr algn="just"/>
            <a:r>
              <a:rPr lang="en-US" dirty="0" smtClean="0">
                <a:latin typeface="Times New Roman" pitchFamily="18" charset="0"/>
                <a:cs typeface="Times New Roman" pitchFamily="18" charset="0"/>
              </a:rPr>
              <a:t>If anonymous inner class is complex enough that it needs explicit constructors then it should probably be a local inner class.</a:t>
            </a:r>
          </a:p>
          <a:p>
            <a:pPr algn="just"/>
            <a:r>
              <a:rPr lang="en-US" dirty="0" smtClean="0">
                <a:latin typeface="Times New Roman" pitchFamily="18" charset="0"/>
                <a:cs typeface="Times New Roman" pitchFamily="18" charset="0"/>
              </a:rPr>
              <a:t>In practice, many anonymous inner classes need </a:t>
            </a:r>
            <a:r>
              <a:rPr lang="en-US" b="1" dirty="0" smtClean="0">
                <a:solidFill>
                  <a:srgbClr val="3333FF"/>
                </a:solidFill>
                <a:latin typeface="Times New Roman" pitchFamily="18" charset="0"/>
                <a:cs typeface="Times New Roman" pitchFamily="18" charset="0"/>
              </a:rPr>
              <a:t>little or no initialization.</a:t>
            </a:r>
          </a:p>
          <a:p>
            <a:pPr algn="just"/>
            <a:r>
              <a:rPr lang="en-US" dirty="0" smtClean="0">
                <a:latin typeface="Times New Roman" pitchFamily="18" charset="0"/>
                <a:cs typeface="Times New Roman" pitchFamily="18" charset="0"/>
              </a:rPr>
              <a:t>In either case, an anonymous inner class can have an initializes and initialization blocks that can access the values that would logically have been passed as a constructor argument as shown in the following example:</a:t>
            </a:r>
          </a:p>
          <a:p>
            <a:pPr algn="just"/>
            <a:endParaRPr lang="en-US" dirty="0" smtClean="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fld id="{01493B46-0F54-4C10-95BC-E3DBEE7203BE}"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Autofit/>
          </a:bodyPr>
          <a:lstStyle/>
          <a:p>
            <a:r>
              <a:rPr lang="en-US" sz="2800" b="1" dirty="0" smtClean="0"/>
              <a:t>Example 7.3</a:t>
            </a:r>
            <a:endParaRPr lang="en-US" sz="2800" b="1" dirty="0"/>
          </a:p>
        </p:txBody>
      </p:sp>
      <p:sp>
        <p:nvSpPr>
          <p:cNvPr id="3" name="Content Placeholder 2"/>
          <p:cNvSpPr>
            <a:spLocks noGrp="1"/>
          </p:cNvSpPr>
          <p:nvPr>
            <p:ph idx="1"/>
          </p:nvPr>
        </p:nvSpPr>
        <p:spPr>
          <a:xfrm>
            <a:off x="228600" y="304800"/>
            <a:ext cx="8686800" cy="6553200"/>
          </a:xfrm>
        </p:spPr>
        <p:txBody>
          <a:bodyPr>
            <a:normAutofit fontScale="70000" lnSpcReduction="20000"/>
          </a:bodyPr>
          <a:lstStyle/>
          <a:p>
            <a:pPr algn="just">
              <a:spcBef>
                <a:spcPts val="0"/>
              </a:spcBef>
              <a:buNone/>
            </a:pPr>
            <a:r>
              <a:rPr lang="en-US" dirty="0" smtClean="0">
                <a:latin typeface="Times New Roman" pitchFamily="18" charset="0"/>
                <a:cs typeface="Times New Roman" pitchFamily="18" charset="0"/>
              </a:rPr>
              <a:t>interface Shapes{</a:t>
            </a:r>
          </a:p>
          <a:p>
            <a:pPr algn="just">
              <a:spcBef>
                <a:spcPts val="0"/>
              </a:spcBef>
              <a:buNone/>
            </a:pPr>
            <a:r>
              <a:rPr lang="en-US" dirty="0" smtClean="0">
                <a:latin typeface="Times New Roman" pitchFamily="18" charset="0"/>
                <a:cs typeface="Times New Roman" pitchFamily="18" charset="0"/>
              </a:rPr>
              <a:t>		double area();</a:t>
            </a:r>
          </a:p>
          <a:p>
            <a:pPr algn="just">
              <a:spcBef>
                <a:spcPts val="0"/>
              </a:spcBef>
              <a:buNone/>
            </a:pPr>
            <a:r>
              <a:rPr lang="en-US" dirty="0" smtClean="0">
                <a:latin typeface="Times New Roman" pitchFamily="18" charset="0"/>
                <a:cs typeface="Times New Roman" pitchFamily="18" charset="0"/>
              </a:rPr>
              <a:t>}</a:t>
            </a:r>
          </a:p>
          <a:p>
            <a:pPr algn="just">
              <a:spcBef>
                <a:spcPts val="0"/>
              </a:spcBef>
              <a:buNone/>
            </a:pPr>
            <a:r>
              <a:rPr lang="en-US" dirty="0" smtClean="0">
                <a:latin typeface="Times New Roman" pitchFamily="18" charset="0"/>
                <a:cs typeface="Times New Roman" pitchFamily="18" charset="0"/>
              </a:rPr>
              <a:t>class Outer{</a:t>
            </a:r>
          </a:p>
          <a:p>
            <a:pPr algn="just">
              <a:spcBef>
                <a:spcPts val="0"/>
              </a:spcBef>
              <a:buNone/>
            </a:pPr>
            <a:r>
              <a:rPr lang="en-US" dirty="0" smtClean="0">
                <a:latin typeface="Times New Roman" pitchFamily="18" charset="0"/>
                <a:cs typeface="Times New Roman" pitchFamily="18" charset="0"/>
              </a:rPr>
              <a:t>		public Shapes circ(final double d){</a:t>
            </a:r>
          </a:p>
          <a:p>
            <a:pPr algn="just">
              <a:spcBef>
                <a:spcPts val="0"/>
              </a:spcBef>
              <a:buNone/>
            </a:pPr>
            <a:r>
              <a:rPr lang="en-US" dirty="0" smtClean="0">
                <a:latin typeface="Times New Roman" pitchFamily="18" charset="0"/>
                <a:cs typeface="Times New Roman" pitchFamily="18" charset="0"/>
              </a:rPr>
              <a:t>			return new Shapes(){</a:t>
            </a:r>
          </a:p>
          <a:p>
            <a:pPr algn="just">
              <a:spcBef>
                <a:spcPts val="0"/>
              </a:spcBef>
              <a:buNone/>
            </a:pPr>
            <a:r>
              <a:rPr lang="en-US" dirty="0" smtClean="0">
                <a:latin typeface="Times New Roman" pitchFamily="18" charset="0"/>
                <a:cs typeface="Times New Roman" pitchFamily="18" charset="0"/>
              </a:rPr>
              <a:t>			private double radius;</a:t>
            </a:r>
          </a:p>
          <a:p>
            <a:pPr algn="just">
              <a:spcBef>
                <a:spcPts val="0"/>
              </a:spcBef>
              <a:buNone/>
            </a:pPr>
            <a:r>
              <a:rPr lang="en-US" dirty="0" smtClean="0">
                <a:latin typeface="Times New Roman" pitchFamily="18" charset="0"/>
                <a:cs typeface="Times New Roman" pitchFamily="18" charset="0"/>
              </a:rPr>
              <a:t>			{</a:t>
            </a:r>
          </a:p>
          <a:p>
            <a:pPr algn="just">
              <a:spcBef>
                <a:spcPts val="0"/>
              </a:spcBef>
              <a:buNone/>
            </a:pPr>
            <a:r>
              <a:rPr lang="en-US" dirty="0" smtClean="0">
                <a:latin typeface="Times New Roman" pitchFamily="18" charset="0"/>
                <a:cs typeface="Times New Roman" pitchFamily="18" charset="0"/>
              </a:rPr>
              <a:t>				radius =d;</a:t>
            </a:r>
          </a:p>
          <a:p>
            <a:pPr algn="just">
              <a:spcBef>
                <a:spcPts val="0"/>
              </a:spcBef>
              <a:buNone/>
            </a:pPr>
            <a:r>
              <a:rPr lang="en-US" dirty="0" smtClean="0">
                <a:latin typeface="Times New Roman" pitchFamily="18" charset="0"/>
                <a:cs typeface="Times New Roman" pitchFamily="18" charset="0"/>
              </a:rPr>
              <a:t>			}</a:t>
            </a:r>
          </a:p>
          <a:p>
            <a:pPr algn="just">
              <a:spcBef>
                <a:spcPts val="0"/>
              </a:spcBef>
              <a:buNone/>
            </a:pPr>
            <a:r>
              <a:rPr lang="en-US" dirty="0" smtClean="0">
                <a:latin typeface="Times New Roman" pitchFamily="18" charset="0"/>
                <a:cs typeface="Times New Roman" pitchFamily="18" charset="0"/>
              </a:rPr>
              <a:t>			public double area(){</a:t>
            </a:r>
          </a:p>
          <a:p>
            <a:pPr algn="just">
              <a:spcBef>
                <a:spcPts val="0"/>
              </a:spcBef>
              <a:buNone/>
            </a:pPr>
            <a:r>
              <a:rPr lang="en-US" dirty="0" smtClean="0">
                <a:latin typeface="Times New Roman" pitchFamily="18" charset="0"/>
                <a:cs typeface="Times New Roman" pitchFamily="18" charset="0"/>
              </a:rPr>
              <a:t>			return </a:t>
            </a:r>
            <a:r>
              <a:rPr lang="en-US" dirty="0" err="1" smtClean="0">
                <a:latin typeface="Times New Roman" pitchFamily="18" charset="0"/>
                <a:cs typeface="Times New Roman" pitchFamily="18" charset="0"/>
              </a:rPr>
              <a:t>Math.PI</a:t>
            </a:r>
            <a:r>
              <a:rPr lang="en-US" dirty="0" smtClean="0">
                <a:latin typeface="Times New Roman" pitchFamily="18" charset="0"/>
                <a:cs typeface="Times New Roman" pitchFamily="18" charset="0"/>
              </a:rPr>
              <a:t>*radius*radius;</a:t>
            </a:r>
          </a:p>
          <a:p>
            <a:pPr algn="just">
              <a:spcBef>
                <a:spcPts val="0"/>
              </a:spcBef>
              <a:buNone/>
            </a:pPr>
            <a:r>
              <a:rPr lang="en-US" dirty="0" smtClean="0">
                <a:latin typeface="Times New Roman" pitchFamily="18" charset="0"/>
                <a:cs typeface="Times New Roman" pitchFamily="18" charset="0"/>
              </a:rPr>
              <a:t>			}</a:t>
            </a:r>
          </a:p>
          <a:p>
            <a:pPr algn="just">
              <a:spcBef>
                <a:spcPts val="0"/>
              </a:spcBef>
              <a:buNone/>
            </a:pPr>
            <a:r>
              <a:rPr lang="en-US" dirty="0" smtClean="0">
                <a:latin typeface="Times New Roman" pitchFamily="18" charset="0"/>
                <a:cs typeface="Times New Roman" pitchFamily="18" charset="0"/>
              </a:rPr>
              <a:t>		};//End class Circle</a:t>
            </a:r>
          </a:p>
          <a:p>
            <a:pPr algn="just">
              <a:spcBef>
                <a:spcPts val="0"/>
              </a:spcBef>
              <a:buNone/>
            </a:pPr>
            <a:r>
              <a:rPr lang="en-US" dirty="0" smtClean="0">
                <a:latin typeface="Times New Roman" pitchFamily="18" charset="0"/>
                <a:cs typeface="Times New Roman" pitchFamily="18" charset="0"/>
              </a:rPr>
              <a:t>	}</a:t>
            </a:r>
          </a:p>
          <a:p>
            <a:pPr algn="just">
              <a:spcBef>
                <a:spcPts val="0"/>
              </a:spcBef>
              <a:buNone/>
            </a:pPr>
            <a:r>
              <a:rPr lang="en-US" dirty="0" smtClean="0">
                <a:latin typeface="Times New Roman" pitchFamily="18" charset="0"/>
                <a:cs typeface="Times New Roman" pitchFamily="18" charset="0"/>
              </a:rPr>
              <a:t>}</a:t>
            </a:r>
          </a:p>
          <a:p>
            <a:pPr algn="just">
              <a:spcBef>
                <a:spcPts val="0"/>
              </a:spcBef>
              <a:buNone/>
            </a:pPr>
            <a:r>
              <a:rPr lang="en-US" dirty="0" smtClean="0">
                <a:latin typeface="Times New Roman" pitchFamily="18" charset="0"/>
                <a:cs typeface="Times New Roman" pitchFamily="18" charset="0"/>
              </a:rPr>
              <a:t>class Test{</a:t>
            </a:r>
          </a:p>
          <a:p>
            <a:pPr algn="just">
              <a:spcBef>
                <a:spcPts val="0"/>
              </a:spcBef>
              <a:buNone/>
            </a:pPr>
            <a:r>
              <a:rPr lang="en-US" dirty="0" smtClean="0">
                <a:latin typeface="Times New Roman" pitchFamily="18" charset="0"/>
                <a:cs typeface="Times New Roman" pitchFamily="18" charset="0"/>
              </a:rPr>
              <a:t>	public static void main(String </a:t>
            </a:r>
            <a:r>
              <a:rPr lang="en-US" dirty="0" err="1" smtClean="0">
                <a:latin typeface="Times New Roman" pitchFamily="18" charset="0"/>
                <a:cs typeface="Times New Roman" pitchFamily="18" charset="0"/>
              </a:rPr>
              <a:t>args</a:t>
            </a:r>
            <a:r>
              <a:rPr lang="en-US" dirty="0" smtClean="0">
                <a:latin typeface="Times New Roman" pitchFamily="18" charset="0"/>
                <a:cs typeface="Times New Roman" pitchFamily="18" charset="0"/>
              </a:rPr>
              <a:t>[]){</a:t>
            </a:r>
          </a:p>
          <a:p>
            <a:pPr algn="just">
              <a:spcBef>
                <a:spcPts val="0"/>
              </a:spcBef>
              <a:buNone/>
            </a:pPr>
            <a:r>
              <a:rPr lang="en-US" dirty="0" smtClean="0">
                <a:latin typeface="Times New Roman" pitchFamily="18" charset="0"/>
                <a:cs typeface="Times New Roman" pitchFamily="18" charset="0"/>
              </a:rPr>
              <a:t>		Shapes shape;</a:t>
            </a:r>
          </a:p>
          <a:p>
            <a:pPr algn="just">
              <a:spcBef>
                <a:spcPts val="0"/>
              </a:spcBef>
              <a:buNone/>
            </a:pPr>
            <a:r>
              <a:rPr lang="en-US" dirty="0" smtClean="0">
                <a:latin typeface="Times New Roman" pitchFamily="18" charset="0"/>
                <a:cs typeface="Times New Roman" pitchFamily="18" charset="0"/>
              </a:rPr>
              <a:t>		Outer </a:t>
            </a:r>
            <a:r>
              <a:rPr lang="en-US" dirty="0" err="1" smtClean="0">
                <a:latin typeface="Times New Roman" pitchFamily="18" charset="0"/>
                <a:cs typeface="Times New Roman" pitchFamily="18" charset="0"/>
              </a:rPr>
              <a:t>obj</a:t>
            </a:r>
            <a:r>
              <a:rPr lang="en-US" dirty="0" smtClean="0">
                <a:latin typeface="Times New Roman" pitchFamily="18" charset="0"/>
                <a:cs typeface="Times New Roman" pitchFamily="18" charset="0"/>
              </a:rPr>
              <a:t>=new Outer();</a:t>
            </a:r>
          </a:p>
          <a:p>
            <a:pPr algn="just">
              <a:spcBef>
                <a:spcPts val="0"/>
              </a:spcBef>
              <a:buNone/>
            </a:pPr>
            <a:r>
              <a:rPr lang="en-US" dirty="0" smtClean="0">
                <a:latin typeface="Times New Roman" pitchFamily="18" charset="0"/>
                <a:cs typeface="Times New Roman" pitchFamily="18" charset="0"/>
              </a:rPr>
              <a:t>		shape=</a:t>
            </a:r>
            <a:r>
              <a:rPr lang="en-US" dirty="0" err="1" smtClean="0">
                <a:latin typeface="Times New Roman" pitchFamily="18" charset="0"/>
                <a:cs typeface="Times New Roman" pitchFamily="18" charset="0"/>
              </a:rPr>
              <a:t>obj.circ</a:t>
            </a:r>
            <a:r>
              <a:rPr lang="en-US" dirty="0" smtClean="0">
                <a:latin typeface="Times New Roman" pitchFamily="18" charset="0"/>
                <a:cs typeface="Times New Roman" pitchFamily="18" charset="0"/>
              </a:rPr>
              <a:t>(5);</a:t>
            </a:r>
          </a:p>
          <a:p>
            <a:pPr algn="just">
              <a:spcBef>
                <a:spcPts val="0"/>
              </a:spcBef>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(“Area =“+</a:t>
            </a:r>
            <a:r>
              <a:rPr lang="en-US" dirty="0" err="1" smtClean="0">
                <a:latin typeface="Times New Roman" pitchFamily="18" charset="0"/>
                <a:cs typeface="Times New Roman" pitchFamily="18" charset="0"/>
              </a:rPr>
              <a:t>shape.area</a:t>
            </a:r>
            <a:r>
              <a:rPr lang="en-US" dirty="0" smtClean="0">
                <a:latin typeface="Times New Roman" pitchFamily="18" charset="0"/>
                <a:cs typeface="Times New Roman" pitchFamily="18" charset="0"/>
              </a:rPr>
              <a:t>());</a:t>
            </a:r>
          </a:p>
          <a:p>
            <a:pPr algn="just">
              <a:spcBef>
                <a:spcPts val="0"/>
              </a:spcBef>
              <a:buNone/>
            </a:pPr>
            <a:r>
              <a:rPr lang="en-US" dirty="0" smtClean="0">
                <a:latin typeface="Times New Roman" pitchFamily="18" charset="0"/>
                <a:cs typeface="Times New Roman" pitchFamily="18" charset="0"/>
              </a:rPr>
              <a:t>	}</a:t>
            </a:r>
          </a:p>
          <a:p>
            <a:pPr algn="just">
              <a:spcBef>
                <a:spcPts val="0"/>
              </a:spcBef>
              <a:buNone/>
            </a:pPr>
            <a:r>
              <a:rPr lang="en-US" dirty="0" smtClean="0">
                <a:latin typeface="Times New Roman" pitchFamily="18" charset="0"/>
                <a:cs typeface="Times New Roman" pitchFamily="18" charset="0"/>
              </a:rPr>
              <a:t>}</a:t>
            </a:r>
          </a:p>
          <a:p>
            <a:pPr algn="just">
              <a:spcBef>
                <a:spcPts val="0"/>
              </a:spcBef>
              <a:buNone/>
            </a:pPr>
            <a:endParaRPr lang="en-US" dirty="0" smtClean="0">
              <a:latin typeface="Times New Roman" pitchFamily="18" charset="0"/>
              <a:cs typeface="Times New Roman" pitchFamily="18" charset="0"/>
            </a:endParaRPr>
          </a:p>
          <a:p>
            <a:pPr algn="just">
              <a:spcBef>
                <a:spcPts val="0"/>
              </a:spcBef>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lgn="just"/>
            <a:r>
              <a:rPr lang="en-US" dirty="0" smtClean="0">
                <a:latin typeface="Times New Roman" pitchFamily="18" charset="0"/>
                <a:cs typeface="Times New Roman" pitchFamily="18" charset="0"/>
              </a:rPr>
              <a:t>As shown in the above example, an instance </a:t>
            </a:r>
            <a:r>
              <a:rPr lang="en-US" dirty="0" err="1" smtClean="0">
                <a:latin typeface="Times New Roman" pitchFamily="18" charset="0"/>
                <a:cs typeface="Times New Roman" pitchFamily="18" charset="0"/>
              </a:rPr>
              <a:t>initializer</a:t>
            </a:r>
            <a:r>
              <a:rPr lang="en-US" dirty="0" smtClean="0">
                <a:latin typeface="Times New Roman" pitchFamily="18" charset="0"/>
                <a:cs typeface="Times New Roman" pitchFamily="18" charset="0"/>
              </a:rPr>
              <a:t> is the constructor for an anonymous inner class.</a:t>
            </a:r>
          </a:p>
          <a:p>
            <a:pPr algn="just"/>
            <a:r>
              <a:rPr lang="en-US" dirty="0" smtClean="0">
                <a:latin typeface="Times New Roman" pitchFamily="18" charset="0"/>
                <a:cs typeface="Times New Roman" pitchFamily="18" charset="0"/>
              </a:rPr>
              <a:t>Of course, it’s limited; you can’t overload instance </a:t>
            </a:r>
            <a:r>
              <a:rPr lang="en-US" dirty="0" err="1" smtClean="0">
                <a:latin typeface="Times New Roman" pitchFamily="18" charset="0"/>
                <a:cs typeface="Times New Roman" pitchFamily="18" charset="0"/>
              </a:rPr>
              <a:t>initializers</a:t>
            </a:r>
            <a:r>
              <a:rPr lang="en-US" dirty="0" smtClean="0">
                <a:latin typeface="Times New Roman" pitchFamily="18" charset="0"/>
                <a:cs typeface="Times New Roman" pitchFamily="18" charset="0"/>
              </a:rPr>
              <a:t>, so that you can have only one of these constructors.</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63</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r>
              <a:rPr lang="en-US" sz="2800" b="1" dirty="0">
                <a:solidFill>
                  <a:srgbClr val="3333FF"/>
                </a:solidFill>
                <a:latin typeface="Times New Roman" pitchFamily="18" charset="0"/>
                <a:cs typeface="Times New Roman" pitchFamily="18" charset="0"/>
              </a:rPr>
              <a:t>Defining an </a:t>
            </a:r>
            <a:r>
              <a:rPr lang="en-US" sz="2800" b="1" dirty="0" smtClean="0">
                <a:solidFill>
                  <a:srgbClr val="3333FF"/>
                </a:solidFill>
                <a:latin typeface="Times New Roman" pitchFamily="18" charset="0"/>
                <a:cs typeface="Times New Roman" pitchFamily="18" charset="0"/>
              </a:rPr>
              <a:t>Interface continued</a:t>
            </a:r>
            <a:endParaRPr lang="en-GB" sz="2800" dirty="0"/>
          </a:p>
        </p:txBody>
      </p:sp>
      <p:sp>
        <p:nvSpPr>
          <p:cNvPr id="3" name="Content Placeholder 2"/>
          <p:cNvSpPr>
            <a:spLocks noGrp="1"/>
          </p:cNvSpPr>
          <p:nvPr>
            <p:ph idx="1"/>
          </p:nvPr>
        </p:nvSpPr>
        <p:spPr>
          <a:xfrm>
            <a:off x="0" y="457200"/>
            <a:ext cx="9144000" cy="6400800"/>
          </a:xfrm>
        </p:spPr>
        <p:txBody>
          <a:bodyPr>
            <a:noAutofit/>
          </a:bodyPr>
          <a:lstStyle/>
          <a:p>
            <a:pPr algn="just">
              <a:lnSpc>
                <a:spcPct val="170000"/>
              </a:lnSpc>
              <a:spcBef>
                <a:spcPts val="0"/>
              </a:spcBef>
              <a:buFont typeface="Wingdings" pitchFamily="2" charset="2"/>
              <a:buChar char="Ø"/>
            </a:pPr>
            <a:r>
              <a:rPr lang="en-US" sz="2600" b="1" dirty="0">
                <a:solidFill>
                  <a:srgbClr val="FF3300"/>
                </a:solidFill>
                <a:latin typeface="Times New Roman" pitchFamily="18" charset="0"/>
                <a:cs typeface="Times New Roman" pitchFamily="18" charset="0"/>
              </a:rPr>
              <a:t>Where</a:t>
            </a:r>
          </a:p>
          <a:p>
            <a:pPr algn="just">
              <a:lnSpc>
                <a:spcPct val="170000"/>
              </a:lnSpc>
              <a:spcBef>
                <a:spcPts val="0"/>
              </a:spcBef>
              <a:buFont typeface="Wingdings" pitchFamily="2" charset="2"/>
              <a:buChar char="§"/>
            </a:pPr>
            <a:r>
              <a:rPr lang="en-US" sz="2600" dirty="0">
                <a:latin typeface="Times New Roman" pitchFamily="18" charset="0"/>
                <a:cs typeface="Times New Roman" pitchFamily="18" charset="0"/>
              </a:rPr>
              <a:t>The access modifier to be used must be either </a:t>
            </a:r>
            <a:r>
              <a:rPr lang="en-US" sz="2600" b="1" dirty="0">
                <a:solidFill>
                  <a:srgbClr val="FF33CC"/>
                </a:solidFill>
                <a:latin typeface="Times New Roman" pitchFamily="18" charset="0"/>
                <a:cs typeface="Times New Roman" pitchFamily="18" charset="0"/>
              </a:rPr>
              <a:t>public or default</a:t>
            </a:r>
          </a:p>
          <a:p>
            <a:pPr algn="just">
              <a:lnSpc>
                <a:spcPct val="170000"/>
              </a:lnSpc>
              <a:spcBef>
                <a:spcPts val="0"/>
              </a:spcBef>
              <a:buFont typeface="Wingdings" pitchFamily="2" charset="2"/>
              <a:buChar char="§"/>
            </a:pPr>
            <a:r>
              <a:rPr lang="en-US" sz="2600" b="1" dirty="0" err="1" smtClean="0">
                <a:solidFill>
                  <a:srgbClr val="3333FF"/>
                </a:solidFill>
                <a:latin typeface="Times New Roman" pitchFamily="18" charset="0"/>
                <a:cs typeface="Times New Roman" pitchFamily="18" charset="0"/>
              </a:rPr>
              <a:t>InterfaceName</a:t>
            </a:r>
            <a:r>
              <a:rPr lang="en-US" sz="2600" dirty="0" smtClean="0">
                <a:latin typeface="Times New Roman" pitchFamily="18" charset="0"/>
                <a:cs typeface="Times New Roman" pitchFamily="18" charset="0"/>
              </a:rPr>
              <a:t>-name </a:t>
            </a:r>
            <a:r>
              <a:rPr lang="en-US" sz="2600" dirty="0">
                <a:latin typeface="Times New Roman" pitchFamily="18" charset="0"/>
                <a:cs typeface="Times New Roman" pitchFamily="18" charset="0"/>
              </a:rPr>
              <a:t>of the interface </a:t>
            </a:r>
            <a:r>
              <a:rPr lang="en-US" sz="2600" dirty="0" smtClean="0">
                <a:latin typeface="Times New Roman" pitchFamily="18" charset="0"/>
                <a:cs typeface="Times New Roman" pitchFamily="18" charset="0"/>
              </a:rPr>
              <a:t>and can be any </a:t>
            </a:r>
            <a:r>
              <a:rPr lang="en-US" sz="2600" dirty="0">
                <a:latin typeface="Times New Roman" pitchFamily="18" charset="0"/>
                <a:cs typeface="Times New Roman" pitchFamily="18" charset="0"/>
              </a:rPr>
              <a:t>valid identifier.</a:t>
            </a:r>
          </a:p>
          <a:p>
            <a:pPr algn="just">
              <a:lnSpc>
                <a:spcPct val="170000"/>
              </a:lnSpc>
              <a:spcBef>
                <a:spcPts val="0"/>
              </a:spcBef>
              <a:buFont typeface="Wingdings" pitchFamily="2" charset="2"/>
              <a:buChar char="§"/>
            </a:pPr>
            <a:r>
              <a:rPr lang="en-US" sz="2600" dirty="0">
                <a:latin typeface="Times New Roman" pitchFamily="18" charset="0"/>
                <a:cs typeface="Times New Roman" pitchFamily="18" charset="0"/>
              </a:rPr>
              <a:t>The </a:t>
            </a:r>
            <a:r>
              <a:rPr lang="en-US" sz="2600" b="1" i="1" dirty="0">
                <a:solidFill>
                  <a:srgbClr val="3333FF"/>
                </a:solidFill>
                <a:latin typeface="Times New Roman" pitchFamily="18" charset="0"/>
                <a:cs typeface="Times New Roman" pitchFamily="18" charset="0"/>
              </a:rPr>
              <a:t>methods are abstract methods</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lnSpc>
                <a:spcPct val="170000"/>
              </a:lnSpc>
              <a:spcBef>
                <a:spcPts val="0"/>
              </a:spcBef>
              <a:buFont typeface="Wingdings" panose="05000000000000000000" pitchFamily="2" charset="2"/>
              <a:buChar char="ü"/>
            </a:pPr>
            <a:r>
              <a:rPr lang="en-US" sz="2600" dirty="0" smtClean="0">
                <a:latin typeface="Times New Roman" pitchFamily="18" charset="0"/>
                <a:cs typeface="Times New Roman" pitchFamily="18" charset="0"/>
              </a:rPr>
              <a:t>They </a:t>
            </a:r>
            <a:r>
              <a:rPr lang="en-US" sz="2600" dirty="0">
                <a:latin typeface="Times New Roman" pitchFamily="18" charset="0"/>
                <a:cs typeface="Times New Roman" pitchFamily="18" charset="0"/>
              </a:rPr>
              <a:t>have </a:t>
            </a:r>
            <a:r>
              <a:rPr lang="en-US" sz="2600" b="1" i="1" dirty="0">
                <a:solidFill>
                  <a:srgbClr val="FF33CC"/>
                </a:solidFill>
                <a:latin typeface="Times New Roman" pitchFamily="18" charset="0"/>
                <a:cs typeface="Times New Roman" pitchFamily="18" charset="0"/>
              </a:rPr>
              <a:t>no bodies and end with a semi colon </a:t>
            </a:r>
            <a:r>
              <a:rPr lang="en-US" sz="2600" dirty="0">
                <a:latin typeface="Times New Roman" pitchFamily="18" charset="0"/>
                <a:cs typeface="Times New Roman" pitchFamily="18" charset="0"/>
              </a:rPr>
              <a:t>after the parameter list. </a:t>
            </a:r>
            <a:endParaRPr lang="en-US" sz="2600" dirty="0" smtClean="0">
              <a:latin typeface="Times New Roman" pitchFamily="18" charset="0"/>
              <a:cs typeface="Times New Roman" pitchFamily="18" charset="0"/>
            </a:endParaRPr>
          </a:p>
          <a:p>
            <a:pPr algn="just">
              <a:lnSpc>
                <a:spcPct val="170000"/>
              </a:lnSpc>
              <a:spcBef>
                <a:spcPts val="0"/>
              </a:spcBef>
              <a:buFont typeface="Wingdings" panose="05000000000000000000" pitchFamily="2" charset="2"/>
              <a:buChar char="ü"/>
            </a:pPr>
            <a:r>
              <a:rPr lang="en-US" sz="2600" dirty="0" smtClean="0">
                <a:latin typeface="Times New Roman" pitchFamily="18" charset="0"/>
                <a:cs typeface="Times New Roman" pitchFamily="18" charset="0"/>
              </a:rPr>
              <a:t>They </a:t>
            </a:r>
            <a:r>
              <a:rPr lang="en-US" sz="2600" dirty="0">
                <a:latin typeface="Times New Roman" pitchFamily="18" charset="0"/>
                <a:cs typeface="Times New Roman" pitchFamily="18" charset="0"/>
              </a:rPr>
              <a:t>are, essentially, </a:t>
            </a:r>
            <a:r>
              <a:rPr lang="en-US" sz="2600" b="1" dirty="0">
                <a:latin typeface="Times New Roman" pitchFamily="18" charset="0"/>
                <a:cs typeface="Times New Roman" pitchFamily="18" charset="0"/>
              </a:rPr>
              <a:t>abstract methods</a:t>
            </a:r>
            <a:r>
              <a:rPr lang="en-US" sz="2600" dirty="0">
                <a:latin typeface="Times New Roman" pitchFamily="18" charset="0"/>
                <a:cs typeface="Times New Roman" pitchFamily="18" charset="0"/>
              </a:rPr>
              <a:t>; there can be </a:t>
            </a:r>
            <a:r>
              <a:rPr lang="en-US" sz="2600" b="1" dirty="0">
                <a:latin typeface="Times New Roman" pitchFamily="18" charset="0"/>
                <a:cs typeface="Times New Roman" pitchFamily="18" charset="0"/>
              </a:rPr>
              <a:t>no default implementation</a:t>
            </a:r>
            <a:r>
              <a:rPr lang="en-US" sz="2600" dirty="0">
                <a:latin typeface="Times New Roman" pitchFamily="18" charset="0"/>
                <a:cs typeface="Times New Roman" pitchFamily="18" charset="0"/>
              </a:rPr>
              <a:t> of any method specified within an </a:t>
            </a:r>
            <a:r>
              <a:rPr lang="en-US" sz="2600" dirty="0" smtClean="0">
                <a:latin typeface="Times New Roman" pitchFamily="18" charset="0"/>
                <a:cs typeface="Times New Roman" pitchFamily="18" charset="0"/>
              </a:rPr>
              <a:t>interface</a:t>
            </a:r>
          </a:p>
          <a:p>
            <a:pPr marL="231775" indent="-231775" algn="just">
              <a:lnSpc>
                <a:spcPct val="170000"/>
              </a:lnSpc>
              <a:spcBef>
                <a:spcPts val="0"/>
              </a:spcBef>
              <a:buNone/>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7</a:t>
            </a:fld>
            <a:endParaRPr lang="en-US"/>
          </a:p>
        </p:txBody>
      </p:sp>
    </p:spTree>
    <p:extLst>
      <p:ext uri="{BB962C8B-B14F-4D97-AF65-F5344CB8AC3E}">
        <p14:creationId xmlns:p14="http://schemas.microsoft.com/office/powerpoint/2010/main" val="10108698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396875"/>
          </a:xfrm>
        </p:spPr>
        <p:txBody>
          <a:bodyPr>
            <a:noAutofit/>
          </a:bodyPr>
          <a:lstStyle/>
          <a:p>
            <a:r>
              <a:rPr lang="en-US" sz="2800" b="1" dirty="0">
                <a:solidFill>
                  <a:srgbClr val="3333FF"/>
                </a:solidFill>
                <a:latin typeface="Times New Roman" pitchFamily="18" charset="0"/>
                <a:cs typeface="Times New Roman" pitchFamily="18" charset="0"/>
              </a:rPr>
              <a:t>Defining an </a:t>
            </a:r>
            <a:r>
              <a:rPr lang="en-US" sz="2800" b="1" dirty="0" smtClean="0">
                <a:solidFill>
                  <a:srgbClr val="3333FF"/>
                </a:solidFill>
                <a:latin typeface="Times New Roman" pitchFamily="18" charset="0"/>
                <a:cs typeface="Times New Roman" pitchFamily="18" charset="0"/>
              </a:rPr>
              <a:t>Interface continued</a:t>
            </a:r>
            <a:endParaRPr lang="en-GB" sz="2800" dirty="0"/>
          </a:p>
        </p:txBody>
      </p:sp>
      <p:sp>
        <p:nvSpPr>
          <p:cNvPr id="3" name="Content Placeholder 2"/>
          <p:cNvSpPr>
            <a:spLocks noGrp="1"/>
          </p:cNvSpPr>
          <p:nvPr>
            <p:ph idx="1"/>
          </p:nvPr>
        </p:nvSpPr>
        <p:spPr>
          <a:xfrm>
            <a:off x="0" y="396874"/>
            <a:ext cx="9144000" cy="6461126"/>
          </a:xfrm>
        </p:spPr>
        <p:txBody>
          <a:bodyPr>
            <a:noAutofit/>
          </a:bodyPr>
          <a:lstStyle/>
          <a:p>
            <a:pPr algn="just">
              <a:lnSpc>
                <a:spcPct val="150000"/>
              </a:lnSpc>
              <a:spcBef>
                <a:spcPts val="0"/>
              </a:spcBef>
              <a:buFont typeface="Wingdings" panose="05000000000000000000" pitchFamily="2" charset="2"/>
              <a:buChar char="ü"/>
            </a:pPr>
            <a:r>
              <a:rPr lang="en-US" sz="2700" dirty="0" smtClean="0">
                <a:latin typeface="Times New Roman" pitchFamily="18" charset="0"/>
                <a:cs typeface="Times New Roman" pitchFamily="18" charset="0"/>
              </a:rPr>
              <a:t>Each </a:t>
            </a:r>
            <a:r>
              <a:rPr lang="en-US" sz="2700" b="1" dirty="0">
                <a:latin typeface="Times New Roman" pitchFamily="18" charset="0"/>
                <a:cs typeface="Times New Roman" pitchFamily="18" charset="0"/>
              </a:rPr>
              <a:t>class</a:t>
            </a:r>
            <a:r>
              <a:rPr lang="en-US" sz="2700" dirty="0">
                <a:latin typeface="Times New Roman" pitchFamily="18" charset="0"/>
                <a:cs typeface="Times New Roman" pitchFamily="18" charset="0"/>
              </a:rPr>
              <a:t> that includes an </a:t>
            </a:r>
            <a:r>
              <a:rPr lang="en-US" sz="2700" b="1" dirty="0">
                <a:latin typeface="Times New Roman" pitchFamily="18" charset="0"/>
                <a:cs typeface="Times New Roman" pitchFamily="18" charset="0"/>
              </a:rPr>
              <a:t>interface</a:t>
            </a:r>
            <a:r>
              <a:rPr lang="en-US" sz="2700" b="1" dirty="0">
                <a:solidFill>
                  <a:srgbClr val="00CC66"/>
                </a:solidFill>
                <a:latin typeface="Times New Roman" pitchFamily="18" charset="0"/>
                <a:cs typeface="Times New Roman" pitchFamily="18" charset="0"/>
              </a:rPr>
              <a:t> </a:t>
            </a:r>
            <a:r>
              <a:rPr lang="en-US" sz="2700" b="1" dirty="0">
                <a:solidFill>
                  <a:srgbClr val="008000"/>
                </a:solidFill>
                <a:latin typeface="Times New Roman" pitchFamily="18" charset="0"/>
                <a:cs typeface="Times New Roman" pitchFamily="18" charset="0"/>
              </a:rPr>
              <a:t>must implement </a:t>
            </a:r>
            <a:r>
              <a:rPr lang="en-US" sz="2700" b="1" dirty="0">
                <a:latin typeface="Times New Roman" pitchFamily="18" charset="0"/>
                <a:cs typeface="Times New Roman" pitchFamily="18" charset="0"/>
              </a:rPr>
              <a:t>all of</a:t>
            </a:r>
            <a:r>
              <a:rPr lang="en-US" sz="2700" b="1" dirty="0">
                <a:solidFill>
                  <a:srgbClr val="00CC66"/>
                </a:solidFill>
                <a:latin typeface="Times New Roman" pitchFamily="18" charset="0"/>
                <a:cs typeface="Times New Roman" pitchFamily="18" charset="0"/>
              </a:rPr>
              <a:t> </a:t>
            </a:r>
            <a:r>
              <a:rPr lang="en-US" sz="2700" b="1" dirty="0">
                <a:latin typeface="Times New Roman" pitchFamily="18" charset="0"/>
                <a:cs typeface="Times New Roman" pitchFamily="18" charset="0"/>
              </a:rPr>
              <a:t>the</a:t>
            </a:r>
            <a:r>
              <a:rPr lang="en-US" sz="2700" b="1" dirty="0">
                <a:solidFill>
                  <a:srgbClr val="00CC66"/>
                </a:solidFill>
                <a:latin typeface="Times New Roman" pitchFamily="18" charset="0"/>
                <a:cs typeface="Times New Roman" pitchFamily="18" charset="0"/>
              </a:rPr>
              <a:t> </a:t>
            </a:r>
            <a:r>
              <a:rPr lang="en-US" sz="2700" b="1" dirty="0" smtClean="0">
                <a:solidFill>
                  <a:srgbClr val="008000"/>
                </a:solidFill>
                <a:latin typeface="Times New Roman" pitchFamily="18" charset="0"/>
                <a:cs typeface="Times New Roman" pitchFamily="18" charset="0"/>
              </a:rPr>
              <a:t>methods</a:t>
            </a:r>
            <a:r>
              <a:rPr lang="en-US" sz="2700" b="1" dirty="0" smtClean="0">
                <a:solidFill>
                  <a:srgbClr val="00CC66"/>
                </a:solidFill>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ü"/>
            </a:pPr>
            <a:r>
              <a:rPr lang="en-US" sz="2700" dirty="0" smtClean="0">
                <a:latin typeface="Times New Roman" pitchFamily="18" charset="0"/>
                <a:cs typeface="Times New Roman" pitchFamily="18" charset="0"/>
              </a:rPr>
              <a:t>You </a:t>
            </a:r>
            <a:r>
              <a:rPr lang="en-US" sz="2700" dirty="0">
                <a:latin typeface="Times New Roman" pitchFamily="18" charset="0"/>
                <a:cs typeface="Times New Roman" pitchFamily="18" charset="0"/>
              </a:rPr>
              <a:t>can declare the methods in an </a:t>
            </a:r>
            <a:r>
              <a:rPr lang="en-US" sz="2700" b="1" dirty="0">
                <a:latin typeface="Times New Roman" pitchFamily="18" charset="0"/>
                <a:cs typeface="Times New Roman" pitchFamily="18" charset="0"/>
              </a:rPr>
              <a:t>interface </a:t>
            </a:r>
            <a:r>
              <a:rPr lang="en-US" sz="2700" dirty="0">
                <a:latin typeface="Times New Roman" pitchFamily="18" charset="0"/>
                <a:cs typeface="Times New Roman" pitchFamily="18" charset="0"/>
              </a:rPr>
              <a:t>as</a:t>
            </a:r>
            <a:r>
              <a:rPr lang="en-US" sz="2700" b="1" dirty="0">
                <a:latin typeface="Times New Roman" pitchFamily="18" charset="0"/>
                <a:cs typeface="Times New Roman" pitchFamily="18" charset="0"/>
              </a:rPr>
              <a:t> public</a:t>
            </a:r>
            <a:r>
              <a:rPr lang="en-US" sz="2700" b="1" dirty="0">
                <a:solidFill>
                  <a:srgbClr val="FF33CC"/>
                </a:solidFill>
                <a:latin typeface="Times New Roman" pitchFamily="18" charset="0"/>
                <a:cs typeface="Times New Roman" pitchFamily="18" charset="0"/>
              </a:rPr>
              <a:t>, </a:t>
            </a:r>
            <a:r>
              <a:rPr lang="en-US" sz="2700" dirty="0">
                <a:latin typeface="Times New Roman" pitchFamily="18" charset="0"/>
                <a:cs typeface="Times New Roman" pitchFamily="18" charset="0"/>
              </a:rPr>
              <a:t>but</a:t>
            </a:r>
            <a:r>
              <a:rPr lang="en-US" sz="2700" b="1" dirty="0">
                <a:solidFill>
                  <a:srgbClr val="FF33CC"/>
                </a:solidFill>
                <a:latin typeface="Times New Roman" pitchFamily="18" charset="0"/>
                <a:cs typeface="Times New Roman" pitchFamily="18" charset="0"/>
              </a:rPr>
              <a:t> </a:t>
            </a:r>
            <a:r>
              <a:rPr lang="en-US" sz="2700" dirty="0">
                <a:latin typeface="Times New Roman" pitchFamily="18" charset="0"/>
                <a:cs typeface="Times New Roman" pitchFamily="18" charset="0"/>
              </a:rPr>
              <a:t>they</a:t>
            </a:r>
            <a:r>
              <a:rPr lang="en-US" sz="2700" b="1" dirty="0">
                <a:solidFill>
                  <a:srgbClr val="FF33CC"/>
                </a:solidFill>
                <a:latin typeface="Times New Roman" pitchFamily="18" charset="0"/>
                <a:cs typeface="Times New Roman" pitchFamily="18" charset="0"/>
              </a:rPr>
              <a:t> </a:t>
            </a:r>
            <a:r>
              <a:rPr lang="en-US" sz="2700" dirty="0">
                <a:latin typeface="Times New Roman" pitchFamily="18" charset="0"/>
                <a:cs typeface="Times New Roman" pitchFamily="18" charset="0"/>
              </a:rPr>
              <a:t>are</a:t>
            </a:r>
            <a:r>
              <a:rPr lang="en-US" sz="2700" b="1" dirty="0">
                <a:solidFill>
                  <a:srgbClr val="FF33CC"/>
                </a:solidFill>
                <a:latin typeface="Times New Roman" pitchFamily="18" charset="0"/>
                <a:cs typeface="Times New Roman" pitchFamily="18" charset="0"/>
              </a:rPr>
              <a:t> </a:t>
            </a:r>
            <a:r>
              <a:rPr lang="en-US" sz="2700" b="1" dirty="0">
                <a:latin typeface="Times New Roman" pitchFamily="18" charset="0"/>
                <a:cs typeface="Times New Roman" pitchFamily="18" charset="0"/>
              </a:rPr>
              <a:t>public</a:t>
            </a:r>
            <a:r>
              <a:rPr lang="en-US" sz="2700" dirty="0">
                <a:latin typeface="Times New Roman" pitchFamily="18" charset="0"/>
                <a:cs typeface="Times New Roman" pitchFamily="18" charset="0"/>
              </a:rPr>
              <a:t> even if you don’t say it. </a:t>
            </a:r>
          </a:p>
          <a:p>
            <a:pPr algn="just">
              <a:lnSpc>
                <a:spcPct val="150000"/>
              </a:lnSpc>
              <a:spcBef>
                <a:spcPts val="0"/>
              </a:spcBef>
              <a:buFont typeface="Wingdings" pitchFamily="2" charset="2"/>
              <a:buChar char="Ø"/>
            </a:pPr>
            <a:r>
              <a:rPr lang="en-US" sz="2700" b="1" dirty="0">
                <a:solidFill>
                  <a:srgbClr val="FF3300"/>
                </a:solidFill>
                <a:latin typeface="Times New Roman" pitchFamily="18" charset="0"/>
                <a:cs typeface="Times New Roman" pitchFamily="18" charset="0"/>
              </a:rPr>
              <a:t>Variables </a:t>
            </a:r>
            <a:r>
              <a:rPr lang="en-US" sz="2700" dirty="0">
                <a:latin typeface="Times New Roman" pitchFamily="18" charset="0"/>
                <a:cs typeface="Times New Roman" pitchFamily="18" charset="0"/>
              </a:rPr>
              <a:t>can</a:t>
            </a:r>
            <a:r>
              <a:rPr lang="en-US" sz="2700" b="1" dirty="0">
                <a:solidFill>
                  <a:srgbClr val="FF3300"/>
                </a:solidFill>
                <a:latin typeface="Times New Roman" pitchFamily="18" charset="0"/>
                <a:cs typeface="Times New Roman" pitchFamily="18" charset="0"/>
              </a:rPr>
              <a:t> </a:t>
            </a:r>
            <a:r>
              <a:rPr lang="en-US" sz="2700" dirty="0">
                <a:latin typeface="Times New Roman" pitchFamily="18" charset="0"/>
                <a:cs typeface="Times New Roman" pitchFamily="18" charset="0"/>
              </a:rPr>
              <a:t>be</a:t>
            </a:r>
            <a:r>
              <a:rPr lang="en-US" sz="2700" b="1" dirty="0">
                <a:solidFill>
                  <a:srgbClr val="FF3300"/>
                </a:solidFill>
                <a:latin typeface="Times New Roman" pitchFamily="18" charset="0"/>
                <a:cs typeface="Times New Roman" pitchFamily="18" charset="0"/>
              </a:rPr>
              <a:t> declared inside </a:t>
            </a:r>
            <a:r>
              <a:rPr lang="en-US" sz="2700" dirty="0">
                <a:latin typeface="Times New Roman" pitchFamily="18" charset="0"/>
                <a:cs typeface="Times New Roman" pitchFamily="18" charset="0"/>
              </a:rPr>
              <a:t>of</a:t>
            </a:r>
            <a:r>
              <a:rPr lang="en-US" sz="2700" b="1" dirty="0">
                <a:solidFill>
                  <a:srgbClr val="FF3300"/>
                </a:solidFill>
                <a:latin typeface="Times New Roman" pitchFamily="18" charset="0"/>
                <a:cs typeface="Times New Roman" pitchFamily="18" charset="0"/>
              </a:rPr>
              <a:t> interface </a:t>
            </a:r>
            <a:r>
              <a:rPr lang="en-US" sz="2700" dirty="0">
                <a:latin typeface="Times New Roman" pitchFamily="18" charset="0"/>
                <a:cs typeface="Times New Roman" pitchFamily="18" charset="0"/>
              </a:rPr>
              <a:t>declarations. </a:t>
            </a:r>
          </a:p>
          <a:p>
            <a:pPr algn="just">
              <a:lnSpc>
                <a:spcPct val="150000"/>
              </a:lnSpc>
              <a:spcBef>
                <a:spcPts val="0"/>
              </a:spcBef>
              <a:buFont typeface="Wingdings" pitchFamily="2" charset="2"/>
              <a:buChar char="§"/>
            </a:pPr>
            <a:r>
              <a:rPr lang="en-US" sz="2700" dirty="0">
                <a:latin typeface="Times New Roman" pitchFamily="18" charset="0"/>
                <a:cs typeface="Times New Roman" pitchFamily="18" charset="0"/>
              </a:rPr>
              <a:t>The </a:t>
            </a:r>
            <a:r>
              <a:rPr lang="en-US" sz="2700" b="1" dirty="0">
                <a:solidFill>
                  <a:srgbClr val="3333FF"/>
                </a:solidFill>
                <a:latin typeface="Times New Roman" pitchFamily="18" charset="0"/>
                <a:cs typeface="Times New Roman" pitchFamily="18" charset="0"/>
              </a:rPr>
              <a:t>variables </a:t>
            </a:r>
            <a:r>
              <a:rPr lang="en-US" sz="2700" dirty="0">
                <a:latin typeface="Times New Roman" pitchFamily="18" charset="0"/>
                <a:cs typeface="Times New Roman" pitchFamily="18" charset="0"/>
              </a:rPr>
              <a:t>are implicitly </a:t>
            </a:r>
            <a:r>
              <a:rPr lang="en-US" sz="2700" b="1" dirty="0">
                <a:solidFill>
                  <a:srgbClr val="3333FF"/>
                </a:solidFill>
                <a:latin typeface="Times New Roman" pitchFamily="18" charset="0"/>
                <a:cs typeface="Times New Roman" pitchFamily="18" charset="0"/>
              </a:rPr>
              <a:t>static </a:t>
            </a:r>
            <a:r>
              <a:rPr lang="en-US" sz="2700" dirty="0">
                <a:latin typeface="Times New Roman" pitchFamily="18" charset="0"/>
                <a:cs typeface="Times New Roman" pitchFamily="18" charset="0"/>
              </a:rPr>
              <a:t>and</a:t>
            </a:r>
            <a:r>
              <a:rPr lang="en-US" sz="2700" b="1" dirty="0">
                <a:solidFill>
                  <a:srgbClr val="3333FF"/>
                </a:solidFill>
                <a:latin typeface="Times New Roman" pitchFamily="18" charset="0"/>
                <a:cs typeface="Times New Roman" pitchFamily="18" charset="0"/>
              </a:rPr>
              <a:t> final</a:t>
            </a:r>
            <a:r>
              <a:rPr lang="en-US" sz="2700" dirty="0">
                <a:latin typeface="Times New Roman" pitchFamily="18" charset="0"/>
                <a:cs typeface="Times New Roman" pitchFamily="18" charset="0"/>
              </a:rPr>
              <a:t>,  meaning they </a:t>
            </a:r>
            <a:r>
              <a:rPr lang="en-US" sz="2700" b="1" dirty="0">
                <a:solidFill>
                  <a:srgbClr val="0000FF"/>
                </a:solidFill>
                <a:latin typeface="Times New Roman" pitchFamily="18" charset="0"/>
                <a:cs typeface="Times New Roman" pitchFamily="18" charset="0"/>
              </a:rPr>
              <a:t>cannot </a:t>
            </a:r>
            <a:r>
              <a:rPr lang="en-US" sz="2700" dirty="0">
                <a:latin typeface="Times New Roman" pitchFamily="18" charset="0"/>
                <a:cs typeface="Times New Roman" pitchFamily="18" charset="0"/>
              </a:rPr>
              <a:t>be</a:t>
            </a:r>
            <a:r>
              <a:rPr lang="en-US" sz="2700" b="1" dirty="0">
                <a:solidFill>
                  <a:srgbClr val="0000FF"/>
                </a:solidFill>
                <a:latin typeface="Times New Roman" pitchFamily="18" charset="0"/>
                <a:cs typeface="Times New Roman" pitchFamily="18" charset="0"/>
              </a:rPr>
              <a:t> changed </a:t>
            </a:r>
            <a:r>
              <a:rPr lang="en-US" sz="2700" dirty="0">
                <a:latin typeface="Times New Roman" pitchFamily="18" charset="0"/>
                <a:cs typeface="Times New Roman" pitchFamily="18" charset="0"/>
              </a:rPr>
              <a:t>by</a:t>
            </a:r>
            <a:r>
              <a:rPr lang="en-US" sz="2700" b="1" dirty="0">
                <a:latin typeface="Times New Roman" pitchFamily="18" charset="0"/>
                <a:cs typeface="Times New Roman" pitchFamily="18" charset="0"/>
              </a:rPr>
              <a:t> </a:t>
            </a:r>
            <a:r>
              <a:rPr lang="en-US" sz="2700" dirty="0">
                <a:latin typeface="Times New Roman" pitchFamily="18" charset="0"/>
                <a:cs typeface="Times New Roman" pitchFamily="18" charset="0"/>
              </a:rPr>
              <a:t>the</a:t>
            </a:r>
            <a:r>
              <a:rPr lang="en-US" sz="2700" b="1" dirty="0">
                <a:latin typeface="Times New Roman" pitchFamily="18" charset="0"/>
                <a:cs typeface="Times New Roman" pitchFamily="18" charset="0"/>
              </a:rPr>
              <a:t> implementing class</a:t>
            </a:r>
            <a:r>
              <a:rPr lang="en-US" sz="27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700" dirty="0">
                <a:latin typeface="Times New Roman" pitchFamily="18" charset="0"/>
                <a:cs typeface="Times New Roman" pitchFamily="18" charset="0"/>
              </a:rPr>
              <a:t>They </a:t>
            </a:r>
            <a:r>
              <a:rPr lang="en-US" sz="2700" b="1" dirty="0">
                <a:latin typeface="Times New Roman" pitchFamily="18" charset="0"/>
                <a:cs typeface="Times New Roman" pitchFamily="18" charset="0"/>
              </a:rPr>
              <a:t>must</a:t>
            </a:r>
            <a:r>
              <a:rPr lang="en-US" sz="2700" dirty="0">
                <a:latin typeface="Times New Roman" pitchFamily="18" charset="0"/>
                <a:cs typeface="Times New Roman" pitchFamily="18" charset="0"/>
              </a:rPr>
              <a:t> also be </a:t>
            </a:r>
            <a:r>
              <a:rPr lang="en-US" sz="2700" b="1" dirty="0">
                <a:solidFill>
                  <a:srgbClr val="CC0066"/>
                </a:solidFill>
                <a:latin typeface="Times New Roman" pitchFamily="18" charset="0"/>
                <a:cs typeface="Times New Roman" pitchFamily="18" charset="0"/>
              </a:rPr>
              <a:t>initialized with a constant value</a:t>
            </a:r>
            <a:r>
              <a:rPr lang="en-US" sz="27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700" dirty="0">
                <a:latin typeface="Times New Roman" pitchFamily="18" charset="0"/>
                <a:cs typeface="Times New Roman" pitchFamily="18" charset="0"/>
              </a:rPr>
              <a:t>All </a:t>
            </a:r>
            <a:r>
              <a:rPr lang="en-US" sz="2700" b="1" dirty="0">
                <a:solidFill>
                  <a:srgbClr val="0000FF"/>
                </a:solidFill>
                <a:latin typeface="Times New Roman" pitchFamily="18" charset="0"/>
                <a:cs typeface="Times New Roman" pitchFamily="18" charset="0"/>
              </a:rPr>
              <a:t>methods </a:t>
            </a:r>
            <a:r>
              <a:rPr lang="en-US" sz="2700" dirty="0">
                <a:latin typeface="Times New Roman" pitchFamily="18" charset="0"/>
                <a:cs typeface="Times New Roman" pitchFamily="18" charset="0"/>
              </a:rPr>
              <a:t>and</a:t>
            </a:r>
            <a:r>
              <a:rPr lang="en-US" sz="2700" b="1" dirty="0">
                <a:solidFill>
                  <a:srgbClr val="0000FF"/>
                </a:solidFill>
                <a:latin typeface="Times New Roman" pitchFamily="18" charset="0"/>
                <a:cs typeface="Times New Roman" pitchFamily="18" charset="0"/>
              </a:rPr>
              <a:t> variables </a:t>
            </a:r>
            <a:r>
              <a:rPr lang="en-US" sz="2700" dirty="0">
                <a:latin typeface="Times New Roman" pitchFamily="18" charset="0"/>
                <a:cs typeface="Times New Roman" pitchFamily="18" charset="0"/>
              </a:rPr>
              <a:t>are</a:t>
            </a:r>
            <a:r>
              <a:rPr lang="en-US" sz="2700" b="1" dirty="0">
                <a:solidFill>
                  <a:srgbClr val="0000FF"/>
                </a:solidFill>
                <a:latin typeface="Times New Roman" pitchFamily="18" charset="0"/>
                <a:cs typeface="Times New Roman" pitchFamily="18" charset="0"/>
              </a:rPr>
              <a:t> implicitly public </a:t>
            </a:r>
            <a:r>
              <a:rPr lang="en-US" sz="2700" dirty="0">
                <a:latin typeface="Times New Roman" pitchFamily="18" charset="0"/>
                <a:cs typeface="Times New Roman" pitchFamily="18" charset="0"/>
              </a:rPr>
              <a:t>if the </a:t>
            </a:r>
            <a:r>
              <a:rPr lang="en-US" sz="2700" b="1" dirty="0">
                <a:solidFill>
                  <a:srgbClr val="CC0066"/>
                </a:solidFill>
                <a:latin typeface="Times New Roman" pitchFamily="18" charset="0"/>
                <a:cs typeface="Times New Roman" pitchFamily="18" charset="0"/>
              </a:rPr>
              <a:t>interface, </a:t>
            </a:r>
            <a:r>
              <a:rPr lang="en-US" sz="2700" dirty="0">
                <a:latin typeface="Times New Roman" pitchFamily="18" charset="0"/>
                <a:cs typeface="Times New Roman" pitchFamily="18" charset="0"/>
              </a:rPr>
              <a:t>itself</a:t>
            </a:r>
            <a:r>
              <a:rPr lang="en-US" sz="2700" b="1" dirty="0">
                <a:solidFill>
                  <a:srgbClr val="CC0066"/>
                </a:solidFill>
                <a:latin typeface="Times New Roman" pitchFamily="18" charset="0"/>
                <a:cs typeface="Times New Roman" pitchFamily="18" charset="0"/>
              </a:rPr>
              <a:t>, </a:t>
            </a:r>
            <a:r>
              <a:rPr lang="en-US" sz="2700" dirty="0">
                <a:latin typeface="Times New Roman" pitchFamily="18" charset="0"/>
                <a:cs typeface="Times New Roman" pitchFamily="18" charset="0"/>
              </a:rPr>
              <a:t>is</a:t>
            </a:r>
            <a:r>
              <a:rPr lang="en-US" sz="2700" b="1" dirty="0">
                <a:solidFill>
                  <a:srgbClr val="CC0066"/>
                </a:solidFill>
                <a:latin typeface="Times New Roman" pitchFamily="18" charset="0"/>
                <a:cs typeface="Times New Roman" pitchFamily="18" charset="0"/>
              </a:rPr>
              <a:t> declared </a:t>
            </a:r>
            <a:r>
              <a:rPr lang="en-US" sz="2700" dirty="0">
                <a:latin typeface="Times New Roman" pitchFamily="18" charset="0"/>
                <a:cs typeface="Times New Roman" pitchFamily="18" charset="0"/>
              </a:rPr>
              <a:t>as</a:t>
            </a:r>
            <a:r>
              <a:rPr lang="en-US" sz="2700" b="1" dirty="0">
                <a:solidFill>
                  <a:srgbClr val="CC0066"/>
                </a:solidFill>
                <a:latin typeface="Times New Roman" pitchFamily="18" charset="0"/>
                <a:cs typeface="Times New Roman" pitchFamily="18" charset="0"/>
              </a:rPr>
              <a:t> public</a:t>
            </a:r>
            <a:r>
              <a:rPr lang="en-US" sz="2700" dirty="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ü"/>
            </a:pPr>
            <a:endParaRPr lang="en-US" sz="27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493B46-0F54-4C10-95BC-E3DBEE7203BE}" type="slidenum">
              <a:rPr lang="en-US" smtClean="0"/>
              <a:pPr/>
              <a:t>8</a:t>
            </a:fld>
            <a:endParaRPr lang="en-US"/>
          </a:p>
        </p:txBody>
      </p:sp>
    </p:spTree>
    <p:extLst>
      <p:ext uri="{BB962C8B-B14F-4D97-AF65-F5344CB8AC3E}">
        <p14:creationId xmlns:p14="http://schemas.microsoft.com/office/powerpoint/2010/main" val="2570331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762001"/>
          </a:xfrm>
        </p:spPr>
        <p:txBody>
          <a:bodyPr>
            <a:noAutofit/>
          </a:bodyPr>
          <a:lstStyle/>
          <a:p>
            <a:r>
              <a:rPr lang="en-US" sz="3200" b="1" dirty="0">
                <a:solidFill>
                  <a:srgbClr val="3333FF"/>
                </a:solidFill>
                <a:latin typeface="Times New Roman" pitchFamily="18" charset="0"/>
                <a:cs typeface="Times New Roman" pitchFamily="18" charset="0"/>
              </a:rPr>
              <a:t>Defining an </a:t>
            </a:r>
            <a:r>
              <a:rPr lang="en-US" sz="3200" b="1" dirty="0" smtClean="0">
                <a:solidFill>
                  <a:srgbClr val="3333FF"/>
                </a:solidFill>
                <a:latin typeface="Times New Roman" pitchFamily="18" charset="0"/>
                <a:cs typeface="Times New Roman" pitchFamily="18" charset="0"/>
              </a:rPr>
              <a:t>Interface continued</a:t>
            </a:r>
            <a:endParaRPr lang="en-GB" sz="3200" dirty="0"/>
          </a:p>
        </p:txBody>
      </p:sp>
      <p:sp>
        <p:nvSpPr>
          <p:cNvPr id="3" name="Content Placeholder 2"/>
          <p:cNvSpPr>
            <a:spLocks noGrp="1"/>
          </p:cNvSpPr>
          <p:nvPr>
            <p:ph idx="1"/>
          </p:nvPr>
        </p:nvSpPr>
        <p:spPr>
          <a:xfrm>
            <a:off x="0" y="762000"/>
            <a:ext cx="9144000" cy="6096000"/>
          </a:xfrm>
        </p:spPr>
        <p:txBody>
          <a:bodyPr>
            <a:noAutofit/>
          </a:bodyPr>
          <a:lstStyle/>
          <a:p>
            <a:pPr algn="just">
              <a:lnSpc>
                <a:spcPct val="150000"/>
              </a:lnSpc>
              <a:spcBef>
                <a:spcPts val="0"/>
              </a:spcBef>
              <a:buFont typeface="Wingdings" pitchFamily="2" charset="2"/>
              <a:buChar char="Ø"/>
            </a:pPr>
            <a:r>
              <a:rPr lang="en-US" dirty="0">
                <a:latin typeface="Times New Roman" pitchFamily="18" charset="0"/>
                <a:cs typeface="Times New Roman" pitchFamily="18" charset="0"/>
              </a:rPr>
              <a:t>Here is an </a:t>
            </a:r>
            <a:r>
              <a:rPr lang="en-US" b="1" dirty="0">
                <a:latin typeface="Times New Roman" pitchFamily="18" charset="0"/>
                <a:cs typeface="Times New Roman" pitchFamily="18" charset="0"/>
              </a:rPr>
              <a:t>example of an interface definition</a:t>
            </a:r>
            <a:r>
              <a:rPr lang="en-US"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
            </a:pPr>
            <a:r>
              <a:rPr lang="en-US" dirty="0">
                <a:latin typeface="Times New Roman" pitchFamily="18" charset="0"/>
                <a:cs typeface="Times New Roman" pitchFamily="18" charset="0"/>
              </a:rPr>
              <a:t>It declares a </a:t>
            </a:r>
            <a:r>
              <a:rPr lang="en-US" b="1" dirty="0">
                <a:solidFill>
                  <a:srgbClr val="CC0066"/>
                </a:solidFill>
                <a:latin typeface="Times New Roman" pitchFamily="18" charset="0"/>
                <a:cs typeface="Times New Roman" pitchFamily="18" charset="0"/>
              </a:rPr>
              <a:t>simple interface which contains one method called callback( ) </a:t>
            </a:r>
            <a:r>
              <a:rPr lang="en-US" dirty="0">
                <a:latin typeface="Times New Roman" pitchFamily="18" charset="0"/>
                <a:cs typeface="Times New Roman" pitchFamily="18" charset="0"/>
              </a:rPr>
              <a:t>that takes a </a:t>
            </a:r>
            <a:r>
              <a:rPr lang="en-US" b="1" dirty="0">
                <a:latin typeface="Times New Roman" pitchFamily="18" charset="0"/>
                <a:cs typeface="Times New Roman" pitchFamily="18" charset="0"/>
              </a:rPr>
              <a:t>single integer parameter</a:t>
            </a:r>
            <a:r>
              <a:rPr lang="en-US" dirty="0">
                <a:latin typeface="Times New Roman" pitchFamily="18" charset="0"/>
                <a:cs typeface="Times New Roman" pitchFamily="18" charset="0"/>
              </a:rPr>
              <a:t>.</a:t>
            </a:r>
          </a:p>
          <a:p>
            <a:pPr marL="400050" lvl="1" indent="0" algn="just">
              <a:lnSpc>
                <a:spcPct val="150000"/>
              </a:lnSpc>
              <a:spcBef>
                <a:spcPts val="0"/>
              </a:spcBef>
              <a:buNone/>
            </a:pPr>
            <a:r>
              <a:rPr lang="en-US" sz="3600" b="1" dirty="0">
                <a:latin typeface="Times New Roman" pitchFamily="18" charset="0"/>
                <a:cs typeface="Times New Roman" pitchFamily="18" charset="0"/>
              </a:rPr>
              <a:t>interface Callback {</a:t>
            </a:r>
          </a:p>
          <a:p>
            <a:pPr marL="400050" lvl="1" indent="0" algn="just">
              <a:lnSpc>
                <a:spcPct val="150000"/>
              </a:lnSpc>
              <a:spcBef>
                <a:spcPts val="0"/>
              </a:spcBef>
              <a:buNone/>
            </a:pPr>
            <a:r>
              <a:rPr lang="en-US" sz="3600" b="1" dirty="0">
                <a:latin typeface="Times New Roman" pitchFamily="18" charset="0"/>
                <a:cs typeface="Times New Roman" pitchFamily="18" charset="0"/>
              </a:rPr>
              <a:t>void callback(</a:t>
            </a:r>
            <a:r>
              <a:rPr lang="en-US" sz="3600" b="1" dirty="0" err="1">
                <a:latin typeface="Times New Roman" pitchFamily="18" charset="0"/>
                <a:cs typeface="Times New Roman" pitchFamily="18" charset="0"/>
              </a:rPr>
              <a:t>int</a:t>
            </a:r>
            <a:r>
              <a:rPr lang="en-US" sz="3600" b="1" dirty="0">
                <a:latin typeface="Times New Roman" pitchFamily="18" charset="0"/>
                <a:cs typeface="Times New Roman" pitchFamily="18" charset="0"/>
              </a:rPr>
              <a:t> </a:t>
            </a:r>
            <a:r>
              <a:rPr lang="en-US" sz="3600" b="1" dirty="0" err="1">
                <a:latin typeface="Times New Roman" pitchFamily="18" charset="0"/>
                <a:cs typeface="Times New Roman" pitchFamily="18" charset="0"/>
              </a:rPr>
              <a:t>param</a:t>
            </a:r>
            <a:r>
              <a:rPr lang="en-US" sz="3600" b="1" dirty="0">
                <a:latin typeface="Times New Roman" pitchFamily="18" charset="0"/>
                <a:cs typeface="Times New Roman" pitchFamily="18" charset="0"/>
              </a:rPr>
              <a:t>);</a:t>
            </a:r>
          </a:p>
          <a:p>
            <a:pPr marL="400050" lvl="1" indent="0" algn="just">
              <a:lnSpc>
                <a:spcPct val="150000"/>
              </a:lnSpc>
              <a:spcBef>
                <a:spcPts val="0"/>
              </a:spcBef>
              <a:buNone/>
            </a:pPr>
            <a:r>
              <a:rPr lang="en-US" sz="3600" b="1"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01493B46-0F54-4C10-95BC-E3DBEE7203BE}" type="slidenum">
              <a:rPr lang="en-US" smtClean="0"/>
              <a:pPr/>
              <a:t>9</a:t>
            </a:fld>
            <a:endParaRPr lang="en-US"/>
          </a:p>
        </p:txBody>
      </p:sp>
    </p:spTree>
    <p:extLst>
      <p:ext uri="{BB962C8B-B14F-4D97-AF65-F5344CB8AC3E}">
        <p14:creationId xmlns:p14="http://schemas.microsoft.com/office/powerpoint/2010/main" val="18747933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2208</TotalTime>
  <Words>5738</Words>
  <Application>Microsoft Office PowerPoint</Application>
  <PresentationFormat>On-screen Show (4:3)</PresentationFormat>
  <Paragraphs>719</Paragraphs>
  <Slides>63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Times New Roman</vt:lpstr>
      <vt:lpstr>Wingdings</vt:lpstr>
      <vt:lpstr>Office Theme</vt:lpstr>
      <vt:lpstr>CHAPTER FIVE</vt:lpstr>
      <vt:lpstr>Interface Overview</vt:lpstr>
      <vt:lpstr>Interface continued-----</vt:lpstr>
      <vt:lpstr>Differences between Classes and Interfaces</vt:lpstr>
      <vt:lpstr>Continued--</vt:lpstr>
      <vt:lpstr>Defining an Interface</vt:lpstr>
      <vt:lpstr>Defining an Interface continued</vt:lpstr>
      <vt:lpstr>Defining an Interface continued</vt:lpstr>
      <vt:lpstr>Defining an Interface continued</vt:lpstr>
      <vt:lpstr>Implementing Interfaces</vt:lpstr>
      <vt:lpstr>Implementing Interfaces continued</vt:lpstr>
      <vt:lpstr>Uses of Interface</vt:lpstr>
      <vt:lpstr>Uses of interface continued</vt:lpstr>
      <vt:lpstr>Activity on Interface</vt:lpstr>
      <vt:lpstr>Activity on Interface continued</vt:lpstr>
      <vt:lpstr>Activity on Interface continued</vt:lpstr>
      <vt:lpstr>Activity continued</vt:lpstr>
      <vt:lpstr>Activity continued</vt:lpstr>
      <vt:lpstr>Activity continued</vt:lpstr>
      <vt:lpstr>Activity continued</vt:lpstr>
      <vt:lpstr>Activity continued</vt:lpstr>
      <vt:lpstr>Activity continued</vt:lpstr>
      <vt:lpstr>Activity continued</vt:lpstr>
      <vt:lpstr>“Multiple Inheritance” in Java</vt:lpstr>
      <vt:lpstr>Implementing Multiple interfaces</vt:lpstr>
      <vt:lpstr>Implementing Multiple interfaces continued</vt:lpstr>
      <vt:lpstr>Activity</vt:lpstr>
      <vt:lpstr>PowerPoint Presentation</vt:lpstr>
      <vt:lpstr>PowerPoint Presentation</vt:lpstr>
      <vt:lpstr>Example 3</vt:lpstr>
      <vt:lpstr>PowerPoint Presentation</vt:lpstr>
      <vt:lpstr>PowerPoint Presentation</vt:lpstr>
      <vt:lpstr>Extending an interface with Inheritance</vt:lpstr>
      <vt:lpstr>Example 4</vt:lpstr>
      <vt:lpstr>PowerPoint Presentation</vt:lpstr>
      <vt:lpstr>PowerPoint Presentation</vt:lpstr>
      <vt:lpstr>Introducing Nested Classes and Inner Classes</vt:lpstr>
      <vt:lpstr>PowerPoint Presentation</vt:lpstr>
      <vt:lpstr>Static Nested Classes</vt:lpstr>
      <vt:lpstr>PowerPoint Presentation</vt:lpstr>
      <vt:lpstr>Example 4</vt:lpstr>
      <vt:lpstr>PowerPoint Presentation</vt:lpstr>
      <vt:lpstr>PowerPoint Presentation</vt:lpstr>
      <vt:lpstr>PowerPoint Presentation</vt:lpstr>
      <vt:lpstr> Inner Classes </vt:lpstr>
      <vt:lpstr>Example 5</vt:lpstr>
      <vt:lpstr>PowerPoint Presentation</vt:lpstr>
      <vt:lpstr>PowerPoint Presentation</vt:lpstr>
      <vt:lpstr>PowerPoint Presentation</vt:lpstr>
      <vt:lpstr>A) Local Inner Classes</vt:lpstr>
      <vt:lpstr>PowerPoint Presentation</vt:lpstr>
      <vt:lpstr>Example 6. 1</vt:lpstr>
      <vt:lpstr>PowerPoint Presentation</vt:lpstr>
      <vt:lpstr>Example 6.2 </vt:lpstr>
      <vt:lpstr>Anonymous Inner Classes</vt:lpstr>
      <vt:lpstr>Example 7.1</vt:lpstr>
      <vt:lpstr>PowerPoint Presentation</vt:lpstr>
      <vt:lpstr>PowerPoint Presentation</vt:lpstr>
      <vt:lpstr>Example 7.2</vt:lpstr>
      <vt:lpstr>PowerPoint Presentation</vt:lpstr>
      <vt:lpstr>PowerPoint Presentation</vt:lpstr>
      <vt:lpstr>Example 7.3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SIX</dc:title>
  <dc:creator>King</dc:creator>
  <cp:lastModifiedBy>ismail - [2010]</cp:lastModifiedBy>
  <cp:revision>124</cp:revision>
  <dcterms:created xsi:type="dcterms:W3CDTF">2012-07-12T01:34:11Z</dcterms:created>
  <dcterms:modified xsi:type="dcterms:W3CDTF">2023-03-22T18:01:33Z</dcterms:modified>
</cp:coreProperties>
</file>