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3" r:id="rId4"/>
    <p:sldId id="265" r:id="rId5"/>
    <p:sldId id="271" r:id="rId6"/>
    <p:sldId id="267" r:id="rId7"/>
    <p:sldId id="285" r:id="rId8"/>
    <p:sldId id="269" r:id="rId9"/>
    <p:sldId id="273" r:id="rId10"/>
    <p:sldId id="276" r:id="rId11"/>
    <p:sldId id="278" r:id="rId12"/>
    <p:sldId id="281" r:id="rId13"/>
    <p:sldId id="275"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9900CC"/>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8" d="100"/>
          <a:sy n="68"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2461C861-E465-4510-9C92-0E60193D9D0E}" type="datetimeFigureOut">
              <a:rPr lang="en-GB" smtClean="0"/>
              <a:t>12/05/2024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E73FC3-6A97-4BD0-8C37-39A1B2220BEA}" type="slidenum">
              <a:rPr lang="en-GB" smtClean="0"/>
              <a:t>‹#›</a:t>
            </a:fld>
            <a:endParaRPr lang="en-GB"/>
          </a:p>
        </p:txBody>
      </p:sp>
    </p:spTree>
    <p:extLst>
      <p:ext uri="{BB962C8B-B14F-4D97-AF65-F5344CB8AC3E}">
        <p14:creationId xmlns:p14="http://schemas.microsoft.com/office/powerpoint/2010/main" val="112026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461C861-E465-4510-9C92-0E60193D9D0E}" type="datetimeFigureOut">
              <a:rPr lang="en-GB" smtClean="0"/>
              <a:t>12/05/2024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E73FC3-6A97-4BD0-8C37-39A1B2220BEA}" type="slidenum">
              <a:rPr lang="en-GB" smtClean="0"/>
              <a:t>‹#›</a:t>
            </a:fld>
            <a:endParaRPr lang="en-GB"/>
          </a:p>
        </p:txBody>
      </p:sp>
    </p:spTree>
    <p:extLst>
      <p:ext uri="{BB962C8B-B14F-4D97-AF65-F5344CB8AC3E}">
        <p14:creationId xmlns:p14="http://schemas.microsoft.com/office/powerpoint/2010/main" val="3344119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461C861-E465-4510-9C92-0E60193D9D0E}" type="datetimeFigureOut">
              <a:rPr lang="en-GB" smtClean="0"/>
              <a:t>12/05/2024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E73FC3-6A97-4BD0-8C37-39A1B2220BEA}" type="slidenum">
              <a:rPr lang="en-GB" smtClean="0"/>
              <a:t>‹#›</a:t>
            </a:fld>
            <a:endParaRPr lang="en-GB"/>
          </a:p>
        </p:txBody>
      </p:sp>
    </p:spTree>
    <p:extLst>
      <p:ext uri="{BB962C8B-B14F-4D97-AF65-F5344CB8AC3E}">
        <p14:creationId xmlns:p14="http://schemas.microsoft.com/office/powerpoint/2010/main" val="4220725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461C861-E465-4510-9C92-0E60193D9D0E}" type="datetimeFigureOut">
              <a:rPr lang="en-GB" smtClean="0"/>
              <a:t>12/05/2024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E73FC3-6A97-4BD0-8C37-39A1B2220BEA}" type="slidenum">
              <a:rPr lang="en-GB" smtClean="0"/>
              <a:t>‹#›</a:t>
            </a:fld>
            <a:endParaRPr lang="en-GB"/>
          </a:p>
        </p:txBody>
      </p:sp>
    </p:spTree>
    <p:extLst>
      <p:ext uri="{BB962C8B-B14F-4D97-AF65-F5344CB8AC3E}">
        <p14:creationId xmlns:p14="http://schemas.microsoft.com/office/powerpoint/2010/main" val="52916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61C861-E465-4510-9C92-0E60193D9D0E}" type="datetimeFigureOut">
              <a:rPr lang="en-GB" smtClean="0"/>
              <a:t>12/05/2024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E73FC3-6A97-4BD0-8C37-39A1B2220BEA}" type="slidenum">
              <a:rPr lang="en-GB" smtClean="0"/>
              <a:t>‹#›</a:t>
            </a:fld>
            <a:endParaRPr lang="en-GB"/>
          </a:p>
        </p:txBody>
      </p:sp>
    </p:spTree>
    <p:extLst>
      <p:ext uri="{BB962C8B-B14F-4D97-AF65-F5344CB8AC3E}">
        <p14:creationId xmlns:p14="http://schemas.microsoft.com/office/powerpoint/2010/main" val="205213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2461C861-E465-4510-9C92-0E60193D9D0E}" type="datetimeFigureOut">
              <a:rPr lang="en-GB" smtClean="0"/>
              <a:t>12/05/2024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E73FC3-6A97-4BD0-8C37-39A1B2220BEA}" type="slidenum">
              <a:rPr lang="en-GB" smtClean="0"/>
              <a:t>‹#›</a:t>
            </a:fld>
            <a:endParaRPr lang="en-GB"/>
          </a:p>
        </p:txBody>
      </p:sp>
    </p:spTree>
    <p:extLst>
      <p:ext uri="{BB962C8B-B14F-4D97-AF65-F5344CB8AC3E}">
        <p14:creationId xmlns:p14="http://schemas.microsoft.com/office/powerpoint/2010/main" val="238996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2461C861-E465-4510-9C92-0E60193D9D0E}" type="datetimeFigureOut">
              <a:rPr lang="en-GB" smtClean="0"/>
              <a:t>12/05/2024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DE73FC3-6A97-4BD0-8C37-39A1B2220BEA}" type="slidenum">
              <a:rPr lang="en-GB" smtClean="0"/>
              <a:t>‹#›</a:t>
            </a:fld>
            <a:endParaRPr lang="en-GB"/>
          </a:p>
        </p:txBody>
      </p:sp>
    </p:spTree>
    <p:extLst>
      <p:ext uri="{BB962C8B-B14F-4D97-AF65-F5344CB8AC3E}">
        <p14:creationId xmlns:p14="http://schemas.microsoft.com/office/powerpoint/2010/main" val="777094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461C861-E465-4510-9C92-0E60193D9D0E}" type="datetimeFigureOut">
              <a:rPr lang="en-GB" smtClean="0"/>
              <a:t>12/05/2024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DE73FC3-6A97-4BD0-8C37-39A1B2220BEA}" type="slidenum">
              <a:rPr lang="en-GB" smtClean="0"/>
              <a:t>‹#›</a:t>
            </a:fld>
            <a:endParaRPr lang="en-GB"/>
          </a:p>
        </p:txBody>
      </p:sp>
    </p:spTree>
    <p:extLst>
      <p:ext uri="{BB962C8B-B14F-4D97-AF65-F5344CB8AC3E}">
        <p14:creationId xmlns:p14="http://schemas.microsoft.com/office/powerpoint/2010/main" val="3560844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61C861-E465-4510-9C92-0E60193D9D0E}" type="datetimeFigureOut">
              <a:rPr lang="en-GB" smtClean="0"/>
              <a:t>12/05/2024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DE73FC3-6A97-4BD0-8C37-39A1B2220BEA}" type="slidenum">
              <a:rPr lang="en-GB" smtClean="0"/>
              <a:t>‹#›</a:t>
            </a:fld>
            <a:endParaRPr lang="en-GB"/>
          </a:p>
        </p:txBody>
      </p:sp>
    </p:spTree>
    <p:extLst>
      <p:ext uri="{BB962C8B-B14F-4D97-AF65-F5344CB8AC3E}">
        <p14:creationId xmlns:p14="http://schemas.microsoft.com/office/powerpoint/2010/main" val="79685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61C861-E465-4510-9C92-0E60193D9D0E}" type="datetimeFigureOut">
              <a:rPr lang="en-GB" smtClean="0"/>
              <a:t>12/05/2024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E73FC3-6A97-4BD0-8C37-39A1B2220BEA}" type="slidenum">
              <a:rPr lang="en-GB" smtClean="0"/>
              <a:t>‹#›</a:t>
            </a:fld>
            <a:endParaRPr lang="en-GB"/>
          </a:p>
        </p:txBody>
      </p:sp>
    </p:spTree>
    <p:extLst>
      <p:ext uri="{BB962C8B-B14F-4D97-AF65-F5344CB8AC3E}">
        <p14:creationId xmlns:p14="http://schemas.microsoft.com/office/powerpoint/2010/main" val="186605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61C861-E465-4510-9C92-0E60193D9D0E}" type="datetimeFigureOut">
              <a:rPr lang="en-GB" smtClean="0"/>
              <a:t>12/05/2024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E73FC3-6A97-4BD0-8C37-39A1B2220BEA}" type="slidenum">
              <a:rPr lang="en-GB" smtClean="0"/>
              <a:t>‹#›</a:t>
            </a:fld>
            <a:endParaRPr lang="en-GB"/>
          </a:p>
        </p:txBody>
      </p:sp>
    </p:spTree>
    <p:extLst>
      <p:ext uri="{BB962C8B-B14F-4D97-AF65-F5344CB8AC3E}">
        <p14:creationId xmlns:p14="http://schemas.microsoft.com/office/powerpoint/2010/main" val="29897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61C861-E465-4510-9C92-0E60193D9D0E}" type="datetimeFigureOut">
              <a:rPr lang="en-GB" smtClean="0"/>
              <a:t>12/05/2024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73FC3-6A97-4BD0-8C37-39A1B2220BEA}" type="slidenum">
              <a:rPr lang="en-GB" smtClean="0"/>
              <a:t>‹#›</a:t>
            </a:fld>
            <a:endParaRPr lang="en-GB"/>
          </a:p>
        </p:txBody>
      </p:sp>
    </p:spTree>
    <p:extLst>
      <p:ext uri="{BB962C8B-B14F-4D97-AF65-F5344CB8AC3E}">
        <p14:creationId xmlns:p14="http://schemas.microsoft.com/office/powerpoint/2010/main" val="2512715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32508"/>
          </a:xfrm>
        </p:spPr>
        <p:txBody>
          <a:bodyPr>
            <a:normAutofit fontScale="90000"/>
          </a:bodyPr>
          <a:lstStyle/>
          <a:p>
            <a:pPr algn="ctr"/>
            <a:r>
              <a:rPr lang="en-GB" sz="2600" b="1" dirty="0" smtClean="0">
                <a:solidFill>
                  <a:srgbClr val="0000CC"/>
                </a:solidFill>
                <a:latin typeface="Times New Roman" panose="02020603050405020304" pitchFamily="18" charset="0"/>
                <a:cs typeface="Times New Roman" panose="02020603050405020304" pitchFamily="18" charset="0"/>
              </a:rPr>
              <a:t>Activity on Functional and Non-functional Requirements</a:t>
            </a:r>
            <a:endParaRPr lang="en-GB" sz="2600" b="1"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32508"/>
            <a:ext cx="12192000" cy="6525491"/>
          </a:xfrm>
        </p:spPr>
        <p:txBody>
          <a:bodyPr>
            <a:noAutofit/>
          </a:bodyPr>
          <a:lstStyle/>
          <a:p>
            <a:pPr marL="514350" indent="-514350" algn="just">
              <a:lnSpc>
                <a:spcPct val="150000"/>
              </a:lnSpc>
              <a:spcBef>
                <a:spcPts val="0"/>
              </a:spcBef>
              <a:buAutoNum type="arabicPeriod"/>
            </a:pPr>
            <a:r>
              <a:rPr lang="en-GB" sz="2200" dirty="0" smtClean="0">
                <a:latin typeface="Times New Roman" panose="02020603050405020304" pitchFamily="18" charset="0"/>
                <a:cs typeface="Times New Roman" panose="02020603050405020304" pitchFamily="18" charset="0"/>
              </a:rPr>
              <a:t>Read the following business problems carefully and identify the functional, non-functional business, system and users requirements for Student Registration System. </a:t>
            </a:r>
          </a:p>
          <a:p>
            <a:pPr algn="just">
              <a:lnSpc>
                <a:spcPct val="150000"/>
              </a:lnSpc>
              <a:spcBef>
                <a:spcPts val="0"/>
              </a:spcBef>
              <a:buFont typeface="Wingdings" panose="05000000000000000000" pitchFamily="2" charset="2"/>
              <a:buChar char="§"/>
            </a:pPr>
            <a:r>
              <a:rPr lang="en-GB" sz="2200" dirty="0" smtClean="0">
                <a:latin typeface="Times New Roman" panose="02020603050405020304" pitchFamily="18" charset="0"/>
                <a:cs typeface="Times New Roman" panose="02020603050405020304" pitchFamily="18" charset="0"/>
              </a:rPr>
              <a:t>In an educational institution, the existing student registration process lacks efficiency, transparency, and scalability. The manual system results in errors, delays, and inconsistencies, leading to frustration among students, faculty, and administrators. To address these challenges and enhance the overall registration experience, a Student Registration System (SRS) needs to be developed.</a:t>
            </a:r>
          </a:p>
          <a:p>
            <a:pPr marL="0" indent="0" algn="just">
              <a:lnSpc>
                <a:spcPct val="150000"/>
              </a:lnSpc>
              <a:spcBef>
                <a:spcPts val="0"/>
              </a:spcBef>
              <a:buNone/>
            </a:pPr>
            <a:r>
              <a:rPr lang="en-GB" sz="2200" dirty="0" smtClean="0">
                <a:solidFill>
                  <a:srgbClr val="0000CC"/>
                </a:solidFill>
                <a:latin typeface="Times New Roman" panose="02020603050405020304" pitchFamily="18" charset="0"/>
                <a:cs typeface="Times New Roman" panose="02020603050405020304" pitchFamily="18" charset="0"/>
              </a:rPr>
              <a:t>A. </a:t>
            </a:r>
            <a:r>
              <a:rPr lang="en-GB" sz="2200" b="1" dirty="0" smtClean="0">
                <a:solidFill>
                  <a:srgbClr val="0000CC"/>
                </a:solidFill>
                <a:latin typeface="Times New Roman" panose="02020603050405020304" pitchFamily="18" charset="0"/>
                <a:cs typeface="Times New Roman" panose="02020603050405020304" pitchFamily="18" charset="0"/>
              </a:rPr>
              <a:t>Functional Requirements</a:t>
            </a:r>
            <a:endParaRPr lang="en-GB" sz="2200" dirty="0" smtClean="0">
              <a:solidFill>
                <a:srgbClr val="0000CC"/>
              </a:solidFill>
              <a:latin typeface="Times New Roman" panose="02020603050405020304" pitchFamily="18" charset="0"/>
              <a:cs typeface="Times New Roman" panose="02020603050405020304" pitchFamily="18" charset="0"/>
            </a:endParaRPr>
          </a:p>
          <a:p>
            <a:pPr marL="457200" indent="-457200" algn="just">
              <a:lnSpc>
                <a:spcPct val="150000"/>
              </a:lnSpc>
              <a:spcBef>
                <a:spcPts val="0"/>
              </a:spcBef>
              <a:buAutoNum type="arabicPeriod"/>
            </a:pPr>
            <a:r>
              <a:rPr lang="en-GB" sz="2200" b="1" dirty="0" smtClean="0">
                <a:solidFill>
                  <a:srgbClr val="990033"/>
                </a:solidFill>
                <a:latin typeface="Times New Roman" panose="02020603050405020304" pitchFamily="18" charset="0"/>
                <a:cs typeface="Times New Roman" panose="02020603050405020304" pitchFamily="18" charset="0"/>
              </a:rPr>
              <a:t>User Registration</a:t>
            </a:r>
          </a:p>
          <a:p>
            <a:pPr algn="just">
              <a:lnSpc>
                <a:spcPct val="150000"/>
              </a:lnSpc>
              <a:spcBef>
                <a:spcPts val="0"/>
              </a:spcBef>
              <a:buFont typeface="Wingdings" panose="05000000000000000000" pitchFamily="2" charset="2"/>
              <a:buChar char="§"/>
            </a:pPr>
            <a:r>
              <a:rPr lang="en-GB" sz="2200" dirty="0" smtClean="0">
                <a:latin typeface="Times New Roman" panose="02020603050405020304" pitchFamily="18" charset="0"/>
                <a:cs typeface="Times New Roman" panose="02020603050405020304" pitchFamily="18" charset="0"/>
              </a:rPr>
              <a:t>Students, faculty, and administrators should be able to create accounts with unique credentials to access the system.</a:t>
            </a:r>
          </a:p>
          <a:p>
            <a:pPr marL="0" indent="0" algn="just">
              <a:lnSpc>
                <a:spcPct val="150000"/>
              </a:lnSpc>
              <a:spcBef>
                <a:spcPts val="0"/>
              </a:spcBef>
              <a:buNone/>
            </a:pPr>
            <a:r>
              <a:rPr lang="en-GB" sz="2200" b="1" dirty="0" smtClean="0">
                <a:solidFill>
                  <a:srgbClr val="990033"/>
                </a:solidFill>
                <a:latin typeface="Times New Roman" panose="02020603050405020304" pitchFamily="18" charset="0"/>
                <a:cs typeface="Times New Roman" panose="02020603050405020304" pitchFamily="18" charset="0"/>
              </a:rPr>
              <a:t>2. Course </a:t>
            </a:r>
            <a:r>
              <a:rPr lang="en-GB" sz="2200" b="1" dirty="0" err="1" smtClean="0">
                <a:solidFill>
                  <a:srgbClr val="990033"/>
                </a:solidFill>
                <a:latin typeface="Times New Roman" panose="02020603050405020304" pitchFamily="18" charset="0"/>
                <a:cs typeface="Times New Roman" panose="02020603050405020304" pitchFamily="18" charset="0"/>
              </a:rPr>
              <a:t>Catalog</a:t>
            </a:r>
            <a:endParaRPr lang="en-GB" sz="2200" b="1" dirty="0" smtClean="0">
              <a:solidFill>
                <a:srgbClr val="990033"/>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200" dirty="0" smtClean="0">
                <a:latin typeface="Times New Roman" panose="02020603050405020304" pitchFamily="18" charset="0"/>
                <a:cs typeface="Times New Roman" panose="02020603050405020304" pitchFamily="18" charset="0"/>
              </a:rPr>
              <a:t>The system must provide a comprehensive </a:t>
            </a:r>
            <a:r>
              <a:rPr lang="en-GB" sz="2200" dirty="0" err="1" smtClean="0">
                <a:latin typeface="Times New Roman" panose="02020603050405020304" pitchFamily="18" charset="0"/>
                <a:cs typeface="Times New Roman" panose="02020603050405020304" pitchFamily="18" charset="0"/>
              </a:rPr>
              <a:t>catalog</a:t>
            </a:r>
            <a:r>
              <a:rPr lang="en-GB" sz="2200" dirty="0" smtClean="0">
                <a:latin typeface="Times New Roman" panose="02020603050405020304" pitchFamily="18" charset="0"/>
                <a:cs typeface="Times New Roman" panose="02020603050405020304" pitchFamily="18" charset="0"/>
              </a:rPr>
              <a:t> of available courses, including descriptions, prerequisites, and schedules.</a:t>
            </a:r>
          </a:p>
        </p:txBody>
      </p:sp>
    </p:spTree>
    <p:extLst>
      <p:ext uri="{BB962C8B-B14F-4D97-AF65-F5344CB8AC3E}">
        <p14:creationId xmlns:p14="http://schemas.microsoft.com/office/powerpoint/2010/main" val="4495840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32508"/>
          </a:xfrm>
        </p:spPr>
        <p:txBody>
          <a:bodyPr>
            <a:normAutofit fontScale="90000"/>
          </a:bodyPr>
          <a:lstStyle/>
          <a:p>
            <a:pPr algn="ctr"/>
            <a:r>
              <a:rPr lang="en-GB" sz="2600" b="1" dirty="0">
                <a:solidFill>
                  <a:srgbClr val="0000CC"/>
                </a:solidFill>
                <a:latin typeface="Times New Roman" panose="02020603050405020304" pitchFamily="18" charset="0"/>
                <a:cs typeface="Times New Roman" panose="02020603050405020304" pitchFamily="18" charset="0"/>
              </a:rPr>
              <a:t>Activity on Business, system and users </a:t>
            </a:r>
            <a:r>
              <a:rPr lang="en-GB" sz="2600" b="1" dirty="0" smtClean="0">
                <a:solidFill>
                  <a:srgbClr val="0000CC"/>
                </a:solidFill>
                <a:latin typeface="Times New Roman" panose="02020603050405020304" pitchFamily="18" charset="0"/>
                <a:cs typeface="Times New Roman" panose="02020603050405020304" pitchFamily="18" charset="0"/>
              </a:rPr>
              <a:t>Requirements------</a:t>
            </a:r>
            <a:endParaRPr lang="en-GB" sz="2600" dirty="0">
              <a:solidFill>
                <a:srgbClr val="0000CC"/>
              </a:solidFill>
            </a:endParaRPr>
          </a:p>
        </p:txBody>
      </p:sp>
      <p:sp>
        <p:nvSpPr>
          <p:cNvPr id="3" name="Content Placeholder 2"/>
          <p:cNvSpPr>
            <a:spLocks noGrp="1"/>
          </p:cNvSpPr>
          <p:nvPr>
            <p:ph idx="1"/>
          </p:nvPr>
        </p:nvSpPr>
        <p:spPr>
          <a:xfrm>
            <a:off x="0" y="332508"/>
            <a:ext cx="12192000" cy="6525492"/>
          </a:xfrm>
        </p:spPr>
        <p:txBody>
          <a:bodyPr>
            <a:noAutofit/>
          </a:bodyPr>
          <a:lstStyle/>
          <a:p>
            <a:pPr marL="0" indent="0" algn="just">
              <a:lnSpc>
                <a:spcPct val="150000"/>
              </a:lnSpc>
              <a:spcBef>
                <a:spcPts val="0"/>
              </a:spcBef>
              <a:buNone/>
            </a:pPr>
            <a:r>
              <a:rPr lang="en-GB" sz="2400" b="1" dirty="0" smtClean="0">
                <a:solidFill>
                  <a:srgbClr val="9900CC"/>
                </a:solidFill>
                <a:latin typeface="Times New Roman" panose="02020603050405020304" pitchFamily="18" charset="0"/>
                <a:cs typeface="Times New Roman" panose="02020603050405020304" pitchFamily="18" charset="0"/>
              </a:rPr>
              <a:t>5. Financial Transactions</a:t>
            </a:r>
            <a:endParaRPr lang="en-GB" sz="2400" dirty="0" smtClean="0">
              <a:solidFill>
                <a:srgbClr val="9900CC"/>
              </a:solidFill>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Secure payment processing for course fees, with support for various payment methods.</a:t>
            </a: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Automatic generation of invoices and receipts for financial transactions.</a:t>
            </a: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Refund processing for dropped courses or </a:t>
            </a:r>
            <a:r>
              <a:rPr lang="en-GB" dirty="0" err="1" smtClean="0">
                <a:latin typeface="Times New Roman" panose="02020603050405020304" pitchFamily="18" charset="0"/>
                <a:cs typeface="Times New Roman" panose="02020603050405020304" pitchFamily="18" charset="0"/>
              </a:rPr>
              <a:t>canceled</a:t>
            </a:r>
            <a:r>
              <a:rPr lang="en-GB" dirty="0" smtClean="0">
                <a:latin typeface="Times New Roman" panose="02020603050405020304" pitchFamily="18" charset="0"/>
                <a:cs typeface="Times New Roman" panose="02020603050405020304" pitchFamily="18" charset="0"/>
              </a:rPr>
              <a:t> registrations.</a:t>
            </a:r>
          </a:p>
          <a:p>
            <a:pPr marL="0" indent="0" algn="just">
              <a:lnSpc>
                <a:spcPct val="150000"/>
              </a:lnSpc>
              <a:spcBef>
                <a:spcPts val="0"/>
              </a:spcBef>
              <a:buNone/>
            </a:pPr>
            <a:r>
              <a:rPr lang="en-GB" sz="2400" b="1" dirty="0" smtClean="0">
                <a:solidFill>
                  <a:srgbClr val="9900CC"/>
                </a:solidFill>
                <a:latin typeface="Times New Roman" panose="02020603050405020304" pitchFamily="18" charset="0"/>
                <a:cs typeface="Times New Roman" panose="02020603050405020304" pitchFamily="18" charset="0"/>
              </a:rPr>
              <a:t>6. Notifications and Communication</a:t>
            </a:r>
            <a:endParaRPr lang="en-GB" sz="2400" dirty="0" smtClean="0">
              <a:solidFill>
                <a:srgbClr val="9900CC"/>
              </a:solidFill>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Automated email notifications for registration deadlines, course changes, and waitlist updates.</a:t>
            </a: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Communication tools for students, faculty, and administrators to resolve registration issues or inquiries.</a:t>
            </a: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Integration with messaging systems for real-time alerts and announcements.</a:t>
            </a:r>
          </a:p>
        </p:txBody>
      </p:sp>
    </p:spTree>
    <p:extLst>
      <p:ext uri="{BB962C8B-B14F-4D97-AF65-F5344CB8AC3E}">
        <p14:creationId xmlns:p14="http://schemas.microsoft.com/office/powerpoint/2010/main" val="1902601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32508"/>
          </a:xfrm>
        </p:spPr>
        <p:txBody>
          <a:bodyPr>
            <a:normAutofit fontScale="90000"/>
          </a:bodyPr>
          <a:lstStyle/>
          <a:p>
            <a:pPr algn="ctr"/>
            <a:r>
              <a:rPr lang="en-GB" sz="2600" b="1" dirty="0">
                <a:solidFill>
                  <a:srgbClr val="0000CC"/>
                </a:solidFill>
                <a:latin typeface="Times New Roman" panose="02020603050405020304" pitchFamily="18" charset="0"/>
                <a:cs typeface="Times New Roman" panose="02020603050405020304" pitchFamily="18" charset="0"/>
              </a:rPr>
              <a:t>Activity on Business, system and users </a:t>
            </a:r>
            <a:r>
              <a:rPr lang="en-GB" sz="2600" b="1" dirty="0" smtClean="0">
                <a:solidFill>
                  <a:srgbClr val="0000CC"/>
                </a:solidFill>
                <a:latin typeface="Times New Roman" panose="02020603050405020304" pitchFamily="18" charset="0"/>
                <a:cs typeface="Times New Roman" panose="02020603050405020304" pitchFamily="18" charset="0"/>
              </a:rPr>
              <a:t>Requirements----</a:t>
            </a:r>
            <a:endParaRPr lang="en-GB" sz="2600" dirty="0">
              <a:solidFill>
                <a:srgbClr val="0000CC"/>
              </a:solidFill>
            </a:endParaRPr>
          </a:p>
        </p:txBody>
      </p:sp>
      <p:sp>
        <p:nvSpPr>
          <p:cNvPr id="3" name="Content Placeholder 2"/>
          <p:cNvSpPr>
            <a:spLocks noGrp="1"/>
          </p:cNvSpPr>
          <p:nvPr>
            <p:ph idx="1"/>
          </p:nvPr>
        </p:nvSpPr>
        <p:spPr>
          <a:xfrm>
            <a:off x="0" y="332508"/>
            <a:ext cx="12192000" cy="6525492"/>
          </a:xfrm>
        </p:spPr>
        <p:txBody>
          <a:bodyPr>
            <a:noAutofit/>
          </a:bodyPr>
          <a:lstStyle/>
          <a:p>
            <a:pPr marL="0" indent="0" algn="just">
              <a:lnSpc>
                <a:spcPct val="150000"/>
              </a:lnSpc>
              <a:spcBef>
                <a:spcPts val="0"/>
              </a:spcBef>
              <a:buNone/>
            </a:pPr>
            <a:r>
              <a:rPr lang="en-GB" sz="2400" b="1" dirty="0" smtClean="0">
                <a:solidFill>
                  <a:srgbClr val="9900CC"/>
                </a:solidFill>
                <a:latin typeface="Times New Roman" panose="02020603050405020304" pitchFamily="18" charset="0"/>
                <a:cs typeface="Times New Roman" panose="02020603050405020304" pitchFamily="18" charset="0"/>
              </a:rPr>
              <a:t>7. Reporting and Analytics</a:t>
            </a:r>
            <a:endParaRPr lang="en-GB" sz="2400" dirty="0" smtClean="0">
              <a:solidFill>
                <a:srgbClr val="9900CC"/>
              </a:solidFill>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Reporting tools to generate insights on </a:t>
            </a:r>
            <a:r>
              <a:rPr lang="en-GB" dirty="0" err="1" smtClean="0">
                <a:latin typeface="Times New Roman" panose="02020603050405020304" pitchFamily="18" charset="0"/>
                <a:cs typeface="Times New Roman" panose="02020603050405020304" pitchFamily="18" charset="0"/>
              </a:rPr>
              <a:t>enrollment</a:t>
            </a:r>
            <a:r>
              <a:rPr lang="en-GB" dirty="0" smtClean="0">
                <a:latin typeface="Times New Roman" panose="02020603050405020304" pitchFamily="18" charset="0"/>
                <a:cs typeface="Times New Roman" panose="02020603050405020304" pitchFamily="18" charset="0"/>
              </a:rPr>
              <a:t> trends, course popularity, and student demographics.</a:t>
            </a: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Analytics dashboard for administrators to monitor system usage, performance metrics, and user activity.</a:t>
            </a: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Export functionality for generating custom reports and data analysis.</a:t>
            </a:r>
          </a:p>
          <a:p>
            <a:pPr marL="0" indent="0" algn="just">
              <a:lnSpc>
                <a:spcPct val="150000"/>
              </a:lnSpc>
              <a:spcBef>
                <a:spcPts val="0"/>
              </a:spcBef>
              <a:buNone/>
            </a:pPr>
            <a:r>
              <a:rPr lang="en-GB" sz="2400" b="1" dirty="0" smtClean="0">
                <a:solidFill>
                  <a:srgbClr val="9900CC"/>
                </a:solidFill>
                <a:latin typeface="Times New Roman" panose="02020603050405020304" pitchFamily="18" charset="0"/>
                <a:cs typeface="Times New Roman" panose="02020603050405020304" pitchFamily="18" charset="0"/>
              </a:rPr>
              <a:t>8. Accessibility and Usability</a:t>
            </a:r>
            <a:endParaRPr lang="en-GB" sz="2400" dirty="0" smtClean="0">
              <a:solidFill>
                <a:srgbClr val="9900CC"/>
              </a:solidFill>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User interface design adhering to accessibility standards for users with disabilities.</a:t>
            </a: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Intuitive navigation and user experience to minimize training requirements.</a:t>
            </a: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Support for multiple languages and localization options if applicable.</a:t>
            </a:r>
          </a:p>
        </p:txBody>
      </p:sp>
    </p:spTree>
    <p:extLst>
      <p:ext uri="{BB962C8B-B14F-4D97-AF65-F5344CB8AC3E}">
        <p14:creationId xmlns:p14="http://schemas.microsoft.com/office/powerpoint/2010/main" val="1488856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32508"/>
          </a:xfrm>
        </p:spPr>
        <p:txBody>
          <a:bodyPr>
            <a:normAutofit fontScale="90000"/>
          </a:bodyPr>
          <a:lstStyle/>
          <a:p>
            <a:pPr algn="ctr"/>
            <a:r>
              <a:rPr lang="en-GB" sz="2600" b="1" dirty="0">
                <a:solidFill>
                  <a:srgbClr val="0000CC"/>
                </a:solidFill>
                <a:latin typeface="Times New Roman" panose="02020603050405020304" pitchFamily="18" charset="0"/>
                <a:cs typeface="Times New Roman" panose="02020603050405020304" pitchFamily="18" charset="0"/>
              </a:rPr>
              <a:t>Activity on Business, system and users </a:t>
            </a:r>
            <a:r>
              <a:rPr lang="en-GB" sz="2600" b="1" dirty="0" smtClean="0">
                <a:solidFill>
                  <a:srgbClr val="0000CC"/>
                </a:solidFill>
                <a:latin typeface="Times New Roman" panose="02020603050405020304" pitchFamily="18" charset="0"/>
                <a:cs typeface="Times New Roman" panose="02020603050405020304" pitchFamily="18" charset="0"/>
              </a:rPr>
              <a:t>Requirements---</a:t>
            </a:r>
            <a:endParaRPr lang="en-GB" sz="2600" dirty="0">
              <a:solidFill>
                <a:srgbClr val="0000CC"/>
              </a:solidFill>
            </a:endParaRPr>
          </a:p>
        </p:txBody>
      </p:sp>
      <p:sp>
        <p:nvSpPr>
          <p:cNvPr id="3" name="Content Placeholder 2"/>
          <p:cNvSpPr>
            <a:spLocks noGrp="1"/>
          </p:cNvSpPr>
          <p:nvPr>
            <p:ph idx="1"/>
          </p:nvPr>
        </p:nvSpPr>
        <p:spPr>
          <a:xfrm>
            <a:off x="0" y="196948"/>
            <a:ext cx="12192000" cy="6661052"/>
          </a:xfrm>
        </p:spPr>
        <p:txBody>
          <a:bodyPr>
            <a:noAutofit/>
          </a:bodyPr>
          <a:lstStyle/>
          <a:p>
            <a:pPr marL="0" indent="0" algn="just">
              <a:lnSpc>
                <a:spcPct val="150000"/>
              </a:lnSpc>
              <a:spcBef>
                <a:spcPts val="0"/>
              </a:spcBef>
              <a:buNone/>
            </a:pPr>
            <a:r>
              <a:rPr lang="en-GB" sz="2400" b="1" dirty="0" smtClean="0">
                <a:solidFill>
                  <a:srgbClr val="9900CC"/>
                </a:solidFill>
                <a:latin typeface="Times New Roman" panose="02020603050405020304" pitchFamily="18" charset="0"/>
                <a:cs typeface="Times New Roman" panose="02020603050405020304" pitchFamily="18" charset="0"/>
              </a:rPr>
              <a:t>9. </a:t>
            </a:r>
            <a:r>
              <a:rPr lang="en-GB" sz="2400" b="1" dirty="0" smtClean="0">
                <a:solidFill>
                  <a:srgbClr val="9900CC"/>
                </a:solidFill>
                <a:latin typeface="Times New Roman" panose="02020603050405020304" pitchFamily="18" charset="0"/>
                <a:cs typeface="Times New Roman" panose="02020603050405020304" pitchFamily="18" charset="0"/>
              </a:rPr>
              <a:t>Security and Data Protection</a:t>
            </a:r>
            <a:endParaRPr lang="en-GB" sz="2400" dirty="0" smtClean="0">
              <a:solidFill>
                <a:srgbClr val="9900CC"/>
              </a:solidFill>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Implementation of encryption protocols to protect sensitive user data and financial information.</a:t>
            </a: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Regular security audits and vulnerability assessments to identify and mitigate potential risks.</a:t>
            </a: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Compliance with data privacy regulations and institutional policies regarding data protection.</a:t>
            </a:r>
          </a:p>
          <a:p>
            <a:pPr marL="0" indent="0" algn="just">
              <a:lnSpc>
                <a:spcPct val="150000"/>
              </a:lnSpc>
              <a:spcBef>
                <a:spcPts val="0"/>
              </a:spcBef>
              <a:buNone/>
            </a:pPr>
            <a:r>
              <a:rPr lang="en-GB" sz="2400" b="1" dirty="0" smtClean="0">
                <a:solidFill>
                  <a:srgbClr val="9900CC"/>
                </a:solidFill>
                <a:latin typeface="Times New Roman" panose="02020603050405020304" pitchFamily="18" charset="0"/>
                <a:cs typeface="Times New Roman" panose="02020603050405020304" pitchFamily="18" charset="0"/>
              </a:rPr>
              <a:t>10. Scalability and Performance</a:t>
            </a:r>
            <a:endParaRPr lang="en-GB" sz="2400" dirty="0" smtClean="0">
              <a:solidFill>
                <a:srgbClr val="9900CC"/>
              </a:solidFill>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Scalable architecture to handle increasing numbers of users, courses, and transactions over time.</a:t>
            </a: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Load balancing and optimization techniques to ensure optimal performance during peak registration periods.</a:t>
            </a: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Stress testing and performance monitoring to identify and address system bottlenecks.</a:t>
            </a:r>
          </a:p>
          <a:p>
            <a:endParaRPr lang="en-GB" sz="2400" dirty="0"/>
          </a:p>
        </p:txBody>
      </p:sp>
    </p:spTree>
    <p:extLst>
      <p:ext uri="{BB962C8B-B14F-4D97-AF65-F5344CB8AC3E}">
        <p14:creationId xmlns:p14="http://schemas.microsoft.com/office/powerpoint/2010/main" val="1885439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32508"/>
          </a:xfrm>
        </p:spPr>
        <p:txBody>
          <a:bodyPr>
            <a:normAutofit fontScale="90000"/>
          </a:bodyPr>
          <a:lstStyle/>
          <a:p>
            <a:pPr algn="ctr"/>
            <a:r>
              <a:rPr lang="en-GB" sz="2600" b="1" dirty="0" smtClean="0">
                <a:solidFill>
                  <a:srgbClr val="0000CC"/>
                </a:solidFill>
                <a:latin typeface="Times New Roman" panose="02020603050405020304" pitchFamily="18" charset="0"/>
                <a:cs typeface="Times New Roman" panose="02020603050405020304" pitchFamily="18" charset="0"/>
              </a:rPr>
              <a:t>Activity on Business, system and users Requirements----</a:t>
            </a:r>
            <a:endParaRPr lang="en-GB" sz="2600" b="1"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32508"/>
            <a:ext cx="12192000" cy="6525491"/>
          </a:xfrm>
        </p:spPr>
        <p:txBody>
          <a:bodyPr>
            <a:noAutofit/>
          </a:bodyPr>
          <a:lstStyle/>
          <a:p>
            <a:pPr marL="0" indent="0" algn="just">
              <a:lnSpc>
                <a:spcPct val="150000"/>
              </a:lnSpc>
              <a:spcBef>
                <a:spcPts val="0"/>
              </a:spcBef>
              <a:buNone/>
            </a:pPr>
            <a:r>
              <a:rPr lang="en-GB" sz="2200" b="1" dirty="0" smtClean="0">
                <a:solidFill>
                  <a:srgbClr val="FF0000"/>
                </a:solidFill>
                <a:latin typeface="Times New Roman" panose="02020603050405020304" pitchFamily="18" charset="0"/>
                <a:cs typeface="Times New Roman" panose="02020603050405020304" pitchFamily="18" charset="0"/>
              </a:rPr>
              <a:t>5. User Requirements</a:t>
            </a:r>
            <a:endParaRPr lang="en-GB" sz="2200" dirty="0" smtClean="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200" b="1" dirty="0" smtClean="0">
                <a:solidFill>
                  <a:srgbClr val="0000CC"/>
                </a:solidFill>
                <a:latin typeface="Times New Roman" panose="02020603050405020304" pitchFamily="18" charset="0"/>
                <a:cs typeface="Times New Roman" panose="02020603050405020304" pitchFamily="18" charset="0"/>
              </a:rPr>
              <a:t>1. Students</a:t>
            </a:r>
            <a:endParaRPr lang="en-GB" sz="2200" dirty="0" smtClean="0">
              <a:solidFill>
                <a:srgbClr val="0000CC"/>
              </a:solidFill>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
            </a:pPr>
            <a:r>
              <a:rPr lang="en-GB" sz="2200" dirty="0" smtClean="0">
                <a:latin typeface="Times New Roman" panose="02020603050405020304" pitchFamily="18" charset="0"/>
                <a:cs typeface="Times New Roman" panose="02020603050405020304" pitchFamily="18" charset="0"/>
              </a:rPr>
              <a:t>Easy access to course information, schedules, and registration deadlines.</a:t>
            </a:r>
          </a:p>
          <a:p>
            <a:pPr lvl="1" algn="just">
              <a:lnSpc>
                <a:spcPct val="150000"/>
              </a:lnSpc>
              <a:spcBef>
                <a:spcPts val="0"/>
              </a:spcBef>
              <a:buFont typeface="Wingdings" panose="05000000000000000000" pitchFamily="2" charset="2"/>
              <a:buChar char="§"/>
            </a:pPr>
            <a:r>
              <a:rPr lang="en-GB" sz="2200" dirty="0" smtClean="0">
                <a:latin typeface="Times New Roman" panose="02020603050405020304" pitchFamily="18" charset="0"/>
                <a:cs typeface="Times New Roman" panose="02020603050405020304" pitchFamily="18" charset="0"/>
              </a:rPr>
              <a:t>Intuitive user interface for browsing courses, selecting preferences, and managing registrations.</a:t>
            </a:r>
          </a:p>
          <a:p>
            <a:pPr lvl="1" algn="just">
              <a:lnSpc>
                <a:spcPct val="150000"/>
              </a:lnSpc>
              <a:spcBef>
                <a:spcPts val="0"/>
              </a:spcBef>
              <a:buFont typeface="Wingdings" panose="05000000000000000000" pitchFamily="2" charset="2"/>
              <a:buChar char="§"/>
            </a:pPr>
            <a:r>
              <a:rPr lang="en-GB" sz="2200" dirty="0" smtClean="0">
                <a:latin typeface="Times New Roman" panose="02020603050405020304" pitchFamily="18" charset="0"/>
                <a:cs typeface="Times New Roman" panose="02020603050405020304" pitchFamily="18" charset="0"/>
              </a:rPr>
              <a:t>Clear and timely notifications regarding registration status, waitlist updates, and course changes.</a:t>
            </a:r>
          </a:p>
          <a:p>
            <a:pPr lvl="1" algn="just">
              <a:lnSpc>
                <a:spcPct val="150000"/>
              </a:lnSpc>
              <a:spcBef>
                <a:spcPts val="0"/>
              </a:spcBef>
              <a:buFont typeface="Wingdings" panose="05000000000000000000" pitchFamily="2" charset="2"/>
              <a:buChar char="§"/>
            </a:pPr>
            <a:r>
              <a:rPr lang="en-GB" sz="2200" dirty="0" smtClean="0">
                <a:latin typeface="Times New Roman" panose="02020603050405020304" pitchFamily="18" charset="0"/>
                <a:cs typeface="Times New Roman" panose="02020603050405020304" pitchFamily="18" charset="0"/>
              </a:rPr>
              <a:t>Ability to view personalized schedules and make adjustments as needed.</a:t>
            </a:r>
          </a:p>
          <a:p>
            <a:pPr lvl="1" algn="just">
              <a:lnSpc>
                <a:spcPct val="150000"/>
              </a:lnSpc>
              <a:spcBef>
                <a:spcPts val="0"/>
              </a:spcBef>
              <a:buFont typeface="Wingdings" panose="05000000000000000000" pitchFamily="2" charset="2"/>
              <a:buChar char="§"/>
            </a:pPr>
            <a:r>
              <a:rPr lang="en-GB" sz="2200" dirty="0" smtClean="0">
                <a:latin typeface="Times New Roman" panose="02020603050405020304" pitchFamily="18" charset="0"/>
                <a:cs typeface="Times New Roman" panose="02020603050405020304" pitchFamily="18" charset="0"/>
              </a:rPr>
              <a:t>Secure access to personal information and financial transactions.</a:t>
            </a:r>
          </a:p>
          <a:p>
            <a:pPr marL="0" indent="0" algn="just">
              <a:lnSpc>
                <a:spcPct val="150000"/>
              </a:lnSpc>
              <a:spcBef>
                <a:spcPts val="0"/>
              </a:spcBef>
              <a:buNone/>
            </a:pPr>
            <a:r>
              <a:rPr lang="en-GB" sz="2200" b="1" dirty="0" smtClean="0">
                <a:solidFill>
                  <a:srgbClr val="0000CC"/>
                </a:solidFill>
                <a:latin typeface="Times New Roman" panose="02020603050405020304" pitchFamily="18" charset="0"/>
                <a:cs typeface="Times New Roman" panose="02020603050405020304" pitchFamily="18" charset="0"/>
              </a:rPr>
              <a:t>2. Faculty</a:t>
            </a:r>
            <a:endParaRPr lang="en-GB" sz="2200" dirty="0" smtClean="0">
              <a:solidFill>
                <a:srgbClr val="0000CC"/>
              </a:solidFill>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
            </a:pPr>
            <a:r>
              <a:rPr lang="en-GB" sz="2200" dirty="0" smtClean="0">
                <a:latin typeface="Times New Roman" panose="02020603050405020304" pitchFamily="18" charset="0"/>
                <a:cs typeface="Times New Roman" panose="02020603050405020304" pitchFamily="18" charset="0"/>
              </a:rPr>
              <a:t>Ability to view course </a:t>
            </a:r>
            <a:r>
              <a:rPr lang="en-GB" sz="2200" dirty="0" err="1" smtClean="0">
                <a:latin typeface="Times New Roman" panose="02020603050405020304" pitchFamily="18" charset="0"/>
                <a:cs typeface="Times New Roman" panose="02020603050405020304" pitchFamily="18" charset="0"/>
              </a:rPr>
              <a:t>enrollment</a:t>
            </a:r>
            <a:r>
              <a:rPr lang="en-GB" sz="2200" dirty="0" smtClean="0">
                <a:latin typeface="Times New Roman" panose="02020603050405020304" pitchFamily="18" charset="0"/>
                <a:cs typeface="Times New Roman" panose="02020603050405020304" pitchFamily="18" charset="0"/>
              </a:rPr>
              <a:t> statistics, student rosters, and waitlists.</a:t>
            </a:r>
          </a:p>
          <a:p>
            <a:pPr lvl="1" algn="just">
              <a:lnSpc>
                <a:spcPct val="150000"/>
              </a:lnSpc>
              <a:spcBef>
                <a:spcPts val="0"/>
              </a:spcBef>
              <a:buFont typeface="Wingdings" panose="05000000000000000000" pitchFamily="2" charset="2"/>
              <a:buChar char="§"/>
            </a:pPr>
            <a:r>
              <a:rPr lang="en-GB" sz="2200" dirty="0" smtClean="0">
                <a:latin typeface="Times New Roman" panose="02020603050405020304" pitchFamily="18" charset="0"/>
                <a:cs typeface="Times New Roman" panose="02020603050405020304" pitchFamily="18" charset="0"/>
              </a:rPr>
              <a:t>Tools for managing course availability, prerequisites, and </a:t>
            </a:r>
            <a:r>
              <a:rPr lang="en-GB" sz="2200" dirty="0" err="1" smtClean="0">
                <a:latin typeface="Times New Roman" panose="02020603050405020304" pitchFamily="18" charset="0"/>
                <a:cs typeface="Times New Roman" panose="02020603050405020304" pitchFamily="18" charset="0"/>
              </a:rPr>
              <a:t>enrollment</a:t>
            </a:r>
            <a:r>
              <a:rPr lang="en-GB" sz="2200" dirty="0" smtClean="0">
                <a:latin typeface="Times New Roman" panose="02020603050405020304" pitchFamily="18" charset="0"/>
                <a:cs typeface="Times New Roman" panose="02020603050405020304" pitchFamily="18" charset="0"/>
              </a:rPr>
              <a:t> capacities.</a:t>
            </a:r>
          </a:p>
          <a:p>
            <a:pPr lvl="1" algn="just">
              <a:lnSpc>
                <a:spcPct val="150000"/>
              </a:lnSpc>
              <a:spcBef>
                <a:spcPts val="0"/>
              </a:spcBef>
              <a:buFont typeface="Wingdings" panose="05000000000000000000" pitchFamily="2" charset="2"/>
              <a:buChar char="§"/>
            </a:pPr>
            <a:r>
              <a:rPr lang="en-GB" sz="2200" dirty="0" smtClean="0">
                <a:latin typeface="Times New Roman" panose="02020603050405020304" pitchFamily="18" charset="0"/>
                <a:cs typeface="Times New Roman" panose="02020603050405020304" pitchFamily="18" charset="0"/>
              </a:rPr>
              <a:t>Notification of course changes, cancellations, or scheduling conflicts affecting enrolled students.</a:t>
            </a:r>
          </a:p>
          <a:p>
            <a:pPr lvl="1" algn="just">
              <a:lnSpc>
                <a:spcPct val="150000"/>
              </a:lnSpc>
              <a:spcBef>
                <a:spcPts val="0"/>
              </a:spcBef>
              <a:buFont typeface="Wingdings" panose="05000000000000000000" pitchFamily="2" charset="2"/>
              <a:buChar char="§"/>
            </a:pPr>
            <a:r>
              <a:rPr lang="en-GB" sz="2200" dirty="0" smtClean="0">
                <a:latin typeface="Times New Roman" panose="02020603050405020304" pitchFamily="18" charset="0"/>
                <a:cs typeface="Times New Roman" panose="02020603050405020304" pitchFamily="18" charset="0"/>
              </a:rPr>
              <a:t>Secure access to student information for communication and academic support.</a:t>
            </a:r>
          </a:p>
          <a:p>
            <a:pPr algn="just">
              <a:lnSpc>
                <a:spcPct val="150000"/>
              </a:lnSpc>
              <a:spcBef>
                <a:spcPts val="0"/>
              </a:spcBef>
            </a:pP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9087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32508"/>
          </a:xfrm>
        </p:spPr>
        <p:txBody>
          <a:bodyPr>
            <a:normAutofit fontScale="90000"/>
          </a:bodyPr>
          <a:lstStyle/>
          <a:p>
            <a:pPr algn="ctr"/>
            <a:r>
              <a:rPr lang="en-GB" sz="2600" b="1" dirty="0" smtClean="0">
                <a:solidFill>
                  <a:srgbClr val="0000CC"/>
                </a:solidFill>
                <a:latin typeface="Times New Roman" panose="02020603050405020304" pitchFamily="18" charset="0"/>
                <a:cs typeface="Times New Roman" panose="02020603050405020304" pitchFamily="18" charset="0"/>
              </a:rPr>
              <a:t>Activity on Business, system and users Requirements----</a:t>
            </a:r>
            <a:endParaRPr lang="en-GB" sz="2600" b="1"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32508"/>
            <a:ext cx="12192000" cy="6525491"/>
          </a:xfrm>
        </p:spPr>
        <p:txBody>
          <a:bodyPr>
            <a:noAutofit/>
          </a:bodyPr>
          <a:lstStyle/>
          <a:p>
            <a:pPr marL="0" indent="0" algn="just">
              <a:lnSpc>
                <a:spcPct val="150000"/>
              </a:lnSpc>
              <a:spcBef>
                <a:spcPts val="0"/>
              </a:spcBef>
              <a:buNone/>
            </a:pPr>
            <a:r>
              <a:rPr lang="en-GB" sz="2200" b="1" dirty="0" smtClean="0">
                <a:solidFill>
                  <a:srgbClr val="FF0000"/>
                </a:solidFill>
                <a:latin typeface="Times New Roman" panose="02020603050405020304" pitchFamily="18" charset="0"/>
                <a:cs typeface="Times New Roman" panose="02020603050405020304" pitchFamily="18" charset="0"/>
              </a:rPr>
              <a:t>3. Administrators</a:t>
            </a:r>
            <a:endParaRPr lang="en-GB" sz="2200" dirty="0" smtClean="0">
              <a:solidFill>
                <a:srgbClr val="FF0000"/>
              </a:solidFill>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
            </a:pPr>
            <a:r>
              <a:rPr lang="en-GB" sz="2200" dirty="0" smtClean="0">
                <a:latin typeface="Times New Roman" panose="02020603050405020304" pitchFamily="18" charset="0"/>
                <a:cs typeface="Times New Roman" panose="02020603050405020304" pitchFamily="18" charset="0"/>
              </a:rPr>
              <a:t>Comprehensive dashboard for monitoring system health, user activity, and </a:t>
            </a:r>
            <a:r>
              <a:rPr lang="en-GB" sz="2200" dirty="0" err="1" smtClean="0">
                <a:latin typeface="Times New Roman" panose="02020603050405020304" pitchFamily="18" charset="0"/>
                <a:cs typeface="Times New Roman" panose="02020603050405020304" pitchFamily="18" charset="0"/>
              </a:rPr>
              <a:t>enrollment</a:t>
            </a:r>
            <a:r>
              <a:rPr lang="en-GB" sz="2200" dirty="0" smtClean="0">
                <a:latin typeface="Times New Roman" panose="02020603050405020304" pitchFamily="18" charset="0"/>
                <a:cs typeface="Times New Roman" panose="02020603050405020304" pitchFamily="18" charset="0"/>
              </a:rPr>
              <a:t> trends.</a:t>
            </a:r>
          </a:p>
          <a:p>
            <a:pPr lvl="1" algn="just">
              <a:lnSpc>
                <a:spcPct val="150000"/>
              </a:lnSpc>
              <a:spcBef>
                <a:spcPts val="0"/>
              </a:spcBef>
              <a:buFont typeface="Wingdings" panose="05000000000000000000" pitchFamily="2" charset="2"/>
              <a:buChar char="§"/>
            </a:pPr>
            <a:r>
              <a:rPr lang="en-GB" sz="2200" dirty="0" smtClean="0">
                <a:latin typeface="Times New Roman" panose="02020603050405020304" pitchFamily="18" charset="0"/>
                <a:cs typeface="Times New Roman" panose="02020603050405020304" pitchFamily="18" charset="0"/>
              </a:rPr>
              <a:t>Administrative tools for managing user accounts, system configurations, and access permissions.</a:t>
            </a:r>
          </a:p>
          <a:p>
            <a:pPr lvl="1" algn="just">
              <a:lnSpc>
                <a:spcPct val="150000"/>
              </a:lnSpc>
              <a:spcBef>
                <a:spcPts val="0"/>
              </a:spcBef>
              <a:buFont typeface="Wingdings" panose="05000000000000000000" pitchFamily="2" charset="2"/>
              <a:buChar char="§"/>
            </a:pPr>
            <a:r>
              <a:rPr lang="en-GB" sz="2200" dirty="0" smtClean="0">
                <a:latin typeface="Times New Roman" panose="02020603050405020304" pitchFamily="18" charset="0"/>
                <a:cs typeface="Times New Roman" panose="02020603050405020304" pitchFamily="18" charset="0"/>
              </a:rPr>
              <a:t>Ability to generate reports on registration analytics, financial transactions, and system performance.</a:t>
            </a:r>
          </a:p>
          <a:p>
            <a:pPr lvl="1" algn="just">
              <a:lnSpc>
                <a:spcPct val="150000"/>
              </a:lnSpc>
              <a:spcBef>
                <a:spcPts val="0"/>
              </a:spcBef>
              <a:buFont typeface="Wingdings" panose="05000000000000000000" pitchFamily="2" charset="2"/>
              <a:buChar char="§"/>
            </a:pPr>
            <a:r>
              <a:rPr lang="en-GB" sz="2200" dirty="0" smtClean="0">
                <a:latin typeface="Times New Roman" panose="02020603050405020304" pitchFamily="18" charset="0"/>
                <a:cs typeface="Times New Roman" panose="02020603050405020304" pitchFamily="18" charset="0"/>
              </a:rPr>
              <a:t>Support for resolving registration issues, conflicts, and discrepancies efficiently.</a:t>
            </a:r>
          </a:p>
          <a:p>
            <a:pPr lvl="1" algn="just">
              <a:lnSpc>
                <a:spcPct val="150000"/>
              </a:lnSpc>
              <a:spcBef>
                <a:spcPts val="0"/>
              </a:spcBef>
              <a:buFont typeface="Wingdings" panose="05000000000000000000" pitchFamily="2" charset="2"/>
              <a:buChar char="§"/>
            </a:pPr>
            <a:r>
              <a:rPr lang="en-GB" sz="2200" dirty="0" smtClean="0">
                <a:latin typeface="Times New Roman" panose="02020603050405020304" pitchFamily="18" charset="0"/>
                <a:cs typeface="Times New Roman" panose="02020603050405020304" pitchFamily="18" charset="0"/>
              </a:rPr>
              <a:t>Compliance with institutional policies and regulations regarding data privacy and security.</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313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32508"/>
          </a:xfrm>
        </p:spPr>
        <p:txBody>
          <a:bodyPr>
            <a:normAutofit fontScale="90000"/>
          </a:bodyPr>
          <a:lstStyle/>
          <a:p>
            <a:pPr algn="ctr"/>
            <a:r>
              <a:rPr lang="en-GB" sz="2600" b="1" dirty="0" smtClean="0">
                <a:solidFill>
                  <a:srgbClr val="0000CC"/>
                </a:solidFill>
                <a:latin typeface="Times New Roman" panose="02020603050405020304" pitchFamily="18" charset="0"/>
                <a:cs typeface="Times New Roman" panose="02020603050405020304" pitchFamily="18" charset="0"/>
              </a:rPr>
              <a:t>Activity on Functional and Non-functional Requirements------ </a:t>
            </a:r>
            <a:endParaRPr lang="en-GB" sz="2600" b="1"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32508"/>
            <a:ext cx="12192000" cy="6525491"/>
          </a:xfrm>
        </p:spPr>
        <p:txBody>
          <a:bodyPr>
            <a:noAutofit/>
          </a:bodyPr>
          <a:lstStyle/>
          <a:p>
            <a:pPr marL="0" indent="0" algn="just">
              <a:lnSpc>
                <a:spcPct val="150000"/>
              </a:lnSpc>
              <a:spcBef>
                <a:spcPts val="0"/>
              </a:spcBef>
              <a:buNone/>
            </a:pPr>
            <a:r>
              <a:rPr lang="en-GB" sz="2400" b="1" dirty="0" smtClean="0">
                <a:solidFill>
                  <a:srgbClr val="990033"/>
                </a:solidFill>
                <a:latin typeface="Times New Roman" panose="02020603050405020304" pitchFamily="18" charset="0"/>
                <a:cs typeface="Times New Roman" panose="02020603050405020304" pitchFamily="18" charset="0"/>
              </a:rPr>
              <a:t>3. </a:t>
            </a:r>
            <a:r>
              <a:rPr lang="en-GB" sz="2400" b="1" dirty="0" smtClean="0">
                <a:solidFill>
                  <a:srgbClr val="990033"/>
                </a:solidFill>
                <a:latin typeface="Times New Roman" panose="02020603050405020304" pitchFamily="18" charset="0"/>
                <a:cs typeface="Times New Roman" panose="02020603050405020304" pitchFamily="18" charset="0"/>
              </a:rPr>
              <a:t>Course Registration</a:t>
            </a: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Students should be able to browse available courses, select desired ones, and register for them within specified registration periods.</a:t>
            </a:r>
          </a:p>
          <a:p>
            <a:pPr marL="0" indent="0" algn="just">
              <a:lnSpc>
                <a:spcPct val="150000"/>
              </a:lnSpc>
              <a:spcBef>
                <a:spcPts val="0"/>
              </a:spcBef>
              <a:buNone/>
            </a:pPr>
            <a:r>
              <a:rPr lang="en-GB" sz="2400" b="1" dirty="0" smtClean="0">
                <a:solidFill>
                  <a:srgbClr val="990033"/>
                </a:solidFill>
                <a:latin typeface="Times New Roman" panose="02020603050405020304" pitchFamily="18" charset="0"/>
                <a:cs typeface="Times New Roman" panose="02020603050405020304" pitchFamily="18" charset="0"/>
              </a:rPr>
              <a:t>4. </a:t>
            </a:r>
            <a:r>
              <a:rPr lang="en-GB" sz="2400" b="1" dirty="0" err="1" smtClean="0">
                <a:solidFill>
                  <a:srgbClr val="990033"/>
                </a:solidFill>
                <a:latin typeface="Times New Roman" panose="02020603050405020304" pitchFamily="18" charset="0"/>
                <a:cs typeface="Times New Roman" panose="02020603050405020304" pitchFamily="18" charset="0"/>
              </a:rPr>
              <a:t>Waitlisting</a:t>
            </a:r>
            <a:endParaRPr lang="en-GB" sz="2400" b="1" dirty="0" smtClean="0">
              <a:solidFill>
                <a:srgbClr val="990033"/>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If a course reaches its maximum capacity, students should be allowed to join a waitlist. When vacancies occur, students on the waitlist should be automatically enrolled.</a:t>
            </a:r>
          </a:p>
          <a:p>
            <a:pPr marL="0" indent="0" algn="just">
              <a:lnSpc>
                <a:spcPct val="150000"/>
              </a:lnSpc>
              <a:spcBef>
                <a:spcPts val="0"/>
              </a:spcBef>
              <a:buNone/>
            </a:pPr>
            <a:r>
              <a:rPr lang="en-GB" sz="2400" b="1" dirty="0" smtClean="0">
                <a:solidFill>
                  <a:srgbClr val="990033"/>
                </a:solidFill>
                <a:latin typeface="Times New Roman" panose="02020603050405020304" pitchFamily="18" charset="0"/>
                <a:cs typeface="Times New Roman" panose="02020603050405020304" pitchFamily="18" charset="0"/>
              </a:rPr>
              <a:t>5. Schedule Management</a:t>
            </a:r>
          </a:p>
          <a:p>
            <a:pPr algn="just">
              <a:lnSpc>
                <a:spcPct val="150000"/>
              </a:lnSpc>
              <a:spcBef>
                <a:spcPts val="0"/>
              </a:spcBef>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T</a:t>
            </a:r>
            <a:r>
              <a:rPr lang="en-GB" sz="2400" dirty="0" smtClean="0">
                <a:latin typeface="Times New Roman" panose="02020603050405020304" pitchFamily="18" charset="0"/>
                <a:cs typeface="Times New Roman" panose="02020603050405020304" pitchFamily="18" charset="0"/>
              </a:rPr>
              <a:t>he system should generate personalized schedules for students based on their registered courses, avoiding time conflicts.</a:t>
            </a:r>
          </a:p>
          <a:p>
            <a:pPr marL="0" indent="0" algn="just">
              <a:lnSpc>
                <a:spcPct val="150000"/>
              </a:lnSpc>
              <a:spcBef>
                <a:spcPts val="0"/>
              </a:spcBef>
              <a:buNone/>
            </a:pPr>
            <a:r>
              <a:rPr lang="en-GB" sz="2400" b="1" dirty="0" smtClean="0">
                <a:solidFill>
                  <a:srgbClr val="990033"/>
                </a:solidFill>
                <a:latin typeface="Times New Roman" panose="02020603050405020304" pitchFamily="18" charset="0"/>
                <a:cs typeface="Times New Roman" panose="02020603050405020304" pitchFamily="18" charset="0"/>
              </a:rPr>
              <a:t>6. Financial Transactions</a:t>
            </a: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Integration with financial systems to handle course fees, refunds, and related transactions securely.</a:t>
            </a:r>
          </a:p>
        </p:txBody>
      </p:sp>
    </p:spTree>
    <p:extLst>
      <p:ext uri="{BB962C8B-B14F-4D97-AF65-F5344CB8AC3E}">
        <p14:creationId xmlns:p14="http://schemas.microsoft.com/office/powerpoint/2010/main" val="3161120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32508"/>
          </a:xfrm>
        </p:spPr>
        <p:txBody>
          <a:bodyPr>
            <a:normAutofit fontScale="90000"/>
          </a:bodyPr>
          <a:lstStyle/>
          <a:p>
            <a:pPr algn="ctr"/>
            <a:r>
              <a:rPr lang="en-GB" sz="2600" b="1" dirty="0" smtClean="0">
                <a:solidFill>
                  <a:srgbClr val="0000CC"/>
                </a:solidFill>
                <a:latin typeface="Times New Roman" panose="02020603050405020304" pitchFamily="18" charset="0"/>
                <a:cs typeface="Times New Roman" panose="02020603050405020304" pitchFamily="18" charset="0"/>
              </a:rPr>
              <a:t>Activity on Functional and Non-functional Requirements------ </a:t>
            </a:r>
            <a:endParaRPr lang="en-GB" sz="2600" b="1"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32508"/>
            <a:ext cx="12192000" cy="6525491"/>
          </a:xfrm>
        </p:spPr>
        <p:txBody>
          <a:bodyPr>
            <a:noAutofit/>
          </a:bodyPr>
          <a:lstStyle/>
          <a:p>
            <a:pPr marL="0" indent="0" algn="just">
              <a:lnSpc>
                <a:spcPct val="150000"/>
              </a:lnSpc>
              <a:spcBef>
                <a:spcPts val="0"/>
              </a:spcBef>
              <a:buNone/>
            </a:pPr>
            <a:r>
              <a:rPr lang="en-GB" sz="2400" b="1" dirty="0" smtClean="0">
                <a:solidFill>
                  <a:srgbClr val="990033"/>
                </a:solidFill>
                <a:latin typeface="Times New Roman" panose="02020603050405020304" pitchFamily="18" charset="0"/>
                <a:cs typeface="Times New Roman" panose="02020603050405020304" pitchFamily="18" charset="0"/>
              </a:rPr>
              <a:t>7. Administrative Tools</a:t>
            </a: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Administrators should have privileged access to manage courses, view </a:t>
            </a:r>
            <a:r>
              <a:rPr lang="en-GB" sz="2400" dirty="0" err="1" smtClean="0">
                <a:latin typeface="Times New Roman" panose="02020603050405020304" pitchFamily="18" charset="0"/>
                <a:cs typeface="Times New Roman" panose="02020603050405020304" pitchFamily="18" charset="0"/>
              </a:rPr>
              <a:t>enrollment</a:t>
            </a:r>
            <a:r>
              <a:rPr lang="en-GB" sz="2400" dirty="0" smtClean="0">
                <a:latin typeface="Times New Roman" panose="02020603050405020304" pitchFamily="18" charset="0"/>
                <a:cs typeface="Times New Roman" panose="02020603050405020304" pitchFamily="18" charset="0"/>
              </a:rPr>
              <a:t> statistics, and resolve registration issues.</a:t>
            </a:r>
          </a:p>
          <a:p>
            <a:pPr marL="0" indent="0" algn="just">
              <a:lnSpc>
                <a:spcPct val="150000"/>
              </a:lnSpc>
              <a:spcBef>
                <a:spcPts val="0"/>
              </a:spcBef>
              <a:buNone/>
            </a:pPr>
            <a:r>
              <a:rPr lang="en-GB" sz="2400" b="1" dirty="0" smtClean="0">
                <a:solidFill>
                  <a:srgbClr val="990033"/>
                </a:solidFill>
                <a:latin typeface="Times New Roman" panose="02020603050405020304" pitchFamily="18" charset="0"/>
                <a:cs typeface="Times New Roman" panose="02020603050405020304" pitchFamily="18" charset="0"/>
              </a:rPr>
              <a:t>8. Notifications</a:t>
            </a:r>
            <a:endParaRPr lang="en-GB" sz="2400" dirty="0" smtClean="0">
              <a:solidFill>
                <a:srgbClr val="990033"/>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Automatic notifications should be sent to students regarding registration deadlines, course changes, and other relevant updates.</a:t>
            </a:r>
          </a:p>
          <a:p>
            <a:pPr marL="0" indent="0" algn="just">
              <a:lnSpc>
                <a:spcPct val="150000"/>
              </a:lnSpc>
              <a:spcBef>
                <a:spcPts val="0"/>
              </a:spcBef>
              <a:buNone/>
            </a:pPr>
            <a:r>
              <a:rPr lang="en-GB" sz="2400" b="1" dirty="0" smtClean="0">
                <a:solidFill>
                  <a:srgbClr val="990033"/>
                </a:solidFill>
                <a:latin typeface="Times New Roman" panose="02020603050405020304" pitchFamily="18" charset="0"/>
                <a:cs typeface="Times New Roman" panose="02020603050405020304" pitchFamily="18" charset="0"/>
              </a:rPr>
              <a:t>9. Accessibility</a:t>
            </a: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The system should be accessible to users with disabilities, complying with accessibility standards and guidelines.</a:t>
            </a:r>
          </a:p>
        </p:txBody>
      </p:sp>
    </p:spTree>
    <p:extLst>
      <p:ext uri="{BB962C8B-B14F-4D97-AF65-F5344CB8AC3E}">
        <p14:creationId xmlns:p14="http://schemas.microsoft.com/office/powerpoint/2010/main" val="3204067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32508"/>
          </a:xfrm>
        </p:spPr>
        <p:txBody>
          <a:bodyPr>
            <a:normAutofit fontScale="90000"/>
          </a:bodyPr>
          <a:lstStyle/>
          <a:p>
            <a:pPr algn="ctr"/>
            <a:r>
              <a:rPr lang="en-GB" sz="2600" b="1" dirty="0" smtClean="0">
                <a:solidFill>
                  <a:srgbClr val="0000CC"/>
                </a:solidFill>
                <a:latin typeface="Times New Roman" panose="02020603050405020304" pitchFamily="18" charset="0"/>
                <a:cs typeface="Times New Roman" panose="02020603050405020304" pitchFamily="18" charset="0"/>
              </a:rPr>
              <a:t>Activity on Functional and Non-functional Requirements------ </a:t>
            </a:r>
            <a:endParaRPr lang="en-GB" sz="2600" b="1"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32508"/>
            <a:ext cx="12192000" cy="6525491"/>
          </a:xfrm>
        </p:spPr>
        <p:txBody>
          <a:bodyPr>
            <a:noAutofit/>
          </a:bodyPr>
          <a:lstStyle/>
          <a:p>
            <a:pPr marL="0" indent="0" algn="just">
              <a:lnSpc>
                <a:spcPct val="150000"/>
              </a:lnSpc>
              <a:spcBef>
                <a:spcPts val="0"/>
              </a:spcBef>
              <a:buNone/>
            </a:pPr>
            <a:r>
              <a:rPr lang="en-GB" sz="2400" b="1" dirty="0" smtClean="0">
                <a:solidFill>
                  <a:srgbClr val="9900CC"/>
                </a:solidFill>
                <a:latin typeface="Times New Roman" panose="02020603050405020304" pitchFamily="18" charset="0"/>
                <a:cs typeface="Times New Roman" panose="02020603050405020304" pitchFamily="18" charset="0"/>
              </a:rPr>
              <a:t>2. Non-Functional Requirements</a:t>
            </a:r>
            <a:endParaRPr lang="en-GB" sz="2400" dirty="0" smtClean="0">
              <a:solidFill>
                <a:srgbClr val="9900CC"/>
              </a:solidFill>
              <a:latin typeface="Times New Roman" panose="02020603050405020304" pitchFamily="18" charset="0"/>
              <a:cs typeface="Times New Roman" panose="02020603050405020304" pitchFamily="18" charset="0"/>
            </a:endParaRPr>
          </a:p>
          <a:p>
            <a:pPr marL="457200" indent="-457200" algn="just">
              <a:lnSpc>
                <a:spcPct val="150000"/>
              </a:lnSpc>
              <a:spcBef>
                <a:spcPts val="0"/>
              </a:spcBef>
              <a:buAutoNum type="arabicPeriod"/>
            </a:pPr>
            <a:r>
              <a:rPr lang="en-GB" sz="2400" b="1" dirty="0" smtClean="0">
                <a:solidFill>
                  <a:srgbClr val="FF0000"/>
                </a:solidFill>
                <a:latin typeface="Times New Roman" panose="02020603050405020304" pitchFamily="18" charset="0"/>
                <a:cs typeface="Times New Roman" panose="02020603050405020304" pitchFamily="18" charset="0"/>
              </a:rPr>
              <a:t>Performance</a:t>
            </a: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The system should be able to handle a large number of concurrent users without significant performance degradation.</a:t>
            </a:r>
          </a:p>
          <a:p>
            <a:pPr marL="0" indent="0" algn="just">
              <a:lnSpc>
                <a:spcPct val="150000"/>
              </a:lnSpc>
              <a:spcBef>
                <a:spcPts val="0"/>
              </a:spcBef>
              <a:buNone/>
            </a:pPr>
            <a:r>
              <a:rPr lang="en-GB" sz="2400" b="1" dirty="0" smtClean="0">
                <a:solidFill>
                  <a:srgbClr val="FF0000"/>
                </a:solidFill>
                <a:latin typeface="Times New Roman" panose="02020603050405020304" pitchFamily="18" charset="0"/>
                <a:cs typeface="Times New Roman" panose="02020603050405020304" pitchFamily="18" charset="0"/>
              </a:rPr>
              <a:t>2. Security</a:t>
            </a: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Strong encryption protocols should be implemented to safeguard user data and prevent unauthorized access.</a:t>
            </a:r>
          </a:p>
          <a:p>
            <a:pPr marL="0" indent="0" algn="just">
              <a:lnSpc>
                <a:spcPct val="150000"/>
              </a:lnSpc>
              <a:spcBef>
                <a:spcPts val="0"/>
              </a:spcBef>
              <a:buNone/>
            </a:pPr>
            <a:r>
              <a:rPr lang="en-GB" sz="2400" b="1" dirty="0" smtClean="0">
                <a:solidFill>
                  <a:srgbClr val="FF0000"/>
                </a:solidFill>
                <a:latin typeface="Times New Roman" panose="02020603050405020304" pitchFamily="18" charset="0"/>
                <a:cs typeface="Times New Roman" panose="02020603050405020304" pitchFamily="18" charset="0"/>
              </a:rPr>
              <a:t>3. Reliability</a:t>
            </a: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The system should be available 24/7 with minimal downtime for maintenance or updates.</a:t>
            </a:r>
          </a:p>
          <a:p>
            <a:pPr marL="0" indent="0" algn="just">
              <a:lnSpc>
                <a:spcPct val="150000"/>
              </a:lnSpc>
              <a:spcBef>
                <a:spcPts val="0"/>
              </a:spcBef>
              <a:buNone/>
            </a:pPr>
            <a:r>
              <a:rPr lang="en-GB" sz="2400" b="1" dirty="0" smtClean="0">
                <a:solidFill>
                  <a:srgbClr val="FF0000"/>
                </a:solidFill>
                <a:latin typeface="Times New Roman" panose="02020603050405020304" pitchFamily="18" charset="0"/>
                <a:cs typeface="Times New Roman" panose="02020603050405020304" pitchFamily="18" charset="0"/>
              </a:rPr>
              <a:t>4. Scalability</a:t>
            </a: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It should be designed to accommodate future growth in terms of users, courses, and functionalities.</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257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32508"/>
          </a:xfrm>
        </p:spPr>
        <p:txBody>
          <a:bodyPr>
            <a:normAutofit fontScale="90000"/>
          </a:bodyPr>
          <a:lstStyle/>
          <a:p>
            <a:pPr algn="ctr"/>
            <a:r>
              <a:rPr lang="en-GB" sz="2600" b="1" dirty="0" smtClean="0">
                <a:solidFill>
                  <a:srgbClr val="0000CC"/>
                </a:solidFill>
                <a:latin typeface="Times New Roman" panose="02020603050405020304" pitchFamily="18" charset="0"/>
                <a:cs typeface="Times New Roman" panose="02020603050405020304" pitchFamily="18" charset="0"/>
              </a:rPr>
              <a:t>Activity on Functional and Non-functional Requirements------ </a:t>
            </a:r>
            <a:endParaRPr lang="en-GB" sz="2600" b="1"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32508"/>
            <a:ext cx="12192000" cy="6525491"/>
          </a:xfrm>
        </p:spPr>
        <p:txBody>
          <a:bodyPr>
            <a:noAutofit/>
          </a:bodyPr>
          <a:lstStyle/>
          <a:p>
            <a:pPr marL="0" indent="0" algn="just">
              <a:lnSpc>
                <a:spcPct val="150000"/>
              </a:lnSpc>
              <a:spcBef>
                <a:spcPts val="0"/>
              </a:spcBef>
              <a:buNone/>
            </a:pPr>
            <a:r>
              <a:rPr lang="en-GB" sz="2400" b="1" dirty="0" smtClean="0">
                <a:solidFill>
                  <a:srgbClr val="FF0000"/>
                </a:solidFill>
                <a:latin typeface="Times New Roman" panose="02020603050405020304" pitchFamily="18" charset="0"/>
                <a:cs typeface="Times New Roman" panose="02020603050405020304" pitchFamily="18" charset="0"/>
              </a:rPr>
              <a:t>5. Usability</a:t>
            </a:r>
          </a:p>
          <a:p>
            <a:pPr algn="just">
              <a:lnSpc>
                <a:spcPct val="150000"/>
              </a:lnSpc>
              <a:spcBef>
                <a:spcPts val="0"/>
              </a:spcBef>
              <a:buFont typeface="Wingdings" panose="05000000000000000000" pitchFamily="2" charset="2"/>
              <a:buChar char="§"/>
            </a:pPr>
            <a:r>
              <a:rPr lang="en-GB" sz="2400" b="1" dirty="0" smtClean="0">
                <a:latin typeface="Times New Roman" panose="02020603050405020304" pitchFamily="18" charset="0"/>
                <a:cs typeface="Times New Roman" panose="02020603050405020304" pitchFamily="18" charset="0"/>
              </a:rPr>
              <a:t>T</a:t>
            </a:r>
            <a:r>
              <a:rPr lang="en-GB" sz="2400" dirty="0" smtClean="0">
                <a:latin typeface="Times New Roman" panose="02020603050405020304" pitchFamily="18" charset="0"/>
                <a:cs typeface="Times New Roman" panose="02020603050405020304" pitchFamily="18" charset="0"/>
              </a:rPr>
              <a:t>he user interface should be intuitive and user-friendly, requiring minimal training for users to navigate and utilize the system effectively.</a:t>
            </a:r>
          </a:p>
          <a:p>
            <a:pPr marL="0" indent="0" algn="just">
              <a:lnSpc>
                <a:spcPct val="150000"/>
              </a:lnSpc>
              <a:spcBef>
                <a:spcPts val="0"/>
              </a:spcBef>
              <a:buNone/>
            </a:pPr>
            <a:r>
              <a:rPr lang="en-GB" sz="2400" b="1" dirty="0" smtClean="0">
                <a:solidFill>
                  <a:srgbClr val="FF0000"/>
                </a:solidFill>
                <a:latin typeface="Times New Roman" panose="02020603050405020304" pitchFamily="18" charset="0"/>
                <a:cs typeface="Times New Roman" panose="02020603050405020304" pitchFamily="18" charset="0"/>
              </a:rPr>
              <a:t>6. Compatibility</a:t>
            </a: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The system should be compatible with a variety of devices and web browsers to ensure accessibility across different platforms.</a:t>
            </a:r>
          </a:p>
          <a:p>
            <a:pPr marL="0" indent="0" algn="just">
              <a:lnSpc>
                <a:spcPct val="150000"/>
              </a:lnSpc>
              <a:spcBef>
                <a:spcPts val="0"/>
              </a:spcBef>
              <a:buNone/>
            </a:pPr>
            <a:r>
              <a:rPr lang="en-GB" sz="2400" b="1" dirty="0" smtClean="0">
                <a:solidFill>
                  <a:srgbClr val="FF0000"/>
                </a:solidFill>
                <a:latin typeface="Times New Roman" panose="02020603050405020304" pitchFamily="18" charset="0"/>
                <a:cs typeface="Times New Roman" panose="02020603050405020304" pitchFamily="18" charset="0"/>
              </a:rPr>
              <a:t>7. Data Integrity</a:t>
            </a: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Measures should be in place to ensure the accuracy and consistency of data stored within the system, with regular backups to prevent data loss.</a:t>
            </a:r>
          </a:p>
          <a:p>
            <a:pPr marL="0" indent="0" algn="just">
              <a:lnSpc>
                <a:spcPct val="150000"/>
              </a:lnSpc>
              <a:spcBef>
                <a:spcPts val="0"/>
              </a:spcBef>
              <a:buNone/>
            </a:pPr>
            <a:r>
              <a:rPr lang="en-GB" sz="2400" b="1" dirty="0" smtClean="0">
                <a:solidFill>
                  <a:srgbClr val="FF0000"/>
                </a:solidFill>
                <a:latin typeface="Times New Roman" panose="02020603050405020304" pitchFamily="18" charset="0"/>
                <a:cs typeface="Times New Roman" panose="02020603050405020304" pitchFamily="18" charset="0"/>
              </a:rPr>
              <a:t>8. Regulatory Compliance</a:t>
            </a: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The system should comply with relevant data protection regulations and privacy laws to ensure the lawful handling of user information.</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0071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32508"/>
          </a:xfrm>
        </p:spPr>
        <p:txBody>
          <a:bodyPr>
            <a:normAutofit fontScale="90000"/>
          </a:bodyPr>
          <a:lstStyle/>
          <a:p>
            <a:pPr algn="ctr"/>
            <a:r>
              <a:rPr lang="en-GB" sz="2600" b="1" dirty="0" smtClean="0">
                <a:solidFill>
                  <a:srgbClr val="0000CC"/>
                </a:solidFill>
                <a:latin typeface="Times New Roman" panose="02020603050405020304" pitchFamily="18" charset="0"/>
                <a:cs typeface="Times New Roman" panose="02020603050405020304" pitchFamily="18" charset="0"/>
              </a:rPr>
              <a:t>Activity on Business, system and users Requirements------</a:t>
            </a:r>
            <a:endParaRPr lang="en-GB" sz="2600" b="1"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32508"/>
            <a:ext cx="12192000" cy="6525491"/>
          </a:xfrm>
        </p:spPr>
        <p:txBody>
          <a:bodyPr>
            <a:noAutofit/>
          </a:bodyPr>
          <a:lstStyle/>
          <a:p>
            <a:pPr marL="0" lvl="0" indent="0" algn="just" eaLnBrk="0" fontAlgn="base" hangingPunct="0">
              <a:lnSpc>
                <a:spcPct val="150000"/>
              </a:lnSpc>
              <a:spcBef>
                <a:spcPts val="0"/>
              </a:spcBef>
              <a:buNone/>
            </a:pPr>
            <a:r>
              <a:rPr kumimoji="0" lang="en-US" altLang="en-US" sz="24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3. Business Requirements</a:t>
            </a:r>
            <a:endParaRPr kumimoji="0" lang="en-US" altLang="en-US" sz="24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FontTx/>
              <a:buAutoNum type="arabicPeriod"/>
            </a:pPr>
            <a:r>
              <a:rPr kumimoji="0" lang="en-US" altLang="en-US" sz="2400" b="1" i="0" u="none" strike="noStrike" cap="none" normalizeH="0" baseline="0" dirty="0" smtClean="0">
                <a:ln>
                  <a:noFill/>
                </a:ln>
                <a:solidFill>
                  <a:srgbClr val="9900CC"/>
                </a:solidFill>
                <a:effectLst/>
                <a:latin typeface="Times New Roman" panose="02020603050405020304" pitchFamily="18" charset="0"/>
                <a:cs typeface="Times New Roman" panose="02020603050405020304" pitchFamily="18" charset="0"/>
              </a:rPr>
              <a:t>Efficiency Improvement</a:t>
            </a:r>
          </a:p>
          <a:p>
            <a:pPr lvl="0" algn="just" eaLnBrk="0" fontAlgn="base" hangingPunct="0">
              <a:lnSpc>
                <a:spcPct val="150000"/>
              </a:lnSpc>
              <a:spcBef>
                <a:spcPts val="0"/>
              </a:spcBef>
              <a:buFont typeface="Wingdings" panose="05000000000000000000" pitchFamily="2" charset="2"/>
              <a:buChar char="§"/>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system should streamline the registration process, reducing the time and resources required for manual registration tasks.</a:t>
            </a:r>
          </a:p>
          <a:p>
            <a:pPr marL="0" lvl="0" indent="0" algn="just" eaLnBrk="0" fontAlgn="base" hangingPunct="0">
              <a:lnSpc>
                <a:spcPct val="150000"/>
              </a:lnSpc>
              <a:spcBef>
                <a:spcPts val="0"/>
              </a:spcBef>
              <a:buFontTx/>
              <a:buAutoNum type="arabicPeriod" startAt="2"/>
            </a:pPr>
            <a:r>
              <a:rPr kumimoji="0" lang="en-US" altLang="en-US" sz="2400" b="1" i="0" u="none" strike="noStrike" cap="none" normalizeH="0" baseline="0" dirty="0" smtClean="0">
                <a:ln>
                  <a:noFill/>
                </a:ln>
                <a:solidFill>
                  <a:srgbClr val="9900CC"/>
                </a:solidFill>
                <a:effectLst/>
                <a:latin typeface="Times New Roman" panose="02020603050405020304" pitchFamily="18" charset="0"/>
                <a:cs typeface="Times New Roman" panose="02020603050405020304" pitchFamily="18" charset="0"/>
              </a:rPr>
              <a:t>Cost Reduction</a:t>
            </a:r>
          </a:p>
          <a:p>
            <a:pPr lvl="0" algn="just" eaLnBrk="0" fontAlgn="base" hangingPunct="0">
              <a:lnSpc>
                <a:spcPct val="150000"/>
              </a:lnSpc>
              <a:spcBef>
                <a:spcPts val="0"/>
              </a:spcBef>
              <a:buFont typeface="Wingdings" panose="05000000000000000000" pitchFamily="2" charset="2"/>
              <a:buChar char="§"/>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By automating registration processes and reducing errors, the system should lower administrative costs associated with managing course enrollments.</a:t>
            </a:r>
          </a:p>
          <a:p>
            <a:pPr marL="0" lvl="0" indent="0" algn="just" eaLnBrk="0" fontAlgn="base" hangingPunct="0">
              <a:lnSpc>
                <a:spcPct val="150000"/>
              </a:lnSpc>
              <a:spcBef>
                <a:spcPts val="0"/>
              </a:spcBef>
              <a:buFontTx/>
              <a:buAutoNum type="arabicPeriod" startAt="3"/>
            </a:pPr>
            <a:r>
              <a:rPr kumimoji="0" lang="en-US" altLang="en-US" sz="2400" b="1" i="0" u="none" strike="noStrike" cap="none" normalizeH="0" baseline="0" dirty="0" smtClean="0">
                <a:ln>
                  <a:noFill/>
                </a:ln>
                <a:solidFill>
                  <a:srgbClr val="9900CC"/>
                </a:solidFill>
                <a:effectLst/>
                <a:latin typeface="Times New Roman" panose="02020603050405020304" pitchFamily="18" charset="0"/>
                <a:cs typeface="Times New Roman" panose="02020603050405020304" pitchFamily="18" charset="0"/>
              </a:rPr>
              <a:t>Enhanced Student Experience</a:t>
            </a:r>
          </a:p>
          <a:p>
            <a:pPr lvl="0" algn="just" eaLnBrk="0" fontAlgn="base" hangingPunct="0">
              <a:lnSpc>
                <a:spcPct val="150000"/>
              </a:lnSpc>
              <a:spcBef>
                <a:spcPts val="0"/>
              </a:spcBef>
              <a:buFont typeface="Wingdings" panose="05000000000000000000" pitchFamily="2" charset="2"/>
              <a:buChar char="§"/>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SRS should improve the overall student experience by providing easier access to course information, reducing wait times, and minimizing registration errors.</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2928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32508"/>
          </a:xfrm>
        </p:spPr>
        <p:txBody>
          <a:bodyPr>
            <a:normAutofit fontScale="90000"/>
          </a:bodyPr>
          <a:lstStyle/>
          <a:p>
            <a:pPr algn="ctr"/>
            <a:r>
              <a:rPr lang="en-GB" sz="2600" b="1" dirty="0" smtClean="0">
                <a:solidFill>
                  <a:srgbClr val="0000CC"/>
                </a:solidFill>
                <a:latin typeface="Times New Roman" panose="02020603050405020304" pitchFamily="18" charset="0"/>
                <a:cs typeface="Times New Roman" panose="02020603050405020304" pitchFamily="18" charset="0"/>
              </a:rPr>
              <a:t>Activity on Business, system and users Requirements------</a:t>
            </a:r>
            <a:endParaRPr lang="en-GB" sz="2600" b="1"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32508"/>
            <a:ext cx="12192000" cy="6525491"/>
          </a:xfrm>
        </p:spPr>
        <p:txBody>
          <a:bodyPr>
            <a:noAutofit/>
          </a:bodyPr>
          <a:lstStyle/>
          <a:p>
            <a:pPr marL="0" lvl="0" indent="0" algn="just" eaLnBrk="0" fontAlgn="base" hangingPunct="0">
              <a:lnSpc>
                <a:spcPct val="150000"/>
              </a:lnSpc>
              <a:spcBef>
                <a:spcPts val="0"/>
              </a:spcBef>
              <a:buFontTx/>
              <a:buAutoNum type="arabicPeriod" startAt="4"/>
            </a:pPr>
            <a:r>
              <a:rPr kumimoji="0" lang="en-US" altLang="en-US" sz="2400" b="1" i="0" u="none" strike="noStrike" cap="none" normalizeH="0" baseline="0" dirty="0" smtClean="0">
                <a:ln>
                  <a:noFill/>
                </a:ln>
                <a:solidFill>
                  <a:srgbClr val="9900CC"/>
                </a:solidFill>
                <a:effectLst/>
                <a:latin typeface="Times New Roman" panose="02020603050405020304" pitchFamily="18" charset="0"/>
                <a:cs typeface="Times New Roman" panose="02020603050405020304" pitchFamily="18" charset="0"/>
              </a:rPr>
              <a:t>Competitive Advantage</a:t>
            </a:r>
          </a:p>
          <a:p>
            <a:pPr lvl="0" algn="just" eaLnBrk="0" fontAlgn="base" hangingPunct="0">
              <a:lnSpc>
                <a:spcPct val="150000"/>
              </a:lnSpc>
              <a:spcBef>
                <a:spcPts val="0"/>
              </a:spcBef>
              <a:buFont typeface="Wingdings" panose="05000000000000000000" pitchFamily="2" charset="2"/>
              <a:buChar char="§"/>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 user-friendly and efficient registration system can enhance the institution's reputation and attractiveness to prospective students and faculty.</a:t>
            </a:r>
          </a:p>
          <a:p>
            <a:pPr marL="0" lvl="0" indent="0" algn="just" eaLnBrk="0" fontAlgn="base" hangingPunct="0">
              <a:lnSpc>
                <a:spcPct val="150000"/>
              </a:lnSpc>
              <a:spcBef>
                <a:spcPts val="0"/>
              </a:spcBef>
              <a:buFontTx/>
              <a:buAutoNum type="arabicPeriod" startAt="5"/>
            </a:pPr>
            <a:r>
              <a:rPr kumimoji="0" lang="en-US" altLang="en-US" sz="2400" b="1" i="0" u="none" strike="noStrike" cap="none" normalizeH="0" baseline="0" dirty="0" smtClean="0">
                <a:ln>
                  <a:noFill/>
                </a:ln>
                <a:solidFill>
                  <a:srgbClr val="9900CC"/>
                </a:solidFill>
                <a:effectLst/>
                <a:latin typeface="Times New Roman" panose="02020603050405020304" pitchFamily="18" charset="0"/>
                <a:cs typeface="Times New Roman" panose="02020603050405020304" pitchFamily="18" charset="0"/>
              </a:rPr>
              <a:t>Data Analysis</a:t>
            </a:r>
          </a:p>
          <a:p>
            <a:pPr lvl="0" algn="just" eaLnBrk="0" fontAlgn="base" hangingPunct="0">
              <a:lnSpc>
                <a:spcPct val="150000"/>
              </a:lnSpc>
              <a:spcBef>
                <a:spcPts val="0"/>
              </a:spcBef>
              <a:buFont typeface="Wingdings" panose="05000000000000000000" pitchFamily="2" charset="2"/>
              <a:buChar char="§"/>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system should capture registration data to enable analysis of enrollment trends, course popularity, and resource allocation, facilitating strategic decision-making.</a:t>
            </a:r>
          </a:p>
          <a:p>
            <a:pPr marL="0" lvl="0" indent="0" algn="just" eaLnBrk="0" fontAlgn="base" hangingPunct="0">
              <a:lnSpc>
                <a:spcPct val="150000"/>
              </a:lnSpc>
              <a:spcBef>
                <a:spcPts val="0"/>
              </a:spcBef>
              <a:buNone/>
            </a:pP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587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32508"/>
          </a:xfrm>
        </p:spPr>
        <p:txBody>
          <a:bodyPr>
            <a:normAutofit fontScale="90000"/>
          </a:bodyPr>
          <a:lstStyle/>
          <a:p>
            <a:pPr algn="ctr"/>
            <a:r>
              <a:rPr lang="en-GB" sz="2600" b="1" dirty="0" smtClean="0">
                <a:solidFill>
                  <a:srgbClr val="0000CC"/>
                </a:solidFill>
                <a:latin typeface="Times New Roman" panose="02020603050405020304" pitchFamily="18" charset="0"/>
                <a:cs typeface="Times New Roman" panose="02020603050405020304" pitchFamily="18" charset="0"/>
              </a:rPr>
              <a:t>Activity on Business, system and users Requirements-----</a:t>
            </a:r>
            <a:endParaRPr lang="en-GB" sz="2600" b="1"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32508"/>
            <a:ext cx="12192000" cy="6525491"/>
          </a:xfrm>
        </p:spPr>
        <p:txBody>
          <a:bodyPr>
            <a:noAutofit/>
          </a:bodyPr>
          <a:lstStyle/>
          <a:p>
            <a:pPr marL="0" indent="0" algn="just">
              <a:lnSpc>
                <a:spcPct val="150000"/>
              </a:lnSpc>
              <a:spcBef>
                <a:spcPts val="0"/>
              </a:spcBef>
              <a:buNone/>
            </a:pPr>
            <a:r>
              <a:rPr kumimoji="0" lang="en-US" altLang="en-US" sz="24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4. System Requirements</a:t>
            </a:r>
          </a:p>
          <a:p>
            <a:pPr marL="0" indent="0" algn="just">
              <a:lnSpc>
                <a:spcPct val="150000"/>
              </a:lnSpc>
              <a:spcBef>
                <a:spcPts val="0"/>
              </a:spcBef>
              <a:buNone/>
            </a:pPr>
            <a:r>
              <a:rPr lang="en-GB" sz="2400" b="1" dirty="0" smtClean="0">
                <a:solidFill>
                  <a:srgbClr val="9900CC"/>
                </a:solidFill>
                <a:latin typeface="Times New Roman" panose="02020603050405020304" pitchFamily="18" charset="0"/>
                <a:cs typeface="Times New Roman" panose="02020603050405020304" pitchFamily="18" charset="0"/>
              </a:rPr>
              <a:t>1. User Authentication and Authorization</a:t>
            </a:r>
            <a:endParaRPr lang="en-GB" sz="2400" dirty="0" smtClean="0">
              <a:solidFill>
                <a:srgbClr val="9900CC"/>
              </a:solidFill>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Secure login functionality for students, faculty, and administrators.</a:t>
            </a: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User roles and permissions management to control access to system features and data.</a:t>
            </a: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Integration with institutional authentication systems if available.</a:t>
            </a:r>
          </a:p>
          <a:p>
            <a:pPr marL="0" indent="0" algn="just">
              <a:lnSpc>
                <a:spcPct val="150000"/>
              </a:lnSpc>
              <a:spcBef>
                <a:spcPts val="0"/>
              </a:spcBef>
              <a:buNone/>
            </a:pPr>
            <a:r>
              <a:rPr lang="en-GB" sz="2400" b="1" dirty="0" smtClean="0">
                <a:solidFill>
                  <a:srgbClr val="9900CC"/>
                </a:solidFill>
                <a:latin typeface="Times New Roman" panose="02020603050405020304" pitchFamily="18" charset="0"/>
                <a:cs typeface="Times New Roman" panose="02020603050405020304" pitchFamily="18" charset="0"/>
              </a:rPr>
              <a:t>2. Course Management</a:t>
            </a:r>
            <a:endParaRPr lang="en-GB" sz="2400" dirty="0" smtClean="0">
              <a:solidFill>
                <a:srgbClr val="9900CC"/>
              </a:solidFill>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Database of available courses including course codes, titles, descriptions, prerequisites, credits, and instructors.</a:t>
            </a: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Ability to add, edit, and remove courses by authorized administrators.</a:t>
            </a: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Support for course categorization and filtering for easy navigation.</a:t>
            </a:r>
          </a:p>
        </p:txBody>
      </p:sp>
    </p:spTree>
    <p:extLst>
      <p:ext uri="{BB962C8B-B14F-4D97-AF65-F5344CB8AC3E}">
        <p14:creationId xmlns:p14="http://schemas.microsoft.com/office/powerpoint/2010/main" val="2216506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32508"/>
          </a:xfrm>
        </p:spPr>
        <p:txBody>
          <a:bodyPr>
            <a:normAutofit fontScale="90000"/>
          </a:bodyPr>
          <a:lstStyle/>
          <a:p>
            <a:pPr algn="ctr"/>
            <a:r>
              <a:rPr lang="en-GB" sz="2600" b="1" dirty="0" smtClean="0">
                <a:solidFill>
                  <a:srgbClr val="0000CC"/>
                </a:solidFill>
                <a:latin typeface="Times New Roman" panose="02020603050405020304" pitchFamily="18" charset="0"/>
                <a:cs typeface="Times New Roman" panose="02020603050405020304" pitchFamily="18" charset="0"/>
              </a:rPr>
              <a:t>Activity on Business, system and users Requirements------</a:t>
            </a:r>
            <a:endParaRPr lang="en-GB" sz="2600" b="1" dirty="0">
              <a:solidFill>
                <a:srgbClr val="0000C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32508"/>
            <a:ext cx="12192000" cy="6525491"/>
          </a:xfrm>
        </p:spPr>
        <p:txBody>
          <a:bodyPr>
            <a:noAutofit/>
          </a:bodyPr>
          <a:lstStyle/>
          <a:p>
            <a:pPr marL="0" indent="0" algn="just">
              <a:lnSpc>
                <a:spcPct val="150000"/>
              </a:lnSpc>
              <a:spcBef>
                <a:spcPts val="0"/>
              </a:spcBef>
              <a:buNone/>
            </a:pPr>
            <a:r>
              <a:rPr lang="en-GB" sz="2400" b="1" dirty="0" smtClean="0">
                <a:solidFill>
                  <a:srgbClr val="9900CC"/>
                </a:solidFill>
                <a:latin typeface="Times New Roman" panose="02020603050405020304" pitchFamily="18" charset="0"/>
                <a:cs typeface="Times New Roman" panose="02020603050405020304" pitchFamily="18" charset="0"/>
              </a:rPr>
              <a:t>3. Registration Process</a:t>
            </a:r>
            <a:endParaRPr lang="en-GB" sz="2400" dirty="0" smtClean="0">
              <a:solidFill>
                <a:srgbClr val="9900CC"/>
              </a:solidFill>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User-friendly interface for browsing courses and selecting preferences.</a:t>
            </a: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Validation checks to ensure students meet course prerequisites and credit requirements.</a:t>
            </a:r>
          </a:p>
          <a:p>
            <a:pPr lvl="1" algn="just">
              <a:lnSpc>
                <a:spcPct val="150000"/>
              </a:lnSpc>
              <a:spcBef>
                <a:spcPts val="0"/>
              </a:spcBef>
              <a:buFont typeface="Wingdings" panose="05000000000000000000" pitchFamily="2" charset="2"/>
              <a:buChar char="§"/>
            </a:pPr>
            <a:r>
              <a:rPr lang="en-GB" dirty="0" err="1" smtClean="0">
                <a:latin typeface="Times New Roman" panose="02020603050405020304" pitchFamily="18" charset="0"/>
                <a:cs typeface="Times New Roman" panose="02020603050405020304" pitchFamily="18" charset="0"/>
              </a:rPr>
              <a:t>Enrollment</a:t>
            </a:r>
            <a:r>
              <a:rPr lang="en-GB" dirty="0" smtClean="0">
                <a:latin typeface="Times New Roman" panose="02020603050405020304" pitchFamily="18" charset="0"/>
                <a:cs typeface="Times New Roman" panose="02020603050405020304" pitchFamily="18" charset="0"/>
              </a:rPr>
              <a:t> confirmation and notification upon successful registration.</a:t>
            </a:r>
          </a:p>
          <a:p>
            <a:pPr lvl="1" algn="just">
              <a:lnSpc>
                <a:spcPct val="150000"/>
              </a:lnSpc>
              <a:spcBef>
                <a:spcPts val="0"/>
              </a:spcBef>
              <a:buFont typeface="Wingdings" panose="05000000000000000000" pitchFamily="2" charset="2"/>
              <a:buChar char="§"/>
            </a:pPr>
            <a:r>
              <a:rPr lang="en-GB" dirty="0" err="1" smtClean="0">
                <a:latin typeface="Times New Roman" panose="02020603050405020304" pitchFamily="18" charset="0"/>
                <a:cs typeface="Times New Roman" panose="02020603050405020304" pitchFamily="18" charset="0"/>
              </a:rPr>
              <a:t>Waitlisting</a:t>
            </a:r>
            <a:r>
              <a:rPr lang="en-GB" dirty="0" smtClean="0">
                <a:latin typeface="Times New Roman" panose="02020603050405020304" pitchFamily="18" charset="0"/>
                <a:cs typeface="Times New Roman" panose="02020603050405020304" pitchFamily="18" charset="0"/>
              </a:rPr>
              <a:t> functionality for courses that have reached maximum capacity.</a:t>
            </a:r>
          </a:p>
          <a:p>
            <a:pPr marL="0" indent="0" algn="just">
              <a:lnSpc>
                <a:spcPct val="150000"/>
              </a:lnSpc>
              <a:spcBef>
                <a:spcPts val="0"/>
              </a:spcBef>
              <a:buNone/>
            </a:pPr>
            <a:r>
              <a:rPr lang="en-GB" sz="2400" b="1" dirty="0" smtClean="0">
                <a:solidFill>
                  <a:srgbClr val="9900CC"/>
                </a:solidFill>
                <a:latin typeface="Times New Roman" panose="02020603050405020304" pitchFamily="18" charset="0"/>
                <a:cs typeface="Times New Roman" panose="02020603050405020304" pitchFamily="18" charset="0"/>
              </a:rPr>
              <a:t>4. Scheduling and Conflict Resolution</a:t>
            </a:r>
            <a:endParaRPr lang="en-GB" sz="2400" dirty="0" smtClean="0">
              <a:solidFill>
                <a:srgbClr val="9900CC"/>
              </a:solidFill>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Automatic generation of personalized schedules for students based on their registered courses.</a:t>
            </a: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Detection and resolution of scheduling conflicts to avoid overlap between course times.</a:t>
            </a:r>
          </a:p>
          <a:p>
            <a:pPr lvl="1" algn="just">
              <a:lnSpc>
                <a:spcPct val="150000"/>
              </a:lnSpc>
              <a:spcBef>
                <a:spcPts val="0"/>
              </a:spcBef>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Option for students to manually adjust their schedules with real-time conflict detection.</a:t>
            </a:r>
          </a:p>
        </p:txBody>
      </p:sp>
    </p:spTree>
    <p:extLst>
      <p:ext uri="{BB962C8B-B14F-4D97-AF65-F5344CB8AC3E}">
        <p14:creationId xmlns:p14="http://schemas.microsoft.com/office/powerpoint/2010/main" val="3212024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1345</Words>
  <Application>Microsoft Office PowerPoint</Application>
  <PresentationFormat>Widescreen</PresentationFormat>
  <Paragraphs>123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Activity on Functional and Non-functional Requirements</vt:lpstr>
      <vt:lpstr>Activity on Functional and Non-functional Requirements------ </vt:lpstr>
      <vt:lpstr>Activity on Functional and Non-functional Requirements------ </vt:lpstr>
      <vt:lpstr>Activity on Functional and Non-functional Requirements------ </vt:lpstr>
      <vt:lpstr>Activity on Functional and Non-functional Requirements------ </vt:lpstr>
      <vt:lpstr>Activity on Business, system and users Requirements------</vt:lpstr>
      <vt:lpstr>Activity on Business, system and users Requirements------</vt:lpstr>
      <vt:lpstr>Activity on Business, system and users Requirements-----</vt:lpstr>
      <vt:lpstr>Activity on Business, system and users Requirements------</vt:lpstr>
      <vt:lpstr>Activity on Business, system and users Requirements------</vt:lpstr>
      <vt:lpstr>Activity on Business, system and users Requirements----</vt:lpstr>
      <vt:lpstr>Activity on Business, system and users Requirements---</vt:lpstr>
      <vt:lpstr>Activity on Business, system and users Requirements----</vt:lpstr>
      <vt:lpstr>Activity on Business, system and users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Activity on Functional and Non-functional Requirements </dc:title>
  <dc:creator>King</dc:creator>
  <cp:lastModifiedBy>King</cp:lastModifiedBy>
  <cp:revision>11</cp:revision>
  <dcterms:created xsi:type="dcterms:W3CDTF">2024-05-12T18:04:16Z</dcterms:created>
  <dcterms:modified xsi:type="dcterms:W3CDTF">2024-05-12T19:02:55Z</dcterms:modified>
</cp:coreProperties>
</file>